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3"/>
  </p:notesMasterIdLst>
  <p:sldIdLst>
    <p:sldId id="259" r:id="rId2"/>
    <p:sldId id="260" r:id="rId3"/>
    <p:sldId id="261" r:id="rId4"/>
    <p:sldId id="302" r:id="rId5"/>
    <p:sldId id="274" r:id="rId6"/>
    <p:sldId id="273" r:id="rId7"/>
    <p:sldId id="275" r:id="rId8"/>
    <p:sldId id="276" r:id="rId9"/>
    <p:sldId id="267" r:id="rId10"/>
    <p:sldId id="300" r:id="rId11"/>
    <p:sldId id="265" r:id="rId12"/>
    <p:sldId id="268" r:id="rId13"/>
    <p:sldId id="278" r:id="rId14"/>
    <p:sldId id="279" r:id="rId15"/>
    <p:sldId id="280" r:id="rId16"/>
    <p:sldId id="277" r:id="rId17"/>
    <p:sldId id="266" r:id="rId18"/>
    <p:sldId id="264" r:id="rId19"/>
    <p:sldId id="256" r:id="rId20"/>
    <p:sldId id="257" r:id="rId21"/>
    <p:sldId id="25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71" autoAdjust="0"/>
    <p:restoredTop sz="94694"/>
  </p:normalViewPr>
  <p:slideViewPr>
    <p:cSldViewPr snapToGrid="0" snapToObjects="1">
      <p:cViewPr>
        <p:scale>
          <a:sx n="90" d="100"/>
          <a:sy n="90" d="100"/>
        </p:scale>
        <p:origin x="74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5286D-D876-964C-BE54-101C473CCF69}" type="datetimeFigureOut">
              <a:rPr lang="en-US" smtClean="0"/>
              <a:t>10/14/19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FE4EC-280C-6E45-85CC-98C7F6623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827" y="987611"/>
            <a:ext cx="11118573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827" y="3467286"/>
            <a:ext cx="11118573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549F39-8F07-C04F-B5B2-DEE24FECB0D0}"/>
              </a:ext>
            </a:extLst>
          </p:cNvPr>
          <p:cNvSpPr txBox="1"/>
          <p:nvPr userDrawn="1"/>
        </p:nvSpPr>
        <p:spPr>
          <a:xfrm>
            <a:off x="464820" y="5245100"/>
            <a:ext cx="8533939" cy="830997"/>
          </a:xfrm>
          <a:prstGeom prst="rect">
            <a:avLst/>
          </a:prstGeom>
          <a:noFill/>
          <a:ln w="19050">
            <a:solidFill>
              <a:schemeClr val="bg1">
                <a:lumMod val="95000"/>
                <a:alpha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4800" b="1" i="1" cap="none" spc="0" dirty="0">
                <a:ln w="13462">
                  <a:solidFill>
                    <a:schemeClr val="bg2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+mn-lt"/>
              </a:rPr>
              <a:t>The Accelerator Test Facility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45504"/>
            <a:ext cx="109728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2ED85-2D35-054E-81AE-56167DDD0C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A43678-8E62-934D-B480-DFC7C307755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F818262-0151-E741-8E4F-4B8CABA98658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857500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365125"/>
            <a:ext cx="7962900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FD8D76-417F-074E-8E1B-FD8BB1A1C5F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7AE68E-BB69-A34E-8813-7916125324FC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5FDADF-CAAA-244B-82EA-EAE8E806D8B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C3C23-1B52-6542-8542-66DBDB450E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438746-1BA3-484F-BEAD-19911BD4CF08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F5DCDF-3BC7-5044-A699-38AF172C1B6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3" y="1709740"/>
            <a:ext cx="1113182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573" y="4589465"/>
            <a:ext cx="11131827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554B-353A-1E47-8934-58D00AF34C8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92655A-CAAE-904F-BEF8-4EB0FC3AD4B9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AC5BF7-A658-2646-9B5F-747C1552E8C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079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077686"/>
            <a:ext cx="5486400" cy="50992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FEE5-F840-7840-B9F3-37B052981A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671CC6-FDAB-5F41-A26C-EB67D4BC825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6D73A96-5EF1-7F45-B0E0-B39EEB299F22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9" y="365127"/>
            <a:ext cx="10878309" cy="6145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79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079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044340"/>
            <a:ext cx="54864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926771"/>
            <a:ext cx="5486400" cy="4262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EA0E7D-1DC7-2D40-BC78-64D01705EA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CCEA4A-12C4-AC41-A840-5D636BD7C90A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ED1C5E-C9F8-ED43-A610-D03A83F0459F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D80B99-3942-E04E-9428-A7DA312933F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24386E-F1AB-C04D-9B89-4ECCFB074347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127F659-1966-2049-A7C0-8A150F919736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7153A5-3C0E-9948-AF94-C5D9B5955F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2CC09-3EA4-3042-81B4-074C77A38F9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76E66F-5CDB-4245-8388-12B831026D25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7F1150-ED76-374C-838B-85C718842D73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3992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3827" y="457200"/>
            <a:ext cx="430819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7" y="2057400"/>
            <a:ext cx="430819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1EA52D-CD39-A640-8C89-183891F6AA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319323-2313-1F4E-AB75-E659C0A78B12}"/>
              </a:ext>
            </a:extLst>
          </p:cNvPr>
          <p:cNvCxnSpPr/>
          <p:nvPr userDrawn="1"/>
        </p:nvCxnSpPr>
        <p:spPr>
          <a:xfrm>
            <a:off x="10299208" y="6624304"/>
            <a:ext cx="15156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E8028-208C-A643-834F-29B17B26661D}"/>
              </a:ext>
            </a:extLst>
          </p:cNvPr>
          <p:cNvSpPr txBox="1"/>
          <p:nvPr userDrawn="1"/>
        </p:nvSpPr>
        <p:spPr>
          <a:xfrm>
            <a:off x="10212828" y="6611779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latin typeface="+mn-lt"/>
              </a:rPr>
              <a:t>Accelerator Test Facility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7080" y="365128"/>
            <a:ext cx="11105321" cy="6472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080" y="1077686"/>
            <a:ext cx="11105321" cy="5159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69884" y="6337102"/>
            <a:ext cx="716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5416FC-82A6-B44F-81E9-131A94701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8648" y="6336792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A1135-631F-443A-98B3-DF58B53BC6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ATF Science Planning Workshop</a:t>
            </a:r>
            <a:br>
              <a:rPr lang="en-US" dirty="0"/>
            </a:br>
            <a:r>
              <a:rPr lang="en-US" dirty="0"/>
              <a:t>Facility Upgrade Thrusts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20535-1B01-4DC3-A534-5A9F56112D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 Cullen, ATF Upgrades Project Manager</a:t>
            </a:r>
          </a:p>
          <a:p>
            <a:r>
              <a:rPr lang="en-US" dirty="0"/>
              <a:t>October 15, 2019</a:t>
            </a:r>
          </a:p>
        </p:txBody>
      </p:sp>
    </p:spTree>
    <p:extLst>
      <p:ext uri="{BB962C8B-B14F-4D97-AF65-F5344CB8AC3E}">
        <p14:creationId xmlns:p14="http://schemas.microsoft.com/office/powerpoint/2010/main" val="112447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1BB6C2-D13F-4250-B51E-9D02860E0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109898"/>
            <a:ext cx="10687051" cy="48988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B2FD7-529A-C34A-9CA5-76960C53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6271"/>
            <a:ext cx="8496300" cy="6472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ATF as Presently Configured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3DD3A-E559-0447-9EB6-FE355BF12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D0D33B-AA0F-AA42-8BA5-A34623FD83FB}"/>
              </a:ext>
            </a:extLst>
          </p:cNvPr>
          <p:cNvSpPr txBox="1"/>
          <p:nvPr/>
        </p:nvSpPr>
        <p:spPr>
          <a:xfrm>
            <a:off x="7841688" y="3761835"/>
            <a:ext cx="2118166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Photocathode gun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930E17-3D0E-694E-925C-CB7B8DAE3DAA}"/>
              </a:ext>
            </a:extLst>
          </p:cNvPr>
          <p:cNvSpPr txBox="1"/>
          <p:nvPr/>
        </p:nvSpPr>
        <p:spPr>
          <a:xfrm>
            <a:off x="6651031" y="849900"/>
            <a:ext cx="1589589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Accelerator sections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5E701F-43C5-F049-9D03-2A5429E750A2}"/>
              </a:ext>
            </a:extLst>
          </p:cNvPr>
          <p:cNvSpPr txBox="1"/>
          <p:nvPr/>
        </p:nvSpPr>
        <p:spPr>
          <a:xfrm>
            <a:off x="5497217" y="3678684"/>
            <a:ext cx="1948609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Reconfigure this region for stronger bunch compression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CB550-EDA5-EB45-A6C0-E047E59F8ADC}"/>
              </a:ext>
            </a:extLst>
          </p:cNvPr>
          <p:cNvSpPr txBox="1"/>
          <p:nvPr/>
        </p:nvSpPr>
        <p:spPr>
          <a:xfrm>
            <a:off x="2276741" y="5978997"/>
            <a:ext cx="165517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Deflector</a:t>
            </a:r>
          </a:p>
          <a:p>
            <a:pPr algn="ctr"/>
            <a:r>
              <a:rPr lang="en-US" dirty="0"/>
              <a:t> cavity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6B31C89-09E7-DD46-9D61-1907603A368A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8900771" y="2933700"/>
            <a:ext cx="0" cy="82813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266BBBA-6BB3-CF4B-88D7-944DADBB57A4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428714" y="3991727"/>
            <a:ext cx="675616" cy="19872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FB55E3B-F7AA-FE44-BDA3-455115D8C444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7445826" y="1496231"/>
            <a:ext cx="395862" cy="121839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33BAD71-2721-7143-AA64-683149C7D6AC}"/>
              </a:ext>
            </a:extLst>
          </p:cNvPr>
          <p:cNvSpPr txBox="1"/>
          <p:nvPr/>
        </p:nvSpPr>
        <p:spPr>
          <a:xfrm>
            <a:off x="1036952" y="680261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Beamline 1</a:t>
            </a:r>
          </a:p>
          <a:p>
            <a:pPr algn="ctr"/>
            <a:r>
              <a:rPr lang="en-US" dirty="0"/>
              <a:t>Experimental stations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ED35527-AC8A-EE40-B17F-A50E8570DA03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237119" y="1326592"/>
            <a:ext cx="886352" cy="202655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5CB6F0-AB7D-524B-9132-44D507AFEABC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2237118" y="1326592"/>
            <a:ext cx="1" cy="210240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CF61E1-37F2-D24B-8F7F-4289B5812C9F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237119" y="1326592"/>
            <a:ext cx="427353" cy="198727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AEA6295-8F30-7E4E-9F6B-E0D7D3BF0DBD}"/>
              </a:ext>
            </a:extLst>
          </p:cNvPr>
          <p:cNvSpPr txBox="1"/>
          <p:nvPr/>
        </p:nvSpPr>
        <p:spPr>
          <a:xfrm>
            <a:off x="4604167" y="5515389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Beamline 2</a:t>
            </a:r>
          </a:p>
          <a:p>
            <a:pPr algn="ctr"/>
            <a:r>
              <a:rPr lang="en-US" dirty="0"/>
              <a:t>Experimental stations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4547619-871D-2C47-9FB3-13A601C182C7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3508269" y="3991727"/>
            <a:ext cx="2296065" cy="1523662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D3B95B-75A0-464C-B0BC-E5859999B62A}"/>
              </a:ext>
            </a:extLst>
          </p:cNvPr>
          <p:cNvCxnSpPr>
            <a:cxnSpLocks/>
            <a:stCxn id="48" idx="0"/>
          </p:cNvCxnSpPr>
          <p:nvPr/>
        </p:nvCxnSpPr>
        <p:spPr>
          <a:xfrm flipH="1" flipV="1">
            <a:off x="3041231" y="4031015"/>
            <a:ext cx="2763103" cy="1484374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C5A461D-B583-4714-96FB-689D10B261DD}"/>
              </a:ext>
            </a:extLst>
          </p:cNvPr>
          <p:cNvCxnSpPr>
            <a:cxnSpLocks/>
          </p:cNvCxnSpPr>
          <p:nvPr/>
        </p:nvCxnSpPr>
        <p:spPr>
          <a:xfrm flipV="1">
            <a:off x="6363341" y="2933700"/>
            <a:ext cx="356862" cy="75504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1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29">
            <a:extLst>
              <a:ext uri="{FF2B5EF4-FFF2-40B4-BE49-F238E27FC236}">
                <a16:creationId xmlns:a16="http://schemas.microsoft.com/office/drawing/2014/main" id="{18D5EB0F-31E2-4418-8C6E-7DA3D50FD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410"/>
          <a:stretch/>
        </p:blipFill>
        <p:spPr>
          <a:xfrm>
            <a:off x="417689" y="1767245"/>
            <a:ext cx="9310710" cy="503556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E88F320-87D1-4D2E-8A39-A48858D6C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665" y="0"/>
            <a:ext cx="7467699" cy="1325563"/>
          </a:xfrm>
        </p:spPr>
        <p:txBody>
          <a:bodyPr/>
          <a:lstStyle/>
          <a:p>
            <a:r>
              <a:rPr lang="en-US" dirty="0"/>
              <a:t>Planned BL Configuration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AAD003-D87D-4F3A-8F95-32EF7A47750D}"/>
              </a:ext>
            </a:extLst>
          </p:cNvPr>
          <p:cNvSpPr/>
          <p:nvPr/>
        </p:nvSpPr>
        <p:spPr>
          <a:xfrm>
            <a:off x="7268042" y="4300121"/>
            <a:ext cx="1436311" cy="611626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52213D8-15FE-4E95-AF3A-8DF44BB5C3A9}"/>
              </a:ext>
            </a:extLst>
          </p:cNvPr>
          <p:cNvSpPr/>
          <p:nvPr/>
        </p:nvSpPr>
        <p:spPr>
          <a:xfrm>
            <a:off x="7882404" y="2471294"/>
            <a:ext cx="1383505" cy="787918"/>
          </a:xfrm>
          <a:prstGeom prst="roundRect">
            <a:avLst/>
          </a:prstGeom>
          <a:solidFill>
            <a:srgbClr val="9966FF">
              <a:alpha val="20000"/>
            </a:srgb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69E145-91C2-4B00-8FCD-AE8DE6A3ABF6}"/>
              </a:ext>
            </a:extLst>
          </p:cNvPr>
          <p:cNvSpPr/>
          <p:nvPr/>
        </p:nvSpPr>
        <p:spPr>
          <a:xfrm>
            <a:off x="5838088" y="2109892"/>
            <a:ext cx="1245758" cy="268022"/>
          </a:xfrm>
          <a:prstGeom prst="roundRect">
            <a:avLst/>
          </a:prstGeom>
          <a:solidFill>
            <a:srgbClr val="9966FF">
              <a:alpha val="20000"/>
            </a:srgbClr>
          </a:solidFill>
          <a:ln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Proposed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683D902-DBB7-4F25-9CDB-E139B346AABA}"/>
              </a:ext>
            </a:extLst>
          </p:cNvPr>
          <p:cNvSpPr/>
          <p:nvPr/>
        </p:nvSpPr>
        <p:spPr>
          <a:xfrm>
            <a:off x="6664268" y="5684634"/>
            <a:ext cx="1048085" cy="268022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Existing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CE5B449-48A8-4C22-94E9-6C4AA68C9CE0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8704353" y="3811137"/>
            <a:ext cx="1289250" cy="48898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2DD9BC-21B8-4159-AA5F-F06511E4A5B1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9212238" y="3259212"/>
            <a:ext cx="781365" cy="5519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2A2419C-8E6D-4ABE-A31F-85C63226D69F}"/>
              </a:ext>
            </a:extLst>
          </p:cNvPr>
          <p:cNvSpPr/>
          <p:nvPr/>
        </p:nvSpPr>
        <p:spPr>
          <a:xfrm>
            <a:off x="1358110" y="2377914"/>
            <a:ext cx="3931921" cy="2592125"/>
          </a:xfrm>
          <a:custGeom>
            <a:avLst/>
            <a:gdLst>
              <a:gd name="connsiteX0" fmla="*/ 3896139 w 3896139"/>
              <a:gd name="connsiteY0" fmla="*/ 0 h 2592125"/>
              <a:gd name="connsiteX1" fmla="*/ 43732 w 3896139"/>
              <a:gd name="connsiteY1" fmla="*/ 0 h 2592125"/>
              <a:gd name="connsiteX2" fmla="*/ 0 w 3896139"/>
              <a:gd name="connsiteY2" fmla="*/ 2592125 h 2592125"/>
              <a:gd name="connsiteX3" fmla="*/ 2254195 w 3896139"/>
              <a:gd name="connsiteY3" fmla="*/ 1701579 h 2592125"/>
              <a:gd name="connsiteX4" fmla="*/ 3824578 w 3896139"/>
              <a:gd name="connsiteY4" fmla="*/ 1701579 h 2592125"/>
              <a:gd name="connsiteX5" fmla="*/ 3896139 w 3896139"/>
              <a:gd name="connsiteY5" fmla="*/ 0 h 2592125"/>
              <a:gd name="connsiteX0" fmla="*/ 3896139 w 3896139"/>
              <a:gd name="connsiteY0" fmla="*/ 0 h 2592125"/>
              <a:gd name="connsiteX1" fmla="*/ 19878 w 3896139"/>
              <a:gd name="connsiteY1" fmla="*/ 15902 h 2592125"/>
              <a:gd name="connsiteX2" fmla="*/ 0 w 3896139"/>
              <a:gd name="connsiteY2" fmla="*/ 2592125 h 2592125"/>
              <a:gd name="connsiteX3" fmla="*/ 2254195 w 3896139"/>
              <a:gd name="connsiteY3" fmla="*/ 1701579 h 2592125"/>
              <a:gd name="connsiteX4" fmla="*/ 3824578 w 3896139"/>
              <a:gd name="connsiteY4" fmla="*/ 1701579 h 2592125"/>
              <a:gd name="connsiteX5" fmla="*/ 3896139 w 3896139"/>
              <a:gd name="connsiteY5" fmla="*/ 0 h 2592125"/>
              <a:gd name="connsiteX0" fmla="*/ 3896139 w 3931921"/>
              <a:gd name="connsiteY0" fmla="*/ 0 h 2592125"/>
              <a:gd name="connsiteX1" fmla="*/ 19878 w 3931921"/>
              <a:gd name="connsiteY1" fmla="*/ 15902 h 2592125"/>
              <a:gd name="connsiteX2" fmla="*/ 0 w 3931921"/>
              <a:gd name="connsiteY2" fmla="*/ 2592125 h 2592125"/>
              <a:gd name="connsiteX3" fmla="*/ 2254195 w 3931921"/>
              <a:gd name="connsiteY3" fmla="*/ 1701579 h 2592125"/>
              <a:gd name="connsiteX4" fmla="*/ 3931921 w 3931921"/>
              <a:gd name="connsiteY4" fmla="*/ 1697603 h 2592125"/>
              <a:gd name="connsiteX5" fmla="*/ 3896139 w 3931921"/>
              <a:gd name="connsiteY5" fmla="*/ 0 h 2592125"/>
              <a:gd name="connsiteX0" fmla="*/ 3896139 w 3931921"/>
              <a:gd name="connsiteY0" fmla="*/ 0 h 2592125"/>
              <a:gd name="connsiteX1" fmla="*/ 19878 w 3931921"/>
              <a:gd name="connsiteY1" fmla="*/ 15902 h 2592125"/>
              <a:gd name="connsiteX2" fmla="*/ 0 w 3931921"/>
              <a:gd name="connsiteY2" fmla="*/ 2592125 h 2592125"/>
              <a:gd name="connsiteX3" fmla="*/ 2333708 w 3931921"/>
              <a:gd name="connsiteY3" fmla="*/ 1701579 h 2592125"/>
              <a:gd name="connsiteX4" fmla="*/ 3931921 w 3931921"/>
              <a:gd name="connsiteY4" fmla="*/ 1697603 h 2592125"/>
              <a:gd name="connsiteX5" fmla="*/ 3896139 w 3931921"/>
              <a:gd name="connsiteY5" fmla="*/ 0 h 25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31921" h="2592125">
                <a:moveTo>
                  <a:pt x="3896139" y="0"/>
                </a:moveTo>
                <a:lnTo>
                  <a:pt x="19878" y="15902"/>
                </a:lnTo>
                <a:lnTo>
                  <a:pt x="0" y="2592125"/>
                </a:lnTo>
                <a:lnTo>
                  <a:pt x="2333708" y="1701579"/>
                </a:lnTo>
                <a:lnTo>
                  <a:pt x="3931921" y="1697603"/>
                </a:lnTo>
                <a:lnTo>
                  <a:pt x="3896139" y="0"/>
                </a:lnTo>
                <a:close/>
              </a:path>
            </a:pathLst>
          </a:custGeom>
          <a:solidFill>
            <a:srgbClr val="9966FF">
              <a:alpha val="25000"/>
            </a:srgbClr>
          </a:solidFill>
          <a:ln w="127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A7C215-4073-4655-9B7C-02AEDAD16D10}"/>
              </a:ext>
            </a:extLst>
          </p:cNvPr>
          <p:cNvSpPr txBox="1"/>
          <p:nvPr/>
        </p:nvSpPr>
        <p:spPr>
          <a:xfrm>
            <a:off x="9993603" y="3349472"/>
            <a:ext cx="2119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Slit &amp; Transverse Deflection Cavity (TDC)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330A70-BA9B-41CE-9EFB-2B6F057F1E4F}"/>
              </a:ext>
            </a:extLst>
          </p:cNvPr>
          <p:cNvSpPr txBox="1"/>
          <p:nvPr/>
        </p:nvSpPr>
        <p:spPr>
          <a:xfrm>
            <a:off x="1616665" y="1171325"/>
            <a:ext cx="309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Spectrometer arm &amp; spectrometer added to BL1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DDCF326-06DC-4AB6-BB07-CD862407A179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3162273" y="1817656"/>
            <a:ext cx="15581" cy="59139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B4336262-9DAD-0D40-BB2E-7CF9A65387E0}"/>
              </a:ext>
            </a:extLst>
          </p:cNvPr>
          <p:cNvSpPr/>
          <p:nvPr/>
        </p:nvSpPr>
        <p:spPr>
          <a:xfrm>
            <a:off x="3175686" y="4188941"/>
            <a:ext cx="3880022" cy="2446637"/>
          </a:xfrm>
          <a:custGeom>
            <a:avLst/>
            <a:gdLst>
              <a:gd name="connsiteX0" fmla="*/ 3867665 w 3880022"/>
              <a:gd name="connsiteY0" fmla="*/ 0 h 2446637"/>
              <a:gd name="connsiteX1" fmla="*/ 654909 w 3880022"/>
              <a:gd name="connsiteY1" fmla="*/ 24713 h 2446637"/>
              <a:gd name="connsiteX2" fmla="*/ 0 w 3880022"/>
              <a:gd name="connsiteY2" fmla="*/ 271848 h 2446637"/>
              <a:gd name="connsiteX3" fmla="*/ 37071 w 3880022"/>
              <a:gd name="connsiteY3" fmla="*/ 2446637 h 2446637"/>
              <a:gd name="connsiteX4" fmla="*/ 3880022 w 3880022"/>
              <a:gd name="connsiteY4" fmla="*/ 951470 h 2446637"/>
              <a:gd name="connsiteX5" fmla="*/ 3867665 w 3880022"/>
              <a:gd name="connsiteY5" fmla="*/ 0 h 2446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0022" h="2446637">
                <a:moveTo>
                  <a:pt x="3867665" y="0"/>
                </a:moveTo>
                <a:lnTo>
                  <a:pt x="654909" y="24713"/>
                </a:lnTo>
                <a:lnTo>
                  <a:pt x="0" y="271848"/>
                </a:lnTo>
                <a:lnTo>
                  <a:pt x="37071" y="2446637"/>
                </a:lnTo>
                <a:lnTo>
                  <a:pt x="3880022" y="951470"/>
                </a:lnTo>
                <a:lnTo>
                  <a:pt x="3867665" y="0"/>
                </a:lnTo>
                <a:close/>
              </a:path>
            </a:pathLst>
          </a:custGeom>
          <a:solidFill>
            <a:srgbClr val="92D050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B6AAD39-1CE5-B749-8176-A379DB2975B5}"/>
              </a:ext>
            </a:extLst>
          </p:cNvPr>
          <p:cNvCxnSpPr>
            <a:cxnSpLocks/>
          </p:cNvCxnSpPr>
          <p:nvPr/>
        </p:nvCxnSpPr>
        <p:spPr>
          <a:xfrm flipH="1" flipV="1">
            <a:off x="2578100" y="4508500"/>
            <a:ext cx="193354" cy="40324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71FECD-F11C-C34F-B67F-24C1E9D0B517}"/>
              </a:ext>
            </a:extLst>
          </p:cNvPr>
          <p:cNvCxnSpPr>
            <a:cxnSpLocks/>
          </p:cNvCxnSpPr>
          <p:nvPr/>
        </p:nvCxnSpPr>
        <p:spPr>
          <a:xfrm>
            <a:off x="2771454" y="4911747"/>
            <a:ext cx="404232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313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5831-F0D9-42FE-B58A-0662288D9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79" y="185743"/>
            <a:ext cx="10515600" cy="1325563"/>
          </a:xfrm>
        </p:spPr>
        <p:txBody>
          <a:bodyPr/>
          <a:lstStyle/>
          <a:p>
            <a:r>
              <a:rPr lang="en-US" dirty="0"/>
              <a:t>EH Comparison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F5E42D8-DDF9-42F7-854F-D1116A22B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521" y="848525"/>
            <a:ext cx="5157787" cy="823912"/>
          </a:xfrm>
        </p:spPr>
        <p:txBody>
          <a:bodyPr/>
          <a:lstStyle/>
          <a:p>
            <a:r>
              <a:rPr lang="en-US" dirty="0"/>
              <a:t>Current Configuration</a:t>
            </a:r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6FB3F67C-52DA-459C-9F2C-E2300B6BBE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242" y="1787255"/>
            <a:ext cx="5754232" cy="4122225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BB5001-9E1C-450D-8354-A6F61786A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2527" y="848525"/>
            <a:ext cx="5183188" cy="823912"/>
          </a:xfrm>
        </p:spPr>
        <p:txBody>
          <a:bodyPr/>
          <a:lstStyle/>
          <a:p>
            <a:r>
              <a:rPr lang="en-US" dirty="0"/>
              <a:t>Planned Configuration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9EC73715-AEFB-4391-9BEA-BC92896F44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2527" y="1787255"/>
            <a:ext cx="5686212" cy="412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4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619A3-2AC8-4541-AF04-3E56D273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Hall Upgrades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040D4-FF76-4A2C-8118-0ADE9FB1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Slit and Transverse Deflector Cavity already on BL2</a:t>
            </a:r>
          </a:p>
          <a:p>
            <a:pPr lvl="1"/>
            <a:r>
              <a:rPr lang="en-US" dirty="0"/>
              <a:t>Slit improves spectrometer image</a:t>
            </a:r>
          </a:p>
          <a:p>
            <a:pPr lvl="1"/>
            <a:r>
              <a:rPr lang="en-US" dirty="0"/>
              <a:t>TDC for beam diagnostics</a:t>
            </a:r>
          </a:p>
          <a:p>
            <a:r>
              <a:rPr lang="en-US" dirty="0"/>
              <a:t>Slit and Transverse Deflector Cavity planned for BL1</a:t>
            </a:r>
          </a:p>
          <a:p>
            <a:r>
              <a:rPr lang="en-US" dirty="0"/>
              <a:t>Spectrometer planned for BL1</a:t>
            </a:r>
          </a:p>
          <a:p>
            <a:pPr lvl="1"/>
            <a:r>
              <a:rPr lang="en-US" dirty="0"/>
              <a:t>Provides spectrometer images for all experiments</a:t>
            </a:r>
          </a:p>
          <a:p>
            <a:pPr lvl="1"/>
            <a:r>
              <a:rPr lang="en-US" dirty="0"/>
              <a:t>Shielding and hall access needs to be reconfigured to allow for this capability</a:t>
            </a:r>
          </a:p>
          <a:p>
            <a:r>
              <a:rPr lang="en-US" dirty="0"/>
              <a:t>In-vacuum CO2 laser transport planned for BL2</a:t>
            </a:r>
          </a:p>
          <a:p>
            <a:r>
              <a:rPr lang="en-US" dirty="0"/>
              <a:t>LINAC reconfigured for stronger bunch compression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892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A2EAE7-D023-461F-97C6-DA6732D37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941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0070C0"/>
                </a:solidFill>
              </a:rPr>
              <a:t>Thank you!</a:t>
            </a:r>
            <a:br>
              <a:rPr lang="en-US" sz="7200" dirty="0">
                <a:solidFill>
                  <a:srgbClr val="0070C0"/>
                </a:solidFill>
              </a:rPr>
            </a:br>
            <a:br>
              <a:rPr lang="en-US" sz="7200" dirty="0"/>
            </a:br>
            <a:r>
              <a:rPr lang="en-US" sz="6600" dirty="0">
                <a:solidFill>
                  <a:srgbClr val="7030A0"/>
                </a:solidFill>
              </a:rPr>
              <a:t>Questions or Comments?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5B4B4-5B32-4D88-A5B3-28764303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21B7-85DC-426F-A66D-AC2CB9AD5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3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1EEDE-1C2A-49D6-86E9-D2F86E5F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5624015" cy="1325563"/>
          </a:xfrm>
        </p:spPr>
        <p:txBody>
          <a:bodyPr/>
          <a:lstStyle/>
          <a:p>
            <a:r>
              <a:rPr lang="en-US" dirty="0"/>
              <a:t>Shielding and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E5F6-35F6-4AC4-B86F-7EDC9CD4CE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3359" y="1559494"/>
            <a:ext cx="5181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0991BF-B333-45C7-9045-4D85DF903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2" y="416257"/>
            <a:ext cx="5887266" cy="640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14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46C1-2CB7-4979-9F2D-E4F3FDA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ATF Experimental Hall as Presently Configured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65805E-F6BB-4BAA-BA60-E6E871401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6633" y="1171076"/>
            <a:ext cx="7958978" cy="570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3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85831-F0D9-42FE-B58A-0662288D9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5D5B57-286A-4F7B-A367-C30C772612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605263"/>
            <a:ext cx="5181600" cy="279206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E7CFA6-FA42-4E82-AC9C-CBCFB57893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1003"/>
            <a:ext cx="5181600" cy="39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F23C-9747-4AC3-821B-F290D5E9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DF923-CB7A-4C99-8FB9-A6F144D618D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ATF CO2 laser configuration</a:t>
            </a:r>
          </a:p>
          <a:p>
            <a:r>
              <a:rPr lang="en-US" dirty="0"/>
              <a:t>ATF CO2 laser upgraded configuration</a:t>
            </a:r>
          </a:p>
          <a:p>
            <a:r>
              <a:rPr lang="en-US" dirty="0"/>
              <a:t>CO2 amplifier upgrades</a:t>
            </a:r>
          </a:p>
          <a:p>
            <a:r>
              <a:rPr lang="en-US" dirty="0"/>
              <a:t>In-vacuum CO2 laser upgrades</a:t>
            </a:r>
          </a:p>
          <a:p>
            <a:pPr lvl="1"/>
            <a:r>
              <a:rPr lang="en-US" dirty="0"/>
              <a:t>CPA</a:t>
            </a:r>
          </a:p>
          <a:p>
            <a:pPr lvl="1"/>
            <a:r>
              <a:rPr lang="en-US" dirty="0"/>
              <a:t>NLPC</a:t>
            </a:r>
          </a:p>
          <a:p>
            <a:pPr lvl="1"/>
            <a:r>
              <a:rPr lang="en-US" dirty="0"/>
              <a:t>Flexible polarization rotator</a:t>
            </a:r>
          </a:p>
          <a:p>
            <a:pPr lvl="1"/>
            <a:r>
              <a:rPr lang="en-US" dirty="0"/>
              <a:t>Circular polarization</a:t>
            </a:r>
          </a:p>
          <a:p>
            <a:pPr lvl="1"/>
            <a:r>
              <a:rPr lang="en-US" dirty="0"/>
              <a:t>Beamline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9E366-3583-4295-B985-8A2F63D42A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ATF Ebeam configuration</a:t>
            </a:r>
          </a:p>
          <a:p>
            <a:r>
              <a:rPr lang="en-US" dirty="0"/>
              <a:t>ATF Ebeam upgraded configuration</a:t>
            </a:r>
          </a:p>
          <a:p>
            <a:r>
              <a:rPr lang="en-US" dirty="0"/>
              <a:t>EH Comparison</a:t>
            </a:r>
          </a:p>
          <a:p>
            <a:r>
              <a:rPr lang="en-US" dirty="0" err="1"/>
              <a:t>Ebeam</a:t>
            </a:r>
            <a:r>
              <a:rPr lang="en-US" dirty="0"/>
              <a:t> upgrades 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6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39C289-5E9D-C643-AFF0-A063ECFA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3A62E-3D72-814D-853A-C2D3FF2B4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32D18-1CE8-2C4E-8E1E-1AC031A44D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38634-6CFE-9947-8EE6-5E29D363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58572E-58D3-584D-AD7E-D3C89099335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336189-E71F-D744-BEB9-1F518290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1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E532F207-10EB-426C-ABBB-1AA484B9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E4E418-36D0-4BDB-93C4-B11FB07CF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21" y="0"/>
            <a:ext cx="11585157" cy="68580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FB3331-B478-47AC-A592-53352050CAE7}"/>
              </a:ext>
            </a:extLst>
          </p:cNvPr>
          <p:cNvCxnSpPr/>
          <p:nvPr/>
        </p:nvCxnSpPr>
        <p:spPr>
          <a:xfrm>
            <a:off x="2895600" y="2819400"/>
            <a:ext cx="133350" cy="11049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>
            <a:extLst>
              <a:ext uri="{FF2B5EF4-FFF2-40B4-BE49-F238E27FC236}">
                <a16:creationId xmlns:a16="http://schemas.microsoft.com/office/drawing/2014/main" id="{C5ABF01D-BD2D-4B4D-8315-74BB94148E6E}"/>
              </a:ext>
            </a:extLst>
          </p:cNvPr>
          <p:cNvSpPr txBox="1">
            <a:spLocks/>
          </p:cNvSpPr>
          <p:nvPr/>
        </p:nvSpPr>
        <p:spPr>
          <a:xfrm>
            <a:off x="7513093" y="5909480"/>
            <a:ext cx="4222916" cy="948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dirty="0">
                <a:solidFill>
                  <a:srgbClr val="0070C0"/>
                </a:solidFill>
              </a:rPr>
              <a:t>Present CO2 Laser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Vacuum Transport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40992-D9D7-4BFE-9790-76FADD1C339D}"/>
              </a:ext>
            </a:extLst>
          </p:cNvPr>
          <p:cNvSpPr txBox="1"/>
          <p:nvPr/>
        </p:nvSpPr>
        <p:spPr>
          <a:xfrm>
            <a:off x="8322365" y="516835"/>
            <a:ext cx="1848678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Amplifier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F77D36-0038-41AC-A736-315676BE0B08}"/>
              </a:ext>
            </a:extLst>
          </p:cNvPr>
          <p:cNvSpPr txBox="1"/>
          <p:nvPr/>
        </p:nvSpPr>
        <p:spPr>
          <a:xfrm>
            <a:off x="9210261" y="1550504"/>
            <a:ext cx="689113" cy="377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107391-E2BD-48A0-8EA0-ED921373020E}"/>
              </a:ext>
            </a:extLst>
          </p:cNvPr>
          <p:cNvSpPr txBox="1"/>
          <p:nvPr/>
        </p:nvSpPr>
        <p:spPr>
          <a:xfrm>
            <a:off x="2020957" y="365125"/>
            <a:ext cx="9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Plasma Shutter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99D456-7F4C-4D3B-A8C6-0A3385FCF19A}"/>
              </a:ext>
            </a:extLst>
          </p:cNvPr>
          <p:cNvSpPr txBox="1"/>
          <p:nvPr/>
        </p:nvSpPr>
        <p:spPr>
          <a:xfrm>
            <a:off x="735495" y="626165"/>
            <a:ext cx="119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 Chamber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A652E7-D6E7-460C-959D-4AC45E26F5A4}"/>
              </a:ext>
            </a:extLst>
          </p:cNvPr>
          <p:cNvSpPr txBox="1"/>
          <p:nvPr/>
        </p:nvSpPr>
        <p:spPr>
          <a:xfrm>
            <a:off x="4479234" y="3013383"/>
            <a:ext cx="1855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Vacuum CO2 laser transport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9F874FF-3666-4695-9632-CC23EB9D3A13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2514600" y="1011456"/>
            <a:ext cx="42427" cy="10443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23DC01-9904-47C3-BCC1-9214ADF1C24A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1331724" y="1272496"/>
            <a:ext cx="179024" cy="67923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2F721B9-2012-4FCF-B008-65536157A1D7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305878" y="3336549"/>
            <a:ext cx="2173356" cy="26804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3607791-FBC4-4651-8368-42AE4BC548E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2411896" y="3336549"/>
            <a:ext cx="2067338" cy="9286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DC79DD-9492-444E-A66B-E54D3A659E8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790122" y="3336549"/>
            <a:ext cx="689112" cy="9110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F36B217-D680-4479-9837-107D48017DE1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2411896" y="2543175"/>
            <a:ext cx="2067338" cy="79337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7F6F4EC-9E51-417F-90F7-A4CF2B4218FA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4479234" y="3336549"/>
            <a:ext cx="225288" cy="91108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4B82A5-4106-4515-A91D-AB88546B51DF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9554818" y="1928191"/>
            <a:ext cx="322475" cy="7628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A62CC6-25E4-417C-8F1F-145B8535C44B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9246704" y="894522"/>
            <a:ext cx="924339" cy="21104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9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DC3128D0-8B0A-4558-A1FD-18838AA75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308" y="0"/>
            <a:ext cx="11573102" cy="684279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5F003A8-60BD-48D7-A16A-F0205FB5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853" y="5877004"/>
            <a:ext cx="3911156" cy="1076146"/>
          </a:xfrm>
        </p:spPr>
        <p:txBody>
          <a:bodyPr>
            <a:noAutofit/>
          </a:bodyPr>
          <a:lstStyle/>
          <a:p>
            <a:pPr algn="r"/>
            <a:r>
              <a:rPr lang="en-US" sz="3200" b="1" dirty="0">
                <a:solidFill>
                  <a:srgbClr val="0070C0"/>
                </a:solidFill>
              </a:rPr>
              <a:t>CO2 Laser</a:t>
            </a: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Vacuum Transport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ED187-D3CA-40CE-9236-BC384CB7FCD2}"/>
              </a:ext>
            </a:extLst>
          </p:cNvPr>
          <p:cNvSpPr txBox="1"/>
          <p:nvPr/>
        </p:nvSpPr>
        <p:spPr>
          <a:xfrm>
            <a:off x="11038901" y="1670304"/>
            <a:ext cx="697108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C60609-AAE6-493C-AB28-7A6F4FDB5B15}"/>
              </a:ext>
            </a:extLst>
          </p:cNvPr>
          <p:cNvSpPr txBox="1"/>
          <p:nvPr/>
        </p:nvSpPr>
        <p:spPr>
          <a:xfrm>
            <a:off x="5921204" y="908568"/>
            <a:ext cx="2113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NLPC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3341E3-A6A3-4DB5-939B-E98AD1364EE8}"/>
              </a:ext>
            </a:extLst>
          </p:cNvPr>
          <p:cNvSpPr txBox="1"/>
          <p:nvPr/>
        </p:nvSpPr>
        <p:spPr>
          <a:xfrm>
            <a:off x="4328735" y="411640"/>
            <a:ext cx="1410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Flexible Polarization Rotator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0658AA-FDC8-43C4-8D8E-B6F37FD6023C}"/>
              </a:ext>
            </a:extLst>
          </p:cNvPr>
          <p:cNvSpPr txBox="1"/>
          <p:nvPr/>
        </p:nvSpPr>
        <p:spPr>
          <a:xfrm>
            <a:off x="1855304" y="306838"/>
            <a:ext cx="224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Circular or Linear Polarization Mirror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780320-8C24-4F40-9480-42F5DA4A555F}"/>
              </a:ext>
            </a:extLst>
          </p:cNvPr>
          <p:cNvSpPr txBox="1"/>
          <p:nvPr/>
        </p:nvSpPr>
        <p:spPr>
          <a:xfrm>
            <a:off x="2676938" y="6458257"/>
            <a:ext cx="2930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Vacuum Transport to BL2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930F72-243A-4F13-B4D8-309D5EB6C6B0}"/>
              </a:ext>
            </a:extLst>
          </p:cNvPr>
          <p:cNvSpPr/>
          <p:nvPr/>
        </p:nvSpPr>
        <p:spPr>
          <a:xfrm>
            <a:off x="2740937" y="2306169"/>
            <a:ext cx="8995072" cy="1026062"/>
          </a:xfrm>
          <a:custGeom>
            <a:avLst/>
            <a:gdLst>
              <a:gd name="connsiteX0" fmla="*/ 0 w 8851037"/>
              <a:gd name="connsiteY0" fmla="*/ 26633 h 1233996"/>
              <a:gd name="connsiteX1" fmla="*/ 26633 w 8851037"/>
              <a:gd name="connsiteY1" fmla="*/ 1100831 h 1233996"/>
              <a:gd name="connsiteX2" fmla="*/ 8815526 w 8851037"/>
              <a:gd name="connsiteY2" fmla="*/ 1233996 h 1233996"/>
              <a:gd name="connsiteX3" fmla="*/ 8851037 w 8851037"/>
              <a:gd name="connsiteY3" fmla="*/ 53266 h 1233996"/>
              <a:gd name="connsiteX4" fmla="*/ 470517 w 8851037"/>
              <a:gd name="connsiteY4" fmla="*/ 257453 h 1233996"/>
              <a:gd name="connsiteX5" fmla="*/ 470517 w 8851037"/>
              <a:gd name="connsiteY5" fmla="*/ 0 h 1233996"/>
              <a:gd name="connsiteX6" fmla="*/ 0 w 8851037"/>
              <a:gd name="connsiteY6" fmla="*/ 26633 h 1233996"/>
              <a:gd name="connsiteX0" fmla="*/ 0 w 8851037"/>
              <a:gd name="connsiteY0" fmla="*/ 26633 h 1303283"/>
              <a:gd name="connsiteX1" fmla="*/ 35502 w 8851037"/>
              <a:gd name="connsiteY1" fmla="*/ 1303283 h 1303283"/>
              <a:gd name="connsiteX2" fmla="*/ 8815526 w 8851037"/>
              <a:gd name="connsiteY2" fmla="*/ 1233996 h 1303283"/>
              <a:gd name="connsiteX3" fmla="*/ 8851037 w 8851037"/>
              <a:gd name="connsiteY3" fmla="*/ 53266 h 1303283"/>
              <a:gd name="connsiteX4" fmla="*/ 470517 w 8851037"/>
              <a:gd name="connsiteY4" fmla="*/ 257453 h 1303283"/>
              <a:gd name="connsiteX5" fmla="*/ 470517 w 8851037"/>
              <a:gd name="connsiteY5" fmla="*/ 0 h 1303283"/>
              <a:gd name="connsiteX6" fmla="*/ 0 w 8851037"/>
              <a:gd name="connsiteY6" fmla="*/ 26633 h 1303283"/>
              <a:gd name="connsiteX0" fmla="*/ 0 w 8851037"/>
              <a:gd name="connsiteY0" fmla="*/ 0 h 1324853"/>
              <a:gd name="connsiteX1" fmla="*/ 35502 w 8851037"/>
              <a:gd name="connsiteY1" fmla="*/ 1324853 h 1324853"/>
              <a:gd name="connsiteX2" fmla="*/ 8815526 w 8851037"/>
              <a:gd name="connsiteY2" fmla="*/ 1255566 h 1324853"/>
              <a:gd name="connsiteX3" fmla="*/ 8851037 w 8851037"/>
              <a:gd name="connsiteY3" fmla="*/ 74836 h 1324853"/>
              <a:gd name="connsiteX4" fmla="*/ 470517 w 8851037"/>
              <a:gd name="connsiteY4" fmla="*/ 279023 h 1324853"/>
              <a:gd name="connsiteX5" fmla="*/ 470517 w 8851037"/>
              <a:gd name="connsiteY5" fmla="*/ 21570 h 1324853"/>
              <a:gd name="connsiteX6" fmla="*/ 0 w 8851037"/>
              <a:gd name="connsiteY6" fmla="*/ 0 h 1324853"/>
              <a:gd name="connsiteX0" fmla="*/ 0 w 8815526"/>
              <a:gd name="connsiteY0" fmla="*/ 0 h 1324853"/>
              <a:gd name="connsiteX1" fmla="*/ 35502 w 8815526"/>
              <a:gd name="connsiteY1" fmla="*/ 1324853 h 1324853"/>
              <a:gd name="connsiteX2" fmla="*/ 8815526 w 8815526"/>
              <a:gd name="connsiteY2" fmla="*/ 1255566 h 1324853"/>
              <a:gd name="connsiteX3" fmla="*/ 8806693 w 8815526"/>
              <a:gd name="connsiteY3" fmla="*/ 277289 h 1324853"/>
              <a:gd name="connsiteX4" fmla="*/ 470517 w 8815526"/>
              <a:gd name="connsiteY4" fmla="*/ 279023 h 1324853"/>
              <a:gd name="connsiteX5" fmla="*/ 470517 w 8815526"/>
              <a:gd name="connsiteY5" fmla="*/ 21570 h 1324853"/>
              <a:gd name="connsiteX6" fmla="*/ 0 w 8815526"/>
              <a:gd name="connsiteY6" fmla="*/ 0 h 1324853"/>
              <a:gd name="connsiteX0" fmla="*/ 26579 w 8842105"/>
              <a:gd name="connsiteY0" fmla="*/ 0 h 1315212"/>
              <a:gd name="connsiteX1" fmla="*/ 0 w 8842105"/>
              <a:gd name="connsiteY1" fmla="*/ 1315212 h 1315212"/>
              <a:gd name="connsiteX2" fmla="*/ 8842105 w 8842105"/>
              <a:gd name="connsiteY2" fmla="*/ 1255566 h 1315212"/>
              <a:gd name="connsiteX3" fmla="*/ 8833272 w 8842105"/>
              <a:gd name="connsiteY3" fmla="*/ 277289 h 1315212"/>
              <a:gd name="connsiteX4" fmla="*/ 497096 w 8842105"/>
              <a:gd name="connsiteY4" fmla="*/ 279023 h 1315212"/>
              <a:gd name="connsiteX5" fmla="*/ 497096 w 8842105"/>
              <a:gd name="connsiteY5" fmla="*/ 21570 h 1315212"/>
              <a:gd name="connsiteX6" fmla="*/ 26579 w 8842105"/>
              <a:gd name="connsiteY6" fmla="*/ 0 h 1315212"/>
              <a:gd name="connsiteX0" fmla="*/ 0 w 8815526"/>
              <a:gd name="connsiteY0" fmla="*/ 0 h 1305571"/>
              <a:gd name="connsiteX1" fmla="*/ 17766 w 8815526"/>
              <a:gd name="connsiteY1" fmla="*/ 1305571 h 1305571"/>
              <a:gd name="connsiteX2" fmla="*/ 8815526 w 8815526"/>
              <a:gd name="connsiteY2" fmla="*/ 1255566 h 1305571"/>
              <a:gd name="connsiteX3" fmla="*/ 8806693 w 8815526"/>
              <a:gd name="connsiteY3" fmla="*/ 277289 h 1305571"/>
              <a:gd name="connsiteX4" fmla="*/ 470517 w 8815526"/>
              <a:gd name="connsiteY4" fmla="*/ 279023 h 1305571"/>
              <a:gd name="connsiteX5" fmla="*/ 470517 w 8815526"/>
              <a:gd name="connsiteY5" fmla="*/ 21570 h 1305571"/>
              <a:gd name="connsiteX6" fmla="*/ 0 w 8815526"/>
              <a:gd name="connsiteY6" fmla="*/ 0 h 1305571"/>
              <a:gd name="connsiteX0" fmla="*/ 0 w 8833263"/>
              <a:gd name="connsiteY0" fmla="*/ 0 h 1332690"/>
              <a:gd name="connsiteX1" fmla="*/ 17766 w 8833263"/>
              <a:gd name="connsiteY1" fmla="*/ 1305571 h 1332690"/>
              <a:gd name="connsiteX2" fmla="*/ 8833263 w 8833263"/>
              <a:gd name="connsiteY2" fmla="*/ 1332690 h 1332690"/>
              <a:gd name="connsiteX3" fmla="*/ 8806693 w 8833263"/>
              <a:gd name="connsiteY3" fmla="*/ 277289 h 1332690"/>
              <a:gd name="connsiteX4" fmla="*/ 470517 w 8833263"/>
              <a:gd name="connsiteY4" fmla="*/ 279023 h 1332690"/>
              <a:gd name="connsiteX5" fmla="*/ 470517 w 8833263"/>
              <a:gd name="connsiteY5" fmla="*/ 21570 h 1332690"/>
              <a:gd name="connsiteX6" fmla="*/ 0 w 8833263"/>
              <a:gd name="connsiteY6" fmla="*/ 0 h 1332690"/>
              <a:gd name="connsiteX0" fmla="*/ 0 w 8806843"/>
              <a:gd name="connsiteY0" fmla="*/ 0 h 1305571"/>
              <a:gd name="connsiteX1" fmla="*/ 17766 w 8806843"/>
              <a:gd name="connsiteY1" fmla="*/ 1305571 h 1305571"/>
              <a:gd name="connsiteX2" fmla="*/ 8771181 w 8806843"/>
              <a:gd name="connsiteY2" fmla="*/ 1294127 h 1305571"/>
              <a:gd name="connsiteX3" fmla="*/ 8806693 w 8806843"/>
              <a:gd name="connsiteY3" fmla="*/ 277289 h 1305571"/>
              <a:gd name="connsiteX4" fmla="*/ 470517 w 8806843"/>
              <a:gd name="connsiteY4" fmla="*/ 279023 h 1305571"/>
              <a:gd name="connsiteX5" fmla="*/ 470517 w 8806843"/>
              <a:gd name="connsiteY5" fmla="*/ 21570 h 1305571"/>
              <a:gd name="connsiteX6" fmla="*/ 0 w 8806843"/>
              <a:gd name="connsiteY6" fmla="*/ 0 h 1305571"/>
              <a:gd name="connsiteX0" fmla="*/ 0 w 8806843"/>
              <a:gd name="connsiteY0" fmla="*/ 21603 h 1327174"/>
              <a:gd name="connsiteX1" fmla="*/ 17766 w 8806843"/>
              <a:gd name="connsiteY1" fmla="*/ 1327174 h 1327174"/>
              <a:gd name="connsiteX2" fmla="*/ 8771181 w 8806843"/>
              <a:gd name="connsiteY2" fmla="*/ 1315730 h 1327174"/>
              <a:gd name="connsiteX3" fmla="*/ 8806693 w 8806843"/>
              <a:gd name="connsiteY3" fmla="*/ 298892 h 1327174"/>
              <a:gd name="connsiteX4" fmla="*/ 470517 w 8806843"/>
              <a:gd name="connsiteY4" fmla="*/ 300626 h 1327174"/>
              <a:gd name="connsiteX5" fmla="*/ 470517 w 8806843"/>
              <a:gd name="connsiteY5" fmla="*/ 0 h 1327174"/>
              <a:gd name="connsiteX6" fmla="*/ 0 w 8806843"/>
              <a:gd name="connsiteY6" fmla="*/ 21603 h 1327174"/>
              <a:gd name="connsiteX0" fmla="*/ 0 w 8820082"/>
              <a:gd name="connsiteY0" fmla="*/ 0 h 1334353"/>
              <a:gd name="connsiteX1" fmla="*/ 31005 w 8820082"/>
              <a:gd name="connsiteY1" fmla="*/ 1334353 h 1334353"/>
              <a:gd name="connsiteX2" fmla="*/ 8784420 w 8820082"/>
              <a:gd name="connsiteY2" fmla="*/ 1322909 h 1334353"/>
              <a:gd name="connsiteX3" fmla="*/ 8819932 w 8820082"/>
              <a:gd name="connsiteY3" fmla="*/ 306071 h 1334353"/>
              <a:gd name="connsiteX4" fmla="*/ 483756 w 8820082"/>
              <a:gd name="connsiteY4" fmla="*/ 307805 h 1334353"/>
              <a:gd name="connsiteX5" fmla="*/ 483756 w 8820082"/>
              <a:gd name="connsiteY5" fmla="*/ 7179 h 1334353"/>
              <a:gd name="connsiteX6" fmla="*/ 0 w 8820082"/>
              <a:gd name="connsiteY6" fmla="*/ 0 h 1334353"/>
              <a:gd name="connsiteX0" fmla="*/ 0 w 8820082"/>
              <a:gd name="connsiteY0" fmla="*/ 0 h 1322909"/>
              <a:gd name="connsiteX1" fmla="*/ 4526 w 8820082"/>
              <a:gd name="connsiteY1" fmla="*/ 1075315 h 1322909"/>
              <a:gd name="connsiteX2" fmla="*/ 8784420 w 8820082"/>
              <a:gd name="connsiteY2" fmla="*/ 1322909 h 1322909"/>
              <a:gd name="connsiteX3" fmla="*/ 8819932 w 8820082"/>
              <a:gd name="connsiteY3" fmla="*/ 306071 h 1322909"/>
              <a:gd name="connsiteX4" fmla="*/ 483756 w 8820082"/>
              <a:gd name="connsiteY4" fmla="*/ 307805 h 1322909"/>
              <a:gd name="connsiteX5" fmla="*/ 483756 w 8820082"/>
              <a:gd name="connsiteY5" fmla="*/ 7179 h 1322909"/>
              <a:gd name="connsiteX6" fmla="*/ 0 w 8820082"/>
              <a:gd name="connsiteY6" fmla="*/ 0 h 1322909"/>
              <a:gd name="connsiteX0" fmla="*/ 0 w 8983004"/>
              <a:gd name="connsiteY0" fmla="*/ 0 h 1114239"/>
              <a:gd name="connsiteX1" fmla="*/ 4526 w 8983004"/>
              <a:gd name="connsiteY1" fmla="*/ 1075315 h 1114239"/>
              <a:gd name="connsiteX2" fmla="*/ 8983004 w 8983004"/>
              <a:gd name="connsiteY2" fmla="*/ 1114239 h 1114239"/>
              <a:gd name="connsiteX3" fmla="*/ 8819932 w 8983004"/>
              <a:gd name="connsiteY3" fmla="*/ 306071 h 1114239"/>
              <a:gd name="connsiteX4" fmla="*/ 483756 w 8983004"/>
              <a:gd name="connsiteY4" fmla="*/ 307805 h 1114239"/>
              <a:gd name="connsiteX5" fmla="*/ 483756 w 8983004"/>
              <a:gd name="connsiteY5" fmla="*/ 7179 h 1114239"/>
              <a:gd name="connsiteX6" fmla="*/ 0 w 8983004"/>
              <a:gd name="connsiteY6" fmla="*/ 0 h 1114239"/>
              <a:gd name="connsiteX0" fmla="*/ 0 w 9018664"/>
              <a:gd name="connsiteY0" fmla="*/ 0 h 1114239"/>
              <a:gd name="connsiteX1" fmla="*/ 4526 w 9018664"/>
              <a:gd name="connsiteY1" fmla="*/ 1075315 h 1114239"/>
              <a:gd name="connsiteX2" fmla="*/ 8983004 w 9018664"/>
              <a:gd name="connsiteY2" fmla="*/ 1114239 h 1114239"/>
              <a:gd name="connsiteX3" fmla="*/ 9018514 w 9018664"/>
              <a:gd name="connsiteY3" fmla="*/ 313267 h 1114239"/>
              <a:gd name="connsiteX4" fmla="*/ 483756 w 9018664"/>
              <a:gd name="connsiteY4" fmla="*/ 307805 h 1114239"/>
              <a:gd name="connsiteX5" fmla="*/ 483756 w 9018664"/>
              <a:gd name="connsiteY5" fmla="*/ 7179 h 1114239"/>
              <a:gd name="connsiteX6" fmla="*/ 0 w 9018664"/>
              <a:gd name="connsiteY6" fmla="*/ 0 h 1114239"/>
              <a:gd name="connsiteX0" fmla="*/ 0 w 9012072"/>
              <a:gd name="connsiteY0" fmla="*/ 0 h 1114239"/>
              <a:gd name="connsiteX1" fmla="*/ 4526 w 9012072"/>
              <a:gd name="connsiteY1" fmla="*/ 1075315 h 1114239"/>
              <a:gd name="connsiteX2" fmla="*/ 8983004 w 9012072"/>
              <a:gd name="connsiteY2" fmla="*/ 1114239 h 1114239"/>
              <a:gd name="connsiteX3" fmla="*/ 9011895 w 9012072"/>
              <a:gd name="connsiteY3" fmla="*/ 313267 h 1114239"/>
              <a:gd name="connsiteX4" fmla="*/ 483756 w 9012072"/>
              <a:gd name="connsiteY4" fmla="*/ 307805 h 1114239"/>
              <a:gd name="connsiteX5" fmla="*/ 483756 w 9012072"/>
              <a:gd name="connsiteY5" fmla="*/ 7179 h 1114239"/>
              <a:gd name="connsiteX6" fmla="*/ 0 w 9012072"/>
              <a:gd name="connsiteY6" fmla="*/ 0 h 1114239"/>
              <a:gd name="connsiteX0" fmla="*/ 0 w 8986059"/>
              <a:gd name="connsiteY0" fmla="*/ 0 h 1114239"/>
              <a:gd name="connsiteX1" fmla="*/ 4526 w 8986059"/>
              <a:gd name="connsiteY1" fmla="*/ 1075315 h 1114239"/>
              <a:gd name="connsiteX2" fmla="*/ 8983004 w 8986059"/>
              <a:gd name="connsiteY2" fmla="*/ 1114239 h 1114239"/>
              <a:gd name="connsiteX3" fmla="*/ 8985417 w 8986059"/>
              <a:gd name="connsiteY3" fmla="*/ 298875 h 1114239"/>
              <a:gd name="connsiteX4" fmla="*/ 483756 w 8986059"/>
              <a:gd name="connsiteY4" fmla="*/ 307805 h 1114239"/>
              <a:gd name="connsiteX5" fmla="*/ 483756 w 8986059"/>
              <a:gd name="connsiteY5" fmla="*/ 7179 h 1114239"/>
              <a:gd name="connsiteX6" fmla="*/ 0 w 8986059"/>
              <a:gd name="connsiteY6" fmla="*/ 0 h 1114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059" h="1114239">
                <a:moveTo>
                  <a:pt x="0" y="0"/>
                </a:moveTo>
                <a:cubicBezTo>
                  <a:pt x="1509" y="358438"/>
                  <a:pt x="3017" y="716877"/>
                  <a:pt x="4526" y="1075315"/>
                </a:cubicBezTo>
                <a:lnTo>
                  <a:pt x="8983004" y="1114239"/>
                </a:lnTo>
                <a:cubicBezTo>
                  <a:pt x="8980060" y="788147"/>
                  <a:pt x="8988361" y="624967"/>
                  <a:pt x="8985417" y="298875"/>
                </a:cubicBezTo>
                <a:lnTo>
                  <a:pt x="483756" y="307805"/>
                </a:lnTo>
                <a:lnTo>
                  <a:pt x="483756" y="7179"/>
                </a:lnTo>
                <a:lnTo>
                  <a:pt x="0" y="0"/>
                </a:lnTo>
                <a:close/>
              </a:path>
            </a:pathLst>
          </a:custGeom>
          <a:solidFill>
            <a:srgbClr val="9966FF">
              <a:alpha val="20000"/>
            </a:srgbClr>
          </a:solidFill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E11C4A-89C9-48AF-B1A9-8968519FBEA7}"/>
              </a:ext>
            </a:extLst>
          </p:cNvPr>
          <p:cNvSpPr/>
          <p:nvPr/>
        </p:nvSpPr>
        <p:spPr>
          <a:xfrm>
            <a:off x="1979446" y="4645442"/>
            <a:ext cx="4217168" cy="1847433"/>
          </a:xfrm>
          <a:custGeom>
            <a:avLst/>
            <a:gdLst>
              <a:gd name="connsiteX0" fmla="*/ 506027 w 4385569"/>
              <a:gd name="connsiteY0" fmla="*/ 0 h 1837678"/>
              <a:gd name="connsiteX1" fmla="*/ 0 w 4385569"/>
              <a:gd name="connsiteY1" fmla="*/ 0 h 1837678"/>
              <a:gd name="connsiteX2" fmla="*/ 62143 w 4385569"/>
              <a:gd name="connsiteY2" fmla="*/ 1837678 h 1837678"/>
              <a:gd name="connsiteX3" fmla="*/ 4385569 w 4385569"/>
              <a:gd name="connsiteY3" fmla="*/ 1802167 h 1837678"/>
              <a:gd name="connsiteX4" fmla="*/ 4261281 w 4385569"/>
              <a:gd name="connsiteY4" fmla="*/ 1065320 h 1837678"/>
              <a:gd name="connsiteX5" fmla="*/ 541538 w 4385569"/>
              <a:gd name="connsiteY5" fmla="*/ 1065320 h 1837678"/>
              <a:gd name="connsiteX6" fmla="*/ 506027 w 4385569"/>
              <a:gd name="connsiteY6" fmla="*/ 0 h 1837678"/>
              <a:gd name="connsiteX0" fmla="*/ 506027 w 4261281"/>
              <a:gd name="connsiteY0" fmla="*/ 0 h 1837678"/>
              <a:gd name="connsiteX1" fmla="*/ 0 w 4261281"/>
              <a:gd name="connsiteY1" fmla="*/ 0 h 1837678"/>
              <a:gd name="connsiteX2" fmla="*/ 62143 w 4261281"/>
              <a:gd name="connsiteY2" fmla="*/ 1837678 h 1837678"/>
              <a:gd name="connsiteX3" fmla="*/ 4252404 w 4261281"/>
              <a:gd name="connsiteY3" fmla="*/ 1811045 h 1837678"/>
              <a:gd name="connsiteX4" fmla="*/ 4261281 w 4261281"/>
              <a:gd name="connsiteY4" fmla="*/ 1065320 h 1837678"/>
              <a:gd name="connsiteX5" fmla="*/ 541538 w 4261281"/>
              <a:gd name="connsiteY5" fmla="*/ 1065320 h 1837678"/>
              <a:gd name="connsiteX6" fmla="*/ 506027 w 4261281"/>
              <a:gd name="connsiteY6" fmla="*/ 0 h 1837678"/>
              <a:gd name="connsiteX0" fmla="*/ 443884 w 4199138"/>
              <a:gd name="connsiteY0" fmla="*/ 8878 h 1846556"/>
              <a:gd name="connsiteX1" fmla="*/ 8878 w 4199138"/>
              <a:gd name="connsiteY1" fmla="*/ 0 h 1846556"/>
              <a:gd name="connsiteX2" fmla="*/ 0 w 4199138"/>
              <a:gd name="connsiteY2" fmla="*/ 1846556 h 1846556"/>
              <a:gd name="connsiteX3" fmla="*/ 4190261 w 4199138"/>
              <a:gd name="connsiteY3" fmla="*/ 1819923 h 1846556"/>
              <a:gd name="connsiteX4" fmla="*/ 4199138 w 4199138"/>
              <a:gd name="connsiteY4" fmla="*/ 1074198 h 1846556"/>
              <a:gd name="connsiteX5" fmla="*/ 479395 w 4199138"/>
              <a:gd name="connsiteY5" fmla="*/ 1074198 h 1846556"/>
              <a:gd name="connsiteX6" fmla="*/ 443884 w 4199138"/>
              <a:gd name="connsiteY6" fmla="*/ 8878 h 1846556"/>
              <a:gd name="connsiteX0" fmla="*/ 443884 w 4208015"/>
              <a:gd name="connsiteY0" fmla="*/ 8878 h 1846556"/>
              <a:gd name="connsiteX1" fmla="*/ 8878 w 4208015"/>
              <a:gd name="connsiteY1" fmla="*/ 0 h 1846556"/>
              <a:gd name="connsiteX2" fmla="*/ 0 w 4208015"/>
              <a:gd name="connsiteY2" fmla="*/ 1846556 h 1846556"/>
              <a:gd name="connsiteX3" fmla="*/ 4190261 w 4208015"/>
              <a:gd name="connsiteY3" fmla="*/ 1819923 h 1846556"/>
              <a:gd name="connsiteX4" fmla="*/ 4208015 w 4208015"/>
              <a:gd name="connsiteY4" fmla="*/ 1269507 h 1846556"/>
              <a:gd name="connsiteX5" fmla="*/ 479395 w 4208015"/>
              <a:gd name="connsiteY5" fmla="*/ 1074198 h 1846556"/>
              <a:gd name="connsiteX6" fmla="*/ 443884 w 4208015"/>
              <a:gd name="connsiteY6" fmla="*/ 8878 h 1846556"/>
              <a:gd name="connsiteX0" fmla="*/ 443884 w 4208015"/>
              <a:gd name="connsiteY0" fmla="*/ 8878 h 1846556"/>
              <a:gd name="connsiteX1" fmla="*/ 8878 w 4208015"/>
              <a:gd name="connsiteY1" fmla="*/ 0 h 1846556"/>
              <a:gd name="connsiteX2" fmla="*/ 0 w 4208015"/>
              <a:gd name="connsiteY2" fmla="*/ 1846556 h 1846556"/>
              <a:gd name="connsiteX3" fmla="*/ 4190261 w 4208015"/>
              <a:gd name="connsiteY3" fmla="*/ 1819923 h 1846556"/>
              <a:gd name="connsiteX4" fmla="*/ 4208015 w 4208015"/>
              <a:gd name="connsiteY4" fmla="*/ 1269507 h 1846556"/>
              <a:gd name="connsiteX5" fmla="*/ 479395 w 4208015"/>
              <a:gd name="connsiteY5" fmla="*/ 1331651 h 1846556"/>
              <a:gd name="connsiteX6" fmla="*/ 443884 w 4208015"/>
              <a:gd name="connsiteY6" fmla="*/ 8878 h 1846556"/>
              <a:gd name="connsiteX0" fmla="*/ 443884 w 4208015"/>
              <a:gd name="connsiteY0" fmla="*/ 8878 h 1846556"/>
              <a:gd name="connsiteX1" fmla="*/ 8878 w 4208015"/>
              <a:gd name="connsiteY1" fmla="*/ 0 h 1846556"/>
              <a:gd name="connsiteX2" fmla="*/ 0 w 4208015"/>
              <a:gd name="connsiteY2" fmla="*/ 1846556 h 1846556"/>
              <a:gd name="connsiteX3" fmla="*/ 4190261 w 4208015"/>
              <a:gd name="connsiteY3" fmla="*/ 1819923 h 1846556"/>
              <a:gd name="connsiteX4" fmla="*/ 4208015 w 4208015"/>
              <a:gd name="connsiteY4" fmla="*/ 1269507 h 1846556"/>
              <a:gd name="connsiteX5" fmla="*/ 479395 w 4208015"/>
              <a:gd name="connsiteY5" fmla="*/ 1278385 h 1846556"/>
              <a:gd name="connsiteX6" fmla="*/ 443884 w 4208015"/>
              <a:gd name="connsiteY6" fmla="*/ 8878 h 1846556"/>
              <a:gd name="connsiteX0" fmla="*/ 443884 w 4208015"/>
              <a:gd name="connsiteY0" fmla="*/ 8878 h 1846556"/>
              <a:gd name="connsiteX1" fmla="*/ 8878 w 4208015"/>
              <a:gd name="connsiteY1" fmla="*/ 0 h 1846556"/>
              <a:gd name="connsiteX2" fmla="*/ 0 w 4208015"/>
              <a:gd name="connsiteY2" fmla="*/ 1846556 h 1846556"/>
              <a:gd name="connsiteX3" fmla="*/ 4190261 w 4208015"/>
              <a:gd name="connsiteY3" fmla="*/ 1819923 h 1846556"/>
              <a:gd name="connsiteX4" fmla="*/ 4208015 w 4208015"/>
              <a:gd name="connsiteY4" fmla="*/ 1269507 h 1846556"/>
              <a:gd name="connsiteX5" fmla="*/ 452762 w 4208015"/>
              <a:gd name="connsiteY5" fmla="*/ 1278385 h 1846556"/>
              <a:gd name="connsiteX6" fmla="*/ 443884 w 4208015"/>
              <a:gd name="connsiteY6" fmla="*/ 8878 h 1846556"/>
              <a:gd name="connsiteX0" fmla="*/ 443884 w 4208015"/>
              <a:gd name="connsiteY0" fmla="*/ 17756 h 1846556"/>
              <a:gd name="connsiteX1" fmla="*/ 8878 w 4208015"/>
              <a:gd name="connsiteY1" fmla="*/ 0 h 1846556"/>
              <a:gd name="connsiteX2" fmla="*/ 0 w 4208015"/>
              <a:gd name="connsiteY2" fmla="*/ 1846556 h 1846556"/>
              <a:gd name="connsiteX3" fmla="*/ 4190261 w 4208015"/>
              <a:gd name="connsiteY3" fmla="*/ 1819923 h 1846556"/>
              <a:gd name="connsiteX4" fmla="*/ 4208015 w 4208015"/>
              <a:gd name="connsiteY4" fmla="*/ 1269507 h 1846556"/>
              <a:gd name="connsiteX5" fmla="*/ 452762 w 4208015"/>
              <a:gd name="connsiteY5" fmla="*/ 1278385 h 1846556"/>
              <a:gd name="connsiteX6" fmla="*/ 443884 w 4208015"/>
              <a:gd name="connsiteY6" fmla="*/ 17756 h 1846556"/>
              <a:gd name="connsiteX0" fmla="*/ 444755 w 4208886"/>
              <a:gd name="connsiteY0" fmla="*/ 0 h 1828800"/>
              <a:gd name="connsiteX1" fmla="*/ 852 w 4208886"/>
              <a:gd name="connsiteY1" fmla="*/ 34973 h 1828800"/>
              <a:gd name="connsiteX2" fmla="*/ 871 w 4208886"/>
              <a:gd name="connsiteY2" fmla="*/ 1828800 h 1828800"/>
              <a:gd name="connsiteX3" fmla="*/ 4191132 w 4208886"/>
              <a:gd name="connsiteY3" fmla="*/ 1802167 h 1828800"/>
              <a:gd name="connsiteX4" fmla="*/ 4208886 w 4208886"/>
              <a:gd name="connsiteY4" fmla="*/ 1251751 h 1828800"/>
              <a:gd name="connsiteX5" fmla="*/ 453633 w 4208886"/>
              <a:gd name="connsiteY5" fmla="*/ 1260629 h 1828800"/>
              <a:gd name="connsiteX6" fmla="*/ 444755 w 4208886"/>
              <a:gd name="connsiteY6" fmla="*/ 0 h 1828800"/>
              <a:gd name="connsiteX0" fmla="*/ 461952 w 4226083"/>
              <a:gd name="connsiteY0" fmla="*/ 17756 h 1846556"/>
              <a:gd name="connsiteX1" fmla="*/ 255 w 4226083"/>
              <a:gd name="connsiteY1" fmla="*/ 0 h 1846556"/>
              <a:gd name="connsiteX2" fmla="*/ 18068 w 4226083"/>
              <a:gd name="connsiteY2" fmla="*/ 1846556 h 1846556"/>
              <a:gd name="connsiteX3" fmla="*/ 4208329 w 4226083"/>
              <a:gd name="connsiteY3" fmla="*/ 1819923 h 1846556"/>
              <a:gd name="connsiteX4" fmla="*/ 4226083 w 4226083"/>
              <a:gd name="connsiteY4" fmla="*/ 1269507 h 1846556"/>
              <a:gd name="connsiteX5" fmla="*/ 470830 w 4226083"/>
              <a:gd name="connsiteY5" fmla="*/ 1278385 h 1846556"/>
              <a:gd name="connsiteX6" fmla="*/ 461952 w 4226083"/>
              <a:gd name="connsiteY6" fmla="*/ 17756 h 1846556"/>
              <a:gd name="connsiteX0" fmla="*/ 461952 w 4226083"/>
              <a:gd name="connsiteY0" fmla="*/ 0 h 1828800"/>
              <a:gd name="connsiteX1" fmla="*/ 255 w 4226083"/>
              <a:gd name="connsiteY1" fmla="*/ 1922 h 1828800"/>
              <a:gd name="connsiteX2" fmla="*/ 18068 w 4226083"/>
              <a:gd name="connsiteY2" fmla="*/ 1828800 h 1828800"/>
              <a:gd name="connsiteX3" fmla="*/ 4208329 w 4226083"/>
              <a:gd name="connsiteY3" fmla="*/ 1802167 h 1828800"/>
              <a:gd name="connsiteX4" fmla="*/ 4226083 w 4226083"/>
              <a:gd name="connsiteY4" fmla="*/ 1251751 h 1828800"/>
              <a:gd name="connsiteX5" fmla="*/ 470830 w 4226083"/>
              <a:gd name="connsiteY5" fmla="*/ 1260629 h 1828800"/>
              <a:gd name="connsiteX6" fmla="*/ 461952 w 4226083"/>
              <a:gd name="connsiteY6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6083" h="1828800">
                <a:moveTo>
                  <a:pt x="461952" y="0"/>
                </a:moveTo>
                <a:lnTo>
                  <a:pt x="255" y="1922"/>
                </a:lnTo>
                <a:cubicBezTo>
                  <a:pt x="-2704" y="617441"/>
                  <a:pt x="21027" y="1213281"/>
                  <a:pt x="18068" y="1828800"/>
                </a:cubicBezTo>
                <a:lnTo>
                  <a:pt x="4208329" y="1802167"/>
                </a:lnTo>
                <a:lnTo>
                  <a:pt x="4226083" y="1251751"/>
                </a:lnTo>
                <a:lnTo>
                  <a:pt x="470830" y="1260629"/>
                </a:lnTo>
                <a:cubicBezTo>
                  <a:pt x="467871" y="902563"/>
                  <a:pt x="491544" y="349188"/>
                  <a:pt x="461952" y="0"/>
                </a:cubicBezTo>
                <a:close/>
              </a:path>
            </a:pathLst>
          </a:custGeom>
          <a:solidFill>
            <a:srgbClr val="9966FF">
              <a:alpha val="20000"/>
            </a:srgbClr>
          </a:solidFill>
          <a:ln w="5080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E58789E-B7FB-4AB6-B346-C7B30623C234}"/>
              </a:ext>
            </a:extLst>
          </p:cNvPr>
          <p:cNvSpPr/>
          <p:nvPr/>
        </p:nvSpPr>
        <p:spPr>
          <a:xfrm>
            <a:off x="5897503" y="442923"/>
            <a:ext cx="1340970" cy="268022"/>
          </a:xfrm>
          <a:prstGeom prst="roundRect">
            <a:avLst/>
          </a:prstGeom>
          <a:solidFill>
            <a:srgbClr val="9966FF">
              <a:alpha val="20000"/>
            </a:srgbClr>
          </a:solidFill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B0A23A-0161-4237-A6A4-140D12586964}"/>
              </a:ext>
            </a:extLst>
          </p:cNvPr>
          <p:cNvCxnSpPr>
            <a:cxnSpLocks/>
          </p:cNvCxnSpPr>
          <p:nvPr/>
        </p:nvCxnSpPr>
        <p:spPr>
          <a:xfrm flipH="1">
            <a:off x="4671392" y="1334970"/>
            <a:ext cx="381876" cy="135372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01259F-8032-4ACC-848D-4C356453A1F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977784" y="953169"/>
            <a:ext cx="25222" cy="18128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4D1398-0F18-4F7B-80E9-5003E02DAAF5}"/>
              </a:ext>
            </a:extLst>
          </p:cNvPr>
          <p:cNvCxnSpPr>
            <a:cxnSpLocks/>
            <a:stCxn id="9" idx="2"/>
            <a:endCxn id="4" idx="1"/>
          </p:cNvCxnSpPr>
          <p:nvPr/>
        </p:nvCxnSpPr>
        <p:spPr>
          <a:xfrm flipH="1">
            <a:off x="6736818" y="1554899"/>
            <a:ext cx="241069" cy="85228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82DF8E0-E933-498D-B730-97DC55D99C68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11315797" y="2043166"/>
            <a:ext cx="71658" cy="6389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6DE921-FED7-46FE-AF8B-FD48C3120A5D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9360887" y="1317770"/>
            <a:ext cx="537174" cy="3525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B440A-5CF7-497A-BBFC-2A5E6E0D1597}"/>
              </a:ext>
            </a:extLst>
          </p:cNvPr>
          <p:cNvSpPr/>
          <p:nvPr/>
        </p:nvSpPr>
        <p:spPr>
          <a:xfrm>
            <a:off x="9898061" y="442923"/>
            <a:ext cx="1101964" cy="2101494"/>
          </a:xfrm>
          <a:prstGeom prst="roundRect">
            <a:avLst/>
          </a:prstGeom>
          <a:solidFill>
            <a:srgbClr val="9966FF">
              <a:alpha val="20000"/>
            </a:srgbClr>
          </a:solidFill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2D5D41-9029-4DB0-9F4E-99A3746C133C}"/>
              </a:ext>
            </a:extLst>
          </p:cNvPr>
          <p:cNvSpPr txBox="1"/>
          <p:nvPr/>
        </p:nvSpPr>
        <p:spPr>
          <a:xfrm>
            <a:off x="8055869" y="856105"/>
            <a:ext cx="130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Final Amplifier from B912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5B5251-7F2A-4E8A-B33C-3152338A4DE4}"/>
              </a:ext>
            </a:extLst>
          </p:cNvPr>
          <p:cNvSpPr txBox="1"/>
          <p:nvPr/>
        </p:nvSpPr>
        <p:spPr>
          <a:xfrm>
            <a:off x="3107635" y="3369703"/>
            <a:ext cx="57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Vacuum Transport from CPA to BL1 and BL2 shown</a:t>
            </a: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EE51452E-25A6-6D4E-8D2F-2C2F69CB8E8B}"/>
              </a:ext>
            </a:extLst>
          </p:cNvPr>
          <p:cNvSpPr/>
          <p:nvPr/>
        </p:nvSpPr>
        <p:spPr>
          <a:xfrm>
            <a:off x="9066882" y="2181339"/>
            <a:ext cx="139547" cy="231355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12553334-D49F-6C4C-8248-0E7D9E03C8F5}"/>
              </a:ext>
            </a:extLst>
          </p:cNvPr>
          <p:cNvSpPr/>
          <p:nvPr/>
        </p:nvSpPr>
        <p:spPr>
          <a:xfrm rot="16200000">
            <a:off x="6563302" y="1098933"/>
            <a:ext cx="347032" cy="2963536"/>
          </a:xfrm>
          <a:prstGeom prst="rightBrac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EEE78-16A9-4C56-AEA1-D65FE613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Final Amplifier &amp; Output Window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F5C0DB-ECBE-4746-A9A4-E8CA5E53BD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88" y="1802434"/>
            <a:ext cx="6038812" cy="404677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B8872-70ED-4F40-B3D7-653275EB24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2434"/>
            <a:ext cx="5708374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Final amplifier and end caps in B912</a:t>
            </a:r>
          </a:p>
          <a:p>
            <a:r>
              <a:rPr lang="en-US" dirty="0"/>
              <a:t>Gain from:</a:t>
            </a:r>
          </a:p>
          <a:p>
            <a:pPr lvl="1"/>
            <a:r>
              <a:rPr lang="en-US" dirty="0"/>
              <a:t>~ 40% increase in volume</a:t>
            </a:r>
          </a:p>
          <a:p>
            <a:pPr lvl="1"/>
            <a:r>
              <a:rPr lang="en-US" dirty="0"/>
              <a:t> 40% pressure increase (116 to 162 psi)</a:t>
            </a:r>
          </a:p>
          <a:p>
            <a:r>
              <a:rPr lang="en-US" dirty="0"/>
              <a:t>Peak fluence on window limits output</a:t>
            </a:r>
          </a:p>
          <a:p>
            <a:r>
              <a:rPr lang="en-US" dirty="0"/>
              <a:t>Window viewing area can be doubled (i.e. energy output can be doubled)</a:t>
            </a:r>
          </a:p>
          <a:p>
            <a:pPr lvl="1"/>
            <a:r>
              <a:rPr lang="en-US" dirty="0"/>
              <a:t>Window structural analysis already performed</a:t>
            </a:r>
          </a:p>
          <a:p>
            <a:pPr lvl="1"/>
            <a:r>
              <a:rPr lang="en-US" dirty="0"/>
              <a:t>End cap to be modified for new window</a:t>
            </a:r>
          </a:p>
          <a:p>
            <a:pPr lvl="1"/>
            <a:r>
              <a:rPr lang="en-US" dirty="0"/>
              <a:t>Downstream optics require evaluation to verify peak power adequacy</a:t>
            </a:r>
          </a:p>
          <a:p>
            <a:r>
              <a:rPr lang="en-US" dirty="0"/>
              <a:t>Amplifier can be prepared offline in parallel with ATF operations in the B912 clean room</a:t>
            </a:r>
          </a:p>
          <a:p>
            <a:r>
              <a:rPr lang="en-US" dirty="0"/>
              <a:t>Installation requires re-opening a wall section</a:t>
            </a:r>
          </a:p>
        </p:txBody>
      </p:sp>
    </p:spTree>
    <p:extLst>
      <p:ext uri="{BB962C8B-B14F-4D97-AF65-F5344CB8AC3E}">
        <p14:creationId xmlns:p14="http://schemas.microsoft.com/office/powerpoint/2010/main" val="169627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5E5DD-113F-47C0-8E71-BE3FD60F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CPA in Vacuum Chamber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9022D3-07AD-45B1-9671-3088106B38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6469" y="1144382"/>
            <a:ext cx="6480313" cy="54998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DDAD2-0665-4866-8BF9-93E6D466E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4104" y="1995176"/>
            <a:ext cx="4350026" cy="4351338"/>
          </a:xfrm>
        </p:spPr>
        <p:txBody>
          <a:bodyPr/>
          <a:lstStyle/>
          <a:p>
            <a:r>
              <a:rPr lang="en-US" dirty="0"/>
              <a:t>Preliminary design &amp; analysis complete</a:t>
            </a:r>
          </a:p>
          <a:p>
            <a:r>
              <a:rPr lang="en-US" dirty="0"/>
              <a:t>Mirrors and gratings vibration isolated</a:t>
            </a:r>
          </a:p>
          <a:p>
            <a:pPr lvl="1"/>
            <a:r>
              <a:rPr lang="en-US" dirty="0"/>
              <a:t>Breadboard mounted to concrete footing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64123-50E7-4D35-A9EA-3EBC81A52952}"/>
              </a:ext>
            </a:extLst>
          </p:cNvPr>
          <p:cNvSpPr txBox="1"/>
          <p:nvPr/>
        </p:nvSpPr>
        <p:spPr>
          <a:xfrm>
            <a:off x="2802835" y="6327913"/>
            <a:ext cx="3624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 panel hidden for clarity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23D8C-C361-449D-AB01-2A33FB0AA66E}"/>
              </a:ext>
            </a:extLst>
          </p:cNvPr>
          <p:cNvSpPr txBox="1"/>
          <p:nvPr/>
        </p:nvSpPr>
        <p:spPr>
          <a:xfrm>
            <a:off x="7540488" y="5367130"/>
            <a:ext cx="236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Concrete footing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43D983-1E63-4B38-B743-9C5C8F8A8697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612836" y="5367130"/>
            <a:ext cx="927652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BF4CB3-717A-473A-A11E-9D49D6D5E663}"/>
              </a:ext>
            </a:extLst>
          </p:cNvPr>
          <p:cNvSpPr txBox="1"/>
          <p:nvPr/>
        </p:nvSpPr>
        <p:spPr>
          <a:xfrm>
            <a:off x="7540488" y="4863548"/>
            <a:ext cx="158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Bellows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80248F-10D1-468B-8449-F915B32AE334}"/>
              </a:ext>
            </a:extLst>
          </p:cNvPr>
          <p:cNvSpPr txBox="1"/>
          <p:nvPr/>
        </p:nvSpPr>
        <p:spPr>
          <a:xfrm>
            <a:off x="2627244" y="2161617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Vacuum chamber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49D7D3-34CC-4F09-A089-B5B8D91C21F1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289855" y="2807948"/>
            <a:ext cx="102702" cy="6210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9F1ED5-C057-4761-9808-EE74EE87764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377610" y="4729298"/>
            <a:ext cx="1162878" cy="3189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212880-338F-6D42-A647-2E8797BD121D}"/>
              </a:ext>
            </a:extLst>
          </p:cNvPr>
          <p:cNvCxnSpPr>
            <a:cxnSpLocks/>
          </p:cNvCxnSpPr>
          <p:nvPr/>
        </p:nvCxnSpPr>
        <p:spPr>
          <a:xfrm flipH="1" flipV="1">
            <a:off x="5442333" y="5001658"/>
            <a:ext cx="2049137" cy="14101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778239-B5AB-DB44-B8C1-CBF3574EDB12}"/>
              </a:ext>
            </a:extLst>
          </p:cNvPr>
          <p:cNvCxnSpPr>
            <a:cxnSpLocks/>
          </p:cNvCxnSpPr>
          <p:nvPr/>
        </p:nvCxnSpPr>
        <p:spPr>
          <a:xfrm flipH="1" flipV="1">
            <a:off x="4285561" y="5056742"/>
            <a:ext cx="3194892" cy="13550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1CAE17-D6F5-904E-B176-6A26F3692AFB}"/>
              </a:ext>
            </a:extLst>
          </p:cNvPr>
          <p:cNvCxnSpPr>
            <a:cxnSpLocks/>
          </p:cNvCxnSpPr>
          <p:nvPr/>
        </p:nvCxnSpPr>
        <p:spPr>
          <a:xfrm flipH="1" flipV="1">
            <a:off x="3073706" y="5012675"/>
            <a:ext cx="4414093" cy="1384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40015A2-029A-3C4A-BB99-04562669DAC7}"/>
              </a:ext>
            </a:extLst>
          </p:cNvPr>
          <p:cNvSpPr txBox="1"/>
          <p:nvPr/>
        </p:nvSpPr>
        <p:spPr>
          <a:xfrm>
            <a:off x="7186392" y="5978737"/>
            <a:ext cx="203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Vacuum chamber supports</a:t>
            </a:r>
          </a:p>
        </p:txBody>
      </p:sp>
    </p:spTree>
    <p:extLst>
      <p:ext uri="{BB962C8B-B14F-4D97-AF65-F5344CB8AC3E}">
        <p14:creationId xmlns:p14="http://schemas.microsoft.com/office/powerpoint/2010/main" val="1464684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74B58E-1F69-47D6-A272-1B895602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577"/>
            <a:ext cx="10515600" cy="1325563"/>
          </a:xfrm>
        </p:spPr>
        <p:txBody>
          <a:bodyPr/>
          <a:lstStyle/>
          <a:p>
            <a:r>
              <a:rPr lang="en-US" dirty="0"/>
              <a:t>Flexible Polarization Rotator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DBC91A6-E5BA-4EA2-8F40-40F2BC1454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2790" y="1399140"/>
            <a:ext cx="5547357" cy="538528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49937-1407-4606-BC72-EC37B7B52F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9140"/>
            <a:ext cx="5891270" cy="4351338"/>
          </a:xfrm>
        </p:spPr>
        <p:txBody>
          <a:bodyPr/>
          <a:lstStyle/>
          <a:p>
            <a:r>
              <a:rPr lang="en-US" dirty="0"/>
              <a:t>Provides linear polarization control</a:t>
            </a:r>
          </a:p>
          <a:p>
            <a:r>
              <a:rPr lang="en-US" dirty="0"/>
              <a:t>Rotation range -2° to 92°</a:t>
            </a:r>
          </a:p>
          <a:p>
            <a:r>
              <a:rPr lang="en-US" dirty="0"/>
              <a:t>Procurement in progress</a:t>
            </a:r>
          </a:p>
          <a:p>
            <a:r>
              <a:rPr lang="en-US" dirty="0"/>
              <a:t>In vacuum configuration planned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F0D78-EC40-4443-866C-994FECEA2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" t="6895" r="-161" b="32147"/>
          <a:stretch/>
        </p:blipFill>
        <p:spPr>
          <a:xfrm>
            <a:off x="6119235" y="3829878"/>
            <a:ext cx="5287529" cy="295454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2AD6805-AF3D-0E4C-9252-443D42632C94}"/>
              </a:ext>
            </a:extLst>
          </p:cNvPr>
          <p:cNvCxnSpPr>
            <a:cxnSpLocks/>
          </p:cNvCxnSpPr>
          <p:nvPr/>
        </p:nvCxnSpPr>
        <p:spPr>
          <a:xfrm flipV="1">
            <a:off x="478302" y="4206240"/>
            <a:ext cx="801858" cy="40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38F327-93C7-1040-B43C-42A3B1CE5BF0}"/>
              </a:ext>
            </a:extLst>
          </p:cNvPr>
          <p:cNvCxnSpPr>
            <a:cxnSpLocks/>
          </p:cNvCxnSpPr>
          <p:nvPr/>
        </p:nvCxnSpPr>
        <p:spPr>
          <a:xfrm flipV="1">
            <a:off x="4479688" y="2358943"/>
            <a:ext cx="801858" cy="4079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90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66135DE-7264-4981-AB70-FE8D6BB35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Proposed In-Vacuum Capabilities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56DE6-D6A6-4EE8-84BF-7FA4E5273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75" y="1077686"/>
            <a:ext cx="3743325" cy="5099277"/>
          </a:xfrm>
        </p:spPr>
        <p:txBody>
          <a:bodyPr>
            <a:normAutofit/>
          </a:bodyPr>
          <a:lstStyle/>
          <a:p>
            <a:r>
              <a:rPr lang="en-US" dirty="0"/>
              <a:t>NLPC</a:t>
            </a:r>
          </a:p>
          <a:p>
            <a:pPr marL="458788" lvl="1" indent="-163513"/>
            <a:r>
              <a:rPr lang="en-US" dirty="0"/>
              <a:t>To provide sub-ps pulse compression </a:t>
            </a:r>
          </a:p>
          <a:p>
            <a:pPr marL="1588" indent="-163513"/>
            <a:r>
              <a:rPr lang="en-US" dirty="0"/>
              <a:t>Circular polarization</a:t>
            </a:r>
          </a:p>
          <a:p>
            <a:pPr marL="458788" lvl="1" indent="-163513"/>
            <a:r>
              <a:rPr lang="en-US" dirty="0"/>
              <a:t>Dedicated chamber supporting mirrors for linear, CW, &amp; CCW polarization</a:t>
            </a:r>
          </a:p>
          <a:p>
            <a:pPr marL="458788" lvl="1" indent="-163513"/>
            <a:r>
              <a:rPr lang="en-US" dirty="0"/>
              <a:t>Mirrors switched out to support the required polarization</a:t>
            </a:r>
          </a:p>
          <a:p>
            <a:pPr marL="1588" indent="-163513"/>
            <a:r>
              <a:rPr lang="en-US" dirty="0"/>
              <a:t>CO2 laser vacuum transport to BL2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22362E-F6DE-48C0-8061-F48D0E89BC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459" b="5934"/>
          <a:stretch/>
        </p:blipFill>
        <p:spPr>
          <a:xfrm>
            <a:off x="3886200" y="1201563"/>
            <a:ext cx="8162925" cy="48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3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E46C1-2CB7-4979-9F2D-E4F3FDA04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37" y="0"/>
            <a:ext cx="11887199" cy="1325563"/>
          </a:xfrm>
        </p:spPr>
        <p:txBody>
          <a:bodyPr/>
          <a:lstStyle/>
          <a:p>
            <a:r>
              <a:rPr lang="en-US" dirty="0"/>
              <a:t>ATF Experimental Hall as Presently Configured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E9F4196-9E89-4014-B781-8B5C19F58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75"/>
          <a:stretch/>
        </p:blipFill>
        <p:spPr>
          <a:xfrm>
            <a:off x="582558" y="1067144"/>
            <a:ext cx="10743152" cy="5532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D48C17-AE62-4879-8428-404F5904FBBD}"/>
              </a:ext>
            </a:extLst>
          </p:cNvPr>
          <p:cNvSpPr txBox="1"/>
          <p:nvPr/>
        </p:nvSpPr>
        <p:spPr>
          <a:xfrm>
            <a:off x="3696835" y="5655831"/>
            <a:ext cx="1655178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Deflector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 cavity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FCBB52-CE62-44AE-ACC3-5F9D10E56F13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4524424" y="5019331"/>
            <a:ext cx="695276" cy="6365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0D6EE68-BE8B-444A-AD7A-E4C6436BDADE}"/>
              </a:ext>
            </a:extLst>
          </p:cNvPr>
          <p:cNvSpPr txBox="1"/>
          <p:nvPr/>
        </p:nvSpPr>
        <p:spPr>
          <a:xfrm>
            <a:off x="3695666" y="1713993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Beamline 1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Experimental stations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F25911-43DE-4E07-879A-936E3A5FB2E6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895833" y="2360324"/>
            <a:ext cx="2400333" cy="15544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1578F9-309A-45BC-BBBA-9BA328F129F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524424" y="2360324"/>
            <a:ext cx="371409" cy="162424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8F322B6-B83E-45BA-86BA-F0D7767CEF9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4895833" y="2360324"/>
            <a:ext cx="583864" cy="155445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6FC621-420F-4722-8003-7DBF56C4E333}"/>
              </a:ext>
            </a:extLst>
          </p:cNvPr>
          <p:cNvSpPr txBox="1"/>
          <p:nvPr/>
        </p:nvSpPr>
        <p:spPr>
          <a:xfrm>
            <a:off x="5479697" y="5790512"/>
            <a:ext cx="24003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Beamline 2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Experimental stations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8CFBA7-0A51-436F-985F-36E72121A0F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679864" y="5019331"/>
            <a:ext cx="955274" cy="77118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CF1A64-85C2-4907-9265-F2C1BB8B1AD8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6679864" y="5043369"/>
            <a:ext cx="0" cy="74714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987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HD_Palmer" id="{0C366F2B-4799-D248-BDFC-E57BB9DA9EF4}" vid="{612D999E-72F1-C743-A98D-9275D80DBD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1742</TotalTime>
  <Words>438</Words>
  <Application>Microsoft Macintosh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ATF Science Planning Workshop Facility Upgrade Thrusts</vt:lpstr>
      <vt:lpstr>Topics</vt:lpstr>
      <vt:lpstr>PowerPoint Presentation</vt:lpstr>
      <vt:lpstr>CO2 Laser Vacuum Transport</vt:lpstr>
      <vt:lpstr>New Final Amplifier &amp; Output Window</vt:lpstr>
      <vt:lpstr>CPA in Vacuum Chamber</vt:lpstr>
      <vt:lpstr>Flexible Polarization Rotator</vt:lpstr>
      <vt:lpstr>Additional Proposed In-Vacuum Capabilities</vt:lpstr>
      <vt:lpstr>ATF Experimental Hall as Presently Configured</vt:lpstr>
      <vt:lpstr>ATF as Presently Configured</vt:lpstr>
      <vt:lpstr>Planned BL Configuration</vt:lpstr>
      <vt:lpstr>EH Comparison</vt:lpstr>
      <vt:lpstr>Experimental Hall Upgrades Summary</vt:lpstr>
      <vt:lpstr>Thank you!  Questions or Comments?</vt:lpstr>
      <vt:lpstr>Backup</vt:lpstr>
      <vt:lpstr>Shielding and Access</vt:lpstr>
      <vt:lpstr>ATF Experimental Hall as Presently Configured</vt:lpstr>
      <vt:lpstr>Planned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ATF Science Planning Workshop Facility Upgrade Thrusts</dc:title>
  <dc:subject/>
  <dc:creator>Palmer, Mark</dc:creator>
  <cp:keywords/>
  <dc:description/>
  <cp:lastModifiedBy>Cullen, Christian</cp:lastModifiedBy>
  <cp:revision>31</cp:revision>
  <dcterms:created xsi:type="dcterms:W3CDTF">2019-10-11T14:16:24Z</dcterms:created>
  <dcterms:modified xsi:type="dcterms:W3CDTF">2019-10-15T14:38:45Z</dcterms:modified>
  <cp:category/>
</cp:coreProperties>
</file>