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86" r:id="rId5"/>
    <p:sldMasterId id="2147484098" r:id="rId6"/>
  </p:sldMasterIdLst>
  <p:notesMasterIdLst>
    <p:notesMasterId r:id="rId18"/>
  </p:notesMasterIdLst>
  <p:sldIdLst>
    <p:sldId id="306" r:id="rId7"/>
    <p:sldId id="305" r:id="rId8"/>
    <p:sldId id="299" r:id="rId9"/>
    <p:sldId id="303" r:id="rId10"/>
    <p:sldId id="311" r:id="rId11"/>
    <p:sldId id="347" r:id="rId12"/>
    <p:sldId id="345" r:id="rId13"/>
    <p:sldId id="308" r:id="rId14"/>
    <p:sldId id="309" r:id="rId15"/>
    <p:sldId id="307" r:id="rId16"/>
    <p:sldId id="346" r:id="rId17"/>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20" autoAdjust="0"/>
    <p:restoredTop sz="88658" autoAdjust="0"/>
  </p:normalViewPr>
  <p:slideViewPr>
    <p:cSldViewPr snapToGrid="0">
      <p:cViewPr varScale="1">
        <p:scale>
          <a:sx n="79" d="100"/>
          <a:sy n="79" d="100"/>
        </p:scale>
        <p:origin x="1794" y="120"/>
      </p:cViewPr>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74" d="100"/>
          <a:sy n="74" d="100"/>
        </p:scale>
        <p:origin x="2748" y="5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6F2797C-16C1-43B0-8D45-B34C1FE55FE6}" type="datetimeFigureOut">
              <a:rPr lang="en-US" smtClean="0"/>
              <a:t>10/14/2019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76A45DC9-C5FB-44F2-B47E-1DD549414028}" type="slidenum">
              <a:rPr lang="en-US" smtClean="0"/>
              <a:t>‹#›</a:t>
            </a:fld>
            <a:endParaRPr lang="en-US"/>
          </a:p>
        </p:txBody>
      </p:sp>
    </p:spTree>
    <p:extLst>
      <p:ext uri="{BB962C8B-B14F-4D97-AF65-F5344CB8AC3E}">
        <p14:creationId xmlns:p14="http://schemas.microsoft.com/office/powerpoint/2010/main" val="1990902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B35C66-64A2-4932-B0B5-52887E5076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454234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6B35C66-64A2-4932-B0B5-52887E50768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199764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7" name="Rectangle 6"/>
          <p:cNvSpPr/>
          <p:nvPr/>
        </p:nvSpPr>
        <p:spPr>
          <a:xfrm>
            <a:off x="182879" y="182879"/>
            <a:ext cx="8778240" cy="6492240"/>
          </a:xfrm>
          <a:prstGeom prst="rect">
            <a:avLst/>
          </a:prstGeom>
          <a:blipFill>
            <a:blip r:embed="rId2"/>
            <a:stretch>
              <a:fillRect/>
            </a:stretch>
          </a:blip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32485" y="1656818"/>
            <a:ext cx="7475220" cy="2076983"/>
          </a:xfrm>
        </p:spPr>
        <p:txBody>
          <a:bodyPr anchor="b">
            <a:normAutofit/>
          </a:bodyPr>
          <a:lstStyle>
            <a:lvl1pPr algn="ctr">
              <a:lnSpc>
                <a:spcPct val="85000"/>
              </a:lnSpc>
              <a:defRPr sz="4800" b="1" cap="none" baseline="0">
                <a:solidFill>
                  <a:srgbClr val="FFFFFF"/>
                </a:solidFill>
              </a:defRPr>
            </a:lvl1pPr>
          </a:lstStyle>
          <a:p>
            <a:r>
              <a:rPr lang="en-US" dirty="0"/>
              <a:t>Click to edit Master title style</a:t>
            </a:r>
          </a:p>
        </p:txBody>
      </p:sp>
      <p:sp>
        <p:nvSpPr>
          <p:cNvPr id="3" name="Subtitle 2"/>
          <p:cNvSpPr>
            <a:spLocks noGrp="1"/>
          </p:cNvSpPr>
          <p:nvPr>
            <p:ph type="subTitle" idx="1"/>
          </p:nvPr>
        </p:nvSpPr>
        <p:spPr>
          <a:xfrm>
            <a:off x="1282148" y="3869637"/>
            <a:ext cx="6575895" cy="1388165"/>
          </a:xfrm>
        </p:spPr>
        <p:txBody>
          <a:bodyPr>
            <a:normAutofit/>
          </a:bodyPr>
          <a:lstStyle>
            <a:lvl1pPr marL="0" indent="0" algn="ctr">
              <a:spcBef>
                <a:spcPts val="1000"/>
              </a:spcBef>
              <a:buNone/>
              <a:defRPr sz="1800">
                <a:solidFill>
                  <a:srgbClr val="FFFFFF"/>
                </a:solidFill>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cxnSp>
        <p:nvCxnSpPr>
          <p:cNvPr id="8" name="Straight Connector 7"/>
          <p:cNvCxnSpPr/>
          <p:nvPr/>
        </p:nvCxnSpPr>
        <p:spPr>
          <a:xfrm>
            <a:off x="1483996" y="3733800"/>
            <a:ext cx="6172201"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86544" y="586505"/>
            <a:ext cx="5567103" cy="934478"/>
          </a:xfrm>
          <a:prstGeom prst="rect">
            <a:avLst/>
          </a:prstGeom>
        </p:spPr>
      </p:pic>
      <p:sp>
        <p:nvSpPr>
          <p:cNvPr id="13" name="Text Placeholder 12"/>
          <p:cNvSpPr>
            <a:spLocks noGrp="1"/>
          </p:cNvSpPr>
          <p:nvPr>
            <p:ph type="body" sz="quarter" idx="13"/>
          </p:nvPr>
        </p:nvSpPr>
        <p:spPr>
          <a:xfrm>
            <a:off x="1282700" y="5257800"/>
            <a:ext cx="6575425" cy="1417319"/>
          </a:xfrm>
        </p:spPr>
        <p:txBody>
          <a:bodyPr anchor="ctr">
            <a:normAutofit/>
          </a:bodyPr>
          <a:lstStyle>
            <a:lvl1pPr marL="34290" indent="0" algn="ctr">
              <a:buNone/>
              <a:defRPr sz="1800" i="1">
                <a:solidFill>
                  <a:schemeClr val="tx2">
                    <a:lumMod val="20000"/>
                    <a:lumOff val="80000"/>
                  </a:schemeClr>
                </a:solidFill>
              </a:defRPr>
            </a:lvl1pPr>
          </a:lstStyle>
          <a:p>
            <a:pPr lvl="0"/>
            <a:endParaRPr lang="en-US" dirty="0"/>
          </a:p>
        </p:txBody>
      </p:sp>
    </p:spTree>
    <p:extLst>
      <p:ext uri="{BB962C8B-B14F-4D97-AF65-F5344CB8AC3E}">
        <p14:creationId xmlns:p14="http://schemas.microsoft.com/office/powerpoint/2010/main" val="798104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0448BA-62AF-4340-AB5F-316C0E06117B}" type="slidenum">
              <a:rPr lang="en-US" smtClean="0"/>
              <a:t>‹#›</a:t>
            </a:fld>
            <a:endParaRPr lang="en-US"/>
          </a:p>
        </p:txBody>
      </p:sp>
    </p:spTree>
    <p:extLst>
      <p:ext uri="{BB962C8B-B14F-4D97-AF65-F5344CB8AC3E}">
        <p14:creationId xmlns:p14="http://schemas.microsoft.com/office/powerpoint/2010/main" val="1714331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762000"/>
            <a:ext cx="1743075"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57251" y="762000"/>
            <a:ext cx="5572125"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a:t>HEP Computing Inventory Roundtable</a:t>
            </a:r>
            <a:endParaRPr lang="en-US" dirty="0"/>
          </a:p>
        </p:txBody>
      </p:sp>
      <p:sp>
        <p:nvSpPr>
          <p:cNvPr id="6" name="Slide Number Placeholder 5"/>
          <p:cNvSpPr>
            <a:spLocks noGrp="1"/>
          </p:cNvSpPr>
          <p:nvPr>
            <p:ph type="sldNum" sz="quarter" idx="12"/>
          </p:nvPr>
        </p:nvSpPr>
        <p:spPr/>
        <p:txBody>
          <a:bodyPr/>
          <a:lstStyle/>
          <a:p>
            <a:fld id="{600448BA-62AF-4340-AB5F-316C0E06117B}" type="slidenum">
              <a:rPr lang="en-US" smtClean="0"/>
              <a:t>‹#›</a:t>
            </a:fld>
            <a:endParaRPr lang="en-US"/>
          </a:p>
        </p:txBody>
      </p:sp>
    </p:spTree>
    <p:extLst>
      <p:ext uri="{BB962C8B-B14F-4D97-AF65-F5344CB8AC3E}">
        <p14:creationId xmlns:p14="http://schemas.microsoft.com/office/powerpoint/2010/main" val="42828238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8234994" y="6333442"/>
            <a:ext cx="413375" cy="365125"/>
          </a:xfrm>
        </p:spPr>
        <p:txBody>
          <a:bodyPr/>
          <a:lstStyle/>
          <a:p>
            <a:fld id="{AF880E56-D655-4529-B8BD-D2079A17990B}" type="slidenum">
              <a:rPr lang="en-US" smtClean="0"/>
              <a:t>‹#›</a:t>
            </a:fld>
            <a:endParaRPr lang="en-US" dirty="0"/>
          </a:p>
        </p:txBody>
      </p:sp>
    </p:spTree>
    <p:extLst>
      <p:ext uri="{BB962C8B-B14F-4D97-AF65-F5344CB8AC3E}">
        <p14:creationId xmlns:p14="http://schemas.microsoft.com/office/powerpoint/2010/main" val="28952324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113234" y="685801"/>
            <a:ext cx="7514035" cy="175259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113235" y="2667000"/>
            <a:ext cx="3671291" cy="3124201"/>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55975" y="2667000"/>
            <a:ext cx="3671292" cy="3124200"/>
          </a:xfrm>
        </p:spPr>
        <p:txBody>
          <a:bodyPr>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F880E56-D655-4529-B8BD-D2079A17990B}" type="slidenum">
              <a:rPr lang="en-US" smtClean="0"/>
              <a:t>‹#›</a:t>
            </a:fld>
            <a:endParaRPr lang="en-US" dirty="0"/>
          </a:p>
        </p:txBody>
      </p:sp>
    </p:spTree>
    <p:extLst>
      <p:ext uri="{BB962C8B-B14F-4D97-AF65-F5344CB8AC3E}">
        <p14:creationId xmlns:p14="http://schemas.microsoft.com/office/powerpoint/2010/main" val="16389315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329134" y="2658533"/>
            <a:ext cx="3455391" cy="576262"/>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113233" y="3335337"/>
            <a:ext cx="3671292" cy="2455862"/>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160366" y="2667000"/>
            <a:ext cx="3466903" cy="576262"/>
          </a:xfrm>
        </p:spPr>
        <p:txBody>
          <a:bodyPr anchor="b">
            <a:noAutofit/>
          </a:bodyPr>
          <a:lstStyle>
            <a:lvl1pPr marL="0" indent="0">
              <a:buNone/>
              <a:defRPr sz="2100" b="0">
                <a:solidFill>
                  <a:schemeClr val="accent1">
                    <a:lumMod val="75000"/>
                  </a:schemeClr>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955975" y="3335337"/>
            <a:ext cx="3671292" cy="2455862"/>
          </a:xfrm>
        </p:spPr>
        <p:txBody>
          <a:bodyPr anchor="t">
            <a:normAutofit/>
          </a:bodyPr>
          <a:lstStyle>
            <a:lvl1pPr>
              <a:defRPr sz="1350"/>
            </a:lvl1pPr>
            <a:lvl2pPr>
              <a:defRPr sz="1200"/>
            </a:lvl2pPr>
            <a:lvl3pPr>
              <a:defRPr sz="1050"/>
            </a:lvl3pPr>
            <a:lvl4pPr>
              <a:defRPr sz="900"/>
            </a:lvl4pPr>
            <a:lvl5pPr>
              <a:defRPr sz="900"/>
            </a:lvl5pPr>
            <a:lvl6pPr>
              <a:defRPr sz="900"/>
            </a:lvl6pPr>
            <a:lvl7pPr>
              <a:defRPr sz="900"/>
            </a:lvl7pPr>
            <a:lvl8pPr>
              <a:defRPr sz="900"/>
            </a:lvl8pPr>
            <a:lvl9pPr>
              <a:defRPr sz="9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F880E56-D655-4529-B8BD-D2079A17990B}" type="slidenum">
              <a:rPr lang="en-US" smtClean="0"/>
              <a:t>‹#›</a:t>
            </a:fld>
            <a:endParaRPr lang="en-US" dirty="0"/>
          </a:p>
        </p:txBody>
      </p:sp>
    </p:spTree>
    <p:extLst>
      <p:ext uri="{BB962C8B-B14F-4D97-AF65-F5344CB8AC3E}">
        <p14:creationId xmlns:p14="http://schemas.microsoft.com/office/powerpoint/2010/main" val="26982030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F880E56-D655-4529-B8BD-D2079A17990B}" type="slidenum">
              <a:rPr lang="en-US" smtClean="0"/>
              <a:t>‹#›</a:t>
            </a:fld>
            <a:endParaRPr lang="en-US"/>
          </a:p>
        </p:txBody>
      </p:sp>
    </p:spTree>
    <p:extLst>
      <p:ext uri="{BB962C8B-B14F-4D97-AF65-F5344CB8AC3E}">
        <p14:creationId xmlns:p14="http://schemas.microsoft.com/office/powerpoint/2010/main" val="113028636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F880E56-D655-4529-B8BD-D2079A17990B}" type="slidenum">
              <a:rPr lang="en-US" smtClean="0"/>
              <a:t>‹#›</a:t>
            </a:fld>
            <a:endParaRPr lang="en-US"/>
          </a:p>
        </p:txBody>
      </p:sp>
    </p:spTree>
    <p:extLst>
      <p:ext uri="{BB962C8B-B14F-4D97-AF65-F5344CB8AC3E}">
        <p14:creationId xmlns:p14="http://schemas.microsoft.com/office/powerpoint/2010/main" val="42574644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Blank">
    <p:spTree>
      <p:nvGrpSpPr>
        <p:cNvPr id="1" name=""/>
        <p:cNvGrpSpPr/>
        <p:nvPr/>
      </p:nvGrpSpPr>
      <p:grpSpPr>
        <a:xfrm>
          <a:off x="0" y="0"/>
          <a:ext cx="0" cy="0"/>
          <a:chOff x="0" y="0"/>
          <a:chExt cx="0" cy="0"/>
        </a:xfrm>
      </p:grpSpPr>
      <p:sp>
        <p:nvSpPr>
          <p:cNvPr id="5" name="Title 6"/>
          <p:cNvSpPr>
            <a:spLocks noGrp="1"/>
          </p:cNvSpPr>
          <p:nvPr>
            <p:ph type="title"/>
          </p:nvPr>
        </p:nvSpPr>
        <p:spPr>
          <a:xfrm>
            <a:off x="0" y="-219075"/>
            <a:ext cx="9144000" cy="1143000"/>
          </a:xfrm>
        </p:spPr>
        <p:txBody>
          <a:bodyPr/>
          <a:lstStyle>
            <a:lvl1pPr>
              <a:defRPr sz="1800" b="0"/>
            </a:lvl1pPr>
          </a:lstStyle>
          <a:p>
            <a:r>
              <a:rPr lang="en-US" dirty="0"/>
              <a:t>Click to edit Master title style</a:t>
            </a:r>
          </a:p>
        </p:txBody>
      </p:sp>
      <p:sp>
        <p:nvSpPr>
          <p:cNvPr id="6" name="Content Placeholder 2"/>
          <p:cNvSpPr>
            <a:spLocks noGrp="1"/>
          </p:cNvSpPr>
          <p:nvPr>
            <p:ph idx="1"/>
          </p:nvPr>
        </p:nvSpPr>
        <p:spPr>
          <a:xfrm>
            <a:off x="193676" y="923925"/>
            <a:ext cx="8410575" cy="52593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3"/>
          </p:nvPr>
        </p:nvSpPr>
        <p:spPr>
          <a:xfrm>
            <a:off x="3124200" y="6356352"/>
            <a:ext cx="5334000" cy="365125"/>
          </a:xfrm>
          <a:prstGeom prst="rect">
            <a:avLst/>
          </a:prstGeom>
        </p:spPr>
        <p:txBody>
          <a:bodyPr vert="horz" lIns="91365" tIns="45683" rIns="91365" bIns="45683" rtlCol="0" anchor="ctr"/>
          <a:lstStyle>
            <a:lvl1pPr algn="r" fontAlgn="auto">
              <a:spcBef>
                <a:spcPts val="0"/>
              </a:spcBef>
              <a:spcAft>
                <a:spcPts val="0"/>
              </a:spcAft>
              <a:defRPr sz="900">
                <a:solidFill>
                  <a:srgbClr val="106636"/>
                </a:solidFill>
                <a:latin typeface="Arial" pitchFamily="34" charset="0"/>
                <a:cs typeface="Arial" pitchFamily="34" charset="0"/>
              </a:defRPr>
            </a:lvl1pPr>
          </a:lstStyle>
          <a:p>
            <a:pPr>
              <a:defRPr/>
            </a:pPr>
            <a:r>
              <a:rPr lang="en-US"/>
              <a:t>ASCAC Presentation 9/26/2017</a:t>
            </a:r>
          </a:p>
        </p:txBody>
      </p:sp>
      <p:sp>
        <p:nvSpPr>
          <p:cNvPr id="8" name="Slide Number Placeholder 5"/>
          <p:cNvSpPr txBox="1">
            <a:spLocks/>
          </p:cNvSpPr>
          <p:nvPr userDrawn="1"/>
        </p:nvSpPr>
        <p:spPr>
          <a:xfrm>
            <a:off x="8413750" y="6356733"/>
            <a:ext cx="381000" cy="359980"/>
          </a:xfrm>
          <a:prstGeom prst="rect">
            <a:avLst/>
          </a:prstGeom>
        </p:spPr>
        <p:txBody>
          <a:bodyPr vert="horz" lIns="68524" tIns="34262" rIns="68524" bIns="34262" rtlCol="0" anchor="ctr"/>
          <a:lstStyle>
            <a:defPPr>
              <a:defRPr lang="en-US"/>
            </a:defPPr>
            <a:lvl1pPr marL="0" algn="r" defTabSz="914400" rtl="0" eaLnBrk="1" fontAlgn="auto" latinLnBrk="0" hangingPunct="1">
              <a:spcBef>
                <a:spcPts val="0"/>
              </a:spcBef>
              <a:spcAft>
                <a:spcPts val="0"/>
              </a:spcAft>
              <a:defRPr sz="1200" kern="1200">
                <a:solidFill>
                  <a:srgbClr val="106636"/>
                </a:solidFill>
                <a:latin typeface="Arial" pitchFamily="34" charset="0"/>
                <a:ea typeface="+mn-ea"/>
                <a:cs typeface="Arial"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7D9EDA4-3321-4A4F-B234-B5F2EEE78D67}" type="slidenum">
              <a:rPr lang="en-US" sz="900" smtClean="0"/>
              <a:pPr>
                <a:defRPr/>
              </a:pPr>
              <a:t>‹#›</a:t>
            </a:fld>
            <a:endParaRPr lang="en-US" sz="900" dirty="0"/>
          </a:p>
        </p:txBody>
      </p:sp>
    </p:spTree>
    <p:extLst>
      <p:ext uri="{BB962C8B-B14F-4D97-AF65-F5344CB8AC3E}">
        <p14:creationId xmlns:p14="http://schemas.microsoft.com/office/powerpoint/2010/main" val="6378025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No log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Footer Placeholder 2"/>
          <p:cNvSpPr>
            <a:spLocks noGrp="1"/>
          </p:cNvSpPr>
          <p:nvPr>
            <p:ph type="ftr" sz="quarter" idx="10"/>
          </p:nvPr>
        </p:nvSpPr>
        <p:spPr/>
        <p:txBody>
          <a:bodyPr/>
          <a:lstStyle/>
          <a:p>
            <a:pPr>
              <a:defRPr/>
            </a:pPr>
            <a:r>
              <a:rPr lang="en-US" dirty="0"/>
              <a:t>Energy Facts 2011</a:t>
            </a:r>
          </a:p>
        </p:txBody>
      </p:sp>
      <p:sp>
        <p:nvSpPr>
          <p:cNvPr id="4" name="Slide Number Placeholder 3"/>
          <p:cNvSpPr>
            <a:spLocks noGrp="1"/>
          </p:cNvSpPr>
          <p:nvPr>
            <p:ph type="sldNum" sz="quarter" idx="11"/>
          </p:nvPr>
        </p:nvSpPr>
        <p:spPr/>
        <p:txBody>
          <a:bodyPr/>
          <a:lstStyle/>
          <a:p>
            <a:pPr>
              <a:defRPr/>
            </a:pPr>
            <a:fld id="{6EEA275D-5A49-48A8-817D-44C3EA0A3A2F}" type="slidenum">
              <a:rPr lang="en-US" smtClean="0"/>
              <a:pPr>
                <a:defRPr/>
              </a:pPr>
              <a:t>‹#›</a:t>
            </a:fld>
            <a:endParaRPr lang="en-US" dirty="0"/>
          </a:p>
        </p:txBody>
      </p:sp>
    </p:spTree>
    <p:extLst>
      <p:ext uri="{BB962C8B-B14F-4D97-AF65-F5344CB8AC3E}">
        <p14:creationId xmlns:p14="http://schemas.microsoft.com/office/powerpoint/2010/main" val="41565381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vl1pPr>
          </a:lstStyle>
          <a:p>
            <a:r>
              <a:rPr lang="en-US" dirty="0"/>
              <a:t>Click to edit Master title style</a:t>
            </a:r>
          </a:p>
        </p:txBody>
      </p:sp>
      <p:sp>
        <p:nvSpPr>
          <p:cNvPr id="3" name="Content Placeholder 2"/>
          <p:cNvSpPr>
            <a:spLocks noGrp="1"/>
          </p:cNvSpPr>
          <p:nvPr>
            <p:ph idx="1"/>
          </p:nvPr>
        </p:nvSpPr>
        <p:spPr>
          <a:xfrm>
            <a:off x="467276" y="1017331"/>
            <a:ext cx="8542553" cy="5221425"/>
          </a:xfrm>
        </p:spPr>
        <p:txBody>
          <a:bodyPr/>
          <a:lstStyle>
            <a:lvl1pPr>
              <a:spcBef>
                <a:spcPts val="1000"/>
              </a:spcBef>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00448BA-62AF-4340-AB5F-316C0E06117B}" type="slidenum">
              <a:rPr lang="en-US" smtClean="0"/>
              <a:pPr/>
              <a:t>‹#›</a:t>
            </a:fld>
            <a:endParaRPr lang="en-US"/>
          </a:p>
        </p:txBody>
      </p:sp>
    </p:spTree>
    <p:extLst>
      <p:ext uri="{BB962C8B-B14F-4D97-AF65-F5344CB8AC3E}">
        <p14:creationId xmlns:p14="http://schemas.microsoft.com/office/powerpoint/2010/main" val="16180461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29818" y="1173575"/>
            <a:ext cx="7475220" cy="2926080"/>
          </a:xfrm>
        </p:spPr>
        <p:txBody>
          <a:bodyPr anchor="b">
            <a:noAutofit/>
          </a:bodyPr>
          <a:lstStyle>
            <a:lvl1pPr algn="ctr">
              <a:lnSpc>
                <a:spcPct val="85000"/>
              </a:lnSpc>
              <a:defRPr sz="6000" b="1" cap="none" baseline="0">
                <a:solidFill>
                  <a:schemeClr val="tx1">
                    <a:lumMod val="75000"/>
                    <a:lumOff val="25000"/>
                  </a:schemeClr>
                </a:solidFill>
              </a:defRPr>
            </a:lvl1pPr>
          </a:lstStyle>
          <a:p>
            <a:r>
              <a:rPr lang="en-US" dirty="0"/>
              <a:t>Click to edit Master title style</a:t>
            </a:r>
          </a:p>
        </p:txBody>
      </p:sp>
      <p:sp>
        <p:nvSpPr>
          <p:cNvPr id="3" name="Text Placeholder 2"/>
          <p:cNvSpPr>
            <a:spLocks noGrp="1"/>
          </p:cNvSpPr>
          <p:nvPr>
            <p:ph type="body" idx="1"/>
          </p:nvPr>
        </p:nvSpPr>
        <p:spPr>
          <a:xfrm>
            <a:off x="1282446" y="4154520"/>
            <a:ext cx="6576822" cy="1363806"/>
          </a:xfrm>
        </p:spPr>
        <p:txBody>
          <a:bodyPr anchor="t">
            <a:normAutofit/>
          </a:bodyPr>
          <a:lstStyle>
            <a:lvl1pPr marL="0" indent="0" algn="ctr">
              <a:buNone/>
              <a:defRPr sz="18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0448BA-62AF-4340-AB5F-316C0E06117B}" type="slidenum">
              <a:rPr lang="en-US" smtClean="0"/>
              <a:t>‹#›</a:t>
            </a:fld>
            <a:endParaRPr lang="en-US"/>
          </a:p>
        </p:txBody>
      </p:sp>
      <p:cxnSp>
        <p:nvCxnSpPr>
          <p:cNvPr id="7" name="Straight Connector 6"/>
          <p:cNvCxnSpPr/>
          <p:nvPr/>
        </p:nvCxnSpPr>
        <p:spPr>
          <a:xfrm>
            <a:off x="1485901" y="4020408"/>
            <a:ext cx="6172201"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1115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57250" y="2057399"/>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00709" y="2057400"/>
            <a:ext cx="3566160" cy="402336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0448BA-62AF-4340-AB5F-316C0E06117B}" type="slidenum">
              <a:rPr lang="en-US" smtClean="0"/>
              <a:t>‹#›</a:t>
            </a:fld>
            <a:endParaRPr lang="en-US"/>
          </a:p>
        </p:txBody>
      </p:sp>
    </p:spTree>
    <p:extLst>
      <p:ext uri="{BB962C8B-B14F-4D97-AF65-F5344CB8AC3E}">
        <p14:creationId xmlns:p14="http://schemas.microsoft.com/office/powerpoint/2010/main" val="31528496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857250" y="2001511"/>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57250" y="2721483"/>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01880" y="1999032"/>
            <a:ext cx="3566160" cy="777240"/>
          </a:xfrm>
        </p:spPr>
        <p:txBody>
          <a:bodyPr anchor="ctr"/>
          <a:lstStyle>
            <a:lvl1pPr marL="0" indent="0">
              <a:spcBef>
                <a:spcPts val="0"/>
              </a:spcBef>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701880" y="2719322"/>
            <a:ext cx="3566160" cy="3383280"/>
          </a:xfrm>
        </p:spPr>
        <p:txBody>
          <a:bodyPr/>
          <a:lstStyle>
            <a:lvl1pPr>
              <a:defRPr sz="165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00448BA-62AF-4340-AB5F-316C0E06117B}" type="slidenum">
              <a:rPr lang="en-US" smtClean="0"/>
              <a:t>‹#›</a:t>
            </a:fld>
            <a:endParaRPr lang="en-US"/>
          </a:p>
        </p:txBody>
      </p:sp>
    </p:spTree>
    <p:extLst>
      <p:ext uri="{BB962C8B-B14F-4D97-AF65-F5344CB8AC3E}">
        <p14:creationId xmlns:p14="http://schemas.microsoft.com/office/powerpoint/2010/main" val="2382908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00448BA-62AF-4340-AB5F-316C0E06117B}" type="slidenum">
              <a:rPr lang="en-US" smtClean="0"/>
              <a:t>‹#›</a:t>
            </a:fld>
            <a:endParaRPr lang="en-US"/>
          </a:p>
        </p:txBody>
      </p:sp>
    </p:spTree>
    <p:extLst>
      <p:ext uri="{BB962C8B-B14F-4D97-AF65-F5344CB8AC3E}">
        <p14:creationId xmlns:p14="http://schemas.microsoft.com/office/powerpoint/2010/main" val="207628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00448BA-62AF-4340-AB5F-316C0E06117B}" type="slidenum">
              <a:rPr lang="en-US" smtClean="0"/>
              <a:t>‹#›</a:t>
            </a:fld>
            <a:endParaRPr lang="en-US"/>
          </a:p>
        </p:txBody>
      </p:sp>
    </p:spTree>
    <p:extLst>
      <p:ext uri="{BB962C8B-B14F-4D97-AF65-F5344CB8AC3E}">
        <p14:creationId xmlns:p14="http://schemas.microsoft.com/office/powerpoint/2010/main" val="1421384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Content Placeholder 2"/>
          <p:cNvSpPr>
            <a:spLocks noGrp="1"/>
          </p:cNvSpPr>
          <p:nvPr>
            <p:ph idx="1"/>
          </p:nvPr>
        </p:nvSpPr>
        <p:spPr>
          <a:xfrm>
            <a:off x="4129315" y="1097280"/>
            <a:ext cx="4149638" cy="4663440"/>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7250" y="2834640"/>
            <a:ext cx="2834640" cy="292608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0448BA-62AF-4340-AB5F-316C0E06117B}" type="slidenum">
              <a:rPr lang="en-US" smtClean="0"/>
              <a:t>‹#›</a:t>
            </a:fld>
            <a:endParaRPr lang="en-US"/>
          </a:p>
        </p:txBody>
      </p:sp>
    </p:spTree>
    <p:extLst>
      <p:ext uri="{BB962C8B-B14F-4D97-AF65-F5344CB8AC3E}">
        <p14:creationId xmlns:p14="http://schemas.microsoft.com/office/powerpoint/2010/main" val="3288566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57250" y="1097280"/>
            <a:ext cx="2834640" cy="1737360"/>
          </a:xfrm>
        </p:spPr>
        <p:txBody>
          <a:bodyPr anchor="b">
            <a:noAutofit/>
          </a:bodyPr>
          <a:lstStyle>
            <a:lvl1pPr>
              <a:lnSpc>
                <a:spcPct val="90000"/>
              </a:lnSpc>
              <a:defRPr sz="3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019108" y="1069849"/>
            <a:ext cx="4257703" cy="4645153"/>
          </a:xfrm>
        </p:spPr>
        <p:txBody>
          <a:bodyPr lIns="274320" tIns="182880" anchor="t">
            <a:normAutofit/>
          </a:bodyPr>
          <a:lstStyle>
            <a:lvl1pPr marL="0" indent="0">
              <a:buNone/>
              <a:defRPr sz="21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57250" y="2834640"/>
            <a:ext cx="2834640" cy="2880360"/>
          </a:xfrm>
        </p:spPr>
        <p:txBody>
          <a:bodyPr>
            <a:normAutofit/>
          </a:bodyPr>
          <a:lstStyle>
            <a:lvl1pPr marL="0" indent="0">
              <a:lnSpc>
                <a:spcPct val="100000"/>
              </a:lnSpc>
              <a:spcBef>
                <a:spcPts val="800"/>
              </a:spcBef>
              <a:buNone/>
              <a:defRPr sz="1275"/>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a:t>HEP Computing Inventory Roundtable</a:t>
            </a:r>
            <a:endParaRPr lang="en-US" dirty="0"/>
          </a:p>
        </p:txBody>
      </p:sp>
      <p:sp>
        <p:nvSpPr>
          <p:cNvPr id="7" name="Slide Number Placeholder 6"/>
          <p:cNvSpPr>
            <a:spLocks noGrp="1"/>
          </p:cNvSpPr>
          <p:nvPr>
            <p:ph type="sldNum" sz="quarter" idx="12"/>
          </p:nvPr>
        </p:nvSpPr>
        <p:spPr/>
        <p:txBody>
          <a:bodyPr/>
          <a:lstStyle/>
          <a:p>
            <a:fld id="{600448BA-62AF-4340-AB5F-316C0E06117B}" type="slidenum">
              <a:rPr lang="en-US" smtClean="0"/>
              <a:t>‹#›</a:t>
            </a:fld>
            <a:endParaRPr lang="en-US"/>
          </a:p>
        </p:txBody>
      </p:sp>
    </p:spTree>
    <p:extLst>
      <p:ext uri="{BB962C8B-B14F-4D97-AF65-F5344CB8AC3E}">
        <p14:creationId xmlns:p14="http://schemas.microsoft.com/office/powerpoint/2010/main" val="3024804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9"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tx2"/>
            </a:gs>
            <a:gs pos="74000">
              <a:schemeClr val="tx2">
                <a:lumMod val="60000"/>
                <a:lumOff val="40000"/>
              </a:schemeClr>
            </a:gs>
            <a:gs pos="83000">
              <a:schemeClr val="tx2">
                <a:lumMod val="40000"/>
                <a:lumOff val="60000"/>
              </a:schemeClr>
            </a:gs>
            <a:gs pos="100000">
              <a:schemeClr val="tx2"/>
            </a:gs>
          </a:gsLst>
          <a:lin ang="1200000" scaled="0"/>
        </a:gradFill>
        <a:effectLst/>
      </p:bgPr>
    </p:bg>
    <p:spTree>
      <p:nvGrpSpPr>
        <p:cNvPr id="1" name=""/>
        <p:cNvGrpSpPr/>
        <p:nvPr/>
      </p:nvGrpSpPr>
      <p:grpSpPr>
        <a:xfrm>
          <a:off x="0" y="0"/>
          <a:ext cx="0" cy="0"/>
          <a:chOff x="0" y="0"/>
          <a:chExt cx="0" cy="0"/>
        </a:xfrm>
      </p:grpSpPr>
      <p:sp>
        <p:nvSpPr>
          <p:cNvPr id="20" name="Right Triangle 19"/>
          <p:cNvSpPr/>
          <p:nvPr userDrawn="1"/>
        </p:nvSpPr>
        <p:spPr>
          <a:xfrm rot="10800000">
            <a:off x="8676725" y="596874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9" name="Right Triangle 18"/>
          <p:cNvSpPr/>
          <p:nvPr userDrawn="1"/>
        </p:nvSpPr>
        <p:spPr>
          <a:xfrm rot="10800000">
            <a:off x="2825194" y="5776157"/>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Rectangle 12"/>
          <p:cNvSpPr/>
          <p:nvPr userDrawn="1"/>
        </p:nvSpPr>
        <p:spPr>
          <a:xfrm flipV="1">
            <a:off x="3292469" y="6096000"/>
            <a:ext cx="5851531" cy="577178"/>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18" name="Right Triangle 17"/>
          <p:cNvSpPr/>
          <p:nvPr userDrawn="1"/>
        </p:nvSpPr>
        <p:spPr>
          <a:xfrm flipH="1">
            <a:off x="8676725" y="7701"/>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Right Triangle 9"/>
          <p:cNvSpPr/>
          <p:nvPr userDrawn="1"/>
        </p:nvSpPr>
        <p:spPr>
          <a:xfrm flipH="1">
            <a:off x="1" y="902526"/>
            <a:ext cx="467275" cy="897023"/>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Rectangle 11"/>
          <p:cNvSpPr/>
          <p:nvPr userDrawn="1"/>
        </p:nvSpPr>
        <p:spPr>
          <a:xfrm>
            <a:off x="0" y="1787093"/>
            <a:ext cx="9144000" cy="4446321"/>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p:cNvSpPr/>
          <p:nvPr/>
        </p:nvSpPr>
        <p:spPr>
          <a:xfrm>
            <a:off x="467276" y="902527"/>
            <a:ext cx="8676725" cy="519347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69334" y="2"/>
            <a:ext cx="8840495" cy="90252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67276" y="1017331"/>
            <a:ext cx="8542553" cy="507867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3292470" y="6308055"/>
            <a:ext cx="1746806"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5" name="Footer Placeholder 4"/>
          <p:cNvSpPr>
            <a:spLocks noGrp="1"/>
          </p:cNvSpPr>
          <p:nvPr>
            <p:ph type="ftr" sz="quarter" idx="3"/>
          </p:nvPr>
        </p:nvSpPr>
        <p:spPr>
          <a:xfrm>
            <a:off x="5039276" y="6308055"/>
            <a:ext cx="3538331" cy="365125"/>
          </a:xfrm>
          <a:prstGeom prst="rect">
            <a:avLst/>
          </a:prstGeom>
        </p:spPr>
        <p:txBody>
          <a:bodyPr vert="horz" lIns="91440" tIns="45720" rIns="91440" bIns="45720" rtlCol="0" anchor="ctr"/>
          <a:lstStyle>
            <a:lvl1pPr algn="ctr">
              <a:defRPr sz="1000">
                <a:solidFill>
                  <a:schemeClr val="tx2"/>
                </a:solidFill>
              </a:defRPr>
            </a:lvl1pPr>
          </a:lstStyle>
          <a:p>
            <a:r>
              <a:rPr lang="en-US"/>
              <a:t>HEP Computing Inventory Roundtable</a:t>
            </a:r>
            <a:endParaRPr lang="en-US" dirty="0"/>
          </a:p>
        </p:txBody>
      </p:sp>
      <p:sp>
        <p:nvSpPr>
          <p:cNvPr id="6" name="Slide Number Placeholder 5"/>
          <p:cNvSpPr>
            <a:spLocks noGrp="1"/>
          </p:cNvSpPr>
          <p:nvPr>
            <p:ph type="sldNum" sz="quarter" idx="4"/>
          </p:nvPr>
        </p:nvSpPr>
        <p:spPr>
          <a:xfrm>
            <a:off x="8577606" y="6308055"/>
            <a:ext cx="432222" cy="365125"/>
          </a:xfrm>
          <a:prstGeom prst="rect">
            <a:avLst/>
          </a:prstGeom>
        </p:spPr>
        <p:txBody>
          <a:bodyPr vert="horz" lIns="91440" tIns="45720" rIns="91440" bIns="45720" rtlCol="0" anchor="ctr"/>
          <a:lstStyle>
            <a:lvl1pPr algn="r">
              <a:defRPr sz="1000">
                <a:solidFill>
                  <a:schemeClr val="tx2"/>
                </a:solidFill>
              </a:defRPr>
            </a:lvl1pPr>
          </a:lstStyle>
          <a:p>
            <a:fld id="{600448BA-62AF-4340-AB5F-316C0E06117B}" type="slidenum">
              <a:rPr lang="en-US" smtClean="0"/>
              <a:pPr/>
              <a:t>‹#›</a:t>
            </a:fld>
            <a:endParaRPr lang="en-US" dirty="0"/>
          </a:p>
        </p:txBody>
      </p:sp>
      <p:pic>
        <p:nvPicPr>
          <p:cNvPr id="9" name="Picture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69334" y="6316801"/>
            <a:ext cx="2619879" cy="439765"/>
          </a:xfrm>
          <a:prstGeom prst="rect">
            <a:avLst/>
          </a:prstGeom>
        </p:spPr>
      </p:pic>
      <p:cxnSp>
        <p:nvCxnSpPr>
          <p:cNvPr id="21" name="Straight Connector 20"/>
          <p:cNvCxnSpPr>
            <a:stCxn id="18" idx="4"/>
            <a:endCxn id="18" idx="0"/>
          </p:cNvCxnSpPr>
          <p:nvPr userDrawn="1"/>
        </p:nvCxnSpPr>
        <p:spPr>
          <a:xfrm flipV="1">
            <a:off x="8676725" y="7701"/>
            <a:ext cx="467275" cy="897023"/>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32" name="Straight Connector 31"/>
          <p:cNvCxnSpPr>
            <a:endCxn id="20" idx="0"/>
          </p:cNvCxnSpPr>
          <p:nvPr userDrawn="1"/>
        </p:nvCxnSpPr>
        <p:spPr>
          <a:xfrm>
            <a:off x="9034983" y="6670981"/>
            <a:ext cx="109017" cy="194783"/>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29" name="Straight Connector 28"/>
          <p:cNvCxnSpPr>
            <a:stCxn id="19" idx="0"/>
          </p:cNvCxnSpPr>
          <p:nvPr userDrawn="1"/>
        </p:nvCxnSpPr>
        <p:spPr>
          <a:xfrm flipV="1">
            <a:off x="3292469" y="6673178"/>
            <a:ext cx="5746756" cy="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26" name="Straight Connector 25"/>
          <p:cNvCxnSpPr>
            <a:stCxn id="19" idx="0"/>
          </p:cNvCxnSpPr>
          <p:nvPr userDrawn="1"/>
        </p:nvCxnSpPr>
        <p:spPr>
          <a:xfrm flipH="1" flipV="1">
            <a:off x="3058832" y="6235098"/>
            <a:ext cx="233637" cy="438082"/>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23" name="Straight Connector 22"/>
          <p:cNvCxnSpPr/>
          <p:nvPr userDrawn="1"/>
        </p:nvCxnSpPr>
        <p:spPr>
          <a:xfrm>
            <a:off x="0" y="6233414"/>
            <a:ext cx="3058832" cy="0"/>
          </a:xfrm>
          <a:prstGeom prst="line">
            <a:avLst/>
          </a:prstGeom>
          <a:ln cap="rnd"/>
          <a:effectLst>
            <a:outerShdw blurRad="38100" dist="25400" dir="16200000" rotWithShape="0">
              <a:srgbClr val="000000">
                <a:alpha val="28000"/>
              </a:srgbClr>
            </a:outerShdw>
          </a:effectLst>
        </p:spPr>
        <p:style>
          <a:lnRef idx="2">
            <a:schemeClr val="accent2"/>
          </a:lnRef>
          <a:fillRef idx="0">
            <a:schemeClr val="accent2"/>
          </a:fillRef>
          <a:effectRef idx="1">
            <a:schemeClr val="accent2"/>
          </a:effectRef>
          <a:fontRef idx="minor">
            <a:schemeClr val="tx1"/>
          </a:fontRef>
        </p:style>
      </p:cxnSp>
      <p:cxnSp>
        <p:nvCxnSpPr>
          <p:cNvPr id="17" name="Straight Connector 16"/>
          <p:cNvCxnSpPr>
            <a:endCxn id="10" idx="0"/>
          </p:cNvCxnSpPr>
          <p:nvPr userDrawn="1"/>
        </p:nvCxnSpPr>
        <p:spPr>
          <a:xfrm flipH="1">
            <a:off x="467276" y="902526"/>
            <a:ext cx="8209449" cy="0"/>
          </a:xfrm>
          <a:prstGeom prst="line">
            <a:avLst/>
          </a:prstGeom>
          <a:ln cap="rnd"/>
        </p:spPr>
        <p:style>
          <a:lnRef idx="2">
            <a:schemeClr val="accent2"/>
          </a:lnRef>
          <a:fillRef idx="0">
            <a:schemeClr val="accent2"/>
          </a:fillRef>
          <a:effectRef idx="1">
            <a:schemeClr val="accent2"/>
          </a:effectRef>
          <a:fontRef idx="minor">
            <a:schemeClr val="tx1"/>
          </a:fontRef>
        </p:style>
      </p:cxnSp>
      <p:cxnSp>
        <p:nvCxnSpPr>
          <p:cNvPr id="11" name="Straight Connector 10"/>
          <p:cNvCxnSpPr>
            <a:endCxn id="10" idx="0"/>
          </p:cNvCxnSpPr>
          <p:nvPr userDrawn="1"/>
        </p:nvCxnSpPr>
        <p:spPr>
          <a:xfrm flipV="1">
            <a:off x="0" y="902526"/>
            <a:ext cx="467276" cy="897023"/>
          </a:xfrm>
          <a:prstGeom prst="line">
            <a:avLst/>
          </a:prstGeom>
          <a:ln cap="rnd"/>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val="549917736"/>
      </p:ext>
    </p:extLst>
  </p:cSld>
  <p:clrMap bg1="lt1" tx1="dk1" bg2="lt2" tx2="dk2" accent1="accent1" accent2="accent2" accent3="accent3" accent4="accent4" accent5="accent5" accent6="accent6" hlink="hlink" folHlink="folHlink"/>
  <p:sldLayoutIdLst>
    <p:sldLayoutId id="2147484087"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Lst>
  <p:hf hdr="0"/>
  <p:txStyles>
    <p:titleStyle>
      <a:lvl1pPr algn="l" defTabSz="685800" rtl="0" eaLnBrk="1" latinLnBrk="0" hangingPunct="1">
        <a:lnSpc>
          <a:spcPct val="90000"/>
        </a:lnSpc>
        <a:spcBef>
          <a:spcPct val="0"/>
        </a:spcBef>
        <a:buNone/>
        <a:defRPr sz="3600" kern="1200">
          <a:solidFill>
            <a:schemeClr val="bg1"/>
          </a:solidFill>
          <a:latin typeface="+mj-lt"/>
          <a:ea typeface="+mj-ea"/>
          <a:cs typeface="+mj-cs"/>
        </a:defRPr>
      </a:lvl1pPr>
    </p:titleStyle>
    <p:bodyStyle>
      <a:lvl1pPr marL="227013" indent="-173038" algn="l" defTabSz="685800" rtl="0" eaLnBrk="1" latinLnBrk="0" hangingPunct="1">
        <a:lnSpc>
          <a:spcPct val="120000"/>
        </a:lnSpc>
        <a:spcBef>
          <a:spcPts val="1000"/>
        </a:spcBef>
        <a:buClr>
          <a:schemeClr val="tx2"/>
        </a:buClr>
        <a:buSzPct val="80000"/>
        <a:buFont typeface="Wingdings 3" panose="05040102010807070707" pitchFamily="18" charset="2"/>
        <a:buChar char=""/>
        <a:defRPr sz="2800" kern="1200">
          <a:solidFill>
            <a:schemeClr val="tx1"/>
          </a:solidFill>
          <a:latin typeface="+mn-lt"/>
          <a:ea typeface="+mn-ea"/>
          <a:cs typeface="+mn-cs"/>
        </a:defRPr>
      </a:lvl1pPr>
      <a:lvl2pPr marL="398463" indent="-171450"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2400" kern="1200">
          <a:solidFill>
            <a:schemeClr val="tx1">
              <a:lumMod val="75000"/>
              <a:lumOff val="25000"/>
            </a:schemeClr>
          </a:solidFill>
          <a:latin typeface="+mn-lt"/>
          <a:ea typeface="+mn-ea"/>
          <a:cs typeface="+mn-cs"/>
        </a:defRPr>
      </a:lvl2pPr>
      <a:lvl3pPr marL="569913" indent="-171450"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2000" kern="1200">
          <a:solidFill>
            <a:schemeClr val="tx1">
              <a:lumMod val="75000"/>
              <a:lumOff val="25000"/>
            </a:schemeClr>
          </a:solidFill>
          <a:latin typeface="+mn-lt"/>
          <a:ea typeface="+mn-ea"/>
          <a:cs typeface="+mn-cs"/>
        </a:defRPr>
      </a:lvl3pPr>
      <a:lvl4pPr marL="742950" indent="-173038"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4pPr>
      <a:lvl5pPr marL="914400" indent="-171450" algn="l" defTabSz="685800" rtl="0" eaLnBrk="1" latinLnBrk="0" hangingPunct="1">
        <a:lnSpc>
          <a:spcPct val="120000"/>
        </a:lnSpc>
        <a:spcBef>
          <a:spcPts val="150"/>
        </a:spcBef>
        <a:spcAft>
          <a:spcPts val="300"/>
        </a:spcAft>
        <a:buClr>
          <a:schemeClr val="tx2"/>
        </a:buClr>
        <a:buSzPct val="80000"/>
        <a:buFont typeface="Wingdings 3" panose="05040102010807070707" pitchFamily="18" charset="2"/>
        <a:buChar char=""/>
        <a:defRPr sz="1800" kern="1200">
          <a:solidFill>
            <a:schemeClr val="tx1">
              <a:lumMod val="75000"/>
              <a:lumOff val="25000"/>
            </a:schemeClr>
          </a:solidFill>
          <a:latin typeface="+mn-lt"/>
          <a:ea typeface="+mn-ea"/>
          <a:cs typeface="+mn-cs"/>
        </a:defRPr>
      </a:lvl5pPr>
      <a:lvl6pPr marL="11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6pPr>
      <a:lvl7pPr marL="13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7pPr>
      <a:lvl8pPr marL="15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8pPr>
      <a:lvl9pPr marL="1700000" indent="-171450" algn="l" defTabSz="685800" rtl="0" eaLnBrk="1" latinLnBrk="0" hangingPunct="1">
        <a:lnSpc>
          <a:spcPct val="90000"/>
        </a:lnSpc>
        <a:spcBef>
          <a:spcPts val="150"/>
        </a:spcBef>
        <a:spcAft>
          <a:spcPts val="300"/>
        </a:spcAft>
        <a:buClr>
          <a:schemeClr val="accent1"/>
        </a:buClr>
        <a:buSzPct val="80000"/>
        <a:buFont typeface="Corbel" pitchFamily="34" charset="0"/>
        <a:buChar char="•"/>
        <a:defRPr sz="1400" kern="1200">
          <a:solidFill>
            <a:schemeClr val="accent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28758" y="193432"/>
            <a:ext cx="7514035" cy="706900"/>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28758" y="1555652"/>
            <a:ext cx="7514035" cy="4198035"/>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320593" y="6333442"/>
            <a:ext cx="857250" cy="365125"/>
          </a:xfrm>
          <a:prstGeom prst="rect">
            <a:avLst/>
          </a:prstGeom>
        </p:spPr>
        <p:txBody>
          <a:bodyPr vert="horz" lIns="91440" tIns="45720" rIns="91440" bIns="45720" rtlCol="0" anchor="ctr"/>
          <a:lstStyle>
            <a:lvl1pPr algn="r">
              <a:defRPr sz="750" b="0" i="0">
                <a:solidFill>
                  <a:schemeClr val="tx1"/>
                </a:solidFill>
                <a:effectLst/>
                <a:latin typeface="+mn-lt"/>
              </a:defRPr>
            </a:lvl1pPr>
          </a:lstStyle>
          <a:p>
            <a:endParaRPr lang="en-US" dirty="0">
              <a:solidFill>
                <a:prstClr val="black">
                  <a:tint val="75000"/>
                </a:prstClr>
              </a:solidFill>
            </a:endParaRPr>
          </a:p>
        </p:txBody>
      </p:sp>
      <p:sp>
        <p:nvSpPr>
          <p:cNvPr id="5" name="Footer Placeholder 4"/>
          <p:cNvSpPr>
            <a:spLocks noGrp="1"/>
          </p:cNvSpPr>
          <p:nvPr>
            <p:ph type="ftr" sz="quarter" idx="3"/>
          </p:nvPr>
        </p:nvSpPr>
        <p:spPr>
          <a:xfrm>
            <a:off x="2700997" y="6333442"/>
            <a:ext cx="4562447" cy="365125"/>
          </a:xfrm>
          <a:prstGeom prst="rect">
            <a:avLst/>
          </a:prstGeom>
        </p:spPr>
        <p:txBody>
          <a:bodyPr vert="horz" lIns="91440" tIns="45720" rIns="91440" bIns="45720" rtlCol="0" anchor="ctr"/>
          <a:lstStyle>
            <a:lvl1pPr algn="l">
              <a:defRPr sz="750" b="0" i="0">
                <a:solidFill>
                  <a:schemeClr val="tx1"/>
                </a:solidFill>
                <a:effectLst/>
                <a:latin typeface="+mn-lt"/>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234994" y="6333442"/>
            <a:ext cx="413375" cy="365125"/>
          </a:xfrm>
          <a:prstGeom prst="rect">
            <a:avLst/>
          </a:prstGeom>
          <a:ln>
            <a:noFill/>
          </a:ln>
        </p:spPr>
        <p:txBody>
          <a:bodyPr vert="horz" lIns="91440" tIns="45720" rIns="91440" bIns="45720" rtlCol="0" anchor="ctr"/>
          <a:lstStyle>
            <a:lvl1pPr algn="r">
              <a:defRPr sz="1200" b="0" i="0">
                <a:solidFill>
                  <a:schemeClr val="tx1"/>
                </a:solidFill>
                <a:effectLst/>
                <a:latin typeface="+mn-lt"/>
              </a:defRPr>
            </a:lvl1pPr>
          </a:lstStyle>
          <a:p>
            <a:fld id="{AFE84EA6-328A-4888-BEAA-B91BA641F11C}" type="slidenum">
              <a:rPr lang="en-US" smtClean="0">
                <a:solidFill>
                  <a:prstClr val="black">
                    <a:tint val="75000"/>
                  </a:prstClr>
                </a:solidFill>
              </a:rPr>
              <a:pPr/>
              <a:t>‹#›</a:t>
            </a:fld>
            <a:endParaRPr lang="en-US" dirty="0">
              <a:solidFill>
                <a:prstClr val="black">
                  <a:tint val="75000"/>
                </a:prstClr>
              </a:solidFill>
            </a:endParaRPr>
          </a:p>
        </p:txBody>
      </p:sp>
      <p:pic>
        <p:nvPicPr>
          <p:cNvPr id="1026" name="Picture 2" descr="https://science.energy.gov/~/media/_/images/about/resources/logos/png/high-res/RGB_Color-Seal_Green-Mark_SC_Horizontal.png"/>
          <p:cNvPicPr>
            <a:picLocks noChangeAspect="1" noChangeArrowheads="1"/>
          </p:cNvPicPr>
          <p:nvPr userDrawn="1"/>
        </p:nvPicPr>
        <p:blipFill>
          <a:blip r:embed="rId9" cstate="print">
            <a:extLst>
              <a:ext uri="{28A0092B-C50C-407E-A947-70E740481C1C}">
                <a14:useLocalDpi xmlns:a14="http://schemas.microsoft.com/office/drawing/2010/main" val="0"/>
              </a:ext>
            </a:extLst>
          </a:blip>
          <a:srcRect/>
          <a:stretch>
            <a:fillRect/>
          </a:stretch>
        </p:blipFill>
        <p:spPr bwMode="auto">
          <a:xfrm>
            <a:off x="119270" y="6091067"/>
            <a:ext cx="2402364" cy="5376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19023957"/>
      </p:ext>
    </p:extLst>
  </p:cSld>
  <p:clrMap bg1="lt1" tx1="dk1" bg2="lt2" tx2="dk2" accent1="accent1" accent2="accent2" accent3="accent3" accent4="accent4" accent5="accent5" accent6="accent6" hlink="hlink" folHlink="folHlink"/>
  <p:sldLayoutIdLst>
    <p:sldLayoutId id="2147484099" r:id="rId1"/>
    <p:sldLayoutId id="2147484100" r:id="rId2"/>
    <p:sldLayoutId id="2147484101" r:id="rId3"/>
    <p:sldLayoutId id="2147484102" r:id="rId4"/>
    <p:sldLayoutId id="2147484103" r:id="rId5"/>
    <p:sldLayoutId id="2147484105" r:id="rId6"/>
    <p:sldLayoutId id="2147484106" r:id="rId7"/>
  </p:sldLayoutIdLst>
  <p:hf hdr="0" ftr="0" dt="0"/>
  <p:txStyles>
    <p:titleStyle>
      <a:lvl1pPr algn="ctr" defTabSz="342900" rtl="0" eaLnBrk="1" latinLnBrk="0" hangingPunct="1">
        <a:spcBef>
          <a:spcPct val="0"/>
        </a:spcBef>
        <a:buNone/>
        <a:defRPr sz="2700" kern="1200" cap="none">
          <a:ln w="3175" cmpd="sng">
            <a:noFill/>
          </a:ln>
          <a:solidFill>
            <a:schemeClr val="tx1"/>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14313" indent="-214313" algn="l" defTabSz="342900" rtl="0" eaLnBrk="1" latinLnBrk="0" hangingPunct="1">
        <a:spcBef>
          <a:spcPct val="20000"/>
        </a:spcBef>
        <a:spcAft>
          <a:spcPts val="450"/>
        </a:spcAft>
        <a:buClr>
          <a:schemeClr val="accent1">
            <a:lumMod val="75000"/>
          </a:schemeClr>
        </a:buClr>
        <a:buSzPct val="145000"/>
        <a:buFont typeface="Arial"/>
        <a:buChar char="•"/>
        <a:defRPr sz="1800" kern="1200" cap="none">
          <a:solidFill>
            <a:schemeClr val="tx1"/>
          </a:solidFill>
          <a:effectLst/>
          <a:latin typeface="+mn-lt"/>
          <a:ea typeface="+mn-ea"/>
          <a:cs typeface="+mn-cs"/>
        </a:defRPr>
      </a:lvl1pPr>
      <a:lvl2pPr marL="557213" indent="-214313" algn="l" defTabSz="342900" rtl="0" eaLnBrk="1" latinLnBrk="0" hangingPunct="1">
        <a:spcBef>
          <a:spcPct val="20000"/>
        </a:spcBef>
        <a:spcAft>
          <a:spcPts val="450"/>
        </a:spcAft>
        <a:buClr>
          <a:schemeClr val="accent1">
            <a:lumMod val="75000"/>
          </a:schemeClr>
        </a:buClr>
        <a:buSzPct val="145000"/>
        <a:buFont typeface="Arial"/>
        <a:buChar char="•"/>
        <a:defRPr sz="1500" kern="1200" cap="none">
          <a:solidFill>
            <a:schemeClr val="tx1"/>
          </a:solidFill>
          <a:effectLst/>
          <a:latin typeface="+mn-lt"/>
          <a:ea typeface="+mn-ea"/>
          <a:cs typeface="+mn-cs"/>
        </a:defRPr>
      </a:lvl2pPr>
      <a:lvl3pPr marL="900113" indent="-214313" algn="l" defTabSz="342900" rtl="0" eaLnBrk="1" latinLnBrk="0" hangingPunct="1">
        <a:spcBef>
          <a:spcPct val="20000"/>
        </a:spcBef>
        <a:spcAft>
          <a:spcPts val="450"/>
        </a:spcAft>
        <a:buClr>
          <a:schemeClr val="accent1">
            <a:lumMod val="75000"/>
          </a:schemeClr>
        </a:buClr>
        <a:buSzPct val="145000"/>
        <a:buFont typeface="Arial"/>
        <a:buChar char="•"/>
        <a:defRPr sz="1350" kern="1200" cap="none">
          <a:solidFill>
            <a:schemeClr val="tx1"/>
          </a:solidFill>
          <a:effectLst/>
          <a:latin typeface="+mn-lt"/>
          <a:ea typeface="+mn-ea"/>
          <a:cs typeface="+mn-cs"/>
        </a:defRPr>
      </a:lvl3pPr>
      <a:lvl4pPr marL="1157288" indent="-128588" algn="l" defTabSz="342900" rtl="0" eaLnBrk="1" latinLnBrk="0" hangingPunct="1">
        <a:spcBef>
          <a:spcPct val="20000"/>
        </a:spcBef>
        <a:spcAft>
          <a:spcPts val="450"/>
        </a:spcAft>
        <a:buClr>
          <a:schemeClr val="accent1">
            <a:lumMod val="75000"/>
          </a:schemeClr>
        </a:buClr>
        <a:buSzPct val="145000"/>
        <a:buFont typeface="Arial"/>
        <a:buChar char="•"/>
        <a:defRPr sz="1200" kern="1200" cap="none">
          <a:solidFill>
            <a:schemeClr val="tx1"/>
          </a:solidFill>
          <a:effectLst/>
          <a:latin typeface="+mn-lt"/>
          <a:ea typeface="+mn-ea"/>
          <a:cs typeface="+mn-cs"/>
        </a:defRPr>
      </a:lvl4pPr>
      <a:lvl5pPr marL="1500188" indent="-128588"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5pPr>
      <a:lvl6pPr marL="18859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6pPr>
      <a:lvl7pPr marL="22288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7pPr>
      <a:lvl8pPr marL="25717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8pPr>
      <a:lvl9pPr marL="2914650" indent="-171450" algn="l" defTabSz="342900" rtl="0" eaLnBrk="1" latinLnBrk="0" hangingPunct="1">
        <a:spcBef>
          <a:spcPct val="20000"/>
        </a:spcBef>
        <a:spcAft>
          <a:spcPts val="450"/>
        </a:spcAft>
        <a:buClr>
          <a:schemeClr val="accent1">
            <a:lumMod val="75000"/>
          </a:schemeClr>
        </a:buClr>
        <a:buSzPct val="145000"/>
        <a:buFont typeface="Arial"/>
        <a:buChar char="•"/>
        <a:defRPr sz="1050" kern="1200" cap="none">
          <a:solidFill>
            <a:schemeClr val="tx1"/>
          </a:solidFill>
          <a:effectLst/>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Eric.Colby@science.doe.gov"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1.tmp"/><Relationship Id="rId13" Type="http://schemas.openxmlformats.org/officeDocument/2006/relationships/image" Target="../media/image16.tmp"/><Relationship Id="rId18" Type="http://schemas.openxmlformats.org/officeDocument/2006/relationships/image" Target="../media/image21.png"/><Relationship Id="rId3" Type="http://schemas.openxmlformats.org/officeDocument/2006/relationships/image" Target="../media/image6.png"/><Relationship Id="rId21" Type="http://schemas.openxmlformats.org/officeDocument/2006/relationships/image" Target="../media/image24.png"/><Relationship Id="rId7" Type="http://schemas.openxmlformats.org/officeDocument/2006/relationships/image" Target="../media/image10.tmp"/><Relationship Id="rId12" Type="http://schemas.openxmlformats.org/officeDocument/2006/relationships/image" Target="../media/image15.tmp"/><Relationship Id="rId17" Type="http://schemas.openxmlformats.org/officeDocument/2006/relationships/image" Target="../media/image20.tmp"/><Relationship Id="rId2" Type="http://schemas.openxmlformats.org/officeDocument/2006/relationships/notesSlide" Target="../notesSlides/notesSlide1.xml"/><Relationship Id="rId16" Type="http://schemas.openxmlformats.org/officeDocument/2006/relationships/image" Target="../media/image19.tmp"/><Relationship Id="rId20" Type="http://schemas.openxmlformats.org/officeDocument/2006/relationships/image" Target="../media/image23.png"/><Relationship Id="rId1" Type="http://schemas.openxmlformats.org/officeDocument/2006/relationships/slideLayout" Target="../slideLayouts/slideLayout12.xml"/><Relationship Id="rId6" Type="http://schemas.openxmlformats.org/officeDocument/2006/relationships/image" Target="../media/image9.tmp"/><Relationship Id="rId11" Type="http://schemas.openxmlformats.org/officeDocument/2006/relationships/image" Target="../media/image14.tmp"/><Relationship Id="rId5" Type="http://schemas.openxmlformats.org/officeDocument/2006/relationships/image" Target="../media/image8.tmp"/><Relationship Id="rId15" Type="http://schemas.openxmlformats.org/officeDocument/2006/relationships/image" Target="../media/image18.png"/><Relationship Id="rId10" Type="http://schemas.openxmlformats.org/officeDocument/2006/relationships/image" Target="../media/image13.tmp"/><Relationship Id="rId19" Type="http://schemas.openxmlformats.org/officeDocument/2006/relationships/image" Target="../media/image22.tmp"/><Relationship Id="rId4" Type="http://schemas.openxmlformats.org/officeDocument/2006/relationships/image" Target="../media/image7.tmp"/><Relationship Id="rId9" Type="http://schemas.openxmlformats.org/officeDocument/2006/relationships/image" Target="../media/image12.tmp"/><Relationship Id="rId14" Type="http://schemas.openxmlformats.org/officeDocument/2006/relationships/image" Target="../media/image17.tmp"/><Relationship Id="rId22" Type="http://schemas.openxmlformats.org/officeDocument/2006/relationships/image" Target="../media/image25.png"/></Relationships>
</file>

<file path=ppt/slides/_rels/slide4.xml.rels><?xml version="1.0" encoding="UTF-8" standalone="yes"?>
<Relationships xmlns="http://schemas.openxmlformats.org/package/2006/relationships"><Relationship Id="rId2" Type="http://schemas.openxmlformats.org/officeDocument/2006/relationships/image" Target="../media/image26.tmp"/><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18" Type="http://schemas.openxmlformats.org/officeDocument/2006/relationships/image" Target="../media/image42.png"/><Relationship Id="rId26" Type="http://schemas.openxmlformats.org/officeDocument/2006/relationships/image" Target="../media/image50.png"/><Relationship Id="rId39" Type="http://schemas.openxmlformats.org/officeDocument/2006/relationships/image" Target="../media/image63.png"/><Relationship Id="rId3" Type="http://schemas.openxmlformats.org/officeDocument/2006/relationships/image" Target="../media/image27.png"/><Relationship Id="rId21" Type="http://schemas.openxmlformats.org/officeDocument/2006/relationships/image" Target="../media/image45.png"/><Relationship Id="rId34" Type="http://schemas.openxmlformats.org/officeDocument/2006/relationships/image" Target="../media/image58.png"/><Relationship Id="rId42" Type="http://schemas.openxmlformats.org/officeDocument/2006/relationships/image" Target="../media/image66.png"/><Relationship Id="rId7" Type="http://schemas.openxmlformats.org/officeDocument/2006/relationships/image" Target="../media/image31.png"/><Relationship Id="rId12" Type="http://schemas.openxmlformats.org/officeDocument/2006/relationships/image" Target="../media/image36.png"/><Relationship Id="rId17" Type="http://schemas.openxmlformats.org/officeDocument/2006/relationships/image" Target="../media/image41.png"/><Relationship Id="rId25" Type="http://schemas.openxmlformats.org/officeDocument/2006/relationships/image" Target="../media/image49.png"/><Relationship Id="rId33" Type="http://schemas.openxmlformats.org/officeDocument/2006/relationships/image" Target="../media/image57.png"/><Relationship Id="rId38" Type="http://schemas.openxmlformats.org/officeDocument/2006/relationships/image" Target="../media/image62.png"/><Relationship Id="rId2" Type="http://schemas.openxmlformats.org/officeDocument/2006/relationships/notesSlide" Target="../notesSlides/notesSlide2.xml"/><Relationship Id="rId16" Type="http://schemas.openxmlformats.org/officeDocument/2006/relationships/image" Target="../media/image40.png"/><Relationship Id="rId20" Type="http://schemas.openxmlformats.org/officeDocument/2006/relationships/image" Target="../media/image44.png"/><Relationship Id="rId29" Type="http://schemas.openxmlformats.org/officeDocument/2006/relationships/image" Target="../media/image53.png"/><Relationship Id="rId41" Type="http://schemas.openxmlformats.org/officeDocument/2006/relationships/image" Target="../media/image65.png"/><Relationship Id="rId1" Type="http://schemas.openxmlformats.org/officeDocument/2006/relationships/slideLayout" Target="../slideLayouts/slideLayout12.xml"/><Relationship Id="rId6" Type="http://schemas.openxmlformats.org/officeDocument/2006/relationships/image" Target="../media/image30.png"/><Relationship Id="rId11" Type="http://schemas.openxmlformats.org/officeDocument/2006/relationships/image" Target="../media/image35.png"/><Relationship Id="rId24" Type="http://schemas.openxmlformats.org/officeDocument/2006/relationships/image" Target="../media/image48.png"/><Relationship Id="rId32" Type="http://schemas.openxmlformats.org/officeDocument/2006/relationships/image" Target="../media/image56.png"/><Relationship Id="rId37" Type="http://schemas.openxmlformats.org/officeDocument/2006/relationships/image" Target="../media/image61.png"/><Relationship Id="rId40" Type="http://schemas.openxmlformats.org/officeDocument/2006/relationships/image" Target="../media/image64.png"/><Relationship Id="rId5" Type="http://schemas.openxmlformats.org/officeDocument/2006/relationships/image" Target="../media/image29.png"/><Relationship Id="rId15" Type="http://schemas.openxmlformats.org/officeDocument/2006/relationships/image" Target="../media/image39.png"/><Relationship Id="rId23" Type="http://schemas.openxmlformats.org/officeDocument/2006/relationships/image" Target="../media/image47.png"/><Relationship Id="rId28" Type="http://schemas.openxmlformats.org/officeDocument/2006/relationships/image" Target="../media/image52.png"/><Relationship Id="rId36" Type="http://schemas.openxmlformats.org/officeDocument/2006/relationships/image" Target="../media/image60.png"/><Relationship Id="rId10" Type="http://schemas.openxmlformats.org/officeDocument/2006/relationships/image" Target="../media/image34.png"/><Relationship Id="rId19" Type="http://schemas.openxmlformats.org/officeDocument/2006/relationships/image" Target="../media/image43.png"/><Relationship Id="rId31" Type="http://schemas.openxmlformats.org/officeDocument/2006/relationships/image" Target="../media/image55.png"/><Relationship Id="rId4" Type="http://schemas.openxmlformats.org/officeDocument/2006/relationships/image" Target="../media/image28.png"/><Relationship Id="rId9" Type="http://schemas.openxmlformats.org/officeDocument/2006/relationships/image" Target="../media/image33.png"/><Relationship Id="rId14" Type="http://schemas.openxmlformats.org/officeDocument/2006/relationships/image" Target="../media/image38.png"/><Relationship Id="rId22" Type="http://schemas.openxmlformats.org/officeDocument/2006/relationships/image" Target="../media/image46.png"/><Relationship Id="rId27" Type="http://schemas.openxmlformats.org/officeDocument/2006/relationships/image" Target="../media/image51.png"/><Relationship Id="rId30" Type="http://schemas.openxmlformats.org/officeDocument/2006/relationships/image" Target="../media/image54.png"/><Relationship Id="rId35" Type="http://schemas.openxmlformats.org/officeDocument/2006/relationships/image" Target="../media/image59.png"/><Relationship Id="rId43" Type="http://schemas.openxmlformats.org/officeDocument/2006/relationships/image" Target="../media/image6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image" Target="../media/image68.jpeg"/><Relationship Id="rId1" Type="http://schemas.openxmlformats.org/officeDocument/2006/relationships/slideLayout" Target="../slideLayouts/slideLayout2.xml"/><Relationship Id="rId6" Type="http://schemas.openxmlformats.org/officeDocument/2006/relationships/image" Target="../media/image72.png"/><Relationship Id="rId5" Type="http://schemas.openxmlformats.org/officeDocument/2006/relationships/image" Target="../media/image71.jpg"/><Relationship Id="rId4" Type="http://schemas.openxmlformats.org/officeDocument/2006/relationships/image" Target="../media/image7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4.tmp"/><Relationship Id="rId2" Type="http://schemas.openxmlformats.org/officeDocument/2006/relationships/hyperlink" Target="https://www.icuil.org/activities/laser-labs.html"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2485" y="1656819"/>
            <a:ext cx="7475220" cy="1624264"/>
          </a:xfrm>
        </p:spPr>
        <p:txBody>
          <a:bodyPr>
            <a:normAutofit/>
          </a:bodyPr>
          <a:lstStyle/>
          <a:p>
            <a:r>
              <a:rPr lang="en-US" sz="4000" dirty="0"/>
              <a:t>The Future of Advanced Accelerator R&amp;D</a:t>
            </a:r>
          </a:p>
        </p:txBody>
      </p:sp>
      <p:sp>
        <p:nvSpPr>
          <p:cNvPr id="3" name="Subtitle 2"/>
          <p:cNvSpPr>
            <a:spLocks noGrp="1"/>
          </p:cNvSpPr>
          <p:nvPr>
            <p:ph type="subTitle" idx="1"/>
          </p:nvPr>
        </p:nvSpPr>
        <p:spPr>
          <a:xfrm>
            <a:off x="832485" y="3909329"/>
            <a:ext cx="7475220" cy="2086983"/>
          </a:xfrm>
        </p:spPr>
        <p:txBody>
          <a:bodyPr>
            <a:normAutofit fontScale="77500" lnSpcReduction="20000"/>
          </a:bodyPr>
          <a:lstStyle/>
          <a:p>
            <a:r>
              <a:rPr lang="en-US" sz="2000" dirty="0"/>
              <a:t>BNL-ATF Science Planning Workshop</a:t>
            </a:r>
          </a:p>
          <a:p>
            <a:r>
              <a:rPr lang="en-US" sz="2000" dirty="0"/>
              <a:t>October 15-17, 2019</a:t>
            </a:r>
          </a:p>
          <a:p>
            <a:endParaRPr lang="en-US" sz="2000" dirty="0"/>
          </a:p>
          <a:p>
            <a:r>
              <a:rPr lang="en-US" sz="2000" dirty="0"/>
              <a:t>Eric R. Colby</a:t>
            </a:r>
          </a:p>
          <a:p>
            <a:r>
              <a:rPr lang="en-US" sz="1600" dirty="0"/>
              <a:t>Senior Technical Advisor</a:t>
            </a:r>
          </a:p>
          <a:p>
            <a:r>
              <a:rPr lang="en-US" sz="1600" dirty="0"/>
              <a:t>Office of High Energy Physics, U.S. Department of Energy</a:t>
            </a:r>
          </a:p>
        </p:txBody>
      </p:sp>
      <p:sp>
        <p:nvSpPr>
          <p:cNvPr id="4" name="Text Placeholder 3"/>
          <p:cNvSpPr>
            <a:spLocks noGrp="1"/>
          </p:cNvSpPr>
          <p:nvPr>
            <p:ph type="body" sz="quarter" idx="13"/>
          </p:nvPr>
        </p:nvSpPr>
        <p:spPr>
          <a:xfrm>
            <a:off x="1282700" y="6325496"/>
            <a:ext cx="6575425" cy="349623"/>
          </a:xfrm>
        </p:spPr>
        <p:txBody>
          <a:bodyPr>
            <a:normAutofit fontScale="85000" lnSpcReduction="10000"/>
          </a:bodyPr>
          <a:lstStyle/>
          <a:p>
            <a:r>
              <a:rPr lang="en-US" dirty="0">
                <a:hlinkClick r:id="rId2"/>
              </a:rPr>
              <a:t>Eric.Colby@science.doe.gov</a:t>
            </a:r>
            <a:r>
              <a:rPr lang="en-US" dirty="0"/>
              <a:t>     (301)-903-5475</a:t>
            </a:r>
          </a:p>
        </p:txBody>
      </p:sp>
    </p:spTree>
    <p:extLst>
      <p:ext uri="{BB962C8B-B14F-4D97-AF65-F5344CB8AC3E}">
        <p14:creationId xmlns:p14="http://schemas.microsoft.com/office/powerpoint/2010/main" val="26823057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Closing Thoughts</a:t>
            </a:r>
          </a:p>
        </p:txBody>
      </p:sp>
      <p:sp>
        <p:nvSpPr>
          <p:cNvPr id="3" name="Content Placeholder 2"/>
          <p:cNvSpPr>
            <a:spLocks noGrp="1"/>
          </p:cNvSpPr>
          <p:nvPr>
            <p:ph idx="1"/>
          </p:nvPr>
        </p:nvSpPr>
        <p:spPr>
          <a:xfrm>
            <a:off x="467276" y="1017331"/>
            <a:ext cx="8542553" cy="4249613"/>
          </a:xfrm>
        </p:spPr>
        <p:txBody>
          <a:bodyPr>
            <a:normAutofit fontScale="62500" lnSpcReduction="20000"/>
          </a:bodyPr>
          <a:lstStyle/>
          <a:p>
            <a:pPr lvl="0"/>
            <a:r>
              <a:rPr lang="en-US" dirty="0"/>
              <a:t>In a world that has more than 70 large laser research centers, what are the unique opportunities at Brookhaven?</a:t>
            </a:r>
          </a:p>
          <a:p>
            <a:pPr lvl="1"/>
            <a:r>
              <a:rPr lang="en-US" dirty="0"/>
              <a:t>What science is more readily accessible at 10 microns? </a:t>
            </a:r>
          </a:p>
          <a:p>
            <a:pPr lvl="2"/>
            <a:r>
              <a:rPr lang="en-US" dirty="0"/>
              <a:t>What is the impact of this science?</a:t>
            </a:r>
          </a:p>
          <a:p>
            <a:pPr lvl="1"/>
            <a:r>
              <a:rPr lang="en-US" dirty="0"/>
              <a:t>What science can be done more easily (or earlier) at ATF than elsewhere?</a:t>
            </a:r>
          </a:p>
          <a:p>
            <a:pPr lvl="1"/>
            <a:r>
              <a:rPr lang="en-US" dirty="0"/>
              <a:t>How long will it take for a “turn-key” laser-only electron injector to be developed at 10 microns?</a:t>
            </a:r>
          </a:p>
          <a:p>
            <a:pPr lvl="0"/>
            <a:r>
              <a:rPr lang="en-US" dirty="0">
                <a:solidFill>
                  <a:srgbClr val="C00000"/>
                </a:solidFill>
              </a:rPr>
              <a:t>Please </a:t>
            </a:r>
            <a:r>
              <a:rPr lang="en-US" b="1" i="1" dirty="0">
                <a:solidFill>
                  <a:srgbClr val="C00000"/>
                </a:solidFill>
              </a:rPr>
              <a:t>don’t</a:t>
            </a:r>
            <a:r>
              <a:rPr lang="en-US" dirty="0">
                <a:solidFill>
                  <a:srgbClr val="C00000"/>
                </a:solidFill>
              </a:rPr>
              <a:t> focus on designing a facility that you think Uncle Sam can afford. Such answers are rooted in the perceptions of a specific point in time and become quickly out-of-date.</a:t>
            </a:r>
          </a:p>
          <a:p>
            <a:pPr lvl="0"/>
            <a:r>
              <a:rPr lang="en-US" dirty="0">
                <a:solidFill>
                  <a:srgbClr val="00B050"/>
                </a:solidFill>
              </a:rPr>
              <a:t>Please </a:t>
            </a:r>
            <a:r>
              <a:rPr lang="en-US" b="1" i="1" dirty="0">
                <a:solidFill>
                  <a:srgbClr val="00B050"/>
                </a:solidFill>
              </a:rPr>
              <a:t>do</a:t>
            </a:r>
            <a:r>
              <a:rPr lang="en-US" dirty="0">
                <a:solidFill>
                  <a:srgbClr val="00B050"/>
                </a:solidFill>
              </a:rPr>
              <a:t> tell us what </a:t>
            </a:r>
            <a:r>
              <a:rPr lang="en-US" b="1" i="1" dirty="0">
                <a:solidFill>
                  <a:srgbClr val="00B050"/>
                </a:solidFill>
              </a:rPr>
              <a:t>great science</a:t>
            </a:r>
            <a:r>
              <a:rPr lang="en-US" dirty="0">
                <a:solidFill>
                  <a:srgbClr val="00B050"/>
                </a:solidFill>
              </a:rPr>
              <a:t> can be done. The answer to this question will be valuable regardless of budget circumstances.</a:t>
            </a:r>
          </a:p>
          <a:p>
            <a:pPr marL="53975" indent="0">
              <a:buNone/>
            </a:pP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0448BA-62AF-4340-AB5F-316C0E06117B}" type="slidenum">
              <a:rPr lang="en-US" smtClean="0"/>
              <a:pPr/>
              <a:t>10</a:t>
            </a:fld>
            <a:endParaRPr lang="en-US"/>
          </a:p>
        </p:txBody>
      </p:sp>
      <p:sp>
        <p:nvSpPr>
          <p:cNvPr id="7" name="TextBox 6">
            <a:extLst>
              <a:ext uri="{FF2B5EF4-FFF2-40B4-BE49-F238E27FC236}">
                <a16:creationId xmlns:a16="http://schemas.microsoft.com/office/drawing/2014/main" id="{11AE70EB-A558-47A0-B911-EA7822692192}"/>
              </a:ext>
            </a:extLst>
          </p:cNvPr>
          <p:cNvSpPr txBox="1"/>
          <p:nvPr/>
        </p:nvSpPr>
        <p:spPr>
          <a:xfrm>
            <a:off x="1440616" y="5165268"/>
            <a:ext cx="6595872" cy="646331"/>
          </a:xfrm>
          <a:prstGeom prst="rect">
            <a:avLst/>
          </a:prstGeom>
          <a:solidFill>
            <a:schemeClr val="tx2">
              <a:lumMod val="20000"/>
              <a:lumOff val="80000"/>
            </a:schemeClr>
          </a:solidFill>
        </p:spPr>
        <p:txBody>
          <a:bodyPr wrap="square" rtlCol="0" anchor="ctr">
            <a:spAutoFit/>
          </a:bodyPr>
          <a:lstStyle/>
          <a:p>
            <a:pPr algn="ctr"/>
            <a:r>
              <a:rPr lang="en-US" i="1" dirty="0">
                <a:solidFill>
                  <a:srgbClr val="0070C0"/>
                </a:solidFill>
              </a:rPr>
              <a:t>Thank you for your participation--your input is a critical part of planning national R&amp;D resources!</a:t>
            </a:r>
            <a:endParaRPr lang="en-US" i="1" dirty="0"/>
          </a:p>
        </p:txBody>
      </p:sp>
    </p:spTree>
    <p:extLst>
      <p:ext uri="{BB962C8B-B14F-4D97-AF65-F5344CB8AC3E}">
        <p14:creationId xmlns:p14="http://schemas.microsoft.com/office/powerpoint/2010/main" val="37529125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333" y="0"/>
            <a:ext cx="8840495" cy="902525"/>
          </a:xfrm>
        </p:spPr>
        <p:txBody>
          <a:bodyPr/>
          <a:lstStyle/>
          <a:p>
            <a:r>
              <a:rPr lang="en-US" dirty="0"/>
              <a:t>Bottom Line</a:t>
            </a:r>
          </a:p>
        </p:txBody>
      </p:sp>
      <p:sp>
        <p:nvSpPr>
          <p:cNvPr id="3" name="Content Placeholder 2"/>
          <p:cNvSpPr>
            <a:spLocks noGrp="1"/>
          </p:cNvSpPr>
          <p:nvPr>
            <p:ph idx="1"/>
          </p:nvPr>
        </p:nvSpPr>
        <p:spPr>
          <a:xfrm>
            <a:off x="256032" y="902525"/>
            <a:ext cx="8753797" cy="5336231"/>
          </a:xfrm>
        </p:spPr>
        <p:txBody>
          <a:bodyPr>
            <a:normAutofit fontScale="62500" lnSpcReduction="20000"/>
          </a:bodyPr>
          <a:lstStyle/>
          <a:p>
            <a:r>
              <a:rPr lang="en-US" sz="2400" dirty="0">
                <a:solidFill>
                  <a:srgbClr val="0070C0"/>
                </a:solidFill>
              </a:rPr>
              <a:t>Advanced Accelerator R&amp;D has important contributions to make</a:t>
            </a:r>
          </a:p>
          <a:p>
            <a:pPr lvl="1"/>
            <a:r>
              <a:rPr lang="en-US" sz="2000" dirty="0"/>
              <a:t>Compact Accelerators for science, security, medicine, industry</a:t>
            </a:r>
          </a:p>
          <a:p>
            <a:pPr lvl="1"/>
            <a:r>
              <a:rPr lang="en-US" sz="2000" dirty="0"/>
              <a:t>Ultrafast electron and photon probes for material science</a:t>
            </a:r>
          </a:p>
          <a:p>
            <a:r>
              <a:rPr lang="en-US" sz="2400" dirty="0">
                <a:solidFill>
                  <a:srgbClr val="0070C0"/>
                </a:solidFill>
              </a:rPr>
              <a:t>Worldwide efforts have grown markedly</a:t>
            </a:r>
          </a:p>
          <a:p>
            <a:pPr lvl="1"/>
            <a:r>
              <a:rPr lang="en-US" sz="2000" dirty="0"/>
              <a:t>Laser centers have proliferated worldwide; many generate secondary particle beams</a:t>
            </a:r>
          </a:p>
          <a:p>
            <a:pPr lvl="2"/>
            <a:r>
              <a:rPr lang="en-US" sz="1600" dirty="0"/>
              <a:t>KPSI, RAL, Peking/IOP, L’OA/LULI, APRI, SIOM/SULF, APOLLON, ELI(3), </a:t>
            </a:r>
          </a:p>
          <a:p>
            <a:pPr lvl="1"/>
            <a:r>
              <a:rPr lang="en-US" sz="2000" dirty="0"/>
              <a:t>A number of linac-based facilities are also operating or under construction</a:t>
            </a:r>
          </a:p>
          <a:p>
            <a:r>
              <a:rPr lang="en-US" sz="2400" dirty="0">
                <a:solidFill>
                  <a:srgbClr val="0070C0"/>
                </a:solidFill>
              </a:rPr>
              <a:t>The US context is shifting</a:t>
            </a:r>
          </a:p>
          <a:p>
            <a:pPr lvl="1"/>
            <a:r>
              <a:rPr lang="en-US" sz="2000" dirty="0"/>
              <a:t>The Agencies have quite different funding strategies and aims</a:t>
            </a:r>
          </a:p>
          <a:p>
            <a:pPr lvl="2"/>
            <a:r>
              <a:rPr lang="en-US" sz="1600" dirty="0"/>
              <a:t>DOE builds and operates big instruments; NSF swings for the fences; Applied agencies ‘forage for technology’</a:t>
            </a:r>
          </a:p>
          <a:p>
            <a:pPr lvl="1"/>
            <a:r>
              <a:rPr lang="en-US" sz="2000" dirty="0"/>
              <a:t>Community </a:t>
            </a:r>
            <a:r>
              <a:rPr lang="en-US" sz="2000" dirty="0" err="1"/>
              <a:t>Roadmapping</a:t>
            </a:r>
            <a:r>
              <a:rPr lang="en-US" sz="2000" dirty="0"/>
              <a:t> and Workshops</a:t>
            </a:r>
          </a:p>
          <a:p>
            <a:pPr lvl="2"/>
            <a:r>
              <a:rPr lang="en-US" sz="1600" dirty="0"/>
              <a:t>GARD Strategy for Advanced Accelerators; NAS Study; Compact Accelerators BRN</a:t>
            </a:r>
          </a:p>
          <a:p>
            <a:pPr lvl="1"/>
            <a:r>
              <a:rPr lang="en-US" sz="2000" dirty="0"/>
              <a:t>A significant constellation of facilities</a:t>
            </a:r>
          </a:p>
          <a:p>
            <a:pPr lvl="2"/>
            <a:r>
              <a:rPr lang="en-US" sz="1600" dirty="0"/>
              <a:t>BELLA, Jupiter, TX-PW, CSU, U MI, UNL, UMD; FACET-II, AWA, NLCTA, UCLA(3); FAST-IOTA, UMER, CBETA,…</a:t>
            </a:r>
          </a:p>
          <a:p>
            <a:r>
              <a:rPr lang="en-US" sz="2400" dirty="0">
                <a:solidFill>
                  <a:srgbClr val="0070C0"/>
                </a:solidFill>
              </a:rPr>
              <a:t>What we need from this workshop</a:t>
            </a:r>
          </a:p>
          <a:p>
            <a:pPr lvl="1"/>
            <a:r>
              <a:rPr lang="en-US" sz="2000" dirty="0"/>
              <a:t>Looking for ideas to advance AA R&amp;D, and thoughts on facilities needed to support the R&amp;D</a:t>
            </a:r>
          </a:p>
          <a:p>
            <a:pPr lvl="1"/>
            <a:r>
              <a:rPr lang="en-US" sz="2100" i="1" dirty="0">
                <a:solidFill>
                  <a:srgbClr val="00B050"/>
                </a:solidFill>
              </a:rPr>
              <a:t>Science opportunity must be commensurate with facility and R&amp;D cost </a:t>
            </a:r>
          </a:p>
          <a:p>
            <a:pPr lvl="2"/>
            <a:r>
              <a:rPr lang="en-US" sz="1600" dirty="0"/>
              <a:t>Cannot spend our way out of this, cannot afford dead end investments</a:t>
            </a:r>
          </a:p>
          <a:p>
            <a:pPr lvl="1"/>
            <a:r>
              <a:rPr lang="en-US" sz="2000" dirty="0"/>
              <a:t>Need great ideas; need to work together to combine unique technical strengths</a:t>
            </a:r>
          </a:p>
          <a:p>
            <a:endParaRPr lang="en-US" sz="2400"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0448BA-62AF-4340-AB5F-316C0E06117B}" type="slidenum">
              <a:rPr lang="en-US" smtClean="0"/>
              <a:pPr/>
              <a:t>11</a:t>
            </a:fld>
            <a:endParaRPr lang="en-US"/>
          </a:p>
        </p:txBody>
      </p:sp>
    </p:spTree>
    <p:extLst>
      <p:ext uri="{BB962C8B-B14F-4D97-AF65-F5344CB8AC3E}">
        <p14:creationId xmlns:p14="http://schemas.microsoft.com/office/powerpoint/2010/main" val="4250713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333" y="0"/>
            <a:ext cx="8840495" cy="902525"/>
          </a:xfrm>
        </p:spPr>
        <p:txBody>
          <a:bodyPr/>
          <a:lstStyle/>
          <a:p>
            <a:r>
              <a:rPr lang="en-US" dirty="0"/>
              <a:t>Bottom Line Up Front</a:t>
            </a:r>
          </a:p>
        </p:txBody>
      </p:sp>
      <p:sp>
        <p:nvSpPr>
          <p:cNvPr id="3" name="Content Placeholder 2"/>
          <p:cNvSpPr>
            <a:spLocks noGrp="1"/>
          </p:cNvSpPr>
          <p:nvPr>
            <p:ph idx="1"/>
          </p:nvPr>
        </p:nvSpPr>
        <p:spPr>
          <a:xfrm>
            <a:off x="256032" y="902525"/>
            <a:ext cx="8753797" cy="5336231"/>
          </a:xfrm>
        </p:spPr>
        <p:txBody>
          <a:bodyPr>
            <a:normAutofit fontScale="62500" lnSpcReduction="20000"/>
          </a:bodyPr>
          <a:lstStyle/>
          <a:p>
            <a:r>
              <a:rPr lang="en-US" sz="2400" dirty="0">
                <a:solidFill>
                  <a:srgbClr val="0070C0"/>
                </a:solidFill>
              </a:rPr>
              <a:t>Advanced Accelerator R&amp;D has important contributions to make</a:t>
            </a:r>
          </a:p>
          <a:p>
            <a:pPr lvl="1"/>
            <a:r>
              <a:rPr lang="en-US" sz="2000" dirty="0"/>
              <a:t>Compact Accelerators for science, security, medicine, industry</a:t>
            </a:r>
          </a:p>
          <a:p>
            <a:pPr lvl="1"/>
            <a:r>
              <a:rPr lang="en-US" sz="2000" dirty="0"/>
              <a:t>Ultrafast electron and photon probes for material science</a:t>
            </a:r>
          </a:p>
          <a:p>
            <a:r>
              <a:rPr lang="en-US" sz="2400" dirty="0">
                <a:solidFill>
                  <a:srgbClr val="0070C0"/>
                </a:solidFill>
              </a:rPr>
              <a:t>Worldwide efforts have grown markedly</a:t>
            </a:r>
          </a:p>
          <a:p>
            <a:pPr lvl="1"/>
            <a:r>
              <a:rPr lang="en-US" sz="2000" dirty="0"/>
              <a:t>Laser centers have proliferated worldwide; many generate secondary particle beams</a:t>
            </a:r>
          </a:p>
          <a:p>
            <a:pPr lvl="2"/>
            <a:r>
              <a:rPr lang="en-US" sz="1600" dirty="0"/>
              <a:t>KPSI, RAL, Peking/IOP, L’OA/LULI, APRI, SIOM/SULF, APOLLON, ELI(3), …</a:t>
            </a:r>
          </a:p>
          <a:p>
            <a:pPr lvl="1"/>
            <a:r>
              <a:rPr lang="en-US" sz="2000" dirty="0"/>
              <a:t>A number of linac-based facilities are also operating or under construction</a:t>
            </a:r>
          </a:p>
          <a:p>
            <a:r>
              <a:rPr lang="en-US" sz="2400" dirty="0">
                <a:solidFill>
                  <a:srgbClr val="0070C0"/>
                </a:solidFill>
              </a:rPr>
              <a:t>The US context is shifting</a:t>
            </a:r>
          </a:p>
          <a:p>
            <a:pPr lvl="1"/>
            <a:r>
              <a:rPr lang="en-US" sz="2000" dirty="0"/>
              <a:t>The Agencies have quite different funding strategies and aims</a:t>
            </a:r>
          </a:p>
          <a:p>
            <a:pPr lvl="2"/>
            <a:r>
              <a:rPr lang="en-US" sz="1600" dirty="0"/>
              <a:t>DOE builds and operates big instruments; NSF swings for the fences; Applied agencies ‘forage for technology’</a:t>
            </a:r>
          </a:p>
          <a:p>
            <a:pPr lvl="1"/>
            <a:r>
              <a:rPr lang="en-US" sz="2000" dirty="0"/>
              <a:t>Community </a:t>
            </a:r>
            <a:r>
              <a:rPr lang="en-US" sz="2000" dirty="0" err="1"/>
              <a:t>Roadmapping</a:t>
            </a:r>
            <a:r>
              <a:rPr lang="en-US" sz="2000" dirty="0"/>
              <a:t> and Workshops</a:t>
            </a:r>
          </a:p>
          <a:p>
            <a:pPr lvl="2"/>
            <a:r>
              <a:rPr lang="en-US" sz="1600" dirty="0"/>
              <a:t>GARD Strategy for Advanced Accelerators; NAS Study; Compact Accelerators BRN</a:t>
            </a:r>
          </a:p>
          <a:p>
            <a:pPr lvl="1"/>
            <a:r>
              <a:rPr lang="en-US" sz="2000" dirty="0"/>
              <a:t>A significant constellation of facilities</a:t>
            </a:r>
          </a:p>
          <a:p>
            <a:pPr lvl="2"/>
            <a:r>
              <a:rPr lang="en-US" sz="1600" dirty="0"/>
              <a:t>BELLA, Jupiter, TX-PW, CSU, U MI, UNL, UMD; FACET-II, AWA, NLCTA, UCLA(3); FAST-IOTA, UMER, CBETA,…</a:t>
            </a:r>
          </a:p>
          <a:p>
            <a:r>
              <a:rPr lang="en-US" sz="2400" dirty="0">
                <a:solidFill>
                  <a:srgbClr val="0070C0"/>
                </a:solidFill>
              </a:rPr>
              <a:t>What we need from this workshop</a:t>
            </a:r>
          </a:p>
          <a:p>
            <a:pPr lvl="1"/>
            <a:r>
              <a:rPr lang="en-US" sz="2000" dirty="0"/>
              <a:t>Looking for ideas to advance AA R&amp;D, and thoughts on facilities needed to support the R&amp;D</a:t>
            </a:r>
          </a:p>
          <a:p>
            <a:pPr lvl="1"/>
            <a:r>
              <a:rPr lang="en-US" sz="2100" dirty="0"/>
              <a:t>Science opportunity must be commensurate with facility and R&amp;D cost </a:t>
            </a:r>
          </a:p>
          <a:p>
            <a:pPr lvl="2"/>
            <a:r>
              <a:rPr lang="en-US" sz="1600" dirty="0"/>
              <a:t>Cannot spend our way out of this, cannot afford dead end investments</a:t>
            </a:r>
          </a:p>
          <a:p>
            <a:pPr lvl="1"/>
            <a:r>
              <a:rPr lang="en-US" sz="2000" dirty="0"/>
              <a:t>Need great ideas; need to work together to combine unique technical strengths</a:t>
            </a:r>
          </a:p>
          <a:p>
            <a:endParaRPr lang="en-US" sz="2400"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0448BA-62AF-4340-AB5F-316C0E06117B}" type="slidenum">
              <a:rPr lang="en-US" smtClean="0"/>
              <a:pPr/>
              <a:t>2</a:t>
            </a:fld>
            <a:endParaRPr lang="en-US"/>
          </a:p>
        </p:txBody>
      </p:sp>
    </p:spTree>
    <p:extLst>
      <p:ext uri="{BB962C8B-B14F-4D97-AF65-F5344CB8AC3E}">
        <p14:creationId xmlns:p14="http://schemas.microsoft.com/office/powerpoint/2010/main" val="991416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646909" y="2400301"/>
            <a:ext cx="3825133" cy="2173274"/>
          </a:xfrm>
          <a:prstGeom prst="rect">
            <a:avLst/>
          </a:prstGeom>
          <a:ln>
            <a:noFill/>
          </a:ln>
          <a:effectLst>
            <a:outerShdw blurRad="292100" dist="139700" dir="2700000" algn="tl" rotWithShape="0">
              <a:srgbClr val="333333">
                <a:alpha val="65000"/>
              </a:srgbClr>
            </a:outerShdw>
          </a:effectLst>
        </p:spPr>
      </p:pic>
      <p:sp>
        <p:nvSpPr>
          <p:cNvPr id="3" name="Title 2"/>
          <p:cNvSpPr>
            <a:spLocks noGrp="1"/>
          </p:cNvSpPr>
          <p:nvPr>
            <p:ph type="title"/>
          </p:nvPr>
        </p:nvSpPr>
        <p:spPr>
          <a:xfrm>
            <a:off x="1143000" y="800101"/>
            <a:ext cx="6858000" cy="392906"/>
          </a:xfrm>
        </p:spPr>
        <p:txBody>
          <a:bodyPr>
            <a:normAutofit/>
          </a:bodyPr>
          <a:lstStyle/>
          <a:p>
            <a:r>
              <a:rPr lang="en-US" sz="1350" dirty="0"/>
              <a:t>DOE Operates 17 National Laboratories</a:t>
            </a:r>
          </a:p>
        </p:txBody>
      </p:sp>
      <p:sp>
        <p:nvSpPr>
          <p:cNvPr id="4" name="Slide Number Placeholder 3"/>
          <p:cNvSpPr>
            <a:spLocks noGrp="1"/>
          </p:cNvSpPr>
          <p:nvPr>
            <p:ph type="sldNum" sz="quarter" idx="11"/>
          </p:nvPr>
        </p:nvSpPr>
        <p:spPr>
          <a:xfrm>
            <a:off x="2668374" y="5615789"/>
            <a:ext cx="4562447" cy="273844"/>
          </a:xfrm>
        </p:spPr>
        <p:txBody>
          <a:bodyPr/>
          <a:lstStyle/>
          <a:p>
            <a:pPr defTabSz="685800"/>
            <a:fld id="{26CA2777-A89F-4130-B308-73BB65955918}" type="slidenum">
              <a:rPr lang="en-US">
                <a:solidFill>
                  <a:prstClr val="black"/>
                </a:solidFill>
                <a:latin typeface="Corbel" panose="020B0503020204020204"/>
              </a:rPr>
              <a:pPr defTabSz="685800"/>
              <a:t>3</a:t>
            </a:fld>
            <a:endParaRPr lang="en-US" dirty="0">
              <a:solidFill>
                <a:prstClr val="black"/>
              </a:solidFill>
              <a:latin typeface="Corbel" panose="020B0503020204020204"/>
            </a:endParaRPr>
          </a:p>
        </p:txBody>
      </p:sp>
      <p:sp>
        <p:nvSpPr>
          <p:cNvPr id="19" name="TextBox 18"/>
          <p:cNvSpPr txBox="1"/>
          <p:nvPr/>
        </p:nvSpPr>
        <p:spPr>
          <a:xfrm>
            <a:off x="0" y="1085850"/>
            <a:ext cx="9127676" cy="300082"/>
          </a:xfrm>
          <a:prstGeom prst="rect">
            <a:avLst/>
          </a:prstGeom>
          <a:noFill/>
        </p:spPr>
        <p:txBody>
          <a:bodyPr wrap="square" rtlCol="0">
            <a:spAutoFit/>
          </a:bodyPr>
          <a:lstStyle/>
          <a:p>
            <a:pPr algn="ctr" defTabSz="685800"/>
            <a:r>
              <a:rPr lang="en-US" sz="1350" dirty="0">
                <a:solidFill>
                  <a:prstClr val="black"/>
                </a:solidFill>
                <a:latin typeface="Corbel" panose="020B0503020204020204"/>
              </a:rPr>
              <a:t>Particle Accelerators &amp; Related Technology is at the Core of 14 National User Facilities and 5 National Security Facilities</a:t>
            </a:r>
          </a:p>
        </p:txBody>
      </p:sp>
      <p:grpSp>
        <p:nvGrpSpPr>
          <p:cNvPr id="7" name="Group 6"/>
          <p:cNvGrpSpPr/>
          <p:nvPr/>
        </p:nvGrpSpPr>
        <p:grpSpPr>
          <a:xfrm>
            <a:off x="1342829" y="1433636"/>
            <a:ext cx="1304080" cy="954726"/>
            <a:chOff x="118997" y="762000"/>
            <a:chExt cx="1886213" cy="1342043"/>
          </a:xfrm>
        </p:grpSpPr>
        <p:pic>
          <p:nvPicPr>
            <p:cNvPr id="11" name="Picture 10" descr="Screen Clippi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8997" y="762000"/>
              <a:ext cx="1886213" cy="1038370"/>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118997" y="1795789"/>
              <a:ext cx="1886213" cy="308254"/>
            </a:xfrm>
            <a:prstGeom prst="rect">
              <a:avLst/>
            </a:prstGeom>
            <a:noFill/>
          </p:spPr>
          <p:txBody>
            <a:bodyPr wrap="square" rtlCol="0">
              <a:spAutoFit/>
            </a:bodyPr>
            <a:lstStyle/>
            <a:p>
              <a:pPr algn="ctr" defTabSz="685800"/>
              <a:r>
                <a:rPr lang="en-US" sz="825" dirty="0">
                  <a:solidFill>
                    <a:prstClr val="black"/>
                  </a:solidFill>
                  <a:latin typeface="Corbel" panose="020B0503020204020204"/>
                </a:rPr>
                <a:t>Advanced Light Source</a:t>
              </a:r>
            </a:p>
          </p:txBody>
        </p:sp>
      </p:grpSp>
      <p:grpSp>
        <p:nvGrpSpPr>
          <p:cNvPr id="31" name="Group 30"/>
          <p:cNvGrpSpPr/>
          <p:nvPr/>
        </p:nvGrpSpPr>
        <p:grpSpPr>
          <a:xfrm>
            <a:off x="2978647" y="1428750"/>
            <a:ext cx="1471810" cy="1121592"/>
            <a:chOff x="2447528" y="762000"/>
            <a:chExt cx="1962413" cy="1495455"/>
          </a:xfrm>
        </p:grpSpPr>
        <p:pic>
          <p:nvPicPr>
            <p:cNvPr id="8" name="Picture 7" descr="Screen Clipp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455648" y="762000"/>
              <a:ext cx="1924319" cy="1076475"/>
            </a:xfrm>
            <a:prstGeom prst="rect">
              <a:avLst/>
            </a:prstGeom>
            <a:ln>
              <a:noFill/>
            </a:ln>
            <a:effectLst>
              <a:outerShdw blurRad="292100" dist="139700" dir="2700000" algn="tl" rotWithShape="0">
                <a:srgbClr val="333333">
                  <a:alpha val="65000"/>
                </a:srgbClr>
              </a:outerShdw>
            </a:effectLst>
          </p:spPr>
        </p:pic>
        <p:sp>
          <p:nvSpPr>
            <p:cNvPr id="21" name="TextBox 20"/>
            <p:cNvSpPr txBox="1"/>
            <p:nvPr/>
          </p:nvSpPr>
          <p:spPr>
            <a:xfrm>
              <a:off x="2447528" y="1795790"/>
              <a:ext cx="1962413" cy="461665"/>
            </a:xfrm>
            <a:prstGeom prst="rect">
              <a:avLst/>
            </a:prstGeom>
            <a:noFill/>
          </p:spPr>
          <p:txBody>
            <a:bodyPr wrap="square" rtlCol="0">
              <a:spAutoFit/>
            </a:bodyPr>
            <a:lstStyle/>
            <a:p>
              <a:pPr algn="ctr" defTabSz="685800"/>
              <a:r>
                <a:rPr lang="en-US" sz="825" dirty="0">
                  <a:solidFill>
                    <a:prstClr val="black"/>
                  </a:solidFill>
                  <a:latin typeface="Corbel" panose="020B0503020204020204"/>
                </a:rPr>
                <a:t>Fermilab Accelerator Complex</a:t>
              </a:r>
            </a:p>
          </p:txBody>
        </p:sp>
      </p:grpSp>
      <p:grpSp>
        <p:nvGrpSpPr>
          <p:cNvPr id="32" name="Group 31"/>
          <p:cNvGrpSpPr/>
          <p:nvPr/>
        </p:nvGrpSpPr>
        <p:grpSpPr>
          <a:xfrm>
            <a:off x="4733706" y="1428750"/>
            <a:ext cx="1431350" cy="994634"/>
            <a:chOff x="4787608" y="762000"/>
            <a:chExt cx="1908466" cy="1326178"/>
          </a:xfrm>
        </p:grpSpPr>
        <p:pic>
          <p:nvPicPr>
            <p:cNvPr id="12" name="Picture 11" descr="Screen Clippi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87608" y="762000"/>
              <a:ext cx="1905266" cy="1047896"/>
            </a:xfrm>
            <a:prstGeom prst="rect">
              <a:avLst/>
            </a:prstGeom>
            <a:ln>
              <a:noFill/>
            </a:ln>
            <a:effectLst>
              <a:outerShdw blurRad="292100" dist="139700" dir="2700000" algn="tl" rotWithShape="0">
                <a:srgbClr val="333333">
                  <a:alpha val="65000"/>
                </a:srgbClr>
              </a:outerShdw>
            </a:effectLst>
          </p:spPr>
        </p:pic>
        <p:sp>
          <p:nvSpPr>
            <p:cNvPr id="22" name="TextBox 21"/>
            <p:cNvSpPr txBox="1"/>
            <p:nvPr/>
          </p:nvSpPr>
          <p:spPr>
            <a:xfrm>
              <a:off x="4809861" y="1795790"/>
              <a:ext cx="1886213" cy="292388"/>
            </a:xfrm>
            <a:prstGeom prst="rect">
              <a:avLst/>
            </a:prstGeom>
            <a:noFill/>
          </p:spPr>
          <p:txBody>
            <a:bodyPr wrap="square" rtlCol="0">
              <a:spAutoFit/>
            </a:bodyPr>
            <a:lstStyle/>
            <a:p>
              <a:pPr algn="ctr" defTabSz="685800"/>
              <a:r>
                <a:rPr lang="en-US" sz="825" dirty="0">
                  <a:solidFill>
                    <a:prstClr val="black"/>
                  </a:solidFill>
                  <a:latin typeface="Corbel" panose="020B0503020204020204"/>
                </a:rPr>
                <a:t>Advanced Photon Source</a:t>
              </a:r>
            </a:p>
          </p:txBody>
        </p:sp>
      </p:grpSp>
      <p:grpSp>
        <p:nvGrpSpPr>
          <p:cNvPr id="40" name="Group 39"/>
          <p:cNvGrpSpPr/>
          <p:nvPr/>
        </p:nvGrpSpPr>
        <p:grpSpPr>
          <a:xfrm>
            <a:off x="1342829" y="2422272"/>
            <a:ext cx="1304080" cy="1089357"/>
            <a:chOff x="118997" y="2079625"/>
            <a:chExt cx="1886213" cy="1531292"/>
          </a:xfrm>
        </p:grpSpPr>
        <p:pic>
          <p:nvPicPr>
            <p:cNvPr id="13" name="Picture 12" descr="Screen Clippi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8997" y="2079625"/>
              <a:ext cx="1886213" cy="1047896"/>
            </a:xfrm>
            <a:prstGeom prst="rect">
              <a:avLst/>
            </a:prstGeom>
            <a:ln>
              <a:noFill/>
            </a:ln>
            <a:effectLst>
              <a:outerShdw blurRad="292100" dist="139700" dir="2700000" algn="tl" rotWithShape="0">
                <a:srgbClr val="333333">
                  <a:alpha val="65000"/>
                </a:srgbClr>
              </a:outerShdw>
            </a:effectLst>
          </p:spPr>
        </p:pic>
        <p:sp>
          <p:nvSpPr>
            <p:cNvPr id="23" name="TextBox 22"/>
            <p:cNvSpPr txBox="1"/>
            <p:nvPr/>
          </p:nvSpPr>
          <p:spPr>
            <a:xfrm>
              <a:off x="118997" y="3124200"/>
              <a:ext cx="1886213" cy="486717"/>
            </a:xfrm>
            <a:prstGeom prst="rect">
              <a:avLst/>
            </a:prstGeom>
            <a:noFill/>
          </p:spPr>
          <p:txBody>
            <a:bodyPr wrap="square" rtlCol="0">
              <a:spAutoFit/>
            </a:bodyPr>
            <a:lstStyle/>
            <a:p>
              <a:pPr algn="ctr" defTabSz="685800"/>
              <a:r>
                <a:rPr lang="en-US" sz="825" dirty="0">
                  <a:solidFill>
                    <a:prstClr val="black"/>
                  </a:solidFill>
                  <a:latin typeface="Corbel" panose="020B0503020204020204"/>
                </a:rPr>
                <a:t>Linac Coherent Light Source</a:t>
              </a:r>
            </a:p>
          </p:txBody>
        </p:sp>
      </p:grpSp>
      <p:grpSp>
        <p:nvGrpSpPr>
          <p:cNvPr id="39" name="Group 38"/>
          <p:cNvGrpSpPr/>
          <p:nvPr/>
        </p:nvGrpSpPr>
        <p:grpSpPr>
          <a:xfrm>
            <a:off x="1342829" y="3454173"/>
            <a:ext cx="1304080" cy="970536"/>
            <a:chOff x="118997" y="3406776"/>
            <a:chExt cx="1886213" cy="1364267"/>
          </a:xfrm>
        </p:grpSpPr>
        <p:pic>
          <p:nvPicPr>
            <p:cNvPr id="9" name="Picture 8" descr="Screen Clippi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18997" y="3406776"/>
              <a:ext cx="1886213" cy="1038370"/>
            </a:xfrm>
            <a:prstGeom prst="rect">
              <a:avLst/>
            </a:prstGeom>
            <a:ln>
              <a:noFill/>
            </a:ln>
            <a:effectLst>
              <a:outerShdw blurRad="292100" dist="139700" dir="2700000" algn="tl" rotWithShape="0">
                <a:srgbClr val="333333">
                  <a:alpha val="65000"/>
                </a:srgbClr>
              </a:outerShdw>
            </a:effectLst>
          </p:spPr>
        </p:pic>
        <p:sp>
          <p:nvSpPr>
            <p:cNvPr id="24" name="TextBox 23"/>
            <p:cNvSpPr txBox="1"/>
            <p:nvPr/>
          </p:nvSpPr>
          <p:spPr>
            <a:xfrm>
              <a:off x="118997" y="4462789"/>
              <a:ext cx="1886213" cy="308254"/>
            </a:xfrm>
            <a:prstGeom prst="rect">
              <a:avLst/>
            </a:prstGeom>
            <a:noFill/>
          </p:spPr>
          <p:txBody>
            <a:bodyPr wrap="square" rtlCol="0">
              <a:spAutoFit/>
            </a:bodyPr>
            <a:lstStyle/>
            <a:p>
              <a:pPr algn="ctr" defTabSz="685800"/>
              <a:r>
                <a:rPr lang="en-US" sz="825" dirty="0">
                  <a:solidFill>
                    <a:prstClr val="black"/>
                  </a:solidFill>
                  <a:latin typeface="Corbel" panose="020B0503020204020204"/>
                </a:rPr>
                <a:t>FACET Beam Test Facility</a:t>
              </a:r>
            </a:p>
          </p:txBody>
        </p:sp>
      </p:grpSp>
      <p:grpSp>
        <p:nvGrpSpPr>
          <p:cNvPr id="38" name="Group 37"/>
          <p:cNvGrpSpPr/>
          <p:nvPr/>
        </p:nvGrpSpPr>
        <p:grpSpPr>
          <a:xfrm>
            <a:off x="70367" y="1912315"/>
            <a:ext cx="1210487" cy="1104877"/>
            <a:chOff x="104707" y="4761314"/>
            <a:chExt cx="1914792" cy="1486140"/>
          </a:xfrm>
        </p:grpSpPr>
        <p:pic>
          <p:nvPicPr>
            <p:cNvPr id="18" name="Picture 17" descr="Screen Clippi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4707" y="4761314"/>
              <a:ext cx="1914792" cy="1047896"/>
            </a:xfrm>
            <a:prstGeom prst="rect">
              <a:avLst/>
            </a:prstGeom>
            <a:solidFill>
              <a:schemeClr val="bg1"/>
            </a:solidFill>
            <a:ln>
              <a:noFill/>
            </a:ln>
            <a:effectLst>
              <a:outerShdw blurRad="292100" dist="139700" dir="2700000" algn="tl" rotWithShape="0">
                <a:srgbClr val="333333">
                  <a:alpha val="65000"/>
                </a:srgbClr>
              </a:outerShdw>
            </a:effectLst>
          </p:spPr>
        </p:pic>
        <p:sp>
          <p:nvSpPr>
            <p:cNvPr id="25" name="TextBox 24"/>
            <p:cNvSpPr txBox="1"/>
            <p:nvPr/>
          </p:nvSpPr>
          <p:spPr>
            <a:xfrm>
              <a:off x="118997" y="5781724"/>
              <a:ext cx="1886213" cy="465730"/>
            </a:xfrm>
            <a:prstGeom prst="rect">
              <a:avLst/>
            </a:prstGeom>
            <a:noFill/>
          </p:spPr>
          <p:txBody>
            <a:bodyPr wrap="square" rtlCol="0">
              <a:spAutoFit/>
            </a:bodyPr>
            <a:lstStyle/>
            <a:p>
              <a:pPr algn="ctr" defTabSz="685800"/>
              <a:r>
                <a:rPr lang="en-US" sz="825" dirty="0">
                  <a:solidFill>
                    <a:prstClr val="black"/>
                  </a:solidFill>
                  <a:latin typeface="Corbel" panose="020B0503020204020204"/>
                </a:rPr>
                <a:t>Stanford Synchrotron Radiation Light Source</a:t>
              </a:r>
            </a:p>
          </p:txBody>
        </p:sp>
      </p:grpSp>
      <p:grpSp>
        <p:nvGrpSpPr>
          <p:cNvPr id="37" name="Group 36"/>
          <p:cNvGrpSpPr/>
          <p:nvPr/>
        </p:nvGrpSpPr>
        <p:grpSpPr>
          <a:xfrm>
            <a:off x="36927" y="3067429"/>
            <a:ext cx="1249998" cy="1064788"/>
            <a:chOff x="3607428" y="4751788"/>
            <a:chExt cx="1895740" cy="1540504"/>
          </a:xfrm>
        </p:grpSpPr>
        <p:pic>
          <p:nvPicPr>
            <p:cNvPr id="17" name="Picture 16" descr="Screen Clippi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607428" y="4751788"/>
              <a:ext cx="1895740" cy="1066949"/>
            </a:xfrm>
            <a:prstGeom prst="rect">
              <a:avLst/>
            </a:prstGeom>
            <a:ln>
              <a:noFill/>
            </a:ln>
            <a:effectLst>
              <a:outerShdw blurRad="292100" dist="139700" dir="2700000" algn="tl" rotWithShape="0">
                <a:srgbClr val="333333">
                  <a:alpha val="65000"/>
                </a:srgbClr>
              </a:outerShdw>
            </a:effectLst>
          </p:spPr>
        </p:pic>
        <p:sp>
          <p:nvSpPr>
            <p:cNvPr id="26" name="TextBox 25"/>
            <p:cNvSpPr txBox="1"/>
            <p:nvPr/>
          </p:nvSpPr>
          <p:spPr>
            <a:xfrm>
              <a:off x="3612192" y="5791349"/>
              <a:ext cx="1886213" cy="500943"/>
            </a:xfrm>
            <a:prstGeom prst="rect">
              <a:avLst/>
            </a:prstGeom>
            <a:noFill/>
          </p:spPr>
          <p:txBody>
            <a:bodyPr wrap="square" rtlCol="0">
              <a:spAutoFit/>
            </a:bodyPr>
            <a:lstStyle/>
            <a:p>
              <a:pPr algn="ctr" defTabSz="685800"/>
              <a:r>
                <a:rPr lang="en-US" sz="825" dirty="0">
                  <a:solidFill>
                    <a:prstClr val="black"/>
                  </a:solidFill>
                  <a:latin typeface="Corbel" panose="020B0503020204020204"/>
                </a:rPr>
                <a:t>Spallation Neutron Source</a:t>
              </a:r>
            </a:p>
          </p:txBody>
        </p:sp>
      </p:grpSp>
      <p:grpSp>
        <p:nvGrpSpPr>
          <p:cNvPr id="36" name="Group 35"/>
          <p:cNvGrpSpPr/>
          <p:nvPr/>
        </p:nvGrpSpPr>
        <p:grpSpPr>
          <a:xfrm>
            <a:off x="7789272" y="2962894"/>
            <a:ext cx="1339097" cy="1092586"/>
            <a:chOff x="7086600" y="4751788"/>
            <a:chExt cx="1905000" cy="1560148"/>
          </a:xfrm>
        </p:grpSpPr>
        <p:pic>
          <p:nvPicPr>
            <p:cNvPr id="15" name="Picture 14" descr="Screen Clipping"/>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086600" y="4751788"/>
              <a:ext cx="1867161" cy="1066949"/>
            </a:xfrm>
            <a:prstGeom prst="rect">
              <a:avLst/>
            </a:prstGeom>
            <a:ln>
              <a:noFill/>
            </a:ln>
            <a:effectLst>
              <a:outerShdw blurRad="292100" dist="139700" dir="2700000" algn="tl" rotWithShape="0">
                <a:srgbClr val="333333">
                  <a:alpha val="65000"/>
                </a:srgbClr>
              </a:outerShdw>
            </a:effectLst>
          </p:spPr>
        </p:pic>
        <p:sp>
          <p:nvSpPr>
            <p:cNvPr id="27" name="TextBox 26"/>
            <p:cNvSpPr txBox="1"/>
            <p:nvPr/>
          </p:nvSpPr>
          <p:spPr>
            <a:xfrm>
              <a:off x="7105387" y="5817513"/>
              <a:ext cx="1886213" cy="494423"/>
            </a:xfrm>
            <a:prstGeom prst="rect">
              <a:avLst/>
            </a:prstGeom>
            <a:noFill/>
          </p:spPr>
          <p:txBody>
            <a:bodyPr wrap="square" rtlCol="0">
              <a:spAutoFit/>
            </a:bodyPr>
            <a:lstStyle/>
            <a:p>
              <a:pPr algn="ctr" defTabSz="685800"/>
              <a:r>
                <a:rPr lang="en-US" sz="825" dirty="0">
                  <a:solidFill>
                    <a:prstClr val="black"/>
                  </a:solidFill>
                  <a:latin typeface="Corbel" panose="020B0503020204020204"/>
                </a:rPr>
                <a:t>Continuous Electron Beam Accelerator Facility</a:t>
              </a:r>
            </a:p>
          </p:txBody>
        </p:sp>
      </p:grpSp>
      <p:grpSp>
        <p:nvGrpSpPr>
          <p:cNvPr id="33" name="Group 32"/>
          <p:cNvGrpSpPr/>
          <p:nvPr/>
        </p:nvGrpSpPr>
        <p:grpSpPr>
          <a:xfrm>
            <a:off x="6461244" y="1428751"/>
            <a:ext cx="1268888" cy="1073502"/>
            <a:chOff x="7090990" y="762000"/>
            <a:chExt cx="1886213" cy="1525982"/>
          </a:xfrm>
        </p:grpSpPr>
        <p:pic>
          <p:nvPicPr>
            <p:cNvPr id="16" name="Picture 15" descr="Screen Clippin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7100516" y="762000"/>
              <a:ext cx="1867161" cy="1047896"/>
            </a:xfrm>
            <a:prstGeom prst="rect">
              <a:avLst/>
            </a:prstGeom>
            <a:ln>
              <a:noFill/>
            </a:ln>
            <a:effectLst>
              <a:outerShdw blurRad="292100" dist="139700" dir="2700000" algn="tl" rotWithShape="0">
                <a:srgbClr val="333333">
                  <a:alpha val="65000"/>
                </a:srgbClr>
              </a:outerShdw>
            </a:effectLst>
          </p:spPr>
        </p:pic>
        <p:sp>
          <p:nvSpPr>
            <p:cNvPr id="29" name="TextBox 28"/>
            <p:cNvSpPr txBox="1"/>
            <p:nvPr/>
          </p:nvSpPr>
          <p:spPr>
            <a:xfrm>
              <a:off x="7090990" y="1795789"/>
              <a:ext cx="1886213" cy="492193"/>
            </a:xfrm>
            <a:prstGeom prst="rect">
              <a:avLst/>
            </a:prstGeom>
            <a:noFill/>
          </p:spPr>
          <p:txBody>
            <a:bodyPr wrap="square" rtlCol="0">
              <a:spAutoFit/>
            </a:bodyPr>
            <a:lstStyle/>
            <a:p>
              <a:pPr algn="ctr" defTabSz="685800"/>
              <a:r>
                <a:rPr lang="en-US" sz="825" dirty="0">
                  <a:solidFill>
                    <a:prstClr val="black"/>
                  </a:solidFill>
                  <a:latin typeface="Corbel" panose="020B0503020204020204"/>
                </a:rPr>
                <a:t>Relativistic Heavy Ion Collider</a:t>
              </a:r>
            </a:p>
          </p:txBody>
        </p:sp>
      </p:grpSp>
      <p:grpSp>
        <p:nvGrpSpPr>
          <p:cNvPr id="34" name="Group 33"/>
          <p:cNvGrpSpPr/>
          <p:nvPr/>
        </p:nvGrpSpPr>
        <p:grpSpPr>
          <a:xfrm>
            <a:off x="6457950" y="2445419"/>
            <a:ext cx="1281706" cy="1096724"/>
            <a:chOff x="7086600" y="2057400"/>
            <a:chExt cx="1905266" cy="1558993"/>
          </a:xfrm>
        </p:grpSpPr>
        <p:pic>
          <p:nvPicPr>
            <p:cNvPr id="10" name="Picture 9" descr="Screen Clippi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086600" y="2057400"/>
              <a:ext cx="1905266" cy="1066949"/>
            </a:xfrm>
            <a:prstGeom prst="rect">
              <a:avLst/>
            </a:prstGeom>
            <a:ln>
              <a:noFill/>
            </a:ln>
            <a:effectLst>
              <a:outerShdw blurRad="292100" dist="139700" dir="2700000" algn="tl" rotWithShape="0">
                <a:srgbClr val="333333">
                  <a:alpha val="65000"/>
                </a:srgbClr>
              </a:outerShdw>
            </a:effectLst>
          </p:spPr>
        </p:pic>
        <p:sp>
          <p:nvSpPr>
            <p:cNvPr id="30" name="TextBox 29"/>
            <p:cNvSpPr txBox="1"/>
            <p:nvPr/>
          </p:nvSpPr>
          <p:spPr>
            <a:xfrm>
              <a:off x="7086600" y="3124200"/>
              <a:ext cx="1886213" cy="492193"/>
            </a:xfrm>
            <a:prstGeom prst="rect">
              <a:avLst/>
            </a:prstGeom>
            <a:noFill/>
          </p:spPr>
          <p:txBody>
            <a:bodyPr wrap="square" rtlCol="0">
              <a:spAutoFit/>
            </a:bodyPr>
            <a:lstStyle/>
            <a:p>
              <a:pPr algn="ctr" defTabSz="685800"/>
              <a:r>
                <a:rPr lang="en-US" sz="825" dirty="0">
                  <a:solidFill>
                    <a:prstClr val="black"/>
                  </a:solidFill>
                  <a:latin typeface="Corbel" panose="020B0503020204020204"/>
                </a:rPr>
                <a:t>BNL Accelerator Test Facility</a:t>
              </a:r>
            </a:p>
          </p:txBody>
        </p:sp>
      </p:grpSp>
      <p:grpSp>
        <p:nvGrpSpPr>
          <p:cNvPr id="35" name="Group 34"/>
          <p:cNvGrpSpPr/>
          <p:nvPr/>
        </p:nvGrpSpPr>
        <p:grpSpPr>
          <a:xfrm>
            <a:off x="6288151" y="3504840"/>
            <a:ext cx="1537832" cy="1066673"/>
            <a:chOff x="6858001" y="3421830"/>
            <a:chExt cx="2286000" cy="1516275"/>
          </a:xfrm>
        </p:grpSpPr>
        <p:pic>
          <p:nvPicPr>
            <p:cNvPr id="14" name="Picture 13" descr="Screen Clipping"/>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105387" y="3421830"/>
              <a:ext cx="1886213" cy="1057423"/>
            </a:xfrm>
            <a:prstGeom prst="rect">
              <a:avLst/>
            </a:prstGeom>
            <a:ln>
              <a:noFill/>
            </a:ln>
            <a:effectLst>
              <a:outerShdw blurRad="292100" dist="139700" dir="2700000" algn="tl" rotWithShape="0">
                <a:srgbClr val="333333">
                  <a:alpha val="65000"/>
                </a:srgbClr>
              </a:outerShdw>
            </a:effectLst>
          </p:spPr>
        </p:pic>
        <p:sp>
          <p:nvSpPr>
            <p:cNvPr id="28" name="TextBox 27"/>
            <p:cNvSpPr txBox="1"/>
            <p:nvPr/>
          </p:nvSpPr>
          <p:spPr>
            <a:xfrm>
              <a:off x="6858001" y="4445912"/>
              <a:ext cx="2286000" cy="492193"/>
            </a:xfrm>
            <a:prstGeom prst="rect">
              <a:avLst/>
            </a:prstGeom>
            <a:noFill/>
          </p:spPr>
          <p:txBody>
            <a:bodyPr wrap="square" rtlCol="0">
              <a:spAutoFit/>
            </a:bodyPr>
            <a:lstStyle/>
            <a:p>
              <a:pPr algn="ctr" defTabSz="685800"/>
              <a:r>
                <a:rPr lang="en-US" sz="825" dirty="0">
                  <a:solidFill>
                    <a:prstClr val="black"/>
                  </a:solidFill>
                  <a:latin typeface="Corbel" panose="020B0503020204020204"/>
                </a:rPr>
                <a:t>National Synchrotron Light Source II</a:t>
              </a:r>
            </a:p>
          </p:txBody>
        </p:sp>
      </p:grpSp>
      <p:grpSp>
        <p:nvGrpSpPr>
          <p:cNvPr id="49" name="Group 48"/>
          <p:cNvGrpSpPr/>
          <p:nvPr/>
        </p:nvGrpSpPr>
        <p:grpSpPr>
          <a:xfrm>
            <a:off x="7689916" y="4650333"/>
            <a:ext cx="1247557" cy="821943"/>
            <a:chOff x="10488778" y="1513218"/>
            <a:chExt cx="1663409" cy="1095923"/>
          </a:xfrm>
        </p:grpSpPr>
        <p:pic>
          <p:nvPicPr>
            <p:cNvPr id="41" name="Picture 40" descr="Screen Clippi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658168" y="1513218"/>
              <a:ext cx="1494019" cy="842404"/>
            </a:xfrm>
            <a:prstGeom prst="rect">
              <a:avLst/>
            </a:prstGeom>
          </p:spPr>
        </p:pic>
        <p:sp>
          <p:nvSpPr>
            <p:cNvPr id="42" name="TextBox 41"/>
            <p:cNvSpPr txBox="1"/>
            <p:nvPr/>
          </p:nvSpPr>
          <p:spPr>
            <a:xfrm>
              <a:off x="10488778" y="2316753"/>
              <a:ext cx="1663409" cy="292388"/>
            </a:xfrm>
            <a:prstGeom prst="rect">
              <a:avLst/>
            </a:prstGeom>
            <a:noFill/>
          </p:spPr>
          <p:txBody>
            <a:bodyPr wrap="square" rtlCol="0">
              <a:spAutoFit/>
            </a:bodyPr>
            <a:lstStyle/>
            <a:p>
              <a:pPr algn="r" defTabSz="685800"/>
              <a:r>
                <a:rPr lang="en-US" sz="825" dirty="0">
                  <a:solidFill>
                    <a:prstClr val="black"/>
                  </a:solidFill>
                  <a:latin typeface="Corbel" panose="020B0503020204020204"/>
                </a:rPr>
                <a:t>NSTX-U</a:t>
              </a:r>
            </a:p>
          </p:txBody>
        </p:sp>
      </p:grpSp>
      <p:grpSp>
        <p:nvGrpSpPr>
          <p:cNvPr id="48" name="Group 47"/>
          <p:cNvGrpSpPr/>
          <p:nvPr/>
        </p:nvGrpSpPr>
        <p:grpSpPr>
          <a:xfrm>
            <a:off x="7723459" y="1878954"/>
            <a:ext cx="1413107" cy="971731"/>
            <a:chOff x="10329742" y="-8338"/>
            <a:chExt cx="1886213" cy="1256827"/>
          </a:xfrm>
        </p:grpSpPr>
        <p:pic>
          <p:nvPicPr>
            <p:cNvPr id="43" name="Picture 42" descr="Screen Clipping"/>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0413268" y="-8338"/>
              <a:ext cx="1778764" cy="991875"/>
            </a:xfrm>
            <a:prstGeom prst="rect">
              <a:avLst/>
            </a:prstGeom>
          </p:spPr>
        </p:pic>
        <p:sp>
          <p:nvSpPr>
            <p:cNvPr id="44" name="TextBox 43"/>
            <p:cNvSpPr txBox="1"/>
            <p:nvPr/>
          </p:nvSpPr>
          <p:spPr>
            <a:xfrm>
              <a:off x="10329742" y="964860"/>
              <a:ext cx="1886213" cy="283629"/>
            </a:xfrm>
            <a:prstGeom prst="rect">
              <a:avLst/>
            </a:prstGeom>
            <a:noFill/>
          </p:spPr>
          <p:txBody>
            <a:bodyPr wrap="square" rtlCol="0">
              <a:spAutoFit/>
            </a:bodyPr>
            <a:lstStyle/>
            <a:p>
              <a:pPr algn="ctr" defTabSz="685800"/>
              <a:r>
                <a:rPr lang="en-US" sz="825" dirty="0">
                  <a:solidFill>
                    <a:prstClr val="black"/>
                  </a:solidFill>
                  <a:latin typeface="Corbel" panose="020B0503020204020204"/>
                </a:rPr>
                <a:t>ATLAS</a:t>
              </a:r>
            </a:p>
          </p:txBody>
        </p:sp>
      </p:grpSp>
      <p:grpSp>
        <p:nvGrpSpPr>
          <p:cNvPr id="47" name="Group 46"/>
          <p:cNvGrpSpPr/>
          <p:nvPr/>
        </p:nvGrpSpPr>
        <p:grpSpPr>
          <a:xfrm>
            <a:off x="6504723" y="4651343"/>
            <a:ext cx="1258279" cy="805861"/>
            <a:chOff x="-153705" y="75824"/>
            <a:chExt cx="1677705" cy="1074481"/>
          </a:xfrm>
        </p:grpSpPr>
        <p:pic>
          <p:nvPicPr>
            <p:cNvPr id="45" name="Picture 44" descr="Screen Clipping"/>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2849" y="75824"/>
              <a:ext cx="1511151" cy="848267"/>
            </a:xfrm>
            <a:prstGeom prst="rect">
              <a:avLst/>
            </a:prstGeom>
          </p:spPr>
        </p:pic>
        <p:sp>
          <p:nvSpPr>
            <p:cNvPr id="46" name="TextBox 45"/>
            <p:cNvSpPr txBox="1"/>
            <p:nvPr/>
          </p:nvSpPr>
          <p:spPr>
            <a:xfrm>
              <a:off x="-153705" y="857917"/>
              <a:ext cx="632207" cy="292388"/>
            </a:xfrm>
            <a:prstGeom prst="rect">
              <a:avLst/>
            </a:prstGeom>
            <a:noFill/>
          </p:spPr>
          <p:txBody>
            <a:bodyPr wrap="square" rtlCol="0">
              <a:spAutoFit/>
            </a:bodyPr>
            <a:lstStyle/>
            <a:p>
              <a:pPr algn="ctr" defTabSz="685800"/>
              <a:r>
                <a:rPr lang="en-US" sz="825" dirty="0">
                  <a:solidFill>
                    <a:prstClr val="black"/>
                  </a:solidFill>
                  <a:latin typeface="Corbel" panose="020B0503020204020204"/>
                </a:rPr>
                <a:t>DIII-D</a:t>
              </a:r>
            </a:p>
          </p:txBody>
        </p:sp>
      </p:grpSp>
      <p:grpSp>
        <p:nvGrpSpPr>
          <p:cNvPr id="56" name="Group 55"/>
          <p:cNvGrpSpPr/>
          <p:nvPr/>
        </p:nvGrpSpPr>
        <p:grpSpPr>
          <a:xfrm>
            <a:off x="385625" y="4180145"/>
            <a:ext cx="859764" cy="1336068"/>
            <a:chOff x="168173" y="4172511"/>
            <a:chExt cx="1250232" cy="1974919"/>
          </a:xfrm>
        </p:grpSpPr>
        <p:pic>
          <p:nvPicPr>
            <p:cNvPr id="54" name="Picture 53" descr="Screen Clipping"/>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92705" y="4172511"/>
              <a:ext cx="1193390" cy="1653139"/>
            </a:xfrm>
            <a:prstGeom prst="rect">
              <a:avLst/>
            </a:prstGeom>
            <a:ln>
              <a:solidFill>
                <a:srgbClr val="FF0000"/>
              </a:solidFill>
            </a:ln>
          </p:spPr>
        </p:pic>
        <p:sp>
          <p:nvSpPr>
            <p:cNvPr id="55" name="TextBox 54"/>
            <p:cNvSpPr txBox="1"/>
            <p:nvPr/>
          </p:nvSpPr>
          <p:spPr>
            <a:xfrm>
              <a:off x="168173" y="5823283"/>
              <a:ext cx="1250232" cy="324147"/>
            </a:xfrm>
            <a:prstGeom prst="rect">
              <a:avLst/>
            </a:prstGeom>
            <a:noFill/>
          </p:spPr>
          <p:txBody>
            <a:bodyPr wrap="square" rtlCol="0">
              <a:spAutoFit/>
            </a:bodyPr>
            <a:lstStyle/>
            <a:p>
              <a:pPr algn="ctr" defTabSz="685800"/>
              <a:r>
                <a:rPr lang="en-US" sz="825" dirty="0">
                  <a:solidFill>
                    <a:prstClr val="black"/>
                  </a:solidFill>
                  <a:latin typeface="Corbel" panose="020B0503020204020204"/>
                </a:rPr>
                <a:t>LANSCE</a:t>
              </a:r>
            </a:p>
          </p:txBody>
        </p:sp>
      </p:grpSp>
      <p:grpSp>
        <p:nvGrpSpPr>
          <p:cNvPr id="67" name="Group 66"/>
          <p:cNvGrpSpPr/>
          <p:nvPr/>
        </p:nvGrpSpPr>
        <p:grpSpPr>
          <a:xfrm>
            <a:off x="1345368" y="4425553"/>
            <a:ext cx="1247048" cy="1079406"/>
            <a:chOff x="1582068" y="4758715"/>
            <a:chExt cx="1874486" cy="1500140"/>
          </a:xfrm>
        </p:grpSpPr>
        <p:pic>
          <p:nvPicPr>
            <p:cNvPr id="57" name="Picture 56" descr="Screen Clippi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1582068" y="4758715"/>
              <a:ext cx="1874486" cy="1221975"/>
            </a:xfrm>
            <a:prstGeom prst="rect">
              <a:avLst/>
            </a:prstGeom>
            <a:ln>
              <a:solidFill>
                <a:srgbClr val="FF0000"/>
              </a:solidFill>
            </a:ln>
          </p:spPr>
        </p:pic>
        <p:sp>
          <p:nvSpPr>
            <p:cNvPr id="58" name="TextBox 57"/>
            <p:cNvSpPr txBox="1"/>
            <p:nvPr/>
          </p:nvSpPr>
          <p:spPr>
            <a:xfrm>
              <a:off x="1894195" y="5954088"/>
              <a:ext cx="1250233" cy="304767"/>
            </a:xfrm>
            <a:prstGeom prst="rect">
              <a:avLst/>
            </a:prstGeom>
            <a:noFill/>
          </p:spPr>
          <p:txBody>
            <a:bodyPr wrap="square" rtlCol="0">
              <a:spAutoFit/>
            </a:bodyPr>
            <a:lstStyle/>
            <a:p>
              <a:pPr algn="ctr" defTabSz="685800"/>
              <a:r>
                <a:rPr lang="en-US" sz="825" dirty="0">
                  <a:solidFill>
                    <a:prstClr val="black"/>
                  </a:solidFill>
                  <a:latin typeface="Corbel" panose="020B0503020204020204"/>
                </a:rPr>
                <a:t>DAHRT</a:t>
              </a:r>
            </a:p>
          </p:txBody>
        </p:sp>
      </p:grpSp>
      <p:grpSp>
        <p:nvGrpSpPr>
          <p:cNvPr id="68" name="Group 67"/>
          <p:cNvGrpSpPr/>
          <p:nvPr/>
        </p:nvGrpSpPr>
        <p:grpSpPr>
          <a:xfrm>
            <a:off x="2756741" y="4652026"/>
            <a:ext cx="1210091" cy="857102"/>
            <a:chOff x="3624069" y="4985531"/>
            <a:chExt cx="1833472" cy="1338232"/>
          </a:xfrm>
        </p:grpSpPr>
        <p:pic>
          <p:nvPicPr>
            <p:cNvPr id="60" name="Picture 59" descr="Screen Clipping"/>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624069" y="4985531"/>
              <a:ext cx="1833472" cy="1008707"/>
            </a:xfrm>
            <a:prstGeom prst="rect">
              <a:avLst/>
            </a:prstGeom>
            <a:ln>
              <a:solidFill>
                <a:srgbClr val="FF0000"/>
              </a:solidFill>
            </a:ln>
          </p:spPr>
        </p:pic>
        <p:sp>
          <p:nvSpPr>
            <p:cNvPr id="61" name="TextBox 60"/>
            <p:cNvSpPr txBox="1"/>
            <p:nvPr/>
          </p:nvSpPr>
          <p:spPr>
            <a:xfrm>
              <a:off x="3915687" y="5981374"/>
              <a:ext cx="1250232" cy="342389"/>
            </a:xfrm>
            <a:prstGeom prst="rect">
              <a:avLst/>
            </a:prstGeom>
            <a:noFill/>
          </p:spPr>
          <p:txBody>
            <a:bodyPr wrap="square" rtlCol="0">
              <a:spAutoFit/>
            </a:bodyPr>
            <a:lstStyle/>
            <a:p>
              <a:pPr algn="ctr" defTabSz="685800"/>
              <a:r>
                <a:rPr lang="en-US" sz="825" dirty="0">
                  <a:solidFill>
                    <a:prstClr val="black"/>
                  </a:solidFill>
                  <a:latin typeface="Corbel" panose="020B0503020204020204"/>
                </a:rPr>
                <a:t>NIF</a:t>
              </a:r>
            </a:p>
          </p:txBody>
        </p:sp>
      </p:grpSp>
      <p:grpSp>
        <p:nvGrpSpPr>
          <p:cNvPr id="69" name="Group 68"/>
          <p:cNvGrpSpPr/>
          <p:nvPr/>
        </p:nvGrpSpPr>
        <p:grpSpPr>
          <a:xfrm>
            <a:off x="4018960" y="4652200"/>
            <a:ext cx="940343" cy="865169"/>
            <a:chOff x="5563145" y="4987739"/>
            <a:chExt cx="1422932" cy="1420690"/>
          </a:xfrm>
        </p:grpSpPr>
        <p:pic>
          <p:nvPicPr>
            <p:cNvPr id="62" name="Picture 61" descr="Screen Clipping"/>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5563145" y="4987739"/>
              <a:ext cx="1422932" cy="1060594"/>
            </a:xfrm>
            <a:prstGeom prst="rect">
              <a:avLst/>
            </a:prstGeom>
            <a:ln>
              <a:solidFill>
                <a:srgbClr val="FF0000"/>
              </a:solidFill>
            </a:ln>
          </p:spPr>
        </p:pic>
        <p:sp>
          <p:nvSpPr>
            <p:cNvPr id="63" name="TextBox 62"/>
            <p:cNvSpPr txBox="1"/>
            <p:nvPr/>
          </p:nvSpPr>
          <p:spPr>
            <a:xfrm>
              <a:off x="5620132" y="6048332"/>
              <a:ext cx="1250231" cy="360097"/>
            </a:xfrm>
            <a:prstGeom prst="rect">
              <a:avLst/>
            </a:prstGeom>
            <a:noFill/>
          </p:spPr>
          <p:txBody>
            <a:bodyPr wrap="square" rtlCol="0">
              <a:spAutoFit/>
            </a:bodyPr>
            <a:lstStyle/>
            <a:p>
              <a:pPr algn="ctr" defTabSz="685800"/>
              <a:r>
                <a:rPr lang="en-US" sz="825" dirty="0">
                  <a:solidFill>
                    <a:prstClr val="black"/>
                  </a:solidFill>
                  <a:latin typeface="Corbel" panose="020B0503020204020204"/>
                </a:rPr>
                <a:t>JUPITER</a:t>
              </a:r>
            </a:p>
          </p:txBody>
        </p:sp>
      </p:grpSp>
      <p:grpSp>
        <p:nvGrpSpPr>
          <p:cNvPr id="70" name="Group 69"/>
          <p:cNvGrpSpPr/>
          <p:nvPr/>
        </p:nvGrpSpPr>
        <p:grpSpPr>
          <a:xfrm>
            <a:off x="5201849" y="4654077"/>
            <a:ext cx="1178660" cy="857551"/>
            <a:chOff x="7043064" y="4990384"/>
            <a:chExt cx="1713513" cy="1421106"/>
          </a:xfrm>
        </p:grpSpPr>
        <p:pic>
          <p:nvPicPr>
            <p:cNvPr id="65" name="Picture 64" descr="Screen Clipping"/>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7043064" y="4990384"/>
              <a:ext cx="1713513" cy="1070946"/>
            </a:xfrm>
            <a:prstGeom prst="rect">
              <a:avLst/>
            </a:prstGeom>
            <a:ln>
              <a:solidFill>
                <a:srgbClr val="FF0000"/>
              </a:solidFill>
            </a:ln>
          </p:spPr>
        </p:pic>
        <p:sp>
          <p:nvSpPr>
            <p:cNvPr id="66" name="TextBox 65"/>
            <p:cNvSpPr txBox="1"/>
            <p:nvPr/>
          </p:nvSpPr>
          <p:spPr>
            <a:xfrm>
              <a:off x="7240473" y="6048088"/>
              <a:ext cx="1250231" cy="363402"/>
            </a:xfrm>
            <a:prstGeom prst="rect">
              <a:avLst/>
            </a:prstGeom>
            <a:noFill/>
          </p:spPr>
          <p:txBody>
            <a:bodyPr wrap="square" rtlCol="0">
              <a:spAutoFit/>
            </a:bodyPr>
            <a:lstStyle/>
            <a:p>
              <a:pPr algn="ctr" defTabSz="685800"/>
              <a:r>
                <a:rPr lang="en-US" sz="825" dirty="0">
                  <a:solidFill>
                    <a:prstClr val="black"/>
                  </a:solidFill>
                  <a:latin typeface="Corbel" panose="020B0503020204020204"/>
                </a:rPr>
                <a:t>Z Machine</a:t>
              </a:r>
            </a:p>
          </p:txBody>
        </p:sp>
      </p:grpSp>
    </p:spTree>
    <p:extLst>
      <p:ext uri="{BB962C8B-B14F-4D97-AF65-F5344CB8AC3E}">
        <p14:creationId xmlns:p14="http://schemas.microsoft.com/office/powerpoint/2010/main" val="6899388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6157" y="1144898"/>
            <a:ext cx="5913455" cy="4599354"/>
          </a:xfrm>
          <a:prstGeom prst="rect">
            <a:avLst/>
          </a:prstGeom>
        </p:spPr>
      </p:pic>
      <p:sp>
        <p:nvSpPr>
          <p:cNvPr id="2" name="Title 1"/>
          <p:cNvSpPr>
            <a:spLocks noGrp="1"/>
          </p:cNvSpPr>
          <p:nvPr>
            <p:ph type="title"/>
          </p:nvPr>
        </p:nvSpPr>
        <p:spPr>
          <a:xfrm>
            <a:off x="26635" y="888454"/>
            <a:ext cx="9076052" cy="176395"/>
          </a:xfrm>
        </p:spPr>
        <p:txBody>
          <a:bodyPr>
            <a:noAutofit/>
          </a:bodyPr>
          <a:lstStyle/>
          <a:p>
            <a:r>
              <a:rPr lang="en-US" sz="1500" dirty="0"/>
              <a:t>Over Half of All Office of Science Facility Users Depend on Large Accelerator-Based Scientific Instruments</a:t>
            </a:r>
          </a:p>
        </p:txBody>
      </p:sp>
      <p:sp>
        <p:nvSpPr>
          <p:cNvPr id="3" name="Slide Number Placeholder 2"/>
          <p:cNvSpPr>
            <a:spLocks noGrp="1"/>
          </p:cNvSpPr>
          <p:nvPr>
            <p:ph type="sldNum" sz="quarter" idx="11"/>
          </p:nvPr>
        </p:nvSpPr>
        <p:spPr/>
        <p:txBody>
          <a:bodyPr/>
          <a:lstStyle/>
          <a:p>
            <a:pPr defTabSz="685800">
              <a:defRPr/>
            </a:pPr>
            <a:fld id="{6EEA275D-5A49-48A8-817D-44C3EA0A3A2F}" type="slidenum">
              <a:rPr lang="en-US">
                <a:solidFill>
                  <a:prstClr val="black"/>
                </a:solidFill>
                <a:latin typeface="Corbel" panose="020B0503020204020204"/>
              </a:rPr>
              <a:pPr defTabSz="685800">
                <a:defRPr/>
              </a:pPr>
              <a:t>4</a:t>
            </a:fld>
            <a:endParaRPr lang="en-US" dirty="0">
              <a:solidFill>
                <a:prstClr val="black"/>
              </a:solidFill>
              <a:latin typeface="Corbel" panose="020B0503020204020204"/>
            </a:endParaRPr>
          </a:p>
        </p:txBody>
      </p:sp>
      <p:sp>
        <p:nvSpPr>
          <p:cNvPr id="16" name="TextBox 15"/>
          <p:cNvSpPr txBox="1"/>
          <p:nvPr/>
        </p:nvSpPr>
        <p:spPr>
          <a:xfrm>
            <a:off x="6690827" y="2171506"/>
            <a:ext cx="1843948" cy="300082"/>
          </a:xfrm>
          <a:prstGeom prst="rect">
            <a:avLst/>
          </a:prstGeom>
          <a:noFill/>
        </p:spPr>
        <p:txBody>
          <a:bodyPr wrap="square" rtlCol="0">
            <a:spAutoFit/>
          </a:bodyPr>
          <a:lstStyle/>
          <a:p>
            <a:pPr defTabSz="685800"/>
            <a:r>
              <a:rPr lang="en-US" sz="1350" dirty="0">
                <a:solidFill>
                  <a:prstClr val="black"/>
                </a:solidFill>
                <a:latin typeface="Corbel" panose="020B0503020204020204"/>
              </a:rPr>
              <a:t>Ring Legend (Type)</a:t>
            </a:r>
          </a:p>
        </p:txBody>
      </p:sp>
      <p:sp>
        <p:nvSpPr>
          <p:cNvPr id="18" name="TextBox 17"/>
          <p:cNvSpPr txBox="1"/>
          <p:nvPr/>
        </p:nvSpPr>
        <p:spPr>
          <a:xfrm>
            <a:off x="1674440" y="4541080"/>
            <a:ext cx="2655745" cy="300082"/>
          </a:xfrm>
          <a:prstGeom prst="rect">
            <a:avLst/>
          </a:prstGeom>
          <a:noFill/>
        </p:spPr>
        <p:txBody>
          <a:bodyPr wrap="square" rtlCol="0">
            <a:spAutoFit/>
          </a:bodyPr>
          <a:lstStyle/>
          <a:p>
            <a:pPr defTabSz="685800"/>
            <a:r>
              <a:rPr lang="en-US" sz="1350" dirty="0">
                <a:solidFill>
                  <a:prstClr val="black"/>
                </a:solidFill>
                <a:latin typeface="Corbel" panose="020B0503020204020204"/>
              </a:rPr>
              <a:t>Pie Chart Legend (Facility Name)</a:t>
            </a:r>
          </a:p>
        </p:txBody>
      </p:sp>
      <p:sp>
        <p:nvSpPr>
          <p:cNvPr id="19" name="TextBox 18"/>
          <p:cNvSpPr txBox="1"/>
          <p:nvPr/>
        </p:nvSpPr>
        <p:spPr>
          <a:xfrm>
            <a:off x="6120401" y="1168054"/>
            <a:ext cx="1445552" cy="923330"/>
          </a:xfrm>
          <a:prstGeom prst="rect">
            <a:avLst/>
          </a:prstGeom>
          <a:noFill/>
        </p:spPr>
        <p:txBody>
          <a:bodyPr wrap="square" rtlCol="0">
            <a:spAutoFit/>
          </a:bodyPr>
          <a:lstStyle/>
          <a:p>
            <a:pPr defTabSz="685800"/>
            <a:r>
              <a:rPr lang="en-US" b="1" dirty="0">
                <a:solidFill>
                  <a:srgbClr val="FF0000"/>
                </a:solidFill>
                <a:effectLst>
                  <a:outerShdw blurRad="38100" dist="38100" dir="2700000" algn="tl">
                    <a:srgbClr val="000000">
                      <a:alpha val="43137"/>
                    </a:srgbClr>
                  </a:outerShdw>
                </a:effectLst>
                <a:latin typeface="Corbel" panose="020B0503020204020204"/>
              </a:rPr>
              <a:t>Accelerator Facilities</a:t>
            </a:r>
          </a:p>
          <a:p>
            <a:pPr defTabSz="685800"/>
            <a:r>
              <a:rPr lang="en-US" b="1" dirty="0">
                <a:solidFill>
                  <a:srgbClr val="FF0000"/>
                </a:solidFill>
                <a:effectLst>
                  <a:outerShdw blurRad="38100" dist="38100" dir="2700000" algn="tl">
                    <a:srgbClr val="000000">
                      <a:alpha val="43137"/>
                    </a:srgbClr>
                  </a:outerShdw>
                </a:effectLst>
                <a:latin typeface="Corbel" panose="020B0503020204020204"/>
              </a:rPr>
              <a:t>18,474 users</a:t>
            </a:r>
          </a:p>
        </p:txBody>
      </p:sp>
      <p:sp>
        <p:nvSpPr>
          <p:cNvPr id="20" name="TextBox 19"/>
          <p:cNvSpPr txBox="1"/>
          <p:nvPr/>
        </p:nvSpPr>
        <p:spPr>
          <a:xfrm>
            <a:off x="1900425" y="3249757"/>
            <a:ext cx="954078" cy="646331"/>
          </a:xfrm>
          <a:prstGeom prst="rect">
            <a:avLst/>
          </a:prstGeom>
          <a:solidFill>
            <a:schemeClr val="bg1"/>
          </a:solidFill>
        </p:spPr>
        <p:txBody>
          <a:bodyPr wrap="square" rtlCol="0">
            <a:spAutoFit/>
          </a:bodyPr>
          <a:lstStyle/>
          <a:p>
            <a:pPr defTabSz="685800"/>
            <a:r>
              <a:rPr lang="en-US" sz="1200" dirty="0">
                <a:solidFill>
                  <a:srgbClr val="8AB833">
                    <a:lumMod val="75000"/>
                  </a:srgbClr>
                </a:solidFill>
                <a:latin typeface="Corbel" panose="020B0503020204020204"/>
              </a:rPr>
              <a:t>Computing Facilities</a:t>
            </a:r>
          </a:p>
          <a:p>
            <a:pPr defTabSz="685800"/>
            <a:r>
              <a:rPr lang="en-US" sz="1200" dirty="0">
                <a:solidFill>
                  <a:srgbClr val="8AB833">
                    <a:lumMod val="75000"/>
                  </a:srgbClr>
                </a:solidFill>
                <a:latin typeface="Corbel" panose="020B0503020204020204"/>
              </a:rPr>
              <a:t>9,168 users</a:t>
            </a:r>
          </a:p>
        </p:txBody>
      </p:sp>
      <p:sp>
        <p:nvSpPr>
          <p:cNvPr id="21" name="TextBox 20"/>
          <p:cNvSpPr txBox="1"/>
          <p:nvPr/>
        </p:nvSpPr>
        <p:spPr>
          <a:xfrm>
            <a:off x="2140292" y="1126461"/>
            <a:ext cx="1640955" cy="346249"/>
          </a:xfrm>
          <a:prstGeom prst="rect">
            <a:avLst/>
          </a:prstGeom>
          <a:noFill/>
        </p:spPr>
        <p:txBody>
          <a:bodyPr wrap="square" rtlCol="0">
            <a:spAutoFit/>
          </a:bodyPr>
          <a:lstStyle/>
          <a:p>
            <a:pPr algn="r" defTabSz="685800"/>
            <a:r>
              <a:rPr lang="en-US" sz="825" b="1" dirty="0">
                <a:solidFill>
                  <a:srgbClr val="0070C0"/>
                </a:solidFill>
                <a:latin typeface="Corbel" panose="020B0503020204020204"/>
              </a:rPr>
              <a:t>Material Science </a:t>
            </a:r>
            <a:r>
              <a:rPr lang="en-US" sz="825" dirty="0">
                <a:solidFill>
                  <a:prstClr val="white">
                    <a:lumMod val="50000"/>
                  </a:prstClr>
                </a:solidFill>
                <a:latin typeface="Corbel" panose="020B0503020204020204"/>
              </a:rPr>
              <a:t>and</a:t>
            </a:r>
          </a:p>
          <a:p>
            <a:pPr algn="r" defTabSz="685800"/>
            <a:r>
              <a:rPr lang="en-US" sz="825" dirty="0">
                <a:solidFill>
                  <a:srgbClr val="7030A0"/>
                </a:solidFill>
                <a:latin typeface="Corbel" panose="020B0503020204020204"/>
              </a:rPr>
              <a:t>Environment</a:t>
            </a:r>
            <a:r>
              <a:rPr lang="en-US" sz="825" dirty="0">
                <a:solidFill>
                  <a:srgbClr val="FFC000"/>
                </a:solidFill>
                <a:latin typeface="Corbel" panose="020B0503020204020204"/>
              </a:rPr>
              <a:t> </a:t>
            </a:r>
            <a:r>
              <a:rPr lang="en-US" sz="825" dirty="0">
                <a:solidFill>
                  <a:prstClr val="white">
                    <a:lumMod val="50000"/>
                  </a:prstClr>
                </a:solidFill>
                <a:latin typeface="Corbel" panose="020B0503020204020204"/>
              </a:rPr>
              <a:t>Facilities</a:t>
            </a:r>
          </a:p>
        </p:txBody>
      </p:sp>
      <p:sp>
        <p:nvSpPr>
          <p:cNvPr id="22" name="TextBox 21"/>
          <p:cNvSpPr txBox="1"/>
          <p:nvPr/>
        </p:nvSpPr>
        <p:spPr>
          <a:xfrm>
            <a:off x="3699999" y="4325799"/>
            <a:ext cx="551302" cy="276999"/>
          </a:xfrm>
          <a:prstGeom prst="rect">
            <a:avLst/>
          </a:prstGeom>
          <a:noFill/>
        </p:spPr>
        <p:txBody>
          <a:bodyPr wrap="square" rtlCol="0">
            <a:spAutoFit/>
          </a:bodyPr>
          <a:lstStyle/>
          <a:p>
            <a:pPr algn="r" defTabSz="685800"/>
            <a:r>
              <a:rPr lang="en-US" sz="600" dirty="0">
                <a:solidFill>
                  <a:srgbClr val="FF9900"/>
                </a:solidFill>
                <a:latin typeface="Corbel" panose="020B0503020204020204"/>
              </a:rPr>
              <a:t>Biology Facility</a:t>
            </a:r>
          </a:p>
        </p:txBody>
      </p:sp>
      <p:sp>
        <p:nvSpPr>
          <p:cNvPr id="23" name="TextBox 22"/>
          <p:cNvSpPr txBox="1"/>
          <p:nvPr/>
        </p:nvSpPr>
        <p:spPr>
          <a:xfrm>
            <a:off x="4310401" y="1069744"/>
            <a:ext cx="386225" cy="276999"/>
          </a:xfrm>
          <a:prstGeom prst="rect">
            <a:avLst/>
          </a:prstGeom>
          <a:noFill/>
        </p:spPr>
        <p:txBody>
          <a:bodyPr wrap="square" rtlCol="0">
            <a:spAutoFit/>
          </a:bodyPr>
          <a:lstStyle/>
          <a:p>
            <a:pPr algn="r" defTabSz="685800"/>
            <a:r>
              <a:rPr lang="en-US" sz="600" dirty="0">
                <a:solidFill>
                  <a:srgbClr val="00B050"/>
                </a:solidFill>
                <a:latin typeface="Corbel" panose="020B0503020204020204"/>
              </a:rPr>
              <a:t>Reactor</a:t>
            </a:r>
          </a:p>
        </p:txBody>
      </p:sp>
      <p:sp>
        <p:nvSpPr>
          <p:cNvPr id="24" name="TextBox 23"/>
          <p:cNvSpPr txBox="1"/>
          <p:nvPr/>
        </p:nvSpPr>
        <p:spPr>
          <a:xfrm>
            <a:off x="26634" y="1587943"/>
            <a:ext cx="2861652" cy="784830"/>
          </a:xfrm>
          <a:prstGeom prst="rect">
            <a:avLst/>
          </a:prstGeom>
          <a:solidFill>
            <a:schemeClr val="bg1"/>
          </a:solidFill>
          <a:ln>
            <a:solidFill>
              <a:schemeClr val="tx1"/>
            </a:solidFill>
          </a:ln>
          <a:effectLst>
            <a:outerShdw blurRad="50800" dist="38100" dir="2700000" algn="tl" rotWithShape="0">
              <a:prstClr val="black">
                <a:alpha val="40000"/>
              </a:prstClr>
            </a:outerShdw>
          </a:effectLst>
        </p:spPr>
        <p:txBody>
          <a:bodyPr wrap="square" rtlCol="0">
            <a:spAutoFit/>
          </a:bodyPr>
          <a:lstStyle/>
          <a:p>
            <a:pPr defTabSz="685800"/>
            <a:r>
              <a:rPr lang="en-US" sz="1500" b="1" dirty="0">
                <a:solidFill>
                  <a:prstClr val="black"/>
                </a:solidFill>
                <a:effectLst>
                  <a:outerShdw blurRad="38100" dist="38100" dir="2700000" algn="tl">
                    <a:srgbClr val="000000">
                      <a:alpha val="43137"/>
                    </a:srgbClr>
                  </a:outerShdw>
                </a:effectLst>
                <a:latin typeface="Corbel" panose="020B0503020204020204"/>
              </a:rPr>
              <a:t>Fraction of Users at Each Facility (and by type of facility)</a:t>
            </a:r>
          </a:p>
          <a:p>
            <a:pPr defTabSz="685800"/>
            <a:r>
              <a:rPr lang="en-US" sz="1500" b="1" dirty="0">
                <a:solidFill>
                  <a:prstClr val="black"/>
                </a:solidFill>
                <a:effectLst>
                  <a:outerShdw blurRad="38100" dist="38100" dir="2700000" algn="tl">
                    <a:srgbClr val="000000">
                      <a:alpha val="43137"/>
                    </a:srgbClr>
                  </a:outerShdw>
                </a:effectLst>
                <a:latin typeface="Corbel" panose="020B0503020204020204"/>
              </a:rPr>
              <a:t>34,823 users in 2017</a:t>
            </a:r>
          </a:p>
        </p:txBody>
      </p:sp>
    </p:spTree>
    <p:extLst>
      <p:ext uri="{BB962C8B-B14F-4D97-AF65-F5344CB8AC3E}">
        <p14:creationId xmlns:p14="http://schemas.microsoft.com/office/powerpoint/2010/main" val="11977518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4" name="Group 123"/>
          <p:cNvGrpSpPr/>
          <p:nvPr/>
        </p:nvGrpSpPr>
        <p:grpSpPr>
          <a:xfrm>
            <a:off x="2862037" y="3630031"/>
            <a:ext cx="509096" cy="581547"/>
            <a:chOff x="268353" y="2797233"/>
            <a:chExt cx="1372959" cy="1255864"/>
          </a:xfrm>
        </p:grpSpPr>
        <p:sp>
          <p:nvSpPr>
            <p:cNvPr id="121" name="TextBox 120"/>
            <p:cNvSpPr txBox="1"/>
            <p:nvPr/>
          </p:nvSpPr>
          <p:spPr>
            <a:xfrm>
              <a:off x="268353" y="3330013"/>
              <a:ext cx="1372959" cy="723084"/>
            </a:xfrm>
            <a:prstGeom prst="rect">
              <a:avLst/>
            </a:prstGeom>
            <a:noFill/>
          </p:spPr>
          <p:txBody>
            <a:bodyPr wrap="square" rtlCol="0">
              <a:spAutoFit/>
            </a:bodyPr>
            <a:lstStyle/>
            <a:p>
              <a:pPr algn="ctr" defTabSz="685800"/>
              <a:r>
                <a:rPr lang="en-US" sz="788" dirty="0">
                  <a:solidFill>
                    <a:prstClr val="black"/>
                  </a:solidFill>
                  <a:latin typeface="Corbel" panose="020B0503020204020204"/>
                </a:rPr>
                <a:t>SNS-STS</a:t>
              </a:r>
            </a:p>
          </p:txBody>
        </p:sp>
        <p:pic>
          <p:nvPicPr>
            <p:cNvPr id="123" name="Picture 122" descr="Screen Clippi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6079" y="2797233"/>
              <a:ext cx="833542" cy="559231"/>
            </a:xfrm>
            <a:prstGeom prst="rect">
              <a:avLst/>
            </a:prstGeom>
          </p:spPr>
        </p:pic>
      </p:grpSp>
      <p:sp>
        <p:nvSpPr>
          <p:cNvPr id="3" name="Title 2"/>
          <p:cNvSpPr>
            <a:spLocks noGrp="1"/>
          </p:cNvSpPr>
          <p:nvPr>
            <p:ph type="title"/>
          </p:nvPr>
        </p:nvSpPr>
        <p:spPr>
          <a:xfrm>
            <a:off x="-16293" y="956140"/>
            <a:ext cx="9160293" cy="392906"/>
          </a:xfrm>
        </p:spPr>
        <p:txBody>
          <a:bodyPr>
            <a:noAutofit/>
          </a:bodyPr>
          <a:lstStyle/>
          <a:p>
            <a:r>
              <a:rPr lang="en-US" sz="1800" dirty="0"/>
              <a:t>The Leadership of Future DOE Science Facilities Rests Heavily on Accelerator S&amp;T Advances</a:t>
            </a:r>
          </a:p>
        </p:txBody>
      </p:sp>
      <p:sp>
        <p:nvSpPr>
          <p:cNvPr id="4" name="Slide Number Placeholder 3"/>
          <p:cNvSpPr>
            <a:spLocks noGrp="1"/>
          </p:cNvSpPr>
          <p:nvPr>
            <p:ph type="sldNum" sz="quarter" idx="11"/>
          </p:nvPr>
        </p:nvSpPr>
        <p:spPr>
          <a:xfrm>
            <a:off x="8617559" y="5614419"/>
            <a:ext cx="345013" cy="273844"/>
          </a:xfrm>
        </p:spPr>
        <p:txBody>
          <a:bodyPr/>
          <a:lstStyle/>
          <a:p>
            <a:pPr defTabSz="685800"/>
            <a:fld id="{26CA2777-A89F-4130-B308-73BB65955918}" type="slidenum">
              <a:rPr lang="en-US">
                <a:solidFill>
                  <a:prstClr val="black"/>
                </a:solidFill>
                <a:latin typeface="Corbel" panose="020B0503020204020204"/>
              </a:rPr>
              <a:pPr defTabSz="685800"/>
              <a:t>5</a:t>
            </a:fld>
            <a:endParaRPr lang="en-US" dirty="0">
              <a:solidFill>
                <a:prstClr val="black"/>
              </a:solidFill>
              <a:latin typeface="Corbel" panose="020B0503020204020204"/>
            </a:endParaRPr>
          </a:p>
        </p:txBody>
      </p:sp>
      <p:grpSp>
        <p:nvGrpSpPr>
          <p:cNvPr id="7" name="Group 6"/>
          <p:cNvGrpSpPr/>
          <p:nvPr/>
        </p:nvGrpSpPr>
        <p:grpSpPr>
          <a:xfrm>
            <a:off x="391006" y="1787488"/>
            <a:ext cx="458117" cy="658863"/>
            <a:chOff x="118997" y="762000"/>
            <a:chExt cx="1886213" cy="2101225"/>
          </a:xfrm>
        </p:grpSpPr>
        <p:pic>
          <p:nvPicPr>
            <p:cNvPr id="11" name="Picture 10" descr="Screen Clippi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997" y="762000"/>
              <a:ext cx="1886213" cy="1038370"/>
            </a:xfrm>
            <a:prstGeom prst="rect">
              <a:avLst/>
            </a:prstGeom>
            <a:ln>
              <a:noFill/>
            </a:ln>
            <a:effectLst>
              <a:outerShdw blurRad="292100" dist="139700" dir="2700000" algn="tl" rotWithShape="0">
                <a:srgbClr val="333333">
                  <a:alpha val="65000"/>
                </a:srgbClr>
              </a:outerShdw>
            </a:effectLst>
          </p:spPr>
        </p:pic>
        <p:sp>
          <p:nvSpPr>
            <p:cNvPr id="2" name="TextBox 1"/>
            <p:cNvSpPr txBox="1"/>
            <p:nvPr/>
          </p:nvSpPr>
          <p:spPr>
            <a:xfrm>
              <a:off x="118997" y="1795788"/>
              <a:ext cx="1886213" cy="1067437"/>
            </a:xfrm>
            <a:prstGeom prst="rect">
              <a:avLst/>
            </a:prstGeom>
            <a:noFill/>
          </p:spPr>
          <p:txBody>
            <a:bodyPr wrap="square" rtlCol="0">
              <a:spAutoFit/>
            </a:bodyPr>
            <a:lstStyle/>
            <a:p>
              <a:pPr algn="ctr" defTabSz="685800"/>
              <a:r>
                <a:rPr lang="en-US" sz="525" dirty="0">
                  <a:solidFill>
                    <a:prstClr val="black"/>
                  </a:solidFill>
                  <a:latin typeface="Corbel" panose="020B0503020204020204"/>
                </a:rPr>
                <a:t>Advanced Light Source</a:t>
              </a:r>
            </a:p>
          </p:txBody>
        </p:sp>
      </p:grpSp>
      <p:grpSp>
        <p:nvGrpSpPr>
          <p:cNvPr id="31" name="Group 30"/>
          <p:cNvGrpSpPr/>
          <p:nvPr/>
        </p:nvGrpSpPr>
        <p:grpSpPr>
          <a:xfrm>
            <a:off x="3860992" y="1787488"/>
            <a:ext cx="517040" cy="676453"/>
            <a:chOff x="2447528" y="762000"/>
            <a:chExt cx="1962413" cy="2046285"/>
          </a:xfrm>
        </p:grpSpPr>
        <p:pic>
          <p:nvPicPr>
            <p:cNvPr id="8" name="Picture 7" descr="Screen Clippi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455648" y="762000"/>
              <a:ext cx="1924319" cy="1076475"/>
            </a:xfrm>
            <a:prstGeom prst="rect">
              <a:avLst/>
            </a:prstGeom>
            <a:ln>
              <a:noFill/>
            </a:ln>
            <a:effectLst>
              <a:outerShdw blurRad="292100" dist="139700" dir="2700000" algn="tl" rotWithShape="0">
                <a:srgbClr val="333333">
                  <a:alpha val="65000"/>
                </a:srgbClr>
              </a:outerShdw>
            </a:effectLst>
          </p:spPr>
        </p:pic>
        <p:sp>
          <p:nvSpPr>
            <p:cNvPr id="21" name="TextBox 20"/>
            <p:cNvSpPr txBox="1"/>
            <p:nvPr/>
          </p:nvSpPr>
          <p:spPr>
            <a:xfrm>
              <a:off x="2447528" y="1795789"/>
              <a:ext cx="1962413" cy="1012496"/>
            </a:xfrm>
            <a:prstGeom prst="rect">
              <a:avLst/>
            </a:prstGeom>
            <a:noFill/>
          </p:spPr>
          <p:txBody>
            <a:bodyPr wrap="square" rtlCol="0">
              <a:spAutoFit/>
            </a:bodyPr>
            <a:lstStyle/>
            <a:p>
              <a:pPr algn="ctr" defTabSz="685800"/>
              <a:r>
                <a:rPr lang="en-US" sz="525" dirty="0">
                  <a:solidFill>
                    <a:prstClr val="black"/>
                  </a:solidFill>
                  <a:latin typeface="Corbel" panose="020B0503020204020204"/>
                </a:rPr>
                <a:t>Fermilab Accelerator Complex</a:t>
              </a:r>
            </a:p>
          </p:txBody>
        </p:sp>
      </p:grpSp>
      <p:grpSp>
        <p:nvGrpSpPr>
          <p:cNvPr id="32" name="Group 31"/>
          <p:cNvGrpSpPr/>
          <p:nvPr/>
        </p:nvGrpSpPr>
        <p:grpSpPr>
          <a:xfrm>
            <a:off x="872888" y="1787488"/>
            <a:ext cx="502826" cy="676453"/>
            <a:chOff x="4787608" y="762000"/>
            <a:chExt cx="1908466" cy="2046287"/>
          </a:xfrm>
        </p:grpSpPr>
        <p:pic>
          <p:nvPicPr>
            <p:cNvPr id="12" name="Picture 11" descr="Screen Clippi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787608" y="762000"/>
              <a:ext cx="1905266" cy="1047896"/>
            </a:xfrm>
            <a:prstGeom prst="rect">
              <a:avLst/>
            </a:prstGeom>
            <a:ln>
              <a:noFill/>
            </a:ln>
            <a:effectLst>
              <a:outerShdw blurRad="292100" dist="139700" dir="2700000" algn="tl" rotWithShape="0">
                <a:srgbClr val="333333">
                  <a:alpha val="65000"/>
                </a:srgbClr>
              </a:outerShdw>
            </a:effectLst>
          </p:spPr>
        </p:pic>
        <p:sp>
          <p:nvSpPr>
            <p:cNvPr id="22" name="TextBox 21"/>
            <p:cNvSpPr txBox="1"/>
            <p:nvPr/>
          </p:nvSpPr>
          <p:spPr>
            <a:xfrm>
              <a:off x="4809861" y="1795790"/>
              <a:ext cx="1886213" cy="1012497"/>
            </a:xfrm>
            <a:prstGeom prst="rect">
              <a:avLst/>
            </a:prstGeom>
            <a:noFill/>
          </p:spPr>
          <p:txBody>
            <a:bodyPr wrap="square" rtlCol="0">
              <a:spAutoFit/>
            </a:bodyPr>
            <a:lstStyle/>
            <a:p>
              <a:pPr algn="ctr" defTabSz="685800"/>
              <a:r>
                <a:rPr lang="en-US" sz="525" dirty="0">
                  <a:solidFill>
                    <a:prstClr val="black"/>
                  </a:solidFill>
                  <a:latin typeface="Corbel" panose="020B0503020204020204"/>
                </a:rPr>
                <a:t>Advanced Photon Source</a:t>
              </a:r>
            </a:p>
          </p:txBody>
        </p:sp>
      </p:grpSp>
      <p:grpSp>
        <p:nvGrpSpPr>
          <p:cNvPr id="40" name="Group 39"/>
          <p:cNvGrpSpPr/>
          <p:nvPr/>
        </p:nvGrpSpPr>
        <p:grpSpPr>
          <a:xfrm>
            <a:off x="2412478" y="1787488"/>
            <a:ext cx="458117" cy="743036"/>
            <a:chOff x="118997" y="2079625"/>
            <a:chExt cx="1886213" cy="2369667"/>
          </a:xfrm>
        </p:grpSpPr>
        <p:pic>
          <p:nvPicPr>
            <p:cNvPr id="13" name="Picture 12" descr="Screen Clipping"/>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997" y="2079625"/>
              <a:ext cx="1886213" cy="1047896"/>
            </a:xfrm>
            <a:prstGeom prst="rect">
              <a:avLst/>
            </a:prstGeom>
            <a:ln>
              <a:noFill/>
            </a:ln>
            <a:effectLst>
              <a:outerShdw blurRad="292100" dist="139700" dir="2700000" algn="tl" rotWithShape="0">
                <a:srgbClr val="333333">
                  <a:alpha val="65000"/>
                </a:srgbClr>
              </a:outerShdw>
            </a:effectLst>
          </p:spPr>
        </p:pic>
        <p:sp>
          <p:nvSpPr>
            <p:cNvPr id="23" name="TextBox 22"/>
            <p:cNvSpPr txBox="1"/>
            <p:nvPr/>
          </p:nvSpPr>
          <p:spPr>
            <a:xfrm>
              <a:off x="118997" y="3124199"/>
              <a:ext cx="1886213" cy="1325093"/>
            </a:xfrm>
            <a:prstGeom prst="rect">
              <a:avLst/>
            </a:prstGeom>
            <a:noFill/>
          </p:spPr>
          <p:txBody>
            <a:bodyPr wrap="square" rtlCol="0">
              <a:spAutoFit/>
            </a:bodyPr>
            <a:lstStyle/>
            <a:p>
              <a:pPr algn="ctr" defTabSz="685800"/>
              <a:r>
                <a:rPr lang="en-US" sz="525" dirty="0">
                  <a:solidFill>
                    <a:prstClr val="black"/>
                  </a:solidFill>
                  <a:latin typeface="Corbel" panose="020B0503020204020204"/>
                </a:rPr>
                <a:t>Linac Coherent Light Source</a:t>
              </a:r>
            </a:p>
          </p:txBody>
        </p:sp>
      </p:grpSp>
      <p:grpSp>
        <p:nvGrpSpPr>
          <p:cNvPr id="39" name="Group 38"/>
          <p:cNvGrpSpPr/>
          <p:nvPr/>
        </p:nvGrpSpPr>
        <p:grpSpPr>
          <a:xfrm>
            <a:off x="4472537" y="1787295"/>
            <a:ext cx="458117" cy="746623"/>
            <a:chOff x="118997" y="3406776"/>
            <a:chExt cx="1886213" cy="2381108"/>
          </a:xfrm>
        </p:grpSpPr>
        <p:pic>
          <p:nvPicPr>
            <p:cNvPr id="9" name="Picture 8" descr="Screen Clippi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997" y="3406776"/>
              <a:ext cx="1886213" cy="1038370"/>
            </a:xfrm>
            <a:prstGeom prst="rect">
              <a:avLst/>
            </a:prstGeom>
            <a:ln>
              <a:noFill/>
            </a:ln>
            <a:effectLst>
              <a:outerShdw blurRad="292100" dist="139700" dir="2700000" algn="tl" rotWithShape="0">
                <a:srgbClr val="333333">
                  <a:alpha val="65000"/>
                </a:srgbClr>
              </a:outerShdw>
            </a:effectLst>
          </p:spPr>
        </p:pic>
        <p:sp>
          <p:nvSpPr>
            <p:cNvPr id="24" name="TextBox 23"/>
            <p:cNvSpPr txBox="1"/>
            <p:nvPr/>
          </p:nvSpPr>
          <p:spPr>
            <a:xfrm>
              <a:off x="118997" y="4462790"/>
              <a:ext cx="1886213" cy="1325094"/>
            </a:xfrm>
            <a:prstGeom prst="rect">
              <a:avLst/>
            </a:prstGeom>
            <a:noFill/>
          </p:spPr>
          <p:txBody>
            <a:bodyPr wrap="square" rtlCol="0">
              <a:spAutoFit/>
            </a:bodyPr>
            <a:lstStyle/>
            <a:p>
              <a:pPr algn="ctr" defTabSz="685800"/>
              <a:r>
                <a:rPr lang="en-US" sz="525" dirty="0">
                  <a:solidFill>
                    <a:prstClr val="black"/>
                  </a:solidFill>
                  <a:latin typeface="Corbel" panose="020B0503020204020204"/>
                </a:rPr>
                <a:t>FACET Beam Test Facility</a:t>
              </a:r>
            </a:p>
          </p:txBody>
        </p:sp>
      </p:grpSp>
      <p:grpSp>
        <p:nvGrpSpPr>
          <p:cNvPr id="38" name="Group 37"/>
          <p:cNvGrpSpPr/>
          <p:nvPr/>
        </p:nvGrpSpPr>
        <p:grpSpPr>
          <a:xfrm>
            <a:off x="1963475" y="1787489"/>
            <a:ext cx="425238" cy="992250"/>
            <a:chOff x="104707" y="4761314"/>
            <a:chExt cx="1914792" cy="3028003"/>
          </a:xfrm>
        </p:grpSpPr>
        <p:pic>
          <p:nvPicPr>
            <p:cNvPr id="18" name="Picture 17" descr="Screen Clipping"/>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04707" y="4761314"/>
              <a:ext cx="1914792" cy="1047896"/>
            </a:xfrm>
            <a:prstGeom prst="rect">
              <a:avLst/>
            </a:prstGeom>
            <a:ln>
              <a:noFill/>
            </a:ln>
            <a:effectLst>
              <a:outerShdw blurRad="292100" dist="139700" dir="2700000" algn="tl" rotWithShape="0">
                <a:srgbClr val="333333">
                  <a:alpha val="65000"/>
                </a:srgbClr>
              </a:outerShdw>
            </a:effectLst>
          </p:spPr>
        </p:pic>
        <p:sp>
          <p:nvSpPr>
            <p:cNvPr id="25" name="TextBox 24"/>
            <p:cNvSpPr txBox="1"/>
            <p:nvPr/>
          </p:nvSpPr>
          <p:spPr>
            <a:xfrm>
              <a:off x="118995" y="5781720"/>
              <a:ext cx="1886217" cy="2007597"/>
            </a:xfrm>
            <a:prstGeom prst="rect">
              <a:avLst/>
            </a:prstGeom>
            <a:noFill/>
          </p:spPr>
          <p:txBody>
            <a:bodyPr wrap="square" rtlCol="0">
              <a:spAutoFit/>
            </a:bodyPr>
            <a:lstStyle/>
            <a:p>
              <a:pPr algn="ctr" defTabSz="685800"/>
              <a:r>
                <a:rPr lang="en-US" sz="525" dirty="0">
                  <a:solidFill>
                    <a:prstClr val="black"/>
                  </a:solidFill>
                  <a:latin typeface="Corbel" panose="020B0503020204020204"/>
                </a:rPr>
                <a:t>Stanford Synchrotron Radiation Light Source</a:t>
              </a:r>
            </a:p>
          </p:txBody>
        </p:sp>
      </p:grpSp>
      <p:grpSp>
        <p:nvGrpSpPr>
          <p:cNvPr id="37" name="Group 36"/>
          <p:cNvGrpSpPr/>
          <p:nvPr/>
        </p:nvGrpSpPr>
        <p:grpSpPr>
          <a:xfrm>
            <a:off x="2894359" y="1787488"/>
            <a:ext cx="439118" cy="732207"/>
            <a:chOff x="3607428" y="4751788"/>
            <a:chExt cx="1895740" cy="2403384"/>
          </a:xfrm>
        </p:grpSpPr>
        <p:pic>
          <p:nvPicPr>
            <p:cNvPr id="17" name="Picture 16" descr="Screen Clippi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607428" y="4751788"/>
              <a:ext cx="1895740" cy="1066949"/>
            </a:xfrm>
            <a:prstGeom prst="rect">
              <a:avLst/>
            </a:prstGeom>
            <a:ln>
              <a:noFill/>
            </a:ln>
            <a:effectLst>
              <a:outerShdw blurRad="292100" dist="139700" dir="2700000" algn="tl" rotWithShape="0">
                <a:srgbClr val="333333">
                  <a:alpha val="65000"/>
                </a:srgbClr>
              </a:outerShdw>
            </a:effectLst>
          </p:spPr>
        </p:pic>
        <p:sp>
          <p:nvSpPr>
            <p:cNvPr id="26" name="TextBox 25"/>
            <p:cNvSpPr txBox="1"/>
            <p:nvPr/>
          </p:nvSpPr>
          <p:spPr>
            <a:xfrm>
              <a:off x="3612190" y="5791348"/>
              <a:ext cx="1886212" cy="1363824"/>
            </a:xfrm>
            <a:prstGeom prst="rect">
              <a:avLst/>
            </a:prstGeom>
            <a:noFill/>
          </p:spPr>
          <p:txBody>
            <a:bodyPr wrap="square" rtlCol="0">
              <a:spAutoFit/>
            </a:bodyPr>
            <a:lstStyle/>
            <a:p>
              <a:pPr algn="ctr" defTabSz="685800"/>
              <a:r>
                <a:rPr lang="en-US" sz="525" dirty="0">
                  <a:solidFill>
                    <a:prstClr val="black"/>
                  </a:solidFill>
                  <a:latin typeface="Corbel" panose="020B0503020204020204"/>
                </a:rPr>
                <a:t>Spallation Neutron Source</a:t>
              </a:r>
            </a:p>
          </p:txBody>
        </p:sp>
      </p:grpSp>
      <p:grpSp>
        <p:nvGrpSpPr>
          <p:cNvPr id="36" name="Group 35"/>
          <p:cNvGrpSpPr/>
          <p:nvPr/>
        </p:nvGrpSpPr>
        <p:grpSpPr>
          <a:xfrm>
            <a:off x="6911823" y="1787487"/>
            <a:ext cx="470418" cy="906043"/>
            <a:chOff x="7086600" y="4751788"/>
            <a:chExt cx="1905000" cy="2935277"/>
          </a:xfrm>
        </p:grpSpPr>
        <p:pic>
          <p:nvPicPr>
            <p:cNvPr id="15" name="Picture 14" descr="Screen Clipping"/>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086600" y="4751788"/>
              <a:ext cx="1867161" cy="1066949"/>
            </a:xfrm>
            <a:prstGeom prst="rect">
              <a:avLst/>
            </a:prstGeom>
            <a:ln>
              <a:noFill/>
            </a:ln>
            <a:effectLst>
              <a:outerShdw blurRad="292100" dist="139700" dir="2700000" algn="tl" rotWithShape="0">
                <a:srgbClr val="333333">
                  <a:alpha val="65000"/>
                </a:srgbClr>
              </a:outerShdw>
            </a:effectLst>
          </p:spPr>
        </p:pic>
        <p:sp>
          <p:nvSpPr>
            <p:cNvPr id="27" name="TextBox 26"/>
            <p:cNvSpPr txBox="1"/>
            <p:nvPr/>
          </p:nvSpPr>
          <p:spPr>
            <a:xfrm>
              <a:off x="7105386" y="5817515"/>
              <a:ext cx="1886214" cy="1869550"/>
            </a:xfrm>
            <a:prstGeom prst="rect">
              <a:avLst/>
            </a:prstGeom>
            <a:noFill/>
          </p:spPr>
          <p:txBody>
            <a:bodyPr wrap="square" rtlCol="0">
              <a:spAutoFit/>
            </a:bodyPr>
            <a:lstStyle/>
            <a:p>
              <a:pPr algn="ctr" defTabSz="685800"/>
              <a:r>
                <a:rPr lang="en-US" sz="525" dirty="0">
                  <a:solidFill>
                    <a:prstClr val="black"/>
                  </a:solidFill>
                  <a:latin typeface="Corbel" panose="020B0503020204020204"/>
                </a:rPr>
                <a:t>Continuous Electron Beam Accelerator Facility</a:t>
              </a:r>
            </a:p>
          </p:txBody>
        </p:sp>
      </p:grpSp>
      <p:grpSp>
        <p:nvGrpSpPr>
          <p:cNvPr id="33" name="Group 32"/>
          <p:cNvGrpSpPr/>
          <p:nvPr/>
        </p:nvGrpSpPr>
        <p:grpSpPr>
          <a:xfrm>
            <a:off x="6442305" y="1787488"/>
            <a:ext cx="445754" cy="736047"/>
            <a:chOff x="7090990" y="762000"/>
            <a:chExt cx="1886213" cy="2373789"/>
          </a:xfrm>
        </p:grpSpPr>
        <p:pic>
          <p:nvPicPr>
            <p:cNvPr id="16" name="Picture 15" descr="Screen Clipping"/>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7100516" y="762000"/>
              <a:ext cx="1867161" cy="1047896"/>
            </a:xfrm>
            <a:prstGeom prst="rect">
              <a:avLst/>
            </a:prstGeom>
            <a:ln>
              <a:noFill/>
            </a:ln>
            <a:effectLst>
              <a:outerShdw blurRad="292100" dist="139700" dir="2700000" algn="tl" rotWithShape="0">
                <a:srgbClr val="333333">
                  <a:alpha val="65000"/>
                </a:srgbClr>
              </a:outerShdw>
            </a:effectLst>
          </p:spPr>
        </p:pic>
        <p:sp>
          <p:nvSpPr>
            <p:cNvPr id="29" name="TextBox 28"/>
            <p:cNvSpPr txBox="1"/>
            <p:nvPr/>
          </p:nvSpPr>
          <p:spPr>
            <a:xfrm>
              <a:off x="7090990" y="1795787"/>
              <a:ext cx="1886213" cy="1340002"/>
            </a:xfrm>
            <a:prstGeom prst="rect">
              <a:avLst/>
            </a:prstGeom>
            <a:noFill/>
          </p:spPr>
          <p:txBody>
            <a:bodyPr wrap="square" rtlCol="0">
              <a:spAutoFit/>
            </a:bodyPr>
            <a:lstStyle/>
            <a:p>
              <a:pPr algn="ctr" defTabSz="685800"/>
              <a:r>
                <a:rPr lang="en-US" sz="525" dirty="0">
                  <a:solidFill>
                    <a:prstClr val="black"/>
                  </a:solidFill>
                  <a:latin typeface="Corbel" panose="020B0503020204020204"/>
                </a:rPr>
                <a:t>Relativistic Heavy Ion Collider</a:t>
              </a:r>
            </a:p>
          </p:txBody>
        </p:sp>
      </p:grpSp>
      <p:grpSp>
        <p:nvGrpSpPr>
          <p:cNvPr id="34" name="Group 33"/>
          <p:cNvGrpSpPr/>
          <p:nvPr/>
        </p:nvGrpSpPr>
        <p:grpSpPr>
          <a:xfrm>
            <a:off x="5438739" y="1787296"/>
            <a:ext cx="376158" cy="840323"/>
            <a:chOff x="7086600" y="2057400"/>
            <a:chExt cx="1905266" cy="3405440"/>
          </a:xfrm>
        </p:grpSpPr>
        <p:pic>
          <p:nvPicPr>
            <p:cNvPr id="10" name="Picture 9" descr="Screen Clipping"/>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7086600" y="2057400"/>
              <a:ext cx="1905266" cy="1066949"/>
            </a:xfrm>
            <a:prstGeom prst="rect">
              <a:avLst/>
            </a:prstGeom>
            <a:ln>
              <a:noFill/>
            </a:ln>
            <a:effectLst>
              <a:outerShdw blurRad="292100" dist="139700" dir="2700000" algn="tl" rotWithShape="0">
                <a:srgbClr val="333333">
                  <a:alpha val="65000"/>
                </a:srgbClr>
              </a:outerShdw>
            </a:effectLst>
          </p:spPr>
        </p:pic>
        <p:sp>
          <p:nvSpPr>
            <p:cNvPr id="30" name="TextBox 29"/>
            <p:cNvSpPr txBox="1"/>
            <p:nvPr/>
          </p:nvSpPr>
          <p:spPr>
            <a:xfrm>
              <a:off x="7086600" y="3124198"/>
              <a:ext cx="1886216" cy="2338642"/>
            </a:xfrm>
            <a:prstGeom prst="rect">
              <a:avLst/>
            </a:prstGeom>
            <a:noFill/>
          </p:spPr>
          <p:txBody>
            <a:bodyPr wrap="square" rtlCol="0">
              <a:spAutoFit/>
            </a:bodyPr>
            <a:lstStyle/>
            <a:p>
              <a:pPr algn="ctr" defTabSz="685800"/>
              <a:r>
                <a:rPr lang="en-US" sz="525" dirty="0">
                  <a:solidFill>
                    <a:prstClr val="black"/>
                  </a:solidFill>
                  <a:latin typeface="Corbel" panose="020B0503020204020204"/>
                </a:rPr>
                <a:t>BNL Accelerator Test Facility</a:t>
              </a:r>
            </a:p>
          </p:txBody>
        </p:sp>
      </p:grpSp>
      <p:grpSp>
        <p:nvGrpSpPr>
          <p:cNvPr id="35" name="Group 34"/>
          <p:cNvGrpSpPr/>
          <p:nvPr/>
        </p:nvGrpSpPr>
        <p:grpSpPr>
          <a:xfrm>
            <a:off x="1399478" y="1787487"/>
            <a:ext cx="540233" cy="733038"/>
            <a:chOff x="6858001" y="3421830"/>
            <a:chExt cx="2286000" cy="2364084"/>
          </a:xfrm>
        </p:grpSpPr>
        <p:pic>
          <p:nvPicPr>
            <p:cNvPr id="14" name="Picture 13" descr="Screen Clipping"/>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7105387" y="3421830"/>
              <a:ext cx="1886213" cy="1057423"/>
            </a:xfrm>
            <a:prstGeom prst="rect">
              <a:avLst/>
            </a:prstGeom>
            <a:ln>
              <a:noFill/>
            </a:ln>
            <a:effectLst>
              <a:outerShdw blurRad="292100" dist="139700" dir="2700000" algn="tl" rotWithShape="0">
                <a:srgbClr val="333333">
                  <a:alpha val="65000"/>
                </a:srgbClr>
              </a:outerShdw>
            </a:effectLst>
          </p:spPr>
        </p:pic>
        <p:sp>
          <p:nvSpPr>
            <p:cNvPr id="28" name="TextBox 27"/>
            <p:cNvSpPr txBox="1"/>
            <p:nvPr/>
          </p:nvSpPr>
          <p:spPr>
            <a:xfrm>
              <a:off x="6858001" y="4445912"/>
              <a:ext cx="2286000" cy="1340002"/>
            </a:xfrm>
            <a:prstGeom prst="rect">
              <a:avLst/>
            </a:prstGeom>
            <a:noFill/>
          </p:spPr>
          <p:txBody>
            <a:bodyPr wrap="square" rtlCol="0">
              <a:spAutoFit/>
            </a:bodyPr>
            <a:lstStyle/>
            <a:p>
              <a:pPr algn="ctr" defTabSz="685800"/>
              <a:r>
                <a:rPr lang="en-US" sz="525" dirty="0">
                  <a:solidFill>
                    <a:prstClr val="black"/>
                  </a:solidFill>
                  <a:latin typeface="Corbel" panose="020B0503020204020204"/>
                </a:rPr>
                <a:t>National Synchrotron Light Source II</a:t>
              </a:r>
            </a:p>
          </p:txBody>
        </p:sp>
      </p:grpSp>
      <p:grpSp>
        <p:nvGrpSpPr>
          <p:cNvPr id="49" name="Group 48"/>
          <p:cNvGrpSpPr/>
          <p:nvPr/>
        </p:nvGrpSpPr>
        <p:grpSpPr>
          <a:xfrm>
            <a:off x="3273881" y="2235633"/>
            <a:ext cx="578381" cy="445658"/>
            <a:chOff x="10488778" y="1513218"/>
            <a:chExt cx="1663409" cy="1313971"/>
          </a:xfrm>
        </p:grpSpPr>
        <p:pic>
          <p:nvPicPr>
            <p:cNvPr id="41" name="Picture 40" descr="Screen Clipping"/>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0658168" y="1513218"/>
              <a:ext cx="1494019" cy="842404"/>
            </a:xfrm>
            <a:prstGeom prst="rect">
              <a:avLst/>
            </a:prstGeom>
            <a:ln>
              <a:noFill/>
            </a:ln>
            <a:effectLst>
              <a:outerShdw blurRad="292100" dist="139700" dir="2700000" algn="tl" rotWithShape="0">
                <a:srgbClr val="333333">
                  <a:alpha val="65000"/>
                </a:srgbClr>
              </a:outerShdw>
            </a:effectLst>
          </p:spPr>
        </p:pic>
        <p:sp>
          <p:nvSpPr>
            <p:cNvPr id="42" name="TextBox 41"/>
            <p:cNvSpPr txBox="1"/>
            <p:nvPr/>
          </p:nvSpPr>
          <p:spPr>
            <a:xfrm>
              <a:off x="10488778" y="2316753"/>
              <a:ext cx="1663409" cy="510436"/>
            </a:xfrm>
            <a:prstGeom prst="rect">
              <a:avLst/>
            </a:prstGeom>
            <a:noFill/>
          </p:spPr>
          <p:txBody>
            <a:bodyPr wrap="square" rtlCol="0">
              <a:spAutoFit/>
            </a:bodyPr>
            <a:lstStyle/>
            <a:p>
              <a:pPr algn="ctr" defTabSz="685800"/>
              <a:r>
                <a:rPr lang="en-US" sz="525" dirty="0">
                  <a:solidFill>
                    <a:prstClr val="black"/>
                  </a:solidFill>
                  <a:latin typeface="Corbel" panose="020B0503020204020204"/>
                </a:rPr>
                <a:t>NSTX-U</a:t>
              </a:r>
            </a:p>
          </p:txBody>
        </p:sp>
      </p:grpSp>
      <p:grpSp>
        <p:nvGrpSpPr>
          <p:cNvPr id="48" name="Group 47"/>
          <p:cNvGrpSpPr/>
          <p:nvPr/>
        </p:nvGrpSpPr>
        <p:grpSpPr>
          <a:xfrm>
            <a:off x="5922123" y="1787488"/>
            <a:ext cx="496418" cy="504776"/>
            <a:chOff x="10329742" y="-8338"/>
            <a:chExt cx="1886213" cy="1481215"/>
          </a:xfrm>
        </p:grpSpPr>
        <p:pic>
          <p:nvPicPr>
            <p:cNvPr id="43" name="Picture 42" descr="Screen Clipping"/>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10413268" y="-8338"/>
              <a:ext cx="1778764" cy="991875"/>
            </a:xfrm>
            <a:prstGeom prst="rect">
              <a:avLst/>
            </a:prstGeom>
            <a:ln>
              <a:noFill/>
            </a:ln>
            <a:effectLst>
              <a:outerShdw blurRad="292100" dist="139700" dir="2700000" algn="tl" rotWithShape="0">
                <a:srgbClr val="333333">
                  <a:alpha val="65000"/>
                </a:srgbClr>
              </a:outerShdw>
            </a:effectLst>
          </p:spPr>
        </p:pic>
        <p:sp>
          <p:nvSpPr>
            <p:cNvPr id="44" name="TextBox 43"/>
            <p:cNvSpPr txBox="1"/>
            <p:nvPr/>
          </p:nvSpPr>
          <p:spPr>
            <a:xfrm>
              <a:off x="10329742" y="964862"/>
              <a:ext cx="1886213" cy="508015"/>
            </a:xfrm>
            <a:prstGeom prst="rect">
              <a:avLst/>
            </a:prstGeom>
            <a:noFill/>
          </p:spPr>
          <p:txBody>
            <a:bodyPr wrap="square" rtlCol="0">
              <a:spAutoFit/>
            </a:bodyPr>
            <a:lstStyle/>
            <a:p>
              <a:pPr algn="ctr" defTabSz="685800"/>
              <a:r>
                <a:rPr lang="en-US" sz="525" dirty="0">
                  <a:solidFill>
                    <a:prstClr val="black"/>
                  </a:solidFill>
                  <a:latin typeface="Corbel" panose="020B0503020204020204"/>
                </a:rPr>
                <a:t>ATLAS</a:t>
              </a:r>
            </a:p>
          </p:txBody>
        </p:sp>
      </p:grpSp>
      <p:grpSp>
        <p:nvGrpSpPr>
          <p:cNvPr id="47" name="Group 46"/>
          <p:cNvGrpSpPr/>
          <p:nvPr/>
        </p:nvGrpSpPr>
        <p:grpSpPr>
          <a:xfrm>
            <a:off x="3292176" y="1786694"/>
            <a:ext cx="583353" cy="438386"/>
            <a:chOff x="-153705" y="75824"/>
            <a:chExt cx="1677705" cy="1292528"/>
          </a:xfrm>
        </p:grpSpPr>
        <p:pic>
          <p:nvPicPr>
            <p:cNvPr id="45" name="Picture 44" descr="Screen Clipping"/>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2849" y="75824"/>
              <a:ext cx="1511151" cy="848267"/>
            </a:xfrm>
            <a:prstGeom prst="rect">
              <a:avLst/>
            </a:prstGeom>
            <a:ln>
              <a:noFill/>
            </a:ln>
            <a:effectLst>
              <a:outerShdw blurRad="292100" dist="139700" dir="2700000" algn="tl" rotWithShape="0">
                <a:srgbClr val="333333">
                  <a:alpha val="65000"/>
                </a:srgbClr>
              </a:outerShdw>
            </a:effectLst>
          </p:spPr>
        </p:pic>
        <p:sp>
          <p:nvSpPr>
            <p:cNvPr id="46" name="TextBox 45"/>
            <p:cNvSpPr txBox="1"/>
            <p:nvPr/>
          </p:nvSpPr>
          <p:spPr>
            <a:xfrm>
              <a:off x="-153705" y="857917"/>
              <a:ext cx="1677705" cy="510435"/>
            </a:xfrm>
            <a:prstGeom prst="rect">
              <a:avLst/>
            </a:prstGeom>
            <a:noFill/>
          </p:spPr>
          <p:txBody>
            <a:bodyPr wrap="square" rtlCol="0">
              <a:spAutoFit/>
            </a:bodyPr>
            <a:lstStyle/>
            <a:p>
              <a:pPr algn="ctr" defTabSz="685800"/>
              <a:r>
                <a:rPr lang="en-US" sz="525" dirty="0">
                  <a:solidFill>
                    <a:prstClr val="black"/>
                  </a:solidFill>
                  <a:latin typeface="Corbel" panose="020B0503020204020204"/>
                </a:rPr>
                <a:t>DIII-D</a:t>
              </a:r>
            </a:p>
          </p:txBody>
        </p:sp>
      </p:grpSp>
      <p:grpSp>
        <p:nvGrpSpPr>
          <p:cNvPr id="56" name="Group 55"/>
          <p:cNvGrpSpPr/>
          <p:nvPr/>
        </p:nvGrpSpPr>
        <p:grpSpPr>
          <a:xfrm>
            <a:off x="8067931" y="1779140"/>
            <a:ext cx="398597" cy="758951"/>
            <a:chOff x="168173" y="4172511"/>
            <a:chExt cx="1250232" cy="2480729"/>
          </a:xfrm>
        </p:grpSpPr>
        <p:pic>
          <p:nvPicPr>
            <p:cNvPr id="54" name="Picture 53" descr="Screen Clipping"/>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92705" y="4172511"/>
              <a:ext cx="1193390" cy="1653139"/>
            </a:xfrm>
            <a:prstGeom prst="rect">
              <a:avLst/>
            </a:prstGeom>
            <a:ln>
              <a:solidFill>
                <a:srgbClr val="FF0000"/>
              </a:solidFill>
            </a:ln>
            <a:effectLst>
              <a:outerShdw blurRad="292100" dist="139700" dir="2700000" algn="tl" rotWithShape="0">
                <a:srgbClr val="333333">
                  <a:alpha val="65000"/>
                </a:srgbClr>
              </a:outerShdw>
            </a:effectLst>
          </p:spPr>
        </p:pic>
        <p:sp>
          <p:nvSpPr>
            <p:cNvPr id="55" name="TextBox 54"/>
            <p:cNvSpPr txBox="1"/>
            <p:nvPr/>
          </p:nvSpPr>
          <p:spPr>
            <a:xfrm>
              <a:off x="168173" y="5823283"/>
              <a:ext cx="1250232" cy="829957"/>
            </a:xfrm>
            <a:prstGeom prst="rect">
              <a:avLst/>
            </a:prstGeom>
            <a:noFill/>
          </p:spPr>
          <p:txBody>
            <a:bodyPr wrap="square" rtlCol="0">
              <a:spAutoFit/>
            </a:bodyPr>
            <a:lstStyle/>
            <a:p>
              <a:pPr algn="ctr" defTabSz="685800"/>
              <a:r>
                <a:rPr lang="en-US" sz="525" dirty="0">
                  <a:solidFill>
                    <a:prstClr val="black"/>
                  </a:solidFill>
                  <a:latin typeface="Corbel" panose="020B0503020204020204"/>
                </a:rPr>
                <a:t>LANSCE</a:t>
              </a:r>
            </a:p>
          </p:txBody>
        </p:sp>
      </p:grpSp>
      <p:grpSp>
        <p:nvGrpSpPr>
          <p:cNvPr id="67" name="Group 66"/>
          <p:cNvGrpSpPr/>
          <p:nvPr/>
        </p:nvGrpSpPr>
        <p:grpSpPr>
          <a:xfrm>
            <a:off x="7456739" y="1779002"/>
            <a:ext cx="578146" cy="642883"/>
            <a:chOff x="1582068" y="4758715"/>
            <a:chExt cx="1874486" cy="1975708"/>
          </a:xfrm>
        </p:grpSpPr>
        <p:pic>
          <p:nvPicPr>
            <p:cNvPr id="57" name="Picture 56" descr="Screen Clipping"/>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582068" y="4758715"/>
              <a:ext cx="1874486" cy="1221975"/>
            </a:xfrm>
            <a:prstGeom prst="rect">
              <a:avLst/>
            </a:prstGeom>
            <a:ln>
              <a:solidFill>
                <a:srgbClr val="FF0000"/>
              </a:solidFill>
            </a:ln>
            <a:effectLst>
              <a:outerShdw blurRad="292100" dist="139700" dir="2700000" algn="tl" rotWithShape="0">
                <a:srgbClr val="333333">
                  <a:alpha val="65000"/>
                </a:srgbClr>
              </a:outerShdw>
            </a:effectLst>
          </p:spPr>
        </p:pic>
        <p:sp>
          <p:nvSpPr>
            <p:cNvPr id="58" name="TextBox 57"/>
            <p:cNvSpPr txBox="1"/>
            <p:nvPr/>
          </p:nvSpPr>
          <p:spPr>
            <a:xfrm>
              <a:off x="1894195" y="5954088"/>
              <a:ext cx="1250232" cy="780335"/>
            </a:xfrm>
            <a:prstGeom prst="rect">
              <a:avLst/>
            </a:prstGeom>
            <a:noFill/>
          </p:spPr>
          <p:txBody>
            <a:bodyPr wrap="square" rtlCol="0">
              <a:spAutoFit/>
            </a:bodyPr>
            <a:lstStyle/>
            <a:p>
              <a:pPr algn="ctr" defTabSz="685800"/>
              <a:r>
                <a:rPr lang="en-US" sz="525" dirty="0">
                  <a:solidFill>
                    <a:prstClr val="black"/>
                  </a:solidFill>
                  <a:latin typeface="Corbel" panose="020B0503020204020204"/>
                </a:rPr>
                <a:t>DAHRT</a:t>
              </a:r>
            </a:p>
          </p:txBody>
        </p:sp>
      </p:grpSp>
      <p:grpSp>
        <p:nvGrpSpPr>
          <p:cNvPr id="68" name="Group 67"/>
          <p:cNvGrpSpPr/>
          <p:nvPr/>
        </p:nvGrpSpPr>
        <p:grpSpPr>
          <a:xfrm>
            <a:off x="8499890" y="1784253"/>
            <a:ext cx="561012" cy="461558"/>
            <a:chOff x="3624069" y="4985531"/>
            <a:chExt cx="1833472" cy="1593567"/>
          </a:xfrm>
        </p:grpSpPr>
        <p:pic>
          <p:nvPicPr>
            <p:cNvPr id="60" name="Picture 59" descr="Screen Clipping"/>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624069" y="4985531"/>
              <a:ext cx="1833472" cy="1008707"/>
            </a:xfrm>
            <a:prstGeom prst="rect">
              <a:avLst/>
            </a:prstGeom>
            <a:ln>
              <a:solidFill>
                <a:srgbClr val="FF0000"/>
              </a:solidFill>
            </a:ln>
            <a:effectLst>
              <a:outerShdw blurRad="292100" dist="139700" dir="2700000" algn="tl" rotWithShape="0">
                <a:srgbClr val="333333">
                  <a:alpha val="65000"/>
                </a:srgbClr>
              </a:outerShdw>
            </a:effectLst>
          </p:spPr>
        </p:pic>
        <p:sp>
          <p:nvSpPr>
            <p:cNvPr id="61" name="TextBox 60"/>
            <p:cNvSpPr txBox="1"/>
            <p:nvPr/>
          </p:nvSpPr>
          <p:spPr>
            <a:xfrm>
              <a:off x="3915689" y="5981373"/>
              <a:ext cx="1250231" cy="597725"/>
            </a:xfrm>
            <a:prstGeom prst="rect">
              <a:avLst/>
            </a:prstGeom>
            <a:noFill/>
          </p:spPr>
          <p:txBody>
            <a:bodyPr wrap="square" rtlCol="0">
              <a:spAutoFit/>
            </a:bodyPr>
            <a:lstStyle/>
            <a:p>
              <a:pPr algn="ctr" defTabSz="685800"/>
              <a:r>
                <a:rPr lang="en-US" sz="525" dirty="0">
                  <a:solidFill>
                    <a:prstClr val="black"/>
                  </a:solidFill>
                  <a:latin typeface="Corbel" panose="020B0503020204020204"/>
                </a:rPr>
                <a:t>NIF</a:t>
              </a:r>
            </a:p>
          </p:txBody>
        </p:sp>
      </p:grpSp>
      <p:grpSp>
        <p:nvGrpSpPr>
          <p:cNvPr id="69" name="Group 68"/>
          <p:cNvGrpSpPr/>
          <p:nvPr/>
        </p:nvGrpSpPr>
        <p:grpSpPr>
          <a:xfrm>
            <a:off x="8624306" y="2231942"/>
            <a:ext cx="435953" cy="546000"/>
            <a:chOff x="5563145" y="4987739"/>
            <a:chExt cx="1422932" cy="1982601"/>
          </a:xfrm>
        </p:grpSpPr>
        <p:pic>
          <p:nvPicPr>
            <p:cNvPr id="62" name="Picture 61" descr="Screen Clipping"/>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5563145" y="4987739"/>
              <a:ext cx="1422932" cy="1060594"/>
            </a:xfrm>
            <a:prstGeom prst="rect">
              <a:avLst/>
            </a:prstGeom>
            <a:ln>
              <a:solidFill>
                <a:srgbClr val="FF0000"/>
              </a:solidFill>
            </a:ln>
            <a:effectLst>
              <a:outerShdw blurRad="292100" dist="139700" dir="2700000" algn="tl" rotWithShape="0">
                <a:srgbClr val="333333">
                  <a:alpha val="65000"/>
                </a:srgbClr>
              </a:outerShdw>
            </a:effectLst>
          </p:spPr>
        </p:pic>
        <p:sp>
          <p:nvSpPr>
            <p:cNvPr id="63" name="TextBox 62"/>
            <p:cNvSpPr txBox="1"/>
            <p:nvPr/>
          </p:nvSpPr>
          <p:spPr>
            <a:xfrm>
              <a:off x="5620130" y="6048336"/>
              <a:ext cx="1250233" cy="922004"/>
            </a:xfrm>
            <a:prstGeom prst="rect">
              <a:avLst/>
            </a:prstGeom>
            <a:noFill/>
          </p:spPr>
          <p:txBody>
            <a:bodyPr wrap="square" rtlCol="0">
              <a:spAutoFit/>
            </a:bodyPr>
            <a:lstStyle/>
            <a:p>
              <a:pPr algn="ctr" defTabSz="685800"/>
              <a:r>
                <a:rPr lang="en-US" sz="525" dirty="0">
                  <a:solidFill>
                    <a:prstClr val="black"/>
                  </a:solidFill>
                  <a:latin typeface="Corbel" panose="020B0503020204020204"/>
                </a:rPr>
                <a:t>JUPITER</a:t>
              </a:r>
            </a:p>
          </p:txBody>
        </p:sp>
      </p:grpSp>
      <p:grpSp>
        <p:nvGrpSpPr>
          <p:cNvPr id="70" name="Group 69"/>
          <p:cNvGrpSpPr/>
          <p:nvPr/>
        </p:nvGrpSpPr>
        <p:grpSpPr>
          <a:xfrm>
            <a:off x="8513843" y="2702031"/>
            <a:ext cx="546440" cy="623345"/>
            <a:chOff x="7043064" y="4990384"/>
            <a:chExt cx="1713513" cy="2284228"/>
          </a:xfrm>
        </p:grpSpPr>
        <p:pic>
          <p:nvPicPr>
            <p:cNvPr id="65" name="Picture 64" descr="Screen Clipping"/>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7043064" y="4990384"/>
              <a:ext cx="1713513" cy="1070946"/>
            </a:xfrm>
            <a:prstGeom prst="rect">
              <a:avLst/>
            </a:prstGeom>
            <a:ln>
              <a:solidFill>
                <a:srgbClr val="FF0000"/>
              </a:solidFill>
            </a:ln>
            <a:effectLst>
              <a:outerShdw blurRad="292100" dist="139700" dir="2700000" algn="tl" rotWithShape="0">
                <a:srgbClr val="333333">
                  <a:alpha val="65000"/>
                </a:srgbClr>
              </a:outerShdw>
            </a:effectLst>
          </p:spPr>
        </p:pic>
        <p:sp>
          <p:nvSpPr>
            <p:cNvPr id="66" name="TextBox 65"/>
            <p:cNvSpPr txBox="1"/>
            <p:nvPr/>
          </p:nvSpPr>
          <p:spPr>
            <a:xfrm>
              <a:off x="7240474" y="6048089"/>
              <a:ext cx="1250230" cy="1226523"/>
            </a:xfrm>
            <a:prstGeom prst="rect">
              <a:avLst/>
            </a:prstGeom>
            <a:noFill/>
          </p:spPr>
          <p:txBody>
            <a:bodyPr wrap="square" rtlCol="0">
              <a:spAutoFit/>
            </a:bodyPr>
            <a:lstStyle/>
            <a:p>
              <a:pPr algn="ctr" defTabSz="685800"/>
              <a:r>
                <a:rPr lang="en-US" sz="525" dirty="0">
                  <a:solidFill>
                    <a:prstClr val="black"/>
                  </a:solidFill>
                  <a:latin typeface="Corbel" panose="020B0503020204020204"/>
                </a:rPr>
                <a:t>Z Machine</a:t>
              </a:r>
            </a:p>
          </p:txBody>
        </p:sp>
      </p:grpSp>
      <p:grpSp>
        <p:nvGrpSpPr>
          <p:cNvPr id="112" name="Group 111"/>
          <p:cNvGrpSpPr/>
          <p:nvPr/>
        </p:nvGrpSpPr>
        <p:grpSpPr>
          <a:xfrm>
            <a:off x="2380542" y="3043651"/>
            <a:ext cx="529385" cy="529646"/>
            <a:chOff x="719118" y="2363360"/>
            <a:chExt cx="1566301" cy="943646"/>
          </a:xfrm>
        </p:grpSpPr>
        <p:pic>
          <p:nvPicPr>
            <p:cNvPr id="20" name="Picture 19" descr="Screen Clipping"/>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719118" y="2363360"/>
              <a:ext cx="1566301" cy="354934"/>
            </a:xfrm>
            <a:prstGeom prst="rect">
              <a:avLst/>
            </a:prstGeom>
          </p:spPr>
        </p:pic>
        <p:sp>
          <p:nvSpPr>
            <p:cNvPr id="52" name="TextBox 51"/>
            <p:cNvSpPr txBox="1"/>
            <p:nvPr/>
          </p:nvSpPr>
          <p:spPr>
            <a:xfrm>
              <a:off x="800557" y="2710446"/>
              <a:ext cx="1372958" cy="596560"/>
            </a:xfrm>
            <a:prstGeom prst="rect">
              <a:avLst/>
            </a:prstGeom>
            <a:noFill/>
          </p:spPr>
          <p:txBody>
            <a:bodyPr wrap="square" rtlCol="0">
              <a:spAutoFit/>
            </a:bodyPr>
            <a:lstStyle/>
            <a:p>
              <a:pPr algn="ctr" defTabSz="685800"/>
              <a:r>
                <a:rPr lang="en-US" sz="788" dirty="0">
                  <a:solidFill>
                    <a:prstClr val="black"/>
                  </a:solidFill>
                  <a:latin typeface="Corbel" panose="020B0503020204020204"/>
                </a:rPr>
                <a:t>LCLS-II</a:t>
              </a:r>
            </a:p>
          </p:txBody>
        </p:sp>
      </p:grpSp>
      <p:grpSp>
        <p:nvGrpSpPr>
          <p:cNvPr id="75" name="Group 74"/>
          <p:cNvGrpSpPr/>
          <p:nvPr/>
        </p:nvGrpSpPr>
        <p:grpSpPr>
          <a:xfrm>
            <a:off x="5903371" y="2927810"/>
            <a:ext cx="532824" cy="610266"/>
            <a:chOff x="9352549" y="183010"/>
            <a:chExt cx="1372959" cy="1254337"/>
          </a:xfrm>
        </p:grpSpPr>
        <p:pic>
          <p:nvPicPr>
            <p:cNvPr id="72" name="Picture 71" descr="Screen Clipping"/>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9410059" y="183010"/>
              <a:ext cx="1257941" cy="816922"/>
            </a:xfrm>
            <a:prstGeom prst="rect">
              <a:avLst/>
            </a:prstGeom>
          </p:spPr>
        </p:pic>
        <p:sp>
          <p:nvSpPr>
            <p:cNvPr id="73" name="TextBox 72"/>
            <p:cNvSpPr txBox="1"/>
            <p:nvPr/>
          </p:nvSpPr>
          <p:spPr>
            <a:xfrm>
              <a:off x="9352549" y="998346"/>
              <a:ext cx="1372959" cy="439001"/>
            </a:xfrm>
            <a:prstGeom prst="rect">
              <a:avLst/>
            </a:prstGeom>
            <a:noFill/>
          </p:spPr>
          <p:txBody>
            <a:bodyPr wrap="square" rtlCol="0">
              <a:spAutoFit/>
            </a:bodyPr>
            <a:lstStyle/>
            <a:p>
              <a:pPr algn="ctr" defTabSz="685800"/>
              <a:r>
                <a:rPr lang="en-US" sz="788" dirty="0">
                  <a:solidFill>
                    <a:prstClr val="black"/>
                  </a:solidFill>
                  <a:latin typeface="Corbel" panose="020B0503020204020204"/>
                </a:rPr>
                <a:t>FRIB</a:t>
              </a:r>
            </a:p>
          </p:txBody>
        </p:sp>
      </p:grpSp>
      <p:grpSp>
        <p:nvGrpSpPr>
          <p:cNvPr id="19" name="Group 18"/>
          <p:cNvGrpSpPr/>
          <p:nvPr/>
        </p:nvGrpSpPr>
        <p:grpSpPr>
          <a:xfrm>
            <a:off x="6433141" y="3632125"/>
            <a:ext cx="797680" cy="482155"/>
            <a:chOff x="9086085" y="241559"/>
            <a:chExt cx="2273005" cy="1407026"/>
          </a:xfrm>
        </p:grpSpPr>
        <p:pic>
          <p:nvPicPr>
            <p:cNvPr id="74" name="Picture 73" descr="Screen Clipping"/>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9086085" y="241559"/>
              <a:ext cx="2273005" cy="822060"/>
            </a:xfrm>
            <a:prstGeom prst="rect">
              <a:avLst/>
            </a:prstGeom>
          </p:spPr>
        </p:pic>
        <p:sp>
          <p:nvSpPr>
            <p:cNvPr id="78" name="TextBox 77"/>
            <p:cNvSpPr txBox="1"/>
            <p:nvPr/>
          </p:nvSpPr>
          <p:spPr>
            <a:xfrm>
              <a:off x="9572809" y="1025301"/>
              <a:ext cx="1372959" cy="623284"/>
            </a:xfrm>
            <a:prstGeom prst="rect">
              <a:avLst/>
            </a:prstGeom>
            <a:noFill/>
          </p:spPr>
          <p:txBody>
            <a:bodyPr wrap="square" rtlCol="0">
              <a:spAutoFit/>
            </a:bodyPr>
            <a:lstStyle/>
            <a:p>
              <a:pPr algn="ctr" defTabSz="685800"/>
              <a:r>
                <a:rPr lang="en-US" sz="788" dirty="0">
                  <a:solidFill>
                    <a:prstClr val="black"/>
                  </a:solidFill>
                  <a:latin typeface="Corbel" panose="020B0503020204020204"/>
                </a:rPr>
                <a:t>EIC</a:t>
              </a:r>
            </a:p>
          </p:txBody>
        </p:sp>
      </p:grpSp>
      <p:grpSp>
        <p:nvGrpSpPr>
          <p:cNvPr id="83" name="Group 82"/>
          <p:cNvGrpSpPr/>
          <p:nvPr/>
        </p:nvGrpSpPr>
        <p:grpSpPr>
          <a:xfrm>
            <a:off x="7953482" y="4159548"/>
            <a:ext cx="608111" cy="639789"/>
            <a:chOff x="104043" y="4495846"/>
            <a:chExt cx="1372959" cy="1441192"/>
          </a:xfrm>
        </p:grpSpPr>
        <p:pic>
          <p:nvPicPr>
            <p:cNvPr id="81" name="Picture 80" descr="Screen Clipping"/>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220184" y="4495846"/>
              <a:ext cx="1236219" cy="960070"/>
            </a:xfrm>
            <a:prstGeom prst="rect">
              <a:avLst/>
            </a:prstGeom>
            <a:ln>
              <a:solidFill>
                <a:srgbClr val="FF0000"/>
              </a:solidFill>
            </a:ln>
          </p:spPr>
        </p:pic>
        <p:sp>
          <p:nvSpPr>
            <p:cNvPr id="82" name="TextBox 81"/>
            <p:cNvSpPr txBox="1"/>
            <p:nvPr/>
          </p:nvSpPr>
          <p:spPr>
            <a:xfrm>
              <a:off x="104043" y="5455915"/>
              <a:ext cx="1372959" cy="481123"/>
            </a:xfrm>
            <a:prstGeom prst="rect">
              <a:avLst/>
            </a:prstGeom>
            <a:noFill/>
          </p:spPr>
          <p:txBody>
            <a:bodyPr wrap="square" rtlCol="0">
              <a:spAutoFit/>
            </a:bodyPr>
            <a:lstStyle/>
            <a:p>
              <a:pPr algn="ctr" defTabSz="685800"/>
              <a:r>
                <a:rPr lang="en-US" sz="788" dirty="0" err="1">
                  <a:solidFill>
                    <a:prstClr val="black"/>
                  </a:solidFill>
                  <a:latin typeface="Corbel" panose="020B0503020204020204"/>
                </a:rPr>
                <a:t>MaRIE</a:t>
              </a:r>
              <a:endParaRPr lang="en-US" sz="788" dirty="0">
                <a:solidFill>
                  <a:prstClr val="black"/>
                </a:solidFill>
                <a:latin typeface="Corbel" panose="020B0503020204020204"/>
              </a:endParaRPr>
            </a:p>
          </p:txBody>
        </p:sp>
      </p:grpSp>
      <p:grpSp>
        <p:nvGrpSpPr>
          <p:cNvPr id="87" name="Group 86"/>
          <p:cNvGrpSpPr/>
          <p:nvPr/>
        </p:nvGrpSpPr>
        <p:grpSpPr>
          <a:xfrm>
            <a:off x="2289141" y="4057759"/>
            <a:ext cx="734755" cy="393103"/>
            <a:chOff x="-146996" y="3542376"/>
            <a:chExt cx="2173935" cy="700371"/>
          </a:xfrm>
        </p:grpSpPr>
        <p:pic>
          <p:nvPicPr>
            <p:cNvPr id="84" name="Picture 83" descr="Screen Clipping"/>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119808" y="3542376"/>
              <a:ext cx="1566301" cy="354934"/>
            </a:xfrm>
            <a:prstGeom prst="rect">
              <a:avLst/>
            </a:prstGeom>
          </p:spPr>
        </p:pic>
        <p:sp>
          <p:nvSpPr>
            <p:cNvPr id="86" name="TextBox 85"/>
            <p:cNvSpPr txBox="1"/>
            <p:nvPr/>
          </p:nvSpPr>
          <p:spPr>
            <a:xfrm>
              <a:off x="-146996" y="3862214"/>
              <a:ext cx="2173935" cy="380533"/>
            </a:xfrm>
            <a:prstGeom prst="rect">
              <a:avLst/>
            </a:prstGeom>
            <a:noFill/>
          </p:spPr>
          <p:txBody>
            <a:bodyPr wrap="square" rtlCol="0">
              <a:spAutoFit/>
            </a:bodyPr>
            <a:lstStyle/>
            <a:p>
              <a:pPr algn="ctr" defTabSz="685800"/>
              <a:r>
                <a:rPr lang="en-US" sz="788" dirty="0">
                  <a:solidFill>
                    <a:prstClr val="black"/>
                  </a:solidFill>
                  <a:latin typeface="Corbel" panose="020B0503020204020204"/>
                </a:rPr>
                <a:t>LCLS-II-HE</a:t>
              </a:r>
            </a:p>
          </p:txBody>
        </p:sp>
      </p:grpSp>
      <p:grpSp>
        <p:nvGrpSpPr>
          <p:cNvPr id="94" name="Group 93"/>
          <p:cNvGrpSpPr/>
          <p:nvPr/>
        </p:nvGrpSpPr>
        <p:grpSpPr>
          <a:xfrm>
            <a:off x="7441756" y="3029131"/>
            <a:ext cx="608111" cy="520087"/>
            <a:chOff x="3301297" y="5437427"/>
            <a:chExt cx="1372959" cy="1171551"/>
          </a:xfrm>
        </p:grpSpPr>
        <p:pic>
          <p:nvPicPr>
            <p:cNvPr id="90" name="Picture 89" descr="Screen Clipping"/>
            <p:cNvPicPr>
              <a:picLocks noChangeAspect="1"/>
            </p:cNvPicPr>
            <p:nvPr/>
          </p:nvPicPr>
          <p:blipFill>
            <a:blip r:embed="rId27" cstate="print">
              <a:extLst>
                <a:ext uri="{28A0092B-C50C-407E-A947-70E740481C1C}">
                  <a14:useLocalDpi xmlns:a14="http://schemas.microsoft.com/office/drawing/2010/main" val="0"/>
                </a:ext>
              </a:extLst>
            </a:blip>
            <a:stretch>
              <a:fillRect/>
            </a:stretch>
          </p:blipFill>
          <p:spPr>
            <a:xfrm>
              <a:off x="3443633" y="5437427"/>
              <a:ext cx="1088288" cy="712498"/>
            </a:xfrm>
            <a:prstGeom prst="rect">
              <a:avLst/>
            </a:prstGeom>
            <a:ln>
              <a:solidFill>
                <a:srgbClr val="FF0000"/>
              </a:solidFill>
            </a:ln>
          </p:spPr>
        </p:pic>
        <p:sp>
          <p:nvSpPr>
            <p:cNvPr id="91" name="TextBox 90"/>
            <p:cNvSpPr txBox="1"/>
            <p:nvPr/>
          </p:nvSpPr>
          <p:spPr>
            <a:xfrm>
              <a:off x="3301297" y="6127855"/>
              <a:ext cx="1372959" cy="481123"/>
            </a:xfrm>
            <a:prstGeom prst="rect">
              <a:avLst/>
            </a:prstGeom>
            <a:noFill/>
          </p:spPr>
          <p:txBody>
            <a:bodyPr wrap="square" rtlCol="0">
              <a:spAutoFit/>
            </a:bodyPr>
            <a:lstStyle/>
            <a:p>
              <a:pPr algn="ctr" defTabSz="685800"/>
              <a:r>
                <a:rPr lang="en-US" sz="788" dirty="0">
                  <a:solidFill>
                    <a:prstClr val="black"/>
                  </a:solidFill>
                  <a:latin typeface="Corbel" panose="020B0503020204020204"/>
                </a:rPr>
                <a:t>Scorpius</a:t>
              </a:r>
            </a:p>
          </p:txBody>
        </p:sp>
      </p:grpSp>
      <p:grpSp>
        <p:nvGrpSpPr>
          <p:cNvPr id="105" name="Group 104"/>
          <p:cNvGrpSpPr/>
          <p:nvPr/>
        </p:nvGrpSpPr>
        <p:grpSpPr>
          <a:xfrm>
            <a:off x="3843388" y="3230956"/>
            <a:ext cx="582965" cy="576949"/>
            <a:chOff x="2775536" y="133048"/>
            <a:chExt cx="1406276" cy="1168099"/>
          </a:xfrm>
        </p:grpSpPr>
        <p:pic>
          <p:nvPicPr>
            <p:cNvPr id="95" name="Picture 94" descr="Screen Clipping"/>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2775536" y="133048"/>
              <a:ext cx="1406276" cy="755943"/>
            </a:xfrm>
            <a:prstGeom prst="rect">
              <a:avLst/>
            </a:prstGeom>
          </p:spPr>
        </p:pic>
        <p:sp>
          <p:nvSpPr>
            <p:cNvPr id="96" name="TextBox 95"/>
            <p:cNvSpPr txBox="1"/>
            <p:nvPr/>
          </p:nvSpPr>
          <p:spPr>
            <a:xfrm>
              <a:off x="2808852" y="868720"/>
              <a:ext cx="1372960" cy="432427"/>
            </a:xfrm>
            <a:prstGeom prst="rect">
              <a:avLst/>
            </a:prstGeom>
            <a:noFill/>
          </p:spPr>
          <p:txBody>
            <a:bodyPr wrap="square" rtlCol="0">
              <a:spAutoFit/>
            </a:bodyPr>
            <a:lstStyle/>
            <a:p>
              <a:pPr algn="ctr" defTabSz="685800"/>
              <a:r>
                <a:rPr lang="en-US" sz="788" dirty="0">
                  <a:solidFill>
                    <a:prstClr val="black"/>
                  </a:solidFill>
                  <a:latin typeface="Corbel" panose="020B0503020204020204"/>
                </a:rPr>
                <a:t>PIP-II</a:t>
              </a:r>
            </a:p>
          </p:txBody>
        </p:sp>
      </p:grpSp>
      <p:grpSp>
        <p:nvGrpSpPr>
          <p:cNvPr id="104" name="Group 103"/>
          <p:cNvGrpSpPr/>
          <p:nvPr/>
        </p:nvGrpSpPr>
        <p:grpSpPr>
          <a:xfrm>
            <a:off x="3812439" y="4779381"/>
            <a:ext cx="786767" cy="517146"/>
            <a:chOff x="676122" y="361005"/>
            <a:chExt cx="1801421" cy="921376"/>
          </a:xfrm>
        </p:grpSpPr>
        <p:pic>
          <p:nvPicPr>
            <p:cNvPr id="99" name="Picture 98" descr="Screen Clipping"/>
            <p:cNvPicPr>
              <a:picLocks noChangeAspect="1"/>
            </p:cNvPicPr>
            <p:nvPr/>
          </p:nvPicPr>
          <p:blipFill>
            <a:blip r:embed="rId29" cstate="print">
              <a:extLst>
                <a:ext uri="{28A0092B-C50C-407E-A947-70E740481C1C}">
                  <a14:useLocalDpi xmlns:a14="http://schemas.microsoft.com/office/drawing/2010/main" val="0"/>
                </a:ext>
              </a:extLst>
            </a:blip>
            <a:stretch>
              <a:fillRect/>
            </a:stretch>
          </p:blipFill>
          <p:spPr>
            <a:xfrm>
              <a:off x="676122" y="361005"/>
              <a:ext cx="1801421" cy="560707"/>
            </a:xfrm>
            <a:prstGeom prst="rect">
              <a:avLst/>
            </a:prstGeom>
          </p:spPr>
        </p:pic>
        <p:sp>
          <p:nvSpPr>
            <p:cNvPr id="100" name="TextBox 99"/>
            <p:cNvSpPr txBox="1"/>
            <p:nvPr/>
          </p:nvSpPr>
          <p:spPr>
            <a:xfrm>
              <a:off x="850806" y="901846"/>
              <a:ext cx="1372959" cy="380535"/>
            </a:xfrm>
            <a:prstGeom prst="rect">
              <a:avLst/>
            </a:prstGeom>
            <a:noFill/>
          </p:spPr>
          <p:txBody>
            <a:bodyPr wrap="square" rtlCol="0">
              <a:spAutoFit/>
            </a:bodyPr>
            <a:lstStyle/>
            <a:p>
              <a:pPr algn="ctr" defTabSz="685800"/>
              <a:r>
                <a:rPr lang="en-US" sz="788" dirty="0">
                  <a:solidFill>
                    <a:prstClr val="black"/>
                  </a:solidFill>
                  <a:latin typeface="Corbel" panose="020B0503020204020204"/>
                </a:rPr>
                <a:t>PIP-III</a:t>
              </a:r>
            </a:p>
          </p:txBody>
        </p:sp>
      </p:grpSp>
      <p:grpSp>
        <p:nvGrpSpPr>
          <p:cNvPr id="120" name="Group 119"/>
          <p:cNvGrpSpPr/>
          <p:nvPr/>
        </p:nvGrpSpPr>
        <p:grpSpPr>
          <a:xfrm>
            <a:off x="2878511" y="3166054"/>
            <a:ext cx="482831" cy="530845"/>
            <a:chOff x="701956" y="3443454"/>
            <a:chExt cx="1372959" cy="1122243"/>
          </a:xfrm>
        </p:grpSpPr>
        <p:pic>
          <p:nvPicPr>
            <p:cNvPr id="116" name="Picture 115" descr="Screen Clipping"/>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772305" y="3443454"/>
              <a:ext cx="1232262" cy="427161"/>
            </a:xfrm>
            <a:prstGeom prst="rect">
              <a:avLst/>
            </a:prstGeom>
          </p:spPr>
        </p:pic>
        <p:sp>
          <p:nvSpPr>
            <p:cNvPr id="117" name="TextBox 116"/>
            <p:cNvSpPr txBox="1"/>
            <p:nvPr/>
          </p:nvSpPr>
          <p:spPr>
            <a:xfrm>
              <a:off x="701956" y="3857833"/>
              <a:ext cx="1372959" cy="707864"/>
            </a:xfrm>
            <a:prstGeom prst="rect">
              <a:avLst/>
            </a:prstGeom>
            <a:noFill/>
          </p:spPr>
          <p:txBody>
            <a:bodyPr wrap="square" rtlCol="0">
              <a:spAutoFit/>
            </a:bodyPr>
            <a:lstStyle/>
            <a:p>
              <a:pPr algn="ctr" defTabSz="685800"/>
              <a:r>
                <a:rPr lang="en-US" sz="788" dirty="0">
                  <a:solidFill>
                    <a:prstClr val="black"/>
                  </a:solidFill>
                  <a:latin typeface="Corbel" panose="020B0503020204020204"/>
                </a:rPr>
                <a:t>SNS-PUP</a:t>
              </a:r>
            </a:p>
          </p:txBody>
        </p:sp>
      </p:grpSp>
      <p:grpSp>
        <p:nvGrpSpPr>
          <p:cNvPr id="59" name="Group 58"/>
          <p:cNvGrpSpPr/>
          <p:nvPr/>
        </p:nvGrpSpPr>
        <p:grpSpPr>
          <a:xfrm>
            <a:off x="5796864" y="4306655"/>
            <a:ext cx="711059" cy="656697"/>
            <a:chOff x="10563923" y="2615706"/>
            <a:chExt cx="1628077" cy="1170004"/>
          </a:xfrm>
        </p:grpSpPr>
        <p:sp>
          <p:nvSpPr>
            <p:cNvPr id="122" name="TextBox 121"/>
            <p:cNvSpPr txBox="1"/>
            <p:nvPr/>
          </p:nvSpPr>
          <p:spPr>
            <a:xfrm>
              <a:off x="10691482" y="2973123"/>
              <a:ext cx="1372959" cy="812587"/>
            </a:xfrm>
            <a:prstGeom prst="rect">
              <a:avLst/>
            </a:prstGeom>
            <a:noFill/>
          </p:spPr>
          <p:txBody>
            <a:bodyPr wrap="square" rtlCol="0">
              <a:spAutoFit/>
            </a:bodyPr>
            <a:lstStyle/>
            <a:p>
              <a:pPr algn="ctr" defTabSz="685800"/>
              <a:r>
                <a:rPr lang="en-US" sz="788" dirty="0">
                  <a:solidFill>
                    <a:prstClr val="black"/>
                  </a:solidFill>
                  <a:latin typeface="Corbel" panose="020B0503020204020204"/>
                </a:rPr>
                <a:t>FRIB 400 MeV/u Upgrade</a:t>
              </a:r>
            </a:p>
          </p:txBody>
        </p:sp>
        <p:pic>
          <p:nvPicPr>
            <p:cNvPr id="133" name="Picture 132" descr="Screen Clipping"/>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10563923" y="2615706"/>
              <a:ext cx="1628077" cy="352775"/>
            </a:xfrm>
            <a:prstGeom prst="rect">
              <a:avLst/>
            </a:prstGeom>
          </p:spPr>
        </p:pic>
      </p:grpSp>
      <p:grpSp>
        <p:nvGrpSpPr>
          <p:cNvPr id="140" name="Group 139"/>
          <p:cNvGrpSpPr/>
          <p:nvPr/>
        </p:nvGrpSpPr>
        <p:grpSpPr>
          <a:xfrm>
            <a:off x="4472537" y="2695294"/>
            <a:ext cx="449490" cy="480729"/>
            <a:chOff x="49616" y="4288717"/>
            <a:chExt cx="1465848" cy="856491"/>
          </a:xfrm>
        </p:grpSpPr>
        <p:pic>
          <p:nvPicPr>
            <p:cNvPr id="138" name="Picture 137" descr="Screen Clipping"/>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118421" y="4288717"/>
              <a:ext cx="1397043" cy="307125"/>
            </a:xfrm>
            <a:prstGeom prst="rect">
              <a:avLst/>
            </a:prstGeom>
          </p:spPr>
        </p:pic>
        <p:sp>
          <p:nvSpPr>
            <p:cNvPr id="139" name="TextBox 138"/>
            <p:cNvSpPr txBox="1"/>
            <p:nvPr/>
          </p:nvSpPr>
          <p:spPr>
            <a:xfrm>
              <a:off x="49616" y="4548649"/>
              <a:ext cx="1372958" cy="596559"/>
            </a:xfrm>
            <a:prstGeom prst="rect">
              <a:avLst/>
            </a:prstGeom>
            <a:noFill/>
          </p:spPr>
          <p:txBody>
            <a:bodyPr wrap="square" rtlCol="0">
              <a:spAutoFit/>
            </a:bodyPr>
            <a:lstStyle/>
            <a:p>
              <a:pPr algn="ctr" defTabSz="685800"/>
              <a:r>
                <a:rPr lang="en-US" sz="788" dirty="0">
                  <a:solidFill>
                    <a:prstClr val="black"/>
                  </a:solidFill>
                  <a:latin typeface="Corbel" panose="020B0503020204020204"/>
                </a:rPr>
                <a:t>FACET-II</a:t>
              </a:r>
            </a:p>
          </p:txBody>
        </p:sp>
      </p:grpSp>
      <p:grpSp>
        <p:nvGrpSpPr>
          <p:cNvPr id="77" name="Group 76"/>
          <p:cNvGrpSpPr/>
          <p:nvPr/>
        </p:nvGrpSpPr>
        <p:grpSpPr>
          <a:xfrm>
            <a:off x="3297416" y="4463777"/>
            <a:ext cx="599637" cy="407602"/>
            <a:chOff x="5443167" y="1860890"/>
            <a:chExt cx="1372959" cy="726203"/>
          </a:xfrm>
        </p:grpSpPr>
        <p:pic>
          <p:nvPicPr>
            <p:cNvPr id="143" name="Picture 142" descr="Screen Clipping"/>
            <p:cNvPicPr>
              <a:picLocks noChangeAspect="1"/>
            </p:cNvPicPr>
            <p:nvPr/>
          </p:nvPicPr>
          <p:blipFill>
            <a:blip r:embed="rId33" cstate="print">
              <a:extLst>
                <a:ext uri="{28A0092B-C50C-407E-A947-70E740481C1C}">
                  <a14:useLocalDpi xmlns:a14="http://schemas.microsoft.com/office/drawing/2010/main" val="0"/>
                </a:ext>
              </a:extLst>
            </a:blip>
            <a:stretch>
              <a:fillRect/>
            </a:stretch>
          </p:blipFill>
          <p:spPr>
            <a:xfrm>
              <a:off x="5611953" y="1860890"/>
              <a:ext cx="1014365" cy="392532"/>
            </a:xfrm>
            <a:prstGeom prst="rect">
              <a:avLst/>
            </a:prstGeom>
          </p:spPr>
        </p:pic>
        <p:sp>
          <p:nvSpPr>
            <p:cNvPr id="144" name="TextBox 143"/>
            <p:cNvSpPr txBox="1"/>
            <p:nvPr/>
          </p:nvSpPr>
          <p:spPr>
            <a:xfrm>
              <a:off x="5443167" y="2206560"/>
              <a:ext cx="1372959" cy="380533"/>
            </a:xfrm>
            <a:prstGeom prst="rect">
              <a:avLst/>
            </a:prstGeom>
            <a:noFill/>
          </p:spPr>
          <p:txBody>
            <a:bodyPr wrap="square" rtlCol="0">
              <a:spAutoFit/>
            </a:bodyPr>
            <a:lstStyle/>
            <a:p>
              <a:pPr algn="ctr" defTabSz="685800"/>
              <a:r>
                <a:rPr lang="en-US" sz="788" dirty="0">
                  <a:solidFill>
                    <a:prstClr val="black"/>
                  </a:solidFill>
                  <a:latin typeface="Corbel" panose="020B0503020204020204"/>
                </a:rPr>
                <a:t>SPARC?</a:t>
              </a:r>
            </a:p>
          </p:txBody>
        </p:sp>
      </p:grpSp>
      <p:grpSp>
        <p:nvGrpSpPr>
          <p:cNvPr id="6" name="Group 5"/>
          <p:cNvGrpSpPr/>
          <p:nvPr/>
        </p:nvGrpSpPr>
        <p:grpSpPr>
          <a:xfrm>
            <a:off x="385748" y="3600816"/>
            <a:ext cx="468635" cy="470920"/>
            <a:chOff x="1474705" y="474145"/>
            <a:chExt cx="1171441" cy="839015"/>
          </a:xfrm>
        </p:grpSpPr>
        <p:pic>
          <p:nvPicPr>
            <p:cNvPr id="80" name="Picture 79" descr="Screen Clipping"/>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1474705" y="474145"/>
              <a:ext cx="1171441" cy="275918"/>
            </a:xfrm>
            <a:prstGeom prst="rect">
              <a:avLst/>
            </a:prstGeom>
          </p:spPr>
        </p:pic>
        <p:sp>
          <p:nvSpPr>
            <p:cNvPr id="125" name="TextBox 124"/>
            <p:cNvSpPr txBox="1"/>
            <p:nvPr/>
          </p:nvSpPr>
          <p:spPr>
            <a:xfrm>
              <a:off x="1512983" y="716829"/>
              <a:ext cx="1048924" cy="596331"/>
            </a:xfrm>
            <a:prstGeom prst="rect">
              <a:avLst/>
            </a:prstGeom>
            <a:noFill/>
          </p:spPr>
          <p:txBody>
            <a:bodyPr wrap="square" rtlCol="0">
              <a:spAutoFit/>
            </a:bodyPr>
            <a:lstStyle/>
            <a:p>
              <a:pPr algn="ctr" defTabSz="685800"/>
              <a:r>
                <a:rPr lang="en-US" sz="525" dirty="0">
                  <a:solidFill>
                    <a:prstClr val="black"/>
                  </a:solidFill>
                  <a:latin typeface="Corbel" panose="020B0503020204020204"/>
                </a:rPr>
                <a:t>ALS-Upgrade</a:t>
              </a:r>
            </a:p>
          </p:txBody>
        </p:sp>
      </p:grpSp>
      <p:grpSp>
        <p:nvGrpSpPr>
          <p:cNvPr id="64" name="Group 63"/>
          <p:cNvGrpSpPr/>
          <p:nvPr/>
        </p:nvGrpSpPr>
        <p:grpSpPr>
          <a:xfrm>
            <a:off x="887981" y="3045945"/>
            <a:ext cx="502864" cy="403527"/>
            <a:chOff x="1032278" y="1392838"/>
            <a:chExt cx="884853" cy="552022"/>
          </a:xfrm>
        </p:grpSpPr>
        <p:pic>
          <p:nvPicPr>
            <p:cNvPr id="85" name="Picture 84" descr="Screen Clipping"/>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1032278" y="1392838"/>
              <a:ext cx="884853" cy="196779"/>
            </a:xfrm>
            <a:prstGeom prst="rect">
              <a:avLst/>
            </a:prstGeom>
          </p:spPr>
        </p:pic>
        <p:sp>
          <p:nvSpPr>
            <p:cNvPr id="127" name="TextBox 126"/>
            <p:cNvSpPr txBox="1"/>
            <p:nvPr/>
          </p:nvSpPr>
          <p:spPr>
            <a:xfrm>
              <a:off x="1032278" y="1597505"/>
              <a:ext cx="806113" cy="347355"/>
            </a:xfrm>
            <a:prstGeom prst="rect">
              <a:avLst/>
            </a:prstGeom>
            <a:noFill/>
          </p:spPr>
          <p:txBody>
            <a:bodyPr wrap="square" rtlCol="0">
              <a:spAutoFit/>
            </a:bodyPr>
            <a:lstStyle/>
            <a:p>
              <a:pPr algn="ctr" defTabSz="685800"/>
              <a:r>
                <a:rPr lang="en-US" sz="525" dirty="0">
                  <a:solidFill>
                    <a:prstClr val="black"/>
                  </a:solidFill>
                  <a:latin typeface="Corbel" panose="020B0503020204020204"/>
                </a:rPr>
                <a:t>APS-Upgrade</a:t>
              </a:r>
            </a:p>
          </p:txBody>
        </p:sp>
      </p:grpSp>
      <p:grpSp>
        <p:nvGrpSpPr>
          <p:cNvPr id="71" name="Group 70"/>
          <p:cNvGrpSpPr/>
          <p:nvPr/>
        </p:nvGrpSpPr>
        <p:grpSpPr>
          <a:xfrm>
            <a:off x="4954418" y="1787296"/>
            <a:ext cx="460556" cy="471915"/>
            <a:chOff x="10836246" y="507041"/>
            <a:chExt cx="810407" cy="645577"/>
          </a:xfrm>
        </p:grpSpPr>
        <p:pic>
          <p:nvPicPr>
            <p:cNvPr id="89" name="Picture 88" descr="Screen Clipping"/>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10836246" y="507041"/>
              <a:ext cx="783530" cy="408745"/>
            </a:xfrm>
            <a:prstGeom prst="rect">
              <a:avLst/>
            </a:prstGeom>
          </p:spPr>
        </p:pic>
        <p:sp>
          <p:nvSpPr>
            <p:cNvPr id="128" name="TextBox 127"/>
            <p:cNvSpPr txBox="1"/>
            <p:nvPr/>
          </p:nvSpPr>
          <p:spPr>
            <a:xfrm>
              <a:off x="10840538" y="915785"/>
              <a:ext cx="806115" cy="236833"/>
            </a:xfrm>
            <a:prstGeom prst="rect">
              <a:avLst/>
            </a:prstGeom>
            <a:noFill/>
          </p:spPr>
          <p:txBody>
            <a:bodyPr wrap="square" rtlCol="0">
              <a:spAutoFit/>
            </a:bodyPr>
            <a:lstStyle/>
            <a:p>
              <a:pPr algn="ctr" defTabSz="685800"/>
              <a:r>
                <a:rPr lang="en-US" sz="525" dirty="0">
                  <a:solidFill>
                    <a:prstClr val="black"/>
                  </a:solidFill>
                  <a:latin typeface="Corbel" panose="020B0503020204020204"/>
                </a:rPr>
                <a:t>BELLA</a:t>
              </a:r>
            </a:p>
          </p:txBody>
        </p:sp>
      </p:grpSp>
      <p:grpSp>
        <p:nvGrpSpPr>
          <p:cNvPr id="98" name="Group 97"/>
          <p:cNvGrpSpPr/>
          <p:nvPr/>
        </p:nvGrpSpPr>
        <p:grpSpPr>
          <a:xfrm>
            <a:off x="4951540" y="2958318"/>
            <a:ext cx="458117" cy="441903"/>
            <a:chOff x="7773588" y="4214196"/>
            <a:chExt cx="1048926" cy="787316"/>
          </a:xfrm>
        </p:grpSpPr>
        <p:pic>
          <p:nvPicPr>
            <p:cNvPr id="93" name="Picture 92" descr="Screen Clipping"/>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7924789" y="4214196"/>
              <a:ext cx="746524" cy="356784"/>
            </a:xfrm>
            <a:prstGeom prst="rect">
              <a:avLst/>
            </a:prstGeom>
          </p:spPr>
        </p:pic>
        <p:sp>
          <p:nvSpPr>
            <p:cNvPr id="129" name="TextBox 128"/>
            <p:cNvSpPr txBox="1"/>
            <p:nvPr/>
          </p:nvSpPr>
          <p:spPr>
            <a:xfrm>
              <a:off x="7773588" y="4549123"/>
              <a:ext cx="1048926" cy="452389"/>
            </a:xfrm>
            <a:prstGeom prst="rect">
              <a:avLst/>
            </a:prstGeom>
            <a:noFill/>
          </p:spPr>
          <p:txBody>
            <a:bodyPr wrap="square" rtlCol="0">
              <a:spAutoFit/>
            </a:bodyPr>
            <a:lstStyle/>
            <a:p>
              <a:pPr algn="ctr" defTabSz="685800"/>
              <a:r>
                <a:rPr lang="en-US" sz="525" dirty="0">
                  <a:solidFill>
                    <a:prstClr val="black"/>
                  </a:solidFill>
                  <a:latin typeface="Corbel" panose="020B0503020204020204"/>
                </a:rPr>
                <a:t>BELLA-Staging</a:t>
              </a:r>
            </a:p>
          </p:txBody>
        </p:sp>
      </p:grpSp>
      <p:grpSp>
        <p:nvGrpSpPr>
          <p:cNvPr id="76" name="Group 75"/>
          <p:cNvGrpSpPr/>
          <p:nvPr/>
        </p:nvGrpSpPr>
        <p:grpSpPr>
          <a:xfrm>
            <a:off x="4970383" y="3965757"/>
            <a:ext cx="458117" cy="470490"/>
            <a:chOff x="8978518" y="4372140"/>
            <a:chExt cx="806115" cy="643627"/>
          </a:xfrm>
        </p:grpSpPr>
        <p:pic>
          <p:nvPicPr>
            <p:cNvPr id="102" name="Picture 101" descr="Screen Clipping"/>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8991990" y="4372140"/>
              <a:ext cx="708545" cy="307036"/>
            </a:xfrm>
            <a:prstGeom prst="rect">
              <a:avLst/>
            </a:prstGeom>
          </p:spPr>
        </p:pic>
        <p:sp>
          <p:nvSpPr>
            <p:cNvPr id="130" name="TextBox 129"/>
            <p:cNvSpPr txBox="1"/>
            <p:nvPr/>
          </p:nvSpPr>
          <p:spPr>
            <a:xfrm>
              <a:off x="8978518" y="4668412"/>
              <a:ext cx="806115" cy="347355"/>
            </a:xfrm>
            <a:prstGeom prst="rect">
              <a:avLst/>
            </a:prstGeom>
            <a:noFill/>
          </p:spPr>
          <p:txBody>
            <a:bodyPr wrap="square" rtlCol="0">
              <a:spAutoFit/>
            </a:bodyPr>
            <a:lstStyle/>
            <a:p>
              <a:pPr algn="ctr" defTabSz="685800"/>
              <a:r>
                <a:rPr lang="en-US" sz="525" dirty="0">
                  <a:solidFill>
                    <a:prstClr val="black"/>
                  </a:solidFill>
                  <a:latin typeface="Corbel" panose="020B0503020204020204"/>
                </a:rPr>
                <a:t>K-BELLA-Power</a:t>
              </a:r>
            </a:p>
          </p:txBody>
        </p:sp>
      </p:grpSp>
      <p:sp>
        <p:nvSpPr>
          <p:cNvPr id="79" name="TextBox 78"/>
          <p:cNvSpPr txBox="1"/>
          <p:nvPr/>
        </p:nvSpPr>
        <p:spPr>
          <a:xfrm>
            <a:off x="-16293" y="1355897"/>
            <a:ext cx="346249" cy="1242564"/>
          </a:xfrm>
          <a:prstGeom prst="rect">
            <a:avLst/>
          </a:prstGeom>
          <a:noFill/>
        </p:spPr>
        <p:txBody>
          <a:bodyPr vert="vert270" wrap="square" rtlCol="0">
            <a:spAutoFit/>
          </a:bodyPr>
          <a:lstStyle/>
          <a:p>
            <a:pPr defTabSz="685800"/>
            <a:r>
              <a:rPr lang="en-US" sz="1050" dirty="0">
                <a:solidFill>
                  <a:srgbClr val="0F6636"/>
                </a:solidFill>
                <a:latin typeface="Corbel" panose="020B0503020204020204"/>
              </a:rPr>
              <a:t>OPERATING NOW</a:t>
            </a:r>
          </a:p>
        </p:txBody>
      </p:sp>
      <p:sp>
        <p:nvSpPr>
          <p:cNvPr id="88" name="TextBox 87"/>
          <p:cNvSpPr txBox="1"/>
          <p:nvPr/>
        </p:nvSpPr>
        <p:spPr>
          <a:xfrm>
            <a:off x="-39375" y="2793768"/>
            <a:ext cx="392415" cy="749492"/>
          </a:xfrm>
          <a:prstGeom prst="rect">
            <a:avLst/>
          </a:prstGeom>
          <a:noFill/>
        </p:spPr>
        <p:txBody>
          <a:bodyPr vert="vert270" wrap="square" rtlCol="0">
            <a:spAutoFit/>
          </a:bodyPr>
          <a:lstStyle/>
          <a:p>
            <a:pPr defTabSz="685800"/>
            <a:r>
              <a:rPr lang="en-US" sz="1350" dirty="0">
                <a:solidFill>
                  <a:srgbClr val="CC6600"/>
                </a:solidFill>
                <a:latin typeface="Corbel" panose="020B0503020204020204"/>
              </a:rPr>
              <a:t>2-5 Years</a:t>
            </a:r>
          </a:p>
        </p:txBody>
      </p:sp>
      <p:sp>
        <p:nvSpPr>
          <p:cNvPr id="126" name="TextBox 125"/>
          <p:cNvSpPr txBox="1"/>
          <p:nvPr/>
        </p:nvSpPr>
        <p:spPr>
          <a:xfrm>
            <a:off x="-39375" y="3516541"/>
            <a:ext cx="392415" cy="990263"/>
          </a:xfrm>
          <a:prstGeom prst="rect">
            <a:avLst/>
          </a:prstGeom>
          <a:noFill/>
        </p:spPr>
        <p:txBody>
          <a:bodyPr vert="vert270" wrap="square" rtlCol="0">
            <a:spAutoFit/>
          </a:bodyPr>
          <a:lstStyle/>
          <a:p>
            <a:pPr defTabSz="685800"/>
            <a:r>
              <a:rPr lang="en-US" sz="1350" dirty="0">
                <a:solidFill>
                  <a:srgbClr val="C00000"/>
                </a:solidFill>
                <a:latin typeface="Corbel" panose="020B0503020204020204"/>
              </a:rPr>
              <a:t>5-10 Years</a:t>
            </a:r>
          </a:p>
        </p:txBody>
      </p:sp>
      <p:sp>
        <p:nvSpPr>
          <p:cNvPr id="131" name="TextBox 130"/>
          <p:cNvSpPr txBox="1"/>
          <p:nvPr/>
        </p:nvSpPr>
        <p:spPr>
          <a:xfrm>
            <a:off x="-39375" y="4540211"/>
            <a:ext cx="392415" cy="990263"/>
          </a:xfrm>
          <a:prstGeom prst="rect">
            <a:avLst/>
          </a:prstGeom>
          <a:noFill/>
        </p:spPr>
        <p:txBody>
          <a:bodyPr vert="vert270" wrap="square" rtlCol="0">
            <a:spAutoFit/>
          </a:bodyPr>
          <a:lstStyle/>
          <a:p>
            <a:pPr defTabSz="685800"/>
            <a:r>
              <a:rPr lang="en-US" sz="1350" dirty="0">
                <a:solidFill>
                  <a:srgbClr val="0070C0"/>
                </a:solidFill>
                <a:latin typeface="Corbel" panose="020B0503020204020204"/>
              </a:rPr>
              <a:t>&gt;10 Years</a:t>
            </a:r>
          </a:p>
        </p:txBody>
      </p:sp>
      <p:sp>
        <p:nvSpPr>
          <p:cNvPr id="92" name="TextBox 91"/>
          <p:cNvSpPr txBox="1"/>
          <p:nvPr/>
        </p:nvSpPr>
        <p:spPr>
          <a:xfrm>
            <a:off x="364804" y="1476545"/>
            <a:ext cx="2966534" cy="300082"/>
          </a:xfrm>
          <a:prstGeom prst="rect">
            <a:avLst/>
          </a:prstGeom>
          <a:noFill/>
          <a:ln>
            <a:solidFill>
              <a:schemeClr val="tx1"/>
            </a:solidFill>
          </a:ln>
        </p:spPr>
        <p:txBody>
          <a:bodyPr wrap="square" rtlCol="0">
            <a:spAutoFit/>
          </a:bodyPr>
          <a:lstStyle/>
          <a:p>
            <a:pPr algn="ctr" defTabSz="685800"/>
            <a:r>
              <a:rPr lang="en-US" sz="1350" dirty="0">
                <a:solidFill>
                  <a:prstClr val="black"/>
                </a:solidFill>
                <a:latin typeface="Corbel" panose="020B0503020204020204"/>
              </a:rPr>
              <a:t>Basic Energy Sciences</a:t>
            </a:r>
          </a:p>
        </p:txBody>
      </p:sp>
      <p:sp>
        <p:nvSpPr>
          <p:cNvPr id="132" name="TextBox 131"/>
          <p:cNvSpPr txBox="1"/>
          <p:nvPr/>
        </p:nvSpPr>
        <p:spPr>
          <a:xfrm flipH="1">
            <a:off x="3362918" y="1475036"/>
            <a:ext cx="449521" cy="334835"/>
          </a:xfrm>
          <a:prstGeom prst="rect">
            <a:avLst/>
          </a:prstGeom>
          <a:noFill/>
          <a:ln>
            <a:solidFill>
              <a:schemeClr val="tx1"/>
            </a:solidFill>
          </a:ln>
        </p:spPr>
        <p:txBody>
          <a:bodyPr wrap="square" rtlCol="0">
            <a:spAutoFit/>
          </a:bodyPr>
          <a:lstStyle/>
          <a:p>
            <a:pPr algn="ctr" defTabSz="685800"/>
            <a:r>
              <a:rPr lang="en-US" sz="788" dirty="0">
                <a:solidFill>
                  <a:prstClr val="black"/>
                </a:solidFill>
                <a:latin typeface="Corbel" panose="020B0503020204020204"/>
              </a:rPr>
              <a:t>Fusion</a:t>
            </a:r>
          </a:p>
        </p:txBody>
      </p:sp>
      <p:sp>
        <p:nvSpPr>
          <p:cNvPr id="134" name="TextBox 133"/>
          <p:cNvSpPr txBox="1"/>
          <p:nvPr/>
        </p:nvSpPr>
        <p:spPr>
          <a:xfrm>
            <a:off x="3854947" y="1475378"/>
            <a:ext cx="1952787" cy="300082"/>
          </a:xfrm>
          <a:prstGeom prst="rect">
            <a:avLst/>
          </a:prstGeom>
          <a:noFill/>
          <a:ln>
            <a:solidFill>
              <a:schemeClr val="tx1"/>
            </a:solidFill>
          </a:ln>
        </p:spPr>
        <p:txBody>
          <a:bodyPr wrap="square" rtlCol="0">
            <a:spAutoFit/>
          </a:bodyPr>
          <a:lstStyle/>
          <a:p>
            <a:pPr algn="ctr" defTabSz="685800"/>
            <a:r>
              <a:rPr lang="en-US" sz="1350" dirty="0">
                <a:solidFill>
                  <a:prstClr val="black"/>
                </a:solidFill>
                <a:latin typeface="Corbel" panose="020B0503020204020204"/>
              </a:rPr>
              <a:t>High Energy Physics</a:t>
            </a:r>
          </a:p>
        </p:txBody>
      </p:sp>
      <p:sp>
        <p:nvSpPr>
          <p:cNvPr id="135" name="TextBox 134"/>
          <p:cNvSpPr txBox="1"/>
          <p:nvPr/>
        </p:nvSpPr>
        <p:spPr>
          <a:xfrm>
            <a:off x="5944106" y="1475025"/>
            <a:ext cx="1428791" cy="300082"/>
          </a:xfrm>
          <a:prstGeom prst="rect">
            <a:avLst/>
          </a:prstGeom>
          <a:noFill/>
          <a:ln>
            <a:solidFill>
              <a:schemeClr val="tx1"/>
            </a:solidFill>
          </a:ln>
        </p:spPr>
        <p:txBody>
          <a:bodyPr wrap="square" rtlCol="0">
            <a:spAutoFit/>
          </a:bodyPr>
          <a:lstStyle/>
          <a:p>
            <a:pPr algn="ctr" defTabSz="685800"/>
            <a:r>
              <a:rPr lang="en-US" sz="1350" dirty="0">
                <a:solidFill>
                  <a:prstClr val="black"/>
                </a:solidFill>
                <a:latin typeface="Corbel" panose="020B0503020204020204"/>
              </a:rPr>
              <a:t>Nuclear Physics</a:t>
            </a:r>
          </a:p>
        </p:txBody>
      </p:sp>
      <p:sp>
        <p:nvSpPr>
          <p:cNvPr id="136" name="TextBox 135"/>
          <p:cNvSpPr txBox="1"/>
          <p:nvPr/>
        </p:nvSpPr>
        <p:spPr>
          <a:xfrm>
            <a:off x="7443129" y="1472854"/>
            <a:ext cx="1428791" cy="300082"/>
          </a:xfrm>
          <a:prstGeom prst="rect">
            <a:avLst/>
          </a:prstGeom>
          <a:noFill/>
          <a:ln>
            <a:solidFill>
              <a:srgbClr val="FF0000"/>
            </a:solidFill>
          </a:ln>
        </p:spPr>
        <p:txBody>
          <a:bodyPr wrap="square" rtlCol="0">
            <a:spAutoFit/>
          </a:bodyPr>
          <a:lstStyle/>
          <a:p>
            <a:pPr algn="ctr" defTabSz="685800"/>
            <a:r>
              <a:rPr lang="en-US" sz="1350" dirty="0">
                <a:solidFill>
                  <a:prstClr val="black"/>
                </a:solidFill>
                <a:latin typeface="Corbel" panose="020B0503020204020204"/>
              </a:rPr>
              <a:t>National Security</a:t>
            </a:r>
          </a:p>
        </p:txBody>
      </p:sp>
      <p:pic>
        <p:nvPicPr>
          <p:cNvPr id="97" name="Picture 96" descr="Screen Clipping"/>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3375906" y="2806481"/>
            <a:ext cx="433474" cy="336833"/>
          </a:xfrm>
          <a:prstGeom prst="rect">
            <a:avLst/>
          </a:prstGeom>
        </p:spPr>
      </p:pic>
      <p:sp>
        <p:nvSpPr>
          <p:cNvPr id="137" name="TextBox 136"/>
          <p:cNvSpPr txBox="1"/>
          <p:nvPr/>
        </p:nvSpPr>
        <p:spPr>
          <a:xfrm>
            <a:off x="3361342" y="3113672"/>
            <a:ext cx="464038" cy="213585"/>
          </a:xfrm>
          <a:prstGeom prst="rect">
            <a:avLst/>
          </a:prstGeom>
          <a:noFill/>
        </p:spPr>
        <p:txBody>
          <a:bodyPr wrap="square" rtlCol="0">
            <a:spAutoFit/>
          </a:bodyPr>
          <a:lstStyle/>
          <a:p>
            <a:pPr algn="ctr" defTabSz="685800"/>
            <a:r>
              <a:rPr lang="en-US" sz="788" dirty="0">
                <a:solidFill>
                  <a:prstClr val="black"/>
                </a:solidFill>
                <a:latin typeface="Corbel" panose="020B0503020204020204"/>
              </a:rPr>
              <a:t>MPEX</a:t>
            </a:r>
          </a:p>
        </p:txBody>
      </p:sp>
      <p:grpSp>
        <p:nvGrpSpPr>
          <p:cNvPr id="103" name="Group 102"/>
          <p:cNvGrpSpPr/>
          <p:nvPr/>
        </p:nvGrpSpPr>
        <p:grpSpPr>
          <a:xfrm>
            <a:off x="4064495" y="2875477"/>
            <a:ext cx="569154" cy="428368"/>
            <a:chOff x="5022720" y="2606566"/>
            <a:chExt cx="758872" cy="571157"/>
          </a:xfrm>
        </p:grpSpPr>
        <p:pic>
          <p:nvPicPr>
            <p:cNvPr id="101" name="Picture 100" descr="Screen Clipping"/>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5200007" y="2606566"/>
              <a:ext cx="404298" cy="382814"/>
            </a:xfrm>
            <a:prstGeom prst="rect">
              <a:avLst/>
            </a:prstGeom>
            <a:ln>
              <a:solidFill>
                <a:schemeClr val="accent6">
                  <a:lumMod val="60000"/>
                  <a:lumOff val="40000"/>
                </a:schemeClr>
              </a:solidFill>
            </a:ln>
          </p:spPr>
        </p:pic>
        <p:sp>
          <p:nvSpPr>
            <p:cNvPr id="141" name="TextBox 140"/>
            <p:cNvSpPr txBox="1"/>
            <p:nvPr/>
          </p:nvSpPr>
          <p:spPr>
            <a:xfrm>
              <a:off x="5022720" y="2931502"/>
              <a:ext cx="758872" cy="246221"/>
            </a:xfrm>
            <a:prstGeom prst="rect">
              <a:avLst/>
            </a:prstGeom>
            <a:noFill/>
            <a:ln>
              <a:noFill/>
            </a:ln>
          </p:spPr>
          <p:txBody>
            <a:bodyPr wrap="square" rtlCol="0">
              <a:spAutoFit/>
            </a:bodyPr>
            <a:lstStyle/>
            <a:p>
              <a:pPr algn="ctr" defTabSz="685800"/>
              <a:r>
                <a:rPr lang="en-US" sz="600" dirty="0">
                  <a:solidFill>
                    <a:srgbClr val="0989B1">
                      <a:lumMod val="60000"/>
                      <a:lumOff val="40000"/>
                    </a:srgbClr>
                  </a:solidFill>
                  <a:latin typeface="Corbel" panose="020B0503020204020204"/>
                </a:rPr>
                <a:t>HL-LHC</a:t>
              </a:r>
            </a:p>
          </p:txBody>
        </p:sp>
      </p:grpSp>
      <p:grpSp>
        <p:nvGrpSpPr>
          <p:cNvPr id="142" name="Group 141"/>
          <p:cNvGrpSpPr/>
          <p:nvPr/>
        </p:nvGrpSpPr>
        <p:grpSpPr>
          <a:xfrm>
            <a:off x="4045994" y="5540781"/>
            <a:ext cx="569154" cy="428368"/>
            <a:chOff x="5022720" y="2606566"/>
            <a:chExt cx="758872" cy="571157"/>
          </a:xfrm>
        </p:grpSpPr>
        <p:pic>
          <p:nvPicPr>
            <p:cNvPr id="145" name="Picture 144" descr="Screen Clipping"/>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5200007" y="2606566"/>
              <a:ext cx="404298" cy="382814"/>
            </a:xfrm>
            <a:prstGeom prst="rect">
              <a:avLst/>
            </a:prstGeom>
            <a:ln>
              <a:solidFill>
                <a:schemeClr val="accent6">
                  <a:lumMod val="60000"/>
                  <a:lumOff val="40000"/>
                </a:schemeClr>
              </a:solidFill>
            </a:ln>
          </p:spPr>
        </p:pic>
        <p:sp>
          <p:nvSpPr>
            <p:cNvPr id="146" name="TextBox 145"/>
            <p:cNvSpPr txBox="1"/>
            <p:nvPr/>
          </p:nvSpPr>
          <p:spPr>
            <a:xfrm>
              <a:off x="5022720" y="2931502"/>
              <a:ext cx="758872" cy="246221"/>
            </a:xfrm>
            <a:prstGeom prst="rect">
              <a:avLst/>
            </a:prstGeom>
            <a:noFill/>
            <a:ln>
              <a:noFill/>
            </a:ln>
          </p:spPr>
          <p:txBody>
            <a:bodyPr wrap="square" rtlCol="0">
              <a:spAutoFit/>
            </a:bodyPr>
            <a:lstStyle/>
            <a:p>
              <a:pPr algn="ctr" defTabSz="685800"/>
              <a:r>
                <a:rPr lang="en-US" sz="600" dirty="0">
                  <a:solidFill>
                    <a:srgbClr val="0989B1">
                      <a:lumMod val="60000"/>
                      <a:lumOff val="40000"/>
                    </a:srgbClr>
                  </a:solidFill>
                  <a:latin typeface="Corbel" panose="020B0503020204020204"/>
                </a:rPr>
                <a:t>HE-LHC</a:t>
              </a:r>
            </a:p>
          </p:txBody>
        </p:sp>
      </p:grpSp>
      <p:grpSp>
        <p:nvGrpSpPr>
          <p:cNvPr id="108" name="Group 107"/>
          <p:cNvGrpSpPr/>
          <p:nvPr/>
        </p:nvGrpSpPr>
        <p:grpSpPr>
          <a:xfrm>
            <a:off x="2257051" y="4786756"/>
            <a:ext cx="766844" cy="482520"/>
            <a:chOff x="3009401" y="5239345"/>
            <a:chExt cx="1022459" cy="643361"/>
          </a:xfrm>
        </p:grpSpPr>
        <p:pic>
          <p:nvPicPr>
            <p:cNvPr id="107" name="Picture 106" descr="Screen Clipping"/>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3009401" y="5239345"/>
              <a:ext cx="1022459" cy="223082"/>
            </a:xfrm>
            <a:prstGeom prst="rect">
              <a:avLst/>
            </a:prstGeom>
          </p:spPr>
        </p:pic>
        <p:sp>
          <p:nvSpPr>
            <p:cNvPr id="147" name="TextBox 146"/>
            <p:cNvSpPr txBox="1"/>
            <p:nvPr/>
          </p:nvSpPr>
          <p:spPr>
            <a:xfrm>
              <a:off x="3009401" y="5451819"/>
              <a:ext cx="979674" cy="430887"/>
            </a:xfrm>
            <a:prstGeom prst="rect">
              <a:avLst/>
            </a:prstGeom>
            <a:noFill/>
          </p:spPr>
          <p:txBody>
            <a:bodyPr wrap="square" rtlCol="0">
              <a:spAutoFit/>
            </a:bodyPr>
            <a:lstStyle/>
            <a:p>
              <a:pPr algn="ctr" defTabSz="685800"/>
              <a:r>
                <a:rPr lang="en-US" sz="750" dirty="0">
                  <a:solidFill>
                    <a:prstClr val="black"/>
                  </a:solidFill>
                  <a:latin typeface="Corbel" panose="020B0503020204020204"/>
                </a:rPr>
                <a:t>Terawatt XFEL</a:t>
              </a:r>
            </a:p>
          </p:txBody>
        </p:sp>
      </p:grpSp>
      <p:pic>
        <p:nvPicPr>
          <p:cNvPr id="109" name="Picture 108" descr="Screen Clipping"/>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2372565" y="5167579"/>
            <a:ext cx="545339" cy="330509"/>
          </a:xfrm>
          <a:prstGeom prst="rect">
            <a:avLst/>
          </a:prstGeom>
        </p:spPr>
      </p:pic>
      <p:sp>
        <p:nvSpPr>
          <p:cNvPr id="148" name="TextBox 147"/>
          <p:cNvSpPr txBox="1"/>
          <p:nvPr/>
        </p:nvSpPr>
        <p:spPr>
          <a:xfrm>
            <a:off x="2139996" y="5481810"/>
            <a:ext cx="994115" cy="207749"/>
          </a:xfrm>
          <a:prstGeom prst="rect">
            <a:avLst/>
          </a:prstGeom>
          <a:noFill/>
        </p:spPr>
        <p:txBody>
          <a:bodyPr wrap="square" rtlCol="0">
            <a:spAutoFit/>
          </a:bodyPr>
          <a:lstStyle/>
          <a:p>
            <a:pPr algn="ctr" defTabSz="685800"/>
            <a:r>
              <a:rPr lang="en-US" sz="750" dirty="0">
                <a:solidFill>
                  <a:prstClr val="black"/>
                </a:solidFill>
                <a:latin typeface="Corbel" panose="020B0503020204020204"/>
              </a:rPr>
              <a:t>XFEL Oscillator</a:t>
            </a:r>
          </a:p>
        </p:txBody>
      </p:sp>
      <p:cxnSp>
        <p:nvCxnSpPr>
          <p:cNvPr id="113" name="Straight Connector 112"/>
          <p:cNvCxnSpPr/>
          <p:nvPr/>
        </p:nvCxnSpPr>
        <p:spPr>
          <a:xfrm>
            <a:off x="0" y="2679484"/>
            <a:ext cx="9144000" cy="225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a:off x="-22861" y="3627293"/>
            <a:ext cx="9144000" cy="22546"/>
          </a:xfrm>
          <a:prstGeom prst="line">
            <a:avLst/>
          </a:prstGeom>
        </p:spPr>
        <p:style>
          <a:lnRef idx="1">
            <a:schemeClr val="accent1"/>
          </a:lnRef>
          <a:fillRef idx="0">
            <a:schemeClr val="accent1"/>
          </a:fillRef>
          <a:effectRef idx="0">
            <a:schemeClr val="accent1"/>
          </a:effectRef>
          <a:fontRef idx="minor">
            <a:schemeClr val="tx1"/>
          </a:fontRef>
        </p:style>
      </p:cxnSp>
      <p:cxnSp>
        <p:nvCxnSpPr>
          <p:cNvPr id="150" name="Straight Connector 149"/>
          <p:cNvCxnSpPr/>
          <p:nvPr/>
        </p:nvCxnSpPr>
        <p:spPr>
          <a:xfrm>
            <a:off x="-24621" y="4659505"/>
            <a:ext cx="9144000" cy="22546"/>
          </a:xfrm>
          <a:prstGeom prst="line">
            <a:avLst/>
          </a:prstGeom>
        </p:spPr>
        <p:style>
          <a:lnRef idx="1">
            <a:schemeClr val="accent1"/>
          </a:lnRef>
          <a:fillRef idx="0">
            <a:schemeClr val="accent1"/>
          </a:fillRef>
          <a:effectRef idx="0">
            <a:schemeClr val="accent1"/>
          </a:effectRef>
          <a:fontRef idx="minor">
            <a:schemeClr val="tx1"/>
          </a:fontRef>
        </p:style>
      </p:cxnSp>
      <p:pic>
        <p:nvPicPr>
          <p:cNvPr id="151" name="Picture 150" descr="Screen Clipping"/>
          <p:cNvPicPr>
            <a:picLocks noChangeAspect="1"/>
          </p:cNvPicPr>
          <p:nvPr/>
        </p:nvPicPr>
        <p:blipFill>
          <a:blip r:embed="rId43" cstate="print">
            <a:extLst>
              <a:ext uri="{28A0092B-C50C-407E-A947-70E740481C1C}">
                <a14:useLocalDpi xmlns:a14="http://schemas.microsoft.com/office/drawing/2010/main" val="0"/>
              </a:ext>
            </a:extLst>
          </a:blip>
          <a:stretch>
            <a:fillRect/>
          </a:stretch>
        </p:blipFill>
        <p:spPr>
          <a:xfrm>
            <a:off x="3376812" y="5478099"/>
            <a:ext cx="414081" cy="342031"/>
          </a:xfrm>
          <a:prstGeom prst="rect">
            <a:avLst/>
          </a:prstGeom>
          <a:ln>
            <a:solidFill>
              <a:schemeClr val="accent6">
                <a:lumMod val="60000"/>
                <a:lumOff val="40000"/>
              </a:schemeClr>
            </a:solidFill>
          </a:ln>
        </p:spPr>
      </p:pic>
      <p:sp>
        <p:nvSpPr>
          <p:cNvPr id="152" name="TextBox 151"/>
          <p:cNvSpPr txBox="1"/>
          <p:nvPr/>
        </p:nvSpPr>
        <p:spPr>
          <a:xfrm>
            <a:off x="3287687" y="5772783"/>
            <a:ext cx="599637" cy="213585"/>
          </a:xfrm>
          <a:prstGeom prst="rect">
            <a:avLst/>
          </a:prstGeom>
          <a:noFill/>
        </p:spPr>
        <p:txBody>
          <a:bodyPr wrap="square" rtlCol="0">
            <a:spAutoFit/>
          </a:bodyPr>
          <a:lstStyle/>
          <a:p>
            <a:pPr algn="ctr" defTabSz="685800"/>
            <a:r>
              <a:rPr lang="en-US" sz="788" dirty="0">
                <a:solidFill>
                  <a:prstClr val="black"/>
                </a:solidFill>
                <a:latin typeface="Corbel" panose="020B0503020204020204"/>
              </a:rPr>
              <a:t>ITER</a:t>
            </a:r>
          </a:p>
        </p:txBody>
      </p:sp>
    </p:spTree>
    <p:extLst>
      <p:ext uri="{BB962C8B-B14F-4D97-AF65-F5344CB8AC3E}">
        <p14:creationId xmlns:p14="http://schemas.microsoft.com/office/powerpoint/2010/main" val="1050116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Several areas of Accelerator Technology have Significant Leverage Across DOE’s Mission Space</a:t>
            </a:r>
          </a:p>
        </p:txBody>
      </p:sp>
      <p:sp>
        <p:nvSpPr>
          <p:cNvPr id="3" name="Slide Number Placeholder 2"/>
          <p:cNvSpPr>
            <a:spLocks noGrp="1"/>
          </p:cNvSpPr>
          <p:nvPr>
            <p:ph type="sldNum" sz="quarter" idx="11"/>
          </p:nvPr>
        </p:nvSpPr>
        <p:spPr/>
        <p:txBody>
          <a:bodyPr/>
          <a:lstStyle/>
          <a:p>
            <a:pPr defTabSz="685800">
              <a:defRPr/>
            </a:pPr>
            <a:fld id="{6EEA275D-5A49-48A8-817D-44C3EA0A3A2F}" type="slidenum">
              <a:rPr lang="en-US">
                <a:solidFill>
                  <a:prstClr val="black"/>
                </a:solidFill>
                <a:latin typeface="Corbel" panose="020B0503020204020204"/>
              </a:rPr>
              <a:pPr defTabSz="685800">
                <a:defRPr/>
              </a:pPr>
              <a:t>6</a:t>
            </a:fld>
            <a:endParaRPr lang="en-US" dirty="0">
              <a:solidFill>
                <a:prstClr val="black"/>
              </a:solidFill>
              <a:latin typeface="Corbel" panose="020B0503020204020204"/>
            </a:endParaRPr>
          </a:p>
        </p:txBody>
      </p:sp>
      <p:sp>
        <p:nvSpPr>
          <p:cNvPr id="4" name="Rectangle 3"/>
          <p:cNvSpPr/>
          <p:nvPr/>
        </p:nvSpPr>
        <p:spPr>
          <a:xfrm>
            <a:off x="213800" y="1665548"/>
            <a:ext cx="8743950" cy="3831818"/>
          </a:xfrm>
          <a:prstGeom prst="rect">
            <a:avLst/>
          </a:prstGeom>
        </p:spPr>
        <p:txBody>
          <a:bodyPr wrap="square">
            <a:spAutoFit/>
          </a:bodyPr>
          <a:lstStyle/>
          <a:p>
            <a:pPr marL="257175" indent="-257175" defTabSz="685800">
              <a:buFont typeface="+mj-lt"/>
              <a:buAutoNum type="arabicPeriod"/>
            </a:pPr>
            <a:r>
              <a:rPr lang="en-US" sz="1350" b="1" dirty="0">
                <a:solidFill>
                  <a:srgbClr val="0033CC"/>
                </a:solidFill>
                <a:latin typeface="Calibri" panose="020F0502020204030204" pitchFamily="34" charset="0"/>
                <a:ea typeface="Calibri" panose="020F0502020204030204" pitchFamily="34" charset="0"/>
                <a:cs typeface="Times New Roman" panose="02020603050405020304" pitchFamily="18" charset="0"/>
              </a:rPr>
              <a:t>Advances in superconducting accelerator systems</a:t>
            </a:r>
            <a:r>
              <a:rPr lang="en-US" sz="135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—both</a:t>
            </a:r>
            <a:r>
              <a:rPr lang="en-US" sz="1350" b="1" dirty="0">
                <a:solidFill>
                  <a:srgbClr val="0033CC"/>
                </a:solidFill>
                <a:latin typeface="Calibri" panose="020F0502020204030204" pitchFamily="34" charset="0"/>
                <a:ea typeface="Calibri" panose="020F0502020204030204" pitchFamily="34" charset="0"/>
                <a:cs typeface="Times New Roman" panose="02020603050405020304" pitchFamily="18" charset="0"/>
              </a:rPr>
              <a:t> </a:t>
            </a:r>
            <a:r>
              <a:rPr lang="en-US" sz="135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radiofrequency accelerators and high field magnets</a:t>
            </a:r>
            <a:r>
              <a:rPr lang="en-US" sz="1350" dirty="0">
                <a:solidFill>
                  <a:prstClr val="black"/>
                </a:solidFill>
                <a:latin typeface="Calibri" panose="020F0502020204030204" pitchFamily="34" charset="0"/>
                <a:ea typeface="Calibri" panose="020F0502020204030204" pitchFamily="34" charset="0"/>
                <a:cs typeface="Times New Roman" panose="02020603050405020304" pitchFamily="18" charset="0"/>
              </a:rPr>
              <a:t>—are</a:t>
            </a:r>
            <a:r>
              <a:rPr lang="en-US" sz="135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1350" dirty="0">
                <a:solidFill>
                  <a:prstClr val="black"/>
                </a:solidFill>
                <a:latin typeface="Calibri" panose="020F0502020204030204" pitchFamily="34" charset="0"/>
                <a:ea typeface="Calibri" panose="020F0502020204030204" pitchFamily="34" charset="0"/>
                <a:cs typeface="Times New Roman" panose="02020603050405020304" pitchFamily="18" charset="0"/>
              </a:rPr>
              <a:t>a prominent theme shared by all four offices. Advances in superconducting materials, engineering, and cryogenic techniques will expand the capabilities and lower the operating cost of superconducting-based accelerator facilities.  </a:t>
            </a:r>
          </a:p>
          <a:p>
            <a:pPr marL="257175" indent="-257175" defTabSz="685800">
              <a:buFont typeface="+mj-lt"/>
              <a:buAutoNum type="arabicPeriod"/>
            </a:pPr>
            <a:r>
              <a:rPr lang="en-US" sz="1350" b="1" dirty="0">
                <a:solidFill>
                  <a:srgbClr val="0033CC"/>
                </a:solidFill>
                <a:latin typeface="Calibri" panose="020F0502020204030204" pitchFamily="34" charset="0"/>
                <a:ea typeface="Calibri" panose="020F0502020204030204" pitchFamily="34" charset="0"/>
                <a:cs typeface="Times New Roman" panose="02020603050405020304" pitchFamily="18" charset="0"/>
              </a:rPr>
              <a:t>Beam physics and high fidelity computer modeling</a:t>
            </a:r>
            <a:r>
              <a:rPr lang="en-US" sz="1350" dirty="0">
                <a:solidFill>
                  <a:prstClr val="black"/>
                </a:solidFill>
                <a:latin typeface="Calibri" panose="020F0502020204030204" pitchFamily="34" charset="0"/>
                <a:ea typeface="Calibri" panose="020F0502020204030204" pitchFamily="34" charset="0"/>
                <a:cs typeface="Times New Roman" panose="02020603050405020304" pitchFamily="18" charset="0"/>
              </a:rPr>
              <a:t>, together with better diagnostics and advanced control systems—are also a prominent theme shared by all four offices. Advances in theory and simulation to accurately model the next generation of particle accelerators need to be matched by better diagnostics and more sophisticated (and automated) control systems. Advances in particle-collider-specific beam physics including </a:t>
            </a:r>
            <a:r>
              <a:rPr lang="en-US" sz="135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focusing and advanced cooling techniques </a:t>
            </a:r>
            <a:r>
              <a:rPr lang="en-US" sz="1350" dirty="0">
                <a:solidFill>
                  <a:prstClr val="black"/>
                </a:solidFill>
                <a:latin typeface="Calibri" panose="020F0502020204030204" pitchFamily="34" charset="0"/>
                <a:ea typeface="Calibri" panose="020F0502020204030204" pitchFamily="34" charset="0"/>
                <a:cs typeface="Times New Roman" panose="02020603050405020304" pitchFamily="18" charset="0"/>
              </a:rPr>
              <a:t>are essential for HEP and NP science. </a:t>
            </a:r>
          </a:p>
          <a:p>
            <a:pPr marL="257175" indent="-257175" defTabSz="685800">
              <a:buFont typeface="+mj-lt"/>
              <a:buAutoNum type="arabicPeriod"/>
            </a:pPr>
            <a:r>
              <a:rPr lang="en-US" sz="135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Advances in very high brightness and high current </a:t>
            </a:r>
            <a:r>
              <a:rPr lang="en-US" sz="1350" b="1" dirty="0">
                <a:solidFill>
                  <a:srgbClr val="0033CC"/>
                </a:solidFill>
                <a:latin typeface="Calibri" panose="020F0502020204030204" pitchFamily="34" charset="0"/>
                <a:ea typeface="Calibri" panose="020F0502020204030204" pitchFamily="34" charset="0"/>
                <a:cs typeface="Times New Roman" panose="02020603050405020304" pitchFamily="18" charset="0"/>
              </a:rPr>
              <a:t>electron sources </a:t>
            </a:r>
            <a:r>
              <a:rPr lang="en-US" sz="135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and in high intensity proton and </a:t>
            </a:r>
            <a:r>
              <a:rPr lang="en-US" sz="1350" b="1" dirty="0">
                <a:solidFill>
                  <a:srgbClr val="0033CC"/>
                </a:solidFill>
                <a:latin typeface="Calibri" panose="020F0502020204030204" pitchFamily="34" charset="0"/>
                <a:ea typeface="Calibri" panose="020F0502020204030204" pitchFamily="34" charset="0"/>
                <a:cs typeface="Times New Roman" panose="02020603050405020304" pitchFamily="18" charset="0"/>
              </a:rPr>
              <a:t>ion sources</a:t>
            </a:r>
            <a:r>
              <a:rPr lang="en-US" sz="1350" dirty="0">
                <a:solidFill>
                  <a:srgbClr val="0033CC"/>
                </a:solidFill>
                <a:latin typeface="Calibri" panose="020F0502020204030204" pitchFamily="34" charset="0"/>
                <a:ea typeface="Calibri" panose="020F0502020204030204" pitchFamily="34" charset="0"/>
                <a:cs typeface="Times New Roman" panose="02020603050405020304" pitchFamily="18" charset="0"/>
              </a:rPr>
              <a:t> </a:t>
            </a:r>
            <a:r>
              <a:rPr lang="en-US" sz="1350" dirty="0">
                <a:solidFill>
                  <a:prstClr val="black"/>
                </a:solidFill>
                <a:latin typeface="Calibri" panose="020F0502020204030204" pitchFamily="34" charset="0"/>
                <a:ea typeface="Calibri" panose="020F0502020204030204" pitchFamily="34" charset="0"/>
                <a:cs typeface="Times New Roman" panose="02020603050405020304" pitchFamily="18" charset="0"/>
              </a:rPr>
              <a:t>benefit BES, HEP, and NP science by increasing usable data and extending sensitivity. More robust </a:t>
            </a:r>
            <a:r>
              <a:rPr lang="en-US" sz="1350" b="1" dirty="0">
                <a:solidFill>
                  <a:srgbClr val="0033CC"/>
                </a:solidFill>
                <a:latin typeface="Calibri" panose="020F0502020204030204" pitchFamily="34" charset="0"/>
                <a:ea typeface="Calibri" panose="020F0502020204030204" pitchFamily="34" charset="0"/>
                <a:cs typeface="Times New Roman" panose="02020603050405020304" pitchFamily="18" charset="0"/>
              </a:rPr>
              <a:t>megawatt-class targets</a:t>
            </a:r>
            <a:r>
              <a:rPr lang="en-US" sz="1350" dirty="0">
                <a:solidFill>
                  <a:srgbClr val="0033CC"/>
                </a:solidFill>
                <a:latin typeface="Calibri" panose="020F0502020204030204" pitchFamily="34" charset="0"/>
                <a:ea typeface="Calibri" panose="020F0502020204030204" pitchFamily="34" charset="0"/>
                <a:cs typeface="Times New Roman" panose="02020603050405020304" pitchFamily="18" charset="0"/>
              </a:rPr>
              <a:t> </a:t>
            </a:r>
            <a:r>
              <a:rPr lang="en-US" sz="1350" dirty="0">
                <a:solidFill>
                  <a:prstClr val="black"/>
                </a:solidFill>
                <a:latin typeface="Calibri" panose="020F0502020204030204" pitchFamily="34" charset="0"/>
                <a:ea typeface="Calibri" panose="020F0502020204030204" pitchFamily="34" charset="0"/>
                <a:cs typeface="Times New Roman" panose="02020603050405020304" pitchFamily="18" charset="0"/>
              </a:rPr>
              <a:t>for secondary beam production similarly will benefit the science. </a:t>
            </a:r>
          </a:p>
          <a:p>
            <a:pPr marL="257175" indent="-257175" defTabSz="685800">
              <a:buFont typeface="+mj-lt"/>
              <a:buAutoNum type="arabicPeriod"/>
            </a:pPr>
            <a:r>
              <a:rPr lang="en-US" sz="135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Higher average power </a:t>
            </a:r>
            <a:r>
              <a:rPr lang="en-US" sz="1350" b="1" dirty="0">
                <a:solidFill>
                  <a:srgbClr val="0033CC"/>
                </a:solidFill>
                <a:latin typeface="Calibri" panose="020F0502020204030204" pitchFamily="34" charset="0"/>
                <a:ea typeface="Calibri" panose="020F0502020204030204" pitchFamily="34" charset="0"/>
                <a:cs typeface="Times New Roman" panose="02020603050405020304" pitchFamily="18" charset="0"/>
              </a:rPr>
              <a:t>radiofrequency and ultrafast laser sources</a:t>
            </a:r>
            <a:r>
              <a:rPr lang="en-US" sz="1350" dirty="0">
                <a:solidFill>
                  <a:srgbClr val="0033CC"/>
                </a:solidFill>
                <a:latin typeface="Calibri" panose="020F0502020204030204" pitchFamily="34" charset="0"/>
                <a:ea typeface="Calibri" panose="020F0502020204030204" pitchFamily="34" charset="0"/>
                <a:cs typeface="Times New Roman" panose="02020603050405020304" pitchFamily="18" charset="0"/>
              </a:rPr>
              <a:t> </a:t>
            </a:r>
            <a:r>
              <a:rPr lang="en-US" sz="1350" dirty="0">
                <a:solidFill>
                  <a:prstClr val="black"/>
                </a:solidFill>
                <a:latin typeface="Calibri" panose="020F0502020204030204" pitchFamily="34" charset="0"/>
                <a:ea typeface="Calibri" panose="020F0502020204030204" pitchFamily="34" charset="0"/>
                <a:cs typeface="Times New Roman" panose="02020603050405020304" pitchFamily="18" charset="0"/>
              </a:rPr>
              <a:t>becoming increasingly important to all four offices as time progresses. With improvements in power sources must come </a:t>
            </a:r>
            <a:r>
              <a:rPr lang="en-US" sz="135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improvements in </a:t>
            </a:r>
            <a:r>
              <a:rPr lang="en-US" sz="1350" b="1" dirty="0">
                <a:solidFill>
                  <a:srgbClr val="0033CC"/>
                </a:solidFill>
                <a:latin typeface="Calibri" panose="020F0502020204030204" pitchFamily="34" charset="0"/>
                <a:ea typeface="Calibri" panose="020F0502020204030204" pitchFamily="34" charset="0"/>
                <a:cs typeface="Times New Roman" panose="02020603050405020304" pitchFamily="18" charset="0"/>
              </a:rPr>
              <a:t>power handling devices</a:t>
            </a:r>
            <a:r>
              <a:rPr lang="en-US" sz="1350" dirty="0">
                <a:solidFill>
                  <a:srgbClr val="0033CC"/>
                </a:solidFill>
                <a:latin typeface="Calibri" panose="020F0502020204030204" pitchFamily="34" charset="0"/>
                <a:ea typeface="Calibri" panose="020F0502020204030204" pitchFamily="34" charset="0"/>
                <a:cs typeface="Times New Roman" panose="02020603050405020304" pitchFamily="18" charset="0"/>
              </a:rPr>
              <a:t>—</a:t>
            </a:r>
            <a:r>
              <a:rPr lang="en-US" sz="1350" dirty="0">
                <a:solidFill>
                  <a:prstClr val="black"/>
                </a:solidFill>
                <a:latin typeface="Calibri" panose="020F0502020204030204" pitchFamily="34" charset="0"/>
                <a:ea typeface="Calibri" panose="020F0502020204030204" pitchFamily="34" charset="0"/>
                <a:cs typeface="Times New Roman" panose="02020603050405020304" pitchFamily="18" charset="0"/>
              </a:rPr>
              <a:t>waveguide</a:t>
            </a:r>
            <a:r>
              <a:rPr lang="en-US" sz="1350" dirty="0">
                <a:solidFill>
                  <a:srgbClr val="0033CC"/>
                </a:solidFill>
                <a:latin typeface="Calibri" panose="020F0502020204030204" pitchFamily="34" charset="0"/>
                <a:ea typeface="Calibri" panose="020F0502020204030204" pitchFamily="34" charset="0"/>
                <a:cs typeface="Times New Roman" panose="02020603050405020304" pitchFamily="18" charset="0"/>
              </a:rPr>
              <a:t> </a:t>
            </a:r>
            <a:r>
              <a:rPr lang="en-US" sz="1350" dirty="0">
                <a:solidFill>
                  <a:prstClr val="black"/>
                </a:solidFill>
                <a:latin typeface="Calibri" panose="020F0502020204030204" pitchFamily="34" charset="0"/>
                <a:ea typeface="Calibri" panose="020F0502020204030204" pitchFamily="34" charset="0"/>
                <a:cs typeface="Times New Roman" panose="02020603050405020304" pitchFamily="18" charset="0"/>
              </a:rPr>
              <a:t>windows and couplers for radiofrequency systems, high power optics and coatings for laser systems, and high accuracy x-ray optics. </a:t>
            </a:r>
          </a:p>
          <a:p>
            <a:pPr marL="257175" indent="-257175" defTabSz="685800">
              <a:buFont typeface="+mj-lt"/>
              <a:buAutoNum type="arabicPeriod"/>
            </a:pPr>
            <a:r>
              <a:rPr lang="en-US" sz="1350" dirty="0">
                <a:solidFill>
                  <a:prstClr val="black"/>
                </a:solidFill>
                <a:latin typeface="Calibri" panose="020F0502020204030204" pitchFamily="34" charset="0"/>
                <a:ea typeface="Calibri" panose="020F0502020204030204" pitchFamily="34" charset="0"/>
                <a:cs typeface="Times New Roman" panose="02020603050405020304" pitchFamily="18" charset="0"/>
              </a:rPr>
              <a:t>In the future, </a:t>
            </a:r>
            <a:r>
              <a:rPr lang="en-US" sz="1350" b="1" dirty="0">
                <a:solidFill>
                  <a:srgbClr val="0033CC"/>
                </a:solidFill>
                <a:latin typeface="Calibri" panose="020F0502020204030204" pitchFamily="34" charset="0"/>
                <a:ea typeface="Calibri" panose="020F0502020204030204" pitchFamily="34" charset="0"/>
                <a:cs typeface="Times New Roman" panose="02020603050405020304" pitchFamily="18" charset="0"/>
              </a:rPr>
              <a:t>high-risk high-reward advances </a:t>
            </a:r>
            <a:r>
              <a:rPr lang="en-US" sz="135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in particle sources, beam dynamics </a:t>
            </a:r>
            <a:r>
              <a:rPr lang="en-US" sz="1350" dirty="0">
                <a:solidFill>
                  <a:prstClr val="black"/>
                </a:solidFill>
                <a:latin typeface="Calibri" panose="020F0502020204030204" pitchFamily="34" charset="0"/>
                <a:ea typeface="Calibri" panose="020F0502020204030204" pitchFamily="34" charset="0"/>
                <a:cs typeface="Times New Roman" panose="02020603050405020304" pitchFamily="18" charset="0"/>
              </a:rPr>
              <a:t>(e.g. </a:t>
            </a:r>
            <a:r>
              <a:rPr lang="en-US" sz="135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integrable</a:t>
            </a:r>
            <a:r>
              <a:rPr lang="en-US" sz="1350" dirty="0">
                <a:solidFill>
                  <a:prstClr val="black"/>
                </a:solidFill>
                <a:latin typeface="Calibri" panose="020F0502020204030204" pitchFamily="34" charset="0"/>
                <a:ea typeface="Calibri" panose="020F0502020204030204" pitchFamily="34" charset="0"/>
                <a:cs typeface="Times New Roman" panose="02020603050405020304" pitchFamily="18" charset="0"/>
              </a:rPr>
              <a:t> optics, HPC simulations), </a:t>
            </a:r>
            <a:r>
              <a:rPr lang="en-US" sz="135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acceleration techniques </a:t>
            </a:r>
            <a:r>
              <a:rPr lang="en-US" sz="1350" dirty="0">
                <a:solidFill>
                  <a:prstClr val="black"/>
                </a:solidFill>
                <a:latin typeface="Calibri" panose="020F0502020204030204" pitchFamily="34" charset="0"/>
                <a:ea typeface="Calibri" panose="020F0502020204030204" pitchFamily="34" charset="0"/>
                <a:cs typeface="Times New Roman" panose="02020603050405020304" pitchFamily="18" charset="0"/>
              </a:rPr>
              <a:t>(e.g., plasma wakefield), </a:t>
            </a:r>
            <a:r>
              <a:rPr lang="en-US" sz="135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and materials </a:t>
            </a:r>
            <a:r>
              <a:rPr lang="en-US" sz="1350" dirty="0">
                <a:solidFill>
                  <a:prstClr val="black"/>
                </a:solidFill>
                <a:latin typeface="Calibri" panose="020F0502020204030204" pitchFamily="34" charset="0"/>
                <a:ea typeface="Calibri" panose="020F0502020204030204" pitchFamily="34" charset="0"/>
                <a:cs typeface="Times New Roman" panose="02020603050405020304" pitchFamily="18" charset="0"/>
              </a:rPr>
              <a:t>(e.g., HTS superconductors) will provide the transformative advances needed to keep U.S. facilities at the forefront. </a:t>
            </a:r>
          </a:p>
        </p:txBody>
      </p:sp>
    </p:spTree>
    <p:extLst>
      <p:ext uri="{BB962C8B-B14F-4D97-AF65-F5344CB8AC3E}">
        <p14:creationId xmlns:p14="http://schemas.microsoft.com/office/powerpoint/2010/main" val="4009143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close up of a logo&#10;&#10;Description automatically generated">
            <a:extLst>
              <a:ext uri="{FF2B5EF4-FFF2-40B4-BE49-F238E27FC236}">
                <a16:creationId xmlns:a16="http://schemas.microsoft.com/office/drawing/2014/main" id="{C9353DA9-E122-4084-8416-9D01CC19BF3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9911" y="1046014"/>
            <a:ext cx="714217" cy="924912"/>
          </a:xfrm>
          <a:prstGeom prst="rect">
            <a:avLst/>
          </a:prstGeom>
          <a:ln>
            <a:noFill/>
          </a:ln>
          <a:effectLst>
            <a:outerShdw blurRad="292100" dist="139700" dir="2700000" algn="tl" rotWithShape="0">
              <a:srgbClr val="333333">
                <a:alpha val="65000"/>
              </a:srgbClr>
            </a:outerShdw>
          </a:effectLst>
        </p:spPr>
      </p:pic>
      <p:sp>
        <p:nvSpPr>
          <p:cNvPr id="2" name="Title 1">
            <a:extLst>
              <a:ext uri="{FF2B5EF4-FFF2-40B4-BE49-F238E27FC236}">
                <a16:creationId xmlns:a16="http://schemas.microsoft.com/office/drawing/2014/main" id="{08FCBFDD-604B-4C4D-B6D6-6356B48AB1DF}"/>
              </a:ext>
            </a:extLst>
          </p:cNvPr>
          <p:cNvSpPr>
            <a:spLocks noGrp="1"/>
          </p:cNvSpPr>
          <p:nvPr>
            <p:ph type="title"/>
          </p:nvPr>
        </p:nvSpPr>
        <p:spPr/>
        <p:txBody>
          <a:bodyPr>
            <a:normAutofit fontScale="90000"/>
          </a:bodyPr>
          <a:lstStyle/>
          <a:p>
            <a:r>
              <a:rPr lang="en-US" dirty="0"/>
              <a:t>Strategic planning through </a:t>
            </a:r>
            <a:br>
              <a:rPr lang="en-US" dirty="0"/>
            </a:br>
            <a:r>
              <a:rPr lang="en-US" dirty="0"/>
              <a:t>community-based processes </a:t>
            </a:r>
          </a:p>
        </p:txBody>
      </p:sp>
      <p:sp>
        <p:nvSpPr>
          <p:cNvPr id="3" name="Content Placeholder 2">
            <a:extLst>
              <a:ext uri="{FF2B5EF4-FFF2-40B4-BE49-F238E27FC236}">
                <a16:creationId xmlns:a16="http://schemas.microsoft.com/office/drawing/2014/main" id="{55015B95-5BD8-43C7-A9D7-45B87DF359F1}"/>
              </a:ext>
            </a:extLst>
          </p:cNvPr>
          <p:cNvSpPr>
            <a:spLocks noGrp="1"/>
          </p:cNvSpPr>
          <p:nvPr>
            <p:ph idx="1"/>
          </p:nvPr>
        </p:nvSpPr>
        <p:spPr>
          <a:xfrm>
            <a:off x="3033240" y="1017331"/>
            <a:ext cx="5976589" cy="5221425"/>
          </a:xfrm>
        </p:spPr>
        <p:txBody>
          <a:bodyPr>
            <a:normAutofit fontScale="92500" lnSpcReduction="10000"/>
          </a:bodyPr>
          <a:lstStyle/>
          <a:p>
            <a:r>
              <a:rPr lang="en-US" sz="2000" dirty="0"/>
              <a:t>Accelerators for America’s Future (2009)</a:t>
            </a:r>
          </a:p>
          <a:p>
            <a:pPr lvl="1"/>
            <a:r>
              <a:rPr lang="en-US" sz="1600" dirty="0"/>
              <a:t>Very broad survey uses of accelerators and R&amp;D needs</a:t>
            </a:r>
          </a:p>
          <a:p>
            <a:r>
              <a:rPr lang="en-US" sz="2000" dirty="0"/>
              <a:t>P5 (2014)/GARD Subpanel (2015)</a:t>
            </a:r>
          </a:p>
          <a:p>
            <a:pPr lvl="1"/>
            <a:r>
              <a:rPr lang="en-US" sz="1600" dirty="0"/>
              <a:t>Mapped out HEP-specific needs and goals</a:t>
            </a:r>
          </a:p>
          <a:p>
            <a:r>
              <a:rPr lang="en-US" sz="2000" dirty="0"/>
              <a:t>GARD Roadmap Workshop on Advanced Accelerators (2016)</a:t>
            </a:r>
          </a:p>
          <a:p>
            <a:pPr lvl="1"/>
            <a:r>
              <a:rPr lang="en-US" sz="1600" dirty="0"/>
              <a:t>Identified technical goals for PWFAs and TBAs on 10- and 30-year horizons</a:t>
            </a:r>
          </a:p>
          <a:p>
            <a:r>
              <a:rPr lang="en-US" sz="2000" dirty="0"/>
              <a:t>NAS Brightest Light Study (2018)</a:t>
            </a:r>
          </a:p>
          <a:p>
            <a:pPr lvl="1"/>
            <a:r>
              <a:rPr lang="en-US" sz="1800" dirty="0"/>
              <a:t>Science and Technology of Ultraintense Lasers</a:t>
            </a:r>
          </a:p>
          <a:p>
            <a:r>
              <a:rPr lang="en-US" sz="2000" dirty="0"/>
              <a:t>BRN on Compact Accelerators for Security and Medicine (2019)</a:t>
            </a:r>
          </a:p>
          <a:p>
            <a:pPr lvl="1"/>
            <a:r>
              <a:rPr lang="en-US" sz="1800" dirty="0"/>
              <a:t>Mostly about 5-year, TRL-4 horizon</a:t>
            </a:r>
          </a:p>
          <a:p>
            <a:pPr lvl="1"/>
            <a:r>
              <a:rPr lang="en-US" sz="1800" dirty="0"/>
              <a:t>Included look-ahead in advanced technology</a:t>
            </a:r>
          </a:p>
        </p:txBody>
      </p:sp>
      <p:sp>
        <p:nvSpPr>
          <p:cNvPr id="4" name="Date Placeholder 3">
            <a:extLst>
              <a:ext uri="{FF2B5EF4-FFF2-40B4-BE49-F238E27FC236}">
                <a16:creationId xmlns:a16="http://schemas.microsoft.com/office/drawing/2014/main" id="{CE8853A5-8D3B-4300-951D-74C8DA249CCE}"/>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C10B0884-B9A1-476B-9680-CD1B3E6044B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C96830A-5FFD-4086-82FF-01765F48D781}"/>
              </a:ext>
            </a:extLst>
          </p:cNvPr>
          <p:cNvSpPr>
            <a:spLocks noGrp="1"/>
          </p:cNvSpPr>
          <p:nvPr>
            <p:ph type="sldNum" sz="quarter" idx="12"/>
          </p:nvPr>
        </p:nvSpPr>
        <p:spPr/>
        <p:txBody>
          <a:bodyPr/>
          <a:lstStyle/>
          <a:p>
            <a:fld id="{600448BA-62AF-4340-AB5F-316C0E06117B}" type="slidenum">
              <a:rPr lang="en-US" smtClean="0"/>
              <a:pPr/>
              <a:t>7</a:t>
            </a:fld>
            <a:endParaRPr lang="en-US"/>
          </a:p>
        </p:txBody>
      </p:sp>
      <p:pic>
        <p:nvPicPr>
          <p:cNvPr id="10" name="Picture 9" descr="A picture containing graphics, screenshot, drawing&#10;&#10;Description automatically generated">
            <a:extLst>
              <a:ext uri="{FF2B5EF4-FFF2-40B4-BE49-F238E27FC236}">
                <a16:creationId xmlns:a16="http://schemas.microsoft.com/office/drawing/2014/main" id="{AB442220-7E5B-42E6-8274-01A421273C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22329" y="1493718"/>
            <a:ext cx="833118" cy="1080477"/>
          </a:xfrm>
          <a:prstGeom prst="rect">
            <a:avLst/>
          </a:prstGeom>
          <a:ln>
            <a:noFill/>
          </a:ln>
          <a:effectLst>
            <a:outerShdw blurRad="292100" dist="139700" dir="2700000" algn="tl" rotWithShape="0">
              <a:srgbClr val="333333">
                <a:alpha val="65000"/>
              </a:srgbClr>
            </a:outerShdw>
          </a:effectLst>
        </p:spPr>
      </p:pic>
      <p:pic>
        <p:nvPicPr>
          <p:cNvPr id="12" name="Picture 11" descr="A picture containing screenshot, device&#10;&#10;Description automatically generated">
            <a:extLst>
              <a:ext uri="{FF2B5EF4-FFF2-40B4-BE49-F238E27FC236}">
                <a16:creationId xmlns:a16="http://schemas.microsoft.com/office/drawing/2014/main" id="{11485B33-6598-4467-971C-743B629E9E8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4263" y="1947335"/>
            <a:ext cx="909758" cy="1230129"/>
          </a:xfrm>
          <a:prstGeom prst="rect">
            <a:avLst/>
          </a:prstGeom>
          <a:ln>
            <a:noFill/>
          </a:ln>
          <a:effectLst>
            <a:outerShdw blurRad="292100" dist="139700" dir="2700000" algn="tl" rotWithShape="0">
              <a:srgbClr val="333333">
                <a:alpha val="65000"/>
              </a:srgbClr>
            </a:outerShdw>
          </a:effectLst>
        </p:spPr>
      </p:pic>
      <p:pic>
        <p:nvPicPr>
          <p:cNvPr id="8" name="Picture 7" descr="A close up of a device&#10;&#10;Description automatically generated">
            <a:extLst>
              <a:ext uri="{FF2B5EF4-FFF2-40B4-BE49-F238E27FC236}">
                <a16:creationId xmlns:a16="http://schemas.microsoft.com/office/drawing/2014/main" id="{714D4570-9EA5-419A-A580-4561D8C8BFC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4171" y="2919098"/>
            <a:ext cx="1061774" cy="1316810"/>
          </a:xfrm>
          <a:prstGeom prst="rect">
            <a:avLst/>
          </a:prstGeom>
          <a:ln>
            <a:noFill/>
          </a:ln>
          <a:effectLst>
            <a:outerShdw blurRad="292100" dist="139700" dir="2700000" algn="tl" rotWithShape="0">
              <a:srgbClr val="333333">
                <a:alpha val="65000"/>
              </a:srgbClr>
            </a:outerShdw>
          </a:effectLst>
        </p:spPr>
      </p:pic>
      <p:pic>
        <p:nvPicPr>
          <p:cNvPr id="16" name="Picture 15" descr="A close up of text on a white background&#10;&#10;Description automatically generated">
            <a:extLst>
              <a:ext uri="{FF2B5EF4-FFF2-40B4-BE49-F238E27FC236}">
                <a16:creationId xmlns:a16="http://schemas.microsoft.com/office/drawing/2014/main" id="{2E89073F-DD73-4284-8EFD-322D712C315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3805" y="3489222"/>
            <a:ext cx="1075153" cy="1475642"/>
          </a:xfrm>
          <a:prstGeom prst="rect">
            <a:avLst/>
          </a:prstGeom>
          <a:ln>
            <a:noFill/>
          </a:ln>
          <a:effectLst>
            <a:outerShdw blurRad="292100" dist="139700" dir="2700000" algn="tl" rotWithShape="0">
              <a:srgbClr val="333333">
                <a:alpha val="65000"/>
              </a:srgbClr>
            </a:outerShdw>
          </a:effectLst>
        </p:spPr>
      </p:pic>
      <p:pic>
        <p:nvPicPr>
          <p:cNvPr id="18" name="Picture 17" descr="A screenshot of a cell phone&#10;&#10;Description automatically generated">
            <a:extLst>
              <a:ext uri="{FF2B5EF4-FFF2-40B4-BE49-F238E27FC236}">
                <a16:creationId xmlns:a16="http://schemas.microsoft.com/office/drawing/2014/main" id="{5BE8CC65-2F34-4129-8E72-5BEC850AE6A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85164" y="4235908"/>
            <a:ext cx="1362513" cy="176341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073366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For your consideration</a:t>
            </a:r>
          </a:p>
        </p:txBody>
      </p:sp>
      <p:sp>
        <p:nvSpPr>
          <p:cNvPr id="3" name="Content Placeholder 2"/>
          <p:cNvSpPr>
            <a:spLocks noGrp="1"/>
          </p:cNvSpPr>
          <p:nvPr>
            <p:ph idx="1"/>
          </p:nvPr>
        </p:nvSpPr>
        <p:spPr>
          <a:xfrm>
            <a:off x="169334" y="1194816"/>
            <a:ext cx="8974666" cy="5056132"/>
          </a:xfrm>
        </p:spPr>
        <p:txBody>
          <a:bodyPr>
            <a:normAutofit fontScale="85000" lnSpcReduction="10000"/>
          </a:bodyPr>
          <a:lstStyle/>
          <a:p>
            <a:pPr lvl="0"/>
            <a:r>
              <a:rPr lang="en-US" dirty="0"/>
              <a:t>DOE and the ATF are looking to you—the community—for advice on the next steps</a:t>
            </a:r>
          </a:p>
          <a:p>
            <a:pPr lvl="1"/>
            <a:r>
              <a:rPr lang="en-US" dirty="0"/>
              <a:t>What high-impact science can be done with transformative (e.g. x2, x10) extensions in capabilities? </a:t>
            </a:r>
          </a:p>
          <a:p>
            <a:pPr lvl="1"/>
            <a:r>
              <a:rPr lang="en-US" dirty="0"/>
              <a:t>What is the logical order for this science to progress?</a:t>
            </a:r>
          </a:p>
          <a:p>
            <a:pPr lvl="1"/>
            <a:r>
              <a:rPr lang="en-US" dirty="0"/>
              <a:t>Which provides the best science opportunities: Increased Rep Rate, Peak Power, Intensity, Contrast, Mode Quality…</a:t>
            </a:r>
          </a:p>
          <a:p>
            <a:pPr lvl="2"/>
            <a:r>
              <a:rPr lang="en-US" sz="1900" b="1" dirty="0">
                <a:solidFill>
                  <a:srgbClr val="0070C0"/>
                </a:solidFill>
              </a:rPr>
              <a:t>A 1 TW laser operating at 10 Hz, or a 20 TW laser operating at 0.05 Hz?</a:t>
            </a:r>
          </a:p>
          <a:p>
            <a:pPr lvl="2"/>
            <a:r>
              <a:rPr lang="en-US" sz="1900" b="1" dirty="0">
                <a:solidFill>
                  <a:srgbClr val="0070C0"/>
                </a:solidFill>
              </a:rPr>
              <a:t>A 20 J, 2 </a:t>
            </a:r>
            <a:r>
              <a:rPr lang="en-US" sz="1900" b="1" dirty="0" err="1">
                <a:solidFill>
                  <a:srgbClr val="0070C0"/>
                </a:solidFill>
              </a:rPr>
              <a:t>psec</a:t>
            </a:r>
            <a:r>
              <a:rPr lang="en-US" sz="1900" b="1" dirty="0">
                <a:solidFill>
                  <a:srgbClr val="0070C0"/>
                </a:solidFill>
              </a:rPr>
              <a:t> laser or a 2 J, 200 </a:t>
            </a:r>
            <a:r>
              <a:rPr lang="en-US" sz="1900" b="1" dirty="0" err="1">
                <a:solidFill>
                  <a:srgbClr val="0070C0"/>
                </a:solidFill>
              </a:rPr>
              <a:t>fsec</a:t>
            </a:r>
            <a:r>
              <a:rPr lang="en-US" sz="1900" b="1" dirty="0">
                <a:solidFill>
                  <a:srgbClr val="0070C0"/>
                </a:solidFill>
              </a:rPr>
              <a:t> laser? (same peak P)?</a:t>
            </a:r>
          </a:p>
          <a:p>
            <a:pPr lvl="2"/>
            <a:r>
              <a:rPr lang="en-US" sz="1900" b="1" dirty="0">
                <a:solidFill>
                  <a:srgbClr val="0070C0"/>
                </a:solidFill>
              </a:rPr>
              <a:t>A 20 TW laser with M</a:t>
            </a:r>
            <a:r>
              <a:rPr lang="en-US" sz="1900" b="1" baseline="30000" dirty="0">
                <a:solidFill>
                  <a:srgbClr val="0070C0"/>
                </a:solidFill>
              </a:rPr>
              <a:t>2</a:t>
            </a:r>
            <a:r>
              <a:rPr lang="en-US" sz="1900" b="1" dirty="0">
                <a:solidFill>
                  <a:srgbClr val="0070C0"/>
                </a:solidFill>
              </a:rPr>
              <a:t>=5 or a 1 TW laser with M</a:t>
            </a:r>
            <a:r>
              <a:rPr lang="en-US" sz="1900" b="1" baseline="30000" dirty="0">
                <a:solidFill>
                  <a:srgbClr val="0070C0"/>
                </a:solidFill>
              </a:rPr>
              <a:t>2</a:t>
            </a:r>
            <a:r>
              <a:rPr lang="en-US" sz="1900" b="1" dirty="0">
                <a:solidFill>
                  <a:srgbClr val="0070C0"/>
                </a:solidFill>
              </a:rPr>
              <a:t>=1.2? (~same peak I)</a:t>
            </a:r>
          </a:p>
          <a:p>
            <a:pPr lvl="1"/>
            <a:r>
              <a:rPr lang="en-US" dirty="0"/>
              <a:t>How much must the following S&amp;T areas also advance to make effective use of enhanced capabilities: </a:t>
            </a:r>
          </a:p>
          <a:p>
            <a:pPr lvl="2"/>
            <a:r>
              <a:rPr lang="en-US" dirty="0"/>
              <a:t>Optics, experimental techniques, diagnostics, simulations?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0448BA-62AF-4340-AB5F-316C0E06117B}" type="slidenum">
              <a:rPr lang="en-US" smtClean="0"/>
              <a:pPr/>
              <a:t>8</a:t>
            </a:fld>
            <a:endParaRPr lang="en-US"/>
          </a:p>
        </p:txBody>
      </p:sp>
    </p:spTree>
    <p:extLst>
      <p:ext uri="{BB962C8B-B14F-4D97-AF65-F5344CB8AC3E}">
        <p14:creationId xmlns:p14="http://schemas.microsoft.com/office/powerpoint/2010/main" val="27590029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Intense Laser Labs Worldwide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0448BA-62AF-4340-AB5F-316C0E06117B}" type="slidenum">
              <a:rPr lang="en-US" smtClean="0"/>
              <a:pPr/>
              <a:t>9</a:t>
            </a:fld>
            <a:endParaRPr lang="en-US"/>
          </a:p>
        </p:txBody>
      </p:sp>
      <p:sp>
        <p:nvSpPr>
          <p:cNvPr id="8" name="TextBox 7"/>
          <p:cNvSpPr txBox="1"/>
          <p:nvPr/>
        </p:nvSpPr>
        <p:spPr>
          <a:xfrm>
            <a:off x="2443623" y="5955260"/>
            <a:ext cx="4750018" cy="246221"/>
          </a:xfrm>
          <a:prstGeom prst="rect">
            <a:avLst/>
          </a:prstGeom>
          <a:noFill/>
        </p:spPr>
        <p:txBody>
          <a:bodyPr wrap="none" rtlCol="0">
            <a:spAutoFit/>
          </a:bodyPr>
          <a:lstStyle/>
          <a:p>
            <a:r>
              <a:rPr lang="en-US" sz="1000" dirty="0">
                <a:hlinkClick r:id="rId2"/>
              </a:rPr>
              <a:t>https://www.icuil.org/activities/laser-labs.html</a:t>
            </a:r>
            <a:r>
              <a:rPr lang="en-US" sz="1000" dirty="0"/>
              <a:t> accessed 10/11/2019.</a:t>
            </a:r>
          </a:p>
        </p:txBody>
      </p:sp>
      <p:pic>
        <p:nvPicPr>
          <p:cNvPr id="9" name="Picture 8"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657" y="1009101"/>
            <a:ext cx="8926171" cy="48393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20749282"/>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Basis">
  <a:themeElements>
    <a:clrScheme name="DOE SC Colors">
      <a:dk1>
        <a:sysClr val="windowText" lastClr="000000"/>
      </a:dk1>
      <a:lt1>
        <a:sysClr val="window" lastClr="FFFFFF"/>
      </a:lt1>
      <a:dk2>
        <a:srgbClr val="0F3F66"/>
      </a:dk2>
      <a:lt2>
        <a:srgbClr val="EEECE1"/>
      </a:lt2>
      <a:accent1>
        <a:srgbClr val="0F6636"/>
      </a:accent1>
      <a:accent2>
        <a:srgbClr val="F3C727"/>
      </a:accent2>
      <a:accent3>
        <a:srgbClr val="4F81BD"/>
      </a:accent3>
      <a:accent4>
        <a:srgbClr val="C0504D"/>
      </a:accent4>
      <a:accent5>
        <a:srgbClr val="9BBB59"/>
      </a:accent5>
      <a:accent6>
        <a:srgbClr val="8064A2"/>
      </a:accent6>
      <a:hlink>
        <a:srgbClr val="0000FF"/>
      </a:hlink>
      <a:folHlink>
        <a:srgbClr val="800080"/>
      </a:folHlink>
    </a:clrScheme>
    <a:fontScheme name="Verdana">
      <a:majorFont>
        <a:latin typeface="Verdana"/>
        <a:ea typeface=""/>
        <a:cs typeface=""/>
      </a:majorFont>
      <a:minorFont>
        <a:latin typeface="Verdana"/>
        <a:ea typeface=""/>
        <a:cs typeface=""/>
      </a:minorFont>
    </a:fontScheme>
    <a:fmtScheme name="Reflection">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90E45F77-AEFC-46EF-A7C1-5B338C297B02}"/>
    </a:ext>
  </a:extLst>
</a:theme>
</file>

<file path=ppt/theme/theme2.xml><?xml version="1.0" encoding="utf-8"?>
<a:theme xmlns:a="http://schemas.openxmlformats.org/drawingml/2006/main" name="Parallax">
  <a:themeElements>
    <a:clrScheme name="Custom 1">
      <a:dk1>
        <a:sysClr val="windowText" lastClr="000000"/>
      </a:dk1>
      <a:lt1>
        <a:sysClr val="window" lastClr="FFFFFF"/>
      </a:lt1>
      <a:dk2>
        <a:srgbClr val="455F51"/>
      </a:dk2>
      <a:lt2>
        <a:srgbClr val="E3DED1"/>
      </a:lt2>
      <a:accent1>
        <a:srgbClr val="0F6636"/>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Parallax">
      <a:maj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rallax">
      <a:fillStyleLst>
        <a:solidFill>
          <a:schemeClr val="phClr"/>
        </a:solidFill>
        <a:gradFill rotWithShape="1">
          <a:gsLst>
            <a:gs pos="0">
              <a:schemeClr val="phClr">
                <a:tint val="60000"/>
                <a:lumMod val="104000"/>
              </a:schemeClr>
            </a:gs>
            <a:gs pos="100000">
              <a:schemeClr val="phClr">
                <a:tint val="84000"/>
              </a:schemeClr>
            </a:gs>
          </a:gsLst>
          <a:lin ang="5400000" scaled="0"/>
        </a:gradFill>
        <a:gradFill rotWithShape="1">
          <a:gsLst>
            <a:gs pos="0">
              <a:schemeClr val="phClr">
                <a:tint val="96000"/>
                <a:lumMod val="102000"/>
              </a:schemeClr>
            </a:gs>
            <a:gs pos="100000">
              <a:schemeClr val="phClr">
                <a:shade val="88000"/>
                <a:lumMod val="94000"/>
              </a:schemeClr>
            </a:gs>
          </a:gsLst>
          <a:path path="circle">
            <a:fillToRect l="50000" t="100000" r="100000" b="50000"/>
          </a:path>
        </a:gradFill>
      </a:fillStyleLst>
      <a:lnStyleLst>
        <a:ln w="9525" cap="rnd" cmpd="sng" algn="ctr">
          <a:solidFill>
            <a:schemeClr val="phClr">
              <a:tint val="6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reflection blurRad="12700" stA="26000" endPos="32000" dist="12700" dir="5400000" sy="-100000" rotWithShape="0"/>
          </a:effectLst>
        </a:effectStyle>
        <a:effectStyle>
          <a:effectLst>
            <a:outerShdw blurRad="38100" dist="25400" dir="5400000" rotWithShape="0">
              <a:srgbClr val="000000">
                <a:alpha val="64000"/>
              </a:srgbClr>
            </a:outerShdw>
          </a:effectLst>
          <a:scene3d>
            <a:camera prst="orthographicFront">
              <a:rot lat="0" lon="0" rev="0"/>
            </a:camera>
            <a:lightRig rig="threePt" dir="tl">
              <a:rot lat="0" lon="0" rev="1200000"/>
            </a:lightRig>
          </a:scene3d>
          <a:sp3d>
            <a:bevelT w="25400" h="12700"/>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76000"/>
                <a:satMod val="180000"/>
              </a:schemeClr>
              <a:schemeClr val="phClr">
                <a:tint val="80000"/>
                <a:satMod val="120000"/>
                <a:lumMod val="180000"/>
              </a:schemeClr>
            </a:duotone>
          </a:blip>
          <a:stretch/>
        </a:blipFill>
      </a:bgFillStyleLst>
    </a:fmtScheme>
  </a:themeElements>
  <a:objectDefaults/>
  <a:extraClrSchemeLst/>
  <a:extLst>
    <a:ext uri="{05A4C25C-085E-4340-85A3-A5531E510DB2}">
      <thm15:themeFamily xmlns:thm15="http://schemas.microsoft.com/office/thememl/2012/main" name="Parallax" id="{3388167B-A2EB-4685-9635-1831D9AEF8C4}" vid="{4F7A876A-7598-49CA-AFC8-8EDA2551E4A7}"/>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3.xml><?xml version="1.0" encoding="utf-8"?>
<ct:contentTypeSchema xmlns:ct="http://schemas.microsoft.com/office/2006/metadata/contentType" xmlns:ma="http://schemas.microsoft.com/office/2006/metadata/properties/metaAttributes" ct:_="" ma:_="" ma:contentTypeName="Document" ma:contentTypeID="0x0101001E5BE4C2BCFF6B4DB20331A30F85A158" ma:contentTypeVersion="0" ma:contentTypeDescription="Create a new document." ma:contentTypeScope="" ma:versionID="a814a18d9a9e83138874cae011afefeb">
  <xsd:schema xmlns:xsd="http://www.w3.org/2001/XMLSchema" xmlns:xs="http://www.w3.org/2001/XMLSchema" xmlns:p="http://schemas.microsoft.com/office/2006/metadata/properties" xmlns:ns2="4baba050-fa1d-40b7-ac3c-d2eee5996a97" targetNamespace="http://schemas.microsoft.com/office/2006/metadata/properties" ma:root="true" ma:fieldsID="b53e1e4921357f272615a66df08e5b8c" ns2:_="">
    <xsd:import namespace="4baba050-fa1d-40b7-ac3c-d2eee5996a97"/>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aba050-fa1d-40b7-ac3c-d2eee5996a97"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_dlc_DocId xmlns="4baba050-fa1d-40b7-ac3c-d2eee5996a97">HTTNCAPE4TVF-1701983716-135</_dlc_DocId>
    <_dlc_DocIdUrl xmlns="4baba050-fa1d-40b7-ac3c-d2eee5996a97">
      <Url>https://intranet.osc.doe.gov/depts/programs/HighEng/_layouts/DocIdRedir.aspx?ID=HTTNCAPE4TVF-1701983716-135</Url>
      <Description>HTTNCAPE4TVF-1701983716-135</Description>
    </_dlc_DocIdUrl>
  </documentManagement>
</p:properties>
</file>

<file path=customXml/itemProps1.xml><?xml version="1.0" encoding="utf-8"?>
<ds:datastoreItem xmlns:ds="http://schemas.openxmlformats.org/officeDocument/2006/customXml" ds:itemID="{71F2BA9B-1E75-49DB-92F1-C1F5938D2DDD}">
  <ds:schemaRefs>
    <ds:schemaRef ds:uri="http://schemas.microsoft.com/sharepoint/v3/contenttype/forms"/>
  </ds:schemaRefs>
</ds:datastoreItem>
</file>

<file path=customXml/itemProps2.xml><?xml version="1.0" encoding="utf-8"?>
<ds:datastoreItem xmlns:ds="http://schemas.openxmlformats.org/officeDocument/2006/customXml" ds:itemID="{C1199F82-D29F-4D51-ACE2-9ACD0C74AF0F}">
  <ds:schemaRefs>
    <ds:schemaRef ds:uri="http://schemas.microsoft.com/sharepoint/events"/>
  </ds:schemaRefs>
</ds:datastoreItem>
</file>

<file path=customXml/itemProps3.xml><?xml version="1.0" encoding="utf-8"?>
<ds:datastoreItem xmlns:ds="http://schemas.openxmlformats.org/officeDocument/2006/customXml" ds:itemID="{3204E623-A963-4080-8E09-3877C3BF00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aba050-fa1d-40b7-ac3c-d2eee5996a9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683A06B9-980E-4505-B879-14C16D169865}">
  <ds:schemaRefs>
    <ds:schemaRef ds:uri="http://purl.org/dc/term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4baba050-fa1d-40b7-ac3c-d2eee5996a97"/>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TM03457444[[fn=Basis]]</Template>
  <TotalTime>5615</TotalTime>
  <Words>1512</Words>
  <Application>Microsoft Office PowerPoint</Application>
  <PresentationFormat>On-screen Show (4:3)</PresentationFormat>
  <Paragraphs>186</Paragraphs>
  <Slides>11</Slides>
  <Notes>2</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11</vt:i4>
      </vt:variant>
    </vt:vector>
  </HeadingPairs>
  <TitlesOfParts>
    <vt:vector size="18" baseType="lpstr">
      <vt:lpstr>Arial</vt:lpstr>
      <vt:lpstr>Calibri</vt:lpstr>
      <vt:lpstr>Corbel</vt:lpstr>
      <vt:lpstr>Verdana</vt:lpstr>
      <vt:lpstr>Wingdings 3</vt:lpstr>
      <vt:lpstr>Basis</vt:lpstr>
      <vt:lpstr>Parallax</vt:lpstr>
      <vt:lpstr>The Future of Advanced Accelerator R&amp;D</vt:lpstr>
      <vt:lpstr>Bottom Line Up Front</vt:lpstr>
      <vt:lpstr>DOE Operates 17 National Laboratories</vt:lpstr>
      <vt:lpstr>Over Half of All Office of Science Facility Users Depend on Large Accelerator-Based Scientific Instruments</vt:lpstr>
      <vt:lpstr>The Leadership of Future DOE Science Facilities Rests Heavily on Accelerator S&amp;T Advances</vt:lpstr>
      <vt:lpstr>Several areas of Accelerator Technology have Significant Leverage Across DOE’s Mission Space</vt:lpstr>
      <vt:lpstr>Strategic planning through  community-based processes </vt:lpstr>
      <vt:lpstr>For your consideration</vt:lpstr>
      <vt:lpstr>Intense Laser Labs Worldwide</vt:lpstr>
      <vt:lpstr>Closing Thoughts</vt:lpstr>
      <vt:lpstr>Bottom Line</vt:lpstr>
    </vt:vector>
  </TitlesOfParts>
  <Company>US Department of Energy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Cooke, Michael</dc:creator>
  <cp:lastModifiedBy>Eric Colby</cp:lastModifiedBy>
  <cp:revision>281</cp:revision>
  <cp:lastPrinted>2019-09-27T15:13:13Z</cp:lastPrinted>
  <dcterms:created xsi:type="dcterms:W3CDTF">2017-09-29T18:56:34Z</dcterms:created>
  <dcterms:modified xsi:type="dcterms:W3CDTF">2019-10-14T17:49:41Z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c01d83f0-cd37-4747-8dd1-aede9e5932c4</vt:lpwstr>
  </property>
  <property fmtid="{D5CDD505-2E9C-101B-9397-08002B2CF9AE}" pid="3" name="ContentTypeId">
    <vt:lpwstr>0x0101001E5BE4C2BCFF6B4DB20331A30F85A158</vt:lpwstr>
  </property>
</Properties>
</file>