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6.jpg" ContentType="image/jpg"/>
  <Override PartName="/ppt/media/image57.jpg" ContentType="image/jpg"/>
  <Override PartName="/ppt/notesSlides/notesSlide3.xml" ContentType="application/vnd.openxmlformats-officedocument.presentationml.notesSlide+xml"/>
  <Override PartName="/ppt/media/image59.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7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 id="2147483662" r:id="rId2"/>
  </p:sldMasterIdLst>
  <p:notesMasterIdLst>
    <p:notesMasterId r:id="rId38"/>
  </p:notesMasterIdLst>
  <p:handoutMasterIdLst>
    <p:handoutMasterId r:id="rId39"/>
  </p:handoutMasterIdLst>
  <p:sldIdLst>
    <p:sldId id="642" r:id="rId3"/>
    <p:sldId id="609" r:id="rId4"/>
    <p:sldId id="611" r:id="rId5"/>
    <p:sldId id="647" r:id="rId6"/>
    <p:sldId id="652" r:id="rId7"/>
    <p:sldId id="653" r:id="rId8"/>
    <p:sldId id="654" r:id="rId9"/>
    <p:sldId id="657" r:id="rId10"/>
    <p:sldId id="662" r:id="rId11"/>
    <p:sldId id="663" r:id="rId12"/>
    <p:sldId id="664" r:id="rId13"/>
    <p:sldId id="665" r:id="rId14"/>
    <p:sldId id="667" r:id="rId15"/>
    <p:sldId id="668" r:id="rId16"/>
    <p:sldId id="648" r:id="rId17"/>
    <p:sldId id="649" r:id="rId18"/>
    <p:sldId id="674" r:id="rId19"/>
    <p:sldId id="650" r:id="rId20"/>
    <p:sldId id="651" r:id="rId21"/>
    <p:sldId id="687" r:id="rId22"/>
    <p:sldId id="688" r:id="rId23"/>
    <p:sldId id="689" r:id="rId24"/>
    <p:sldId id="690" r:id="rId25"/>
    <p:sldId id="675" r:id="rId26"/>
    <p:sldId id="691" r:id="rId27"/>
    <p:sldId id="676" r:id="rId28"/>
    <p:sldId id="684" r:id="rId29"/>
    <p:sldId id="538" r:id="rId30"/>
    <p:sldId id="677" r:id="rId31"/>
    <p:sldId id="678" r:id="rId32"/>
    <p:sldId id="685" r:id="rId33"/>
    <p:sldId id="686" r:id="rId34"/>
    <p:sldId id="679" r:id="rId35"/>
    <p:sldId id="683" r:id="rId36"/>
    <p:sldId id="682" r:id="rId37"/>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rgey Vasilyev" initials="SV"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CC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00" autoAdjust="0"/>
    <p:restoredTop sz="94713" autoAdjust="0"/>
  </p:normalViewPr>
  <p:slideViewPr>
    <p:cSldViewPr>
      <p:cViewPr varScale="1">
        <p:scale>
          <a:sx n="110" d="100"/>
          <a:sy n="110" d="100"/>
        </p:scale>
        <p:origin x="144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834" y="-84"/>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6662218070199"/>
          <c:y val="4.0627885503231764E-2"/>
          <c:w val="0.83029783353352016"/>
          <c:h val="0.82537977766629589"/>
        </c:manualLayout>
      </c:layout>
      <c:scatterChart>
        <c:scatterStyle val="lineMarker"/>
        <c:varyColors val="0"/>
        <c:ser>
          <c:idx val="0"/>
          <c:order val="0"/>
          <c:tx>
            <c:strRef>
              <c:f>Sheet1!$B$1</c:f>
              <c:strCache>
                <c:ptCount val="1"/>
                <c:pt idx="0">
                  <c:v>Output(FR)</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Sheet1!$A$2:$A$37</c:f>
              <c:numCache>
                <c:formatCode>General</c:formatCode>
                <c:ptCount val="36"/>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pt idx="35">
                  <c:v>50</c:v>
                </c:pt>
              </c:numCache>
            </c:numRef>
          </c:xVal>
          <c:yVal>
            <c:numRef>
              <c:f>Sheet1!$B$2:$B$37</c:f>
              <c:numCache>
                <c:formatCode>General</c:formatCode>
                <c:ptCount val="36"/>
                <c:pt idx="2">
                  <c:v>0</c:v>
                </c:pt>
                <c:pt idx="3">
                  <c:v>4</c:v>
                </c:pt>
                <c:pt idx="5">
                  <c:v>12</c:v>
                </c:pt>
                <c:pt idx="7">
                  <c:v>25</c:v>
                </c:pt>
                <c:pt idx="8">
                  <c:v>42</c:v>
                </c:pt>
                <c:pt idx="10">
                  <c:v>66</c:v>
                </c:pt>
                <c:pt idx="12">
                  <c:v>97</c:v>
                </c:pt>
                <c:pt idx="14">
                  <c:v>130</c:v>
                </c:pt>
                <c:pt idx="16">
                  <c:v>172</c:v>
                </c:pt>
                <c:pt idx="18">
                  <c:v>220</c:v>
                </c:pt>
                <c:pt idx="19">
                  <c:v>300</c:v>
                </c:pt>
                <c:pt idx="22">
                  <c:v>380</c:v>
                </c:pt>
                <c:pt idx="25">
                  <c:v>460</c:v>
                </c:pt>
                <c:pt idx="28">
                  <c:v>550</c:v>
                </c:pt>
                <c:pt idx="30">
                  <c:v>640</c:v>
                </c:pt>
              </c:numCache>
            </c:numRef>
          </c:yVal>
          <c:smooth val="0"/>
          <c:extLst>
            <c:ext xmlns:c16="http://schemas.microsoft.com/office/drawing/2014/chart" uri="{C3380CC4-5D6E-409C-BE32-E72D297353CC}">
              <c16:uniqueId val="{00000000-9323-4939-9050-B9B93F0DE535}"/>
            </c:ext>
          </c:extLst>
        </c:ser>
        <c:ser>
          <c:idx val="1"/>
          <c:order val="1"/>
          <c:tx>
            <c:strRef>
              <c:f>Sheet1!$C$1</c:f>
              <c:strCache>
                <c:ptCount val="1"/>
                <c:pt idx="0">
                  <c:v>Output (QS)</c:v>
                </c:pt>
              </c:strCache>
            </c:strRef>
          </c:tx>
          <c:spPr>
            <a:ln w="19050" cap="rnd">
              <a:noFill/>
              <a:round/>
            </a:ln>
            <a:effectLst/>
          </c:spPr>
          <c:marker>
            <c:symbol val="circle"/>
            <c:size val="5"/>
            <c:spPr>
              <a:solidFill>
                <a:schemeClr val="accent2"/>
              </a:solidFill>
              <a:ln w="9525">
                <a:solidFill>
                  <a:schemeClr val="accent2"/>
                </a:solidFill>
              </a:ln>
              <a:effectLst/>
            </c:spPr>
          </c:marker>
          <c:xVal>
            <c:numRef>
              <c:f>Sheet1!$A$2:$A$37</c:f>
              <c:numCache>
                <c:formatCode>General</c:formatCode>
                <c:ptCount val="36"/>
                <c:pt idx="0">
                  <c:v>15</c:v>
                </c:pt>
                <c:pt idx="1">
                  <c:v>16</c:v>
                </c:pt>
                <c:pt idx="2">
                  <c:v>17</c:v>
                </c:pt>
                <c:pt idx="3">
                  <c:v>18</c:v>
                </c:pt>
                <c:pt idx="4">
                  <c:v>19</c:v>
                </c:pt>
                <c:pt idx="5">
                  <c:v>20</c:v>
                </c:pt>
                <c:pt idx="6">
                  <c:v>21</c:v>
                </c:pt>
                <c:pt idx="7">
                  <c:v>22</c:v>
                </c:pt>
                <c:pt idx="8">
                  <c:v>23</c:v>
                </c:pt>
                <c:pt idx="9">
                  <c:v>24</c:v>
                </c:pt>
                <c:pt idx="10">
                  <c:v>25</c:v>
                </c:pt>
                <c:pt idx="11">
                  <c:v>26</c:v>
                </c:pt>
                <c:pt idx="12">
                  <c:v>27</c:v>
                </c:pt>
                <c:pt idx="13">
                  <c:v>28</c:v>
                </c:pt>
                <c:pt idx="14">
                  <c:v>29</c:v>
                </c:pt>
                <c:pt idx="15">
                  <c:v>30</c:v>
                </c:pt>
                <c:pt idx="16">
                  <c:v>31</c:v>
                </c:pt>
                <c:pt idx="17">
                  <c:v>32</c:v>
                </c:pt>
                <c:pt idx="18">
                  <c:v>33</c:v>
                </c:pt>
                <c:pt idx="19">
                  <c:v>34</c:v>
                </c:pt>
                <c:pt idx="20">
                  <c:v>35</c:v>
                </c:pt>
                <c:pt idx="21">
                  <c:v>36</c:v>
                </c:pt>
                <c:pt idx="22">
                  <c:v>37</c:v>
                </c:pt>
                <c:pt idx="23">
                  <c:v>38</c:v>
                </c:pt>
                <c:pt idx="24">
                  <c:v>39</c:v>
                </c:pt>
                <c:pt idx="25">
                  <c:v>40</c:v>
                </c:pt>
                <c:pt idx="26">
                  <c:v>41</c:v>
                </c:pt>
                <c:pt idx="27">
                  <c:v>42</c:v>
                </c:pt>
                <c:pt idx="28">
                  <c:v>43</c:v>
                </c:pt>
                <c:pt idx="29">
                  <c:v>44</c:v>
                </c:pt>
                <c:pt idx="30">
                  <c:v>45</c:v>
                </c:pt>
                <c:pt idx="31">
                  <c:v>46</c:v>
                </c:pt>
                <c:pt idx="32">
                  <c:v>47</c:v>
                </c:pt>
                <c:pt idx="33">
                  <c:v>48</c:v>
                </c:pt>
                <c:pt idx="34">
                  <c:v>49</c:v>
                </c:pt>
                <c:pt idx="35">
                  <c:v>50</c:v>
                </c:pt>
              </c:numCache>
            </c:numRef>
          </c:xVal>
          <c:yVal>
            <c:numRef>
              <c:f>Sheet1!$C$2:$C$37</c:f>
              <c:numCache>
                <c:formatCode>General</c:formatCode>
                <c:ptCount val="36"/>
                <c:pt idx="15">
                  <c:v>0</c:v>
                </c:pt>
                <c:pt idx="17">
                  <c:v>11</c:v>
                </c:pt>
                <c:pt idx="19">
                  <c:v>36</c:v>
                </c:pt>
                <c:pt idx="21">
                  <c:v>56</c:v>
                </c:pt>
                <c:pt idx="23">
                  <c:v>106</c:v>
                </c:pt>
                <c:pt idx="26">
                  <c:v>154</c:v>
                </c:pt>
                <c:pt idx="28">
                  <c:v>196</c:v>
                </c:pt>
                <c:pt idx="30">
                  <c:v>220</c:v>
                </c:pt>
                <c:pt idx="33">
                  <c:v>260</c:v>
                </c:pt>
              </c:numCache>
            </c:numRef>
          </c:yVal>
          <c:smooth val="0"/>
          <c:extLst>
            <c:ext xmlns:c16="http://schemas.microsoft.com/office/drawing/2014/chart" uri="{C3380CC4-5D6E-409C-BE32-E72D297353CC}">
              <c16:uniqueId val="{00000001-9323-4939-9050-B9B93F0DE535}"/>
            </c:ext>
          </c:extLst>
        </c:ser>
        <c:dLbls>
          <c:showLegendKey val="0"/>
          <c:showVal val="0"/>
          <c:showCatName val="0"/>
          <c:showSerName val="0"/>
          <c:showPercent val="0"/>
          <c:showBubbleSize val="0"/>
        </c:dLbls>
        <c:axId val="276516448"/>
        <c:axId val="276758288"/>
      </c:scatterChart>
      <c:valAx>
        <c:axId val="276516448"/>
        <c:scaling>
          <c:orientation val="minMax"/>
          <c:max val="50"/>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Pump (J)</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76758288"/>
        <c:crosses val="autoZero"/>
        <c:crossBetween val="midCat"/>
      </c:valAx>
      <c:valAx>
        <c:axId val="276758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Output (mJ)</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76516448"/>
        <c:crosses val="autoZero"/>
        <c:crossBetween val="midCat"/>
      </c:valAx>
      <c:spPr>
        <a:noFill/>
        <a:ln>
          <a:noFill/>
        </a:ln>
        <a:effectLst/>
      </c:spPr>
    </c:plotArea>
    <c:legend>
      <c:legendPos val="b"/>
      <c:layout>
        <c:manualLayout>
          <c:xMode val="edge"/>
          <c:yMode val="edge"/>
          <c:x val="0.27951151010582276"/>
          <c:y val="5.4939545299219864E-2"/>
          <c:w val="0.44946954879047762"/>
          <c:h val="6.23273060396536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78" tIns="46639" rIns="93278" bIns="46639" rtlCol="0"/>
          <a:lstStyle>
            <a:lvl1pPr algn="l">
              <a:defRPr sz="13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78" tIns="46639" rIns="93278" bIns="46639" rtlCol="0"/>
          <a:lstStyle>
            <a:lvl1pPr algn="r">
              <a:defRPr sz="1300"/>
            </a:lvl1pPr>
          </a:lstStyle>
          <a:p>
            <a:fld id="{6181E3CC-1CAF-477D-B9F3-48931D47C6B4}" type="datetimeFigureOut">
              <a:rPr lang="en-US" smtClean="0"/>
              <a:pPr/>
              <a:t>10/14/2019</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78" tIns="46639" rIns="93278" bIns="46639" rtlCol="0" anchor="b"/>
          <a:lstStyle>
            <a:lvl1pPr algn="l">
              <a:defRPr sz="13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78" tIns="46639" rIns="93278" bIns="46639" rtlCol="0" anchor="b"/>
          <a:lstStyle>
            <a:lvl1pPr algn="r">
              <a:defRPr sz="1300"/>
            </a:lvl1pPr>
          </a:lstStyle>
          <a:p>
            <a:fld id="{9801E0BE-586F-41E4-8646-96489AE8F45F}" type="slidenum">
              <a:rPr lang="en-US" smtClean="0"/>
              <a:pPr/>
              <a:t>‹#›</a:t>
            </a:fld>
            <a:endParaRPr lang="en-US"/>
          </a:p>
        </p:txBody>
      </p:sp>
    </p:spTree>
    <p:extLst>
      <p:ext uri="{BB962C8B-B14F-4D97-AF65-F5344CB8AC3E}">
        <p14:creationId xmlns:p14="http://schemas.microsoft.com/office/powerpoint/2010/main" val="2632653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78" tIns="46639" rIns="93278" bIns="46639" rtlCol="0"/>
          <a:lstStyle>
            <a:lvl1pPr algn="l">
              <a:defRPr sz="13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78" tIns="46639" rIns="93278" bIns="46639" rtlCol="0"/>
          <a:lstStyle>
            <a:lvl1pPr algn="r">
              <a:defRPr sz="1300"/>
            </a:lvl1pPr>
          </a:lstStyle>
          <a:p>
            <a:fld id="{EF74DF85-C15D-4B79-8E0C-CDC31C3739DC}" type="datetimeFigureOut">
              <a:rPr lang="en-US" smtClean="0"/>
              <a:pPr/>
              <a:t>10/14/2019</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78" tIns="46639" rIns="93278" bIns="46639"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78" tIns="46639" rIns="93278" bIns="4663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78" tIns="46639" rIns="93278" bIns="46639" rtlCol="0" anchor="b"/>
          <a:lstStyle>
            <a:lvl1pPr algn="l">
              <a:defRPr sz="13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78" tIns="46639" rIns="93278" bIns="46639" rtlCol="0" anchor="b"/>
          <a:lstStyle>
            <a:lvl1pPr algn="r">
              <a:defRPr sz="1300"/>
            </a:lvl1pPr>
          </a:lstStyle>
          <a:p>
            <a:fld id="{C7A19F94-06B7-4EAF-ABCC-81C3EC6EA87B}" type="slidenum">
              <a:rPr lang="en-US" smtClean="0"/>
              <a:pPr/>
              <a:t>‹#›</a:t>
            </a:fld>
            <a:endParaRPr lang="en-US"/>
          </a:p>
        </p:txBody>
      </p:sp>
    </p:spTree>
    <p:extLst>
      <p:ext uri="{BB962C8B-B14F-4D97-AF65-F5344CB8AC3E}">
        <p14:creationId xmlns:p14="http://schemas.microsoft.com/office/powerpoint/2010/main" val="262206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2BBBD-0612-4539-B725-CBDE17DE745D}" type="slidenum">
              <a:rPr lang="en-US" smtClean="0"/>
              <a:t>15</a:t>
            </a:fld>
            <a:endParaRPr lang="en-US"/>
          </a:p>
        </p:txBody>
      </p:sp>
    </p:spTree>
    <p:extLst>
      <p:ext uri="{BB962C8B-B14F-4D97-AF65-F5344CB8AC3E}">
        <p14:creationId xmlns:p14="http://schemas.microsoft.com/office/powerpoint/2010/main" val="2812212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4571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pPr eaLnBrk="1" hangingPunct="1">
              <a:spcBef>
                <a:spcPct val="0"/>
              </a:spcBef>
            </a:pPr>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lvl1pPr>
              <a:defRPr sz="2700">
                <a:solidFill>
                  <a:schemeClr val="tx1"/>
                </a:solidFill>
                <a:latin typeface="Helvetica" pitchFamily="34" charset="0"/>
              </a:defRPr>
            </a:lvl1pPr>
            <a:lvl2pPr marL="716947" indent="-275749">
              <a:defRPr sz="2700">
                <a:solidFill>
                  <a:schemeClr val="tx1"/>
                </a:solidFill>
                <a:latin typeface="Helvetica" pitchFamily="34" charset="0"/>
              </a:defRPr>
            </a:lvl2pPr>
            <a:lvl3pPr marL="1102995" indent="-220599">
              <a:defRPr sz="2700">
                <a:solidFill>
                  <a:schemeClr val="tx1"/>
                </a:solidFill>
                <a:latin typeface="Helvetica" pitchFamily="34" charset="0"/>
              </a:defRPr>
            </a:lvl3pPr>
            <a:lvl4pPr marL="1544193" indent="-220599">
              <a:defRPr sz="2700">
                <a:solidFill>
                  <a:schemeClr val="tx1"/>
                </a:solidFill>
                <a:latin typeface="Helvetica" pitchFamily="34" charset="0"/>
              </a:defRPr>
            </a:lvl4pPr>
            <a:lvl5pPr marL="1985391" indent="-220599">
              <a:defRPr sz="2700">
                <a:solidFill>
                  <a:schemeClr val="tx1"/>
                </a:solidFill>
                <a:latin typeface="Helvetica" pitchFamily="34" charset="0"/>
              </a:defRPr>
            </a:lvl5pPr>
            <a:lvl6pPr marL="2426589" indent="-220599" eaLnBrk="0" fontAlgn="base" hangingPunct="0">
              <a:spcBef>
                <a:spcPct val="20000"/>
              </a:spcBef>
              <a:spcAft>
                <a:spcPct val="0"/>
              </a:spcAft>
              <a:buClr>
                <a:schemeClr val="accent1"/>
              </a:buClr>
              <a:buSzPct val="75000"/>
              <a:buFont typeface="Monotype Sorts" charset="2"/>
              <a:buChar char=""/>
              <a:defRPr sz="2700">
                <a:solidFill>
                  <a:schemeClr val="tx1"/>
                </a:solidFill>
                <a:latin typeface="Helvetica" pitchFamily="34" charset="0"/>
              </a:defRPr>
            </a:lvl6pPr>
            <a:lvl7pPr marL="2867787" indent="-220599" eaLnBrk="0" fontAlgn="base" hangingPunct="0">
              <a:spcBef>
                <a:spcPct val="20000"/>
              </a:spcBef>
              <a:spcAft>
                <a:spcPct val="0"/>
              </a:spcAft>
              <a:buClr>
                <a:schemeClr val="accent1"/>
              </a:buClr>
              <a:buSzPct val="75000"/>
              <a:buFont typeface="Monotype Sorts" charset="2"/>
              <a:buChar char=""/>
              <a:defRPr sz="2700">
                <a:solidFill>
                  <a:schemeClr val="tx1"/>
                </a:solidFill>
                <a:latin typeface="Helvetica" pitchFamily="34" charset="0"/>
              </a:defRPr>
            </a:lvl7pPr>
            <a:lvl8pPr marL="3308985" indent="-220599" eaLnBrk="0" fontAlgn="base" hangingPunct="0">
              <a:spcBef>
                <a:spcPct val="20000"/>
              </a:spcBef>
              <a:spcAft>
                <a:spcPct val="0"/>
              </a:spcAft>
              <a:buClr>
                <a:schemeClr val="accent1"/>
              </a:buClr>
              <a:buSzPct val="75000"/>
              <a:buFont typeface="Monotype Sorts" charset="2"/>
              <a:buChar char=""/>
              <a:defRPr sz="2700">
                <a:solidFill>
                  <a:schemeClr val="tx1"/>
                </a:solidFill>
                <a:latin typeface="Helvetica" pitchFamily="34" charset="0"/>
              </a:defRPr>
            </a:lvl8pPr>
            <a:lvl9pPr marL="3750183" indent="-220599" eaLnBrk="0" fontAlgn="base" hangingPunct="0">
              <a:spcBef>
                <a:spcPct val="20000"/>
              </a:spcBef>
              <a:spcAft>
                <a:spcPct val="0"/>
              </a:spcAft>
              <a:buClr>
                <a:schemeClr val="accent1"/>
              </a:buClr>
              <a:buSzPct val="75000"/>
              <a:buFont typeface="Monotype Sorts" charset="2"/>
              <a:buChar char=""/>
              <a:defRPr sz="2700">
                <a:solidFill>
                  <a:schemeClr val="tx1"/>
                </a:solidFill>
                <a:latin typeface="Helvetica" pitchFamily="34" charset="0"/>
              </a:defRPr>
            </a:lvl9pPr>
          </a:lstStyle>
          <a:p>
            <a:fld id="{A0860D0F-81F0-4C97-97EE-DABB4529B9D1}" type="slidenum">
              <a:rPr lang="en-US" sz="1200">
                <a:latin typeface="Arial" pitchFamily="34" charset="0"/>
              </a:rPr>
              <a:pPr/>
              <a:t>18</a:t>
            </a:fld>
            <a:endParaRPr lang="en-US" sz="1200">
              <a:latin typeface="Arial" pitchFamily="34" charset="0"/>
            </a:endParaRPr>
          </a:p>
        </p:txBody>
      </p:sp>
    </p:spTree>
    <p:extLst>
      <p:ext uri="{BB962C8B-B14F-4D97-AF65-F5344CB8AC3E}">
        <p14:creationId xmlns:p14="http://schemas.microsoft.com/office/powerpoint/2010/main" val="386623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pPr eaLnBrk="1" hangingPunct="1">
              <a:spcBef>
                <a:spcPct val="0"/>
              </a:spcBef>
            </a:pPr>
            <a:endParaRPr lang="en-US" dirty="0" smtClean="0">
              <a:latin typeface="Arial" pitchFamily="34" charset="0"/>
            </a:endParaRPr>
          </a:p>
        </p:txBody>
      </p:sp>
      <p:sp>
        <p:nvSpPr>
          <p:cNvPr id="41988" name="Slide Number Placeholder 3"/>
          <p:cNvSpPr>
            <a:spLocks noGrp="1"/>
          </p:cNvSpPr>
          <p:nvPr>
            <p:ph type="sldNum" sz="quarter" idx="5"/>
          </p:nvPr>
        </p:nvSpPr>
        <p:spPr>
          <a:noFill/>
        </p:spPr>
        <p:txBody>
          <a:bodyPr/>
          <a:lstStyle>
            <a:lvl1pPr>
              <a:defRPr sz="2700">
                <a:solidFill>
                  <a:schemeClr val="tx1"/>
                </a:solidFill>
                <a:latin typeface="Helvetica" pitchFamily="34" charset="0"/>
              </a:defRPr>
            </a:lvl1pPr>
            <a:lvl2pPr marL="716947" indent="-275749">
              <a:defRPr sz="2700">
                <a:solidFill>
                  <a:schemeClr val="tx1"/>
                </a:solidFill>
                <a:latin typeface="Helvetica" pitchFamily="34" charset="0"/>
              </a:defRPr>
            </a:lvl2pPr>
            <a:lvl3pPr marL="1102995" indent="-220599">
              <a:defRPr sz="2700">
                <a:solidFill>
                  <a:schemeClr val="tx1"/>
                </a:solidFill>
                <a:latin typeface="Helvetica" pitchFamily="34" charset="0"/>
              </a:defRPr>
            </a:lvl3pPr>
            <a:lvl4pPr marL="1544193" indent="-220599">
              <a:defRPr sz="2700">
                <a:solidFill>
                  <a:schemeClr val="tx1"/>
                </a:solidFill>
                <a:latin typeface="Helvetica" pitchFamily="34" charset="0"/>
              </a:defRPr>
            </a:lvl4pPr>
            <a:lvl5pPr marL="1985391" indent="-220599">
              <a:defRPr sz="2700">
                <a:solidFill>
                  <a:schemeClr val="tx1"/>
                </a:solidFill>
                <a:latin typeface="Helvetica" pitchFamily="34" charset="0"/>
              </a:defRPr>
            </a:lvl5pPr>
            <a:lvl6pPr marL="2426589" indent="-220599" eaLnBrk="0" fontAlgn="base" hangingPunct="0">
              <a:spcBef>
                <a:spcPct val="20000"/>
              </a:spcBef>
              <a:spcAft>
                <a:spcPct val="0"/>
              </a:spcAft>
              <a:buClr>
                <a:schemeClr val="accent1"/>
              </a:buClr>
              <a:buSzPct val="75000"/>
              <a:buFont typeface="Monotype Sorts" charset="2"/>
              <a:buChar char=""/>
              <a:defRPr sz="2700">
                <a:solidFill>
                  <a:schemeClr val="tx1"/>
                </a:solidFill>
                <a:latin typeface="Helvetica" pitchFamily="34" charset="0"/>
              </a:defRPr>
            </a:lvl6pPr>
            <a:lvl7pPr marL="2867787" indent="-220599" eaLnBrk="0" fontAlgn="base" hangingPunct="0">
              <a:spcBef>
                <a:spcPct val="20000"/>
              </a:spcBef>
              <a:spcAft>
                <a:spcPct val="0"/>
              </a:spcAft>
              <a:buClr>
                <a:schemeClr val="accent1"/>
              </a:buClr>
              <a:buSzPct val="75000"/>
              <a:buFont typeface="Monotype Sorts" charset="2"/>
              <a:buChar char=""/>
              <a:defRPr sz="2700">
                <a:solidFill>
                  <a:schemeClr val="tx1"/>
                </a:solidFill>
                <a:latin typeface="Helvetica" pitchFamily="34" charset="0"/>
              </a:defRPr>
            </a:lvl7pPr>
            <a:lvl8pPr marL="3308985" indent="-220599" eaLnBrk="0" fontAlgn="base" hangingPunct="0">
              <a:spcBef>
                <a:spcPct val="20000"/>
              </a:spcBef>
              <a:spcAft>
                <a:spcPct val="0"/>
              </a:spcAft>
              <a:buClr>
                <a:schemeClr val="accent1"/>
              </a:buClr>
              <a:buSzPct val="75000"/>
              <a:buFont typeface="Monotype Sorts" charset="2"/>
              <a:buChar char=""/>
              <a:defRPr sz="2700">
                <a:solidFill>
                  <a:schemeClr val="tx1"/>
                </a:solidFill>
                <a:latin typeface="Helvetica" pitchFamily="34" charset="0"/>
              </a:defRPr>
            </a:lvl8pPr>
            <a:lvl9pPr marL="3750183" indent="-220599" eaLnBrk="0" fontAlgn="base" hangingPunct="0">
              <a:spcBef>
                <a:spcPct val="20000"/>
              </a:spcBef>
              <a:spcAft>
                <a:spcPct val="0"/>
              </a:spcAft>
              <a:buClr>
                <a:schemeClr val="accent1"/>
              </a:buClr>
              <a:buSzPct val="75000"/>
              <a:buFont typeface="Monotype Sorts" charset="2"/>
              <a:buChar char=""/>
              <a:defRPr sz="2700">
                <a:solidFill>
                  <a:schemeClr val="tx1"/>
                </a:solidFill>
                <a:latin typeface="Helvetica" pitchFamily="34" charset="0"/>
              </a:defRPr>
            </a:lvl9pPr>
          </a:lstStyle>
          <a:p>
            <a:fld id="{A0860D0F-81F0-4C97-97EE-DABB4529B9D1}" type="slidenum">
              <a:rPr lang="en-US" sz="1200">
                <a:latin typeface="Arial" pitchFamily="34" charset="0"/>
              </a:rPr>
              <a:pPr/>
              <a:t>19</a:t>
            </a:fld>
            <a:endParaRPr lang="en-US" sz="1200">
              <a:latin typeface="Arial" pitchFamily="34" charset="0"/>
            </a:endParaRPr>
          </a:p>
        </p:txBody>
      </p:sp>
    </p:spTree>
    <p:extLst>
      <p:ext uri="{BB962C8B-B14F-4D97-AF65-F5344CB8AC3E}">
        <p14:creationId xmlns:p14="http://schemas.microsoft.com/office/powerpoint/2010/main" val="308004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DA8FD-CE24-42AE-A20B-8BC9E2F12EE3}" type="slidenum">
              <a:rPr lang="en-US" smtClean="0"/>
              <a:t>24</a:t>
            </a:fld>
            <a:endParaRPr lang="en-US"/>
          </a:p>
        </p:txBody>
      </p:sp>
    </p:spTree>
    <p:extLst>
      <p:ext uri="{BB962C8B-B14F-4D97-AF65-F5344CB8AC3E}">
        <p14:creationId xmlns:p14="http://schemas.microsoft.com/office/powerpoint/2010/main" val="2148537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4788DE-C0F8-4BF0-9669-1DA765CC51E6}" type="slidenum">
              <a:rPr lang="en-US" smtClean="0"/>
              <a:t>25</a:t>
            </a:fld>
            <a:endParaRPr lang="en-US"/>
          </a:p>
        </p:txBody>
      </p:sp>
    </p:spTree>
    <p:extLst>
      <p:ext uri="{BB962C8B-B14F-4D97-AF65-F5344CB8AC3E}">
        <p14:creationId xmlns:p14="http://schemas.microsoft.com/office/powerpoint/2010/main" val="1884407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02/23/2011</a:t>
            </a:r>
            <a:endParaRPr lang="en-US"/>
          </a:p>
        </p:txBody>
      </p:sp>
      <p:sp>
        <p:nvSpPr>
          <p:cNvPr id="5" name="Footer Placeholder 4"/>
          <p:cNvSpPr>
            <a:spLocks noGrp="1"/>
          </p:cNvSpPr>
          <p:nvPr>
            <p:ph type="ftr" sz="quarter" idx="11"/>
          </p:nvPr>
        </p:nvSpPr>
        <p:spPr/>
        <p:txBody>
          <a:bodyPr/>
          <a:lstStyle/>
          <a:p>
            <a:r>
              <a:rPr lang="en-US" smtClean="0"/>
              <a:t>Mid-Infrared Lasers</a:t>
            </a:r>
            <a:endParaRPr lang="en-US"/>
          </a:p>
        </p:txBody>
      </p:sp>
      <p:sp>
        <p:nvSpPr>
          <p:cNvPr id="6" name="Slide Number Placeholder 5"/>
          <p:cNvSpPr>
            <a:spLocks noGrp="1"/>
          </p:cNvSpPr>
          <p:nvPr>
            <p:ph type="sldNum" sz="quarter" idx="12"/>
          </p:nvPr>
        </p:nvSpPr>
        <p:spPr/>
        <p:txBody>
          <a:bodyPr/>
          <a:lstStyle/>
          <a:p>
            <a:fld id="{7C15AC04-70BB-4C4D-ABFC-4A2A43E59B7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02/23/2011</a:t>
            </a:r>
            <a:endParaRPr lang="en-US"/>
          </a:p>
        </p:txBody>
      </p:sp>
      <p:sp>
        <p:nvSpPr>
          <p:cNvPr id="5" name="Footer Placeholder 4"/>
          <p:cNvSpPr>
            <a:spLocks noGrp="1"/>
          </p:cNvSpPr>
          <p:nvPr>
            <p:ph type="ftr" sz="quarter" idx="11"/>
          </p:nvPr>
        </p:nvSpPr>
        <p:spPr/>
        <p:txBody>
          <a:bodyPr/>
          <a:lstStyle/>
          <a:p>
            <a:r>
              <a:rPr lang="en-US" smtClean="0"/>
              <a:t>Mid-Infrared Lasers</a:t>
            </a:r>
            <a:endParaRPr lang="en-US"/>
          </a:p>
        </p:txBody>
      </p:sp>
      <p:sp>
        <p:nvSpPr>
          <p:cNvPr id="6" name="Slide Number Placeholder 5"/>
          <p:cNvSpPr>
            <a:spLocks noGrp="1"/>
          </p:cNvSpPr>
          <p:nvPr>
            <p:ph type="sldNum" sz="quarter" idx="12"/>
          </p:nvPr>
        </p:nvSpPr>
        <p:spPr/>
        <p:txBody>
          <a:bodyPr/>
          <a:lstStyle/>
          <a:p>
            <a:fld id="{7C15AC04-70BB-4C4D-ABFC-4A2A43E59B7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02/23/2011</a:t>
            </a:r>
            <a:endParaRPr lang="en-US"/>
          </a:p>
        </p:txBody>
      </p:sp>
      <p:sp>
        <p:nvSpPr>
          <p:cNvPr id="5" name="Footer Placeholder 4"/>
          <p:cNvSpPr>
            <a:spLocks noGrp="1"/>
          </p:cNvSpPr>
          <p:nvPr>
            <p:ph type="ftr" sz="quarter" idx="11"/>
          </p:nvPr>
        </p:nvSpPr>
        <p:spPr/>
        <p:txBody>
          <a:bodyPr/>
          <a:lstStyle/>
          <a:p>
            <a:r>
              <a:rPr lang="en-US" smtClean="0"/>
              <a:t>Mid-Infrared Lasers</a:t>
            </a:r>
            <a:endParaRPr lang="en-US"/>
          </a:p>
        </p:txBody>
      </p:sp>
      <p:sp>
        <p:nvSpPr>
          <p:cNvPr id="6" name="Slide Number Placeholder 5"/>
          <p:cNvSpPr>
            <a:spLocks noGrp="1"/>
          </p:cNvSpPr>
          <p:nvPr>
            <p:ph type="sldNum" sz="quarter" idx="12"/>
          </p:nvPr>
        </p:nvSpPr>
        <p:spPr/>
        <p:txBody>
          <a:bodyPr/>
          <a:lstStyle/>
          <a:p>
            <a:fld id="{7C15AC04-70BB-4C4D-ABFC-4A2A43E59B7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pic>
        <p:nvPicPr>
          <p:cNvPr id="3" name="Picture 29" descr="Tit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4" y="2900759"/>
            <a:ext cx="9197976"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9"/>
          <p:cNvSpPr txBox="1">
            <a:spLocks noChangeArrowheads="1"/>
          </p:cNvSpPr>
          <p:nvPr/>
        </p:nvSpPr>
        <p:spPr bwMode="auto">
          <a:xfrm>
            <a:off x="6651625" y="6572250"/>
            <a:ext cx="2492375" cy="274638"/>
          </a:xfrm>
          <a:prstGeom prst="rect">
            <a:avLst/>
          </a:prstGeom>
          <a:noFill/>
          <a:ln w="9525">
            <a:noFill/>
            <a:miter lim="800000"/>
            <a:headEnd/>
            <a:tailEnd/>
          </a:ln>
        </p:spPr>
        <p:txBody>
          <a:bodyPr wrap="none">
            <a:spAutoFit/>
          </a:bodyPr>
          <a:lstStyle/>
          <a:p>
            <a:pPr>
              <a:defRPr/>
            </a:pPr>
            <a:r>
              <a:rPr lang="de-DE" sz="1200">
                <a:solidFill>
                  <a:schemeClr val="bg1"/>
                </a:solidFill>
                <a:latin typeface="Verdana" pitchFamily="34" charset="0"/>
                <a:ea typeface="ＭＳ Ｐゴシック" pitchFamily="34" charset="-128"/>
              </a:rPr>
              <a:t>Nasdaq: IPG </a:t>
            </a:r>
            <a:r>
              <a:rPr lang="de-DE" sz="1200" err="1">
                <a:solidFill>
                  <a:schemeClr val="bg1"/>
                </a:solidFill>
                <a:latin typeface="Verdana" pitchFamily="34" charset="0"/>
                <a:ea typeface="ＭＳ Ｐゴシック" pitchFamily="34" charset="-128"/>
              </a:rPr>
              <a:t>Photonics</a:t>
            </a:r>
            <a:r>
              <a:rPr lang="de-DE" sz="1200">
                <a:solidFill>
                  <a:schemeClr val="bg1"/>
                </a:solidFill>
                <a:latin typeface="Verdana" pitchFamily="34" charset="0"/>
                <a:ea typeface="ＭＳ Ｐゴシック" pitchFamily="34" charset="-128"/>
              </a:rPr>
              <a:t> (IPGP)</a:t>
            </a:r>
          </a:p>
        </p:txBody>
      </p:sp>
      <p:sp>
        <p:nvSpPr>
          <p:cNvPr id="19483" name="Rectangle 27"/>
          <p:cNvSpPr>
            <a:spLocks noGrp="1" noChangeArrowheads="1"/>
          </p:cNvSpPr>
          <p:nvPr>
            <p:ph type="ctrTitle" sz="quarter"/>
          </p:nvPr>
        </p:nvSpPr>
        <p:spPr>
          <a:xfrm>
            <a:off x="1447800" y="1752600"/>
            <a:ext cx="7086600" cy="914400"/>
          </a:xfrm>
        </p:spPr>
        <p:txBody>
          <a:bodyPr/>
          <a:lstStyle>
            <a:lvl1pPr>
              <a:defRPr sz="3900"/>
            </a:lvl1pPr>
          </a:lstStyle>
          <a:p>
            <a:r>
              <a:rPr lang="de-DE" smtClean="0"/>
              <a:t>Titelmasterformat durch Klicken bearbeiten</a:t>
            </a:r>
            <a:endParaRPr lang="en-US" dirty="0"/>
          </a:p>
        </p:txBody>
      </p:sp>
    </p:spTree>
    <p:extLst>
      <p:ext uri="{BB962C8B-B14F-4D97-AF65-F5344CB8AC3E}">
        <p14:creationId xmlns:p14="http://schemas.microsoft.com/office/powerpoint/2010/main" val="35328816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02/23/2011</a:t>
            </a:r>
            <a:endParaRPr lang="en-US"/>
          </a:p>
        </p:txBody>
      </p:sp>
      <p:sp>
        <p:nvSpPr>
          <p:cNvPr id="5" name="Footer Placeholder 4"/>
          <p:cNvSpPr>
            <a:spLocks noGrp="1"/>
          </p:cNvSpPr>
          <p:nvPr>
            <p:ph type="ftr" sz="quarter" idx="11"/>
          </p:nvPr>
        </p:nvSpPr>
        <p:spPr/>
        <p:txBody>
          <a:bodyPr/>
          <a:lstStyle/>
          <a:p>
            <a:r>
              <a:rPr lang="en-US" smtClean="0"/>
              <a:t>Mid-Infrared Lasers</a:t>
            </a:r>
            <a:endParaRPr lang="en-US"/>
          </a:p>
        </p:txBody>
      </p:sp>
      <p:sp>
        <p:nvSpPr>
          <p:cNvPr id="6" name="Slide Number Placeholder 5"/>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278428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02/23/2011</a:t>
            </a:r>
            <a:endParaRPr lang="en-US"/>
          </a:p>
        </p:txBody>
      </p:sp>
      <p:sp>
        <p:nvSpPr>
          <p:cNvPr id="5" name="Footer Placeholder 4"/>
          <p:cNvSpPr>
            <a:spLocks noGrp="1"/>
          </p:cNvSpPr>
          <p:nvPr>
            <p:ph type="ftr" sz="quarter" idx="11"/>
          </p:nvPr>
        </p:nvSpPr>
        <p:spPr/>
        <p:txBody>
          <a:bodyPr/>
          <a:lstStyle/>
          <a:p>
            <a:r>
              <a:rPr lang="en-US" smtClean="0"/>
              <a:t>Mid-Infrared Lasers</a:t>
            </a:r>
            <a:endParaRPr lang="en-US"/>
          </a:p>
        </p:txBody>
      </p:sp>
      <p:sp>
        <p:nvSpPr>
          <p:cNvPr id="6" name="Slide Number Placeholder 5"/>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3134948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02/23/2011</a:t>
            </a:r>
            <a:endParaRPr lang="en-US"/>
          </a:p>
        </p:txBody>
      </p:sp>
      <p:sp>
        <p:nvSpPr>
          <p:cNvPr id="5" name="Footer Placeholder 4"/>
          <p:cNvSpPr>
            <a:spLocks noGrp="1"/>
          </p:cNvSpPr>
          <p:nvPr>
            <p:ph type="ftr" sz="quarter" idx="11"/>
          </p:nvPr>
        </p:nvSpPr>
        <p:spPr/>
        <p:txBody>
          <a:bodyPr/>
          <a:lstStyle/>
          <a:p>
            <a:r>
              <a:rPr lang="en-US" smtClean="0"/>
              <a:t>Mid-Infrared Lasers</a:t>
            </a:r>
            <a:endParaRPr lang="en-US"/>
          </a:p>
        </p:txBody>
      </p:sp>
      <p:sp>
        <p:nvSpPr>
          <p:cNvPr id="6" name="Slide Number Placeholder 5"/>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2096672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02/23/2011</a:t>
            </a:r>
            <a:endParaRPr lang="en-US"/>
          </a:p>
        </p:txBody>
      </p:sp>
      <p:sp>
        <p:nvSpPr>
          <p:cNvPr id="6" name="Footer Placeholder 5"/>
          <p:cNvSpPr>
            <a:spLocks noGrp="1"/>
          </p:cNvSpPr>
          <p:nvPr>
            <p:ph type="ftr" sz="quarter" idx="11"/>
          </p:nvPr>
        </p:nvSpPr>
        <p:spPr/>
        <p:txBody>
          <a:bodyPr/>
          <a:lstStyle/>
          <a:p>
            <a:r>
              <a:rPr lang="en-US" smtClean="0"/>
              <a:t>Mid-Infrared Lasers</a:t>
            </a:r>
            <a:endParaRPr lang="en-US"/>
          </a:p>
        </p:txBody>
      </p:sp>
      <p:sp>
        <p:nvSpPr>
          <p:cNvPr id="7" name="Slide Number Placeholder 6"/>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1060726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02/23/2011</a:t>
            </a:r>
            <a:endParaRPr lang="en-US"/>
          </a:p>
        </p:txBody>
      </p:sp>
      <p:sp>
        <p:nvSpPr>
          <p:cNvPr id="8" name="Footer Placeholder 7"/>
          <p:cNvSpPr>
            <a:spLocks noGrp="1"/>
          </p:cNvSpPr>
          <p:nvPr>
            <p:ph type="ftr" sz="quarter" idx="11"/>
          </p:nvPr>
        </p:nvSpPr>
        <p:spPr/>
        <p:txBody>
          <a:bodyPr/>
          <a:lstStyle/>
          <a:p>
            <a:r>
              <a:rPr lang="en-US" smtClean="0"/>
              <a:t>Mid-Infrared Lasers</a:t>
            </a:r>
            <a:endParaRPr lang="en-US"/>
          </a:p>
        </p:txBody>
      </p:sp>
      <p:sp>
        <p:nvSpPr>
          <p:cNvPr id="9" name="Slide Number Placeholder 8"/>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3461873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02/23/2011</a:t>
            </a:r>
            <a:endParaRPr lang="en-US"/>
          </a:p>
        </p:txBody>
      </p:sp>
      <p:sp>
        <p:nvSpPr>
          <p:cNvPr id="4" name="Footer Placeholder 3"/>
          <p:cNvSpPr>
            <a:spLocks noGrp="1"/>
          </p:cNvSpPr>
          <p:nvPr>
            <p:ph type="ftr" sz="quarter" idx="11"/>
          </p:nvPr>
        </p:nvSpPr>
        <p:spPr/>
        <p:txBody>
          <a:bodyPr/>
          <a:lstStyle/>
          <a:p>
            <a:r>
              <a:rPr lang="en-US" smtClean="0"/>
              <a:t>Mid-Infrared Lasers</a:t>
            </a:r>
            <a:endParaRPr lang="en-US"/>
          </a:p>
        </p:txBody>
      </p:sp>
      <p:sp>
        <p:nvSpPr>
          <p:cNvPr id="5" name="Slide Number Placeholder 4"/>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4165435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02/23/2011</a:t>
            </a:r>
            <a:endParaRPr lang="en-US"/>
          </a:p>
        </p:txBody>
      </p:sp>
      <p:sp>
        <p:nvSpPr>
          <p:cNvPr id="3" name="Footer Placeholder 2"/>
          <p:cNvSpPr>
            <a:spLocks noGrp="1"/>
          </p:cNvSpPr>
          <p:nvPr>
            <p:ph type="ftr" sz="quarter" idx="11"/>
          </p:nvPr>
        </p:nvSpPr>
        <p:spPr/>
        <p:txBody>
          <a:bodyPr/>
          <a:lstStyle/>
          <a:p>
            <a:r>
              <a:rPr lang="en-US" smtClean="0"/>
              <a:t>Mid-Infrared Lasers</a:t>
            </a:r>
            <a:endParaRPr lang="en-US"/>
          </a:p>
        </p:txBody>
      </p:sp>
      <p:sp>
        <p:nvSpPr>
          <p:cNvPr id="4" name="Slide Number Placeholder 3"/>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320071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02/23/2011</a:t>
            </a:r>
            <a:endParaRPr lang="en-US"/>
          </a:p>
        </p:txBody>
      </p:sp>
      <p:sp>
        <p:nvSpPr>
          <p:cNvPr id="5" name="Footer Placeholder 4"/>
          <p:cNvSpPr>
            <a:spLocks noGrp="1"/>
          </p:cNvSpPr>
          <p:nvPr>
            <p:ph type="ftr" sz="quarter" idx="11"/>
          </p:nvPr>
        </p:nvSpPr>
        <p:spPr/>
        <p:txBody>
          <a:bodyPr/>
          <a:lstStyle/>
          <a:p>
            <a:r>
              <a:rPr lang="en-US" smtClean="0"/>
              <a:t>Mid-Infrared Lasers</a:t>
            </a:r>
            <a:endParaRPr lang="en-US"/>
          </a:p>
        </p:txBody>
      </p:sp>
      <p:sp>
        <p:nvSpPr>
          <p:cNvPr id="6" name="Slide Number Placeholder 5"/>
          <p:cNvSpPr>
            <a:spLocks noGrp="1"/>
          </p:cNvSpPr>
          <p:nvPr>
            <p:ph type="sldNum" sz="quarter" idx="12"/>
          </p:nvPr>
        </p:nvSpPr>
        <p:spPr/>
        <p:txBody>
          <a:bodyPr/>
          <a:lstStyle/>
          <a:p>
            <a:fld id="{7C15AC04-70BB-4C4D-ABFC-4A2A43E59B7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02/23/2011</a:t>
            </a:r>
            <a:endParaRPr lang="en-US"/>
          </a:p>
        </p:txBody>
      </p:sp>
      <p:sp>
        <p:nvSpPr>
          <p:cNvPr id="6" name="Footer Placeholder 5"/>
          <p:cNvSpPr>
            <a:spLocks noGrp="1"/>
          </p:cNvSpPr>
          <p:nvPr>
            <p:ph type="ftr" sz="quarter" idx="11"/>
          </p:nvPr>
        </p:nvSpPr>
        <p:spPr/>
        <p:txBody>
          <a:bodyPr/>
          <a:lstStyle/>
          <a:p>
            <a:r>
              <a:rPr lang="en-US" smtClean="0"/>
              <a:t>Mid-Infrared Lasers</a:t>
            </a:r>
            <a:endParaRPr lang="en-US"/>
          </a:p>
        </p:txBody>
      </p:sp>
      <p:sp>
        <p:nvSpPr>
          <p:cNvPr id="7" name="Slide Number Placeholder 6"/>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1628214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02/23/2011</a:t>
            </a:r>
            <a:endParaRPr lang="en-US"/>
          </a:p>
        </p:txBody>
      </p:sp>
      <p:sp>
        <p:nvSpPr>
          <p:cNvPr id="6" name="Footer Placeholder 5"/>
          <p:cNvSpPr>
            <a:spLocks noGrp="1"/>
          </p:cNvSpPr>
          <p:nvPr>
            <p:ph type="ftr" sz="quarter" idx="11"/>
          </p:nvPr>
        </p:nvSpPr>
        <p:spPr/>
        <p:txBody>
          <a:bodyPr/>
          <a:lstStyle/>
          <a:p>
            <a:r>
              <a:rPr lang="en-US" smtClean="0"/>
              <a:t>Mid-Infrared Lasers</a:t>
            </a:r>
            <a:endParaRPr lang="en-US"/>
          </a:p>
        </p:txBody>
      </p:sp>
      <p:sp>
        <p:nvSpPr>
          <p:cNvPr id="7" name="Slide Number Placeholder 6"/>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2828215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02/23/2011</a:t>
            </a:r>
            <a:endParaRPr lang="en-US"/>
          </a:p>
        </p:txBody>
      </p:sp>
      <p:sp>
        <p:nvSpPr>
          <p:cNvPr id="5" name="Footer Placeholder 4"/>
          <p:cNvSpPr>
            <a:spLocks noGrp="1"/>
          </p:cNvSpPr>
          <p:nvPr>
            <p:ph type="ftr" sz="quarter" idx="11"/>
          </p:nvPr>
        </p:nvSpPr>
        <p:spPr/>
        <p:txBody>
          <a:bodyPr/>
          <a:lstStyle/>
          <a:p>
            <a:r>
              <a:rPr lang="en-US" smtClean="0"/>
              <a:t>Mid-Infrared Lasers</a:t>
            </a:r>
            <a:endParaRPr lang="en-US"/>
          </a:p>
        </p:txBody>
      </p:sp>
      <p:sp>
        <p:nvSpPr>
          <p:cNvPr id="6" name="Slide Number Placeholder 5"/>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2805320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02/23/2011</a:t>
            </a:r>
            <a:endParaRPr lang="en-US"/>
          </a:p>
        </p:txBody>
      </p:sp>
      <p:sp>
        <p:nvSpPr>
          <p:cNvPr id="5" name="Footer Placeholder 4"/>
          <p:cNvSpPr>
            <a:spLocks noGrp="1"/>
          </p:cNvSpPr>
          <p:nvPr>
            <p:ph type="ftr" sz="quarter" idx="11"/>
          </p:nvPr>
        </p:nvSpPr>
        <p:spPr/>
        <p:txBody>
          <a:bodyPr/>
          <a:lstStyle/>
          <a:p>
            <a:r>
              <a:rPr lang="en-US" smtClean="0"/>
              <a:t>Mid-Infrared Lasers</a:t>
            </a:r>
            <a:endParaRPr lang="en-US"/>
          </a:p>
        </p:txBody>
      </p:sp>
      <p:sp>
        <p:nvSpPr>
          <p:cNvPr id="6" name="Slide Number Placeholder 5"/>
          <p:cNvSpPr>
            <a:spLocks noGrp="1"/>
          </p:cNvSpPr>
          <p:nvPr>
            <p:ph type="sldNum" sz="quarter" idx="12"/>
          </p:nvPr>
        </p:nvSpPr>
        <p:spPr/>
        <p:txBody>
          <a:bodyPr/>
          <a:lstStyle/>
          <a:p>
            <a:fld id="{402D8C39-6785-4F00-A4FA-EAFD03078B18}" type="slidenum">
              <a:rPr lang="en-US" smtClean="0"/>
              <a:t>‹#›</a:t>
            </a:fld>
            <a:endParaRPr lang="en-US"/>
          </a:p>
        </p:txBody>
      </p:sp>
    </p:spTree>
    <p:extLst>
      <p:ext uri="{BB962C8B-B14F-4D97-AF65-F5344CB8AC3E}">
        <p14:creationId xmlns:p14="http://schemas.microsoft.com/office/powerpoint/2010/main" val="311833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02/23/2011</a:t>
            </a:r>
            <a:endParaRPr lang="en-US"/>
          </a:p>
        </p:txBody>
      </p:sp>
      <p:sp>
        <p:nvSpPr>
          <p:cNvPr id="5" name="Footer Placeholder 4"/>
          <p:cNvSpPr>
            <a:spLocks noGrp="1"/>
          </p:cNvSpPr>
          <p:nvPr>
            <p:ph type="ftr" sz="quarter" idx="11"/>
          </p:nvPr>
        </p:nvSpPr>
        <p:spPr/>
        <p:txBody>
          <a:bodyPr/>
          <a:lstStyle/>
          <a:p>
            <a:r>
              <a:rPr lang="en-US" smtClean="0"/>
              <a:t>Mid-Infrared Lasers</a:t>
            </a:r>
            <a:endParaRPr lang="en-US"/>
          </a:p>
        </p:txBody>
      </p:sp>
      <p:sp>
        <p:nvSpPr>
          <p:cNvPr id="6" name="Slide Number Placeholder 5"/>
          <p:cNvSpPr>
            <a:spLocks noGrp="1"/>
          </p:cNvSpPr>
          <p:nvPr>
            <p:ph type="sldNum" sz="quarter" idx="12"/>
          </p:nvPr>
        </p:nvSpPr>
        <p:spPr/>
        <p:txBody>
          <a:bodyPr/>
          <a:lstStyle/>
          <a:p>
            <a:fld id="{7C15AC04-70BB-4C4D-ABFC-4A2A43E59B7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02/23/2011</a:t>
            </a:r>
            <a:endParaRPr lang="en-US"/>
          </a:p>
        </p:txBody>
      </p:sp>
      <p:sp>
        <p:nvSpPr>
          <p:cNvPr id="6" name="Footer Placeholder 5"/>
          <p:cNvSpPr>
            <a:spLocks noGrp="1"/>
          </p:cNvSpPr>
          <p:nvPr>
            <p:ph type="ftr" sz="quarter" idx="11"/>
          </p:nvPr>
        </p:nvSpPr>
        <p:spPr/>
        <p:txBody>
          <a:bodyPr/>
          <a:lstStyle/>
          <a:p>
            <a:r>
              <a:rPr lang="en-US" smtClean="0"/>
              <a:t>Mid-Infrared Lasers</a:t>
            </a:r>
            <a:endParaRPr lang="en-US"/>
          </a:p>
        </p:txBody>
      </p:sp>
      <p:sp>
        <p:nvSpPr>
          <p:cNvPr id="7" name="Slide Number Placeholder 6"/>
          <p:cNvSpPr>
            <a:spLocks noGrp="1"/>
          </p:cNvSpPr>
          <p:nvPr>
            <p:ph type="sldNum" sz="quarter" idx="12"/>
          </p:nvPr>
        </p:nvSpPr>
        <p:spPr/>
        <p:txBody>
          <a:bodyPr/>
          <a:lstStyle/>
          <a:p>
            <a:fld id="{7C15AC04-70BB-4C4D-ABFC-4A2A43E59B7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02/23/2011</a:t>
            </a:r>
            <a:endParaRPr lang="en-US"/>
          </a:p>
        </p:txBody>
      </p:sp>
      <p:sp>
        <p:nvSpPr>
          <p:cNvPr id="8" name="Footer Placeholder 7"/>
          <p:cNvSpPr>
            <a:spLocks noGrp="1"/>
          </p:cNvSpPr>
          <p:nvPr>
            <p:ph type="ftr" sz="quarter" idx="11"/>
          </p:nvPr>
        </p:nvSpPr>
        <p:spPr/>
        <p:txBody>
          <a:bodyPr/>
          <a:lstStyle/>
          <a:p>
            <a:r>
              <a:rPr lang="en-US" smtClean="0"/>
              <a:t>Mid-Infrared Lasers</a:t>
            </a:r>
            <a:endParaRPr lang="en-US"/>
          </a:p>
        </p:txBody>
      </p:sp>
      <p:sp>
        <p:nvSpPr>
          <p:cNvPr id="9" name="Slide Number Placeholder 8"/>
          <p:cNvSpPr>
            <a:spLocks noGrp="1"/>
          </p:cNvSpPr>
          <p:nvPr>
            <p:ph type="sldNum" sz="quarter" idx="12"/>
          </p:nvPr>
        </p:nvSpPr>
        <p:spPr/>
        <p:txBody>
          <a:bodyPr/>
          <a:lstStyle/>
          <a:p>
            <a:fld id="{7C15AC04-70BB-4C4D-ABFC-4A2A43E59B7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10000" y="6492875"/>
            <a:ext cx="2133600" cy="365125"/>
          </a:xfrm>
        </p:spPr>
        <p:txBody>
          <a:bodyPr/>
          <a:lstStyle>
            <a:lvl1pPr>
              <a:defRPr/>
            </a:lvl1pPr>
          </a:lstStyle>
          <a:p>
            <a:r>
              <a:rPr lang="en-US" smtClean="0"/>
              <a:t>02/23/2011</a:t>
            </a:r>
            <a:endParaRPr lang="en-US" dirty="0"/>
          </a:p>
        </p:txBody>
      </p:sp>
      <p:sp>
        <p:nvSpPr>
          <p:cNvPr id="4" name="Footer Placeholder 3"/>
          <p:cNvSpPr>
            <a:spLocks noGrp="1"/>
          </p:cNvSpPr>
          <p:nvPr>
            <p:ph type="ftr" sz="quarter" idx="11"/>
          </p:nvPr>
        </p:nvSpPr>
        <p:spPr/>
        <p:txBody>
          <a:bodyPr/>
          <a:lstStyle>
            <a:lvl1pPr>
              <a:defRPr b="1">
                <a:solidFill>
                  <a:schemeClr val="tx1"/>
                </a:solidFill>
              </a:defRPr>
            </a:lvl1pPr>
          </a:lstStyle>
          <a:p>
            <a:r>
              <a:rPr lang="en-US" dirty="0" smtClean="0"/>
              <a:t>Mid-Infrared Lasers</a:t>
            </a:r>
            <a:endParaRPr lang="en-US" dirty="0"/>
          </a:p>
        </p:txBody>
      </p:sp>
      <p:sp>
        <p:nvSpPr>
          <p:cNvPr id="5" name="Slide Number Placeholder 4"/>
          <p:cNvSpPr>
            <a:spLocks noGrp="1"/>
          </p:cNvSpPr>
          <p:nvPr>
            <p:ph type="sldNum" sz="quarter" idx="12"/>
          </p:nvPr>
        </p:nvSpPr>
        <p:spPr>
          <a:xfrm>
            <a:off x="6553200" y="6492875"/>
            <a:ext cx="2133600" cy="365125"/>
          </a:xfrm>
        </p:spPr>
        <p:txBody>
          <a:bodyPr/>
          <a:lstStyle/>
          <a:p>
            <a:fld id="{7C15AC04-70BB-4C4D-ABFC-4A2A43E59B72}" type="slidenum">
              <a:rPr lang="en-US" smtClean="0"/>
              <a:pPr/>
              <a:t>‹#›</a:t>
            </a:fld>
            <a:endParaRPr lang="en-US" dirty="0"/>
          </a:p>
        </p:txBody>
      </p:sp>
      <p:pic>
        <p:nvPicPr>
          <p:cNvPr id="6" name="Picture 9" descr="Fotter"/>
          <p:cNvPicPr>
            <a:picLocks noChangeAspect="1" noChangeArrowheads="1"/>
          </p:cNvPicPr>
          <p:nvPr userDrawn="1"/>
        </p:nvPicPr>
        <p:blipFill>
          <a:blip r:embed="rId2" cstate="print"/>
          <a:srcRect/>
          <a:stretch>
            <a:fillRect/>
          </a:stretch>
        </p:blipFill>
        <p:spPr bwMode="auto">
          <a:xfrm>
            <a:off x="0" y="5562600"/>
            <a:ext cx="9156700" cy="944563"/>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02/23/2011</a:t>
            </a:r>
            <a:endParaRPr lang="en-US"/>
          </a:p>
        </p:txBody>
      </p:sp>
      <p:sp>
        <p:nvSpPr>
          <p:cNvPr id="3" name="Footer Placeholder 2"/>
          <p:cNvSpPr>
            <a:spLocks noGrp="1"/>
          </p:cNvSpPr>
          <p:nvPr>
            <p:ph type="ftr" sz="quarter" idx="11"/>
          </p:nvPr>
        </p:nvSpPr>
        <p:spPr/>
        <p:txBody>
          <a:bodyPr/>
          <a:lstStyle/>
          <a:p>
            <a:r>
              <a:rPr lang="en-US" smtClean="0"/>
              <a:t>Mid-Infrared Lasers</a:t>
            </a:r>
            <a:endParaRPr lang="en-US"/>
          </a:p>
        </p:txBody>
      </p:sp>
      <p:sp>
        <p:nvSpPr>
          <p:cNvPr id="4" name="Slide Number Placeholder 3"/>
          <p:cNvSpPr>
            <a:spLocks noGrp="1"/>
          </p:cNvSpPr>
          <p:nvPr>
            <p:ph type="sldNum" sz="quarter" idx="12"/>
          </p:nvPr>
        </p:nvSpPr>
        <p:spPr/>
        <p:txBody>
          <a:bodyPr/>
          <a:lstStyle/>
          <a:p>
            <a:fld id="{7C15AC04-70BB-4C4D-ABFC-4A2A43E59B7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02/23/2011</a:t>
            </a:r>
            <a:endParaRPr lang="en-US"/>
          </a:p>
        </p:txBody>
      </p:sp>
      <p:sp>
        <p:nvSpPr>
          <p:cNvPr id="6" name="Footer Placeholder 5"/>
          <p:cNvSpPr>
            <a:spLocks noGrp="1"/>
          </p:cNvSpPr>
          <p:nvPr>
            <p:ph type="ftr" sz="quarter" idx="11"/>
          </p:nvPr>
        </p:nvSpPr>
        <p:spPr/>
        <p:txBody>
          <a:bodyPr/>
          <a:lstStyle/>
          <a:p>
            <a:r>
              <a:rPr lang="en-US" smtClean="0"/>
              <a:t>Mid-Infrared Lasers</a:t>
            </a:r>
            <a:endParaRPr lang="en-US"/>
          </a:p>
        </p:txBody>
      </p:sp>
      <p:sp>
        <p:nvSpPr>
          <p:cNvPr id="7" name="Slide Number Placeholder 6"/>
          <p:cNvSpPr>
            <a:spLocks noGrp="1"/>
          </p:cNvSpPr>
          <p:nvPr>
            <p:ph type="sldNum" sz="quarter" idx="12"/>
          </p:nvPr>
        </p:nvSpPr>
        <p:spPr/>
        <p:txBody>
          <a:bodyPr/>
          <a:lstStyle/>
          <a:p>
            <a:fld id="{7C15AC04-70BB-4C4D-ABFC-4A2A43E59B7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02/23/2011</a:t>
            </a:r>
            <a:endParaRPr lang="en-US"/>
          </a:p>
        </p:txBody>
      </p:sp>
      <p:sp>
        <p:nvSpPr>
          <p:cNvPr id="6" name="Footer Placeholder 5"/>
          <p:cNvSpPr>
            <a:spLocks noGrp="1"/>
          </p:cNvSpPr>
          <p:nvPr>
            <p:ph type="ftr" sz="quarter" idx="11"/>
          </p:nvPr>
        </p:nvSpPr>
        <p:spPr/>
        <p:txBody>
          <a:bodyPr/>
          <a:lstStyle/>
          <a:p>
            <a:r>
              <a:rPr lang="en-US" smtClean="0"/>
              <a:t>Mid-Infrared Lasers</a:t>
            </a:r>
            <a:endParaRPr lang="en-US"/>
          </a:p>
        </p:txBody>
      </p:sp>
      <p:sp>
        <p:nvSpPr>
          <p:cNvPr id="7" name="Slide Number Placeholder 6"/>
          <p:cNvSpPr>
            <a:spLocks noGrp="1"/>
          </p:cNvSpPr>
          <p:nvPr>
            <p:ph type="sldNum" sz="quarter" idx="12"/>
          </p:nvPr>
        </p:nvSpPr>
        <p:spPr/>
        <p:txBody>
          <a:bodyPr/>
          <a:lstStyle/>
          <a:p>
            <a:fld id="{7C15AC04-70BB-4C4D-ABFC-4A2A43E59B7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0" y="63246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02/23/2011</a:t>
            </a:r>
            <a:endParaRPr lang="en-US" dirty="0"/>
          </a:p>
        </p:txBody>
      </p:sp>
      <p:sp>
        <p:nvSpPr>
          <p:cNvPr id="5" name="Footer Placeholder 4"/>
          <p:cNvSpPr>
            <a:spLocks noGrp="1"/>
          </p:cNvSpPr>
          <p:nvPr>
            <p:ph type="ftr" sz="quarter" idx="3"/>
          </p:nvPr>
        </p:nvSpPr>
        <p:spPr>
          <a:xfrm>
            <a:off x="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smtClean="0">
                <a:solidFill>
                  <a:srgbClr val="0070C0"/>
                </a:solidFill>
              </a:rPr>
              <a:t>Mid-Infrared Lasers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5AC04-70BB-4C4D-ABFC-4A2A43E59B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02/23/2011</a:t>
            </a: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Mid-Infrared Lasers</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D8C39-6785-4F00-A4FA-EAFD03078B18}" type="slidenum">
              <a:rPr lang="en-US" smtClean="0"/>
              <a:t>‹#›</a:t>
            </a:fld>
            <a:endParaRPr lang="en-US"/>
          </a:p>
        </p:txBody>
      </p:sp>
    </p:spTree>
    <p:extLst>
      <p:ext uri="{BB962C8B-B14F-4D97-AF65-F5344CB8AC3E}">
        <p14:creationId xmlns:p14="http://schemas.microsoft.com/office/powerpoint/2010/main" val="158650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3.wmf"/><Relationship Id="rId3" Type="http://schemas.openxmlformats.org/officeDocument/2006/relationships/hyperlink" Target="mailto:mirov@uab.edu" TargetMode="Externa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oleObject" Target="../embeddings/oleObject1.bin"/><Relationship Id="rId2" Type="http://schemas.openxmlformats.org/officeDocument/2006/relationships/slideLayout" Target="../slideLayouts/slideLayout7.xml"/><Relationship Id="rId16" Type="http://schemas.openxmlformats.org/officeDocument/2006/relationships/image" Target="../media/image15.jpeg"/><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emf"/><Relationship Id="rId10" Type="http://schemas.openxmlformats.org/officeDocument/2006/relationships/image" Target="../media/image9.png"/><Relationship Id="rId19" Type="http://schemas.openxmlformats.org/officeDocument/2006/relationships/image" Target="../media/image16.png"/><Relationship Id="rId4" Type="http://schemas.openxmlformats.org/officeDocument/2006/relationships/hyperlink" Target="http://www.uab.edu/home/" TargetMode="External"/><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46.pn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0.png"/><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3.png"/><Relationship Id="rId5" Type="http://schemas.openxmlformats.org/officeDocument/2006/relationships/image" Target="../media/image72.wmf"/><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7.png"/><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8.emf"/></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79.tiff"/></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image" Target="../media/image19.wmf"/></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8.jp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1</a:t>
            </a:fld>
            <a:endParaRPr lang="en-US" dirty="0"/>
          </a:p>
        </p:txBody>
      </p:sp>
      <p:sp>
        <p:nvSpPr>
          <p:cNvPr id="2" name="Title 1"/>
          <p:cNvSpPr>
            <a:spLocks noGrp="1"/>
          </p:cNvSpPr>
          <p:nvPr>
            <p:ph type="title" idx="4294967295"/>
          </p:nvPr>
        </p:nvSpPr>
        <p:spPr>
          <a:xfrm>
            <a:off x="1074873" y="84509"/>
            <a:ext cx="8060611" cy="987543"/>
          </a:xfrm>
        </p:spPr>
        <p:txBody>
          <a:bodyPr>
            <a:normAutofit fontScale="90000"/>
          </a:bodyPr>
          <a:lstStyle/>
          <a:p>
            <a:r>
              <a:rPr lang="en-US" sz="2000" b="1" dirty="0">
                <a:solidFill>
                  <a:srgbClr val="0000CC"/>
                </a:solidFill>
                <a:latin typeface="Arial Black" panose="020B0A04020102020204" pitchFamily="34" charset="0"/>
              </a:rPr>
              <a:t>Frontiers of mid-IR lasers based on transition metal doped chalcogenides. </a:t>
            </a:r>
            <a:r>
              <a:rPr lang="en-US" sz="2000" b="1" dirty="0" smtClean="0">
                <a:solidFill>
                  <a:srgbClr val="0000CC"/>
                </a:solidFill>
                <a:latin typeface="Arial Black" panose="020B0A04020102020204" pitchFamily="34" charset="0"/>
              </a:rPr>
              <a:t/>
            </a:r>
            <a:br>
              <a:rPr lang="en-US" sz="2000" b="1" dirty="0" smtClean="0">
                <a:solidFill>
                  <a:srgbClr val="0000CC"/>
                </a:solidFill>
                <a:latin typeface="Arial Black" panose="020B0A04020102020204" pitchFamily="34" charset="0"/>
              </a:rPr>
            </a:br>
            <a:r>
              <a:rPr lang="en-US" sz="2000" b="1" dirty="0" smtClean="0">
                <a:solidFill>
                  <a:srgbClr val="0000CC"/>
                </a:solidFill>
                <a:latin typeface="Arial Black" panose="020B0A04020102020204" pitchFamily="34" charset="0"/>
              </a:rPr>
              <a:t>Optically </a:t>
            </a:r>
            <a:r>
              <a:rPr lang="en-US" sz="2000" b="1" dirty="0">
                <a:solidFill>
                  <a:srgbClr val="0000CC"/>
                </a:solidFill>
                <a:latin typeface="Arial Black" panose="020B0A04020102020204" pitchFamily="34" charset="0"/>
              </a:rPr>
              <a:t>Pumped </a:t>
            </a:r>
            <a:r>
              <a:rPr lang="en-US" sz="2000" b="1" dirty="0" smtClean="0">
                <a:solidFill>
                  <a:srgbClr val="0000CC"/>
                </a:solidFill>
                <a:latin typeface="Arial Black" panose="020B0A04020102020204" pitchFamily="34" charset="0"/>
              </a:rPr>
              <a:t>CO</a:t>
            </a:r>
            <a:r>
              <a:rPr lang="en-US" sz="2000" b="1" baseline="-25000" dirty="0" smtClean="0">
                <a:solidFill>
                  <a:srgbClr val="0000CC"/>
                </a:solidFill>
                <a:latin typeface="Arial Black" panose="020B0A04020102020204" pitchFamily="34" charset="0"/>
              </a:rPr>
              <a:t>2</a:t>
            </a:r>
            <a:r>
              <a:rPr lang="en-US" sz="2000" b="1" dirty="0" smtClean="0">
                <a:solidFill>
                  <a:srgbClr val="0000CC"/>
                </a:solidFill>
                <a:latin typeface="Arial Black" panose="020B0A04020102020204" pitchFamily="34" charset="0"/>
              </a:rPr>
              <a:t> Lasers and Amplifiers</a:t>
            </a:r>
            <a:r>
              <a:rPr lang="en-US" sz="2000" b="1" dirty="0">
                <a:solidFill>
                  <a:srgbClr val="0000CC"/>
                </a:solidFill>
                <a:latin typeface="Arial Black" panose="020B0A04020102020204" pitchFamily="34" charset="0"/>
              </a:rPr>
              <a:t/>
            </a:r>
            <a:br>
              <a:rPr lang="en-US" sz="2000" b="1" dirty="0">
                <a:solidFill>
                  <a:srgbClr val="0000CC"/>
                </a:solidFill>
                <a:latin typeface="Arial Black" panose="020B0A04020102020204" pitchFamily="34" charset="0"/>
              </a:rPr>
            </a:br>
            <a:endParaRPr lang="en-US" sz="2000" b="1" dirty="0">
              <a:solidFill>
                <a:srgbClr val="0000CC"/>
              </a:solidFill>
              <a:latin typeface="Arial Black" panose="020B0A04020102020204" pitchFamily="34" charset="0"/>
            </a:endParaRPr>
          </a:p>
        </p:txBody>
      </p:sp>
      <p:sp>
        <p:nvSpPr>
          <p:cNvPr id="5" name="Title 1"/>
          <p:cNvSpPr txBox="1">
            <a:spLocks/>
          </p:cNvSpPr>
          <p:nvPr/>
        </p:nvSpPr>
        <p:spPr>
          <a:xfrm>
            <a:off x="421387" y="1475096"/>
            <a:ext cx="8229600" cy="2095500"/>
          </a:xfrm>
          <a:prstGeom prst="rect">
            <a:avLst/>
          </a:prstGeom>
        </p:spPr>
        <p:txBody>
          <a:bodyPr vert="horz" lIns="91440" tIns="45720" rIns="91440" bIns="45720" rtlCol="0" anchor="t" anchorCtr="0">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chemeClr val="tx2"/>
                </a:solidFill>
              </a:rPr>
              <a:t>S. Mirov</a:t>
            </a:r>
            <a:r>
              <a:rPr lang="en-US" sz="2000" b="1" baseline="30000" dirty="0" smtClean="0">
                <a:solidFill>
                  <a:schemeClr val="tx2"/>
                </a:solidFill>
              </a:rPr>
              <a:t>1,2</a:t>
            </a:r>
            <a:r>
              <a:rPr lang="en-US" sz="2000" b="1" dirty="0" smtClean="0">
                <a:solidFill>
                  <a:schemeClr val="tx2"/>
                </a:solidFill>
              </a:rPr>
              <a:t>, </a:t>
            </a:r>
            <a:r>
              <a:rPr lang="en-US" sz="2000" b="1" dirty="0" smtClean="0">
                <a:solidFill>
                  <a:schemeClr val="tx2"/>
                </a:solidFill>
                <a:cs typeface="Arial"/>
              </a:rPr>
              <a:t>D</a:t>
            </a:r>
            <a:r>
              <a:rPr lang="en-US" sz="2000" b="1" spc="-10" dirty="0">
                <a:solidFill>
                  <a:schemeClr val="tx2"/>
                </a:solidFill>
                <a:cs typeface="Arial"/>
              </a:rPr>
              <a:t>.</a:t>
            </a:r>
            <a:r>
              <a:rPr lang="en-US" sz="2000" b="1" spc="-5" dirty="0">
                <a:solidFill>
                  <a:schemeClr val="tx2"/>
                </a:solidFill>
                <a:cs typeface="Arial"/>
              </a:rPr>
              <a:t> </a:t>
            </a:r>
            <a:r>
              <a:rPr lang="en-US" sz="2000" b="1" dirty="0" smtClean="0">
                <a:solidFill>
                  <a:schemeClr val="tx2"/>
                </a:solidFill>
                <a:cs typeface="Arial"/>
              </a:rPr>
              <a:t>Ma</a:t>
            </a:r>
            <a:r>
              <a:rPr lang="en-US" sz="2000" b="1" spc="-10" dirty="0" smtClean="0">
                <a:solidFill>
                  <a:schemeClr val="tx2"/>
                </a:solidFill>
                <a:cs typeface="Arial"/>
              </a:rPr>
              <a:t>rt</a:t>
            </a:r>
            <a:r>
              <a:rPr lang="en-US" sz="2000" b="1" dirty="0" smtClean="0">
                <a:solidFill>
                  <a:schemeClr val="tx2"/>
                </a:solidFill>
                <a:cs typeface="Arial"/>
              </a:rPr>
              <a:t>yshkin</a:t>
            </a:r>
            <a:r>
              <a:rPr lang="en-US" sz="2000" b="1" spc="-15" dirty="0" smtClean="0">
                <a:solidFill>
                  <a:schemeClr val="tx2"/>
                </a:solidFill>
                <a:cs typeface="Arial"/>
              </a:rPr>
              <a:t>,</a:t>
            </a:r>
            <a:r>
              <a:rPr lang="en-US" sz="2000" b="1" spc="7" baseline="24904" dirty="0" smtClean="0">
                <a:solidFill>
                  <a:schemeClr val="tx2"/>
                </a:solidFill>
                <a:cs typeface="Arial"/>
              </a:rPr>
              <a:t>1</a:t>
            </a:r>
            <a:r>
              <a:rPr lang="en-US" sz="2000" b="1" baseline="24904" dirty="0" smtClean="0">
                <a:solidFill>
                  <a:schemeClr val="tx2"/>
                </a:solidFill>
                <a:cs typeface="Arial"/>
              </a:rPr>
              <a:t> </a:t>
            </a:r>
            <a:r>
              <a:rPr lang="en-US" sz="2000" b="1" spc="-292" baseline="24904" dirty="0" smtClean="0">
                <a:solidFill>
                  <a:schemeClr val="tx2"/>
                </a:solidFill>
                <a:cs typeface="Arial"/>
              </a:rPr>
              <a:t> </a:t>
            </a:r>
            <a:r>
              <a:rPr lang="en-US" sz="2000" b="1" spc="-220" dirty="0">
                <a:solidFill>
                  <a:schemeClr val="tx2"/>
                </a:solidFill>
                <a:cs typeface="Arial"/>
              </a:rPr>
              <a:t>V</a:t>
            </a:r>
            <a:r>
              <a:rPr lang="en-US" sz="2000" b="1" spc="-10" dirty="0">
                <a:solidFill>
                  <a:schemeClr val="tx2"/>
                </a:solidFill>
                <a:cs typeface="Arial"/>
              </a:rPr>
              <a:t>.</a:t>
            </a:r>
            <a:r>
              <a:rPr lang="en-US" sz="2000" b="1" spc="-5" dirty="0">
                <a:solidFill>
                  <a:schemeClr val="tx2"/>
                </a:solidFill>
                <a:cs typeface="Arial"/>
              </a:rPr>
              <a:t> </a:t>
            </a:r>
            <a:r>
              <a:rPr lang="en-US" sz="2000" b="1" spc="-15" dirty="0" smtClean="0">
                <a:solidFill>
                  <a:schemeClr val="tx2"/>
                </a:solidFill>
                <a:cs typeface="Arial"/>
              </a:rPr>
              <a:t>F</a:t>
            </a:r>
            <a:r>
              <a:rPr lang="en-US" sz="2000" b="1" dirty="0" smtClean="0">
                <a:solidFill>
                  <a:schemeClr val="tx2"/>
                </a:solidFill>
                <a:cs typeface="Arial"/>
              </a:rPr>
              <a:t>edoro</a:t>
            </a:r>
            <a:r>
              <a:rPr lang="en-US" sz="2000" b="1" spc="-165" dirty="0" smtClean="0">
                <a:solidFill>
                  <a:schemeClr val="tx2"/>
                </a:solidFill>
                <a:cs typeface="Arial"/>
              </a:rPr>
              <a:t>v</a:t>
            </a:r>
            <a:r>
              <a:rPr lang="en-US" sz="2000" b="1" spc="-15" dirty="0" smtClean="0">
                <a:solidFill>
                  <a:schemeClr val="tx2"/>
                </a:solidFill>
                <a:cs typeface="Arial"/>
              </a:rPr>
              <a:t>,</a:t>
            </a:r>
            <a:r>
              <a:rPr lang="en-US" sz="2000" b="1" spc="7" baseline="24904" dirty="0" smtClean="0">
                <a:solidFill>
                  <a:schemeClr val="tx2"/>
                </a:solidFill>
                <a:cs typeface="Arial"/>
              </a:rPr>
              <a:t>1</a:t>
            </a:r>
            <a:r>
              <a:rPr lang="en-US" sz="2000" b="1" baseline="24904" dirty="0" smtClean="0">
                <a:solidFill>
                  <a:schemeClr val="tx2"/>
                </a:solidFill>
                <a:cs typeface="Arial"/>
              </a:rPr>
              <a:t> </a:t>
            </a:r>
            <a:r>
              <a:rPr lang="en-US" sz="2000" b="1" spc="-292" baseline="24904" dirty="0" smtClean="0">
                <a:solidFill>
                  <a:schemeClr val="tx2"/>
                </a:solidFill>
                <a:cs typeface="Arial"/>
              </a:rPr>
              <a:t> </a:t>
            </a:r>
            <a:r>
              <a:rPr lang="en-US" sz="2000" b="1" spc="-15" dirty="0">
                <a:solidFill>
                  <a:schemeClr val="tx2"/>
                </a:solidFill>
                <a:cs typeface="Arial"/>
              </a:rPr>
              <a:t>K.</a:t>
            </a:r>
            <a:r>
              <a:rPr lang="en-US" sz="2000" b="1" spc="-5" dirty="0">
                <a:solidFill>
                  <a:schemeClr val="tx2"/>
                </a:solidFill>
                <a:cs typeface="Arial"/>
              </a:rPr>
              <a:t> </a:t>
            </a:r>
            <a:r>
              <a:rPr lang="en-US" sz="2000" b="1" dirty="0" smtClean="0">
                <a:solidFill>
                  <a:schemeClr val="tx2"/>
                </a:solidFill>
                <a:cs typeface="Arial"/>
              </a:rPr>
              <a:t>Karki</a:t>
            </a:r>
            <a:r>
              <a:rPr lang="en-US" sz="2000" b="1" spc="-10" dirty="0" smtClean="0">
                <a:solidFill>
                  <a:schemeClr val="tx2"/>
                </a:solidFill>
                <a:cs typeface="Arial"/>
              </a:rPr>
              <a:t>,</a:t>
            </a:r>
            <a:r>
              <a:rPr lang="en-US" sz="2000" b="1" spc="7" baseline="24904" dirty="0" smtClean="0">
                <a:solidFill>
                  <a:schemeClr val="tx2"/>
                </a:solidFill>
                <a:cs typeface="Arial"/>
              </a:rPr>
              <a:t>1</a:t>
            </a:r>
          </a:p>
          <a:p>
            <a:r>
              <a:rPr lang="en-US" sz="2000" b="1" dirty="0">
                <a:solidFill>
                  <a:schemeClr val="tx2"/>
                </a:solidFill>
              </a:rPr>
              <a:t>I. </a:t>
            </a:r>
            <a:r>
              <a:rPr lang="en-US" sz="2000" b="1" dirty="0" smtClean="0">
                <a:solidFill>
                  <a:schemeClr val="tx2"/>
                </a:solidFill>
              </a:rPr>
              <a:t>Moskalev</a:t>
            </a:r>
            <a:r>
              <a:rPr lang="en-US" sz="2000" b="1" baseline="30000" dirty="0" smtClean="0">
                <a:solidFill>
                  <a:schemeClr val="tx2"/>
                </a:solidFill>
              </a:rPr>
              <a:t>2</a:t>
            </a:r>
            <a:r>
              <a:rPr lang="en-US" sz="2000" b="1" dirty="0" smtClean="0">
                <a:solidFill>
                  <a:schemeClr val="tx2"/>
                </a:solidFill>
              </a:rPr>
              <a:t>, </a:t>
            </a:r>
            <a:r>
              <a:rPr lang="en-US" sz="2000" b="1" dirty="0">
                <a:solidFill>
                  <a:schemeClr val="tx2"/>
                </a:solidFill>
              </a:rPr>
              <a:t>S. </a:t>
            </a:r>
            <a:r>
              <a:rPr lang="en-US" sz="2000" b="1" dirty="0" smtClean="0">
                <a:solidFill>
                  <a:schemeClr val="tx2"/>
                </a:solidFill>
              </a:rPr>
              <a:t>Vasilyev</a:t>
            </a:r>
            <a:r>
              <a:rPr lang="en-US" sz="2000" b="1" baseline="30000" dirty="0">
                <a:solidFill>
                  <a:schemeClr val="tx2"/>
                </a:solidFill>
              </a:rPr>
              <a:t>2</a:t>
            </a:r>
            <a:r>
              <a:rPr lang="en-US" sz="2000" b="1" dirty="0" smtClean="0">
                <a:solidFill>
                  <a:schemeClr val="tx2"/>
                </a:solidFill>
              </a:rPr>
              <a:t>, </a:t>
            </a:r>
            <a:r>
              <a:rPr lang="en-US" sz="2000" b="1" dirty="0">
                <a:solidFill>
                  <a:schemeClr val="tx2"/>
                </a:solidFill>
              </a:rPr>
              <a:t>M. </a:t>
            </a:r>
            <a:r>
              <a:rPr lang="en-US" sz="2000" b="1" dirty="0" smtClean="0">
                <a:solidFill>
                  <a:schemeClr val="tx2"/>
                </a:solidFill>
              </a:rPr>
              <a:t>Mirov</a:t>
            </a:r>
            <a:r>
              <a:rPr lang="en-US" sz="2000" b="1" baseline="30000" dirty="0">
                <a:solidFill>
                  <a:schemeClr val="tx2"/>
                </a:solidFill>
              </a:rPr>
              <a:t>2</a:t>
            </a:r>
            <a:r>
              <a:rPr lang="en-US" sz="2000" b="1" dirty="0" smtClean="0">
                <a:solidFill>
                  <a:schemeClr val="tx2"/>
                </a:solidFill>
              </a:rPr>
              <a:t>, </a:t>
            </a:r>
            <a:r>
              <a:rPr lang="en-US" sz="2000" b="1" dirty="0">
                <a:solidFill>
                  <a:schemeClr val="tx2"/>
                </a:solidFill>
              </a:rPr>
              <a:t>J. </a:t>
            </a:r>
            <a:r>
              <a:rPr lang="en-US" sz="2000" b="1" dirty="0" smtClean="0">
                <a:solidFill>
                  <a:schemeClr val="tx2"/>
                </a:solidFill>
              </a:rPr>
              <a:t>Peppers</a:t>
            </a:r>
            <a:r>
              <a:rPr lang="en-US" sz="2000" b="1" baseline="30000" dirty="0">
                <a:solidFill>
                  <a:schemeClr val="tx2"/>
                </a:solidFill>
              </a:rPr>
              <a:t>2</a:t>
            </a:r>
            <a:r>
              <a:rPr lang="en-US" sz="2000" b="1" dirty="0" smtClean="0">
                <a:solidFill>
                  <a:schemeClr val="tx2"/>
                </a:solidFill>
              </a:rPr>
              <a:t>, </a:t>
            </a:r>
            <a:r>
              <a:rPr lang="en-US" sz="2000" b="1" dirty="0">
                <a:solidFill>
                  <a:schemeClr val="tx2"/>
                </a:solidFill>
              </a:rPr>
              <a:t>V. </a:t>
            </a:r>
            <a:r>
              <a:rPr lang="en-US" sz="2000" b="1" dirty="0" smtClean="0">
                <a:solidFill>
                  <a:schemeClr val="tx2"/>
                </a:solidFill>
              </a:rPr>
              <a:t>Smolski</a:t>
            </a:r>
            <a:r>
              <a:rPr lang="en-US" sz="2000" b="1" baseline="30000" dirty="0">
                <a:solidFill>
                  <a:schemeClr val="tx2"/>
                </a:solidFill>
              </a:rPr>
              <a:t>2</a:t>
            </a:r>
            <a:endParaRPr lang="en-US" sz="2000" b="1" dirty="0">
              <a:solidFill>
                <a:schemeClr val="tx2"/>
              </a:solidFill>
            </a:endParaRPr>
          </a:p>
          <a:p>
            <a:r>
              <a:rPr lang="en-US" sz="2000" b="1" dirty="0" smtClean="0">
                <a:solidFill>
                  <a:schemeClr val="tx2"/>
                </a:solidFill>
                <a:cs typeface="Arial"/>
              </a:rPr>
              <a:t>D</a:t>
            </a:r>
            <a:r>
              <a:rPr lang="en-US" sz="2000" b="1" spc="-10" dirty="0">
                <a:solidFill>
                  <a:schemeClr val="tx2"/>
                </a:solidFill>
                <a:cs typeface="Arial"/>
              </a:rPr>
              <a:t>.</a:t>
            </a:r>
            <a:r>
              <a:rPr lang="en-US" sz="2000" b="1" spc="-50" dirty="0">
                <a:solidFill>
                  <a:schemeClr val="tx2"/>
                </a:solidFill>
                <a:cs typeface="Arial"/>
              </a:rPr>
              <a:t> </a:t>
            </a:r>
            <a:r>
              <a:rPr lang="en-US" sz="2000" b="1" spc="-260" dirty="0" smtClean="0">
                <a:solidFill>
                  <a:schemeClr val="tx2"/>
                </a:solidFill>
                <a:cs typeface="Arial"/>
              </a:rPr>
              <a:t>T</a:t>
            </a:r>
            <a:r>
              <a:rPr lang="en-US" sz="2000" b="1" dirty="0" smtClean="0">
                <a:solidFill>
                  <a:schemeClr val="tx2"/>
                </a:solidFill>
                <a:cs typeface="Arial"/>
              </a:rPr>
              <a:t>ove</a:t>
            </a:r>
            <a:r>
              <a:rPr lang="en-US" sz="2000" b="1" spc="-165" dirty="0" smtClean="0">
                <a:solidFill>
                  <a:schemeClr val="tx2"/>
                </a:solidFill>
                <a:cs typeface="Arial"/>
              </a:rPr>
              <a:t>y</a:t>
            </a:r>
            <a:r>
              <a:rPr lang="en-US" sz="2000" b="1" spc="-10" dirty="0" smtClean="0">
                <a:solidFill>
                  <a:schemeClr val="tx2"/>
                </a:solidFill>
                <a:cs typeface="Arial"/>
              </a:rPr>
              <a:t>,</a:t>
            </a:r>
            <a:r>
              <a:rPr lang="en-US" sz="2000" b="1" spc="7" baseline="24904" dirty="0" smtClean="0">
                <a:solidFill>
                  <a:schemeClr val="tx2"/>
                </a:solidFill>
                <a:cs typeface="Arial"/>
              </a:rPr>
              <a:t>3</a:t>
            </a:r>
            <a:r>
              <a:rPr lang="en-US" sz="2000" b="1" baseline="24904" dirty="0" smtClean="0">
                <a:solidFill>
                  <a:schemeClr val="tx2"/>
                </a:solidFill>
                <a:cs typeface="Arial"/>
              </a:rPr>
              <a:t> </a:t>
            </a:r>
            <a:r>
              <a:rPr lang="en-US" sz="2000" b="1" spc="-292" baseline="24904" dirty="0" smtClean="0">
                <a:solidFill>
                  <a:schemeClr val="tx2"/>
                </a:solidFill>
                <a:cs typeface="Arial"/>
              </a:rPr>
              <a:t> </a:t>
            </a:r>
            <a:r>
              <a:rPr lang="en-US" sz="2000" b="1" spc="-10" dirty="0">
                <a:solidFill>
                  <a:schemeClr val="tx2"/>
                </a:solidFill>
                <a:cs typeface="Arial"/>
              </a:rPr>
              <a:t>J.</a:t>
            </a:r>
            <a:r>
              <a:rPr lang="en-US" sz="2000" b="1" spc="-5" dirty="0">
                <a:solidFill>
                  <a:schemeClr val="tx2"/>
                </a:solidFill>
                <a:cs typeface="Arial"/>
              </a:rPr>
              <a:t> </a:t>
            </a:r>
            <a:r>
              <a:rPr lang="en-US" sz="2000" b="1" spc="-10" dirty="0">
                <a:solidFill>
                  <a:schemeClr val="tx2"/>
                </a:solidFill>
                <a:cs typeface="Arial"/>
              </a:rPr>
              <a:t>J.</a:t>
            </a:r>
            <a:r>
              <a:rPr lang="en-US" sz="2000" b="1" spc="-5" dirty="0">
                <a:solidFill>
                  <a:schemeClr val="tx2"/>
                </a:solidFill>
                <a:cs typeface="Arial"/>
              </a:rPr>
              <a:t> </a:t>
            </a:r>
            <a:r>
              <a:rPr lang="en-US" sz="2000" b="1" dirty="0" smtClean="0">
                <a:solidFill>
                  <a:schemeClr val="tx2"/>
                </a:solidFill>
                <a:cs typeface="Arial"/>
              </a:rPr>
              <a:t>Pigeon</a:t>
            </a:r>
            <a:r>
              <a:rPr lang="en-US" sz="2000" b="1" spc="-15" dirty="0" smtClean="0">
                <a:solidFill>
                  <a:schemeClr val="tx2"/>
                </a:solidFill>
                <a:cs typeface="Arial"/>
              </a:rPr>
              <a:t>,</a:t>
            </a:r>
            <a:r>
              <a:rPr lang="en-US" sz="2000" b="1" spc="7" baseline="24904" dirty="0" smtClean="0">
                <a:solidFill>
                  <a:schemeClr val="tx2"/>
                </a:solidFill>
                <a:cs typeface="Arial"/>
              </a:rPr>
              <a:t>3</a:t>
            </a:r>
            <a:r>
              <a:rPr lang="en-US" sz="2000" b="1" baseline="24904" dirty="0" smtClean="0">
                <a:solidFill>
                  <a:schemeClr val="tx2"/>
                </a:solidFill>
                <a:cs typeface="Arial"/>
              </a:rPr>
              <a:t> </a:t>
            </a:r>
            <a:r>
              <a:rPr lang="en-US" sz="2000" b="1" spc="-292" baseline="24904" dirty="0" smtClean="0">
                <a:solidFill>
                  <a:schemeClr val="tx2"/>
                </a:solidFill>
                <a:cs typeface="Arial"/>
              </a:rPr>
              <a:t> </a:t>
            </a:r>
            <a:r>
              <a:rPr lang="en-US" sz="2000" b="1" spc="-15" dirty="0">
                <a:solidFill>
                  <a:schemeClr val="tx2"/>
                </a:solidFill>
                <a:cs typeface="Arial"/>
              </a:rPr>
              <a:t>S.</a:t>
            </a:r>
            <a:r>
              <a:rPr lang="en-US" sz="2000" b="1" spc="-45" dirty="0">
                <a:solidFill>
                  <a:schemeClr val="tx2"/>
                </a:solidFill>
                <a:cs typeface="Arial"/>
              </a:rPr>
              <a:t> </a:t>
            </a:r>
            <a:r>
              <a:rPr lang="en-US" sz="2000" b="1" spc="-180" dirty="0" err="1">
                <a:solidFill>
                  <a:schemeClr val="tx2"/>
                </a:solidFill>
                <a:cs typeface="Arial"/>
              </a:rPr>
              <a:t>Y</a:t>
            </a:r>
            <a:r>
              <a:rPr lang="en-US" sz="2000" b="1" dirty="0" err="1">
                <a:solidFill>
                  <a:schemeClr val="tx2"/>
                </a:solidFill>
                <a:cs typeface="Arial"/>
              </a:rPr>
              <a:t>a</a:t>
            </a:r>
            <a:r>
              <a:rPr lang="en-US" sz="2000" b="1" spc="-10" dirty="0">
                <a:solidFill>
                  <a:schemeClr val="tx2"/>
                </a:solidFill>
                <a:cs typeface="Arial"/>
              </a:rPr>
              <a:t>. </a:t>
            </a:r>
            <a:r>
              <a:rPr lang="en-US" sz="2000" b="1" spc="-260" dirty="0" smtClean="0">
                <a:solidFill>
                  <a:schemeClr val="tx2"/>
                </a:solidFill>
                <a:cs typeface="Arial"/>
              </a:rPr>
              <a:t>T</a:t>
            </a:r>
            <a:r>
              <a:rPr lang="en-US" sz="2000" b="1" dirty="0" smtClean="0">
                <a:solidFill>
                  <a:schemeClr val="tx2"/>
                </a:solidFill>
                <a:cs typeface="Arial"/>
              </a:rPr>
              <a:t>ochi</a:t>
            </a:r>
            <a:r>
              <a:rPr lang="en-US" sz="2000" b="1" spc="-10" dirty="0" smtClean="0">
                <a:solidFill>
                  <a:schemeClr val="tx2"/>
                </a:solidFill>
                <a:cs typeface="Arial"/>
              </a:rPr>
              <a:t>t</a:t>
            </a:r>
            <a:r>
              <a:rPr lang="en-US" sz="2000" b="1" dirty="0" smtClean="0">
                <a:solidFill>
                  <a:schemeClr val="tx2"/>
                </a:solidFill>
                <a:cs typeface="Arial"/>
              </a:rPr>
              <a:t>sk</a:t>
            </a:r>
            <a:r>
              <a:rPr lang="en-US" sz="2000" b="1" spc="-165" dirty="0" smtClean="0">
                <a:solidFill>
                  <a:schemeClr val="tx2"/>
                </a:solidFill>
                <a:cs typeface="Arial"/>
              </a:rPr>
              <a:t>y</a:t>
            </a:r>
            <a:r>
              <a:rPr lang="en-US" sz="2000" b="1" spc="-15" dirty="0" smtClean="0">
                <a:solidFill>
                  <a:schemeClr val="tx2"/>
                </a:solidFill>
                <a:cs typeface="Arial"/>
              </a:rPr>
              <a:t>,</a:t>
            </a:r>
            <a:r>
              <a:rPr lang="en-US" sz="2000" b="1" spc="7" baseline="24904" dirty="0" smtClean="0">
                <a:solidFill>
                  <a:schemeClr val="tx2"/>
                </a:solidFill>
                <a:cs typeface="Arial"/>
              </a:rPr>
              <a:t>3</a:t>
            </a:r>
            <a:r>
              <a:rPr lang="en-US" sz="2000" b="1" baseline="24904" dirty="0" smtClean="0">
                <a:solidFill>
                  <a:schemeClr val="tx2"/>
                </a:solidFill>
                <a:cs typeface="Arial"/>
              </a:rPr>
              <a:t> </a:t>
            </a:r>
            <a:r>
              <a:rPr lang="en-US" sz="2000" b="1" spc="-292" baseline="24904" dirty="0" smtClean="0">
                <a:solidFill>
                  <a:schemeClr val="tx2"/>
                </a:solidFill>
                <a:cs typeface="Arial"/>
              </a:rPr>
              <a:t> </a:t>
            </a:r>
            <a:r>
              <a:rPr lang="en-US" sz="2000" b="1" spc="-10" dirty="0">
                <a:solidFill>
                  <a:schemeClr val="tx2"/>
                </a:solidFill>
                <a:cs typeface="Arial"/>
              </a:rPr>
              <a:t>I.</a:t>
            </a:r>
            <a:r>
              <a:rPr lang="en-US" sz="2000" b="1" spc="-5" dirty="0">
                <a:solidFill>
                  <a:schemeClr val="tx2"/>
                </a:solidFill>
                <a:cs typeface="Arial"/>
              </a:rPr>
              <a:t> </a:t>
            </a:r>
            <a:r>
              <a:rPr lang="en-US" sz="2000" b="1" dirty="0" smtClean="0">
                <a:solidFill>
                  <a:schemeClr val="tx2"/>
                </a:solidFill>
                <a:cs typeface="Arial"/>
              </a:rPr>
              <a:t>Ben</a:t>
            </a:r>
            <a:r>
              <a:rPr lang="en-US" sz="2000" b="1" spc="-15" dirty="0" smtClean="0">
                <a:solidFill>
                  <a:schemeClr val="tx2"/>
                </a:solidFill>
                <a:cs typeface="Arial"/>
              </a:rPr>
              <a:t>-Z</a:t>
            </a:r>
            <a:r>
              <a:rPr lang="en-US" sz="2000" b="1" dirty="0" smtClean="0">
                <a:solidFill>
                  <a:schemeClr val="tx2"/>
                </a:solidFill>
                <a:cs typeface="Arial"/>
              </a:rPr>
              <a:t>vi</a:t>
            </a:r>
            <a:r>
              <a:rPr lang="en-US" sz="2000" b="1" spc="-10" dirty="0" smtClean="0">
                <a:solidFill>
                  <a:schemeClr val="tx2"/>
                </a:solidFill>
                <a:cs typeface="Arial"/>
              </a:rPr>
              <a:t>,</a:t>
            </a:r>
            <a:r>
              <a:rPr lang="en-US" sz="2000" b="1" spc="7" baseline="24904" dirty="0" smtClean="0">
                <a:solidFill>
                  <a:schemeClr val="tx2"/>
                </a:solidFill>
                <a:cs typeface="Arial"/>
              </a:rPr>
              <a:t>4</a:t>
            </a:r>
            <a:r>
              <a:rPr lang="en-US" sz="2000" b="1" baseline="24904" dirty="0" smtClean="0">
                <a:solidFill>
                  <a:schemeClr val="tx2"/>
                </a:solidFill>
                <a:cs typeface="Arial"/>
              </a:rPr>
              <a:t> </a:t>
            </a:r>
            <a:r>
              <a:rPr lang="en-US" sz="2000" b="1" spc="-292" baseline="24904" dirty="0" smtClean="0">
                <a:solidFill>
                  <a:schemeClr val="tx2"/>
                </a:solidFill>
                <a:cs typeface="Arial"/>
              </a:rPr>
              <a:t> </a:t>
            </a:r>
            <a:r>
              <a:rPr lang="en-US" sz="2000" b="1" dirty="0">
                <a:solidFill>
                  <a:schemeClr val="tx2"/>
                </a:solidFill>
                <a:cs typeface="Arial"/>
              </a:rPr>
              <a:t>and</a:t>
            </a:r>
            <a:r>
              <a:rPr lang="en-US" sz="2000" b="1" spc="-5" dirty="0">
                <a:solidFill>
                  <a:schemeClr val="tx2"/>
                </a:solidFill>
                <a:cs typeface="Arial"/>
              </a:rPr>
              <a:t> </a:t>
            </a:r>
            <a:r>
              <a:rPr lang="en-US" sz="2000" b="1" dirty="0">
                <a:solidFill>
                  <a:schemeClr val="tx2"/>
                </a:solidFill>
                <a:cs typeface="Arial"/>
              </a:rPr>
              <a:t>C</a:t>
            </a:r>
            <a:r>
              <a:rPr lang="en-US" sz="2000" b="1" spc="-10" dirty="0">
                <a:solidFill>
                  <a:schemeClr val="tx2"/>
                </a:solidFill>
                <a:cs typeface="Arial"/>
              </a:rPr>
              <a:t>.</a:t>
            </a:r>
            <a:r>
              <a:rPr lang="en-US" sz="2000" b="1" spc="-5" dirty="0">
                <a:solidFill>
                  <a:schemeClr val="tx2"/>
                </a:solidFill>
                <a:cs typeface="Arial"/>
              </a:rPr>
              <a:t> </a:t>
            </a:r>
            <a:r>
              <a:rPr lang="en-US" sz="2000" b="1" dirty="0" smtClean="0">
                <a:solidFill>
                  <a:schemeClr val="tx2"/>
                </a:solidFill>
                <a:cs typeface="Arial"/>
              </a:rPr>
              <a:t>Josh</a:t>
            </a:r>
            <a:r>
              <a:rPr lang="en-US" sz="2000" b="1" spc="-5" dirty="0" smtClean="0">
                <a:solidFill>
                  <a:schemeClr val="tx2"/>
                </a:solidFill>
                <a:cs typeface="Arial"/>
              </a:rPr>
              <a:t>i</a:t>
            </a:r>
            <a:r>
              <a:rPr lang="en-US" sz="2000" b="1" spc="7" baseline="24904" dirty="0" smtClean="0">
                <a:solidFill>
                  <a:schemeClr val="tx2"/>
                </a:solidFill>
                <a:cs typeface="Arial"/>
              </a:rPr>
              <a:t>3</a:t>
            </a:r>
            <a:r>
              <a:rPr lang="en-US" sz="2000" b="1" spc="7" dirty="0" smtClean="0">
                <a:solidFill>
                  <a:schemeClr val="tx2"/>
                </a:solidFill>
                <a:cs typeface="Arial"/>
              </a:rPr>
              <a:t>, </a:t>
            </a:r>
          </a:p>
          <a:p>
            <a:r>
              <a:rPr lang="en-US" sz="2000" b="1" dirty="0" smtClean="0">
                <a:solidFill>
                  <a:schemeClr val="tx2"/>
                </a:solidFill>
                <a:cs typeface="Arial"/>
              </a:rPr>
              <a:t>I. Pogorelsky</a:t>
            </a:r>
            <a:r>
              <a:rPr lang="en-US" sz="2000" b="1" baseline="30000" dirty="0" smtClean="0">
                <a:solidFill>
                  <a:schemeClr val="tx2"/>
                </a:solidFill>
                <a:cs typeface="Arial"/>
              </a:rPr>
              <a:t>5</a:t>
            </a:r>
            <a:r>
              <a:rPr lang="en-US" sz="2000" b="1" dirty="0" smtClean="0">
                <a:solidFill>
                  <a:schemeClr val="tx2"/>
                </a:solidFill>
                <a:cs typeface="Arial"/>
              </a:rPr>
              <a:t>, M. Polyanskiy</a:t>
            </a:r>
            <a:r>
              <a:rPr lang="en-US" sz="2000" b="1" baseline="30000" dirty="0" smtClean="0">
                <a:solidFill>
                  <a:schemeClr val="tx2"/>
                </a:solidFill>
                <a:cs typeface="Arial"/>
              </a:rPr>
              <a:t>5</a:t>
            </a:r>
            <a:endParaRPr lang="en-US" sz="2000" b="1" baseline="30000" dirty="0">
              <a:solidFill>
                <a:schemeClr val="tx2"/>
              </a:solidFill>
              <a:cs typeface="Arial"/>
            </a:endParaRPr>
          </a:p>
          <a:p>
            <a:endParaRPr lang="en-US" sz="2400" b="1" baseline="30000" dirty="0" smtClean="0">
              <a:solidFill>
                <a:schemeClr val="tx2"/>
              </a:solidFill>
            </a:endParaRPr>
          </a:p>
          <a:p>
            <a:r>
              <a:rPr lang="en-US" sz="1200" i="1" baseline="30000" dirty="0" smtClean="0"/>
              <a:t> 1</a:t>
            </a:r>
            <a:r>
              <a:rPr lang="en-US" sz="1200" i="1" dirty="0" smtClean="0"/>
              <a:t>Department </a:t>
            </a:r>
            <a:r>
              <a:rPr lang="en-US" sz="1200" i="1" dirty="0"/>
              <a:t>of Physics, University of Alabama at Birmingham, CH 310, 1300 University Blvd., Birmingham, AL 35294, USA</a:t>
            </a:r>
          </a:p>
          <a:p>
            <a:r>
              <a:rPr lang="en-US" sz="1200" i="1" baseline="30000" dirty="0" smtClean="0"/>
              <a:t>2</a:t>
            </a:r>
            <a:r>
              <a:rPr lang="en-US" sz="1200" i="1" dirty="0" smtClean="0"/>
              <a:t>IPG </a:t>
            </a:r>
            <a:r>
              <a:rPr lang="en-US" sz="1200" i="1" dirty="0"/>
              <a:t>Photonics - Southeast Technology Center, 100 Lucerne Ln, Birmingham, Al 35211, USA </a:t>
            </a:r>
            <a:endParaRPr lang="en-US" sz="1200" i="1" dirty="0" smtClean="0"/>
          </a:p>
          <a:p>
            <a:r>
              <a:rPr lang="en-US" sz="1200" baseline="30000" dirty="0" smtClean="0"/>
              <a:t>3</a:t>
            </a:r>
            <a:r>
              <a:rPr lang="en-US" sz="1200" dirty="0" smtClean="0"/>
              <a:t>University </a:t>
            </a:r>
            <a:r>
              <a:rPr lang="en-US" sz="1200" dirty="0"/>
              <a:t>of California, Los </a:t>
            </a:r>
            <a:r>
              <a:rPr lang="en-US" sz="1200" dirty="0" smtClean="0"/>
              <a:t>Angeles</a:t>
            </a:r>
            <a:endParaRPr lang="en-US" sz="1200" dirty="0"/>
          </a:p>
          <a:p>
            <a:r>
              <a:rPr lang="en-US" sz="1200" baseline="30000" dirty="0"/>
              <a:t>4</a:t>
            </a:r>
            <a:r>
              <a:rPr lang="en-US" sz="1200" dirty="0" smtClean="0"/>
              <a:t>Stony </a:t>
            </a:r>
            <a:r>
              <a:rPr lang="en-US" sz="1200" dirty="0"/>
              <a:t>Brook </a:t>
            </a:r>
            <a:r>
              <a:rPr lang="en-US" sz="1200" dirty="0" smtClean="0"/>
              <a:t>University</a:t>
            </a:r>
          </a:p>
          <a:p>
            <a:r>
              <a:rPr lang="en-US" sz="1200" baseline="30000" dirty="0" smtClean="0"/>
              <a:t>5</a:t>
            </a:r>
            <a:r>
              <a:rPr lang="en-US" sz="1200" dirty="0" smtClean="0"/>
              <a:t>Brookhaven National lab</a:t>
            </a:r>
            <a:endParaRPr lang="en-US" sz="1200" dirty="0"/>
          </a:p>
          <a:p>
            <a:endParaRPr lang="en-US" sz="1200" dirty="0" smtClean="0"/>
          </a:p>
          <a:p>
            <a:r>
              <a:rPr lang="en-US" sz="1200" dirty="0" smtClean="0"/>
              <a:t>Author </a:t>
            </a:r>
            <a:r>
              <a:rPr lang="en-US" sz="1200" dirty="0"/>
              <a:t>e-mail address: </a:t>
            </a:r>
            <a:r>
              <a:rPr lang="en-US" sz="1200" u="sng" dirty="0" smtClean="0">
                <a:hlinkClick r:id="rId3"/>
              </a:rPr>
              <a:t>mirov@uab.edu</a:t>
            </a:r>
            <a:endParaRPr lang="en-US" sz="1200" u="sng" dirty="0" smtClean="0"/>
          </a:p>
          <a:p>
            <a:endParaRPr lang="en-US" sz="1200" b="1" dirty="0" smtClean="0">
              <a:solidFill>
                <a:schemeClr val="tx2">
                  <a:lumMod val="75000"/>
                </a:schemeClr>
              </a:solidFill>
            </a:endParaRPr>
          </a:p>
          <a:p>
            <a:pPr>
              <a:spcAft>
                <a:spcPts val="600"/>
              </a:spcAft>
            </a:pPr>
            <a:endParaRPr lang="en-US" sz="2000" b="1" dirty="0">
              <a:solidFill>
                <a:schemeClr val="tx2">
                  <a:lumMod val="75000"/>
                </a:schemeClr>
              </a:solidFill>
            </a:endParaRPr>
          </a:p>
          <a:p>
            <a:pPr algn="l"/>
            <a:endParaRPr lang="en-US" sz="2400" b="1" dirty="0">
              <a:solidFill>
                <a:schemeClr val="tx2">
                  <a:lumMod val="75000"/>
                </a:schemeClr>
              </a:solidFill>
            </a:endParaRPr>
          </a:p>
        </p:txBody>
      </p:sp>
      <p:pic>
        <p:nvPicPr>
          <p:cNvPr id="6" name="Picture 2" descr="site logo">
            <a:hlinkClick r:id="rId4"/>
          </p:cNvPr>
          <p:cNvPicPr>
            <a:picLocks noChangeAspect="1" noChangeArrowheads="1"/>
          </p:cNvPicPr>
          <p:nvPr/>
        </p:nvPicPr>
        <p:blipFill rotWithShape="1">
          <a:blip r:embed="rId5" cstate="print"/>
          <a:srcRect t="22254" r="81159"/>
          <a:stretch/>
        </p:blipFill>
        <p:spPr bwMode="auto">
          <a:xfrm>
            <a:off x="0" y="-4831"/>
            <a:ext cx="1074873" cy="509884"/>
          </a:xfrm>
          <a:prstGeom prst="rect">
            <a:avLst/>
          </a:prstGeom>
          <a:noFill/>
        </p:spPr>
      </p:pic>
      <p:sp>
        <p:nvSpPr>
          <p:cNvPr id="4" name="Rectangle 3"/>
          <p:cNvSpPr/>
          <p:nvPr/>
        </p:nvSpPr>
        <p:spPr>
          <a:xfrm>
            <a:off x="523573" y="5853216"/>
            <a:ext cx="8360481" cy="461665"/>
          </a:xfrm>
          <a:prstGeom prst="rect">
            <a:avLst/>
          </a:prstGeom>
        </p:spPr>
        <p:txBody>
          <a:bodyPr wrap="square">
            <a:spAutoFit/>
          </a:bodyPr>
          <a:lstStyle/>
          <a:p>
            <a:r>
              <a:rPr lang="en-US" sz="1200" i="1" dirty="0"/>
              <a:t>The work reported here partially involves intellectual property developed at the University of Alabama at Birmingham (UAB). This intellectual property has been licensed to the IPG Photonics Corporation. The UAB co-authors declare competing financial interests. </a:t>
            </a:r>
          </a:p>
        </p:txBody>
      </p:sp>
      <p:sp>
        <p:nvSpPr>
          <p:cNvPr id="11" name="TextBox 10"/>
          <p:cNvSpPr txBox="1"/>
          <p:nvPr/>
        </p:nvSpPr>
        <p:spPr>
          <a:xfrm>
            <a:off x="-74326" y="6592028"/>
            <a:ext cx="8991600" cy="276999"/>
          </a:xfrm>
          <a:prstGeom prst="rect">
            <a:avLst/>
          </a:prstGeom>
          <a:noFill/>
        </p:spPr>
        <p:txBody>
          <a:bodyPr wrap="square" rtlCol="0">
            <a:spAutoFit/>
          </a:bodyPr>
          <a:lstStyle/>
          <a:p>
            <a:pPr algn="ctr"/>
            <a:r>
              <a:rPr lang="en-US" sz="1200" b="1" dirty="0" smtClean="0"/>
              <a:t>October 15, </a:t>
            </a:r>
            <a:r>
              <a:rPr lang="en-US" sz="1200" b="1" dirty="0"/>
              <a:t>2019 ATF Science Planning </a:t>
            </a:r>
            <a:r>
              <a:rPr lang="en-US" sz="1200" b="1" dirty="0" smtClean="0"/>
              <a:t>Workshop, LWIR </a:t>
            </a:r>
            <a:r>
              <a:rPr lang="en-US" sz="1200" b="1" dirty="0"/>
              <a:t>Laser Capabilities</a:t>
            </a:r>
          </a:p>
        </p:txBody>
      </p:sp>
      <p:sp>
        <p:nvSpPr>
          <p:cNvPr id="3" name="Rectangle 2"/>
          <p:cNvSpPr/>
          <p:nvPr/>
        </p:nvSpPr>
        <p:spPr>
          <a:xfrm>
            <a:off x="5715000" y="4876800"/>
            <a:ext cx="2209800" cy="34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15200" y="2971800"/>
            <a:ext cx="340963" cy="293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0682" y="5105112"/>
            <a:ext cx="8589936" cy="369332"/>
          </a:xfrm>
          <a:prstGeom prst="rect">
            <a:avLst/>
          </a:prstGeom>
        </p:spPr>
        <p:txBody>
          <a:bodyPr wrap="square">
            <a:spAutoFit/>
          </a:bodyPr>
          <a:lstStyle/>
          <a:p>
            <a:r>
              <a:rPr lang="en-US" b="1" dirty="0" smtClean="0"/>
              <a:t>Funding: </a:t>
            </a:r>
            <a:endParaRPr lang="en-US" dirty="0"/>
          </a:p>
        </p:txBody>
      </p:sp>
      <p:sp>
        <p:nvSpPr>
          <p:cNvPr id="10" name="AutoShape 2" descr="Image result for NS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6"/>
          <a:stretch>
            <a:fillRect/>
          </a:stretch>
        </p:blipFill>
        <p:spPr>
          <a:xfrm>
            <a:off x="1264241" y="4856068"/>
            <a:ext cx="796834" cy="800392"/>
          </a:xfrm>
          <a:prstGeom prst="rect">
            <a:avLst/>
          </a:prstGeom>
        </p:spPr>
      </p:pic>
      <p:pic>
        <p:nvPicPr>
          <p:cNvPr id="19" name="Picture 18"/>
          <p:cNvPicPr>
            <a:picLocks noChangeAspect="1"/>
          </p:cNvPicPr>
          <p:nvPr/>
        </p:nvPicPr>
        <p:blipFill>
          <a:blip r:embed="rId7"/>
          <a:stretch>
            <a:fillRect/>
          </a:stretch>
        </p:blipFill>
        <p:spPr>
          <a:xfrm>
            <a:off x="4928822" y="4775414"/>
            <a:ext cx="990600" cy="990600"/>
          </a:xfrm>
          <a:prstGeom prst="rect">
            <a:avLst/>
          </a:prstGeom>
        </p:spPr>
      </p:pic>
      <p:pic>
        <p:nvPicPr>
          <p:cNvPr id="20" name="Picture 19"/>
          <p:cNvPicPr>
            <a:picLocks noChangeAspect="1"/>
          </p:cNvPicPr>
          <p:nvPr/>
        </p:nvPicPr>
        <p:blipFill>
          <a:blip r:embed="rId8"/>
          <a:stretch>
            <a:fillRect/>
          </a:stretch>
        </p:blipFill>
        <p:spPr>
          <a:xfrm>
            <a:off x="6022731" y="4936459"/>
            <a:ext cx="1085850" cy="639610"/>
          </a:xfrm>
          <a:prstGeom prst="rect">
            <a:avLst/>
          </a:prstGeom>
        </p:spPr>
      </p:pic>
      <p:pic>
        <p:nvPicPr>
          <p:cNvPr id="21" name="Picture 20"/>
          <p:cNvPicPr>
            <a:picLocks noChangeAspect="1"/>
          </p:cNvPicPr>
          <p:nvPr/>
        </p:nvPicPr>
        <p:blipFill>
          <a:blip r:embed="rId9"/>
          <a:stretch>
            <a:fillRect/>
          </a:stretch>
        </p:blipFill>
        <p:spPr>
          <a:xfrm>
            <a:off x="7315200" y="5049157"/>
            <a:ext cx="1776412" cy="443114"/>
          </a:xfrm>
          <a:prstGeom prst="rect">
            <a:avLst/>
          </a:prstGeom>
        </p:spPr>
      </p:pic>
      <p:pic>
        <p:nvPicPr>
          <p:cNvPr id="22" name="Picture 21"/>
          <p:cNvPicPr>
            <a:picLocks noChangeAspect="1"/>
          </p:cNvPicPr>
          <p:nvPr/>
        </p:nvPicPr>
        <p:blipFill>
          <a:blip r:embed="rId10"/>
          <a:stretch>
            <a:fillRect/>
          </a:stretch>
        </p:blipFill>
        <p:spPr>
          <a:xfrm>
            <a:off x="2149476" y="4815532"/>
            <a:ext cx="1412152" cy="790805"/>
          </a:xfrm>
          <a:prstGeom prst="rect">
            <a:avLst/>
          </a:prstGeom>
        </p:spPr>
      </p:pic>
      <p:pic>
        <p:nvPicPr>
          <p:cNvPr id="8" name="Picture 7"/>
          <p:cNvPicPr>
            <a:picLocks noChangeAspect="1"/>
          </p:cNvPicPr>
          <p:nvPr/>
        </p:nvPicPr>
        <p:blipFill>
          <a:blip r:embed="rId11"/>
          <a:stretch>
            <a:fillRect/>
          </a:stretch>
        </p:blipFill>
        <p:spPr>
          <a:xfrm>
            <a:off x="3698500" y="4921588"/>
            <a:ext cx="1128713" cy="626229"/>
          </a:xfrm>
          <a:prstGeom prst="rect">
            <a:avLst/>
          </a:prstGeom>
        </p:spPr>
      </p:pic>
      <p:sp>
        <p:nvSpPr>
          <p:cNvPr id="31" name="object 5"/>
          <p:cNvSpPr/>
          <p:nvPr/>
        </p:nvSpPr>
        <p:spPr>
          <a:xfrm>
            <a:off x="44450" y="400794"/>
            <a:ext cx="1030424" cy="1010330"/>
          </a:xfrm>
          <a:prstGeom prst="rect">
            <a:avLst/>
          </a:prstGeom>
          <a:blipFill>
            <a:blip r:embed="rId12" cstate="print"/>
            <a:stretch>
              <a:fillRect/>
            </a:stretch>
          </a:blipFill>
        </p:spPr>
        <p:txBody>
          <a:bodyPr wrap="square" lIns="0" tIns="0" rIns="0" bIns="0" rtlCol="0"/>
          <a:lstStyle/>
          <a:p>
            <a:endParaRPr/>
          </a:p>
        </p:txBody>
      </p:sp>
      <p:pic>
        <p:nvPicPr>
          <p:cNvPr id="14" name="Picture 13"/>
          <p:cNvPicPr>
            <a:picLocks noChangeAspect="1"/>
          </p:cNvPicPr>
          <p:nvPr/>
        </p:nvPicPr>
        <p:blipFill>
          <a:blip r:embed="rId13"/>
          <a:stretch>
            <a:fillRect/>
          </a:stretch>
        </p:blipFill>
        <p:spPr>
          <a:xfrm>
            <a:off x="7085854" y="825566"/>
            <a:ext cx="2005758" cy="762066"/>
          </a:xfrm>
          <a:prstGeom prst="rect">
            <a:avLst/>
          </a:prstGeom>
        </p:spPr>
      </p:pic>
      <p:pic>
        <p:nvPicPr>
          <p:cNvPr id="34" name="Picture 33"/>
          <p:cNvPicPr>
            <a:picLocks noChangeAspect="1"/>
          </p:cNvPicPr>
          <p:nvPr/>
        </p:nvPicPr>
        <p:blipFill rotWithShape="1">
          <a:blip r:embed="rId14" cstate="print">
            <a:extLst>
              <a:ext uri="{28A0092B-C50C-407E-A947-70E740481C1C}">
                <a14:useLocalDpi xmlns:a14="http://schemas.microsoft.com/office/drawing/2010/main" val="0"/>
              </a:ext>
            </a:extLst>
          </a:blip>
          <a:srcRect l="27114" t="36608" r="30678" b="23911"/>
          <a:stretch/>
        </p:blipFill>
        <p:spPr>
          <a:xfrm>
            <a:off x="1950910" y="3468336"/>
            <a:ext cx="2039235" cy="1359629"/>
          </a:xfrm>
          <a:prstGeom prst="rect">
            <a:avLst/>
          </a:prstGeom>
        </p:spPr>
      </p:pic>
      <p:pic>
        <p:nvPicPr>
          <p:cNvPr id="15" name="Picture 14"/>
          <p:cNvPicPr>
            <a:picLocks noChangeAspect="1"/>
          </p:cNvPicPr>
          <p:nvPr/>
        </p:nvPicPr>
        <p:blipFill>
          <a:blip r:embed="rId15"/>
          <a:stretch>
            <a:fillRect/>
          </a:stretch>
        </p:blipFill>
        <p:spPr>
          <a:xfrm>
            <a:off x="3990145" y="3407861"/>
            <a:ext cx="2061675" cy="1519999"/>
          </a:xfrm>
          <a:prstGeom prst="rect">
            <a:avLst/>
          </a:prstGeom>
        </p:spPr>
      </p:pic>
      <p:pic>
        <p:nvPicPr>
          <p:cNvPr id="35" name="Picture 34" descr="C:\Users\vsmolski\Documents\IPG Photonics\Deliveries\Quotes\Frequency Combs\2019 CLPF-SC v2.fig.jp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6741" y="3479748"/>
            <a:ext cx="3156433" cy="15037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Object 23"/>
          <p:cNvGraphicFramePr>
            <a:graphicFrameLocks noChangeAspect="1"/>
          </p:cNvGraphicFramePr>
          <p:nvPr>
            <p:extLst>
              <p:ext uri="{D42A27DB-BD31-4B8C-83A1-F6EECF244321}">
                <p14:modId xmlns:p14="http://schemas.microsoft.com/office/powerpoint/2010/main" val="1749393085"/>
              </p:ext>
            </p:extLst>
          </p:nvPr>
        </p:nvGraphicFramePr>
        <p:xfrm>
          <a:off x="-1" y="3406504"/>
          <a:ext cx="2061076" cy="1580770"/>
        </p:xfrm>
        <a:graphic>
          <a:graphicData uri="http://schemas.openxmlformats.org/presentationml/2006/ole">
            <mc:AlternateContent xmlns:mc="http://schemas.openxmlformats.org/markup-compatibility/2006">
              <mc:Choice xmlns:v="urn:schemas-microsoft-com:vml" Requires="v">
                <p:oleObj spid="_x0000_s32792" name="Graph" r:id="rId17" imgW="3930480" imgH="3013920" progId="Origin50.Graph">
                  <p:embed/>
                </p:oleObj>
              </mc:Choice>
              <mc:Fallback>
                <p:oleObj name="Graph" r:id="rId17" imgW="3930480" imgH="3013920" progId="Origin50.Graph">
                  <p:embed/>
                  <p:pic>
                    <p:nvPicPr>
                      <p:cNvPr id="14" name="Object 13"/>
                      <p:cNvPicPr/>
                      <p:nvPr/>
                    </p:nvPicPr>
                    <p:blipFill>
                      <a:blip r:embed="rId18"/>
                      <a:stretch>
                        <a:fillRect/>
                      </a:stretch>
                    </p:blipFill>
                    <p:spPr>
                      <a:xfrm>
                        <a:off x="-1" y="3406504"/>
                        <a:ext cx="2061076" cy="1580770"/>
                      </a:xfrm>
                      <a:prstGeom prst="rect">
                        <a:avLst/>
                      </a:prstGeom>
                    </p:spPr>
                  </p:pic>
                </p:oleObj>
              </mc:Fallback>
            </mc:AlternateContent>
          </a:graphicData>
        </a:graphic>
      </p:graphicFrame>
      <p:pic>
        <p:nvPicPr>
          <p:cNvPr id="16" name="Picture 15"/>
          <p:cNvPicPr>
            <a:picLocks noChangeAspect="1"/>
          </p:cNvPicPr>
          <p:nvPr/>
        </p:nvPicPr>
        <p:blipFill>
          <a:blip r:embed="rId19"/>
          <a:stretch>
            <a:fillRect/>
          </a:stretch>
        </p:blipFill>
        <p:spPr>
          <a:xfrm>
            <a:off x="-1" y="1370372"/>
            <a:ext cx="1422716" cy="520944"/>
          </a:xfrm>
          <a:prstGeom prst="rect">
            <a:avLst/>
          </a:prstGeom>
        </p:spPr>
      </p:pic>
      <p:sp>
        <p:nvSpPr>
          <p:cNvPr id="17" name="Rectangle 16"/>
          <p:cNvSpPr/>
          <p:nvPr/>
        </p:nvSpPr>
        <p:spPr>
          <a:xfrm>
            <a:off x="21771" y="6276297"/>
            <a:ext cx="8993486" cy="369332"/>
          </a:xfrm>
          <a:prstGeom prst="rect">
            <a:avLst/>
          </a:prstGeom>
        </p:spPr>
        <p:txBody>
          <a:bodyPr wrap="square">
            <a:spAutoFit/>
          </a:bodyPr>
          <a:lstStyle/>
          <a:p>
            <a:r>
              <a:rPr lang="en-US" dirty="0">
                <a:solidFill>
                  <a:srgbClr val="002060"/>
                </a:solidFill>
              </a:rPr>
              <a:t>Department of Energy (DOE) Office of Science Accelerator Stewardship award (DE-SC0018378)</a:t>
            </a:r>
          </a:p>
        </p:txBody>
      </p:sp>
    </p:spTree>
    <p:extLst>
      <p:ext uri="{BB962C8B-B14F-4D97-AF65-F5344CB8AC3E}">
        <p14:creationId xmlns:p14="http://schemas.microsoft.com/office/powerpoint/2010/main" val="1817732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10</a:t>
            </a:fld>
            <a:endParaRPr lang="en-US" dirty="0"/>
          </a:p>
        </p:txBody>
      </p:sp>
      <p:sp>
        <p:nvSpPr>
          <p:cNvPr id="15" name="Title 1"/>
          <p:cNvSpPr txBox="1">
            <a:spLocks/>
          </p:cNvSpPr>
          <p:nvPr/>
        </p:nvSpPr>
        <p:spPr>
          <a:xfrm>
            <a:off x="228599" y="762000"/>
            <a:ext cx="3276601" cy="2669962"/>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tx2">
                    <a:lumMod val="75000"/>
                  </a:schemeClr>
                </a:solidFill>
              </a:rPr>
              <a:t>Features of </a:t>
            </a:r>
            <a:r>
              <a:rPr lang="en-US" sz="1600" b="1" dirty="0" smtClean="0">
                <a:solidFill>
                  <a:schemeClr val="tx2">
                    <a:lumMod val="75000"/>
                  </a:schemeClr>
                </a:solidFill>
              </a:rPr>
              <a:t>single-pass </a:t>
            </a:r>
            <a:r>
              <a:rPr lang="en-US" sz="1600" b="1" dirty="0">
                <a:solidFill>
                  <a:schemeClr val="tx2">
                    <a:lumMod val="75000"/>
                  </a:schemeClr>
                </a:solidFill>
              </a:rPr>
              <a:t>Cr:ZnSe</a:t>
            </a:r>
            <a:r>
              <a:rPr lang="en-US" sz="1600" b="1" dirty="0" smtClean="0">
                <a:solidFill>
                  <a:schemeClr val="tx2">
                    <a:lumMod val="75000"/>
                  </a:schemeClr>
                </a:solidFill>
              </a:rPr>
              <a:t/>
            </a:r>
            <a:br>
              <a:rPr lang="en-US" sz="1600" b="1" dirty="0" smtClean="0">
                <a:solidFill>
                  <a:schemeClr val="tx2">
                    <a:lumMod val="75000"/>
                  </a:schemeClr>
                </a:solidFill>
              </a:rPr>
            </a:br>
            <a:r>
              <a:rPr lang="en-US" sz="1600" b="1" dirty="0" smtClean="0">
                <a:solidFill>
                  <a:schemeClr val="tx2">
                    <a:lumMod val="75000"/>
                  </a:schemeClr>
                </a:solidFill>
              </a:rPr>
              <a:t>energy amplifier</a:t>
            </a:r>
            <a:endParaRPr lang="en-US" sz="1600" b="1" dirty="0">
              <a:solidFill>
                <a:schemeClr val="tx2">
                  <a:lumMod val="75000"/>
                </a:schemeClr>
              </a:solidFill>
            </a:endParaRPr>
          </a:p>
          <a:p>
            <a:pPr marL="227013" indent="-227013" algn="l">
              <a:spcAft>
                <a:spcPts val="300"/>
              </a:spcAft>
              <a:buFont typeface="Arial" pitchFamily="34" charset="0"/>
              <a:buChar char="•"/>
            </a:pPr>
            <a:r>
              <a:rPr lang="en-US" sz="1600" dirty="0" smtClean="0">
                <a:solidFill>
                  <a:schemeClr val="tx2">
                    <a:lumMod val="75000"/>
                  </a:schemeClr>
                </a:solidFill>
              </a:rPr>
              <a:t>Seed </a:t>
            </a:r>
            <a:r>
              <a:rPr lang="en-US" sz="1600" dirty="0">
                <a:solidFill>
                  <a:schemeClr val="tx2">
                    <a:lumMod val="75000"/>
                  </a:schemeClr>
                </a:solidFill>
              </a:rPr>
              <a:t>pulses: </a:t>
            </a:r>
            <a:r>
              <a:rPr lang="en-US" sz="1600" dirty="0" smtClean="0">
                <a:solidFill>
                  <a:schemeClr val="tx2">
                    <a:lumMod val="75000"/>
                  </a:schemeClr>
                </a:solidFill>
              </a:rPr>
              <a:t>30 fs, </a:t>
            </a:r>
            <a:r>
              <a:rPr lang="en-US" sz="1600" dirty="0">
                <a:solidFill>
                  <a:schemeClr val="tx2">
                    <a:lumMod val="75000"/>
                  </a:schemeClr>
                </a:solidFill>
              </a:rPr>
              <a:t>15 </a:t>
            </a:r>
            <a:r>
              <a:rPr lang="en-US" sz="1600" dirty="0" smtClean="0">
                <a:solidFill>
                  <a:schemeClr val="tx2">
                    <a:lumMod val="75000"/>
                  </a:schemeClr>
                </a:solidFill>
              </a:rPr>
              <a:t>nJ, down-picking to 1 kHz</a:t>
            </a:r>
          </a:p>
          <a:p>
            <a:pPr marL="227013" indent="-227013" algn="l">
              <a:spcAft>
                <a:spcPts val="300"/>
              </a:spcAft>
              <a:buFont typeface="Arial" pitchFamily="34" charset="0"/>
              <a:buChar char="•"/>
            </a:pPr>
            <a:r>
              <a:rPr lang="en-US" sz="1600" dirty="0">
                <a:solidFill>
                  <a:schemeClr val="tx2">
                    <a:lumMod val="75000"/>
                  </a:schemeClr>
                </a:solidFill>
              </a:rPr>
              <a:t>High single-pass gain (30 dB) +</a:t>
            </a:r>
            <a:br>
              <a:rPr lang="en-US" sz="1600" dirty="0">
                <a:solidFill>
                  <a:schemeClr val="tx2">
                    <a:lumMod val="75000"/>
                  </a:schemeClr>
                </a:solidFill>
              </a:rPr>
            </a:br>
            <a:r>
              <a:rPr lang="en-US" sz="1600" dirty="0">
                <a:solidFill>
                  <a:schemeClr val="tx2">
                    <a:lumMod val="75000"/>
                  </a:schemeClr>
                </a:solidFill>
              </a:rPr>
              <a:t>fs-SCG in bulk medium</a:t>
            </a:r>
          </a:p>
          <a:p>
            <a:pPr marL="227013" indent="-227013" algn="l">
              <a:spcAft>
                <a:spcPts val="300"/>
              </a:spcAft>
              <a:buFont typeface="Arial" pitchFamily="34" charset="0"/>
              <a:buChar char="•"/>
            </a:pPr>
            <a:r>
              <a:rPr lang="en-US" sz="1600" dirty="0" smtClean="0">
                <a:solidFill>
                  <a:schemeClr val="tx2">
                    <a:lumMod val="75000"/>
                  </a:schemeClr>
                </a:solidFill>
              </a:rPr>
              <a:t>Output </a:t>
            </a:r>
            <a:r>
              <a:rPr lang="en-US" sz="1600" dirty="0">
                <a:solidFill>
                  <a:schemeClr val="tx2">
                    <a:lumMod val="75000"/>
                  </a:schemeClr>
                </a:solidFill>
              </a:rPr>
              <a:t>pulses: </a:t>
            </a:r>
            <a:r>
              <a:rPr lang="en-US" sz="1600" dirty="0" smtClean="0">
                <a:solidFill>
                  <a:schemeClr val="tx2">
                    <a:lumMod val="75000"/>
                  </a:schemeClr>
                </a:solidFill>
              </a:rPr>
              <a:t>9 µJ with</a:t>
            </a:r>
            <a:br>
              <a:rPr lang="en-US" sz="1600" dirty="0" smtClean="0">
                <a:solidFill>
                  <a:schemeClr val="tx2">
                    <a:lumMod val="75000"/>
                  </a:schemeClr>
                </a:solidFill>
              </a:rPr>
            </a:br>
            <a:r>
              <a:rPr lang="en-US" sz="1600" dirty="0" smtClean="0">
                <a:solidFill>
                  <a:schemeClr val="tx2">
                    <a:lumMod val="75000"/>
                  </a:schemeClr>
                </a:solidFill>
                <a:sym typeface="Symbol"/>
              </a:rPr>
              <a:t> = 41 (110) THz</a:t>
            </a:r>
          </a:p>
          <a:p>
            <a:pPr marL="227013" indent="-227013" algn="l">
              <a:spcAft>
                <a:spcPts val="300"/>
              </a:spcAft>
              <a:buFont typeface="Arial" pitchFamily="34" charset="0"/>
              <a:buChar char="•"/>
            </a:pPr>
            <a:r>
              <a:rPr lang="en-US" sz="1600" dirty="0" smtClean="0">
                <a:solidFill>
                  <a:schemeClr val="tx2">
                    <a:lumMod val="75000"/>
                  </a:schemeClr>
                </a:solidFill>
              </a:rPr>
              <a:t>Options for recompression to sub-2-cycle pulses with </a:t>
            </a:r>
            <a:r>
              <a:rPr lang="en-US" sz="1600" dirty="0" err="1" smtClean="0">
                <a:solidFill>
                  <a:schemeClr val="tx2">
                    <a:lumMod val="75000"/>
                  </a:schemeClr>
                </a:solidFill>
              </a:rPr>
              <a:t>P</a:t>
            </a:r>
            <a:r>
              <a:rPr lang="en-US" sz="1600" baseline="-25000" dirty="0" err="1" smtClean="0">
                <a:solidFill>
                  <a:schemeClr val="tx2">
                    <a:lumMod val="75000"/>
                  </a:schemeClr>
                </a:solidFill>
              </a:rPr>
              <a:t>Pk</a:t>
            </a:r>
            <a:r>
              <a:rPr lang="en-US" sz="1600" dirty="0" smtClean="0">
                <a:solidFill>
                  <a:schemeClr val="tx2">
                    <a:lumMod val="75000"/>
                  </a:schemeClr>
                </a:solidFill>
              </a:rPr>
              <a:t> = 1 GW</a:t>
            </a:r>
          </a:p>
        </p:txBody>
      </p:sp>
      <p:sp>
        <p:nvSpPr>
          <p:cNvPr id="11" name="Rectangle 10"/>
          <p:cNvSpPr/>
          <p:nvPr/>
        </p:nvSpPr>
        <p:spPr>
          <a:xfrm>
            <a:off x="3930114" y="5264080"/>
            <a:ext cx="4147085" cy="276999"/>
          </a:xfrm>
          <a:prstGeom prst="rect">
            <a:avLst/>
          </a:prstGeom>
        </p:spPr>
        <p:txBody>
          <a:bodyPr wrap="square">
            <a:spAutoFit/>
          </a:bodyPr>
          <a:lstStyle/>
          <a:p>
            <a:pPr algn="ctr"/>
            <a:r>
              <a:rPr lang="en-US" sz="1200" b="1" dirty="0" smtClean="0">
                <a:solidFill>
                  <a:schemeClr val="tx2">
                    <a:lumMod val="50000"/>
                  </a:schemeClr>
                </a:solidFill>
              </a:rPr>
              <a:t>Measured spectra of seed (blue) and output (red) pulses</a:t>
            </a:r>
            <a:endParaRPr lang="en-US" sz="1200" dirty="0" smtClean="0">
              <a:solidFill>
                <a:schemeClr val="tx2">
                  <a:lumMod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5735" y="2362200"/>
            <a:ext cx="5575489" cy="2901880"/>
          </a:xfrm>
          <a:prstGeom prst="rect">
            <a:avLst/>
          </a:prstGeom>
        </p:spPr>
      </p:pic>
      <p:sp>
        <p:nvSpPr>
          <p:cNvPr id="10" name="Rectangle 9"/>
          <p:cNvSpPr/>
          <p:nvPr/>
        </p:nvSpPr>
        <p:spPr>
          <a:xfrm>
            <a:off x="5410200" y="1968247"/>
            <a:ext cx="3429000" cy="276999"/>
          </a:xfrm>
          <a:prstGeom prst="rect">
            <a:avLst/>
          </a:prstGeom>
        </p:spPr>
        <p:txBody>
          <a:bodyPr wrap="square">
            <a:spAutoFit/>
          </a:bodyPr>
          <a:lstStyle/>
          <a:p>
            <a:pPr algn="ctr"/>
            <a:r>
              <a:rPr lang="en-US" sz="1200" b="1" dirty="0" smtClean="0">
                <a:solidFill>
                  <a:schemeClr val="tx2">
                    <a:lumMod val="50000"/>
                  </a:schemeClr>
                </a:solidFill>
              </a:rPr>
              <a:t>Schematic of single-pass </a:t>
            </a:r>
            <a:r>
              <a:rPr lang="en-US" sz="1200" b="1" dirty="0">
                <a:solidFill>
                  <a:schemeClr val="tx2">
                    <a:lumMod val="50000"/>
                  </a:schemeClr>
                </a:solidFill>
              </a:rPr>
              <a:t>energy amplifier </a:t>
            </a:r>
            <a:endParaRPr lang="en-US" sz="1200" dirty="0" smtClean="0">
              <a:solidFill>
                <a:schemeClr val="tx2">
                  <a:lumMod val="50000"/>
                </a:schemeClr>
              </a:solidFill>
            </a:endParaRPr>
          </a:p>
        </p:txBody>
      </p:sp>
      <p:sp>
        <p:nvSpPr>
          <p:cNvPr id="12" name="Title 1"/>
          <p:cNvSpPr txBox="1">
            <a:spLocks/>
          </p:cNvSpPr>
          <p:nvPr/>
        </p:nvSpPr>
        <p:spPr>
          <a:xfrm>
            <a:off x="107642" y="33179"/>
            <a:ext cx="8960158" cy="707886"/>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srgbClr val="0000CC"/>
                </a:solidFill>
                <a:latin typeface="Arial Black" panose="020B0A04020102020204" pitchFamily="34" charset="0"/>
              </a:rPr>
              <a:t>Single-pass energy amplifier (Cr:ZnSe) with high nonlinearity</a:t>
            </a:r>
            <a:br>
              <a:rPr lang="en-US" sz="2000" b="1" dirty="0" smtClean="0">
                <a:solidFill>
                  <a:srgbClr val="0000CC"/>
                </a:solidFill>
                <a:latin typeface="Arial Black" panose="020B0A04020102020204" pitchFamily="34" charset="0"/>
              </a:rPr>
            </a:br>
            <a:r>
              <a:rPr lang="en-US" sz="2000" b="1" dirty="0" smtClean="0">
                <a:solidFill>
                  <a:srgbClr val="0000CC"/>
                </a:solidFill>
                <a:latin typeface="Arial Black" panose="020B0A04020102020204" pitchFamily="34" charset="0"/>
              </a:rPr>
              <a:t>Goal: Sub-two-cycle MIR pulses</a:t>
            </a:r>
            <a:endParaRPr lang="en-US" sz="2000" b="1" dirty="0">
              <a:solidFill>
                <a:srgbClr val="0000CC"/>
              </a:solidFill>
              <a:latin typeface="Arial Black" panose="020B0A040201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0264" y="422148"/>
            <a:ext cx="3831336" cy="1482852"/>
          </a:xfrm>
          <a:prstGeom prst="rect">
            <a:avLst/>
          </a:prstGeom>
        </p:spPr>
      </p:pic>
    </p:spTree>
    <p:extLst>
      <p:ext uri="{BB962C8B-B14F-4D97-AF65-F5344CB8AC3E}">
        <p14:creationId xmlns:p14="http://schemas.microsoft.com/office/powerpoint/2010/main" val="755838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15AC04-70BB-4C4D-ABFC-4A2A43E59B72}" type="slidenum">
              <a:rPr lang="en-US" smtClean="0"/>
              <a:pPr/>
              <a:t>11</a:t>
            </a:fld>
            <a:endParaRPr lang="en-US"/>
          </a:p>
        </p:txBody>
      </p:sp>
      <p:pic>
        <p:nvPicPr>
          <p:cNvPr id="3" name="Picture 2"/>
          <p:cNvPicPr>
            <a:picLocks noChangeAspect="1"/>
          </p:cNvPicPr>
          <p:nvPr/>
        </p:nvPicPr>
        <p:blipFill rotWithShape="1">
          <a:blip r:embed="rId2"/>
          <a:srcRect t="1" b="1441"/>
          <a:stretch/>
        </p:blipFill>
        <p:spPr>
          <a:xfrm>
            <a:off x="838200" y="0"/>
            <a:ext cx="7558688" cy="2707037"/>
          </a:xfrm>
          <a:prstGeom prst="rect">
            <a:avLst/>
          </a:prstGeom>
        </p:spPr>
      </p:pic>
      <p:pic>
        <p:nvPicPr>
          <p:cNvPr id="4" name="Picture 3"/>
          <p:cNvPicPr>
            <a:picLocks noChangeAspect="1"/>
          </p:cNvPicPr>
          <p:nvPr/>
        </p:nvPicPr>
        <p:blipFill>
          <a:blip r:embed="rId3"/>
          <a:stretch>
            <a:fillRect/>
          </a:stretch>
        </p:blipFill>
        <p:spPr>
          <a:xfrm>
            <a:off x="1219200" y="2895600"/>
            <a:ext cx="6894385" cy="3200400"/>
          </a:xfrm>
          <a:prstGeom prst="rect">
            <a:avLst/>
          </a:prstGeom>
        </p:spPr>
      </p:pic>
      <p:sp>
        <p:nvSpPr>
          <p:cNvPr id="5" name="Rectangle 4"/>
          <p:cNvSpPr/>
          <p:nvPr/>
        </p:nvSpPr>
        <p:spPr>
          <a:xfrm>
            <a:off x="990600" y="4953000"/>
            <a:ext cx="1066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129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12</a:t>
            </a:fld>
            <a:endParaRPr lang="en-US" dirty="0"/>
          </a:p>
        </p:txBody>
      </p:sp>
      <p:sp>
        <p:nvSpPr>
          <p:cNvPr id="12" name="Title 1"/>
          <p:cNvSpPr txBox="1">
            <a:spLocks/>
          </p:cNvSpPr>
          <p:nvPr/>
        </p:nvSpPr>
        <p:spPr>
          <a:xfrm>
            <a:off x="199749" y="120081"/>
            <a:ext cx="8991600" cy="400110"/>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solidFill>
                  <a:srgbClr val="0000CC"/>
                </a:solidFill>
                <a:latin typeface="Arial Black" panose="020B0A04020102020204" pitchFamily="34" charset="0"/>
              </a:rPr>
              <a:t>Single-pass </a:t>
            </a:r>
            <a:r>
              <a:rPr lang="en-US" sz="2000" b="1" dirty="0" err="1" smtClean="0">
                <a:solidFill>
                  <a:srgbClr val="0000CC"/>
                </a:solidFill>
                <a:latin typeface="Arial Black" panose="020B0A04020102020204" pitchFamily="34" charset="0"/>
              </a:rPr>
              <a:t>Cr:ZnS</a:t>
            </a:r>
            <a:r>
              <a:rPr lang="en-US" sz="2000" b="1" dirty="0" smtClean="0">
                <a:solidFill>
                  <a:srgbClr val="0000CC"/>
                </a:solidFill>
                <a:latin typeface="Arial Black" panose="020B0A04020102020204" pitchFamily="34" charset="0"/>
              </a:rPr>
              <a:t>/Se amplifiers : Enabling Technology</a:t>
            </a:r>
            <a:endParaRPr lang="en-US" sz="2000" b="1" dirty="0">
              <a:solidFill>
                <a:srgbClr val="0000CC"/>
              </a:solidFill>
              <a:latin typeface="Arial Black" panose="020B0A04020102020204" pitchFamily="34" charset="0"/>
            </a:endParaRPr>
          </a:p>
        </p:txBody>
      </p:sp>
      <p:sp>
        <p:nvSpPr>
          <p:cNvPr id="40" name="Rectangle 39"/>
          <p:cNvSpPr/>
          <p:nvPr/>
        </p:nvSpPr>
        <p:spPr>
          <a:xfrm>
            <a:off x="4953003" y="3441221"/>
            <a:ext cx="4190997" cy="276999"/>
          </a:xfrm>
          <a:prstGeom prst="rect">
            <a:avLst/>
          </a:prstGeom>
        </p:spPr>
        <p:txBody>
          <a:bodyPr wrap="square">
            <a:spAutoFit/>
          </a:bodyPr>
          <a:lstStyle/>
          <a:p>
            <a:pPr algn="ctr"/>
            <a:r>
              <a:rPr lang="en-US" sz="1200" b="1" dirty="0" smtClean="0">
                <a:solidFill>
                  <a:schemeClr val="tx2">
                    <a:lumMod val="50000"/>
                  </a:schemeClr>
                </a:solidFill>
                <a:sym typeface="Wingdings"/>
              </a:rPr>
              <a:t>  </a:t>
            </a:r>
            <a:r>
              <a:rPr lang="en-US" sz="1200" b="1" dirty="0">
                <a:solidFill>
                  <a:schemeClr val="tx2">
                    <a:lumMod val="50000"/>
                  </a:schemeClr>
                </a:solidFill>
                <a:sym typeface="Wingdings"/>
              </a:rPr>
              <a:t> </a:t>
            </a:r>
            <a:r>
              <a:rPr lang="en-US" sz="1200" b="1" dirty="0" smtClean="0">
                <a:solidFill>
                  <a:schemeClr val="tx2">
                    <a:lumMod val="50000"/>
                  </a:schemeClr>
                </a:solidFill>
                <a:sym typeface="Wingdings"/>
              </a:rPr>
              <a:t>    S</a:t>
            </a:r>
            <a:r>
              <a:rPr lang="en-US" sz="1200" b="1" dirty="0" smtClean="0">
                <a:solidFill>
                  <a:schemeClr val="tx2">
                    <a:lumMod val="50000"/>
                  </a:schemeClr>
                </a:solidFill>
              </a:rPr>
              <a:t>pectrum of 3-octave VIS to MIR continuum  </a:t>
            </a:r>
            <a:r>
              <a:rPr lang="en-US" sz="1200" b="1" dirty="0" smtClean="0">
                <a:solidFill>
                  <a:schemeClr val="tx2">
                    <a:lumMod val="50000"/>
                  </a:schemeClr>
                </a:solidFill>
                <a:sym typeface="Wingdings"/>
              </a:rPr>
              <a:t> </a:t>
            </a:r>
            <a:endParaRPr lang="en-US" sz="1200" dirty="0" smtClean="0">
              <a:solidFill>
                <a:schemeClr val="tx2">
                  <a:lumMod val="50000"/>
                </a:schemeClr>
              </a:solidFill>
            </a:endParaRPr>
          </a:p>
        </p:txBody>
      </p:sp>
      <p:sp>
        <p:nvSpPr>
          <p:cNvPr id="45" name="Rectangle 44"/>
          <p:cNvSpPr/>
          <p:nvPr/>
        </p:nvSpPr>
        <p:spPr>
          <a:xfrm>
            <a:off x="1140355" y="3223001"/>
            <a:ext cx="2404340" cy="276999"/>
          </a:xfrm>
          <a:prstGeom prst="rect">
            <a:avLst/>
          </a:prstGeom>
        </p:spPr>
        <p:txBody>
          <a:bodyPr wrap="square">
            <a:spAutoFit/>
          </a:bodyPr>
          <a:lstStyle/>
          <a:p>
            <a:pPr algn="ctr"/>
            <a:r>
              <a:rPr lang="en-US" sz="1200" b="1" dirty="0" smtClean="0">
                <a:solidFill>
                  <a:schemeClr val="tx2">
                    <a:lumMod val="50000"/>
                  </a:schemeClr>
                </a:solidFill>
                <a:sym typeface="Wingdings"/>
              </a:rPr>
              <a:t>  Detected f</a:t>
            </a:r>
            <a:r>
              <a:rPr lang="en-US" sz="1200" b="1" baseline="-25000" dirty="0" smtClean="0">
                <a:solidFill>
                  <a:schemeClr val="tx2">
                    <a:lumMod val="50000"/>
                  </a:schemeClr>
                </a:solidFill>
                <a:sym typeface="Wingdings"/>
              </a:rPr>
              <a:t>CEO</a:t>
            </a:r>
            <a:r>
              <a:rPr lang="en-US" sz="1200" b="1" dirty="0" smtClean="0">
                <a:solidFill>
                  <a:schemeClr val="tx2">
                    <a:lumMod val="50000"/>
                  </a:schemeClr>
                </a:solidFill>
                <a:sym typeface="Wingdings"/>
              </a:rPr>
              <a:t> signal </a:t>
            </a:r>
            <a:endParaRPr lang="en-US" sz="1200" dirty="0" smtClean="0">
              <a:solidFill>
                <a:schemeClr val="tx2">
                  <a:lumMod val="50000"/>
                </a:schemeClr>
              </a:solidFill>
            </a:endParaRPr>
          </a:p>
        </p:txBody>
      </p:sp>
      <p:sp>
        <p:nvSpPr>
          <p:cNvPr id="48" name="Title 1"/>
          <p:cNvSpPr txBox="1">
            <a:spLocks/>
          </p:cNvSpPr>
          <p:nvPr/>
        </p:nvSpPr>
        <p:spPr>
          <a:xfrm>
            <a:off x="199748" y="3485957"/>
            <a:ext cx="5743851" cy="561692"/>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spcAft>
                <a:spcPts val="300"/>
              </a:spcAft>
              <a:buFont typeface="Arial" pitchFamily="34" charset="0"/>
              <a:buChar char="•"/>
              <a:tabLst>
                <a:tab pos="4119563" algn="l"/>
              </a:tabLst>
            </a:pPr>
            <a:r>
              <a:rPr lang="en-US" sz="1400" dirty="0" smtClean="0">
                <a:solidFill>
                  <a:schemeClr val="tx2">
                    <a:lumMod val="75000"/>
                  </a:schemeClr>
                </a:solidFill>
              </a:rPr>
              <a:t>Simultaneous amplification, SCG, three-wave mixing via RQPM  </a:t>
            </a:r>
          </a:p>
          <a:p>
            <a:pPr marL="285750" indent="-285750" algn="l">
              <a:spcAft>
                <a:spcPts val="300"/>
              </a:spcAft>
              <a:buFont typeface="Arial" pitchFamily="34" charset="0"/>
              <a:buChar char="•"/>
              <a:tabLst>
                <a:tab pos="4119563" algn="l"/>
              </a:tabLst>
            </a:pPr>
            <a:r>
              <a:rPr lang="en-US" sz="1400" dirty="0" smtClean="0">
                <a:solidFill>
                  <a:schemeClr val="tx2">
                    <a:lumMod val="75000"/>
                  </a:schemeClr>
                </a:solidFill>
              </a:rPr>
              <a:t>Multi-octave frequency combs with Intrinsic nonlinear interferometry</a:t>
            </a:r>
          </a:p>
        </p:txBody>
      </p:sp>
      <p:pic>
        <p:nvPicPr>
          <p:cNvPr id="13" name="Picture 12"/>
          <p:cNvPicPr/>
          <p:nvPr/>
        </p:nvPicPr>
        <p:blipFill>
          <a:blip r:embed="rId2" cstate="print">
            <a:extLst>
              <a:ext uri="{28A0092B-C50C-407E-A947-70E740481C1C}">
                <a14:useLocalDpi xmlns:a14="http://schemas.microsoft.com/office/drawing/2010/main" val="0"/>
              </a:ext>
            </a:extLst>
          </a:blip>
          <a:stretch>
            <a:fillRect/>
          </a:stretch>
        </p:blipFill>
        <p:spPr>
          <a:xfrm>
            <a:off x="304800" y="4024885"/>
            <a:ext cx="5562600" cy="1520626"/>
          </a:xfrm>
          <a:prstGeom prst="rect">
            <a:avLst/>
          </a:prstGeom>
        </p:spPr>
      </p:pic>
      <p:pic>
        <p:nvPicPr>
          <p:cNvPr id="15" name="Picture 14"/>
          <p:cNvPicPr/>
          <p:nvPr/>
        </p:nvPicPr>
        <p:blipFill>
          <a:blip r:embed="rId3" cstate="print">
            <a:extLst>
              <a:ext uri="{28A0092B-C50C-407E-A947-70E740481C1C}">
                <a14:useLocalDpi xmlns:a14="http://schemas.microsoft.com/office/drawing/2010/main" val="0"/>
              </a:ext>
            </a:extLst>
          </a:blip>
          <a:stretch>
            <a:fillRect/>
          </a:stretch>
        </p:blipFill>
        <p:spPr>
          <a:xfrm>
            <a:off x="4699735" y="609599"/>
            <a:ext cx="4190997" cy="2710749"/>
          </a:xfrm>
          <a:prstGeom prst="rect">
            <a:avLst/>
          </a:prstGeom>
        </p:spPr>
      </p:pic>
      <p:pic>
        <p:nvPicPr>
          <p:cNvPr id="16" name="Picture 15"/>
          <p:cNvPicPr/>
          <p:nvPr/>
        </p:nvPicPr>
        <p:blipFill>
          <a:blip r:embed="rId4" cstate="print">
            <a:extLst>
              <a:ext uri="{28A0092B-C50C-407E-A947-70E740481C1C}">
                <a14:useLocalDpi xmlns:a14="http://schemas.microsoft.com/office/drawing/2010/main" val="0"/>
              </a:ext>
            </a:extLst>
          </a:blip>
          <a:stretch>
            <a:fillRect/>
          </a:stretch>
        </p:blipFill>
        <p:spPr>
          <a:xfrm>
            <a:off x="801993" y="685800"/>
            <a:ext cx="3084207" cy="2634548"/>
          </a:xfrm>
          <a:prstGeom prst="rect">
            <a:avLst/>
          </a:prstGeom>
        </p:spPr>
      </p:pic>
      <p:sp>
        <p:nvSpPr>
          <p:cNvPr id="2" name="Rectangle 1"/>
          <p:cNvSpPr/>
          <p:nvPr/>
        </p:nvSpPr>
        <p:spPr>
          <a:xfrm>
            <a:off x="5792644" y="4401911"/>
            <a:ext cx="1255857" cy="369332"/>
          </a:xfrm>
          <a:prstGeom prst="rect">
            <a:avLst/>
          </a:prstGeom>
        </p:spPr>
        <p:txBody>
          <a:bodyPr wrap="none">
            <a:spAutoFit/>
          </a:bodyPr>
          <a:lstStyle/>
          <a:p>
            <a:r>
              <a:rPr lang="en-US" dirty="0">
                <a:solidFill>
                  <a:schemeClr val="tx2"/>
                </a:solidFill>
                <a:latin typeface="Calibri" panose="020F0502020204030204" pitchFamily="34" charset="0"/>
                <a:ea typeface="Times New Roman" panose="02020603050405020304" pitchFamily="18" charset="0"/>
                <a:cs typeface="Times New Roman" panose="02020603050405020304" pitchFamily="18" charset="0"/>
              </a:rPr>
              <a:t>Laser setup</a:t>
            </a:r>
            <a:endParaRPr lang="en-US" dirty="0">
              <a:solidFill>
                <a:schemeClr val="tx2"/>
              </a:solidFill>
            </a:endParaRPr>
          </a:p>
        </p:txBody>
      </p:sp>
      <p:sp>
        <p:nvSpPr>
          <p:cNvPr id="3" name="Rectangle 2"/>
          <p:cNvSpPr/>
          <p:nvPr/>
        </p:nvSpPr>
        <p:spPr>
          <a:xfrm>
            <a:off x="5897105" y="4959325"/>
            <a:ext cx="3103478" cy="307777"/>
          </a:xfrm>
          <a:prstGeom prst="rect">
            <a:avLst/>
          </a:prstGeom>
        </p:spPr>
        <p:txBody>
          <a:bodyPr wrap="none">
            <a:spAutoFit/>
          </a:bodyPr>
          <a:lstStyle/>
          <a:p>
            <a:r>
              <a:rPr lang="en-US" sz="1400" dirty="0">
                <a:solidFill>
                  <a:schemeClr val="tx2"/>
                </a:solidFill>
              </a:rPr>
              <a:t>S. Vasilyev et al, </a:t>
            </a:r>
            <a:r>
              <a:rPr lang="en-US" sz="1400" dirty="0" err="1">
                <a:solidFill>
                  <a:schemeClr val="tx2"/>
                </a:solidFill>
              </a:rPr>
              <a:t>Optica</a:t>
            </a:r>
            <a:r>
              <a:rPr lang="en-US" sz="1400" dirty="0">
                <a:solidFill>
                  <a:schemeClr val="tx2"/>
                </a:solidFill>
              </a:rPr>
              <a:t> 6(2), 126 (2019).</a:t>
            </a:r>
          </a:p>
        </p:txBody>
      </p:sp>
    </p:spTree>
    <p:extLst>
      <p:ext uri="{BB962C8B-B14F-4D97-AF65-F5344CB8AC3E}">
        <p14:creationId xmlns:p14="http://schemas.microsoft.com/office/powerpoint/2010/main" val="1235054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13</a:t>
            </a:fld>
            <a:endParaRPr lang="en-US" dirty="0"/>
          </a:p>
        </p:txBody>
      </p:sp>
      <p:sp>
        <p:nvSpPr>
          <p:cNvPr id="2" name="Title 1"/>
          <p:cNvSpPr>
            <a:spLocks noGrp="1"/>
          </p:cNvSpPr>
          <p:nvPr>
            <p:ph type="title" idx="4294967295"/>
          </p:nvPr>
        </p:nvSpPr>
        <p:spPr>
          <a:xfrm>
            <a:off x="515938" y="85725"/>
            <a:ext cx="8628062" cy="647700"/>
          </a:xfrm>
        </p:spPr>
        <p:txBody>
          <a:bodyPr wrap="square">
            <a:spAutoFit/>
          </a:bodyPr>
          <a:lstStyle/>
          <a:p>
            <a:r>
              <a:rPr lang="en-US" sz="1800" b="1" dirty="0">
                <a:solidFill>
                  <a:srgbClr val="0000CC"/>
                </a:solidFill>
                <a:latin typeface="Arial Black" panose="020B0A04020102020204" pitchFamily="34" charset="0"/>
              </a:rPr>
              <a:t>Multi-Octave visible to long-wave IR femtosecond continuum generated in </a:t>
            </a:r>
            <a:r>
              <a:rPr lang="en-US" sz="1800" b="1" dirty="0" err="1">
                <a:solidFill>
                  <a:srgbClr val="0000CC"/>
                </a:solidFill>
                <a:latin typeface="Arial Black" panose="020B0A04020102020204" pitchFamily="34" charset="0"/>
              </a:rPr>
              <a:t>Cr:ZnS-GaSe</a:t>
            </a:r>
            <a:r>
              <a:rPr lang="en-US" sz="1800" b="1" dirty="0">
                <a:solidFill>
                  <a:srgbClr val="0000CC"/>
                </a:solidFill>
                <a:latin typeface="Arial Black" panose="020B0A04020102020204" pitchFamily="34" charset="0"/>
              </a:rPr>
              <a:t> tandem </a:t>
            </a:r>
          </a:p>
        </p:txBody>
      </p:sp>
      <p:sp>
        <p:nvSpPr>
          <p:cNvPr id="10" name="Title 1"/>
          <p:cNvSpPr txBox="1">
            <a:spLocks/>
          </p:cNvSpPr>
          <p:nvPr/>
        </p:nvSpPr>
        <p:spPr>
          <a:xfrm>
            <a:off x="230819" y="670264"/>
            <a:ext cx="4493582" cy="1354217"/>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1600" b="1" dirty="0" smtClean="0">
                <a:solidFill>
                  <a:schemeClr val="tx2">
                    <a:lumMod val="75000"/>
                  </a:schemeClr>
                </a:solidFill>
              </a:rPr>
              <a:t>Intrapulse DFG with Cr</a:t>
            </a:r>
            <a:r>
              <a:rPr lang="en-US" sz="1600" b="1" baseline="30000" dirty="0" smtClean="0">
                <a:solidFill>
                  <a:schemeClr val="tx2">
                    <a:lumMod val="75000"/>
                  </a:schemeClr>
                </a:solidFill>
              </a:rPr>
              <a:t>2+</a:t>
            </a:r>
            <a:r>
              <a:rPr lang="en-US" sz="1600" b="1" dirty="0" smtClean="0">
                <a:solidFill>
                  <a:schemeClr val="tx2">
                    <a:lumMod val="75000"/>
                  </a:schemeClr>
                </a:solidFill>
              </a:rPr>
              <a:t>-based lasers</a:t>
            </a:r>
            <a:endParaRPr lang="en-US" sz="1600" b="1" dirty="0">
              <a:solidFill>
                <a:schemeClr val="tx2">
                  <a:lumMod val="75000"/>
                </a:schemeClr>
              </a:solidFill>
            </a:endParaRPr>
          </a:p>
          <a:p>
            <a:pPr marL="112713" indent="-112713" algn="l">
              <a:spcAft>
                <a:spcPts val="300"/>
              </a:spcAft>
              <a:buFont typeface="Arial" pitchFamily="34" charset="0"/>
              <a:buChar char="•"/>
            </a:pPr>
            <a:r>
              <a:rPr lang="en-US" sz="1400" dirty="0" smtClean="0">
                <a:solidFill>
                  <a:schemeClr val="tx2">
                    <a:lumMod val="75000"/>
                  </a:schemeClr>
                </a:solidFill>
              </a:rPr>
              <a:t>Perfect match for ZGP, GaSe, OP-</a:t>
            </a:r>
            <a:r>
              <a:rPr lang="en-US" sz="1400" dirty="0" err="1" smtClean="0">
                <a:solidFill>
                  <a:schemeClr val="tx2">
                    <a:lumMod val="75000"/>
                  </a:schemeClr>
                </a:solidFill>
              </a:rPr>
              <a:t>GaP</a:t>
            </a:r>
            <a:endParaRPr lang="en-US" sz="1400" dirty="0" smtClean="0">
              <a:solidFill>
                <a:schemeClr val="tx2">
                  <a:lumMod val="75000"/>
                </a:schemeClr>
              </a:solidFill>
            </a:endParaRPr>
          </a:p>
          <a:p>
            <a:pPr marL="112713" indent="-112713" algn="l">
              <a:spcAft>
                <a:spcPts val="300"/>
              </a:spcAft>
              <a:buFont typeface="Arial" pitchFamily="34" charset="0"/>
              <a:buChar char="•"/>
            </a:pPr>
            <a:r>
              <a:rPr lang="en-US" sz="1400" dirty="0" smtClean="0">
                <a:solidFill>
                  <a:schemeClr val="tx2">
                    <a:lumMod val="75000"/>
                  </a:schemeClr>
                </a:solidFill>
              </a:rPr>
              <a:t>Enables exceptionally efficient </a:t>
            </a:r>
            <a:r>
              <a:rPr lang="en-US" sz="1400" dirty="0" smtClean="0">
                <a:solidFill>
                  <a:schemeClr val="tx2">
                    <a:lumMod val="75000"/>
                  </a:schemeClr>
                </a:solidFill>
              </a:rPr>
              <a:t>IDFG &gt;5% </a:t>
            </a:r>
            <a:r>
              <a:rPr lang="en-US" sz="1400" dirty="0" smtClean="0">
                <a:solidFill>
                  <a:schemeClr val="tx2">
                    <a:lumMod val="75000"/>
                  </a:schemeClr>
                </a:solidFill>
              </a:rPr>
              <a:t>in ZGP)</a:t>
            </a:r>
          </a:p>
          <a:p>
            <a:pPr marL="112713" indent="-112713" algn="l">
              <a:spcAft>
                <a:spcPts val="300"/>
              </a:spcAft>
              <a:buFont typeface="Arial" pitchFamily="34" charset="0"/>
              <a:buChar char="•"/>
            </a:pPr>
            <a:r>
              <a:rPr lang="en-US" sz="1400" dirty="0" smtClean="0">
                <a:solidFill>
                  <a:schemeClr val="tx2">
                    <a:lumMod val="75000"/>
                  </a:schemeClr>
                </a:solidFill>
              </a:rPr>
              <a:t>Enables </a:t>
            </a:r>
            <a:r>
              <a:rPr lang="en-US" sz="1400" dirty="0">
                <a:solidFill>
                  <a:schemeClr val="tx2">
                    <a:lumMod val="75000"/>
                  </a:schemeClr>
                </a:solidFill>
              </a:rPr>
              <a:t>exceptionally </a:t>
            </a:r>
            <a:r>
              <a:rPr lang="en-US" sz="1400" dirty="0" smtClean="0">
                <a:solidFill>
                  <a:schemeClr val="tx2">
                    <a:lumMod val="75000"/>
                  </a:schemeClr>
                </a:solidFill>
              </a:rPr>
              <a:t>broadband </a:t>
            </a:r>
            <a:br>
              <a:rPr lang="en-US" sz="1400" dirty="0" smtClean="0">
                <a:solidFill>
                  <a:schemeClr val="tx2">
                    <a:lumMod val="75000"/>
                  </a:schemeClr>
                </a:solidFill>
              </a:rPr>
            </a:br>
            <a:r>
              <a:rPr lang="en-US" sz="1400" dirty="0" smtClean="0">
                <a:solidFill>
                  <a:schemeClr val="tx2">
                    <a:lumMod val="75000"/>
                  </a:schemeClr>
                </a:solidFill>
              </a:rPr>
              <a:t>and </a:t>
            </a:r>
            <a:r>
              <a:rPr lang="en-US" sz="1400" u="sng" dirty="0" smtClean="0">
                <a:solidFill>
                  <a:schemeClr val="tx2">
                    <a:lumMod val="75000"/>
                  </a:schemeClr>
                </a:solidFill>
              </a:rPr>
              <a:t>flexible</a:t>
            </a:r>
            <a:r>
              <a:rPr lang="en-US" sz="1400" dirty="0" smtClean="0">
                <a:solidFill>
                  <a:schemeClr val="tx2">
                    <a:lumMod val="75000"/>
                  </a:schemeClr>
                </a:solidFill>
              </a:rPr>
              <a:t> IDFG (GaSe) </a:t>
            </a:r>
          </a:p>
        </p:txBody>
      </p:sp>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a:off x="3886200" y="857632"/>
            <a:ext cx="5105400" cy="1617170"/>
          </a:xfrm>
          <a:prstGeom prst="rect">
            <a:avLst/>
          </a:prstGeom>
        </p:spPr>
      </p:pic>
      <p:pic>
        <p:nvPicPr>
          <p:cNvPr id="14" name="Picture 13" descr="C:\Users\vsmolski\Documents\IPG Photonics\Deliveries\Quotes\Frequency Combs\2019 CLPF-SC v2.fig.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490978"/>
            <a:ext cx="6019800" cy="28678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57807" y="2444082"/>
            <a:ext cx="3048000" cy="1815882"/>
          </a:xfrm>
          <a:prstGeom prst="rect">
            <a:avLst/>
          </a:prstGeom>
        </p:spPr>
        <p:txBody>
          <a:bodyPr wrap="square">
            <a:spAutoFit/>
          </a:bodyPr>
          <a:lstStyle/>
          <a:p>
            <a:r>
              <a:rPr lang="en-US" sz="1600" dirty="0">
                <a:solidFill>
                  <a:schemeClr val="tx2"/>
                </a:solidFill>
                <a:latin typeface="Calibri" panose="020F0502020204030204" pitchFamily="34" charset="0"/>
                <a:ea typeface="MS Mincho"/>
                <a:cs typeface="Times New Roman" panose="02020603050405020304" pitchFamily="18" charset="0"/>
              </a:rPr>
              <a:t>The obtained average power levels include several </a:t>
            </a:r>
            <a:r>
              <a:rPr lang="en-US" sz="1600" dirty="0" err="1">
                <a:solidFill>
                  <a:schemeClr val="tx2"/>
                </a:solidFill>
                <a:latin typeface="Calibri" panose="020F0502020204030204" pitchFamily="34" charset="0"/>
                <a:ea typeface="MS Mincho"/>
                <a:cs typeface="Times New Roman" panose="02020603050405020304" pitchFamily="18" charset="0"/>
              </a:rPr>
              <a:t>mW</a:t>
            </a:r>
            <a:r>
              <a:rPr lang="en-US" sz="1600" dirty="0">
                <a:solidFill>
                  <a:schemeClr val="tx2"/>
                </a:solidFill>
                <a:latin typeface="Calibri" panose="020F0502020204030204" pitchFamily="34" charset="0"/>
                <a:ea typeface="MS Mincho"/>
                <a:cs typeface="Times New Roman" panose="02020603050405020304" pitchFamily="18" charset="0"/>
              </a:rPr>
              <a:t> in the 0.4–0.8 µm visible, 0.23 W in the 0.8–2 µm near-IR, up to 4 W in the 2–3 µm IR, and about 17 </a:t>
            </a:r>
            <a:r>
              <a:rPr lang="en-US" sz="1600" dirty="0" err="1">
                <a:solidFill>
                  <a:schemeClr val="tx2"/>
                </a:solidFill>
                <a:latin typeface="Calibri" panose="020F0502020204030204" pitchFamily="34" charset="0"/>
                <a:ea typeface="MS Mincho"/>
                <a:cs typeface="Times New Roman" panose="02020603050405020304" pitchFamily="18" charset="0"/>
              </a:rPr>
              <a:t>mW</a:t>
            </a:r>
            <a:r>
              <a:rPr lang="en-US" sz="1600" dirty="0">
                <a:solidFill>
                  <a:schemeClr val="tx2"/>
                </a:solidFill>
                <a:latin typeface="Calibri" panose="020F0502020204030204" pitchFamily="34" charset="0"/>
                <a:ea typeface="MS Mincho"/>
                <a:cs typeface="Times New Roman" panose="02020603050405020304" pitchFamily="18" charset="0"/>
              </a:rPr>
              <a:t> in the 3–18 µm long-wave IR bands, respectively.</a:t>
            </a:r>
            <a:endParaRPr lang="en-US" sz="1600" dirty="0">
              <a:solidFill>
                <a:schemeClr val="tx2"/>
              </a:solidFill>
            </a:endParaRPr>
          </a:p>
        </p:txBody>
      </p:sp>
      <p:sp>
        <p:nvSpPr>
          <p:cNvPr id="12" name="Rectangle 11"/>
          <p:cNvSpPr/>
          <p:nvPr/>
        </p:nvSpPr>
        <p:spPr>
          <a:xfrm>
            <a:off x="0" y="1950260"/>
            <a:ext cx="4038600" cy="492443"/>
          </a:xfrm>
          <a:prstGeom prst="rect">
            <a:avLst/>
          </a:prstGeom>
        </p:spPr>
        <p:txBody>
          <a:bodyPr wrap="square">
            <a:spAutoFit/>
          </a:bodyPr>
          <a:lstStyle/>
          <a:p>
            <a:pPr marL="285750" indent="-285750">
              <a:buFont typeface="Wingdings" panose="05000000000000000000" pitchFamily="2" charset="2"/>
              <a:buChar char="§"/>
            </a:pPr>
            <a:r>
              <a:rPr lang="en-US" sz="1200" dirty="0">
                <a:solidFill>
                  <a:srgbClr val="C00000"/>
                </a:solidFill>
              </a:rPr>
              <a:t>S. Vasilyev, et al., Optica 6(1), </a:t>
            </a:r>
            <a:r>
              <a:rPr lang="en-US" sz="1200" dirty="0" smtClean="0">
                <a:solidFill>
                  <a:srgbClr val="C00000"/>
                </a:solidFill>
              </a:rPr>
              <a:t>111 </a:t>
            </a:r>
            <a:r>
              <a:rPr lang="en-US" sz="1200" dirty="0">
                <a:solidFill>
                  <a:srgbClr val="C00000"/>
                </a:solidFill>
              </a:rPr>
              <a:t>(2019</a:t>
            </a:r>
            <a:r>
              <a:rPr lang="en-US" sz="1200" dirty="0" smtClean="0">
                <a:solidFill>
                  <a:srgbClr val="C00000"/>
                </a:solidFill>
              </a:rPr>
              <a:t>)</a:t>
            </a:r>
          </a:p>
          <a:p>
            <a:pPr marL="285750" indent="-285750">
              <a:buFont typeface="Wingdings" panose="05000000000000000000" pitchFamily="2" charset="2"/>
              <a:buChar char="§"/>
            </a:pPr>
            <a:r>
              <a:rPr lang="en-US" sz="1200" dirty="0">
                <a:solidFill>
                  <a:srgbClr val="C00000"/>
                </a:solidFill>
              </a:rPr>
              <a:t>S. Vasilyev, et al., </a:t>
            </a:r>
            <a:r>
              <a:rPr lang="en-US" sz="1200" dirty="0" smtClean="0">
                <a:solidFill>
                  <a:srgbClr val="C00000"/>
                </a:solidFill>
              </a:rPr>
              <a:t>Optica </a:t>
            </a:r>
            <a:r>
              <a:rPr lang="en-US" sz="1200" dirty="0">
                <a:solidFill>
                  <a:srgbClr val="C00000"/>
                </a:solidFill>
              </a:rPr>
              <a:t>(memorandum), 6(2), </a:t>
            </a:r>
            <a:r>
              <a:rPr lang="en-US" sz="1200" dirty="0" smtClean="0">
                <a:solidFill>
                  <a:srgbClr val="C00000"/>
                </a:solidFill>
              </a:rPr>
              <a:t>126 </a:t>
            </a:r>
            <a:r>
              <a:rPr lang="en-US" sz="1200" dirty="0">
                <a:solidFill>
                  <a:srgbClr val="C00000"/>
                </a:solidFill>
              </a:rPr>
              <a:t>(</a:t>
            </a:r>
            <a:r>
              <a:rPr lang="en-US" sz="1200" dirty="0" smtClean="0">
                <a:solidFill>
                  <a:srgbClr val="C00000"/>
                </a:solidFill>
              </a:rPr>
              <a:t>2019</a:t>
            </a:r>
            <a:r>
              <a:rPr lang="en-US" sz="1400" dirty="0" smtClean="0">
                <a:solidFill>
                  <a:srgbClr val="C00000"/>
                </a:solidFill>
              </a:rPr>
              <a:t>)</a:t>
            </a:r>
            <a:endParaRPr lang="en-US" sz="1400" dirty="0">
              <a:solidFill>
                <a:srgbClr val="C00000"/>
              </a:solidFill>
            </a:endParaRPr>
          </a:p>
        </p:txBody>
      </p:sp>
      <p:sp>
        <p:nvSpPr>
          <p:cNvPr id="4" name="Rectangle 3"/>
          <p:cNvSpPr/>
          <p:nvPr/>
        </p:nvSpPr>
        <p:spPr>
          <a:xfrm>
            <a:off x="6034007" y="4197085"/>
            <a:ext cx="2957593" cy="1477328"/>
          </a:xfrm>
          <a:prstGeom prst="rect">
            <a:avLst/>
          </a:prstGeom>
        </p:spPr>
        <p:txBody>
          <a:bodyPr wrap="square">
            <a:spAutoFit/>
          </a:bodyPr>
          <a:lstStyle/>
          <a:p>
            <a:r>
              <a:rPr lang="en-US" b="1" dirty="0">
                <a:solidFill>
                  <a:srgbClr val="C00000"/>
                </a:solidFill>
              </a:rPr>
              <a:t>Cr:ZnS/Se fs oscillators and amplifiers are enabling technology for frequency combs covering 2-20 </a:t>
            </a:r>
            <a:r>
              <a:rPr lang="en-US" b="1" dirty="0">
                <a:solidFill>
                  <a:srgbClr val="C00000"/>
                </a:solidFill>
                <a:sym typeface="Symbol" panose="05050102010706020507" pitchFamily="18" charset="2"/>
              </a:rPr>
              <a:t>m spectral range!!!</a:t>
            </a:r>
            <a:endParaRPr lang="en-US" b="1" dirty="0">
              <a:solidFill>
                <a:srgbClr val="C00000"/>
              </a:solidFill>
            </a:endParaRPr>
          </a:p>
        </p:txBody>
      </p:sp>
      <p:sp>
        <p:nvSpPr>
          <p:cNvPr id="5" name="Rectangle 4"/>
          <p:cNvSpPr/>
          <p:nvPr/>
        </p:nvSpPr>
        <p:spPr>
          <a:xfrm>
            <a:off x="336907" y="5467259"/>
            <a:ext cx="8774987" cy="1384995"/>
          </a:xfrm>
          <a:prstGeom prst="rect">
            <a:avLst/>
          </a:prstGeom>
        </p:spPr>
        <p:txBody>
          <a:bodyPr wrap="square">
            <a:spAutoFit/>
          </a:bodyPr>
          <a:lstStyle/>
          <a:p>
            <a:pPr lvl="0"/>
            <a:r>
              <a:rPr lang="en-US" sz="1200" b="1" dirty="0">
                <a:solidFill>
                  <a:srgbClr val="1F497D">
                    <a:lumMod val="75000"/>
                  </a:srgbClr>
                </a:solidFill>
              </a:rPr>
              <a:t>Advantages over near IR pump for IDFG:</a:t>
            </a:r>
          </a:p>
          <a:p>
            <a:pPr marL="171450" lvl="0" indent="-171450">
              <a:buFont typeface="Arial" panose="020B0604020202020204" pitchFamily="34" charset="0"/>
              <a:buChar char="•"/>
            </a:pPr>
            <a:r>
              <a:rPr lang="en-US" sz="1200" dirty="0">
                <a:solidFill>
                  <a:srgbClr val="1F497D">
                    <a:lumMod val="75000"/>
                  </a:srgbClr>
                </a:solidFill>
              </a:rPr>
              <a:t>IDFG efficiency ~L</a:t>
            </a:r>
            <a:r>
              <a:rPr lang="en-US" sz="1200" baseline="-25000" dirty="0">
                <a:solidFill>
                  <a:srgbClr val="1F497D">
                    <a:lumMod val="75000"/>
                  </a:srgbClr>
                </a:solidFill>
              </a:rPr>
              <a:t>eff</a:t>
            </a:r>
            <a:r>
              <a:rPr lang="en-US" sz="1200" baseline="30000" dirty="0">
                <a:solidFill>
                  <a:srgbClr val="1F497D">
                    <a:lumMod val="75000"/>
                  </a:srgbClr>
                </a:solidFill>
              </a:rPr>
              <a:t>2</a:t>
            </a:r>
            <a:r>
              <a:rPr lang="en-US" sz="1200" dirty="0">
                <a:solidFill>
                  <a:srgbClr val="1F497D">
                    <a:lumMod val="75000"/>
                  </a:srgbClr>
                </a:solidFill>
              </a:rPr>
              <a:t> ; </a:t>
            </a:r>
          </a:p>
          <a:p>
            <a:pPr marL="171450" lvl="0" indent="-171450">
              <a:buFont typeface="Arial" panose="020B0604020202020204" pitchFamily="34" charset="0"/>
              <a:buChar char="•"/>
            </a:pPr>
            <a:r>
              <a:rPr lang="en-US" sz="1200" dirty="0">
                <a:solidFill>
                  <a:srgbClr val="1F497D">
                    <a:lumMod val="75000"/>
                  </a:srgbClr>
                </a:solidFill>
              </a:rPr>
              <a:t>Limiting factor - group velocity mismatch between pump and mid-IR pulses. It narrows down when the pump wavelength increases.</a:t>
            </a:r>
          </a:p>
          <a:p>
            <a:pPr marL="171450" lvl="0" indent="-171450">
              <a:buFont typeface="Arial" panose="020B0604020202020204" pitchFamily="34" charset="0"/>
              <a:buChar char="•"/>
            </a:pPr>
            <a:r>
              <a:rPr lang="en-US" sz="1200" dirty="0">
                <a:solidFill>
                  <a:srgbClr val="1F497D">
                    <a:lumMod val="75000"/>
                  </a:srgbClr>
                </a:solidFill>
              </a:rPr>
              <a:t>For </a:t>
            </a:r>
            <a:r>
              <a:rPr lang="en-US" sz="1200" dirty="0" err="1">
                <a:solidFill>
                  <a:srgbClr val="1F497D">
                    <a:lumMod val="75000"/>
                  </a:srgbClr>
                </a:solidFill>
              </a:rPr>
              <a:t>GaSe</a:t>
            </a:r>
            <a:r>
              <a:rPr lang="en-US" sz="1200" dirty="0">
                <a:solidFill>
                  <a:srgbClr val="1F497D">
                    <a:lumMod val="75000"/>
                  </a:srgbClr>
                </a:solidFill>
              </a:rPr>
              <a:t> , assuming IDFG center wavelength ~ 10 µm and pump pulse duration 15 fs, </a:t>
            </a:r>
            <a:r>
              <a:rPr lang="en-US" sz="1200" dirty="0" err="1">
                <a:solidFill>
                  <a:srgbClr val="1F497D">
                    <a:lumMod val="75000"/>
                  </a:srgbClr>
                </a:solidFill>
              </a:rPr>
              <a:t>L</a:t>
            </a:r>
            <a:r>
              <a:rPr lang="en-US" sz="1200" baseline="-25000" dirty="0" err="1">
                <a:solidFill>
                  <a:srgbClr val="1F497D">
                    <a:lumMod val="75000"/>
                  </a:srgbClr>
                </a:solidFill>
              </a:rPr>
              <a:t>eff</a:t>
            </a:r>
            <a:r>
              <a:rPr lang="en-US" sz="1200" dirty="0">
                <a:solidFill>
                  <a:srgbClr val="1F497D">
                    <a:lumMod val="75000"/>
                  </a:srgbClr>
                </a:solidFill>
              </a:rPr>
              <a:t> = 22 µm for 1-µm pump and as large as 1.5 mm for 2.5 µm pump. With the L</a:t>
            </a:r>
            <a:r>
              <a:rPr lang="en-US" sz="1200" baseline="-25000" dirty="0">
                <a:solidFill>
                  <a:srgbClr val="1F497D">
                    <a:lumMod val="75000"/>
                  </a:srgbClr>
                </a:solidFill>
              </a:rPr>
              <a:t>eff</a:t>
            </a:r>
            <a:r>
              <a:rPr lang="en-US" sz="1200" baseline="30000" dirty="0">
                <a:solidFill>
                  <a:srgbClr val="1F497D">
                    <a:lumMod val="75000"/>
                  </a:srgbClr>
                </a:solidFill>
              </a:rPr>
              <a:t>2</a:t>
            </a:r>
            <a:r>
              <a:rPr lang="en-US" sz="1200" dirty="0">
                <a:solidFill>
                  <a:srgbClr val="1F497D">
                    <a:lumMod val="75000"/>
                  </a:srgbClr>
                </a:solidFill>
              </a:rPr>
              <a:t> scaling, shifting to a longer wavelength pump gives 5,000 times increase in the IDFG conversion efficiency. </a:t>
            </a:r>
          </a:p>
          <a:p>
            <a:pPr marL="171450" lvl="0" indent="-171450">
              <a:buFont typeface="Arial" panose="020B0604020202020204" pitchFamily="34" charset="0"/>
              <a:buChar char="•"/>
            </a:pPr>
            <a:r>
              <a:rPr lang="en-US" sz="1200" dirty="0">
                <a:solidFill>
                  <a:srgbClr val="1F497D">
                    <a:lumMod val="75000"/>
                  </a:srgbClr>
                </a:solidFill>
              </a:rPr>
              <a:t>Access to NL materials with broad mid-IR transparency and high figure of merit.</a:t>
            </a:r>
          </a:p>
        </p:txBody>
      </p:sp>
    </p:spTree>
    <p:extLst>
      <p:ext uri="{BB962C8B-B14F-4D97-AF65-F5344CB8AC3E}">
        <p14:creationId xmlns:p14="http://schemas.microsoft.com/office/powerpoint/2010/main" val="996770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C15AC04-70BB-4C4D-ABFC-4A2A43E59B72}" type="slidenum">
              <a:rPr lang="en-US" smtClean="0"/>
              <a:pPr/>
              <a:t>14</a:t>
            </a:fld>
            <a:endParaRPr lang="en-US" dirty="0"/>
          </a:p>
        </p:txBody>
      </p:sp>
      <p:sp>
        <p:nvSpPr>
          <p:cNvPr id="2" name="Title 1"/>
          <p:cNvSpPr>
            <a:spLocks noGrp="1"/>
          </p:cNvSpPr>
          <p:nvPr>
            <p:ph type="title" idx="4294967295"/>
          </p:nvPr>
        </p:nvSpPr>
        <p:spPr>
          <a:xfrm>
            <a:off x="0" y="228600"/>
            <a:ext cx="8229600" cy="400050"/>
          </a:xfrm>
        </p:spPr>
        <p:txBody>
          <a:bodyPr>
            <a:spAutoFit/>
          </a:bodyPr>
          <a:lstStyle/>
          <a:p>
            <a:r>
              <a:rPr lang="en-US" sz="2000" b="1" dirty="0" smtClean="0">
                <a:solidFill>
                  <a:srgbClr val="0000CC"/>
                </a:solidFill>
                <a:effectLst>
                  <a:outerShdw blurRad="38100" dist="38100" dir="2700000" algn="tl">
                    <a:srgbClr val="000000">
                      <a:alpha val="43137"/>
                    </a:srgbClr>
                  </a:outerShdw>
                </a:effectLst>
                <a:latin typeface="Arial Black" panose="020B0A04020102020204" pitchFamily="34" charset="0"/>
              </a:rPr>
              <a:t>Fe:ZnS/ZnSe </a:t>
            </a:r>
            <a:r>
              <a:rPr lang="en-US" sz="2000" b="1" dirty="0">
                <a:solidFill>
                  <a:srgbClr val="0000CC"/>
                </a:solidFill>
                <a:effectLst>
                  <a:outerShdw blurRad="38100" dist="38100" dir="2700000" algn="tl">
                    <a:srgbClr val="000000">
                      <a:alpha val="43137"/>
                    </a:srgbClr>
                  </a:outerShdw>
                </a:effectLst>
                <a:latin typeface="Arial Black" panose="020B0A04020102020204" pitchFamily="34" charset="0"/>
              </a:rPr>
              <a:t>lasers at </a:t>
            </a:r>
            <a:r>
              <a:rPr lang="en-US" sz="2000" b="1" dirty="0" smtClean="0">
                <a:solidFill>
                  <a:srgbClr val="0000CC"/>
                </a:solidFill>
                <a:effectLst>
                  <a:outerShdw blurRad="38100" dist="38100" dir="2700000" algn="tl">
                    <a:srgbClr val="000000">
                      <a:alpha val="43137"/>
                    </a:srgbClr>
                  </a:outerShdw>
                </a:effectLst>
                <a:latin typeface="Arial Black" panose="020B0A04020102020204" pitchFamily="34" charset="0"/>
              </a:rPr>
              <a:t>3-5 </a:t>
            </a:r>
            <a:r>
              <a:rPr lang="en-US" sz="2000" b="1" dirty="0">
                <a:solidFill>
                  <a:srgbClr val="0000CC"/>
                </a:solidFill>
                <a:effectLst>
                  <a:outerShdw blurRad="38100" dist="38100" dir="2700000" algn="tl">
                    <a:srgbClr val="000000">
                      <a:alpha val="43137"/>
                    </a:srgbClr>
                  </a:outerShdw>
                </a:effectLst>
                <a:latin typeface="Arial Black" panose="020B0A04020102020204" pitchFamily="34" charset="0"/>
              </a:rPr>
              <a:t>µm : </a:t>
            </a:r>
            <a:r>
              <a:rPr lang="en-US" sz="2000" b="1" dirty="0" smtClean="0">
                <a:solidFill>
                  <a:srgbClr val="0000CC"/>
                </a:solidFill>
                <a:effectLst>
                  <a:outerShdw blurRad="38100" dist="38100" dir="2700000" algn="tl">
                    <a:srgbClr val="000000">
                      <a:alpha val="43137"/>
                    </a:srgbClr>
                  </a:outerShdw>
                </a:effectLst>
                <a:latin typeface="Arial Black" panose="020B0A04020102020204" pitchFamily="34" charset="0"/>
              </a:rPr>
              <a:t>State-of-the-art</a:t>
            </a:r>
            <a:endParaRPr lang="en-US" sz="2000" b="1" dirty="0">
              <a:solidFill>
                <a:srgbClr val="0000CC"/>
              </a:solidFill>
              <a:effectLst>
                <a:outerShdw blurRad="38100" dist="38100" dir="2700000" algn="tl">
                  <a:srgbClr val="000000">
                    <a:alpha val="43137"/>
                  </a:srgbClr>
                </a:outerShdw>
              </a:effectLst>
              <a:latin typeface="Arial Black" panose="020B0A04020102020204" pitchFamily="34" charset="0"/>
            </a:endParaRPr>
          </a:p>
        </p:txBody>
      </p:sp>
      <p:sp>
        <p:nvSpPr>
          <p:cNvPr id="5" name="Title 1"/>
          <p:cNvSpPr txBox="1">
            <a:spLocks/>
          </p:cNvSpPr>
          <p:nvPr/>
        </p:nvSpPr>
        <p:spPr>
          <a:xfrm>
            <a:off x="171450" y="642044"/>
            <a:ext cx="4800600" cy="2785378"/>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600"/>
              </a:spcAft>
            </a:pPr>
            <a:r>
              <a:rPr lang="en-US" sz="1600" b="1" dirty="0" smtClean="0">
                <a:solidFill>
                  <a:schemeClr val="tx2">
                    <a:lumMod val="75000"/>
                  </a:schemeClr>
                </a:solidFill>
              </a:rPr>
              <a:t>CW regime</a:t>
            </a:r>
          </a:p>
          <a:p>
            <a:pPr marL="285750" indent="-285750" algn="l">
              <a:spcBef>
                <a:spcPts val="0"/>
              </a:spcBef>
              <a:spcAft>
                <a:spcPts val="600"/>
              </a:spcAft>
              <a:buFont typeface="Arial" panose="020B0604020202020204" pitchFamily="34" charset="0"/>
              <a:buChar char="•"/>
            </a:pPr>
            <a:r>
              <a:rPr lang="en-US" sz="1600" dirty="0" smtClean="0">
                <a:solidFill>
                  <a:schemeClr val="tx2">
                    <a:lumMod val="75000"/>
                  </a:schemeClr>
                </a:solidFill>
              </a:rPr>
              <a:t>10 </a:t>
            </a:r>
            <a:r>
              <a:rPr lang="en-US" sz="1600" dirty="0">
                <a:solidFill>
                  <a:schemeClr val="tx2">
                    <a:lumMod val="75000"/>
                  </a:schemeClr>
                </a:solidFill>
              </a:rPr>
              <a:t>W (77 </a:t>
            </a:r>
            <a:r>
              <a:rPr lang="en-US" sz="1600" dirty="0" smtClean="0">
                <a:solidFill>
                  <a:schemeClr val="tx2">
                    <a:lumMod val="75000"/>
                  </a:schemeClr>
                </a:solidFill>
              </a:rPr>
              <a:t>K)</a:t>
            </a:r>
            <a:endParaRPr lang="en-US" sz="1600" dirty="0">
              <a:solidFill>
                <a:schemeClr val="tx2">
                  <a:lumMod val="75000"/>
                </a:schemeClr>
              </a:solidFill>
            </a:endParaRPr>
          </a:p>
          <a:p>
            <a:pPr algn="l">
              <a:spcBef>
                <a:spcPts val="0"/>
              </a:spcBef>
              <a:spcAft>
                <a:spcPts val="600"/>
              </a:spcAft>
            </a:pPr>
            <a:r>
              <a:rPr lang="en-US" sz="1600" b="1" dirty="0" err="1" smtClean="0">
                <a:solidFill>
                  <a:schemeClr val="tx2">
                    <a:lumMod val="75000"/>
                  </a:schemeClr>
                </a:solidFill>
              </a:rPr>
              <a:t>ms</a:t>
            </a:r>
            <a:r>
              <a:rPr lang="en-US" sz="1600" b="1" dirty="0" smtClean="0">
                <a:solidFill>
                  <a:schemeClr val="tx2">
                    <a:lumMod val="75000"/>
                  </a:schemeClr>
                </a:solidFill>
              </a:rPr>
              <a:t>, and µs pulses</a:t>
            </a:r>
            <a:endParaRPr lang="en-US" sz="1600" b="1" dirty="0">
              <a:solidFill>
                <a:schemeClr val="tx2">
                  <a:lumMod val="75000"/>
                </a:schemeClr>
              </a:solidFill>
            </a:endParaRPr>
          </a:p>
          <a:p>
            <a:pPr marL="285750" indent="-285750" algn="l">
              <a:spcBef>
                <a:spcPts val="0"/>
              </a:spcBef>
              <a:spcAft>
                <a:spcPts val="600"/>
              </a:spcAft>
              <a:buFont typeface="Arial" panose="020B0604020202020204" pitchFamily="34" charset="0"/>
              <a:buChar char="•"/>
            </a:pPr>
            <a:r>
              <a:rPr lang="da-DK" sz="1600" dirty="0" smtClean="0">
                <a:solidFill>
                  <a:schemeClr val="tx2">
                    <a:lumMod val="75000"/>
                  </a:schemeClr>
                </a:solidFill>
              </a:rPr>
              <a:t>10.5J  </a:t>
            </a:r>
            <a:r>
              <a:rPr lang="da-DK" sz="1600" dirty="0">
                <a:solidFill>
                  <a:schemeClr val="tx2">
                    <a:lumMod val="75000"/>
                  </a:schemeClr>
                </a:solidFill>
              </a:rPr>
              <a:t>(77 </a:t>
            </a:r>
            <a:r>
              <a:rPr lang="da-DK" sz="1600" dirty="0" smtClean="0">
                <a:solidFill>
                  <a:schemeClr val="tx2">
                    <a:lumMod val="75000"/>
                  </a:schemeClr>
                </a:solidFill>
              </a:rPr>
              <a:t>K)</a:t>
            </a:r>
            <a:endParaRPr lang="en-US" sz="1600" dirty="0" smtClean="0">
              <a:solidFill>
                <a:schemeClr val="tx2">
                  <a:lumMod val="75000"/>
                </a:schemeClr>
              </a:solidFill>
            </a:endParaRPr>
          </a:p>
          <a:p>
            <a:pPr algn="l">
              <a:spcBef>
                <a:spcPts val="0"/>
              </a:spcBef>
              <a:spcAft>
                <a:spcPts val="600"/>
              </a:spcAft>
            </a:pPr>
            <a:r>
              <a:rPr lang="en-US" sz="1600" b="1" dirty="0" smtClean="0">
                <a:solidFill>
                  <a:schemeClr val="tx2">
                    <a:lumMod val="75000"/>
                  </a:schemeClr>
                </a:solidFill>
              </a:rPr>
              <a:t>ns </a:t>
            </a:r>
            <a:r>
              <a:rPr lang="en-US" sz="1600" b="1" dirty="0">
                <a:solidFill>
                  <a:schemeClr val="tx2">
                    <a:lumMod val="75000"/>
                  </a:schemeClr>
                </a:solidFill>
              </a:rPr>
              <a:t>pulses</a:t>
            </a:r>
          </a:p>
          <a:p>
            <a:pPr marL="285750" indent="-285750" algn="l">
              <a:spcBef>
                <a:spcPts val="0"/>
              </a:spcBef>
              <a:spcAft>
                <a:spcPts val="600"/>
              </a:spcAft>
              <a:buFont typeface="Arial" panose="020B0604020202020204" pitchFamily="34" charset="0"/>
              <a:buChar char="•"/>
            </a:pPr>
            <a:r>
              <a:rPr lang="en-US" sz="1600" dirty="0" smtClean="0">
                <a:solidFill>
                  <a:schemeClr val="tx2">
                    <a:lumMod val="75000"/>
                  </a:schemeClr>
                </a:solidFill>
              </a:rPr>
              <a:t>1.6 </a:t>
            </a:r>
            <a:r>
              <a:rPr lang="en-US" sz="1600" dirty="0">
                <a:solidFill>
                  <a:schemeClr val="tx2">
                    <a:lumMod val="75000"/>
                  </a:schemeClr>
                </a:solidFill>
              </a:rPr>
              <a:t>J </a:t>
            </a:r>
            <a:r>
              <a:rPr lang="en-US" sz="1600" dirty="0" smtClean="0">
                <a:solidFill>
                  <a:schemeClr val="tx2">
                    <a:lumMod val="75000"/>
                  </a:schemeClr>
                </a:solidFill>
              </a:rPr>
              <a:t>single pulse </a:t>
            </a:r>
            <a:r>
              <a:rPr lang="en-US" sz="1600" dirty="0">
                <a:solidFill>
                  <a:schemeClr val="tx2">
                    <a:lumMod val="75000"/>
                  </a:schemeClr>
                </a:solidFill>
              </a:rPr>
              <a:t>(RT) </a:t>
            </a:r>
            <a:br>
              <a:rPr lang="en-US" sz="1600" dirty="0">
                <a:solidFill>
                  <a:schemeClr val="tx2">
                    <a:lumMod val="75000"/>
                  </a:schemeClr>
                </a:solidFill>
              </a:rPr>
            </a:br>
            <a:r>
              <a:rPr lang="en-US" sz="1400" dirty="0">
                <a:solidFill>
                  <a:schemeClr val="tx2">
                    <a:lumMod val="75000"/>
                  </a:schemeClr>
                </a:solidFill>
              </a:rPr>
              <a:t>K. </a:t>
            </a:r>
            <a:r>
              <a:rPr lang="en-US" sz="1400" dirty="0" err="1">
                <a:solidFill>
                  <a:schemeClr val="tx2">
                    <a:lumMod val="75000"/>
                  </a:schemeClr>
                </a:solidFill>
              </a:rPr>
              <a:t>Firsov</a:t>
            </a:r>
            <a:r>
              <a:rPr lang="en-US" sz="1400" dirty="0">
                <a:solidFill>
                  <a:schemeClr val="tx2">
                    <a:lumMod val="75000"/>
                  </a:schemeClr>
                </a:solidFill>
              </a:rPr>
              <a:t> et al., </a:t>
            </a:r>
            <a:endParaRPr lang="en-US" sz="1400" dirty="0" smtClean="0">
              <a:solidFill>
                <a:schemeClr val="tx2">
                  <a:lumMod val="75000"/>
                </a:schemeClr>
              </a:solidFill>
            </a:endParaRPr>
          </a:p>
          <a:p>
            <a:pPr algn="l">
              <a:spcBef>
                <a:spcPts val="0"/>
              </a:spcBef>
              <a:spcAft>
                <a:spcPts val="600"/>
              </a:spcAft>
            </a:pPr>
            <a:r>
              <a:rPr lang="en-US" sz="1400" dirty="0" smtClean="0">
                <a:solidFill>
                  <a:schemeClr val="tx2">
                    <a:lumMod val="75000"/>
                  </a:schemeClr>
                </a:solidFill>
              </a:rPr>
              <a:t>        Applied Physics B  </a:t>
            </a:r>
            <a:r>
              <a:rPr lang="en-US" sz="1400" dirty="0">
                <a:solidFill>
                  <a:schemeClr val="tx2">
                    <a:lumMod val="75000"/>
                  </a:schemeClr>
                </a:solidFill>
              </a:rPr>
              <a:t>(2016)</a:t>
            </a:r>
            <a:endParaRPr lang="en-US" sz="1600" dirty="0" smtClean="0">
              <a:solidFill>
                <a:schemeClr val="tx2">
                  <a:lumMod val="75000"/>
                </a:schemeClr>
              </a:solidFill>
            </a:endParaRPr>
          </a:p>
          <a:p>
            <a:pPr algn="l">
              <a:spcBef>
                <a:spcPts val="0"/>
              </a:spcBef>
              <a:spcAft>
                <a:spcPts val="600"/>
              </a:spcAft>
            </a:pPr>
            <a:r>
              <a:rPr lang="en-US" sz="1600" b="1" dirty="0" smtClean="0">
                <a:solidFill>
                  <a:schemeClr val="tx2">
                    <a:lumMod val="75000"/>
                  </a:schemeClr>
                </a:solidFill>
              </a:rPr>
              <a:t>fs pulses </a:t>
            </a:r>
            <a:r>
              <a:rPr lang="en-US" sz="1600" dirty="0" smtClean="0">
                <a:solidFill>
                  <a:schemeClr val="tx2">
                    <a:lumMod val="75000"/>
                  </a:schemeClr>
                </a:solidFill>
              </a:rPr>
              <a:t>Work in progress</a:t>
            </a:r>
            <a:endParaRPr lang="en-US" sz="1600" dirty="0">
              <a:solidFill>
                <a:schemeClr val="tx2">
                  <a:lumMod val="75000"/>
                </a:schemeClr>
              </a:solidFill>
            </a:endParaRPr>
          </a:p>
        </p:txBody>
      </p:sp>
      <p:sp>
        <p:nvSpPr>
          <p:cNvPr id="10" name="Rectangle 9"/>
          <p:cNvSpPr/>
          <p:nvPr/>
        </p:nvSpPr>
        <p:spPr>
          <a:xfrm>
            <a:off x="506974" y="6596390"/>
            <a:ext cx="7341625" cy="261610"/>
          </a:xfrm>
          <a:prstGeom prst="rect">
            <a:avLst/>
          </a:prstGeom>
        </p:spPr>
        <p:txBody>
          <a:bodyPr wrap="square">
            <a:spAutoFit/>
          </a:bodyPr>
          <a:lstStyle/>
          <a:p>
            <a:pPr algn="ctr"/>
            <a:r>
              <a:rPr lang="en-US" sz="1100" dirty="0" smtClean="0">
                <a:solidFill>
                  <a:schemeClr val="tx2">
                    <a:lumMod val="50000"/>
                  </a:schemeClr>
                </a:solidFill>
              </a:rPr>
              <a:t>S. </a:t>
            </a:r>
            <a:r>
              <a:rPr lang="en-US" sz="1100" dirty="0">
                <a:solidFill>
                  <a:schemeClr val="tx2">
                    <a:lumMod val="50000"/>
                  </a:schemeClr>
                </a:solidFill>
              </a:rPr>
              <a:t>B. Mirov et al., IEEE J. of Sel. Topics in Quantum </a:t>
            </a:r>
            <a:r>
              <a:rPr lang="en-US" sz="1100" dirty="0" smtClean="0">
                <a:solidFill>
                  <a:schemeClr val="tx2">
                    <a:lumMod val="50000"/>
                  </a:schemeClr>
                </a:solidFill>
              </a:rPr>
              <a:t>Electron. </a:t>
            </a:r>
            <a:r>
              <a:rPr lang="en-US" sz="1100" dirty="0">
                <a:solidFill>
                  <a:schemeClr val="tx2">
                    <a:lumMod val="50000"/>
                  </a:schemeClr>
                </a:solidFill>
              </a:rPr>
              <a:t>24, 1601829 (2018) DOI: 10.1109/JSTQE.2018.2808284.</a:t>
            </a:r>
          </a:p>
        </p:txBody>
      </p:sp>
      <p:sp>
        <p:nvSpPr>
          <p:cNvPr id="11" name="Rectangle 10"/>
          <p:cNvSpPr/>
          <p:nvPr/>
        </p:nvSpPr>
        <p:spPr>
          <a:xfrm>
            <a:off x="5378996" y="3279899"/>
            <a:ext cx="3487392" cy="461665"/>
          </a:xfrm>
          <a:prstGeom prst="rect">
            <a:avLst/>
          </a:prstGeom>
        </p:spPr>
        <p:txBody>
          <a:bodyPr wrap="square">
            <a:spAutoFit/>
          </a:bodyPr>
          <a:lstStyle/>
          <a:p>
            <a:pPr algn="ctr"/>
            <a:r>
              <a:rPr lang="en-US" sz="1200" dirty="0" smtClean="0">
                <a:solidFill>
                  <a:schemeClr val="tx2">
                    <a:lumMod val="50000"/>
                  </a:schemeClr>
                </a:solidFill>
              </a:rPr>
              <a:t>Output-Input </a:t>
            </a:r>
            <a:r>
              <a:rPr lang="en-US" sz="1200" dirty="0">
                <a:solidFill>
                  <a:schemeClr val="tx2">
                    <a:lumMod val="50000"/>
                  </a:schemeClr>
                </a:solidFill>
              </a:rPr>
              <a:t>of </a:t>
            </a:r>
            <a:r>
              <a:rPr lang="en-US" sz="1200" dirty="0" smtClean="0">
                <a:solidFill>
                  <a:schemeClr val="tx2">
                    <a:lumMod val="50000"/>
                  </a:schemeClr>
                </a:solidFill>
              </a:rPr>
              <a:t>cw </a:t>
            </a:r>
            <a:r>
              <a:rPr lang="en-US" sz="1200" dirty="0">
                <a:solidFill>
                  <a:schemeClr val="tx2">
                    <a:lumMod val="50000"/>
                  </a:schemeClr>
                </a:solidFill>
              </a:rPr>
              <a:t>Fe:ZnSe </a:t>
            </a:r>
            <a:r>
              <a:rPr lang="en-US" sz="1200" dirty="0" smtClean="0">
                <a:solidFill>
                  <a:schemeClr val="tx2">
                    <a:lumMod val="50000"/>
                  </a:schemeClr>
                </a:solidFill>
              </a:rPr>
              <a:t>laser</a:t>
            </a:r>
            <a:br>
              <a:rPr lang="en-US" sz="1200" dirty="0" smtClean="0">
                <a:solidFill>
                  <a:schemeClr val="tx2">
                    <a:lumMod val="50000"/>
                  </a:schemeClr>
                </a:solidFill>
              </a:rPr>
            </a:br>
            <a:endParaRPr lang="en-US" sz="1200" dirty="0">
              <a:solidFill>
                <a:schemeClr val="tx2">
                  <a:lumMod val="50000"/>
                </a:schemeClr>
              </a:solidFill>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1389" t="22003" r="21945" b="13723"/>
          <a:stretch/>
        </p:blipFill>
        <p:spPr>
          <a:xfrm>
            <a:off x="190500" y="3087958"/>
            <a:ext cx="2113009" cy="2396688"/>
          </a:xfrm>
          <a:prstGeom prst="rect">
            <a:avLst/>
          </a:prstGeom>
        </p:spPr>
      </p:pic>
      <p:sp>
        <p:nvSpPr>
          <p:cNvPr id="13" name="Rectangle 12"/>
          <p:cNvSpPr/>
          <p:nvPr/>
        </p:nvSpPr>
        <p:spPr>
          <a:xfrm>
            <a:off x="65904" y="5498934"/>
            <a:ext cx="8800484" cy="276999"/>
          </a:xfrm>
          <a:prstGeom prst="rect">
            <a:avLst/>
          </a:prstGeom>
        </p:spPr>
        <p:txBody>
          <a:bodyPr wrap="square">
            <a:spAutoFit/>
          </a:bodyPr>
          <a:lstStyle/>
          <a:p>
            <a:r>
              <a:rPr lang="en-US" sz="1200" dirty="0" smtClean="0">
                <a:solidFill>
                  <a:schemeClr val="tx2">
                    <a:lumMod val="50000"/>
                  </a:schemeClr>
                </a:solidFill>
              </a:rPr>
              <a:t>High power (35 W, 100 Hz) pulsed </a:t>
            </a:r>
            <a:r>
              <a:rPr lang="en-US" sz="1200" dirty="0" err="1" smtClean="0">
                <a:solidFill>
                  <a:schemeClr val="tx2">
                    <a:lumMod val="50000"/>
                  </a:schemeClr>
                </a:solidFill>
              </a:rPr>
              <a:t>Fe:ZnSe</a:t>
            </a:r>
            <a:r>
              <a:rPr lang="en-US" sz="1200" dirty="0" smtClean="0">
                <a:solidFill>
                  <a:schemeClr val="tx2">
                    <a:lumMod val="50000"/>
                  </a:schemeClr>
                </a:solidFill>
              </a:rPr>
              <a:t> laser   Pulsed, RT (1 mJ @5 ns@1 kHz)  </a:t>
            </a:r>
            <a:r>
              <a:rPr lang="en-US" sz="1200" dirty="0" err="1" smtClean="0">
                <a:solidFill>
                  <a:schemeClr val="tx2">
                    <a:lumMod val="50000"/>
                  </a:schemeClr>
                </a:solidFill>
              </a:rPr>
              <a:t>Fe:ZnS</a:t>
            </a:r>
            <a:r>
              <a:rPr lang="en-US" sz="1200" dirty="0" smtClean="0">
                <a:solidFill>
                  <a:schemeClr val="tx2">
                    <a:lumMod val="50000"/>
                  </a:schemeClr>
                </a:solidFill>
              </a:rPr>
              <a:t> laser 	CW, 10W, 3.7-5 um tunable </a:t>
            </a:r>
            <a:r>
              <a:rPr lang="en-US" sz="1200" dirty="0" err="1" smtClean="0">
                <a:solidFill>
                  <a:schemeClr val="tx2">
                    <a:lumMod val="50000"/>
                  </a:schemeClr>
                </a:solidFill>
              </a:rPr>
              <a:t>Fe:ZnSe</a:t>
            </a:r>
            <a:r>
              <a:rPr lang="en-US" sz="1200" dirty="0" smtClean="0">
                <a:solidFill>
                  <a:schemeClr val="tx2">
                    <a:lumMod val="50000"/>
                  </a:schemeClr>
                </a:solidFill>
              </a:rPr>
              <a:t>                                         </a:t>
            </a:r>
            <a:endParaRPr lang="en-US" sz="1200" dirty="0">
              <a:solidFill>
                <a:schemeClr val="tx2">
                  <a:lumMod val="50000"/>
                </a:schemeClr>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0834" t="46111" r="28610" b="21532"/>
          <a:stretch/>
        </p:blipFill>
        <p:spPr>
          <a:xfrm>
            <a:off x="3246946" y="3414220"/>
            <a:ext cx="2438400" cy="1945455"/>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7964" r="24541" b="11066"/>
          <a:stretch/>
        </p:blipFill>
        <p:spPr>
          <a:xfrm>
            <a:off x="6515216" y="3279899"/>
            <a:ext cx="1943333" cy="2054101"/>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0030" t="23333" r="60205" b="45556"/>
          <a:stretch/>
        </p:blipFill>
        <p:spPr>
          <a:xfrm>
            <a:off x="5791200" y="568066"/>
            <a:ext cx="3298615" cy="2638891"/>
          </a:xfrm>
          <a:prstGeom prst="rect">
            <a:avLst/>
          </a:prstGeom>
        </p:spPr>
      </p:pic>
      <p:graphicFrame>
        <p:nvGraphicFramePr>
          <p:cNvPr id="14" name="Object 13"/>
          <p:cNvGraphicFramePr>
            <a:graphicFrameLocks noChangeAspect="1"/>
          </p:cNvGraphicFramePr>
          <p:nvPr>
            <p:extLst/>
          </p:nvPr>
        </p:nvGraphicFramePr>
        <p:xfrm>
          <a:off x="2514600" y="568541"/>
          <a:ext cx="3355231" cy="2573338"/>
        </p:xfrm>
        <a:graphic>
          <a:graphicData uri="http://schemas.openxmlformats.org/presentationml/2006/ole">
            <mc:AlternateContent xmlns:mc="http://schemas.openxmlformats.org/markup-compatibility/2006">
              <mc:Choice xmlns:v="urn:schemas-microsoft-com:vml" Requires="v">
                <p:oleObj spid="_x0000_s33811" name="Graph" r:id="rId7" imgW="3930480" imgH="3013920" progId="Origin50.Graph">
                  <p:embed/>
                </p:oleObj>
              </mc:Choice>
              <mc:Fallback>
                <p:oleObj name="Graph" r:id="rId7" imgW="3930480" imgH="3013920" progId="Origin50.Graph">
                  <p:embed/>
                  <p:pic>
                    <p:nvPicPr>
                      <p:cNvPr id="14" name="Object 13"/>
                      <p:cNvPicPr/>
                      <p:nvPr/>
                    </p:nvPicPr>
                    <p:blipFill>
                      <a:blip r:embed="rId8"/>
                      <a:stretch>
                        <a:fillRect/>
                      </a:stretch>
                    </p:blipFill>
                    <p:spPr>
                      <a:xfrm>
                        <a:off x="2514600" y="568541"/>
                        <a:ext cx="3355231" cy="2573338"/>
                      </a:xfrm>
                      <a:prstGeom prst="rect">
                        <a:avLst/>
                      </a:prstGeom>
                    </p:spPr>
                  </p:pic>
                </p:oleObj>
              </mc:Fallback>
            </mc:AlternateContent>
          </a:graphicData>
        </a:graphic>
      </p:graphicFrame>
      <p:sp>
        <p:nvSpPr>
          <p:cNvPr id="15" name="Rectangle 14"/>
          <p:cNvSpPr/>
          <p:nvPr/>
        </p:nvSpPr>
        <p:spPr>
          <a:xfrm>
            <a:off x="2569275" y="3175799"/>
            <a:ext cx="3487392" cy="461665"/>
          </a:xfrm>
          <a:prstGeom prst="rect">
            <a:avLst/>
          </a:prstGeom>
        </p:spPr>
        <p:txBody>
          <a:bodyPr wrap="square">
            <a:spAutoFit/>
          </a:bodyPr>
          <a:lstStyle/>
          <a:p>
            <a:pPr algn="ctr"/>
            <a:r>
              <a:rPr lang="en-US" sz="1200" dirty="0" smtClean="0">
                <a:solidFill>
                  <a:schemeClr val="tx2">
                    <a:lumMod val="50000"/>
                  </a:schemeClr>
                </a:solidFill>
              </a:rPr>
              <a:t>Tuning curve of pulsed RT </a:t>
            </a:r>
            <a:r>
              <a:rPr lang="en-US" sz="1200" dirty="0">
                <a:solidFill>
                  <a:schemeClr val="tx2">
                    <a:lumMod val="50000"/>
                  </a:schemeClr>
                </a:solidFill>
              </a:rPr>
              <a:t>Fe:ZnSe </a:t>
            </a:r>
            <a:r>
              <a:rPr lang="en-US" sz="1200" dirty="0" smtClean="0">
                <a:solidFill>
                  <a:schemeClr val="tx2">
                    <a:lumMod val="50000"/>
                  </a:schemeClr>
                </a:solidFill>
              </a:rPr>
              <a:t>laser</a:t>
            </a:r>
            <a:br>
              <a:rPr lang="en-US" sz="1200" dirty="0" smtClean="0">
                <a:solidFill>
                  <a:schemeClr val="tx2">
                    <a:lumMod val="50000"/>
                  </a:schemeClr>
                </a:solidFill>
              </a:rPr>
            </a:br>
            <a:endParaRPr lang="en-US" sz="1200" dirty="0">
              <a:solidFill>
                <a:schemeClr val="tx2">
                  <a:lumMod val="50000"/>
                </a:schemeClr>
              </a:solidFill>
            </a:endParaRPr>
          </a:p>
        </p:txBody>
      </p:sp>
    </p:spTree>
    <p:extLst>
      <p:ext uri="{BB962C8B-B14F-4D97-AF65-F5344CB8AC3E}">
        <p14:creationId xmlns:p14="http://schemas.microsoft.com/office/powerpoint/2010/main" val="120156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7"/>
          <p:cNvGrpSpPr>
            <a:grpSpLocks/>
          </p:cNvGrpSpPr>
          <p:nvPr/>
        </p:nvGrpSpPr>
        <p:grpSpPr bwMode="auto">
          <a:xfrm>
            <a:off x="381000" y="69850"/>
            <a:ext cx="1516063" cy="1393825"/>
            <a:chOff x="240" y="44"/>
            <a:chExt cx="955" cy="878"/>
          </a:xfrm>
        </p:grpSpPr>
        <p:pic>
          <p:nvPicPr>
            <p:cNvPr id="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44"/>
              <a:ext cx="912" cy="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 Box 9"/>
            <p:cNvSpPr txBox="1">
              <a:spLocks noChangeArrowheads="1"/>
            </p:cNvSpPr>
            <p:nvPr/>
          </p:nvSpPr>
          <p:spPr bwMode="auto">
            <a:xfrm>
              <a:off x="624" y="672"/>
              <a:ext cx="57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aseline="-25000">
                  <a:solidFill>
                    <a:schemeClr val="tx1"/>
                  </a:solidFill>
                  <a:latin typeface="Helvetica" pitchFamily="34" charset="0"/>
                </a:defRPr>
              </a:lvl1pPr>
              <a:lvl2pPr marL="742950" indent="-285750">
                <a:defRPr sz="2800" baseline="-25000">
                  <a:solidFill>
                    <a:schemeClr val="tx1"/>
                  </a:solidFill>
                  <a:latin typeface="Helvetica" pitchFamily="34" charset="0"/>
                </a:defRPr>
              </a:lvl2pPr>
              <a:lvl3pPr marL="1143000" indent="-228600">
                <a:defRPr sz="2800" baseline="-25000">
                  <a:solidFill>
                    <a:schemeClr val="tx1"/>
                  </a:solidFill>
                  <a:latin typeface="Helvetica" pitchFamily="34" charset="0"/>
                </a:defRPr>
              </a:lvl3pPr>
              <a:lvl4pPr marL="1600200" indent="-228600">
                <a:defRPr sz="2800" baseline="-25000">
                  <a:solidFill>
                    <a:schemeClr val="tx1"/>
                  </a:solidFill>
                  <a:latin typeface="Helvetica" pitchFamily="34" charset="0"/>
                </a:defRPr>
              </a:lvl4pPr>
              <a:lvl5pPr marL="2057400" indent="-228600">
                <a:defRPr sz="2800" baseline="-250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baseline="-250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baseline="-250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baseline="-250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baseline="-25000">
                  <a:solidFill>
                    <a:schemeClr val="tx1"/>
                  </a:solidFill>
                  <a:latin typeface="Helvetica" pitchFamily="34" charset="0"/>
                </a:defRPr>
              </a:lvl9pPr>
            </a:lstStyle>
            <a:p>
              <a:pPr>
                <a:spcBef>
                  <a:spcPct val="0"/>
                </a:spcBef>
                <a:buClrTx/>
                <a:buSzTx/>
                <a:buFontTx/>
                <a:buNone/>
              </a:pPr>
              <a:r>
                <a:rPr lang="en-US" sz="2000" b="1" baseline="0">
                  <a:solidFill>
                    <a:srgbClr val="243062"/>
                  </a:solidFill>
                  <a:latin typeface="Times" pitchFamily="18" charset="0"/>
                </a:rPr>
                <a:t>UCLA</a:t>
              </a:r>
              <a:endParaRPr lang="en-US" sz="2400" b="1" baseline="0">
                <a:solidFill>
                  <a:srgbClr val="243062"/>
                </a:solidFill>
                <a:latin typeface="Times" pitchFamily="18" charset="0"/>
              </a:endParaRPr>
            </a:p>
          </p:txBody>
        </p:sp>
      </p:grpSp>
      <p:sp>
        <p:nvSpPr>
          <p:cNvPr id="44" name="Rectangle 2"/>
          <p:cNvSpPr txBox="1">
            <a:spLocks noChangeArrowheads="1"/>
          </p:cNvSpPr>
          <p:nvPr/>
        </p:nvSpPr>
        <p:spPr bwMode="auto">
          <a:xfrm>
            <a:off x="1897063" y="80963"/>
            <a:ext cx="5189537" cy="63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Book Antiqua" charset="0"/>
              </a:defRPr>
            </a:lvl2pPr>
            <a:lvl3pPr algn="ctr" rtl="0" eaLnBrk="0" fontAlgn="base" hangingPunct="0">
              <a:spcBef>
                <a:spcPct val="0"/>
              </a:spcBef>
              <a:spcAft>
                <a:spcPct val="0"/>
              </a:spcAft>
              <a:defRPr sz="4400">
                <a:solidFill>
                  <a:schemeClr val="tx2"/>
                </a:solidFill>
                <a:latin typeface="Book Antiqua" charset="0"/>
              </a:defRPr>
            </a:lvl3pPr>
            <a:lvl4pPr algn="ctr" rtl="0" eaLnBrk="0" fontAlgn="base" hangingPunct="0">
              <a:spcBef>
                <a:spcPct val="0"/>
              </a:spcBef>
              <a:spcAft>
                <a:spcPct val="0"/>
              </a:spcAft>
              <a:defRPr sz="4400">
                <a:solidFill>
                  <a:schemeClr val="tx2"/>
                </a:solidFill>
                <a:latin typeface="Book Antiqua" charset="0"/>
              </a:defRPr>
            </a:lvl4pPr>
            <a:lvl5pPr algn="ctr" rtl="0" eaLnBrk="0" fontAlgn="base" hangingPunct="0">
              <a:spcBef>
                <a:spcPct val="0"/>
              </a:spcBef>
              <a:spcAft>
                <a:spcPct val="0"/>
              </a:spcAft>
              <a:defRPr sz="4400">
                <a:solidFill>
                  <a:schemeClr val="tx2"/>
                </a:solidFill>
                <a:latin typeface="Book Antiqua" charset="0"/>
              </a:defRPr>
            </a:lvl5pPr>
            <a:lvl6pPr marL="457200" algn="ctr" rtl="0" eaLnBrk="0" fontAlgn="base" hangingPunct="0">
              <a:spcBef>
                <a:spcPct val="0"/>
              </a:spcBef>
              <a:spcAft>
                <a:spcPct val="0"/>
              </a:spcAft>
              <a:defRPr sz="4400">
                <a:solidFill>
                  <a:schemeClr val="tx2"/>
                </a:solidFill>
                <a:latin typeface="Book Antiqua" charset="0"/>
              </a:defRPr>
            </a:lvl6pPr>
            <a:lvl7pPr marL="914400" algn="ctr" rtl="0" eaLnBrk="0" fontAlgn="base" hangingPunct="0">
              <a:spcBef>
                <a:spcPct val="0"/>
              </a:spcBef>
              <a:spcAft>
                <a:spcPct val="0"/>
              </a:spcAft>
              <a:defRPr sz="4400">
                <a:solidFill>
                  <a:schemeClr val="tx2"/>
                </a:solidFill>
                <a:latin typeface="Book Antiqua" charset="0"/>
              </a:defRPr>
            </a:lvl7pPr>
            <a:lvl8pPr marL="1371600" algn="ctr" rtl="0" eaLnBrk="0" fontAlgn="base" hangingPunct="0">
              <a:spcBef>
                <a:spcPct val="0"/>
              </a:spcBef>
              <a:spcAft>
                <a:spcPct val="0"/>
              </a:spcAft>
              <a:defRPr sz="4400">
                <a:solidFill>
                  <a:schemeClr val="tx2"/>
                </a:solidFill>
                <a:latin typeface="Book Antiqua" charset="0"/>
              </a:defRPr>
            </a:lvl8pPr>
            <a:lvl9pPr marL="1828800" algn="ctr" rtl="0" eaLnBrk="0" fontAlgn="base" hangingPunct="0">
              <a:spcBef>
                <a:spcPct val="0"/>
              </a:spcBef>
              <a:spcAft>
                <a:spcPct val="0"/>
              </a:spcAft>
              <a:defRPr sz="4400">
                <a:solidFill>
                  <a:schemeClr val="tx2"/>
                </a:solidFill>
                <a:latin typeface="Book Antiqua" charset="0"/>
              </a:defRPr>
            </a:lvl9pPr>
          </a:lstStyle>
          <a:p>
            <a:pPr>
              <a:buClrTx/>
              <a:buSzTx/>
              <a:buFontTx/>
              <a:buNone/>
              <a:defRPr/>
            </a:pPr>
            <a:r>
              <a:rPr lang="en-US" sz="2000" kern="0" dirty="0" smtClean="0">
                <a:solidFill>
                  <a:srgbClr val="0000CC"/>
                </a:solidFill>
                <a:latin typeface="Arial Black" panose="020B0A04020102020204" pitchFamily="34" charset="0"/>
              </a:rPr>
              <a:t>20 </a:t>
            </a:r>
            <a:r>
              <a:rPr lang="en-US" sz="2000" kern="0" dirty="0" err="1" smtClean="0">
                <a:solidFill>
                  <a:srgbClr val="0000CC"/>
                </a:solidFill>
                <a:latin typeface="Arial Black" panose="020B0A04020102020204" pitchFamily="34" charset="0"/>
              </a:rPr>
              <a:t>atm</a:t>
            </a:r>
            <a:r>
              <a:rPr lang="en-US" sz="2000" kern="0" dirty="0" smtClean="0">
                <a:solidFill>
                  <a:srgbClr val="0000CC"/>
                </a:solidFill>
                <a:latin typeface="Arial Black" panose="020B0A04020102020204" pitchFamily="34" charset="0"/>
              </a:rPr>
              <a:t> Optically Pumped CO</a:t>
            </a:r>
            <a:r>
              <a:rPr lang="en-US" sz="2000" kern="0" baseline="-25000" dirty="0" smtClean="0">
                <a:solidFill>
                  <a:srgbClr val="0000CC"/>
                </a:solidFill>
                <a:latin typeface="Arial Black" panose="020B0A04020102020204" pitchFamily="34" charset="0"/>
              </a:rPr>
              <a:t>2</a:t>
            </a:r>
            <a:r>
              <a:rPr lang="en-US" sz="2000" kern="0" dirty="0" smtClean="0">
                <a:solidFill>
                  <a:srgbClr val="0000CC"/>
                </a:solidFill>
                <a:latin typeface="Arial Black" panose="020B0A04020102020204" pitchFamily="34" charset="0"/>
              </a:rPr>
              <a:t> Laser</a:t>
            </a:r>
          </a:p>
        </p:txBody>
      </p:sp>
      <p:sp>
        <p:nvSpPr>
          <p:cNvPr id="45" name="Text Box 178"/>
          <p:cNvSpPr txBox="1">
            <a:spLocks noChangeArrowheads="1"/>
          </p:cNvSpPr>
          <p:nvPr/>
        </p:nvSpPr>
        <p:spPr bwMode="auto">
          <a:xfrm>
            <a:off x="26830" y="1524000"/>
            <a:ext cx="9144000" cy="101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defRPr/>
            </a:pPr>
            <a:r>
              <a:rPr lang="en-US" sz="2000" b="1" dirty="0" smtClean="0">
                <a:solidFill>
                  <a:srgbClr val="002060"/>
                </a:solidFill>
                <a:latin typeface="+mn-lt"/>
              </a:rPr>
              <a:t>We will combine the best of gas laser and SSL technologies to generate a~1ps, 100 GW LWIR pulses: dramatic reduction of size and amplification of shorter pulses. Ultimate goal is a compact TW power CO</a:t>
            </a:r>
            <a:r>
              <a:rPr lang="en-US" sz="2000" b="1" baseline="-25000" dirty="0" smtClean="0">
                <a:solidFill>
                  <a:srgbClr val="002060"/>
                </a:solidFill>
                <a:latin typeface="+mn-lt"/>
              </a:rPr>
              <a:t>2</a:t>
            </a:r>
            <a:r>
              <a:rPr lang="en-US" sz="2000" b="1" dirty="0" smtClean="0">
                <a:solidFill>
                  <a:srgbClr val="002060"/>
                </a:solidFill>
                <a:latin typeface="+mn-lt"/>
              </a:rPr>
              <a:t> laser pumped by 4.3 mm </a:t>
            </a:r>
            <a:r>
              <a:rPr lang="en-US" sz="2000" b="1" dirty="0" err="1" smtClean="0">
                <a:solidFill>
                  <a:srgbClr val="002060"/>
                </a:solidFill>
                <a:latin typeface="+mn-lt"/>
              </a:rPr>
              <a:t>Fe:ZnSe</a:t>
            </a:r>
            <a:r>
              <a:rPr lang="en-US" sz="2000" b="1" dirty="0" smtClean="0">
                <a:solidFill>
                  <a:srgbClr val="002060"/>
                </a:solidFill>
                <a:latin typeface="+mn-lt"/>
              </a:rPr>
              <a:t> laser. </a:t>
            </a:r>
          </a:p>
        </p:txBody>
      </p:sp>
      <p:grpSp>
        <p:nvGrpSpPr>
          <p:cNvPr id="2" name="Group 1"/>
          <p:cNvGrpSpPr/>
          <p:nvPr/>
        </p:nvGrpSpPr>
        <p:grpSpPr>
          <a:xfrm>
            <a:off x="5943" y="2743332"/>
            <a:ext cx="2178868" cy="2219536"/>
            <a:chOff x="-116161" y="4142549"/>
            <a:chExt cx="2886536" cy="2588379"/>
          </a:xfrm>
        </p:grpSpPr>
        <p:cxnSp>
          <p:nvCxnSpPr>
            <p:cNvPr id="11" name="Straight Connector 10"/>
            <p:cNvCxnSpPr/>
            <p:nvPr/>
          </p:nvCxnSpPr>
          <p:spPr>
            <a:xfrm>
              <a:off x="621033" y="6264328"/>
              <a:ext cx="137160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840233" y="4435528"/>
              <a:ext cx="0" cy="1828800"/>
            </a:xfrm>
            <a:prstGeom prst="straightConnector1">
              <a:avLst/>
            </a:prstGeom>
            <a:ln w="57150">
              <a:solidFill>
                <a:srgbClr val="1E1BC5"/>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06833" y="4435528"/>
              <a:ext cx="685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21033" y="5330878"/>
              <a:ext cx="685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963933" y="4435528"/>
              <a:ext cx="571500" cy="8953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92632" y="4142549"/>
              <a:ext cx="723275" cy="523220"/>
            </a:xfrm>
            <a:prstGeom prst="rect">
              <a:avLst/>
            </a:prstGeom>
            <a:noFill/>
          </p:spPr>
          <p:txBody>
            <a:bodyPr wrap="none" rtlCol="0">
              <a:spAutoFit/>
            </a:bodyPr>
            <a:lstStyle/>
            <a:p>
              <a:pPr>
                <a:buNone/>
              </a:pPr>
              <a:r>
                <a:rPr lang="en-US" dirty="0" smtClean="0">
                  <a:latin typeface="Times" pitchFamily="18" charset="0"/>
                </a:rPr>
                <a:t>001</a:t>
              </a:r>
              <a:endParaRPr lang="en-US" dirty="0">
                <a:latin typeface="Times" pitchFamily="18" charset="0"/>
              </a:endParaRPr>
            </a:p>
          </p:txBody>
        </p:sp>
        <p:sp>
          <p:nvSpPr>
            <p:cNvPr id="26" name="TextBox 25"/>
            <p:cNvSpPr txBox="1"/>
            <p:nvPr/>
          </p:nvSpPr>
          <p:spPr>
            <a:xfrm>
              <a:off x="369723" y="5316091"/>
              <a:ext cx="723275" cy="523220"/>
            </a:xfrm>
            <a:prstGeom prst="rect">
              <a:avLst/>
            </a:prstGeom>
            <a:noFill/>
          </p:spPr>
          <p:txBody>
            <a:bodyPr wrap="none" rtlCol="0">
              <a:spAutoFit/>
            </a:bodyPr>
            <a:lstStyle/>
            <a:p>
              <a:pPr>
                <a:buNone/>
              </a:pPr>
              <a:r>
                <a:rPr lang="en-US" dirty="0" smtClean="0">
                  <a:latin typeface="Times" pitchFamily="18" charset="0"/>
                </a:rPr>
                <a:t>100</a:t>
              </a:r>
              <a:endParaRPr lang="en-US" dirty="0">
                <a:latin typeface="Times" pitchFamily="18" charset="0"/>
              </a:endParaRPr>
            </a:p>
          </p:txBody>
        </p:sp>
        <p:sp>
          <p:nvSpPr>
            <p:cNvPr id="27" name="TextBox 26"/>
            <p:cNvSpPr txBox="1"/>
            <p:nvPr/>
          </p:nvSpPr>
          <p:spPr>
            <a:xfrm>
              <a:off x="2047099" y="5954420"/>
              <a:ext cx="723276" cy="523220"/>
            </a:xfrm>
            <a:prstGeom prst="rect">
              <a:avLst/>
            </a:prstGeom>
            <a:noFill/>
          </p:spPr>
          <p:txBody>
            <a:bodyPr wrap="none" rtlCol="0">
              <a:spAutoFit/>
            </a:bodyPr>
            <a:lstStyle/>
            <a:p>
              <a:pPr>
                <a:buNone/>
              </a:pPr>
              <a:r>
                <a:rPr lang="en-US" dirty="0">
                  <a:latin typeface="Times" pitchFamily="18" charset="0"/>
                </a:rPr>
                <a:t>0</a:t>
              </a:r>
              <a:r>
                <a:rPr lang="en-US" dirty="0" smtClean="0">
                  <a:latin typeface="Times" pitchFamily="18" charset="0"/>
                </a:rPr>
                <a:t>00</a:t>
              </a:r>
              <a:endParaRPr lang="en-US" dirty="0">
                <a:latin typeface="Times" pitchFamily="18" charset="0"/>
              </a:endParaRPr>
            </a:p>
          </p:txBody>
        </p:sp>
        <p:sp>
          <p:nvSpPr>
            <p:cNvPr id="28" name="TextBox 27"/>
            <p:cNvSpPr txBox="1"/>
            <p:nvPr/>
          </p:nvSpPr>
          <p:spPr>
            <a:xfrm rot="16200000">
              <a:off x="842812" y="5069267"/>
              <a:ext cx="1208985" cy="523221"/>
            </a:xfrm>
            <a:prstGeom prst="rect">
              <a:avLst/>
            </a:prstGeom>
            <a:noFill/>
          </p:spPr>
          <p:txBody>
            <a:bodyPr wrap="none" rtlCol="0">
              <a:spAutoFit/>
            </a:bodyPr>
            <a:lstStyle/>
            <a:p>
              <a:pPr>
                <a:buNone/>
              </a:pPr>
              <a:r>
                <a:rPr lang="en-US" dirty="0" smtClean="0">
                  <a:solidFill>
                    <a:schemeClr val="tx2">
                      <a:lumMod val="75000"/>
                    </a:schemeClr>
                  </a:solidFill>
                  <a:latin typeface="Times" pitchFamily="18" charset="0"/>
                </a:rPr>
                <a:t>4.3 </a:t>
              </a:r>
              <a:r>
                <a:rPr lang="en-US" dirty="0" smtClean="0">
                  <a:solidFill>
                    <a:schemeClr val="tx2">
                      <a:lumMod val="75000"/>
                    </a:schemeClr>
                  </a:solidFill>
                  <a:latin typeface="Symbol" pitchFamily="18" charset="2"/>
                </a:rPr>
                <a:t>m</a:t>
              </a:r>
              <a:r>
                <a:rPr lang="en-US" dirty="0" smtClean="0">
                  <a:solidFill>
                    <a:schemeClr val="tx2">
                      <a:lumMod val="75000"/>
                    </a:schemeClr>
                  </a:solidFill>
                  <a:latin typeface="Times" pitchFamily="18" charset="0"/>
                </a:rPr>
                <a:t>m</a:t>
              </a:r>
              <a:endParaRPr lang="en-US" dirty="0">
                <a:solidFill>
                  <a:schemeClr val="tx2">
                    <a:lumMod val="75000"/>
                  </a:schemeClr>
                </a:solidFill>
                <a:latin typeface="Times" pitchFamily="18" charset="0"/>
              </a:endParaRPr>
            </a:p>
          </p:txBody>
        </p:sp>
        <p:sp>
          <p:nvSpPr>
            <p:cNvPr id="29" name="TextBox 28"/>
            <p:cNvSpPr txBox="1"/>
            <p:nvPr/>
          </p:nvSpPr>
          <p:spPr>
            <a:xfrm>
              <a:off x="-116161" y="4404158"/>
              <a:ext cx="1119217" cy="523220"/>
            </a:xfrm>
            <a:prstGeom prst="rect">
              <a:avLst/>
            </a:prstGeom>
            <a:noFill/>
          </p:spPr>
          <p:txBody>
            <a:bodyPr wrap="none" rtlCol="0">
              <a:spAutoFit/>
            </a:bodyPr>
            <a:lstStyle/>
            <a:p>
              <a:pPr>
                <a:buNone/>
              </a:pPr>
              <a:r>
                <a:rPr lang="en-US" dirty="0" smtClean="0">
                  <a:solidFill>
                    <a:srgbClr val="FF0000"/>
                  </a:solidFill>
                  <a:latin typeface="Times" pitchFamily="18" charset="0"/>
                </a:rPr>
                <a:t>10 </a:t>
              </a:r>
              <a:r>
                <a:rPr lang="en-US" dirty="0" smtClean="0">
                  <a:solidFill>
                    <a:srgbClr val="FF0000"/>
                  </a:solidFill>
                  <a:latin typeface="Symbol" pitchFamily="18" charset="2"/>
                </a:rPr>
                <a:t>m</a:t>
              </a:r>
              <a:r>
                <a:rPr lang="en-US" dirty="0" smtClean="0">
                  <a:solidFill>
                    <a:srgbClr val="FF0000"/>
                  </a:solidFill>
                  <a:latin typeface="Times" pitchFamily="18" charset="0"/>
                </a:rPr>
                <a:t>m</a:t>
              </a:r>
              <a:endParaRPr lang="en-US" dirty="0">
                <a:solidFill>
                  <a:srgbClr val="FF0000"/>
                </a:solidFill>
                <a:latin typeface="Times" pitchFamily="18" charset="0"/>
              </a:endParaRPr>
            </a:p>
          </p:txBody>
        </p:sp>
        <p:sp>
          <p:nvSpPr>
            <p:cNvPr id="10" name="TextBox 9"/>
            <p:cNvSpPr txBox="1"/>
            <p:nvPr/>
          </p:nvSpPr>
          <p:spPr>
            <a:xfrm>
              <a:off x="106361" y="6264328"/>
              <a:ext cx="1956294" cy="466600"/>
            </a:xfrm>
            <a:prstGeom prst="rect">
              <a:avLst/>
            </a:prstGeom>
            <a:noFill/>
          </p:spPr>
          <p:txBody>
            <a:bodyPr wrap="none" rtlCol="0">
              <a:spAutoFit/>
            </a:bodyPr>
            <a:lstStyle/>
            <a:p>
              <a:pPr>
                <a:buNone/>
              </a:pPr>
              <a:r>
                <a:rPr lang="en-US" sz="2000" dirty="0" smtClean="0"/>
                <a:t>CO</a:t>
              </a:r>
              <a:r>
                <a:rPr lang="en-US" sz="2000" baseline="-25000" dirty="0" smtClean="0"/>
                <a:t>2</a:t>
              </a:r>
              <a:r>
                <a:rPr lang="en-US" sz="2000" dirty="0" smtClean="0"/>
                <a:t> Levels</a:t>
              </a:r>
              <a:endParaRPr lang="en-US" sz="2000" dirty="0"/>
            </a:p>
          </p:txBody>
        </p:sp>
      </p:grpSp>
      <p:sp>
        <p:nvSpPr>
          <p:cNvPr id="46" name="Rectangle 46"/>
          <p:cNvSpPr>
            <a:spLocks noChangeArrowheads="1"/>
          </p:cNvSpPr>
          <p:nvPr/>
        </p:nvSpPr>
        <p:spPr bwMode="auto">
          <a:xfrm>
            <a:off x="91778" y="6337300"/>
            <a:ext cx="4518322" cy="381000"/>
          </a:xfrm>
          <a:prstGeom prst="rect">
            <a:avLst/>
          </a:prstGeom>
          <a:noFill/>
          <a:ln w="9525">
            <a:noFill/>
            <a:miter lim="800000"/>
            <a:headEnd/>
            <a:tailEnd/>
          </a:ln>
          <a:effectLst/>
        </p:spPr>
        <p:txBody>
          <a:bodyPr/>
          <a:lstStyle/>
          <a:p>
            <a:pPr>
              <a:lnSpc>
                <a:spcPct val="80000"/>
              </a:lnSpc>
              <a:spcBef>
                <a:spcPct val="20000"/>
              </a:spcBef>
              <a:buNone/>
            </a:pPr>
            <a:r>
              <a:rPr lang="en-US" sz="2000" dirty="0" smtClean="0">
                <a:solidFill>
                  <a:srgbClr val="002060"/>
                </a:solidFill>
                <a:latin typeface="Calibri" pitchFamily="34" charset="0"/>
              </a:rPr>
              <a:t>Collaboration between UCLA/BNL/UAB</a:t>
            </a:r>
            <a:endParaRPr lang="en-US" sz="2000" dirty="0">
              <a:solidFill>
                <a:srgbClr val="002060"/>
              </a:solidFill>
              <a:latin typeface="Calibri" pitchFamily="34" charset="0"/>
            </a:endParaRPr>
          </a:p>
        </p:txBody>
      </p:sp>
      <p:pic>
        <p:nvPicPr>
          <p:cNvPr id="13314" name="Picture 2" descr="C:\Users\Sergei Tochitsky\Downloads\isotopes_figure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067" y="3840394"/>
            <a:ext cx="4111295" cy="287790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3059009" y="4648200"/>
            <a:ext cx="2135521" cy="1138773"/>
          </a:xfrm>
          <a:prstGeom prst="rect">
            <a:avLst/>
          </a:prstGeom>
          <a:noFill/>
        </p:spPr>
        <p:txBody>
          <a:bodyPr wrap="none" rtlCol="0">
            <a:spAutoFit/>
          </a:bodyPr>
          <a:lstStyle/>
          <a:p>
            <a:pPr algn="ctr">
              <a:buNone/>
            </a:pPr>
            <a:r>
              <a:rPr lang="en-US" sz="2000" dirty="0" smtClean="0">
                <a:latin typeface="Times" pitchFamily="18" charset="0"/>
              </a:rPr>
              <a:t>20 </a:t>
            </a:r>
            <a:r>
              <a:rPr lang="en-US" sz="2000" dirty="0" err="1" smtClean="0">
                <a:latin typeface="Times" pitchFamily="18" charset="0"/>
              </a:rPr>
              <a:t>atm</a:t>
            </a:r>
            <a:r>
              <a:rPr lang="en-US" sz="2000" dirty="0" smtClean="0">
                <a:latin typeface="Times" pitchFamily="18" charset="0"/>
              </a:rPr>
              <a:t> </a:t>
            </a:r>
          </a:p>
          <a:p>
            <a:pPr algn="ctr">
              <a:buNone/>
            </a:pPr>
            <a:r>
              <a:rPr lang="en-US" sz="2000" baseline="30000" dirty="0" smtClean="0">
                <a:latin typeface="Times" pitchFamily="18" charset="0"/>
              </a:rPr>
              <a:t>12</a:t>
            </a:r>
            <a:r>
              <a:rPr lang="en-US" sz="2000" dirty="0" smtClean="0">
                <a:latin typeface="Times" pitchFamily="18" charset="0"/>
              </a:rPr>
              <a:t>CO</a:t>
            </a:r>
            <a:r>
              <a:rPr lang="en-US" sz="2000" baseline="-25000" dirty="0" smtClean="0">
                <a:latin typeface="Times" pitchFamily="18" charset="0"/>
              </a:rPr>
              <a:t>2</a:t>
            </a:r>
            <a:r>
              <a:rPr lang="en-US" sz="2000" dirty="0" smtClean="0">
                <a:latin typeface="Times" pitchFamily="18" charset="0"/>
              </a:rPr>
              <a:t>--</a:t>
            </a:r>
            <a:r>
              <a:rPr lang="en-US" sz="2000" baseline="30000" dirty="0" smtClean="0">
                <a:latin typeface="Times" pitchFamily="18" charset="0"/>
              </a:rPr>
              <a:t>13</a:t>
            </a:r>
            <a:r>
              <a:rPr lang="en-US" sz="2000" dirty="0" smtClean="0">
                <a:latin typeface="Times" pitchFamily="18" charset="0"/>
              </a:rPr>
              <a:t>CO</a:t>
            </a:r>
            <a:r>
              <a:rPr lang="en-US" sz="2000" baseline="-25000" dirty="0" smtClean="0">
                <a:latin typeface="Times" pitchFamily="18" charset="0"/>
              </a:rPr>
              <a:t>2</a:t>
            </a:r>
            <a:r>
              <a:rPr lang="en-US" sz="2000" dirty="0" smtClean="0">
                <a:latin typeface="Times" pitchFamily="18" charset="0"/>
              </a:rPr>
              <a:t>—He</a:t>
            </a:r>
          </a:p>
          <a:p>
            <a:pPr algn="ctr">
              <a:buNone/>
            </a:pPr>
            <a:r>
              <a:rPr lang="en-US" sz="2000" dirty="0" smtClean="0">
                <a:latin typeface="Times" pitchFamily="18" charset="0"/>
              </a:rPr>
              <a:t>Gain Spectrum</a:t>
            </a:r>
          </a:p>
        </p:txBody>
      </p:sp>
      <p:grpSp>
        <p:nvGrpSpPr>
          <p:cNvPr id="34" name="Group 33"/>
          <p:cNvGrpSpPr/>
          <p:nvPr/>
        </p:nvGrpSpPr>
        <p:grpSpPr>
          <a:xfrm>
            <a:off x="2294403" y="2632395"/>
            <a:ext cx="4839312" cy="1878538"/>
            <a:chOff x="2294403" y="2354112"/>
            <a:chExt cx="4839312" cy="1878538"/>
          </a:xfrm>
        </p:grpSpPr>
        <p:sp>
          <p:nvSpPr>
            <p:cNvPr id="36" name="Rectangle 35"/>
            <p:cNvSpPr/>
            <p:nvPr/>
          </p:nvSpPr>
          <p:spPr>
            <a:xfrm>
              <a:off x="3644496" y="3282857"/>
              <a:ext cx="739418" cy="949793"/>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a:p>
          </p:txBody>
        </p:sp>
        <p:sp>
          <p:nvSpPr>
            <p:cNvPr id="4" name="Down Arrow 3"/>
            <p:cNvSpPr/>
            <p:nvPr/>
          </p:nvSpPr>
          <p:spPr>
            <a:xfrm>
              <a:off x="3280569" y="2376088"/>
              <a:ext cx="1460037" cy="906769"/>
            </a:xfrm>
            <a:prstGeom prst="downArrow">
              <a:avLst>
                <a:gd name="adj1" fmla="val 50000"/>
                <a:gd name="adj2" fmla="val 49226"/>
              </a:avLst>
            </a:prstGeom>
            <a:solidFill>
              <a:srgbClr val="1E1B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a:p>
          </p:txBody>
        </p:sp>
        <p:sp>
          <p:nvSpPr>
            <p:cNvPr id="6" name="TextBox 5"/>
            <p:cNvSpPr txBox="1"/>
            <p:nvPr/>
          </p:nvSpPr>
          <p:spPr>
            <a:xfrm>
              <a:off x="3488536" y="2354112"/>
              <a:ext cx="1048094" cy="770951"/>
            </a:xfrm>
            <a:prstGeom prst="rect">
              <a:avLst/>
            </a:prstGeom>
            <a:noFill/>
          </p:spPr>
          <p:txBody>
            <a:bodyPr wrap="square" rtlCol="0">
              <a:spAutoFit/>
            </a:bodyPr>
            <a:lstStyle/>
            <a:p>
              <a:pPr algn="ctr">
                <a:buNone/>
              </a:pPr>
              <a:r>
                <a:rPr lang="en-US" sz="1600" dirty="0" smtClean="0">
                  <a:solidFill>
                    <a:schemeClr val="bg1"/>
                  </a:solidFill>
                  <a:latin typeface="Times" pitchFamily="18" charset="0"/>
                </a:rPr>
                <a:t>4.3 </a:t>
              </a:r>
              <a:r>
                <a:rPr lang="en-US" sz="1600" dirty="0" smtClean="0">
                  <a:solidFill>
                    <a:schemeClr val="bg1"/>
                  </a:solidFill>
                  <a:latin typeface="Symbol" pitchFamily="18" charset="2"/>
                </a:rPr>
                <a:t>m</a:t>
              </a:r>
              <a:r>
                <a:rPr lang="en-US" sz="1600" dirty="0" smtClean="0">
                  <a:solidFill>
                    <a:schemeClr val="bg1"/>
                  </a:solidFill>
                  <a:latin typeface="Times" pitchFamily="18" charset="0"/>
                </a:rPr>
                <a:t>m</a:t>
              </a:r>
            </a:p>
            <a:p>
              <a:pPr algn="ctr">
                <a:buNone/>
              </a:pPr>
              <a:r>
                <a:rPr lang="en-US" sz="1600" dirty="0" err="1" smtClean="0">
                  <a:solidFill>
                    <a:schemeClr val="bg1"/>
                  </a:solidFill>
                  <a:latin typeface="Times" pitchFamily="18" charset="0"/>
                </a:rPr>
                <a:t>Fe:ZnSe</a:t>
              </a:r>
              <a:endParaRPr lang="en-US" sz="1600" dirty="0" smtClean="0">
                <a:solidFill>
                  <a:schemeClr val="bg1"/>
                </a:solidFill>
                <a:latin typeface="Times" pitchFamily="18" charset="0"/>
              </a:endParaRPr>
            </a:p>
            <a:p>
              <a:pPr algn="ctr">
                <a:buNone/>
              </a:pPr>
              <a:r>
                <a:rPr lang="en-US" sz="1600" dirty="0" smtClean="0">
                  <a:solidFill>
                    <a:schemeClr val="bg1"/>
                  </a:solidFill>
                  <a:latin typeface="Times" pitchFamily="18" charset="0"/>
                </a:rPr>
                <a:t>Laser</a:t>
              </a:r>
              <a:endParaRPr lang="en-US" sz="1600" dirty="0">
                <a:solidFill>
                  <a:schemeClr val="bg1"/>
                </a:solidFill>
                <a:latin typeface="Times" pitchFamily="18" charset="0"/>
              </a:endParaRPr>
            </a:p>
          </p:txBody>
        </p:sp>
        <p:cxnSp>
          <p:nvCxnSpPr>
            <p:cNvPr id="9" name="Straight Arrow Connector 8"/>
            <p:cNvCxnSpPr/>
            <p:nvPr/>
          </p:nvCxnSpPr>
          <p:spPr>
            <a:xfrm>
              <a:off x="3124200" y="3282857"/>
              <a:ext cx="1616407" cy="1460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366652" y="3428937"/>
              <a:ext cx="1325938" cy="9443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396148" y="3523372"/>
              <a:ext cx="1306045" cy="27882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366652" y="3802194"/>
              <a:ext cx="1329368" cy="5090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329612" y="3367401"/>
              <a:ext cx="37040" cy="81997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a:p>
          </p:txBody>
        </p:sp>
        <p:sp>
          <p:nvSpPr>
            <p:cNvPr id="33" name="Rectangle 32"/>
            <p:cNvSpPr/>
            <p:nvPr/>
          </p:nvSpPr>
          <p:spPr>
            <a:xfrm>
              <a:off x="4722087" y="3282857"/>
              <a:ext cx="37040" cy="77811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a:p>
          </p:txBody>
        </p:sp>
        <p:sp>
          <p:nvSpPr>
            <p:cNvPr id="48" name="TextBox 47"/>
            <p:cNvSpPr txBox="1"/>
            <p:nvPr/>
          </p:nvSpPr>
          <p:spPr>
            <a:xfrm>
              <a:off x="4828276" y="2818200"/>
              <a:ext cx="2305439" cy="904863"/>
            </a:xfrm>
            <a:prstGeom prst="rect">
              <a:avLst/>
            </a:prstGeom>
            <a:noFill/>
            <a:ln w="19050">
              <a:solidFill>
                <a:srgbClr val="FF0000"/>
              </a:solidFill>
            </a:ln>
          </p:spPr>
          <p:txBody>
            <a:bodyPr wrap="none" rtlCol="0">
              <a:spAutoFit/>
            </a:bodyPr>
            <a:lstStyle/>
            <a:p>
              <a:pPr>
                <a:buNone/>
              </a:pPr>
              <a:r>
                <a:rPr lang="en-US" sz="2400" dirty="0" smtClean="0">
                  <a:latin typeface="Times" pitchFamily="18" charset="0"/>
                </a:rPr>
                <a:t>10 </a:t>
              </a:r>
              <a:r>
                <a:rPr lang="en-US" sz="2400" dirty="0" smtClean="0">
                  <a:latin typeface="Symbol" pitchFamily="18" charset="2"/>
                </a:rPr>
                <a:t>m</a:t>
              </a:r>
              <a:r>
                <a:rPr lang="en-US" sz="2400" dirty="0" smtClean="0">
                  <a:latin typeface="Times" pitchFamily="18" charset="0"/>
                </a:rPr>
                <a:t>m </a:t>
              </a:r>
            </a:p>
            <a:p>
              <a:pPr>
                <a:buNone/>
              </a:pPr>
              <a:r>
                <a:rPr lang="en-US" sz="2400" dirty="0" smtClean="0">
                  <a:latin typeface="Times" pitchFamily="18" charset="0"/>
                </a:rPr>
                <a:t>1 </a:t>
              </a:r>
              <a:r>
                <a:rPr lang="en-US" sz="2400" dirty="0" err="1" smtClean="0">
                  <a:latin typeface="Times" pitchFamily="18" charset="0"/>
                </a:rPr>
                <a:t>ps</a:t>
              </a:r>
              <a:r>
                <a:rPr lang="en-US" sz="2400" dirty="0" smtClean="0">
                  <a:latin typeface="Times" pitchFamily="18" charset="0"/>
                </a:rPr>
                <a:t>, 10-100 GW</a:t>
              </a:r>
            </a:p>
          </p:txBody>
        </p:sp>
        <p:sp>
          <p:nvSpPr>
            <p:cNvPr id="49" name="TextBox 48"/>
            <p:cNvSpPr txBox="1"/>
            <p:nvPr/>
          </p:nvSpPr>
          <p:spPr>
            <a:xfrm>
              <a:off x="2294403" y="2632395"/>
              <a:ext cx="851515" cy="1508105"/>
            </a:xfrm>
            <a:prstGeom prst="rect">
              <a:avLst/>
            </a:prstGeom>
            <a:noFill/>
            <a:ln w="12700">
              <a:solidFill>
                <a:srgbClr val="FF0000"/>
              </a:solidFill>
            </a:ln>
          </p:spPr>
          <p:txBody>
            <a:bodyPr wrap="none" rtlCol="0">
              <a:spAutoFit/>
            </a:bodyPr>
            <a:lstStyle/>
            <a:p>
              <a:pPr>
                <a:buNone/>
              </a:pPr>
              <a:r>
                <a:rPr lang="en-US" sz="2000" dirty="0" smtClean="0">
                  <a:latin typeface="Times" pitchFamily="18" charset="0"/>
                </a:rPr>
                <a:t>10 </a:t>
              </a:r>
              <a:r>
                <a:rPr lang="en-US" sz="2000" dirty="0" smtClean="0">
                  <a:latin typeface="Symbol" pitchFamily="18" charset="2"/>
                </a:rPr>
                <a:t>m</a:t>
              </a:r>
              <a:r>
                <a:rPr lang="en-US" sz="2000" dirty="0" smtClean="0">
                  <a:latin typeface="Times" pitchFamily="18" charset="0"/>
                </a:rPr>
                <a:t>m</a:t>
              </a:r>
            </a:p>
            <a:p>
              <a:pPr>
                <a:buNone/>
              </a:pPr>
              <a:r>
                <a:rPr lang="en-US" sz="2000" dirty="0">
                  <a:latin typeface="Times" pitchFamily="18" charset="0"/>
                </a:rPr>
                <a:t>5</a:t>
              </a:r>
              <a:r>
                <a:rPr lang="en-US" sz="2000" dirty="0" smtClean="0">
                  <a:latin typeface="Times" pitchFamily="18" charset="0"/>
                </a:rPr>
                <a:t>00 </a:t>
              </a:r>
              <a:r>
                <a:rPr lang="en-US" sz="2000" dirty="0" err="1" smtClean="0">
                  <a:latin typeface="Times" pitchFamily="18" charset="0"/>
                </a:rPr>
                <a:t>fs</a:t>
              </a:r>
              <a:endParaRPr lang="en-US" sz="2000" dirty="0" smtClean="0">
                <a:latin typeface="Times" pitchFamily="18" charset="0"/>
              </a:endParaRPr>
            </a:p>
            <a:p>
              <a:pPr>
                <a:buNone/>
              </a:pPr>
              <a:r>
                <a:rPr lang="en-US" sz="2000" dirty="0" smtClean="0">
                  <a:latin typeface="Times" pitchFamily="18" charset="0"/>
                </a:rPr>
                <a:t>OPA</a:t>
              </a:r>
            </a:p>
            <a:p>
              <a:pPr>
                <a:buNone/>
              </a:pPr>
              <a:r>
                <a:rPr lang="en-US" sz="2000" dirty="0" smtClean="0">
                  <a:latin typeface="Times" pitchFamily="18" charset="0"/>
                </a:rPr>
                <a:t>Seed </a:t>
              </a:r>
              <a:endParaRPr lang="en-US" sz="2000" dirty="0">
                <a:latin typeface="Times" pitchFamily="18" charset="0"/>
              </a:endParaRPr>
            </a:p>
          </p:txBody>
        </p:sp>
        <p:cxnSp>
          <p:nvCxnSpPr>
            <p:cNvPr id="47" name="Straight Arrow Connector 46"/>
            <p:cNvCxnSpPr/>
            <p:nvPr/>
          </p:nvCxnSpPr>
          <p:spPr>
            <a:xfrm>
              <a:off x="3382428" y="3874139"/>
              <a:ext cx="1799172" cy="35851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a:xfrm>
            <a:off x="4953000" y="5638800"/>
            <a:ext cx="1295400" cy="30480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5"/>
          <a:stretch>
            <a:fillRect/>
          </a:stretch>
        </p:blipFill>
        <p:spPr>
          <a:xfrm>
            <a:off x="6939485" y="131763"/>
            <a:ext cx="2204515" cy="1025201"/>
          </a:xfrm>
          <a:prstGeom prst="rect">
            <a:avLst/>
          </a:prstGeom>
        </p:spPr>
      </p:pic>
      <p:pic>
        <p:nvPicPr>
          <p:cNvPr id="51" name="Picture 50"/>
          <p:cNvPicPr>
            <a:picLocks noChangeAspect="1"/>
          </p:cNvPicPr>
          <p:nvPr/>
        </p:nvPicPr>
        <p:blipFill>
          <a:blip r:embed="rId6"/>
          <a:stretch>
            <a:fillRect/>
          </a:stretch>
        </p:blipFill>
        <p:spPr>
          <a:xfrm>
            <a:off x="3990835" y="986736"/>
            <a:ext cx="1422716" cy="520944"/>
          </a:xfrm>
          <a:prstGeom prst="rect">
            <a:avLst/>
          </a:prstGeom>
        </p:spPr>
      </p:pic>
      <p:sp>
        <p:nvSpPr>
          <p:cNvPr id="3" name="Slide Number Placeholder 2"/>
          <p:cNvSpPr>
            <a:spLocks noGrp="1"/>
          </p:cNvSpPr>
          <p:nvPr>
            <p:ph type="sldNum" sz="quarter" idx="12"/>
          </p:nvPr>
        </p:nvSpPr>
        <p:spPr/>
        <p:txBody>
          <a:bodyPr/>
          <a:lstStyle/>
          <a:p>
            <a:fld id="{7C15AC04-70BB-4C4D-ABFC-4A2A43E59B72}" type="slidenum">
              <a:rPr lang="en-US" smtClean="0"/>
              <a:pPr/>
              <a:t>15</a:t>
            </a:fld>
            <a:endParaRPr lang="en-US"/>
          </a:p>
        </p:txBody>
      </p:sp>
    </p:spTree>
    <p:extLst>
      <p:ext uri="{BB962C8B-B14F-4D97-AF65-F5344CB8AC3E}">
        <p14:creationId xmlns:p14="http://schemas.microsoft.com/office/powerpoint/2010/main" val="3765003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4C15-49CD-4E75-9CA9-6C941C30DFE0}"/>
              </a:ext>
            </a:extLst>
          </p:cNvPr>
          <p:cNvSpPr>
            <a:spLocks noGrp="1"/>
          </p:cNvSpPr>
          <p:nvPr>
            <p:ph type="title" idx="4294967295"/>
          </p:nvPr>
        </p:nvSpPr>
        <p:spPr>
          <a:xfrm>
            <a:off x="111125" y="198438"/>
            <a:ext cx="9032875" cy="1033462"/>
          </a:xfrm>
        </p:spPr>
        <p:txBody>
          <a:bodyPr>
            <a:normAutofit fontScale="90000"/>
          </a:bodyPr>
          <a:lstStyle/>
          <a:p>
            <a:r>
              <a:rPr lang="en-US" sz="3600" dirty="0" smtClean="0">
                <a:effectLst>
                  <a:outerShdw blurRad="38100" dist="38100" dir="2700000" algn="tl">
                    <a:srgbClr val="000000">
                      <a:alpha val="43137"/>
                    </a:srgbClr>
                  </a:outerShdw>
                </a:effectLst>
              </a:rPr>
              <a:t>Picosecond CO</a:t>
            </a:r>
            <a:r>
              <a:rPr lang="en-US" sz="3600" baseline="-25000" dirty="0" smtClean="0">
                <a:effectLst>
                  <a:outerShdw blurRad="38100" dist="38100" dir="2700000" algn="tl">
                    <a:srgbClr val="000000">
                      <a:alpha val="43137"/>
                    </a:srgbClr>
                  </a:outerShdw>
                </a:effectLst>
              </a:rPr>
              <a:t>2</a:t>
            </a:r>
            <a:r>
              <a:rPr lang="en-US" sz="3600" dirty="0" smtClean="0">
                <a:effectLst>
                  <a:outerShdw blurRad="38100" dist="38100" dir="2700000" algn="tl">
                    <a:srgbClr val="000000">
                      <a:alpha val="43137"/>
                    </a:srgbClr>
                  </a:outerShdw>
                </a:effectLst>
              </a:rPr>
              <a:t> Regenerative </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Amplifier (simulations)</a:t>
            </a:r>
            <a:endParaRPr lang="en-US" sz="3600"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232C2EF1-82E6-46BE-8CBF-FBDC13E6433B}"/>
              </a:ext>
            </a:extLst>
          </p:cNvPr>
          <p:cNvSpPr txBox="1"/>
          <p:nvPr/>
        </p:nvSpPr>
        <p:spPr>
          <a:xfrm>
            <a:off x="984604" y="2486656"/>
            <a:ext cx="2076687" cy="760864"/>
          </a:xfrm>
          <a:prstGeom prst="rect">
            <a:avLst/>
          </a:prstGeom>
          <a:noFill/>
          <a:ln w="28575">
            <a:solidFill>
              <a:srgbClr val="FF0000"/>
            </a:solidFill>
          </a:ln>
        </p:spPr>
        <p:txBody>
          <a:bodyPr wrap="none" lIns="82945" tIns="41473" rIns="82945" bIns="41473" rtlCol="0">
            <a:spAutoFit/>
          </a:bodyPr>
          <a:lstStyle/>
          <a:p>
            <a:pPr>
              <a:buNone/>
            </a:pPr>
            <a:r>
              <a:rPr lang="en-US" sz="2000" dirty="0" smtClean="0">
                <a:latin typeface="Times New Roman" pitchFamily="18" charset="0"/>
                <a:cs typeface="Times New Roman" pitchFamily="18" charset="0"/>
              </a:rPr>
              <a:t>10 </a:t>
            </a:r>
            <a:r>
              <a:rPr lang="en-US" sz="2000" dirty="0" smtClean="0">
                <a:latin typeface="Symbol" pitchFamily="18" charset="2"/>
                <a:cs typeface="Times New Roman" pitchFamily="18" charset="0"/>
              </a:rPr>
              <a:t>m</a:t>
            </a:r>
            <a:r>
              <a:rPr lang="en-US" sz="2000" dirty="0" smtClean="0">
                <a:latin typeface="Times New Roman" pitchFamily="18" charset="0"/>
                <a:cs typeface="Times New Roman" pitchFamily="18" charset="0"/>
              </a:rPr>
              <a:t>m Seed:10 </a:t>
            </a:r>
            <a:r>
              <a:rPr lang="el-GR" sz="2000" dirty="0">
                <a:latin typeface="Times New Roman" pitchFamily="18" charset="0"/>
                <a:cs typeface="Times New Roman" pitchFamily="18" charset="0"/>
              </a:rPr>
              <a:t>μ</a:t>
            </a:r>
            <a:r>
              <a:rPr lang="en-US" sz="2000" dirty="0">
                <a:latin typeface="Times New Roman" pitchFamily="18" charset="0"/>
                <a:cs typeface="Times New Roman" pitchFamily="18" charset="0"/>
              </a:rPr>
              <a:t>J</a:t>
            </a:r>
          </a:p>
          <a:p>
            <a:pPr>
              <a:buNone/>
            </a:pPr>
            <a:r>
              <a:rPr lang="en-US" sz="2000" dirty="0">
                <a:latin typeface="Times New Roman" pitchFamily="18" charset="0"/>
                <a:cs typeface="Times New Roman" pitchFamily="18" charset="0"/>
              </a:rPr>
              <a:t>3</a:t>
            </a:r>
            <a:r>
              <a:rPr lang="en-US" sz="2000" dirty="0" smtClean="0">
                <a:latin typeface="Times New Roman" pitchFamily="18" charset="0"/>
                <a:cs typeface="Times New Roman" pitchFamily="18" charset="0"/>
              </a:rPr>
              <a:t>00 </a:t>
            </a:r>
            <a:r>
              <a:rPr lang="en-US" sz="2000" dirty="0" err="1" smtClean="0">
                <a:latin typeface="Times New Roman" pitchFamily="18" charset="0"/>
                <a:cs typeface="Times New Roman" pitchFamily="18" charset="0"/>
              </a:rPr>
              <a:t>fs</a:t>
            </a:r>
            <a:r>
              <a:rPr lang="en-US" sz="2000" dirty="0" smtClean="0">
                <a:latin typeface="Times New Roman" pitchFamily="18" charset="0"/>
                <a:cs typeface="Times New Roman" pitchFamily="18" charset="0"/>
              </a:rPr>
              <a:t> - 500 </a:t>
            </a:r>
            <a:r>
              <a:rPr lang="en-US" sz="2000" dirty="0" err="1" smtClean="0">
                <a:latin typeface="Times New Roman" pitchFamily="18" charset="0"/>
                <a:cs typeface="Times New Roman" pitchFamily="18" charset="0"/>
              </a:rPr>
              <a:t>fs</a:t>
            </a:r>
            <a:endParaRPr lang="en-US" sz="2000" dirty="0">
              <a:latin typeface="Times New Roman" pitchFamily="18" charset="0"/>
              <a:cs typeface="Times New Roman" pitchFamily="18" charset="0"/>
            </a:endParaRPr>
          </a:p>
        </p:txBody>
      </p:sp>
      <p:sp>
        <p:nvSpPr>
          <p:cNvPr id="14" name="Block Arc 13"/>
          <p:cNvSpPr/>
          <p:nvPr/>
        </p:nvSpPr>
        <p:spPr bwMode="auto">
          <a:xfrm rot="16200000">
            <a:off x="3632753" y="2617288"/>
            <a:ext cx="689520" cy="520142"/>
          </a:xfrm>
          <a:prstGeom prst="blockArc">
            <a:avLst/>
          </a:prstGeom>
          <a:solidFill>
            <a:srgbClr val="EEAB00"/>
          </a:solidFill>
          <a:ln>
            <a:noFill/>
          </a:ln>
          <a:effectLst/>
          <a:extLst/>
        </p:spPr>
        <p:txBody>
          <a:bodyPr vert="horz" wrap="square" lIns="90487" tIns="44450" rIns="90487"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1"/>
              </a:buClr>
              <a:buSzPct val="75000"/>
              <a:buFont typeface="Monotype Sorts" charset="2"/>
              <a:buChar char=""/>
              <a:tabLst/>
            </a:pPr>
            <a:endParaRPr kumimoji="0" lang="en-US" sz="2800" b="0" i="0" u="none" strike="noStrike" cap="none" normalizeH="0" baseline="0" smtClean="0">
              <a:ln>
                <a:noFill/>
              </a:ln>
              <a:solidFill>
                <a:schemeClr val="tx1"/>
              </a:solidFill>
              <a:effectLst/>
              <a:latin typeface="Helvetica" charset="0"/>
            </a:endParaRPr>
          </a:p>
        </p:txBody>
      </p:sp>
      <p:sp>
        <p:nvSpPr>
          <p:cNvPr id="15" name="Rectangle 14"/>
          <p:cNvSpPr/>
          <p:nvPr/>
        </p:nvSpPr>
        <p:spPr bwMode="auto">
          <a:xfrm>
            <a:off x="5263456" y="2532599"/>
            <a:ext cx="45719" cy="60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1"/>
              </a:buClr>
              <a:buSzPct val="75000"/>
              <a:buFont typeface="Monotype Sorts" charset="2"/>
              <a:buChar char=""/>
              <a:tabLst/>
            </a:pPr>
            <a:endParaRPr kumimoji="0" lang="en-US" sz="2800" b="0" i="0" u="none" strike="noStrike" cap="none" normalizeH="0" baseline="0" smtClean="0">
              <a:ln>
                <a:noFill/>
              </a:ln>
              <a:solidFill>
                <a:schemeClr val="tx1"/>
              </a:solidFill>
              <a:effectLst/>
              <a:latin typeface="Helvetica" charset="0"/>
            </a:endParaRPr>
          </a:p>
        </p:txBody>
      </p:sp>
      <p:sp>
        <p:nvSpPr>
          <p:cNvPr id="17" name="Rectangle 16"/>
          <p:cNvSpPr/>
          <p:nvPr/>
        </p:nvSpPr>
        <p:spPr bwMode="auto">
          <a:xfrm>
            <a:off x="5194876" y="2518038"/>
            <a:ext cx="137160" cy="689521"/>
          </a:xfrm>
          <a:prstGeom prst="rect">
            <a:avLst/>
          </a:prstGeom>
          <a:solidFill>
            <a:srgbClr val="FFC000"/>
          </a:solidFill>
          <a:ln>
            <a:noFill/>
          </a:ln>
          <a:effectLst/>
          <a:extLst/>
        </p:spPr>
        <p:txBody>
          <a:bodyPr vert="horz" wrap="square" lIns="90487" tIns="44450" rIns="90487"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1"/>
              </a:buClr>
              <a:buSzPct val="75000"/>
              <a:buFont typeface="Monotype Sorts" charset="2"/>
              <a:buChar char=""/>
              <a:tabLst/>
            </a:pPr>
            <a:endParaRPr kumimoji="0" lang="en-US" sz="2800" b="0" i="0" u="none" strike="noStrike" cap="none" normalizeH="0" baseline="0" smtClean="0">
              <a:ln>
                <a:noFill/>
              </a:ln>
              <a:solidFill>
                <a:schemeClr val="tx1"/>
              </a:solidFill>
              <a:effectLst/>
              <a:latin typeface="Helvetica" charset="0"/>
            </a:endParaRPr>
          </a:p>
        </p:txBody>
      </p:sp>
      <p:cxnSp>
        <p:nvCxnSpPr>
          <p:cNvPr id="19" name="Straight Arrow Connector 18"/>
          <p:cNvCxnSpPr>
            <a:endCxn id="10" idx="1"/>
          </p:cNvCxnSpPr>
          <p:nvPr/>
        </p:nvCxnSpPr>
        <p:spPr bwMode="auto">
          <a:xfrm>
            <a:off x="3035891" y="2851960"/>
            <a:ext cx="975699" cy="10840"/>
          </a:xfrm>
          <a:prstGeom prst="straightConnector1">
            <a:avLst/>
          </a:prstGeom>
          <a:noFill/>
          <a:ln w="1905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Down Arrow 20"/>
          <p:cNvSpPr/>
          <p:nvPr/>
        </p:nvSpPr>
        <p:spPr bwMode="auto">
          <a:xfrm>
            <a:off x="3908206" y="1956789"/>
            <a:ext cx="1295400" cy="561249"/>
          </a:xfrm>
          <a:prstGeom prst="downArrow">
            <a:avLst/>
          </a:prstGeom>
          <a:solidFill>
            <a:srgbClr val="00B0F0"/>
          </a:solidFill>
          <a:ln>
            <a:noFill/>
          </a:ln>
          <a:effectLst/>
          <a:extLst/>
        </p:spPr>
        <p:txBody>
          <a:bodyPr vert="horz" wrap="square" lIns="90487" tIns="44450" rIns="90487"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1"/>
              </a:buClr>
              <a:buSzPct val="75000"/>
              <a:buFont typeface="Monotype Sorts" charset="2"/>
              <a:buChar char=""/>
              <a:tabLst/>
            </a:pPr>
            <a:endParaRPr kumimoji="0" lang="en-US" sz="2800" b="0" i="0" u="none" strike="noStrike" cap="none" normalizeH="0" baseline="0" smtClean="0">
              <a:ln>
                <a:noFill/>
              </a:ln>
              <a:solidFill>
                <a:schemeClr val="tx1"/>
              </a:solidFill>
              <a:effectLst/>
              <a:latin typeface="Helvetica" charset="0"/>
            </a:endParaRPr>
          </a:p>
        </p:txBody>
      </p:sp>
      <p:grpSp>
        <p:nvGrpSpPr>
          <p:cNvPr id="23" name="Group 7"/>
          <p:cNvGrpSpPr>
            <a:grpSpLocks/>
          </p:cNvGrpSpPr>
          <p:nvPr/>
        </p:nvGrpSpPr>
        <p:grpSpPr bwMode="auto">
          <a:xfrm>
            <a:off x="76200" y="69850"/>
            <a:ext cx="1516063" cy="1393825"/>
            <a:chOff x="240" y="44"/>
            <a:chExt cx="955" cy="878"/>
          </a:xfrm>
        </p:grpSpPr>
        <p:pic>
          <p:nvPicPr>
            <p:cNvPr id="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44"/>
              <a:ext cx="912" cy="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9"/>
            <p:cNvSpPr txBox="1">
              <a:spLocks noChangeArrowheads="1"/>
            </p:cNvSpPr>
            <p:nvPr/>
          </p:nvSpPr>
          <p:spPr bwMode="auto">
            <a:xfrm>
              <a:off x="624" y="672"/>
              <a:ext cx="57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baseline="-25000">
                  <a:solidFill>
                    <a:schemeClr val="tx1"/>
                  </a:solidFill>
                  <a:latin typeface="Helvetica" pitchFamily="34" charset="0"/>
                </a:defRPr>
              </a:lvl1pPr>
              <a:lvl2pPr marL="742950" indent="-285750">
                <a:defRPr sz="2800" baseline="-25000">
                  <a:solidFill>
                    <a:schemeClr val="tx1"/>
                  </a:solidFill>
                  <a:latin typeface="Helvetica" pitchFamily="34" charset="0"/>
                </a:defRPr>
              </a:lvl2pPr>
              <a:lvl3pPr marL="1143000" indent="-228600">
                <a:defRPr sz="2800" baseline="-25000">
                  <a:solidFill>
                    <a:schemeClr val="tx1"/>
                  </a:solidFill>
                  <a:latin typeface="Helvetica" pitchFamily="34" charset="0"/>
                </a:defRPr>
              </a:lvl3pPr>
              <a:lvl4pPr marL="1600200" indent="-228600">
                <a:defRPr sz="2800" baseline="-25000">
                  <a:solidFill>
                    <a:schemeClr val="tx1"/>
                  </a:solidFill>
                  <a:latin typeface="Helvetica" pitchFamily="34" charset="0"/>
                </a:defRPr>
              </a:lvl4pPr>
              <a:lvl5pPr marL="2057400" indent="-228600">
                <a:defRPr sz="2800" baseline="-250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baseline="-250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baseline="-250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baseline="-250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baseline="-25000">
                  <a:solidFill>
                    <a:schemeClr val="tx1"/>
                  </a:solidFill>
                  <a:latin typeface="Helvetica" pitchFamily="34" charset="0"/>
                </a:defRPr>
              </a:lvl9pPr>
            </a:lstStyle>
            <a:p>
              <a:pPr>
                <a:spcBef>
                  <a:spcPct val="0"/>
                </a:spcBef>
                <a:buClrTx/>
                <a:buSzTx/>
                <a:buFontTx/>
                <a:buNone/>
              </a:pPr>
              <a:r>
                <a:rPr lang="en-US" sz="2000" b="1" baseline="0">
                  <a:solidFill>
                    <a:srgbClr val="243062"/>
                  </a:solidFill>
                  <a:latin typeface="Times" pitchFamily="18" charset="0"/>
                </a:rPr>
                <a:t>UCLA</a:t>
              </a:r>
              <a:endParaRPr lang="en-US" sz="2400" b="1" baseline="0">
                <a:solidFill>
                  <a:srgbClr val="243062"/>
                </a:solidFill>
                <a:latin typeface="Times" pitchFamily="18" charset="0"/>
              </a:endParaRPr>
            </a:p>
          </p:txBody>
        </p:sp>
      </p:grpSp>
      <p:sp>
        <p:nvSpPr>
          <p:cNvPr id="26" name="TextBox 25"/>
          <p:cNvSpPr txBox="1"/>
          <p:nvPr/>
        </p:nvSpPr>
        <p:spPr>
          <a:xfrm>
            <a:off x="3289955" y="3207559"/>
            <a:ext cx="2911374" cy="338554"/>
          </a:xfrm>
          <a:prstGeom prst="rect">
            <a:avLst/>
          </a:prstGeom>
          <a:noFill/>
        </p:spPr>
        <p:txBody>
          <a:bodyPr wrap="none" rtlCol="0">
            <a:spAutoFit/>
          </a:bodyPr>
          <a:lstStyle/>
          <a:p>
            <a:pPr>
              <a:buNone/>
            </a:pPr>
            <a:r>
              <a:rPr lang="en-US" sz="1600" dirty="0" smtClean="0">
                <a:latin typeface="Times New Roman" pitchFamily="18" charset="0"/>
                <a:cs typeface="Times New Roman" pitchFamily="18" charset="0"/>
              </a:rPr>
              <a:t>10cm-long picosecond amplifier </a:t>
            </a:r>
            <a:endParaRPr lang="en-US" sz="1600" dirty="0">
              <a:latin typeface="Times New Roman" pitchFamily="18" charset="0"/>
              <a:cs typeface="Times New Roman" pitchFamily="18" charset="0"/>
            </a:endParaRPr>
          </a:p>
        </p:txBody>
      </p:sp>
      <p:sp>
        <p:nvSpPr>
          <p:cNvPr id="27" name="TextBox 26"/>
          <p:cNvSpPr txBox="1"/>
          <p:nvPr/>
        </p:nvSpPr>
        <p:spPr>
          <a:xfrm>
            <a:off x="1592262" y="1600200"/>
            <a:ext cx="6027737" cy="400110"/>
          </a:xfrm>
          <a:prstGeom prst="rect">
            <a:avLst/>
          </a:prstGeom>
          <a:noFill/>
          <a:ln w="28575">
            <a:solidFill>
              <a:srgbClr val="00B0F0"/>
            </a:solidFill>
          </a:ln>
        </p:spPr>
        <p:txBody>
          <a:bodyPr wrap="square" rtlCol="0">
            <a:spAutoFit/>
          </a:bodyPr>
          <a:lstStyle/>
          <a:p>
            <a:pPr>
              <a:buNone/>
            </a:pPr>
            <a:r>
              <a:rPr lang="en-US" sz="2000" dirty="0">
                <a:latin typeface="Times New Roman" pitchFamily="18" charset="0"/>
                <a:cs typeface="Times New Roman" pitchFamily="18" charset="0"/>
              </a:rPr>
              <a:t>4.3 </a:t>
            </a:r>
            <a:r>
              <a:rPr lang="en-US" sz="2000" dirty="0">
                <a:latin typeface="Symbol" pitchFamily="18" charset="2"/>
                <a:cs typeface="Times New Roman" pitchFamily="18" charset="0"/>
              </a:rPr>
              <a:t>m</a:t>
            </a:r>
            <a:r>
              <a:rPr lang="en-US" sz="2000" dirty="0">
                <a:latin typeface="Times New Roman" pitchFamily="18" charset="0"/>
                <a:cs typeface="Times New Roman" pitchFamily="18" charset="0"/>
              </a:rPr>
              <a:t>m </a:t>
            </a:r>
            <a:r>
              <a:rPr lang="en-US" sz="2000" dirty="0" smtClean="0">
                <a:latin typeface="Times New Roman" pitchFamily="18" charset="0"/>
                <a:cs typeface="Times New Roman" pitchFamily="18" charset="0"/>
              </a:rPr>
              <a:t>Pump: 200-300 </a:t>
            </a:r>
            <a:r>
              <a:rPr lang="en-US" sz="2000" dirty="0" err="1" smtClean="0">
                <a:latin typeface="Times New Roman" pitchFamily="18" charset="0"/>
                <a:cs typeface="Times New Roman" pitchFamily="18" charset="0"/>
              </a:rPr>
              <a:t>mJ</a:t>
            </a:r>
            <a:r>
              <a:rPr lang="en-US" sz="2000" dirty="0" smtClean="0">
                <a:latin typeface="Times New Roman" pitchFamily="18" charset="0"/>
                <a:cs typeface="Times New Roman" pitchFamily="18" charset="0"/>
              </a:rPr>
              <a:t>, pulse from </a:t>
            </a:r>
            <a:r>
              <a:rPr lang="en-US" sz="2000" dirty="0" err="1" smtClean="0">
                <a:latin typeface="Times New Roman" pitchFamily="18" charset="0"/>
                <a:cs typeface="Times New Roman" pitchFamily="18" charset="0"/>
              </a:rPr>
              <a:t>Fe:ZnSe</a:t>
            </a:r>
            <a:r>
              <a:rPr lang="en-US" sz="2000" dirty="0" smtClean="0">
                <a:latin typeface="Times New Roman" pitchFamily="18" charset="0"/>
                <a:cs typeface="Times New Roman" pitchFamily="18" charset="0"/>
              </a:rPr>
              <a:t> laser</a:t>
            </a:r>
            <a:endParaRPr lang="en-US" sz="2000" dirty="0">
              <a:latin typeface="Times New Roman" pitchFamily="18" charset="0"/>
              <a:cs typeface="Times New Roman" pitchFamily="18" charset="0"/>
            </a:endParaRPr>
          </a:p>
        </p:txBody>
      </p:sp>
      <p:sp>
        <p:nvSpPr>
          <p:cNvPr id="10" name="TextBox 9"/>
          <p:cNvSpPr txBox="1"/>
          <p:nvPr/>
        </p:nvSpPr>
        <p:spPr>
          <a:xfrm>
            <a:off x="4011590" y="2478079"/>
            <a:ext cx="1120820" cy="769441"/>
          </a:xfrm>
          <a:prstGeom prst="rect">
            <a:avLst/>
          </a:prstGeom>
          <a:solidFill>
            <a:schemeClr val="accent2">
              <a:lumMod val="50000"/>
            </a:schemeClr>
          </a:solidFill>
        </p:spPr>
        <p:txBody>
          <a:bodyPr wrap="none" rtlCol="0">
            <a:spAutoFit/>
          </a:bodyPr>
          <a:lstStyle/>
          <a:p>
            <a:pPr>
              <a:buNone/>
            </a:pPr>
            <a:r>
              <a:rPr lang="en-US" sz="2000" dirty="0" smtClean="0">
                <a:solidFill>
                  <a:schemeClr val="bg1"/>
                </a:solidFill>
              </a:rPr>
              <a:t>20 </a:t>
            </a:r>
            <a:r>
              <a:rPr lang="en-US" sz="2000" dirty="0" err="1" smtClean="0">
                <a:solidFill>
                  <a:schemeClr val="bg1"/>
                </a:solidFill>
              </a:rPr>
              <a:t>atm</a:t>
            </a:r>
            <a:r>
              <a:rPr lang="en-US" sz="2000" dirty="0" smtClean="0">
                <a:solidFill>
                  <a:schemeClr val="bg1"/>
                </a:solidFill>
              </a:rPr>
              <a:t> </a:t>
            </a:r>
          </a:p>
          <a:p>
            <a:pPr>
              <a:buNone/>
            </a:pPr>
            <a:r>
              <a:rPr lang="en-US" sz="2000" dirty="0" smtClean="0">
                <a:solidFill>
                  <a:schemeClr val="bg1"/>
                </a:solidFill>
              </a:rPr>
              <a:t>CO</a:t>
            </a:r>
            <a:r>
              <a:rPr lang="en-US" sz="2000" baseline="-25000" dirty="0" smtClean="0">
                <a:solidFill>
                  <a:schemeClr val="bg1"/>
                </a:solidFill>
              </a:rPr>
              <a:t>2</a:t>
            </a:r>
            <a:r>
              <a:rPr lang="en-US" sz="2000" dirty="0" smtClean="0">
                <a:solidFill>
                  <a:schemeClr val="bg1"/>
                </a:solidFill>
              </a:rPr>
              <a:t> cell</a:t>
            </a:r>
            <a:endParaRPr lang="en-US" sz="2000" dirty="0">
              <a:solidFill>
                <a:schemeClr val="bg1"/>
              </a:solidFill>
            </a:endParaRPr>
          </a:p>
        </p:txBody>
      </p:sp>
      <p:sp>
        <p:nvSpPr>
          <p:cNvPr id="31" name="Down Arrow 30"/>
          <p:cNvSpPr/>
          <p:nvPr/>
        </p:nvSpPr>
        <p:spPr bwMode="auto">
          <a:xfrm rot="16200000">
            <a:off x="6032789" y="1952837"/>
            <a:ext cx="350246" cy="1751746"/>
          </a:xfrm>
          <a:prstGeom prst="downArrow">
            <a:avLst>
              <a:gd name="adj1" fmla="val 50000"/>
              <a:gd name="adj2" fmla="val 47222"/>
            </a:avLst>
          </a:prstGeom>
          <a:solidFill>
            <a:srgbClr val="FF0000"/>
          </a:solidFill>
          <a:ln>
            <a:noFill/>
          </a:ln>
          <a:effectLst/>
          <a:extLst/>
        </p:spPr>
        <p:txBody>
          <a:bodyPr vert="horz" wrap="square" lIns="90487" tIns="44450" rIns="90487"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1"/>
              </a:buClr>
              <a:buSzPct val="75000"/>
              <a:buFont typeface="Monotype Sorts" charset="2"/>
              <a:buChar char=""/>
              <a:tabLst/>
            </a:pPr>
            <a:endParaRPr kumimoji="0" lang="en-US" sz="2800" b="0" i="0" u="none" strike="noStrike" cap="none" normalizeH="0" baseline="0" smtClean="0">
              <a:ln>
                <a:noFill/>
              </a:ln>
              <a:solidFill>
                <a:schemeClr val="tx1"/>
              </a:solidFill>
              <a:effectLst/>
              <a:latin typeface="Helvetica"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4431"/>
          <a:stretch/>
        </p:blipFill>
        <p:spPr>
          <a:xfrm>
            <a:off x="-152400" y="3546113"/>
            <a:ext cx="5187256" cy="2439354"/>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7812" t="66537" r="5981" b="4000"/>
          <a:stretch/>
        </p:blipFill>
        <p:spPr>
          <a:xfrm>
            <a:off x="4813958" y="4000445"/>
            <a:ext cx="4038600" cy="2062370"/>
          </a:xfrm>
          <a:prstGeom prst="rect">
            <a:avLst/>
          </a:prstGeom>
        </p:spPr>
      </p:pic>
      <p:sp>
        <p:nvSpPr>
          <p:cNvPr id="30" name="TextBox 29"/>
          <p:cNvSpPr txBox="1"/>
          <p:nvPr/>
        </p:nvSpPr>
        <p:spPr>
          <a:xfrm>
            <a:off x="0" y="6023470"/>
            <a:ext cx="6833257" cy="769441"/>
          </a:xfrm>
          <a:prstGeom prst="rect">
            <a:avLst/>
          </a:prstGeom>
          <a:solidFill>
            <a:srgbClr val="FFC000"/>
          </a:solidFill>
        </p:spPr>
        <p:txBody>
          <a:bodyPr wrap="square" rtlCol="0">
            <a:spAutoFit/>
          </a:bodyPr>
          <a:lstStyle/>
          <a:p>
            <a:pPr>
              <a:buNone/>
            </a:pPr>
            <a:r>
              <a:rPr lang="en-US" sz="2000" dirty="0" smtClean="0">
                <a:latin typeface="Times New Roman" pitchFamily="18" charset="0"/>
                <a:cs typeface="Times New Roman" pitchFamily="18" charset="0"/>
              </a:rPr>
              <a:t>Feasibility study of a compact GW class CO</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amplifier at 20 Hz.</a:t>
            </a:r>
          </a:p>
          <a:p>
            <a:pPr>
              <a:buNone/>
            </a:pPr>
            <a:r>
              <a:rPr lang="en-US" sz="2000" b="1" dirty="0" smtClean="0">
                <a:latin typeface="Times New Roman" pitchFamily="18" charset="0"/>
                <a:cs typeface="Times New Roman" pitchFamily="18" charset="0"/>
              </a:rPr>
              <a:t>D. </a:t>
            </a:r>
            <a:r>
              <a:rPr lang="en-US" sz="2000" b="1" dirty="0" err="1" smtClean="0">
                <a:latin typeface="Times New Roman" pitchFamily="18" charset="0"/>
                <a:cs typeface="Times New Roman" pitchFamily="18" charset="0"/>
              </a:rPr>
              <a:t>Tovey</a:t>
            </a:r>
            <a:r>
              <a:rPr lang="en-US" sz="2000" b="1" dirty="0" smtClean="0">
                <a:latin typeface="Times New Roman" pitchFamily="18" charset="0"/>
                <a:cs typeface="Times New Roman" pitchFamily="18" charset="0"/>
              </a:rPr>
              <a:t> et al. Applied Optics, 58, 5756-5763, 2019  </a:t>
            </a:r>
            <a:endParaRPr lang="en-US" sz="2000" b="1" dirty="0">
              <a:latin typeface="Times New Roman" pitchFamily="18" charset="0"/>
              <a:cs typeface="Times New Roman" pitchFamily="18" charset="0"/>
            </a:endParaRPr>
          </a:p>
        </p:txBody>
      </p:sp>
      <p:sp>
        <p:nvSpPr>
          <p:cNvPr id="7" name="TextBox 6"/>
          <p:cNvSpPr txBox="1"/>
          <p:nvPr/>
        </p:nvSpPr>
        <p:spPr>
          <a:xfrm>
            <a:off x="1930797" y="3447053"/>
            <a:ext cx="543739" cy="523220"/>
          </a:xfrm>
          <a:prstGeom prst="rect">
            <a:avLst/>
          </a:prstGeom>
          <a:noFill/>
        </p:spPr>
        <p:txBody>
          <a:bodyPr wrap="none" rtlCol="0">
            <a:spAutoFit/>
          </a:bodyPr>
          <a:lstStyle/>
          <a:p>
            <a:pPr>
              <a:buNone/>
            </a:pPr>
            <a:r>
              <a:rPr lang="en-US" u="sng" dirty="0" smtClean="0"/>
              <a:t>IN</a:t>
            </a:r>
            <a:endParaRPr lang="en-US" u="sng" dirty="0"/>
          </a:p>
        </p:txBody>
      </p:sp>
      <p:sp>
        <p:nvSpPr>
          <p:cNvPr id="33" name="TextBox 32"/>
          <p:cNvSpPr txBox="1"/>
          <p:nvPr/>
        </p:nvSpPr>
        <p:spPr>
          <a:xfrm>
            <a:off x="6561388" y="3416573"/>
            <a:ext cx="942887" cy="523220"/>
          </a:xfrm>
          <a:prstGeom prst="rect">
            <a:avLst/>
          </a:prstGeom>
          <a:noFill/>
        </p:spPr>
        <p:txBody>
          <a:bodyPr wrap="none" rtlCol="0">
            <a:spAutoFit/>
          </a:bodyPr>
          <a:lstStyle/>
          <a:p>
            <a:pPr>
              <a:buNone/>
            </a:pPr>
            <a:r>
              <a:rPr lang="en-US" u="sng" dirty="0" smtClean="0"/>
              <a:t>OUT</a:t>
            </a:r>
            <a:endParaRPr lang="en-US" u="sng" dirty="0"/>
          </a:p>
        </p:txBody>
      </p:sp>
      <p:sp>
        <p:nvSpPr>
          <p:cNvPr id="4" name="Slide Number Placeholder 3"/>
          <p:cNvSpPr>
            <a:spLocks noGrp="1"/>
          </p:cNvSpPr>
          <p:nvPr>
            <p:ph type="sldNum" sz="quarter" idx="12"/>
          </p:nvPr>
        </p:nvSpPr>
        <p:spPr/>
        <p:txBody>
          <a:bodyPr/>
          <a:lstStyle/>
          <a:p>
            <a:fld id="{7C15AC04-70BB-4C4D-ABFC-4A2A43E59B72}" type="slidenum">
              <a:rPr lang="en-US" smtClean="0"/>
              <a:pPr/>
              <a:t>16</a:t>
            </a:fld>
            <a:endParaRPr lang="en-US"/>
          </a:p>
        </p:txBody>
      </p:sp>
    </p:spTree>
    <p:extLst>
      <p:ext uri="{BB962C8B-B14F-4D97-AF65-F5344CB8AC3E}">
        <p14:creationId xmlns:p14="http://schemas.microsoft.com/office/powerpoint/2010/main" val="143183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3559" y="5430765"/>
            <a:ext cx="6426200" cy="679673"/>
          </a:xfrm>
          <a:prstGeom prst="rect">
            <a:avLst/>
          </a:prstGeom>
        </p:spPr>
        <p:txBody>
          <a:bodyPr vert="horz" wrap="square" lIns="0" tIns="0" rIns="0" bIns="0" rtlCol="0">
            <a:spAutoFit/>
          </a:bodyPr>
          <a:lstStyle/>
          <a:p>
            <a:pPr marL="195580" indent="-182880">
              <a:lnSpc>
                <a:spcPct val="100000"/>
              </a:lnSpc>
              <a:buClr>
                <a:srgbClr val="93A299"/>
              </a:buClr>
              <a:buSzPct val="85000"/>
              <a:buFont typeface="Arial"/>
              <a:buChar char="•"/>
              <a:tabLst>
                <a:tab pos="195580" algn="l"/>
              </a:tabLst>
            </a:pPr>
            <a:r>
              <a:rPr sz="2000" spc="-90" dirty="0">
                <a:solidFill>
                  <a:srgbClr val="292934"/>
                </a:solidFill>
                <a:latin typeface="Arial"/>
                <a:cs typeface="Arial"/>
              </a:rPr>
              <a:t>T</a:t>
            </a:r>
            <a:r>
              <a:rPr sz="2000" dirty="0">
                <a:solidFill>
                  <a:srgbClr val="292934"/>
                </a:solidFill>
                <a:latin typeface="Arial"/>
                <a:cs typeface="Arial"/>
              </a:rPr>
              <a:t>unable</a:t>
            </a:r>
            <a:r>
              <a:rPr sz="2000" spc="-5" dirty="0">
                <a:solidFill>
                  <a:srgbClr val="292934"/>
                </a:solidFill>
                <a:latin typeface="Arial"/>
                <a:cs typeface="Arial"/>
              </a:rPr>
              <a:t> </a:t>
            </a:r>
            <a:r>
              <a:rPr sz="2000" dirty="0">
                <a:solidFill>
                  <a:srgbClr val="292934"/>
                </a:solidFill>
                <a:latin typeface="Arial"/>
                <a:cs typeface="Arial"/>
              </a:rPr>
              <a:t>across</a:t>
            </a:r>
            <a:r>
              <a:rPr sz="2000" spc="-5" dirty="0">
                <a:solidFill>
                  <a:srgbClr val="292934"/>
                </a:solidFill>
                <a:latin typeface="Arial"/>
                <a:cs typeface="Arial"/>
              </a:rPr>
              <a:t> </a:t>
            </a:r>
            <a:r>
              <a:rPr sz="2000" dirty="0">
                <a:solidFill>
                  <a:srgbClr val="292934"/>
                </a:solidFill>
                <a:latin typeface="Arial"/>
                <a:cs typeface="Arial"/>
              </a:rPr>
              <a:t>en</a:t>
            </a:r>
            <a:r>
              <a:rPr sz="2000" spc="-10" dirty="0">
                <a:solidFill>
                  <a:srgbClr val="292934"/>
                </a:solidFill>
                <a:latin typeface="Arial"/>
                <a:cs typeface="Arial"/>
              </a:rPr>
              <a:t>t</a:t>
            </a:r>
            <a:r>
              <a:rPr sz="2000" dirty="0">
                <a:solidFill>
                  <a:srgbClr val="292934"/>
                </a:solidFill>
                <a:latin typeface="Arial"/>
                <a:cs typeface="Arial"/>
              </a:rPr>
              <a:t>ire</a:t>
            </a:r>
            <a:r>
              <a:rPr sz="2000" spc="-5" dirty="0">
                <a:solidFill>
                  <a:srgbClr val="292934"/>
                </a:solidFill>
                <a:latin typeface="Arial"/>
                <a:cs typeface="Arial"/>
              </a:rPr>
              <a:t> </a:t>
            </a:r>
            <a:r>
              <a:rPr sz="2000" dirty="0">
                <a:solidFill>
                  <a:srgbClr val="292934"/>
                </a:solidFill>
                <a:latin typeface="Arial"/>
                <a:cs typeface="Arial"/>
              </a:rPr>
              <a:t>4</a:t>
            </a:r>
            <a:r>
              <a:rPr sz="2000" spc="-10" dirty="0">
                <a:solidFill>
                  <a:srgbClr val="292934"/>
                </a:solidFill>
                <a:latin typeface="Arial"/>
                <a:cs typeface="Arial"/>
              </a:rPr>
              <a:t>.</a:t>
            </a:r>
            <a:r>
              <a:rPr sz="2000" dirty="0">
                <a:solidFill>
                  <a:srgbClr val="292934"/>
                </a:solidFill>
                <a:latin typeface="Arial"/>
                <a:cs typeface="Arial"/>
              </a:rPr>
              <a:t>3</a:t>
            </a:r>
            <a:r>
              <a:rPr sz="2000" spc="-5" dirty="0">
                <a:solidFill>
                  <a:srgbClr val="292934"/>
                </a:solidFill>
                <a:latin typeface="Arial"/>
                <a:cs typeface="Arial"/>
              </a:rPr>
              <a:t> </a:t>
            </a:r>
            <a:r>
              <a:rPr sz="2000" dirty="0">
                <a:solidFill>
                  <a:srgbClr val="292934"/>
                </a:solidFill>
                <a:latin typeface="Arial"/>
                <a:cs typeface="Arial"/>
              </a:rPr>
              <a:t>µm</a:t>
            </a:r>
            <a:r>
              <a:rPr sz="2000" spc="-5" dirty="0">
                <a:solidFill>
                  <a:srgbClr val="292934"/>
                </a:solidFill>
                <a:latin typeface="Arial"/>
                <a:cs typeface="Arial"/>
              </a:rPr>
              <a:t> </a:t>
            </a:r>
            <a:r>
              <a:rPr sz="2000" dirty="0">
                <a:solidFill>
                  <a:srgbClr val="292934"/>
                </a:solidFill>
                <a:latin typeface="Arial"/>
                <a:cs typeface="Arial"/>
              </a:rPr>
              <a:t>absorp</a:t>
            </a:r>
            <a:r>
              <a:rPr sz="2000" spc="-10" dirty="0">
                <a:solidFill>
                  <a:srgbClr val="292934"/>
                </a:solidFill>
                <a:latin typeface="Arial"/>
                <a:cs typeface="Arial"/>
              </a:rPr>
              <a:t>t</a:t>
            </a:r>
            <a:r>
              <a:rPr sz="2000" dirty="0">
                <a:solidFill>
                  <a:srgbClr val="292934"/>
                </a:solidFill>
                <a:latin typeface="Arial"/>
                <a:cs typeface="Arial"/>
              </a:rPr>
              <a:t>ion</a:t>
            </a:r>
            <a:r>
              <a:rPr sz="2000" spc="-5" dirty="0">
                <a:solidFill>
                  <a:srgbClr val="292934"/>
                </a:solidFill>
                <a:latin typeface="Arial"/>
                <a:cs typeface="Arial"/>
              </a:rPr>
              <a:t> </a:t>
            </a:r>
            <a:r>
              <a:rPr sz="2000" dirty="0">
                <a:solidFill>
                  <a:srgbClr val="292934"/>
                </a:solidFill>
                <a:latin typeface="Arial"/>
                <a:cs typeface="Arial"/>
              </a:rPr>
              <a:t>branch</a:t>
            </a:r>
            <a:r>
              <a:rPr sz="2000" spc="-5" dirty="0">
                <a:solidFill>
                  <a:srgbClr val="292934"/>
                </a:solidFill>
                <a:latin typeface="Arial"/>
                <a:cs typeface="Arial"/>
              </a:rPr>
              <a:t> </a:t>
            </a:r>
            <a:r>
              <a:rPr sz="2000" dirty="0">
                <a:solidFill>
                  <a:srgbClr val="292934"/>
                </a:solidFill>
                <a:latin typeface="Arial"/>
                <a:cs typeface="Arial"/>
              </a:rPr>
              <a:t>o</a:t>
            </a:r>
            <a:r>
              <a:rPr sz="2000" spc="-10" dirty="0">
                <a:solidFill>
                  <a:srgbClr val="292934"/>
                </a:solidFill>
                <a:latin typeface="Arial"/>
                <a:cs typeface="Arial"/>
              </a:rPr>
              <a:t>f</a:t>
            </a:r>
            <a:r>
              <a:rPr sz="2000" spc="-5" dirty="0">
                <a:solidFill>
                  <a:srgbClr val="292934"/>
                </a:solidFill>
                <a:latin typeface="Arial"/>
                <a:cs typeface="Arial"/>
              </a:rPr>
              <a:t> </a:t>
            </a:r>
            <a:r>
              <a:rPr sz="2000" dirty="0">
                <a:solidFill>
                  <a:srgbClr val="292934"/>
                </a:solidFill>
                <a:latin typeface="Arial"/>
                <a:cs typeface="Arial"/>
              </a:rPr>
              <a:t>C</a:t>
            </a:r>
            <a:r>
              <a:rPr sz="2000" spc="-25" dirty="0">
                <a:solidFill>
                  <a:srgbClr val="292934"/>
                </a:solidFill>
                <a:latin typeface="Arial"/>
                <a:cs typeface="Arial"/>
              </a:rPr>
              <a:t>O</a:t>
            </a:r>
            <a:r>
              <a:rPr sz="1950" spc="15" baseline="-21367" dirty="0">
                <a:solidFill>
                  <a:srgbClr val="363744"/>
                </a:solidFill>
                <a:latin typeface="Arial"/>
                <a:cs typeface="Arial"/>
              </a:rPr>
              <a:t>2</a:t>
            </a:r>
            <a:endParaRPr sz="1950" baseline="-21367" dirty="0">
              <a:latin typeface="Arial"/>
              <a:cs typeface="Arial"/>
            </a:endParaRPr>
          </a:p>
          <a:p>
            <a:pPr marL="195580" indent="-182880">
              <a:lnSpc>
                <a:spcPct val="100000"/>
              </a:lnSpc>
              <a:spcBef>
                <a:spcPts val="480"/>
              </a:spcBef>
              <a:buClr>
                <a:srgbClr val="93A299"/>
              </a:buClr>
              <a:buSzPct val="85000"/>
              <a:buFont typeface="Arial"/>
              <a:buChar char="•"/>
              <a:tabLst>
                <a:tab pos="195580" algn="l"/>
              </a:tabLst>
            </a:pPr>
            <a:r>
              <a:rPr sz="2000" dirty="0">
                <a:solidFill>
                  <a:srgbClr val="292934"/>
                </a:solidFill>
                <a:latin typeface="Arial"/>
                <a:cs typeface="Arial"/>
              </a:rPr>
              <a:t>Produces</a:t>
            </a:r>
            <a:r>
              <a:rPr sz="2000" spc="-5" dirty="0">
                <a:solidFill>
                  <a:srgbClr val="292934"/>
                </a:solidFill>
                <a:latin typeface="Arial"/>
                <a:cs typeface="Arial"/>
              </a:rPr>
              <a:t> </a:t>
            </a:r>
            <a:r>
              <a:rPr sz="2000" dirty="0">
                <a:solidFill>
                  <a:srgbClr val="292934"/>
                </a:solidFill>
                <a:latin typeface="Arial"/>
                <a:cs typeface="Arial"/>
              </a:rPr>
              <a:t>~</a:t>
            </a:r>
            <a:r>
              <a:rPr sz="2000" dirty="0" smtClean="0">
                <a:solidFill>
                  <a:srgbClr val="292934"/>
                </a:solidFill>
                <a:latin typeface="Arial"/>
                <a:cs typeface="Arial"/>
              </a:rPr>
              <a:t>2</a:t>
            </a:r>
            <a:r>
              <a:rPr lang="en-US" sz="2000" dirty="0" smtClean="0">
                <a:solidFill>
                  <a:srgbClr val="292934"/>
                </a:solidFill>
                <a:latin typeface="Arial"/>
                <a:cs typeface="Arial"/>
              </a:rPr>
              <a:t>-3</a:t>
            </a:r>
            <a:r>
              <a:rPr sz="2000" spc="-5" dirty="0" smtClean="0">
                <a:solidFill>
                  <a:srgbClr val="292934"/>
                </a:solidFill>
                <a:latin typeface="Arial"/>
                <a:cs typeface="Arial"/>
              </a:rPr>
              <a:t> </a:t>
            </a:r>
            <a:r>
              <a:rPr sz="2000" spc="-15" dirty="0">
                <a:solidFill>
                  <a:srgbClr val="292934"/>
                </a:solidFill>
                <a:latin typeface="Arial"/>
                <a:cs typeface="Arial"/>
              </a:rPr>
              <a:t>mJ,</a:t>
            </a:r>
            <a:r>
              <a:rPr sz="2000" spc="-5" dirty="0">
                <a:solidFill>
                  <a:srgbClr val="292934"/>
                </a:solidFill>
                <a:latin typeface="Arial"/>
                <a:cs typeface="Arial"/>
              </a:rPr>
              <a:t> </a:t>
            </a:r>
            <a:r>
              <a:rPr sz="2000" dirty="0">
                <a:solidFill>
                  <a:srgbClr val="292934"/>
                </a:solidFill>
                <a:latin typeface="Arial"/>
                <a:cs typeface="Arial"/>
              </a:rPr>
              <a:t>~40</a:t>
            </a:r>
            <a:r>
              <a:rPr sz="2000" spc="-5" dirty="0">
                <a:solidFill>
                  <a:srgbClr val="292934"/>
                </a:solidFill>
                <a:latin typeface="Arial"/>
                <a:cs typeface="Arial"/>
              </a:rPr>
              <a:t> </a:t>
            </a:r>
            <a:r>
              <a:rPr sz="2000" dirty="0">
                <a:solidFill>
                  <a:srgbClr val="292934"/>
                </a:solidFill>
                <a:latin typeface="Arial"/>
                <a:cs typeface="Arial"/>
              </a:rPr>
              <a:t>ns</a:t>
            </a:r>
            <a:r>
              <a:rPr sz="2000" spc="-5" dirty="0">
                <a:solidFill>
                  <a:srgbClr val="292934"/>
                </a:solidFill>
                <a:latin typeface="Arial"/>
                <a:cs typeface="Arial"/>
              </a:rPr>
              <a:t> </a:t>
            </a:r>
            <a:r>
              <a:rPr sz="2000" dirty="0">
                <a:solidFill>
                  <a:srgbClr val="292934"/>
                </a:solidFill>
                <a:latin typeface="Arial"/>
                <a:cs typeface="Arial"/>
              </a:rPr>
              <a:t>pulses</a:t>
            </a:r>
            <a:r>
              <a:rPr sz="2000" spc="-5" dirty="0">
                <a:solidFill>
                  <a:srgbClr val="292934"/>
                </a:solidFill>
                <a:latin typeface="Arial"/>
                <a:cs typeface="Arial"/>
              </a:rPr>
              <a:t> </a:t>
            </a:r>
            <a:r>
              <a:rPr sz="2000" dirty="0">
                <a:solidFill>
                  <a:srgbClr val="292934"/>
                </a:solidFill>
                <a:latin typeface="Arial"/>
                <a:cs typeface="Arial"/>
              </a:rPr>
              <a:t>a</a:t>
            </a:r>
            <a:r>
              <a:rPr sz="2000" spc="-10" dirty="0">
                <a:solidFill>
                  <a:srgbClr val="292934"/>
                </a:solidFill>
                <a:latin typeface="Arial"/>
                <a:cs typeface="Arial"/>
              </a:rPr>
              <a:t>t</a:t>
            </a:r>
            <a:r>
              <a:rPr sz="2000" spc="-5" dirty="0">
                <a:solidFill>
                  <a:srgbClr val="292934"/>
                </a:solidFill>
                <a:latin typeface="Arial"/>
                <a:cs typeface="Arial"/>
              </a:rPr>
              <a:t> </a:t>
            </a:r>
            <a:r>
              <a:rPr sz="2000" dirty="0">
                <a:solidFill>
                  <a:srgbClr val="292934"/>
                </a:solidFill>
                <a:latin typeface="Arial"/>
                <a:cs typeface="Arial"/>
              </a:rPr>
              <a:t>10</a:t>
            </a:r>
            <a:r>
              <a:rPr sz="2000" spc="-5" dirty="0">
                <a:solidFill>
                  <a:srgbClr val="292934"/>
                </a:solidFill>
                <a:latin typeface="Arial"/>
                <a:cs typeface="Arial"/>
              </a:rPr>
              <a:t> </a:t>
            </a:r>
            <a:r>
              <a:rPr sz="2000" dirty="0">
                <a:solidFill>
                  <a:srgbClr val="292934"/>
                </a:solidFill>
                <a:latin typeface="Arial"/>
                <a:cs typeface="Arial"/>
              </a:rPr>
              <a:t>Hz</a:t>
            </a:r>
            <a:r>
              <a:rPr sz="2000" spc="-5" dirty="0">
                <a:solidFill>
                  <a:srgbClr val="292934"/>
                </a:solidFill>
                <a:latin typeface="Arial"/>
                <a:cs typeface="Arial"/>
              </a:rPr>
              <a:t> </a:t>
            </a:r>
            <a:r>
              <a:rPr sz="2000" dirty="0">
                <a:solidFill>
                  <a:srgbClr val="292934"/>
                </a:solidFill>
                <a:latin typeface="Arial"/>
                <a:cs typeface="Arial"/>
              </a:rPr>
              <a:t>rep</a:t>
            </a:r>
            <a:r>
              <a:rPr sz="2000" spc="-5" dirty="0">
                <a:solidFill>
                  <a:srgbClr val="292934"/>
                </a:solidFill>
                <a:latin typeface="Arial"/>
                <a:cs typeface="Arial"/>
              </a:rPr>
              <a:t> </a:t>
            </a:r>
            <a:r>
              <a:rPr sz="2000" dirty="0">
                <a:solidFill>
                  <a:srgbClr val="292934"/>
                </a:solidFill>
                <a:latin typeface="Arial"/>
                <a:cs typeface="Arial"/>
              </a:rPr>
              <a:t>ra</a:t>
            </a:r>
            <a:r>
              <a:rPr sz="2000" spc="-10" dirty="0">
                <a:solidFill>
                  <a:srgbClr val="292934"/>
                </a:solidFill>
                <a:latin typeface="Arial"/>
                <a:cs typeface="Arial"/>
              </a:rPr>
              <a:t>t</a:t>
            </a:r>
            <a:r>
              <a:rPr sz="2000" dirty="0">
                <a:solidFill>
                  <a:srgbClr val="292934"/>
                </a:solidFill>
                <a:latin typeface="Arial"/>
                <a:cs typeface="Arial"/>
              </a:rPr>
              <a:t>e</a:t>
            </a:r>
            <a:endParaRPr sz="2000" dirty="0">
              <a:latin typeface="Arial"/>
              <a:cs typeface="Arial"/>
            </a:endParaRPr>
          </a:p>
        </p:txBody>
      </p:sp>
      <p:sp>
        <p:nvSpPr>
          <p:cNvPr id="3" name="object 3"/>
          <p:cNvSpPr txBox="1">
            <a:spLocks noGrp="1"/>
          </p:cNvSpPr>
          <p:nvPr>
            <p:ph type="title"/>
          </p:nvPr>
        </p:nvSpPr>
        <p:spPr>
          <a:xfrm>
            <a:off x="417913" y="6069"/>
            <a:ext cx="4077887" cy="926159"/>
          </a:xfrm>
          <a:prstGeom prst="rect">
            <a:avLst/>
          </a:prstGeom>
        </p:spPr>
        <p:txBody>
          <a:bodyPr vert="horz" wrap="square" lIns="0" tIns="307602" rIns="0" bIns="0" rtlCol="0">
            <a:spAutoFit/>
          </a:bodyPr>
          <a:lstStyle/>
          <a:p>
            <a:pPr marL="12700">
              <a:lnSpc>
                <a:spcPts val="4760"/>
              </a:lnSpc>
            </a:pPr>
            <a:r>
              <a:rPr sz="2000" spc="-125" dirty="0">
                <a:solidFill>
                  <a:srgbClr val="0000CC"/>
                </a:solidFill>
                <a:latin typeface="Arial Black" panose="020B0A04020102020204" pitchFamily="34" charset="0"/>
              </a:rPr>
              <a:t>Fe:ZnS</a:t>
            </a:r>
            <a:r>
              <a:rPr sz="2000" spc="-25" dirty="0">
                <a:solidFill>
                  <a:srgbClr val="0000CC"/>
                </a:solidFill>
                <a:latin typeface="Arial Black" panose="020B0A04020102020204" pitchFamily="34" charset="0"/>
              </a:rPr>
              <a:t>e</a:t>
            </a:r>
            <a:r>
              <a:rPr sz="2000" spc="-210" dirty="0">
                <a:solidFill>
                  <a:srgbClr val="0000CC"/>
                </a:solidFill>
                <a:latin typeface="Arial Black" panose="020B0A04020102020204" pitchFamily="34" charset="0"/>
              </a:rPr>
              <a:t> </a:t>
            </a:r>
            <a:r>
              <a:rPr sz="2000" spc="-105" dirty="0">
                <a:solidFill>
                  <a:srgbClr val="0000CC"/>
                </a:solidFill>
                <a:latin typeface="Arial Black" panose="020B0A04020102020204" pitchFamily="34" charset="0"/>
              </a:rPr>
              <a:t>4.</a:t>
            </a:r>
            <a:r>
              <a:rPr sz="2000" dirty="0">
                <a:solidFill>
                  <a:srgbClr val="0000CC"/>
                </a:solidFill>
                <a:latin typeface="Arial Black" panose="020B0A04020102020204" pitchFamily="34" charset="0"/>
              </a:rPr>
              <a:t>3</a:t>
            </a:r>
            <a:r>
              <a:rPr sz="2000" spc="-200" dirty="0">
                <a:solidFill>
                  <a:srgbClr val="0000CC"/>
                </a:solidFill>
                <a:latin typeface="Arial Black" panose="020B0A04020102020204" pitchFamily="34" charset="0"/>
              </a:rPr>
              <a:t> </a:t>
            </a:r>
            <a:r>
              <a:rPr sz="2000" spc="-105" dirty="0">
                <a:solidFill>
                  <a:srgbClr val="0000CC"/>
                </a:solidFill>
                <a:latin typeface="Arial Black" panose="020B0A04020102020204" pitchFamily="34" charset="0"/>
              </a:rPr>
              <a:t>µ</a:t>
            </a:r>
            <a:r>
              <a:rPr sz="2000" dirty="0">
                <a:solidFill>
                  <a:srgbClr val="0000CC"/>
                </a:solidFill>
                <a:latin typeface="Arial Black" panose="020B0A04020102020204" pitchFamily="34" charset="0"/>
              </a:rPr>
              <a:t>m</a:t>
            </a:r>
            <a:r>
              <a:rPr sz="2000" spc="-204" dirty="0">
                <a:solidFill>
                  <a:srgbClr val="0000CC"/>
                </a:solidFill>
                <a:latin typeface="Arial Black" panose="020B0A04020102020204" pitchFamily="34" charset="0"/>
              </a:rPr>
              <a:t> </a:t>
            </a:r>
            <a:r>
              <a:rPr sz="2000" spc="-105" dirty="0">
                <a:solidFill>
                  <a:srgbClr val="0000CC"/>
                </a:solidFill>
                <a:latin typeface="Arial Black" panose="020B0A04020102020204" pitchFamily="34" charset="0"/>
              </a:rPr>
              <a:t>Pum</a:t>
            </a:r>
            <a:r>
              <a:rPr sz="2000" dirty="0">
                <a:solidFill>
                  <a:srgbClr val="0000CC"/>
                </a:solidFill>
                <a:latin typeface="Arial Black" panose="020B0A04020102020204" pitchFamily="34" charset="0"/>
              </a:rPr>
              <a:t>p</a:t>
            </a:r>
            <a:r>
              <a:rPr sz="2000" spc="-204" dirty="0">
                <a:solidFill>
                  <a:srgbClr val="0000CC"/>
                </a:solidFill>
                <a:latin typeface="Arial Black" panose="020B0A04020102020204" pitchFamily="34" charset="0"/>
              </a:rPr>
              <a:t> </a:t>
            </a:r>
            <a:r>
              <a:rPr sz="2000" spc="-105" dirty="0">
                <a:solidFill>
                  <a:srgbClr val="0000CC"/>
                </a:solidFill>
                <a:latin typeface="Arial Black" panose="020B0A04020102020204" pitchFamily="34" charset="0"/>
              </a:rPr>
              <a:t>Laser</a:t>
            </a:r>
          </a:p>
        </p:txBody>
      </p:sp>
      <p:sp>
        <p:nvSpPr>
          <p:cNvPr id="4" name="object 4"/>
          <p:cNvSpPr/>
          <p:nvPr/>
        </p:nvSpPr>
        <p:spPr>
          <a:xfrm>
            <a:off x="7804548" y="6425601"/>
            <a:ext cx="1125983" cy="3694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3163" y="6344782"/>
            <a:ext cx="1062180" cy="51321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161413" y="2465306"/>
            <a:ext cx="3897246" cy="284560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34819" y="1845835"/>
            <a:ext cx="4826594" cy="3465076"/>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2127550" y="1556910"/>
            <a:ext cx="5577205" cy="385445"/>
          </a:xfrm>
          <a:prstGeom prst="rect">
            <a:avLst/>
          </a:prstGeom>
        </p:spPr>
        <p:txBody>
          <a:bodyPr vert="horz" wrap="square" lIns="0" tIns="0" rIns="0" bIns="0" rtlCol="0">
            <a:spAutoFit/>
          </a:bodyPr>
          <a:lstStyle/>
          <a:p>
            <a:pPr marL="12700">
              <a:lnSpc>
                <a:spcPts val="1625"/>
              </a:lnSpc>
            </a:pPr>
            <a:r>
              <a:rPr sz="1600" b="1" spc="-10" dirty="0">
                <a:solidFill>
                  <a:srgbClr val="292934"/>
                </a:solidFill>
                <a:latin typeface="Arial"/>
                <a:cs typeface="Arial"/>
              </a:rPr>
              <a:t>Laser</a:t>
            </a:r>
            <a:r>
              <a:rPr sz="1600" b="1" spc="-5" dirty="0">
                <a:solidFill>
                  <a:srgbClr val="292934"/>
                </a:solidFill>
                <a:latin typeface="Arial"/>
                <a:cs typeface="Arial"/>
              </a:rPr>
              <a:t> </a:t>
            </a:r>
            <a:r>
              <a:rPr sz="1600" b="1" dirty="0">
                <a:solidFill>
                  <a:srgbClr val="292934"/>
                </a:solidFill>
                <a:latin typeface="Arial"/>
                <a:cs typeface="Arial"/>
              </a:rPr>
              <a:t>Se</a:t>
            </a:r>
            <a:r>
              <a:rPr sz="1600" b="1" spc="-10" dirty="0">
                <a:solidFill>
                  <a:srgbClr val="292934"/>
                </a:solidFill>
                <a:latin typeface="Arial"/>
                <a:cs typeface="Arial"/>
              </a:rPr>
              <a:t>tup</a:t>
            </a:r>
            <a:endParaRPr sz="1600">
              <a:latin typeface="Arial"/>
              <a:cs typeface="Arial"/>
            </a:endParaRPr>
          </a:p>
          <a:p>
            <a:pPr marR="5080" algn="r">
              <a:lnSpc>
                <a:spcPts val="1625"/>
              </a:lnSpc>
            </a:pPr>
            <a:r>
              <a:rPr sz="1600" b="1" spc="-130" dirty="0">
                <a:solidFill>
                  <a:srgbClr val="292934"/>
                </a:solidFill>
                <a:latin typeface="Arial"/>
                <a:cs typeface="Arial"/>
              </a:rPr>
              <a:t>T</a:t>
            </a:r>
            <a:r>
              <a:rPr sz="1600" b="1" spc="-15" dirty="0">
                <a:solidFill>
                  <a:srgbClr val="292934"/>
                </a:solidFill>
                <a:latin typeface="Arial"/>
                <a:cs typeface="Arial"/>
              </a:rPr>
              <a:t>unin</a:t>
            </a:r>
            <a:r>
              <a:rPr sz="1600" b="1" spc="-10" dirty="0">
                <a:solidFill>
                  <a:srgbClr val="292934"/>
                </a:solidFill>
                <a:latin typeface="Arial"/>
                <a:cs typeface="Arial"/>
              </a:rPr>
              <a:t>g</a:t>
            </a:r>
            <a:r>
              <a:rPr sz="1600" b="1" spc="-5" dirty="0">
                <a:solidFill>
                  <a:srgbClr val="292934"/>
                </a:solidFill>
                <a:latin typeface="Arial"/>
                <a:cs typeface="Arial"/>
              </a:rPr>
              <a:t> </a:t>
            </a:r>
            <a:r>
              <a:rPr sz="1600" b="1" dirty="0">
                <a:solidFill>
                  <a:srgbClr val="292934"/>
                </a:solidFill>
                <a:latin typeface="Arial"/>
                <a:cs typeface="Arial"/>
              </a:rPr>
              <a:t>C</a:t>
            </a:r>
            <a:r>
              <a:rPr sz="1600" b="1" spc="-15" dirty="0">
                <a:solidFill>
                  <a:srgbClr val="292934"/>
                </a:solidFill>
                <a:latin typeface="Arial"/>
                <a:cs typeface="Arial"/>
              </a:rPr>
              <a:t>u</a:t>
            </a:r>
            <a:r>
              <a:rPr sz="1600" b="1" dirty="0">
                <a:solidFill>
                  <a:srgbClr val="292934"/>
                </a:solidFill>
                <a:latin typeface="Arial"/>
                <a:cs typeface="Arial"/>
              </a:rPr>
              <a:t>rve</a:t>
            </a:r>
            <a:endParaRPr sz="1600">
              <a:latin typeface="Arial"/>
              <a:cs typeface="Arial"/>
            </a:endParaRPr>
          </a:p>
        </p:txBody>
      </p:sp>
      <p:sp>
        <p:nvSpPr>
          <p:cNvPr id="9" name="object 9"/>
          <p:cNvSpPr txBox="1"/>
          <p:nvPr/>
        </p:nvSpPr>
        <p:spPr>
          <a:xfrm>
            <a:off x="1182760" y="6387000"/>
            <a:ext cx="7083513" cy="179536"/>
          </a:xfrm>
          <a:prstGeom prst="rect">
            <a:avLst/>
          </a:prstGeom>
        </p:spPr>
        <p:txBody>
          <a:bodyPr vert="horz" wrap="square" lIns="0" tIns="0" rIns="0" bIns="0" rtlCol="0">
            <a:spAutoFit/>
          </a:bodyPr>
          <a:lstStyle/>
          <a:p>
            <a:pPr marL="12700" marR="5080">
              <a:lnSpc>
                <a:spcPts val="1400"/>
              </a:lnSpc>
            </a:pPr>
            <a:r>
              <a:rPr sz="1200" spc="-125" dirty="0" smtClean="0">
                <a:solidFill>
                  <a:srgbClr val="292934"/>
                </a:solidFill>
                <a:latin typeface="Arial"/>
                <a:cs typeface="Arial"/>
              </a:rPr>
              <a:t>V</a:t>
            </a:r>
            <a:r>
              <a:rPr sz="1200" spc="-5" dirty="0">
                <a:solidFill>
                  <a:srgbClr val="292934"/>
                </a:solidFill>
                <a:latin typeface="Arial"/>
                <a:cs typeface="Arial"/>
              </a:rPr>
              <a:t>. </a:t>
            </a:r>
            <a:r>
              <a:rPr sz="1200" spc="-10" dirty="0">
                <a:solidFill>
                  <a:srgbClr val="292934"/>
                </a:solidFill>
                <a:latin typeface="Arial"/>
                <a:cs typeface="Arial"/>
              </a:rPr>
              <a:t>F</a:t>
            </a:r>
            <a:r>
              <a:rPr sz="1200" dirty="0">
                <a:solidFill>
                  <a:srgbClr val="292934"/>
                </a:solidFill>
                <a:latin typeface="Arial"/>
                <a:cs typeface="Arial"/>
              </a:rPr>
              <a:t>edoro</a:t>
            </a:r>
            <a:r>
              <a:rPr sz="1200" spc="-90" dirty="0">
                <a:solidFill>
                  <a:srgbClr val="292934"/>
                </a:solidFill>
                <a:latin typeface="Arial"/>
                <a:cs typeface="Arial"/>
              </a:rPr>
              <a:t>v</a:t>
            </a:r>
            <a:r>
              <a:rPr sz="1200" spc="-5" dirty="0">
                <a:solidFill>
                  <a:srgbClr val="292934"/>
                </a:solidFill>
                <a:latin typeface="Arial"/>
                <a:cs typeface="Arial"/>
              </a:rPr>
              <a:t>, </a:t>
            </a:r>
            <a:r>
              <a:rPr sz="1200" dirty="0">
                <a:solidFill>
                  <a:srgbClr val="292934"/>
                </a:solidFill>
                <a:latin typeface="Arial"/>
                <a:cs typeface="Arial"/>
              </a:rPr>
              <a:t>e</a:t>
            </a:r>
            <a:r>
              <a:rPr sz="1200" spc="-5" dirty="0">
                <a:solidFill>
                  <a:srgbClr val="292934"/>
                </a:solidFill>
                <a:latin typeface="Arial"/>
                <a:cs typeface="Arial"/>
              </a:rPr>
              <a:t>t. </a:t>
            </a:r>
            <a:r>
              <a:rPr sz="1200" dirty="0">
                <a:solidFill>
                  <a:srgbClr val="292934"/>
                </a:solidFill>
                <a:latin typeface="Arial"/>
                <a:cs typeface="Arial"/>
              </a:rPr>
              <a:t>al</a:t>
            </a:r>
            <a:r>
              <a:rPr sz="1200" spc="-5" dirty="0">
                <a:solidFill>
                  <a:srgbClr val="292934"/>
                </a:solidFill>
                <a:latin typeface="Arial"/>
                <a:cs typeface="Arial"/>
              </a:rPr>
              <a:t>., </a:t>
            </a:r>
            <a:r>
              <a:rPr lang="en-US" sz="1200" dirty="0">
                <a:solidFill>
                  <a:srgbClr val="292934"/>
                </a:solidFill>
                <a:latin typeface="Arial"/>
                <a:cs typeface="Arial"/>
              </a:rPr>
              <a:t>Opt. Express 27(10), 13934-13941 (2019) </a:t>
            </a:r>
            <a:endParaRPr sz="1200" dirty="0">
              <a:latin typeface="Arial"/>
              <a:cs typeface="Arial"/>
            </a:endParaRPr>
          </a:p>
        </p:txBody>
      </p:sp>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6069"/>
            <a:ext cx="3110613" cy="233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10"/>
          <p:cNvSpPr>
            <a:spLocks noGrp="1"/>
          </p:cNvSpPr>
          <p:nvPr>
            <p:ph type="sldNum" sz="quarter" idx="12"/>
          </p:nvPr>
        </p:nvSpPr>
        <p:spPr/>
        <p:txBody>
          <a:bodyPr/>
          <a:lstStyle/>
          <a:p>
            <a:fld id="{7C15AC04-70BB-4C4D-ABFC-4A2A43E59B72}" type="slidenum">
              <a:rPr lang="en-US" smtClean="0"/>
              <a:pPr/>
              <a:t>17</a:t>
            </a:fld>
            <a:endParaRPr lang="en-US"/>
          </a:p>
        </p:txBody>
      </p:sp>
    </p:spTree>
    <p:extLst>
      <p:ext uri="{BB962C8B-B14F-4D97-AF65-F5344CB8AC3E}">
        <p14:creationId xmlns:p14="http://schemas.microsoft.com/office/powerpoint/2010/main" val="4024320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Rectangle 14"/>
          <p:cNvSpPr>
            <a:spLocks noChangeArrowheads="1"/>
          </p:cNvSpPr>
          <p:nvPr/>
        </p:nvSpPr>
        <p:spPr bwMode="auto">
          <a:xfrm>
            <a:off x="-179297" y="-10677"/>
            <a:ext cx="8991600" cy="646331"/>
          </a:xfrm>
          <a:prstGeom prst="rect">
            <a:avLst/>
          </a:prstGeom>
          <a:noFill/>
          <a:ln w="9525">
            <a:noFill/>
            <a:miter lim="800000"/>
            <a:headEnd/>
            <a:tailEnd/>
          </a:ln>
        </p:spPr>
        <p:txBody>
          <a:bodyPr>
            <a:spAutoFit/>
          </a:bodyPr>
          <a:lstStyle/>
          <a:p>
            <a:pPr algn="ctr">
              <a:buFont typeface="Monotype Sorts" charset="2"/>
              <a:buNone/>
              <a:defRPr/>
            </a:pPr>
            <a:r>
              <a:rPr lang="en-US" sz="3600" dirty="0">
                <a:solidFill>
                  <a:schemeClr val="bg1"/>
                </a:solidFill>
                <a:effectLst>
                  <a:outerShdw blurRad="38100" dist="38100" dir="2700000" algn="tl">
                    <a:srgbClr val="000000"/>
                  </a:outerShdw>
                </a:effectLst>
                <a:latin typeface="+mj-lt"/>
              </a:rPr>
              <a:t> </a:t>
            </a:r>
            <a:r>
              <a:rPr lang="en-US" sz="3600" dirty="0">
                <a:solidFill>
                  <a:schemeClr val="bg1"/>
                </a:solidFill>
                <a:latin typeface="+mj-lt"/>
              </a:rPr>
              <a:t> </a:t>
            </a:r>
            <a:r>
              <a:rPr lang="en-US" sz="2000" dirty="0" smtClean="0">
                <a:solidFill>
                  <a:srgbClr val="0000CC"/>
                </a:solidFill>
                <a:latin typeface="Arial Black" panose="020B0A04020102020204" pitchFamily="34" charset="0"/>
              </a:rPr>
              <a:t>Optically Pumped CO</a:t>
            </a:r>
            <a:r>
              <a:rPr lang="en-US" sz="2000" baseline="-25000" dirty="0" smtClean="0">
                <a:solidFill>
                  <a:srgbClr val="0000CC"/>
                </a:solidFill>
                <a:latin typeface="Arial Black" panose="020B0A04020102020204" pitchFamily="34" charset="0"/>
              </a:rPr>
              <a:t>2</a:t>
            </a:r>
            <a:r>
              <a:rPr lang="en-US" sz="2000" dirty="0" smtClean="0">
                <a:solidFill>
                  <a:srgbClr val="0000CC"/>
                </a:solidFill>
                <a:latin typeface="Arial Black" panose="020B0A04020102020204" pitchFamily="34" charset="0"/>
              </a:rPr>
              <a:t> Laser 0.2 </a:t>
            </a:r>
            <a:r>
              <a:rPr lang="en-US" sz="2000" dirty="0" err="1" smtClean="0">
                <a:solidFill>
                  <a:srgbClr val="0000CC"/>
                </a:solidFill>
                <a:latin typeface="Arial Black" panose="020B0A04020102020204" pitchFamily="34" charset="0"/>
              </a:rPr>
              <a:t>atm</a:t>
            </a:r>
            <a:endParaRPr lang="en-US" sz="2000" dirty="0">
              <a:solidFill>
                <a:srgbClr val="0000CC"/>
              </a:solidFill>
              <a:latin typeface="Arial Black" panose="020B0A04020102020204" pitchFamily="34" charset="0"/>
            </a:endParaRPr>
          </a:p>
        </p:txBody>
      </p:sp>
      <p:grpSp>
        <p:nvGrpSpPr>
          <p:cNvPr id="12310" name="Group 4"/>
          <p:cNvGrpSpPr>
            <a:grpSpLocks/>
          </p:cNvGrpSpPr>
          <p:nvPr/>
        </p:nvGrpSpPr>
        <p:grpSpPr bwMode="auto">
          <a:xfrm>
            <a:off x="15875" y="131763"/>
            <a:ext cx="1516063" cy="1195387"/>
            <a:chOff x="240" y="44"/>
            <a:chExt cx="955" cy="878"/>
          </a:xfrm>
        </p:grpSpPr>
        <p:pic>
          <p:nvPicPr>
            <p:cNvPr id="123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44"/>
              <a:ext cx="912" cy="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17" name="Text Box 6"/>
            <p:cNvSpPr txBox="1">
              <a:spLocks noChangeArrowheads="1"/>
            </p:cNvSpPr>
            <p:nvPr/>
          </p:nvSpPr>
          <p:spPr bwMode="auto">
            <a:xfrm>
              <a:off x="624" y="672"/>
              <a:ext cx="57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spcBef>
                  <a:spcPct val="0"/>
                </a:spcBef>
                <a:buClrTx/>
                <a:buSzTx/>
                <a:buFontTx/>
                <a:buNone/>
              </a:pPr>
              <a:r>
                <a:rPr lang="en-US" sz="2000" b="1">
                  <a:solidFill>
                    <a:srgbClr val="243062"/>
                  </a:solidFill>
                  <a:latin typeface="Times" pitchFamily="18" charset="0"/>
                </a:rPr>
                <a:t>UCLA</a:t>
              </a:r>
              <a:endParaRPr lang="en-US" sz="2400" b="1">
                <a:solidFill>
                  <a:srgbClr val="243062"/>
                </a:solidFill>
                <a:latin typeface="Times" pitchFamily="18" charset="0"/>
              </a:endParaRPr>
            </a:p>
          </p:txBody>
        </p:sp>
      </p:grpSp>
      <p:sp>
        <p:nvSpPr>
          <p:cNvPr id="12311" name="AutoShape 1040"/>
          <p:cNvSpPr>
            <a:spLocks noChangeArrowheads="1"/>
          </p:cNvSpPr>
          <p:nvPr/>
        </p:nvSpPr>
        <p:spPr bwMode="auto">
          <a:xfrm>
            <a:off x="-144463" y="1552575"/>
            <a:ext cx="3276601" cy="2209800"/>
          </a:xfrm>
          <a:prstGeom prst="roundRect">
            <a:avLst>
              <a:gd name="adj" fmla="val 16667"/>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857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64" name="Text Box 25"/>
          <p:cNvSpPr txBox="1">
            <a:spLocks noChangeArrowheads="1"/>
          </p:cNvSpPr>
          <p:nvPr/>
        </p:nvSpPr>
        <p:spPr bwMode="auto">
          <a:xfrm>
            <a:off x="4953000" y="2652623"/>
            <a:ext cx="1233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dirty="0">
                <a:solidFill>
                  <a:schemeClr val="bg1"/>
                </a:solidFill>
                <a:latin typeface="Book Antiqua" pitchFamily="18" charset="0"/>
              </a:rPr>
              <a:t>MARS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6753" t="5367" r="11333" b="433"/>
          <a:stretch/>
        </p:blipFill>
        <p:spPr>
          <a:xfrm>
            <a:off x="98585" y="1568968"/>
            <a:ext cx="5486399" cy="4386813"/>
          </a:xfrm>
          <a:prstGeom prst="rect">
            <a:avLst/>
          </a:prstGeom>
        </p:spPr>
      </p:pic>
      <p:pic>
        <p:nvPicPr>
          <p:cNvPr id="11" name="Picture 10"/>
          <p:cNvPicPr/>
          <p:nvPr/>
        </p:nvPicPr>
        <p:blipFill rotWithShape="1">
          <a:blip r:embed="rId5">
            <a:extLst>
              <a:ext uri="{28A0092B-C50C-407E-A947-70E740481C1C}">
                <a14:useLocalDpi xmlns:a14="http://schemas.microsoft.com/office/drawing/2010/main" val="0"/>
              </a:ext>
            </a:extLst>
          </a:blip>
          <a:srcRect r="51937"/>
          <a:stretch/>
        </p:blipFill>
        <p:spPr>
          <a:xfrm>
            <a:off x="5947018" y="1771532"/>
            <a:ext cx="3166820" cy="2286053"/>
          </a:xfrm>
          <a:prstGeom prst="rect">
            <a:avLst/>
          </a:prstGeom>
        </p:spPr>
      </p:pic>
      <p:pic>
        <p:nvPicPr>
          <p:cNvPr id="12" name="Picture 11"/>
          <p:cNvPicPr/>
          <p:nvPr/>
        </p:nvPicPr>
        <p:blipFill rotWithShape="1">
          <a:blip r:embed="rId5">
            <a:extLst>
              <a:ext uri="{28A0092B-C50C-407E-A947-70E740481C1C}">
                <a14:useLocalDpi xmlns:a14="http://schemas.microsoft.com/office/drawing/2010/main" val="0"/>
              </a:ext>
            </a:extLst>
          </a:blip>
          <a:srcRect l="47241"/>
          <a:stretch/>
        </p:blipFill>
        <p:spPr>
          <a:xfrm>
            <a:off x="5772876" y="4022751"/>
            <a:ext cx="3340962" cy="2104320"/>
          </a:xfrm>
          <a:prstGeom prst="rect">
            <a:avLst/>
          </a:prstGeom>
        </p:spPr>
      </p:pic>
      <p:sp>
        <p:nvSpPr>
          <p:cNvPr id="13" name="TextBox 12"/>
          <p:cNvSpPr txBox="1"/>
          <p:nvPr/>
        </p:nvSpPr>
        <p:spPr>
          <a:xfrm>
            <a:off x="190818" y="5992395"/>
            <a:ext cx="8997528" cy="769441"/>
          </a:xfrm>
          <a:prstGeom prst="rect">
            <a:avLst/>
          </a:prstGeom>
          <a:noFill/>
        </p:spPr>
        <p:txBody>
          <a:bodyPr wrap="none" rtlCol="0">
            <a:spAutoFit/>
          </a:bodyPr>
          <a:lstStyle/>
          <a:p>
            <a:pPr>
              <a:buClr>
                <a:srgbClr val="7030A0"/>
              </a:buClr>
              <a:buSzPct val="69000"/>
              <a:buNone/>
            </a:pPr>
            <a:r>
              <a:rPr lang="en-US" sz="2000" dirty="0" smtClean="0">
                <a:latin typeface="Times New Roman" pitchFamily="18" charset="0"/>
                <a:cs typeface="Times New Roman" pitchFamily="18" charset="0"/>
              </a:rPr>
              <a:t>Pump 2 </a:t>
            </a:r>
            <a:r>
              <a:rPr lang="en-US" sz="2000" dirty="0" err="1" smtClean="0">
                <a:latin typeface="Times New Roman" pitchFamily="18" charset="0"/>
                <a:cs typeface="Times New Roman" pitchFamily="18" charset="0"/>
              </a:rPr>
              <a:t>mJ</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Fe:ZnSe</a:t>
            </a:r>
            <a:r>
              <a:rPr lang="en-US" sz="2000" dirty="0" smtClean="0">
                <a:latin typeface="Times New Roman" pitchFamily="18" charset="0"/>
                <a:cs typeface="Times New Roman" pitchFamily="18" charset="0"/>
              </a:rPr>
              <a:t> laser,  Optical-to-optical 10 </a:t>
            </a:r>
            <a:r>
              <a:rPr lang="en-US" sz="2000" dirty="0" smtClean="0">
                <a:latin typeface="Symbol" pitchFamily="18" charset="2"/>
                <a:cs typeface="Times New Roman" pitchFamily="18" charset="0"/>
              </a:rPr>
              <a:t>m</a:t>
            </a:r>
            <a:r>
              <a:rPr lang="en-US" sz="2000" dirty="0" smtClean="0">
                <a:latin typeface="Times New Roman" pitchFamily="18" charset="0"/>
                <a:cs typeface="Times New Roman" pitchFamily="18" charset="0"/>
              </a:rPr>
              <a:t>m/4.3 </a:t>
            </a:r>
            <a:r>
              <a:rPr lang="en-US" sz="2000" dirty="0" smtClean="0">
                <a:latin typeface="Symbol" pitchFamily="18" charset="2"/>
                <a:cs typeface="Times New Roman" pitchFamily="18" charset="0"/>
              </a:rPr>
              <a:t>m</a:t>
            </a:r>
            <a:r>
              <a:rPr lang="en-US" sz="2000" dirty="0" smtClean="0">
                <a:latin typeface="Times New Roman" pitchFamily="18" charset="0"/>
                <a:cs typeface="Times New Roman" pitchFamily="18" charset="0"/>
              </a:rPr>
              <a:t>m</a:t>
            </a:r>
            <a:r>
              <a:rPr lang="en-US" sz="2000" dirty="0" smtClean="0">
                <a:latin typeface="Helvetica"/>
                <a:cs typeface="Times New Roman" pitchFamily="18" charset="0"/>
              </a:rPr>
              <a:t>≤</a:t>
            </a:r>
            <a:r>
              <a:rPr lang="en-US" sz="2000" dirty="0" smtClean="0">
                <a:latin typeface="Times New Roman" pitchFamily="18" charset="0"/>
                <a:cs typeface="Times New Roman" pitchFamily="18" charset="0"/>
              </a:rPr>
              <a:t>30%. </a:t>
            </a:r>
          </a:p>
          <a:p>
            <a:pPr>
              <a:buClr>
                <a:srgbClr val="7030A0"/>
              </a:buClr>
              <a:buSzPct val="69000"/>
              <a:buNone/>
            </a:pPr>
            <a:r>
              <a:rPr lang="en-US" sz="2000" dirty="0" smtClean="0">
                <a:latin typeface="Times New Roman" pitchFamily="18" charset="0"/>
                <a:cs typeface="Times New Roman" pitchFamily="18" charset="0"/>
              </a:rPr>
              <a:t>Need 200-300 </a:t>
            </a:r>
            <a:r>
              <a:rPr lang="en-US" sz="2000" dirty="0" err="1" smtClean="0">
                <a:latin typeface="Times New Roman" pitchFamily="18" charset="0"/>
                <a:cs typeface="Times New Roman" pitchFamily="18" charset="0"/>
              </a:rPr>
              <a:t>mJ</a:t>
            </a:r>
            <a:r>
              <a:rPr lang="en-US" sz="2000" dirty="0" smtClean="0">
                <a:latin typeface="Times New Roman" pitchFamily="18" charset="0"/>
                <a:cs typeface="Times New Roman" pitchFamily="18" charset="0"/>
              </a:rPr>
              <a:t> for 20 </a:t>
            </a:r>
            <a:r>
              <a:rPr lang="en-US" sz="2000" dirty="0" err="1" smtClean="0">
                <a:latin typeface="Times New Roman" pitchFamily="18" charset="0"/>
                <a:cs typeface="Times New Roman" pitchFamily="18" charset="0"/>
              </a:rPr>
              <a:t>atm</a:t>
            </a:r>
            <a:r>
              <a:rPr lang="en-US" sz="2000" dirty="0" smtClean="0">
                <a:latin typeface="Times New Roman" pitchFamily="18" charset="0"/>
                <a:cs typeface="Times New Roman" pitchFamily="18" charset="0"/>
              </a:rPr>
              <a:t> CO</a:t>
            </a:r>
            <a:r>
              <a:rPr lang="en-US" sz="2000" baseline="-25000"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laser. </a:t>
            </a:r>
            <a:r>
              <a:rPr lang="en-US" sz="2000" b="1" dirty="0" smtClean="0">
                <a:latin typeface="Times New Roman" pitchFamily="18" charset="0"/>
                <a:cs typeface="Times New Roman" pitchFamily="18" charset="0"/>
              </a:rPr>
              <a:t>D. </a:t>
            </a:r>
            <a:r>
              <a:rPr lang="en-US" sz="2000" b="1" dirty="0" err="1" smtClean="0">
                <a:latin typeface="Times New Roman" pitchFamily="18" charset="0"/>
                <a:cs typeface="Times New Roman" pitchFamily="18" charset="0"/>
              </a:rPr>
              <a:t>Tovey</a:t>
            </a:r>
            <a:r>
              <a:rPr lang="en-US" sz="2000" b="1" dirty="0" smtClean="0">
                <a:latin typeface="Times New Roman" pitchFamily="18" charset="0"/>
                <a:cs typeface="Times New Roman" pitchFamily="18" charset="0"/>
              </a:rPr>
              <a:t> et al, CLEO, 2019, paper STh1E4</a:t>
            </a:r>
          </a:p>
        </p:txBody>
      </p:sp>
      <p:pic>
        <p:nvPicPr>
          <p:cNvPr id="14" name="Picture 13"/>
          <p:cNvPicPr>
            <a:picLocks noChangeAspect="1"/>
          </p:cNvPicPr>
          <p:nvPr/>
        </p:nvPicPr>
        <p:blipFill>
          <a:blip r:embed="rId6"/>
          <a:stretch>
            <a:fillRect/>
          </a:stretch>
        </p:blipFill>
        <p:spPr>
          <a:xfrm>
            <a:off x="6939485" y="131763"/>
            <a:ext cx="2204515" cy="1025201"/>
          </a:xfrm>
          <a:prstGeom prst="rect">
            <a:avLst/>
          </a:prstGeom>
        </p:spPr>
      </p:pic>
      <p:sp>
        <p:nvSpPr>
          <p:cNvPr id="2" name="Slide Number Placeholder 1"/>
          <p:cNvSpPr>
            <a:spLocks noGrp="1"/>
          </p:cNvSpPr>
          <p:nvPr>
            <p:ph type="sldNum" sz="quarter" idx="12"/>
          </p:nvPr>
        </p:nvSpPr>
        <p:spPr/>
        <p:txBody>
          <a:bodyPr/>
          <a:lstStyle/>
          <a:p>
            <a:fld id="{7C15AC04-70BB-4C4D-ABFC-4A2A43E59B72}" type="slidenum">
              <a:rPr lang="en-US" smtClean="0"/>
              <a:pPr/>
              <a:t>18</a:t>
            </a:fld>
            <a:endParaRPr lang="en-US"/>
          </a:p>
        </p:txBody>
      </p:sp>
    </p:spTree>
    <p:extLst>
      <p:ext uri="{BB962C8B-B14F-4D97-AF65-F5344CB8AC3E}">
        <p14:creationId xmlns:p14="http://schemas.microsoft.com/office/powerpoint/2010/main" val="1159398855"/>
      </p:ext>
    </p:extLst>
  </p:cSld>
  <p:clrMapOvr>
    <a:masterClrMapping/>
  </p:clrMapOvr>
  <p:transition>
    <p:cover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10" name="Group 4"/>
          <p:cNvGrpSpPr>
            <a:grpSpLocks/>
          </p:cNvGrpSpPr>
          <p:nvPr/>
        </p:nvGrpSpPr>
        <p:grpSpPr bwMode="auto">
          <a:xfrm>
            <a:off x="15875" y="131763"/>
            <a:ext cx="1516063" cy="1195387"/>
            <a:chOff x="240" y="44"/>
            <a:chExt cx="955" cy="878"/>
          </a:xfrm>
        </p:grpSpPr>
        <p:pic>
          <p:nvPicPr>
            <p:cNvPr id="123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44"/>
              <a:ext cx="912" cy="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17" name="Text Box 6"/>
            <p:cNvSpPr txBox="1">
              <a:spLocks noChangeArrowheads="1"/>
            </p:cNvSpPr>
            <p:nvPr/>
          </p:nvSpPr>
          <p:spPr bwMode="auto">
            <a:xfrm>
              <a:off x="624" y="672"/>
              <a:ext cx="57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spcBef>
                  <a:spcPct val="0"/>
                </a:spcBef>
                <a:buClrTx/>
                <a:buSzTx/>
                <a:buFontTx/>
                <a:buNone/>
              </a:pPr>
              <a:r>
                <a:rPr lang="en-US" sz="2000" b="1">
                  <a:solidFill>
                    <a:srgbClr val="243062"/>
                  </a:solidFill>
                  <a:latin typeface="Times" pitchFamily="18" charset="0"/>
                </a:rPr>
                <a:t>UCLA</a:t>
              </a:r>
              <a:endParaRPr lang="en-US" sz="2400" b="1">
                <a:solidFill>
                  <a:srgbClr val="243062"/>
                </a:solidFill>
                <a:latin typeface="Times" pitchFamily="18" charset="0"/>
              </a:endParaRPr>
            </a:p>
          </p:txBody>
        </p:sp>
      </p:grpSp>
      <p:cxnSp>
        <p:nvCxnSpPr>
          <p:cNvPr id="35" name="Straight Arrow Connector 34"/>
          <p:cNvCxnSpPr/>
          <p:nvPr/>
        </p:nvCxnSpPr>
        <p:spPr>
          <a:xfrm rot="300000" flipV="1">
            <a:off x="8473244" y="3186445"/>
            <a:ext cx="625224" cy="6973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420761" y="2732552"/>
            <a:ext cx="760414" cy="1138773"/>
          </a:xfrm>
          <a:prstGeom prst="rect">
            <a:avLst/>
          </a:prstGeom>
          <a:noFill/>
        </p:spPr>
        <p:txBody>
          <a:bodyPr wrap="square" rtlCol="0">
            <a:spAutoFit/>
          </a:bodyPr>
          <a:lstStyle/>
          <a:p>
            <a:pPr>
              <a:buNone/>
            </a:pPr>
            <a:r>
              <a:rPr lang="en-US" sz="2000" dirty="0">
                <a:latin typeface="Times New Roman" pitchFamily="18" charset="0"/>
                <a:cs typeface="Times New Roman" pitchFamily="18" charset="0"/>
              </a:rPr>
              <a:t>1</a:t>
            </a:r>
            <a:r>
              <a:rPr lang="en-US" sz="2000" dirty="0" smtClean="0">
                <a:latin typeface="Times New Roman" pitchFamily="18" charset="0"/>
                <a:cs typeface="Times New Roman" pitchFamily="18" charset="0"/>
              </a:rPr>
              <a:t> J</a:t>
            </a:r>
            <a:endParaRPr lang="en-US" sz="2000" dirty="0">
              <a:latin typeface="Times New Roman" pitchFamily="18" charset="0"/>
              <a:cs typeface="Times New Roman" pitchFamily="18" charset="0"/>
            </a:endParaRPr>
          </a:p>
          <a:p>
            <a:pPr>
              <a:buNone/>
            </a:pPr>
            <a:r>
              <a:rPr lang="en-US" sz="2000" dirty="0" smtClean="0">
                <a:latin typeface="Times New Roman" pitchFamily="18" charset="0"/>
                <a:cs typeface="Times New Roman" pitchFamily="18" charset="0"/>
              </a:rPr>
              <a:t> </a:t>
            </a:r>
          </a:p>
          <a:p>
            <a:pPr>
              <a:buNone/>
            </a:pPr>
            <a:r>
              <a:rPr lang="en-US" sz="2000" dirty="0" smtClean="0">
                <a:latin typeface="Times New Roman" pitchFamily="18" charset="0"/>
                <a:cs typeface="Times New Roman" pitchFamily="18" charset="0"/>
              </a:rPr>
              <a:t>1 </a:t>
            </a:r>
            <a:r>
              <a:rPr lang="en-US" sz="2000" dirty="0" err="1">
                <a:latin typeface="Times New Roman" pitchFamily="18" charset="0"/>
                <a:cs typeface="Times New Roman" pitchFamily="18" charset="0"/>
              </a:rPr>
              <a:t>p</a:t>
            </a:r>
            <a:r>
              <a:rPr lang="en-US" sz="2000" dirty="0" err="1" smtClean="0">
                <a:latin typeface="Times New Roman" pitchFamily="18" charset="0"/>
                <a:cs typeface="Times New Roman" pitchFamily="18" charset="0"/>
              </a:rPr>
              <a:t>s</a:t>
            </a:r>
            <a:endParaRPr lang="en-US" sz="2000" dirty="0">
              <a:latin typeface="Times New Roman" pitchFamily="18" charset="0"/>
              <a:cs typeface="Times New Roman" pitchFamily="18" charset="0"/>
            </a:endParaRPr>
          </a:p>
        </p:txBody>
      </p:sp>
      <p:grpSp>
        <p:nvGrpSpPr>
          <p:cNvPr id="2" name="Group 1"/>
          <p:cNvGrpSpPr/>
          <p:nvPr/>
        </p:nvGrpSpPr>
        <p:grpSpPr>
          <a:xfrm>
            <a:off x="37727" y="1267250"/>
            <a:ext cx="8383034" cy="2538573"/>
            <a:chOff x="117730" y="1547723"/>
            <a:chExt cx="8383034" cy="2538573"/>
          </a:xfrm>
        </p:grpSpPr>
        <p:sp>
          <p:nvSpPr>
            <p:cNvPr id="12311" name="AutoShape 1040"/>
            <p:cNvSpPr>
              <a:spLocks noChangeArrowheads="1"/>
            </p:cNvSpPr>
            <p:nvPr/>
          </p:nvSpPr>
          <p:spPr bwMode="auto">
            <a:xfrm>
              <a:off x="117730" y="1547723"/>
              <a:ext cx="3276601" cy="2209800"/>
            </a:xfrm>
            <a:prstGeom prst="roundRect">
              <a:avLst>
                <a:gd name="adj" fmla="val 16667"/>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857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64" name="Text Box 25"/>
            <p:cNvSpPr txBox="1">
              <a:spLocks noChangeArrowheads="1"/>
            </p:cNvSpPr>
            <p:nvPr/>
          </p:nvSpPr>
          <p:spPr bwMode="auto">
            <a:xfrm>
              <a:off x="4953000" y="2652623"/>
              <a:ext cx="1233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dirty="0">
                  <a:solidFill>
                    <a:schemeClr val="bg1"/>
                  </a:solidFill>
                  <a:latin typeface="Book Antiqua" pitchFamily="18" charset="0"/>
                </a:rPr>
                <a:t>MARS</a:t>
              </a:r>
            </a:p>
          </p:txBody>
        </p:sp>
        <p:sp>
          <p:nvSpPr>
            <p:cNvPr id="16" name="TextBox 15"/>
            <p:cNvSpPr txBox="1"/>
            <p:nvPr/>
          </p:nvSpPr>
          <p:spPr>
            <a:xfrm>
              <a:off x="129896" y="1732421"/>
              <a:ext cx="1686680" cy="769441"/>
            </a:xfrm>
            <a:prstGeom prst="rect">
              <a:avLst/>
            </a:prstGeom>
            <a:solidFill>
              <a:srgbClr val="0070C0"/>
            </a:solidFill>
          </p:spPr>
          <p:txBody>
            <a:bodyPr wrap="none" rtlCol="0">
              <a:spAutoFit/>
            </a:bodyPr>
            <a:lstStyle/>
            <a:p>
              <a:pPr algn="ctr">
                <a:buNone/>
              </a:pPr>
              <a:r>
                <a:rPr lang="en-US" sz="2000" dirty="0" smtClean="0">
                  <a:solidFill>
                    <a:schemeClr val="bg1"/>
                  </a:solidFill>
                  <a:latin typeface="Times New Roman" pitchFamily="18" charset="0"/>
                  <a:cs typeface="Times New Roman" pitchFamily="18" charset="0"/>
                </a:rPr>
                <a:t>10 Hz 4.3 </a:t>
              </a:r>
              <a:r>
                <a:rPr lang="en-US" sz="2000" dirty="0" smtClean="0">
                  <a:solidFill>
                    <a:schemeClr val="bg1"/>
                  </a:solidFill>
                  <a:latin typeface="Symbol" pitchFamily="18" charset="2"/>
                  <a:cs typeface="Times New Roman" pitchFamily="18" charset="0"/>
                </a:rPr>
                <a:t>m</a:t>
              </a:r>
              <a:r>
                <a:rPr lang="en-US" sz="2000" dirty="0" smtClean="0">
                  <a:solidFill>
                    <a:schemeClr val="bg1"/>
                  </a:solidFill>
                  <a:latin typeface="Times New Roman" pitchFamily="18" charset="0"/>
                  <a:cs typeface="Times New Roman" pitchFamily="18" charset="0"/>
                </a:rPr>
                <a:t>m </a:t>
              </a:r>
            </a:p>
            <a:p>
              <a:pPr algn="ctr">
                <a:buNone/>
              </a:pPr>
              <a:r>
                <a:rPr lang="en-US" sz="2000" dirty="0" err="1" smtClean="0">
                  <a:solidFill>
                    <a:schemeClr val="bg1"/>
                  </a:solidFill>
                  <a:latin typeface="Times New Roman" pitchFamily="18" charset="0"/>
                  <a:cs typeface="Times New Roman" pitchFamily="18" charset="0"/>
                </a:rPr>
                <a:t>Fe:ZnSe</a:t>
              </a:r>
              <a:r>
                <a:rPr lang="en-US" sz="2000" dirty="0" smtClean="0">
                  <a:solidFill>
                    <a:schemeClr val="bg1"/>
                  </a:solidFill>
                  <a:latin typeface="Times New Roman" pitchFamily="18" charset="0"/>
                  <a:cs typeface="Times New Roman" pitchFamily="18" charset="0"/>
                </a:rPr>
                <a:t> Laser</a:t>
              </a:r>
              <a:endParaRPr lang="en-US" sz="2000" dirty="0">
                <a:solidFill>
                  <a:schemeClr val="bg1"/>
                </a:solidFill>
                <a:latin typeface="Times New Roman" pitchFamily="18" charset="0"/>
                <a:cs typeface="Times New Roman" pitchFamily="18" charset="0"/>
              </a:endParaRPr>
            </a:p>
          </p:txBody>
        </p:sp>
        <p:sp>
          <p:nvSpPr>
            <p:cNvPr id="17" name="TextBox 16"/>
            <p:cNvSpPr txBox="1"/>
            <p:nvPr/>
          </p:nvSpPr>
          <p:spPr>
            <a:xfrm>
              <a:off x="1928871" y="1741948"/>
              <a:ext cx="2053767" cy="769441"/>
            </a:xfrm>
            <a:prstGeom prst="rect">
              <a:avLst/>
            </a:prstGeom>
            <a:solidFill>
              <a:srgbClr val="0070C0"/>
            </a:solidFill>
          </p:spPr>
          <p:txBody>
            <a:bodyPr wrap="none" rtlCol="0">
              <a:spAutoFit/>
            </a:bodyPr>
            <a:lstStyle/>
            <a:p>
              <a:pPr algn="ctr">
                <a:buNone/>
              </a:pPr>
              <a:r>
                <a:rPr lang="en-US" sz="2000" dirty="0" smtClean="0">
                  <a:solidFill>
                    <a:schemeClr val="bg1"/>
                  </a:solidFill>
                  <a:latin typeface="Times New Roman" pitchFamily="18" charset="0"/>
                  <a:cs typeface="Times New Roman" pitchFamily="18" charset="0"/>
                </a:rPr>
                <a:t>10 Hz 4.3 </a:t>
              </a:r>
              <a:r>
                <a:rPr lang="en-US" sz="2000" dirty="0" smtClean="0">
                  <a:solidFill>
                    <a:schemeClr val="bg1"/>
                  </a:solidFill>
                  <a:latin typeface="Symbol" pitchFamily="18" charset="2"/>
                  <a:cs typeface="Times New Roman" pitchFamily="18" charset="0"/>
                </a:rPr>
                <a:t>m</a:t>
              </a:r>
              <a:r>
                <a:rPr lang="en-US" sz="2000" dirty="0" smtClean="0">
                  <a:solidFill>
                    <a:schemeClr val="bg1"/>
                  </a:solidFill>
                  <a:latin typeface="Times New Roman" pitchFamily="18" charset="0"/>
                  <a:cs typeface="Times New Roman" pitchFamily="18" charset="0"/>
                </a:rPr>
                <a:t>m </a:t>
              </a:r>
            </a:p>
            <a:p>
              <a:pPr algn="ctr">
                <a:buNone/>
              </a:pPr>
              <a:r>
                <a:rPr lang="en-US" sz="2000" dirty="0" err="1" smtClean="0">
                  <a:solidFill>
                    <a:schemeClr val="bg1"/>
                  </a:solidFill>
                  <a:latin typeface="Times New Roman" pitchFamily="18" charset="0"/>
                  <a:cs typeface="Times New Roman" pitchFamily="18" charset="0"/>
                </a:rPr>
                <a:t>Fe:ZnSe</a:t>
              </a:r>
              <a:r>
                <a:rPr lang="en-US" sz="2000" dirty="0" smtClean="0">
                  <a:solidFill>
                    <a:schemeClr val="bg1"/>
                  </a:solidFill>
                  <a:latin typeface="Times New Roman" pitchFamily="18" charset="0"/>
                  <a:cs typeface="Times New Roman" pitchFamily="18" charset="0"/>
                </a:rPr>
                <a:t> amplifier</a:t>
              </a:r>
              <a:endParaRPr lang="en-US" sz="2000" dirty="0">
                <a:solidFill>
                  <a:schemeClr val="bg1"/>
                </a:solidFill>
                <a:latin typeface="Times New Roman" pitchFamily="18" charset="0"/>
                <a:cs typeface="Times New Roman" pitchFamily="18" charset="0"/>
              </a:endParaRPr>
            </a:p>
          </p:txBody>
        </p:sp>
        <p:cxnSp>
          <p:nvCxnSpPr>
            <p:cNvPr id="18" name="Straight Arrow Connector 17"/>
            <p:cNvCxnSpPr/>
            <p:nvPr/>
          </p:nvCxnSpPr>
          <p:spPr>
            <a:xfrm flipV="1">
              <a:off x="3805839" y="2065113"/>
              <a:ext cx="1025622" cy="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56563" y="2947523"/>
              <a:ext cx="797013" cy="1138773"/>
            </a:xfrm>
            <a:prstGeom prst="rect">
              <a:avLst/>
            </a:prstGeom>
            <a:noFill/>
          </p:spPr>
          <p:txBody>
            <a:bodyPr wrap="none" rtlCol="0">
              <a:spAutoFit/>
            </a:bodyPr>
            <a:lstStyle/>
            <a:p>
              <a:pPr>
                <a:buNone/>
              </a:pPr>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mJ</a:t>
              </a:r>
              <a:endParaRPr lang="en-US" sz="2000" dirty="0">
                <a:latin typeface="Times New Roman" pitchFamily="18" charset="0"/>
                <a:cs typeface="Times New Roman" pitchFamily="18" charset="0"/>
              </a:endParaRPr>
            </a:p>
            <a:p>
              <a:pPr>
                <a:buNone/>
              </a:pPr>
              <a:r>
                <a:rPr lang="en-US" sz="2000" dirty="0" smtClean="0">
                  <a:latin typeface="Times New Roman" pitchFamily="18" charset="0"/>
                  <a:cs typeface="Times New Roman" pitchFamily="18" charset="0"/>
                </a:rPr>
                <a:t> </a:t>
              </a:r>
            </a:p>
            <a:p>
              <a:pPr>
                <a:buNone/>
              </a:pPr>
              <a:r>
                <a:rPr lang="en-US" sz="2000" dirty="0" smtClean="0">
                  <a:latin typeface="Times New Roman" pitchFamily="18" charset="0"/>
                  <a:cs typeface="Times New Roman" pitchFamily="18" charset="0"/>
                </a:rPr>
                <a:t>0.5 </a:t>
              </a:r>
              <a:r>
                <a:rPr lang="en-US" sz="2000" dirty="0" err="1">
                  <a:latin typeface="Times New Roman" pitchFamily="18" charset="0"/>
                  <a:cs typeface="Times New Roman" pitchFamily="18" charset="0"/>
                </a:rPr>
                <a:t>p</a:t>
              </a:r>
              <a:r>
                <a:rPr lang="en-US" sz="2000" dirty="0" err="1" smtClean="0">
                  <a:latin typeface="Times New Roman" pitchFamily="18" charset="0"/>
                  <a:cs typeface="Times New Roman" pitchFamily="18" charset="0"/>
                </a:rPr>
                <a:t>s</a:t>
              </a:r>
              <a:endParaRPr lang="en-US" sz="2000" dirty="0">
                <a:latin typeface="Times New Roman" pitchFamily="18" charset="0"/>
                <a:cs typeface="Times New Roman" pitchFamily="18" charset="0"/>
              </a:endParaRPr>
            </a:p>
          </p:txBody>
        </p:sp>
        <p:sp>
          <p:nvSpPr>
            <p:cNvPr id="20" name="Rectangle 19"/>
            <p:cNvSpPr/>
            <p:nvPr/>
          </p:nvSpPr>
          <p:spPr>
            <a:xfrm rot="3225780">
              <a:off x="4565394" y="2017487"/>
              <a:ext cx="533400" cy="76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a:p>
          </p:txBody>
        </p:sp>
        <p:cxnSp>
          <p:nvCxnSpPr>
            <p:cNvPr id="21" name="Straight Arrow Connector 20"/>
            <p:cNvCxnSpPr>
              <a:stCxn id="20" idx="0"/>
              <a:endCxn id="23" idx="2"/>
            </p:cNvCxnSpPr>
            <p:nvPr/>
          </p:nvCxnSpPr>
          <p:spPr>
            <a:xfrm>
              <a:off x="4862825" y="2033065"/>
              <a:ext cx="1529015" cy="566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36" idx="2"/>
            </p:cNvCxnSpPr>
            <p:nvPr/>
          </p:nvCxnSpPr>
          <p:spPr>
            <a:xfrm>
              <a:off x="6493020" y="2010158"/>
              <a:ext cx="1648817"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rot="3225780">
              <a:off x="6155871" y="1978112"/>
              <a:ext cx="533400" cy="76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a:p>
          </p:txBody>
        </p:sp>
        <p:cxnSp>
          <p:nvCxnSpPr>
            <p:cNvPr id="24" name="Straight Arrow Connector 23"/>
            <p:cNvCxnSpPr>
              <a:stCxn id="20" idx="2"/>
            </p:cNvCxnSpPr>
            <p:nvPr/>
          </p:nvCxnSpPr>
          <p:spPr>
            <a:xfrm>
              <a:off x="4801363" y="2078109"/>
              <a:ext cx="30098" cy="86369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3" idx="2"/>
            </p:cNvCxnSpPr>
            <p:nvPr/>
          </p:nvCxnSpPr>
          <p:spPr>
            <a:xfrm>
              <a:off x="6391840" y="2038734"/>
              <a:ext cx="0" cy="91973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20000">
              <a:off x="8110067" y="2037259"/>
              <a:ext cx="30731" cy="93099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200399" y="2941804"/>
              <a:ext cx="1887056" cy="1138773"/>
            </a:xfrm>
            <a:prstGeom prst="rect">
              <a:avLst/>
            </a:prstGeom>
            <a:solidFill>
              <a:srgbClr val="FF0000"/>
            </a:solidFill>
          </p:spPr>
          <p:txBody>
            <a:bodyPr wrap="none" rtlCol="0">
              <a:spAutoFit/>
            </a:bodyPr>
            <a:lstStyle/>
            <a:p>
              <a:pPr algn="ctr">
                <a:buNone/>
              </a:pPr>
              <a:r>
                <a:rPr lang="en-US" sz="2000" dirty="0" smtClean="0">
                  <a:solidFill>
                    <a:schemeClr val="bg1"/>
                  </a:solidFill>
                </a:rPr>
                <a:t>Mode-locked </a:t>
              </a:r>
            </a:p>
            <a:p>
              <a:pPr algn="ctr">
                <a:buNone/>
              </a:pPr>
              <a:r>
                <a:rPr lang="en-US" sz="2000" dirty="0" smtClean="0">
                  <a:solidFill>
                    <a:schemeClr val="bg1"/>
                  </a:solidFill>
                </a:rPr>
                <a:t>20 </a:t>
              </a:r>
              <a:r>
                <a:rPr lang="en-US" sz="2000" dirty="0" err="1" smtClean="0">
                  <a:solidFill>
                    <a:schemeClr val="bg1"/>
                  </a:solidFill>
                </a:rPr>
                <a:t>atm</a:t>
              </a:r>
              <a:r>
                <a:rPr lang="en-US" sz="2000" dirty="0" smtClean="0">
                  <a:solidFill>
                    <a:schemeClr val="bg1"/>
                  </a:solidFill>
                </a:rPr>
                <a:t> OPCO</a:t>
              </a:r>
              <a:r>
                <a:rPr lang="en-US" sz="2000" baseline="-25000" dirty="0" smtClean="0">
                  <a:solidFill>
                    <a:schemeClr val="bg1"/>
                  </a:solidFill>
                </a:rPr>
                <a:t>2</a:t>
              </a:r>
            </a:p>
            <a:p>
              <a:pPr algn="ctr">
                <a:buNone/>
              </a:pPr>
              <a:r>
                <a:rPr lang="en-US" sz="2000" dirty="0" smtClean="0">
                  <a:solidFill>
                    <a:schemeClr val="bg1"/>
                  </a:solidFill>
                </a:rPr>
                <a:t>Laser</a:t>
              </a:r>
              <a:endParaRPr lang="en-US" sz="2000" dirty="0">
                <a:solidFill>
                  <a:schemeClr val="bg1"/>
                </a:solidFill>
              </a:endParaRPr>
            </a:p>
          </p:txBody>
        </p:sp>
        <p:sp>
          <p:nvSpPr>
            <p:cNvPr id="28" name="TextBox 27"/>
            <p:cNvSpPr txBox="1"/>
            <p:nvPr/>
          </p:nvSpPr>
          <p:spPr>
            <a:xfrm>
              <a:off x="5837479" y="2932399"/>
              <a:ext cx="1107996" cy="1138773"/>
            </a:xfrm>
            <a:prstGeom prst="rect">
              <a:avLst/>
            </a:prstGeom>
            <a:solidFill>
              <a:srgbClr val="FF0000"/>
            </a:solidFill>
          </p:spPr>
          <p:txBody>
            <a:bodyPr wrap="none" rtlCol="0">
              <a:spAutoFit/>
            </a:bodyPr>
            <a:lstStyle/>
            <a:p>
              <a:pPr algn="ctr">
                <a:buNone/>
              </a:pPr>
              <a:r>
                <a:rPr lang="en-US" sz="2000" dirty="0" smtClean="0">
                  <a:solidFill>
                    <a:schemeClr val="bg1"/>
                  </a:solidFill>
                </a:rPr>
                <a:t> 20 </a:t>
              </a:r>
              <a:r>
                <a:rPr lang="en-US" sz="2000" dirty="0" err="1" smtClean="0">
                  <a:solidFill>
                    <a:schemeClr val="bg1"/>
                  </a:solidFill>
                </a:rPr>
                <a:t>atm</a:t>
              </a:r>
              <a:r>
                <a:rPr lang="en-US" sz="2000" dirty="0" smtClean="0">
                  <a:solidFill>
                    <a:schemeClr val="bg1"/>
                  </a:solidFill>
                </a:rPr>
                <a:t> </a:t>
              </a:r>
            </a:p>
            <a:p>
              <a:pPr algn="ctr">
                <a:buNone/>
              </a:pPr>
              <a:r>
                <a:rPr lang="en-US" sz="2000" dirty="0" smtClean="0">
                  <a:solidFill>
                    <a:schemeClr val="bg1"/>
                  </a:solidFill>
                </a:rPr>
                <a:t>OPCO</a:t>
              </a:r>
              <a:r>
                <a:rPr lang="en-US" sz="2000" baseline="-25000" dirty="0" smtClean="0">
                  <a:solidFill>
                    <a:schemeClr val="bg1"/>
                  </a:solidFill>
                </a:rPr>
                <a:t>2</a:t>
              </a:r>
            </a:p>
            <a:p>
              <a:pPr algn="ctr">
                <a:buNone/>
              </a:pPr>
              <a:r>
                <a:rPr lang="en-US" sz="2000" dirty="0">
                  <a:solidFill>
                    <a:schemeClr val="bg1"/>
                  </a:solidFill>
                </a:rPr>
                <a:t>P</a:t>
              </a:r>
              <a:r>
                <a:rPr lang="en-US" sz="2000" dirty="0" smtClean="0">
                  <a:solidFill>
                    <a:schemeClr val="bg1"/>
                  </a:solidFill>
                </a:rPr>
                <a:t>reamp</a:t>
              </a:r>
              <a:endParaRPr lang="en-US" sz="2000" dirty="0">
                <a:solidFill>
                  <a:schemeClr val="bg1"/>
                </a:solidFill>
              </a:endParaRPr>
            </a:p>
          </p:txBody>
        </p:sp>
        <p:sp>
          <p:nvSpPr>
            <p:cNvPr id="29" name="TextBox 28"/>
            <p:cNvSpPr txBox="1"/>
            <p:nvPr/>
          </p:nvSpPr>
          <p:spPr>
            <a:xfrm>
              <a:off x="7317428" y="2941804"/>
              <a:ext cx="1183336" cy="1138773"/>
            </a:xfrm>
            <a:prstGeom prst="rect">
              <a:avLst/>
            </a:prstGeom>
            <a:solidFill>
              <a:srgbClr val="FF0000"/>
            </a:solidFill>
          </p:spPr>
          <p:txBody>
            <a:bodyPr wrap="none" rtlCol="0">
              <a:spAutoFit/>
            </a:bodyPr>
            <a:lstStyle/>
            <a:p>
              <a:pPr algn="ctr">
                <a:buNone/>
              </a:pPr>
              <a:r>
                <a:rPr lang="en-US" sz="2000" dirty="0" smtClean="0">
                  <a:solidFill>
                    <a:schemeClr val="bg1"/>
                  </a:solidFill>
                </a:rPr>
                <a:t> 20 </a:t>
              </a:r>
              <a:r>
                <a:rPr lang="en-US" sz="2000" dirty="0" err="1" smtClean="0">
                  <a:solidFill>
                    <a:schemeClr val="bg1"/>
                  </a:solidFill>
                </a:rPr>
                <a:t>atm</a:t>
              </a:r>
              <a:r>
                <a:rPr lang="en-US" sz="2000" dirty="0" smtClean="0">
                  <a:solidFill>
                    <a:schemeClr val="bg1"/>
                  </a:solidFill>
                </a:rPr>
                <a:t> </a:t>
              </a:r>
            </a:p>
            <a:p>
              <a:pPr algn="ctr">
                <a:buNone/>
              </a:pPr>
              <a:r>
                <a:rPr lang="en-US" sz="2000" dirty="0" smtClean="0">
                  <a:solidFill>
                    <a:schemeClr val="bg1"/>
                  </a:solidFill>
                </a:rPr>
                <a:t>OPCO</a:t>
              </a:r>
              <a:r>
                <a:rPr lang="en-US" sz="2000" baseline="-25000" dirty="0" smtClean="0">
                  <a:solidFill>
                    <a:schemeClr val="bg1"/>
                  </a:solidFill>
                </a:rPr>
                <a:t>2</a:t>
              </a:r>
              <a:endParaRPr lang="en-US" sz="2000" dirty="0" smtClean="0">
                <a:solidFill>
                  <a:schemeClr val="bg1"/>
                </a:solidFill>
              </a:endParaRPr>
            </a:p>
            <a:p>
              <a:pPr algn="ctr">
                <a:buNone/>
              </a:pPr>
              <a:r>
                <a:rPr lang="en-US" sz="2000" dirty="0" smtClean="0">
                  <a:solidFill>
                    <a:schemeClr val="bg1"/>
                  </a:solidFill>
                </a:rPr>
                <a:t>Amplifier</a:t>
              </a:r>
              <a:endParaRPr lang="en-US" sz="2000" dirty="0">
                <a:solidFill>
                  <a:schemeClr val="bg1"/>
                </a:solidFill>
              </a:endParaRPr>
            </a:p>
          </p:txBody>
        </p:sp>
        <p:sp>
          <p:nvSpPr>
            <p:cNvPr id="30" name="TextBox 29"/>
            <p:cNvSpPr txBox="1"/>
            <p:nvPr/>
          </p:nvSpPr>
          <p:spPr>
            <a:xfrm>
              <a:off x="4073901" y="2563067"/>
              <a:ext cx="803425" cy="400110"/>
            </a:xfrm>
            <a:prstGeom prst="rect">
              <a:avLst/>
            </a:prstGeom>
            <a:noFill/>
          </p:spPr>
          <p:txBody>
            <a:bodyPr wrap="none" rtlCol="0">
              <a:spAutoFit/>
            </a:bodyPr>
            <a:lstStyle/>
            <a:p>
              <a:pPr>
                <a:buNone/>
              </a:pPr>
              <a:r>
                <a:rPr lang="en-US" sz="2000" dirty="0" smtClean="0">
                  <a:latin typeface="Times New Roman" pitchFamily="18" charset="0"/>
                  <a:cs typeface="Times New Roman" pitchFamily="18" charset="0"/>
                </a:rPr>
                <a:t>10 </a:t>
              </a:r>
              <a:r>
                <a:rPr lang="en-US" sz="2000" dirty="0" err="1" smtClean="0">
                  <a:latin typeface="Times New Roman" pitchFamily="18" charset="0"/>
                  <a:cs typeface="Times New Roman" pitchFamily="18" charset="0"/>
                </a:rPr>
                <a:t>mJ</a:t>
              </a:r>
              <a:endParaRPr lang="en-US" sz="2000" dirty="0">
                <a:latin typeface="Times New Roman" pitchFamily="18" charset="0"/>
                <a:cs typeface="Times New Roman" pitchFamily="18" charset="0"/>
              </a:endParaRPr>
            </a:p>
          </p:txBody>
        </p:sp>
        <p:sp>
          <p:nvSpPr>
            <p:cNvPr id="31" name="TextBox 30"/>
            <p:cNvSpPr txBox="1"/>
            <p:nvPr/>
          </p:nvSpPr>
          <p:spPr>
            <a:xfrm>
              <a:off x="5798408" y="2231361"/>
              <a:ext cx="476412" cy="400110"/>
            </a:xfrm>
            <a:prstGeom prst="rect">
              <a:avLst/>
            </a:prstGeom>
            <a:noFill/>
          </p:spPr>
          <p:txBody>
            <a:bodyPr wrap="none" rtlCol="0">
              <a:spAutoFit/>
            </a:bodyPr>
            <a:lstStyle/>
            <a:p>
              <a:pPr>
                <a:buNone/>
              </a:pPr>
              <a:r>
                <a:rPr lang="en-US" sz="2000" dirty="0" smtClean="0">
                  <a:latin typeface="Times New Roman" pitchFamily="18" charset="0"/>
                  <a:cs typeface="Times New Roman" pitchFamily="18" charset="0"/>
                </a:rPr>
                <a:t>1 J</a:t>
              </a:r>
              <a:endParaRPr lang="en-US" sz="2000" dirty="0">
                <a:latin typeface="Times New Roman" pitchFamily="18" charset="0"/>
                <a:cs typeface="Times New Roman" pitchFamily="18" charset="0"/>
              </a:endParaRPr>
            </a:p>
          </p:txBody>
        </p:sp>
        <p:sp>
          <p:nvSpPr>
            <p:cNvPr id="32" name="TextBox 31"/>
            <p:cNvSpPr txBox="1"/>
            <p:nvPr/>
          </p:nvSpPr>
          <p:spPr>
            <a:xfrm>
              <a:off x="7510059" y="2169806"/>
              <a:ext cx="476412" cy="400110"/>
            </a:xfrm>
            <a:prstGeom prst="rect">
              <a:avLst/>
            </a:prstGeom>
            <a:noFill/>
          </p:spPr>
          <p:txBody>
            <a:bodyPr wrap="none" rtlCol="0">
              <a:spAutoFit/>
            </a:bodyPr>
            <a:lstStyle/>
            <a:p>
              <a:pPr>
                <a:buNone/>
              </a:pPr>
              <a:r>
                <a:rPr lang="en-US" sz="2000" dirty="0">
                  <a:latin typeface="Times New Roman" pitchFamily="18" charset="0"/>
                  <a:cs typeface="Times New Roman" pitchFamily="18" charset="0"/>
                </a:rPr>
                <a:t>3</a:t>
              </a:r>
              <a:r>
                <a:rPr lang="en-US" sz="2000" dirty="0" smtClean="0">
                  <a:latin typeface="Times New Roman" pitchFamily="18" charset="0"/>
                  <a:cs typeface="Times New Roman" pitchFamily="18" charset="0"/>
                </a:rPr>
                <a:t> J</a:t>
              </a:r>
              <a:endParaRPr lang="en-US" sz="2000" dirty="0">
                <a:latin typeface="Times New Roman" pitchFamily="18" charset="0"/>
                <a:cs typeface="Times New Roman" pitchFamily="18" charset="0"/>
              </a:endParaRPr>
            </a:p>
          </p:txBody>
        </p:sp>
        <p:cxnSp>
          <p:nvCxnSpPr>
            <p:cNvPr id="33" name="Straight Arrow Connector 32"/>
            <p:cNvCxnSpPr>
              <a:stCxn id="27" idx="3"/>
              <a:endCxn id="19" idx="3"/>
            </p:cNvCxnSpPr>
            <p:nvPr/>
          </p:nvCxnSpPr>
          <p:spPr>
            <a:xfrm>
              <a:off x="5087455" y="3511191"/>
              <a:ext cx="766121" cy="57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360000">
              <a:off x="6788787" y="3444260"/>
              <a:ext cx="610609" cy="575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rot="3225780">
              <a:off x="7905868" y="1949536"/>
              <a:ext cx="533400" cy="76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a:p>
          </p:txBody>
        </p:sp>
        <p:sp>
          <p:nvSpPr>
            <p:cNvPr id="37" name="TextBox 36"/>
            <p:cNvSpPr txBox="1"/>
            <p:nvPr/>
          </p:nvSpPr>
          <p:spPr>
            <a:xfrm>
              <a:off x="4007556" y="1733316"/>
              <a:ext cx="861133" cy="769441"/>
            </a:xfrm>
            <a:prstGeom prst="rect">
              <a:avLst/>
            </a:prstGeom>
            <a:noFill/>
          </p:spPr>
          <p:txBody>
            <a:bodyPr wrap="none" rtlCol="0">
              <a:spAutoFit/>
            </a:bodyPr>
            <a:lstStyle/>
            <a:p>
              <a:pPr>
                <a:buNone/>
              </a:pPr>
              <a:r>
                <a:rPr lang="en-US" sz="2000" dirty="0" smtClean="0">
                  <a:latin typeface="Times New Roman" pitchFamily="18" charset="0"/>
                  <a:cs typeface="Times New Roman" pitchFamily="18" charset="0"/>
                </a:rPr>
                <a:t>4 J</a:t>
              </a:r>
            </a:p>
            <a:p>
              <a:pPr>
                <a:buNone/>
              </a:pPr>
              <a:r>
                <a:rPr lang="en-US" sz="2000" dirty="0" smtClean="0">
                  <a:latin typeface="Times New Roman" pitchFamily="18" charset="0"/>
                  <a:cs typeface="Times New Roman" pitchFamily="18" charset="0"/>
                </a:rPr>
                <a:t>100 ns</a:t>
              </a:r>
              <a:endParaRPr lang="en-US" sz="2000" dirty="0">
                <a:latin typeface="Times New Roman" pitchFamily="18" charset="0"/>
                <a:cs typeface="Times New Roman" pitchFamily="18" charset="0"/>
              </a:endParaRPr>
            </a:p>
          </p:txBody>
        </p:sp>
        <p:cxnSp>
          <p:nvCxnSpPr>
            <p:cNvPr id="39" name="Straight Arrow Connector 38"/>
            <p:cNvCxnSpPr/>
            <p:nvPr/>
          </p:nvCxnSpPr>
          <p:spPr>
            <a:xfrm>
              <a:off x="1742036" y="2078109"/>
              <a:ext cx="344683"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4456" y="3764057"/>
            <a:ext cx="8825146" cy="1323439"/>
          </a:xfrm>
          <a:prstGeom prst="rect">
            <a:avLst/>
          </a:prstGeom>
          <a:noFill/>
        </p:spPr>
        <p:txBody>
          <a:bodyPr wrap="square" rtlCol="0">
            <a:spAutoFit/>
          </a:bodyPr>
          <a:lstStyle/>
          <a:p>
            <a:pPr>
              <a:buNone/>
            </a:pPr>
            <a:r>
              <a:rPr lang="en-US" sz="1600" dirty="0" smtClean="0">
                <a:cs typeface="Times New Roman" pitchFamily="18" charset="0"/>
              </a:rPr>
              <a:t>+++) Table-top electrical discharge-free compact TW  LWIR</a:t>
            </a:r>
          </a:p>
          <a:p>
            <a:pPr>
              <a:buNone/>
            </a:pPr>
            <a:r>
              <a:rPr lang="en-US" sz="1600" dirty="0" smtClean="0">
                <a:cs typeface="Times New Roman" pitchFamily="18" charset="0"/>
              </a:rPr>
              <a:t>         laser system will be suitable for self-guiding in air over km range, etc.</a:t>
            </a:r>
          </a:p>
          <a:p>
            <a:pPr>
              <a:buNone/>
            </a:pPr>
            <a:r>
              <a:rPr lang="en-US" sz="1600" dirty="0" smtClean="0">
                <a:cs typeface="Times New Roman" pitchFamily="18" charset="0"/>
              </a:rPr>
              <a:t>+++) Optical-to-optical conversion efficiency 0.1-0.4 is far above </a:t>
            </a:r>
          </a:p>
          <a:p>
            <a:pPr>
              <a:buNone/>
            </a:pPr>
            <a:r>
              <a:rPr lang="en-US" sz="1600" dirty="0" smtClean="0">
                <a:cs typeface="Times New Roman" pitchFamily="18" charset="0"/>
              </a:rPr>
              <a:t>         any state-of-the-art LWIR OPA.</a:t>
            </a:r>
          </a:p>
          <a:p>
            <a:pPr>
              <a:buNone/>
            </a:pPr>
            <a:r>
              <a:rPr lang="en-US" sz="1600" dirty="0" smtClean="0">
                <a:cs typeface="Times New Roman" pitchFamily="18" charset="0"/>
              </a:rPr>
              <a:t>- - - ) Physics of  Optically Pumped high-pressure CO</a:t>
            </a:r>
            <a:r>
              <a:rPr lang="en-US" sz="1600" baseline="-25000" dirty="0" smtClean="0">
                <a:cs typeface="Times New Roman" pitchFamily="18" charset="0"/>
              </a:rPr>
              <a:t>2</a:t>
            </a:r>
            <a:r>
              <a:rPr lang="en-US" sz="1600" dirty="0" smtClean="0">
                <a:cs typeface="Times New Roman" pitchFamily="18" charset="0"/>
              </a:rPr>
              <a:t> medium needs to be studied.   </a:t>
            </a:r>
            <a:endParaRPr lang="en-US" sz="1600" dirty="0">
              <a:cs typeface="Times New Roman" pitchFamily="18" charset="0"/>
            </a:endParaRPr>
          </a:p>
        </p:txBody>
      </p:sp>
      <p:sp>
        <p:nvSpPr>
          <p:cNvPr id="46" name="TextBox 45"/>
          <p:cNvSpPr txBox="1"/>
          <p:nvPr/>
        </p:nvSpPr>
        <p:spPr>
          <a:xfrm>
            <a:off x="17581" y="5062976"/>
            <a:ext cx="9144000" cy="1785104"/>
          </a:xfrm>
          <a:prstGeom prst="rect">
            <a:avLst/>
          </a:prstGeom>
          <a:solidFill>
            <a:srgbClr val="FFC000"/>
          </a:solidFill>
        </p:spPr>
        <p:txBody>
          <a:bodyPr wrap="square" rtlCol="0">
            <a:spAutoFit/>
          </a:bodyPr>
          <a:lstStyle/>
          <a:p>
            <a:pPr marL="285750" indent="-285750">
              <a:buFont typeface="Wingdings" panose="05000000000000000000" pitchFamily="2" charset="2"/>
              <a:buChar char="ü"/>
            </a:pPr>
            <a:r>
              <a:rPr lang="en-US" sz="1600" b="1" dirty="0" smtClean="0"/>
              <a:t>Optically pumped high-pressure CO</a:t>
            </a:r>
            <a:r>
              <a:rPr lang="en-US" sz="1600" b="1" baseline="-25000" dirty="0" smtClean="0"/>
              <a:t>2</a:t>
            </a:r>
            <a:r>
              <a:rPr lang="en-US" sz="1600" b="1" dirty="0" smtClean="0"/>
              <a:t> lasers can be the game changer in LWIR USP:100 ns pump and 0.3-3 </a:t>
            </a:r>
            <a:r>
              <a:rPr lang="en-US" sz="1600" b="1" dirty="0" err="1" smtClean="0"/>
              <a:t>ps</a:t>
            </a:r>
            <a:r>
              <a:rPr lang="en-US" sz="1600" b="1" dirty="0" smtClean="0"/>
              <a:t> LWIR  </a:t>
            </a:r>
            <a:r>
              <a:rPr lang="en-US" sz="1600" b="1" dirty="0"/>
              <a:t>pulse. </a:t>
            </a:r>
            <a:endParaRPr lang="en-US" sz="1600" b="1" dirty="0" smtClean="0"/>
          </a:p>
          <a:p>
            <a:pPr marL="285750" indent="-285750">
              <a:buFont typeface="Wingdings" panose="05000000000000000000" pitchFamily="2" charset="2"/>
              <a:buChar char="ü"/>
            </a:pPr>
            <a:r>
              <a:rPr lang="en-US" sz="1600" b="1" dirty="0" smtClean="0"/>
              <a:t>At </a:t>
            </a:r>
            <a:r>
              <a:rPr lang="en-US" sz="1600" b="1" dirty="0"/>
              <a:t>present our goal is GW level of power from OP CO2 laser and only after reaching this goal one can consider  a higher TW powers. M</a:t>
            </a:r>
            <a:r>
              <a:rPr lang="en-US" sz="1600" b="1" dirty="0" smtClean="0"/>
              <a:t>ore </a:t>
            </a:r>
            <a:r>
              <a:rPr lang="en-US" sz="1600" b="1" dirty="0"/>
              <a:t>energetic </a:t>
            </a:r>
            <a:r>
              <a:rPr lang="en-US" sz="1600" b="1" dirty="0" err="1" smtClean="0"/>
              <a:t>Fe:ZnSe</a:t>
            </a:r>
            <a:r>
              <a:rPr lang="en-US" sz="1600" b="1" dirty="0" smtClean="0"/>
              <a:t> systems and </a:t>
            </a:r>
            <a:r>
              <a:rPr lang="en-US" sz="1600" b="1" dirty="0" err="1" smtClean="0"/>
              <a:t>Fe:ZnSe</a:t>
            </a:r>
            <a:r>
              <a:rPr lang="en-US" sz="1600" b="1" dirty="0" smtClean="0"/>
              <a:t> pump sources are needed.</a:t>
            </a:r>
          </a:p>
          <a:p>
            <a:pPr marL="285750" indent="-285750">
              <a:buFont typeface="Wingdings" panose="05000000000000000000" pitchFamily="2" charset="2"/>
              <a:buChar char="ü"/>
            </a:pPr>
            <a:r>
              <a:rPr lang="en-US" sz="1600" b="1" dirty="0" smtClean="0"/>
              <a:t>Even </a:t>
            </a:r>
            <a:r>
              <a:rPr lang="en-US" sz="1600" b="1" dirty="0"/>
              <a:t>higher power of 10-20 TW we leave to existing discharge pumping. </a:t>
            </a:r>
          </a:p>
          <a:p>
            <a:pPr>
              <a:buNone/>
            </a:pPr>
            <a:endParaRPr lang="en-US" b="1" dirty="0"/>
          </a:p>
          <a:p>
            <a:pPr>
              <a:buNone/>
            </a:pPr>
            <a:endParaRPr lang="en-US" sz="1800" b="1" baseline="-25000" dirty="0" smtClean="0"/>
          </a:p>
        </p:txBody>
      </p:sp>
      <p:pic>
        <p:nvPicPr>
          <p:cNvPr id="48" name="Picture 47"/>
          <p:cNvPicPr>
            <a:picLocks noChangeAspect="1"/>
          </p:cNvPicPr>
          <p:nvPr/>
        </p:nvPicPr>
        <p:blipFill>
          <a:blip r:embed="rId4"/>
          <a:stretch>
            <a:fillRect/>
          </a:stretch>
        </p:blipFill>
        <p:spPr>
          <a:xfrm>
            <a:off x="6993297" y="131763"/>
            <a:ext cx="2204515" cy="1025201"/>
          </a:xfrm>
          <a:prstGeom prst="rect">
            <a:avLst/>
          </a:prstGeom>
        </p:spPr>
      </p:pic>
      <p:sp>
        <p:nvSpPr>
          <p:cNvPr id="3084" name="Rectangle 14"/>
          <p:cNvSpPr>
            <a:spLocks noChangeArrowheads="1"/>
          </p:cNvSpPr>
          <p:nvPr/>
        </p:nvSpPr>
        <p:spPr bwMode="auto">
          <a:xfrm>
            <a:off x="-463559" y="320750"/>
            <a:ext cx="8991600" cy="646331"/>
          </a:xfrm>
          <a:prstGeom prst="rect">
            <a:avLst/>
          </a:prstGeom>
          <a:noFill/>
          <a:ln w="9525">
            <a:noFill/>
            <a:miter lim="800000"/>
            <a:headEnd/>
            <a:tailEnd/>
          </a:ln>
        </p:spPr>
        <p:txBody>
          <a:bodyPr>
            <a:spAutoFit/>
          </a:bodyPr>
          <a:lstStyle/>
          <a:p>
            <a:pPr algn="ctr">
              <a:buFont typeface="Monotype Sorts" charset="2"/>
              <a:buNone/>
              <a:defRPr/>
            </a:pPr>
            <a:r>
              <a:rPr lang="en-US" sz="3600" dirty="0">
                <a:solidFill>
                  <a:schemeClr val="bg1"/>
                </a:solidFill>
                <a:effectLst>
                  <a:outerShdw blurRad="38100" dist="38100" dir="2700000" algn="tl">
                    <a:srgbClr val="000000"/>
                  </a:outerShdw>
                </a:effectLst>
                <a:latin typeface="+mj-lt"/>
              </a:rPr>
              <a:t> </a:t>
            </a:r>
            <a:r>
              <a:rPr lang="en-US" sz="3600" dirty="0">
                <a:solidFill>
                  <a:schemeClr val="bg1"/>
                </a:solidFill>
                <a:latin typeface="+mj-lt"/>
              </a:rPr>
              <a:t> </a:t>
            </a:r>
            <a:r>
              <a:rPr lang="en-US" sz="3600" dirty="0" smtClean="0">
                <a:solidFill>
                  <a:schemeClr val="tx2"/>
                </a:solidFill>
                <a:effectLst>
                  <a:outerShdw blurRad="38100" dist="38100" dir="2700000" algn="tl">
                    <a:srgbClr val="000000"/>
                  </a:outerShdw>
                </a:effectLst>
                <a:latin typeface="+mj-lt"/>
              </a:rPr>
              <a:t> </a:t>
            </a:r>
            <a:r>
              <a:rPr lang="en-US" sz="3600" dirty="0">
                <a:solidFill>
                  <a:schemeClr val="tx2"/>
                </a:solidFill>
                <a:effectLst>
                  <a:outerShdw blurRad="38100" dist="38100" dir="2700000" algn="tl">
                    <a:srgbClr val="000000"/>
                  </a:outerShdw>
                </a:effectLst>
                <a:latin typeface="+mj-lt"/>
              </a:rPr>
              <a:t> </a:t>
            </a:r>
            <a:r>
              <a:rPr lang="en-US" sz="2000" dirty="0" smtClean="0">
                <a:solidFill>
                  <a:srgbClr val="0000CC"/>
                </a:solidFill>
                <a:latin typeface="Arial Black" panose="020B0A04020102020204" pitchFamily="34" charset="0"/>
              </a:rPr>
              <a:t>Compact OP CO</a:t>
            </a:r>
            <a:r>
              <a:rPr lang="en-US" sz="2000" baseline="-25000" dirty="0" smtClean="0">
                <a:solidFill>
                  <a:srgbClr val="0000CC"/>
                </a:solidFill>
                <a:latin typeface="Arial Black" panose="020B0A04020102020204" pitchFamily="34" charset="0"/>
              </a:rPr>
              <a:t>2</a:t>
            </a:r>
            <a:r>
              <a:rPr lang="en-US" sz="2000" dirty="0" smtClean="0">
                <a:solidFill>
                  <a:srgbClr val="0000CC"/>
                </a:solidFill>
                <a:latin typeface="Arial Black" panose="020B0A04020102020204" pitchFamily="34" charset="0"/>
              </a:rPr>
              <a:t> TW Laser </a:t>
            </a:r>
            <a:endParaRPr lang="en-US" sz="2000" dirty="0">
              <a:solidFill>
                <a:srgbClr val="0000CC"/>
              </a:solidFill>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7C15AC04-70BB-4C4D-ABFC-4A2A43E59B72}" type="slidenum">
              <a:rPr lang="en-US" smtClean="0"/>
              <a:pPr/>
              <a:t>19</a:t>
            </a:fld>
            <a:endParaRPr lang="en-US"/>
          </a:p>
        </p:txBody>
      </p:sp>
    </p:spTree>
    <p:extLst>
      <p:ext uri="{BB962C8B-B14F-4D97-AF65-F5344CB8AC3E}">
        <p14:creationId xmlns:p14="http://schemas.microsoft.com/office/powerpoint/2010/main" val="184665575"/>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2</a:t>
            </a:fld>
            <a:endParaRPr lang="en-US" dirty="0"/>
          </a:p>
        </p:txBody>
      </p:sp>
      <p:sp>
        <p:nvSpPr>
          <p:cNvPr id="7" name="Title 1"/>
          <p:cNvSpPr>
            <a:spLocks noGrp="1"/>
          </p:cNvSpPr>
          <p:nvPr>
            <p:ph type="title" idx="4294967295"/>
          </p:nvPr>
        </p:nvSpPr>
        <p:spPr>
          <a:xfrm>
            <a:off x="914400" y="82550"/>
            <a:ext cx="8229600" cy="400050"/>
          </a:xfrm>
        </p:spPr>
        <p:txBody>
          <a:bodyPr>
            <a:spAutoFit/>
          </a:bodyPr>
          <a:lstStyle/>
          <a:p>
            <a:pPr algn="l"/>
            <a:r>
              <a:rPr lang="en-US" sz="2000" b="1" dirty="0" smtClean="0">
                <a:solidFill>
                  <a:srgbClr val="0000CC"/>
                </a:solidFill>
                <a:latin typeface="Arial Black" panose="020B0A04020102020204" pitchFamily="34" charset="0"/>
              </a:rPr>
              <a:t>Outline</a:t>
            </a:r>
            <a:endParaRPr lang="en-US" sz="2000" b="1" dirty="0">
              <a:solidFill>
                <a:srgbClr val="0000CC"/>
              </a:solidFill>
              <a:latin typeface="Arial Black" panose="020B0A04020102020204" pitchFamily="34" charset="0"/>
            </a:endParaRPr>
          </a:p>
        </p:txBody>
      </p:sp>
      <p:sp>
        <p:nvSpPr>
          <p:cNvPr id="25" name="Title 1"/>
          <p:cNvSpPr txBox="1">
            <a:spLocks/>
          </p:cNvSpPr>
          <p:nvPr/>
        </p:nvSpPr>
        <p:spPr>
          <a:xfrm>
            <a:off x="388344" y="481919"/>
            <a:ext cx="6850656" cy="5016758"/>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spcBef>
                <a:spcPts val="1200"/>
              </a:spcBef>
              <a:spcAft>
                <a:spcPts val="3600"/>
              </a:spcAft>
              <a:buFont typeface="+mj-lt"/>
              <a:buAutoNum type="arabicPeriod"/>
              <a:tabLst>
                <a:tab pos="400050" algn="l"/>
              </a:tabLst>
            </a:pPr>
            <a:r>
              <a:rPr lang="en-US" sz="2000" dirty="0" smtClean="0">
                <a:solidFill>
                  <a:schemeClr val="tx2">
                    <a:lumMod val="75000"/>
                  </a:schemeClr>
                </a:solidFill>
              </a:rPr>
              <a:t>Motivation. Why Optically pumped CO</a:t>
            </a:r>
            <a:r>
              <a:rPr lang="en-US" sz="2000" baseline="-25000" dirty="0" smtClean="0">
                <a:solidFill>
                  <a:schemeClr val="tx2">
                    <a:lumMod val="75000"/>
                  </a:schemeClr>
                </a:solidFill>
              </a:rPr>
              <a:t>2</a:t>
            </a:r>
            <a:r>
              <a:rPr lang="en-US" sz="2000" dirty="0" smtClean="0">
                <a:solidFill>
                  <a:schemeClr val="tx2">
                    <a:lumMod val="75000"/>
                  </a:schemeClr>
                </a:solidFill>
              </a:rPr>
              <a:t> lasers/amplifiers</a:t>
            </a:r>
          </a:p>
          <a:p>
            <a:pPr marL="457200" indent="-457200" algn="l">
              <a:spcBef>
                <a:spcPts val="1200"/>
              </a:spcBef>
              <a:spcAft>
                <a:spcPts val="3600"/>
              </a:spcAft>
              <a:buFont typeface="+mj-lt"/>
              <a:buAutoNum type="arabicPeriod"/>
              <a:tabLst>
                <a:tab pos="400050" algn="l"/>
              </a:tabLst>
            </a:pPr>
            <a:r>
              <a:rPr lang="en-US" sz="2000" dirty="0" smtClean="0">
                <a:solidFill>
                  <a:schemeClr val="tx2">
                    <a:lumMod val="75000"/>
                  </a:schemeClr>
                </a:solidFill>
              </a:rPr>
              <a:t>TM:II-VI MIR laser materials introduction (</a:t>
            </a:r>
            <a:r>
              <a:rPr lang="en-US" sz="2000" dirty="0" err="1" smtClean="0">
                <a:solidFill>
                  <a:schemeClr val="tx2">
                    <a:lumMod val="75000"/>
                  </a:schemeClr>
                </a:solidFill>
              </a:rPr>
              <a:t>Fe:Cr:ZnS</a:t>
            </a:r>
            <a:r>
              <a:rPr lang="en-US" sz="2000" dirty="0" smtClean="0">
                <a:solidFill>
                  <a:schemeClr val="tx2">
                    <a:lumMod val="75000"/>
                  </a:schemeClr>
                </a:solidFill>
              </a:rPr>
              <a:t>/</a:t>
            </a:r>
            <a:r>
              <a:rPr lang="en-US" sz="2000" dirty="0" err="1" smtClean="0">
                <a:solidFill>
                  <a:schemeClr val="tx2">
                    <a:lumMod val="75000"/>
                  </a:schemeClr>
                </a:solidFill>
              </a:rPr>
              <a:t>ZnSe</a:t>
            </a:r>
            <a:r>
              <a:rPr lang="en-US" sz="2000" dirty="0" smtClean="0">
                <a:solidFill>
                  <a:schemeClr val="tx2">
                    <a:lumMod val="75000"/>
                  </a:schemeClr>
                </a:solidFill>
              </a:rPr>
              <a:t> </a:t>
            </a:r>
            <a:r>
              <a:rPr lang="en-US" sz="2000" dirty="0">
                <a:solidFill>
                  <a:schemeClr val="tx2">
                    <a:lumMod val="75000"/>
                  </a:schemeClr>
                </a:solidFill>
              </a:rPr>
              <a:t>) </a:t>
            </a:r>
            <a:endParaRPr lang="en-US" sz="2000" dirty="0" smtClean="0">
              <a:solidFill>
                <a:schemeClr val="tx2">
                  <a:lumMod val="75000"/>
                </a:schemeClr>
              </a:solidFill>
            </a:endParaRPr>
          </a:p>
          <a:p>
            <a:pPr marL="457200" indent="-457200" algn="l">
              <a:lnSpc>
                <a:spcPct val="150000"/>
              </a:lnSpc>
              <a:spcBef>
                <a:spcPts val="0"/>
              </a:spcBef>
              <a:buFont typeface="+mj-lt"/>
              <a:buAutoNum type="arabicPeriod"/>
              <a:tabLst>
                <a:tab pos="400050" algn="l"/>
              </a:tabLst>
            </a:pPr>
            <a:r>
              <a:rPr lang="en-US" sz="2000" dirty="0" err="1">
                <a:solidFill>
                  <a:schemeClr val="tx2">
                    <a:lumMod val="75000"/>
                  </a:schemeClr>
                </a:solidFill>
              </a:rPr>
              <a:t>Cr:ZnS</a:t>
            </a:r>
            <a:r>
              <a:rPr lang="en-US" sz="2000" dirty="0">
                <a:solidFill>
                  <a:schemeClr val="tx2">
                    <a:lumMod val="75000"/>
                  </a:schemeClr>
                </a:solidFill>
              </a:rPr>
              <a:t>/</a:t>
            </a:r>
            <a:r>
              <a:rPr lang="en-US" sz="2000" dirty="0" err="1">
                <a:solidFill>
                  <a:schemeClr val="tx2">
                    <a:lumMod val="75000"/>
                  </a:schemeClr>
                </a:solidFill>
              </a:rPr>
              <a:t>ZnSe</a:t>
            </a:r>
            <a:r>
              <a:rPr lang="en-US" sz="2000" dirty="0">
                <a:solidFill>
                  <a:schemeClr val="tx2">
                    <a:lumMod val="75000"/>
                  </a:schemeClr>
                </a:solidFill>
              </a:rPr>
              <a:t> </a:t>
            </a:r>
            <a:r>
              <a:rPr lang="en-US" sz="2000" dirty="0" smtClean="0">
                <a:solidFill>
                  <a:schemeClr val="tx2">
                    <a:lumMod val="75000"/>
                  </a:schemeClr>
                </a:solidFill>
              </a:rPr>
              <a:t>oscillators and amplifiers</a:t>
            </a:r>
          </a:p>
          <a:p>
            <a:pPr marL="457200" indent="-457200" algn="l">
              <a:lnSpc>
                <a:spcPct val="150000"/>
              </a:lnSpc>
              <a:spcBef>
                <a:spcPts val="0"/>
              </a:spcBef>
              <a:buFont typeface="+mj-lt"/>
              <a:buAutoNum type="arabicPeriod"/>
              <a:tabLst>
                <a:tab pos="400050" algn="l"/>
              </a:tabLst>
            </a:pPr>
            <a:endParaRPr lang="en-US" sz="2000" dirty="0">
              <a:solidFill>
                <a:schemeClr val="tx2">
                  <a:lumMod val="75000"/>
                </a:schemeClr>
              </a:solidFill>
            </a:endParaRPr>
          </a:p>
          <a:p>
            <a:pPr marL="457200" indent="-457200" algn="l">
              <a:lnSpc>
                <a:spcPct val="150000"/>
              </a:lnSpc>
              <a:spcBef>
                <a:spcPts val="0"/>
              </a:spcBef>
              <a:buFont typeface="+mj-lt"/>
              <a:buAutoNum type="arabicPeriod"/>
              <a:tabLst>
                <a:tab pos="400050" algn="l"/>
              </a:tabLst>
            </a:pPr>
            <a:r>
              <a:rPr lang="en-US" sz="2000" dirty="0" err="1" smtClean="0">
                <a:solidFill>
                  <a:schemeClr val="tx2">
                    <a:lumMod val="75000"/>
                  </a:schemeClr>
                </a:solidFill>
              </a:rPr>
              <a:t>Fe:II-VI</a:t>
            </a:r>
            <a:r>
              <a:rPr lang="en-US" sz="2000" dirty="0" smtClean="0">
                <a:solidFill>
                  <a:schemeClr val="tx2">
                    <a:lumMod val="75000"/>
                  </a:schemeClr>
                </a:solidFill>
              </a:rPr>
              <a:t> oscillators and amplifiers at 4-5 </a:t>
            </a:r>
            <a:r>
              <a:rPr lang="en-US" sz="2000" dirty="0" smtClean="0">
                <a:solidFill>
                  <a:schemeClr val="tx2">
                    <a:lumMod val="75000"/>
                  </a:schemeClr>
                </a:solidFill>
                <a:sym typeface="Symbol" panose="05050102010706020507" pitchFamily="18" charset="2"/>
              </a:rPr>
              <a:t>m </a:t>
            </a:r>
          </a:p>
          <a:p>
            <a:pPr marL="457200" indent="-457200" algn="l">
              <a:lnSpc>
                <a:spcPct val="150000"/>
              </a:lnSpc>
              <a:spcBef>
                <a:spcPts val="0"/>
              </a:spcBef>
              <a:buFont typeface="+mj-lt"/>
              <a:buAutoNum type="arabicPeriod"/>
              <a:tabLst>
                <a:tab pos="400050" algn="l"/>
              </a:tabLst>
            </a:pPr>
            <a:endParaRPr lang="en-US" sz="2000" dirty="0" smtClean="0">
              <a:solidFill>
                <a:schemeClr val="tx2">
                  <a:lumMod val="75000"/>
                </a:schemeClr>
              </a:solidFill>
              <a:sym typeface="Symbol" panose="05050102010706020507" pitchFamily="18" charset="2"/>
            </a:endParaRPr>
          </a:p>
          <a:p>
            <a:pPr marL="457200" indent="-457200" algn="l">
              <a:lnSpc>
                <a:spcPct val="150000"/>
              </a:lnSpc>
              <a:spcBef>
                <a:spcPts val="0"/>
              </a:spcBef>
              <a:buFont typeface="+mj-lt"/>
              <a:buAutoNum type="arabicPeriod"/>
              <a:tabLst>
                <a:tab pos="400050" algn="l"/>
              </a:tabLst>
            </a:pPr>
            <a:r>
              <a:rPr lang="en-US" sz="2000" dirty="0" err="1" smtClean="0">
                <a:solidFill>
                  <a:schemeClr val="tx2">
                    <a:lumMod val="75000"/>
                  </a:schemeClr>
                </a:solidFill>
                <a:sym typeface="Symbol" panose="05050102010706020507" pitchFamily="18" charset="2"/>
              </a:rPr>
              <a:t>Fe:ZnSe</a:t>
            </a:r>
            <a:r>
              <a:rPr lang="en-US" sz="2000" dirty="0" smtClean="0">
                <a:solidFill>
                  <a:schemeClr val="tx2">
                    <a:lumMod val="75000"/>
                  </a:schemeClr>
                </a:solidFill>
                <a:sym typeface="Symbol" panose="05050102010706020507" pitchFamily="18" charset="2"/>
              </a:rPr>
              <a:t> pumped CO</a:t>
            </a:r>
            <a:r>
              <a:rPr lang="en-US" sz="2000" baseline="-25000" dirty="0" smtClean="0">
                <a:solidFill>
                  <a:schemeClr val="tx2">
                    <a:lumMod val="75000"/>
                  </a:schemeClr>
                </a:solidFill>
                <a:sym typeface="Symbol" panose="05050102010706020507" pitchFamily="18" charset="2"/>
              </a:rPr>
              <a:t>2</a:t>
            </a:r>
            <a:r>
              <a:rPr lang="en-US" sz="2000" dirty="0" smtClean="0">
                <a:solidFill>
                  <a:schemeClr val="tx2">
                    <a:lumMod val="75000"/>
                  </a:schemeClr>
                </a:solidFill>
                <a:sym typeface="Symbol" panose="05050102010706020507" pitchFamily="18" charset="2"/>
              </a:rPr>
              <a:t> lasers/amplifiers</a:t>
            </a:r>
          </a:p>
          <a:p>
            <a:pPr marL="457200" indent="-457200" algn="l">
              <a:lnSpc>
                <a:spcPct val="150000"/>
              </a:lnSpc>
              <a:spcBef>
                <a:spcPts val="0"/>
              </a:spcBef>
              <a:buFont typeface="+mj-lt"/>
              <a:buAutoNum type="arabicPeriod"/>
              <a:tabLst>
                <a:tab pos="400050" algn="l"/>
              </a:tabLst>
            </a:pPr>
            <a:endParaRPr lang="en-US" sz="2000" dirty="0" smtClean="0">
              <a:solidFill>
                <a:schemeClr val="tx2">
                  <a:lumMod val="75000"/>
                </a:schemeClr>
              </a:solidFill>
              <a:sym typeface="Symbol" panose="05050102010706020507" pitchFamily="18" charset="2"/>
            </a:endParaRPr>
          </a:p>
          <a:p>
            <a:pPr marL="457200" indent="-457200" algn="l">
              <a:lnSpc>
                <a:spcPct val="150000"/>
              </a:lnSpc>
              <a:spcBef>
                <a:spcPts val="0"/>
              </a:spcBef>
              <a:buFont typeface="+mj-lt"/>
              <a:buAutoNum type="arabicPeriod"/>
              <a:tabLst>
                <a:tab pos="400050" algn="l"/>
              </a:tabLst>
            </a:pPr>
            <a:r>
              <a:rPr lang="en-US" sz="2000" dirty="0" smtClean="0">
                <a:solidFill>
                  <a:schemeClr val="tx2">
                    <a:lumMod val="75000"/>
                  </a:schemeClr>
                </a:solidFill>
              </a:rPr>
              <a:t>Conclusions and Outlook</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9457" y="282575"/>
            <a:ext cx="1996440" cy="3901152"/>
          </a:xfrm>
          <a:prstGeom prst="rect">
            <a:avLst/>
          </a:prstGeom>
        </p:spPr>
      </p:pic>
      <p:grpSp>
        <p:nvGrpSpPr>
          <p:cNvPr id="6" name="Group 5"/>
          <p:cNvGrpSpPr/>
          <p:nvPr/>
        </p:nvGrpSpPr>
        <p:grpSpPr>
          <a:xfrm>
            <a:off x="7071586" y="4319376"/>
            <a:ext cx="2178868" cy="2219536"/>
            <a:chOff x="-116161" y="4142549"/>
            <a:chExt cx="2886536" cy="2588379"/>
          </a:xfrm>
        </p:grpSpPr>
        <p:cxnSp>
          <p:nvCxnSpPr>
            <p:cNvPr id="8" name="Straight Connector 7"/>
            <p:cNvCxnSpPr/>
            <p:nvPr/>
          </p:nvCxnSpPr>
          <p:spPr>
            <a:xfrm>
              <a:off x="621033" y="6264328"/>
              <a:ext cx="137160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840233" y="4435528"/>
              <a:ext cx="0" cy="1828800"/>
            </a:xfrm>
            <a:prstGeom prst="straightConnector1">
              <a:avLst/>
            </a:prstGeom>
            <a:ln w="57150">
              <a:solidFill>
                <a:srgbClr val="1E1BC5"/>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306833" y="4435528"/>
              <a:ext cx="685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1033" y="5330878"/>
              <a:ext cx="685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963933" y="4435528"/>
              <a:ext cx="571500" cy="8953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92632" y="4142549"/>
              <a:ext cx="723275" cy="523220"/>
            </a:xfrm>
            <a:prstGeom prst="rect">
              <a:avLst/>
            </a:prstGeom>
            <a:noFill/>
          </p:spPr>
          <p:txBody>
            <a:bodyPr wrap="none" rtlCol="0">
              <a:spAutoFit/>
            </a:bodyPr>
            <a:lstStyle/>
            <a:p>
              <a:pPr>
                <a:buNone/>
              </a:pPr>
              <a:r>
                <a:rPr lang="en-US" dirty="0" smtClean="0">
                  <a:latin typeface="Times" pitchFamily="18" charset="0"/>
                </a:rPr>
                <a:t>001</a:t>
              </a:r>
              <a:endParaRPr lang="en-US" dirty="0">
                <a:latin typeface="Times" pitchFamily="18" charset="0"/>
              </a:endParaRPr>
            </a:p>
          </p:txBody>
        </p:sp>
        <p:sp>
          <p:nvSpPr>
            <p:cNvPr id="15" name="TextBox 14"/>
            <p:cNvSpPr txBox="1"/>
            <p:nvPr/>
          </p:nvSpPr>
          <p:spPr>
            <a:xfrm>
              <a:off x="369723" y="5316091"/>
              <a:ext cx="723275" cy="523220"/>
            </a:xfrm>
            <a:prstGeom prst="rect">
              <a:avLst/>
            </a:prstGeom>
            <a:noFill/>
          </p:spPr>
          <p:txBody>
            <a:bodyPr wrap="none" rtlCol="0">
              <a:spAutoFit/>
            </a:bodyPr>
            <a:lstStyle/>
            <a:p>
              <a:pPr>
                <a:buNone/>
              </a:pPr>
              <a:r>
                <a:rPr lang="en-US" dirty="0" smtClean="0">
                  <a:latin typeface="Times" pitchFamily="18" charset="0"/>
                </a:rPr>
                <a:t>100</a:t>
              </a:r>
              <a:endParaRPr lang="en-US" dirty="0">
                <a:latin typeface="Times" pitchFamily="18" charset="0"/>
              </a:endParaRPr>
            </a:p>
          </p:txBody>
        </p:sp>
        <p:sp>
          <p:nvSpPr>
            <p:cNvPr id="16" name="TextBox 15"/>
            <p:cNvSpPr txBox="1"/>
            <p:nvPr/>
          </p:nvSpPr>
          <p:spPr>
            <a:xfrm>
              <a:off x="2047099" y="5954420"/>
              <a:ext cx="723276" cy="523220"/>
            </a:xfrm>
            <a:prstGeom prst="rect">
              <a:avLst/>
            </a:prstGeom>
            <a:noFill/>
          </p:spPr>
          <p:txBody>
            <a:bodyPr wrap="none" rtlCol="0">
              <a:spAutoFit/>
            </a:bodyPr>
            <a:lstStyle/>
            <a:p>
              <a:pPr>
                <a:buNone/>
              </a:pPr>
              <a:r>
                <a:rPr lang="en-US" dirty="0">
                  <a:latin typeface="Times" pitchFamily="18" charset="0"/>
                </a:rPr>
                <a:t>0</a:t>
              </a:r>
              <a:r>
                <a:rPr lang="en-US" dirty="0" smtClean="0">
                  <a:latin typeface="Times" pitchFamily="18" charset="0"/>
                </a:rPr>
                <a:t>00</a:t>
              </a:r>
              <a:endParaRPr lang="en-US" dirty="0">
                <a:latin typeface="Times" pitchFamily="18" charset="0"/>
              </a:endParaRPr>
            </a:p>
          </p:txBody>
        </p:sp>
        <p:sp>
          <p:nvSpPr>
            <p:cNvPr id="17" name="TextBox 16"/>
            <p:cNvSpPr txBox="1"/>
            <p:nvPr/>
          </p:nvSpPr>
          <p:spPr>
            <a:xfrm rot="16200000">
              <a:off x="842812" y="5069267"/>
              <a:ext cx="1208985" cy="523221"/>
            </a:xfrm>
            <a:prstGeom prst="rect">
              <a:avLst/>
            </a:prstGeom>
            <a:noFill/>
          </p:spPr>
          <p:txBody>
            <a:bodyPr wrap="none" rtlCol="0">
              <a:spAutoFit/>
            </a:bodyPr>
            <a:lstStyle/>
            <a:p>
              <a:pPr>
                <a:buNone/>
              </a:pPr>
              <a:r>
                <a:rPr lang="en-US" dirty="0" smtClean="0">
                  <a:solidFill>
                    <a:schemeClr val="tx2">
                      <a:lumMod val="75000"/>
                    </a:schemeClr>
                  </a:solidFill>
                  <a:latin typeface="Times" pitchFamily="18" charset="0"/>
                </a:rPr>
                <a:t>4.3 </a:t>
              </a:r>
              <a:r>
                <a:rPr lang="en-US" dirty="0" smtClean="0">
                  <a:solidFill>
                    <a:schemeClr val="tx2">
                      <a:lumMod val="75000"/>
                    </a:schemeClr>
                  </a:solidFill>
                  <a:latin typeface="Symbol" pitchFamily="18" charset="2"/>
                </a:rPr>
                <a:t>m</a:t>
              </a:r>
              <a:r>
                <a:rPr lang="en-US" dirty="0" smtClean="0">
                  <a:solidFill>
                    <a:schemeClr val="tx2">
                      <a:lumMod val="75000"/>
                    </a:schemeClr>
                  </a:solidFill>
                  <a:latin typeface="Times" pitchFamily="18" charset="0"/>
                </a:rPr>
                <a:t>m</a:t>
              </a:r>
              <a:endParaRPr lang="en-US" dirty="0">
                <a:solidFill>
                  <a:schemeClr val="tx2">
                    <a:lumMod val="75000"/>
                  </a:schemeClr>
                </a:solidFill>
                <a:latin typeface="Times" pitchFamily="18" charset="0"/>
              </a:endParaRPr>
            </a:p>
          </p:txBody>
        </p:sp>
        <p:sp>
          <p:nvSpPr>
            <p:cNvPr id="18" name="TextBox 17"/>
            <p:cNvSpPr txBox="1"/>
            <p:nvPr/>
          </p:nvSpPr>
          <p:spPr>
            <a:xfrm>
              <a:off x="-116161" y="4404158"/>
              <a:ext cx="1119217" cy="523220"/>
            </a:xfrm>
            <a:prstGeom prst="rect">
              <a:avLst/>
            </a:prstGeom>
            <a:noFill/>
          </p:spPr>
          <p:txBody>
            <a:bodyPr wrap="none" rtlCol="0">
              <a:spAutoFit/>
            </a:bodyPr>
            <a:lstStyle/>
            <a:p>
              <a:pPr>
                <a:buNone/>
              </a:pPr>
              <a:r>
                <a:rPr lang="en-US" dirty="0" smtClean="0">
                  <a:solidFill>
                    <a:srgbClr val="FF0000"/>
                  </a:solidFill>
                  <a:latin typeface="Times" pitchFamily="18" charset="0"/>
                </a:rPr>
                <a:t>10 </a:t>
              </a:r>
              <a:r>
                <a:rPr lang="en-US" dirty="0" smtClean="0">
                  <a:solidFill>
                    <a:srgbClr val="FF0000"/>
                  </a:solidFill>
                  <a:latin typeface="Symbol" pitchFamily="18" charset="2"/>
                </a:rPr>
                <a:t>m</a:t>
              </a:r>
              <a:r>
                <a:rPr lang="en-US" dirty="0" smtClean="0">
                  <a:solidFill>
                    <a:srgbClr val="FF0000"/>
                  </a:solidFill>
                  <a:latin typeface="Times" pitchFamily="18" charset="0"/>
                </a:rPr>
                <a:t>m</a:t>
              </a:r>
              <a:endParaRPr lang="en-US" dirty="0">
                <a:solidFill>
                  <a:srgbClr val="FF0000"/>
                </a:solidFill>
                <a:latin typeface="Times" pitchFamily="18" charset="0"/>
              </a:endParaRPr>
            </a:p>
          </p:txBody>
        </p:sp>
        <p:sp>
          <p:nvSpPr>
            <p:cNvPr id="19" name="TextBox 18"/>
            <p:cNvSpPr txBox="1"/>
            <p:nvPr/>
          </p:nvSpPr>
          <p:spPr>
            <a:xfrm>
              <a:off x="106361" y="6264328"/>
              <a:ext cx="1956294" cy="466600"/>
            </a:xfrm>
            <a:prstGeom prst="rect">
              <a:avLst/>
            </a:prstGeom>
            <a:noFill/>
          </p:spPr>
          <p:txBody>
            <a:bodyPr wrap="none" rtlCol="0">
              <a:spAutoFit/>
            </a:bodyPr>
            <a:lstStyle/>
            <a:p>
              <a:pPr>
                <a:buNone/>
              </a:pPr>
              <a:r>
                <a:rPr lang="en-US" sz="2000" dirty="0" smtClean="0"/>
                <a:t>CO</a:t>
              </a:r>
              <a:r>
                <a:rPr lang="en-US" sz="2000" baseline="-25000" dirty="0" smtClean="0"/>
                <a:t>2</a:t>
              </a:r>
              <a:r>
                <a:rPr lang="en-US" sz="2000" dirty="0" smtClean="0"/>
                <a:t> Levels</a:t>
              </a:r>
              <a:endParaRPr lang="en-US" sz="2000" dirty="0"/>
            </a:p>
          </p:txBody>
        </p:sp>
      </p:grpSp>
    </p:spTree>
    <p:extLst>
      <p:ext uri="{BB962C8B-B14F-4D97-AF65-F5344CB8AC3E}">
        <p14:creationId xmlns:p14="http://schemas.microsoft.com/office/powerpoint/2010/main" val="2933512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15AC04-70BB-4C4D-ABFC-4A2A43E59B72}" type="slidenum">
              <a:rPr lang="en-US" smtClean="0"/>
              <a:pPr/>
              <a:t>20</a:t>
            </a:fld>
            <a:endParaRPr lang="en-US"/>
          </a:p>
        </p:txBody>
      </p:sp>
      <p:pic>
        <p:nvPicPr>
          <p:cNvPr id="3" name="Picture 2"/>
          <p:cNvPicPr>
            <a:picLocks noChangeAspect="1"/>
          </p:cNvPicPr>
          <p:nvPr/>
        </p:nvPicPr>
        <p:blipFill>
          <a:blip r:embed="rId2"/>
          <a:stretch>
            <a:fillRect/>
          </a:stretch>
        </p:blipFill>
        <p:spPr>
          <a:xfrm>
            <a:off x="0" y="0"/>
            <a:ext cx="9130924" cy="2951487"/>
          </a:xfrm>
          <a:prstGeom prst="rect">
            <a:avLst/>
          </a:prstGeom>
        </p:spPr>
      </p:pic>
      <p:pic>
        <p:nvPicPr>
          <p:cNvPr id="4" name="Picture 3"/>
          <p:cNvPicPr>
            <a:picLocks noChangeAspect="1"/>
          </p:cNvPicPr>
          <p:nvPr/>
        </p:nvPicPr>
        <p:blipFill>
          <a:blip r:embed="rId3"/>
          <a:stretch>
            <a:fillRect/>
          </a:stretch>
        </p:blipFill>
        <p:spPr>
          <a:xfrm>
            <a:off x="228600" y="3110831"/>
            <a:ext cx="4995375" cy="3456434"/>
          </a:xfrm>
          <a:prstGeom prst="rect">
            <a:avLst/>
          </a:prstGeom>
        </p:spPr>
      </p:pic>
      <p:sp>
        <p:nvSpPr>
          <p:cNvPr id="5" name="TextBox 4"/>
          <p:cNvSpPr txBox="1"/>
          <p:nvPr/>
        </p:nvSpPr>
        <p:spPr>
          <a:xfrm>
            <a:off x="5257800" y="3352800"/>
            <a:ext cx="3906775" cy="2308324"/>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002060"/>
                </a:solidFill>
              </a:rPr>
              <a:t>Home-made </a:t>
            </a:r>
            <a:r>
              <a:rPr lang="en-US" dirty="0" err="1" smtClean="0">
                <a:solidFill>
                  <a:srgbClr val="002060"/>
                </a:solidFill>
              </a:rPr>
              <a:t>Er:YAG</a:t>
            </a:r>
            <a:r>
              <a:rPr lang="en-US" dirty="0" smtClean="0">
                <a:solidFill>
                  <a:srgbClr val="002060"/>
                </a:solidFill>
              </a:rPr>
              <a:t> 25 J at 2940 nm </a:t>
            </a:r>
          </a:p>
          <a:p>
            <a:pPr defTabSz="287338"/>
            <a:r>
              <a:rPr lang="en-US" dirty="0" smtClean="0">
                <a:solidFill>
                  <a:srgbClr val="002060"/>
                </a:solidFill>
              </a:rPr>
              <a:t>	pumping</a:t>
            </a:r>
          </a:p>
          <a:p>
            <a:pPr marL="285750" indent="-285750">
              <a:buFont typeface="Arial" panose="020B0604020202020204" pitchFamily="34" charset="0"/>
              <a:buChar char="•"/>
            </a:pPr>
            <a:r>
              <a:rPr lang="en-US" dirty="0" err="1" smtClean="0">
                <a:solidFill>
                  <a:srgbClr val="002060"/>
                </a:solidFill>
              </a:rPr>
              <a:t>Fe:ZnSe</a:t>
            </a:r>
            <a:r>
              <a:rPr lang="en-US" dirty="0" smtClean="0">
                <a:solidFill>
                  <a:srgbClr val="002060"/>
                </a:solidFill>
              </a:rPr>
              <a:t> output energy  7.5J at 220K</a:t>
            </a:r>
          </a:p>
          <a:p>
            <a:pPr marL="285750" indent="-285750">
              <a:buFont typeface="Arial" panose="020B0604020202020204" pitchFamily="34" charset="0"/>
              <a:buChar char="•"/>
            </a:pPr>
            <a:r>
              <a:rPr lang="en-US" dirty="0" smtClean="0">
                <a:solidFill>
                  <a:srgbClr val="002060"/>
                </a:solidFill>
              </a:rPr>
              <a:t>(10.6J at 77K)</a:t>
            </a:r>
          </a:p>
          <a:p>
            <a:pPr marL="285750" indent="-285750">
              <a:buFont typeface="Arial" panose="020B0604020202020204" pitchFamily="34" charset="0"/>
              <a:buChar char="•"/>
            </a:pPr>
            <a:r>
              <a:rPr lang="en-US" dirty="0" err="1" smtClean="0">
                <a:solidFill>
                  <a:srgbClr val="002060"/>
                </a:solidFill>
              </a:rPr>
              <a:t>Fe:ZnSe</a:t>
            </a:r>
            <a:r>
              <a:rPr lang="en-US" dirty="0" smtClean="0">
                <a:solidFill>
                  <a:srgbClr val="002060"/>
                </a:solidFill>
              </a:rPr>
              <a:t> rep rate – single pulse</a:t>
            </a:r>
          </a:p>
          <a:p>
            <a:pPr marL="285750" indent="-285750">
              <a:buFont typeface="Arial" panose="020B0604020202020204" pitchFamily="34" charset="0"/>
              <a:buChar char="•"/>
            </a:pPr>
            <a:r>
              <a:rPr lang="en-US" dirty="0" smtClean="0">
                <a:solidFill>
                  <a:srgbClr val="002060"/>
                </a:solidFill>
              </a:rPr>
              <a:t>Pulse duration 700 </a:t>
            </a:r>
            <a:r>
              <a:rPr lang="en-US" dirty="0">
                <a:solidFill>
                  <a:srgbClr val="002060"/>
                </a:solidFill>
                <a:sym typeface="Symbol" panose="05050102010706020507" pitchFamily="18" charset="2"/>
              </a:rPr>
              <a:t></a:t>
            </a:r>
            <a:r>
              <a:rPr lang="en-US" dirty="0" smtClean="0">
                <a:solidFill>
                  <a:srgbClr val="002060"/>
                </a:solidFill>
              </a:rPr>
              <a:t>s</a:t>
            </a:r>
          </a:p>
          <a:p>
            <a:pPr marL="285750" indent="-285750">
              <a:buFont typeface="Arial" panose="020B0604020202020204" pitchFamily="34" charset="0"/>
              <a:buChar char="•"/>
            </a:pPr>
            <a:r>
              <a:rPr lang="en-US" dirty="0" smtClean="0">
                <a:solidFill>
                  <a:srgbClr val="002060"/>
                </a:solidFill>
              </a:rPr>
              <a:t>Efficiency </a:t>
            </a:r>
            <a:r>
              <a:rPr lang="en-US" dirty="0">
                <a:solidFill>
                  <a:srgbClr val="002060"/>
                </a:solidFill>
              </a:rPr>
              <a:t>3</a:t>
            </a:r>
            <a:r>
              <a:rPr lang="en-US" dirty="0" smtClean="0">
                <a:solidFill>
                  <a:srgbClr val="002060"/>
                </a:solidFill>
              </a:rPr>
              <a:t>0%</a:t>
            </a:r>
          </a:p>
          <a:p>
            <a:r>
              <a:rPr lang="en-US" dirty="0" smtClean="0"/>
              <a:t> </a:t>
            </a:r>
            <a:endParaRPr lang="en-US" dirty="0"/>
          </a:p>
        </p:txBody>
      </p:sp>
    </p:spTree>
    <p:extLst>
      <p:ext uri="{BB962C8B-B14F-4D97-AF65-F5344CB8AC3E}">
        <p14:creationId xmlns:p14="http://schemas.microsoft.com/office/powerpoint/2010/main" val="1210391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15AC04-70BB-4C4D-ABFC-4A2A43E59B72}" type="slidenum">
              <a:rPr lang="en-US" smtClean="0"/>
              <a:pPr/>
              <a:t>21</a:t>
            </a:fld>
            <a:endParaRPr lang="en-US"/>
          </a:p>
        </p:txBody>
      </p:sp>
      <p:pic>
        <p:nvPicPr>
          <p:cNvPr id="3" name="Picture 2"/>
          <p:cNvPicPr>
            <a:picLocks noChangeAspect="1"/>
          </p:cNvPicPr>
          <p:nvPr/>
        </p:nvPicPr>
        <p:blipFill>
          <a:blip r:embed="rId2"/>
          <a:stretch>
            <a:fillRect/>
          </a:stretch>
        </p:blipFill>
        <p:spPr>
          <a:xfrm>
            <a:off x="304800" y="0"/>
            <a:ext cx="8690363" cy="2817167"/>
          </a:xfrm>
          <a:prstGeom prst="rect">
            <a:avLst/>
          </a:prstGeom>
        </p:spPr>
      </p:pic>
      <p:pic>
        <p:nvPicPr>
          <p:cNvPr id="4" name="Picture 3"/>
          <p:cNvPicPr>
            <a:picLocks noChangeAspect="1"/>
          </p:cNvPicPr>
          <p:nvPr/>
        </p:nvPicPr>
        <p:blipFill>
          <a:blip r:embed="rId3"/>
          <a:stretch>
            <a:fillRect/>
          </a:stretch>
        </p:blipFill>
        <p:spPr>
          <a:xfrm>
            <a:off x="457200" y="2971800"/>
            <a:ext cx="4878600" cy="3437034"/>
          </a:xfrm>
          <a:prstGeom prst="rect">
            <a:avLst/>
          </a:prstGeom>
        </p:spPr>
      </p:pic>
      <p:sp>
        <p:nvSpPr>
          <p:cNvPr id="5" name="TextBox 4"/>
          <p:cNvSpPr txBox="1"/>
          <p:nvPr/>
        </p:nvSpPr>
        <p:spPr>
          <a:xfrm>
            <a:off x="5486400" y="3352800"/>
            <a:ext cx="3547190" cy="2308324"/>
          </a:xfrm>
          <a:prstGeom prst="rect">
            <a:avLst/>
          </a:prstGeom>
          <a:noFill/>
        </p:spPr>
        <p:txBody>
          <a:bodyPr wrap="none" rtlCol="0">
            <a:spAutoFit/>
          </a:bodyPr>
          <a:lstStyle/>
          <a:p>
            <a:pPr marL="285750" indent="-285750">
              <a:buFont typeface="Arial" panose="020B0604020202020204" pitchFamily="34" charset="0"/>
              <a:buChar char="•"/>
            </a:pPr>
            <a:r>
              <a:rPr lang="en-US" dirty="0" err="1">
                <a:solidFill>
                  <a:srgbClr val="002060"/>
                </a:solidFill>
              </a:rPr>
              <a:t>nonchain</a:t>
            </a:r>
            <a:r>
              <a:rPr lang="en-US" dirty="0">
                <a:solidFill>
                  <a:srgbClr val="002060"/>
                </a:solidFill>
              </a:rPr>
              <a:t> </a:t>
            </a:r>
            <a:r>
              <a:rPr lang="en-US" dirty="0" smtClean="0">
                <a:solidFill>
                  <a:srgbClr val="002060"/>
                </a:solidFill>
              </a:rPr>
              <a:t>electric-discharge </a:t>
            </a:r>
          </a:p>
          <a:p>
            <a:pPr defTabSz="287338"/>
            <a:r>
              <a:rPr lang="en-US" dirty="0" smtClean="0">
                <a:solidFill>
                  <a:srgbClr val="002060"/>
                </a:solidFill>
              </a:rPr>
              <a:t>	HF laser pumping</a:t>
            </a:r>
          </a:p>
          <a:p>
            <a:pPr marL="285750" indent="-285750">
              <a:buFont typeface="Arial" panose="020B0604020202020204" pitchFamily="34" charset="0"/>
              <a:buChar char="•"/>
            </a:pPr>
            <a:r>
              <a:rPr lang="en-US" dirty="0" err="1" smtClean="0">
                <a:solidFill>
                  <a:srgbClr val="002060"/>
                </a:solidFill>
              </a:rPr>
              <a:t>Fe:ZnSe</a:t>
            </a:r>
            <a:r>
              <a:rPr lang="en-US" dirty="0" smtClean="0">
                <a:solidFill>
                  <a:srgbClr val="002060"/>
                </a:solidFill>
              </a:rPr>
              <a:t> output energy 1 J </a:t>
            </a:r>
          </a:p>
          <a:p>
            <a:pPr marL="285750" indent="-285750">
              <a:buFont typeface="Arial" panose="020B0604020202020204" pitchFamily="34" charset="0"/>
              <a:buChar char="•"/>
            </a:pPr>
            <a:r>
              <a:rPr lang="en-US" dirty="0" err="1" smtClean="0">
                <a:solidFill>
                  <a:srgbClr val="002060"/>
                </a:solidFill>
              </a:rPr>
              <a:t>Fe:ZnSe</a:t>
            </a:r>
            <a:r>
              <a:rPr lang="en-US" dirty="0" smtClean="0">
                <a:solidFill>
                  <a:srgbClr val="002060"/>
                </a:solidFill>
              </a:rPr>
              <a:t> rep rate 20 </a:t>
            </a:r>
            <a:r>
              <a:rPr lang="en-US" dirty="0">
                <a:solidFill>
                  <a:srgbClr val="002060"/>
                </a:solidFill>
              </a:rPr>
              <a:t>H</a:t>
            </a:r>
            <a:r>
              <a:rPr lang="en-US" dirty="0" smtClean="0">
                <a:solidFill>
                  <a:srgbClr val="002060"/>
                </a:solidFill>
              </a:rPr>
              <a:t>z</a:t>
            </a:r>
          </a:p>
          <a:p>
            <a:pPr marL="285750" indent="-285750">
              <a:buFont typeface="Arial" panose="020B0604020202020204" pitchFamily="34" charset="0"/>
              <a:buChar char="•"/>
            </a:pPr>
            <a:r>
              <a:rPr lang="en-US" dirty="0" err="1" smtClean="0">
                <a:solidFill>
                  <a:srgbClr val="002060"/>
                </a:solidFill>
              </a:rPr>
              <a:t>Fe:ZnSe</a:t>
            </a:r>
            <a:r>
              <a:rPr lang="en-US" dirty="0" smtClean="0">
                <a:solidFill>
                  <a:srgbClr val="002060"/>
                </a:solidFill>
              </a:rPr>
              <a:t> output power 20W</a:t>
            </a:r>
          </a:p>
          <a:p>
            <a:pPr marL="285750" indent="-285750">
              <a:buFont typeface="Arial" panose="020B0604020202020204" pitchFamily="34" charset="0"/>
              <a:buChar char="•"/>
            </a:pPr>
            <a:r>
              <a:rPr lang="en-US" dirty="0" smtClean="0">
                <a:solidFill>
                  <a:srgbClr val="002060"/>
                </a:solidFill>
              </a:rPr>
              <a:t>Pulse duration 150 ns</a:t>
            </a:r>
          </a:p>
          <a:p>
            <a:pPr marL="285750" indent="-285750">
              <a:buFont typeface="Arial" panose="020B0604020202020204" pitchFamily="34" charset="0"/>
              <a:buChar char="•"/>
            </a:pPr>
            <a:r>
              <a:rPr lang="en-US" dirty="0" smtClean="0">
                <a:solidFill>
                  <a:srgbClr val="002060"/>
                </a:solidFill>
              </a:rPr>
              <a:t>RT operation with efficiency 40%</a:t>
            </a:r>
          </a:p>
          <a:p>
            <a:r>
              <a:rPr lang="en-US" dirty="0" smtClean="0"/>
              <a:t> </a:t>
            </a:r>
            <a:endParaRPr lang="en-US" dirty="0"/>
          </a:p>
        </p:txBody>
      </p:sp>
    </p:spTree>
    <p:extLst>
      <p:ext uri="{BB962C8B-B14F-4D97-AF65-F5344CB8AC3E}">
        <p14:creationId xmlns:p14="http://schemas.microsoft.com/office/powerpoint/2010/main" val="768468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15AC04-70BB-4C4D-ABFC-4A2A43E59B72}" type="slidenum">
              <a:rPr lang="en-US" smtClean="0"/>
              <a:pPr/>
              <a:t>22</a:t>
            </a:fld>
            <a:endParaRPr lang="en-US"/>
          </a:p>
        </p:txBody>
      </p:sp>
      <p:pic>
        <p:nvPicPr>
          <p:cNvPr id="10" name="Picture 9"/>
          <p:cNvPicPr>
            <a:picLocks noChangeAspect="1"/>
          </p:cNvPicPr>
          <p:nvPr/>
        </p:nvPicPr>
        <p:blipFill>
          <a:blip r:embed="rId2"/>
          <a:stretch>
            <a:fillRect/>
          </a:stretch>
        </p:blipFill>
        <p:spPr>
          <a:xfrm>
            <a:off x="1676400" y="386166"/>
            <a:ext cx="5849513" cy="1447800"/>
          </a:xfrm>
          <a:prstGeom prst="rect">
            <a:avLst/>
          </a:prstGeom>
        </p:spPr>
      </p:pic>
      <p:pic>
        <p:nvPicPr>
          <p:cNvPr id="9" name="Picture 8"/>
          <p:cNvPicPr>
            <a:picLocks noChangeAspect="1"/>
          </p:cNvPicPr>
          <p:nvPr/>
        </p:nvPicPr>
        <p:blipFill>
          <a:blip r:embed="rId3"/>
          <a:stretch>
            <a:fillRect/>
          </a:stretch>
        </p:blipFill>
        <p:spPr>
          <a:xfrm>
            <a:off x="2286000" y="1828800"/>
            <a:ext cx="5011313" cy="4968875"/>
          </a:xfrm>
          <a:prstGeom prst="rect">
            <a:avLst/>
          </a:prstGeom>
        </p:spPr>
      </p:pic>
      <p:sp>
        <p:nvSpPr>
          <p:cNvPr id="11" name="Rectangle 10"/>
          <p:cNvSpPr/>
          <p:nvPr/>
        </p:nvSpPr>
        <p:spPr>
          <a:xfrm>
            <a:off x="1905000" y="15498"/>
            <a:ext cx="5505546" cy="369332"/>
          </a:xfrm>
          <a:prstGeom prst="rect">
            <a:avLst/>
          </a:prstGeom>
        </p:spPr>
        <p:txBody>
          <a:bodyPr wrap="none">
            <a:spAutoFit/>
          </a:bodyPr>
          <a:lstStyle/>
          <a:p>
            <a:r>
              <a:rPr lang="en-US" b="1" dirty="0" err="1" smtClean="0">
                <a:solidFill>
                  <a:srgbClr val="0000CC"/>
                </a:solidFill>
                <a:latin typeface="Arial Black" panose="020B0A04020102020204" pitchFamily="34" charset="0"/>
              </a:rPr>
              <a:t>Multipass</a:t>
            </a:r>
            <a:r>
              <a:rPr lang="en-US" b="1" dirty="0" smtClean="0">
                <a:solidFill>
                  <a:srgbClr val="0000CC"/>
                </a:solidFill>
                <a:latin typeface="Arial Black" panose="020B0A04020102020204" pitchFamily="34" charset="0"/>
              </a:rPr>
              <a:t> RT </a:t>
            </a:r>
            <a:r>
              <a:rPr lang="en-US" b="1" dirty="0" err="1" smtClean="0">
                <a:solidFill>
                  <a:srgbClr val="0000CC"/>
                </a:solidFill>
                <a:latin typeface="Arial Black" panose="020B0A04020102020204" pitchFamily="34" charset="0"/>
              </a:rPr>
              <a:t>Fe:ZnSe</a:t>
            </a:r>
            <a:r>
              <a:rPr lang="en-US" b="1" dirty="0" smtClean="0">
                <a:solidFill>
                  <a:srgbClr val="0000CC"/>
                </a:solidFill>
                <a:latin typeface="Arial Black" panose="020B0A04020102020204" pitchFamily="34" charset="0"/>
              </a:rPr>
              <a:t> amplifier feasibility </a:t>
            </a:r>
            <a:endParaRPr lang="en-US" dirty="0"/>
          </a:p>
        </p:txBody>
      </p:sp>
    </p:spTree>
    <p:extLst>
      <p:ext uri="{BB962C8B-B14F-4D97-AF65-F5344CB8AC3E}">
        <p14:creationId xmlns:p14="http://schemas.microsoft.com/office/powerpoint/2010/main" val="3822936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15AC04-70BB-4C4D-ABFC-4A2A43E59B72}" type="slidenum">
              <a:rPr lang="en-US" smtClean="0"/>
              <a:pPr/>
              <a:t>23</a:t>
            </a:fld>
            <a:endParaRPr lang="en-US"/>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l="1850" t="3330" r="15364" b="3309"/>
          <a:stretch/>
        </p:blipFill>
        <p:spPr bwMode="auto">
          <a:xfrm>
            <a:off x="5029199" y="762000"/>
            <a:ext cx="3568775" cy="2438400"/>
          </a:xfrm>
          <a:prstGeom prst="rect">
            <a:avLst/>
          </a:prstGeom>
          <a:noFill/>
          <a:ln>
            <a:noFill/>
          </a:ln>
          <a:extLst>
            <a:ext uri="{53640926-AAD7-44D8-BBD7-CCE9431645EC}">
              <a14:shadowObscured xmlns:a14="http://schemas.microsoft.com/office/drawing/2010/main"/>
            </a:ext>
          </a:extLst>
        </p:spPr>
      </p:pic>
      <p:grpSp>
        <p:nvGrpSpPr>
          <p:cNvPr id="4" name="Group 3"/>
          <p:cNvGrpSpPr/>
          <p:nvPr/>
        </p:nvGrpSpPr>
        <p:grpSpPr>
          <a:xfrm>
            <a:off x="685800" y="923612"/>
            <a:ext cx="4038600" cy="3576109"/>
            <a:chOff x="1038993" y="1050471"/>
            <a:chExt cx="3090823" cy="2729089"/>
          </a:xfrm>
        </p:grpSpPr>
        <p:sp>
          <p:nvSpPr>
            <p:cNvPr id="5" name="Rectangle 4"/>
            <p:cNvSpPr/>
            <p:nvPr/>
          </p:nvSpPr>
          <p:spPr>
            <a:xfrm>
              <a:off x="2181535" y="1650203"/>
              <a:ext cx="193040" cy="173482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a:off x="3064934" y="2324926"/>
              <a:ext cx="1857186" cy="27257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rot="16200000">
              <a:off x="3317230" y="2349171"/>
              <a:ext cx="1352594" cy="188438"/>
            </a:xfrm>
            <a:prstGeom prst="rect">
              <a:avLst/>
            </a:prstGeom>
            <a:noFill/>
          </p:spPr>
          <p:txBody>
            <a:bodyPr wrap="none" rtlCol="0">
              <a:spAutoFit/>
            </a:bodyPr>
            <a:lstStyle/>
            <a:p>
              <a:r>
                <a:rPr lang="en-US" sz="1000" dirty="0" smtClean="0"/>
                <a:t>Er:YAG@2.9 µ /</a:t>
              </a:r>
              <a:r>
                <a:rPr lang="en-US" sz="1000" dirty="0"/>
                <a:t>2</a:t>
              </a:r>
              <a:r>
                <a:rPr lang="en-US" sz="1000" dirty="0" smtClean="0"/>
                <a:t>J/100µs/10Hz</a:t>
              </a:r>
              <a:endParaRPr lang="en-US" sz="1000" dirty="0"/>
            </a:p>
          </p:txBody>
        </p:sp>
        <p:sp>
          <p:nvSpPr>
            <p:cNvPr id="8" name="Rectangle 7"/>
            <p:cNvSpPr/>
            <p:nvPr/>
          </p:nvSpPr>
          <p:spPr>
            <a:xfrm>
              <a:off x="2237415" y="1761740"/>
              <a:ext cx="111760" cy="2196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2829711" y="2833142"/>
              <a:ext cx="106705" cy="13138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19671" y="2322544"/>
              <a:ext cx="111760" cy="23031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180644" y="1871587"/>
              <a:ext cx="706761"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973614" y="1843949"/>
              <a:ext cx="736810" cy="0"/>
            </a:xfrm>
            <a:prstGeom prst="straightConnector1">
              <a:avLst/>
            </a:prstGeom>
            <a:ln w="47625">
              <a:solidFill>
                <a:schemeClr val="accent1">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02398" y="2888098"/>
              <a:ext cx="142168" cy="117348"/>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494787" y="2437699"/>
              <a:ext cx="1459957"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373482" y="2901820"/>
              <a:ext cx="50694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73482" y="2420997"/>
              <a:ext cx="0" cy="489191"/>
            </a:xfrm>
            <a:prstGeom prst="straightConnector1">
              <a:avLst/>
            </a:prstGeom>
            <a:ln w="25400">
              <a:solidFill>
                <a:schemeClr val="accent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793362" y="2901821"/>
              <a:ext cx="1036349" cy="0"/>
            </a:xfrm>
            <a:prstGeom prst="straightConnector1">
              <a:avLst/>
            </a:prstGeom>
            <a:ln w="25400">
              <a:solidFill>
                <a:schemeClr val="accent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993695" y="1608231"/>
              <a:ext cx="572042" cy="1776796"/>
            </a:xfrm>
            <a:prstGeom prst="roundRect">
              <a:avLst/>
            </a:prstGeom>
            <a:noFill/>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2907993" y="1871587"/>
              <a:ext cx="0" cy="608549"/>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358553" y="2437699"/>
              <a:ext cx="939566" cy="0"/>
            </a:xfrm>
            <a:prstGeom prst="straightConnector1">
              <a:avLst/>
            </a:prstGeom>
            <a:ln w="25400">
              <a:solidFill>
                <a:schemeClr val="accent2">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287469" y="2296445"/>
              <a:ext cx="142168" cy="175236"/>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29711" y="2901821"/>
              <a:ext cx="0" cy="567290"/>
            </a:xfrm>
            <a:prstGeom prst="line">
              <a:avLst/>
            </a:prstGeom>
            <a:ln w="25400">
              <a:solidFill>
                <a:schemeClr val="accent2">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946724" y="2495890"/>
              <a:ext cx="763700" cy="0"/>
            </a:xfrm>
            <a:prstGeom prst="straightConnector1">
              <a:avLst/>
            </a:prstGeom>
            <a:ln w="47625">
              <a:solidFill>
                <a:schemeClr val="accent1">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949413" y="2901821"/>
              <a:ext cx="761011" cy="0"/>
            </a:xfrm>
            <a:prstGeom prst="straightConnector1">
              <a:avLst/>
            </a:prstGeom>
            <a:ln w="47625">
              <a:solidFill>
                <a:schemeClr val="accent1">
                  <a:lumMod val="75000"/>
                </a:schemeClr>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960476" y="1863321"/>
              <a:ext cx="352982" cy="246221"/>
            </a:xfrm>
            <a:prstGeom prst="rect">
              <a:avLst/>
            </a:prstGeom>
            <a:noFill/>
          </p:spPr>
          <p:txBody>
            <a:bodyPr wrap="none" rtlCol="0">
              <a:spAutoFit/>
            </a:bodyPr>
            <a:lstStyle/>
            <a:p>
              <a:r>
                <a:rPr lang="en-US" sz="1000" dirty="0" smtClean="0"/>
                <a:t>SM</a:t>
              </a:r>
              <a:endParaRPr lang="en-US" sz="1000" dirty="0"/>
            </a:p>
          </p:txBody>
        </p:sp>
        <p:sp>
          <p:nvSpPr>
            <p:cNvPr id="26" name="TextBox 25"/>
            <p:cNvSpPr txBox="1"/>
            <p:nvPr/>
          </p:nvSpPr>
          <p:spPr>
            <a:xfrm>
              <a:off x="1844744" y="3379450"/>
              <a:ext cx="673582" cy="400110"/>
            </a:xfrm>
            <a:prstGeom prst="rect">
              <a:avLst/>
            </a:prstGeom>
            <a:noFill/>
          </p:spPr>
          <p:txBody>
            <a:bodyPr wrap="none" rtlCol="0">
              <a:spAutoFit/>
            </a:bodyPr>
            <a:lstStyle/>
            <a:p>
              <a:r>
                <a:rPr lang="en-US" sz="1000" dirty="0" smtClean="0"/>
                <a:t>Nitrogen </a:t>
              </a:r>
            </a:p>
            <a:p>
              <a:r>
                <a:rPr lang="en-US" sz="1000" dirty="0" smtClean="0"/>
                <a:t>Cryostat</a:t>
              </a:r>
              <a:endParaRPr lang="en-US" sz="1000" dirty="0"/>
            </a:p>
          </p:txBody>
        </p:sp>
        <p:cxnSp>
          <p:nvCxnSpPr>
            <p:cNvPr id="27" name="Straight Arrow Connector 26"/>
            <p:cNvCxnSpPr/>
            <p:nvPr/>
          </p:nvCxnSpPr>
          <p:spPr>
            <a:xfrm>
              <a:off x="1287469" y="1101593"/>
              <a:ext cx="1024829" cy="7188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38993" y="2205563"/>
              <a:ext cx="352982" cy="246221"/>
            </a:xfrm>
            <a:prstGeom prst="rect">
              <a:avLst/>
            </a:prstGeom>
            <a:noFill/>
          </p:spPr>
          <p:txBody>
            <a:bodyPr wrap="none" rtlCol="0">
              <a:spAutoFit/>
            </a:bodyPr>
            <a:lstStyle/>
            <a:p>
              <a:r>
                <a:rPr lang="en-US" sz="1000" dirty="0" smtClean="0"/>
                <a:t>SM</a:t>
              </a:r>
              <a:endParaRPr lang="en-US" sz="1000" dirty="0"/>
            </a:p>
          </p:txBody>
        </p:sp>
        <p:sp>
          <p:nvSpPr>
            <p:cNvPr id="29" name="TextBox 28"/>
            <p:cNvSpPr txBox="1"/>
            <p:nvPr/>
          </p:nvSpPr>
          <p:spPr>
            <a:xfrm>
              <a:off x="2844159" y="2947810"/>
              <a:ext cx="352982" cy="246221"/>
            </a:xfrm>
            <a:prstGeom prst="rect">
              <a:avLst/>
            </a:prstGeom>
            <a:noFill/>
          </p:spPr>
          <p:txBody>
            <a:bodyPr wrap="none" rtlCol="0">
              <a:spAutoFit/>
            </a:bodyPr>
            <a:lstStyle/>
            <a:p>
              <a:r>
                <a:rPr lang="en-US" sz="1000" dirty="0" smtClean="0"/>
                <a:t>SM</a:t>
              </a:r>
              <a:endParaRPr lang="en-US" sz="1000" dirty="0"/>
            </a:p>
          </p:txBody>
        </p:sp>
        <p:sp>
          <p:nvSpPr>
            <p:cNvPr id="30" name="TextBox 29"/>
            <p:cNvSpPr txBox="1"/>
            <p:nvPr/>
          </p:nvSpPr>
          <p:spPr>
            <a:xfrm>
              <a:off x="3054512" y="1573492"/>
              <a:ext cx="841897" cy="246221"/>
            </a:xfrm>
            <a:prstGeom prst="rect">
              <a:avLst/>
            </a:prstGeom>
            <a:noFill/>
          </p:spPr>
          <p:txBody>
            <a:bodyPr wrap="none" rtlCol="0">
              <a:spAutoFit/>
            </a:bodyPr>
            <a:lstStyle/>
            <a:p>
              <a:r>
                <a:rPr lang="en-US" sz="1000" dirty="0" smtClean="0"/>
                <a:t>0.3J@2.9µm</a:t>
              </a:r>
              <a:endParaRPr lang="en-US" sz="1000" dirty="0"/>
            </a:p>
          </p:txBody>
        </p:sp>
        <p:sp>
          <p:nvSpPr>
            <p:cNvPr id="31" name="Rectangle 30"/>
            <p:cNvSpPr/>
            <p:nvPr/>
          </p:nvSpPr>
          <p:spPr>
            <a:xfrm>
              <a:off x="2229014" y="2846605"/>
              <a:ext cx="111760" cy="2277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2846533" y="2383794"/>
              <a:ext cx="142168" cy="175236"/>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302398" y="1871587"/>
              <a:ext cx="1605595" cy="0"/>
            </a:xfrm>
            <a:prstGeom prst="straightConnector1">
              <a:avLst/>
            </a:prstGeom>
            <a:ln w="25400">
              <a:solidFill>
                <a:schemeClr val="accent2">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810487" y="2517615"/>
              <a:ext cx="352982" cy="246221"/>
            </a:xfrm>
            <a:prstGeom prst="rect">
              <a:avLst/>
            </a:prstGeom>
            <a:noFill/>
          </p:spPr>
          <p:txBody>
            <a:bodyPr wrap="none" rtlCol="0">
              <a:spAutoFit/>
            </a:bodyPr>
            <a:lstStyle/>
            <a:p>
              <a:r>
                <a:rPr lang="en-US" sz="1000" dirty="0" smtClean="0"/>
                <a:t>SM</a:t>
              </a:r>
              <a:endParaRPr lang="en-US" sz="1000" dirty="0"/>
            </a:p>
          </p:txBody>
        </p:sp>
        <p:sp>
          <p:nvSpPr>
            <p:cNvPr id="35" name="TextBox 34"/>
            <p:cNvSpPr txBox="1"/>
            <p:nvPr/>
          </p:nvSpPr>
          <p:spPr>
            <a:xfrm>
              <a:off x="2961541" y="2221047"/>
              <a:ext cx="713022" cy="186464"/>
            </a:xfrm>
            <a:prstGeom prst="rect">
              <a:avLst/>
            </a:prstGeom>
            <a:noFill/>
          </p:spPr>
          <p:txBody>
            <a:bodyPr wrap="none" rtlCol="0">
              <a:spAutoFit/>
            </a:bodyPr>
            <a:lstStyle/>
            <a:p>
              <a:r>
                <a:rPr lang="en-US" sz="1000" dirty="0" smtClean="0"/>
                <a:t>0.5.J @2.9µm </a:t>
              </a:r>
              <a:endParaRPr lang="en-US" sz="1000" dirty="0"/>
            </a:p>
          </p:txBody>
        </p:sp>
        <p:sp>
          <p:nvSpPr>
            <p:cNvPr id="36" name="TextBox 35"/>
            <p:cNvSpPr txBox="1"/>
            <p:nvPr/>
          </p:nvSpPr>
          <p:spPr>
            <a:xfrm>
              <a:off x="3045024" y="2619819"/>
              <a:ext cx="666404" cy="186464"/>
            </a:xfrm>
            <a:prstGeom prst="rect">
              <a:avLst/>
            </a:prstGeom>
            <a:noFill/>
          </p:spPr>
          <p:txBody>
            <a:bodyPr wrap="none" rtlCol="0">
              <a:spAutoFit/>
            </a:bodyPr>
            <a:lstStyle/>
            <a:p>
              <a:r>
                <a:rPr lang="en-US" sz="1000" dirty="0" smtClean="0"/>
                <a:t>1.2J@2.9µm </a:t>
              </a:r>
              <a:endParaRPr lang="en-US" sz="1000" dirty="0"/>
            </a:p>
          </p:txBody>
        </p:sp>
        <p:cxnSp>
          <p:nvCxnSpPr>
            <p:cNvPr id="37" name="Straight Arrow Connector 36"/>
            <p:cNvCxnSpPr/>
            <p:nvPr/>
          </p:nvCxnSpPr>
          <p:spPr>
            <a:xfrm flipH="1">
              <a:off x="2283366" y="1050471"/>
              <a:ext cx="253635" cy="13262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2355007" y="1260005"/>
              <a:ext cx="533400" cy="17557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098243" y="2914647"/>
              <a:ext cx="352982" cy="246221"/>
            </a:xfrm>
            <a:prstGeom prst="rect">
              <a:avLst/>
            </a:prstGeom>
            <a:noFill/>
          </p:spPr>
          <p:txBody>
            <a:bodyPr wrap="none" rtlCol="0">
              <a:spAutoFit/>
            </a:bodyPr>
            <a:lstStyle/>
            <a:p>
              <a:r>
                <a:rPr lang="en-US" sz="1000" dirty="0" smtClean="0"/>
                <a:t>SM</a:t>
              </a:r>
              <a:endParaRPr lang="en-US" sz="1000" dirty="0"/>
            </a:p>
          </p:txBody>
        </p:sp>
        <p:cxnSp>
          <p:nvCxnSpPr>
            <p:cNvPr id="40" name="Straight Connector 39"/>
            <p:cNvCxnSpPr/>
            <p:nvPr/>
          </p:nvCxnSpPr>
          <p:spPr>
            <a:xfrm flipH="1" flipV="1">
              <a:off x="2827144" y="1739522"/>
              <a:ext cx="177500" cy="232856"/>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264477" y="2518115"/>
              <a:ext cx="230310" cy="318308"/>
              <a:chOff x="859561" y="2538402"/>
              <a:chExt cx="230310" cy="318308"/>
            </a:xfrm>
          </p:grpSpPr>
          <p:grpSp>
            <p:nvGrpSpPr>
              <p:cNvPr id="49" name="Group 48"/>
              <p:cNvGrpSpPr/>
              <p:nvPr/>
            </p:nvGrpSpPr>
            <p:grpSpPr>
              <a:xfrm>
                <a:off x="924709" y="2538402"/>
                <a:ext cx="100012" cy="318308"/>
                <a:chOff x="5981700" y="1444121"/>
                <a:chExt cx="200025" cy="524390"/>
              </a:xfrm>
            </p:grpSpPr>
            <p:sp>
              <p:nvSpPr>
                <p:cNvPr id="51" name="Isosceles Triangle 50"/>
                <p:cNvSpPr/>
                <p:nvPr/>
              </p:nvSpPr>
              <p:spPr>
                <a:xfrm>
                  <a:off x="5981700" y="1670914"/>
                  <a:ext cx="200025" cy="2975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flipV="1">
                  <a:off x="5981700" y="1444121"/>
                  <a:ext cx="200025" cy="2975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p:cNvSpPr/>
              <p:nvPr/>
            </p:nvSpPr>
            <p:spPr>
              <a:xfrm rot="16200000">
                <a:off x="946775" y="2588852"/>
                <a:ext cx="55881" cy="230310"/>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2796305" y="1990467"/>
              <a:ext cx="230310" cy="318308"/>
              <a:chOff x="859561" y="2538402"/>
              <a:chExt cx="230310" cy="318308"/>
            </a:xfrm>
          </p:grpSpPr>
          <p:grpSp>
            <p:nvGrpSpPr>
              <p:cNvPr id="45" name="Group 44"/>
              <p:cNvGrpSpPr/>
              <p:nvPr/>
            </p:nvGrpSpPr>
            <p:grpSpPr>
              <a:xfrm>
                <a:off x="924709" y="2538402"/>
                <a:ext cx="100012" cy="318308"/>
                <a:chOff x="5981700" y="1444121"/>
                <a:chExt cx="200025" cy="524390"/>
              </a:xfrm>
            </p:grpSpPr>
            <p:sp>
              <p:nvSpPr>
                <p:cNvPr id="47" name="Isosceles Triangle 46"/>
                <p:cNvSpPr/>
                <p:nvPr/>
              </p:nvSpPr>
              <p:spPr>
                <a:xfrm>
                  <a:off x="5981700" y="1670914"/>
                  <a:ext cx="200025" cy="2975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flipV="1">
                  <a:off x="5981700" y="1444121"/>
                  <a:ext cx="200025" cy="297597"/>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rot="16200000">
                <a:off x="946775" y="2588852"/>
                <a:ext cx="55881" cy="230310"/>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p:cNvSpPr txBox="1"/>
            <p:nvPr/>
          </p:nvSpPr>
          <p:spPr>
            <a:xfrm>
              <a:off x="1132066" y="1625366"/>
              <a:ext cx="904415" cy="246221"/>
            </a:xfrm>
            <a:prstGeom prst="rect">
              <a:avLst/>
            </a:prstGeom>
            <a:noFill/>
          </p:spPr>
          <p:txBody>
            <a:bodyPr wrap="none" rtlCol="0">
              <a:spAutoFit/>
            </a:bodyPr>
            <a:lstStyle/>
            <a:p>
              <a:r>
                <a:rPr lang="en-US" sz="1000" dirty="0" smtClean="0"/>
                <a:t>1 mJ@4.1µm </a:t>
              </a:r>
              <a:endParaRPr lang="en-US" sz="1000" dirty="0"/>
            </a:p>
          </p:txBody>
        </p:sp>
      </p:grpSp>
      <p:pic>
        <p:nvPicPr>
          <p:cNvPr id="53" name="Picture 52"/>
          <p:cNvPicPr/>
          <p:nvPr/>
        </p:nvPicPr>
        <p:blipFill rotWithShape="1">
          <a:blip r:embed="rId3">
            <a:extLst>
              <a:ext uri="{28A0092B-C50C-407E-A947-70E740481C1C}">
                <a14:useLocalDpi xmlns:a14="http://schemas.microsoft.com/office/drawing/2010/main" val="0"/>
              </a:ext>
            </a:extLst>
          </a:blip>
          <a:srcRect l="1665" t="1077" r="21227" b="1077"/>
          <a:stretch/>
        </p:blipFill>
        <p:spPr bwMode="auto">
          <a:xfrm>
            <a:off x="5029201" y="3505200"/>
            <a:ext cx="3528694" cy="2691558"/>
          </a:xfrm>
          <a:prstGeom prst="rect">
            <a:avLst/>
          </a:prstGeom>
          <a:noFill/>
          <a:ln>
            <a:noFill/>
          </a:ln>
          <a:extLst>
            <a:ext uri="{53640926-AAD7-44D8-BBD7-CCE9431645EC}">
              <a14:shadowObscured xmlns:a14="http://schemas.microsoft.com/office/drawing/2010/main"/>
            </a:ext>
          </a:extLst>
        </p:spPr>
      </p:pic>
      <p:sp>
        <p:nvSpPr>
          <p:cNvPr id="54" name="Rectangle 53"/>
          <p:cNvSpPr/>
          <p:nvPr/>
        </p:nvSpPr>
        <p:spPr>
          <a:xfrm>
            <a:off x="731575" y="48502"/>
            <a:ext cx="8080738" cy="369332"/>
          </a:xfrm>
          <a:prstGeom prst="rect">
            <a:avLst/>
          </a:prstGeom>
        </p:spPr>
        <p:txBody>
          <a:bodyPr wrap="none">
            <a:spAutoFit/>
          </a:bodyPr>
          <a:lstStyle/>
          <a:p>
            <a:r>
              <a:rPr lang="en-US" b="1" dirty="0" smtClean="0">
                <a:solidFill>
                  <a:srgbClr val="0000CC"/>
                </a:solidFill>
                <a:latin typeface="Arial Black" panose="020B0A04020102020204" pitchFamily="34" charset="0"/>
              </a:rPr>
              <a:t>Low temperature </a:t>
            </a:r>
            <a:r>
              <a:rPr lang="en-US" b="1" dirty="0" err="1" smtClean="0">
                <a:solidFill>
                  <a:srgbClr val="0000CC"/>
                </a:solidFill>
                <a:latin typeface="Arial Black" panose="020B0A04020102020204" pitchFamily="34" charset="0"/>
              </a:rPr>
              <a:t>Fe:ZnSe</a:t>
            </a:r>
            <a:r>
              <a:rPr lang="en-US" b="1" dirty="0" smtClean="0">
                <a:solidFill>
                  <a:srgbClr val="0000CC"/>
                </a:solidFill>
                <a:latin typeface="Arial Black" panose="020B0A04020102020204" pitchFamily="34" charset="0"/>
              </a:rPr>
              <a:t> long-pulse (100 </a:t>
            </a:r>
            <a:r>
              <a:rPr lang="en-US" b="1" dirty="0" smtClean="0">
                <a:solidFill>
                  <a:srgbClr val="0000CC"/>
                </a:solidFill>
                <a:latin typeface="Arial Black" panose="020B0A04020102020204" pitchFamily="34" charset="0"/>
                <a:sym typeface="Symbol" panose="05050102010706020507" pitchFamily="18" charset="2"/>
              </a:rPr>
              <a:t>s) </a:t>
            </a:r>
            <a:r>
              <a:rPr lang="en-US" b="1" dirty="0" smtClean="0">
                <a:solidFill>
                  <a:srgbClr val="0000CC"/>
                </a:solidFill>
                <a:latin typeface="Arial Black" panose="020B0A04020102020204" pitchFamily="34" charset="0"/>
              </a:rPr>
              <a:t>pumped amplifier</a:t>
            </a:r>
            <a:endParaRPr lang="en-US" dirty="0"/>
          </a:p>
        </p:txBody>
      </p:sp>
      <p:pic>
        <p:nvPicPr>
          <p:cNvPr id="55" name="Picture 54"/>
          <p:cNvPicPr/>
          <p:nvPr/>
        </p:nvPicPr>
        <p:blipFill>
          <a:blip r:embed="rId4" cstate="print">
            <a:extLst>
              <a:ext uri="{28A0092B-C50C-407E-A947-70E740481C1C}">
                <a14:useLocalDpi xmlns:a14="http://schemas.microsoft.com/office/drawing/2010/main" val="0"/>
              </a:ext>
            </a:extLst>
          </a:blip>
          <a:srcRect l="21420" t="18935" r="23836" b="14139"/>
          <a:stretch>
            <a:fillRect/>
          </a:stretch>
        </p:blipFill>
        <p:spPr bwMode="auto">
          <a:xfrm>
            <a:off x="1770172" y="4798565"/>
            <a:ext cx="1332150" cy="1145795"/>
          </a:xfrm>
          <a:prstGeom prst="rect">
            <a:avLst/>
          </a:prstGeom>
          <a:noFill/>
          <a:ln>
            <a:noFill/>
          </a:ln>
        </p:spPr>
      </p:pic>
      <p:sp>
        <p:nvSpPr>
          <p:cNvPr id="56" name="Rectangle 55"/>
          <p:cNvSpPr/>
          <p:nvPr/>
        </p:nvSpPr>
        <p:spPr>
          <a:xfrm>
            <a:off x="228600" y="6000132"/>
            <a:ext cx="4800600" cy="338554"/>
          </a:xfrm>
          <a:prstGeom prst="rect">
            <a:avLst/>
          </a:prstGeom>
        </p:spPr>
        <p:txBody>
          <a:bodyPr wrap="square">
            <a:spAutoFit/>
          </a:bodyPr>
          <a:lstStyle/>
          <a:p>
            <a:r>
              <a:rPr lang="en-US" sz="1600" i="1" dirty="0">
                <a:solidFill>
                  <a:schemeClr val="accent1">
                    <a:lumMod val="50000"/>
                  </a:schemeClr>
                </a:solidFill>
                <a:ea typeface="DengXian"/>
                <a:cs typeface="Times New Roman" panose="02020603050405020304" pitchFamily="18" charset="0"/>
                <a:sym typeface="Symbol" panose="05050102010706020507" pitchFamily="18" charset="2"/>
              </a:rPr>
              <a:t></a:t>
            </a:r>
            <a:r>
              <a:rPr lang="en-US" sz="1600" i="1" dirty="0">
                <a:solidFill>
                  <a:schemeClr val="accent1">
                    <a:lumMod val="50000"/>
                  </a:schemeClr>
                </a:solidFill>
                <a:ea typeface="DengXian"/>
              </a:rPr>
              <a:t> </a:t>
            </a:r>
            <a:r>
              <a:rPr lang="en-US" sz="1600" dirty="0">
                <a:solidFill>
                  <a:schemeClr val="accent1">
                    <a:lumMod val="50000"/>
                  </a:schemeClr>
                </a:solidFill>
                <a:ea typeface="DengXian"/>
              </a:rPr>
              <a:t>3x0.5cm </a:t>
            </a:r>
            <a:r>
              <a:rPr lang="en-US" sz="1600" dirty="0" err="1">
                <a:solidFill>
                  <a:schemeClr val="accent1">
                    <a:lumMod val="50000"/>
                  </a:schemeClr>
                </a:solidFill>
                <a:ea typeface="DengXian"/>
              </a:rPr>
              <a:t>Fe:ZnSe</a:t>
            </a:r>
            <a:r>
              <a:rPr lang="en-US" sz="1600" dirty="0">
                <a:solidFill>
                  <a:schemeClr val="accent1">
                    <a:lumMod val="50000"/>
                  </a:schemeClr>
                </a:solidFill>
                <a:ea typeface="DengXian"/>
              </a:rPr>
              <a:t> gain element developed at the UAB</a:t>
            </a:r>
            <a:endParaRPr lang="en-US" sz="1600" dirty="0">
              <a:solidFill>
                <a:schemeClr val="accent1">
                  <a:lumMod val="50000"/>
                </a:schemeClr>
              </a:solidFill>
            </a:endParaRPr>
          </a:p>
        </p:txBody>
      </p:sp>
      <p:sp>
        <p:nvSpPr>
          <p:cNvPr id="59" name="TextBox 58"/>
          <p:cNvSpPr txBox="1"/>
          <p:nvPr/>
        </p:nvSpPr>
        <p:spPr>
          <a:xfrm>
            <a:off x="474678" y="723906"/>
            <a:ext cx="1646605" cy="246221"/>
          </a:xfrm>
          <a:prstGeom prst="rect">
            <a:avLst/>
          </a:prstGeom>
          <a:noFill/>
        </p:spPr>
        <p:txBody>
          <a:bodyPr wrap="none" rtlCol="0">
            <a:spAutoFit/>
          </a:bodyPr>
          <a:lstStyle/>
          <a:p>
            <a:r>
              <a:rPr lang="en-US" sz="1000" dirty="0" smtClean="0"/>
              <a:t> 1 stage </a:t>
            </a:r>
            <a:r>
              <a:rPr lang="en-US" sz="1000" dirty="0" err="1" smtClean="0"/>
              <a:t>Fe:ZnSe</a:t>
            </a:r>
            <a:r>
              <a:rPr lang="en-US" sz="1000" dirty="0" smtClean="0"/>
              <a:t> 2x10</a:t>
            </a:r>
            <a:r>
              <a:rPr lang="en-US" sz="1000" baseline="30000" dirty="0" smtClean="0"/>
              <a:t>19</a:t>
            </a:r>
            <a:r>
              <a:rPr lang="en-US" sz="1000" dirty="0" smtClean="0"/>
              <a:t> cm</a:t>
            </a:r>
            <a:r>
              <a:rPr lang="en-US" sz="1000" baseline="30000" dirty="0" smtClean="0"/>
              <a:t>-3</a:t>
            </a:r>
            <a:endParaRPr lang="en-US" sz="1000" dirty="0"/>
          </a:p>
        </p:txBody>
      </p:sp>
      <p:sp>
        <p:nvSpPr>
          <p:cNvPr id="62" name="TextBox 61"/>
          <p:cNvSpPr txBox="1"/>
          <p:nvPr/>
        </p:nvSpPr>
        <p:spPr>
          <a:xfrm>
            <a:off x="5486400" y="470627"/>
            <a:ext cx="3459601" cy="246221"/>
          </a:xfrm>
          <a:prstGeom prst="rect">
            <a:avLst/>
          </a:prstGeom>
          <a:noFill/>
        </p:spPr>
        <p:txBody>
          <a:bodyPr wrap="none" rtlCol="0">
            <a:spAutoFit/>
          </a:bodyPr>
          <a:lstStyle/>
          <a:p>
            <a:r>
              <a:rPr lang="en-US" sz="1000" dirty="0" smtClean="0"/>
              <a:t>1 stage amplifier </a:t>
            </a:r>
            <a:r>
              <a:rPr lang="en-US" sz="1000" dirty="0" err="1" smtClean="0"/>
              <a:t>Fe:ZnSe</a:t>
            </a:r>
            <a:r>
              <a:rPr lang="en-US" sz="1000" dirty="0" smtClean="0"/>
              <a:t> 2x10</a:t>
            </a:r>
            <a:r>
              <a:rPr lang="en-US" sz="1000" baseline="30000" dirty="0" smtClean="0"/>
              <a:t>19</a:t>
            </a:r>
            <a:r>
              <a:rPr lang="en-US" sz="1000" dirty="0" smtClean="0"/>
              <a:t> cm</a:t>
            </a:r>
            <a:r>
              <a:rPr lang="en-US" sz="1000" baseline="30000" dirty="0" smtClean="0"/>
              <a:t>-3</a:t>
            </a:r>
            <a:r>
              <a:rPr lang="en-US" sz="1000" dirty="0" smtClean="0"/>
              <a:t> pumped by 0.3J at 2.9 um</a:t>
            </a:r>
            <a:endParaRPr lang="en-US" sz="1000" dirty="0"/>
          </a:p>
        </p:txBody>
      </p:sp>
      <p:sp>
        <p:nvSpPr>
          <p:cNvPr id="64" name="TextBox 63"/>
          <p:cNvSpPr txBox="1"/>
          <p:nvPr/>
        </p:nvSpPr>
        <p:spPr>
          <a:xfrm>
            <a:off x="5352712" y="3236881"/>
            <a:ext cx="3623108" cy="246221"/>
          </a:xfrm>
          <a:prstGeom prst="rect">
            <a:avLst/>
          </a:prstGeom>
          <a:noFill/>
        </p:spPr>
        <p:txBody>
          <a:bodyPr wrap="none" rtlCol="0">
            <a:spAutoFit/>
          </a:bodyPr>
          <a:lstStyle/>
          <a:p>
            <a:r>
              <a:rPr lang="en-US" sz="1000" dirty="0" smtClean="0"/>
              <a:t>2nd stage amplifier </a:t>
            </a:r>
            <a:r>
              <a:rPr lang="en-US" sz="1000" dirty="0" err="1" smtClean="0"/>
              <a:t>Fe:ZnSe</a:t>
            </a:r>
            <a:r>
              <a:rPr lang="en-US" sz="1000" dirty="0" smtClean="0"/>
              <a:t> 6x10</a:t>
            </a:r>
            <a:r>
              <a:rPr lang="en-US" sz="1000" baseline="30000" dirty="0" smtClean="0"/>
              <a:t>18</a:t>
            </a:r>
            <a:r>
              <a:rPr lang="en-US" sz="1000" dirty="0" smtClean="0"/>
              <a:t> cm</a:t>
            </a:r>
            <a:r>
              <a:rPr lang="en-US" sz="1000" baseline="30000" dirty="0" smtClean="0"/>
              <a:t>-3</a:t>
            </a:r>
            <a:r>
              <a:rPr lang="en-US" sz="1000" dirty="0" smtClean="0"/>
              <a:t> pumped by 0.5J at 2.9 um</a:t>
            </a:r>
            <a:endParaRPr lang="en-US" sz="1000" dirty="0"/>
          </a:p>
        </p:txBody>
      </p:sp>
      <p:sp>
        <p:nvSpPr>
          <p:cNvPr id="65" name="TextBox 64"/>
          <p:cNvSpPr txBox="1"/>
          <p:nvPr/>
        </p:nvSpPr>
        <p:spPr>
          <a:xfrm>
            <a:off x="2078945" y="710885"/>
            <a:ext cx="1781257" cy="246221"/>
          </a:xfrm>
          <a:prstGeom prst="rect">
            <a:avLst/>
          </a:prstGeom>
          <a:noFill/>
        </p:spPr>
        <p:txBody>
          <a:bodyPr wrap="none" rtlCol="0">
            <a:spAutoFit/>
          </a:bodyPr>
          <a:lstStyle/>
          <a:p>
            <a:r>
              <a:rPr lang="en-US" sz="1000" dirty="0" smtClean="0"/>
              <a:t> 2nd stage </a:t>
            </a:r>
            <a:r>
              <a:rPr lang="en-US" sz="1000" dirty="0" err="1" smtClean="0"/>
              <a:t>Fe:ZnSe</a:t>
            </a:r>
            <a:r>
              <a:rPr lang="en-US" sz="1000" dirty="0" smtClean="0"/>
              <a:t> 6x10</a:t>
            </a:r>
            <a:r>
              <a:rPr lang="en-US" sz="1000" baseline="30000" dirty="0" smtClean="0"/>
              <a:t>18 </a:t>
            </a:r>
            <a:r>
              <a:rPr lang="en-US" sz="1000" dirty="0" smtClean="0"/>
              <a:t>cm</a:t>
            </a:r>
            <a:r>
              <a:rPr lang="en-US" sz="1000" baseline="30000" dirty="0" smtClean="0"/>
              <a:t>-3</a:t>
            </a:r>
            <a:endParaRPr lang="en-US" sz="1000" dirty="0"/>
          </a:p>
        </p:txBody>
      </p:sp>
      <p:sp>
        <p:nvSpPr>
          <p:cNvPr id="69" name="Rectangle 68"/>
          <p:cNvSpPr/>
          <p:nvPr/>
        </p:nvSpPr>
        <p:spPr>
          <a:xfrm>
            <a:off x="3224068" y="2180178"/>
            <a:ext cx="912429" cy="246221"/>
          </a:xfrm>
          <a:prstGeom prst="rect">
            <a:avLst/>
          </a:prstGeom>
        </p:spPr>
        <p:txBody>
          <a:bodyPr wrap="none">
            <a:spAutoFit/>
          </a:bodyPr>
          <a:lstStyle/>
          <a:p>
            <a:r>
              <a:rPr lang="en-US" sz="1000" dirty="0" smtClean="0"/>
              <a:t>10mJ@4.1µm</a:t>
            </a:r>
            <a:endParaRPr lang="en-US" sz="1000" dirty="0"/>
          </a:p>
        </p:txBody>
      </p:sp>
      <p:sp>
        <p:nvSpPr>
          <p:cNvPr id="70" name="Rectangle 69"/>
          <p:cNvSpPr/>
          <p:nvPr/>
        </p:nvSpPr>
        <p:spPr>
          <a:xfrm>
            <a:off x="3067103" y="4010088"/>
            <a:ext cx="978153" cy="246221"/>
          </a:xfrm>
          <a:prstGeom prst="rect">
            <a:avLst/>
          </a:prstGeom>
        </p:spPr>
        <p:txBody>
          <a:bodyPr wrap="none">
            <a:spAutoFit/>
          </a:bodyPr>
          <a:lstStyle/>
          <a:p>
            <a:r>
              <a:rPr lang="en-US" sz="1000" dirty="0" smtClean="0"/>
              <a:t>500mJ@4.1µm</a:t>
            </a:r>
            <a:endParaRPr lang="en-US" sz="1000" dirty="0"/>
          </a:p>
        </p:txBody>
      </p:sp>
      <p:sp>
        <p:nvSpPr>
          <p:cNvPr id="71" name="Rectangle 70"/>
          <p:cNvSpPr/>
          <p:nvPr/>
        </p:nvSpPr>
        <p:spPr>
          <a:xfrm>
            <a:off x="1153408" y="2451932"/>
            <a:ext cx="978153" cy="246221"/>
          </a:xfrm>
          <a:prstGeom prst="rect">
            <a:avLst/>
          </a:prstGeom>
        </p:spPr>
        <p:txBody>
          <a:bodyPr wrap="none">
            <a:spAutoFit/>
          </a:bodyPr>
          <a:lstStyle/>
          <a:p>
            <a:r>
              <a:rPr lang="en-US" sz="1000" dirty="0" smtClean="0"/>
              <a:t>150mJ@4.1µm</a:t>
            </a:r>
            <a:endParaRPr lang="en-US" sz="1000" dirty="0"/>
          </a:p>
        </p:txBody>
      </p:sp>
    </p:spTree>
    <p:extLst>
      <p:ext uri="{BB962C8B-B14F-4D97-AF65-F5344CB8AC3E}">
        <p14:creationId xmlns:p14="http://schemas.microsoft.com/office/powerpoint/2010/main" val="40377977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61616" y="1861791"/>
            <a:ext cx="6055571" cy="312540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751715" y="1957746"/>
            <a:ext cx="5910818" cy="294993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p:cNvSpPr txBox="1"/>
          <p:nvPr/>
        </p:nvSpPr>
        <p:spPr>
          <a:xfrm>
            <a:off x="4739358" y="2597827"/>
            <a:ext cx="622286" cy="246221"/>
          </a:xfrm>
          <a:prstGeom prst="rect">
            <a:avLst/>
          </a:prstGeom>
          <a:noFill/>
        </p:spPr>
        <p:txBody>
          <a:bodyPr wrap="none" rtlCol="0">
            <a:spAutoFit/>
          </a:bodyPr>
          <a:lstStyle/>
          <a:p>
            <a:r>
              <a:rPr lang="en-US" sz="1000" b="1" dirty="0" smtClean="0"/>
              <a:t>2.94 </a:t>
            </a:r>
            <a:r>
              <a:rPr lang="en-US" sz="1000" b="1" dirty="0" smtClean="0">
                <a:sym typeface="Symbol"/>
              </a:rPr>
              <a:t>m</a:t>
            </a:r>
            <a:endParaRPr lang="en-US" sz="1000" b="1" dirty="0"/>
          </a:p>
        </p:txBody>
      </p:sp>
      <p:sp>
        <p:nvSpPr>
          <p:cNvPr id="87" name="TextBox 86"/>
          <p:cNvSpPr txBox="1"/>
          <p:nvPr/>
        </p:nvSpPr>
        <p:spPr>
          <a:xfrm>
            <a:off x="4747483" y="2392048"/>
            <a:ext cx="684803" cy="246221"/>
          </a:xfrm>
          <a:prstGeom prst="rect">
            <a:avLst/>
          </a:prstGeom>
          <a:noFill/>
        </p:spPr>
        <p:txBody>
          <a:bodyPr wrap="none" rtlCol="0">
            <a:spAutoFit/>
          </a:bodyPr>
          <a:lstStyle/>
          <a:p>
            <a:r>
              <a:rPr lang="en-US" sz="1000" b="1" dirty="0" smtClean="0"/>
              <a:t>1.064 </a:t>
            </a:r>
            <a:r>
              <a:rPr lang="en-US" sz="1000" b="1" dirty="0" smtClean="0">
                <a:sym typeface="Symbol"/>
              </a:rPr>
              <a:t>m</a:t>
            </a:r>
            <a:endParaRPr lang="en-US" sz="1000" b="1" dirty="0"/>
          </a:p>
        </p:txBody>
      </p:sp>
      <p:sp>
        <p:nvSpPr>
          <p:cNvPr id="153" name="Rounded Rectangle 152"/>
          <p:cNvSpPr/>
          <p:nvPr/>
        </p:nvSpPr>
        <p:spPr>
          <a:xfrm>
            <a:off x="5380173" y="2117689"/>
            <a:ext cx="1892543" cy="261932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ounded Rectangle 1052"/>
          <p:cNvSpPr/>
          <p:nvPr/>
        </p:nvSpPr>
        <p:spPr>
          <a:xfrm>
            <a:off x="6304596" y="2791473"/>
            <a:ext cx="513433" cy="1500352"/>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2673278" y="3798439"/>
            <a:ext cx="2218367" cy="93858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135840" cy="681965"/>
          </a:xfrm>
        </p:spPr>
        <p:txBody>
          <a:bodyPr>
            <a:noAutofit/>
          </a:bodyPr>
          <a:lstStyle/>
          <a:p>
            <a:r>
              <a:rPr lang="en-US" sz="2000" dirty="0" smtClean="0">
                <a:solidFill>
                  <a:srgbClr val="0000CC"/>
                </a:solidFill>
                <a:latin typeface="Arial Black" panose="020B0A04020102020204" pitchFamily="34" charset="0"/>
              </a:rPr>
              <a:t>Principal laser scheme based on </a:t>
            </a:r>
            <a:r>
              <a:rPr lang="en-US" sz="2000" dirty="0">
                <a:solidFill>
                  <a:srgbClr val="0000CC"/>
                </a:solidFill>
                <a:latin typeface="Arial Black" panose="020B0A04020102020204" pitchFamily="34" charset="0"/>
              </a:rPr>
              <a:t>Electro-Optical QS </a:t>
            </a:r>
            <a:r>
              <a:rPr lang="en-US" sz="2000" dirty="0" err="1">
                <a:solidFill>
                  <a:srgbClr val="0000CC"/>
                </a:solidFill>
                <a:latin typeface="Arial Black" panose="020B0A04020102020204" pitchFamily="34" charset="0"/>
              </a:rPr>
              <a:t>Nd:YAG</a:t>
            </a:r>
            <a:r>
              <a:rPr lang="en-US" sz="2000" dirty="0">
                <a:solidFill>
                  <a:srgbClr val="0000CC"/>
                </a:solidFill>
                <a:latin typeface="Arial Black" panose="020B0A04020102020204" pitchFamily="34" charset="0"/>
              </a:rPr>
              <a:t>@ 1.064 </a:t>
            </a:r>
            <a:r>
              <a:rPr lang="en-US" sz="2000" dirty="0">
                <a:solidFill>
                  <a:srgbClr val="0000CC"/>
                </a:solidFill>
                <a:latin typeface="Arial Black" panose="020B0A04020102020204" pitchFamily="34" charset="0"/>
                <a:sym typeface="Symbol"/>
              </a:rPr>
              <a:t></a:t>
            </a:r>
            <a:r>
              <a:rPr lang="en-US" sz="2000" dirty="0" smtClean="0">
                <a:solidFill>
                  <a:srgbClr val="0000CC"/>
                </a:solidFill>
                <a:latin typeface="Arial Black" panose="020B0A04020102020204" pitchFamily="34" charset="0"/>
                <a:sym typeface="Symbol"/>
              </a:rPr>
              <a:t>m</a:t>
            </a:r>
            <a:endParaRPr lang="en-US" sz="2000" dirty="0">
              <a:solidFill>
                <a:srgbClr val="0000CC"/>
              </a:solidFill>
              <a:latin typeface="Arial Black" panose="020B0A04020102020204" pitchFamily="34" charset="0"/>
            </a:endParaRPr>
          </a:p>
        </p:txBody>
      </p:sp>
      <p:sp>
        <p:nvSpPr>
          <p:cNvPr id="6" name="Rounded Rectangle 5"/>
          <p:cNvSpPr/>
          <p:nvPr/>
        </p:nvSpPr>
        <p:spPr>
          <a:xfrm>
            <a:off x="2673278" y="3115717"/>
            <a:ext cx="1784421" cy="556122"/>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99788" y="3069491"/>
            <a:ext cx="667170" cy="246221"/>
          </a:xfrm>
          <a:prstGeom prst="rect">
            <a:avLst/>
          </a:prstGeom>
          <a:noFill/>
        </p:spPr>
        <p:txBody>
          <a:bodyPr wrap="none" rtlCol="0">
            <a:spAutoFit/>
          </a:bodyPr>
          <a:lstStyle/>
          <a:p>
            <a:r>
              <a:rPr lang="en-US" sz="1000" b="1" dirty="0" smtClean="0"/>
              <a:t>OPO KTA</a:t>
            </a:r>
            <a:endParaRPr lang="en-US" sz="1000" b="1" dirty="0"/>
          </a:p>
        </p:txBody>
      </p:sp>
      <p:cxnSp>
        <p:nvCxnSpPr>
          <p:cNvPr id="18" name="Straight Connector 17"/>
          <p:cNvCxnSpPr>
            <a:stCxn id="4" idx="3"/>
            <a:endCxn id="17" idx="1"/>
          </p:cNvCxnSpPr>
          <p:nvPr/>
        </p:nvCxnSpPr>
        <p:spPr>
          <a:xfrm>
            <a:off x="4539844" y="2318154"/>
            <a:ext cx="212168" cy="1431"/>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1"/>
            <a:endCxn id="15" idx="1"/>
          </p:cNvCxnSpPr>
          <p:nvPr/>
        </p:nvCxnSpPr>
        <p:spPr>
          <a:xfrm flipH="1">
            <a:off x="4748568" y="2319585"/>
            <a:ext cx="3444" cy="979962"/>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70872" y="3289574"/>
            <a:ext cx="2581140" cy="1402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3" idx="3"/>
            <a:endCxn id="24" idx="1"/>
          </p:cNvCxnSpPr>
          <p:nvPr/>
        </p:nvCxnSpPr>
        <p:spPr>
          <a:xfrm>
            <a:off x="3034205" y="3285121"/>
            <a:ext cx="100611" cy="211724"/>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24" idx="1"/>
          </p:cNvCxnSpPr>
          <p:nvPr/>
        </p:nvCxnSpPr>
        <p:spPr>
          <a:xfrm>
            <a:off x="2211740" y="3496845"/>
            <a:ext cx="923076" cy="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2771330" y="3397490"/>
            <a:ext cx="45719" cy="19871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700000">
            <a:off x="3128121" y="3410530"/>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2212167" y="4037017"/>
            <a:ext cx="1840364" cy="0"/>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4" idx="3"/>
            <a:endCxn id="41" idx="3"/>
          </p:cNvCxnSpPr>
          <p:nvPr/>
        </p:nvCxnSpPr>
        <p:spPr>
          <a:xfrm flipV="1">
            <a:off x="2202482" y="3513009"/>
            <a:ext cx="9685" cy="507845"/>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2700000">
            <a:off x="2163458" y="3934539"/>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2700000">
            <a:off x="2173144" y="3394366"/>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052531" y="3934593"/>
            <a:ext cx="45719" cy="20495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700000">
            <a:off x="2995182" y="3166478"/>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endCxn id="10" idx="1"/>
          </p:cNvCxnSpPr>
          <p:nvPr/>
        </p:nvCxnSpPr>
        <p:spPr>
          <a:xfrm>
            <a:off x="3034205" y="3291471"/>
            <a:ext cx="995466" cy="8315"/>
          </a:xfrm>
          <a:prstGeom prst="line">
            <a:avLst/>
          </a:prstGeom>
          <a:ln w="2222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403773" y="3202682"/>
            <a:ext cx="45719" cy="20495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96107" y="3260248"/>
            <a:ext cx="473042" cy="89574"/>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29671" y="3197307"/>
            <a:ext cx="45719" cy="20495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61217" y="3180185"/>
            <a:ext cx="45719" cy="24192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700000">
            <a:off x="4745316" y="2200942"/>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028760" y="2117689"/>
            <a:ext cx="2511084" cy="400929"/>
          </a:xfrm>
          <a:prstGeom prst="roundRect">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99748" y="2134919"/>
            <a:ext cx="2010230" cy="369332"/>
          </a:xfrm>
          <a:prstGeom prst="rect">
            <a:avLst/>
          </a:prstGeom>
          <a:noFill/>
        </p:spPr>
        <p:txBody>
          <a:bodyPr wrap="none" rtlCol="0">
            <a:spAutoFit/>
          </a:bodyPr>
          <a:lstStyle/>
          <a:p>
            <a:r>
              <a:rPr lang="en-US" i="1" dirty="0" smtClean="0"/>
              <a:t>EO QS </a:t>
            </a:r>
            <a:r>
              <a:rPr lang="en-US" i="1" dirty="0" err="1" smtClean="0"/>
              <a:t>Nd:YAG</a:t>
            </a:r>
            <a:r>
              <a:rPr lang="en-US" i="1" dirty="0" smtClean="0"/>
              <a:t> laser</a:t>
            </a:r>
            <a:endParaRPr lang="en-US" i="1" dirty="0"/>
          </a:p>
        </p:txBody>
      </p:sp>
      <p:grpSp>
        <p:nvGrpSpPr>
          <p:cNvPr id="1024" name="Group 1023"/>
          <p:cNvGrpSpPr/>
          <p:nvPr/>
        </p:nvGrpSpPr>
        <p:grpSpPr>
          <a:xfrm rot="1417346">
            <a:off x="3541824" y="4122839"/>
            <a:ext cx="323564" cy="295837"/>
            <a:chOff x="5056781" y="3965660"/>
            <a:chExt cx="323564" cy="295837"/>
          </a:xfrm>
        </p:grpSpPr>
        <p:sp>
          <p:nvSpPr>
            <p:cNvPr id="63" name="Flowchart: Manual Operation 62"/>
            <p:cNvSpPr/>
            <p:nvPr/>
          </p:nvSpPr>
          <p:spPr>
            <a:xfrm rot="5400000">
              <a:off x="5059594" y="3963608"/>
              <a:ext cx="295837" cy="299941"/>
            </a:xfrm>
            <a:prstGeom prst="flowChartManualOperation">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334626" y="4018196"/>
              <a:ext cx="45719" cy="19871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5056781" y="4033331"/>
              <a:ext cx="129938" cy="168441"/>
              <a:chOff x="5181600" y="3864918"/>
              <a:chExt cx="199641" cy="219719"/>
            </a:xfrm>
          </p:grpSpPr>
          <p:sp>
            <p:nvSpPr>
              <p:cNvPr id="60" name="Rectangle 59"/>
              <p:cNvSpPr/>
              <p:nvPr/>
            </p:nvSpPr>
            <p:spPr>
              <a:xfrm>
                <a:off x="5181600" y="3881799"/>
                <a:ext cx="106663" cy="185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Arc 58"/>
              <p:cNvSpPr/>
              <p:nvPr/>
            </p:nvSpPr>
            <p:spPr>
              <a:xfrm>
                <a:off x="5195285" y="3881799"/>
                <a:ext cx="185956" cy="185956"/>
              </a:xfrm>
              <a:prstGeom prst="arc">
                <a:avLst>
                  <a:gd name="adj1" fmla="val 5415587"/>
                  <a:gd name="adj2" fmla="val 161947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2" name="Rectangle 61"/>
              <p:cNvSpPr/>
              <p:nvPr/>
            </p:nvSpPr>
            <p:spPr>
              <a:xfrm>
                <a:off x="5237503" y="3864918"/>
                <a:ext cx="53331" cy="219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027" name="Straight Connector 1026"/>
          <p:cNvCxnSpPr/>
          <p:nvPr/>
        </p:nvCxnSpPr>
        <p:spPr>
          <a:xfrm flipH="1">
            <a:off x="3235462" y="4037573"/>
            <a:ext cx="182072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3887985" y="3948445"/>
            <a:ext cx="81164" cy="144142"/>
          </a:xfrm>
          <a:prstGeom prst="rect">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a:endCxn id="52" idx="3"/>
          </p:cNvCxnSpPr>
          <p:nvPr/>
        </p:nvCxnSpPr>
        <p:spPr>
          <a:xfrm flipH="1" flipV="1">
            <a:off x="3235460" y="4045037"/>
            <a:ext cx="797417" cy="3587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rot="1487662">
            <a:off x="3191848" y="3932972"/>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9" name="Group 1038"/>
          <p:cNvGrpSpPr/>
          <p:nvPr/>
        </p:nvGrpSpPr>
        <p:grpSpPr>
          <a:xfrm>
            <a:off x="3985210" y="4274710"/>
            <a:ext cx="817324" cy="423737"/>
            <a:chOff x="2678082" y="5119443"/>
            <a:chExt cx="817324" cy="423737"/>
          </a:xfrm>
        </p:grpSpPr>
        <p:sp>
          <p:nvSpPr>
            <p:cNvPr id="1038" name="Rounded Rectangle 1037"/>
            <p:cNvSpPr/>
            <p:nvPr/>
          </p:nvSpPr>
          <p:spPr>
            <a:xfrm>
              <a:off x="2801210" y="5167729"/>
              <a:ext cx="145972" cy="45719"/>
            </a:xfrm>
            <a:prstGeom prst="roundRect">
              <a:avLst/>
            </a:prstGeom>
            <a:gradFill>
              <a:gsLst>
                <a:gs pos="0">
                  <a:schemeClr val="bg1">
                    <a:lumMod val="65000"/>
                  </a:schemeClr>
                </a:gs>
                <a:gs pos="50000">
                  <a:schemeClr val="accent1">
                    <a:tint val="44500"/>
                    <a:satMod val="160000"/>
                  </a:schemeClr>
                </a:gs>
                <a:gs pos="10000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p:cNvSpPr/>
            <p:nvPr/>
          </p:nvSpPr>
          <p:spPr>
            <a:xfrm>
              <a:off x="2745468" y="5271340"/>
              <a:ext cx="149858" cy="14985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5" name="Group 1034"/>
            <p:cNvGrpSpPr/>
            <p:nvPr/>
          </p:nvGrpSpPr>
          <p:grpSpPr>
            <a:xfrm rot="10800000">
              <a:off x="2678082" y="5119443"/>
              <a:ext cx="142315" cy="423737"/>
              <a:chOff x="6102520" y="4836051"/>
              <a:chExt cx="111877" cy="479205"/>
            </a:xfrm>
          </p:grpSpPr>
          <p:sp>
            <p:nvSpPr>
              <p:cNvPr id="1034" name="Rectangle 1033"/>
              <p:cNvSpPr/>
              <p:nvPr/>
            </p:nvSpPr>
            <p:spPr>
              <a:xfrm>
                <a:off x="6102520" y="4836051"/>
                <a:ext cx="89017" cy="47920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p:cNvGrpSpPr/>
              <p:nvPr/>
            </p:nvGrpSpPr>
            <p:grpSpPr>
              <a:xfrm>
                <a:off x="6168678" y="4890658"/>
                <a:ext cx="45719" cy="369991"/>
                <a:chOff x="6625878" y="2991740"/>
                <a:chExt cx="147711" cy="1879116"/>
              </a:xfrm>
            </p:grpSpPr>
            <p:sp>
              <p:nvSpPr>
                <p:cNvPr id="1032" name="Pentagon 1031"/>
                <p:cNvSpPr/>
                <p:nvPr/>
              </p:nvSpPr>
              <p:spPr>
                <a:xfrm>
                  <a:off x="6625878" y="3539788"/>
                  <a:ext cx="147711" cy="18932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entagon 73"/>
                <p:cNvSpPr/>
                <p:nvPr/>
              </p:nvSpPr>
              <p:spPr>
                <a:xfrm>
                  <a:off x="6625878" y="3729110"/>
                  <a:ext cx="147711" cy="18932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entagon 74"/>
                <p:cNvSpPr/>
                <p:nvPr/>
              </p:nvSpPr>
              <p:spPr>
                <a:xfrm>
                  <a:off x="6625878" y="3925495"/>
                  <a:ext cx="147711" cy="18932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entagon 75"/>
                <p:cNvSpPr/>
                <p:nvPr/>
              </p:nvSpPr>
              <p:spPr>
                <a:xfrm>
                  <a:off x="6625878" y="4116534"/>
                  <a:ext cx="147711" cy="18932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entagon 76"/>
                <p:cNvSpPr/>
                <p:nvPr/>
              </p:nvSpPr>
              <p:spPr>
                <a:xfrm>
                  <a:off x="6625878" y="4302890"/>
                  <a:ext cx="147711" cy="18932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77"/>
                <p:cNvSpPr/>
                <p:nvPr/>
              </p:nvSpPr>
              <p:spPr>
                <a:xfrm>
                  <a:off x="6625878" y="4492212"/>
                  <a:ext cx="147711" cy="18932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entagon 78"/>
                <p:cNvSpPr/>
                <p:nvPr/>
              </p:nvSpPr>
              <p:spPr>
                <a:xfrm>
                  <a:off x="6625878" y="4681534"/>
                  <a:ext cx="147711" cy="18932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entagon 79"/>
                <p:cNvSpPr/>
                <p:nvPr/>
              </p:nvSpPr>
              <p:spPr>
                <a:xfrm>
                  <a:off x="6625878" y="3350466"/>
                  <a:ext cx="147711" cy="18932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entagon 80"/>
                <p:cNvSpPr/>
                <p:nvPr/>
              </p:nvSpPr>
              <p:spPr>
                <a:xfrm>
                  <a:off x="6625878" y="3181062"/>
                  <a:ext cx="147711" cy="18932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entagon 81"/>
                <p:cNvSpPr/>
                <p:nvPr/>
              </p:nvSpPr>
              <p:spPr>
                <a:xfrm>
                  <a:off x="6625878" y="2991740"/>
                  <a:ext cx="147711" cy="18932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37" name="Rounded Rectangle 1036"/>
            <p:cNvSpPr/>
            <p:nvPr/>
          </p:nvSpPr>
          <p:spPr>
            <a:xfrm>
              <a:off x="2895326" y="5130423"/>
              <a:ext cx="600080" cy="12033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Oval 90"/>
          <p:cNvSpPr/>
          <p:nvPr/>
        </p:nvSpPr>
        <p:spPr>
          <a:xfrm>
            <a:off x="2972322" y="3958662"/>
            <a:ext cx="45719" cy="19871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3094800" y="4296645"/>
            <a:ext cx="949299" cy="400110"/>
          </a:xfrm>
          <a:prstGeom prst="rect">
            <a:avLst/>
          </a:prstGeom>
          <a:noFill/>
        </p:spPr>
        <p:txBody>
          <a:bodyPr wrap="none" rtlCol="0">
            <a:spAutoFit/>
          </a:bodyPr>
          <a:lstStyle/>
          <a:p>
            <a:r>
              <a:rPr lang="en-US" sz="1000" b="1" dirty="0" smtClean="0"/>
              <a:t>F:ZnSe </a:t>
            </a:r>
          </a:p>
          <a:p>
            <a:r>
              <a:rPr lang="en-US" sz="1000" b="1" dirty="0" smtClean="0"/>
              <a:t>Tunable Laser </a:t>
            </a:r>
            <a:endParaRPr lang="en-US" sz="1000" b="1" dirty="0"/>
          </a:p>
        </p:txBody>
      </p:sp>
      <p:cxnSp>
        <p:nvCxnSpPr>
          <p:cNvPr id="101" name="Straight Connector 100"/>
          <p:cNvCxnSpPr>
            <a:stCxn id="100" idx="3"/>
            <a:endCxn id="95" idx="1"/>
          </p:cNvCxnSpPr>
          <p:nvPr/>
        </p:nvCxnSpPr>
        <p:spPr>
          <a:xfrm>
            <a:off x="5020469" y="3424382"/>
            <a:ext cx="56299" cy="603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rot="2700000">
            <a:off x="5070073" y="3941505"/>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rot="2700000">
            <a:off x="4981446" y="3305739"/>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Flowchart: Manual Operation 1050"/>
          <p:cNvSpPr/>
          <p:nvPr/>
        </p:nvSpPr>
        <p:spPr>
          <a:xfrm rot="5400000">
            <a:off x="2133383" y="3168435"/>
            <a:ext cx="138196" cy="217305"/>
          </a:xfrm>
          <a:prstGeom prst="flowChartManualOperat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a:off x="6373054" y="2555380"/>
            <a:ext cx="381407" cy="16870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6292932" y="3247563"/>
            <a:ext cx="91318" cy="3252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6744706" y="3247563"/>
            <a:ext cx="91318" cy="3252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6733596" y="3825630"/>
            <a:ext cx="91318" cy="3252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6304596" y="3821983"/>
            <a:ext cx="91318" cy="32522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p:cNvSpPr/>
          <p:nvPr/>
        </p:nvSpPr>
        <p:spPr>
          <a:xfrm>
            <a:off x="6508833" y="2809565"/>
            <a:ext cx="123164" cy="132265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p:cNvSpPr/>
          <p:nvPr/>
        </p:nvSpPr>
        <p:spPr>
          <a:xfrm>
            <a:off x="6153012" y="2151322"/>
            <a:ext cx="816602" cy="855528"/>
          </a:xfrm>
          <a:prstGeom prst="ellipse">
            <a:avLst/>
          </a:prstGeom>
          <a:gradFill flip="none" rotWithShape="1">
            <a:gsLst>
              <a:gs pos="0">
                <a:schemeClr val="tx2">
                  <a:lumMod val="40000"/>
                  <a:lumOff val="60000"/>
                </a:schemeClr>
              </a:gs>
              <a:gs pos="50000">
                <a:schemeClr val="tx2">
                  <a:lumMod val="20000"/>
                  <a:lumOff val="80000"/>
                </a:schemeClr>
              </a:gs>
              <a:gs pos="100000">
                <a:schemeClr val="tx2">
                  <a:lumMod val="40000"/>
                  <a:lumOff val="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6" name="Straight Connector 1055"/>
          <p:cNvCxnSpPr/>
          <p:nvPr/>
        </p:nvCxnSpPr>
        <p:spPr>
          <a:xfrm>
            <a:off x="5020469" y="3430115"/>
            <a:ext cx="1939161" cy="317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5489930" y="3313961"/>
            <a:ext cx="45719" cy="24192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7071102" y="3306468"/>
            <a:ext cx="45719" cy="20495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p:cNvCxnSpPr>
            <a:stCxn id="129" idx="1"/>
          </p:cNvCxnSpPr>
          <p:nvPr/>
        </p:nvCxnSpPr>
        <p:spPr>
          <a:xfrm flipV="1">
            <a:off x="5643593" y="3460262"/>
            <a:ext cx="1419400" cy="72616"/>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p:cNvCxnSpPr/>
          <p:nvPr/>
        </p:nvCxnSpPr>
        <p:spPr>
          <a:xfrm>
            <a:off x="5718527" y="3521467"/>
            <a:ext cx="0" cy="47341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rot="2700000">
            <a:off x="5636898" y="3446563"/>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16200000">
            <a:off x="5695667" y="3619946"/>
            <a:ext cx="45719" cy="24192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700000">
            <a:off x="4741873" y="3213232"/>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7605417" y="4344960"/>
            <a:ext cx="162983" cy="2264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p:cNvCxnSpPr>
            <a:stCxn id="143" idx="3"/>
          </p:cNvCxnSpPr>
          <p:nvPr/>
        </p:nvCxnSpPr>
        <p:spPr>
          <a:xfrm flipV="1">
            <a:off x="5528952" y="3934601"/>
            <a:ext cx="1648883" cy="12885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45" name="Rectangle 144"/>
          <p:cNvSpPr/>
          <p:nvPr/>
        </p:nvSpPr>
        <p:spPr>
          <a:xfrm rot="-2700000">
            <a:off x="5636169" y="3798439"/>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7" name="Straight Connector 146"/>
          <p:cNvCxnSpPr>
            <a:endCxn id="137" idx="3"/>
          </p:cNvCxnSpPr>
          <p:nvPr/>
        </p:nvCxnSpPr>
        <p:spPr>
          <a:xfrm>
            <a:off x="5544044" y="4084612"/>
            <a:ext cx="7770" cy="351882"/>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544044" y="4435852"/>
            <a:ext cx="3117398" cy="33610"/>
          </a:xfrm>
          <a:prstGeom prst="line">
            <a:avLst/>
          </a:prstGeom>
          <a:ln w="34925">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rot="-2700000">
            <a:off x="5512790" y="4350179"/>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rot="2700000">
            <a:off x="5489929" y="3944811"/>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5489930" y="2159276"/>
            <a:ext cx="679994" cy="400110"/>
          </a:xfrm>
          <a:prstGeom prst="rect">
            <a:avLst/>
          </a:prstGeom>
          <a:noFill/>
        </p:spPr>
        <p:txBody>
          <a:bodyPr wrap="none" rtlCol="0">
            <a:spAutoFit/>
          </a:bodyPr>
          <a:lstStyle/>
          <a:p>
            <a:r>
              <a:rPr lang="en-US" sz="1000" b="1" dirty="0" smtClean="0"/>
              <a:t>F:ZnSe </a:t>
            </a:r>
          </a:p>
          <a:p>
            <a:r>
              <a:rPr lang="en-US" sz="1000" b="1" dirty="0" smtClean="0"/>
              <a:t>Amplifier</a:t>
            </a:r>
          </a:p>
        </p:txBody>
      </p:sp>
      <p:sp>
        <p:nvSpPr>
          <p:cNvPr id="156" name="Rounded Rectangle 155"/>
          <p:cNvSpPr/>
          <p:nvPr/>
        </p:nvSpPr>
        <p:spPr>
          <a:xfrm>
            <a:off x="2305643" y="2609101"/>
            <a:ext cx="2224325" cy="400929"/>
          </a:xfrm>
          <a:prstGeom prst="roundRect">
            <a:avLst/>
          </a:prstGeom>
          <a:solidFill>
            <a:schemeClr val="bg1">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p:cNvSpPr txBox="1"/>
          <p:nvPr/>
        </p:nvSpPr>
        <p:spPr>
          <a:xfrm>
            <a:off x="2305643" y="2610843"/>
            <a:ext cx="2084353" cy="369332"/>
          </a:xfrm>
          <a:prstGeom prst="rect">
            <a:avLst/>
          </a:prstGeom>
          <a:noFill/>
        </p:spPr>
        <p:txBody>
          <a:bodyPr wrap="none" rtlCol="0">
            <a:spAutoFit/>
          </a:bodyPr>
          <a:lstStyle/>
          <a:p>
            <a:r>
              <a:rPr lang="en-US" i="1" dirty="0" smtClean="0"/>
              <a:t>Free Running </a:t>
            </a:r>
            <a:r>
              <a:rPr lang="en-US" i="1" dirty="0" err="1" smtClean="0"/>
              <a:t>Er:YAG</a:t>
            </a:r>
            <a:endParaRPr lang="en-US" i="1" dirty="0"/>
          </a:p>
        </p:txBody>
      </p:sp>
      <p:cxnSp>
        <p:nvCxnSpPr>
          <p:cNvPr id="159" name="Straight Connector 158"/>
          <p:cNvCxnSpPr>
            <a:endCxn id="178" idx="1"/>
          </p:cNvCxnSpPr>
          <p:nvPr/>
        </p:nvCxnSpPr>
        <p:spPr>
          <a:xfrm flipV="1">
            <a:off x="4539844" y="2807637"/>
            <a:ext cx="1448778" cy="10070"/>
          </a:xfrm>
          <a:prstGeom prst="lin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748385" y="3247563"/>
            <a:ext cx="1366139" cy="354073"/>
          </a:xfrm>
          <a:prstGeom prst="lin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6529833" y="3388191"/>
            <a:ext cx="81164" cy="144142"/>
          </a:xfrm>
          <a:prstGeom prst="rect">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p:cNvCxnSpPr>
            <a:endCxn id="166" idx="3"/>
          </p:cNvCxnSpPr>
          <p:nvPr/>
        </p:nvCxnSpPr>
        <p:spPr>
          <a:xfrm>
            <a:off x="5687296" y="2825730"/>
            <a:ext cx="70169" cy="405669"/>
          </a:xfrm>
          <a:prstGeom prst="lin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6" name="Rectangle 165"/>
          <p:cNvSpPr/>
          <p:nvPr/>
        </p:nvSpPr>
        <p:spPr>
          <a:xfrm rot="-2700000">
            <a:off x="5718441" y="3145084"/>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p:nvPr/>
        </p:nvSpPr>
        <p:spPr>
          <a:xfrm rot="-2700000">
            <a:off x="5705794" y="2707087"/>
            <a:ext cx="45719" cy="204957"/>
          </a:xfrm>
          <a:prstGeom prst="rect">
            <a:avLst/>
          </a:prstGeom>
          <a:solidFill>
            <a:schemeClr val="tx2">
              <a:lumMod val="60000"/>
              <a:lumOff val="4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1" name="Straight Connector 170"/>
          <p:cNvCxnSpPr/>
          <p:nvPr/>
        </p:nvCxnSpPr>
        <p:spPr>
          <a:xfrm>
            <a:off x="6016509" y="3825630"/>
            <a:ext cx="1161326" cy="300990"/>
          </a:xfrm>
          <a:prstGeom prst="lin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6529833" y="3891681"/>
            <a:ext cx="81164" cy="144142"/>
          </a:xfrm>
          <a:prstGeom prst="rect">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5" name="Straight Connector 174"/>
          <p:cNvCxnSpPr/>
          <p:nvPr/>
        </p:nvCxnSpPr>
        <p:spPr>
          <a:xfrm>
            <a:off x="5981423" y="2791473"/>
            <a:ext cx="70169" cy="1047943"/>
          </a:xfrm>
          <a:prstGeom prst="line">
            <a:avLst/>
          </a:prstGeom>
          <a:ln w="444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78" name="Rectangle 177"/>
          <p:cNvSpPr/>
          <p:nvPr/>
        </p:nvSpPr>
        <p:spPr>
          <a:xfrm rot="-2700000">
            <a:off x="5981926" y="2688994"/>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rot="-2700000">
            <a:off x="5993649" y="3717434"/>
            <a:ext cx="45719" cy="204957"/>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rot="4984707">
            <a:off x="5705794" y="2911637"/>
            <a:ext cx="45719" cy="24192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rot="4984707">
            <a:off x="6016135" y="3513605"/>
            <a:ext cx="45719" cy="241927"/>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Manual Operation 182"/>
          <p:cNvSpPr/>
          <p:nvPr/>
        </p:nvSpPr>
        <p:spPr>
          <a:xfrm rot="16916782">
            <a:off x="7062625" y="3535936"/>
            <a:ext cx="108391" cy="127998"/>
          </a:xfrm>
          <a:prstGeom prst="flowChartManualOperat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Manual Operation 183"/>
          <p:cNvSpPr/>
          <p:nvPr/>
        </p:nvSpPr>
        <p:spPr>
          <a:xfrm rot="16916782">
            <a:off x="7062625" y="4065724"/>
            <a:ext cx="108391" cy="127998"/>
          </a:xfrm>
          <a:prstGeom prst="flowChartManualOperat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a:off x="1751714" y="1687401"/>
            <a:ext cx="5772647" cy="0"/>
          </a:xfrm>
          <a:prstGeom prst="straightConnector1">
            <a:avLst/>
          </a:prstGeom>
          <a:ln w="285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88" name="TextBox 187"/>
          <p:cNvSpPr txBox="1"/>
          <p:nvPr/>
        </p:nvSpPr>
        <p:spPr>
          <a:xfrm>
            <a:off x="4613968" y="1295176"/>
            <a:ext cx="534121" cy="369332"/>
          </a:xfrm>
          <a:prstGeom prst="rect">
            <a:avLst/>
          </a:prstGeom>
          <a:noFill/>
        </p:spPr>
        <p:txBody>
          <a:bodyPr wrap="none" rtlCol="0">
            <a:spAutoFit/>
          </a:bodyPr>
          <a:lstStyle/>
          <a:p>
            <a:r>
              <a:rPr lang="en-US" i="1" dirty="0" smtClean="0"/>
              <a:t>48’’</a:t>
            </a:r>
            <a:endParaRPr lang="en-US" i="1" dirty="0"/>
          </a:p>
        </p:txBody>
      </p:sp>
      <p:sp>
        <p:nvSpPr>
          <p:cNvPr id="189" name="TextBox 188"/>
          <p:cNvSpPr txBox="1"/>
          <p:nvPr/>
        </p:nvSpPr>
        <p:spPr>
          <a:xfrm>
            <a:off x="6341732" y="2358392"/>
            <a:ext cx="441146" cy="400110"/>
          </a:xfrm>
          <a:prstGeom prst="rect">
            <a:avLst/>
          </a:prstGeom>
          <a:noFill/>
        </p:spPr>
        <p:txBody>
          <a:bodyPr wrap="none" rtlCol="0">
            <a:spAutoFit/>
          </a:bodyPr>
          <a:lstStyle/>
          <a:p>
            <a:pPr algn="ctr"/>
            <a:r>
              <a:rPr lang="en-US" sz="1000" b="1" dirty="0" smtClean="0"/>
              <a:t>LN </a:t>
            </a:r>
          </a:p>
          <a:p>
            <a:pPr algn="ctr"/>
            <a:r>
              <a:rPr lang="en-US" sz="1000" b="1" dirty="0" smtClean="0"/>
              <a:t>Tank</a:t>
            </a:r>
          </a:p>
        </p:txBody>
      </p:sp>
      <p:cxnSp>
        <p:nvCxnSpPr>
          <p:cNvPr id="190" name="Straight Arrow Connector 189"/>
          <p:cNvCxnSpPr/>
          <p:nvPr/>
        </p:nvCxnSpPr>
        <p:spPr>
          <a:xfrm>
            <a:off x="1487766" y="1798718"/>
            <a:ext cx="0" cy="3188475"/>
          </a:xfrm>
          <a:prstGeom prst="straightConnector1">
            <a:avLst/>
          </a:prstGeom>
          <a:ln w="28575">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953645" y="3018016"/>
            <a:ext cx="534121" cy="369332"/>
          </a:xfrm>
          <a:prstGeom prst="rect">
            <a:avLst/>
          </a:prstGeom>
          <a:noFill/>
        </p:spPr>
        <p:txBody>
          <a:bodyPr wrap="none" rtlCol="0">
            <a:spAutoFit/>
          </a:bodyPr>
          <a:lstStyle/>
          <a:p>
            <a:r>
              <a:rPr lang="en-US" i="1" dirty="0" smtClean="0"/>
              <a:t>24’’</a:t>
            </a:r>
            <a:endParaRPr lang="en-US" i="1" dirty="0"/>
          </a:p>
        </p:txBody>
      </p:sp>
      <p:sp>
        <p:nvSpPr>
          <p:cNvPr id="202" name="TextBox 201"/>
          <p:cNvSpPr txBox="1"/>
          <p:nvPr/>
        </p:nvSpPr>
        <p:spPr>
          <a:xfrm>
            <a:off x="2196060" y="3653341"/>
            <a:ext cx="556563" cy="246221"/>
          </a:xfrm>
          <a:prstGeom prst="rect">
            <a:avLst/>
          </a:prstGeom>
          <a:noFill/>
        </p:spPr>
        <p:txBody>
          <a:bodyPr wrap="none" rtlCol="0">
            <a:spAutoFit/>
          </a:bodyPr>
          <a:lstStyle/>
          <a:p>
            <a:r>
              <a:rPr lang="en-US" sz="1000" b="1" dirty="0" smtClean="0"/>
              <a:t>3.0 </a:t>
            </a:r>
            <a:r>
              <a:rPr lang="en-US" sz="1000" b="1" dirty="0" smtClean="0">
                <a:sym typeface="Symbol"/>
              </a:rPr>
              <a:t>m</a:t>
            </a:r>
            <a:endParaRPr lang="en-US" sz="1000" b="1" dirty="0"/>
          </a:p>
        </p:txBody>
      </p:sp>
      <p:sp>
        <p:nvSpPr>
          <p:cNvPr id="203" name="TextBox 202"/>
          <p:cNvSpPr txBox="1"/>
          <p:nvPr/>
        </p:nvSpPr>
        <p:spPr>
          <a:xfrm>
            <a:off x="4207101" y="4014958"/>
            <a:ext cx="760144" cy="246221"/>
          </a:xfrm>
          <a:prstGeom prst="rect">
            <a:avLst/>
          </a:prstGeom>
          <a:noFill/>
        </p:spPr>
        <p:txBody>
          <a:bodyPr wrap="none" rtlCol="0">
            <a:spAutoFit/>
          </a:bodyPr>
          <a:lstStyle/>
          <a:p>
            <a:r>
              <a:rPr lang="en-US" sz="1000" b="1" dirty="0" smtClean="0"/>
              <a:t>3.9-5.0 </a:t>
            </a:r>
            <a:r>
              <a:rPr lang="en-US" sz="1000" b="1" dirty="0" smtClean="0">
                <a:sym typeface="Symbol"/>
              </a:rPr>
              <a:t>m</a:t>
            </a:r>
            <a:endParaRPr lang="en-US" sz="1000" b="1" dirty="0"/>
          </a:p>
        </p:txBody>
      </p:sp>
      <p:sp>
        <p:nvSpPr>
          <p:cNvPr id="205" name="TextBox 204"/>
          <p:cNvSpPr txBox="1"/>
          <p:nvPr/>
        </p:nvSpPr>
        <p:spPr>
          <a:xfrm>
            <a:off x="7832896" y="4158447"/>
            <a:ext cx="760144" cy="246221"/>
          </a:xfrm>
          <a:prstGeom prst="rect">
            <a:avLst/>
          </a:prstGeom>
          <a:noFill/>
        </p:spPr>
        <p:txBody>
          <a:bodyPr wrap="none" rtlCol="0">
            <a:spAutoFit/>
          </a:bodyPr>
          <a:lstStyle/>
          <a:p>
            <a:r>
              <a:rPr lang="en-US" sz="1000" b="1" dirty="0" smtClean="0"/>
              <a:t>3.9-5.0 </a:t>
            </a:r>
            <a:r>
              <a:rPr lang="en-US" sz="1000" b="1" dirty="0" smtClean="0">
                <a:sym typeface="Symbol"/>
              </a:rPr>
              <a:t>m</a:t>
            </a:r>
            <a:endParaRPr lang="en-US" sz="1000" b="1" dirty="0"/>
          </a:p>
        </p:txBody>
      </p:sp>
      <p:sp>
        <p:nvSpPr>
          <p:cNvPr id="123" name="Rectangle 122"/>
          <p:cNvSpPr/>
          <p:nvPr/>
        </p:nvSpPr>
        <p:spPr>
          <a:xfrm>
            <a:off x="7151855" y="3798438"/>
            <a:ext cx="45719" cy="20495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C15AC04-70BB-4C4D-ABFC-4A2A43E59B72}" type="slidenum">
              <a:rPr lang="en-US" smtClean="0"/>
              <a:pPr/>
              <a:t>24</a:t>
            </a:fld>
            <a:endParaRPr lang="en-US"/>
          </a:p>
        </p:txBody>
      </p:sp>
    </p:spTree>
    <p:extLst>
      <p:ext uri="{BB962C8B-B14F-4D97-AF65-F5344CB8AC3E}">
        <p14:creationId xmlns:p14="http://schemas.microsoft.com/office/powerpoint/2010/main" val="4089027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61"/>
            <a:ext cx="9144000" cy="975428"/>
          </a:xfrm>
        </p:spPr>
        <p:txBody>
          <a:bodyPr>
            <a:normAutofit/>
          </a:bodyPr>
          <a:lstStyle/>
          <a:p>
            <a:r>
              <a:rPr lang="en-US" sz="2000" b="1" dirty="0" smtClean="0">
                <a:solidFill>
                  <a:srgbClr val="0000CC"/>
                </a:solidFill>
                <a:latin typeface="Arial Black" panose="020B0A04020102020204" pitchFamily="34" charset="0"/>
                <a:cs typeface="Times New Roman" panose="02020603050405020304" pitchFamily="18" charset="0"/>
              </a:rPr>
              <a:t>Mechanically </a:t>
            </a:r>
            <a:r>
              <a:rPr lang="en-US" sz="2000" b="1" dirty="0" smtClean="0">
                <a:solidFill>
                  <a:srgbClr val="0000CC"/>
                </a:solidFill>
                <a:latin typeface="Arial Black" panose="020B0A04020102020204" pitchFamily="34" charset="0"/>
                <a:cs typeface="Times New Roman" panose="02020603050405020304" pitchFamily="18" charset="0"/>
              </a:rPr>
              <a:t>Q-switched (spinning mirror) </a:t>
            </a:r>
            <a:r>
              <a:rPr lang="en-US" sz="2000" b="1" dirty="0" err="1" smtClean="0">
                <a:solidFill>
                  <a:srgbClr val="0000CC"/>
                </a:solidFill>
                <a:latin typeface="Arial Black" panose="020B0A04020102020204" pitchFamily="34" charset="0"/>
                <a:cs typeface="Times New Roman" panose="02020603050405020304" pitchFamily="18" charset="0"/>
              </a:rPr>
              <a:t>Er:YAG</a:t>
            </a:r>
            <a:r>
              <a:rPr lang="en-US" sz="2000" b="1" dirty="0" smtClean="0">
                <a:solidFill>
                  <a:srgbClr val="0000CC"/>
                </a:solidFill>
                <a:latin typeface="Arial Black" panose="020B0A04020102020204" pitchFamily="34" charset="0"/>
                <a:cs typeface="Times New Roman" panose="02020603050405020304" pitchFamily="18" charset="0"/>
              </a:rPr>
              <a:t> laser </a:t>
            </a:r>
            <a:r>
              <a:rPr lang="en-US" sz="2000" b="1" dirty="0" smtClean="0">
                <a:solidFill>
                  <a:srgbClr val="0000CC"/>
                </a:solidFill>
                <a:latin typeface="Arial Black" panose="020B0A04020102020204" pitchFamily="34" charset="0"/>
                <a:cs typeface="Times New Roman" panose="02020603050405020304" pitchFamily="18" charset="0"/>
              </a:rPr>
              <a:t/>
            </a:r>
            <a:br>
              <a:rPr lang="en-US" sz="2000" b="1" dirty="0" smtClean="0">
                <a:solidFill>
                  <a:srgbClr val="0000CC"/>
                </a:solidFill>
                <a:latin typeface="Arial Black" panose="020B0A04020102020204" pitchFamily="34" charset="0"/>
                <a:cs typeface="Times New Roman" panose="02020603050405020304" pitchFamily="18" charset="0"/>
              </a:rPr>
            </a:br>
            <a:r>
              <a:rPr lang="en-US" sz="2000" b="1" dirty="0" smtClean="0">
                <a:solidFill>
                  <a:srgbClr val="0000CC"/>
                </a:solidFill>
                <a:latin typeface="Arial Black" panose="020B0A04020102020204" pitchFamily="34" charset="0"/>
                <a:cs typeface="Times New Roman" panose="02020603050405020304" pitchFamily="18" charset="0"/>
              </a:rPr>
              <a:t>@ </a:t>
            </a:r>
            <a:r>
              <a:rPr lang="en-US" sz="2000" b="1" dirty="0" smtClean="0">
                <a:solidFill>
                  <a:srgbClr val="0000CC"/>
                </a:solidFill>
                <a:latin typeface="Arial Black" panose="020B0A04020102020204" pitchFamily="34" charset="0"/>
                <a:cs typeface="Times New Roman" panose="02020603050405020304" pitchFamily="18" charset="0"/>
              </a:rPr>
              <a:t>2.94 µm</a:t>
            </a:r>
            <a:endParaRPr lang="en-US" sz="2000" b="1" dirty="0">
              <a:solidFill>
                <a:srgbClr val="0000CC"/>
              </a:solidFill>
              <a:latin typeface="Arial Black" panose="020B0A04020102020204" pitchFamily="34" charset="0"/>
              <a:cs typeface="Times New Roman" panose="02020603050405020304" pitchFamily="18" charset="0"/>
            </a:endParaRPr>
          </a:p>
        </p:txBody>
      </p:sp>
      <p:grpSp>
        <p:nvGrpSpPr>
          <p:cNvPr id="40" name="Group 39"/>
          <p:cNvGrpSpPr/>
          <p:nvPr/>
        </p:nvGrpSpPr>
        <p:grpSpPr>
          <a:xfrm>
            <a:off x="3384252" y="2892211"/>
            <a:ext cx="375445" cy="375445"/>
            <a:chOff x="3013469" y="3231359"/>
            <a:chExt cx="533400" cy="533400"/>
          </a:xfrm>
        </p:grpSpPr>
        <p:sp>
          <p:nvSpPr>
            <p:cNvPr id="4" name="Oval 3"/>
            <p:cNvSpPr/>
            <p:nvPr/>
          </p:nvSpPr>
          <p:spPr>
            <a:xfrm>
              <a:off x="3013469" y="3231359"/>
              <a:ext cx="533400" cy="5334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203969" y="3231359"/>
              <a:ext cx="152400" cy="5334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3896626" y="3005572"/>
            <a:ext cx="1752600" cy="131790"/>
          </a:xfrm>
          <a:prstGeom prst="rect">
            <a:avLst/>
          </a:prstGeom>
          <a:solidFill>
            <a:schemeClr val="accent6">
              <a:lumMod val="40000"/>
              <a:lumOff val="6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3324" y="2840486"/>
            <a:ext cx="76200" cy="46196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3896626" y="2581817"/>
            <a:ext cx="1752600" cy="158044"/>
            <a:chOff x="3467099" y="2414587"/>
            <a:chExt cx="1876424" cy="200025"/>
          </a:xfrm>
        </p:grpSpPr>
        <p:sp>
          <p:nvSpPr>
            <p:cNvPr id="8" name="Rectangle 7"/>
            <p:cNvSpPr/>
            <p:nvPr/>
          </p:nvSpPr>
          <p:spPr>
            <a:xfrm>
              <a:off x="3590923" y="2414587"/>
              <a:ext cx="1628775" cy="200025"/>
            </a:xfrm>
            <a:prstGeom prst="rect">
              <a:avLst/>
            </a:prstGeom>
            <a:gradFill>
              <a:gsLst>
                <a:gs pos="0">
                  <a:schemeClr val="bg1"/>
                </a:gs>
                <a:gs pos="50000">
                  <a:schemeClr val="accent4">
                    <a:lumMod val="60000"/>
                    <a:lumOff val="40000"/>
                  </a:schemeClr>
                </a:gs>
                <a:gs pos="100000">
                  <a:schemeClr val="bg1"/>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67099" y="2464592"/>
              <a:ext cx="247650" cy="1000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95873" y="2464591"/>
              <a:ext cx="247650" cy="1000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802811" y="2840486"/>
            <a:ext cx="195261" cy="457200"/>
            <a:chOff x="4705350" y="3895725"/>
            <a:chExt cx="195261" cy="1062036"/>
          </a:xfrm>
        </p:grpSpPr>
        <p:cxnSp>
          <p:nvCxnSpPr>
            <p:cNvPr id="13" name="Straight Connector 12"/>
            <p:cNvCxnSpPr/>
            <p:nvPr/>
          </p:nvCxnSpPr>
          <p:spPr>
            <a:xfrm>
              <a:off x="4705350" y="4505325"/>
              <a:ext cx="19526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05350" y="4352925"/>
              <a:ext cx="19526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02980" y="3895725"/>
              <a:ext cx="0" cy="4572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802980" y="4500561"/>
              <a:ext cx="0" cy="4572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Oval 20"/>
          <p:cNvSpPr/>
          <p:nvPr/>
        </p:nvSpPr>
        <p:spPr>
          <a:xfrm>
            <a:off x="4805452" y="2953551"/>
            <a:ext cx="54769" cy="279407"/>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891345" y="3221859"/>
            <a:ext cx="1820627" cy="338554"/>
          </a:xfrm>
          <a:prstGeom prst="rect">
            <a:avLst/>
          </a:prstGeom>
          <a:noFill/>
        </p:spPr>
        <p:txBody>
          <a:bodyPr wrap="none" rtlCol="0">
            <a:spAutoFit/>
          </a:bodyPr>
          <a:lstStyle/>
          <a:p>
            <a:r>
              <a:rPr lang="en-US" sz="1600" dirty="0" smtClean="0"/>
              <a:t>10 mm </a:t>
            </a:r>
            <a:r>
              <a:rPr lang="en-US" sz="1600" dirty="0" err="1" smtClean="0"/>
              <a:t>Er:YAG</a:t>
            </a:r>
            <a:r>
              <a:rPr lang="en-US" sz="1600" dirty="0" smtClean="0"/>
              <a:t> 50% </a:t>
            </a:r>
            <a:endParaRPr lang="en-US" sz="1600" dirty="0"/>
          </a:p>
        </p:txBody>
      </p:sp>
      <p:sp>
        <p:nvSpPr>
          <p:cNvPr id="24" name="TextBox 23"/>
          <p:cNvSpPr txBox="1"/>
          <p:nvPr/>
        </p:nvSpPr>
        <p:spPr>
          <a:xfrm>
            <a:off x="3183792" y="3417972"/>
            <a:ext cx="506870" cy="369332"/>
          </a:xfrm>
          <a:prstGeom prst="rect">
            <a:avLst/>
          </a:prstGeom>
          <a:noFill/>
        </p:spPr>
        <p:txBody>
          <a:bodyPr wrap="none" rtlCol="0">
            <a:spAutoFit/>
          </a:bodyPr>
          <a:lstStyle/>
          <a:p>
            <a:r>
              <a:rPr lang="en-US" dirty="0" smtClean="0"/>
              <a:t>BM</a:t>
            </a:r>
            <a:endParaRPr lang="en-US" dirty="0"/>
          </a:p>
        </p:txBody>
      </p:sp>
      <p:sp>
        <p:nvSpPr>
          <p:cNvPr id="25" name="TextBox 24"/>
          <p:cNvSpPr txBox="1"/>
          <p:nvPr/>
        </p:nvSpPr>
        <p:spPr>
          <a:xfrm>
            <a:off x="5916089" y="3487311"/>
            <a:ext cx="912429" cy="369332"/>
          </a:xfrm>
          <a:prstGeom prst="rect">
            <a:avLst/>
          </a:prstGeom>
          <a:noFill/>
        </p:spPr>
        <p:txBody>
          <a:bodyPr wrap="none" rtlCol="0">
            <a:spAutoFit/>
          </a:bodyPr>
          <a:lstStyle/>
          <a:p>
            <a:r>
              <a:rPr lang="en-US" dirty="0" smtClean="0"/>
              <a:t>OC 75%</a:t>
            </a:r>
            <a:endParaRPr lang="en-US" dirty="0"/>
          </a:p>
        </p:txBody>
      </p:sp>
      <p:cxnSp>
        <p:nvCxnSpPr>
          <p:cNvPr id="27" name="Straight Arrow Connector 26"/>
          <p:cNvCxnSpPr/>
          <p:nvPr/>
        </p:nvCxnSpPr>
        <p:spPr>
          <a:xfrm>
            <a:off x="3437227" y="3888846"/>
            <a:ext cx="2653281" cy="0"/>
          </a:xfrm>
          <a:prstGeom prst="straightConnector1">
            <a:avLst/>
          </a:prstGeom>
          <a:ln w="15875">
            <a:headEnd type="stealth" w="lg" len="lg"/>
            <a:tailEnd type="stealth" w="lg" len="lg"/>
          </a:ln>
        </p:spPr>
        <p:style>
          <a:lnRef idx="1">
            <a:schemeClr val="accent1"/>
          </a:lnRef>
          <a:fillRef idx="0">
            <a:schemeClr val="accent1"/>
          </a:fillRef>
          <a:effectRef idx="0">
            <a:schemeClr val="accent1"/>
          </a:effectRef>
          <a:fontRef idx="minor">
            <a:schemeClr val="tx1"/>
          </a:fontRef>
        </p:style>
      </p:cxn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00" t="15660" r="15025" b="27557"/>
          <a:stretch/>
        </p:blipFill>
        <p:spPr bwMode="auto">
          <a:xfrm>
            <a:off x="661602" y="1791341"/>
            <a:ext cx="2135439" cy="59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Elbow Connector 29"/>
          <p:cNvCxnSpPr>
            <a:stCxn id="11266" idx="3"/>
            <a:endCxn id="9" idx="1"/>
          </p:cNvCxnSpPr>
          <p:nvPr/>
        </p:nvCxnSpPr>
        <p:spPr>
          <a:xfrm>
            <a:off x="2797041" y="2086426"/>
            <a:ext cx="1099585" cy="57441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1" idx="3"/>
            <a:endCxn id="11266" idx="3"/>
          </p:cNvCxnSpPr>
          <p:nvPr/>
        </p:nvCxnSpPr>
        <p:spPr>
          <a:xfrm flipH="1" flipV="1">
            <a:off x="2797041" y="2086426"/>
            <a:ext cx="2852185" cy="574411"/>
          </a:xfrm>
          <a:prstGeom prst="bentConnector3">
            <a:avLst>
              <a:gd name="adj1" fmla="val -8015"/>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rot="10800000">
            <a:off x="3223675" y="2783207"/>
            <a:ext cx="623522" cy="623522"/>
          </a:xfrm>
          <a:prstGeom prst="arc">
            <a:avLst>
              <a:gd name="adj1" fmla="val 16200000"/>
              <a:gd name="adj2" fmla="val 5176785"/>
            </a:avLst>
          </a:prstGeom>
          <a:ln w="19050">
            <a:solidFill>
              <a:srgbClr val="00B05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503620" y="1422009"/>
            <a:ext cx="1859163" cy="369332"/>
          </a:xfrm>
          <a:prstGeom prst="rect">
            <a:avLst/>
          </a:prstGeom>
          <a:noFill/>
        </p:spPr>
        <p:txBody>
          <a:bodyPr wrap="none" rtlCol="0">
            <a:spAutoFit/>
          </a:bodyPr>
          <a:lstStyle/>
          <a:p>
            <a:r>
              <a:rPr lang="en-US" dirty="0" smtClean="0"/>
              <a:t>Flash Lamp Driver</a:t>
            </a:r>
            <a:endParaRPr lang="en-US" dirty="0"/>
          </a:p>
        </p:txBody>
      </p:sp>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98" t="8100" r="5923" b="12766"/>
          <a:stretch/>
        </p:blipFill>
        <p:spPr bwMode="auto">
          <a:xfrm>
            <a:off x="693073" y="2795374"/>
            <a:ext cx="1193889" cy="59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Box 44"/>
          <p:cNvSpPr txBox="1"/>
          <p:nvPr/>
        </p:nvSpPr>
        <p:spPr>
          <a:xfrm>
            <a:off x="503620" y="3479628"/>
            <a:ext cx="1695208" cy="369332"/>
          </a:xfrm>
          <a:prstGeom prst="rect">
            <a:avLst/>
          </a:prstGeom>
          <a:noFill/>
        </p:spPr>
        <p:txBody>
          <a:bodyPr wrap="none" rtlCol="0">
            <a:spAutoFit/>
          </a:bodyPr>
          <a:lstStyle/>
          <a:p>
            <a:r>
              <a:rPr lang="en-US" dirty="0" smtClean="0"/>
              <a:t>Pulse Generator</a:t>
            </a:r>
            <a:endParaRPr lang="en-US" dirty="0"/>
          </a:p>
        </p:txBody>
      </p:sp>
      <p:cxnSp>
        <p:nvCxnSpPr>
          <p:cNvPr id="44" name="Straight Arrow Connector 43"/>
          <p:cNvCxnSpPr/>
          <p:nvPr/>
        </p:nvCxnSpPr>
        <p:spPr>
          <a:xfrm flipH="1" flipV="1">
            <a:off x="2387575" y="3079934"/>
            <a:ext cx="1076577" cy="13321"/>
          </a:xfrm>
          <a:prstGeom prst="straightConnector1">
            <a:avLst/>
          </a:prstGeom>
          <a:ln>
            <a:solidFill>
              <a:srgbClr val="FF0000"/>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313136" y="2546459"/>
            <a:ext cx="825867" cy="307777"/>
          </a:xfrm>
          <a:prstGeom prst="rect">
            <a:avLst/>
          </a:prstGeom>
          <a:noFill/>
        </p:spPr>
        <p:txBody>
          <a:bodyPr wrap="none" rtlCol="0">
            <a:spAutoFit/>
          </a:bodyPr>
          <a:lstStyle/>
          <a:p>
            <a:r>
              <a:rPr lang="en-US" sz="1400" i="1" dirty="0" smtClean="0"/>
              <a:t>f</a:t>
            </a:r>
            <a:r>
              <a:rPr lang="en-US" sz="1400" dirty="0" smtClean="0"/>
              <a:t>~ 600Hz</a:t>
            </a:r>
            <a:endParaRPr lang="en-US" sz="1400" dirty="0"/>
          </a:p>
        </p:txBody>
      </p:sp>
      <p:cxnSp>
        <p:nvCxnSpPr>
          <p:cNvPr id="52" name="Straight Arrow Connector 51"/>
          <p:cNvCxnSpPr>
            <a:endCxn id="3" idx="1"/>
          </p:cNvCxnSpPr>
          <p:nvPr/>
        </p:nvCxnSpPr>
        <p:spPr>
          <a:xfrm flipV="1">
            <a:off x="1843139" y="3079934"/>
            <a:ext cx="1675201" cy="1337687"/>
          </a:xfrm>
          <a:prstGeom prst="straightConnector1">
            <a:avLst/>
          </a:prstGeom>
          <a:ln>
            <a:solidFill>
              <a:srgbClr val="FF0000"/>
            </a:solidFill>
            <a:prstDash val="dash"/>
            <a:tailEnd type="none" w="lg" len="lg"/>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rot="21253170">
            <a:off x="1745940" y="4250544"/>
            <a:ext cx="82782" cy="33415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flipH="1">
            <a:off x="1886962" y="4417620"/>
            <a:ext cx="1296830" cy="1"/>
          </a:xfrm>
          <a:prstGeom prst="straightConnector1">
            <a:avLst/>
          </a:prstGeom>
          <a:ln>
            <a:solidFill>
              <a:srgbClr val="FF0000"/>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1267" idx="1"/>
            <a:endCxn id="11266" idx="1"/>
          </p:cNvCxnSpPr>
          <p:nvPr/>
        </p:nvCxnSpPr>
        <p:spPr>
          <a:xfrm rot="10800000">
            <a:off x="661603" y="2086427"/>
            <a:ext cx="31471" cy="1006829"/>
          </a:xfrm>
          <a:prstGeom prst="bentConnector3">
            <a:avLst>
              <a:gd name="adj1" fmla="val 826383"/>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03620" y="2504629"/>
            <a:ext cx="490840" cy="307777"/>
          </a:xfrm>
          <a:prstGeom prst="rect">
            <a:avLst/>
          </a:prstGeom>
          <a:noFill/>
        </p:spPr>
        <p:txBody>
          <a:bodyPr wrap="none" rtlCol="0">
            <a:spAutoFit/>
          </a:bodyPr>
          <a:lstStyle/>
          <a:p>
            <a:r>
              <a:rPr lang="en-US" sz="1400" i="1" dirty="0" smtClean="0"/>
              <a:t>f</a:t>
            </a:r>
            <a:r>
              <a:rPr lang="en-US" sz="1400" dirty="0" smtClean="0"/>
              <a:t>/60</a:t>
            </a:r>
            <a:endParaRPr lang="en-US" sz="1400" dirty="0"/>
          </a:p>
        </p:txBody>
      </p:sp>
      <p:sp>
        <p:nvSpPr>
          <p:cNvPr id="11268" name="Right Arrow 11267"/>
          <p:cNvSpPr/>
          <p:nvPr/>
        </p:nvSpPr>
        <p:spPr>
          <a:xfrm>
            <a:off x="6372303" y="3005572"/>
            <a:ext cx="1091469" cy="89397"/>
          </a:xfrm>
          <a:prstGeom prst="rightArrow">
            <a:avLst>
              <a:gd name="adj1" fmla="val 50000"/>
              <a:gd name="adj2" fmla="val 15284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4" name="Flowchart: Process 11273"/>
          <p:cNvSpPr/>
          <p:nvPr/>
        </p:nvSpPr>
        <p:spPr>
          <a:xfrm>
            <a:off x="3054678" y="4360578"/>
            <a:ext cx="1168455" cy="116282"/>
          </a:xfrm>
          <a:prstGeom prst="flowChartProcess">
            <a:avLst/>
          </a:prstGeom>
          <a:gradFill>
            <a:gsLst>
              <a:gs pos="0">
                <a:schemeClr val="bg1">
                  <a:lumMod val="50000"/>
                </a:schemeClr>
              </a:gs>
              <a:gs pos="50000">
                <a:schemeClr val="bg1">
                  <a:lumMod val="85000"/>
                </a:schemeClr>
              </a:gs>
              <a:gs pos="100000">
                <a:schemeClr val="bg1">
                  <a:lumMod val="50000"/>
                </a:schemeClr>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3050102" y="4029739"/>
            <a:ext cx="1281120" cy="369332"/>
          </a:xfrm>
          <a:prstGeom prst="rect">
            <a:avLst/>
          </a:prstGeom>
          <a:noFill/>
        </p:spPr>
        <p:txBody>
          <a:bodyPr wrap="none" rtlCol="0">
            <a:spAutoFit/>
          </a:bodyPr>
          <a:lstStyle/>
          <a:p>
            <a:r>
              <a:rPr lang="en-US" dirty="0" smtClean="0"/>
              <a:t>He-Ne laser</a:t>
            </a:r>
            <a:endParaRPr lang="en-US" dirty="0"/>
          </a:p>
        </p:txBody>
      </p:sp>
      <p:grpSp>
        <p:nvGrpSpPr>
          <p:cNvPr id="11276" name="Group 11275"/>
          <p:cNvGrpSpPr/>
          <p:nvPr/>
        </p:nvGrpSpPr>
        <p:grpSpPr>
          <a:xfrm>
            <a:off x="2267152" y="2973141"/>
            <a:ext cx="93160" cy="226905"/>
            <a:chOff x="1041621" y="3999506"/>
            <a:chExt cx="178434" cy="361072"/>
          </a:xfrm>
        </p:grpSpPr>
        <p:sp>
          <p:nvSpPr>
            <p:cNvPr id="79" name="Flowchart: Process 78"/>
            <p:cNvSpPr/>
            <p:nvPr/>
          </p:nvSpPr>
          <p:spPr>
            <a:xfrm>
              <a:off x="1174336" y="4124550"/>
              <a:ext cx="45719" cy="110983"/>
            </a:xfrm>
            <a:prstGeom prst="flowChartProcess">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5" name="Flowchart: Process 11274"/>
            <p:cNvSpPr/>
            <p:nvPr/>
          </p:nvSpPr>
          <p:spPr>
            <a:xfrm>
              <a:off x="1041621" y="3999506"/>
              <a:ext cx="166977" cy="361072"/>
            </a:xfrm>
            <a:prstGeom prst="flowChartProcess">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Process 77"/>
            <p:cNvSpPr/>
            <p:nvPr/>
          </p:nvSpPr>
          <p:spPr>
            <a:xfrm>
              <a:off x="1041621" y="4033649"/>
              <a:ext cx="166978" cy="291520"/>
            </a:xfrm>
            <a:prstGeom prst="flowChartProcess">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TextBox 81"/>
          <p:cNvSpPr txBox="1"/>
          <p:nvPr/>
        </p:nvSpPr>
        <p:spPr>
          <a:xfrm>
            <a:off x="2116617" y="3232958"/>
            <a:ext cx="388248" cy="307777"/>
          </a:xfrm>
          <a:prstGeom prst="rect">
            <a:avLst/>
          </a:prstGeom>
          <a:noFill/>
        </p:spPr>
        <p:txBody>
          <a:bodyPr wrap="none" rtlCol="0">
            <a:spAutoFit/>
          </a:bodyPr>
          <a:lstStyle/>
          <a:p>
            <a:r>
              <a:rPr lang="en-US" sz="1400" i="1" dirty="0" smtClean="0"/>
              <a:t>PD</a:t>
            </a:r>
            <a:endParaRPr lang="en-US" sz="1400" dirty="0"/>
          </a:p>
        </p:txBody>
      </p:sp>
      <p:cxnSp>
        <p:nvCxnSpPr>
          <p:cNvPr id="83" name="Elbow Connector 82"/>
          <p:cNvCxnSpPr>
            <a:stCxn id="11275" idx="0"/>
            <a:endCxn id="11267" idx="0"/>
          </p:cNvCxnSpPr>
          <p:nvPr/>
        </p:nvCxnSpPr>
        <p:spPr>
          <a:xfrm rot="16200000" flipV="1">
            <a:off x="1711497" y="2373896"/>
            <a:ext cx="177767" cy="1020723"/>
          </a:xfrm>
          <a:prstGeom prst="bentConnector3">
            <a:avLst>
              <a:gd name="adj1" fmla="val 228595"/>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6372303" y="2638362"/>
            <a:ext cx="963725" cy="369332"/>
          </a:xfrm>
          <a:prstGeom prst="rect">
            <a:avLst/>
          </a:prstGeom>
          <a:noFill/>
        </p:spPr>
        <p:txBody>
          <a:bodyPr wrap="none" rtlCol="0">
            <a:spAutoFit/>
          </a:bodyPr>
          <a:lstStyle/>
          <a:p>
            <a:r>
              <a:rPr lang="en-US" dirty="0" smtClean="0"/>
              <a:t>2.94 </a:t>
            </a:r>
            <a:r>
              <a:rPr lang="en-US" dirty="0" smtClean="0">
                <a:sym typeface="Symbol"/>
              </a:rPr>
              <a:t>m</a:t>
            </a:r>
            <a:endParaRPr lang="en-US"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749" t="12577" r="17194" b="53551"/>
          <a:stretch/>
        </p:blipFill>
        <p:spPr bwMode="auto">
          <a:xfrm>
            <a:off x="4940426" y="4164096"/>
            <a:ext cx="3815064" cy="19987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63"/>
          <p:cNvSpPr txBox="1"/>
          <p:nvPr/>
        </p:nvSpPr>
        <p:spPr>
          <a:xfrm>
            <a:off x="4404006" y="3549383"/>
            <a:ext cx="957313" cy="369332"/>
          </a:xfrm>
          <a:prstGeom prst="rect">
            <a:avLst/>
          </a:prstGeom>
          <a:noFill/>
        </p:spPr>
        <p:txBody>
          <a:bodyPr wrap="none" rtlCol="0">
            <a:spAutoFit/>
          </a:bodyPr>
          <a:lstStyle/>
          <a:p>
            <a:r>
              <a:rPr lang="en-US" dirty="0" smtClean="0"/>
              <a:t>365 </a:t>
            </a:r>
            <a:r>
              <a:rPr lang="en-US" dirty="0" smtClean="0"/>
              <a:t>mm</a:t>
            </a:r>
            <a:endParaRPr lang="en-US" dirty="0"/>
          </a:p>
        </p:txBody>
      </p:sp>
      <p:grpSp>
        <p:nvGrpSpPr>
          <p:cNvPr id="65" name="Group 64"/>
          <p:cNvGrpSpPr/>
          <p:nvPr/>
        </p:nvGrpSpPr>
        <p:grpSpPr>
          <a:xfrm flipH="1">
            <a:off x="7858426" y="2783207"/>
            <a:ext cx="396152" cy="481581"/>
            <a:chOff x="2046023" y="2352749"/>
            <a:chExt cx="396152" cy="481581"/>
          </a:xfrm>
        </p:grpSpPr>
        <p:sp>
          <p:nvSpPr>
            <p:cNvPr id="66" name="Flowchart: Process 65"/>
            <p:cNvSpPr/>
            <p:nvPr/>
          </p:nvSpPr>
          <p:spPr>
            <a:xfrm>
              <a:off x="2124095" y="2467925"/>
              <a:ext cx="318080" cy="276253"/>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Process 66"/>
            <p:cNvSpPr/>
            <p:nvPr/>
          </p:nvSpPr>
          <p:spPr>
            <a:xfrm>
              <a:off x="2245437" y="2357713"/>
              <a:ext cx="45719" cy="476617"/>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Process 67"/>
            <p:cNvSpPr/>
            <p:nvPr/>
          </p:nvSpPr>
          <p:spPr>
            <a:xfrm>
              <a:off x="2046023" y="2357713"/>
              <a:ext cx="141682" cy="466690"/>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Process 68"/>
            <p:cNvSpPr/>
            <p:nvPr/>
          </p:nvSpPr>
          <p:spPr>
            <a:xfrm>
              <a:off x="2362446" y="2352749"/>
              <a:ext cx="45719" cy="476617"/>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Rectangle 69"/>
          <p:cNvSpPr/>
          <p:nvPr/>
        </p:nvSpPr>
        <p:spPr>
          <a:xfrm>
            <a:off x="7194637" y="2150781"/>
            <a:ext cx="1629615" cy="369332"/>
          </a:xfrm>
          <a:prstGeom prst="rect">
            <a:avLst/>
          </a:prstGeom>
        </p:spPr>
        <p:txBody>
          <a:bodyPr wrap="square">
            <a:spAutoFit/>
          </a:bodyPr>
          <a:lstStyle/>
          <a:p>
            <a:r>
              <a:rPr lang="en-US" dirty="0" smtClean="0"/>
              <a:t>Power Meter</a:t>
            </a:r>
            <a:endParaRPr lang="en-US" dirty="0"/>
          </a:p>
        </p:txBody>
      </p:sp>
      <p:graphicFrame>
        <p:nvGraphicFramePr>
          <p:cNvPr id="72" name="Table 71">
            <a:extLst>
              <a:ext uri="{FF2B5EF4-FFF2-40B4-BE49-F238E27FC236}">
                <a16:creationId xmlns:a16="http://schemas.microsoft.com/office/drawing/2014/main" id="{05973229-0B88-434B-BDA7-6EAFF5ADBA11}"/>
              </a:ext>
            </a:extLst>
          </p:cNvPr>
          <p:cNvGraphicFramePr>
            <a:graphicFrameLocks noGrp="1"/>
          </p:cNvGraphicFramePr>
          <p:nvPr>
            <p:extLst/>
          </p:nvPr>
        </p:nvGraphicFramePr>
        <p:xfrm>
          <a:off x="723101" y="4748795"/>
          <a:ext cx="3124096" cy="1525098"/>
        </p:xfrm>
        <a:graphic>
          <a:graphicData uri="http://schemas.openxmlformats.org/drawingml/2006/table">
            <a:tbl>
              <a:tblPr firstRow="1" bandRow="1">
                <a:tableStyleId>{5C22544A-7EE6-4342-B048-85BDC9FD1C3A}</a:tableStyleId>
              </a:tblPr>
              <a:tblGrid>
                <a:gridCol w="1849065">
                  <a:extLst>
                    <a:ext uri="{9D8B030D-6E8A-4147-A177-3AD203B41FA5}">
                      <a16:colId xmlns:a16="http://schemas.microsoft.com/office/drawing/2014/main" val="2314589790"/>
                    </a:ext>
                  </a:extLst>
                </a:gridCol>
                <a:gridCol w="1275031">
                  <a:extLst>
                    <a:ext uri="{9D8B030D-6E8A-4147-A177-3AD203B41FA5}">
                      <a16:colId xmlns:a16="http://schemas.microsoft.com/office/drawing/2014/main" val="3235846466"/>
                    </a:ext>
                  </a:extLst>
                </a:gridCol>
              </a:tblGrid>
              <a:tr h="359677">
                <a:tc>
                  <a:txBody>
                    <a:bodyPr/>
                    <a:lstStyle/>
                    <a:p>
                      <a:pPr algn="ctr"/>
                      <a:r>
                        <a:rPr lang="en-US" sz="1800" dirty="0" smtClean="0"/>
                        <a:t>DC, Motor</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a:tc>
                <a:extLst>
                  <a:ext uri="{0D108BD9-81ED-4DB2-BD59-A6C34878D82A}">
                    <a16:rowId xmlns:a16="http://schemas.microsoft.com/office/drawing/2014/main" val="392868859"/>
                  </a:ext>
                </a:extLst>
              </a:tr>
              <a:tr h="332001">
                <a:tc>
                  <a:txBody>
                    <a:bodyPr/>
                    <a:lstStyle/>
                    <a:p>
                      <a:pPr algn="ctr"/>
                      <a:r>
                        <a:rPr lang="en-US" sz="1800" dirty="0" smtClean="0"/>
                        <a:t>Nominal</a:t>
                      </a:r>
                      <a:r>
                        <a:rPr lang="en-US" sz="1800" baseline="0" dirty="0" smtClean="0"/>
                        <a:t> Voltage </a:t>
                      </a:r>
                      <a:r>
                        <a:rPr lang="en-US" sz="1800" dirty="0" smtClean="0"/>
                        <a:t> </a:t>
                      </a:r>
                      <a:endParaRPr lang="en-US" sz="1800" dirty="0"/>
                    </a:p>
                  </a:txBody>
                  <a:tcPr/>
                </a:tc>
                <a:tc>
                  <a:txBody>
                    <a:bodyPr/>
                    <a:lstStyle/>
                    <a:p>
                      <a:pPr algn="ctr"/>
                      <a:r>
                        <a:rPr lang="en-US" sz="1800" dirty="0" smtClean="0"/>
                        <a:t>24 V</a:t>
                      </a:r>
                      <a:endParaRPr lang="en-US" sz="1800" dirty="0"/>
                    </a:p>
                  </a:txBody>
                  <a:tcPr/>
                </a:tc>
                <a:extLst>
                  <a:ext uri="{0D108BD9-81ED-4DB2-BD59-A6C34878D82A}">
                    <a16:rowId xmlns:a16="http://schemas.microsoft.com/office/drawing/2014/main" val="10001"/>
                  </a:ext>
                </a:extLst>
              </a:tr>
              <a:tr h="387459">
                <a:tc>
                  <a:txBody>
                    <a:bodyPr/>
                    <a:lstStyle/>
                    <a:p>
                      <a:pPr algn="ctr"/>
                      <a:r>
                        <a:rPr lang="en-US" sz="1800" dirty="0" smtClean="0"/>
                        <a:t>Nominal torque</a:t>
                      </a:r>
                      <a:endParaRPr lang="en-US" sz="1800" dirty="0"/>
                    </a:p>
                  </a:txBody>
                  <a:tcPr>
                    <a:solidFill>
                      <a:schemeClr val="accent1">
                        <a:lumMod val="20000"/>
                        <a:lumOff val="80000"/>
                      </a:schemeClr>
                    </a:solidFill>
                  </a:tcPr>
                </a:tc>
                <a:tc>
                  <a:txBody>
                    <a:bodyPr/>
                    <a:lstStyle/>
                    <a:p>
                      <a:pPr algn="ctr"/>
                      <a:r>
                        <a:rPr lang="en-US" sz="1800" dirty="0" smtClean="0"/>
                        <a:t>20mNm</a:t>
                      </a:r>
                      <a:endParaRPr lang="en-US" sz="1800" dirty="0"/>
                    </a:p>
                  </a:txBody>
                  <a:tcPr>
                    <a:solidFill>
                      <a:schemeClr val="accent1">
                        <a:lumMod val="20000"/>
                        <a:lumOff val="80000"/>
                      </a:schemeClr>
                    </a:solidFill>
                  </a:tcPr>
                </a:tc>
                <a:extLst>
                  <a:ext uri="{0D108BD9-81ED-4DB2-BD59-A6C34878D82A}">
                    <a16:rowId xmlns:a16="http://schemas.microsoft.com/office/drawing/2014/main" val="2202732679"/>
                  </a:ext>
                </a:extLst>
              </a:tr>
              <a:tr h="406119">
                <a:tc>
                  <a:txBody>
                    <a:bodyPr/>
                    <a:lstStyle/>
                    <a:p>
                      <a:pPr algn="ctr"/>
                      <a:r>
                        <a:rPr lang="en-US" sz="1800" dirty="0" smtClean="0"/>
                        <a:t>Nominal</a:t>
                      </a:r>
                      <a:r>
                        <a:rPr lang="en-US" sz="1800" baseline="0" dirty="0" smtClean="0"/>
                        <a:t> speed</a:t>
                      </a:r>
                      <a:endParaRPr lang="en-US" sz="1800" dirty="0" smtClean="0"/>
                    </a:p>
                  </a:txBody>
                  <a:tcPr>
                    <a:solidFill>
                      <a:schemeClr val="accent1">
                        <a:lumMod val="20000"/>
                        <a:lumOff val="80000"/>
                      </a:schemeClr>
                    </a:solidFill>
                  </a:tcPr>
                </a:tc>
                <a:tc>
                  <a:txBody>
                    <a:bodyPr/>
                    <a:lstStyle/>
                    <a:p>
                      <a:pPr algn="ctr"/>
                      <a:r>
                        <a:rPr lang="en-US" sz="1800" dirty="0" smtClean="0"/>
                        <a:t>55600 rpm</a:t>
                      </a:r>
                      <a:endParaRPr lang="en-US" sz="1800" dirty="0"/>
                    </a:p>
                  </a:txBody>
                  <a:tcP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7" name="Slide Number Placeholder 6"/>
          <p:cNvSpPr>
            <a:spLocks noGrp="1"/>
          </p:cNvSpPr>
          <p:nvPr>
            <p:ph type="sldNum" sz="quarter" idx="12"/>
          </p:nvPr>
        </p:nvSpPr>
        <p:spPr/>
        <p:txBody>
          <a:bodyPr/>
          <a:lstStyle/>
          <a:p>
            <a:fld id="{7C15AC04-70BB-4C4D-ABFC-4A2A43E59B72}" type="slidenum">
              <a:rPr lang="en-US" smtClean="0"/>
              <a:pPr/>
              <a:t>25</a:t>
            </a:fld>
            <a:endParaRPr lang="en-US"/>
          </a:p>
        </p:txBody>
      </p:sp>
    </p:spTree>
    <p:extLst>
      <p:ext uri="{BB962C8B-B14F-4D97-AF65-F5344CB8AC3E}">
        <p14:creationId xmlns:p14="http://schemas.microsoft.com/office/powerpoint/2010/main" val="1601674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5600700" y="1219200"/>
            <a:ext cx="3581400"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kern="0" dirty="0" smtClean="0">
                <a:solidFill>
                  <a:srgbClr val="002060"/>
                </a:solidFill>
                <a:latin typeface="Calibri"/>
              </a:rPr>
              <a:t>Dimension of rod: 7mm * </a:t>
            </a:r>
            <a:r>
              <a:rPr kumimoji="0" lang="en-US" sz="1800" b="0" i="0" u="none" strike="noStrike" kern="0" cap="none" spc="0" normalizeH="0" baseline="0" noProof="0" dirty="0" smtClean="0">
                <a:ln>
                  <a:noFill/>
                </a:ln>
                <a:solidFill>
                  <a:srgbClr val="002060"/>
                </a:solidFill>
                <a:effectLst/>
                <a:uLnTx/>
                <a:uFillTx/>
                <a:latin typeface="Calibri"/>
                <a:ea typeface="+mn-ea"/>
                <a:cs typeface="+mn-cs"/>
              </a:rPr>
              <a:t>120 </a:t>
            </a:r>
            <a:r>
              <a:rPr kumimoji="0" lang="en-US" sz="1800" b="0" i="0" u="none" strike="noStrike" kern="0" cap="none" spc="0" normalizeH="0" baseline="0" noProof="0" dirty="0">
                <a:ln>
                  <a:noFill/>
                </a:ln>
                <a:solidFill>
                  <a:srgbClr val="002060"/>
                </a:solidFill>
                <a:effectLst/>
                <a:uLnTx/>
                <a:uFillTx/>
                <a:latin typeface="Calibri"/>
                <a:ea typeface="+mn-ea"/>
                <a:cs typeface="+mn-cs"/>
              </a:rPr>
              <a:t>mm </a:t>
            </a:r>
            <a:endParaRPr kumimoji="0" lang="en-US" sz="1800" b="0" i="0" u="none" strike="noStrike" kern="0" cap="none" spc="0" normalizeH="0" baseline="0" noProof="0" dirty="0" smtClean="0">
              <a:ln>
                <a:noFill/>
              </a:ln>
              <a:solidFill>
                <a:srgbClr val="002060"/>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kern="0" dirty="0" smtClean="0">
                <a:solidFill>
                  <a:srgbClr val="002060"/>
                </a:solidFill>
                <a:latin typeface="Calibri"/>
              </a:rPr>
              <a:t>Cavity length = 365mm. PRR = 5Hz</a:t>
            </a:r>
          </a:p>
          <a:p>
            <a:pPr marL="0" marR="0" lvl="0" indent="0" algn="l" defTabSz="685800" rtl="0" eaLnBrk="1" fontAlgn="auto" latinLnBrk="0" hangingPunct="1">
              <a:lnSpc>
                <a:spcPct val="100000"/>
              </a:lnSpc>
              <a:spcBef>
                <a:spcPts val="0"/>
              </a:spcBef>
              <a:spcAft>
                <a:spcPts val="0"/>
              </a:spcAft>
              <a:buClrTx/>
              <a:buSzTx/>
              <a:buFontTx/>
              <a:buNone/>
              <a:tabLst/>
              <a:defRPr/>
            </a:pPr>
            <a:r>
              <a:rPr lang="en-US" kern="0" dirty="0" smtClean="0">
                <a:solidFill>
                  <a:srgbClr val="002060"/>
                </a:solidFill>
                <a:latin typeface="Calibri"/>
              </a:rPr>
              <a:t>Laser driver: KALD Megawatt laser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kern="0" dirty="0" smtClean="0">
                <a:solidFill>
                  <a:srgbClr val="002060"/>
                </a:solidFill>
                <a:latin typeface="Calibri"/>
              </a:rPr>
              <a:t>Temperature of chiller = 17</a:t>
            </a:r>
            <a:r>
              <a:rPr lang="en-US" kern="0" baseline="30000" dirty="0" smtClean="0">
                <a:solidFill>
                  <a:srgbClr val="002060"/>
                </a:solidFill>
                <a:latin typeface="Calibri"/>
              </a:rPr>
              <a:t>0</a:t>
            </a:r>
            <a:r>
              <a:rPr lang="en-US" kern="0" dirty="0" smtClean="0">
                <a:solidFill>
                  <a:srgbClr val="002060"/>
                </a:solidFill>
                <a:latin typeface="Calibri"/>
              </a:rPr>
              <a:t> C</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kern="0" dirty="0" smtClean="0">
              <a:solidFill>
                <a:prstClr val="black"/>
              </a:solidFill>
              <a:latin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a:ea typeface="+mn-ea"/>
              <a:cs typeface="+mn-cs"/>
            </a:endParaRPr>
          </a:p>
        </p:txBody>
      </p:sp>
      <p:sp>
        <p:nvSpPr>
          <p:cNvPr id="47" name="TextBox 46"/>
          <p:cNvSpPr txBox="1"/>
          <p:nvPr/>
        </p:nvSpPr>
        <p:spPr>
          <a:xfrm>
            <a:off x="533400" y="0"/>
            <a:ext cx="8915400" cy="400110"/>
          </a:xfrm>
          <a:prstGeom prst="rect">
            <a:avLst/>
          </a:prstGeom>
          <a:noFill/>
        </p:spPr>
        <p:txBody>
          <a:bodyPr wrap="square" rtlCol="0">
            <a:spAutoFit/>
          </a:bodyPr>
          <a:lstStyle/>
          <a:p>
            <a:r>
              <a:rPr lang="en-US" sz="2000" b="1" dirty="0" smtClean="0">
                <a:solidFill>
                  <a:srgbClr val="0000CC"/>
                </a:solidFill>
                <a:latin typeface="Arial Black" panose="020B0A04020102020204" pitchFamily="34" charset="0"/>
              </a:rPr>
              <a:t>Mechanically Q-switched (spinning mirror) </a:t>
            </a:r>
            <a:r>
              <a:rPr lang="en-US" sz="2000" b="1" dirty="0" err="1" smtClean="0">
                <a:solidFill>
                  <a:srgbClr val="0000CC"/>
                </a:solidFill>
                <a:latin typeface="Arial Black" panose="020B0A04020102020204" pitchFamily="34" charset="0"/>
              </a:rPr>
              <a:t>Er:YAG</a:t>
            </a:r>
            <a:r>
              <a:rPr lang="en-US" sz="2000" b="1" dirty="0" smtClean="0">
                <a:solidFill>
                  <a:srgbClr val="0000CC"/>
                </a:solidFill>
                <a:latin typeface="Arial Black" panose="020B0A04020102020204" pitchFamily="34" charset="0"/>
              </a:rPr>
              <a:t> laser</a:t>
            </a:r>
            <a:endParaRPr lang="en-US" sz="2000" b="1" dirty="0">
              <a:solidFill>
                <a:srgbClr val="0000CC"/>
              </a:solidFill>
              <a:latin typeface="Arial Black" panose="020B0A040201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175974601"/>
              </p:ext>
            </p:extLst>
          </p:nvPr>
        </p:nvGraphicFramePr>
        <p:xfrm>
          <a:off x="533400" y="926887"/>
          <a:ext cx="485394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Object 6"/>
          <p:cNvGraphicFramePr>
            <a:graphicFrameLocks noChangeAspect="1"/>
          </p:cNvGraphicFramePr>
          <p:nvPr>
            <p:extLst/>
          </p:nvPr>
        </p:nvGraphicFramePr>
        <p:xfrm>
          <a:off x="5724526" y="3476655"/>
          <a:ext cx="3333748" cy="2876490"/>
        </p:xfrm>
        <a:graphic>
          <a:graphicData uri="http://schemas.openxmlformats.org/presentationml/2006/ole">
            <mc:AlternateContent xmlns:mc="http://schemas.openxmlformats.org/markup-compatibility/2006">
              <mc:Choice xmlns:v="urn:schemas-microsoft-com:vml" Requires="v">
                <p:oleObj spid="_x0000_s34834" name="Graph" r:id="rId4" imgW="3904920" imgH="2990520" progId="Origin50.Graph">
                  <p:embed/>
                </p:oleObj>
              </mc:Choice>
              <mc:Fallback>
                <p:oleObj name="Graph" r:id="rId4" imgW="3904920" imgH="2990520" progId="Origin50.Graph">
                  <p:embed/>
                  <p:pic>
                    <p:nvPicPr>
                      <p:cNvPr id="7" name="Object 6"/>
                      <p:cNvPicPr/>
                      <p:nvPr/>
                    </p:nvPicPr>
                    <p:blipFill>
                      <a:blip r:embed="rId5"/>
                      <a:stretch>
                        <a:fillRect/>
                      </a:stretch>
                    </p:blipFill>
                    <p:spPr>
                      <a:xfrm>
                        <a:off x="5724526" y="3476655"/>
                        <a:ext cx="3333748" cy="2876490"/>
                      </a:xfrm>
                      <a:prstGeom prst="rect">
                        <a:avLst/>
                      </a:prstGeom>
                    </p:spPr>
                  </p:pic>
                </p:oleObj>
              </mc:Fallback>
            </mc:AlternateContent>
          </a:graphicData>
        </a:graphic>
      </p:graphicFrame>
      <p:sp>
        <p:nvSpPr>
          <p:cNvPr id="2" name="Rectangle 1"/>
          <p:cNvSpPr/>
          <p:nvPr/>
        </p:nvSpPr>
        <p:spPr>
          <a:xfrm>
            <a:off x="795746" y="6473428"/>
            <a:ext cx="8991600" cy="369332"/>
          </a:xfrm>
          <a:prstGeom prst="rect">
            <a:avLst/>
          </a:prstGeom>
        </p:spPr>
        <p:txBody>
          <a:bodyPr wrap="square">
            <a:spAutoFit/>
          </a:bodyPr>
          <a:lstStyle/>
          <a:p>
            <a:r>
              <a:rPr lang="en-US" dirty="0">
                <a:solidFill>
                  <a:srgbClr val="002060"/>
                </a:solidFill>
              </a:rPr>
              <a:t>Maximum output energy in a single pulse = 260 </a:t>
            </a:r>
            <a:r>
              <a:rPr lang="en-US" dirty="0" err="1">
                <a:solidFill>
                  <a:srgbClr val="002060"/>
                </a:solidFill>
              </a:rPr>
              <a:t>mJ</a:t>
            </a:r>
            <a:r>
              <a:rPr lang="en-US" dirty="0">
                <a:solidFill>
                  <a:srgbClr val="002060"/>
                </a:solidFill>
              </a:rPr>
              <a:t> (mirror </a:t>
            </a:r>
            <a:r>
              <a:rPr lang="en-US" dirty="0" smtClean="0">
                <a:solidFill>
                  <a:srgbClr val="002060"/>
                </a:solidFill>
              </a:rPr>
              <a:t>damage limited)</a:t>
            </a:r>
            <a:endParaRPr lang="en-US" dirty="0">
              <a:solidFill>
                <a:srgbClr val="002060"/>
              </a:solidFill>
            </a:endParaRPr>
          </a:p>
        </p:txBody>
      </p:sp>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608750"/>
            <a:ext cx="1858032" cy="184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7C15AC04-70BB-4C4D-ABFC-4A2A43E59B72}" type="slidenum">
              <a:rPr lang="en-US" smtClean="0"/>
              <a:pPr/>
              <a:t>26</a:t>
            </a:fld>
            <a:endParaRPr lang="en-US"/>
          </a:p>
        </p:txBody>
      </p:sp>
    </p:spTree>
    <p:extLst>
      <p:ext uri="{BB962C8B-B14F-4D97-AF65-F5344CB8AC3E}">
        <p14:creationId xmlns:p14="http://schemas.microsoft.com/office/powerpoint/2010/main" val="1132181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1148625"/>
            <a:ext cx="8686800" cy="48768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ts val="600"/>
              </a:spcBef>
              <a:spcAft>
                <a:spcPts val="600"/>
              </a:spcAft>
              <a:buFont typeface="Wingdings" panose="05000000000000000000" pitchFamily="2" charset="2"/>
              <a:buChar char="q"/>
            </a:pPr>
            <a:r>
              <a:rPr lang="en-US" sz="1800" dirty="0">
                <a:solidFill>
                  <a:schemeClr val="accent1">
                    <a:lumMod val="75000"/>
                  </a:schemeClr>
                </a:solidFill>
              </a:rPr>
              <a:t>Optically pumped high pressure CO</a:t>
            </a:r>
            <a:r>
              <a:rPr lang="en-US" sz="1800" baseline="-25000" dirty="0">
                <a:solidFill>
                  <a:schemeClr val="accent1">
                    <a:lumMod val="75000"/>
                  </a:schemeClr>
                </a:solidFill>
              </a:rPr>
              <a:t>2</a:t>
            </a:r>
            <a:r>
              <a:rPr lang="en-US" sz="1800" dirty="0">
                <a:solidFill>
                  <a:schemeClr val="accent1">
                    <a:lumMod val="75000"/>
                  </a:schemeClr>
                </a:solidFill>
              </a:rPr>
              <a:t> offers potential for compact, efficient generation/amplification of high power, picosecond pulses at 10 µm</a:t>
            </a:r>
          </a:p>
          <a:p>
            <a:pPr marL="342900" indent="-342900" algn="l">
              <a:spcBef>
                <a:spcPts val="600"/>
              </a:spcBef>
              <a:spcAft>
                <a:spcPts val="600"/>
              </a:spcAft>
              <a:buFont typeface="Wingdings" panose="05000000000000000000" pitchFamily="2" charset="2"/>
              <a:buChar char="q"/>
            </a:pPr>
            <a:r>
              <a:rPr lang="en-US" sz="1800" dirty="0">
                <a:solidFill>
                  <a:schemeClr val="accent1">
                    <a:lumMod val="75000"/>
                  </a:schemeClr>
                </a:solidFill>
              </a:rPr>
              <a:t>Experimental demonstrations of low pressure lasing in CO</a:t>
            </a:r>
            <a:r>
              <a:rPr lang="en-US" sz="1800" baseline="-25000" dirty="0">
                <a:solidFill>
                  <a:schemeClr val="accent1">
                    <a:lumMod val="75000"/>
                  </a:schemeClr>
                </a:solidFill>
              </a:rPr>
              <a:t>2</a:t>
            </a:r>
            <a:r>
              <a:rPr lang="en-US" sz="1800" dirty="0">
                <a:solidFill>
                  <a:schemeClr val="accent1">
                    <a:lumMod val="75000"/>
                  </a:schemeClr>
                </a:solidFill>
              </a:rPr>
              <a:t> pumped by an Fe</a:t>
            </a:r>
            <a:r>
              <a:rPr lang="en-US" sz="1800" baseline="30000" dirty="0">
                <a:solidFill>
                  <a:schemeClr val="accent1">
                    <a:lumMod val="75000"/>
                  </a:schemeClr>
                </a:solidFill>
              </a:rPr>
              <a:t>2+</a:t>
            </a:r>
            <a:r>
              <a:rPr lang="en-US" sz="1800" dirty="0">
                <a:solidFill>
                  <a:schemeClr val="accent1">
                    <a:lumMod val="75000"/>
                  </a:schemeClr>
                </a:solidFill>
              </a:rPr>
              <a:t>:</a:t>
            </a:r>
            <a:r>
              <a:rPr lang="en-US" sz="1800" dirty="0" err="1">
                <a:solidFill>
                  <a:schemeClr val="accent1">
                    <a:lumMod val="75000"/>
                  </a:schemeClr>
                </a:solidFill>
              </a:rPr>
              <a:t>ZnSe</a:t>
            </a:r>
            <a:r>
              <a:rPr lang="en-US" sz="1800" dirty="0">
                <a:solidFill>
                  <a:schemeClr val="accent1">
                    <a:lumMod val="75000"/>
                  </a:schemeClr>
                </a:solidFill>
              </a:rPr>
              <a:t> laser indicate high optical- optical conversion efficiencies are possible</a:t>
            </a:r>
          </a:p>
          <a:p>
            <a:pPr marL="342900" indent="-342900" algn="l">
              <a:spcBef>
                <a:spcPts val="600"/>
              </a:spcBef>
              <a:spcAft>
                <a:spcPts val="600"/>
              </a:spcAft>
              <a:buFont typeface="Wingdings" panose="05000000000000000000" pitchFamily="2" charset="2"/>
              <a:buChar char="q"/>
            </a:pPr>
            <a:r>
              <a:rPr lang="en-US" sz="1800" dirty="0">
                <a:solidFill>
                  <a:schemeClr val="accent1">
                    <a:lumMod val="75000"/>
                  </a:schemeClr>
                </a:solidFill>
              </a:rPr>
              <a:t>Scaling to higher pressure requires better understanding of physics behind CO2 lasing (self-focusing of pump, CO</a:t>
            </a:r>
            <a:r>
              <a:rPr lang="en-US" sz="1800" baseline="-25000" dirty="0">
                <a:solidFill>
                  <a:schemeClr val="accent1">
                    <a:lumMod val="75000"/>
                  </a:schemeClr>
                </a:solidFill>
              </a:rPr>
              <a:t>2</a:t>
            </a:r>
            <a:r>
              <a:rPr lang="en-US" sz="1800" dirty="0">
                <a:solidFill>
                  <a:schemeClr val="accent1">
                    <a:lumMod val="75000"/>
                  </a:schemeClr>
                </a:solidFill>
              </a:rPr>
              <a:t> relaxation processes) and/or more energetic pump </a:t>
            </a:r>
            <a:r>
              <a:rPr lang="en-US" sz="1800" dirty="0" smtClean="0">
                <a:solidFill>
                  <a:schemeClr val="accent1">
                    <a:lumMod val="75000"/>
                  </a:schemeClr>
                </a:solidFill>
              </a:rPr>
              <a:t>source</a:t>
            </a:r>
          </a:p>
          <a:p>
            <a:pPr marL="342900" indent="-342900" algn="l">
              <a:spcBef>
                <a:spcPts val="600"/>
              </a:spcBef>
              <a:spcAft>
                <a:spcPts val="600"/>
              </a:spcAft>
              <a:buFont typeface="Wingdings" panose="05000000000000000000" pitchFamily="2" charset="2"/>
              <a:buChar char="q"/>
            </a:pPr>
            <a:r>
              <a:rPr lang="en-US" sz="1800" dirty="0" smtClean="0">
                <a:solidFill>
                  <a:schemeClr val="accent1">
                    <a:lumMod val="75000"/>
                  </a:schemeClr>
                </a:solidFill>
              </a:rPr>
              <a:t>Plan to submit DOE proposal to demonstrate </a:t>
            </a:r>
            <a:r>
              <a:rPr lang="en-US" sz="1800" dirty="0">
                <a:solidFill>
                  <a:schemeClr val="accent1">
                    <a:lumMod val="75000"/>
                  </a:schemeClr>
                </a:solidFill>
              </a:rPr>
              <a:t>and optimize a short pulse OP lasers, focusing on a shorter pulse length down to 300 fs, and power scaling. </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itle 1"/>
          <p:cNvSpPr txBox="1">
            <a:spLocks/>
          </p:cNvSpPr>
          <p:nvPr/>
        </p:nvSpPr>
        <p:spPr>
          <a:xfrm>
            <a:off x="381000" y="-25430"/>
            <a:ext cx="8229600" cy="400110"/>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0000CC"/>
                </a:solidFill>
                <a:latin typeface="Arial Black" panose="020B0A04020102020204" pitchFamily="34" charset="0"/>
              </a:rPr>
              <a:t>Summary and </a:t>
            </a:r>
            <a:r>
              <a:rPr lang="en-US" sz="2000" b="1" dirty="0" smtClean="0">
                <a:solidFill>
                  <a:srgbClr val="0000CC"/>
                </a:solidFill>
                <a:latin typeface="Arial Black" panose="020B0A04020102020204" pitchFamily="34" charset="0"/>
              </a:rPr>
              <a:t>outlook</a:t>
            </a:r>
            <a:endParaRPr lang="en-US" sz="2000" b="1" dirty="0">
              <a:solidFill>
                <a:srgbClr val="0000CC"/>
              </a:solidFill>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7C15AC04-70BB-4C4D-ABFC-4A2A43E59B72}" type="slidenum">
              <a:rPr lang="en-US" smtClean="0"/>
              <a:pPr/>
              <a:t>27</a:t>
            </a:fld>
            <a:endParaRPr lang="en-US" dirty="0"/>
          </a:p>
        </p:txBody>
      </p:sp>
    </p:spTree>
    <p:extLst>
      <p:ext uri="{BB962C8B-B14F-4D97-AF65-F5344CB8AC3E}">
        <p14:creationId xmlns:p14="http://schemas.microsoft.com/office/powerpoint/2010/main" val="841407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C15AC04-70BB-4C4D-ABFC-4A2A43E59B72}" type="slidenum">
              <a:rPr lang="en-US" smtClean="0"/>
              <a:pPr/>
              <a:t>28</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138270075"/>
              </p:ext>
            </p:extLst>
          </p:nvPr>
        </p:nvGraphicFramePr>
        <p:xfrm>
          <a:off x="862151" y="2286000"/>
          <a:ext cx="7467599" cy="357981"/>
        </p:xfrm>
        <a:graphic>
          <a:graphicData uri="http://schemas.openxmlformats.org/drawingml/2006/table">
            <a:tbl>
              <a:tblPr firstRow="1" firstCol="1" bandRow="1">
                <a:tableStyleId>{5C22544A-7EE6-4342-B048-85BDC9FD1C3A}</a:tableStyleId>
              </a:tblPr>
              <a:tblGrid>
                <a:gridCol w="1619132">
                  <a:extLst>
                    <a:ext uri="{9D8B030D-6E8A-4147-A177-3AD203B41FA5}">
                      <a16:colId xmlns:a16="http://schemas.microsoft.com/office/drawing/2014/main" val="3187811115"/>
                    </a:ext>
                  </a:extLst>
                </a:gridCol>
                <a:gridCol w="2876667">
                  <a:extLst>
                    <a:ext uri="{9D8B030D-6E8A-4147-A177-3AD203B41FA5}">
                      <a16:colId xmlns:a16="http://schemas.microsoft.com/office/drawing/2014/main" val="3536430296"/>
                    </a:ext>
                  </a:extLst>
                </a:gridCol>
                <a:gridCol w="2971800">
                  <a:extLst>
                    <a:ext uri="{9D8B030D-6E8A-4147-A177-3AD203B41FA5}">
                      <a16:colId xmlns:a16="http://schemas.microsoft.com/office/drawing/2014/main" val="3634303237"/>
                    </a:ext>
                  </a:extLst>
                </a:gridCol>
              </a:tblGrid>
              <a:tr h="357981">
                <a:tc>
                  <a:txBody>
                    <a:bodyPr/>
                    <a:lstStyle/>
                    <a:p>
                      <a:pPr marL="0" marR="0" algn="ctr">
                        <a:spcBef>
                          <a:spcPts val="0"/>
                        </a:spcBef>
                        <a:spcAft>
                          <a:spcPts val="0"/>
                        </a:spcAft>
                      </a:pPr>
                      <a:r>
                        <a:rPr lang="en-GB" sz="1400" dirty="0">
                          <a:effectLst/>
                        </a:rPr>
                        <a:t>Laser regime</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dirty="0" err="1">
                          <a:effectLst/>
                        </a:rPr>
                        <a:t>Cr:ZnSe</a:t>
                      </a:r>
                      <a:r>
                        <a:rPr lang="en-GB" sz="1400" dirty="0">
                          <a:effectLst/>
                        </a:rPr>
                        <a:t>/</a:t>
                      </a:r>
                      <a:r>
                        <a:rPr lang="en-GB" sz="1400" dirty="0" err="1">
                          <a:effectLst/>
                        </a:rPr>
                        <a:t>ZnS</a:t>
                      </a:r>
                      <a:r>
                        <a:rPr lang="en-GB" sz="1400" dirty="0">
                          <a:effectLst/>
                        </a:rPr>
                        <a:t>, </a:t>
                      </a:r>
                      <a:r>
                        <a:rPr lang="en-GB" sz="1400" dirty="0">
                          <a:effectLst/>
                          <a:sym typeface="Symbol" panose="05050102010706020507" pitchFamily="18" charset="2"/>
                        </a:rPr>
                        <a:t></a:t>
                      </a:r>
                      <a:r>
                        <a:rPr lang="en-GB" sz="1400" dirty="0">
                          <a:effectLst/>
                        </a:rPr>
                        <a:t> = 1.8 – 3.4 µm</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dirty="0" err="1">
                          <a:effectLst/>
                        </a:rPr>
                        <a:t>Fe:ZnSe</a:t>
                      </a:r>
                      <a:r>
                        <a:rPr lang="en-GB" sz="1400" dirty="0">
                          <a:effectLst/>
                        </a:rPr>
                        <a:t>/</a:t>
                      </a:r>
                      <a:r>
                        <a:rPr lang="en-GB" sz="1400" dirty="0" err="1">
                          <a:effectLst/>
                        </a:rPr>
                        <a:t>ZnS</a:t>
                      </a:r>
                      <a:r>
                        <a:rPr lang="en-GB" sz="1400" dirty="0">
                          <a:effectLst/>
                        </a:rPr>
                        <a:t>, </a:t>
                      </a:r>
                      <a:r>
                        <a:rPr lang="en-GB" sz="1400" dirty="0">
                          <a:effectLst/>
                          <a:sym typeface="Symbol" panose="05050102010706020507" pitchFamily="18" charset="2"/>
                        </a:rPr>
                        <a:t></a:t>
                      </a:r>
                      <a:r>
                        <a:rPr lang="en-GB" sz="1400" dirty="0">
                          <a:effectLst/>
                        </a:rPr>
                        <a:t> = 3.4 – 5.2 µm</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23456882"/>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098432451"/>
              </p:ext>
            </p:extLst>
          </p:nvPr>
        </p:nvGraphicFramePr>
        <p:xfrm>
          <a:off x="862151" y="2643981"/>
          <a:ext cx="7467600" cy="1857770"/>
        </p:xfrm>
        <a:graphic>
          <a:graphicData uri="http://schemas.openxmlformats.org/drawingml/2006/table">
            <a:tbl>
              <a:tblPr firstRow="1" firstCol="1" bandRow="1">
                <a:tableStyleId>{5C22544A-7EE6-4342-B048-85BDC9FD1C3A}</a:tableStyleId>
              </a:tblPr>
              <a:tblGrid>
                <a:gridCol w="1619132">
                  <a:extLst>
                    <a:ext uri="{9D8B030D-6E8A-4147-A177-3AD203B41FA5}">
                      <a16:colId xmlns:a16="http://schemas.microsoft.com/office/drawing/2014/main" val="3904716912"/>
                    </a:ext>
                  </a:extLst>
                </a:gridCol>
                <a:gridCol w="2900775">
                  <a:extLst>
                    <a:ext uri="{9D8B030D-6E8A-4147-A177-3AD203B41FA5}">
                      <a16:colId xmlns:a16="http://schemas.microsoft.com/office/drawing/2014/main" val="690190869"/>
                    </a:ext>
                  </a:extLst>
                </a:gridCol>
                <a:gridCol w="2947693">
                  <a:extLst>
                    <a:ext uri="{9D8B030D-6E8A-4147-A177-3AD203B41FA5}">
                      <a16:colId xmlns:a16="http://schemas.microsoft.com/office/drawing/2014/main" val="3737098515"/>
                    </a:ext>
                  </a:extLst>
                </a:gridCol>
              </a:tblGrid>
              <a:tr h="371554">
                <a:tc>
                  <a:txBody>
                    <a:bodyPr/>
                    <a:lstStyle/>
                    <a:p>
                      <a:pPr marL="0" marR="0" algn="ctr">
                        <a:spcBef>
                          <a:spcPts val="0"/>
                        </a:spcBef>
                        <a:spcAft>
                          <a:spcPts val="0"/>
                        </a:spcAft>
                      </a:pPr>
                      <a:r>
                        <a:rPr lang="en-GB" sz="1400" dirty="0">
                          <a:effectLst/>
                        </a:rPr>
                        <a:t>Continuous wave</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dirty="0">
                          <a:solidFill>
                            <a:schemeClr val="tx2"/>
                          </a:solidFill>
                          <a:effectLst/>
                        </a:rPr>
                        <a:t>140 W with 60% efficiency (RT</a:t>
                      </a:r>
                      <a:r>
                        <a:rPr lang="en-GB" sz="1400" dirty="0" smtClean="0">
                          <a:solidFill>
                            <a:schemeClr val="tx2"/>
                          </a:solidFill>
                          <a:effectLst/>
                        </a:rPr>
                        <a:t>)</a:t>
                      </a:r>
                      <a:endParaRPr lang="en-US" sz="14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spcBef>
                          <a:spcPts val="0"/>
                        </a:spcBef>
                        <a:spcAft>
                          <a:spcPts val="0"/>
                        </a:spcAft>
                      </a:pPr>
                      <a:r>
                        <a:rPr lang="en-GB" sz="1400" dirty="0">
                          <a:solidFill>
                            <a:schemeClr val="tx2"/>
                          </a:solidFill>
                          <a:effectLst/>
                        </a:rPr>
                        <a:t>~ 10 W (77 K) </a:t>
                      </a:r>
                      <a:endParaRPr lang="en-US" sz="14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778607985"/>
                  </a:ext>
                </a:extLst>
              </a:tr>
              <a:tr h="371554">
                <a:tc>
                  <a:txBody>
                    <a:bodyPr/>
                    <a:lstStyle/>
                    <a:p>
                      <a:pPr marL="0" marR="0" algn="ctr">
                        <a:spcBef>
                          <a:spcPts val="0"/>
                        </a:spcBef>
                        <a:spcAft>
                          <a:spcPts val="0"/>
                        </a:spcAft>
                      </a:pPr>
                      <a:r>
                        <a:rPr lang="en-GB" sz="1400" dirty="0" err="1">
                          <a:effectLst/>
                        </a:rPr>
                        <a:t>ms</a:t>
                      </a:r>
                      <a:r>
                        <a:rPr lang="en-GB" sz="1400" dirty="0">
                          <a:effectLst/>
                        </a:rPr>
                        <a:t> pulses</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b="1" dirty="0">
                          <a:solidFill>
                            <a:schemeClr val="tx2"/>
                          </a:solidFill>
                          <a:effectLst/>
                        </a:rPr>
                        <a:t>1.1 J (single-shot) (RT) </a:t>
                      </a:r>
                      <a:endParaRPr lang="en-US" sz="14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b="1" dirty="0" smtClean="0">
                          <a:solidFill>
                            <a:schemeClr val="tx2"/>
                          </a:solidFill>
                          <a:effectLst/>
                          <a:latin typeface="+mn-lt"/>
                          <a:ea typeface="+mn-ea"/>
                        </a:rPr>
                        <a:t>10.6J</a:t>
                      </a:r>
                      <a:endParaRPr lang="en-US" sz="14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77322741"/>
                  </a:ext>
                </a:extLst>
              </a:tr>
              <a:tr h="371554">
                <a:tc>
                  <a:txBody>
                    <a:bodyPr/>
                    <a:lstStyle/>
                    <a:p>
                      <a:pPr marL="0" marR="0" algn="ctr">
                        <a:spcBef>
                          <a:spcPts val="0"/>
                        </a:spcBef>
                        <a:spcAft>
                          <a:spcPts val="0"/>
                        </a:spcAft>
                      </a:pPr>
                      <a:r>
                        <a:rPr lang="en-GB" sz="1400">
                          <a:effectLst/>
                        </a:rPr>
                        <a:t>µs pulses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b="1" dirty="0">
                          <a:solidFill>
                            <a:schemeClr val="tx2"/>
                          </a:solidFill>
                          <a:effectLst/>
                        </a:rPr>
                        <a:t>NA</a:t>
                      </a:r>
                      <a:endParaRPr lang="en-US" sz="14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b="1" dirty="0">
                          <a:solidFill>
                            <a:schemeClr val="tx2"/>
                          </a:solidFill>
                          <a:effectLst/>
                        </a:rPr>
                        <a:t>0.35 J at 100 Hz (77 K)</a:t>
                      </a:r>
                      <a:endParaRPr lang="en-US" sz="14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510372298"/>
                  </a:ext>
                </a:extLst>
              </a:tr>
              <a:tr h="371554">
                <a:tc>
                  <a:txBody>
                    <a:bodyPr/>
                    <a:lstStyle/>
                    <a:p>
                      <a:pPr marL="0" marR="0" algn="ctr">
                        <a:spcBef>
                          <a:spcPts val="0"/>
                        </a:spcBef>
                        <a:spcAft>
                          <a:spcPts val="0"/>
                        </a:spcAft>
                      </a:pPr>
                      <a:r>
                        <a:rPr lang="en-GB" sz="1400" dirty="0">
                          <a:effectLst/>
                        </a:rPr>
                        <a:t>ns pulses</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b="1" dirty="0">
                          <a:solidFill>
                            <a:schemeClr val="tx2"/>
                          </a:solidFill>
                          <a:effectLst/>
                        </a:rPr>
                        <a:t>20 </a:t>
                      </a:r>
                      <a:r>
                        <a:rPr lang="en-GB" sz="1400" b="1" dirty="0" err="1">
                          <a:solidFill>
                            <a:schemeClr val="tx2"/>
                          </a:solidFill>
                          <a:effectLst/>
                        </a:rPr>
                        <a:t>mJ</a:t>
                      </a:r>
                      <a:r>
                        <a:rPr lang="en-GB" sz="1400" b="1" dirty="0">
                          <a:solidFill>
                            <a:schemeClr val="tx2"/>
                          </a:solidFill>
                          <a:effectLst/>
                        </a:rPr>
                        <a:t> at 1000 Hz (RT</a:t>
                      </a:r>
                      <a:r>
                        <a:rPr lang="en-GB" sz="1400" b="1" dirty="0" smtClean="0">
                          <a:solidFill>
                            <a:schemeClr val="tx2"/>
                          </a:solidFill>
                          <a:effectLst/>
                        </a:rPr>
                        <a:t>)</a:t>
                      </a:r>
                      <a:endParaRPr lang="en-US" sz="14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b="1" dirty="0" smtClean="0">
                          <a:solidFill>
                            <a:schemeClr val="tx2"/>
                          </a:solidFill>
                          <a:effectLst/>
                        </a:rPr>
                        <a:t>1.6 </a:t>
                      </a:r>
                      <a:r>
                        <a:rPr lang="en-GB" sz="1400" b="1" dirty="0">
                          <a:solidFill>
                            <a:schemeClr val="tx2"/>
                          </a:solidFill>
                          <a:effectLst/>
                        </a:rPr>
                        <a:t>J at single pulses (RT</a:t>
                      </a:r>
                      <a:r>
                        <a:rPr lang="en-GB" sz="1400" b="1" dirty="0" smtClean="0">
                          <a:solidFill>
                            <a:schemeClr val="tx2"/>
                          </a:solidFill>
                          <a:effectLst/>
                        </a:rPr>
                        <a:t>)</a:t>
                      </a:r>
                      <a:endParaRPr lang="en-US" sz="14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40784455"/>
                  </a:ext>
                </a:extLst>
              </a:tr>
              <a:tr h="371554">
                <a:tc>
                  <a:txBody>
                    <a:bodyPr/>
                    <a:lstStyle/>
                    <a:p>
                      <a:pPr marL="0" marR="0" algn="ctr">
                        <a:spcBef>
                          <a:spcPts val="0"/>
                        </a:spcBef>
                        <a:spcAft>
                          <a:spcPts val="0"/>
                        </a:spcAft>
                      </a:pPr>
                      <a:r>
                        <a:rPr lang="en-GB" sz="1400" dirty="0">
                          <a:effectLst/>
                        </a:rPr>
                        <a:t>fs pulses</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b="1" dirty="0">
                          <a:solidFill>
                            <a:schemeClr val="tx2"/>
                          </a:solidFill>
                          <a:effectLst/>
                        </a:rPr>
                        <a:t>&lt;</a:t>
                      </a:r>
                      <a:r>
                        <a:rPr lang="en-GB" sz="1400" b="1" dirty="0" smtClean="0">
                          <a:solidFill>
                            <a:schemeClr val="tx2"/>
                          </a:solidFill>
                          <a:effectLst/>
                        </a:rPr>
                        <a:t>20 </a:t>
                      </a:r>
                      <a:r>
                        <a:rPr lang="en-GB" sz="1400" b="1" dirty="0">
                          <a:solidFill>
                            <a:schemeClr val="tx2"/>
                          </a:solidFill>
                          <a:effectLst/>
                        </a:rPr>
                        <a:t>fs, up to </a:t>
                      </a:r>
                      <a:r>
                        <a:rPr lang="en-GB" sz="1400" b="1" dirty="0" smtClean="0">
                          <a:solidFill>
                            <a:schemeClr val="tx2"/>
                          </a:solidFill>
                          <a:effectLst/>
                        </a:rPr>
                        <a:t>30W </a:t>
                      </a:r>
                      <a:r>
                        <a:rPr lang="en-GB" sz="1400" b="1" dirty="0">
                          <a:solidFill>
                            <a:schemeClr val="tx2"/>
                          </a:solidFill>
                          <a:effectLst/>
                        </a:rPr>
                        <a:t>(RT)</a:t>
                      </a:r>
                      <a:endParaRPr lang="en-US" sz="14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1400" b="1" dirty="0" smtClean="0">
                          <a:solidFill>
                            <a:schemeClr val="tx2"/>
                          </a:solidFill>
                          <a:effectLst/>
                          <a:latin typeface="+mn-lt"/>
                          <a:ea typeface="+mn-ea"/>
                        </a:rPr>
                        <a:t>&lt;</a:t>
                      </a:r>
                      <a:r>
                        <a:rPr lang="en-GB" sz="1400" b="1" baseline="0" dirty="0" smtClean="0">
                          <a:solidFill>
                            <a:schemeClr val="tx2"/>
                          </a:solidFill>
                          <a:effectLst/>
                          <a:latin typeface="+mn-lt"/>
                          <a:ea typeface="+mn-ea"/>
                        </a:rPr>
                        <a:t> 1 </a:t>
                      </a:r>
                      <a:r>
                        <a:rPr lang="en-GB" sz="1400" b="1" baseline="0" dirty="0" err="1" smtClean="0">
                          <a:solidFill>
                            <a:schemeClr val="tx2"/>
                          </a:solidFill>
                          <a:effectLst/>
                          <a:latin typeface="+mn-lt"/>
                          <a:ea typeface="+mn-ea"/>
                        </a:rPr>
                        <a:t>ps</a:t>
                      </a:r>
                      <a:r>
                        <a:rPr lang="en-GB" sz="1400" b="1" baseline="0" dirty="0" smtClean="0">
                          <a:solidFill>
                            <a:schemeClr val="tx2"/>
                          </a:solidFill>
                          <a:effectLst/>
                          <a:latin typeface="+mn-lt"/>
                          <a:ea typeface="+mn-ea"/>
                        </a:rPr>
                        <a:t> (77K)</a:t>
                      </a:r>
                      <a:endParaRPr lang="en-US" sz="14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01500508"/>
                  </a:ext>
                </a:extLst>
              </a:tr>
            </a:tbl>
          </a:graphicData>
        </a:graphic>
      </p:graphicFrame>
      <p:sp>
        <p:nvSpPr>
          <p:cNvPr id="8" name="Titel 7"/>
          <p:cNvSpPr txBox="1">
            <a:spLocks/>
          </p:cNvSpPr>
          <p:nvPr/>
        </p:nvSpPr>
        <p:spPr>
          <a:xfrm>
            <a:off x="0" y="550096"/>
            <a:ext cx="9144000" cy="16716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400" b="1" i="1" kern="0" dirty="0" smtClean="0">
                <a:solidFill>
                  <a:srgbClr val="2F26E6"/>
                </a:solidFill>
                <a:latin typeface="Arial Black" panose="020B0A04020102020204" pitchFamily="34" charset="0"/>
                <a:ea typeface="ＭＳ Ｐゴシック"/>
                <a:cs typeface="ＭＳ Ｐゴシック"/>
              </a:rPr>
              <a:t>THANK YOU FOR YOUR ATTENTION</a:t>
            </a:r>
            <a:endParaRPr lang="de-DE" sz="2400" i="1" dirty="0" smtClean="0">
              <a:latin typeface="Arial Black" panose="020B0A04020102020204" pitchFamily="34" charset="0"/>
            </a:endParaRPr>
          </a:p>
        </p:txBody>
      </p:sp>
    </p:spTree>
    <p:extLst>
      <p:ext uri="{BB962C8B-B14F-4D97-AF65-F5344CB8AC3E}">
        <p14:creationId xmlns:p14="http://schemas.microsoft.com/office/powerpoint/2010/main" val="1991131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29</a:t>
            </a:fld>
            <a:endParaRPr lang="en-US" dirty="0"/>
          </a:p>
        </p:txBody>
      </p:sp>
      <p:sp>
        <p:nvSpPr>
          <p:cNvPr id="2" name="Title 1"/>
          <p:cNvSpPr>
            <a:spLocks noGrp="1"/>
          </p:cNvSpPr>
          <p:nvPr>
            <p:ph type="title" idx="4294967295"/>
          </p:nvPr>
        </p:nvSpPr>
        <p:spPr>
          <a:xfrm>
            <a:off x="0" y="228600"/>
            <a:ext cx="8229600" cy="400050"/>
          </a:xfrm>
        </p:spPr>
        <p:txBody>
          <a:bodyPr>
            <a:spAutoFit/>
          </a:bodyPr>
          <a:lstStyle/>
          <a:p>
            <a:pPr algn="l"/>
            <a:r>
              <a:rPr lang="en-US" sz="2000" b="1" dirty="0" smtClean="0">
                <a:solidFill>
                  <a:srgbClr val="0000CC"/>
                </a:solidFill>
                <a:latin typeface="Arial Black" panose="020B0A04020102020204" pitchFamily="34" charset="0"/>
              </a:rPr>
              <a:t>Cr</a:t>
            </a:r>
            <a:r>
              <a:rPr lang="en-US" sz="2000" b="1" baseline="30000" dirty="0" smtClean="0">
                <a:solidFill>
                  <a:srgbClr val="0000CC"/>
                </a:solidFill>
                <a:latin typeface="Arial Black" panose="020B0A04020102020204" pitchFamily="34" charset="0"/>
              </a:rPr>
              <a:t>2+</a:t>
            </a:r>
            <a:r>
              <a:rPr lang="en-US" sz="2000" b="1" dirty="0" smtClean="0">
                <a:solidFill>
                  <a:srgbClr val="0000CC"/>
                </a:solidFill>
                <a:latin typeface="Arial Black" panose="020B0A04020102020204" pitchFamily="34" charset="0"/>
              </a:rPr>
              <a:t>:ZnSe and </a:t>
            </a:r>
            <a:r>
              <a:rPr lang="en-US" sz="2000" b="1" dirty="0">
                <a:solidFill>
                  <a:srgbClr val="0000CC"/>
                </a:solidFill>
                <a:latin typeface="Arial Black" panose="020B0A04020102020204" pitchFamily="34" charset="0"/>
              </a:rPr>
              <a:t>Cr</a:t>
            </a:r>
            <a:r>
              <a:rPr lang="en-US" sz="2000" b="1" baseline="30000" dirty="0">
                <a:solidFill>
                  <a:srgbClr val="0000CC"/>
                </a:solidFill>
                <a:latin typeface="Arial Black" panose="020B0A04020102020204" pitchFamily="34" charset="0"/>
              </a:rPr>
              <a:t>2</a:t>
            </a:r>
            <a:r>
              <a:rPr lang="en-US" sz="2000" b="1" baseline="30000" dirty="0" smtClean="0">
                <a:solidFill>
                  <a:srgbClr val="0000CC"/>
                </a:solidFill>
                <a:latin typeface="Arial Black" panose="020B0A04020102020204" pitchFamily="34" charset="0"/>
              </a:rPr>
              <a:t>+</a:t>
            </a:r>
            <a:r>
              <a:rPr lang="en-US" sz="2000" b="1" dirty="0">
                <a:solidFill>
                  <a:srgbClr val="0000CC"/>
                </a:solidFill>
                <a:latin typeface="Arial Black" panose="020B0A04020102020204" pitchFamily="34" charset="0"/>
              </a:rPr>
              <a:t>:</a:t>
            </a:r>
            <a:r>
              <a:rPr lang="en-US" sz="2000" b="1" dirty="0" smtClean="0">
                <a:solidFill>
                  <a:srgbClr val="0000CC"/>
                </a:solidFill>
                <a:latin typeface="Arial Black" panose="020B0A04020102020204" pitchFamily="34" charset="0"/>
              </a:rPr>
              <a:t>ZnS</a:t>
            </a:r>
            <a:r>
              <a:rPr lang="en-US" sz="2000" b="1" dirty="0">
                <a:solidFill>
                  <a:srgbClr val="0000CC"/>
                </a:solidFill>
                <a:latin typeface="Arial Black" panose="020B0A04020102020204" pitchFamily="34" charset="0"/>
              </a:rPr>
              <a:t>: </a:t>
            </a:r>
            <a:r>
              <a:rPr lang="en-US" sz="2000" b="1" dirty="0" smtClean="0">
                <a:solidFill>
                  <a:srgbClr val="0000CC"/>
                </a:solidFill>
                <a:latin typeface="Arial Black" panose="020B0A04020102020204" pitchFamily="34" charset="0"/>
              </a:rPr>
              <a:t>laser </a:t>
            </a:r>
            <a:r>
              <a:rPr lang="en-US" sz="2000" b="1" u="sng" dirty="0" smtClean="0">
                <a:solidFill>
                  <a:srgbClr val="0000CC"/>
                </a:solidFill>
                <a:latin typeface="Arial Black" panose="020B0A04020102020204" pitchFamily="34" charset="0"/>
              </a:rPr>
              <a:t>and nonlinear </a:t>
            </a:r>
            <a:r>
              <a:rPr lang="en-US" sz="2000" b="1" dirty="0" smtClean="0">
                <a:solidFill>
                  <a:srgbClr val="0000CC"/>
                </a:solidFill>
                <a:latin typeface="Arial Black" panose="020B0A04020102020204" pitchFamily="34" charset="0"/>
              </a:rPr>
              <a:t>materials</a:t>
            </a:r>
            <a:endParaRPr lang="en-US" sz="2000" b="1" dirty="0">
              <a:solidFill>
                <a:srgbClr val="0000CC"/>
              </a:solidFill>
              <a:latin typeface="Arial Black" panose="020B0A04020102020204" pitchFamily="34" charset="0"/>
            </a:endParaRPr>
          </a:p>
        </p:txBody>
      </p:sp>
      <p:sp>
        <p:nvSpPr>
          <p:cNvPr id="8" name="Title 1"/>
          <p:cNvSpPr txBox="1">
            <a:spLocks/>
          </p:cNvSpPr>
          <p:nvPr/>
        </p:nvSpPr>
        <p:spPr>
          <a:xfrm>
            <a:off x="152400" y="609600"/>
            <a:ext cx="5410200" cy="4108817"/>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1600" b="1" dirty="0" smtClean="0">
                <a:solidFill>
                  <a:schemeClr val="tx2">
                    <a:lumMod val="75000"/>
                  </a:schemeClr>
                </a:solidFill>
                <a:sym typeface="Symbol"/>
              </a:rPr>
              <a:t></a:t>
            </a:r>
            <a:r>
              <a:rPr lang="en-US" sz="1600" b="1" baseline="30000" dirty="0" smtClean="0">
                <a:solidFill>
                  <a:schemeClr val="tx2">
                    <a:lumMod val="75000"/>
                  </a:schemeClr>
                </a:solidFill>
                <a:sym typeface="Symbol"/>
              </a:rPr>
              <a:t>(2)</a:t>
            </a:r>
            <a:endParaRPr lang="en-US" sz="1600" b="1" baseline="30000" dirty="0" smtClean="0">
              <a:solidFill>
                <a:schemeClr val="tx2">
                  <a:lumMod val="75000"/>
                </a:schemeClr>
              </a:solidFill>
            </a:endParaRPr>
          </a:p>
          <a:p>
            <a:pPr marL="285750" indent="-285750" algn="l">
              <a:spcAft>
                <a:spcPts val="300"/>
              </a:spcAft>
              <a:buFont typeface="Arial" panose="020B0604020202020204" pitchFamily="34" charset="0"/>
              <a:buChar char="•"/>
            </a:pPr>
            <a:r>
              <a:rPr lang="en-US" sz="1600" dirty="0" smtClean="0">
                <a:solidFill>
                  <a:schemeClr val="tx2">
                    <a:lumMod val="75000"/>
                  </a:schemeClr>
                </a:solidFill>
              </a:rPr>
              <a:t>High d</a:t>
            </a:r>
            <a:r>
              <a:rPr lang="en-US" sz="1600" baseline="-25000" dirty="0" smtClean="0">
                <a:solidFill>
                  <a:schemeClr val="tx2">
                    <a:lumMod val="75000"/>
                  </a:schemeClr>
                </a:solidFill>
              </a:rPr>
              <a:t>36</a:t>
            </a:r>
            <a:r>
              <a:rPr lang="en-US" sz="1600" dirty="0" smtClean="0">
                <a:solidFill>
                  <a:schemeClr val="tx2">
                    <a:lumMod val="75000"/>
                  </a:schemeClr>
                </a:solidFill>
              </a:rPr>
              <a:t>  </a:t>
            </a:r>
            <a:r>
              <a:rPr lang="en-US" sz="1600" dirty="0" smtClean="0">
                <a:solidFill>
                  <a:schemeClr val="tx2">
                    <a:lumMod val="75000"/>
                  </a:schemeClr>
                </a:solidFill>
                <a:sym typeface="Symbol"/>
              </a:rPr>
              <a:t></a:t>
            </a:r>
            <a:r>
              <a:rPr lang="en-US" sz="1600" dirty="0" smtClean="0">
                <a:solidFill>
                  <a:schemeClr val="tx2">
                    <a:lumMod val="75000"/>
                  </a:schemeClr>
                </a:solidFill>
              </a:rPr>
              <a:t> </a:t>
            </a:r>
            <a:r>
              <a:rPr lang="en-US" sz="1600" dirty="0" smtClean="0">
                <a:solidFill>
                  <a:schemeClr val="tx2">
                    <a:lumMod val="75000"/>
                  </a:schemeClr>
                </a:solidFill>
                <a:sym typeface="Symbol"/>
              </a:rPr>
              <a:t>20</a:t>
            </a:r>
            <a:r>
              <a:rPr lang="en-US" sz="1600" dirty="0" smtClean="0">
                <a:solidFill>
                  <a:schemeClr val="tx2">
                    <a:lumMod val="75000"/>
                  </a:schemeClr>
                </a:solidFill>
              </a:rPr>
              <a:t> pm/V</a:t>
            </a:r>
          </a:p>
          <a:p>
            <a:pPr marL="285750" indent="-285750" algn="l">
              <a:spcAft>
                <a:spcPts val="300"/>
              </a:spcAft>
              <a:buFont typeface="Arial" panose="020B0604020202020204" pitchFamily="34" charset="0"/>
              <a:buChar char="•"/>
            </a:pPr>
            <a:r>
              <a:rPr lang="en-US" sz="1600" dirty="0" smtClean="0">
                <a:solidFill>
                  <a:schemeClr val="tx2">
                    <a:lumMod val="75000"/>
                  </a:schemeClr>
                </a:solidFill>
              </a:rPr>
              <a:t>All types of three-wave mixing </a:t>
            </a:r>
            <a:br>
              <a:rPr lang="en-US" sz="1600" dirty="0" smtClean="0">
                <a:solidFill>
                  <a:schemeClr val="tx2">
                    <a:lumMod val="75000"/>
                  </a:schemeClr>
                </a:solidFill>
              </a:rPr>
            </a:br>
            <a:r>
              <a:rPr lang="en-US" sz="1600" dirty="0" smtClean="0">
                <a:solidFill>
                  <a:schemeClr val="tx2">
                    <a:lumMod val="75000"/>
                  </a:schemeClr>
                </a:solidFill>
              </a:rPr>
              <a:t>via RQPM</a:t>
            </a:r>
          </a:p>
          <a:p>
            <a:pPr marL="284163" indent="-284163" algn="l">
              <a:spcAft>
                <a:spcPts val="300"/>
              </a:spcAft>
              <a:buFont typeface="Wingdings" pitchFamily="2" charset="2"/>
              <a:buChar char="ü"/>
              <a:tabLst>
                <a:tab pos="284163" algn="l"/>
              </a:tabLst>
            </a:pPr>
            <a:r>
              <a:rPr lang="en-US" sz="1400" dirty="0" smtClean="0">
                <a:solidFill>
                  <a:srgbClr val="00B050"/>
                </a:solidFill>
              </a:rPr>
              <a:t>SHG, SFG, OPO, DFG/IDFG </a:t>
            </a:r>
            <a:endParaRPr lang="en-US" sz="1600" dirty="0" smtClean="0">
              <a:solidFill>
                <a:schemeClr val="tx2">
                  <a:lumMod val="75000"/>
                </a:schemeClr>
              </a:solidFill>
            </a:endParaRPr>
          </a:p>
          <a:p>
            <a:pPr algn="l">
              <a:spcBef>
                <a:spcPts val="1200"/>
              </a:spcBef>
              <a:spcAft>
                <a:spcPts val="600"/>
              </a:spcAft>
            </a:pPr>
            <a:r>
              <a:rPr lang="en-US" sz="1600" b="1" dirty="0" smtClean="0">
                <a:solidFill>
                  <a:schemeClr val="tx2">
                    <a:lumMod val="75000"/>
                  </a:schemeClr>
                </a:solidFill>
                <a:sym typeface="Symbol"/>
              </a:rPr>
              <a:t></a:t>
            </a:r>
            <a:r>
              <a:rPr lang="en-US" sz="1600" b="1" baseline="30000" dirty="0" smtClean="0">
                <a:solidFill>
                  <a:schemeClr val="tx2">
                    <a:lumMod val="75000"/>
                  </a:schemeClr>
                </a:solidFill>
                <a:sym typeface="Symbol"/>
              </a:rPr>
              <a:t>(3)</a:t>
            </a:r>
            <a:endParaRPr lang="en-US" sz="1600" b="1" baseline="30000" dirty="0" smtClean="0">
              <a:solidFill>
                <a:schemeClr val="tx2">
                  <a:lumMod val="75000"/>
                </a:schemeClr>
              </a:solidFill>
            </a:endParaRPr>
          </a:p>
          <a:p>
            <a:pPr marL="285750" indent="-285750" algn="l">
              <a:spcAft>
                <a:spcPts val="300"/>
              </a:spcAft>
              <a:buFont typeface="Arial" panose="020B0604020202020204" pitchFamily="34" charset="0"/>
              <a:buChar char="•"/>
            </a:pPr>
            <a:r>
              <a:rPr lang="en-US" sz="1600" dirty="0" smtClean="0">
                <a:solidFill>
                  <a:schemeClr val="tx2">
                    <a:lumMod val="75000"/>
                  </a:schemeClr>
                </a:solidFill>
              </a:rPr>
              <a:t>High n</a:t>
            </a:r>
            <a:r>
              <a:rPr lang="en-US" sz="1600" baseline="-25000" dirty="0" smtClean="0">
                <a:solidFill>
                  <a:schemeClr val="tx2">
                    <a:lumMod val="75000"/>
                  </a:schemeClr>
                </a:solidFill>
              </a:rPr>
              <a:t>2</a:t>
            </a:r>
            <a:r>
              <a:rPr lang="en-US" sz="1600" dirty="0" smtClean="0">
                <a:solidFill>
                  <a:schemeClr val="tx2">
                    <a:lumMod val="75000"/>
                  </a:schemeClr>
                </a:solidFill>
              </a:rPr>
              <a:t> </a:t>
            </a:r>
            <a:r>
              <a:rPr lang="en-US" sz="1600" dirty="0" smtClean="0">
                <a:solidFill>
                  <a:schemeClr val="tx2">
                    <a:lumMod val="75000"/>
                  </a:schemeClr>
                </a:solidFill>
                <a:sym typeface="Symbol"/>
              </a:rPr>
              <a:t> 10</a:t>
            </a:r>
            <a:r>
              <a:rPr lang="en-US" sz="1600" baseline="30000" dirty="0" smtClean="0">
                <a:solidFill>
                  <a:schemeClr val="tx2">
                    <a:lumMod val="75000"/>
                  </a:schemeClr>
                </a:solidFill>
                <a:sym typeface="Symbol"/>
              </a:rPr>
              <a:t>-14</a:t>
            </a:r>
            <a:r>
              <a:rPr lang="en-US" sz="1600" dirty="0" smtClean="0">
                <a:solidFill>
                  <a:schemeClr val="tx2">
                    <a:lumMod val="75000"/>
                  </a:schemeClr>
                </a:solidFill>
              </a:rPr>
              <a:t> cm</a:t>
            </a:r>
            <a:r>
              <a:rPr lang="en-US" sz="1600" baseline="30000" dirty="0" smtClean="0">
                <a:solidFill>
                  <a:schemeClr val="tx2">
                    <a:lumMod val="75000"/>
                  </a:schemeClr>
                </a:solidFill>
              </a:rPr>
              <a:t>2</a:t>
            </a:r>
            <a:r>
              <a:rPr lang="en-US" sz="1600" dirty="0" smtClean="0">
                <a:solidFill>
                  <a:schemeClr val="tx2">
                    <a:lumMod val="75000"/>
                  </a:schemeClr>
                </a:solidFill>
              </a:rPr>
              <a:t>/W </a:t>
            </a:r>
            <a:r>
              <a:rPr lang="en-US" sz="1600" dirty="0">
                <a:solidFill>
                  <a:schemeClr val="tx2">
                    <a:lumMod val="75000"/>
                  </a:schemeClr>
                </a:solidFill>
              </a:rPr>
              <a:t>at </a:t>
            </a:r>
            <a:r>
              <a:rPr lang="en-US" sz="1600" dirty="0" smtClean="0">
                <a:solidFill>
                  <a:schemeClr val="tx2">
                    <a:lumMod val="75000"/>
                  </a:schemeClr>
                </a:solidFill>
                <a:sym typeface="Symbol"/>
              </a:rPr>
              <a:t> = </a:t>
            </a:r>
            <a:r>
              <a:rPr lang="en-US" sz="1600" dirty="0" smtClean="0">
                <a:solidFill>
                  <a:schemeClr val="tx2">
                    <a:lumMod val="75000"/>
                  </a:schemeClr>
                </a:solidFill>
              </a:rPr>
              <a:t>2.4 </a:t>
            </a:r>
            <a:r>
              <a:rPr lang="en-US" sz="1600" dirty="0">
                <a:solidFill>
                  <a:schemeClr val="tx2">
                    <a:lumMod val="75000"/>
                  </a:schemeClr>
                </a:solidFill>
              </a:rPr>
              <a:t>µm</a:t>
            </a:r>
          </a:p>
          <a:p>
            <a:pPr marL="285750" indent="-285750" algn="l">
              <a:spcAft>
                <a:spcPts val="300"/>
              </a:spcAft>
              <a:buFont typeface="Arial" panose="020B0604020202020204" pitchFamily="34" charset="0"/>
              <a:buChar char="•"/>
            </a:pPr>
            <a:r>
              <a:rPr lang="en-US" sz="1600" dirty="0" smtClean="0">
                <a:solidFill>
                  <a:schemeClr val="tx2">
                    <a:lumMod val="75000"/>
                  </a:schemeClr>
                </a:solidFill>
              </a:rPr>
              <a:t>Low </a:t>
            </a:r>
            <a:r>
              <a:rPr lang="en-US" sz="1600" dirty="0">
                <a:solidFill>
                  <a:schemeClr val="tx2">
                    <a:lumMod val="75000"/>
                  </a:schemeClr>
                </a:solidFill>
              </a:rPr>
              <a:t>critical power for </a:t>
            </a:r>
            <a:r>
              <a:rPr lang="en-US" sz="1600" dirty="0" smtClean="0">
                <a:solidFill>
                  <a:schemeClr val="tx2">
                    <a:lumMod val="75000"/>
                  </a:schemeClr>
                </a:solidFill>
              </a:rPr>
              <a:t>self-focusing </a:t>
            </a:r>
            <a:br>
              <a:rPr lang="en-US" sz="1600" dirty="0" smtClean="0">
                <a:solidFill>
                  <a:schemeClr val="tx2">
                    <a:lumMod val="75000"/>
                  </a:schemeClr>
                </a:solidFill>
              </a:rPr>
            </a:br>
            <a:r>
              <a:rPr lang="en-US" sz="1600" dirty="0" err="1" smtClean="0">
                <a:solidFill>
                  <a:schemeClr val="tx2">
                    <a:lumMod val="75000"/>
                  </a:schemeClr>
                </a:solidFill>
              </a:rPr>
              <a:t>P</a:t>
            </a:r>
            <a:r>
              <a:rPr lang="en-US" sz="1600" baseline="-25000" dirty="0" err="1" smtClean="0">
                <a:solidFill>
                  <a:schemeClr val="tx2">
                    <a:lumMod val="75000"/>
                  </a:schemeClr>
                </a:solidFill>
              </a:rPr>
              <a:t>Crit</a:t>
            </a:r>
            <a:r>
              <a:rPr lang="en-US" sz="1600" dirty="0" smtClean="0">
                <a:solidFill>
                  <a:schemeClr val="tx2">
                    <a:lumMod val="75000"/>
                  </a:schemeClr>
                </a:solidFill>
              </a:rPr>
              <a:t> = 0.4 MW at 2.4 µm</a:t>
            </a:r>
          </a:p>
          <a:p>
            <a:pPr marL="285750" indent="-285750" algn="l">
              <a:spcAft>
                <a:spcPts val="300"/>
              </a:spcAft>
              <a:buFont typeface="Arial" panose="020B0604020202020204" pitchFamily="34" charset="0"/>
              <a:buChar char="•"/>
            </a:pPr>
            <a:r>
              <a:rPr lang="en-US" sz="1600" dirty="0" smtClean="0">
                <a:solidFill>
                  <a:schemeClr val="tx2">
                    <a:lumMod val="75000"/>
                  </a:schemeClr>
                </a:solidFill>
              </a:rPr>
              <a:t>2—3 µm lasing in normal group velocity </a:t>
            </a:r>
            <a:br>
              <a:rPr lang="en-US" sz="1600" dirty="0" smtClean="0">
                <a:solidFill>
                  <a:schemeClr val="tx2">
                    <a:lumMod val="75000"/>
                  </a:schemeClr>
                </a:solidFill>
              </a:rPr>
            </a:br>
            <a:r>
              <a:rPr lang="en-US" sz="1600" dirty="0" smtClean="0">
                <a:solidFill>
                  <a:schemeClr val="tx2">
                    <a:lumMod val="75000"/>
                  </a:schemeClr>
                </a:solidFill>
              </a:rPr>
              <a:t>dispersion (GVD) regime</a:t>
            </a:r>
          </a:p>
          <a:p>
            <a:pPr marL="287338" algn="l"/>
            <a:r>
              <a:rPr lang="nl-NL" sz="1200" dirty="0" smtClean="0">
                <a:solidFill>
                  <a:schemeClr val="tx2">
                    <a:lumMod val="75000"/>
                  </a:schemeClr>
                </a:solidFill>
                <a:sym typeface="Symbol"/>
              </a:rPr>
              <a:t>GVD  </a:t>
            </a:r>
            <a:r>
              <a:rPr lang="nl-NL" sz="1200" dirty="0" smtClean="0">
                <a:solidFill>
                  <a:schemeClr val="tx2">
                    <a:lumMod val="75000"/>
                  </a:schemeClr>
                </a:solidFill>
              </a:rPr>
              <a:t>0 fs</a:t>
            </a:r>
            <a:r>
              <a:rPr lang="nl-NL" sz="1200" baseline="30000" dirty="0" smtClean="0">
                <a:solidFill>
                  <a:schemeClr val="tx2">
                    <a:lumMod val="75000"/>
                  </a:schemeClr>
                </a:solidFill>
              </a:rPr>
              <a:t>2</a:t>
            </a:r>
            <a:r>
              <a:rPr lang="nl-NL" sz="1200" dirty="0" smtClean="0">
                <a:solidFill>
                  <a:schemeClr val="tx2">
                    <a:lumMod val="75000"/>
                  </a:schemeClr>
                </a:solidFill>
              </a:rPr>
              <a:t>/mm at 3.6 µm (ZnS) and at 4.81 µm (ZnSe)</a:t>
            </a:r>
            <a:endParaRPr lang="en-US" sz="1600" dirty="0" smtClean="0">
              <a:solidFill>
                <a:schemeClr val="tx2">
                  <a:lumMod val="75000"/>
                </a:schemeClr>
              </a:solidFill>
            </a:endParaRPr>
          </a:p>
          <a:p>
            <a:pPr algn="l">
              <a:spcBef>
                <a:spcPts val="2400"/>
              </a:spcBef>
              <a:spcAft>
                <a:spcPts val="300"/>
              </a:spcAft>
            </a:pPr>
            <a:r>
              <a:rPr lang="en-US" sz="1600" b="1" dirty="0" smtClean="0">
                <a:solidFill>
                  <a:srgbClr val="00B050"/>
                </a:solidFill>
                <a:sym typeface="Symbol"/>
              </a:rPr>
              <a:t> </a:t>
            </a:r>
            <a:r>
              <a:rPr lang="en-US" sz="2000" b="1" dirty="0" smtClean="0">
                <a:solidFill>
                  <a:srgbClr val="00B050"/>
                </a:solidFill>
                <a:sym typeface="Symbol"/>
              </a:rPr>
              <a:t></a:t>
            </a:r>
            <a:r>
              <a:rPr lang="en-US" sz="2000" b="1" baseline="30000" dirty="0">
                <a:solidFill>
                  <a:srgbClr val="00B050"/>
                </a:solidFill>
                <a:sym typeface="Symbol"/>
              </a:rPr>
              <a:t>(3</a:t>
            </a:r>
            <a:r>
              <a:rPr lang="en-US" sz="2000" b="1" baseline="30000" dirty="0" smtClean="0">
                <a:solidFill>
                  <a:srgbClr val="00B050"/>
                </a:solidFill>
                <a:sym typeface="Symbol"/>
              </a:rPr>
              <a:t>)</a:t>
            </a:r>
            <a:r>
              <a:rPr lang="en-US" sz="2000" b="1" dirty="0" smtClean="0">
                <a:solidFill>
                  <a:srgbClr val="00B050"/>
                </a:solidFill>
                <a:sym typeface="Symbol"/>
              </a:rPr>
              <a:t> </a:t>
            </a:r>
            <a:r>
              <a:rPr lang="en-US" sz="2000" b="1" dirty="0">
                <a:solidFill>
                  <a:srgbClr val="00B050"/>
                </a:solidFill>
                <a:sym typeface="Symbol"/>
              </a:rPr>
              <a:t>+ </a:t>
            </a:r>
            <a:r>
              <a:rPr lang="en-US" sz="2000" b="1" baseline="30000" dirty="0">
                <a:solidFill>
                  <a:srgbClr val="00B050"/>
                </a:solidFill>
                <a:sym typeface="Symbol"/>
              </a:rPr>
              <a:t>(2)</a:t>
            </a:r>
            <a:r>
              <a:rPr lang="en-US" sz="2000" b="1" dirty="0">
                <a:solidFill>
                  <a:srgbClr val="00B050"/>
                </a:solidFill>
                <a:sym typeface="Symbol"/>
              </a:rPr>
              <a:t> </a:t>
            </a:r>
            <a:r>
              <a:rPr lang="en-US" sz="2000" b="1" dirty="0" smtClean="0">
                <a:solidFill>
                  <a:srgbClr val="00B050"/>
                </a:solidFill>
                <a:sym typeface="Symbol"/>
              </a:rPr>
              <a:t>+ RQPM  = </a:t>
            </a:r>
            <a:r>
              <a:rPr lang="en-US" sz="2000" dirty="0" smtClean="0">
                <a:solidFill>
                  <a:srgbClr val="00B050"/>
                </a:solidFill>
              </a:rPr>
              <a:t>multi-octave SCG</a:t>
            </a:r>
            <a:endParaRPr lang="en-US" sz="1600" dirty="0">
              <a:solidFill>
                <a:srgbClr val="00B050"/>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8287" y="609600"/>
            <a:ext cx="3010034" cy="1676400"/>
          </a:xfrm>
          <a:prstGeom prst="rect">
            <a:avLst/>
          </a:prstGeom>
        </p:spPr>
      </p:pic>
      <p:sp>
        <p:nvSpPr>
          <p:cNvPr id="12" name="Rectangle 11"/>
          <p:cNvSpPr/>
          <p:nvPr/>
        </p:nvSpPr>
        <p:spPr>
          <a:xfrm>
            <a:off x="6077631" y="2286000"/>
            <a:ext cx="2819400" cy="276999"/>
          </a:xfrm>
          <a:prstGeom prst="rect">
            <a:avLst/>
          </a:prstGeom>
        </p:spPr>
        <p:txBody>
          <a:bodyPr wrap="square">
            <a:spAutoFit/>
          </a:bodyPr>
          <a:lstStyle/>
          <a:p>
            <a:pPr algn="ctr"/>
            <a:r>
              <a:rPr lang="en-US" sz="1200" dirty="0" smtClean="0">
                <a:solidFill>
                  <a:schemeClr val="tx2">
                    <a:lumMod val="50000"/>
                  </a:schemeClr>
                </a:solidFill>
              </a:rPr>
              <a:t>Different regimes of three-wave mixing</a:t>
            </a:r>
            <a:endParaRPr lang="en-US" sz="1200" dirty="0">
              <a:solidFill>
                <a:schemeClr val="tx2">
                  <a:lumMod val="50000"/>
                </a:schemeClr>
              </a:solidFill>
            </a:endParaRPr>
          </a:p>
        </p:txBody>
      </p:sp>
      <p:sp>
        <p:nvSpPr>
          <p:cNvPr id="15" name="Rectangle 14"/>
          <p:cNvSpPr/>
          <p:nvPr/>
        </p:nvSpPr>
        <p:spPr>
          <a:xfrm>
            <a:off x="4343401" y="5096869"/>
            <a:ext cx="4574920" cy="677108"/>
          </a:xfrm>
          <a:prstGeom prst="rect">
            <a:avLst/>
          </a:prstGeom>
        </p:spPr>
        <p:txBody>
          <a:bodyPr wrap="square">
            <a:spAutoFit/>
          </a:bodyPr>
          <a:lstStyle/>
          <a:p>
            <a:r>
              <a:rPr lang="en-US" sz="1400" dirty="0" smtClean="0">
                <a:solidFill>
                  <a:schemeClr val="tx2">
                    <a:lumMod val="75000"/>
                  </a:schemeClr>
                </a:solidFill>
              </a:rPr>
              <a:t>Harmonics-enhanced SCG in ZnSe pumped by a  µJ kHz CPA </a:t>
            </a:r>
            <a:br>
              <a:rPr lang="en-US" sz="1400" dirty="0" smtClean="0">
                <a:solidFill>
                  <a:schemeClr val="tx2">
                    <a:lumMod val="75000"/>
                  </a:schemeClr>
                </a:solidFill>
              </a:rPr>
            </a:br>
            <a:r>
              <a:rPr lang="en-US" sz="1200" dirty="0" smtClean="0">
                <a:solidFill>
                  <a:schemeClr val="tx2">
                    <a:lumMod val="75000"/>
                  </a:schemeClr>
                </a:solidFill>
              </a:rPr>
              <a:t>R. </a:t>
            </a:r>
            <a:r>
              <a:rPr lang="en-US" sz="1200" dirty="0" err="1" smtClean="0">
                <a:solidFill>
                  <a:schemeClr val="tx2">
                    <a:lumMod val="75000"/>
                  </a:schemeClr>
                </a:solidFill>
              </a:rPr>
              <a:t>Šuminas</a:t>
            </a:r>
            <a:r>
              <a:rPr lang="en-US" sz="1200" dirty="0" smtClean="0">
                <a:solidFill>
                  <a:schemeClr val="tx2">
                    <a:lumMod val="75000"/>
                  </a:schemeClr>
                </a:solidFill>
              </a:rPr>
              <a:t> et al., JOSA B 36, A22 (2019)</a:t>
            </a:r>
          </a:p>
          <a:p>
            <a:r>
              <a:rPr lang="en-US" sz="1200" dirty="0">
                <a:solidFill>
                  <a:schemeClr val="tx2">
                    <a:lumMod val="75000"/>
                  </a:schemeClr>
                </a:solidFill>
              </a:rPr>
              <a:t>R. </a:t>
            </a:r>
            <a:r>
              <a:rPr lang="en-US" sz="1200" dirty="0" err="1">
                <a:solidFill>
                  <a:schemeClr val="tx2">
                    <a:lumMod val="75000"/>
                  </a:schemeClr>
                </a:solidFill>
              </a:rPr>
              <a:t>Šuminas</a:t>
            </a:r>
            <a:r>
              <a:rPr lang="en-US" sz="1200" dirty="0">
                <a:solidFill>
                  <a:schemeClr val="tx2">
                    <a:lumMod val="75000"/>
                  </a:schemeClr>
                </a:solidFill>
              </a:rPr>
              <a:t> et al., </a:t>
            </a:r>
            <a:r>
              <a:rPr lang="fr-FR" sz="1200" dirty="0" err="1">
                <a:solidFill>
                  <a:schemeClr val="tx2">
                    <a:lumMod val="75000"/>
                  </a:schemeClr>
                </a:solidFill>
              </a:rPr>
              <a:t>Appl</a:t>
            </a:r>
            <a:r>
              <a:rPr lang="fr-FR" sz="1200" dirty="0">
                <a:solidFill>
                  <a:schemeClr val="tx2">
                    <a:lumMod val="75000"/>
                  </a:schemeClr>
                </a:solidFill>
              </a:rPr>
              <a:t>. Phys. </a:t>
            </a:r>
            <a:r>
              <a:rPr lang="fr-FR" sz="1200" dirty="0" err="1">
                <a:solidFill>
                  <a:schemeClr val="tx2">
                    <a:lumMod val="75000"/>
                  </a:schemeClr>
                </a:solidFill>
              </a:rPr>
              <a:t>Lett</a:t>
            </a:r>
            <a:r>
              <a:rPr lang="fr-FR" sz="1200" dirty="0">
                <a:solidFill>
                  <a:schemeClr val="tx2">
                    <a:lumMod val="75000"/>
                  </a:schemeClr>
                </a:solidFill>
              </a:rPr>
              <a:t>. 110, 241106 (2017</a:t>
            </a:r>
            <a:r>
              <a:rPr lang="fr-FR" sz="1200" dirty="0" smtClean="0">
                <a:solidFill>
                  <a:schemeClr val="tx2">
                    <a:lumMod val="75000"/>
                  </a:schemeClr>
                </a:solidFill>
              </a:rPr>
              <a:t>)</a:t>
            </a:r>
            <a:endParaRPr lang="en-US" sz="1200" dirty="0">
              <a:solidFill>
                <a:schemeClr val="tx2">
                  <a:lumMod val="75000"/>
                </a:schemeClr>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0184" b="-5652"/>
          <a:stretch/>
        </p:blipFill>
        <p:spPr>
          <a:xfrm>
            <a:off x="3352801" y="914400"/>
            <a:ext cx="2316808" cy="1229404"/>
          </a:xfrm>
          <a:prstGeom prst="rect">
            <a:avLst/>
          </a:prstGeom>
        </p:spPr>
      </p:pic>
      <p:pic>
        <p:nvPicPr>
          <p:cNvPr id="17" name="OSA Image" descr="OSA Image"/>
          <p:cNvPicPr>
            <a:picLocks noChangeAspect="1"/>
          </p:cNvPicPr>
          <p:nvPr/>
        </p:nvPicPr>
        <p:blipFill rotWithShape="1">
          <a:blip r:embed="rId4"/>
          <a:srcRect t="49918" b="163"/>
          <a:stretch/>
        </p:blipFill>
        <p:spPr>
          <a:xfrm>
            <a:off x="4181588" y="2666999"/>
            <a:ext cx="4818851" cy="2429869"/>
          </a:xfrm>
          <a:prstGeom prst="rect">
            <a:avLst/>
          </a:prstGeom>
        </p:spPr>
      </p:pic>
      <p:pic>
        <p:nvPicPr>
          <p:cNvPr id="102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62000"/>
                    </a14:imgEffect>
                  </a14:imgLayer>
                </a14:imgProps>
              </a:ext>
              <a:ext uri="{28A0092B-C50C-407E-A947-70E740481C1C}">
                <a14:useLocalDpi xmlns:a14="http://schemas.microsoft.com/office/drawing/2010/main" val="0"/>
              </a:ext>
            </a:extLst>
          </a:blip>
          <a:srcRect/>
          <a:stretch>
            <a:fillRect/>
          </a:stretch>
        </p:blipFill>
        <p:spPr bwMode="auto">
          <a:xfrm>
            <a:off x="5584054" y="3526740"/>
            <a:ext cx="1733047" cy="99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673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3</a:t>
            </a:fld>
            <a:endParaRPr lang="en-US" dirty="0"/>
          </a:p>
        </p:txBody>
      </p:sp>
      <p:sp>
        <p:nvSpPr>
          <p:cNvPr id="2" name="Title 1"/>
          <p:cNvSpPr>
            <a:spLocks noGrp="1"/>
          </p:cNvSpPr>
          <p:nvPr>
            <p:ph type="title" idx="4294967295"/>
          </p:nvPr>
        </p:nvSpPr>
        <p:spPr>
          <a:xfrm>
            <a:off x="0" y="65058"/>
            <a:ext cx="9092016" cy="400110"/>
          </a:xfrm>
        </p:spPr>
        <p:txBody>
          <a:bodyPr wrap="square">
            <a:spAutoFit/>
          </a:bodyPr>
          <a:lstStyle/>
          <a:p>
            <a:r>
              <a:rPr lang="en-US" sz="2000" b="1" dirty="0">
                <a:solidFill>
                  <a:srgbClr val="0000CC"/>
                </a:solidFill>
                <a:latin typeface="Arial Black" panose="020B0A04020102020204" pitchFamily="34" charset="0"/>
              </a:rPr>
              <a:t>Ultrafast </a:t>
            </a:r>
            <a:r>
              <a:rPr lang="en-US" sz="2000" b="1" dirty="0" smtClean="0">
                <a:solidFill>
                  <a:srgbClr val="0000CC"/>
                </a:solidFill>
                <a:latin typeface="Arial Black" panose="020B0A04020102020204" pitchFamily="34" charset="0"/>
              </a:rPr>
              <a:t>MIR laser sources : Motivation and Technologies</a:t>
            </a:r>
            <a:endParaRPr lang="en-US" sz="2000" b="1" dirty="0">
              <a:solidFill>
                <a:srgbClr val="0000CC"/>
              </a:solidFill>
              <a:latin typeface="Arial Black" panose="020B0A04020102020204" pitchFamily="34" charset="0"/>
            </a:endParaRPr>
          </a:p>
        </p:txBody>
      </p:sp>
      <p:sp>
        <p:nvSpPr>
          <p:cNvPr id="5" name="Title 1"/>
          <p:cNvSpPr txBox="1">
            <a:spLocks/>
          </p:cNvSpPr>
          <p:nvPr/>
        </p:nvSpPr>
        <p:spPr>
          <a:xfrm>
            <a:off x="556082" y="465168"/>
            <a:ext cx="8485591" cy="4547399"/>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6075" indent="-346075" algn="l">
              <a:spcBef>
                <a:spcPts val="600"/>
              </a:spcBef>
              <a:buFont typeface="Arial" panose="020B0604020202020204" pitchFamily="34" charset="0"/>
              <a:buChar char="•"/>
              <a:tabLst>
                <a:tab pos="1882775" algn="l"/>
                <a:tab pos="2397125" algn="l"/>
                <a:tab pos="2689225" algn="l"/>
              </a:tabLst>
            </a:pPr>
            <a:r>
              <a:rPr lang="en-US" sz="2400" b="1" dirty="0" smtClean="0">
                <a:solidFill>
                  <a:schemeClr val="tx2">
                    <a:lumMod val="75000"/>
                  </a:schemeClr>
                </a:solidFill>
              </a:rPr>
              <a:t>Goal: produce high power (1 TW), short (&lt;1 </a:t>
            </a:r>
            <a:r>
              <a:rPr lang="en-US" sz="2400" b="1" dirty="0" err="1" smtClean="0">
                <a:solidFill>
                  <a:schemeClr val="tx2">
                    <a:lumMod val="75000"/>
                  </a:schemeClr>
                </a:solidFill>
              </a:rPr>
              <a:t>ps</a:t>
            </a:r>
            <a:r>
              <a:rPr lang="en-US" sz="2400" b="1" dirty="0" smtClean="0">
                <a:solidFill>
                  <a:schemeClr val="tx2">
                    <a:lumMod val="75000"/>
                  </a:schemeClr>
                </a:solidFill>
              </a:rPr>
              <a:t>) pulses in LWIR</a:t>
            </a:r>
          </a:p>
          <a:p>
            <a:pPr marL="346075" indent="-346075" algn="l">
              <a:spcBef>
                <a:spcPts val="600"/>
              </a:spcBef>
              <a:buFont typeface="Arial" panose="020B0604020202020204" pitchFamily="34" charset="0"/>
              <a:buChar char="•"/>
              <a:tabLst>
                <a:tab pos="1882775" algn="l"/>
                <a:tab pos="2397125" algn="l"/>
                <a:tab pos="2689225" algn="l"/>
              </a:tabLst>
            </a:pPr>
            <a:r>
              <a:rPr lang="en-US" sz="2000" dirty="0" smtClean="0">
                <a:solidFill>
                  <a:schemeClr val="tx2">
                    <a:lumMod val="75000"/>
                  </a:schemeClr>
                </a:solidFill>
              </a:rPr>
              <a:t>Down </a:t>
            </a:r>
            <a:r>
              <a:rPr lang="en-US" sz="2000" dirty="0">
                <a:solidFill>
                  <a:schemeClr val="tx2">
                    <a:lumMod val="75000"/>
                  </a:schemeClr>
                </a:solidFill>
              </a:rPr>
              <a:t>conversion of near-IR </a:t>
            </a:r>
            <a:r>
              <a:rPr lang="en-US" sz="2000" dirty="0" smtClean="0">
                <a:solidFill>
                  <a:schemeClr val="tx2">
                    <a:lumMod val="75000"/>
                  </a:schemeClr>
                </a:solidFill>
              </a:rPr>
              <a:t>lasers (</a:t>
            </a:r>
            <a:r>
              <a:rPr lang="en-US" sz="2000" dirty="0" err="1" smtClean="0">
                <a:solidFill>
                  <a:schemeClr val="tx2">
                    <a:lumMod val="75000"/>
                  </a:schemeClr>
                </a:solidFill>
              </a:rPr>
              <a:t>Ti</a:t>
            </a:r>
            <a:r>
              <a:rPr lang="en-US" sz="2000" dirty="0" smtClean="0">
                <a:solidFill>
                  <a:schemeClr val="tx2">
                    <a:lumMod val="75000"/>
                  </a:schemeClr>
                </a:solidFill>
              </a:rPr>
              <a:t>-S, </a:t>
            </a:r>
            <a:r>
              <a:rPr lang="en-US" sz="2000" dirty="0" err="1" smtClean="0">
                <a:solidFill>
                  <a:schemeClr val="tx2">
                    <a:lumMod val="75000"/>
                  </a:schemeClr>
                </a:solidFill>
              </a:rPr>
              <a:t>Yb</a:t>
            </a:r>
            <a:r>
              <a:rPr lang="en-US" sz="2000" dirty="0" smtClean="0">
                <a:solidFill>
                  <a:schemeClr val="tx2">
                    <a:lumMod val="75000"/>
                  </a:schemeClr>
                </a:solidFill>
              </a:rPr>
              <a:t>, </a:t>
            </a:r>
            <a:r>
              <a:rPr lang="en-US" sz="2000" dirty="0" err="1" smtClean="0">
                <a:solidFill>
                  <a:schemeClr val="tx2">
                    <a:lumMod val="75000"/>
                  </a:schemeClr>
                </a:solidFill>
              </a:rPr>
              <a:t>Er</a:t>
            </a:r>
            <a:r>
              <a:rPr lang="en-US" sz="2000" dirty="0" smtClean="0">
                <a:solidFill>
                  <a:schemeClr val="tx2">
                    <a:lumMod val="75000"/>
                  </a:schemeClr>
                </a:solidFill>
              </a:rPr>
              <a:t>) in </a:t>
            </a:r>
            <a:r>
              <a:rPr lang="en-US" sz="2000" dirty="0" smtClean="0">
                <a:solidFill>
                  <a:schemeClr val="tx2">
                    <a:lumMod val="75000"/>
                  </a:schemeClr>
                </a:solidFill>
                <a:sym typeface="Symbol"/>
              </a:rPr>
              <a:t></a:t>
            </a:r>
            <a:r>
              <a:rPr lang="en-US" sz="2000" baseline="30000" dirty="0" smtClean="0">
                <a:solidFill>
                  <a:schemeClr val="tx2">
                    <a:lumMod val="75000"/>
                  </a:schemeClr>
                </a:solidFill>
                <a:sym typeface="Symbol"/>
              </a:rPr>
              <a:t>(2)</a:t>
            </a:r>
            <a:r>
              <a:rPr lang="en-US" sz="2000" dirty="0" smtClean="0">
                <a:solidFill>
                  <a:schemeClr val="tx2">
                    <a:lumMod val="75000"/>
                  </a:schemeClr>
                </a:solidFill>
                <a:sym typeface="Symbol"/>
              </a:rPr>
              <a:t>, </a:t>
            </a:r>
            <a:r>
              <a:rPr lang="en-US" sz="2000" baseline="30000" dirty="0" smtClean="0">
                <a:solidFill>
                  <a:schemeClr val="tx2">
                    <a:lumMod val="75000"/>
                  </a:schemeClr>
                </a:solidFill>
                <a:sym typeface="Symbol"/>
              </a:rPr>
              <a:t>(3)</a:t>
            </a:r>
            <a:r>
              <a:rPr lang="en-US" sz="2000" dirty="0" smtClean="0">
                <a:solidFill>
                  <a:schemeClr val="tx2">
                    <a:lumMod val="75000"/>
                  </a:schemeClr>
                </a:solidFill>
              </a:rPr>
              <a:t> materials</a:t>
            </a:r>
            <a:endParaRPr lang="en-US" sz="2000" dirty="0">
              <a:solidFill>
                <a:schemeClr val="tx2">
                  <a:lumMod val="75000"/>
                </a:schemeClr>
              </a:solidFill>
            </a:endParaRPr>
          </a:p>
          <a:p>
            <a:pPr marL="346075" indent="-346075" algn="l">
              <a:buFont typeface="Calibri" pitchFamily="34" charset="0"/>
              <a:buChar char="□"/>
              <a:tabLst>
                <a:tab pos="1882775" algn="l"/>
                <a:tab pos="2397125" algn="l"/>
                <a:tab pos="2689225" algn="l"/>
              </a:tabLst>
            </a:pPr>
            <a:r>
              <a:rPr lang="en-US" sz="1600" dirty="0" smtClean="0">
                <a:solidFill>
                  <a:schemeClr val="tx2">
                    <a:lumMod val="75000"/>
                  </a:schemeClr>
                </a:solidFill>
              </a:rPr>
              <a:t>Well established near-IR fiber</a:t>
            </a:r>
            <a:r>
              <a:rPr lang="en-US" sz="1600" dirty="0">
                <a:solidFill>
                  <a:schemeClr val="tx2">
                    <a:lumMod val="75000"/>
                  </a:schemeClr>
                </a:solidFill>
              </a:rPr>
              <a:t>, bulk, </a:t>
            </a:r>
            <a:r>
              <a:rPr lang="en-US" sz="1600" dirty="0" smtClean="0">
                <a:solidFill>
                  <a:schemeClr val="tx2">
                    <a:lumMod val="75000"/>
                  </a:schemeClr>
                </a:solidFill>
              </a:rPr>
              <a:t>thin </a:t>
            </a:r>
            <a:r>
              <a:rPr lang="en-US" sz="1600" dirty="0">
                <a:solidFill>
                  <a:schemeClr val="tx2">
                    <a:lumMod val="75000"/>
                  </a:schemeClr>
                </a:solidFill>
              </a:rPr>
              <a:t>disk </a:t>
            </a:r>
            <a:r>
              <a:rPr lang="en-US" sz="1600" dirty="0" smtClean="0">
                <a:solidFill>
                  <a:schemeClr val="tx2">
                    <a:lumMod val="75000"/>
                  </a:schemeClr>
                </a:solidFill>
              </a:rPr>
              <a:t>fs lasers</a:t>
            </a:r>
            <a:endParaRPr lang="en-US" sz="1600" dirty="0">
              <a:solidFill>
                <a:schemeClr val="tx2">
                  <a:lumMod val="75000"/>
                </a:schemeClr>
              </a:solidFill>
            </a:endParaRPr>
          </a:p>
          <a:p>
            <a:pPr marL="346075" indent="-346075" algn="l">
              <a:buFont typeface="Calibri" pitchFamily="34" charset="0"/>
              <a:buChar char="□"/>
              <a:tabLst>
                <a:tab pos="1882775" algn="l"/>
                <a:tab pos="2397125" algn="l"/>
                <a:tab pos="2689225" algn="l"/>
              </a:tabLst>
            </a:pPr>
            <a:r>
              <a:rPr lang="en-US" sz="1600" dirty="0">
                <a:solidFill>
                  <a:schemeClr val="tx2">
                    <a:lumMod val="75000"/>
                  </a:schemeClr>
                </a:solidFill>
              </a:rPr>
              <a:t>Well established </a:t>
            </a:r>
            <a:r>
              <a:rPr lang="en-US" sz="1600" dirty="0" smtClean="0">
                <a:solidFill>
                  <a:schemeClr val="tx2">
                    <a:lumMod val="75000"/>
                  </a:schemeClr>
                </a:solidFill>
              </a:rPr>
              <a:t>conversion techniques: OPCPA, DFG, OPO, SCG</a:t>
            </a:r>
            <a:r>
              <a:rPr lang="en-US" sz="1600" dirty="0">
                <a:solidFill>
                  <a:schemeClr val="tx2">
                    <a:lumMod val="75000"/>
                  </a:schemeClr>
                </a:solidFill>
              </a:rPr>
              <a:t>.</a:t>
            </a:r>
            <a:endParaRPr lang="en-US" sz="1600" dirty="0" smtClean="0">
              <a:solidFill>
                <a:schemeClr val="tx2">
                  <a:lumMod val="75000"/>
                </a:schemeClr>
              </a:solidFill>
            </a:endParaRPr>
          </a:p>
          <a:p>
            <a:pPr marL="346075" indent="-346075" algn="l">
              <a:buFont typeface="Calibri" pitchFamily="34" charset="0"/>
              <a:buChar char="─"/>
              <a:tabLst>
                <a:tab pos="1882775" algn="l"/>
                <a:tab pos="2397125" algn="l"/>
                <a:tab pos="2689225" algn="l"/>
              </a:tabLst>
            </a:pPr>
            <a:r>
              <a:rPr lang="en-US" sz="1600" u="sng" dirty="0" smtClean="0">
                <a:solidFill>
                  <a:schemeClr val="tx2">
                    <a:lumMod val="75000"/>
                  </a:schemeClr>
                </a:solidFill>
              </a:rPr>
              <a:t>Complex setups, difficult to remain </a:t>
            </a:r>
            <a:r>
              <a:rPr lang="en-US" sz="1600" u="sng" dirty="0" smtClean="0">
                <a:solidFill>
                  <a:schemeClr val="tx2">
                    <a:lumMod val="50000"/>
                  </a:schemeClr>
                </a:solidFill>
              </a:rPr>
              <a:t>efficient</a:t>
            </a:r>
            <a:r>
              <a:rPr lang="en-US" sz="1600" u="sng" dirty="0" smtClean="0">
                <a:solidFill>
                  <a:schemeClr val="tx2">
                    <a:lumMod val="75000"/>
                  </a:schemeClr>
                </a:solidFill>
              </a:rPr>
              <a:t> </a:t>
            </a:r>
            <a:r>
              <a:rPr lang="en-US" sz="1600" u="sng" dirty="0" smtClean="0">
                <a:solidFill>
                  <a:schemeClr val="tx2">
                    <a:lumMod val="50000"/>
                  </a:schemeClr>
                </a:solidFill>
                <a:latin typeface="+mn-lt"/>
              </a:rPr>
              <a:t>for </a:t>
            </a:r>
            <a:r>
              <a:rPr lang="el-GR" sz="1600" u="sng" dirty="0">
                <a:solidFill>
                  <a:schemeClr val="tx2">
                    <a:lumMod val="50000"/>
                  </a:schemeClr>
                </a:solidFill>
                <a:latin typeface="+mn-lt"/>
                <a:cs typeface="Arial"/>
              </a:rPr>
              <a:t>λ</a:t>
            </a:r>
            <a:r>
              <a:rPr lang="el-GR" sz="1600" u="sng" spc="-5" dirty="0">
                <a:solidFill>
                  <a:schemeClr val="tx2">
                    <a:lumMod val="50000"/>
                  </a:schemeClr>
                </a:solidFill>
                <a:latin typeface="+mn-lt"/>
                <a:cs typeface="Arial"/>
              </a:rPr>
              <a:t> </a:t>
            </a:r>
            <a:r>
              <a:rPr lang="el-GR" sz="1600" u="sng" spc="-15" dirty="0">
                <a:solidFill>
                  <a:schemeClr val="tx2">
                    <a:lumMod val="50000"/>
                  </a:schemeClr>
                </a:solidFill>
                <a:latin typeface="+mn-lt"/>
                <a:cs typeface="Arial"/>
              </a:rPr>
              <a:t>&gt;</a:t>
            </a:r>
            <a:r>
              <a:rPr lang="el-GR" sz="1600" u="sng" spc="-5" dirty="0">
                <a:solidFill>
                  <a:schemeClr val="tx2">
                    <a:lumMod val="50000"/>
                  </a:schemeClr>
                </a:solidFill>
                <a:latin typeface="+mn-lt"/>
                <a:cs typeface="Arial"/>
              </a:rPr>
              <a:t> </a:t>
            </a:r>
            <a:r>
              <a:rPr lang="el-GR" sz="1600" u="sng" dirty="0">
                <a:solidFill>
                  <a:schemeClr val="tx2">
                    <a:lumMod val="50000"/>
                  </a:schemeClr>
                </a:solidFill>
                <a:latin typeface="+mn-lt"/>
                <a:cs typeface="Arial"/>
              </a:rPr>
              <a:t>5</a:t>
            </a:r>
            <a:r>
              <a:rPr lang="el-GR" sz="1600" u="sng" spc="-5" dirty="0">
                <a:solidFill>
                  <a:schemeClr val="tx2">
                    <a:lumMod val="50000"/>
                  </a:schemeClr>
                </a:solidFill>
                <a:latin typeface="+mn-lt"/>
                <a:cs typeface="Arial"/>
              </a:rPr>
              <a:t> </a:t>
            </a:r>
            <a:r>
              <a:rPr lang="el-GR" sz="1600" u="sng" dirty="0">
                <a:solidFill>
                  <a:schemeClr val="tx2">
                    <a:lumMod val="50000"/>
                  </a:schemeClr>
                </a:solidFill>
                <a:latin typeface="+mn-lt"/>
                <a:cs typeface="Arial"/>
              </a:rPr>
              <a:t>µ</a:t>
            </a:r>
            <a:r>
              <a:rPr lang="en-US" sz="1600" u="sng" dirty="0">
                <a:solidFill>
                  <a:schemeClr val="tx2">
                    <a:lumMod val="50000"/>
                  </a:schemeClr>
                </a:solidFill>
                <a:latin typeface="+mn-lt"/>
                <a:cs typeface="Arial"/>
              </a:rPr>
              <a:t>m </a:t>
            </a:r>
            <a:endParaRPr lang="en-US" sz="1600" u="sng" dirty="0" smtClean="0">
              <a:solidFill>
                <a:schemeClr val="tx2">
                  <a:lumMod val="50000"/>
                </a:schemeClr>
              </a:solidFill>
              <a:latin typeface="+mn-lt"/>
            </a:endParaRPr>
          </a:p>
          <a:p>
            <a:pPr marL="346075" indent="-346075" algn="l">
              <a:spcBef>
                <a:spcPts val="1200"/>
              </a:spcBef>
              <a:buFont typeface="Arial" panose="020B0604020202020204" pitchFamily="34" charset="0"/>
              <a:buChar char="•"/>
              <a:tabLst>
                <a:tab pos="1882775" algn="l"/>
                <a:tab pos="2397125" algn="l"/>
                <a:tab pos="2689225" algn="l"/>
              </a:tabLst>
            </a:pPr>
            <a:r>
              <a:rPr lang="en-US" sz="2000" dirty="0" smtClean="0">
                <a:solidFill>
                  <a:srgbClr val="C00000"/>
                </a:solidFill>
              </a:rPr>
              <a:t>Direct fs lasing in the MIR </a:t>
            </a:r>
            <a:r>
              <a:rPr lang="en-US" sz="1600" dirty="0" smtClean="0">
                <a:solidFill>
                  <a:schemeClr val="tx2"/>
                </a:solidFill>
              </a:rPr>
              <a:t>+ OPCPA, DFG, OPO, SCG</a:t>
            </a:r>
          </a:p>
          <a:p>
            <a:pPr marL="346075" indent="-346075" algn="l">
              <a:spcAft>
                <a:spcPts val="300"/>
              </a:spcAft>
              <a:buFont typeface="Calibri" pitchFamily="34" charset="0"/>
              <a:buChar char="+"/>
              <a:tabLst>
                <a:tab pos="1428750" algn="l"/>
                <a:tab pos="2397125" algn="l"/>
                <a:tab pos="2689225" algn="l"/>
              </a:tabLst>
            </a:pPr>
            <a:r>
              <a:rPr lang="en-US" sz="1600" u="sng" dirty="0">
                <a:solidFill>
                  <a:schemeClr val="tx2">
                    <a:lumMod val="75000"/>
                  </a:schemeClr>
                </a:solidFill>
              </a:rPr>
              <a:t>Most compact, efficient, and high power fs sources</a:t>
            </a:r>
          </a:p>
          <a:p>
            <a:pPr marL="346075" indent="-346075" algn="l">
              <a:buFont typeface="Calibri" pitchFamily="34" charset="0"/>
              <a:buChar char="□"/>
              <a:tabLst>
                <a:tab pos="1428750" algn="l"/>
                <a:tab pos="2397125" algn="l"/>
                <a:tab pos="2689225" algn="l"/>
              </a:tabLst>
            </a:pPr>
            <a:r>
              <a:rPr lang="en-US" sz="1600" dirty="0">
                <a:solidFill>
                  <a:schemeClr val="tx2">
                    <a:lumMod val="75000"/>
                  </a:schemeClr>
                </a:solidFill>
              </a:rPr>
              <a:t>2 µm	Tm-, Ho-doped bulk, thin disk, </a:t>
            </a:r>
            <a:br>
              <a:rPr lang="en-US" sz="1600" dirty="0">
                <a:solidFill>
                  <a:schemeClr val="tx2">
                    <a:lumMod val="75000"/>
                  </a:schemeClr>
                </a:solidFill>
              </a:rPr>
            </a:br>
            <a:r>
              <a:rPr lang="en-US" sz="1600" dirty="0">
                <a:solidFill>
                  <a:schemeClr val="tx2">
                    <a:lumMod val="75000"/>
                  </a:schemeClr>
                </a:solidFill>
              </a:rPr>
              <a:t>	silica-based fiber lasers</a:t>
            </a:r>
          </a:p>
          <a:p>
            <a:pPr marL="346075" indent="-346075" algn="l">
              <a:buFont typeface="Calibri" pitchFamily="34" charset="0"/>
              <a:buChar char="□"/>
              <a:tabLst>
                <a:tab pos="1428750" algn="l"/>
                <a:tab pos="2397125" algn="l"/>
                <a:tab pos="2689225" algn="l"/>
              </a:tabLst>
            </a:pPr>
            <a:r>
              <a:rPr lang="en-US" sz="1600" dirty="0">
                <a:solidFill>
                  <a:schemeClr val="tx2">
                    <a:lumMod val="75000"/>
                  </a:schemeClr>
                </a:solidFill>
              </a:rPr>
              <a:t>3 µm	</a:t>
            </a:r>
            <a:r>
              <a:rPr lang="en-US" sz="1600" dirty="0" err="1">
                <a:solidFill>
                  <a:schemeClr val="tx2">
                    <a:lumMod val="75000"/>
                  </a:schemeClr>
                </a:solidFill>
              </a:rPr>
              <a:t>Er</a:t>
            </a:r>
            <a:r>
              <a:rPr lang="en-US" sz="1600" dirty="0">
                <a:solidFill>
                  <a:schemeClr val="tx2">
                    <a:lumMod val="75000"/>
                  </a:schemeClr>
                </a:solidFill>
              </a:rPr>
              <a:t>-, Ho-doped fluoride-based fiber </a:t>
            </a:r>
            <a:r>
              <a:rPr lang="en-US" sz="1600" dirty="0" smtClean="0">
                <a:solidFill>
                  <a:schemeClr val="tx2">
                    <a:lumMod val="75000"/>
                  </a:schemeClr>
                </a:solidFill>
              </a:rPr>
              <a:t>lasers</a:t>
            </a:r>
          </a:p>
          <a:p>
            <a:pPr marL="346075" indent="-346075" algn="l">
              <a:buFont typeface="Calibri" pitchFamily="34" charset="0"/>
              <a:buChar char="□"/>
              <a:tabLst>
                <a:tab pos="1428750" algn="l"/>
                <a:tab pos="2397125" algn="l"/>
                <a:tab pos="2689225" algn="l"/>
              </a:tabLst>
            </a:pPr>
            <a:r>
              <a:rPr lang="en-US" sz="1600" dirty="0" smtClean="0">
                <a:solidFill>
                  <a:srgbClr val="C00000"/>
                </a:solidFill>
              </a:rPr>
              <a:t>2—3 </a:t>
            </a:r>
            <a:r>
              <a:rPr lang="en-US" sz="1600" dirty="0">
                <a:solidFill>
                  <a:srgbClr val="C00000"/>
                </a:solidFill>
              </a:rPr>
              <a:t>µm	Cr:ZnS and Cr:ZnSe lasers</a:t>
            </a:r>
          </a:p>
          <a:p>
            <a:pPr marL="346075" indent="-346075" algn="l">
              <a:buFont typeface="Calibri" pitchFamily="34" charset="0"/>
              <a:buChar char="□"/>
              <a:tabLst>
                <a:tab pos="1428750" algn="l"/>
                <a:tab pos="2397125" algn="l"/>
                <a:tab pos="2689225" algn="l"/>
              </a:tabLst>
            </a:pPr>
            <a:r>
              <a:rPr lang="en-US" sz="1600" dirty="0">
                <a:solidFill>
                  <a:srgbClr val="C00000"/>
                </a:solidFill>
              </a:rPr>
              <a:t>3.4—5 µm	Fe:ZnS and </a:t>
            </a:r>
            <a:r>
              <a:rPr lang="en-US" sz="1600" dirty="0" err="1">
                <a:solidFill>
                  <a:srgbClr val="C00000"/>
                </a:solidFill>
              </a:rPr>
              <a:t>Fe:ZnSe</a:t>
            </a:r>
            <a:r>
              <a:rPr lang="en-US" sz="1600" dirty="0">
                <a:solidFill>
                  <a:srgbClr val="C00000"/>
                </a:solidFill>
              </a:rPr>
              <a:t> </a:t>
            </a:r>
            <a:r>
              <a:rPr lang="en-US" sz="1600" dirty="0" smtClean="0">
                <a:solidFill>
                  <a:srgbClr val="C00000"/>
                </a:solidFill>
              </a:rPr>
              <a:t>lasers</a:t>
            </a:r>
          </a:p>
          <a:p>
            <a:pPr marL="346075" indent="-346075" algn="l">
              <a:buFont typeface="Calibri" pitchFamily="34" charset="0"/>
              <a:buChar char="□"/>
              <a:tabLst>
                <a:tab pos="1428750" algn="l"/>
                <a:tab pos="2397125" algn="l"/>
                <a:tab pos="2689225" algn="l"/>
              </a:tabLst>
            </a:pPr>
            <a:r>
              <a:rPr lang="en-US" sz="1600" dirty="0" smtClean="0">
                <a:solidFill>
                  <a:srgbClr val="C00000"/>
                </a:solidFill>
              </a:rPr>
              <a:t>4—8 </a:t>
            </a:r>
            <a:r>
              <a:rPr lang="en-US" sz="1600" dirty="0">
                <a:solidFill>
                  <a:srgbClr val="C00000"/>
                </a:solidFill>
              </a:rPr>
              <a:t>µm	</a:t>
            </a:r>
            <a:r>
              <a:rPr lang="en-US" sz="1600" dirty="0" err="1" smtClean="0">
                <a:solidFill>
                  <a:srgbClr val="C00000"/>
                </a:solidFill>
              </a:rPr>
              <a:t>Fe:CdZnTe</a:t>
            </a:r>
            <a:r>
              <a:rPr lang="en-US" sz="1600" dirty="0" smtClean="0">
                <a:solidFill>
                  <a:srgbClr val="C00000"/>
                </a:solidFill>
              </a:rPr>
              <a:t> </a:t>
            </a:r>
            <a:r>
              <a:rPr lang="en-US" sz="1600" dirty="0">
                <a:solidFill>
                  <a:srgbClr val="C00000"/>
                </a:solidFill>
              </a:rPr>
              <a:t>lasers</a:t>
            </a:r>
          </a:p>
          <a:p>
            <a:pPr marL="346075" indent="-346075" algn="l">
              <a:buFont typeface="Calibri" pitchFamily="34" charset="0"/>
              <a:buChar char="□"/>
              <a:tabLst>
                <a:tab pos="1428750" algn="l"/>
                <a:tab pos="2397125" algn="l"/>
                <a:tab pos="2689225" algn="l"/>
              </a:tabLst>
            </a:pPr>
            <a:endParaRPr lang="en-US" sz="1600" dirty="0" smtClean="0">
              <a:solidFill>
                <a:schemeClr val="tx2">
                  <a:lumMod val="75000"/>
                </a:schemeClr>
              </a:solidFill>
            </a:endParaRPr>
          </a:p>
          <a:p>
            <a:pPr marL="346075" indent="-346075" algn="l">
              <a:buFont typeface="Calibri" pitchFamily="34" charset="0"/>
              <a:buChar char="□"/>
              <a:tabLst>
                <a:tab pos="1428750" algn="l"/>
                <a:tab pos="2397125" algn="l"/>
                <a:tab pos="2689225" algn="l"/>
              </a:tabLst>
            </a:pPr>
            <a:endParaRPr lang="en-US" sz="1600" dirty="0">
              <a:solidFill>
                <a:schemeClr val="tx2">
                  <a:lumMod val="75000"/>
                </a:schemeClr>
              </a:solidFill>
            </a:endParaRPr>
          </a:p>
          <a:p>
            <a:pPr algn="l">
              <a:tabLst>
                <a:tab pos="1428750" algn="l"/>
                <a:tab pos="2397125" algn="l"/>
                <a:tab pos="2689225" algn="l"/>
              </a:tabLst>
            </a:pPr>
            <a:endParaRPr lang="en-US" sz="1600" dirty="0" smtClean="0">
              <a:solidFill>
                <a:schemeClr val="tx2">
                  <a:lumMod val="75000"/>
                </a:schemeClr>
              </a:solidFill>
            </a:endParaRPr>
          </a:p>
        </p:txBody>
      </p:sp>
      <p:sp>
        <p:nvSpPr>
          <p:cNvPr id="6" name="Rectangle 5"/>
          <p:cNvSpPr/>
          <p:nvPr/>
        </p:nvSpPr>
        <p:spPr>
          <a:xfrm>
            <a:off x="4317274" y="3446097"/>
            <a:ext cx="4800600" cy="1384995"/>
          </a:xfrm>
          <a:prstGeom prst="rect">
            <a:avLst/>
          </a:prstGeom>
        </p:spPr>
        <p:txBody>
          <a:bodyPr wrap="square">
            <a:spAutoFit/>
          </a:bodyPr>
          <a:lstStyle/>
          <a:p>
            <a:pPr marL="171450" indent="-171450">
              <a:buFont typeface="Calibri" panose="020F0502020204030204" pitchFamily="34" charset="0"/>
              <a:buChar char="‒"/>
            </a:pPr>
            <a:r>
              <a:rPr lang="en-US" sz="1200" dirty="0" smtClean="0">
                <a:solidFill>
                  <a:srgbClr val="C00000"/>
                </a:solidFill>
              </a:rPr>
              <a:t>S. Mirov et al., IEEE JSTQE 24, 1601829 (2018) </a:t>
            </a:r>
          </a:p>
          <a:p>
            <a:pPr marL="171450" lvl="0" indent="-171450">
              <a:buFontTx/>
              <a:buChar char="-"/>
            </a:pPr>
            <a:r>
              <a:rPr lang="en-US" sz="1200" dirty="0">
                <a:solidFill>
                  <a:srgbClr val="C00000"/>
                </a:solidFill>
              </a:rPr>
              <a:t>A. </a:t>
            </a:r>
            <a:r>
              <a:rPr lang="en-US" sz="1200" dirty="0" err="1">
                <a:solidFill>
                  <a:srgbClr val="C00000"/>
                </a:solidFill>
              </a:rPr>
              <a:t>Ongstad</a:t>
            </a:r>
            <a:r>
              <a:rPr lang="en-US" sz="1200" dirty="0">
                <a:solidFill>
                  <a:srgbClr val="C00000"/>
                </a:solidFill>
              </a:rPr>
              <a:t> et al., </a:t>
            </a:r>
            <a:r>
              <a:rPr lang="en-US" sz="1200" dirty="0" smtClean="0">
                <a:solidFill>
                  <a:srgbClr val="C00000"/>
                </a:solidFill>
              </a:rPr>
              <a:t>SPIE Defense and Security, 2018</a:t>
            </a:r>
          </a:p>
          <a:p>
            <a:pPr lvl="0"/>
            <a:r>
              <a:rPr lang="en-US" sz="1200" dirty="0" smtClean="0">
                <a:solidFill>
                  <a:srgbClr val="C00000"/>
                </a:solidFill>
                <a:latin typeface="Calibri" panose="020F0502020204030204" pitchFamily="34" charset="0"/>
              </a:rPr>
              <a:t>- A.D</a:t>
            </a:r>
            <a:r>
              <a:rPr lang="en-US" sz="1200" dirty="0">
                <a:solidFill>
                  <a:srgbClr val="C00000"/>
                </a:solidFill>
                <a:latin typeface="Calibri" panose="020F0502020204030204" pitchFamily="34" charset="0"/>
              </a:rPr>
              <a:t>. Martinez et al., Opt. Mat. Express 5(9). 2036-2046 (2015).</a:t>
            </a:r>
          </a:p>
          <a:p>
            <a:pPr marL="171450" indent="-171450">
              <a:buFont typeface="Calibri" panose="020F0502020204030204" pitchFamily="34" charset="0"/>
              <a:buChar char="‒"/>
            </a:pPr>
            <a:endParaRPr lang="en-US" sz="1200" dirty="0" smtClean="0">
              <a:solidFill>
                <a:srgbClr val="C00000"/>
              </a:solidFill>
            </a:endParaRPr>
          </a:p>
          <a:p>
            <a:pPr marL="171450" indent="-171450">
              <a:buFont typeface="Calibri" panose="020F0502020204030204" pitchFamily="34" charset="0"/>
              <a:buChar char="‒"/>
            </a:pPr>
            <a:endParaRPr lang="en-US" sz="1200" dirty="0">
              <a:solidFill>
                <a:srgbClr val="C00000"/>
              </a:solidFill>
            </a:endParaRPr>
          </a:p>
          <a:p>
            <a:pPr marL="171450" indent="-171450">
              <a:buFont typeface="Calibri" panose="020F0502020204030204" pitchFamily="34" charset="0"/>
              <a:buChar char="‒"/>
            </a:pPr>
            <a:endParaRPr lang="en-US" sz="1200" dirty="0" smtClean="0">
              <a:solidFill>
                <a:srgbClr val="C00000"/>
              </a:solidFill>
            </a:endParaRPr>
          </a:p>
          <a:p>
            <a:pPr marL="171450" indent="-171450">
              <a:buFont typeface="Calibri" panose="020F0502020204030204" pitchFamily="34" charset="0"/>
              <a:buChar char="‒"/>
            </a:pPr>
            <a:endParaRPr lang="en-US" sz="1200" dirty="0" smtClean="0">
              <a:solidFill>
                <a:srgbClr val="C00000"/>
              </a:solidFill>
            </a:endParaRPr>
          </a:p>
        </p:txBody>
      </p:sp>
      <p:sp>
        <p:nvSpPr>
          <p:cNvPr id="7" name="Rectangle 6"/>
          <p:cNvSpPr/>
          <p:nvPr/>
        </p:nvSpPr>
        <p:spPr>
          <a:xfrm>
            <a:off x="5661483" y="1176523"/>
            <a:ext cx="3200400" cy="276999"/>
          </a:xfrm>
          <a:prstGeom prst="rect">
            <a:avLst/>
          </a:prstGeom>
        </p:spPr>
        <p:txBody>
          <a:bodyPr wrap="square">
            <a:spAutoFit/>
          </a:bodyPr>
          <a:lstStyle/>
          <a:p>
            <a:pPr marL="171450" indent="-171450">
              <a:buFont typeface="Calibri" panose="020F0502020204030204" pitchFamily="34" charset="0"/>
              <a:buChar char="‒"/>
            </a:pPr>
            <a:r>
              <a:rPr lang="en-US" sz="1200" dirty="0">
                <a:solidFill>
                  <a:schemeClr val="tx2">
                    <a:lumMod val="75000"/>
                  </a:schemeClr>
                </a:solidFill>
              </a:rPr>
              <a:t>I. </a:t>
            </a:r>
            <a:r>
              <a:rPr lang="en-US" sz="1200" dirty="0" err="1" smtClean="0">
                <a:solidFill>
                  <a:schemeClr val="tx2">
                    <a:lumMod val="75000"/>
                  </a:schemeClr>
                </a:solidFill>
              </a:rPr>
              <a:t>Pupeza</a:t>
            </a:r>
            <a:r>
              <a:rPr lang="en-US" sz="1200" dirty="0">
                <a:solidFill>
                  <a:schemeClr val="tx2">
                    <a:lumMod val="75000"/>
                  </a:schemeClr>
                </a:solidFill>
              </a:rPr>
              <a:t> et al., </a:t>
            </a:r>
            <a:r>
              <a:rPr lang="en-US" sz="1200" dirty="0" smtClean="0">
                <a:solidFill>
                  <a:schemeClr val="tx2">
                    <a:lumMod val="75000"/>
                  </a:schemeClr>
                </a:solidFill>
              </a:rPr>
              <a:t>Nature Photon. </a:t>
            </a:r>
            <a:r>
              <a:rPr lang="en-US" sz="1200" dirty="0">
                <a:solidFill>
                  <a:schemeClr val="tx2">
                    <a:lumMod val="75000"/>
                  </a:schemeClr>
                </a:solidFill>
              </a:rPr>
              <a:t>9, </a:t>
            </a:r>
            <a:r>
              <a:rPr lang="en-US" sz="1200" dirty="0" smtClean="0">
                <a:solidFill>
                  <a:schemeClr val="tx2">
                    <a:lumMod val="75000"/>
                  </a:schemeClr>
                </a:solidFill>
              </a:rPr>
              <a:t>721 </a:t>
            </a:r>
            <a:r>
              <a:rPr lang="en-US" sz="1200" dirty="0">
                <a:solidFill>
                  <a:schemeClr val="tx2">
                    <a:lumMod val="75000"/>
                  </a:schemeClr>
                </a:solidFill>
              </a:rPr>
              <a:t>(2015). </a:t>
            </a:r>
          </a:p>
        </p:txBody>
      </p:sp>
      <p:sp>
        <p:nvSpPr>
          <p:cNvPr id="8" name="Rectangle 7"/>
          <p:cNvSpPr/>
          <p:nvPr/>
        </p:nvSpPr>
        <p:spPr>
          <a:xfrm>
            <a:off x="5611041" y="2493667"/>
            <a:ext cx="3352800" cy="723275"/>
          </a:xfrm>
          <a:prstGeom prst="rect">
            <a:avLst/>
          </a:prstGeom>
        </p:spPr>
        <p:txBody>
          <a:bodyPr wrap="square">
            <a:spAutoFit/>
          </a:bodyPr>
          <a:lstStyle/>
          <a:p>
            <a:pPr marL="171450" indent="-171450">
              <a:spcAft>
                <a:spcPts val="600"/>
              </a:spcAft>
              <a:buFont typeface="Calibri" panose="020F0502020204030204" pitchFamily="34" charset="0"/>
              <a:buChar char="‒"/>
            </a:pPr>
            <a:r>
              <a:rPr lang="fr-FR" sz="1200" dirty="0">
                <a:solidFill>
                  <a:schemeClr val="tx2">
                    <a:lumMod val="75000"/>
                  </a:schemeClr>
                </a:solidFill>
              </a:rPr>
              <a:t>J. Zhang et al., Light: Science &amp; </a:t>
            </a:r>
            <a:br>
              <a:rPr lang="fr-FR" sz="1200" dirty="0">
                <a:solidFill>
                  <a:schemeClr val="tx2">
                    <a:lumMod val="75000"/>
                  </a:schemeClr>
                </a:solidFill>
              </a:rPr>
            </a:br>
            <a:r>
              <a:rPr lang="fr-FR" sz="1200" dirty="0">
                <a:solidFill>
                  <a:schemeClr val="tx2">
                    <a:lumMod val="75000"/>
                  </a:schemeClr>
                </a:solidFill>
              </a:rPr>
              <a:t>Applications 7, 17180 (2018</a:t>
            </a:r>
            <a:r>
              <a:rPr lang="fr-FR" sz="1200" dirty="0" smtClean="0">
                <a:solidFill>
                  <a:schemeClr val="tx2">
                    <a:lumMod val="75000"/>
                  </a:schemeClr>
                </a:solidFill>
              </a:rPr>
              <a:t>)</a:t>
            </a:r>
          </a:p>
          <a:p>
            <a:pPr marL="171450" indent="-171450">
              <a:buFont typeface="Calibri" panose="020F0502020204030204" pitchFamily="34" charset="0"/>
              <a:buChar char="‒"/>
            </a:pPr>
            <a:r>
              <a:rPr lang="fr-FR" sz="1200" dirty="0">
                <a:solidFill>
                  <a:schemeClr val="tx2">
                    <a:lumMod val="75000"/>
                  </a:schemeClr>
                </a:solidFill>
              </a:rPr>
              <a:t>M. </a:t>
            </a:r>
            <a:r>
              <a:rPr lang="fr-FR" sz="1200" dirty="0" err="1" smtClean="0">
                <a:solidFill>
                  <a:schemeClr val="tx2">
                    <a:lumMod val="75000"/>
                  </a:schemeClr>
                </a:solidFill>
              </a:rPr>
              <a:t>Gebhardt</a:t>
            </a:r>
            <a:r>
              <a:rPr lang="fr-FR" sz="1200" dirty="0">
                <a:solidFill>
                  <a:schemeClr val="tx2">
                    <a:lumMod val="75000"/>
                  </a:schemeClr>
                </a:solidFill>
              </a:rPr>
              <a:t> et al., </a:t>
            </a:r>
            <a:r>
              <a:rPr lang="fr-FR" sz="1200" dirty="0" err="1" smtClean="0">
                <a:solidFill>
                  <a:schemeClr val="tx2">
                    <a:lumMod val="75000"/>
                  </a:schemeClr>
                </a:solidFill>
              </a:rPr>
              <a:t>Opt</a:t>
            </a:r>
            <a:r>
              <a:rPr lang="fr-FR" sz="1200" dirty="0">
                <a:solidFill>
                  <a:schemeClr val="tx2">
                    <a:lumMod val="75000"/>
                  </a:schemeClr>
                </a:solidFill>
              </a:rPr>
              <a:t>. </a:t>
            </a:r>
            <a:r>
              <a:rPr lang="fr-FR" sz="1200" dirty="0" err="1">
                <a:solidFill>
                  <a:schemeClr val="tx2">
                    <a:lumMod val="75000"/>
                  </a:schemeClr>
                </a:solidFill>
              </a:rPr>
              <a:t>Lett</a:t>
            </a:r>
            <a:r>
              <a:rPr lang="fr-FR" sz="1200" dirty="0">
                <a:solidFill>
                  <a:schemeClr val="tx2">
                    <a:lumMod val="75000"/>
                  </a:schemeClr>
                </a:solidFill>
              </a:rPr>
              <a:t>. 42, </a:t>
            </a:r>
            <a:r>
              <a:rPr lang="fr-FR" sz="1200" dirty="0" smtClean="0">
                <a:solidFill>
                  <a:schemeClr val="tx2">
                    <a:lumMod val="75000"/>
                  </a:schemeClr>
                </a:solidFill>
              </a:rPr>
              <a:t>4179 </a:t>
            </a:r>
            <a:r>
              <a:rPr lang="fr-FR" sz="1200" dirty="0">
                <a:solidFill>
                  <a:schemeClr val="tx2">
                    <a:lumMod val="75000"/>
                  </a:schemeClr>
                </a:solidFill>
              </a:rPr>
              <a:t>(2017)</a:t>
            </a:r>
          </a:p>
        </p:txBody>
      </p:sp>
      <p:graphicFrame>
        <p:nvGraphicFramePr>
          <p:cNvPr id="10" name="Object 9"/>
          <p:cNvGraphicFramePr>
            <a:graphicFrameLocks noChangeAspect="1"/>
          </p:cNvGraphicFramePr>
          <p:nvPr>
            <p:extLst>
              <p:ext uri="{D42A27DB-BD31-4B8C-83A1-F6EECF244321}">
                <p14:modId xmlns:p14="http://schemas.microsoft.com/office/powerpoint/2010/main" val="452635901"/>
              </p:ext>
            </p:extLst>
          </p:nvPr>
        </p:nvGraphicFramePr>
        <p:xfrm>
          <a:off x="370659" y="4325137"/>
          <a:ext cx="4724400" cy="2374567"/>
        </p:xfrm>
        <a:graphic>
          <a:graphicData uri="http://schemas.openxmlformats.org/presentationml/2006/ole">
            <mc:AlternateContent xmlns:mc="http://schemas.openxmlformats.org/markup-compatibility/2006">
              <mc:Choice xmlns:v="urn:schemas-microsoft-com:vml" Requires="v">
                <p:oleObj spid="_x0000_s30786" name="Graph" r:id="rId3" imgW="2926080" imgH="1462932" progId="Origin50.Graph">
                  <p:embed/>
                </p:oleObj>
              </mc:Choice>
              <mc:Fallback>
                <p:oleObj name="Graph" r:id="rId3" imgW="2926080" imgH="1462932" progId="Origin50.Graph">
                  <p:embed/>
                  <p:pic>
                    <p:nvPicPr>
                      <p:cNvPr id="1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59" y="4325137"/>
                        <a:ext cx="4724400" cy="2374567"/>
                      </a:xfrm>
                      <a:prstGeom prst="rect">
                        <a:avLst/>
                      </a:prstGeom>
                      <a:noFill/>
                    </p:spPr>
                  </p:pic>
                </p:oleObj>
              </mc:Fallback>
            </mc:AlternateContent>
          </a:graphicData>
        </a:graphic>
      </p:graphicFrame>
      <p:sp>
        <p:nvSpPr>
          <p:cNvPr id="4" name="Rectangle 3"/>
          <p:cNvSpPr/>
          <p:nvPr/>
        </p:nvSpPr>
        <p:spPr>
          <a:xfrm>
            <a:off x="5128083" y="4362098"/>
            <a:ext cx="3733800" cy="954107"/>
          </a:xfrm>
          <a:prstGeom prst="rect">
            <a:avLst/>
          </a:prstGeom>
        </p:spPr>
        <p:txBody>
          <a:bodyPr wrap="square">
            <a:spAutoFit/>
          </a:bodyPr>
          <a:lstStyle/>
          <a:p>
            <a:pPr algn="ctr"/>
            <a:r>
              <a:rPr lang="en-US" sz="1400" dirty="0">
                <a:solidFill>
                  <a:schemeClr val="tx2"/>
                </a:solidFill>
              </a:rPr>
              <a:t>Room-temperature cross-sections of emission of </a:t>
            </a:r>
          </a:p>
          <a:p>
            <a:r>
              <a:rPr lang="en-US" sz="1400" dirty="0" smtClean="0">
                <a:solidFill>
                  <a:schemeClr val="tx2"/>
                </a:solidFill>
              </a:rPr>
              <a:t>(</a:t>
            </a:r>
            <a:r>
              <a:rPr lang="en-US" sz="1400" dirty="0" err="1" smtClean="0">
                <a:solidFill>
                  <a:schemeClr val="tx2"/>
                </a:solidFill>
              </a:rPr>
              <a:t>i</a:t>
            </a:r>
            <a:r>
              <a:rPr lang="en-US" sz="1400" dirty="0" smtClean="0">
                <a:solidFill>
                  <a:schemeClr val="tx2"/>
                </a:solidFill>
              </a:rPr>
              <a:t>) </a:t>
            </a:r>
            <a:r>
              <a:rPr lang="en-US" sz="1400" dirty="0" err="1" smtClean="0">
                <a:solidFill>
                  <a:schemeClr val="tx2"/>
                </a:solidFill>
              </a:rPr>
              <a:t>Cr:ZnS</a:t>
            </a:r>
            <a:r>
              <a:rPr lang="en-US" sz="1400" dirty="0">
                <a:solidFill>
                  <a:schemeClr val="tx2"/>
                </a:solidFill>
              </a:rPr>
              <a:t>, ii) </a:t>
            </a:r>
            <a:r>
              <a:rPr lang="en-US" sz="1400" dirty="0" err="1">
                <a:solidFill>
                  <a:schemeClr val="tx2"/>
                </a:solidFill>
              </a:rPr>
              <a:t>Cr:ZnSe</a:t>
            </a:r>
            <a:r>
              <a:rPr lang="en-US" sz="1400" dirty="0">
                <a:solidFill>
                  <a:schemeClr val="tx2"/>
                </a:solidFill>
              </a:rPr>
              <a:t> ; iii) </a:t>
            </a:r>
            <a:r>
              <a:rPr lang="en-US" sz="1400" dirty="0" err="1">
                <a:solidFill>
                  <a:schemeClr val="tx2"/>
                </a:solidFill>
              </a:rPr>
              <a:t>Fe:ZnS</a:t>
            </a:r>
            <a:r>
              <a:rPr lang="en-US" sz="1400" dirty="0">
                <a:solidFill>
                  <a:schemeClr val="tx2"/>
                </a:solidFill>
              </a:rPr>
              <a:t>, iv) </a:t>
            </a:r>
            <a:r>
              <a:rPr lang="en-US" sz="1400" dirty="0" err="1" smtClean="0">
                <a:solidFill>
                  <a:schemeClr val="tx2"/>
                </a:solidFill>
              </a:rPr>
              <a:t>Fe:ZnSe</a:t>
            </a:r>
            <a:r>
              <a:rPr lang="en-US" sz="1400" dirty="0" smtClean="0">
                <a:solidFill>
                  <a:schemeClr val="tx2"/>
                </a:solidFill>
              </a:rPr>
              <a:t>,</a:t>
            </a:r>
          </a:p>
          <a:p>
            <a:r>
              <a:rPr lang="en-US" sz="1400" dirty="0" smtClean="0">
                <a:solidFill>
                  <a:schemeClr val="tx2"/>
                </a:solidFill>
              </a:rPr>
              <a:t>v</a:t>
            </a:r>
            <a:r>
              <a:rPr lang="en-US" sz="1400" dirty="0">
                <a:solidFill>
                  <a:schemeClr val="tx2"/>
                </a:solidFill>
              </a:rPr>
              <a:t>) Fe:Cd</a:t>
            </a:r>
            <a:r>
              <a:rPr lang="en-US" sz="1400" baseline="-25000" dirty="0">
                <a:solidFill>
                  <a:schemeClr val="tx2"/>
                </a:solidFill>
              </a:rPr>
              <a:t>0.75</a:t>
            </a:r>
            <a:r>
              <a:rPr lang="en-US" sz="1400" dirty="0">
                <a:solidFill>
                  <a:schemeClr val="tx2"/>
                </a:solidFill>
              </a:rPr>
              <a:t>Mn</a:t>
            </a:r>
            <a:r>
              <a:rPr lang="en-US" sz="1400" baseline="-25000" dirty="0">
                <a:solidFill>
                  <a:schemeClr val="tx2"/>
                </a:solidFill>
              </a:rPr>
              <a:t>0.25</a:t>
            </a:r>
            <a:r>
              <a:rPr lang="en-US" sz="1400" dirty="0">
                <a:solidFill>
                  <a:schemeClr val="tx2"/>
                </a:solidFill>
              </a:rPr>
              <a:t>Se, </a:t>
            </a:r>
            <a:r>
              <a:rPr lang="en-US" sz="1400" dirty="0" smtClean="0">
                <a:solidFill>
                  <a:schemeClr val="tx2"/>
                </a:solidFill>
              </a:rPr>
              <a:t>vi</a:t>
            </a:r>
            <a:r>
              <a:rPr lang="en-US" sz="1400" dirty="0">
                <a:solidFill>
                  <a:schemeClr val="tx2"/>
                </a:solidFill>
              </a:rPr>
              <a:t>) </a:t>
            </a:r>
            <a:r>
              <a:rPr lang="en-US" sz="1400" dirty="0" err="1">
                <a:solidFill>
                  <a:schemeClr val="tx2"/>
                </a:solidFill>
              </a:rPr>
              <a:t>Fe:CdTe</a:t>
            </a:r>
            <a:r>
              <a:rPr lang="en-US" sz="1400" dirty="0">
                <a:solidFill>
                  <a:schemeClr val="tx2"/>
                </a:solidFill>
              </a:rPr>
              <a:t>, </a:t>
            </a:r>
            <a:endParaRPr lang="en-US" sz="1400" dirty="0" smtClean="0">
              <a:solidFill>
                <a:schemeClr val="tx2"/>
              </a:solidFill>
            </a:endParaRPr>
          </a:p>
          <a:p>
            <a:r>
              <a:rPr lang="en-US" sz="1400" dirty="0" smtClean="0">
                <a:solidFill>
                  <a:schemeClr val="tx2"/>
                </a:solidFill>
              </a:rPr>
              <a:t>vii</a:t>
            </a:r>
            <a:r>
              <a:rPr lang="en-US" sz="1400" dirty="0">
                <a:solidFill>
                  <a:schemeClr val="tx2"/>
                </a:solidFill>
              </a:rPr>
              <a:t>) Fe:Zn</a:t>
            </a:r>
            <a:r>
              <a:rPr lang="en-US" sz="1400" baseline="-25000" dirty="0">
                <a:solidFill>
                  <a:schemeClr val="tx2"/>
                </a:solidFill>
              </a:rPr>
              <a:t>0.5</a:t>
            </a:r>
            <a:r>
              <a:rPr lang="en-US" sz="1400" dirty="0">
                <a:solidFill>
                  <a:schemeClr val="tx2"/>
                </a:solidFill>
              </a:rPr>
              <a:t>Cd</a:t>
            </a:r>
            <a:r>
              <a:rPr lang="en-US" sz="1400" baseline="-25000" dirty="0">
                <a:solidFill>
                  <a:schemeClr val="tx2"/>
                </a:solidFill>
              </a:rPr>
              <a:t>0.5</a:t>
            </a:r>
            <a:r>
              <a:rPr lang="en-US" sz="1400" dirty="0">
                <a:solidFill>
                  <a:schemeClr val="tx2"/>
                </a:solidFill>
              </a:rPr>
              <a:t>Te</a:t>
            </a:r>
            <a:r>
              <a:rPr lang="en-US" sz="1400" dirty="0" smtClean="0">
                <a:solidFill>
                  <a:schemeClr val="tx2"/>
                </a:solidFill>
              </a:rPr>
              <a:t>, and </a:t>
            </a:r>
            <a:r>
              <a:rPr lang="en-US" sz="1400" dirty="0">
                <a:solidFill>
                  <a:schemeClr val="tx2"/>
                </a:solidFill>
              </a:rPr>
              <a:t>viii) Fe:Cd</a:t>
            </a:r>
            <a:r>
              <a:rPr lang="en-US" sz="1400" baseline="-25000" dirty="0">
                <a:solidFill>
                  <a:schemeClr val="tx2"/>
                </a:solidFill>
              </a:rPr>
              <a:t>0.5</a:t>
            </a:r>
            <a:r>
              <a:rPr lang="en-US" sz="1400" dirty="0">
                <a:solidFill>
                  <a:schemeClr val="tx2"/>
                </a:solidFill>
              </a:rPr>
              <a:t>Mn</a:t>
            </a:r>
            <a:r>
              <a:rPr lang="en-US" sz="1400" baseline="-25000" dirty="0">
                <a:solidFill>
                  <a:schemeClr val="tx2"/>
                </a:solidFill>
              </a:rPr>
              <a:t>0.5</a:t>
            </a:r>
            <a:r>
              <a:rPr lang="en-US" sz="1400" dirty="0">
                <a:solidFill>
                  <a:schemeClr val="tx2"/>
                </a:solidFill>
              </a:rPr>
              <a:t>Te</a:t>
            </a:r>
          </a:p>
        </p:txBody>
      </p:sp>
      <p:sp>
        <p:nvSpPr>
          <p:cNvPr id="11" name="Rectangle 10"/>
          <p:cNvSpPr/>
          <p:nvPr/>
        </p:nvSpPr>
        <p:spPr>
          <a:xfrm>
            <a:off x="5281204" y="5385921"/>
            <a:ext cx="3352800" cy="830997"/>
          </a:xfrm>
          <a:prstGeom prst="rect">
            <a:avLst/>
          </a:prstGeom>
        </p:spPr>
        <p:txBody>
          <a:bodyPr wrap="square">
            <a:spAutoFit/>
          </a:bodyPr>
          <a:lstStyle/>
          <a:p>
            <a:pPr marL="112712"/>
            <a:r>
              <a:rPr lang="en-US" sz="1600" b="1" dirty="0" smtClean="0">
                <a:solidFill>
                  <a:srgbClr val="FF0000"/>
                </a:solidFill>
                <a:sym typeface="Symbol" panose="05050102010706020507" pitchFamily="18" charset="2"/>
              </a:rPr>
              <a:t>55-80 </a:t>
            </a:r>
            <a:r>
              <a:rPr lang="el-GR" sz="1600" b="1" dirty="0">
                <a:solidFill>
                  <a:srgbClr val="FF0000"/>
                </a:solidFill>
                <a:sym typeface="Symbol" panose="05050102010706020507" pitchFamily="18" charset="2"/>
              </a:rPr>
              <a:t>μ</a:t>
            </a:r>
            <a:r>
              <a:rPr lang="en-US" sz="1600" b="1" dirty="0" smtClean="0">
                <a:solidFill>
                  <a:srgbClr val="FF0000"/>
                </a:solidFill>
                <a:sym typeface="Symbol" panose="05050102010706020507" pitchFamily="18" charset="2"/>
              </a:rPr>
              <a:t>s radiative lifetime - High </a:t>
            </a:r>
            <a:r>
              <a:rPr lang="en-US" sz="1600" b="1" dirty="0">
                <a:solidFill>
                  <a:srgbClr val="FF0000"/>
                </a:solidFill>
                <a:sym typeface="Symbol" panose="05050102010706020507" pitchFamily="18" charset="2"/>
              </a:rPr>
              <a:t>energy storage capability. </a:t>
            </a:r>
            <a:r>
              <a:rPr lang="en-US" sz="1600" b="1" dirty="0" smtClean="0">
                <a:solidFill>
                  <a:srgbClr val="FF0000"/>
                </a:solidFill>
                <a:sym typeface="Symbol" panose="05050102010706020507" pitchFamily="18" charset="2"/>
              </a:rPr>
              <a:t>Promising mid-IR amplifiers of </a:t>
            </a:r>
            <a:r>
              <a:rPr lang="en-US" sz="1600" b="1" dirty="0">
                <a:solidFill>
                  <a:srgbClr val="FF0000"/>
                </a:solidFill>
                <a:sym typeface="Symbol" panose="05050102010706020507" pitchFamily="18" charset="2"/>
              </a:rPr>
              <a:t>ns-fs </a:t>
            </a:r>
            <a:r>
              <a:rPr lang="en-US" sz="1600" b="1" dirty="0" smtClean="0">
                <a:solidFill>
                  <a:srgbClr val="FF0000"/>
                </a:solidFill>
                <a:sym typeface="Symbol" panose="05050102010706020507" pitchFamily="18" charset="2"/>
              </a:rPr>
              <a:t>pulses!</a:t>
            </a:r>
            <a:endParaRPr lang="en-US" sz="1600" b="1" dirty="0">
              <a:solidFill>
                <a:srgbClr val="FF0000"/>
              </a:solidFill>
              <a:sym typeface="Symbol" panose="05050102010706020507" pitchFamily="18" charset="2"/>
            </a:endParaRPr>
          </a:p>
        </p:txBody>
      </p:sp>
    </p:spTree>
    <p:extLst>
      <p:ext uri="{BB962C8B-B14F-4D97-AF65-F5344CB8AC3E}">
        <p14:creationId xmlns:p14="http://schemas.microsoft.com/office/powerpoint/2010/main" val="2628340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30</a:t>
            </a:fld>
            <a:endParaRPr lang="en-US" dirty="0"/>
          </a:p>
        </p:txBody>
      </p:sp>
      <p:sp>
        <p:nvSpPr>
          <p:cNvPr id="2" name="Title 1"/>
          <p:cNvSpPr>
            <a:spLocks noGrp="1"/>
          </p:cNvSpPr>
          <p:nvPr>
            <p:ph type="title" idx="4294967295"/>
          </p:nvPr>
        </p:nvSpPr>
        <p:spPr>
          <a:xfrm>
            <a:off x="1447800" y="95623"/>
            <a:ext cx="6781800" cy="400050"/>
          </a:xfrm>
        </p:spPr>
        <p:txBody>
          <a:bodyPr wrap="square">
            <a:spAutoFit/>
          </a:bodyPr>
          <a:lstStyle/>
          <a:p>
            <a:pPr algn="l"/>
            <a:r>
              <a:rPr lang="en-US" sz="2000" b="1" dirty="0" smtClean="0">
                <a:solidFill>
                  <a:srgbClr val="0000CC"/>
                </a:solidFill>
                <a:effectLst>
                  <a:outerShdw blurRad="38100" dist="38100" dir="2700000" algn="tl">
                    <a:srgbClr val="000000">
                      <a:alpha val="43137"/>
                    </a:srgbClr>
                  </a:outerShdw>
                </a:effectLst>
                <a:latin typeface="Arial Black" panose="020B0A04020102020204" pitchFamily="34" charset="0"/>
              </a:rPr>
              <a:t>TM:II-VI materials: Fabrication</a:t>
            </a:r>
            <a:endParaRPr lang="en-US" sz="2000" b="1" dirty="0">
              <a:solidFill>
                <a:srgbClr val="0000CC"/>
              </a:solidFill>
              <a:effectLst>
                <a:outerShdw blurRad="38100" dist="38100" dir="2700000" algn="tl">
                  <a:srgbClr val="000000">
                    <a:alpha val="43137"/>
                  </a:srgbClr>
                </a:outerShdw>
              </a:effectLst>
              <a:latin typeface="Arial Black" panose="020B0A04020102020204" pitchFamily="34" charset="0"/>
            </a:endParaRPr>
          </a:p>
        </p:txBody>
      </p:sp>
      <p:sp>
        <p:nvSpPr>
          <p:cNvPr id="3" name="Rectangle 2"/>
          <p:cNvSpPr/>
          <p:nvPr/>
        </p:nvSpPr>
        <p:spPr>
          <a:xfrm>
            <a:off x="6096000" y="5105400"/>
            <a:ext cx="3118476" cy="600164"/>
          </a:xfrm>
          <a:prstGeom prst="rect">
            <a:avLst/>
          </a:prstGeom>
        </p:spPr>
        <p:txBody>
          <a:bodyPr wrap="square">
            <a:spAutoFit/>
          </a:bodyPr>
          <a:lstStyle/>
          <a:p>
            <a:r>
              <a:rPr lang="en-US" sz="1100" dirty="0">
                <a:solidFill>
                  <a:schemeClr val="tx2">
                    <a:lumMod val="50000"/>
                  </a:schemeClr>
                </a:solidFill>
              </a:rPr>
              <a:t>S.B. Mirov, V.V. Fedorov, (November 1, 2005) Mid-IR microchip laser: ZnS:Cr2+ laser and saturation absorption material”, US Patent No </a:t>
            </a:r>
            <a:r>
              <a:rPr lang="en-US" sz="1100" dirty="0" smtClean="0">
                <a:solidFill>
                  <a:schemeClr val="tx2">
                    <a:lumMod val="50000"/>
                  </a:schemeClr>
                </a:solidFill>
              </a:rPr>
              <a:t>6,960,486</a:t>
            </a:r>
            <a:endParaRPr lang="en-US" sz="1100" dirty="0">
              <a:solidFill>
                <a:schemeClr val="tx2">
                  <a:lumMod val="50000"/>
                </a:schemeClr>
              </a:solidFill>
            </a:endParaRPr>
          </a:p>
        </p:txBody>
      </p:sp>
      <p:sp>
        <p:nvSpPr>
          <p:cNvPr id="11" name="Title 1"/>
          <p:cNvSpPr txBox="1">
            <a:spLocks/>
          </p:cNvSpPr>
          <p:nvPr/>
        </p:nvSpPr>
        <p:spPr>
          <a:xfrm>
            <a:off x="21771" y="595084"/>
            <a:ext cx="6174572" cy="5801588"/>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a:spcAft>
                <a:spcPts val="600"/>
              </a:spcAft>
              <a:buFont typeface="Arial" panose="020B0604020202020204" pitchFamily="34" charset="0"/>
              <a:buChar char="•"/>
            </a:pPr>
            <a:r>
              <a:rPr lang="en-US" sz="1600" b="1" u="sng" dirty="0" smtClean="0">
                <a:solidFill>
                  <a:schemeClr val="tx2">
                    <a:lumMod val="75000"/>
                  </a:schemeClr>
                </a:solidFill>
              </a:rPr>
              <a:t>Single crystals </a:t>
            </a:r>
            <a:r>
              <a:rPr lang="en-US" sz="1600" b="1" dirty="0" smtClean="0">
                <a:solidFill>
                  <a:schemeClr val="tx2">
                    <a:lumMod val="75000"/>
                  </a:schemeClr>
                </a:solidFill>
              </a:rPr>
              <a:t>by Bridgman </a:t>
            </a:r>
            <a:r>
              <a:rPr lang="en-US" sz="1600" b="1" dirty="0">
                <a:solidFill>
                  <a:schemeClr val="tx2">
                    <a:lumMod val="75000"/>
                  </a:schemeClr>
                </a:solidFill>
              </a:rPr>
              <a:t>technique </a:t>
            </a:r>
            <a:endParaRPr lang="en-US" sz="1600" b="1" dirty="0" smtClean="0">
              <a:solidFill>
                <a:schemeClr val="tx2">
                  <a:lumMod val="75000"/>
                </a:schemeClr>
              </a:solidFill>
            </a:endParaRPr>
          </a:p>
          <a:p>
            <a:pPr marL="914400" indent="-449263" algn="l">
              <a:buFont typeface="Calibri" panose="020F0502020204030204" pitchFamily="34" charset="0"/>
              <a:buChar char="—"/>
            </a:pPr>
            <a:r>
              <a:rPr lang="en-US" sz="1600" dirty="0" smtClean="0">
                <a:solidFill>
                  <a:schemeClr val="tx2">
                    <a:lumMod val="75000"/>
                  </a:schemeClr>
                </a:solidFill>
              </a:rPr>
              <a:t>Requires high temperature, pressure (e.g. 1600  K at 75 bar)</a:t>
            </a:r>
            <a:endParaRPr lang="en-US" sz="1600" dirty="0">
              <a:solidFill>
                <a:schemeClr val="tx2">
                  <a:lumMod val="75000"/>
                </a:schemeClr>
              </a:solidFill>
            </a:endParaRPr>
          </a:p>
          <a:p>
            <a:pPr marL="285750" indent="-285750" algn="l">
              <a:spcBef>
                <a:spcPts val="600"/>
              </a:spcBef>
              <a:spcAft>
                <a:spcPts val="600"/>
              </a:spcAft>
              <a:buFont typeface="Arial" panose="020B0604020202020204" pitchFamily="34" charset="0"/>
              <a:buChar char="•"/>
            </a:pPr>
            <a:r>
              <a:rPr lang="en-US" sz="1600" b="1" u="sng" dirty="0">
                <a:solidFill>
                  <a:schemeClr val="tx2">
                    <a:lumMod val="75000"/>
                  </a:schemeClr>
                </a:solidFill>
              </a:rPr>
              <a:t>Single crystals </a:t>
            </a:r>
            <a:r>
              <a:rPr lang="en-US" sz="1600" b="1" dirty="0">
                <a:solidFill>
                  <a:schemeClr val="tx2">
                    <a:lumMod val="75000"/>
                  </a:schemeClr>
                </a:solidFill>
              </a:rPr>
              <a:t>by </a:t>
            </a:r>
            <a:r>
              <a:rPr lang="en-US" sz="1600" b="1" dirty="0" smtClean="0">
                <a:solidFill>
                  <a:schemeClr val="tx2">
                    <a:lumMod val="75000"/>
                  </a:schemeClr>
                </a:solidFill>
              </a:rPr>
              <a:t>chemical </a:t>
            </a:r>
            <a:r>
              <a:rPr lang="en-US" sz="1600" b="1" dirty="0">
                <a:solidFill>
                  <a:schemeClr val="tx2">
                    <a:lumMod val="75000"/>
                  </a:schemeClr>
                </a:solidFill>
              </a:rPr>
              <a:t>vapor transport (CVT) and </a:t>
            </a:r>
            <a:r>
              <a:rPr lang="en-US" sz="1600" b="1" dirty="0" smtClean="0">
                <a:solidFill>
                  <a:schemeClr val="tx2">
                    <a:lumMod val="75000"/>
                  </a:schemeClr>
                </a:solidFill>
              </a:rPr>
              <a:t/>
            </a:r>
            <a:br>
              <a:rPr lang="en-US" sz="1600" b="1" dirty="0" smtClean="0">
                <a:solidFill>
                  <a:schemeClr val="tx2">
                    <a:lumMod val="75000"/>
                  </a:schemeClr>
                </a:solidFill>
              </a:rPr>
            </a:br>
            <a:r>
              <a:rPr lang="en-US" sz="1600" b="1" dirty="0" smtClean="0">
                <a:solidFill>
                  <a:schemeClr val="tx2">
                    <a:lumMod val="75000"/>
                  </a:schemeClr>
                </a:solidFill>
              </a:rPr>
              <a:t>physical </a:t>
            </a:r>
            <a:r>
              <a:rPr lang="en-US" sz="1600" b="1" dirty="0">
                <a:solidFill>
                  <a:schemeClr val="tx2">
                    <a:lumMod val="75000"/>
                  </a:schemeClr>
                </a:solidFill>
              </a:rPr>
              <a:t>vapor </a:t>
            </a:r>
            <a:r>
              <a:rPr lang="en-US" sz="1600" b="1" dirty="0" smtClean="0">
                <a:solidFill>
                  <a:schemeClr val="tx2">
                    <a:lumMod val="75000"/>
                  </a:schemeClr>
                </a:solidFill>
              </a:rPr>
              <a:t>transport </a:t>
            </a:r>
            <a:r>
              <a:rPr lang="en-US" sz="1600" b="1" dirty="0">
                <a:solidFill>
                  <a:schemeClr val="tx2">
                    <a:lumMod val="75000"/>
                  </a:schemeClr>
                </a:solidFill>
              </a:rPr>
              <a:t>(PVT)</a:t>
            </a:r>
            <a:r>
              <a:rPr lang="en-US" sz="1600" b="1" dirty="0" smtClean="0">
                <a:solidFill>
                  <a:schemeClr val="tx2">
                    <a:lumMod val="75000"/>
                  </a:schemeClr>
                </a:solidFill>
              </a:rPr>
              <a:t> methods</a:t>
            </a:r>
          </a:p>
          <a:p>
            <a:pPr marL="1198563" indent="-284163" algn="l">
              <a:buFont typeface="Calibri" panose="020F0502020204030204" pitchFamily="34" charset="0"/>
              <a:buChar char="—"/>
            </a:pPr>
            <a:r>
              <a:rPr lang="en-US" sz="1600" dirty="0">
                <a:solidFill>
                  <a:schemeClr val="tx2">
                    <a:lumMod val="75000"/>
                  </a:schemeClr>
                </a:solidFill>
              </a:rPr>
              <a:t>Hard </a:t>
            </a:r>
            <a:r>
              <a:rPr lang="en-US" sz="1600" dirty="0" smtClean="0">
                <a:solidFill>
                  <a:schemeClr val="tx2">
                    <a:lumMod val="75000"/>
                  </a:schemeClr>
                </a:solidFill>
              </a:rPr>
              <a:t>to reach high dopant concentration</a:t>
            </a:r>
            <a:endParaRPr lang="en-US" sz="1600" dirty="0">
              <a:solidFill>
                <a:schemeClr val="tx2">
                  <a:lumMod val="75000"/>
                </a:schemeClr>
              </a:solidFill>
            </a:endParaRPr>
          </a:p>
          <a:p>
            <a:pPr marL="1198563" indent="-284163" algn="l">
              <a:buFont typeface="Calibri" panose="020F0502020204030204" pitchFamily="34" charset="0"/>
              <a:buChar char="—"/>
            </a:pPr>
            <a:r>
              <a:rPr lang="en-US" sz="1600" dirty="0">
                <a:solidFill>
                  <a:schemeClr val="tx2">
                    <a:lumMod val="75000"/>
                  </a:schemeClr>
                </a:solidFill>
              </a:rPr>
              <a:t>Hard to </a:t>
            </a:r>
            <a:r>
              <a:rPr lang="en-US" sz="1600" dirty="0" smtClean="0">
                <a:solidFill>
                  <a:schemeClr val="tx2">
                    <a:lumMod val="75000"/>
                  </a:schemeClr>
                </a:solidFill>
              </a:rPr>
              <a:t>get good optical quality</a:t>
            </a:r>
          </a:p>
          <a:p>
            <a:pPr marL="1198563" indent="-284163" algn="l">
              <a:buFont typeface="Calibri" panose="020F0502020204030204" pitchFamily="34" charset="0"/>
              <a:buChar char="—"/>
            </a:pPr>
            <a:r>
              <a:rPr lang="en-US" sz="1600" dirty="0" smtClean="0">
                <a:solidFill>
                  <a:schemeClr val="tx2">
                    <a:lumMod val="75000"/>
                  </a:schemeClr>
                </a:solidFill>
              </a:rPr>
              <a:t>Hard to grow large size crystals</a:t>
            </a:r>
            <a:endParaRPr lang="en-US" sz="1600" b="1" dirty="0">
              <a:solidFill>
                <a:schemeClr val="tx2">
                  <a:lumMod val="75000"/>
                </a:schemeClr>
              </a:solidFill>
            </a:endParaRPr>
          </a:p>
          <a:p>
            <a:pPr marL="285750" indent="-285750" algn="l">
              <a:spcBef>
                <a:spcPts val="600"/>
              </a:spcBef>
              <a:spcAft>
                <a:spcPts val="600"/>
              </a:spcAft>
              <a:buFont typeface="Wingdings" panose="05000000000000000000" pitchFamily="2" charset="2"/>
              <a:buChar char="ü"/>
            </a:pPr>
            <a:r>
              <a:rPr lang="en-US" sz="1600" b="1" u="sng" dirty="0" smtClean="0">
                <a:solidFill>
                  <a:srgbClr val="C00000"/>
                </a:solidFill>
              </a:rPr>
              <a:t>Polycrystalline</a:t>
            </a:r>
            <a:r>
              <a:rPr lang="en-US" sz="1600" b="1" dirty="0" smtClean="0">
                <a:solidFill>
                  <a:srgbClr val="C00000"/>
                </a:solidFill>
              </a:rPr>
              <a:t> by post-growth </a:t>
            </a:r>
            <a:r>
              <a:rPr lang="en-US" sz="1600" b="1" dirty="0">
                <a:solidFill>
                  <a:srgbClr val="C00000"/>
                </a:solidFill>
              </a:rPr>
              <a:t>thermal </a:t>
            </a:r>
            <a:r>
              <a:rPr lang="en-US" sz="1600" b="1" dirty="0" smtClean="0">
                <a:solidFill>
                  <a:srgbClr val="C00000"/>
                </a:solidFill>
              </a:rPr>
              <a:t>diffusion doping</a:t>
            </a:r>
          </a:p>
          <a:p>
            <a:pPr marL="1198563" indent="-284163" algn="l">
              <a:buFont typeface="Calibri" panose="020F0502020204030204" pitchFamily="34" charset="0"/>
              <a:buChar char="—"/>
            </a:pPr>
            <a:r>
              <a:rPr lang="en-US" sz="1600" dirty="0" smtClean="0">
                <a:solidFill>
                  <a:schemeClr val="tx2">
                    <a:lumMod val="75000"/>
                  </a:schemeClr>
                </a:solidFill>
              </a:rPr>
              <a:t>Uniformly-doped</a:t>
            </a:r>
            <a:r>
              <a:rPr lang="en-US" sz="1600" dirty="0">
                <a:solidFill>
                  <a:schemeClr val="tx2">
                    <a:lumMod val="75000"/>
                  </a:schemeClr>
                </a:solidFill>
              </a:rPr>
              <a:t>, </a:t>
            </a:r>
            <a:r>
              <a:rPr lang="en-US" sz="1600" dirty="0" smtClean="0">
                <a:solidFill>
                  <a:schemeClr val="tx2">
                    <a:lumMod val="75000"/>
                  </a:schemeClr>
                </a:solidFill>
              </a:rPr>
              <a:t>large samples with high dopant concentration</a:t>
            </a:r>
          </a:p>
          <a:p>
            <a:pPr marL="1198563" indent="-284163" algn="l">
              <a:buFont typeface="Calibri" panose="020F0502020204030204" pitchFamily="34" charset="0"/>
              <a:buChar char="—"/>
            </a:pPr>
            <a:r>
              <a:rPr lang="en-US" sz="1600" dirty="0" smtClean="0">
                <a:solidFill>
                  <a:schemeClr val="tx2">
                    <a:lumMod val="75000"/>
                  </a:schemeClr>
                </a:solidFill>
              </a:rPr>
              <a:t>Mass-production of the gain </a:t>
            </a:r>
            <a:r>
              <a:rPr lang="en-US" sz="1600" dirty="0">
                <a:solidFill>
                  <a:schemeClr val="tx2">
                    <a:lumMod val="75000"/>
                  </a:schemeClr>
                </a:solidFill>
              </a:rPr>
              <a:t>elements </a:t>
            </a:r>
            <a:r>
              <a:rPr lang="en-US" sz="1600" dirty="0" smtClean="0">
                <a:solidFill>
                  <a:schemeClr val="tx2">
                    <a:lumMod val="75000"/>
                  </a:schemeClr>
                </a:solidFill>
              </a:rPr>
              <a:t>with </a:t>
            </a:r>
            <a:r>
              <a:rPr lang="en-US" sz="1600" dirty="0">
                <a:solidFill>
                  <a:schemeClr val="tx2">
                    <a:lumMod val="75000"/>
                  </a:schemeClr>
                </a:solidFill>
              </a:rPr>
              <a:t>pre-assigned </a:t>
            </a:r>
            <a:r>
              <a:rPr lang="en-US" sz="1600" dirty="0" smtClean="0">
                <a:solidFill>
                  <a:schemeClr val="tx2">
                    <a:lumMod val="75000"/>
                  </a:schemeClr>
                </a:solidFill>
              </a:rPr>
              <a:t>parameters </a:t>
            </a:r>
            <a:endParaRPr lang="en-US" sz="1600" b="1" dirty="0" smtClean="0">
              <a:solidFill>
                <a:schemeClr val="tx2">
                  <a:lumMod val="75000"/>
                </a:schemeClr>
              </a:solidFill>
            </a:endParaRPr>
          </a:p>
          <a:p>
            <a:pPr marL="285750" indent="-285750" algn="l">
              <a:spcBef>
                <a:spcPts val="600"/>
              </a:spcBef>
              <a:spcAft>
                <a:spcPts val="600"/>
              </a:spcAft>
              <a:buFont typeface="Calibri" panose="020F0502020204030204" pitchFamily="34" charset="0"/>
              <a:buChar char="?"/>
            </a:pPr>
            <a:r>
              <a:rPr lang="en-US" sz="1600" b="1" u="sng" dirty="0" smtClean="0">
                <a:solidFill>
                  <a:srgbClr val="C00000"/>
                </a:solidFill>
              </a:rPr>
              <a:t>Hot-pressed ceramics</a:t>
            </a:r>
          </a:p>
          <a:p>
            <a:pPr marL="1198563" indent="-284163" algn="l">
              <a:buFont typeface="Calibri" panose="020F0502020204030204" pitchFamily="34" charset="0"/>
              <a:buChar char="—"/>
            </a:pPr>
            <a:r>
              <a:rPr lang="en-US" sz="1600" dirty="0" smtClean="0">
                <a:solidFill>
                  <a:schemeClr val="tx2">
                    <a:lumMod val="75000"/>
                  </a:schemeClr>
                </a:solidFill>
              </a:rPr>
              <a:t>Enables engineering of the  </a:t>
            </a:r>
            <a:r>
              <a:rPr lang="en-US" sz="1600" dirty="0">
                <a:solidFill>
                  <a:schemeClr val="tx2">
                    <a:lumMod val="75000"/>
                  </a:schemeClr>
                </a:solidFill>
              </a:rPr>
              <a:t>parameters </a:t>
            </a:r>
            <a:r>
              <a:rPr lang="en-US" sz="1600" dirty="0" smtClean="0">
                <a:solidFill>
                  <a:schemeClr val="tx2">
                    <a:lumMod val="75000"/>
                  </a:schemeClr>
                </a:solidFill>
              </a:rPr>
              <a:t>(dopant distribution, microstructure)</a:t>
            </a:r>
          </a:p>
          <a:p>
            <a:pPr marL="1198563" indent="-284163" algn="l">
              <a:buFont typeface="Calibri" panose="020F0502020204030204" pitchFamily="34" charset="0"/>
              <a:buChar char="—"/>
            </a:pPr>
            <a:r>
              <a:rPr lang="en-US" sz="1600" dirty="0" smtClean="0">
                <a:solidFill>
                  <a:schemeClr val="tx2">
                    <a:lumMod val="75000"/>
                  </a:schemeClr>
                </a:solidFill>
              </a:rPr>
              <a:t>Promising future technology </a:t>
            </a:r>
          </a:p>
          <a:p>
            <a:pPr marL="1198563" indent="-284163" algn="l">
              <a:buFont typeface="Calibri" panose="020F0502020204030204" pitchFamily="34" charset="0"/>
              <a:buChar char="—"/>
            </a:pPr>
            <a:endParaRPr lang="en-US" sz="1600" dirty="0" smtClean="0">
              <a:solidFill>
                <a:schemeClr val="tx2">
                  <a:lumMod val="75000"/>
                </a:schemeClr>
              </a:solidFill>
            </a:endParaRPr>
          </a:p>
          <a:p>
            <a:pPr marL="285750" indent="-285750" algn="l">
              <a:buFont typeface="Arial" panose="020B0604020202020204" pitchFamily="34" charset="0"/>
              <a:buChar char="•"/>
            </a:pPr>
            <a:r>
              <a:rPr lang="en-US" sz="1600" b="1" u="sng" dirty="0" smtClean="0">
                <a:solidFill>
                  <a:srgbClr val="002060"/>
                </a:solidFill>
              </a:rPr>
              <a:t>Nano </a:t>
            </a:r>
            <a:r>
              <a:rPr lang="en-US" sz="1600" b="1" u="sng" dirty="0">
                <a:solidFill>
                  <a:srgbClr val="002060"/>
                </a:solidFill>
              </a:rPr>
              <a:t>&amp; </a:t>
            </a:r>
            <a:r>
              <a:rPr lang="en-US" sz="1600" b="1" u="sng" dirty="0" err="1">
                <a:solidFill>
                  <a:srgbClr val="002060"/>
                </a:solidFill>
              </a:rPr>
              <a:t>micropowders</a:t>
            </a:r>
            <a:r>
              <a:rPr lang="en-US" sz="1600" b="1" u="sng" dirty="0">
                <a:solidFill>
                  <a:srgbClr val="002060"/>
                </a:solidFill>
              </a:rPr>
              <a:t>, composite II-VI-liquid, II-VI-polymer and II-VI-glass gain media</a:t>
            </a:r>
          </a:p>
          <a:p>
            <a:pPr marL="914400" algn="l"/>
            <a:endParaRPr lang="en-US" sz="1600" b="1" dirty="0">
              <a:solidFill>
                <a:schemeClr val="tx2">
                  <a:lumMod val="75000"/>
                </a:schemeClr>
              </a:solidFill>
            </a:endParaRPr>
          </a:p>
          <a:p>
            <a:pPr marL="1198563" indent="-284163" algn="l">
              <a:buFont typeface="Calibri" panose="020F0502020204030204" pitchFamily="34" charset="0"/>
              <a:buChar char="—"/>
            </a:pPr>
            <a:endParaRPr lang="en-US" sz="1600" b="1" dirty="0">
              <a:solidFill>
                <a:schemeClr val="tx2">
                  <a:lumMod val="75000"/>
                </a:schemeClr>
              </a:solidFill>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4167" t="13614" r="20625" b="14241"/>
          <a:stretch/>
        </p:blipFill>
        <p:spPr>
          <a:xfrm>
            <a:off x="6196344" y="125815"/>
            <a:ext cx="2732332" cy="200778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7114" t="36608" r="30678" b="23911"/>
          <a:stretch/>
        </p:blipFill>
        <p:spPr>
          <a:xfrm>
            <a:off x="6196343" y="2223535"/>
            <a:ext cx="2732333" cy="1697508"/>
          </a:xfrm>
          <a:prstGeom prst="rect">
            <a:avLst/>
          </a:prstGeom>
        </p:spPr>
      </p:pic>
      <p:pic>
        <p:nvPicPr>
          <p:cNvPr id="8" name="Picture 2" descr="C:\Sergey Mirov Folder\Articles\2008 Laser &amp; photonics Review\Absolutely final\figure final\Figure_03.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1038"/>
          <a:stretch/>
        </p:blipFill>
        <p:spPr bwMode="auto">
          <a:xfrm>
            <a:off x="6196343" y="4038600"/>
            <a:ext cx="2728703" cy="80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4310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31</a:t>
            </a:fld>
            <a:endParaRPr lang="en-US" dirty="0"/>
          </a:p>
        </p:txBody>
      </p:sp>
      <p:sp>
        <p:nvSpPr>
          <p:cNvPr id="2" name="Title 1"/>
          <p:cNvSpPr>
            <a:spLocks noGrp="1"/>
          </p:cNvSpPr>
          <p:nvPr>
            <p:ph type="title" idx="4294967295"/>
          </p:nvPr>
        </p:nvSpPr>
        <p:spPr>
          <a:xfrm>
            <a:off x="0" y="-1588"/>
            <a:ext cx="8229600" cy="708026"/>
          </a:xfrm>
        </p:spPr>
        <p:txBody>
          <a:bodyPr>
            <a:spAutoFit/>
          </a:bodyPr>
          <a:lstStyle/>
          <a:p>
            <a:r>
              <a:rPr lang="en-US" sz="2000" b="1" dirty="0" smtClean="0">
                <a:solidFill>
                  <a:srgbClr val="0000CC"/>
                </a:solidFill>
                <a:latin typeface="Arial Black" panose="020B0A04020102020204" pitchFamily="34" charset="0"/>
              </a:rPr>
              <a:t>Approaches to super-octave sub-2-cycle </a:t>
            </a:r>
            <a:r>
              <a:rPr lang="en-US" sz="2000" b="1" dirty="0">
                <a:solidFill>
                  <a:srgbClr val="0000CC"/>
                </a:solidFill>
                <a:latin typeface="Arial Black" panose="020B0A04020102020204" pitchFamily="34" charset="0"/>
              </a:rPr>
              <a:t>Cr</a:t>
            </a:r>
            <a:r>
              <a:rPr lang="en-US" sz="2000" b="1" baseline="30000" dirty="0">
                <a:solidFill>
                  <a:srgbClr val="0000CC"/>
                </a:solidFill>
                <a:latin typeface="Arial Black" panose="020B0A04020102020204" pitchFamily="34" charset="0"/>
              </a:rPr>
              <a:t>2+</a:t>
            </a:r>
            <a:r>
              <a:rPr lang="en-US" sz="2000" b="1" dirty="0" smtClean="0">
                <a:solidFill>
                  <a:srgbClr val="0000CC"/>
                </a:solidFill>
                <a:latin typeface="Arial Black" panose="020B0A04020102020204" pitchFamily="34" charset="0"/>
              </a:rPr>
              <a:t>:</a:t>
            </a:r>
            <a:r>
              <a:rPr lang="en-US" sz="2000" b="1" dirty="0">
                <a:solidFill>
                  <a:srgbClr val="0000CC"/>
                </a:solidFill>
                <a:latin typeface="Arial Black" panose="020B0A04020102020204" pitchFamily="34" charset="0"/>
              </a:rPr>
              <a:t>ZnS and Cr</a:t>
            </a:r>
            <a:r>
              <a:rPr lang="en-US" sz="2000" b="1" baseline="30000" dirty="0">
                <a:solidFill>
                  <a:srgbClr val="0000CC"/>
                </a:solidFill>
                <a:latin typeface="Arial Black" panose="020B0A04020102020204" pitchFamily="34" charset="0"/>
              </a:rPr>
              <a:t>2+</a:t>
            </a:r>
            <a:r>
              <a:rPr lang="en-US" sz="2000" b="1" dirty="0" smtClean="0">
                <a:solidFill>
                  <a:srgbClr val="0000CC"/>
                </a:solidFill>
                <a:latin typeface="Arial Black" panose="020B0A04020102020204" pitchFamily="34" charset="0"/>
              </a:rPr>
              <a:t>:</a:t>
            </a:r>
            <a:r>
              <a:rPr lang="en-US" sz="2000" b="1" dirty="0">
                <a:solidFill>
                  <a:srgbClr val="0000CC"/>
                </a:solidFill>
                <a:latin typeface="Arial Black" panose="020B0A04020102020204" pitchFamily="34" charset="0"/>
              </a:rPr>
              <a:t>ZnSe </a:t>
            </a:r>
            <a:r>
              <a:rPr lang="en-US" sz="2000" b="1" dirty="0" smtClean="0">
                <a:solidFill>
                  <a:srgbClr val="0000CC"/>
                </a:solidFill>
                <a:latin typeface="Arial Black" panose="020B0A04020102020204" pitchFamily="34" charset="0"/>
              </a:rPr>
              <a:t>lasing</a:t>
            </a:r>
            <a:endParaRPr lang="en-US" sz="2000" b="1" dirty="0">
              <a:solidFill>
                <a:srgbClr val="0000CC"/>
              </a:solidFill>
              <a:latin typeface="Arial Black" panose="020B0A04020102020204" pitchFamily="34" charset="0"/>
            </a:endParaRPr>
          </a:p>
        </p:txBody>
      </p:sp>
      <p:sp>
        <p:nvSpPr>
          <p:cNvPr id="5" name="Rectangle 4"/>
          <p:cNvSpPr/>
          <p:nvPr/>
        </p:nvSpPr>
        <p:spPr>
          <a:xfrm>
            <a:off x="228600" y="687172"/>
            <a:ext cx="3505200" cy="2446824"/>
          </a:xfrm>
          <a:prstGeom prst="rect">
            <a:avLst/>
          </a:prstGeom>
        </p:spPr>
        <p:txBody>
          <a:bodyPr wrap="square">
            <a:spAutoFit/>
          </a:bodyPr>
          <a:lstStyle/>
          <a:p>
            <a:pPr>
              <a:spcBef>
                <a:spcPts val="600"/>
              </a:spcBef>
            </a:pPr>
            <a:r>
              <a:rPr lang="en-US" sz="1600" b="1" dirty="0" smtClean="0">
                <a:solidFill>
                  <a:schemeClr val="tx2">
                    <a:lumMod val="75000"/>
                  </a:schemeClr>
                </a:solidFill>
              </a:rPr>
              <a:t>Standard technique   →</a:t>
            </a:r>
            <a:endParaRPr lang="fr-FR" sz="1200" dirty="0" smtClean="0">
              <a:solidFill>
                <a:schemeClr val="tx2">
                  <a:lumMod val="75000"/>
                </a:schemeClr>
              </a:solidFill>
            </a:endParaRPr>
          </a:p>
          <a:p>
            <a:pPr marL="171450" indent="-171450">
              <a:spcBef>
                <a:spcPts val="600"/>
              </a:spcBef>
              <a:buFont typeface="Calibri" panose="020F0502020204030204" pitchFamily="34" charset="0"/>
              <a:buChar char="‒"/>
            </a:pPr>
            <a:r>
              <a:rPr lang="fr-FR" sz="1200" dirty="0">
                <a:solidFill>
                  <a:schemeClr val="tx2">
                    <a:lumMod val="75000"/>
                  </a:schemeClr>
                </a:solidFill>
              </a:rPr>
              <a:t>N. </a:t>
            </a:r>
            <a:r>
              <a:rPr lang="fr-FR" sz="1200" dirty="0" err="1" smtClean="0">
                <a:solidFill>
                  <a:schemeClr val="tx2">
                    <a:lumMod val="75000"/>
                  </a:schemeClr>
                </a:solidFill>
              </a:rPr>
              <a:t>Tolstik</a:t>
            </a:r>
            <a:r>
              <a:rPr lang="fr-FR" sz="1200" dirty="0" smtClean="0">
                <a:solidFill>
                  <a:schemeClr val="tx2">
                    <a:lumMod val="75000"/>
                  </a:schemeClr>
                </a:solidFill>
              </a:rPr>
              <a:t> </a:t>
            </a:r>
            <a:r>
              <a:rPr lang="fr-FR" sz="1200" dirty="0">
                <a:solidFill>
                  <a:schemeClr val="tx2">
                    <a:lumMod val="75000"/>
                  </a:schemeClr>
                </a:solidFill>
              </a:rPr>
              <a:t>et al., </a:t>
            </a:r>
            <a:r>
              <a:rPr lang="fr-FR" sz="1200" dirty="0" smtClean="0">
                <a:solidFill>
                  <a:schemeClr val="tx2">
                    <a:lumMod val="75000"/>
                  </a:schemeClr>
                </a:solidFill>
              </a:rPr>
              <a:t>Proc. SPIE </a:t>
            </a:r>
            <a:r>
              <a:rPr lang="fr-FR" sz="1200" dirty="0">
                <a:solidFill>
                  <a:schemeClr val="tx2">
                    <a:lumMod val="75000"/>
                  </a:schemeClr>
                </a:solidFill>
              </a:rPr>
              <a:t>8599 (2013)</a:t>
            </a:r>
            <a:br>
              <a:rPr lang="fr-FR" sz="1200" dirty="0">
                <a:solidFill>
                  <a:schemeClr val="tx2">
                    <a:lumMod val="75000"/>
                  </a:schemeClr>
                </a:solidFill>
              </a:rPr>
            </a:br>
            <a:r>
              <a:rPr lang="fr-FR" sz="1200" i="1" dirty="0" err="1" smtClean="0">
                <a:solidFill>
                  <a:schemeClr val="tx2">
                    <a:lumMod val="75000"/>
                  </a:schemeClr>
                </a:solidFill>
              </a:rPr>
              <a:t>Chalcogenide</a:t>
            </a:r>
            <a:r>
              <a:rPr lang="fr-FR" sz="1200" i="1" dirty="0" smtClean="0">
                <a:solidFill>
                  <a:schemeClr val="tx2">
                    <a:lumMod val="75000"/>
                  </a:schemeClr>
                </a:solidFill>
              </a:rPr>
              <a:t> </a:t>
            </a:r>
            <a:r>
              <a:rPr lang="fr-FR" sz="1200" i="1" dirty="0">
                <a:solidFill>
                  <a:schemeClr val="tx2">
                    <a:lumMod val="75000"/>
                  </a:schemeClr>
                </a:solidFill>
              </a:rPr>
              <a:t>and </a:t>
            </a:r>
            <a:r>
              <a:rPr lang="fr-FR" sz="1200" i="1" dirty="0" err="1" smtClean="0">
                <a:solidFill>
                  <a:schemeClr val="tx2">
                    <a:lumMod val="75000"/>
                  </a:schemeClr>
                </a:solidFill>
              </a:rPr>
              <a:t>germanate</a:t>
            </a:r>
            <a:r>
              <a:rPr lang="fr-FR" sz="1200" i="1" dirty="0" smtClean="0">
                <a:solidFill>
                  <a:schemeClr val="tx2">
                    <a:lumMod val="75000"/>
                  </a:schemeClr>
                </a:solidFill>
              </a:rPr>
              <a:t> </a:t>
            </a:r>
            <a:r>
              <a:rPr lang="fr-FR" sz="1200" i="1" dirty="0" err="1" smtClean="0">
                <a:solidFill>
                  <a:schemeClr val="tx2">
                    <a:lumMod val="75000"/>
                  </a:schemeClr>
                </a:solidFill>
              </a:rPr>
              <a:t>fiber</a:t>
            </a:r>
            <a:endParaRPr lang="fr-FR" sz="1200" i="1" dirty="0" smtClean="0">
              <a:solidFill>
                <a:schemeClr val="tx2">
                  <a:lumMod val="75000"/>
                </a:schemeClr>
              </a:solidFill>
            </a:endParaRPr>
          </a:p>
          <a:p>
            <a:pPr marL="171450" indent="-171450">
              <a:spcBef>
                <a:spcPts val="600"/>
              </a:spcBef>
              <a:buFont typeface="Calibri" panose="020F0502020204030204" pitchFamily="34" charset="0"/>
              <a:buChar char="‒"/>
            </a:pPr>
            <a:r>
              <a:rPr lang="fr-FR" sz="1200" dirty="0" smtClean="0">
                <a:solidFill>
                  <a:schemeClr val="tx2">
                    <a:lumMod val="75000"/>
                  </a:schemeClr>
                </a:solidFill>
              </a:rPr>
              <a:t>S</a:t>
            </a:r>
            <a:r>
              <a:rPr lang="fr-FR" sz="1200" dirty="0">
                <a:solidFill>
                  <a:schemeClr val="tx2">
                    <a:lumMod val="75000"/>
                  </a:schemeClr>
                </a:solidFill>
              </a:rPr>
              <a:t>. </a:t>
            </a:r>
            <a:r>
              <a:rPr lang="fr-FR" sz="1200" dirty="0" err="1">
                <a:solidFill>
                  <a:schemeClr val="tx2">
                    <a:lumMod val="75000"/>
                  </a:schemeClr>
                </a:solidFill>
              </a:rPr>
              <a:t>Xie</a:t>
            </a:r>
            <a:r>
              <a:rPr lang="fr-FR" sz="1200" dirty="0">
                <a:solidFill>
                  <a:schemeClr val="tx2">
                    <a:lumMod val="75000"/>
                  </a:schemeClr>
                </a:solidFill>
              </a:rPr>
              <a:t> et al., </a:t>
            </a:r>
            <a:r>
              <a:rPr lang="fr-FR" sz="1200" dirty="0" err="1">
                <a:solidFill>
                  <a:schemeClr val="tx2">
                    <a:lumMod val="75000"/>
                  </a:schemeClr>
                </a:solidFill>
              </a:rPr>
              <a:t>Opt</a:t>
            </a:r>
            <a:r>
              <a:rPr lang="fr-FR" sz="1200" dirty="0">
                <a:solidFill>
                  <a:schemeClr val="tx2">
                    <a:lumMod val="75000"/>
                  </a:schemeClr>
                </a:solidFill>
              </a:rPr>
              <a:t>. Express 24, 12406 (2016</a:t>
            </a:r>
            <a:r>
              <a:rPr lang="fr-FR" sz="1200" dirty="0" smtClean="0">
                <a:solidFill>
                  <a:schemeClr val="tx2">
                    <a:lumMod val="75000"/>
                  </a:schemeClr>
                </a:solidFill>
              </a:rPr>
              <a:t>)</a:t>
            </a:r>
            <a:r>
              <a:rPr lang="fr-FR" sz="1200" dirty="0">
                <a:solidFill>
                  <a:schemeClr val="tx2">
                    <a:lumMod val="75000"/>
                  </a:schemeClr>
                </a:solidFill>
              </a:rPr>
              <a:t/>
            </a:r>
            <a:br>
              <a:rPr lang="fr-FR" sz="1200" dirty="0">
                <a:solidFill>
                  <a:schemeClr val="tx2">
                    <a:lumMod val="75000"/>
                  </a:schemeClr>
                </a:solidFill>
              </a:rPr>
            </a:br>
            <a:r>
              <a:rPr lang="fr-FR" sz="1200" i="1" dirty="0">
                <a:solidFill>
                  <a:schemeClr val="tx2">
                    <a:lumMod val="75000"/>
                  </a:schemeClr>
                </a:solidFill>
              </a:rPr>
              <a:t>As2S3-silica double-</a:t>
            </a:r>
            <a:r>
              <a:rPr lang="fr-FR" sz="1200" i="1" dirty="0" err="1">
                <a:solidFill>
                  <a:schemeClr val="tx2">
                    <a:lumMod val="75000"/>
                  </a:schemeClr>
                </a:solidFill>
              </a:rPr>
              <a:t>nanospike</a:t>
            </a:r>
            <a:r>
              <a:rPr lang="fr-FR" sz="1200" i="1" dirty="0">
                <a:solidFill>
                  <a:schemeClr val="tx2">
                    <a:lumMod val="75000"/>
                  </a:schemeClr>
                </a:solidFill>
              </a:rPr>
              <a:t> </a:t>
            </a:r>
            <a:r>
              <a:rPr lang="da-DK" sz="1200" i="1" dirty="0" smtClean="0">
                <a:solidFill>
                  <a:schemeClr val="tx2">
                    <a:lumMod val="75000"/>
                  </a:schemeClr>
                </a:solidFill>
              </a:rPr>
              <a:t>waveguide</a:t>
            </a:r>
            <a:endParaRPr lang="fr-FR" sz="1200" i="1" dirty="0">
              <a:solidFill>
                <a:schemeClr val="tx2">
                  <a:lumMod val="75000"/>
                </a:schemeClr>
              </a:solidFill>
            </a:endParaRPr>
          </a:p>
          <a:p>
            <a:pPr marL="171450" indent="-171450">
              <a:spcBef>
                <a:spcPts val="600"/>
              </a:spcBef>
              <a:buFont typeface="Calibri" panose="020F0502020204030204" pitchFamily="34" charset="0"/>
              <a:buChar char="‒"/>
            </a:pPr>
            <a:r>
              <a:rPr lang="da-DK" sz="1200" dirty="0">
                <a:solidFill>
                  <a:schemeClr val="tx2">
                    <a:lumMod val="75000"/>
                  </a:schemeClr>
                </a:solidFill>
              </a:rPr>
              <a:t>D. Martyshkin et al., Opt. Mater. </a:t>
            </a:r>
            <a:r>
              <a:rPr lang="da-DK" sz="1200" dirty="0" smtClean="0">
                <a:solidFill>
                  <a:schemeClr val="tx2">
                    <a:lumMod val="75000"/>
                  </a:schemeClr>
                </a:solidFill>
              </a:rPr>
              <a:t>Exp.  (2019)</a:t>
            </a:r>
            <a:r>
              <a:rPr lang="da-DK" sz="1200" dirty="0">
                <a:solidFill>
                  <a:schemeClr val="tx2">
                    <a:lumMod val="75000"/>
                  </a:schemeClr>
                </a:solidFill>
              </a:rPr>
              <a:t/>
            </a:r>
            <a:br>
              <a:rPr lang="da-DK" sz="1200" dirty="0">
                <a:solidFill>
                  <a:schemeClr val="tx2">
                    <a:lumMod val="75000"/>
                  </a:schemeClr>
                </a:solidFill>
              </a:rPr>
            </a:br>
            <a:r>
              <a:rPr lang="da-DK" sz="1200" i="1" dirty="0">
                <a:solidFill>
                  <a:schemeClr val="tx2">
                    <a:lumMod val="75000"/>
                  </a:schemeClr>
                </a:solidFill>
              </a:rPr>
              <a:t>Silicon </a:t>
            </a:r>
            <a:r>
              <a:rPr lang="da-DK" sz="1200" i="1" dirty="0" smtClean="0">
                <a:solidFill>
                  <a:schemeClr val="tx2">
                    <a:lumMod val="75000"/>
                  </a:schemeClr>
                </a:solidFill>
              </a:rPr>
              <a:t>nitride waveguide</a:t>
            </a:r>
          </a:p>
          <a:p>
            <a:pPr marL="171450" indent="-171450">
              <a:spcBef>
                <a:spcPts val="600"/>
              </a:spcBef>
              <a:buFont typeface="Calibri" panose="020F0502020204030204" pitchFamily="34" charset="0"/>
              <a:buChar char="‒"/>
            </a:pPr>
            <a:r>
              <a:rPr lang="fr-FR" sz="1200" i="1" dirty="0" smtClean="0">
                <a:solidFill>
                  <a:schemeClr val="tx2">
                    <a:lumMod val="75000"/>
                  </a:schemeClr>
                </a:solidFill>
              </a:rPr>
              <a:t>N. </a:t>
            </a:r>
            <a:r>
              <a:rPr lang="fr-FR" sz="1200" i="1" dirty="0" err="1" smtClean="0">
                <a:solidFill>
                  <a:schemeClr val="tx2">
                    <a:lumMod val="75000"/>
                  </a:schemeClr>
                </a:solidFill>
              </a:rPr>
              <a:t>Nagl</a:t>
            </a:r>
            <a:r>
              <a:rPr lang="da-DK" sz="1200" dirty="0">
                <a:solidFill>
                  <a:schemeClr val="tx2">
                    <a:lumMod val="75000"/>
                  </a:schemeClr>
                </a:solidFill>
              </a:rPr>
              <a:t> et al., </a:t>
            </a:r>
            <a:r>
              <a:rPr lang="da-DK" sz="1200" dirty="0" smtClean="0">
                <a:solidFill>
                  <a:schemeClr val="tx2">
                    <a:lumMod val="75000"/>
                  </a:schemeClr>
                </a:solidFill>
              </a:rPr>
              <a:t>Opt. Lett.  (2019</a:t>
            </a:r>
            <a:r>
              <a:rPr lang="da-DK" sz="1200" dirty="0">
                <a:solidFill>
                  <a:schemeClr val="tx2">
                    <a:lumMod val="75000"/>
                  </a:schemeClr>
                </a:solidFill>
              </a:rPr>
              <a:t>)</a:t>
            </a:r>
            <a:br>
              <a:rPr lang="da-DK" sz="1200" dirty="0">
                <a:solidFill>
                  <a:schemeClr val="tx2">
                    <a:lumMod val="75000"/>
                  </a:schemeClr>
                </a:solidFill>
              </a:rPr>
            </a:br>
            <a:r>
              <a:rPr lang="da-DK" sz="1200" i="1" dirty="0">
                <a:solidFill>
                  <a:schemeClr val="tx2">
                    <a:lumMod val="75000"/>
                  </a:schemeClr>
                </a:solidFill>
              </a:rPr>
              <a:t>fluoride fibers </a:t>
            </a:r>
            <a:endParaRPr lang="fr-FR" sz="1200" i="1" dirty="0">
              <a:solidFill>
                <a:schemeClr val="tx2">
                  <a:lumMod val="75000"/>
                </a:schemeClr>
              </a:solidFill>
            </a:endParaRPr>
          </a:p>
          <a:p>
            <a:pPr>
              <a:spcBef>
                <a:spcPts val="600"/>
              </a:spcBef>
            </a:pPr>
            <a:endParaRPr lang="en-US" sz="1600" dirty="0" smtClean="0">
              <a:solidFill>
                <a:schemeClr val="tx2">
                  <a:lumMod val="75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2848252"/>
            <a:ext cx="3002522" cy="2209800"/>
          </a:xfrm>
          <a:prstGeom prst="rect">
            <a:avLst/>
          </a:prstGeom>
        </p:spPr>
      </p:pic>
      <p:sp>
        <p:nvSpPr>
          <p:cNvPr id="8" name="Rectangle 7"/>
          <p:cNvSpPr/>
          <p:nvPr/>
        </p:nvSpPr>
        <p:spPr>
          <a:xfrm>
            <a:off x="228600" y="3090208"/>
            <a:ext cx="3886200" cy="1323439"/>
          </a:xfrm>
          <a:prstGeom prst="rect">
            <a:avLst/>
          </a:prstGeom>
        </p:spPr>
        <p:txBody>
          <a:bodyPr wrap="square">
            <a:spAutoFit/>
          </a:bodyPr>
          <a:lstStyle/>
          <a:p>
            <a:r>
              <a:rPr lang="en-US" sz="1600" b="1" dirty="0" smtClean="0">
                <a:solidFill>
                  <a:schemeClr val="tx2">
                    <a:lumMod val="50000"/>
                  </a:schemeClr>
                </a:solidFill>
              </a:rPr>
              <a:t>Singe-pass Cr:ZnS and Cr:ZnSe amplifiers </a:t>
            </a:r>
            <a:br>
              <a:rPr lang="en-US" sz="1600" b="1" dirty="0" smtClean="0">
                <a:solidFill>
                  <a:schemeClr val="tx2">
                    <a:lumMod val="50000"/>
                  </a:schemeClr>
                </a:solidFill>
              </a:rPr>
            </a:br>
            <a:r>
              <a:rPr lang="en-US" sz="1600" b="1" dirty="0" smtClean="0">
                <a:solidFill>
                  <a:schemeClr val="tx2">
                    <a:lumMod val="50000"/>
                  </a:schemeClr>
                </a:solidFill>
              </a:rPr>
              <a:t>“All-in-one” bulk architecture</a:t>
            </a:r>
          </a:p>
          <a:p>
            <a:pPr marL="171450" indent="-171450">
              <a:buFont typeface="Calibri" panose="020F0502020204030204" pitchFamily="34" charset="0"/>
              <a:buChar char="‒"/>
            </a:pPr>
            <a:endParaRPr lang="fr-FR" sz="1200" dirty="0" smtClean="0">
              <a:solidFill>
                <a:schemeClr val="tx2">
                  <a:lumMod val="75000"/>
                </a:schemeClr>
              </a:solidFill>
            </a:endParaRPr>
          </a:p>
          <a:p>
            <a:pPr marL="171450" indent="-171450">
              <a:buFont typeface="Calibri" panose="020F0502020204030204" pitchFamily="34" charset="0"/>
              <a:buChar char="‒"/>
            </a:pPr>
            <a:r>
              <a:rPr lang="fr-FR" sz="1200" dirty="0" smtClean="0">
                <a:solidFill>
                  <a:schemeClr val="tx2">
                    <a:lumMod val="75000"/>
                  </a:schemeClr>
                </a:solidFill>
              </a:rPr>
              <a:t>S. Vasilyev</a:t>
            </a:r>
            <a:r>
              <a:rPr lang="fr-FR" sz="1200" dirty="0">
                <a:solidFill>
                  <a:schemeClr val="tx2">
                    <a:lumMod val="75000"/>
                  </a:schemeClr>
                </a:solidFill>
              </a:rPr>
              <a:t> et al., </a:t>
            </a:r>
            <a:r>
              <a:rPr lang="fr-FR" sz="1200" dirty="0" err="1">
                <a:solidFill>
                  <a:schemeClr val="tx2">
                    <a:lumMod val="75000"/>
                  </a:schemeClr>
                </a:solidFill>
              </a:rPr>
              <a:t>Opt</a:t>
            </a:r>
            <a:r>
              <a:rPr lang="fr-FR" sz="1200" dirty="0">
                <a:solidFill>
                  <a:schemeClr val="tx2">
                    <a:lumMod val="75000"/>
                  </a:schemeClr>
                </a:solidFill>
              </a:rPr>
              <a:t>. Express </a:t>
            </a:r>
            <a:r>
              <a:rPr lang="fr-FR" sz="1200" dirty="0" smtClean="0">
                <a:solidFill>
                  <a:schemeClr val="tx2">
                    <a:lumMod val="75000"/>
                  </a:schemeClr>
                </a:solidFill>
              </a:rPr>
              <a:t>22 , 5118 (2014)</a:t>
            </a:r>
          </a:p>
          <a:p>
            <a:pPr marL="171450" indent="-171450">
              <a:buFont typeface="Calibri" panose="020F0502020204030204" pitchFamily="34" charset="0"/>
              <a:buChar char="‒"/>
            </a:pPr>
            <a:r>
              <a:rPr lang="fr-FR" sz="1200" dirty="0">
                <a:solidFill>
                  <a:schemeClr val="tx2">
                    <a:lumMod val="75000"/>
                  </a:schemeClr>
                </a:solidFill>
              </a:rPr>
              <a:t>S. Vasilyev et al., </a:t>
            </a:r>
            <a:r>
              <a:rPr lang="fr-FR" sz="1200" dirty="0" err="1">
                <a:solidFill>
                  <a:schemeClr val="tx2">
                    <a:lumMod val="75000"/>
                  </a:schemeClr>
                </a:solidFill>
              </a:rPr>
              <a:t>Opt</a:t>
            </a:r>
            <a:r>
              <a:rPr lang="fr-FR" sz="1200" dirty="0">
                <a:solidFill>
                  <a:schemeClr val="tx2">
                    <a:lumMod val="75000"/>
                  </a:schemeClr>
                </a:solidFill>
              </a:rPr>
              <a:t>. Express </a:t>
            </a:r>
            <a:r>
              <a:rPr lang="fr-FR" sz="1200" dirty="0" smtClean="0">
                <a:solidFill>
                  <a:schemeClr val="tx2">
                    <a:lumMod val="75000"/>
                  </a:schemeClr>
                </a:solidFill>
              </a:rPr>
              <a:t>24, </a:t>
            </a:r>
            <a:r>
              <a:rPr lang="fr-FR" sz="1200" dirty="0">
                <a:solidFill>
                  <a:schemeClr val="tx2">
                    <a:lumMod val="75000"/>
                  </a:schemeClr>
                </a:solidFill>
              </a:rPr>
              <a:t>1616 (</a:t>
            </a:r>
            <a:r>
              <a:rPr lang="fr-FR" sz="1200" dirty="0" smtClean="0">
                <a:solidFill>
                  <a:schemeClr val="tx2">
                    <a:lumMod val="75000"/>
                  </a:schemeClr>
                </a:solidFill>
              </a:rPr>
              <a:t>2016)</a:t>
            </a:r>
            <a:endParaRPr lang="fr-FR" sz="1200" dirty="0">
              <a:solidFill>
                <a:schemeClr val="tx2">
                  <a:lumMod val="75000"/>
                </a:schemeClr>
              </a:solidFill>
            </a:endParaRPr>
          </a:p>
          <a:p>
            <a:pPr marL="171450" indent="-171450">
              <a:buFont typeface="Calibri" panose="020F0502020204030204" pitchFamily="34" charset="0"/>
              <a:buChar char="‒"/>
            </a:pPr>
            <a:r>
              <a:rPr lang="fr-FR" sz="1200" dirty="0">
                <a:solidFill>
                  <a:schemeClr val="tx2">
                    <a:lumMod val="75000"/>
                  </a:schemeClr>
                </a:solidFill>
              </a:rPr>
              <a:t>S. Vasilyev et al., </a:t>
            </a:r>
            <a:r>
              <a:rPr lang="fr-FR" sz="1200" dirty="0" err="1" smtClean="0">
                <a:solidFill>
                  <a:schemeClr val="tx2">
                    <a:lumMod val="75000"/>
                  </a:schemeClr>
                </a:solidFill>
              </a:rPr>
              <a:t>Opt</a:t>
            </a:r>
            <a:r>
              <a:rPr lang="fr-FR" sz="1200" dirty="0" smtClean="0">
                <a:solidFill>
                  <a:schemeClr val="tx2">
                    <a:lumMod val="75000"/>
                  </a:schemeClr>
                </a:solidFill>
              </a:rPr>
              <a:t>. Mat. </a:t>
            </a:r>
            <a:r>
              <a:rPr lang="fr-FR" sz="1200" dirty="0">
                <a:solidFill>
                  <a:schemeClr val="tx2">
                    <a:lumMod val="75000"/>
                  </a:schemeClr>
                </a:solidFill>
              </a:rPr>
              <a:t>Express </a:t>
            </a:r>
            <a:r>
              <a:rPr lang="fr-FR" sz="1200" dirty="0" smtClean="0">
                <a:solidFill>
                  <a:schemeClr val="tx2">
                    <a:lumMod val="75000"/>
                  </a:schemeClr>
                </a:solidFill>
              </a:rPr>
              <a:t>7, 2636 (2017)</a:t>
            </a:r>
            <a:endParaRPr lang="fr-FR" sz="1200" dirty="0">
              <a:solidFill>
                <a:schemeClr val="tx2">
                  <a:lumMod val="7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762000"/>
            <a:ext cx="5295900" cy="1358541"/>
          </a:xfrm>
          <a:prstGeom prst="rect">
            <a:avLst/>
          </a:prstGeom>
        </p:spPr>
      </p:pic>
      <p:sp>
        <p:nvSpPr>
          <p:cNvPr id="4" name="Rectangle 3"/>
          <p:cNvSpPr/>
          <p:nvPr/>
        </p:nvSpPr>
        <p:spPr>
          <a:xfrm>
            <a:off x="4143678" y="3773667"/>
            <a:ext cx="463588" cy="461665"/>
          </a:xfrm>
          <a:prstGeom prst="rect">
            <a:avLst/>
          </a:prstGeom>
        </p:spPr>
        <p:txBody>
          <a:bodyPr wrap="none">
            <a:spAutoFit/>
          </a:bodyPr>
          <a:lstStyle/>
          <a:p>
            <a:r>
              <a:rPr lang="en-US" sz="2400" b="1" dirty="0">
                <a:solidFill>
                  <a:schemeClr val="tx2">
                    <a:lumMod val="75000"/>
                  </a:schemeClr>
                </a:solidFill>
              </a:rPr>
              <a:t>→</a:t>
            </a:r>
            <a:endParaRPr lang="en-US" sz="2400" dirty="0"/>
          </a:p>
        </p:txBody>
      </p:sp>
      <p:sp>
        <p:nvSpPr>
          <p:cNvPr id="10" name="Rectangle 9"/>
          <p:cNvSpPr/>
          <p:nvPr/>
        </p:nvSpPr>
        <p:spPr>
          <a:xfrm>
            <a:off x="4984072" y="5181600"/>
            <a:ext cx="3352799" cy="276999"/>
          </a:xfrm>
          <a:prstGeom prst="rect">
            <a:avLst/>
          </a:prstGeom>
        </p:spPr>
        <p:txBody>
          <a:bodyPr wrap="square">
            <a:spAutoFit/>
          </a:bodyPr>
          <a:lstStyle/>
          <a:p>
            <a:pPr algn="ctr"/>
            <a:r>
              <a:rPr lang="en-US" sz="1200" b="1" dirty="0" smtClean="0">
                <a:solidFill>
                  <a:schemeClr val="tx2">
                    <a:lumMod val="50000"/>
                  </a:schemeClr>
                </a:solidFill>
              </a:rPr>
              <a:t>Concept of a single-pass TM:II-VI amplifier</a:t>
            </a:r>
            <a:endParaRPr lang="en-US" sz="1200" dirty="0" smtClean="0">
              <a:solidFill>
                <a:schemeClr val="tx2">
                  <a:lumMod val="50000"/>
                </a:schemeClr>
              </a:solidFill>
            </a:endParaRPr>
          </a:p>
        </p:txBody>
      </p:sp>
    </p:spTree>
    <p:extLst>
      <p:ext uri="{BB962C8B-B14F-4D97-AF65-F5344CB8AC3E}">
        <p14:creationId xmlns:p14="http://schemas.microsoft.com/office/powerpoint/2010/main" val="3288600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32</a:t>
            </a:fld>
            <a:endParaRPr lang="en-US" dirty="0"/>
          </a:p>
        </p:txBody>
      </p:sp>
      <p:sp>
        <p:nvSpPr>
          <p:cNvPr id="2" name="Title 1"/>
          <p:cNvSpPr>
            <a:spLocks noGrp="1"/>
          </p:cNvSpPr>
          <p:nvPr>
            <p:ph type="title" idx="4294967295"/>
          </p:nvPr>
        </p:nvSpPr>
        <p:spPr>
          <a:xfrm>
            <a:off x="0" y="152400"/>
            <a:ext cx="8229600" cy="400050"/>
          </a:xfrm>
        </p:spPr>
        <p:txBody>
          <a:bodyPr>
            <a:spAutoFit/>
          </a:bodyPr>
          <a:lstStyle/>
          <a:p>
            <a:pPr algn="l"/>
            <a:r>
              <a:rPr lang="en-US" sz="2000" b="1" dirty="0" smtClean="0">
                <a:solidFill>
                  <a:srgbClr val="0000CC"/>
                </a:solidFill>
                <a:latin typeface="Arial Black" panose="020B0A04020102020204" pitchFamily="34" charset="0"/>
              </a:rPr>
              <a:t>Single-pass ultrafast Cr:ZnS and Cr:ZnSe amplifiers</a:t>
            </a:r>
            <a:endParaRPr lang="en-US" sz="2000" b="1" dirty="0">
              <a:solidFill>
                <a:srgbClr val="0000CC"/>
              </a:solidFill>
              <a:latin typeface="Arial Black" panose="020B0A04020102020204" pitchFamily="34" charset="0"/>
            </a:endParaRPr>
          </a:p>
        </p:txBody>
      </p:sp>
      <p:sp>
        <p:nvSpPr>
          <p:cNvPr id="15" name="Title 1"/>
          <p:cNvSpPr txBox="1">
            <a:spLocks/>
          </p:cNvSpPr>
          <p:nvPr/>
        </p:nvSpPr>
        <p:spPr>
          <a:xfrm>
            <a:off x="228600" y="609600"/>
            <a:ext cx="4114800" cy="3962623"/>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1600" b="1" dirty="0" smtClean="0">
                <a:solidFill>
                  <a:schemeClr val="tx2">
                    <a:lumMod val="75000"/>
                  </a:schemeClr>
                </a:solidFill>
              </a:rPr>
              <a:t>Main features</a:t>
            </a:r>
            <a:endParaRPr lang="en-US" sz="1600" b="1" dirty="0">
              <a:solidFill>
                <a:schemeClr val="tx2">
                  <a:lumMod val="75000"/>
                </a:schemeClr>
              </a:solidFill>
            </a:endParaRPr>
          </a:p>
          <a:p>
            <a:pPr marL="227013" indent="-227013" algn="l">
              <a:buFont typeface="Arial" pitchFamily="34" charset="0"/>
              <a:buChar char="•"/>
            </a:pPr>
            <a:r>
              <a:rPr lang="en-US" sz="1600" dirty="0" smtClean="0">
                <a:solidFill>
                  <a:schemeClr val="tx2">
                    <a:lumMod val="75000"/>
                  </a:schemeClr>
                </a:solidFill>
              </a:rPr>
              <a:t>Simple yet efficient</a:t>
            </a:r>
          </a:p>
          <a:p>
            <a:pPr marL="746125" algn="l">
              <a:tabLst>
                <a:tab pos="1144588" algn="l"/>
              </a:tabLst>
            </a:pPr>
            <a:r>
              <a:rPr lang="en-US" sz="1600" dirty="0" smtClean="0">
                <a:solidFill>
                  <a:schemeClr val="tx2">
                    <a:lumMod val="75000"/>
                  </a:schemeClr>
                </a:solidFill>
                <a:sym typeface="Symbol"/>
              </a:rPr>
              <a:t></a:t>
            </a:r>
            <a:r>
              <a:rPr lang="en-US" sz="1600" baseline="-25000" dirty="0" err="1" smtClean="0">
                <a:solidFill>
                  <a:schemeClr val="tx2">
                    <a:lumMod val="75000"/>
                  </a:schemeClr>
                </a:solidFill>
                <a:sym typeface="Symbol"/>
              </a:rPr>
              <a:t>ab</a:t>
            </a:r>
            <a:r>
              <a:rPr lang="en-US" sz="1600" dirty="0" smtClean="0">
                <a:solidFill>
                  <a:schemeClr val="tx2">
                    <a:lumMod val="75000"/>
                  </a:schemeClr>
                </a:solidFill>
                <a:sym typeface="Symbol"/>
              </a:rPr>
              <a:t>	= 1.110</a:t>
            </a:r>
            <a:r>
              <a:rPr lang="en-US" sz="1600" baseline="30000" dirty="0" smtClean="0">
                <a:solidFill>
                  <a:schemeClr val="tx2">
                    <a:lumMod val="75000"/>
                  </a:schemeClr>
                </a:solidFill>
                <a:sym typeface="Symbol"/>
              </a:rPr>
              <a:t>-18</a:t>
            </a:r>
            <a:r>
              <a:rPr lang="en-US" sz="1600" dirty="0" smtClean="0">
                <a:solidFill>
                  <a:schemeClr val="tx2">
                    <a:lumMod val="75000"/>
                  </a:schemeClr>
                </a:solidFill>
                <a:sym typeface="Symbol"/>
              </a:rPr>
              <a:t> cm</a:t>
            </a:r>
            <a:r>
              <a:rPr lang="en-US" sz="1600" baseline="30000" dirty="0" smtClean="0">
                <a:solidFill>
                  <a:schemeClr val="tx2">
                    <a:lumMod val="75000"/>
                  </a:schemeClr>
                </a:solidFill>
                <a:sym typeface="Symbol"/>
              </a:rPr>
              <a:t>2</a:t>
            </a:r>
          </a:p>
          <a:p>
            <a:pPr marL="746125" algn="l">
              <a:tabLst>
                <a:tab pos="1144588" algn="l"/>
              </a:tabLst>
            </a:pPr>
            <a:r>
              <a:rPr lang="en-US" sz="1600" dirty="0" smtClean="0">
                <a:solidFill>
                  <a:schemeClr val="tx2">
                    <a:lumMod val="75000"/>
                  </a:schemeClr>
                </a:solidFill>
                <a:sym typeface="Symbol"/>
              </a:rPr>
              <a:t>	= 5.4 µs</a:t>
            </a:r>
          </a:p>
          <a:p>
            <a:pPr marL="746125" algn="l">
              <a:tabLst>
                <a:tab pos="1144588" algn="l"/>
              </a:tabLst>
            </a:pPr>
            <a:r>
              <a:rPr lang="en-US" sz="1600" dirty="0" err="1" smtClean="0">
                <a:solidFill>
                  <a:schemeClr val="tx2">
                    <a:lumMod val="75000"/>
                  </a:schemeClr>
                </a:solidFill>
                <a:sym typeface="Symbol"/>
              </a:rPr>
              <a:t>I</a:t>
            </a:r>
            <a:r>
              <a:rPr lang="en-US" sz="1600" baseline="-25000" dirty="0" err="1" smtClean="0">
                <a:solidFill>
                  <a:schemeClr val="tx2">
                    <a:lumMod val="75000"/>
                  </a:schemeClr>
                </a:solidFill>
                <a:sym typeface="Symbol"/>
              </a:rPr>
              <a:t>Sat</a:t>
            </a:r>
            <a:r>
              <a:rPr lang="en-US" sz="1600" baseline="-25000" dirty="0" smtClean="0">
                <a:solidFill>
                  <a:schemeClr val="tx2">
                    <a:lumMod val="75000"/>
                  </a:schemeClr>
                </a:solidFill>
                <a:sym typeface="Symbol"/>
              </a:rPr>
              <a:t>	</a:t>
            </a:r>
            <a:r>
              <a:rPr lang="en-US" sz="1600" dirty="0" smtClean="0">
                <a:solidFill>
                  <a:schemeClr val="tx2">
                    <a:lumMod val="75000"/>
                  </a:schemeClr>
                </a:solidFill>
                <a:sym typeface="Symbol"/>
              </a:rPr>
              <a:t>= 20 kW/cm</a:t>
            </a:r>
            <a:r>
              <a:rPr lang="en-US" sz="1600" baseline="30000" dirty="0" smtClean="0">
                <a:solidFill>
                  <a:schemeClr val="tx2">
                    <a:lumMod val="75000"/>
                  </a:schemeClr>
                </a:solidFill>
                <a:sym typeface="Symbol"/>
              </a:rPr>
              <a:t>2</a:t>
            </a:r>
            <a:r>
              <a:rPr lang="en-US" sz="1600" dirty="0" smtClean="0">
                <a:solidFill>
                  <a:schemeClr val="tx2">
                    <a:lumMod val="75000"/>
                  </a:schemeClr>
                </a:solidFill>
                <a:sym typeface="Symbol"/>
              </a:rPr>
              <a:t> </a:t>
            </a:r>
          </a:p>
          <a:p>
            <a:pPr marL="746125" algn="l">
              <a:tabLst>
                <a:tab pos="1144588" algn="l"/>
              </a:tabLst>
            </a:pPr>
            <a:r>
              <a:rPr lang="en-US" sz="1600" dirty="0" err="1" smtClean="0">
                <a:solidFill>
                  <a:schemeClr val="tx2">
                    <a:lumMod val="75000"/>
                  </a:schemeClr>
                </a:solidFill>
                <a:sym typeface="Symbol"/>
              </a:rPr>
              <a:t>F</a:t>
            </a:r>
            <a:r>
              <a:rPr lang="en-US" sz="1600" baseline="-25000" dirty="0" err="1" smtClean="0">
                <a:solidFill>
                  <a:schemeClr val="tx2">
                    <a:lumMod val="75000"/>
                  </a:schemeClr>
                </a:solidFill>
                <a:sym typeface="Symbol"/>
              </a:rPr>
              <a:t>Sat</a:t>
            </a:r>
            <a:r>
              <a:rPr lang="en-US" sz="1600" baseline="-25000" dirty="0" smtClean="0">
                <a:solidFill>
                  <a:schemeClr val="tx2">
                    <a:lumMod val="75000"/>
                  </a:schemeClr>
                </a:solidFill>
                <a:sym typeface="Symbol"/>
              </a:rPr>
              <a:t>	</a:t>
            </a:r>
            <a:r>
              <a:rPr lang="en-US" sz="1600" dirty="0" smtClean="0">
                <a:solidFill>
                  <a:schemeClr val="tx2">
                    <a:lumMod val="75000"/>
                  </a:schemeClr>
                </a:solidFill>
                <a:sym typeface="Symbol"/>
              </a:rPr>
              <a:t>= 0.1 J/cm</a:t>
            </a:r>
            <a:r>
              <a:rPr lang="en-US" sz="1600" baseline="30000" dirty="0" smtClean="0">
                <a:solidFill>
                  <a:schemeClr val="tx2">
                    <a:lumMod val="75000"/>
                  </a:schemeClr>
                </a:solidFill>
                <a:sym typeface="Symbol"/>
              </a:rPr>
              <a:t>2</a:t>
            </a:r>
            <a:endParaRPr lang="en-US" sz="1600" baseline="30000" dirty="0">
              <a:solidFill>
                <a:schemeClr val="tx2">
                  <a:lumMod val="75000"/>
                </a:schemeClr>
              </a:solidFill>
            </a:endParaRPr>
          </a:p>
          <a:p>
            <a:pPr marL="227013" indent="-227013" algn="l">
              <a:spcBef>
                <a:spcPts val="1200"/>
              </a:spcBef>
              <a:spcAft>
                <a:spcPts val="300"/>
              </a:spcAft>
              <a:buFont typeface="Arial" pitchFamily="34" charset="0"/>
              <a:buChar char="•"/>
            </a:pPr>
            <a:r>
              <a:rPr lang="en-US" sz="1600" dirty="0">
                <a:solidFill>
                  <a:schemeClr val="tx2">
                    <a:lumMod val="75000"/>
                  </a:schemeClr>
                </a:solidFill>
              </a:rPr>
              <a:t>Variety of options for optical pumping </a:t>
            </a:r>
          </a:p>
          <a:p>
            <a:pPr marL="746125" algn="l">
              <a:spcBef>
                <a:spcPts val="0"/>
              </a:spcBef>
            </a:pPr>
            <a:r>
              <a:rPr lang="en-US" sz="1600" dirty="0">
                <a:solidFill>
                  <a:schemeClr val="tx2">
                    <a:lumMod val="75000"/>
                  </a:schemeClr>
                </a:solidFill>
              </a:rPr>
              <a:t>EDFLs (cw)</a:t>
            </a:r>
          </a:p>
          <a:p>
            <a:pPr marL="746125" algn="l">
              <a:spcBef>
                <a:spcPts val="0"/>
              </a:spcBef>
            </a:pPr>
            <a:r>
              <a:rPr lang="en-US" sz="1600" dirty="0">
                <a:solidFill>
                  <a:schemeClr val="tx2">
                    <a:lumMod val="75000"/>
                  </a:schemeClr>
                </a:solidFill>
              </a:rPr>
              <a:t>TDFLs (cw)</a:t>
            </a:r>
          </a:p>
          <a:p>
            <a:pPr marL="746125" algn="l">
              <a:spcBef>
                <a:spcPts val="0"/>
              </a:spcBef>
            </a:pPr>
            <a:r>
              <a:rPr lang="en-US" sz="1600" dirty="0">
                <a:solidFill>
                  <a:schemeClr val="tx2">
                    <a:lumMod val="75000"/>
                  </a:schemeClr>
                </a:solidFill>
              </a:rPr>
              <a:t>Er:YAG, Ho:YAG, Ho:YLF (ns)</a:t>
            </a:r>
          </a:p>
          <a:p>
            <a:pPr marL="227013" indent="-227013" algn="l">
              <a:spcBef>
                <a:spcPts val="1200"/>
              </a:spcBef>
              <a:buFont typeface="Arial" pitchFamily="34" charset="0"/>
              <a:buChar char="•"/>
            </a:pPr>
            <a:r>
              <a:rPr lang="en-US" sz="1600" dirty="0" smtClean="0">
                <a:solidFill>
                  <a:schemeClr val="tx2">
                    <a:lumMod val="75000"/>
                  </a:schemeClr>
                </a:solidFill>
              </a:rPr>
              <a:t>Great flexibility:</a:t>
            </a:r>
          </a:p>
          <a:p>
            <a:pPr marL="746125" algn="l">
              <a:tabLst>
                <a:tab pos="2290763" algn="l"/>
              </a:tabLst>
            </a:pPr>
            <a:r>
              <a:rPr lang="en-US" sz="1600" i="1" dirty="0" smtClean="0">
                <a:solidFill>
                  <a:schemeClr val="tx2">
                    <a:lumMod val="75000"/>
                  </a:schemeClr>
                </a:solidFill>
              </a:rPr>
              <a:t>f = repetition rate	= 10</a:t>
            </a:r>
            <a:r>
              <a:rPr lang="en-US" sz="1600" i="1" baseline="30000" dirty="0" smtClean="0">
                <a:solidFill>
                  <a:schemeClr val="tx2">
                    <a:lumMod val="75000"/>
                  </a:schemeClr>
                </a:solidFill>
              </a:rPr>
              <a:t>0</a:t>
            </a:r>
            <a:r>
              <a:rPr lang="en-US" sz="1600" i="1" dirty="0" smtClean="0">
                <a:solidFill>
                  <a:schemeClr val="tx2">
                    <a:lumMod val="75000"/>
                  </a:schemeClr>
                </a:solidFill>
              </a:rPr>
              <a:t> – 10</a:t>
            </a:r>
            <a:r>
              <a:rPr lang="en-US" sz="1600" i="1" baseline="30000" dirty="0" smtClean="0">
                <a:solidFill>
                  <a:schemeClr val="tx2">
                    <a:lumMod val="75000"/>
                  </a:schemeClr>
                </a:solidFill>
              </a:rPr>
              <a:t>9</a:t>
            </a:r>
          </a:p>
          <a:p>
            <a:pPr marL="746125" algn="l">
              <a:tabLst>
                <a:tab pos="2290763" algn="l"/>
              </a:tabLst>
            </a:pPr>
            <a:r>
              <a:rPr lang="en-US" sz="1600" dirty="0" smtClean="0">
                <a:solidFill>
                  <a:schemeClr val="tx2">
                    <a:lumMod val="75000"/>
                  </a:schemeClr>
                </a:solidFill>
                <a:sym typeface="Symbol"/>
              </a:rPr>
              <a:t></a:t>
            </a:r>
            <a:r>
              <a:rPr lang="en-US" sz="1600" i="1" dirty="0" smtClean="0">
                <a:solidFill>
                  <a:schemeClr val="tx2">
                    <a:lumMod val="75000"/>
                  </a:schemeClr>
                </a:solidFill>
                <a:sym typeface="Symbol"/>
              </a:rPr>
              <a:t> = Pump/Seed	= 10</a:t>
            </a:r>
            <a:r>
              <a:rPr lang="en-US" sz="1600" i="1" baseline="30000" dirty="0" smtClean="0">
                <a:solidFill>
                  <a:schemeClr val="tx2">
                    <a:lumMod val="75000"/>
                  </a:schemeClr>
                </a:solidFill>
                <a:sym typeface="Symbol"/>
              </a:rPr>
              <a:t>0</a:t>
            </a:r>
            <a:r>
              <a:rPr lang="en-US" sz="1600" i="1" dirty="0" smtClean="0">
                <a:solidFill>
                  <a:schemeClr val="tx2">
                    <a:lumMod val="75000"/>
                  </a:schemeClr>
                </a:solidFill>
                <a:sym typeface="Symbol"/>
              </a:rPr>
              <a:t> – 10</a:t>
            </a:r>
            <a:r>
              <a:rPr lang="en-US" sz="1600" i="1" baseline="30000" dirty="0" smtClean="0">
                <a:solidFill>
                  <a:schemeClr val="tx2">
                    <a:lumMod val="75000"/>
                  </a:schemeClr>
                </a:solidFill>
                <a:sym typeface="Symbol"/>
              </a:rPr>
              <a:t>6</a:t>
            </a:r>
            <a:r>
              <a:rPr lang="en-US" sz="1600" i="1" dirty="0" smtClean="0">
                <a:solidFill>
                  <a:schemeClr val="tx2">
                    <a:lumMod val="75000"/>
                  </a:schemeClr>
                </a:solidFill>
                <a:sym typeface="Symbol"/>
              </a:rPr>
              <a:t> </a:t>
            </a:r>
          </a:p>
          <a:p>
            <a:pPr marL="746125" algn="l">
              <a:tabLst>
                <a:tab pos="2290763" algn="l"/>
              </a:tabLst>
            </a:pPr>
            <a:r>
              <a:rPr lang="en-US" sz="1600" dirty="0" smtClean="0">
                <a:solidFill>
                  <a:schemeClr val="tx2">
                    <a:lumMod val="75000"/>
                  </a:schemeClr>
                </a:solidFill>
                <a:sym typeface="Symbol"/>
              </a:rPr>
              <a:t></a:t>
            </a:r>
            <a:r>
              <a:rPr lang="en-US" sz="1600" i="1" dirty="0" smtClean="0">
                <a:solidFill>
                  <a:schemeClr val="tx2">
                    <a:lumMod val="75000"/>
                  </a:schemeClr>
                </a:solidFill>
                <a:sym typeface="Symbol"/>
              </a:rPr>
              <a:t> = </a:t>
            </a:r>
            <a:r>
              <a:rPr lang="en-US" sz="1600" i="1" dirty="0" err="1" smtClean="0">
                <a:solidFill>
                  <a:schemeClr val="tx2">
                    <a:lumMod val="75000"/>
                  </a:schemeClr>
                </a:solidFill>
                <a:sym typeface="Symbol"/>
              </a:rPr>
              <a:t>P</a:t>
            </a:r>
            <a:r>
              <a:rPr lang="en-US" sz="1600" i="1" baseline="-25000" dirty="0" err="1" smtClean="0">
                <a:solidFill>
                  <a:schemeClr val="tx2">
                    <a:lumMod val="75000"/>
                  </a:schemeClr>
                </a:solidFill>
                <a:sym typeface="Symbol"/>
              </a:rPr>
              <a:t>pk</a:t>
            </a:r>
            <a:r>
              <a:rPr lang="en-US" sz="1600" i="1" dirty="0" smtClean="0">
                <a:solidFill>
                  <a:schemeClr val="tx2">
                    <a:lumMod val="75000"/>
                  </a:schemeClr>
                </a:solidFill>
                <a:sym typeface="Symbol"/>
              </a:rPr>
              <a:t>/</a:t>
            </a:r>
            <a:r>
              <a:rPr lang="en-US" sz="1600" i="1" dirty="0" err="1" smtClean="0">
                <a:solidFill>
                  <a:schemeClr val="tx2">
                    <a:lumMod val="75000"/>
                  </a:schemeClr>
                </a:solidFill>
                <a:sym typeface="Symbol"/>
              </a:rPr>
              <a:t>P</a:t>
            </a:r>
            <a:r>
              <a:rPr lang="en-US" sz="1600" i="1" baseline="-25000" dirty="0" err="1" smtClean="0">
                <a:solidFill>
                  <a:schemeClr val="tx2">
                    <a:lumMod val="75000"/>
                  </a:schemeClr>
                </a:solidFill>
                <a:sym typeface="Symbol"/>
              </a:rPr>
              <a:t>Crit</a:t>
            </a:r>
            <a:r>
              <a:rPr lang="en-US" sz="1600" i="1" dirty="0" smtClean="0">
                <a:solidFill>
                  <a:schemeClr val="tx2">
                    <a:lumMod val="75000"/>
                  </a:schemeClr>
                </a:solidFill>
                <a:sym typeface="Symbol"/>
              </a:rPr>
              <a:t> 	= 10</a:t>
            </a:r>
            <a:r>
              <a:rPr lang="en-US" sz="1600" i="1" baseline="30000" dirty="0" smtClean="0">
                <a:solidFill>
                  <a:schemeClr val="tx2">
                    <a:lumMod val="75000"/>
                  </a:schemeClr>
                </a:solidFill>
                <a:sym typeface="Symbol"/>
              </a:rPr>
              <a:t>-2</a:t>
            </a:r>
            <a:r>
              <a:rPr lang="en-US" sz="1600" i="1" dirty="0" smtClean="0">
                <a:solidFill>
                  <a:schemeClr val="tx2">
                    <a:lumMod val="75000"/>
                  </a:schemeClr>
                </a:solidFill>
                <a:sym typeface="Symbol"/>
              </a:rPr>
              <a:t> – 10</a:t>
            </a:r>
            <a:r>
              <a:rPr lang="en-US" sz="1600" i="1" baseline="30000" dirty="0" smtClean="0">
                <a:solidFill>
                  <a:schemeClr val="tx2">
                    <a:lumMod val="75000"/>
                  </a:schemeClr>
                </a:solidFill>
                <a:sym typeface="Symbol"/>
              </a:rPr>
              <a:t>2</a:t>
            </a:r>
            <a:r>
              <a:rPr lang="en-US" sz="1600" i="1" dirty="0" smtClean="0">
                <a:solidFill>
                  <a:schemeClr val="tx2">
                    <a:lumMod val="75000"/>
                  </a:schemeClr>
                </a:solidFill>
                <a:sym typeface="Symbol"/>
              </a:rPr>
              <a:t> </a:t>
            </a:r>
            <a:endParaRPr lang="en-US" sz="1600" i="1" dirty="0" smtClean="0">
              <a:solidFill>
                <a:schemeClr val="tx2">
                  <a:lumMod val="75000"/>
                </a:schemeClr>
              </a:solidFill>
            </a:endParaRPr>
          </a:p>
        </p:txBody>
      </p:sp>
      <p:sp>
        <p:nvSpPr>
          <p:cNvPr id="11" name="Rectangle 10"/>
          <p:cNvSpPr/>
          <p:nvPr/>
        </p:nvSpPr>
        <p:spPr>
          <a:xfrm>
            <a:off x="4888005" y="2226708"/>
            <a:ext cx="4004535" cy="276999"/>
          </a:xfrm>
          <a:prstGeom prst="rect">
            <a:avLst/>
          </a:prstGeom>
        </p:spPr>
        <p:txBody>
          <a:bodyPr wrap="square">
            <a:spAutoFit/>
          </a:bodyPr>
          <a:lstStyle/>
          <a:p>
            <a:pPr algn="ctr"/>
            <a:r>
              <a:rPr lang="en-US" sz="1200" b="1" dirty="0" smtClean="0">
                <a:solidFill>
                  <a:schemeClr val="tx2">
                    <a:lumMod val="50000"/>
                  </a:schemeClr>
                </a:solidFill>
              </a:rPr>
              <a:t>Generic </a:t>
            </a:r>
            <a:r>
              <a:rPr lang="en-US" sz="1200" b="1" dirty="0">
                <a:solidFill>
                  <a:schemeClr val="tx2">
                    <a:lumMod val="50000"/>
                  </a:schemeClr>
                </a:solidFill>
              </a:rPr>
              <a:t>single-pass </a:t>
            </a:r>
            <a:r>
              <a:rPr lang="en-US" sz="1200" b="1" u="sng" dirty="0" smtClean="0">
                <a:solidFill>
                  <a:schemeClr val="tx2">
                    <a:lumMod val="50000"/>
                  </a:schemeClr>
                </a:solidFill>
              </a:rPr>
              <a:t>power</a:t>
            </a:r>
            <a:r>
              <a:rPr lang="en-US" sz="1200" b="1" dirty="0" smtClean="0">
                <a:solidFill>
                  <a:schemeClr val="tx2">
                    <a:lumMod val="50000"/>
                  </a:schemeClr>
                </a:solidFill>
              </a:rPr>
              <a:t> amplifier </a:t>
            </a:r>
            <a:r>
              <a:rPr lang="en-US" sz="1200" b="1" dirty="0">
                <a:solidFill>
                  <a:schemeClr val="tx2">
                    <a:lumMod val="50000"/>
                  </a:schemeClr>
                </a:solidFill>
              </a:rPr>
              <a:t>at full repetition rate </a:t>
            </a:r>
            <a:endParaRPr lang="en-US" sz="1200" dirty="0" smtClean="0">
              <a:solidFill>
                <a:schemeClr val="tx2">
                  <a:lumMod val="5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533400"/>
            <a:ext cx="4157472" cy="162001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819400"/>
            <a:ext cx="4244340" cy="1781556"/>
          </a:xfrm>
          <a:prstGeom prst="rect">
            <a:avLst/>
          </a:prstGeom>
        </p:spPr>
      </p:pic>
      <p:sp>
        <p:nvSpPr>
          <p:cNvPr id="10" name="Rectangle 9"/>
          <p:cNvSpPr/>
          <p:nvPr/>
        </p:nvSpPr>
        <p:spPr>
          <a:xfrm>
            <a:off x="4572000" y="4724400"/>
            <a:ext cx="4320540" cy="276999"/>
          </a:xfrm>
          <a:prstGeom prst="rect">
            <a:avLst/>
          </a:prstGeom>
        </p:spPr>
        <p:txBody>
          <a:bodyPr wrap="square">
            <a:spAutoFit/>
          </a:bodyPr>
          <a:lstStyle/>
          <a:p>
            <a:pPr algn="ctr"/>
            <a:r>
              <a:rPr lang="en-US" sz="1200" b="1" dirty="0" smtClean="0">
                <a:solidFill>
                  <a:schemeClr val="tx2">
                    <a:lumMod val="50000"/>
                  </a:schemeClr>
                </a:solidFill>
              </a:rPr>
              <a:t>Generic </a:t>
            </a:r>
            <a:r>
              <a:rPr lang="en-US" sz="1200" b="1" dirty="0">
                <a:solidFill>
                  <a:schemeClr val="tx2">
                    <a:lumMod val="50000"/>
                  </a:schemeClr>
                </a:solidFill>
              </a:rPr>
              <a:t>single-pass </a:t>
            </a:r>
            <a:r>
              <a:rPr lang="en-US" sz="1200" b="1" u="sng" dirty="0" smtClean="0">
                <a:solidFill>
                  <a:schemeClr val="tx2">
                    <a:lumMod val="50000"/>
                  </a:schemeClr>
                </a:solidFill>
              </a:rPr>
              <a:t>energy</a:t>
            </a:r>
            <a:r>
              <a:rPr lang="en-US" sz="1200" b="1" dirty="0" smtClean="0">
                <a:solidFill>
                  <a:schemeClr val="tx2">
                    <a:lumMod val="50000"/>
                  </a:schemeClr>
                </a:solidFill>
              </a:rPr>
              <a:t> amplifier </a:t>
            </a:r>
            <a:r>
              <a:rPr lang="en-US" sz="1200" b="1" dirty="0">
                <a:solidFill>
                  <a:schemeClr val="tx2">
                    <a:lumMod val="50000"/>
                  </a:schemeClr>
                </a:solidFill>
              </a:rPr>
              <a:t>at </a:t>
            </a:r>
            <a:r>
              <a:rPr lang="en-US" sz="1200" b="1" dirty="0" smtClean="0">
                <a:solidFill>
                  <a:schemeClr val="tx2">
                    <a:lumMod val="50000"/>
                  </a:schemeClr>
                </a:solidFill>
              </a:rPr>
              <a:t>kHz—MHz repetition </a:t>
            </a:r>
            <a:r>
              <a:rPr lang="en-US" sz="1200" b="1" dirty="0">
                <a:solidFill>
                  <a:schemeClr val="tx2">
                    <a:lumMod val="50000"/>
                  </a:schemeClr>
                </a:solidFill>
              </a:rPr>
              <a:t>rate </a:t>
            </a:r>
            <a:endParaRPr lang="en-US" sz="1200" dirty="0" smtClean="0">
              <a:solidFill>
                <a:schemeClr val="tx2">
                  <a:lumMod val="50000"/>
                </a:schemeClr>
              </a:solidFill>
            </a:endParaRPr>
          </a:p>
        </p:txBody>
      </p:sp>
    </p:spTree>
    <p:extLst>
      <p:ext uri="{BB962C8B-B14F-4D97-AF65-F5344CB8AC3E}">
        <p14:creationId xmlns:p14="http://schemas.microsoft.com/office/powerpoint/2010/main" val="1742051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04800" y="829523"/>
            <a:ext cx="6324600" cy="1723549"/>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chemeClr val="tx2">
                    <a:lumMod val="75000"/>
                  </a:schemeClr>
                </a:solidFill>
              </a:rPr>
              <a:t>Features of </a:t>
            </a:r>
            <a:r>
              <a:rPr lang="en-US" sz="1600" b="1" dirty="0" smtClean="0">
                <a:solidFill>
                  <a:schemeClr val="tx2">
                    <a:lumMod val="75000"/>
                  </a:schemeClr>
                </a:solidFill>
              </a:rPr>
              <a:t>GHz fs Cr:ZnS MOPA</a:t>
            </a:r>
            <a:endParaRPr lang="en-US" sz="1600" b="1" dirty="0">
              <a:solidFill>
                <a:schemeClr val="tx2">
                  <a:lumMod val="75000"/>
                </a:schemeClr>
              </a:solidFill>
            </a:endParaRPr>
          </a:p>
          <a:p>
            <a:pPr marL="227013" indent="-227013" algn="l">
              <a:spcAft>
                <a:spcPts val="300"/>
              </a:spcAft>
              <a:buFont typeface="Arial" pitchFamily="34" charset="0"/>
              <a:buChar char="•"/>
            </a:pPr>
            <a:r>
              <a:rPr lang="en-US" sz="1600" dirty="0" smtClean="0">
                <a:solidFill>
                  <a:schemeClr val="tx2">
                    <a:lumMod val="75000"/>
                  </a:schemeClr>
                </a:solidFill>
              </a:rPr>
              <a:t>Seed pulses: </a:t>
            </a:r>
            <a:r>
              <a:rPr lang="en-US" sz="1600" dirty="0">
                <a:solidFill>
                  <a:schemeClr val="tx2">
                    <a:lumMod val="75000"/>
                  </a:schemeClr>
                </a:solidFill>
              </a:rPr>
              <a:t>80 </a:t>
            </a:r>
            <a:r>
              <a:rPr lang="en-US" sz="1600" dirty="0" smtClean="0">
                <a:solidFill>
                  <a:schemeClr val="tx2">
                    <a:lumMod val="75000"/>
                  </a:schemeClr>
                </a:solidFill>
              </a:rPr>
              <a:t>fs, 1 nJ at f = 0.9 GHz, P = 0.9 W</a:t>
            </a:r>
          </a:p>
          <a:p>
            <a:pPr marL="227013" indent="-227013" algn="l">
              <a:spcAft>
                <a:spcPts val="300"/>
              </a:spcAft>
              <a:buFont typeface="Arial" pitchFamily="34" charset="0"/>
              <a:buChar char="•"/>
            </a:pPr>
            <a:r>
              <a:rPr lang="en-US" sz="1600" dirty="0" smtClean="0">
                <a:solidFill>
                  <a:schemeClr val="tx2">
                    <a:lumMod val="75000"/>
                  </a:schemeClr>
                </a:solidFill>
              </a:rPr>
              <a:t>Output pulses: 76 fs, 8 nJ, P = 7.3 W (100 kW peak power)</a:t>
            </a:r>
          </a:p>
          <a:p>
            <a:pPr marL="227013" indent="-227013" algn="l">
              <a:spcAft>
                <a:spcPts val="300"/>
              </a:spcAft>
              <a:buFont typeface="Arial" pitchFamily="34" charset="0"/>
              <a:buChar char="•"/>
            </a:pPr>
            <a:r>
              <a:rPr lang="en-US" sz="1600" dirty="0" smtClean="0">
                <a:solidFill>
                  <a:schemeClr val="tx2">
                    <a:lumMod val="75000"/>
                  </a:schemeClr>
                </a:solidFill>
              </a:rPr>
              <a:t>Cw </a:t>
            </a:r>
            <a:r>
              <a:rPr lang="en-US" sz="1600" dirty="0">
                <a:solidFill>
                  <a:schemeClr val="tx2">
                    <a:lumMod val="75000"/>
                  </a:schemeClr>
                </a:solidFill>
              </a:rPr>
              <a:t>EDFL → fs </a:t>
            </a:r>
            <a:r>
              <a:rPr lang="en-US" sz="1600" dirty="0" smtClean="0">
                <a:solidFill>
                  <a:schemeClr val="tx2">
                    <a:lumMod val="75000"/>
                  </a:schemeClr>
                </a:solidFill>
              </a:rPr>
              <a:t>MIR conversion: 38% amplifier </a:t>
            </a:r>
            <a:r>
              <a:rPr lang="en-US" sz="1600" dirty="0">
                <a:solidFill>
                  <a:schemeClr val="tx2">
                    <a:lumMod val="75000"/>
                  </a:schemeClr>
                </a:solidFill>
              </a:rPr>
              <a:t>(31% </a:t>
            </a:r>
            <a:r>
              <a:rPr lang="en-US" sz="1600" dirty="0" smtClean="0">
                <a:solidFill>
                  <a:schemeClr val="tx2">
                    <a:lumMod val="75000"/>
                  </a:schemeClr>
                </a:solidFill>
              </a:rPr>
              <a:t>overall) </a:t>
            </a:r>
          </a:p>
          <a:p>
            <a:pPr marL="227013" indent="-227013" algn="l">
              <a:spcAft>
                <a:spcPts val="300"/>
              </a:spcAft>
              <a:buFont typeface="Arial" pitchFamily="34" charset="0"/>
              <a:buChar char="•"/>
            </a:pPr>
            <a:r>
              <a:rPr lang="en-US" sz="1600" dirty="0" smtClean="0">
                <a:solidFill>
                  <a:schemeClr val="tx2">
                    <a:lumMod val="75000"/>
                  </a:schemeClr>
                </a:solidFill>
              </a:rPr>
              <a:t>Footprint: 20×20 cm</a:t>
            </a:r>
            <a:r>
              <a:rPr lang="en-US" sz="1600" baseline="30000" dirty="0" smtClean="0">
                <a:solidFill>
                  <a:schemeClr val="tx2">
                    <a:lumMod val="75000"/>
                  </a:schemeClr>
                </a:solidFill>
              </a:rPr>
              <a:t>2</a:t>
            </a:r>
            <a:r>
              <a:rPr lang="en-US" sz="1600" dirty="0" smtClean="0">
                <a:solidFill>
                  <a:schemeClr val="tx2">
                    <a:lumMod val="75000"/>
                  </a:schemeClr>
                </a:solidFill>
              </a:rPr>
              <a:t> (excluding EDFLs)</a:t>
            </a:r>
          </a:p>
          <a:p>
            <a:pPr marL="227013" indent="-227013" algn="l">
              <a:spcAft>
                <a:spcPts val="300"/>
              </a:spcAft>
              <a:buFont typeface="Arial" pitchFamily="34" charset="0"/>
              <a:buChar char="•"/>
            </a:pPr>
            <a:r>
              <a:rPr lang="en-US" sz="1600" dirty="0" smtClean="0">
                <a:solidFill>
                  <a:schemeClr val="tx2">
                    <a:lumMod val="75000"/>
                  </a:schemeClr>
                </a:solidFill>
              </a:rPr>
              <a:t>Ideal pump for subharmonic fs OPOs: </a:t>
            </a:r>
          </a:p>
        </p:txBody>
      </p:sp>
      <p:sp>
        <p:nvSpPr>
          <p:cNvPr id="9" name="Slide Number Placeholder 8"/>
          <p:cNvSpPr>
            <a:spLocks noGrp="1"/>
          </p:cNvSpPr>
          <p:nvPr>
            <p:ph type="sldNum" sz="quarter" idx="12"/>
          </p:nvPr>
        </p:nvSpPr>
        <p:spPr/>
        <p:txBody>
          <a:bodyPr/>
          <a:lstStyle/>
          <a:p>
            <a:fld id="{7C15AC04-70BB-4C4D-ABFC-4A2A43E59B72}" type="slidenum">
              <a:rPr lang="en-US" smtClean="0"/>
              <a:pPr/>
              <a:t>33</a:t>
            </a:fld>
            <a:endParaRPr lang="en-US" dirty="0"/>
          </a:p>
        </p:txBody>
      </p:sp>
      <p:sp>
        <p:nvSpPr>
          <p:cNvPr id="2" name="Title 1"/>
          <p:cNvSpPr>
            <a:spLocks noGrp="1"/>
          </p:cNvSpPr>
          <p:nvPr>
            <p:ph type="title" idx="4294967295"/>
          </p:nvPr>
        </p:nvSpPr>
        <p:spPr>
          <a:xfrm>
            <a:off x="0" y="152400"/>
            <a:ext cx="7772400" cy="708025"/>
          </a:xfrm>
        </p:spPr>
        <p:txBody>
          <a:bodyPr wrap="square">
            <a:spAutoFit/>
          </a:bodyPr>
          <a:lstStyle/>
          <a:p>
            <a:pPr algn="l"/>
            <a:r>
              <a:rPr lang="en-US" sz="2000" b="1" dirty="0">
                <a:solidFill>
                  <a:srgbClr val="0000CC"/>
                </a:solidFill>
                <a:latin typeface="Arial Black" panose="020B0A04020102020204" pitchFamily="34" charset="0"/>
              </a:rPr>
              <a:t>Single-pass </a:t>
            </a:r>
            <a:r>
              <a:rPr lang="en-US" sz="2000" b="1" dirty="0" smtClean="0">
                <a:solidFill>
                  <a:srgbClr val="0000CC"/>
                </a:solidFill>
                <a:latin typeface="Arial Black" panose="020B0A04020102020204" pitchFamily="34" charset="0"/>
              </a:rPr>
              <a:t>fs amplifier (Cr:ZnS) at GHz repetition rate</a:t>
            </a:r>
            <a:br>
              <a:rPr lang="en-US" sz="2000" b="1" dirty="0" smtClean="0">
                <a:solidFill>
                  <a:srgbClr val="0000CC"/>
                </a:solidFill>
                <a:latin typeface="Arial Black" panose="020B0A04020102020204" pitchFamily="34" charset="0"/>
              </a:rPr>
            </a:br>
            <a:r>
              <a:rPr lang="en-US" sz="2000" b="1" dirty="0" smtClean="0">
                <a:solidFill>
                  <a:srgbClr val="0000CC"/>
                </a:solidFill>
                <a:latin typeface="Arial Black" panose="020B0A04020102020204" pitchFamily="34" charset="0"/>
              </a:rPr>
              <a:t>Goal: Compactness-&amp;-Efficiency</a:t>
            </a:r>
            <a:endParaRPr lang="en-US" sz="2000" b="1" dirty="0">
              <a:solidFill>
                <a:srgbClr val="0000CC"/>
              </a:solidFill>
              <a:latin typeface="Arial Black" panose="020B0A04020102020204" pitchFamily="34" charset="0"/>
            </a:endParaRPr>
          </a:p>
        </p:txBody>
      </p:sp>
      <p:sp>
        <p:nvSpPr>
          <p:cNvPr id="10" name="Rectangle 9"/>
          <p:cNvSpPr/>
          <p:nvPr/>
        </p:nvSpPr>
        <p:spPr>
          <a:xfrm>
            <a:off x="152400" y="2895600"/>
            <a:ext cx="1752600" cy="830997"/>
          </a:xfrm>
          <a:prstGeom prst="rect">
            <a:avLst/>
          </a:prstGeom>
        </p:spPr>
        <p:txBody>
          <a:bodyPr wrap="square">
            <a:spAutoFit/>
          </a:bodyPr>
          <a:lstStyle/>
          <a:p>
            <a:pPr algn="r"/>
            <a:r>
              <a:rPr lang="en-US" sz="1200" b="1" dirty="0" smtClean="0">
                <a:solidFill>
                  <a:schemeClr val="tx2">
                    <a:lumMod val="50000"/>
                  </a:schemeClr>
                </a:solidFill>
              </a:rPr>
              <a:t>→</a:t>
            </a:r>
          </a:p>
          <a:p>
            <a:pPr algn="r"/>
            <a:r>
              <a:rPr lang="en-US" sz="1200" b="1" dirty="0" smtClean="0">
                <a:solidFill>
                  <a:schemeClr val="tx2">
                    <a:lumMod val="50000"/>
                  </a:schemeClr>
                </a:solidFill>
              </a:rPr>
              <a:t>Parameters of 7.3 W MIR fs source at</a:t>
            </a:r>
            <a:br>
              <a:rPr lang="en-US" sz="1200" b="1" dirty="0" smtClean="0">
                <a:solidFill>
                  <a:schemeClr val="tx2">
                    <a:lumMod val="50000"/>
                  </a:schemeClr>
                </a:solidFill>
              </a:rPr>
            </a:br>
            <a:r>
              <a:rPr lang="en-US" sz="1200" b="1" dirty="0" smtClean="0">
                <a:solidFill>
                  <a:schemeClr val="tx2">
                    <a:lumMod val="50000"/>
                  </a:schemeClr>
                </a:solidFill>
              </a:rPr>
              <a:t>0.9 GHz repetition rate</a:t>
            </a:r>
            <a:endParaRPr lang="en-US" sz="1200" dirty="0" smtClean="0">
              <a:solidFill>
                <a:schemeClr val="tx2">
                  <a:lumMod val="50000"/>
                </a:schemeClr>
              </a:solidFill>
            </a:endParaRPr>
          </a:p>
        </p:txBody>
      </p:sp>
      <p:sp>
        <p:nvSpPr>
          <p:cNvPr id="11" name="Rectangle 10"/>
          <p:cNvSpPr/>
          <p:nvPr/>
        </p:nvSpPr>
        <p:spPr>
          <a:xfrm>
            <a:off x="3800744" y="2226499"/>
            <a:ext cx="2653199" cy="276999"/>
          </a:xfrm>
          <a:prstGeom prst="rect">
            <a:avLst/>
          </a:prstGeom>
        </p:spPr>
        <p:txBody>
          <a:bodyPr wrap="square">
            <a:spAutoFit/>
          </a:bodyPr>
          <a:lstStyle/>
          <a:p>
            <a:pPr marL="171450" indent="-171450">
              <a:buFont typeface="Calibri" panose="020F0502020204030204" pitchFamily="34" charset="0"/>
              <a:buChar char="‒"/>
            </a:pPr>
            <a:r>
              <a:rPr lang="en-US" sz="1200" dirty="0" smtClean="0">
                <a:solidFill>
                  <a:schemeClr val="tx2">
                    <a:lumMod val="50000"/>
                  </a:schemeClr>
                </a:solidFill>
              </a:rPr>
              <a:t>V. Smolski et </a:t>
            </a:r>
            <a:r>
              <a:rPr lang="en-US" sz="1200" dirty="0">
                <a:solidFill>
                  <a:schemeClr val="tx2">
                    <a:lumMod val="50000"/>
                  </a:schemeClr>
                </a:solidFill>
              </a:rPr>
              <a:t>al., ASSL2017, </a:t>
            </a:r>
            <a:r>
              <a:rPr lang="en-US" sz="1200" dirty="0" smtClean="0">
                <a:solidFill>
                  <a:schemeClr val="tx2">
                    <a:lumMod val="50000"/>
                  </a:schemeClr>
                </a:solidFill>
              </a:rPr>
              <a:t>AM4A.6</a:t>
            </a:r>
            <a:endParaRPr lang="en-US" sz="1200" dirty="0">
              <a:solidFill>
                <a:schemeClr val="tx2">
                  <a:lumMod val="5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551183"/>
            <a:ext cx="7010400" cy="3087617"/>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492" y="3962400"/>
            <a:ext cx="1106416" cy="110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8976" y="457200"/>
            <a:ext cx="2586424" cy="1117559"/>
          </a:xfrm>
          <a:prstGeom prst="rect">
            <a:avLst/>
          </a:prstGeom>
        </p:spPr>
      </p:pic>
      <p:sp>
        <p:nvSpPr>
          <p:cNvPr id="12" name="Rectangle 11"/>
          <p:cNvSpPr/>
          <p:nvPr/>
        </p:nvSpPr>
        <p:spPr>
          <a:xfrm>
            <a:off x="6326017" y="1691297"/>
            <a:ext cx="2817983" cy="276999"/>
          </a:xfrm>
          <a:prstGeom prst="rect">
            <a:avLst/>
          </a:prstGeom>
        </p:spPr>
        <p:txBody>
          <a:bodyPr wrap="square">
            <a:spAutoFit/>
          </a:bodyPr>
          <a:lstStyle/>
          <a:p>
            <a:pPr algn="ctr"/>
            <a:r>
              <a:rPr lang="en-US" sz="1200" b="1" dirty="0" smtClean="0">
                <a:solidFill>
                  <a:schemeClr val="tx2">
                    <a:lumMod val="50000"/>
                  </a:schemeClr>
                </a:solidFill>
              </a:rPr>
              <a:t>GHz power amplifier</a:t>
            </a:r>
            <a:endParaRPr lang="en-US" sz="1200" dirty="0" smtClean="0">
              <a:solidFill>
                <a:schemeClr val="tx2">
                  <a:lumMod val="50000"/>
                </a:schemeClr>
              </a:solidFill>
            </a:endParaRPr>
          </a:p>
        </p:txBody>
      </p:sp>
    </p:spTree>
    <p:extLst>
      <p:ext uri="{BB962C8B-B14F-4D97-AF65-F5344CB8AC3E}">
        <p14:creationId xmlns:p14="http://schemas.microsoft.com/office/powerpoint/2010/main" val="15531055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28600" y="728889"/>
            <a:ext cx="8686800" cy="48768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Bef>
                <a:spcPts val="600"/>
              </a:spcBef>
              <a:spcAft>
                <a:spcPts val="600"/>
              </a:spcAft>
              <a:buFont typeface="Wingdings" panose="05000000000000000000" pitchFamily="2" charset="2"/>
              <a:buChar char="q"/>
            </a:pPr>
            <a:r>
              <a:rPr lang="en-US" sz="1800" dirty="0" smtClean="0">
                <a:solidFill>
                  <a:schemeClr val="accent1">
                    <a:lumMod val="75000"/>
                  </a:schemeClr>
                </a:solidFill>
              </a:rPr>
              <a:t>Middle-IR lasers based on Cr and Fe doped </a:t>
            </a:r>
            <a:r>
              <a:rPr lang="en-US" sz="1800" dirty="0" err="1" smtClean="0">
                <a:solidFill>
                  <a:schemeClr val="accent1">
                    <a:lumMod val="75000"/>
                  </a:schemeClr>
                </a:solidFill>
              </a:rPr>
              <a:t>ZnS</a:t>
            </a:r>
            <a:r>
              <a:rPr lang="en-US" sz="1800" dirty="0" smtClean="0">
                <a:solidFill>
                  <a:schemeClr val="accent1">
                    <a:lumMod val="75000"/>
                  </a:schemeClr>
                </a:solidFill>
              </a:rPr>
              <a:t> and </a:t>
            </a:r>
            <a:r>
              <a:rPr lang="en-US" sz="1800" dirty="0" err="1" smtClean="0">
                <a:solidFill>
                  <a:schemeClr val="accent1">
                    <a:lumMod val="75000"/>
                  </a:schemeClr>
                </a:solidFill>
              </a:rPr>
              <a:t>ZnSe</a:t>
            </a:r>
            <a:r>
              <a:rPr lang="en-US" sz="1800" dirty="0" smtClean="0">
                <a:solidFill>
                  <a:schemeClr val="accent1">
                    <a:lumMod val="75000"/>
                  </a:schemeClr>
                </a:solidFill>
              </a:rPr>
              <a:t> have come of age</a:t>
            </a:r>
          </a:p>
          <a:p>
            <a:pPr marL="798513" indent="-452438" algn="l">
              <a:spcAft>
                <a:spcPts val="600"/>
              </a:spcAft>
              <a:buFont typeface="Arial" panose="020B0604020202020204" pitchFamily="34" charset="0"/>
              <a:buChar char="•"/>
            </a:pPr>
            <a:r>
              <a:rPr lang="en-US" sz="1600" dirty="0" smtClean="0">
                <a:solidFill>
                  <a:schemeClr val="accent1">
                    <a:lumMod val="75000"/>
                  </a:schemeClr>
                </a:solidFill>
              </a:rPr>
              <a:t>Advances in fabrication of ceramic/polycrystalline laser materials</a:t>
            </a:r>
          </a:p>
          <a:p>
            <a:pPr marL="798513" indent="-452438" algn="l">
              <a:spcAft>
                <a:spcPts val="600"/>
              </a:spcAft>
              <a:buFont typeface="Arial" panose="020B0604020202020204" pitchFamily="34" charset="0"/>
              <a:buChar char="•"/>
            </a:pPr>
            <a:r>
              <a:rPr lang="en-US" sz="1600" dirty="0" smtClean="0">
                <a:solidFill>
                  <a:schemeClr val="accent1">
                    <a:lumMod val="75000"/>
                  </a:schemeClr>
                </a:solidFill>
              </a:rPr>
              <a:t>Availability of cost efficient fiber pump lasers at 1.5—2 µm</a:t>
            </a:r>
          </a:p>
          <a:p>
            <a:pPr marL="798513" indent="-452438" algn="l">
              <a:spcAft>
                <a:spcPts val="600"/>
              </a:spcAft>
              <a:buFont typeface="Arial" panose="020B0604020202020204" pitchFamily="34" charset="0"/>
              <a:buChar char="•"/>
            </a:pPr>
            <a:r>
              <a:rPr lang="en-US" sz="1600" dirty="0" smtClean="0">
                <a:solidFill>
                  <a:schemeClr val="accent1">
                    <a:lumMod val="75000"/>
                  </a:schemeClr>
                </a:solidFill>
              </a:rPr>
              <a:t>Advances in laser design and thermal management</a:t>
            </a:r>
          </a:p>
          <a:p>
            <a:pPr marL="342900" indent="-342900" algn="l">
              <a:spcBef>
                <a:spcPts val="600"/>
              </a:spcBef>
              <a:spcAft>
                <a:spcPts val="600"/>
              </a:spcAft>
              <a:buFont typeface="Wingdings" panose="05000000000000000000" pitchFamily="2" charset="2"/>
              <a:buChar char="q"/>
            </a:pPr>
            <a:r>
              <a:rPr lang="en-US" sz="1800" dirty="0" smtClean="0">
                <a:solidFill>
                  <a:schemeClr val="accent1">
                    <a:lumMod val="75000"/>
                  </a:schemeClr>
                </a:solidFill>
              </a:rPr>
              <a:t>Important milestones have been reached</a:t>
            </a:r>
          </a:p>
          <a:p>
            <a:pPr marL="798513" indent="-452438" algn="l">
              <a:spcAft>
                <a:spcPts val="600"/>
              </a:spcAft>
              <a:buFont typeface="Arial" panose="020B0604020202020204" pitchFamily="34" charset="0"/>
              <a:buChar char="•"/>
            </a:pPr>
            <a:r>
              <a:rPr lang="en-US" sz="1600" dirty="0" smtClean="0">
                <a:solidFill>
                  <a:schemeClr val="accent1">
                    <a:lumMod val="75000"/>
                  </a:schemeClr>
                </a:solidFill>
              </a:rPr>
              <a:t>0.15 kW level in </a:t>
            </a:r>
            <a:r>
              <a:rPr lang="en-US" sz="1600" dirty="0" err="1" smtClean="0">
                <a:solidFill>
                  <a:schemeClr val="accent1">
                    <a:lumMod val="75000"/>
                  </a:schemeClr>
                </a:solidFill>
              </a:rPr>
              <a:t>cw</a:t>
            </a:r>
            <a:r>
              <a:rPr lang="en-US" sz="1600" dirty="0" smtClean="0">
                <a:solidFill>
                  <a:schemeClr val="accent1">
                    <a:lumMod val="75000"/>
                  </a:schemeClr>
                </a:solidFill>
              </a:rPr>
              <a:t> laser power</a:t>
            </a:r>
          </a:p>
          <a:p>
            <a:pPr marL="798513" indent="-452438" algn="l">
              <a:spcAft>
                <a:spcPts val="600"/>
              </a:spcAft>
              <a:buFont typeface="Arial" panose="020B0604020202020204" pitchFamily="34" charset="0"/>
              <a:buChar char="•"/>
            </a:pPr>
            <a:r>
              <a:rPr lang="en-US" sz="1600" dirty="0" smtClean="0">
                <a:solidFill>
                  <a:schemeClr val="accent1">
                    <a:lumMod val="75000"/>
                  </a:schemeClr>
                </a:solidFill>
              </a:rPr>
              <a:t>&gt;J-level energy</a:t>
            </a:r>
          </a:p>
          <a:p>
            <a:pPr marL="346075" algn="l">
              <a:spcAft>
                <a:spcPts val="600"/>
              </a:spcAft>
            </a:pPr>
            <a:endParaRPr lang="en-US" sz="1600" dirty="0">
              <a:solidFill>
                <a:schemeClr val="accent1">
                  <a:lumMod val="75000"/>
                </a:schemeClr>
              </a:solidFill>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itle 1"/>
          <p:cNvSpPr txBox="1">
            <a:spLocks/>
          </p:cNvSpPr>
          <p:nvPr/>
        </p:nvSpPr>
        <p:spPr>
          <a:xfrm>
            <a:off x="381000" y="-25430"/>
            <a:ext cx="8229600" cy="400110"/>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0000CC"/>
                </a:solidFill>
                <a:latin typeface="Arial Black" panose="020B0A04020102020204" pitchFamily="34" charset="0"/>
              </a:rPr>
              <a:t>Summary and </a:t>
            </a:r>
            <a:r>
              <a:rPr lang="en-US" sz="2000" b="1" dirty="0" smtClean="0">
                <a:solidFill>
                  <a:srgbClr val="0000CC"/>
                </a:solidFill>
                <a:latin typeface="Arial Black" panose="020B0A04020102020204" pitchFamily="34" charset="0"/>
              </a:rPr>
              <a:t>outlook</a:t>
            </a:r>
            <a:endParaRPr lang="en-US" sz="2000" b="1" dirty="0">
              <a:solidFill>
                <a:srgbClr val="0000CC"/>
              </a:solidFill>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7C15AC04-70BB-4C4D-ABFC-4A2A43E59B72}" type="slidenum">
              <a:rPr lang="en-US" smtClean="0"/>
              <a:pPr/>
              <a:t>34</a:t>
            </a:fld>
            <a:endParaRPr lang="en-US" dirty="0"/>
          </a:p>
        </p:txBody>
      </p:sp>
      <p:sp>
        <p:nvSpPr>
          <p:cNvPr id="3" name="Rectangle 2"/>
          <p:cNvSpPr/>
          <p:nvPr/>
        </p:nvSpPr>
        <p:spPr>
          <a:xfrm>
            <a:off x="228600" y="3167289"/>
            <a:ext cx="7676644" cy="1615827"/>
          </a:xfrm>
          <a:prstGeom prst="rect">
            <a:avLst/>
          </a:prstGeom>
        </p:spPr>
        <p:txBody>
          <a:bodyPr wrap="square">
            <a:spAutoFit/>
          </a:bodyPr>
          <a:lstStyle/>
          <a:p>
            <a:pPr marL="342900" indent="-342900">
              <a:spcBef>
                <a:spcPts val="600"/>
              </a:spcBef>
              <a:spcAft>
                <a:spcPts val="600"/>
              </a:spcAft>
              <a:buFont typeface="Wingdings" panose="05000000000000000000" pitchFamily="2" charset="2"/>
              <a:buChar char="q"/>
            </a:pPr>
            <a:r>
              <a:rPr lang="en-US" dirty="0">
                <a:solidFill>
                  <a:schemeClr val="accent1">
                    <a:lumMod val="75000"/>
                  </a:schemeClr>
                </a:solidFill>
              </a:rPr>
              <a:t>Ultrafast Cr</a:t>
            </a:r>
            <a:r>
              <a:rPr lang="en-US" baseline="30000" dirty="0">
                <a:solidFill>
                  <a:schemeClr val="accent1">
                    <a:lumMod val="75000"/>
                  </a:schemeClr>
                </a:solidFill>
              </a:rPr>
              <a:t>2+</a:t>
            </a:r>
            <a:r>
              <a:rPr lang="en-US" dirty="0">
                <a:solidFill>
                  <a:schemeClr val="accent1">
                    <a:lumMod val="75000"/>
                  </a:schemeClr>
                </a:solidFill>
              </a:rPr>
              <a:t>-based lasers and amplifiers provide unique combination of parameters in the spectral range 2—3 µm</a:t>
            </a:r>
          </a:p>
          <a:p>
            <a:pPr marL="798513" indent="-452438">
              <a:spcAft>
                <a:spcPts val="600"/>
              </a:spcAft>
              <a:buFont typeface="Arial" panose="020B0604020202020204" pitchFamily="34" charset="0"/>
              <a:buChar char="•"/>
            </a:pPr>
            <a:r>
              <a:rPr lang="en-US" sz="1600" dirty="0">
                <a:solidFill>
                  <a:schemeClr val="accent1">
                    <a:lumMod val="75000"/>
                  </a:schemeClr>
                </a:solidFill>
              </a:rPr>
              <a:t>Short Pulses: 2—3 optical cycles	(Outlook sub-2 cycle)</a:t>
            </a:r>
          </a:p>
          <a:p>
            <a:pPr marL="798513" indent="-452438">
              <a:spcAft>
                <a:spcPts val="600"/>
              </a:spcAft>
              <a:buFont typeface="Arial" panose="020B0604020202020204" pitchFamily="34" charset="0"/>
              <a:buChar char="•"/>
            </a:pPr>
            <a:r>
              <a:rPr lang="en-US" sz="1600" dirty="0">
                <a:solidFill>
                  <a:schemeClr val="accent1">
                    <a:lumMod val="75000"/>
                  </a:schemeClr>
                </a:solidFill>
              </a:rPr>
              <a:t>High power: in excess of 27 W	(Outlook 100 W)</a:t>
            </a:r>
          </a:p>
          <a:p>
            <a:pPr marL="798513" indent="-452438">
              <a:spcAft>
                <a:spcPts val="600"/>
              </a:spcAft>
              <a:buFont typeface="Arial" panose="020B0604020202020204" pitchFamily="34" charset="0"/>
              <a:buChar char="•"/>
            </a:pPr>
            <a:r>
              <a:rPr lang="en-US" sz="1600" dirty="0">
                <a:solidFill>
                  <a:schemeClr val="accent1">
                    <a:lumMod val="75000"/>
                  </a:schemeClr>
                </a:solidFill>
              </a:rPr>
              <a:t>Very high efficiency : 20 – 40 %  conversion from </a:t>
            </a:r>
            <a:r>
              <a:rPr lang="en-US" sz="1600" dirty="0" err="1">
                <a:solidFill>
                  <a:schemeClr val="accent1">
                    <a:lumMod val="75000"/>
                  </a:schemeClr>
                </a:solidFill>
              </a:rPr>
              <a:t>cw</a:t>
            </a:r>
            <a:r>
              <a:rPr lang="en-US" sz="1600" dirty="0">
                <a:solidFill>
                  <a:schemeClr val="accent1">
                    <a:lumMod val="75000"/>
                  </a:schemeClr>
                </a:solidFill>
              </a:rPr>
              <a:t> EDFL and TDFL to fs MIR</a:t>
            </a:r>
          </a:p>
        </p:txBody>
      </p:sp>
    </p:spTree>
    <p:extLst>
      <p:ext uri="{BB962C8B-B14F-4D97-AF65-F5344CB8AC3E}">
        <p14:creationId xmlns:p14="http://schemas.microsoft.com/office/powerpoint/2010/main" val="32995319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15AC04-70BB-4C4D-ABFC-4A2A43E59B72}" type="slidenum">
              <a:rPr lang="en-US" smtClean="0"/>
              <a:pPr/>
              <a:t>35</a:t>
            </a:fld>
            <a:endParaRPr lang="en-US"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itle 1"/>
          <p:cNvSpPr txBox="1">
            <a:spLocks/>
          </p:cNvSpPr>
          <p:nvPr/>
        </p:nvSpPr>
        <p:spPr>
          <a:xfrm>
            <a:off x="457200" y="15581"/>
            <a:ext cx="8229600" cy="400110"/>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0000CC"/>
                </a:solidFill>
                <a:latin typeface="Arial Black" panose="020B0A04020102020204" pitchFamily="34" charset="0"/>
              </a:rPr>
              <a:t>Summary and outlook</a:t>
            </a:r>
          </a:p>
        </p:txBody>
      </p:sp>
      <p:sp>
        <p:nvSpPr>
          <p:cNvPr id="8" name="Title 1"/>
          <p:cNvSpPr txBox="1">
            <a:spLocks/>
          </p:cNvSpPr>
          <p:nvPr/>
        </p:nvSpPr>
        <p:spPr>
          <a:xfrm>
            <a:off x="526788" y="277450"/>
            <a:ext cx="8242824" cy="3595369"/>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98513" indent="-452438" algn="l">
              <a:spcAft>
                <a:spcPts val="600"/>
              </a:spcAft>
              <a:buFont typeface="Arial" panose="020B0604020202020204" pitchFamily="34" charset="0"/>
              <a:buChar char="•"/>
            </a:pPr>
            <a:endParaRPr lang="en-US" sz="1800" dirty="0" smtClean="0">
              <a:solidFill>
                <a:schemeClr val="accent1">
                  <a:lumMod val="75000"/>
                </a:schemeClr>
              </a:solidFill>
            </a:endParaRPr>
          </a:p>
          <a:p>
            <a:pPr marL="342900" indent="-342900" algn="l">
              <a:spcBef>
                <a:spcPts val="600"/>
              </a:spcBef>
              <a:spcAft>
                <a:spcPts val="600"/>
              </a:spcAft>
              <a:buFont typeface="Wingdings" panose="05000000000000000000" pitchFamily="2" charset="2"/>
              <a:buChar char="q"/>
            </a:pPr>
            <a:r>
              <a:rPr lang="en-US" sz="2000" dirty="0">
                <a:solidFill>
                  <a:schemeClr val="accent1">
                    <a:lumMod val="75000"/>
                  </a:schemeClr>
                </a:solidFill>
              </a:rPr>
              <a:t>Cr</a:t>
            </a:r>
            <a:r>
              <a:rPr lang="en-US" sz="2000" baseline="30000" dirty="0">
                <a:solidFill>
                  <a:schemeClr val="accent1">
                    <a:lumMod val="75000"/>
                  </a:schemeClr>
                </a:solidFill>
              </a:rPr>
              <a:t>2+</a:t>
            </a:r>
            <a:r>
              <a:rPr lang="en-US" sz="2000" dirty="0">
                <a:solidFill>
                  <a:schemeClr val="accent1">
                    <a:lumMod val="75000"/>
                  </a:schemeClr>
                </a:solidFill>
              </a:rPr>
              <a:t>:</a:t>
            </a:r>
            <a:r>
              <a:rPr lang="en-US" sz="2000" dirty="0" err="1">
                <a:solidFill>
                  <a:schemeClr val="accent1">
                    <a:lumMod val="75000"/>
                  </a:schemeClr>
                </a:solidFill>
              </a:rPr>
              <a:t>ZnS</a:t>
            </a:r>
            <a:r>
              <a:rPr lang="en-US" sz="2000" dirty="0">
                <a:solidFill>
                  <a:schemeClr val="accent1">
                    <a:lumMod val="75000"/>
                  </a:schemeClr>
                </a:solidFill>
              </a:rPr>
              <a:t>(Se)—</a:t>
            </a:r>
            <a:r>
              <a:rPr lang="en-US" sz="2000" dirty="0" err="1">
                <a:solidFill>
                  <a:schemeClr val="accent1">
                    <a:lumMod val="75000"/>
                  </a:schemeClr>
                </a:solidFill>
              </a:rPr>
              <a:t>GaSe</a:t>
            </a:r>
            <a:r>
              <a:rPr lang="en-US" sz="2000" dirty="0">
                <a:solidFill>
                  <a:schemeClr val="accent1">
                    <a:lumMod val="75000"/>
                  </a:schemeClr>
                </a:solidFill>
              </a:rPr>
              <a:t> tandems enable generation of 5-octave (0.4—20 µm) continua</a:t>
            </a:r>
          </a:p>
          <a:p>
            <a:pPr marL="800100" indent="-401638" algn="l">
              <a:spcBef>
                <a:spcPts val="600"/>
              </a:spcBef>
              <a:spcAft>
                <a:spcPts val="600"/>
              </a:spcAft>
              <a:buFont typeface="Arial" pitchFamily="34" charset="0"/>
              <a:buChar char="•"/>
            </a:pPr>
            <a:r>
              <a:rPr lang="en-US" sz="1800" dirty="0">
                <a:solidFill>
                  <a:schemeClr val="accent1">
                    <a:lumMod val="75000"/>
                  </a:schemeClr>
                </a:solidFill>
              </a:rPr>
              <a:t>First bulk, multi-octave continuum at full 80 MHz repetition rate of a fs oscillator</a:t>
            </a:r>
          </a:p>
          <a:p>
            <a:pPr marL="800100" indent="-401638" algn="l">
              <a:spcBef>
                <a:spcPts val="600"/>
              </a:spcBef>
              <a:spcAft>
                <a:spcPts val="600"/>
              </a:spcAft>
              <a:buFont typeface="Arial" pitchFamily="34" charset="0"/>
              <a:buChar char="•"/>
            </a:pPr>
            <a:r>
              <a:rPr lang="en-US" sz="1800" dirty="0">
                <a:solidFill>
                  <a:schemeClr val="accent1">
                    <a:lumMod val="75000"/>
                  </a:schemeClr>
                </a:solidFill>
              </a:rPr>
              <a:t>First implementations of new SCG regimes:</a:t>
            </a:r>
          </a:p>
          <a:p>
            <a:pPr marL="1198563" indent="-401638" algn="l">
              <a:spcAft>
                <a:spcPts val="600"/>
              </a:spcAft>
            </a:pPr>
            <a:r>
              <a:rPr lang="en-US" sz="1600" dirty="0">
                <a:solidFill>
                  <a:schemeClr val="accent1">
                    <a:lumMod val="75000"/>
                  </a:schemeClr>
                </a:solidFill>
              </a:rPr>
              <a:t>Harmonics-enhanced </a:t>
            </a:r>
            <a:r>
              <a:rPr lang="en-US" sz="1600" dirty="0" err="1">
                <a:solidFill>
                  <a:schemeClr val="accent1">
                    <a:lumMod val="75000"/>
                  </a:schemeClr>
                </a:solidFill>
              </a:rPr>
              <a:t>supercontinuum</a:t>
            </a:r>
            <a:r>
              <a:rPr lang="en-US" sz="1600" dirty="0">
                <a:solidFill>
                  <a:schemeClr val="accent1">
                    <a:lumMod val="75000"/>
                  </a:schemeClr>
                </a:solidFill>
              </a:rPr>
              <a:t> generation in RQMP media	</a:t>
            </a:r>
          </a:p>
          <a:p>
            <a:pPr marL="1198563" indent="-401638" algn="l">
              <a:spcAft>
                <a:spcPts val="600"/>
              </a:spcAft>
            </a:pPr>
            <a:r>
              <a:rPr lang="en-US" sz="1600" dirty="0">
                <a:solidFill>
                  <a:schemeClr val="accent1">
                    <a:lumMod val="75000"/>
                  </a:schemeClr>
                </a:solidFill>
              </a:rPr>
              <a:t>IDFG-enhanced </a:t>
            </a:r>
            <a:r>
              <a:rPr lang="en-US" sz="1600" dirty="0" err="1">
                <a:solidFill>
                  <a:schemeClr val="accent1">
                    <a:lumMod val="75000"/>
                  </a:schemeClr>
                </a:solidFill>
              </a:rPr>
              <a:t>supercontinuum</a:t>
            </a:r>
            <a:r>
              <a:rPr lang="en-US" sz="1600" dirty="0">
                <a:solidFill>
                  <a:schemeClr val="accent1">
                    <a:lumMod val="75000"/>
                  </a:schemeClr>
                </a:solidFill>
              </a:rPr>
              <a:t> generation</a:t>
            </a:r>
            <a:endParaRPr lang="en-US" sz="1800" dirty="0">
              <a:solidFill>
                <a:schemeClr val="accent1">
                  <a:lumMod val="75000"/>
                </a:schemeClr>
              </a:solidFill>
            </a:endParaRPr>
          </a:p>
          <a:p>
            <a:pPr marL="800100" indent="-401638" algn="l">
              <a:spcBef>
                <a:spcPts val="600"/>
              </a:spcBef>
              <a:spcAft>
                <a:spcPts val="600"/>
              </a:spcAft>
              <a:buFont typeface="Arial" pitchFamily="34" charset="0"/>
              <a:buChar char="•"/>
            </a:pPr>
            <a:r>
              <a:rPr lang="en-US" sz="1800" dirty="0">
                <a:solidFill>
                  <a:schemeClr val="accent1">
                    <a:lumMod val="75000"/>
                  </a:schemeClr>
                </a:solidFill>
              </a:rPr>
              <a:t>Direct </a:t>
            </a:r>
            <a:r>
              <a:rPr lang="en-US" sz="1800" dirty="0" err="1">
                <a:solidFill>
                  <a:schemeClr val="accent1">
                    <a:lumMod val="75000"/>
                  </a:schemeClr>
                </a:solidFill>
              </a:rPr>
              <a:t>f</a:t>
            </a:r>
            <a:r>
              <a:rPr lang="en-US" sz="1800" baseline="-25000" dirty="0" err="1">
                <a:solidFill>
                  <a:schemeClr val="accent1">
                    <a:lumMod val="75000"/>
                  </a:schemeClr>
                </a:solidFill>
              </a:rPr>
              <a:t>CEO</a:t>
            </a:r>
            <a:r>
              <a:rPr lang="en-US" sz="1800" dirty="0">
                <a:solidFill>
                  <a:schemeClr val="accent1">
                    <a:lumMod val="75000"/>
                  </a:schemeClr>
                </a:solidFill>
              </a:rPr>
              <a:t> measurements confirm high </a:t>
            </a:r>
            <a:r>
              <a:rPr lang="en-US" sz="1800" dirty="0" err="1">
                <a:solidFill>
                  <a:schemeClr val="accent1">
                    <a:lumMod val="75000"/>
                  </a:schemeClr>
                </a:solidFill>
              </a:rPr>
              <a:t>spatio</a:t>
            </a:r>
            <a:r>
              <a:rPr lang="en-US" sz="1800" dirty="0">
                <a:solidFill>
                  <a:schemeClr val="accent1">
                    <a:lumMod val="75000"/>
                  </a:schemeClr>
                </a:solidFill>
              </a:rPr>
              <a:t>-temporal coherence of the continuum</a:t>
            </a:r>
          </a:p>
        </p:txBody>
      </p:sp>
      <p:sp>
        <p:nvSpPr>
          <p:cNvPr id="2" name="Rectangle 1"/>
          <p:cNvSpPr/>
          <p:nvPr/>
        </p:nvSpPr>
        <p:spPr>
          <a:xfrm>
            <a:off x="603142" y="4038600"/>
            <a:ext cx="8534400" cy="2446824"/>
          </a:xfrm>
          <a:prstGeom prst="rect">
            <a:avLst/>
          </a:prstGeom>
        </p:spPr>
        <p:txBody>
          <a:bodyPr wrap="square">
            <a:spAutoFit/>
          </a:bodyPr>
          <a:lstStyle/>
          <a:p>
            <a:pPr marL="341313" indent="-341313">
              <a:spcAft>
                <a:spcPts val="600"/>
              </a:spcAft>
              <a:buFont typeface="Wingdings" panose="05000000000000000000" pitchFamily="2" charset="2"/>
              <a:buChar char="q"/>
            </a:pPr>
            <a:r>
              <a:rPr lang="en-US" dirty="0">
                <a:solidFill>
                  <a:schemeClr val="accent1">
                    <a:lumMod val="75000"/>
                  </a:schemeClr>
                </a:solidFill>
              </a:rPr>
              <a:t>Future TW-class Cr,Fe:ZnS/</a:t>
            </a:r>
            <a:r>
              <a:rPr lang="en-US" dirty="0" err="1">
                <a:solidFill>
                  <a:schemeClr val="accent1">
                    <a:lumMod val="75000"/>
                  </a:schemeClr>
                </a:solidFill>
              </a:rPr>
              <a:t>ZnSe</a:t>
            </a:r>
            <a:r>
              <a:rPr lang="en-US" dirty="0">
                <a:solidFill>
                  <a:schemeClr val="accent1">
                    <a:lumMod val="75000"/>
                  </a:schemeClr>
                </a:solidFill>
              </a:rPr>
              <a:t> and </a:t>
            </a:r>
            <a:r>
              <a:rPr lang="en-US" dirty="0" err="1">
                <a:solidFill>
                  <a:schemeClr val="accent1">
                    <a:lumMod val="75000"/>
                  </a:schemeClr>
                </a:solidFill>
              </a:rPr>
              <a:t>Fe:ZnS</a:t>
            </a:r>
            <a:r>
              <a:rPr lang="en-US" dirty="0">
                <a:solidFill>
                  <a:schemeClr val="accent1">
                    <a:lumMod val="75000"/>
                  </a:schemeClr>
                </a:solidFill>
              </a:rPr>
              <a:t>/</a:t>
            </a:r>
            <a:r>
              <a:rPr lang="en-US" dirty="0" err="1">
                <a:solidFill>
                  <a:schemeClr val="accent1">
                    <a:lumMod val="75000"/>
                  </a:schemeClr>
                </a:solidFill>
              </a:rPr>
              <a:t>ZnSe</a:t>
            </a:r>
            <a:r>
              <a:rPr lang="en-US" dirty="0">
                <a:solidFill>
                  <a:schemeClr val="accent1">
                    <a:lumMod val="75000"/>
                  </a:schemeClr>
                </a:solidFill>
              </a:rPr>
              <a:t>/</a:t>
            </a:r>
            <a:r>
              <a:rPr lang="en-US" dirty="0" err="1">
                <a:solidFill>
                  <a:schemeClr val="accent1">
                    <a:lumMod val="75000"/>
                  </a:schemeClr>
                </a:solidFill>
              </a:rPr>
              <a:t>ZnCdTe</a:t>
            </a:r>
            <a:r>
              <a:rPr lang="en-US" dirty="0">
                <a:solidFill>
                  <a:schemeClr val="accent1">
                    <a:lumMod val="75000"/>
                  </a:schemeClr>
                </a:solidFill>
              </a:rPr>
              <a:t> amplifiers at 2 – 8 µm</a:t>
            </a:r>
          </a:p>
          <a:p>
            <a:pPr marL="341313" indent="-341313">
              <a:spcAft>
                <a:spcPts val="600"/>
              </a:spcAft>
              <a:buFont typeface="Wingdings" panose="05000000000000000000" pitchFamily="2" charset="2"/>
              <a:buChar char="q"/>
            </a:pPr>
            <a:r>
              <a:rPr lang="en-US" dirty="0">
                <a:solidFill>
                  <a:schemeClr val="accent1">
                    <a:lumMod val="75000"/>
                  </a:schemeClr>
                </a:solidFill>
              </a:rPr>
              <a:t>Future electrically pumped TM:II-VI lasers</a:t>
            </a:r>
          </a:p>
          <a:p>
            <a:pPr marL="342900" indent="-342900">
              <a:spcBef>
                <a:spcPts val="600"/>
              </a:spcBef>
              <a:spcAft>
                <a:spcPts val="600"/>
              </a:spcAft>
              <a:buFont typeface="Wingdings" panose="05000000000000000000" pitchFamily="2" charset="2"/>
              <a:buChar char="q"/>
            </a:pPr>
            <a:r>
              <a:rPr lang="en-US" dirty="0">
                <a:solidFill>
                  <a:schemeClr val="accent1">
                    <a:lumMod val="75000"/>
                  </a:schemeClr>
                </a:solidFill>
                <a:sym typeface="Symbol"/>
              </a:rPr>
              <a:t>Increasing interest from various fields </a:t>
            </a:r>
            <a:endParaRPr lang="en-US" dirty="0">
              <a:solidFill>
                <a:schemeClr val="accent1">
                  <a:lumMod val="75000"/>
                </a:schemeClr>
              </a:solidFill>
            </a:endParaRPr>
          </a:p>
          <a:p>
            <a:pPr marL="798513" indent="-452438">
              <a:spcAft>
                <a:spcPts val="600"/>
              </a:spcAft>
              <a:buFont typeface="Arial" panose="020B0604020202020204" pitchFamily="34" charset="0"/>
              <a:buChar char="•"/>
            </a:pPr>
            <a:r>
              <a:rPr lang="en-US" sz="1600" dirty="0">
                <a:solidFill>
                  <a:schemeClr val="accent1">
                    <a:lumMod val="75000"/>
                  </a:schemeClr>
                </a:solidFill>
              </a:rPr>
              <a:t>Spectroscopy and sensing</a:t>
            </a:r>
          </a:p>
          <a:p>
            <a:pPr marL="798513" indent="-452438">
              <a:spcAft>
                <a:spcPts val="600"/>
              </a:spcAft>
              <a:buFont typeface="Arial" panose="020B0604020202020204" pitchFamily="34" charset="0"/>
              <a:buChar char="•"/>
            </a:pPr>
            <a:r>
              <a:rPr lang="en-US" sz="1600" dirty="0">
                <a:solidFill>
                  <a:schemeClr val="accent1">
                    <a:lumMod val="75000"/>
                  </a:schemeClr>
                </a:solidFill>
              </a:rPr>
              <a:t>Processing of materials </a:t>
            </a:r>
            <a:endParaRPr lang="da-DK" sz="1600" dirty="0">
              <a:solidFill>
                <a:schemeClr val="accent1">
                  <a:lumMod val="75000"/>
                </a:schemeClr>
              </a:solidFill>
            </a:endParaRPr>
          </a:p>
          <a:p>
            <a:pPr marL="798513" indent="-452438">
              <a:spcAft>
                <a:spcPts val="600"/>
              </a:spcAft>
              <a:buFont typeface="Arial" panose="020B0604020202020204" pitchFamily="34" charset="0"/>
              <a:buChar char="•"/>
            </a:pPr>
            <a:r>
              <a:rPr lang="en-US" sz="1600" dirty="0">
                <a:solidFill>
                  <a:schemeClr val="accent1">
                    <a:lumMod val="75000"/>
                  </a:schemeClr>
                </a:solidFill>
              </a:rPr>
              <a:t>Medicine-, defense-related applications, etc.</a:t>
            </a:r>
          </a:p>
          <a:p>
            <a:pPr marL="798513" indent="-452438">
              <a:spcAft>
                <a:spcPts val="600"/>
              </a:spcAft>
              <a:buFont typeface="Arial" panose="020B0604020202020204" pitchFamily="34" charset="0"/>
              <a:buChar char="•"/>
            </a:pPr>
            <a:r>
              <a:rPr lang="en-US" sz="1600" dirty="0">
                <a:solidFill>
                  <a:schemeClr val="accent1">
                    <a:lumMod val="75000"/>
                  </a:schemeClr>
                </a:solidFill>
              </a:rPr>
              <a:t>Strong field physics and nonlinear optics, </a:t>
            </a:r>
            <a:r>
              <a:rPr lang="en-US" sz="1600" dirty="0" err="1">
                <a:solidFill>
                  <a:schemeClr val="accent1">
                    <a:lumMod val="75000"/>
                  </a:schemeClr>
                </a:solidFill>
              </a:rPr>
              <a:t>atto</a:t>
            </a:r>
            <a:r>
              <a:rPr lang="en-US" sz="1600" dirty="0">
                <a:solidFill>
                  <a:schemeClr val="accent1">
                    <a:lumMod val="75000"/>
                  </a:schemeClr>
                </a:solidFill>
              </a:rPr>
              <a:t>-science</a:t>
            </a:r>
          </a:p>
        </p:txBody>
      </p:sp>
    </p:spTree>
    <p:extLst>
      <p:ext uri="{BB962C8B-B14F-4D97-AF65-F5344CB8AC3E}">
        <p14:creationId xmlns:p14="http://schemas.microsoft.com/office/powerpoint/2010/main" val="678736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Grp="1" noChangeArrowheads="1"/>
          </p:cNvSpPr>
          <p:nvPr>
            <p:ph type="ctrTitle"/>
          </p:nvPr>
        </p:nvSpPr>
        <p:spPr>
          <a:xfrm>
            <a:off x="708660" y="6532"/>
            <a:ext cx="7772400" cy="685800"/>
          </a:xfrm>
        </p:spPr>
        <p:txBody>
          <a:bodyPr>
            <a:noAutofit/>
          </a:bodyPr>
          <a:lstStyle/>
          <a:p>
            <a:pPr>
              <a:defRPr/>
            </a:pPr>
            <a:r>
              <a:rPr lang="en-US" sz="2000" dirty="0" smtClean="0">
                <a:solidFill>
                  <a:srgbClr val="0000CC"/>
                </a:solidFill>
                <a:latin typeface="Arial Black" panose="020B0A04020102020204" pitchFamily="34" charset="0"/>
              </a:rPr>
              <a:t>Alternative approach - optically pumped high pressure CO</a:t>
            </a:r>
            <a:r>
              <a:rPr lang="en-US" sz="2000" baseline="-25000" dirty="0" smtClean="0">
                <a:solidFill>
                  <a:srgbClr val="0000CC"/>
                </a:solidFill>
                <a:latin typeface="Arial Black" panose="020B0A04020102020204" pitchFamily="34" charset="0"/>
              </a:rPr>
              <a:t>2</a:t>
            </a:r>
            <a:r>
              <a:rPr lang="en-US" sz="2000" dirty="0" smtClean="0">
                <a:solidFill>
                  <a:srgbClr val="0000CC"/>
                </a:solidFill>
                <a:latin typeface="Arial Black" panose="020B0A04020102020204" pitchFamily="34" charset="0"/>
              </a:rPr>
              <a:t> lasers/amplifiers</a:t>
            </a:r>
          </a:p>
        </p:txBody>
      </p:sp>
      <p:sp>
        <p:nvSpPr>
          <p:cNvPr id="5124" name="Line 6"/>
          <p:cNvSpPr>
            <a:spLocks noChangeShapeType="1"/>
          </p:cNvSpPr>
          <p:nvPr/>
        </p:nvSpPr>
        <p:spPr bwMode="auto">
          <a:xfrm>
            <a:off x="152400" y="2362200"/>
            <a:ext cx="4419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25" name="Text Box 7"/>
          <p:cNvSpPr txBox="1">
            <a:spLocks noChangeArrowheads="1"/>
          </p:cNvSpPr>
          <p:nvPr/>
        </p:nvSpPr>
        <p:spPr bwMode="auto">
          <a:xfrm>
            <a:off x="3181978" y="3350899"/>
            <a:ext cx="5974391" cy="459100"/>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2400" dirty="0"/>
              <a:t>At 10 </a:t>
            </a:r>
            <a:r>
              <a:rPr lang="en-US" sz="2400" dirty="0" err="1"/>
              <a:t>atm</a:t>
            </a:r>
            <a:r>
              <a:rPr lang="en-US" sz="2400" dirty="0"/>
              <a:t> </a:t>
            </a:r>
            <a:r>
              <a:rPr lang="en-US" sz="2400" dirty="0" smtClean="0"/>
              <a:t>2x35 </a:t>
            </a:r>
            <a:r>
              <a:rPr lang="en-US" sz="2400" dirty="0"/>
              <a:t>GHz &gt; 55GHz line spacing</a:t>
            </a:r>
            <a:endParaRPr lang="en-US" dirty="0"/>
          </a:p>
        </p:txBody>
      </p:sp>
      <p:sp>
        <p:nvSpPr>
          <p:cNvPr id="5126" name="Text Box 8"/>
          <p:cNvSpPr txBox="1">
            <a:spLocks noChangeArrowheads="1"/>
          </p:cNvSpPr>
          <p:nvPr/>
        </p:nvSpPr>
        <p:spPr bwMode="auto">
          <a:xfrm>
            <a:off x="5638800" y="2362200"/>
            <a:ext cx="29083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2400">
                <a:sym typeface="Symbol" pitchFamily="18" charset="2"/>
              </a:rPr>
              <a:t></a:t>
            </a:r>
            <a:r>
              <a:rPr lang="en-US" sz="2400" baseline="-25000">
                <a:sym typeface="Symbol" pitchFamily="18" charset="2"/>
              </a:rPr>
              <a:t>col</a:t>
            </a:r>
            <a:r>
              <a:rPr lang="en-US" sz="2400">
                <a:sym typeface="Symbol" pitchFamily="18" charset="2"/>
              </a:rPr>
              <a:t>=3.5 GHz x atm</a:t>
            </a:r>
            <a:endParaRPr lang="en-US"/>
          </a:p>
        </p:txBody>
      </p:sp>
      <p:grpSp>
        <p:nvGrpSpPr>
          <p:cNvPr id="5127" name="Group 9"/>
          <p:cNvGrpSpPr>
            <a:grpSpLocks/>
          </p:cNvGrpSpPr>
          <p:nvPr/>
        </p:nvGrpSpPr>
        <p:grpSpPr bwMode="auto">
          <a:xfrm>
            <a:off x="228600" y="1905000"/>
            <a:ext cx="1600200" cy="304800"/>
            <a:chOff x="288" y="1104"/>
            <a:chExt cx="1200" cy="240"/>
          </a:xfrm>
        </p:grpSpPr>
        <p:sp>
          <p:nvSpPr>
            <p:cNvPr id="5168" name="Oval 10"/>
            <p:cNvSpPr>
              <a:spLocks noChangeArrowheads="1"/>
            </p:cNvSpPr>
            <p:nvPr/>
          </p:nvSpPr>
          <p:spPr bwMode="auto">
            <a:xfrm>
              <a:off x="768" y="1104"/>
              <a:ext cx="240" cy="240"/>
            </a:xfrm>
            <a:prstGeom prst="ellipse">
              <a:avLst/>
            </a:prstGeom>
            <a:solidFill>
              <a:srgbClr val="FF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69" name="Oval 11"/>
            <p:cNvSpPr>
              <a:spLocks noChangeArrowheads="1"/>
            </p:cNvSpPr>
            <p:nvPr/>
          </p:nvSpPr>
          <p:spPr bwMode="auto">
            <a:xfrm>
              <a:off x="1248" y="1104"/>
              <a:ext cx="240" cy="240"/>
            </a:xfrm>
            <a:prstGeom prst="ellipse">
              <a:avLst/>
            </a:prstGeom>
            <a:solidFill>
              <a:srgbClr val="00CC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70" name="Oval 12"/>
            <p:cNvSpPr>
              <a:spLocks noChangeArrowheads="1"/>
            </p:cNvSpPr>
            <p:nvPr/>
          </p:nvSpPr>
          <p:spPr bwMode="auto">
            <a:xfrm>
              <a:off x="288" y="1104"/>
              <a:ext cx="240" cy="240"/>
            </a:xfrm>
            <a:prstGeom prst="ellipse">
              <a:avLst/>
            </a:prstGeom>
            <a:solidFill>
              <a:srgbClr val="00CC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71" name="Line 13"/>
            <p:cNvSpPr>
              <a:spLocks noChangeShapeType="1"/>
            </p:cNvSpPr>
            <p:nvPr/>
          </p:nvSpPr>
          <p:spPr bwMode="auto">
            <a:xfrm>
              <a:off x="528" y="1200"/>
              <a:ext cx="2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72" name="Line 14"/>
            <p:cNvSpPr>
              <a:spLocks noChangeShapeType="1"/>
            </p:cNvSpPr>
            <p:nvPr/>
          </p:nvSpPr>
          <p:spPr bwMode="auto">
            <a:xfrm>
              <a:off x="1008" y="1200"/>
              <a:ext cx="24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grpSp>
      <p:sp>
        <p:nvSpPr>
          <p:cNvPr id="5128" name="Rectangle 15"/>
          <p:cNvSpPr>
            <a:spLocks noChangeArrowheads="1"/>
          </p:cNvSpPr>
          <p:nvPr/>
        </p:nvSpPr>
        <p:spPr bwMode="auto">
          <a:xfrm>
            <a:off x="838200" y="1524000"/>
            <a:ext cx="4016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buFont typeface="Monotype Sorts" charset="2"/>
              <a:buNone/>
            </a:pPr>
            <a:r>
              <a:rPr lang="en-US" sz="2400">
                <a:solidFill>
                  <a:srgbClr val="FA111D"/>
                </a:solidFill>
              </a:rPr>
              <a:t>C</a:t>
            </a:r>
          </a:p>
        </p:txBody>
      </p:sp>
      <p:sp>
        <p:nvSpPr>
          <p:cNvPr id="5129" name="Rectangle 16"/>
          <p:cNvSpPr>
            <a:spLocks noChangeArrowheads="1"/>
          </p:cNvSpPr>
          <p:nvPr/>
        </p:nvSpPr>
        <p:spPr bwMode="auto">
          <a:xfrm>
            <a:off x="1447800" y="1524000"/>
            <a:ext cx="4175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buFont typeface="Monotype Sorts" charset="2"/>
              <a:buNone/>
            </a:pPr>
            <a:r>
              <a:rPr lang="en-US" sz="2400">
                <a:solidFill>
                  <a:schemeClr val="accent2"/>
                </a:solidFill>
              </a:rPr>
              <a:t>O</a:t>
            </a:r>
            <a:endParaRPr lang="en-US" sz="2400">
              <a:solidFill>
                <a:srgbClr val="FA111D"/>
              </a:solidFill>
            </a:endParaRPr>
          </a:p>
        </p:txBody>
      </p:sp>
      <p:sp>
        <p:nvSpPr>
          <p:cNvPr id="5130" name="Rectangle 17"/>
          <p:cNvSpPr>
            <a:spLocks noChangeArrowheads="1"/>
          </p:cNvSpPr>
          <p:nvPr/>
        </p:nvSpPr>
        <p:spPr bwMode="auto">
          <a:xfrm>
            <a:off x="152400" y="1524000"/>
            <a:ext cx="4175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buFont typeface="Monotype Sorts" charset="2"/>
              <a:buNone/>
            </a:pPr>
            <a:r>
              <a:rPr lang="en-US" sz="2400">
                <a:solidFill>
                  <a:schemeClr val="accent2"/>
                </a:solidFill>
              </a:rPr>
              <a:t>O</a:t>
            </a:r>
            <a:endParaRPr lang="en-US" sz="2400">
              <a:solidFill>
                <a:srgbClr val="FA111D"/>
              </a:solidFill>
            </a:endParaRPr>
          </a:p>
        </p:txBody>
      </p:sp>
      <p:sp>
        <p:nvSpPr>
          <p:cNvPr id="5131" name="Line 18"/>
          <p:cNvSpPr>
            <a:spLocks noChangeShapeType="1"/>
          </p:cNvSpPr>
          <p:nvPr/>
        </p:nvSpPr>
        <p:spPr bwMode="auto">
          <a:xfrm>
            <a:off x="2667000" y="2590800"/>
            <a:ext cx="1143000" cy="0"/>
          </a:xfrm>
          <a:prstGeom prst="line">
            <a:avLst/>
          </a:prstGeom>
          <a:noFill/>
          <a:ln w="222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32" name="Line 19"/>
          <p:cNvSpPr>
            <a:spLocks noChangeShapeType="1"/>
          </p:cNvSpPr>
          <p:nvPr/>
        </p:nvSpPr>
        <p:spPr bwMode="auto">
          <a:xfrm>
            <a:off x="609600" y="3429000"/>
            <a:ext cx="1143000" cy="0"/>
          </a:xfrm>
          <a:prstGeom prst="line">
            <a:avLst/>
          </a:prstGeom>
          <a:noFill/>
          <a:ln w="222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33" name="Line 20"/>
          <p:cNvSpPr>
            <a:spLocks noChangeShapeType="1"/>
          </p:cNvSpPr>
          <p:nvPr/>
        </p:nvSpPr>
        <p:spPr bwMode="auto">
          <a:xfrm>
            <a:off x="457200" y="4114800"/>
            <a:ext cx="3276600" cy="0"/>
          </a:xfrm>
          <a:prstGeom prst="line">
            <a:avLst/>
          </a:prstGeom>
          <a:noFill/>
          <a:ln w="222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34" name="Text Box 21"/>
          <p:cNvSpPr txBox="1">
            <a:spLocks noChangeArrowheads="1"/>
          </p:cNvSpPr>
          <p:nvPr/>
        </p:nvSpPr>
        <p:spPr bwMode="auto">
          <a:xfrm>
            <a:off x="3352800" y="2590800"/>
            <a:ext cx="600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00</a:t>
            </a:r>
            <a:r>
              <a:rPr lang="en-US" sz="1800" baseline="30000">
                <a:latin typeface="Times" pitchFamily="18" charset="0"/>
              </a:rPr>
              <a:t>0</a:t>
            </a:r>
            <a:r>
              <a:rPr lang="en-US" sz="1800">
                <a:latin typeface="Times" pitchFamily="18" charset="0"/>
              </a:rPr>
              <a:t>1</a:t>
            </a:r>
          </a:p>
        </p:txBody>
      </p:sp>
      <p:sp>
        <p:nvSpPr>
          <p:cNvPr id="5135" name="Text Box 22"/>
          <p:cNvSpPr txBox="1">
            <a:spLocks noChangeArrowheads="1"/>
          </p:cNvSpPr>
          <p:nvPr/>
        </p:nvSpPr>
        <p:spPr bwMode="auto">
          <a:xfrm>
            <a:off x="3276600" y="3810000"/>
            <a:ext cx="600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00</a:t>
            </a:r>
            <a:r>
              <a:rPr lang="en-US" sz="1800" baseline="30000">
                <a:latin typeface="Times" pitchFamily="18" charset="0"/>
              </a:rPr>
              <a:t>0</a:t>
            </a:r>
            <a:r>
              <a:rPr lang="en-US" sz="1800">
                <a:latin typeface="Times" pitchFamily="18" charset="0"/>
              </a:rPr>
              <a:t>0</a:t>
            </a:r>
          </a:p>
        </p:txBody>
      </p:sp>
      <p:sp>
        <p:nvSpPr>
          <p:cNvPr id="5136" name="Text Box 23"/>
          <p:cNvSpPr txBox="1">
            <a:spLocks noChangeArrowheads="1"/>
          </p:cNvSpPr>
          <p:nvPr/>
        </p:nvSpPr>
        <p:spPr bwMode="auto">
          <a:xfrm>
            <a:off x="381000" y="3429000"/>
            <a:ext cx="600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10</a:t>
            </a:r>
            <a:r>
              <a:rPr lang="en-US" sz="1800" baseline="30000">
                <a:latin typeface="Times" pitchFamily="18" charset="0"/>
              </a:rPr>
              <a:t>0</a:t>
            </a:r>
            <a:r>
              <a:rPr lang="en-US" sz="1800">
                <a:latin typeface="Times" pitchFamily="18" charset="0"/>
              </a:rPr>
              <a:t>0</a:t>
            </a:r>
          </a:p>
        </p:txBody>
      </p:sp>
      <p:sp>
        <p:nvSpPr>
          <p:cNvPr id="5137" name="Line 24"/>
          <p:cNvSpPr>
            <a:spLocks noChangeShapeType="1"/>
          </p:cNvSpPr>
          <p:nvPr/>
        </p:nvSpPr>
        <p:spPr bwMode="auto">
          <a:xfrm flipV="1">
            <a:off x="1143000" y="2209800"/>
            <a:ext cx="1447800" cy="1219200"/>
          </a:xfrm>
          <a:prstGeom prst="line">
            <a:avLst/>
          </a:prstGeom>
          <a:noFill/>
          <a:ln w="22225">
            <a:solidFill>
              <a:srgbClr val="00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38" name="Arc 25"/>
          <p:cNvSpPr>
            <a:spLocks/>
          </p:cNvSpPr>
          <p:nvPr/>
        </p:nvSpPr>
        <p:spPr bwMode="auto">
          <a:xfrm flipH="1" flipV="1">
            <a:off x="2590800" y="2057400"/>
            <a:ext cx="533400" cy="533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39" name="Arc 26"/>
          <p:cNvSpPr>
            <a:spLocks/>
          </p:cNvSpPr>
          <p:nvPr/>
        </p:nvSpPr>
        <p:spPr bwMode="auto">
          <a:xfrm flipH="1">
            <a:off x="2590800" y="1600200"/>
            <a:ext cx="533400" cy="533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40" name="Line 27"/>
          <p:cNvSpPr>
            <a:spLocks noChangeShapeType="1"/>
          </p:cNvSpPr>
          <p:nvPr/>
        </p:nvSpPr>
        <p:spPr bwMode="auto">
          <a:xfrm>
            <a:off x="2895600" y="2514600"/>
            <a:ext cx="228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41" name="Line 28"/>
          <p:cNvSpPr>
            <a:spLocks noChangeShapeType="1"/>
          </p:cNvSpPr>
          <p:nvPr/>
        </p:nvSpPr>
        <p:spPr bwMode="auto">
          <a:xfrm>
            <a:off x="2743200" y="2438400"/>
            <a:ext cx="381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42" name="Line 29"/>
          <p:cNvSpPr>
            <a:spLocks noChangeShapeType="1"/>
          </p:cNvSpPr>
          <p:nvPr/>
        </p:nvSpPr>
        <p:spPr bwMode="auto">
          <a:xfrm>
            <a:off x="3124200" y="1600200"/>
            <a:ext cx="0" cy="990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43" name="Line 30"/>
          <p:cNvSpPr>
            <a:spLocks noChangeShapeType="1"/>
          </p:cNvSpPr>
          <p:nvPr/>
        </p:nvSpPr>
        <p:spPr bwMode="auto">
          <a:xfrm>
            <a:off x="2667000" y="2362200"/>
            <a:ext cx="45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44" name="Line 31"/>
          <p:cNvSpPr>
            <a:spLocks noChangeShapeType="1"/>
          </p:cNvSpPr>
          <p:nvPr/>
        </p:nvSpPr>
        <p:spPr bwMode="auto">
          <a:xfrm>
            <a:off x="2667000" y="2286000"/>
            <a:ext cx="45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45" name="Line 32"/>
          <p:cNvSpPr>
            <a:spLocks noChangeShapeType="1"/>
          </p:cNvSpPr>
          <p:nvPr/>
        </p:nvSpPr>
        <p:spPr bwMode="auto">
          <a:xfrm>
            <a:off x="2590800" y="2209800"/>
            <a:ext cx="533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46" name="Line 33"/>
          <p:cNvSpPr>
            <a:spLocks noChangeShapeType="1"/>
          </p:cNvSpPr>
          <p:nvPr/>
        </p:nvSpPr>
        <p:spPr bwMode="auto">
          <a:xfrm>
            <a:off x="2590800" y="2133600"/>
            <a:ext cx="533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47" name="Line 34"/>
          <p:cNvSpPr>
            <a:spLocks noChangeShapeType="1"/>
          </p:cNvSpPr>
          <p:nvPr/>
        </p:nvSpPr>
        <p:spPr bwMode="auto">
          <a:xfrm>
            <a:off x="2590800" y="2057400"/>
            <a:ext cx="533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48" name="Line 35"/>
          <p:cNvSpPr>
            <a:spLocks noChangeShapeType="1"/>
          </p:cNvSpPr>
          <p:nvPr/>
        </p:nvSpPr>
        <p:spPr bwMode="auto">
          <a:xfrm>
            <a:off x="2590800" y="1981200"/>
            <a:ext cx="5334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49" name="Line 36"/>
          <p:cNvSpPr>
            <a:spLocks noChangeShapeType="1"/>
          </p:cNvSpPr>
          <p:nvPr/>
        </p:nvSpPr>
        <p:spPr bwMode="auto">
          <a:xfrm>
            <a:off x="2667000" y="1905000"/>
            <a:ext cx="45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50" name="Line 37"/>
          <p:cNvSpPr>
            <a:spLocks noChangeShapeType="1"/>
          </p:cNvSpPr>
          <p:nvPr/>
        </p:nvSpPr>
        <p:spPr bwMode="auto">
          <a:xfrm>
            <a:off x="2667000" y="1828800"/>
            <a:ext cx="457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51" name="Line 38"/>
          <p:cNvSpPr>
            <a:spLocks noChangeShapeType="1"/>
          </p:cNvSpPr>
          <p:nvPr/>
        </p:nvSpPr>
        <p:spPr bwMode="auto">
          <a:xfrm>
            <a:off x="2743200" y="1752600"/>
            <a:ext cx="381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52" name="Line 39"/>
          <p:cNvSpPr>
            <a:spLocks noChangeShapeType="1"/>
          </p:cNvSpPr>
          <p:nvPr/>
        </p:nvSpPr>
        <p:spPr bwMode="auto">
          <a:xfrm>
            <a:off x="2895600" y="1676400"/>
            <a:ext cx="228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53" name="Line 40"/>
          <p:cNvSpPr>
            <a:spLocks noChangeShapeType="1"/>
          </p:cNvSpPr>
          <p:nvPr/>
        </p:nvSpPr>
        <p:spPr bwMode="auto">
          <a:xfrm>
            <a:off x="1600200" y="3581400"/>
            <a:ext cx="1143000" cy="0"/>
          </a:xfrm>
          <a:prstGeom prst="line">
            <a:avLst/>
          </a:prstGeom>
          <a:noFill/>
          <a:ln w="222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54" name="Line 41"/>
          <p:cNvSpPr>
            <a:spLocks noChangeShapeType="1"/>
          </p:cNvSpPr>
          <p:nvPr/>
        </p:nvSpPr>
        <p:spPr bwMode="auto">
          <a:xfrm flipV="1">
            <a:off x="2133600" y="2286000"/>
            <a:ext cx="533400" cy="1295400"/>
          </a:xfrm>
          <a:prstGeom prst="line">
            <a:avLst/>
          </a:prstGeom>
          <a:noFill/>
          <a:ln w="22225">
            <a:solidFill>
              <a:srgbClr val="00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55" name="Text Box 42"/>
          <p:cNvSpPr txBox="1">
            <a:spLocks noChangeArrowheads="1"/>
          </p:cNvSpPr>
          <p:nvPr/>
        </p:nvSpPr>
        <p:spPr bwMode="auto">
          <a:xfrm>
            <a:off x="1143000" y="2490788"/>
            <a:ext cx="757238"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10</a:t>
            </a:r>
            <a:r>
              <a:rPr lang="en-US" sz="1800" baseline="30000">
                <a:latin typeface="Times" pitchFamily="18" charset="0"/>
              </a:rPr>
              <a:t> </a:t>
            </a:r>
            <a:r>
              <a:rPr lang="en-US" sz="1800">
                <a:latin typeface="Symbol" pitchFamily="18" charset="2"/>
              </a:rPr>
              <a:t>m</a:t>
            </a:r>
            <a:r>
              <a:rPr lang="en-US" sz="1800">
                <a:latin typeface="Times" pitchFamily="18" charset="0"/>
              </a:rPr>
              <a:t>m</a:t>
            </a:r>
          </a:p>
        </p:txBody>
      </p:sp>
      <p:sp>
        <p:nvSpPr>
          <p:cNvPr id="5156" name="Text Box 43"/>
          <p:cNvSpPr txBox="1">
            <a:spLocks noChangeArrowheads="1"/>
          </p:cNvSpPr>
          <p:nvPr/>
        </p:nvSpPr>
        <p:spPr bwMode="auto">
          <a:xfrm>
            <a:off x="2438400" y="2819400"/>
            <a:ext cx="642938"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9</a:t>
            </a:r>
            <a:r>
              <a:rPr lang="en-US" sz="1800" baseline="30000">
                <a:latin typeface="Times" pitchFamily="18" charset="0"/>
              </a:rPr>
              <a:t> </a:t>
            </a:r>
            <a:r>
              <a:rPr lang="en-US" sz="1800">
                <a:latin typeface="Symbol" pitchFamily="18" charset="2"/>
              </a:rPr>
              <a:t>m</a:t>
            </a:r>
            <a:r>
              <a:rPr lang="en-US" sz="1800">
                <a:latin typeface="Times" pitchFamily="18" charset="0"/>
              </a:rPr>
              <a:t>m</a:t>
            </a:r>
          </a:p>
        </p:txBody>
      </p:sp>
      <p:sp>
        <p:nvSpPr>
          <p:cNvPr id="5157" name="Text Box 44"/>
          <p:cNvSpPr txBox="1">
            <a:spLocks noChangeArrowheads="1"/>
          </p:cNvSpPr>
          <p:nvPr/>
        </p:nvSpPr>
        <p:spPr bwMode="auto">
          <a:xfrm>
            <a:off x="2209800" y="3581400"/>
            <a:ext cx="6000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latin typeface="Times" pitchFamily="18" charset="0"/>
              </a:rPr>
              <a:t>02</a:t>
            </a:r>
            <a:r>
              <a:rPr lang="en-US" sz="1800" baseline="30000">
                <a:latin typeface="Times" pitchFamily="18" charset="0"/>
              </a:rPr>
              <a:t>0</a:t>
            </a:r>
            <a:r>
              <a:rPr lang="en-US" sz="1800">
                <a:latin typeface="Times" pitchFamily="18" charset="0"/>
              </a:rPr>
              <a:t>0</a:t>
            </a:r>
          </a:p>
        </p:txBody>
      </p:sp>
      <p:graphicFrame>
        <p:nvGraphicFramePr>
          <p:cNvPr id="5158" name="Object 45"/>
          <p:cNvGraphicFramePr>
            <a:graphicFrameLocks noChangeAspect="1"/>
          </p:cNvGraphicFramePr>
          <p:nvPr/>
        </p:nvGraphicFramePr>
        <p:xfrm>
          <a:off x="3276600" y="1981200"/>
          <a:ext cx="2095500" cy="304800"/>
        </p:xfrm>
        <a:graphic>
          <a:graphicData uri="http://schemas.openxmlformats.org/presentationml/2006/ole">
            <mc:AlternateContent xmlns:mc="http://schemas.openxmlformats.org/markup-compatibility/2006">
              <mc:Choice xmlns:v="urn:schemas-microsoft-com:vml" Requires="v">
                <p:oleObj spid="_x0000_s31769" name="Equation" r:id="rId3" imgW="2095500" imgH="228600" progId="Equation.DSMT4">
                  <p:embed/>
                </p:oleObj>
              </mc:Choice>
              <mc:Fallback>
                <p:oleObj name="Equation" r:id="rId3" imgW="2095500" imgH="228600" progId="Equation.DSMT4">
                  <p:embed/>
                  <p:pic>
                    <p:nvPicPr>
                      <p:cNvPr id="5158" name="Object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981200"/>
                        <a:ext cx="20955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59" name="Text Box 46"/>
          <p:cNvSpPr txBox="1">
            <a:spLocks noChangeArrowheads="1"/>
          </p:cNvSpPr>
          <p:nvPr/>
        </p:nvSpPr>
        <p:spPr bwMode="auto">
          <a:xfrm>
            <a:off x="3048000" y="1600200"/>
            <a:ext cx="25812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2000"/>
              <a:t>Boltzman Distribution</a:t>
            </a:r>
            <a:endParaRPr lang="en-US"/>
          </a:p>
        </p:txBody>
      </p:sp>
      <p:pic>
        <p:nvPicPr>
          <p:cNvPr id="5160" name="Picture 2"/>
          <p:cNvPicPr>
            <a:picLocks noChangeAspect="1" noChangeArrowheads="1"/>
          </p:cNvPicPr>
          <p:nvPr/>
        </p:nvPicPr>
        <p:blipFill>
          <a:blip r:embed="rId5">
            <a:extLst>
              <a:ext uri="{28A0092B-C50C-407E-A947-70E740481C1C}">
                <a14:useLocalDpi xmlns:a14="http://schemas.microsoft.com/office/drawing/2010/main" val="0"/>
              </a:ext>
            </a:extLst>
          </a:blip>
          <a:srcRect l="7152" r="9285"/>
          <a:stretch>
            <a:fillRect/>
          </a:stretch>
        </p:blipFill>
        <p:spPr bwMode="auto">
          <a:xfrm>
            <a:off x="1219200" y="4104617"/>
            <a:ext cx="67056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1" name="Text Box 48"/>
          <p:cNvSpPr txBox="1">
            <a:spLocks noChangeArrowheads="1"/>
          </p:cNvSpPr>
          <p:nvPr/>
        </p:nvSpPr>
        <p:spPr bwMode="auto">
          <a:xfrm rot="-5400000">
            <a:off x="105569" y="5152231"/>
            <a:ext cx="2286000" cy="363538"/>
          </a:xfrm>
          <a:prstGeom prst="rect">
            <a:avLst/>
          </a:prstGeom>
          <a:solidFill>
            <a:srgbClr val="9933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a:t>Normalized  Ampl</a:t>
            </a:r>
            <a:r>
              <a:rPr lang="en-US" sz="1600"/>
              <a:t>..</a:t>
            </a:r>
            <a:endParaRPr lang="en-US"/>
          </a:p>
        </p:txBody>
      </p:sp>
      <p:sp>
        <p:nvSpPr>
          <p:cNvPr id="5162" name="Text Box 49"/>
          <p:cNvSpPr txBox="1">
            <a:spLocks noChangeArrowheads="1"/>
          </p:cNvSpPr>
          <p:nvPr/>
        </p:nvSpPr>
        <p:spPr bwMode="auto">
          <a:xfrm>
            <a:off x="3467100" y="6505575"/>
            <a:ext cx="2209800" cy="352425"/>
          </a:xfrm>
          <a:prstGeom prst="rect">
            <a:avLst/>
          </a:prstGeom>
          <a:solidFill>
            <a:srgbClr val="9933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600"/>
              <a:t>Wavelength (</a:t>
            </a:r>
            <a:r>
              <a:rPr lang="en-US" sz="1600">
                <a:latin typeface="Symbol" pitchFamily="18" charset="2"/>
              </a:rPr>
              <a:t>m</a:t>
            </a:r>
            <a:r>
              <a:rPr lang="en-US" sz="1600"/>
              <a:t>m)</a:t>
            </a:r>
            <a:endParaRPr lang="en-US"/>
          </a:p>
        </p:txBody>
      </p:sp>
      <p:sp>
        <p:nvSpPr>
          <p:cNvPr id="5163" name="AutoShape 50"/>
          <p:cNvSpPr>
            <a:spLocks noChangeArrowheads="1"/>
          </p:cNvSpPr>
          <p:nvPr/>
        </p:nvSpPr>
        <p:spPr bwMode="auto">
          <a:xfrm>
            <a:off x="5486400" y="2209800"/>
            <a:ext cx="1752600" cy="685800"/>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64" name="Oval 51"/>
          <p:cNvSpPr>
            <a:spLocks noChangeArrowheads="1"/>
          </p:cNvSpPr>
          <p:nvPr/>
        </p:nvSpPr>
        <p:spPr bwMode="auto">
          <a:xfrm>
            <a:off x="5257800" y="2057400"/>
            <a:ext cx="3657600" cy="1066800"/>
          </a:xfrm>
          <a:prstGeom prst="ellipse">
            <a:avLst/>
          </a:prstGeom>
          <a:noFill/>
          <a:ln w="254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65" name="Line 52"/>
          <p:cNvSpPr>
            <a:spLocks noChangeShapeType="1"/>
          </p:cNvSpPr>
          <p:nvPr/>
        </p:nvSpPr>
        <p:spPr bwMode="auto">
          <a:xfrm>
            <a:off x="3657600" y="5486400"/>
            <a:ext cx="381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66" name="Line 53"/>
          <p:cNvSpPr>
            <a:spLocks noChangeShapeType="1"/>
          </p:cNvSpPr>
          <p:nvPr/>
        </p:nvSpPr>
        <p:spPr bwMode="auto">
          <a:xfrm flipH="1">
            <a:off x="4724400" y="5486400"/>
            <a:ext cx="381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lstStyle/>
          <a:p>
            <a:endParaRPr lang="en-US"/>
          </a:p>
        </p:txBody>
      </p:sp>
      <p:sp>
        <p:nvSpPr>
          <p:cNvPr id="5167" name="Text Box 54"/>
          <p:cNvSpPr txBox="1">
            <a:spLocks noChangeArrowheads="1"/>
          </p:cNvSpPr>
          <p:nvPr/>
        </p:nvSpPr>
        <p:spPr bwMode="auto">
          <a:xfrm>
            <a:off x="4572000" y="4953000"/>
            <a:ext cx="1408113"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6pPr>
            <a:lvl7pPr marL="29718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7pPr>
            <a:lvl8pPr marL="34290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8pPr>
            <a:lvl9pPr marL="3886200" indent="-228600" eaLnBrk="0" fontAlgn="base" hangingPunct="0">
              <a:spcBef>
                <a:spcPct val="20000"/>
              </a:spcBef>
              <a:spcAft>
                <a:spcPct val="0"/>
              </a:spcAft>
              <a:buClr>
                <a:schemeClr val="accent1"/>
              </a:buClr>
              <a:buSzPct val="75000"/>
              <a:buFont typeface="Monotype Sorts" charset="2"/>
              <a:buChar char=""/>
              <a:defRPr sz="2800">
                <a:solidFill>
                  <a:schemeClr val="tx1"/>
                </a:solidFill>
                <a:latin typeface="Helvetica" pitchFamily="34" charset="0"/>
              </a:defRPr>
            </a:lvl9pPr>
          </a:lstStyle>
          <a:p>
            <a:pPr>
              <a:buFont typeface="Monotype Sorts" charset="2"/>
              <a:buNone/>
            </a:pPr>
            <a:r>
              <a:rPr lang="en-US" sz="1800" u="sng">
                <a:sym typeface="Symbol" pitchFamily="18" charset="2"/>
              </a:rPr>
              <a:t>~1.2THz</a:t>
            </a:r>
            <a:r>
              <a:rPr lang="en-US" u="sng">
                <a:sym typeface="Symbol" pitchFamily="18" charset="2"/>
              </a:rPr>
              <a:t> </a:t>
            </a:r>
            <a:endParaRPr lang="en-US" u="sng"/>
          </a:p>
        </p:txBody>
      </p:sp>
      <p:sp>
        <p:nvSpPr>
          <p:cNvPr id="2" name="TextBox 1"/>
          <p:cNvSpPr txBox="1"/>
          <p:nvPr/>
        </p:nvSpPr>
        <p:spPr>
          <a:xfrm>
            <a:off x="7147151" y="4145559"/>
            <a:ext cx="1963738" cy="1323439"/>
          </a:xfrm>
          <a:prstGeom prst="rect">
            <a:avLst/>
          </a:prstGeom>
          <a:solidFill>
            <a:schemeClr val="bg1"/>
          </a:solidFill>
        </p:spPr>
        <p:txBody>
          <a:bodyPr wrap="square" rtlCol="0">
            <a:spAutoFit/>
          </a:bodyPr>
          <a:lstStyle/>
          <a:p>
            <a:pPr>
              <a:buNone/>
            </a:pPr>
            <a:r>
              <a:rPr lang="en-US" dirty="0" smtClean="0"/>
              <a:t> </a:t>
            </a:r>
            <a:r>
              <a:rPr lang="en-US" sz="2000" dirty="0" smtClean="0"/>
              <a:t>~20 </a:t>
            </a:r>
            <a:r>
              <a:rPr lang="en-US" sz="2000" dirty="0" err="1" smtClean="0"/>
              <a:t>atm</a:t>
            </a:r>
            <a:r>
              <a:rPr lang="en-US" sz="2000" dirty="0" smtClean="0"/>
              <a:t> CO</a:t>
            </a:r>
            <a:r>
              <a:rPr lang="en-US" sz="2000" baseline="-25000" dirty="0" smtClean="0"/>
              <a:t>2</a:t>
            </a:r>
            <a:r>
              <a:rPr lang="en-US" sz="2000" dirty="0" smtClean="0"/>
              <a:t> </a:t>
            </a:r>
          </a:p>
          <a:p>
            <a:pPr>
              <a:buNone/>
            </a:pPr>
            <a:r>
              <a:rPr lang="en-US" sz="2000" dirty="0" smtClean="0"/>
              <a:t>is desirable but </a:t>
            </a:r>
          </a:p>
          <a:p>
            <a:pPr>
              <a:buNone/>
            </a:pPr>
            <a:r>
              <a:rPr lang="en-US" sz="2000" dirty="0" smtClean="0"/>
              <a:t>super difficult by </a:t>
            </a:r>
          </a:p>
          <a:p>
            <a:pPr>
              <a:buNone/>
            </a:pPr>
            <a:r>
              <a:rPr lang="en-US" sz="2000" dirty="0" smtClean="0"/>
              <a:t>e</a:t>
            </a:r>
            <a:r>
              <a:rPr lang="en-US" sz="2000" baseline="30000" dirty="0" smtClean="0"/>
              <a:t>- </a:t>
            </a:r>
            <a:r>
              <a:rPr lang="en-US" sz="2000" dirty="0" smtClean="0"/>
              <a:t>discharge </a:t>
            </a:r>
            <a:endParaRPr lang="en-US" sz="2000" dirty="0"/>
          </a:p>
        </p:txBody>
      </p:sp>
      <p:sp>
        <p:nvSpPr>
          <p:cNvPr id="4" name="Rectangle 3"/>
          <p:cNvSpPr/>
          <p:nvPr/>
        </p:nvSpPr>
        <p:spPr>
          <a:xfrm>
            <a:off x="99060" y="685801"/>
            <a:ext cx="9044940" cy="1477328"/>
          </a:xfrm>
          <a:prstGeom prst="rect">
            <a:avLst/>
          </a:prstGeom>
        </p:spPr>
        <p:txBody>
          <a:bodyPr wrap="square">
            <a:spAutoFit/>
          </a:bodyPr>
          <a:lstStyle/>
          <a:p>
            <a:r>
              <a:rPr lang="en-US" dirty="0" smtClean="0">
                <a:solidFill>
                  <a:schemeClr val="tx2">
                    <a:lumMod val="50000"/>
                  </a:schemeClr>
                </a:solidFill>
              </a:rPr>
              <a:t>High pressure is needed for broad bandwidth amplification to broaden rotational spectral lines. Very difficult to operate electric discharge pumped CO</a:t>
            </a:r>
            <a:r>
              <a:rPr lang="en-US" baseline="-25000" dirty="0" smtClean="0">
                <a:solidFill>
                  <a:schemeClr val="tx2">
                    <a:lumMod val="50000"/>
                  </a:schemeClr>
                </a:solidFill>
              </a:rPr>
              <a:t>2</a:t>
            </a:r>
            <a:r>
              <a:rPr lang="en-US" dirty="0" smtClean="0">
                <a:solidFill>
                  <a:schemeClr val="tx2">
                    <a:lumMod val="50000"/>
                  </a:schemeClr>
                </a:solidFill>
              </a:rPr>
              <a:t>  lasers at high pressure</a:t>
            </a:r>
            <a:r>
              <a:rPr lang="en-US" dirty="0">
                <a:solidFill>
                  <a:schemeClr val="tx2">
                    <a:lumMod val="50000"/>
                  </a:schemeClr>
                </a:solidFill>
              </a:rPr>
              <a:t>. </a:t>
            </a:r>
            <a:endParaRPr lang="en-US" dirty="0" smtClean="0">
              <a:solidFill>
                <a:schemeClr val="tx2">
                  <a:lumMod val="50000"/>
                </a:schemeClr>
              </a:solidFill>
            </a:endParaRPr>
          </a:p>
          <a:p>
            <a:r>
              <a:rPr lang="en-US" dirty="0" smtClean="0">
                <a:solidFill>
                  <a:schemeClr val="tx2">
                    <a:lumMod val="50000"/>
                  </a:schemeClr>
                </a:solidFill>
              </a:rPr>
              <a:t>Our </a:t>
            </a:r>
            <a:r>
              <a:rPr lang="en-US" dirty="0">
                <a:solidFill>
                  <a:schemeClr val="tx2">
                    <a:lumMod val="50000"/>
                  </a:schemeClr>
                </a:solidFill>
              </a:rPr>
              <a:t>solution: optically pumped CO</a:t>
            </a:r>
            <a:r>
              <a:rPr lang="en-US" baseline="-25000" dirty="0">
                <a:solidFill>
                  <a:schemeClr val="tx2">
                    <a:lumMod val="50000"/>
                  </a:schemeClr>
                </a:solidFill>
              </a:rPr>
              <a:t>2</a:t>
            </a:r>
            <a:r>
              <a:rPr lang="en-US" dirty="0">
                <a:solidFill>
                  <a:schemeClr val="tx2">
                    <a:lumMod val="50000"/>
                  </a:schemeClr>
                </a:solidFill>
              </a:rPr>
              <a:t> lasers</a:t>
            </a:r>
          </a:p>
          <a:p>
            <a:endParaRPr lang="en-US" dirty="0" smtClean="0">
              <a:solidFill>
                <a:schemeClr val="tx2">
                  <a:lumMod val="50000"/>
                </a:schemeClr>
              </a:solidFill>
            </a:endParaRPr>
          </a:p>
          <a:p>
            <a:endParaRPr lang="en-US" dirty="0">
              <a:solidFill>
                <a:schemeClr val="tx2">
                  <a:lumMod val="50000"/>
                </a:schemeClr>
              </a:solidFill>
            </a:endParaRPr>
          </a:p>
        </p:txBody>
      </p:sp>
      <p:sp>
        <p:nvSpPr>
          <p:cNvPr id="58" name="object 2"/>
          <p:cNvSpPr/>
          <p:nvPr/>
        </p:nvSpPr>
        <p:spPr>
          <a:xfrm flipH="1">
            <a:off x="3083681" y="2621916"/>
            <a:ext cx="45719" cy="1523643"/>
          </a:xfrm>
          <a:custGeom>
            <a:avLst/>
            <a:gdLst/>
            <a:ahLst/>
            <a:cxnLst/>
            <a:rect l="l" t="t" r="r" b="b"/>
            <a:pathLst>
              <a:path h="737870">
                <a:moveTo>
                  <a:pt x="0" y="737686"/>
                </a:moveTo>
                <a:lnTo>
                  <a:pt x="0" y="0"/>
                </a:lnTo>
              </a:path>
            </a:pathLst>
          </a:custGeom>
          <a:ln w="38099">
            <a:solidFill>
              <a:srgbClr val="008F00"/>
            </a:solidFill>
          </a:ln>
        </p:spPr>
        <p:txBody>
          <a:bodyPr wrap="square" lIns="0" tIns="0" rIns="0" bIns="0" rtlCol="0"/>
          <a:lstStyle/>
          <a:p>
            <a:endParaRPr/>
          </a:p>
        </p:txBody>
      </p:sp>
      <p:sp>
        <p:nvSpPr>
          <p:cNvPr id="59" name="object 36"/>
          <p:cNvSpPr/>
          <p:nvPr/>
        </p:nvSpPr>
        <p:spPr>
          <a:xfrm>
            <a:off x="3061063" y="2569369"/>
            <a:ext cx="171450" cy="171450"/>
          </a:xfrm>
          <a:custGeom>
            <a:avLst/>
            <a:gdLst/>
            <a:ahLst/>
            <a:cxnLst/>
            <a:rect l="l" t="t" r="r" b="b"/>
            <a:pathLst>
              <a:path w="171450" h="171450">
                <a:moveTo>
                  <a:pt x="85608" y="0"/>
                </a:moveTo>
                <a:lnTo>
                  <a:pt x="2478" y="142507"/>
                </a:lnTo>
                <a:lnTo>
                  <a:pt x="0" y="154222"/>
                </a:lnTo>
                <a:lnTo>
                  <a:pt x="4820" y="164909"/>
                </a:lnTo>
                <a:lnTo>
                  <a:pt x="9334" y="168562"/>
                </a:lnTo>
                <a:lnTo>
                  <a:pt x="21048" y="171040"/>
                </a:lnTo>
                <a:lnTo>
                  <a:pt x="31736" y="166219"/>
                </a:lnTo>
                <a:lnTo>
                  <a:pt x="35387" y="161706"/>
                </a:lnTo>
                <a:lnTo>
                  <a:pt x="85608" y="75614"/>
                </a:lnTo>
                <a:lnTo>
                  <a:pt x="129716" y="75614"/>
                </a:lnTo>
                <a:lnTo>
                  <a:pt x="85608" y="0"/>
                </a:lnTo>
                <a:close/>
              </a:path>
              <a:path w="171450" h="171450">
                <a:moveTo>
                  <a:pt x="129716" y="75614"/>
                </a:moveTo>
                <a:lnTo>
                  <a:pt x="85608" y="75614"/>
                </a:lnTo>
                <a:lnTo>
                  <a:pt x="135828" y="161706"/>
                </a:lnTo>
                <a:lnTo>
                  <a:pt x="144805" y="169629"/>
                </a:lnTo>
                <a:lnTo>
                  <a:pt x="156481" y="170693"/>
                </a:lnTo>
                <a:lnTo>
                  <a:pt x="161882" y="168562"/>
                </a:lnTo>
                <a:lnTo>
                  <a:pt x="169804" y="159585"/>
                </a:lnTo>
                <a:lnTo>
                  <a:pt x="170869" y="147908"/>
                </a:lnTo>
                <a:lnTo>
                  <a:pt x="168737" y="142507"/>
                </a:lnTo>
                <a:lnTo>
                  <a:pt x="129716" y="75614"/>
                </a:lnTo>
                <a:close/>
              </a:path>
            </a:pathLst>
          </a:custGeom>
          <a:solidFill>
            <a:srgbClr val="008F00"/>
          </a:solidFill>
        </p:spPr>
        <p:txBody>
          <a:bodyPr wrap="square" lIns="0" tIns="0" rIns="0" bIns="0" rtlCol="0"/>
          <a:lstStyle/>
          <a:p>
            <a:endParaRPr/>
          </a:p>
        </p:txBody>
      </p:sp>
      <p:sp>
        <p:nvSpPr>
          <p:cNvPr id="60" name="object 39"/>
          <p:cNvSpPr txBox="1"/>
          <p:nvPr/>
        </p:nvSpPr>
        <p:spPr>
          <a:xfrm>
            <a:off x="3146788" y="2837657"/>
            <a:ext cx="767080" cy="406400"/>
          </a:xfrm>
          <a:prstGeom prst="rect">
            <a:avLst/>
          </a:prstGeom>
        </p:spPr>
        <p:txBody>
          <a:bodyPr vert="horz" wrap="square" lIns="0" tIns="0" rIns="0" bIns="0" rtlCol="0">
            <a:spAutoFit/>
          </a:bodyPr>
          <a:lstStyle/>
          <a:p>
            <a:pPr marL="12700" marR="5080" indent="83820">
              <a:lnSpc>
                <a:spcPts val="1600"/>
              </a:lnSpc>
            </a:pPr>
            <a:r>
              <a:rPr sz="1400" b="1" spc="-55" dirty="0">
                <a:solidFill>
                  <a:srgbClr val="008000"/>
                </a:solidFill>
                <a:latin typeface="Tahoma"/>
                <a:cs typeface="Tahoma"/>
              </a:rPr>
              <a:t>4.3 </a:t>
            </a:r>
            <a:r>
              <a:rPr sz="1400" b="1" spc="-60" dirty="0">
                <a:solidFill>
                  <a:srgbClr val="008000"/>
                </a:solidFill>
                <a:latin typeface="Arial"/>
                <a:cs typeface="Arial"/>
              </a:rPr>
              <a:t>μ</a:t>
            </a:r>
            <a:r>
              <a:rPr sz="1400" b="1" spc="-125" dirty="0">
                <a:solidFill>
                  <a:srgbClr val="008000"/>
                </a:solidFill>
                <a:latin typeface="Tahoma"/>
                <a:cs typeface="Tahoma"/>
              </a:rPr>
              <a:t>m</a:t>
            </a:r>
            <a:r>
              <a:rPr sz="1400" b="1" spc="-40" dirty="0">
                <a:solidFill>
                  <a:srgbClr val="008000"/>
                </a:solidFill>
                <a:latin typeface="Tahoma"/>
                <a:cs typeface="Tahoma"/>
              </a:rPr>
              <a:t> </a:t>
            </a:r>
            <a:r>
              <a:rPr sz="1400" b="1" spc="-55" dirty="0">
                <a:solidFill>
                  <a:srgbClr val="008000"/>
                </a:solidFill>
                <a:latin typeface="Tahoma"/>
                <a:cs typeface="Tahoma"/>
              </a:rPr>
              <a:t>pumping</a:t>
            </a:r>
            <a:endParaRPr sz="1400" dirty="0">
              <a:latin typeface="Tahoma"/>
              <a:cs typeface="Tahoma"/>
            </a:endParaRPr>
          </a:p>
        </p:txBody>
      </p:sp>
      <p:sp>
        <p:nvSpPr>
          <p:cNvPr id="3" name="Slide Number Placeholder 2"/>
          <p:cNvSpPr>
            <a:spLocks noGrp="1"/>
          </p:cNvSpPr>
          <p:nvPr>
            <p:ph type="sldNum" sz="quarter" idx="12"/>
          </p:nvPr>
        </p:nvSpPr>
        <p:spPr/>
        <p:txBody>
          <a:bodyPr/>
          <a:lstStyle/>
          <a:p>
            <a:fld id="{7C15AC04-70BB-4C4D-ABFC-4A2A43E59B72}" type="slidenum">
              <a:rPr lang="en-US" smtClean="0"/>
              <a:pPr/>
              <a:t>4</a:t>
            </a:fld>
            <a:endParaRPr lang="en-US"/>
          </a:p>
        </p:txBody>
      </p:sp>
    </p:spTree>
    <p:extLst>
      <p:ext uri="{BB962C8B-B14F-4D97-AF65-F5344CB8AC3E}">
        <p14:creationId xmlns:p14="http://schemas.microsoft.com/office/powerpoint/2010/main" val="362022528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5</a:t>
            </a:fld>
            <a:endParaRPr lang="en-US" dirty="0"/>
          </a:p>
        </p:txBody>
      </p:sp>
      <p:sp>
        <p:nvSpPr>
          <p:cNvPr id="2" name="Title 1"/>
          <p:cNvSpPr>
            <a:spLocks noGrp="1"/>
          </p:cNvSpPr>
          <p:nvPr>
            <p:ph type="title" idx="4294967295"/>
          </p:nvPr>
        </p:nvSpPr>
        <p:spPr>
          <a:xfrm>
            <a:off x="0" y="228600"/>
            <a:ext cx="6096000" cy="400050"/>
          </a:xfrm>
        </p:spPr>
        <p:txBody>
          <a:bodyPr wrap="square">
            <a:spAutoFit/>
          </a:bodyPr>
          <a:lstStyle/>
          <a:p>
            <a:r>
              <a:rPr lang="en-US" sz="2000" b="1" dirty="0" smtClean="0">
                <a:solidFill>
                  <a:srgbClr val="0000CC"/>
                </a:solidFill>
                <a:effectLst>
                  <a:outerShdw blurRad="38100" dist="38100" dir="2700000" algn="tl">
                    <a:srgbClr val="000000">
                      <a:alpha val="43137"/>
                    </a:srgbClr>
                  </a:outerShdw>
                </a:effectLst>
                <a:latin typeface="Arial Black" panose="020B0A04020102020204" pitchFamily="34" charset="0"/>
              </a:rPr>
              <a:t>TM:II-VI materials: Introduction</a:t>
            </a:r>
            <a:endParaRPr lang="en-US" sz="2000" b="1" dirty="0">
              <a:solidFill>
                <a:srgbClr val="0000CC"/>
              </a:solidFill>
              <a:effectLst>
                <a:outerShdw blurRad="38100" dist="38100" dir="2700000" algn="tl">
                  <a:srgbClr val="000000">
                    <a:alpha val="43137"/>
                  </a:srgbClr>
                </a:outerShdw>
              </a:effectLst>
              <a:latin typeface="Arial Black" panose="020B0A04020102020204" pitchFamily="34" charset="0"/>
            </a:endParaRPr>
          </a:p>
        </p:txBody>
      </p:sp>
      <p:sp>
        <p:nvSpPr>
          <p:cNvPr id="5" name="Title 1"/>
          <p:cNvSpPr txBox="1">
            <a:spLocks/>
          </p:cNvSpPr>
          <p:nvPr/>
        </p:nvSpPr>
        <p:spPr>
          <a:xfrm>
            <a:off x="152400" y="782728"/>
            <a:ext cx="5042867" cy="4324261"/>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tabLst>
                <a:tab pos="2228850" algn="l"/>
              </a:tabLst>
            </a:pPr>
            <a:r>
              <a:rPr lang="en-US" sz="1600" b="1" dirty="0" smtClean="0">
                <a:solidFill>
                  <a:schemeClr val="tx2">
                    <a:lumMod val="75000"/>
                  </a:schemeClr>
                </a:solidFill>
              </a:rPr>
              <a:t>TM dopants:	Cr</a:t>
            </a:r>
            <a:r>
              <a:rPr lang="en-US" sz="1600" b="1" baseline="30000" dirty="0" smtClean="0">
                <a:solidFill>
                  <a:schemeClr val="tx2">
                    <a:lumMod val="75000"/>
                  </a:schemeClr>
                </a:solidFill>
              </a:rPr>
              <a:t>2+</a:t>
            </a:r>
            <a:r>
              <a:rPr lang="en-US" sz="1600" b="1" dirty="0">
                <a:solidFill>
                  <a:schemeClr val="tx2">
                    <a:lumMod val="75000"/>
                  </a:schemeClr>
                </a:solidFill>
              </a:rPr>
              <a:t>, Fe</a:t>
            </a:r>
            <a:r>
              <a:rPr lang="en-US" sz="1600" b="1" baseline="30000" dirty="0">
                <a:solidFill>
                  <a:schemeClr val="tx2">
                    <a:lumMod val="75000"/>
                  </a:schemeClr>
                </a:solidFill>
              </a:rPr>
              <a:t>2+</a:t>
            </a:r>
            <a:r>
              <a:rPr lang="en-US" sz="1600" b="1" dirty="0">
                <a:solidFill>
                  <a:schemeClr val="tx2">
                    <a:lumMod val="75000"/>
                  </a:schemeClr>
                </a:solidFill>
              </a:rPr>
              <a:t>, </a:t>
            </a:r>
            <a:r>
              <a:rPr lang="en-US" sz="1600" dirty="0">
                <a:solidFill>
                  <a:schemeClr val="tx2">
                    <a:lumMod val="40000"/>
                    <a:lumOff val="60000"/>
                  </a:schemeClr>
                </a:solidFill>
              </a:rPr>
              <a:t>Co</a:t>
            </a:r>
            <a:r>
              <a:rPr lang="en-US" sz="1600" baseline="30000" dirty="0" smtClean="0">
                <a:solidFill>
                  <a:schemeClr val="tx2">
                    <a:lumMod val="40000"/>
                    <a:lumOff val="60000"/>
                  </a:schemeClr>
                </a:solidFill>
              </a:rPr>
              <a:t>2</a:t>
            </a:r>
            <a:r>
              <a:rPr lang="en-US" sz="1600" baseline="30000" dirty="0">
                <a:solidFill>
                  <a:schemeClr val="tx2">
                    <a:lumMod val="40000"/>
                    <a:lumOff val="60000"/>
                  </a:schemeClr>
                </a:solidFill>
              </a:rPr>
              <a:t>+</a:t>
            </a:r>
            <a:r>
              <a:rPr lang="en-US" sz="1600" dirty="0" smtClean="0">
                <a:solidFill>
                  <a:schemeClr val="tx2">
                    <a:lumMod val="40000"/>
                    <a:lumOff val="60000"/>
                  </a:schemeClr>
                </a:solidFill>
              </a:rPr>
              <a:t>, V</a:t>
            </a:r>
            <a:r>
              <a:rPr lang="en-US" sz="1600" baseline="30000" dirty="0">
                <a:solidFill>
                  <a:schemeClr val="tx2">
                    <a:lumMod val="40000"/>
                    <a:lumOff val="60000"/>
                  </a:schemeClr>
                </a:solidFill>
              </a:rPr>
              <a:t>2+</a:t>
            </a:r>
            <a:r>
              <a:rPr lang="en-US" sz="1600" dirty="0" smtClean="0">
                <a:solidFill>
                  <a:schemeClr val="tx2">
                    <a:lumMod val="40000"/>
                    <a:lumOff val="60000"/>
                  </a:schemeClr>
                </a:solidFill>
              </a:rPr>
              <a:t>, Mn</a:t>
            </a:r>
            <a:r>
              <a:rPr lang="en-US" sz="1600" baseline="30000" dirty="0">
                <a:solidFill>
                  <a:schemeClr val="tx2">
                    <a:lumMod val="40000"/>
                    <a:lumOff val="60000"/>
                  </a:schemeClr>
                </a:solidFill>
              </a:rPr>
              <a:t>2+</a:t>
            </a:r>
            <a:r>
              <a:rPr lang="en-US" sz="1600" dirty="0" smtClean="0">
                <a:solidFill>
                  <a:schemeClr val="tx2">
                    <a:lumMod val="40000"/>
                    <a:lumOff val="60000"/>
                  </a:schemeClr>
                </a:solidFill>
              </a:rPr>
              <a:t>, Ni</a:t>
            </a:r>
            <a:r>
              <a:rPr lang="en-US" sz="1600" baseline="30000" dirty="0" smtClean="0">
                <a:solidFill>
                  <a:schemeClr val="tx2">
                    <a:lumMod val="40000"/>
                    <a:lumOff val="60000"/>
                  </a:schemeClr>
                </a:solidFill>
              </a:rPr>
              <a:t>2+</a:t>
            </a:r>
            <a:endParaRPr lang="en-US" sz="1600" dirty="0" smtClean="0">
              <a:solidFill>
                <a:schemeClr val="tx2">
                  <a:lumMod val="40000"/>
                  <a:lumOff val="60000"/>
                </a:schemeClr>
              </a:solidFill>
            </a:endParaRPr>
          </a:p>
          <a:p>
            <a:pPr marL="2228850" indent="-2228850" algn="l">
              <a:spcAft>
                <a:spcPts val="600"/>
              </a:spcAft>
              <a:tabLst>
                <a:tab pos="2228850" algn="l"/>
              </a:tabLst>
            </a:pPr>
            <a:r>
              <a:rPr lang="en-US" sz="1600" b="1" dirty="0">
                <a:solidFill>
                  <a:schemeClr val="tx2">
                    <a:lumMod val="75000"/>
                  </a:schemeClr>
                </a:solidFill>
              </a:rPr>
              <a:t>II-VI </a:t>
            </a:r>
            <a:r>
              <a:rPr lang="en-US" sz="1600" b="1" dirty="0" smtClean="0">
                <a:solidFill>
                  <a:schemeClr val="tx2">
                    <a:lumMod val="75000"/>
                  </a:schemeClr>
                </a:solidFill>
              </a:rPr>
              <a:t>compounds:	ZnSe, ZnS, </a:t>
            </a:r>
            <a:r>
              <a:rPr lang="en-US" sz="1600" dirty="0" err="1" smtClean="0">
                <a:solidFill>
                  <a:schemeClr val="tx2">
                    <a:lumMod val="40000"/>
                    <a:lumOff val="60000"/>
                  </a:schemeClr>
                </a:solidFill>
              </a:rPr>
              <a:t>CdSe</a:t>
            </a:r>
            <a:r>
              <a:rPr lang="en-US" sz="1600" dirty="0">
                <a:solidFill>
                  <a:schemeClr val="tx2">
                    <a:lumMod val="40000"/>
                    <a:lumOff val="60000"/>
                  </a:schemeClr>
                </a:solidFill>
              </a:rPr>
              <a:t>, </a:t>
            </a:r>
            <a:r>
              <a:rPr lang="en-US" sz="1600" dirty="0" err="1">
                <a:solidFill>
                  <a:schemeClr val="tx2">
                    <a:lumMod val="40000"/>
                    <a:lumOff val="60000"/>
                  </a:schemeClr>
                </a:solidFill>
              </a:rPr>
              <a:t>CdS</a:t>
            </a:r>
            <a:r>
              <a:rPr lang="en-US" sz="1600" dirty="0">
                <a:solidFill>
                  <a:schemeClr val="tx2">
                    <a:lumMod val="40000"/>
                    <a:lumOff val="60000"/>
                  </a:schemeClr>
                </a:solidFill>
              </a:rPr>
              <a:t>, </a:t>
            </a:r>
            <a:r>
              <a:rPr lang="en-US" sz="1600" dirty="0" err="1">
                <a:solidFill>
                  <a:schemeClr val="tx2">
                    <a:lumMod val="40000"/>
                    <a:lumOff val="60000"/>
                  </a:schemeClr>
                </a:solidFill>
              </a:rPr>
              <a:t>ZnTe</a:t>
            </a:r>
            <a:r>
              <a:rPr lang="en-US" sz="1600" dirty="0">
                <a:solidFill>
                  <a:schemeClr val="tx2">
                    <a:lumMod val="40000"/>
                    <a:lumOff val="60000"/>
                  </a:schemeClr>
                </a:solidFill>
              </a:rPr>
              <a:t>, </a:t>
            </a:r>
            <a:r>
              <a:rPr lang="en-US" sz="1600" dirty="0" smtClean="0">
                <a:solidFill>
                  <a:schemeClr val="tx2">
                    <a:lumMod val="40000"/>
                    <a:lumOff val="60000"/>
                  </a:schemeClr>
                </a:solidFill>
              </a:rPr>
              <a:t/>
            </a:r>
            <a:br>
              <a:rPr lang="en-US" sz="1600" dirty="0" smtClean="0">
                <a:solidFill>
                  <a:schemeClr val="tx2">
                    <a:lumMod val="40000"/>
                    <a:lumOff val="60000"/>
                  </a:schemeClr>
                </a:solidFill>
              </a:rPr>
            </a:br>
            <a:r>
              <a:rPr lang="en-US" sz="1600" dirty="0" err="1" smtClean="0">
                <a:solidFill>
                  <a:schemeClr val="tx2">
                    <a:lumMod val="40000"/>
                    <a:lumOff val="60000"/>
                  </a:schemeClr>
                </a:solidFill>
              </a:rPr>
              <a:t>CdMnTe</a:t>
            </a:r>
            <a:r>
              <a:rPr lang="en-US" sz="1600" dirty="0">
                <a:solidFill>
                  <a:schemeClr val="tx2">
                    <a:lumMod val="40000"/>
                    <a:lumOff val="60000"/>
                  </a:schemeClr>
                </a:solidFill>
              </a:rPr>
              <a:t>, </a:t>
            </a:r>
            <a:r>
              <a:rPr lang="en-US" sz="1600" dirty="0" err="1">
                <a:solidFill>
                  <a:schemeClr val="tx2">
                    <a:lumMod val="40000"/>
                    <a:lumOff val="60000"/>
                  </a:schemeClr>
                </a:solidFill>
              </a:rPr>
              <a:t>CdZnTe</a:t>
            </a:r>
            <a:r>
              <a:rPr lang="en-US" sz="1600" dirty="0">
                <a:solidFill>
                  <a:schemeClr val="tx2">
                    <a:lumMod val="40000"/>
                    <a:lumOff val="60000"/>
                  </a:schemeClr>
                </a:solidFill>
              </a:rPr>
              <a:t>, </a:t>
            </a:r>
            <a:r>
              <a:rPr lang="en-US" sz="1600" dirty="0" err="1">
                <a:solidFill>
                  <a:schemeClr val="tx2">
                    <a:lumMod val="40000"/>
                    <a:lumOff val="60000"/>
                  </a:schemeClr>
                </a:solidFill>
              </a:rPr>
              <a:t>ZnSSe</a:t>
            </a:r>
            <a:endParaRPr lang="en-US" sz="1600" dirty="0" smtClean="0">
              <a:solidFill>
                <a:schemeClr val="tx2">
                  <a:lumMod val="40000"/>
                  <a:lumOff val="60000"/>
                </a:schemeClr>
              </a:solidFill>
            </a:endParaRPr>
          </a:p>
          <a:p>
            <a:pPr algn="l">
              <a:spcAft>
                <a:spcPts val="600"/>
              </a:spcAft>
              <a:tabLst>
                <a:tab pos="2228850" algn="l"/>
              </a:tabLst>
            </a:pPr>
            <a:r>
              <a:rPr lang="en-US" sz="1600" b="1" dirty="0" smtClean="0">
                <a:solidFill>
                  <a:schemeClr val="tx2">
                    <a:lumMod val="75000"/>
                  </a:schemeClr>
                </a:solidFill>
              </a:rPr>
              <a:t>Typical representatives:	Cr and Fe doped ZnS and ZnSe</a:t>
            </a:r>
            <a:endParaRPr lang="en-US" sz="1600" b="1" dirty="0">
              <a:solidFill>
                <a:schemeClr val="tx2">
                  <a:lumMod val="75000"/>
                </a:schemeClr>
              </a:solidFill>
            </a:endParaRPr>
          </a:p>
          <a:p>
            <a:pPr algn="l">
              <a:spcAft>
                <a:spcPts val="600"/>
              </a:spcAft>
            </a:pPr>
            <a:endParaRPr lang="en-US" sz="1600" b="1" dirty="0" smtClean="0">
              <a:solidFill>
                <a:schemeClr val="tx2">
                  <a:lumMod val="75000"/>
                </a:schemeClr>
              </a:solidFill>
            </a:endParaRPr>
          </a:p>
          <a:p>
            <a:pPr algn="l">
              <a:spcAft>
                <a:spcPts val="600"/>
              </a:spcAft>
            </a:pPr>
            <a:r>
              <a:rPr lang="en-US" sz="1600" b="1" dirty="0" smtClean="0">
                <a:solidFill>
                  <a:schemeClr val="tx2">
                    <a:lumMod val="75000"/>
                  </a:schemeClr>
                </a:solidFill>
              </a:rPr>
              <a:t>Features </a:t>
            </a:r>
            <a:r>
              <a:rPr lang="en-US" sz="1600" b="1" dirty="0">
                <a:solidFill>
                  <a:schemeClr val="tx2">
                    <a:lumMod val="75000"/>
                  </a:schemeClr>
                </a:solidFill>
              </a:rPr>
              <a:t>of </a:t>
            </a:r>
            <a:r>
              <a:rPr lang="en-US" sz="1600" b="1" dirty="0" smtClean="0">
                <a:solidFill>
                  <a:schemeClr val="tx2">
                    <a:lumMod val="75000"/>
                  </a:schemeClr>
                </a:solidFill>
              </a:rPr>
              <a:t>II-VI semiconductors</a:t>
            </a:r>
            <a:endParaRPr lang="en-US" sz="1600" b="1" dirty="0">
              <a:solidFill>
                <a:schemeClr val="tx2">
                  <a:lumMod val="75000"/>
                </a:schemeClr>
              </a:solidFill>
            </a:endParaRPr>
          </a:p>
          <a:p>
            <a:pPr marL="1030288" indent="-346075" algn="l">
              <a:buFont typeface="Wingdings" panose="05000000000000000000" pitchFamily="2" charset="2"/>
              <a:buChar char="ü"/>
            </a:pPr>
            <a:r>
              <a:rPr lang="en-US" sz="1600" dirty="0" smtClean="0">
                <a:solidFill>
                  <a:schemeClr val="tx2">
                    <a:lumMod val="75000"/>
                  </a:schemeClr>
                </a:solidFill>
              </a:rPr>
              <a:t>Wide bandgap </a:t>
            </a:r>
          </a:p>
          <a:p>
            <a:pPr marL="1030288" indent="-346075" algn="l">
              <a:buFont typeface="Wingdings" panose="05000000000000000000" pitchFamily="2" charset="2"/>
              <a:buChar char="ü"/>
            </a:pPr>
            <a:r>
              <a:rPr lang="en-US" sz="1600" dirty="0" smtClean="0">
                <a:solidFill>
                  <a:schemeClr val="tx2">
                    <a:lumMod val="75000"/>
                  </a:schemeClr>
                </a:solidFill>
              </a:rPr>
              <a:t>Low phonon cutoff</a:t>
            </a:r>
          </a:p>
          <a:p>
            <a:pPr marL="1030288" indent="-346075" algn="l">
              <a:buFont typeface="Wingdings" panose="05000000000000000000" pitchFamily="2" charset="2"/>
              <a:buChar char="ü"/>
            </a:pPr>
            <a:r>
              <a:rPr lang="en-US" sz="1600" dirty="0">
                <a:solidFill>
                  <a:schemeClr val="tx2">
                    <a:lumMod val="75000"/>
                  </a:schemeClr>
                </a:solidFill>
              </a:rPr>
              <a:t>Tetrahedral </a:t>
            </a:r>
            <a:r>
              <a:rPr lang="en-US" sz="1600" dirty="0" smtClean="0">
                <a:solidFill>
                  <a:schemeClr val="tx2">
                    <a:lumMod val="75000"/>
                  </a:schemeClr>
                </a:solidFill>
              </a:rPr>
              <a:t>coordination</a:t>
            </a:r>
          </a:p>
          <a:p>
            <a:pPr algn="l">
              <a:spcAft>
                <a:spcPts val="600"/>
              </a:spcAft>
            </a:pPr>
            <a:endParaRPr lang="en-US" sz="1600" b="1" dirty="0" smtClean="0">
              <a:solidFill>
                <a:schemeClr val="tx2">
                  <a:lumMod val="75000"/>
                </a:schemeClr>
              </a:solidFill>
            </a:endParaRPr>
          </a:p>
          <a:p>
            <a:pPr algn="l">
              <a:spcAft>
                <a:spcPts val="600"/>
              </a:spcAft>
            </a:pPr>
            <a:r>
              <a:rPr lang="en-US" sz="1600" b="1" dirty="0" smtClean="0">
                <a:solidFill>
                  <a:schemeClr val="tx2">
                    <a:lumMod val="75000"/>
                  </a:schemeClr>
                </a:solidFill>
              </a:rPr>
              <a:t>Features of Cr</a:t>
            </a:r>
            <a:r>
              <a:rPr lang="en-US" sz="1600" b="1" baseline="30000" dirty="0" smtClean="0">
                <a:solidFill>
                  <a:schemeClr val="tx2">
                    <a:lumMod val="75000"/>
                  </a:schemeClr>
                </a:solidFill>
              </a:rPr>
              <a:t>2</a:t>
            </a:r>
            <a:r>
              <a:rPr lang="en-US" sz="1600" b="1" baseline="30000" dirty="0">
                <a:solidFill>
                  <a:schemeClr val="tx2">
                    <a:lumMod val="75000"/>
                  </a:schemeClr>
                </a:solidFill>
              </a:rPr>
              <a:t>+</a:t>
            </a:r>
            <a:r>
              <a:rPr lang="en-US" sz="1600" b="1" dirty="0">
                <a:solidFill>
                  <a:schemeClr val="tx2">
                    <a:lumMod val="75000"/>
                  </a:schemeClr>
                </a:solidFill>
              </a:rPr>
              <a:t> </a:t>
            </a:r>
            <a:r>
              <a:rPr lang="en-US" sz="1600" b="1" dirty="0" smtClean="0">
                <a:solidFill>
                  <a:schemeClr val="tx2">
                    <a:lumMod val="75000"/>
                  </a:schemeClr>
                </a:solidFill>
              </a:rPr>
              <a:t>and Fe</a:t>
            </a:r>
            <a:r>
              <a:rPr lang="en-US" sz="1600" b="1" baseline="30000" dirty="0" smtClean="0">
                <a:solidFill>
                  <a:schemeClr val="tx2">
                    <a:lumMod val="75000"/>
                  </a:schemeClr>
                </a:solidFill>
              </a:rPr>
              <a:t>2</a:t>
            </a:r>
            <a:r>
              <a:rPr lang="en-US" sz="1600" b="1" baseline="30000" dirty="0">
                <a:solidFill>
                  <a:schemeClr val="tx2">
                    <a:lumMod val="75000"/>
                  </a:schemeClr>
                </a:solidFill>
              </a:rPr>
              <a:t>+</a:t>
            </a:r>
            <a:r>
              <a:rPr lang="en-US" sz="1600" b="1" dirty="0" smtClean="0">
                <a:solidFill>
                  <a:schemeClr val="tx2">
                    <a:lumMod val="75000"/>
                  </a:schemeClr>
                </a:solidFill>
              </a:rPr>
              <a:t> dopants </a:t>
            </a:r>
            <a:endParaRPr lang="en-US" sz="1600" b="1" dirty="0">
              <a:solidFill>
                <a:schemeClr val="tx2">
                  <a:lumMod val="75000"/>
                </a:schemeClr>
              </a:solidFill>
            </a:endParaRPr>
          </a:p>
          <a:p>
            <a:pPr marL="1030288" indent="-346075" algn="l">
              <a:buFont typeface="Wingdings" panose="05000000000000000000" pitchFamily="2" charset="2"/>
              <a:buChar char="ü"/>
            </a:pPr>
            <a:r>
              <a:rPr lang="en-US" sz="1600" dirty="0" smtClean="0">
                <a:solidFill>
                  <a:schemeClr val="tx2">
                    <a:lumMod val="75000"/>
                  </a:schemeClr>
                </a:solidFill>
              </a:rPr>
              <a:t>‘Right’ </a:t>
            </a:r>
            <a:r>
              <a:rPr lang="en-US" sz="1600" dirty="0" err="1" smtClean="0">
                <a:solidFill>
                  <a:schemeClr val="tx2">
                    <a:lumMod val="75000"/>
                  </a:schemeClr>
                </a:solidFill>
              </a:rPr>
              <a:t>multiplet</a:t>
            </a:r>
            <a:r>
              <a:rPr lang="en-US" sz="1600" dirty="0" smtClean="0">
                <a:solidFill>
                  <a:schemeClr val="tx2">
                    <a:lumMod val="75000"/>
                  </a:schemeClr>
                </a:solidFill>
              </a:rPr>
              <a:t> structure</a:t>
            </a:r>
          </a:p>
          <a:p>
            <a:pPr marL="1030288" indent="-346075" algn="l">
              <a:buFont typeface="Wingdings" panose="05000000000000000000" pitchFamily="2" charset="2"/>
              <a:buChar char="ü"/>
            </a:pPr>
            <a:r>
              <a:rPr lang="en-US" sz="1600" dirty="0">
                <a:solidFill>
                  <a:schemeClr val="tx2">
                    <a:lumMod val="75000"/>
                  </a:schemeClr>
                </a:solidFill>
              </a:rPr>
              <a:t>Broad absorption and emission bands </a:t>
            </a:r>
          </a:p>
          <a:p>
            <a:pPr marL="1030288" indent="-346075" algn="l">
              <a:buFont typeface="Wingdings" panose="05000000000000000000" pitchFamily="2" charset="2"/>
              <a:buChar char="ü"/>
            </a:pPr>
            <a:r>
              <a:rPr lang="en-US" sz="1600" dirty="0" smtClean="0">
                <a:solidFill>
                  <a:schemeClr val="tx2">
                    <a:lumMod val="75000"/>
                  </a:schemeClr>
                </a:solidFill>
              </a:rPr>
              <a:t>High cross-sections</a:t>
            </a:r>
          </a:p>
          <a:p>
            <a:pPr marL="1030288" indent="-346075" algn="l">
              <a:buFont typeface="Wingdings" panose="05000000000000000000" pitchFamily="2" charset="2"/>
              <a:buChar char="ü"/>
            </a:pPr>
            <a:r>
              <a:rPr lang="en-US" sz="1600" dirty="0" smtClean="0">
                <a:solidFill>
                  <a:schemeClr val="tx2">
                    <a:lumMod val="75000"/>
                  </a:schemeClr>
                </a:solidFill>
              </a:rPr>
              <a:t>Absence </a:t>
            </a:r>
            <a:r>
              <a:rPr lang="en-US" sz="1600" dirty="0">
                <a:solidFill>
                  <a:schemeClr val="tx2">
                    <a:lumMod val="75000"/>
                  </a:schemeClr>
                </a:solidFill>
              </a:rPr>
              <a:t>of excited state </a:t>
            </a:r>
            <a:r>
              <a:rPr lang="en-US" sz="1600" dirty="0" smtClean="0">
                <a:solidFill>
                  <a:schemeClr val="tx2">
                    <a:lumMod val="75000"/>
                  </a:schemeClr>
                </a:solidFill>
              </a:rPr>
              <a:t>absorption</a:t>
            </a:r>
            <a:endParaRPr lang="en-US" sz="1600" dirty="0">
              <a:solidFill>
                <a:schemeClr val="tx2">
                  <a:lumMod val="75000"/>
                </a:schemeClr>
              </a:solidFill>
            </a:endParaRPr>
          </a:p>
        </p:txBody>
      </p:sp>
      <p:sp>
        <p:nvSpPr>
          <p:cNvPr id="4" name="Rectangle 3"/>
          <p:cNvSpPr/>
          <p:nvPr/>
        </p:nvSpPr>
        <p:spPr>
          <a:xfrm>
            <a:off x="77527" y="5057406"/>
            <a:ext cx="4334494" cy="584775"/>
          </a:xfrm>
          <a:prstGeom prst="rect">
            <a:avLst/>
          </a:prstGeom>
        </p:spPr>
        <p:txBody>
          <a:bodyPr wrap="square">
            <a:spAutoFit/>
          </a:bodyPr>
          <a:lstStyle/>
          <a:p>
            <a:pPr algn="ctr"/>
            <a:r>
              <a:rPr lang="en-US" sz="1600" b="1" i="1" dirty="0">
                <a:solidFill>
                  <a:srgbClr val="FF0000"/>
                </a:solidFill>
                <a:latin typeface="Arial" pitchFamily="34" charset="0"/>
                <a:cs typeface="Arial" pitchFamily="34" charset="0"/>
              </a:rPr>
              <a:t>TM:II-VI crystals being mid IR analogs of </a:t>
            </a:r>
            <a:r>
              <a:rPr lang="en-US" sz="1600" b="1" i="1" dirty="0" err="1">
                <a:solidFill>
                  <a:srgbClr val="FF0000"/>
                </a:solidFill>
                <a:latin typeface="Arial" pitchFamily="34" charset="0"/>
                <a:cs typeface="Arial" pitchFamily="34" charset="0"/>
              </a:rPr>
              <a:t>Ti:S</a:t>
            </a:r>
            <a:r>
              <a:rPr lang="de-AT" sz="1600" b="1" dirty="0">
                <a:solidFill>
                  <a:srgbClr val="FF0000"/>
                </a:solidFill>
                <a:latin typeface="Arial" charset="0"/>
              </a:rPr>
              <a:t> are unique solution for Mid-IR Lasing</a:t>
            </a:r>
            <a:endParaRPr lang="en-US" sz="1600" b="1" dirty="0">
              <a:solidFill>
                <a:srgbClr val="FF0000"/>
              </a:solidFill>
              <a:latin typeface="Arial" pitchFamily="34" charset="0"/>
              <a:cs typeface="Arial" pitchFamily="34" charset="0"/>
            </a:endParaRPr>
          </a:p>
        </p:txBody>
      </p:sp>
      <p:pic>
        <p:nvPicPr>
          <p:cNvPr id="10" name="Picture 2"/>
          <p:cNvPicPr>
            <a:picLocks noChangeAspect="1" noChangeArrowheads="1"/>
          </p:cNvPicPr>
          <p:nvPr/>
        </p:nvPicPr>
        <p:blipFill>
          <a:blip r:embed="rId2" cstate="print"/>
          <a:srcRect/>
          <a:stretch>
            <a:fillRect/>
          </a:stretch>
        </p:blipFill>
        <p:spPr bwMode="auto">
          <a:xfrm>
            <a:off x="5002179" y="810014"/>
            <a:ext cx="4141821" cy="2678885"/>
          </a:xfrm>
          <a:prstGeom prst="rect">
            <a:avLst/>
          </a:prstGeom>
          <a:noFill/>
          <a:ln w="9525">
            <a:noFill/>
            <a:miter lim="800000"/>
            <a:headEnd/>
            <a:tailEnd/>
          </a:ln>
        </p:spPr>
      </p:pic>
      <p:sp>
        <p:nvSpPr>
          <p:cNvPr id="11" name="Right Arrow 10"/>
          <p:cNvSpPr/>
          <p:nvPr/>
        </p:nvSpPr>
        <p:spPr>
          <a:xfrm rot="5400000">
            <a:off x="5943600" y="363628"/>
            <a:ext cx="533400" cy="3048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 name="Right Arrow 11"/>
          <p:cNvSpPr/>
          <p:nvPr/>
        </p:nvSpPr>
        <p:spPr>
          <a:xfrm rot="5400000">
            <a:off x="7124700" y="363628"/>
            <a:ext cx="533400" cy="3048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ectangle 12"/>
          <p:cNvSpPr/>
          <p:nvPr/>
        </p:nvSpPr>
        <p:spPr>
          <a:xfrm>
            <a:off x="5448300" y="3657600"/>
            <a:ext cx="3581400" cy="276999"/>
          </a:xfrm>
          <a:prstGeom prst="rect">
            <a:avLst/>
          </a:prstGeom>
        </p:spPr>
        <p:txBody>
          <a:bodyPr wrap="square">
            <a:spAutoFit/>
          </a:bodyPr>
          <a:lstStyle/>
          <a:p>
            <a:pPr algn="ctr"/>
            <a:r>
              <a:rPr lang="en-US" sz="1200" dirty="0" smtClean="0">
                <a:solidFill>
                  <a:schemeClr val="tx2">
                    <a:lumMod val="50000"/>
                  </a:schemeClr>
                </a:solidFill>
              </a:rPr>
              <a:t>Energy </a:t>
            </a:r>
            <a:r>
              <a:rPr lang="en-US" sz="1200" dirty="0">
                <a:solidFill>
                  <a:schemeClr val="tx2">
                    <a:lumMod val="50000"/>
                  </a:schemeClr>
                </a:solidFill>
              </a:rPr>
              <a:t>Structure of Transition Metal Ions in </a:t>
            </a:r>
            <a:r>
              <a:rPr lang="en-US" sz="1200" dirty="0" err="1" smtClean="0">
                <a:solidFill>
                  <a:schemeClr val="tx2">
                    <a:lumMod val="50000"/>
                  </a:schemeClr>
                </a:solidFill>
              </a:rPr>
              <a:t>ZnS</a:t>
            </a:r>
            <a:endParaRPr lang="en-US" sz="1200" dirty="0">
              <a:solidFill>
                <a:schemeClr val="tx2">
                  <a:lumMod val="50000"/>
                </a:schemeClr>
              </a:solidFill>
            </a:endParaRPr>
          </a:p>
        </p:txBody>
      </p:sp>
      <p:sp>
        <p:nvSpPr>
          <p:cNvPr id="15" name="Rectangle 14"/>
          <p:cNvSpPr/>
          <p:nvPr/>
        </p:nvSpPr>
        <p:spPr>
          <a:xfrm>
            <a:off x="5270140" y="4495800"/>
            <a:ext cx="3759560" cy="430887"/>
          </a:xfrm>
          <a:prstGeom prst="rect">
            <a:avLst/>
          </a:prstGeom>
        </p:spPr>
        <p:txBody>
          <a:bodyPr wrap="square">
            <a:spAutoFit/>
          </a:bodyPr>
          <a:lstStyle/>
          <a:p>
            <a:pPr marL="171450" indent="-171450">
              <a:buFont typeface="Calibri" panose="020F0502020204030204" pitchFamily="34" charset="0"/>
              <a:buChar char="‒"/>
            </a:pPr>
            <a:r>
              <a:rPr lang="en-US" sz="1100" dirty="0" err="1" smtClean="0">
                <a:solidFill>
                  <a:schemeClr val="tx2">
                    <a:lumMod val="50000"/>
                  </a:schemeClr>
                </a:solidFill>
              </a:rPr>
              <a:t>DeLoach</a:t>
            </a:r>
            <a:r>
              <a:rPr lang="en-US" sz="1100" dirty="0" smtClean="0">
                <a:solidFill>
                  <a:schemeClr val="tx2">
                    <a:lumMod val="50000"/>
                  </a:schemeClr>
                </a:solidFill>
              </a:rPr>
              <a:t> et al., IEEE </a:t>
            </a:r>
            <a:r>
              <a:rPr lang="en-US" sz="1100" dirty="0">
                <a:solidFill>
                  <a:schemeClr val="tx2">
                    <a:lumMod val="50000"/>
                  </a:schemeClr>
                </a:solidFill>
              </a:rPr>
              <a:t>J. Quantum Electron., </a:t>
            </a:r>
            <a:r>
              <a:rPr lang="en-US" sz="1100" dirty="0" smtClean="0">
                <a:solidFill>
                  <a:schemeClr val="tx2">
                    <a:lumMod val="50000"/>
                  </a:schemeClr>
                </a:solidFill>
              </a:rPr>
              <a:t>32, 885 </a:t>
            </a:r>
            <a:r>
              <a:rPr lang="en-US" sz="1100" dirty="0">
                <a:solidFill>
                  <a:schemeClr val="tx2">
                    <a:lumMod val="50000"/>
                  </a:schemeClr>
                </a:solidFill>
              </a:rPr>
              <a:t>(1996).</a:t>
            </a:r>
          </a:p>
          <a:p>
            <a:pPr marL="171450" indent="-171450">
              <a:buFont typeface="Calibri" panose="020F0502020204030204" pitchFamily="34" charset="0"/>
              <a:buChar char="‒"/>
            </a:pPr>
            <a:r>
              <a:rPr lang="en-US" sz="1100" dirty="0" smtClean="0">
                <a:solidFill>
                  <a:schemeClr val="tx2">
                    <a:lumMod val="50000"/>
                  </a:schemeClr>
                </a:solidFill>
              </a:rPr>
              <a:t>S. </a:t>
            </a:r>
            <a:r>
              <a:rPr lang="en-US" sz="1100" dirty="0">
                <a:solidFill>
                  <a:schemeClr val="tx2">
                    <a:lumMod val="50000"/>
                  </a:schemeClr>
                </a:solidFill>
              </a:rPr>
              <a:t>Mirov et al., IEEE JSTQE 24, 1601829 (2018)</a:t>
            </a:r>
          </a:p>
        </p:txBody>
      </p:sp>
    </p:spTree>
    <p:extLst>
      <p:ext uri="{BB962C8B-B14F-4D97-AF65-F5344CB8AC3E}">
        <p14:creationId xmlns:p14="http://schemas.microsoft.com/office/powerpoint/2010/main" val="2459524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6</a:t>
            </a:fld>
            <a:endParaRPr lang="en-US" dirty="0"/>
          </a:p>
        </p:txBody>
      </p:sp>
      <p:sp>
        <p:nvSpPr>
          <p:cNvPr id="2" name="Title 1"/>
          <p:cNvSpPr>
            <a:spLocks noGrp="1"/>
          </p:cNvSpPr>
          <p:nvPr>
            <p:ph type="title" idx="4294967295"/>
          </p:nvPr>
        </p:nvSpPr>
        <p:spPr>
          <a:xfrm>
            <a:off x="0" y="90427"/>
            <a:ext cx="8229600" cy="400050"/>
          </a:xfrm>
        </p:spPr>
        <p:txBody>
          <a:bodyPr>
            <a:spAutoFit/>
          </a:bodyPr>
          <a:lstStyle/>
          <a:p>
            <a:pPr algn="l"/>
            <a:r>
              <a:rPr lang="en-US" sz="2000" b="1" dirty="0" smtClean="0">
                <a:solidFill>
                  <a:srgbClr val="0000CC"/>
                </a:solidFill>
                <a:effectLst>
                  <a:outerShdw blurRad="38100" dist="38100" dir="2700000" algn="tl">
                    <a:srgbClr val="000000">
                      <a:alpha val="43137"/>
                    </a:srgbClr>
                  </a:outerShdw>
                </a:effectLst>
                <a:latin typeface="Arial Black" panose="020B0A04020102020204" pitchFamily="34" charset="0"/>
              </a:rPr>
              <a:t>Cr doped ZnSe and Cr:ZnS</a:t>
            </a:r>
            <a:endParaRPr lang="en-US" sz="2000" b="1" dirty="0">
              <a:solidFill>
                <a:srgbClr val="0000CC"/>
              </a:solidFill>
              <a:effectLst>
                <a:outerShdw blurRad="38100" dist="38100" dir="2700000" algn="tl">
                  <a:srgbClr val="000000">
                    <a:alpha val="43137"/>
                  </a:srgbClr>
                </a:outerShdw>
              </a:effectLst>
              <a:latin typeface="Arial Black" panose="020B0A04020102020204" pitchFamily="34" charset="0"/>
            </a:endParaRPr>
          </a:p>
        </p:txBody>
      </p:sp>
      <p:sp>
        <p:nvSpPr>
          <p:cNvPr id="5" name="Title 1"/>
          <p:cNvSpPr txBox="1">
            <a:spLocks/>
          </p:cNvSpPr>
          <p:nvPr/>
        </p:nvSpPr>
        <p:spPr>
          <a:xfrm>
            <a:off x="182505" y="446137"/>
            <a:ext cx="4038600" cy="4016484"/>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1600" b="1" dirty="0" smtClean="0">
                <a:solidFill>
                  <a:schemeClr val="tx2">
                    <a:lumMod val="75000"/>
                  </a:schemeClr>
                </a:solidFill>
              </a:rPr>
              <a:t>Key Advantages</a:t>
            </a:r>
            <a:endParaRPr lang="en-US" sz="1600" b="1" dirty="0">
              <a:solidFill>
                <a:schemeClr val="tx2">
                  <a:lumMod val="75000"/>
                </a:schemeClr>
              </a:solidFill>
            </a:endParaRPr>
          </a:p>
          <a:p>
            <a:pPr marL="514350" indent="-230188" algn="l">
              <a:buFont typeface="Wingdings" panose="05000000000000000000" pitchFamily="2" charset="2"/>
              <a:buChar char="ü"/>
            </a:pPr>
            <a:r>
              <a:rPr lang="en-US" sz="1600" dirty="0" smtClean="0">
                <a:solidFill>
                  <a:schemeClr val="tx2">
                    <a:lumMod val="75000"/>
                  </a:schemeClr>
                </a:solidFill>
              </a:rPr>
              <a:t>Access to 1.8 – 3.4 µm range</a:t>
            </a:r>
          </a:p>
          <a:p>
            <a:pPr marL="514350" indent="-230188" algn="l">
              <a:buFont typeface="Wingdings" panose="05000000000000000000" pitchFamily="2" charset="2"/>
              <a:buChar char="ü"/>
            </a:pPr>
            <a:r>
              <a:rPr lang="en-US" sz="1600" dirty="0" smtClean="0">
                <a:solidFill>
                  <a:schemeClr val="tx2">
                    <a:lumMod val="75000"/>
                  </a:schemeClr>
                </a:solidFill>
              </a:rPr>
              <a:t>Convenient pumping by </a:t>
            </a:r>
            <a:br>
              <a:rPr lang="en-US" sz="1600" dirty="0" smtClean="0">
                <a:solidFill>
                  <a:schemeClr val="tx2">
                    <a:lumMod val="75000"/>
                  </a:schemeClr>
                </a:solidFill>
              </a:rPr>
            </a:br>
            <a:r>
              <a:rPr lang="en-US" sz="1600" dirty="0" err="1" smtClean="0">
                <a:solidFill>
                  <a:schemeClr val="tx2">
                    <a:lumMod val="75000"/>
                  </a:schemeClr>
                </a:solidFill>
              </a:rPr>
              <a:t>Er</a:t>
            </a:r>
            <a:r>
              <a:rPr lang="en-US" sz="1600" dirty="0" smtClean="0">
                <a:solidFill>
                  <a:schemeClr val="tx2">
                    <a:lumMod val="75000"/>
                  </a:schemeClr>
                </a:solidFill>
              </a:rPr>
              <a:t>-, Tm- fiber lasers </a:t>
            </a:r>
          </a:p>
          <a:p>
            <a:pPr marL="514350" indent="-230188" algn="l">
              <a:buFont typeface="Wingdings" panose="05000000000000000000" pitchFamily="2" charset="2"/>
              <a:buChar char="ü"/>
            </a:pPr>
            <a:r>
              <a:rPr lang="en-US" sz="1600" dirty="0">
                <a:solidFill>
                  <a:srgbClr val="FF0000"/>
                </a:solidFill>
              </a:rPr>
              <a:t>Potentially electrically pumped</a:t>
            </a:r>
          </a:p>
          <a:p>
            <a:pPr marL="514350" indent="-230188" algn="l">
              <a:buFont typeface="Wingdings" panose="05000000000000000000" pitchFamily="2" charset="2"/>
              <a:buChar char="ü"/>
            </a:pPr>
            <a:r>
              <a:rPr lang="en-US" sz="1600" dirty="0" smtClean="0">
                <a:solidFill>
                  <a:srgbClr val="FF0000"/>
                </a:solidFill>
              </a:rPr>
              <a:t>Room temperature operation</a:t>
            </a:r>
          </a:p>
          <a:p>
            <a:pPr algn="l">
              <a:spcAft>
                <a:spcPts val="600"/>
              </a:spcAft>
            </a:pPr>
            <a:r>
              <a:rPr lang="en-US" sz="1600" b="1" dirty="0" smtClean="0">
                <a:solidFill>
                  <a:schemeClr val="tx2">
                    <a:lumMod val="75000"/>
                  </a:schemeClr>
                </a:solidFill>
              </a:rPr>
              <a:t>Other Features</a:t>
            </a:r>
            <a:endParaRPr lang="en-US" sz="1600" b="1" dirty="0">
              <a:solidFill>
                <a:schemeClr val="tx2">
                  <a:lumMod val="75000"/>
                </a:schemeClr>
              </a:solidFill>
            </a:endParaRPr>
          </a:p>
          <a:p>
            <a:pPr marL="515938" indent="-285750" algn="l">
              <a:buFont typeface="Arial" panose="020B0604020202020204" pitchFamily="34" charset="0"/>
              <a:buChar char="•"/>
            </a:pPr>
            <a:r>
              <a:rPr lang="en-US" sz="1600" dirty="0" smtClean="0">
                <a:solidFill>
                  <a:schemeClr val="tx2">
                    <a:lumMod val="75000"/>
                  </a:schemeClr>
                </a:solidFill>
              </a:rPr>
              <a:t>Supports all laser regimes</a:t>
            </a:r>
            <a:br>
              <a:rPr lang="en-US" sz="1600" dirty="0" smtClean="0">
                <a:solidFill>
                  <a:schemeClr val="tx2">
                    <a:lumMod val="75000"/>
                  </a:schemeClr>
                </a:solidFill>
              </a:rPr>
            </a:br>
            <a:r>
              <a:rPr lang="en-US" sz="1600" dirty="0" smtClean="0">
                <a:solidFill>
                  <a:schemeClr val="tx2">
                    <a:lumMod val="75000"/>
                  </a:schemeClr>
                </a:solidFill>
              </a:rPr>
              <a:t>cw, </a:t>
            </a:r>
            <a:r>
              <a:rPr lang="en-US" sz="1600" dirty="0" err="1" smtClean="0">
                <a:solidFill>
                  <a:schemeClr val="tx2">
                    <a:lumMod val="75000"/>
                  </a:schemeClr>
                </a:solidFill>
              </a:rPr>
              <a:t>ms</a:t>
            </a:r>
            <a:r>
              <a:rPr lang="en-US" sz="1600" dirty="0" smtClean="0">
                <a:solidFill>
                  <a:schemeClr val="tx2">
                    <a:lumMod val="75000"/>
                  </a:schemeClr>
                </a:solidFill>
              </a:rPr>
              <a:t>, µs, ns, </a:t>
            </a:r>
            <a:r>
              <a:rPr lang="en-US" sz="1600" dirty="0" err="1" smtClean="0">
                <a:solidFill>
                  <a:schemeClr val="tx2">
                    <a:lumMod val="75000"/>
                  </a:schemeClr>
                </a:solidFill>
              </a:rPr>
              <a:t>ps</a:t>
            </a:r>
            <a:r>
              <a:rPr lang="en-US" sz="1600" dirty="0" smtClean="0">
                <a:solidFill>
                  <a:schemeClr val="tx2">
                    <a:lumMod val="75000"/>
                  </a:schemeClr>
                </a:solidFill>
              </a:rPr>
              <a:t>, fs</a:t>
            </a:r>
          </a:p>
          <a:p>
            <a:pPr marL="515938" indent="-285750" algn="l">
              <a:buFont typeface="Arial" panose="020B0604020202020204" pitchFamily="34" charset="0"/>
              <a:buChar char="•"/>
            </a:pPr>
            <a:r>
              <a:rPr lang="en-US" sz="1600" dirty="0" smtClean="0">
                <a:solidFill>
                  <a:schemeClr val="tx2">
                    <a:lumMod val="75000"/>
                  </a:schemeClr>
                </a:solidFill>
              </a:rPr>
              <a:t>Direct pumping by laser diodes</a:t>
            </a:r>
          </a:p>
          <a:p>
            <a:pPr algn="l">
              <a:spcAft>
                <a:spcPts val="600"/>
              </a:spcAft>
            </a:pPr>
            <a:r>
              <a:rPr lang="en-US" sz="1600" b="1" dirty="0" smtClean="0">
                <a:solidFill>
                  <a:schemeClr val="tx2">
                    <a:lumMod val="75000"/>
                  </a:schemeClr>
                </a:solidFill>
              </a:rPr>
              <a:t>Cr:ZnS (vs. Cr:ZnSe)</a:t>
            </a:r>
            <a:endParaRPr lang="en-US" sz="1600" b="1" dirty="0">
              <a:solidFill>
                <a:schemeClr val="tx2">
                  <a:lumMod val="75000"/>
                </a:schemeClr>
              </a:solidFill>
            </a:endParaRPr>
          </a:p>
          <a:p>
            <a:pPr marL="515938" indent="-285750" algn="l">
              <a:buFont typeface="Arial" panose="020B0604020202020204" pitchFamily="34" charset="0"/>
              <a:buChar char="•"/>
            </a:pPr>
            <a:r>
              <a:rPr lang="en-US" sz="1600" dirty="0" smtClean="0">
                <a:solidFill>
                  <a:schemeClr val="tx2">
                    <a:lumMod val="75000"/>
                  </a:schemeClr>
                </a:solidFill>
              </a:rPr>
              <a:t>Very similar spectroscopically</a:t>
            </a:r>
            <a:endParaRPr lang="en-US" sz="1600" dirty="0">
              <a:solidFill>
                <a:schemeClr val="tx2">
                  <a:lumMod val="75000"/>
                </a:schemeClr>
              </a:solidFill>
            </a:endParaRPr>
          </a:p>
          <a:p>
            <a:pPr marL="515938" indent="-285750" algn="l">
              <a:buFont typeface="Arial" panose="020B0604020202020204" pitchFamily="34" charset="0"/>
              <a:buChar char="•"/>
            </a:pPr>
            <a:r>
              <a:rPr lang="en-US" sz="1600" dirty="0" smtClean="0">
                <a:solidFill>
                  <a:schemeClr val="tx2">
                    <a:lumMod val="75000"/>
                  </a:schemeClr>
                </a:solidFill>
              </a:rPr>
              <a:t>Better thermo-optics</a:t>
            </a:r>
          </a:p>
          <a:p>
            <a:pPr marL="515938" indent="-285750" algn="l">
              <a:buFont typeface="Arial" panose="020B0604020202020204" pitchFamily="34" charset="0"/>
              <a:buChar char="•"/>
            </a:pPr>
            <a:r>
              <a:rPr lang="en-US" sz="1600" dirty="0" smtClean="0">
                <a:solidFill>
                  <a:schemeClr val="tx2">
                    <a:lumMod val="75000"/>
                  </a:schemeClr>
                </a:solidFill>
              </a:rPr>
              <a:t>Broader bandgap    (3.9 vs. 2.7 eV)</a:t>
            </a:r>
          </a:p>
          <a:p>
            <a:pPr marL="515938" indent="-285750" algn="l">
              <a:buFont typeface="Arial" panose="020B0604020202020204" pitchFamily="34" charset="0"/>
              <a:buChar char="•"/>
            </a:pPr>
            <a:r>
              <a:rPr lang="en-US" sz="1600" dirty="0" smtClean="0">
                <a:solidFill>
                  <a:schemeClr val="tx2">
                    <a:lumMod val="75000"/>
                  </a:schemeClr>
                </a:solidFill>
              </a:rPr>
              <a:t>Lower nonlinearity (4 vs. 15 pm/V)</a:t>
            </a:r>
            <a:endParaRPr lang="en-US" sz="1600" dirty="0">
              <a:solidFill>
                <a:schemeClr val="tx2">
                  <a:lumMod val="75000"/>
                </a:schemeClr>
              </a:solidFill>
            </a:endParaRPr>
          </a:p>
        </p:txBody>
      </p:sp>
      <p:sp>
        <p:nvSpPr>
          <p:cNvPr id="7" name="Title 1"/>
          <p:cNvSpPr txBox="1">
            <a:spLocks/>
          </p:cNvSpPr>
          <p:nvPr/>
        </p:nvSpPr>
        <p:spPr>
          <a:xfrm>
            <a:off x="4830705" y="446137"/>
            <a:ext cx="4038600" cy="5001369"/>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1600" b="1" dirty="0" smtClean="0">
                <a:solidFill>
                  <a:schemeClr val="tx2">
                    <a:lumMod val="75000"/>
                  </a:schemeClr>
                </a:solidFill>
              </a:rPr>
              <a:t>Key Advantages</a:t>
            </a:r>
            <a:endParaRPr lang="en-US" sz="1600" b="1" dirty="0">
              <a:solidFill>
                <a:schemeClr val="tx2">
                  <a:lumMod val="75000"/>
                </a:schemeClr>
              </a:solidFill>
            </a:endParaRPr>
          </a:p>
          <a:p>
            <a:pPr marL="514350" indent="-230188" algn="l">
              <a:buFont typeface="Wingdings" panose="05000000000000000000" pitchFamily="2" charset="2"/>
              <a:buChar char="ü"/>
            </a:pPr>
            <a:r>
              <a:rPr lang="en-US" sz="1600" dirty="0" smtClean="0">
                <a:solidFill>
                  <a:schemeClr val="tx2">
                    <a:lumMod val="75000"/>
                  </a:schemeClr>
                </a:solidFill>
              </a:rPr>
              <a:t>Access to 3.4 – 5.2 µm range</a:t>
            </a:r>
          </a:p>
          <a:p>
            <a:pPr marL="514350" indent="-230188" algn="l">
              <a:buFont typeface="Wingdings" panose="05000000000000000000" pitchFamily="2" charset="2"/>
              <a:buChar char="ü"/>
            </a:pPr>
            <a:r>
              <a:rPr lang="en-US" sz="1600" dirty="0" smtClean="0">
                <a:solidFill>
                  <a:schemeClr val="tx2">
                    <a:lumMod val="75000"/>
                  </a:schemeClr>
                </a:solidFill>
              </a:rPr>
              <a:t>Pumping by Cr:ZnS/ZnSe lasers</a:t>
            </a:r>
          </a:p>
          <a:p>
            <a:pPr algn="l">
              <a:spcAft>
                <a:spcPts val="600"/>
              </a:spcAft>
            </a:pPr>
            <a:r>
              <a:rPr lang="en-US" sz="1600" b="1" dirty="0" smtClean="0">
                <a:solidFill>
                  <a:schemeClr val="tx2">
                    <a:lumMod val="75000"/>
                  </a:schemeClr>
                </a:solidFill>
              </a:rPr>
              <a:t>Other Features</a:t>
            </a:r>
            <a:endParaRPr lang="en-US" sz="1600" b="1" dirty="0">
              <a:solidFill>
                <a:schemeClr val="tx2">
                  <a:lumMod val="75000"/>
                </a:schemeClr>
              </a:solidFill>
            </a:endParaRPr>
          </a:p>
          <a:p>
            <a:pPr marL="515938" indent="-285750" algn="l">
              <a:buFont typeface="Arial" panose="020B0604020202020204" pitchFamily="34" charset="0"/>
              <a:buChar char="•"/>
            </a:pPr>
            <a:r>
              <a:rPr lang="en-US" sz="1600" dirty="0">
                <a:solidFill>
                  <a:schemeClr val="tx2">
                    <a:lumMod val="75000"/>
                  </a:schemeClr>
                </a:solidFill>
              </a:rPr>
              <a:t>Pumping at 2.94 </a:t>
            </a:r>
            <a:r>
              <a:rPr lang="en-US" sz="1600" dirty="0" smtClean="0">
                <a:solidFill>
                  <a:schemeClr val="tx2">
                    <a:lumMod val="75000"/>
                  </a:schemeClr>
                </a:solidFill>
              </a:rPr>
              <a:t>µm by </a:t>
            </a:r>
            <a:r>
              <a:rPr lang="en-US" sz="1600" dirty="0" err="1">
                <a:solidFill>
                  <a:schemeClr val="tx2">
                    <a:lumMod val="75000"/>
                  </a:schemeClr>
                </a:solidFill>
              </a:rPr>
              <a:t>Er:YAG</a:t>
            </a:r>
            <a:r>
              <a:rPr lang="en-US" sz="1600" dirty="0">
                <a:solidFill>
                  <a:schemeClr val="tx2">
                    <a:lumMod val="75000"/>
                  </a:schemeClr>
                </a:solidFill>
              </a:rPr>
              <a:t> </a:t>
            </a:r>
            <a:r>
              <a:rPr lang="en-US" sz="1600" dirty="0" smtClean="0">
                <a:solidFill>
                  <a:schemeClr val="tx2">
                    <a:lumMod val="75000"/>
                  </a:schemeClr>
                </a:solidFill>
              </a:rPr>
              <a:t>lasers</a:t>
            </a:r>
          </a:p>
          <a:p>
            <a:pPr marL="515938" indent="-285750" algn="l">
              <a:buFont typeface="Arial" panose="020B0604020202020204" pitchFamily="34" charset="0"/>
              <a:buChar char="•"/>
            </a:pPr>
            <a:r>
              <a:rPr lang="en-US" sz="1600" dirty="0" smtClean="0">
                <a:solidFill>
                  <a:schemeClr val="tx2">
                    <a:lumMod val="75000"/>
                  </a:schemeClr>
                </a:solidFill>
              </a:rPr>
              <a:t>Pumping at 2.7 </a:t>
            </a:r>
            <a:r>
              <a:rPr lang="en-US" sz="1600" dirty="0">
                <a:solidFill>
                  <a:schemeClr val="tx2">
                    <a:lumMod val="75000"/>
                  </a:schemeClr>
                </a:solidFill>
              </a:rPr>
              <a:t>µm by </a:t>
            </a:r>
            <a:r>
              <a:rPr lang="en-US" sz="1600" dirty="0" smtClean="0">
                <a:solidFill>
                  <a:schemeClr val="tx2">
                    <a:lumMod val="75000"/>
                  </a:schemeClr>
                </a:solidFill>
              </a:rPr>
              <a:t>HF </a:t>
            </a:r>
            <a:r>
              <a:rPr lang="en-US" sz="1600" dirty="0">
                <a:solidFill>
                  <a:schemeClr val="tx2">
                    <a:lumMod val="75000"/>
                  </a:schemeClr>
                </a:solidFill>
              </a:rPr>
              <a:t>lasers</a:t>
            </a:r>
            <a:endParaRPr lang="en-US" sz="1600" dirty="0" smtClean="0">
              <a:solidFill>
                <a:schemeClr val="tx2">
                  <a:lumMod val="75000"/>
                </a:schemeClr>
              </a:solidFill>
            </a:endParaRPr>
          </a:p>
          <a:p>
            <a:pPr marL="515938" indent="-285750" algn="l">
              <a:buFont typeface="Arial" panose="020B0604020202020204" pitchFamily="34" charset="0"/>
              <a:buChar char="•"/>
            </a:pPr>
            <a:r>
              <a:rPr lang="en-US" sz="1600" dirty="0" smtClean="0">
                <a:solidFill>
                  <a:schemeClr val="tx2">
                    <a:lumMod val="75000"/>
                  </a:schemeClr>
                </a:solidFill>
              </a:rPr>
              <a:t>Supports all laser regimes</a:t>
            </a:r>
          </a:p>
          <a:p>
            <a:pPr marL="684213" indent="-338138" algn="l">
              <a:buFont typeface="Wingdings" panose="05000000000000000000" pitchFamily="2" charset="2"/>
              <a:buChar char="ü"/>
            </a:pPr>
            <a:r>
              <a:rPr lang="en-US" sz="1600" dirty="0" smtClean="0">
                <a:solidFill>
                  <a:schemeClr val="tx2">
                    <a:lumMod val="75000"/>
                  </a:schemeClr>
                </a:solidFill>
              </a:rPr>
              <a:t>cw, </a:t>
            </a:r>
            <a:r>
              <a:rPr lang="en-US" sz="1600" dirty="0" err="1" smtClean="0">
                <a:solidFill>
                  <a:schemeClr val="tx2">
                    <a:lumMod val="75000"/>
                  </a:schemeClr>
                </a:solidFill>
              </a:rPr>
              <a:t>ms</a:t>
            </a:r>
            <a:r>
              <a:rPr lang="en-US" sz="1600" dirty="0" smtClean="0">
                <a:solidFill>
                  <a:schemeClr val="tx2">
                    <a:lumMod val="75000"/>
                  </a:schemeClr>
                </a:solidFill>
              </a:rPr>
              <a:t>, µs at T &lt; 220 K</a:t>
            </a:r>
          </a:p>
          <a:p>
            <a:pPr marL="684213" indent="-338138" algn="l">
              <a:buFont typeface="Wingdings" panose="05000000000000000000" pitchFamily="2" charset="2"/>
              <a:buChar char="ü"/>
            </a:pPr>
            <a:r>
              <a:rPr lang="en-US" sz="1600" dirty="0" smtClean="0">
                <a:solidFill>
                  <a:schemeClr val="tx2">
                    <a:lumMod val="75000"/>
                  </a:schemeClr>
                </a:solidFill>
              </a:rPr>
              <a:t>ns at room temperature </a:t>
            </a:r>
          </a:p>
          <a:p>
            <a:pPr marL="684213" indent="-338138" algn="l">
              <a:buFont typeface="Wingdings" panose="05000000000000000000" pitchFamily="2" charset="2"/>
              <a:buChar char="ü"/>
            </a:pPr>
            <a:r>
              <a:rPr lang="en-US" sz="1600" dirty="0" smtClean="0">
                <a:solidFill>
                  <a:srgbClr val="C00000"/>
                </a:solidFill>
              </a:rPr>
              <a:t>mode-locked [work in progress]</a:t>
            </a:r>
          </a:p>
          <a:p>
            <a:pPr marL="515938" indent="-288925" algn="l">
              <a:buFont typeface="Arial" panose="020B0604020202020204" pitchFamily="34" charset="0"/>
              <a:buChar char="•"/>
            </a:pPr>
            <a:r>
              <a:rPr lang="en-US" sz="1600" dirty="0" smtClean="0">
                <a:solidFill>
                  <a:srgbClr val="C00000"/>
                </a:solidFill>
              </a:rPr>
              <a:t>60 </a:t>
            </a:r>
            <a:r>
              <a:rPr lang="en-US" sz="1600" dirty="0" smtClean="0">
                <a:solidFill>
                  <a:srgbClr val="C00000"/>
                </a:solidFill>
                <a:sym typeface="Symbol" panose="05050102010706020507" pitchFamily="18" charset="2"/>
              </a:rPr>
              <a:t>s lifetime – high energy storage capability. </a:t>
            </a:r>
          </a:p>
          <a:p>
            <a:pPr marL="687388" indent="-346075" algn="l">
              <a:buFont typeface="Wingdings" panose="05000000000000000000" pitchFamily="2" charset="2"/>
              <a:buChar char="ü"/>
            </a:pPr>
            <a:r>
              <a:rPr lang="en-US" sz="1600" dirty="0" smtClean="0">
                <a:solidFill>
                  <a:srgbClr val="C00000"/>
                </a:solidFill>
                <a:sym typeface="Symbol" panose="05050102010706020507" pitchFamily="18" charset="2"/>
              </a:rPr>
              <a:t>Q-switching and amplification of ns-fs pulses in the mid-IR</a:t>
            </a:r>
          </a:p>
          <a:p>
            <a:pPr marL="687388" indent="-346075" algn="l">
              <a:buFont typeface="Wingdings" panose="05000000000000000000" pitchFamily="2" charset="2"/>
              <a:buChar char="ü"/>
            </a:pPr>
            <a:endParaRPr lang="en-US" sz="1600" dirty="0">
              <a:solidFill>
                <a:srgbClr val="C00000"/>
              </a:solidFill>
            </a:endParaRPr>
          </a:p>
          <a:p>
            <a:pPr marL="687388" indent="-346075" algn="l">
              <a:buFont typeface="Wingdings" panose="05000000000000000000" pitchFamily="2" charset="2"/>
              <a:buChar char="ü"/>
            </a:pPr>
            <a:endParaRPr lang="en-US" sz="1600" dirty="0" smtClean="0">
              <a:solidFill>
                <a:srgbClr val="C00000"/>
              </a:solidFill>
            </a:endParaRPr>
          </a:p>
          <a:p>
            <a:pPr marL="515938" indent="-285750" algn="l">
              <a:buFont typeface="Arial" panose="020B0604020202020204" pitchFamily="34" charset="0"/>
              <a:buChar char="•"/>
            </a:pPr>
            <a:endParaRPr lang="en-US" sz="1600" dirty="0" smtClean="0">
              <a:solidFill>
                <a:schemeClr val="tx2">
                  <a:lumMod val="75000"/>
                </a:schemeClr>
              </a:solidFill>
            </a:endParaRPr>
          </a:p>
          <a:p>
            <a:pPr algn="l">
              <a:spcAft>
                <a:spcPts val="600"/>
              </a:spcAft>
            </a:pPr>
            <a:r>
              <a:rPr lang="en-US" sz="1600" b="1" dirty="0" err="1" smtClean="0">
                <a:solidFill>
                  <a:schemeClr val="tx2">
                    <a:lumMod val="75000"/>
                  </a:schemeClr>
                </a:solidFill>
              </a:rPr>
              <a:t>Fe:ZnS</a:t>
            </a:r>
            <a:r>
              <a:rPr lang="en-US" sz="1600" b="1" dirty="0" smtClean="0">
                <a:solidFill>
                  <a:schemeClr val="tx2">
                    <a:lumMod val="75000"/>
                  </a:schemeClr>
                </a:solidFill>
              </a:rPr>
              <a:t> vs. Fe:ZnSe</a:t>
            </a:r>
            <a:endParaRPr lang="en-US" sz="1600" b="1" dirty="0">
              <a:solidFill>
                <a:schemeClr val="tx2">
                  <a:lumMod val="75000"/>
                </a:schemeClr>
              </a:solidFill>
            </a:endParaRPr>
          </a:p>
          <a:p>
            <a:pPr marL="515938" indent="-285750" algn="l">
              <a:buFont typeface="Arial" panose="020B0604020202020204" pitchFamily="34" charset="0"/>
              <a:buChar char="•"/>
            </a:pPr>
            <a:r>
              <a:rPr lang="en-US" sz="1600" dirty="0" smtClean="0">
                <a:solidFill>
                  <a:schemeClr val="tx2">
                    <a:lumMod val="75000"/>
                  </a:schemeClr>
                </a:solidFill>
              </a:rPr>
              <a:t>Very similar spectroscopically</a:t>
            </a:r>
            <a:endParaRPr lang="en-US" sz="1600" dirty="0">
              <a:solidFill>
                <a:schemeClr val="tx2">
                  <a:lumMod val="75000"/>
                </a:schemeClr>
              </a:solidFill>
            </a:endParaRPr>
          </a:p>
        </p:txBody>
      </p:sp>
      <p:sp>
        <p:nvSpPr>
          <p:cNvPr id="8" name="Title 1"/>
          <p:cNvSpPr txBox="1">
            <a:spLocks/>
          </p:cNvSpPr>
          <p:nvPr/>
        </p:nvSpPr>
        <p:spPr>
          <a:xfrm>
            <a:off x="609600" y="113071"/>
            <a:ext cx="8229600" cy="400110"/>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000" b="1" dirty="0" smtClean="0">
                <a:solidFill>
                  <a:srgbClr val="0000CC"/>
                </a:solidFill>
                <a:effectLst>
                  <a:outerShdw blurRad="38100" dist="38100" dir="2700000" algn="tl">
                    <a:srgbClr val="000000">
                      <a:alpha val="43137"/>
                    </a:srgbClr>
                  </a:outerShdw>
                </a:effectLst>
                <a:latin typeface="Arial Black" panose="020B0A04020102020204" pitchFamily="34" charset="0"/>
              </a:rPr>
              <a:t>Fe doped </a:t>
            </a:r>
            <a:r>
              <a:rPr lang="en-US" sz="2000" b="1" dirty="0" err="1" smtClean="0">
                <a:solidFill>
                  <a:srgbClr val="0000CC"/>
                </a:solidFill>
                <a:effectLst>
                  <a:outerShdw blurRad="38100" dist="38100" dir="2700000" algn="tl">
                    <a:srgbClr val="000000">
                      <a:alpha val="43137"/>
                    </a:srgbClr>
                  </a:outerShdw>
                </a:effectLst>
                <a:latin typeface="Arial Black" panose="020B0A04020102020204" pitchFamily="34" charset="0"/>
              </a:rPr>
              <a:t>ZnSe</a:t>
            </a:r>
            <a:r>
              <a:rPr lang="en-US" sz="2000" b="1" dirty="0" smtClean="0">
                <a:solidFill>
                  <a:srgbClr val="0000CC"/>
                </a:solidFill>
                <a:effectLst>
                  <a:outerShdw blurRad="38100" dist="38100" dir="2700000" algn="tl">
                    <a:srgbClr val="000000">
                      <a:alpha val="43137"/>
                    </a:srgbClr>
                  </a:outerShdw>
                </a:effectLst>
                <a:latin typeface="Arial Black" panose="020B0A04020102020204" pitchFamily="34" charset="0"/>
              </a:rPr>
              <a:t> and </a:t>
            </a:r>
            <a:r>
              <a:rPr lang="en-US" sz="2000" b="1" dirty="0" err="1" smtClean="0">
                <a:solidFill>
                  <a:srgbClr val="0000CC"/>
                </a:solidFill>
                <a:effectLst>
                  <a:outerShdw blurRad="38100" dist="38100" dir="2700000" algn="tl">
                    <a:srgbClr val="000000">
                      <a:alpha val="43137"/>
                    </a:srgbClr>
                  </a:outerShdw>
                </a:effectLst>
                <a:latin typeface="Arial Black" panose="020B0A04020102020204" pitchFamily="34" charset="0"/>
              </a:rPr>
              <a:t>ZnS</a:t>
            </a:r>
            <a:endParaRPr lang="en-US" sz="2000" b="1" dirty="0">
              <a:solidFill>
                <a:srgbClr val="0000CC"/>
              </a:solidFill>
              <a:effectLst>
                <a:outerShdw blurRad="38100" dist="38100" dir="2700000" algn="tl">
                  <a:srgbClr val="000000">
                    <a:alpha val="43137"/>
                  </a:srgbClr>
                </a:outerShdw>
              </a:effectLst>
              <a:latin typeface="Arial Black" panose="020B0A04020102020204" pitchFamily="34" charset="0"/>
            </a:endParaRPr>
          </a:p>
        </p:txBody>
      </p:sp>
      <p:pic>
        <p:nvPicPr>
          <p:cNvPr id="10" name="Picture 9"/>
          <p:cNvPicPr>
            <a:picLocks noChangeAspect="1"/>
          </p:cNvPicPr>
          <p:nvPr/>
        </p:nvPicPr>
        <p:blipFill rotWithShape="1">
          <a:blip r:embed="rId2"/>
          <a:srcRect t="7866"/>
          <a:stretch/>
        </p:blipFill>
        <p:spPr>
          <a:xfrm>
            <a:off x="213758" y="4373563"/>
            <a:ext cx="8673628" cy="2347912"/>
          </a:xfrm>
          <a:prstGeom prst="rect">
            <a:avLst/>
          </a:prstGeom>
        </p:spPr>
      </p:pic>
    </p:spTree>
    <p:extLst>
      <p:ext uri="{BB962C8B-B14F-4D97-AF65-F5344CB8AC3E}">
        <p14:creationId xmlns:p14="http://schemas.microsoft.com/office/powerpoint/2010/main" val="1011186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5941" y="880041"/>
            <a:ext cx="4439532" cy="3810001"/>
          </a:xfrm>
          <a:prstGeom prst="rect">
            <a:avLst/>
          </a:prstGeom>
        </p:spPr>
      </p:pic>
      <p:sp>
        <p:nvSpPr>
          <p:cNvPr id="9" name="Slide Number Placeholder 8"/>
          <p:cNvSpPr>
            <a:spLocks noGrp="1"/>
          </p:cNvSpPr>
          <p:nvPr>
            <p:ph type="sldNum" sz="quarter" idx="12"/>
          </p:nvPr>
        </p:nvSpPr>
        <p:spPr/>
        <p:txBody>
          <a:bodyPr/>
          <a:lstStyle/>
          <a:p>
            <a:fld id="{7C15AC04-70BB-4C4D-ABFC-4A2A43E59B72}" type="slidenum">
              <a:rPr lang="en-US" smtClean="0"/>
              <a:pPr/>
              <a:t>7</a:t>
            </a:fld>
            <a:endParaRPr lang="en-US" dirty="0"/>
          </a:p>
        </p:txBody>
      </p:sp>
      <p:sp>
        <p:nvSpPr>
          <p:cNvPr id="2" name="Title 1"/>
          <p:cNvSpPr>
            <a:spLocks noGrp="1"/>
          </p:cNvSpPr>
          <p:nvPr>
            <p:ph type="title" idx="4294967295"/>
          </p:nvPr>
        </p:nvSpPr>
        <p:spPr>
          <a:xfrm>
            <a:off x="152400" y="193984"/>
            <a:ext cx="8991600" cy="707886"/>
          </a:xfrm>
        </p:spPr>
        <p:txBody>
          <a:bodyPr wrap="square">
            <a:spAutoFit/>
          </a:bodyPr>
          <a:lstStyle/>
          <a:p>
            <a:r>
              <a:rPr lang="en-US" sz="2000" b="1" dirty="0" smtClean="0">
                <a:solidFill>
                  <a:srgbClr val="0000CC"/>
                </a:solidFill>
                <a:latin typeface="Arial Black" panose="020B0A04020102020204" pitchFamily="34" charset="0"/>
              </a:rPr>
              <a:t>Polycrystalline </a:t>
            </a:r>
            <a:r>
              <a:rPr lang="en-US" sz="2000" b="1" dirty="0">
                <a:solidFill>
                  <a:srgbClr val="0000CC"/>
                </a:solidFill>
                <a:latin typeface="Arial Black" panose="020B0A04020102020204" pitchFamily="34" charset="0"/>
              </a:rPr>
              <a:t>Cr</a:t>
            </a:r>
            <a:r>
              <a:rPr lang="en-US" sz="2000" b="1" baseline="30000" dirty="0">
                <a:solidFill>
                  <a:srgbClr val="0000CC"/>
                </a:solidFill>
                <a:latin typeface="Arial Black" panose="020B0A04020102020204" pitchFamily="34" charset="0"/>
              </a:rPr>
              <a:t>2+</a:t>
            </a:r>
            <a:r>
              <a:rPr lang="en-US" sz="2000" b="1" dirty="0">
                <a:solidFill>
                  <a:srgbClr val="0000CC"/>
                </a:solidFill>
                <a:latin typeface="Arial Black" panose="020B0A04020102020204" pitchFamily="34" charset="0"/>
              </a:rPr>
              <a:t>:</a:t>
            </a:r>
            <a:r>
              <a:rPr lang="en-US" sz="2000" b="1" dirty="0" err="1" smtClean="0">
                <a:solidFill>
                  <a:srgbClr val="0000CC"/>
                </a:solidFill>
                <a:latin typeface="Arial Black" panose="020B0A04020102020204" pitchFamily="34" charset="0"/>
              </a:rPr>
              <a:t>ZnSe</a:t>
            </a:r>
            <a:r>
              <a:rPr lang="en-US" sz="2000" b="1" dirty="0" smtClean="0">
                <a:solidFill>
                  <a:srgbClr val="0000CC"/>
                </a:solidFill>
                <a:latin typeface="Arial Black" panose="020B0A04020102020204" pitchFamily="34" charset="0"/>
              </a:rPr>
              <a:t>, </a:t>
            </a:r>
            <a:r>
              <a:rPr lang="en-US" sz="2000" b="1" dirty="0">
                <a:solidFill>
                  <a:srgbClr val="0000CC"/>
                </a:solidFill>
                <a:latin typeface="Arial Black" panose="020B0A04020102020204" pitchFamily="34" charset="0"/>
              </a:rPr>
              <a:t>Cr</a:t>
            </a:r>
            <a:r>
              <a:rPr lang="en-US" sz="2000" b="1" baseline="30000" dirty="0">
                <a:solidFill>
                  <a:srgbClr val="0000CC"/>
                </a:solidFill>
                <a:latin typeface="Arial Black" panose="020B0A04020102020204" pitchFamily="34" charset="0"/>
              </a:rPr>
              <a:t>2+</a:t>
            </a:r>
            <a:r>
              <a:rPr lang="en-US" sz="2000" b="1" dirty="0">
                <a:solidFill>
                  <a:srgbClr val="0000CC"/>
                </a:solidFill>
                <a:latin typeface="Arial Black" panose="020B0A04020102020204" pitchFamily="34" charset="0"/>
              </a:rPr>
              <a:t>:</a:t>
            </a:r>
            <a:r>
              <a:rPr lang="en-US" sz="2000" b="1" dirty="0" err="1" smtClean="0">
                <a:solidFill>
                  <a:srgbClr val="0000CC"/>
                </a:solidFill>
                <a:latin typeface="Arial Black" panose="020B0A04020102020204" pitchFamily="34" charset="0"/>
              </a:rPr>
              <a:t>ZnS</a:t>
            </a:r>
            <a:r>
              <a:rPr lang="en-US" sz="2000" b="1" dirty="0" smtClean="0">
                <a:solidFill>
                  <a:srgbClr val="0000CC"/>
                </a:solidFill>
                <a:latin typeface="Arial Black" panose="020B0A04020102020204" pitchFamily="34" charset="0"/>
              </a:rPr>
              <a:t> and </a:t>
            </a:r>
            <a:r>
              <a:rPr lang="en-US" sz="2000" b="1" dirty="0" err="1" smtClean="0">
                <a:solidFill>
                  <a:srgbClr val="0000CC"/>
                </a:solidFill>
                <a:latin typeface="Arial Black" panose="020B0A04020102020204" pitchFamily="34" charset="0"/>
              </a:rPr>
              <a:t>Fe:ZnSe</a:t>
            </a:r>
            <a:r>
              <a:rPr lang="en-US" sz="2000" b="1" dirty="0" smtClean="0">
                <a:solidFill>
                  <a:srgbClr val="0000CC"/>
                </a:solidFill>
                <a:latin typeface="Arial Black" panose="020B0A04020102020204" pitchFamily="34" charset="0"/>
              </a:rPr>
              <a:t>: Unique combination of parameters</a:t>
            </a:r>
            <a:endParaRPr lang="en-US" sz="2000" b="1" dirty="0">
              <a:solidFill>
                <a:srgbClr val="0000CC"/>
              </a:solidFill>
              <a:latin typeface="Arial Black" panose="020B0A040201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0184" b="-5652"/>
          <a:stretch/>
        </p:blipFill>
        <p:spPr>
          <a:xfrm>
            <a:off x="6344248" y="4690042"/>
            <a:ext cx="2153980" cy="114300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2653" y="1524000"/>
            <a:ext cx="1574095" cy="95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152400" y="705988"/>
            <a:ext cx="3646502" cy="3477875"/>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600"/>
              </a:spcBef>
              <a:tabLst>
                <a:tab pos="1882775" algn="l"/>
                <a:tab pos="2397125" algn="l"/>
                <a:tab pos="2689225" algn="l"/>
              </a:tabLst>
            </a:pPr>
            <a:r>
              <a:rPr lang="en-US" sz="2000" dirty="0" smtClean="0">
                <a:solidFill>
                  <a:schemeClr val="tx2">
                    <a:lumMod val="75000"/>
                  </a:schemeClr>
                </a:solidFill>
              </a:rPr>
              <a:t>Superb ultra-fast laser capabilities are blended with </a:t>
            </a:r>
          </a:p>
          <a:p>
            <a:pPr marL="346075" indent="-346075" algn="l">
              <a:spcBef>
                <a:spcPts val="600"/>
              </a:spcBef>
              <a:buFont typeface="Arial" pitchFamily="34" charset="0"/>
              <a:buChar char="•"/>
              <a:tabLst>
                <a:tab pos="1882775" algn="l"/>
                <a:tab pos="2397125" algn="l"/>
                <a:tab pos="2689225" algn="l"/>
              </a:tabLst>
            </a:pPr>
            <a:r>
              <a:rPr lang="en-US" sz="1600" dirty="0" smtClean="0">
                <a:solidFill>
                  <a:schemeClr val="tx2">
                    <a:lumMod val="75000"/>
                  </a:schemeClr>
                </a:solidFill>
              </a:rPr>
              <a:t>High nonlinearity of II-VI semiconductors</a:t>
            </a:r>
          </a:p>
          <a:p>
            <a:pPr marL="346075" indent="-346075" algn="l">
              <a:spcBef>
                <a:spcPts val="600"/>
              </a:spcBef>
              <a:buFont typeface="Arial" pitchFamily="34" charset="0"/>
              <a:buChar char="•"/>
              <a:tabLst>
                <a:tab pos="1882775" algn="l"/>
                <a:tab pos="2397125" algn="l"/>
                <a:tab pos="2689225" algn="l"/>
              </a:tabLst>
            </a:pPr>
            <a:r>
              <a:rPr lang="en-US" sz="1600" u="sng" dirty="0" smtClean="0">
                <a:solidFill>
                  <a:schemeClr val="tx2">
                    <a:lumMod val="75000"/>
                  </a:schemeClr>
                </a:solidFill>
              </a:rPr>
              <a:t>Controllable</a:t>
            </a:r>
            <a:r>
              <a:rPr lang="en-US" sz="1600" dirty="0" smtClean="0">
                <a:solidFill>
                  <a:schemeClr val="tx2">
                    <a:lumMod val="75000"/>
                  </a:schemeClr>
                </a:solidFill>
              </a:rPr>
              <a:t> polycrystalline microstructure that enables random quasi-phase matching (RQPM)</a:t>
            </a:r>
          </a:p>
          <a:p>
            <a:pPr marL="346075" indent="-346075" algn="l">
              <a:spcBef>
                <a:spcPts val="600"/>
              </a:spcBef>
              <a:buFont typeface="Arial" pitchFamily="34" charset="0"/>
              <a:buChar char="•"/>
              <a:tabLst>
                <a:tab pos="1882775" algn="l"/>
                <a:tab pos="2397125" algn="l"/>
                <a:tab pos="2689225" algn="l"/>
              </a:tabLst>
            </a:pPr>
            <a:r>
              <a:rPr lang="en-US" sz="1600" dirty="0" smtClean="0">
                <a:solidFill>
                  <a:schemeClr val="tx2">
                    <a:lumMod val="75000"/>
                  </a:schemeClr>
                </a:solidFill>
              </a:rPr>
              <a:t>Fabrication technology that </a:t>
            </a:r>
            <a:br>
              <a:rPr lang="en-US" sz="1600" dirty="0" smtClean="0">
                <a:solidFill>
                  <a:schemeClr val="tx2">
                    <a:lumMod val="75000"/>
                  </a:schemeClr>
                </a:solidFill>
              </a:rPr>
            </a:br>
            <a:r>
              <a:rPr lang="en-US" sz="1600" dirty="0" smtClean="0">
                <a:solidFill>
                  <a:schemeClr val="tx2">
                    <a:lumMod val="75000"/>
                  </a:schemeClr>
                </a:solidFill>
              </a:rPr>
              <a:t>enables power scaling</a:t>
            </a:r>
          </a:p>
          <a:p>
            <a:pPr marL="346075" indent="-346075" algn="l">
              <a:spcBef>
                <a:spcPts val="600"/>
              </a:spcBef>
              <a:buFont typeface="Arial" pitchFamily="34" charset="0"/>
              <a:buChar char="•"/>
              <a:tabLst>
                <a:tab pos="1882775" algn="l"/>
                <a:tab pos="2397125" algn="l"/>
                <a:tab pos="2689225" algn="l"/>
              </a:tabLst>
            </a:pPr>
            <a:r>
              <a:rPr lang="en-US" sz="1600" dirty="0" smtClean="0">
                <a:solidFill>
                  <a:schemeClr val="tx2">
                    <a:lumMod val="75000"/>
                  </a:schemeClr>
                </a:solidFill>
              </a:rPr>
              <a:t>Spinning ring – spinning cavity oscillator/amplifier platforms to control thermal management</a:t>
            </a:r>
            <a:endParaRPr lang="en-US" sz="1200" dirty="0">
              <a:solidFill>
                <a:schemeClr val="tx2">
                  <a:lumMod val="75000"/>
                </a:schemeClr>
              </a:solidFill>
            </a:endParaRPr>
          </a:p>
        </p:txBody>
      </p:sp>
      <p:pic>
        <p:nvPicPr>
          <p:cNvPr id="8" name="Picture 7"/>
          <p:cNvPicPr/>
          <p:nvPr/>
        </p:nvPicPr>
        <p:blipFill>
          <a:blip r:embed="rId5" cstate="print">
            <a:extLst>
              <a:ext uri="{28A0092B-C50C-407E-A947-70E740481C1C}">
                <a14:useLocalDpi xmlns:a14="http://schemas.microsoft.com/office/drawing/2010/main" val="0"/>
              </a:ext>
            </a:extLst>
          </a:blip>
          <a:srcRect l="21420" t="18935" r="23836" b="14139"/>
          <a:stretch>
            <a:fillRect/>
          </a:stretch>
        </p:blipFill>
        <p:spPr bwMode="auto">
          <a:xfrm>
            <a:off x="3696766" y="3373794"/>
            <a:ext cx="1574095" cy="1373226"/>
          </a:xfrm>
          <a:prstGeom prst="rect">
            <a:avLst/>
          </a:prstGeom>
          <a:noFill/>
          <a:ln>
            <a:no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4156229"/>
            <a:ext cx="2991318" cy="2565246"/>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2248" t="62458" r="3765" b="1852"/>
          <a:stretch/>
        </p:blipFill>
        <p:spPr>
          <a:xfrm>
            <a:off x="3382207" y="5409581"/>
            <a:ext cx="2667000" cy="1111250"/>
          </a:xfrm>
          <a:prstGeom prst="rect">
            <a:avLst/>
          </a:prstGeom>
        </p:spPr>
      </p:pic>
      <p:sp>
        <p:nvSpPr>
          <p:cNvPr id="13" name="Rectangle 12"/>
          <p:cNvSpPr/>
          <p:nvPr/>
        </p:nvSpPr>
        <p:spPr>
          <a:xfrm>
            <a:off x="4724400" y="6356350"/>
            <a:ext cx="4111445" cy="646331"/>
          </a:xfrm>
          <a:prstGeom prst="rect">
            <a:avLst/>
          </a:prstGeom>
        </p:spPr>
        <p:txBody>
          <a:bodyPr wrap="square">
            <a:spAutoFit/>
          </a:bodyPr>
          <a:lstStyle/>
          <a:p>
            <a:pPr marL="171450" lvl="0" indent="-171450">
              <a:buFont typeface="Calibri" panose="020F0502020204030204" pitchFamily="34" charset="0"/>
              <a:buChar char="‒"/>
            </a:pPr>
            <a:r>
              <a:rPr lang="en-US" sz="1200" dirty="0" smtClean="0">
                <a:solidFill>
                  <a:schemeClr val="tx2">
                    <a:lumMod val="50000"/>
                  </a:schemeClr>
                </a:solidFill>
              </a:rPr>
              <a:t>I. Moskalev et </a:t>
            </a:r>
            <a:r>
              <a:rPr lang="en-US" sz="1200" dirty="0">
                <a:solidFill>
                  <a:schemeClr val="tx2">
                    <a:lumMod val="50000"/>
                  </a:schemeClr>
                </a:solidFill>
              </a:rPr>
              <a:t>al., </a:t>
            </a:r>
            <a:r>
              <a:rPr lang="en-US" sz="1200" dirty="0" smtClean="0">
                <a:solidFill>
                  <a:schemeClr val="tx2">
                    <a:lumMod val="50000"/>
                  </a:schemeClr>
                </a:solidFill>
              </a:rPr>
              <a:t>Opt. </a:t>
            </a:r>
            <a:r>
              <a:rPr lang="en-US" sz="1200" dirty="0">
                <a:solidFill>
                  <a:schemeClr val="tx2">
                    <a:lumMod val="50000"/>
                  </a:schemeClr>
                </a:solidFill>
              </a:rPr>
              <a:t>Express </a:t>
            </a:r>
            <a:r>
              <a:rPr lang="en-US" sz="1200" dirty="0" smtClean="0">
                <a:solidFill>
                  <a:schemeClr val="tx2">
                    <a:lumMod val="50000"/>
                  </a:schemeClr>
                </a:solidFill>
              </a:rPr>
              <a:t>24, 21090 (2016)</a:t>
            </a:r>
            <a:r>
              <a:rPr lang="en-US" sz="1100" dirty="0">
                <a:solidFill>
                  <a:srgbClr val="1F497D">
                    <a:lumMod val="50000"/>
                  </a:srgbClr>
                </a:solidFill>
              </a:rPr>
              <a:t> </a:t>
            </a:r>
            <a:endParaRPr lang="en-US" sz="1100" dirty="0" smtClean="0">
              <a:solidFill>
                <a:srgbClr val="1F497D">
                  <a:lumMod val="50000"/>
                </a:srgbClr>
              </a:solidFill>
            </a:endParaRPr>
          </a:p>
          <a:p>
            <a:pPr marL="171450" lvl="0" indent="-171450">
              <a:buFont typeface="Calibri" panose="020F0502020204030204" pitchFamily="34" charset="0"/>
              <a:buChar char="‒"/>
            </a:pPr>
            <a:r>
              <a:rPr lang="en-US" sz="1200" dirty="0" smtClean="0">
                <a:solidFill>
                  <a:srgbClr val="1F497D">
                    <a:lumMod val="50000"/>
                  </a:srgbClr>
                </a:solidFill>
              </a:rPr>
              <a:t>S</a:t>
            </a:r>
            <a:r>
              <a:rPr lang="en-US" sz="1200" dirty="0">
                <a:solidFill>
                  <a:srgbClr val="1F497D">
                    <a:lumMod val="50000"/>
                  </a:srgbClr>
                </a:solidFill>
              </a:rPr>
              <a:t>. Mirov et al., IEEE JSTQE 24, 1601829 (2018)</a:t>
            </a:r>
          </a:p>
          <a:p>
            <a:pPr marL="171450" indent="-171450">
              <a:buFont typeface="Calibri" panose="020F0502020204030204" pitchFamily="34" charset="0"/>
              <a:buChar char="‒"/>
            </a:pPr>
            <a:endParaRPr lang="en-US" sz="1200" dirty="0">
              <a:solidFill>
                <a:schemeClr val="tx2">
                  <a:lumMod val="50000"/>
                </a:schemeClr>
              </a:solidFill>
            </a:endParaRPr>
          </a:p>
        </p:txBody>
      </p:sp>
    </p:spTree>
    <p:extLst>
      <p:ext uri="{BB962C8B-B14F-4D97-AF65-F5344CB8AC3E}">
        <p14:creationId xmlns:p14="http://schemas.microsoft.com/office/powerpoint/2010/main" val="2812825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8</a:t>
            </a:fld>
            <a:endParaRPr lang="en-US" dirty="0"/>
          </a:p>
        </p:txBody>
      </p:sp>
      <p:sp>
        <p:nvSpPr>
          <p:cNvPr id="2" name="Title 1"/>
          <p:cNvSpPr>
            <a:spLocks noGrp="1"/>
          </p:cNvSpPr>
          <p:nvPr>
            <p:ph type="title" idx="4294967295"/>
          </p:nvPr>
        </p:nvSpPr>
        <p:spPr>
          <a:xfrm>
            <a:off x="0" y="60325"/>
            <a:ext cx="8229600" cy="400050"/>
          </a:xfrm>
        </p:spPr>
        <p:txBody>
          <a:bodyPr>
            <a:spAutoFit/>
          </a:bodyPr>
          <a:lstStyle/>
          <a:p>
            <a:r>
              <a:rPr lang="en-US" sz="2000" b="1" dirty="0">
                <a:solidFill>
                  <a:srgbClr val="0000CC"/>
                </a:solidFill>
                <a:effectLst>
                  <a:outerShdw blurRad="38100" dist="38100" dir="2700000" algn="tl">
                    <a:srgbClr val="000000">
                      <a:alpha val="43137"/>
                    </a:srgbClr>
                  </a:outerShdw>
                </a:effectLst>
                <a:latin typeface="Arial Black" panose="020B0A04020102020204" pitchFamily="34" charset="0"/>
              </a:rPr>
              <a:t>Cr:ZnS/ZnSe </a:t>
            </a:r>
            <a:r>
              <a:rPr lang="en-US" sz="2000" b="1" dirty="0" smtClean="0">
                <a:solidFill>
                  <a:srgbClr val="0000CC"/>
                </a:solidFill>
                <a:effectLst>
                  <a:outerShdw blurRad="38100" dist="38100" dir="2700000" algn="tl">
                    <a:srgbClr val="000000">
                      <a:alpha val="43137"/>
                    </a:srgbClr>
                  </a:outerShdw>
                </a:effectLst>
                <a:latin typeface="Arial Black" panose="020B0A04020102020204" pitchFamily="34" charset="0"/>
              </a:rPr>
              <a:t>lasers at 2-3 µm: State-of-the-art</a:t>
            </a:r>
            <a:endParaRPr lang="en-US" sz="2000" b="1" dirty="0">
              <a:solidFill>
                <a:srgbClr val="0000CC"/>
              </a:solidFill>
              <a:effectLst>
                <a:outerShdw blurRad="38100" dist="38100" dir="2700000" algn="tl">
                  <a:srgbClr val="000000">
                    <a:alpha val="43137"/>
                  </a:srgbClr>
                </a:outerShdw>
              </a:effectLst>
              <a:latin typeface="Arial Black" panose="020B0A04020102020204" pitchFamily="34" charset="0"/>
            </a:endParaRPr>
          </a:p>
        </p:txBody>
      </p:sp>
      <p:sp>
        <p:nvSpPr>
          <p:cNvPr id="17" name="Rectangle 16"/>
          <p:cNvSpPr/>
          <p:nvPr/>
        </p:nvSpPr>
        <p:spPr>
          <a:xfrm>
            <a:off x="4953000" y="427137"/>
            <a:ext cx="3487392" cy="276999"/>
          </a:xfrm>
          <a:prstGeom prst="rect">
            <a:avLst/>
          </a:prstGeom>
        </p:spPr>
        <p:txBody>
          <a:bodyPr wrap="square">
            <a:spAutoFit/>
          </a:bodyPr>
          <a:lstStyle/>
          <a:p>
            <a:pPr algn="ctr"/>
            <a:r>
              <a:rPr lang="en-US" sz="1200" dirty="0" smtClean="0">
                <a:solidFill>
                  <a:schemeClr val="tx2">
                    <a:lumMod val="50000"/>
                  </a:schemeClr>
                </a:solidFill>
              </a:rPr>
              <a:t>Typical tuning curve of cw oscillator</a:t>
            </a:r>
            <a:endParaRPr lang="en-US" sz="1200" dirty="0">
              <a:solidFill>
                <a:schemeClr val="tx2">
                  <a:lumMod val="50000"/>
                </a:schemeClr>
              </a:solidFill>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0810" y="3569369"/>
            <a:ext cx="5673190" cy="1993231"/>
          </a:xfrm>
          <a:prstGeom prst="rect">
            <a:avLst/>
          </a:prstGeom>
        </p:spPr>
      </p:pic>
      <p:sp>
        <p:nvSpPr>
          <p:cNvPr id="5" name="Title 1"/>
          <p:cNvSpPr txBox="1">
            <a:spLocks/>
          </p:cNvSpPr>
          <p:nvPr/>
        </p:nvSpPr>
        <p:spPr>
          <a:xfrm>
            <a:off x="76200" y="354123"/>
            <a:ext cx="4876800" cy="4324261"/>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spcAft>
                <a:spcPts val="300"/>
              </a:spcAft>
            </a:pPr>
            <a:r>
              <a:rPr lang="en-US" sz="1600" b="1" dirty="0" smtClean="0">
                <a:solidFill>
                  <a:schemeClr val="tx2">
                    <a:lumMod val="75000"/>
                  </a:schemeClr>
                </a:solidFill>
              </a:rPr>
              <a:t>CW regime</a:t>
            </a:r>
          </a:p>
          <a:p>
            <a:pPr marL="285750" indent="-285750" algn="l">
              <a:spcBef>
                <a:spcPts val="0"/>
              </a:spcBef>
              <a:spcAft>
                <a:spcPts val="300"/>
              </a:spcAft>
              <a:buFont typeface="Arial" panose="020B0604020202020204" pitchFamily="34" charset="0"/>
              <a:buChar char="•"/>
            </a:pPr>
            <a:r>
              <a:rPr lang="en-US" sz="1600" dirty="0" smtClean="0">
                <a:solidFill>
                  <a:schemeClr val="tx2">
                    <a:lumMod val="75000"/>
                  </a:schemeClr>
                </a:solidFill>
              </a:rPr>
              <a:t>140 W (spinning ring technology, </a:t>
            </a:r>
            <a:r>
              <a:rPr lang="en-US" sz="1600" dirty="0" smtClean="0">
                <a:solidFill>
                  <a:schemeClr val="tx2">
                    <a:lumMod val="75000"/>
                  </a:schemeClr>
                </a:solidFill>
                <a:sym typeface="Symbol" panose="05050102010706020507" pitchFamily="18" charset="2"/>
              </a:rPr>
              <a:t>=62%</a:t>
            </a:r>
            <a:r>
              <a:rPr lang="en-US" sz="1600" dirty="0" smtClean="0">
                <a:solidFill>
                  <a:schemeClr val="tx2">
                    <a:lumMod val="75000"/>
                  </a:schemeClr>
                </a:solidFill>
              </a:rPr>
              <a:t>)</a:t>
            </a:r>
            <a:endParaRPr lang="en-US" sz="1600" dirty="0">
              <a:solidFill>
                <a:schemeClr val="tx2">
                  <a:lumMod val="75000"/>
                </a:schemeClr>
              </a:solidFill>
            </a:endParaRPr>
          </a:p>
          <a:p>
            <a:pPr algn="l">
              <a:spcBef>
                <a:spcPts val="0"/>
              </a:spcBef>
              <a:spcAft>
                <a:spcPts val="300"/>
              </a:spcAft>
            </a:pPr>
            <a:r>
              <a:rPr lang="en-US" sz="1600" b="1" dirty="0" err="1" smtClean="0">
                <a:solidFill>
                  <a:schemeClr val="tx2">
                    <a:lumMod val="75000"/>
                  </a:schemeClr>
                </a:solidFill>
              </a:rPr>
              <a:t>ms</a:t>
            </a:r>
            <a:r>
              <a:rPr lang="en-US" sz="1600" b="1" dirty="0" smtClean="0">
                <a:solidFill>
                  <a:schemeClr val="tx2">
                    <a:lumMod val="75000"/>
                  </a:schemeClr>
                </a:solidFill>
              </a:rPr>
              <a:t>, and µs pulses</a:t>
            </a:r>
            <a:endParaRPr lang="en-US" sz="1600" b="1" dirty="0">
              <a:solidFill>
                <a:schemeClr val="tx2">
                  <a:lumMod val="75000"/>
                </a:schemeClr>
              </a:solidFill>
            </a:endParaRPr>
          </a:p>
          <a:p>
            <a:pPr marL="285750" indent="-285750" algn="l">
              <a:spcBef>
                <a:spcPts val="0"/>
              </a:spcBef>
              <a:spcAft>
                <a:spcPts val="300"/>
              </a:spcAft>
              <a:buFont typeface="Arial" panose="020B0604020202020204" pitchFamily="34" charset="0"/>
              <a:buChar char="•"/>
            </a:pPr>
            <a:r>
              <a:rPr lang="en-US" sz="1600" dirty="0" smtClean="0">
                <a:solidFill>
                  <a:schemeClr val="tx2">
                    <a:lumMod val="75000"/>
                  </a:schemeClr>
                </a:solidFill>
              </a:rPr>
              <a:t>1.1 J (at 0.1 </a:t>
            </a:r>
            <a:r>
              <a:rPr lang="en-US" sz="1600" dirty="0">
                <a:solidFill>
                  <a:schemeClr val="tx2">
                    <a:lumMod val="75000"/>
                  </a:schemeClr>
                </a:solidFill>
              </a:rPr>
              <a:t>Hz rep </a:t>
            </a:r>
            <a:r>
              <a:rPr lang="en-US" sz="1600" dirty="0" smtClean="0">
                <a:solidFill>
                  <a:schemeClr val="tx2">
                    <a:lumMod val="75000"/>
                  </a:schemeClr>
                </a:solidFill>
              </a:rPr>
              <a:t>rate)</a:t>
            </a:r>
          </a:p>
          <a:p>
            <a:pPr algn="l">
              <a:spcBef>
                <a:spcPts val="0"/>
              </a:spcBef>
              <a:spcAft>
                <a:spcPts val="300"/>
              </a:spcAft>
            </a:pPr>
            <a:r>
              <a:rPr lang="en-US" sz="1600" b="1" dirty="0" smtClean="0">
                <a:solidFill>
                  <a:schemeClr val="tx2">
                    <a:lumMod val="75000"/>
                  </a:schemeClr>
                </a:solidFill>
              </a:rPr>
              <a:t>ns </a:t>
            </a:r>
            <a:r>
              <a:rPr lang="en-US" sz="1600" b="1" dirty="0">
                <a:solidFill>
                  <a:schemeClr val="tx2">
                    <a:lumMod val="75000"/>
                  </a:schemeClr>
                </a:solidFill>
              </a:rPr>
              <a:t>pulses</a:t>
            </a:r>
          </a:p>
          <a:p>
            <a:pPr marL="285750" indent="-285750" algn="l">
              <a:spcBef>
                <a:spcPts val="0"/>
              </a:spcBef>
              <a:spcAft>
                <a:spcPts val="300"/>
              </a:spcAft>
              <a:buFont typeface="Arial" panose="020B0604020202020204" pitchFamily="34" charset="0"/>
              <a:buChar char="•"/>
            </a:pPr>
            <a:r>
              <a:rPr lang="en-US" sz="1600" dirty="0" smtClean="0">
                <a:solidFill>
                  <a:schemeClr val="tx2">
                    <a:lumMod val="75000"/>
                  </a:schemeClr>
                </a:solidFill>
              </a:rPr>
              <a:t>20 </a:t>
            </a:r>
            <a:r>
              <a:rPr lang="en-US" sz="1600" dirty="0" err="1" smtClean="0">
                <a:solidFill>
                  <a:schemeClr val="tx2">
                    <a:lumMod val="75000"/>
                  </a:schemeClr>
                </a:solidFill>
              </a:rPr>
              <a:t>mJ</a:t>
            </a:r>
            <a:r>
              <a:rPr lang="en-US" sz="1600" dirty="0" smtClean="0">
                <a:solidFill>
                  <a:schemeClr val="tx2">
                    <a:lumMod val="75000"/>
                  </a:schemeClr>
                </a:solidFill>
              </a:rPr>
              <a:t> (at kHz rep rate)</a:t>
            </a:r>
          </a:p>
          <a:p>
            <a:pPr algn="l">
              <a:spcBef>
                <a:spcPts val="0"/>
              </a:spcBef>
              <a:spcAft>
                <a:spcPts val="300"/>
              </a:spcAft>
            </a:pPr>
            <a:r>
              <a:rPr lang="en-US" sz="1600" b="1" dirty="0" smtClean="0">
                <a:solidFill>
                  <a:schemeClr val="tx2">
                    <a:lumMod val="75000"/>
                  </a:schemeClr>
                </a:solidFill>
              </a:rPr>
              <a:t>fs </a:t>
            </a:r>
            <a:r>
              <a:rPr lang="en-US" sz="1600" b="1" dirty="0">
                <a:solidFill>
                  <a:schemeClr val="tx2">
                    <a:lumMod val="75000"/>
                  </a:schemeClr>
                </a:solidFill>
              </a:rPr>
              <a:t>pulses</a:t>
            </a:r>
          </a:p>
          <a:p>
            <a:pPr marL="285750" indent="-285750" algn="l">
              <a:spcBef>
                <a:spcPts val="0"/>
              </a:spcBef>
              <a:spcAft>
                <a:spcPts val="300"/>
              </a:spcAft>
              <a:buFont typeface="Arial" panose="020B0604020202020204" pitchFamily="34" charset="0"/>
              <a:buChar char="•"/>
            </a:pPr>
            <a:r>
              <a:rPr lang="en-US" sz="1600" dirty="0" smtClean="0">
                <a:solidFill>
                  <a:schemeClr val="tx2">
                    <a:lumMod val="75000"/>
                  </a:schemeClr>
                </a:solidFill>
              </a:rPr>
              <a:t>Highest </a:t>
            </a:r>
            <a:r>
              <a:rPr lang="en-US" sz="1600" dirty="0">
                <a:solidFill>
                  <a:schemeClr val="tx2">
                    <a:lumMod val="75000"/>
                  </a:schemeClr>
                </a:solidFill>
              </a:rPr>
              <a:t>average power </a:t>
            </a:r>
            <a:r>
              <a:rPr lang="en-US" sz="1600" dirty="0" smtClean="0">
                <a:solidFill>
                  <a:schemeClr val="tx2">
                    <a:lumMod val="75000"/>
                  </a:schemeClr>
                </a:solidFill>
              </a:rPr>
              <a:t>30 </a:t>
            </a:r>
            <a:r>
              <a:rPr lang="en-US" sz="1600" dirty="0">
                <a:solidFill>
                  <a:schemeClr val="tx2">
                    <a:lumMod val="75000"/>
                  </a:schemeClr>
                </a:solidFill>
              </a:rPr>
              <a:t>W</a:t>
            </a:r>
          </a:p>
          <a:p>
            <a:pPr marL="285750" indent="-285750" algn="l">
              <a:spcBef>
                <a:spcPts val="0"/>
              </a:spcBef>
              <a:spcAft>
                <a:spcPts val="300"/>
              </a:spcAft>
              <a:buFont typeface="Arial" panose="020B0604020202020204" pitchFamily="34" charset="0"/>
              <a:buChar char="•"/>
            </a:pPr>
            <a:r>
              <a:rPr lang="en-US" sz="1600" dirty="0" smtClean="0">
                <a:solidFill>
                  <a:schemeClr val="tx2">
                    <a:lumMod val="75000"/>
                  </a:schemeClr>
                </a:solidFill>
              </a:rPr>
              <a:t>Highest </a:t>
            </a:r>
            <a:r>
              <a:rPr lang="en-US" sz="1600" dirty="0">
                <a:solidFill>
                  <a:schemeClr val="tx2">
                    <a:lumMod val="75000"/>
                  </a:schemeClr>
                </a:solidFill>
              </a:rPr>
              <a:t>peak power </a:t>
            </a:r>
            <a:r>
              <a:rPr lang="en-US" sz="1600" dirty="0" smtClean="0">
                <a:solidFill>
                  <a:schemeClr val="tx2">
                    <a:lumMod val="75000"/>
                  </a:schemeClr>
                </a:solidFill>
              </a:rPr>
              <a:t>8 </a:t>
            </a:r>
            <a:r>
              <a:rPr lang="en-US" sz="1600" dirty="0">
                <a:solidFill>
                  <a:schemeClr val="tx2">
                    <a:lumMod val="75000"/>
                  </a:schemeClr>
                </a:solidFill>
              </a:rPr>
              <a:t>MW</a:t>
            </a:r>
          </a:p>
          <a:p>
            <a:pPr marL="285750" indent="-285750" algn="l">
              <a:spcBef>
                <a:spcPts val="0"/>
              </a:spcBef>
              <a:spcAft>
                <a:spcPts val="300"/>
              </a:spcAft>
              <a:buFont typeface="Arial" panose="020B0604020202020204" pitchFamily="34" charset="0"/>
              <a:buChar char="•"/>
            </a:pPr>
            <a:r>
              <a:rPr lang="en-US" sz="1600" dirty="0" smtClean="0">
                <a:solidFill>
                  <a:schemeClr val="tx2">
                    <a:lumMod val="75000"/>
                  </a:schemeClr>
                </a:solidFill>
              </a:rPr>
              <a:t>Highest </a:t>
            </a:r>
            <a:r>
              <a:rPr lang="en-US" sz="1600" dirty="0">
                <a:solidFill>
                  <a:schemeClr val="tx2">
                    <a:lumMod val="75000"/>
                  </a:schemeClr>
                </a:solidFill>
              </a:rPr>
              <a:t>pulse energy </a:t>
            </a:r>
            <a:r>
              <a:rPr lang="en-US" sz="1600" dirty="0" smtClean="0">
                <a:solidFill>
                  <a:schemeClr val="tx2">
                    <a:lumMod val="75000"/>
                  </a:schemeClr>
                </a:solidFill>
              </a:rPr>
              <a:t>400 </a:t>
            </a:r>
            <a:r>
              <a:rPr lang="en-US" sz="1600" dirty="0" err="1" smtClean="0">
                <a:solidFill>
                  <a:schemeClr val="tx2">
                    <a:lumMod val="75000"/>
                  </a:schemeClr>
                </a:solidFill>
              </a:rPr>
              <a:t>nJ</a:t>
            </a:r>
            <a:endParaRPr lang="en-US" sz="1600" dirty="0" smtClean="0">
              <a:solidFill>
                <a:schemeClr val="tx2">
                  <a:lumMod val="75000"/>
                </a:schemeClr>
              </a:solidFill>
            </a:endParaRPr>
          </a:p>
          <a:p>
            <a:pPr marL="285750" indent="-285750" algn="l">
              <a:spcBef>
                <a:spcPts val="0"/>
              </a:spcBef>
              <a:spcAft>
                <a:spcPts val="300"/>
              </a:spcAft>
              <a:buFont typeface="Arial" panose="020B0604020202020204" pitchFamily="34" charset="0"/>
              <a:buChar char="•"/>
            </a:pPr>
            <a:r>
              <a:rPr lang="en-US" sz="1600" dirty="0" smtClean="0">
                <a:solidFill>
                  <a:schemeClr val="tx2">
                    <a:lumMod val="75000"/>
                  </a:schemeClr>
                </a:solidFill>
              </a:rPr>
              <a:t>Broadest </a:t>
            </a:r>
            <a:r>
              <a:rPr lang="en-US" sz="1600" dirty="0">
                <a:solidFill>
                  <a:schemeClr val="tx2">
                    <a:lumMod val="75000"/>
                  </a:schemeClr>
                </a:solidFill>
              </a:rPr>
              <a:t>range of repetition </a:t>
            </a:r>
            <a:r>
              <a:rPr lang="en-US" sz="1600" dirty="0" smtClean="0">
                <a:solidFill>
                  <a:schemeClr val="tx2">
                    <a:lumMod val="75000"/>
                  </a:schemeClr>
                </a:solidFill>
              </a:rPr>
              <a:t>rates 75 </a:t>
            </a:r>
            <a:r>
              <a:rPr lang="en-US" sz="1600" dirty="0">
                <a:solidFill>
                  <a:schemeClr val="tx2">
                    <a:lumMod val="75000"/>
                  </a:schemeClr>
                </a:solidFill>
              </a:rPr>
              <a:t>MHz – 1.2 GHz</a:t>
            </a:r>
          </a:p>
          <a:p>
            <a:pPr marL="285750" indent="-285750" algn="l">
              <a:spcBef>
                <a:spcPts val="0"/>
              </a:spcBef>
              <a:spcAft>
                <a:spcPts val="300"/>
              </a:spcAft>
              <a:buFont typeface="Arial" panose="020B0604020202020204" pitchFamily="34" charset="0"/>
              <a:buChar char="•"/>
            </a:pPr>
            <a:r>
              <a:rPr lang="en-US" sz="1600" dirty="0" smtClean="0">
                <a:solidFill>
                  <a:schemeClr val="tx2">
                    <a:lumMod val="75000"/>
                  </a:schemeClr>
                </a:solidFill>
              </a:rPr>
              <a:t>2 optical cycles (at multi-Watt power)</a:t>
            </a:r>
          </a:p>
          <a:p>
            <a:pPr marL="285750" indent="-285750" algn="l">
              <a:spcBef>
                <a:spcPts val="0"/>
              </a:spcBef>
              <a:spcAft>
                <a:spcPts val="300"/>
              </a:spcAft>
              <a:buFont typeface="Arial" panose="020B0604020202020204" pitchFamily="34" charset="0"/>
              <a:buChar char="•"/>
            </a:pPr>
            <a:r>
              <a:rPr lang="en-US" sz="1600" dirty="0">
                <a:solidFill>
                  <a:schemeClr val="tx2">
                    <a:lumMod val="75000"/>
                  </a:schemeClr>
                </a:solidFill>
              </a:rPr>
              <a:t>20 – 25% conversion </a:t>
            </a:r>
            <a:r>
              <a:rPr lang="en-US" sz="1600" dirty="0" smtClean="0">
                <a:solidFill>
                  <a:schemeClr val="tx2">
                    <a:lumMod val="75000"/>
                  </a:schemeClr>
                </a:solidFill>
              </a:rPr>
              <a:t>efficiency</a:t>
            </a:r>
          </a:p>
          <a:p>
            <a:pPr marL="285750" indent="-285750" algn="l">
              <a:spcBef>
                <a:spcPts val="0"/>
              </a:spcBef>
              <a:spcAft>
                <a:spcPts val="300"/>
              </a:spcAft>
              <a:buFont typeface="Arial" panose="020B0604020202020204" pitchFamily="34" charset="0"/>
              <a:buChar char="•"/>
            </a:pPr>
            <a:r>
              <a:rPr lang="en-US" sz="1600" dirty="0">
                <a:solidFill>
                  <a:schemeClr val="tx2">
                    <a:lumMod val="75000"/>
                  </a:schemeClr>
                </a:solidFill>
              </a:rPr>
              <a:t>5 GW (1 </a:t>
            </a:r>
            <a:r>
              <a:rPr lang="en-US" sz="1600" dirty="0" err="1">
                <a:solidFill>
                  <a:schemeClr val="tx2">
                    <a:lumMod val="75000"/>
                  </a:schemeClr>
                </a:solidFill>
              </a:rPr>
              <a:t>mJ</a:t>
            </a:r>
            <a:r>
              <a:rPr lang="en-US" sz="1600" dirty="0">
                <a:solidFill>
                  <a:schemeClr val="tx2">
                    <a:lumMod val="75000"/>
                  </a:schemeClr>
                </a:solidFill>
              </a:rPr>
              <a:t>, 100 fs) </a:t>
            </a:r>
            <a:r>
              <a:rPr lang="en-US" sz="1600" dirty="0" err="1">
                <a:solidFill>
                  <a:schemeClr val="tx2">
                    <a:lumMod val="75000"/>
                  </a:schemeClr>
                </a:solidFill>
              </a:rPr>
              <a:t>Cr:ZnSe</a:t>
            </a:r>
            <a:r>
              <a:rPr lang="en-US" sz="1600" dirty="0">
                <a:solidFill>
                  <a:schemeClr val="tx2">
                    <a:lumMod val="75000"/>
                  </a:schemeClr>
                </a:solidFill>
              </a:rPr>
              <a:t> CPA</a:t>
            </a:r>
          </a:p>
          <a:p>
            <a:pPr marL="285750" indent="-285750" algn="l">
              <a:spcBef>
                <a:spcPts val="0"/>
              </a:spcBef>
              <a:spcAft>
                <a:spcPts val="300"/>
              </a:spcAft>
              <a:buFont typeface="Arial" panose="020B0604020202020204" pitchFamily="34" charset="0"/>
              <a:buChar char="•"/>
            </a:pPr>
            <a:endParaRPr lang="en-US" sz="1600" dirty="0">
              <a:solidFill>
                <a:schemeClr val="tx2">
                  <a:lumMod val="75000"/>
                </a:schemeClr>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6" y="4388528"/>
            <a:ext cx="1621261" cy="116730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542" y="767853"/>
            <a:ext cx="3868126" cy="285019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2248" t="62458" r="3765" b="1852"/>
          <a:stretch/>
        </p:blipFill>
        <p:spPr>
          <a:xfrm>
            <a:off x="2598542" y="1097200"/>
            <a:ext cx="2667000" cy="1111250"/>
          </a:xfrm>
          <a:prstGeom prst="rect">
            <a:avLst/>
          </a:prstGeom>
        </p:spPr>
      </p:pic>
      <p:pic>
        <p:nvPicPr>
          <p:cNvPr id="3" name="Picture 2"/>
          <p:cNvPicPr>
            <a:picLocks noChangeAspect="1"/>
          </p:cNvPicPr>
          <p:nvPr/>
        </p:nvPicPr>
        <p:blipFill>
          <a:blip r:embed="rId6"/>
          <a:stretch>
            <a:fillRect/>
          </a:stretch>
        </p:blipFill>
        <p:spPr>
          <a:xfrm>
            <a:off x="2905531" y="2208450"/>
            <a:ext cx="2380675" cy="97452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788" y="5567503"/>
            <a:ext cx="3668034" cy="1290497"/>
          </a:xfrm>
          <a:prstGeom prst="rect">
            <a:avLst/>
          </a:prstGeom>
        </p:spPr>
      </p:pic>
    </p:spTree>
    <p:extLst>
      <p:ext uri="{BB962C8B-B14F-4D97-AF65-F5344CB8AC3E}">
        <p14:creationId xmlns:p14="http://schemas.microsoft.com/office/powerpoint/2010/main" val="993755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C15AC04-70BB-4C4D-ABFC-4A2A43E59B72}" type="slidenum">
              <a:rPr lang="en-US" smtClean="0"/>
              <a:pPr/>
              <a:t>9</a:t>
            </a:fld>
            <a:endParaRPr lang="en-US" dirty="0"/>
          </a:p>
        </p:txBody>
      </p:sp>
      <p:sp>
        <p:nvSpPr>
          <p:cNvPr id="2" name="Title 1"/>
          <p:cNvSpPr>
            <a:spLocks noGrp="1"/>
          </p:cNvSpPr>
          <p:nvPr>
            <p:ph type="title" idx="4294967295"/>
          </p:nvPr>
        </p:nvSpPr>
        <p:spPr>
          <a:xfrm>
            <a:off x="574675" y="152400"/>
            <a:ext cx="8569325" cy="400050"/>
          </a:xfrm>
        </p:spPr>
        <p:txBody>
          <a:bodyPr wrap="square">
            <a:spAutoFit/>
          </a:bodyPr>
          <a:lstStyle/>
          <a:p>
            <a:pPr algn="l"/>
            <a:r>
              <a:rPr lang="en-US" sz="2000" b="1" dirty="0" smtClean="0">
                <a:solidFill>
                  <a:srgbClr val="0000CC"/>
                </a:solidFill>
                <a:latin typeface="Arial Black" panose="020B0A04020102020204" pitchFamily="34" charset="0"/>
              </a:rPr>
              <a:t>SR Cr:ZnSe amplifier: Optimization for high average power</a:t>
            </a:r>
            <a:endParaRPr lang="en-US" sz="2000" b="1" dirty="0">
              <a:solidFill>
                <a:srgbClr val="0000CC"/>
              </a:solidFill>
              <a:latin typeface="Arial Black" panose="020B0A0402010202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0"/>
            <a:ext cx="1371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1"/>
          <p:cNvSpPr txBox="1">
            <a:spLocks/>
          </p:cNvSpPr>
          <p:nvPr/>
        </p:nvSpPr>
        <p:spPr>
          <a:xfrm>
            <a:off x="310718" y="685800"/>
            <a:ext cx="6400800" cy="1154162"/>
          </a:xfrm>
          <a:prstGeom prst="rect">
            <a:avLst/>
          </a:prstGeom>
        </p:spPr>
        <p:txBody>
          <a:bodyPr vert="horz" wrap="square" lIns="91440" tIns="45720" rIns="91440" bIns="45720" rtlCol="0" anchor="t"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chemeClr val="tx2">
                    <a:lumMod val="75000"/>
                  </a:schemeClr>
                </a:solidFill>
              </a:rPr>
              <a:t>Output parameters of multi-cycle Spinning </a:t>
            </a:r>
            <a:r>
              <a:rPr lang="en-US" sz="1600" b="1" dirty="0">
                <a:solidFill>
                  <a:schemeClr val="tx2">
                    <a:lumMod val="75000"/>
                  </a:schemeClr>
                </a:solidFill>
              </a:rPr>
              <a:t>Ring </a:t>
            </a:r>
            <a:r>
              <a:rPr lang="en-US" sz="1600" b="1" dirty="0" smtClean="0">
                <a:solidFill>
                  <a:schemeClr val="tx2">
                    <a:lumMod val="75000"/>
                  </a:schemeClr>
                </a:solidFill>
              </a:rPr>
              <a:t>Cr:ZnS + Cr:ZnSe MOPA</a:t>
            </a:r>
            <a:endParaRPr lang="en-US" sz="1600" b="1" dirty="0">
              <a:solidFill>
                <a:schemeClr val="tx2">
                  <a:lumMod val="75000"/>
                </a:schemeClr>
              </a:solidFill>
            </a:endParaRPr>
          </a:p>
          <a:p>
            <a:pPr marL="227013" indent="-227013" algn="l">
              <a:spcAft>
                <a:spcPts val="300"/>
              </a:spcAft>
              <a:buFont typeface="Arial" pitchFamily="34" charset="0"/>
              <a:buChar char="•"/>
            </a:pPr>
            <a:r>
              <a:rPr lang="en-US" sz="1600" dirty="0">
                <a:solidFill>
                  <a:schemeClr val="tx2">
                    <a:lumMod val="75000"/>
                  </a:schemeClr>
                </a:solidFill>
              </a:rPr>
              <a:t>Seed pulses: 60 </a:t>
            </a:r>
            <a:r>
              <a:rPr lang="en-US" sz="1600" dirty="0" smtClean="0">
                <a:solidFill>
                  <a:schemeClr val="tx2">
                    <a:lumMod val="75000"/>
                  </a:schemeClr>
                </a:solidFill>
              </a:rPr>
              <a:t>fs (</a:t>
            </a:r>
            <a:r>
              <a:rPr lang="en-US" sz="1600" dirty="0">
                <a:solidFill>
                  <a:schemeClr val="tx2">
                    <a:lumMod val="75000"/>
                  </a:schemeClr>
                </a:solidFill>
              </a:rPr>
              <a:t>8-cycle), </a:t>
            </a:r>
            <a:r>
              <a:rPr lang="en-US" sz="1600" dirty="0" smtClean="0">
                <a:solidFill>
                  <a:schemeClr val="tx2">
                    <a:lumMod val="75000"/>
                  </a:schemeClr>
                </a:solidFill>
              </a:rPr>
              <a:t>11 </a:t>
            </a:r>
            <a:r>
              <a:rPr lang="en-US" sz="1600" dirty="0">
                <a:solidFill>
                  <a:schemeClr val="tx2">
                    <a:lumMod val="75000"/>
                  </a:schemeClr>
                </a:solidFill>
              </a:rPr>
              <a:t>nJ at f = 81 MHz, P = 0.9 W</a:t>
            </a:r>
          </a:p>
          <a:p>
            <a:pPr marL="227013" indent="-227013" algn="l">
              <a:spcAft>
                <a:spcPts val="300"/>
              </a:spcAft>
              <a:buFont typeface="Arial" pitchFamily="34" charset="0"/>
              <a:buChar char="•"/>
              <a:tabLst>
                <a:tab pos="1482725" algn="l"/>
              </a:tabLst>
            </a:pPr>
            <a:r>
              <a:rPr lang="en-US" sz="1600" dirty="0">
                <a:solidFill>
                  <a:schemeClr val="tx2">
                    <a:lumMod val="75000"/>
                  </a:schemeClr>
                </a:solidFill>
              </a:rPr>
              <a:t>Output pulses: </a:t>
            </a:r>
            <a:r>
              <a:rPr lang="en-US" sz="1600" dirty="0" smtClean="0">
                <a:solidFill>
                  <a:schemeClr val="tx2">
                    <a:lumMod val="75000"/>
                  </a:schemeClr>
                </a:solidFill>
              </a:rPr>
              <a:t>60 fs, </a:t>
            </a:r>
            <a:r>
              <a:rPr lang="en-US" sz="1600" dirty="0">
                <a:solidFill>
                  <a:schemeClr val="tx2">
                    <a:lumMod val="75000"/>
                  </a:schemeClr>
                </a:solidFill>
              </a:rPr>
              <a:t>0.34 </a:t>
            </a:r>
            <a:r>
              <a:rPr lang="en-US" sz="1600" dirty="0" smtClean="0">
                <a:solidFill>
                  <a:schemeClr val="tx2">
                    <a:lumMod val="75000"/>
                  </a:schemeClr>
                </a:solidFill>
              </a:rPr>
              <a:t>µJ,</a:t>
            </a:r>
            <a:r>
              <a:rPr lang="en-US" sz="1600" dirty="0">
                <a:solidFill>
                  <a:schemeClr val="tx2">
                    <a:lumMod val="75000"/>
                  </a:schemeClr>
                </a:solidFill>
              </a:rPr>
              <a:t> P = 27.5 </a:t>
            </a:r>
            <a:r>
              <a:rPr lang="en-US" sz="1600" dirty="0" smtClean="0">
                <a:solidFill>
                  <a:schemeClr val="tx2">
                    <a:lumMod val="75000"/>
                  </a:schemeClr>
                </a:solidFill>
              </a:rPr>
              <a:t>W, </a:t>
            </a:r>
            <a:r>
              <a:rPr lang="en-US" sz="1600" dirty="0" err="1" smtClean="0">
                <a:solidFill>
                  <a:schemeClr val="tx2">
                    <a:lumMod val="75000"/>
                  </a:schemeClr>
                </a:solidFill>
              </a:rPr>
              <a:t>P</a:t>
            </a:r>
            <a:r>
              <a:rPr lang="en-US" sz="1600" baseline="-25000" dirty="0" err="1" smtClean="0">
                <a:solidFill>
                  <a:schemeClr val="tx2">
                    <a:lumMod val="75000"/>
                  </a:schemeClr>
                </a:solidFill>
              </a:rPr>
              <a:t>Pk</a:t>
            </a:r>
            <a:r>
              <a:rPr lang="en-US" sz="1600" dirty="0" smtClean="0">
                <a:solidFill>
                  <a:schemeClr val="tx2">
                    <a:lumMod val="75000"/>
                  </a:schemeClr>
                </a:solidFill>
              </a:rPr>
              <a:t> = 5 MW</a:t>
            </a:r>
          </a:p>
          <a:p>
            <a:pPr marL="227013" indent="-227013" algn="l">
              <a:spcAft>
                <a:spcPts val="300"/>
              </a:spcAft>
              <a:buFont typeface="Arial" pitchFamily="34" charset="0"/>
              <a:buChar char="•"/>
              <a:tabLst>
                <a:tab pos="1482725" algn="l"/>
              </a:tabLst>
            </a:pPr>
            <a:r>
              <a:rPr lang="en-US" sz="1600" dirty="0" smtClean="0">
                <a:solidFill>
                  <a:schemeClr val="tx2">
                    <a:lumMod val="75000"/>
                  </a:schemeClr>
                </a:solidFill>
              </a:rPr>
              <a:t>Cw TDFL </a:t>
            </a:r>
            <a:r>
              <a:rPr lang="en-US" sz="1600" dirty="0">
                <a:solidFill>
                  <a:schemeClr val="tx2">
                    <a:lumMod val="75000"/>
                  </a:schemeClr>
                </a:solidFill>
              </a:rPr>
              <a:t>→ fs MIR conversion: </a:t>
            </a:r>
            <a:r>
              <a:rPr lang="en-US" sz="1600" dirty="0" smtClean="0">
                <a:solidFill>
                  <a:schemeClr val="tx2">
                    <a:lumMod val="75000"/>
                  </a:schemeClr>
                </a:solidFill>
              </a:rPr>
              <a:t>25% efficiency at G = 31</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198" y="2106795"/>
            <a:ext cx="7077587" cy="3013414"/>
          </a:xfrm>
          <a:prstGeom prst="rect">
            <a:avLst/>
          </a:prstGeom>
        </p:spPr>
      </p:pic>
      <p:sp>
        <p:nvSpPr>
          <p:cNvPr id="12" name="Rectangle 11"/>
          <p:cNvSpPr/>
          <p:nvPr/>
        </p:nvSpPr>
        <p:spPr>
          <a:xfrm>
            <a:off x="533400" y="5285637"/>
            <a:ext cx="5181600" cy="307777"/>
          </a:xfrm>
          <a:prstGeom prst="rect">
            <a:avLst/>
          </a:prstGeom>
        </p:spPr>
        <p:txBody>
          <a:bodyPr wrap="square">
            <a:spAutoFit/>
          </a:bodyPr>
          <a:lstStyle/>
          <a:p>
            <a:r>
              <a:rPr lang="en-US" sz="1400" b="1" dirty="0" smtClean="0">
                <a:solidFill>
                  <a:schemeClr val="tx2">
                    <a:lumMod val="50000"/>
                  </a:schemeClr>
                </a:solidFill>
              </a:rPr>
              <a:t>Measured output parameters of 28 W 60 fs SR MOPA</a:t>
            </a:r>
            <a:endParaRPr lang="en-US" sz="1400" dirty="0" smtClean="0">
              <a:solidFill>
                <a:schemeClr val="tx2">
                  <a:lumMod val="50000"/>
                </a:schemeClr>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968171"/>
            <a:ext cx="3146635" cy="1174040"/>
          </a:xfrm>
          <a:prstGeom prst="rect">
            <a:avLst/>
          </a:prstGeom>
        </p:spPr>
      </p:pic>
    </p:spTree>
    <p:extLst>
      <p:ext uri="{BB962C8B-B14F-4D97-AF65-F5344CB8AC3E}">
        <p14:creationId xmlns:p14="http://schemas.microsoft.com/office/powerpoint/2010/main" val="2572289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46767</TotalTime>
  <Words>2764</Words>
  <Application>Microsoft Office PowerPoint</Application>
  <PresentationFormat>On-screen Show (4:3)</PresentationFormat>
  <Paragraphs>532</Paragraphs>
  <Slides>35</Slides>
  <Notes>6</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2</vt:i4>
      </vt:variant>
      <vt:variant>
        <vt:lpstr>Slide Titles</vt:lpstr>
      </vt:variant>
      <vt:variant>
        <vt:i4>35</vt:i4>
      </vt:variant>
    </vt:vector>
  </HeadingPairs>
  <TitlesOfParts>
    <vt:vector size="55" baseType="lpstr">
      <vt:lpstr>ＭＳ Ｐゴシック</vt:lpstr>
      <vt:lpstr>Arial</vt:lpstr>
      <vt:lpstr>Arial Black</vt:lpstr>
      <vt:lpstr>Book Antiqua</vt:lpstr>
      <vt:lpstr>Calibri</vt:lpstr>
      <vt:lpstr>Calibri Light</vt:lpstr>
      <vt:lpstr>DengXian</vt:lpstr>
      <vt:lpstr>Helvetica</vt:lpstr>
      <vt:lpstr>Monotype Sorts</vt:lpstr>
      <vt:lpstr>MS Mincho</vt:lpstr>
      <vt:lpstr>Symbol</vt:lpstr>
      <vt:lpstr>Tahoma</vt:lpstr>
      <vt:lpstr>Times</vt:lpstr>
      <vt:lpstr>Times New Roman</vt:lpstr>
      <vt:lpstr>Verdana</vt:lpstr>
      <vt:lpstr>Wingdings</vt:lpstr>
      <vt:lpstr>Office Theme</vt:lpstr>
      <vt:lpstr>Custom Design</vt:lpstr>
      <vt:lpstr>Graph</vt:lpstr>
      <vt:lpstr>Equation</vt:lpstr>
      <vt:lpstr>Frontiers of mid-IR lasers based on transition metal doped chalcogenides.  Optically Pumped CO2 Lasers and Amplifiers </vt:lpstr>
      <vt:lpstr>Outline</vt:lpstr>
      <vt:lpstr>Ultrafast MIR laser sources : Motivation and Technologies</vt:lpstr>
      <vt:lpstr>Alternative approach - optically pumped high pressure CO2 lasers/amplifiers</vt:lpstr>
      <vt:lpstr>TM:II-VI materials: Introduction</vt:lpstr>
      <vt:lpstr>Cr doped ZnSe and Cr:ZnS</vt:lpstr>
      <vt:lpstr>Polycrystalline Cr2+:ZnSe, Cr2+:ZnS and Fe:ZnSe: Unique combination of parameters</vt:lpstr>
      <vt:lpstr>Cr:ZnS/ZnSe lasers at 2-3 µm: State-of-the-art</vt:lpstr>
      <vt:lpstr>SR Cr:ZnSe amplifier: Optimization for high average power</vt:lpstr>
      <vt:lpstr>PowerPoint Presentation</vt:lpstr>
      <vt:lpstr>PowerPoint Presentation</vt:lpstr>
      <vt:lpstr>PowerPoint Presentation</vt:lpstr>
      <vt:lpstr>Multi-Octave visible to long-wave IR femtosecond continuum generated in Cr:ZnS-GaSe tandem </vt:lpstr>
      <vt:lpstr>Fe:ZnS/ZnSe lasers at 3-5 µm : State-of-the-art</vt:lpstr>
      <vt:lpstr>PowerPoint Presentation</vt:lpstr>
      <vt:lpstr>Picosecond CO2 Regenerative  Amplifier (simulations)</vt:lpstr>
      <vt:lpstr>Fe:ZnSe 4.3 µm Pump Laser</vt:lpstr>
      <vt:lpstr>PowerPoint Presentation</vt:lpstr>
      <vt:lpstr>PowerPoint Presentation</vt:lpstr>
      <vt:lpstr>PowerPoint Presentation</vt:lpstr>
      <vt:lpstr>PowerPoint Presentation</vt:lpstr>
      <vt:lpstr>PowerPoint Presentation</vt:lpstr>
      <vt:lpstr>PowerPoint Presentation</vt:lpstr>
      <vt:lpstr>Principal laser scheme based on Electro-Optical QS Nd:YAG@ 1.064 m</vt:lpstr>
      <vt:lpstr>Mechanically Q-switched (spinning mirror) Er:YAG laser  @ 2.94 µm</vt:lpstr>
      <vt:lpstr>PowerPoint Presentation</vt:lpstr>
      <vt:lpstr>PowerPoint Presentation</vt:lpstr>
      <vt:lpstr>PowerPoint Presentation</vt:lpstr>
      <vt:lpstr>Cr2+:ZnSe and Cr2+:ZnS: laser and nonlinear materials</vt:lpstr>
      <vt:lpstr>TM:II-VI materials: Fabrication</vt:lpstr>
      <vt:lpstr>Approaches to super-octave sub-2-cycle Cr2+:ZnS and Cr2+:ZnSe lasing</vt:lpstr>
      <vt:lpstr>Single-pass ultrafast Cr:ZnS and Cr:ZnSe amplifiers</vt:lpstr>
      <vt:lpstr>Single-pass fs amplifier (Cr:ZnS) at GHz repetition rate Goal: Compactness-&amp;-Efficiency</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Cr:ZnSe/S commercial mid-IR lasers  from IPG Photonics Corporation</dc:title>
  <dc:creator>s_mirov</dc:creator>
  <cp:lastModifiedBy>Mirov, Sergey B</cp:lastModifiedBy>
  <cp:revision>1029</cp:revision>
  <cp:lastPrinted>2019-10-14T23:22:47Z</cp:lastPrinted>
  <dcterms:created xsi:type="dcterms:W3CDTF">2011-02-12T00:32:25Z</dcterms:created>
  <dcterms:modified xsi:type="dcterms:W3CDTF">2019-10-14T23:30:48Z</dcterms:modified>
</cp:coreProperties>
</file>