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.xml" ContentType="application/vnd.openxmlformats-officedocument.presentationml.notesSlide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5"/>
  </p:notesMasterIdLst>
  <p:sldIdLst>
    <p:sldId id="256" r:id="rId2"/>
    <p:sldId id="355" r:id="rId3"/>
    <p:sldId id="356" r:id="rId4"/>
    <p:sldId id="358" r:id="rId5"/>
    <p:sldId id="359" r:id="rId6"/>
    <p:sldId id="402" r:id="rId7"/>
    <p:sldId id="363" r:id="rId8"/>
    <p:sldId id="364" r:id="rId9"/>
    <p:sldId id="365" r:id="rId10"/>
    <p:sldId id="367" r:id="rId11"/>
    <p:sldId id="396" r:id="rId12"/>
    <p:sldId id="368" r:id="rId13"/>
    <p:sldId id="369" r:id="rId14"/>
    <p:sldId id="370" r:id="rId15"/>
    <p:sldId id="371" r:id="rId16"/>
    <p:sldId id="395" r:id="rId17"/>
    <p:sldId id="392" r:id="rId18"/>
    <p:sldId id="372" r:id="rId19"/>
    <p:sldId id="373" r:id="rId20"/>
    <p:sldId id="374" r:id="rId21"/>
    <p:sldId id="375" r:id="rId22"/>
    <p:sldId id="376" r:id="rId23"/>
    <p:sldId id="377" r:id="rId24"/>
    <p:sldId id="379" r:id="rId25"/>
    <p:sldId id="380" r:id="rId26"/>
    <p:sldId id="381" r:id="rId27"/>
    <p:sldId id="382" r:id="rId28"/>
    <p:sldId id="383" r:id="rId29"/>
    <p:sldId id="384" r:id="rId30"/>
    <p:sldId id="386" r:id="rId31"/>
    <p:sldId id="387" r:id="rId32"/>
    <p:sldId id="388" r:id="rId33"/>
    <p:sldId id="393" r:id="rId34"/>
    <p:sldId id="389" r:id="rId35"/>
    <p:sldId id="390" r:id="rId36"/>
    <p:sldId id="391" r:id="rId37"/>
    <p:sldId id="394" r:id="rId38"/>
    <p:sldId id="338" r:id="rId39"/>
    <p:sldId id="397" r:id="rId40"/>
    <p:sldId id="398" r:id="rId41"/>
    <p:sldId id="399" r:id="rId42"/>
    <p:sldId id="400" r:id="rId43"/>
    <p:sldId id="401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0161CA-C0D5-42D0-9883-3205027E8768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D58057B-0B04-4EAF-B170-413F2FF3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6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8057B-0B04-4EAF-B170-413F2FF3B86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344CC2-B772-48CF-B1DD-F89C157337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9.png"/><Relationship Id="rId5" Type="http://schemas.openxmlformats.org/officeDocument/2006/relationships/tags" Target="../tags/tag17.xml"/><Relationship Id="rId10" Type="http://schemas.openxmlformats.org/officeDocument/2006/relationships/image" Target="../media/image18.png"/><Relationship Id="rId4" Type="http://schemas.openxmlformats.org/officeDocument/2006/relationships/tags" Target="../tags/tag16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1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23.xml"/><Relationship Id="rId10" Type="http://schemas.openxmlformats.org/officeDocument/2006/relationships/image" Target="../media/image25.png"/><Relationship Id="rId4" Type="http://schemas.openxmlformats.org/officeDocument/2006/relationships/tags" Target="../tags/tag22.xml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6.xml"/><Relationship Id="rId7" Type="http://schemas.openxmlformats.org/officeDocument/2006/relationships/image" Target="../media/image3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0.xml"/><Relationship Id="rId7" Type="http://schemas.openxmlformats.org/officeDocument/2006/relationships/image" Target="../media/image3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32.xml"/><Relationship Id="rId10" Type="http://schemas.openxmlformats.org/officeDocument/2006/relationships/image" Target="../media/image35.png"/><Relationship Id="rId4" Type="http://schemas.openxmlformats.org/officeDocument/2006/relationships/tags" Target="../tags/tag31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37.xml"/><Relationship Id="rId16" Type="http://schemas.openxmlformats.org/officeDocument/2006/relationships/image" Target="../media/image42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37.png"/><Relationship Id="rId5" Type="http://schemas.openxmlformats.org/officeDocument/2006/relationships/tags" Target="../tags/tag40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56.png"/><Relationship Id="rId5" Type="http://schemas.openxmlformats.org/officeDocument/2006/relationships/tags" Target="../tags/tag55.xml"/><Relationship Id="rId10" Type="http://schemas.openxmlformats.org/officeDocument/2006/relationships/image" Target="../media/image55.png"/><Relationship Id="rId4" Type="http://schemas.openxmlformats.org/officeDocument/2006/relationships/tags" Target="../tags/tag54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56.png"/><Relationship Id="rId5" Type="http://schemas.openxmlformats.org/officeDocument/2006/relationships/tags" Target="../tags/tag61.xml"/><Relationship Id="rId10" Type="http://schemas.openxmlformats.org/officeDocument/2006/relationships/image" Target="../media/image55.png"/><Relationship Id="rId4" Type="http://schemas.openxmlformats.org/officeDocument/2006/relationships/tags" Target="../tags/tag60.xml"/><Relationship Id="rId9" Type="http://schemas.openxmlformats.org/officeDocument/2006/relationships/image" Target="../media/image54.png"/><Relationship Id="rId1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6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72.xml"/><Relationship Id="rId7" Type="http://schemas.openxmlformats.org/officeDocument/2006/relationships/image" Target="../media/image68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75.xml"/><Relationship Id="rId7" Type="http://schemas.openxmlformats.org/officeDocument/2006/relationships/image" Target="../media/image70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4.png"/><Relationship Id="rId5" Type="http://schemas.openxmlformats.org/officeDocument/2006/relationships/tags" Target="../tags/tag77.xml"/><Relationship Id="rId10" Type="http://schemas.openxmlformats.org/officeDocument/2006/relationships/image" Target="../media/image73.png"/><Relationship Id="rId4" Type="http://schemas.openxmlformats.org/officeDocument/2006/relationships/tags" Target="../tags/tag76.xml"/><Relationship Id="rId9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tags" Target="../tags/tag80.xml"/><Relationship Id="rId7" Type="http://schemas.openxmlformats.org/officeDocument/2006/relationships/image" Target="../media/image74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7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7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7235981" cy="289560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AR CENA" pitchFamily="2" charset="0"/>
              </a:rPr>
              <a:t>A SM-like Higgs </a:t>
            </a:r>
            <a:br>
              <a:rPr lang="en-US" sz="6000" dirty="0" smtClean="0">
                <a:solidFill>
                  <a:srgbClr val="C00000"/>
                </a:solidFill>
                <a:latin typeface="AR CENA" pitchFamily="2" charset="0"/>
              </a:rPr>
            </a:br>
            <a:r>
              <a:rPr lang="en-US" sz="6000" dirty="0" smtClean="0">
                <a:solidFill>
                  <a:srgbClr val="C00000"/>
                </a:solidFill>
                <a:latin typeface="AR CENA" pitchFamily="2" charset="0"/>
              </a:rPr>
              <a:t>from </a:t>
            </a:r>
            <a:br>
              <a:rPr lang="en-US" sz="6000" dirty="0" smtClean="0">
                <a:solidFill>
                  <a:srgbClr val="C00000"/>
                </a:solidFill>
                <a:latin typeface="AR CENA" pitchFamily="2" charset="0"/>
              </a:rPr>
            </a:br>
            <a:r>
              <a:rPr lang="en-US" sz="6000" dirty="0" smtClean="0">
                <a:solidFill>
                  <a:srgbClr val="C00000"/>
                </a:solidFill>
                <a:latin typeface="AR CENA" pitchFamily="2" charset="0"/>
              </a:rPr>
              <a:t>Technicolor</a:t>
            </a:r>
            <a:endParaRPr lang="en-US" sz="6000" dirty="0">
              <a:solidFill>
                <a:srgbClr val="C00000"/>
              </a:solidFill>
              <a:latin typeface="AR CENA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These estimates are for TC theories in </a:t>
            </a:r>
            <a:r>
              <a:rPr lang="en-US" i="1" dirty="0" smtClean="0">
                <a:solidFill>
                  <a:schemeClr val="tx1"/>
                </a:solidFill>
                <a:latin typeface="AR CENA" panose="02000000000000000000" pitchFamily="2" charset="0"/>
              </a:rPr>
              <a:t>isolation.</a:t>
            </a:r>
          </a:p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There are </a:t>
            </a:r>
            <a:r>
              <a:rPr lang="en-US" i="1" dirty="0" smtClean="0">
                <a:solidFill>
                  <a:schemeClr val="tx1"/>
                </a:solidFill>
                <a:latin typeface="AR CENA" panose="02000000000000000000" pitchFamily="2" charset="0"/>
              </a:rPr>
              <a:t>external</a:t>
            </a:r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 contributions to the scalar mass from the fundamental SM fields 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(RF-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Frandsen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Sannino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 12)</a:t>
            </a:r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:</a:t>
            </a: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 in TC</a:t>
            </a:r>
            <a:endParaRPr lang="en-US" sz="32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43" y="2736428"/>
            <a:ext cx="5686857" cy="13851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545000"/>
            <a:ext cx="8421624" cy="7498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751576"/>
            <a:ext cx="3543300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These estimates are for TC theories in </a:t>
            </a:r>
            <a:r>
              <a:rPr lang="en-US" i="1" dirty="0" smtClean="0">
                <a:solidFill>
                  <a:schemeClr val="tx1"/>
                </a:solidFill>
                <a:latin typeface="AR CENA" panose="02000000000000000000" pitchFamily="2" charset="0"/>
              </a:rPr>
              <a:t>isolation.</a:t>
            </a:r>
          </a:p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There are </a:t>
            </a:r>
            <a:r>
              <a:rPr lang="en-US" i="1" dirty="0" smtClean="0">
                <a:solidFill>
                  <a:schemeClr val="tx1"/>
                </a:solidFill>
                <a:latin typeface="AR CENA" panose="02000000000000000000" pitchFamily="2" charset="0"/>
              </a:rPr>
              <a:t>external</a:t>
            </a:r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 contributions to the scalar mass from the fundamental SM fields 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(RF-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Frandsen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Sannino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 12)</a:t>
            </a:r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:</a:t>
            </a: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Not a new phenomenon: pion mass splitting in QCD, and Higgs mass in the minimal composite Higgs model.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 in TC</a:t>
            </a:r>
            <a:endParaRPr lang="en-US" sz="32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43" y="2736428"/>
            <a:ext cx="5686857" cy="13851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545000"/>
            <a:ext cx="8421624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These estimates are for TC theories in </a:t>
            </a:r>
            <a:r>
              <a:rPr lang="en-US" i="1" dirty="0" smtClean="0">
                <a:solidFill>
                  <a:schemeClr val="tx1"/>
                </a:solidFill>
                <a:latin typeface="AR CENA" panose="02000000000000000000" pitchFamily="2" charset="0"/>
              </a:rPr>
              <a:t>isolation.</a:t>
            </a:r>
          </a:p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There are </a:t>
            </a:r>
            <a:r>
              <a:rPr lang="en-US" i="1" dirty="0" smtClean="0">
                <a:solidFill>
                  <a:schemeClr val="tx1"/>
                </a:solidFill>
                <a:latin typeface="AR CENA" panose="02000000000000000000" pitchFamily="2" charset="0"/>
              </a:rPr>
              <a:t>external</a:t>
            </a:r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 contributions to the scalar mass from the fundamental SM fields 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(RF-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Frandsen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Sannino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 12)</a:t>
            </a:r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:</a:t>
            </a:r>
            <a:endParaRPr lang="en-US" sz="1800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 in TC</a:t>
            </a:r>
            <a:endParaRPr lang="en-US" sz="32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43" y="2736428"/>
            <a:ext cx="5686857" cy="1385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545000"/>
            <a:ext cx="8421624" cy="74980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395571" y="5294808"/>
            <a:ext cx="1" cy="420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16541" y="5862935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 CENA" panose="02000000000000000000" pitchFamily="2" charset="0"/>
              </a:rPr>
              <a:t>ETC</a:t>
            </a:r>
            <a:endParaRPr lang="en-US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Assumption:</a:t>
            </a: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(However there might be contributions to        between     and            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 in TC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905000"/>
            <a:ext cx="3371850" cy="413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41310"/>
            <a:ext cx="192024" cy="221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33472"/>
            <a:ext cx="489204" cy="338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74" y="2634996"/>
            <a:ext cx="779526" cy="2606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7674102" cy="19933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874258"/>
            <a:ext cx="1625346" cy="22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 in TC</a:t>
            </a:r>
            <a:endParaRPr lang="en-US" sz="3200" dirty="0"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4336542" cy="3520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522476"/>
            <a:ext cx="1645920" cy="30632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057400" y="2423160"/>
            <a:ext cx="4846320" cy="2834640"/>
            <a:chOff x="1827940" y="3398520"/>
            <a:chExt cx="5563460" cy="338328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940" y="3398520"/>
              <a:ext cx="5563460" cy="3383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121" y="3847338"/>
              <a:ext cx="708279" cy="26746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539" y="4648200"/>
              <a:ext cx="720661" cy="26746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107" y="5447538"/>
              <a:ext cx="896493" cy="267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5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 in TC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5441052" cy="3657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029200" y="2209800"/>
            <a:ext cx="1905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2939796"/>
            <a:ext cx="1280160" cy="26060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5029200" y="3048000"/>
            <a:ext cx="1905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25396"/>
            <a:ext cx="1275588" cy="2606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5791200"/>
            <a:ext cx="835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 CENA" panose="02000000000000000000" pitchFamily="2" charset="0"/>
              </a:rPr>
              <a:t>125 </a:t>
            </a:r>
            <a:r>
              <a:rPr lang="en-US" sz="2400" dirty="0" err="1" smtClean="0">
                <a:latin typeface="AR CENA" panose="02000000000000000000" pitchFamily="2" charset="0"/>
              </a:rPr>
              <a:t>GeV</a:t>
            </a:r>
            <a:r>
              <a:rPr lang="en-US" sz="2400" dirty="0" smtClean="0">
                <a:latin typeface="AR CENA" panose="02000000000000000000" pitchFamily="2" charset="0"/>
              </a:rPr>
              <a:t> scalar attainable for small values of          even without walking!</a:t>
            </a:r>
            <a:endParaRPr lang="en-US" sz="2400" dirty="0">
              <a:latin typeface="AR CEN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72" y="5913882"/>
            <a:ext cx="566928" cy="2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 in TC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241" y="1371600"/>
            <a:ext cx="7730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 CENA" panose="02000000000000000000" pitchFamily="2" charset="0"/>
              </a:rPr>
              <a:t>The difference between dynamical and physical mass implies also a </a:t>
            </a:r>
          </a:p>
          <a:p>
            <a:r>
              <a:rPr lang="en-US" sz="2400" dirty="0" smtClean="0">
                <a:latin typeface="AR CENA" panose="02000000000000000000" pitchFamily="2" charset="0"/>
              </a:rPr>
              <a:t>Reduction of the S parameter relative to the intrinsic S: </a:t>
            </a:r>
            <a:endParaRPr lang="en-US" sz="2400" dirty="0">
              <a:latin typeface="AR CENA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3068734"/>
            <a:ext cx="6525577" cy="10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2438400"/>
            <a:ext cx="6407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CENA" pitchFamily="2" charset="0"/>
              </a:rPr>
              <a:t>Couplings of the TC-Higgs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The TC-Higgs coupling to W and Z boson can be inferred from the coupling to the eaten Goldstone 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bosons.</a:t>
            </a: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Assuming custodial symmetry:</a:t>
            </a: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Agreement with ATLAS and CMS data requires              . </a:t>
            </a: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Coupling of the TC-scalar to WW and ZZ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4" y="2415540"/>
            <a:ext cx="7237476" cy="708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48200"/>
            <a:ext cx="3769614" cy="596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35" y="4784788"/>
            <a:ext cx="2577465" cy="231458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953000" y="4711446"/>
            <a:ext cx="762000" cy="3443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70" y="3352800"/>
            <a:ext cx="2183130" cy="349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711190"/>
            <a:ext cx="962406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However there is no reason a priori for               .  </a:t>
            </a: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Let’s extract the           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coupling </a:t>
            </a:r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from QCD data and see what we obtain…</a:t>
            </a:r>
            <a:endParaRPr lang="en-US" b="1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Coupling of the TC-scalar to WW and ZZ</a:t>
            </a:r>
            <a:endParaRPr lang="en-US" sz="32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86" y="3733800"/>
            <a:ext cx="3769614" cy="5966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29512"/>
            <a:ext cx="962406" cy="246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64" y="2377440"/>
            <a:ext cx="630936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CENA" pitchFamily="2" charset="0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Mass of the TC-Higgs</a:t>
            </a: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Couplings of the TC-Higgs</a:t>
            </a: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Fit to the LHC Higgs data</a:t>
            </a: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Conclusions</a:t>
            </a:r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A           coupling </a:t>
            </a:r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can be defined as the                       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  partial </a:t>
            </a:r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wave projection of the elastic       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  scattering </a:t>
            </a:r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amplitude at the     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pole.</a:t>
            </a: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Compute  this using the interaction vertex</a:t>
            </a: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Then extract            from data, and       from           .</a:t>
            </a: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Coupling of the TC-scalar to WW and ZZ</a:t>
            </a:r>
            <a:endParaRPr lang="en-US" sz="3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79369"/>
            <a:ext cx="630936" cy="137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1701546" cy="247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73" y="1821180"/>
            <a:ext cx="482727" cy="160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05" y="1828800"/>
            <a:ext cx="226695" cy="160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2428"/>
            <a:ext cx="6547104" cy="56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0" y="4267200"/>
            <a:ext cx="3360420" cy="596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0"/>
            <a:ext cx="672084" cy="1988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48" y="5334000"/>
            <a:ext cx="301752" cy="1851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0"/>
            <a:ext cx="672084" cy="1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Remarkable results from data </a:t>
            </a:r>
            <a:r>
              <a:rPr lang="en-US" sz="1800" dirty="0">
                <a:solidFill>
                  <a:srgbClr val="00B050"/>
                </a:solidFill>
                <a:latin typeface="AR CENA" pitchFamily="2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AR CENA" pitchFamily="2" charset="0"/>
              </a:rPr>
              <a:t>Belyaev</a:t>
            </a:r>
            <a:r>
              <a:rPr lang="en-US" sz="1800" dirty="0">
                <a:solidFill>
                  <a:srgbClr val="00B050"/>
                </a:solidFill>
                <a:latin typeface="AR CENA" pitchFamily="2" charset="0"/>
              </a:rPr>
              <a:t>-Brown-RF-</a:t>
            </a:r>
            <a:r>
              <a:rPr lang="en-US" sz="1800" dirty="0" err="1">
                <a:solidFill>
                  <a:srgbClr val="00B050"/>
                </a:solidFill>
                <a:latin typeface="AR CENA" pitchFamily="2" charset="0"/>
              </a:rPr>
              <a:t>Frandsen</a:t>
            </a:r>
            <a:r>
              <a:rPr lang="en-US" sz="1800" dirty="0">
                <a:solidFill>
                  <a:srgbClr val="00B050"/>
                </a:solidFill>
                <a:latin typeface="AR CENA" pitchFamily="2" charset="0"/>
              </a:rPr>
              <a:t> 13</a:t>
            </a:r>
            <a:r>
              <a:rPr lang="en-US" sz="1800" dirty="0" smtClean="0">
                <a:solidFill>
                  <a:srgbClr val="00B050"/>
                </a:solidFill>
                <a:latin typeface="AR CENA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:</a:t>
            </a: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A QCD-like TC has SM-like couplings to W and Z!</a:t>
            </a: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Coupling of the TC-scalar to WW and ZZ</a:t>
            </a:r>
            <a:endParaRPr lang="en-US" sz="32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29" y="2133600"/>
            <a:ext cx="6900171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5639059"/>
            <a:ext cx="1645920" cy="53314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7333299" y="5027676"/>
            <a:ext cx="0" cy="534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4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This shows that the linear sigma model is a good description of the sigma-pion sector.</a:t>
            </a: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Maybe a consequence of QCD classical scale invariance?</a:t>
            </a: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Coupling of the TC-scalar to WW and ZZ</a:t>
            </a:r>
            <a:endParaRPr lang="en-US" sz="3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40000"/>
            <a:ext cx="7100316" cy="708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600"/>
            <a:ext cx="6780276" cy="7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The couplings of the TC scalar to the SM fermions are induced by ETC:</a:t>
            </a: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There are no corresponding quantities we can scale up from QCD. However: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 CENA" pitchFamily="2" charset="0"/>
              </a:rPr>
              <a:t>The coupling of the eaten </a:t>
            </a:r>
            <a:r>
              <a:rPr lang="en-US" sz="2400" dirty="0" err="1">
                <a:solidFill>
                  <a:schemeClr val="tx1"/>
                </a:solidFill>
                <a:latin typeface="AR CENA" pitchFamily="2" charset="0"/>
              </a:rPr>
              <a:t>technipions</a:t>
            </a:r>
            <a:r>
              <a:rPr lang="en-US" sz="2400" dirty="0">
                <a:solidFill>
                  <a:schemeClr val="tx1"/>
                </a:solidFill>
                <a:latin typeface="AR CENA" pitchFamily="2" charset="0"/>
              </a:rPr>
              <a:t> to the SM fermions is standard, as imposed by Ward identities.</a:t>
            </a:r>
          </a:p>
          <a:p>
            <a:pPr lvl="1"/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Coupling of the TC-scalar to fermions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09" y="1965960"/>
            <a:ext cx="2441891" cy="192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51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The couplings of the TC scalar to the SM fermions are induced by ETC:</a:t>
            </a: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There are no corresponding quantities we can scale up from QCD. However: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 CENA" pitchFamily="2" charset="0"/>
              </a:rPr>
              <a:t>The results from WW and ZZ coupling seem to imply that the linear sigma model is a good approximation to low-energy TC.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Coupling of the TC-scalar to fermions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09" y="1965960"/>
            <a:ext cx="2441891" cy="192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8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The couplings of the TC scalar to the SM fermions are induced by ETC:</a:t>
            </a: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Thus we expect SM-like coupling to the SM fermions</a:t>
            </a: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Coupling of the TC-scalar to fermions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09" y="1965960"/>
            <a:ext cx="2441891" cy="192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80838"/>
            <a:ext cx="3584448" cy="3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Coupling of the TC-scalar to </a:t>
            </a:r>
            <a:r>
              <a:rPr lang="el-GR" sz="3200" dirty="0">
                <a:latin typeface="+mj-lt"/>
                <a:ea typeface="Gulim"/>
              </a:rPr>
              <a:t>γγ</a:t>
            </a:r>
            <a:endParaRPr lang="en-US" sz="3200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28" y="1371600"/>
            <a:ext cx="6116572" cy="253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2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Coupling of the TC-scalar to </a:t>
            </a:r>
            <a:r>
              <a:rPr lang="el-GR" sz="3200" dirty="0">
                <a:latin typeface="+mj-lt"/>
                <a:ea typeface="Gulim"/>
              </a:rPr>
              <a:t>γγ</a:t>
            </a:r>
            <a:endParaRPr lang="en-US" sz="3200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28" y="1371600"/>
            <a:ext cx="6116572" cy="253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486400" y="2438400"/>
            <a:ext cx="14478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858000" y="2438400"/>
            <a:ext cx="152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0" y="5105400"/>
            <a:ext cx="299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 CENA" panose="02000000000000000000" pitchFamily="2" charset="0"/>
              </a:rPr>
              <a:t>Landau gauge, transverse </a:t>
            </a:r>
          </a:p>
          <a:p>
            <a:r>
              <a:rPr lang="en-US" sz="2400" dirty="0">
                <a:latin typeface="AR CENA" panose="02000000000000000000" pitchFamily="2" charset="0"/>
              </a:rPr>
              <a:t>c</a:t>
            </a:r>
            <a:r>
              <a:rPr lang="en-US" sz="2400" dirty="0" smtClean="0">
                <a:latin typeface="AR CENA" panose="02000000000000000000" pitchFamily="2" charset="0"/>
              </a:rPr>
              <a:t>omponents only</a:t>
            </a:r>
            <a:endParaRPr lang="en-US" sz="2400" dirty="0">
              <a:latin typeface="AR CENA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18337" y="3695700"/>
            <a:ext cx="1077463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5410200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 CENA" panose="02000000000000000000" pitchFamily="2" charset="0"/>
              </a:rPr>
              <a:t>Dominant contribution in the</a:t>
            </a:r>
          </a:p>
          <a:p>
            <a:r>
              <a:rPr lang="en-US" sz="2400" dirty="0" smtClean="0">
                <a:latin typeface="AR CENA" panose="02000000000000000000" pitchFamily="2" charset="0"/>
              </a:rPr>
              <a:t>large-N limit</a:t>
            </a:r>
            <a:endParaRPr lang="en-US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Coupling of the TC-scalar to </a:t>
            </a:r>
            <a:r>
              <a:rPr lang="el-GR" sz="3200" dirty="0">
                <a:latin typeface="+mj-lt"/>
                <a:ea typeface="Gulim"/>
              </a:rPr>
              <a:t>γγ</a:t>
            </a:r>
            <a:endParaRPr lang="en-US" sz="3200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28" y="1371600"/>
            <a:ext cx="6116572" cy="253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486400" y="2438400"/>
            <a:ext cx="14478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858000" y="2438400"/>
            <a:ext cx="152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0" y="5105400"/>
            <a:ext cx="299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 CENA" panose="02000000000000000000" pitchFamily="2" charset="0"/>
              </a:rPr>
              <a:t>Landau gauge, transverse </a:t>
            </a:r>
          </a:p>
          <a:p>
            <a:r>
              <a:rPr lang="en-US" sz="2400" dirty="0">
                <a:latin typeface="AR CENA" panose="02000000000000000000" pitchFamily="2" charset="0"/>
              </a:rPr>
              <a:t>c</a:t>
            </a:r>
            <a:r>
              <a:rPr lang="en-US" sz="2400" dirty="0" smtClean="0">
                <a:latin typeface="AR CENA" panose="02000000000000000000" pitchFamily="2" charset="0"/>
              </a:rPr>
              <a:t>omponents only</a:t>
            </a:r>
            <a:endParaRPr lang="en-US" sz="2400" dirty="0">
              <a:latin typeface="AR CENA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18337" y="3695700"/>
            <a:ext cx="1077463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5410200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 CENA" panose="02000000000000000000" pitchFamily="2" charset="0"/>
              </a:rPr>
              <a:t>Dominant contribution in the</a:t>
            </a:r>
          </a:p>
          <a:p>
            <a:r>
              <a:rPr lang="en-US" sz="2400" dirty="0" smtClean="0">
                <a:latin typeface="AR CENA" panose="02000000000000000000" pitchFamily="2" charset="0"/>
              </a:rPr>
              <a:t>large-N limit</a:t>
            </a:r>
            <a:endParaRPr lang="en-US" sz="2400" dirty="0">
              <a:latin typeface="AR CENA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00400"/>
            <a:ext cx="980694" cy="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Coupling of the TC-scalar to </a:t>
            </a:r>
            <a:r>
              <a:rPr lang="el-GR" sz="3200" dirty="0">
                <a:latin typeface="+mj-lt"/>
                <a:ea typeface="Gulim"/>
              </a:rPr>
              <a:t>γγ</a:t>
            </a:r>
            <a:endParaRPr lang="en-US" sz="3200" i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8574"/>
            <a:ext cx="1652778" cy="665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498080" cy="144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66" y="3124200"/>
            <a:ext cx="386334" cy="5966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3048000"/>
            <a:ext cx="1979676" cy="7086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3048000"/>
            <a:ext cx="1833372" cy="7086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05300"/>
            <a:ext cx="7598664" cy="79552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686044"/>
            <a:ext cx="2363724" cy="3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3735" y="2438400"/>
            <a:ext cx="5415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CENA" pitchFamily="2" charset="0"/>
              </a:rPr>
              <a:t>Mass of the TC-Higgs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Coupling of the TC-scalar to </a:t>
            </a:r>
            <a:r>
              <a:rPr lang="el-GR" sz="3200" dirty="0">
                <a:latin typeface="+mj-lt"/>
                <a:ea typeface="Gulim"/>
              </a:rPr>
              <a:t>γγ</a:t>
            </a:r>
            <a:endParaRPr lang="en-US" sz="3200" i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8574"/>
            <a:ext cx="1652778" cy="665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498080" cy="144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66" y="3124200"/>
            <a:ext cx="386334" cy="5966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3048000"/>
            <a:ext cx="1979676" cy="7086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3048000"/>
            <a:ext cx="1833372" cy="7086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05300"/>
            <a:ext cx="7598664" cy="795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5607558"/>
            <a:ext cx="7534656" cy="3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Coupling of the TC-scalar to </a:t>
            </a:r>
            <a:r>
              <a:rPr lang="el-GR" sz="3200" dirty="0">
                <a:latin typeface="+mj-lt"/>
                <a:ea typeface="Gulim"/>
              </a:rPr>
              <a:t>γγ</a:t>
            </a:r>
            <a:endParaRPr lang="en-US" sz="3200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28" y="1371600"/>
            <a:ext cx="6116572" cy="253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00400"/>
            <a:ext cx="980694" cy="253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30" y="4891278"/>
            <a:ext cx="1360170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How to estimate the form factor? Once again, look at QCD: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Coupling of the TC-scalar to </a:t>
            </a:r>
            <a:r>
              <a:rPr lang="el-GR" sz="3200" dirty="0">
                <a:latin typeface="+mj-lt"/>
                <a:ea typeface="Gulim"/>
              </a:rPr>
              <a:t>γγ</a:t>
            </a:r>
            <a:endParaRPr lang="en-US" sz="3200" i="1" dirty="0"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66" y="1783080"/>
            <a:ext cx="4928434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06" y="5805678"/>
            <a:ext cx="1552194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8519" y="2438400"/>
            <a:ext cx="6277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CENA" pitchFamily="2" charset="0"/>
              </a:rPr>
              <a:t>Fit to the LHC Higgs data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The sextet 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(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Sannino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-</a:t>
            </a:r>
            <a:r>
              <a:rPr lang="en-US" sz="1800" dirty="0">
                <a:solidFill>
                  <a:srgbClr val="00B050"/>
                </a:solidFill>
                <a:latin typeface="AR CENA" panose="02000000000000000000" pitchFamily="2" charset="0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Tuominen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 05, Dietrich-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Sannino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 06, 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Belyaev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-RF-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Frandsen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Jarvinen-Pukhov-Sannino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 08), Fodor-Holland-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Kuti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Nogradi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-Schroeder-Wong 12, 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Belyaev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-Brown-RF-</a:t>
            </a:r>
            <a:r>
              <a:rPr lang="en-US" sz="1800" dirty="0" err="1" smtClean="0">
                <a:solidFill>
                  <a:srgbClr val="00B050"/>
                </a:solidFill>
                <a:latin typeface="AR CENA" panose="02000000000000000000" pitchFamily="2" charset="0"/>
              </a:rPr>
              <a:t>Frandsen</a:t>
            </a:r>
            <a:r>
              <a:rPr lang="en-US" sz="1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 13)</a:t>
            </a:r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Fit of TC theories</a:t>
            </a:r>
            <a:endParaRPr lang="en-US" sz="3200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3931920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38" y="2540000"/>
            <a:ext cx="1410462" cy="726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40886"/>
            <a:ext cx="1872234" cy="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Weinberg-Susskind TC (SU(N) with uncolored fundamental fermions)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Fit of TC theories</a:t>
            </a:r>
            <a:endParaRPr lang="en-US" sz="3200" i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38" y="2540000"/>
            <a:ext cx="1410462" cy="726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40886"/>
            <a:ext cx="1872234" cy="683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4480560" cy="448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5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One-family TC (SU(N) with one new family carrying TC charge)</a:t>
            </a: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                   not realistic. However the colored </a:t>
            </a:r>
            <a:r>
              <a:rPr lang="en-US" dirty="0" err="1" smtClean="0">
                <a:solidFill>
                  <a:schemeClr val="tx1"/>
                </a:solidFill>
                <a:latin typeface="AR CENA" panose="02000000000000000000" pitchFamily="2" charset="0"/>
              </a:rPr>
              <a:t>technifermions</a:t>
            </a:r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 might be decoupled from the TC scalar!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Fit of TC theories</a:t>
            </a:r>
            <a:endParaRPr lang="en-US" sz="3200" i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4" y="2540000"/>
            <a:ext cx="1410462" cy="726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66" y="4040886"/>
            <a:ext cx="1872234" cy="6835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13560"/>
            <a:ext cx="6583679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562600"/>
            <a:ext cx="1325880" cy="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2947" y="2438400"/>
            <a:ext cx="2953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CENA" pitchFamily="2" charset="0"/>
              </a:rPr>
              <a:t>Conclusions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Technicolor has an intrinsically heavy Higgs. However, radiative corrections from the top may lower its mass to 125 </a:t>
            </a:r>
            <a:r>
              <a:rPr lang="en-US" dirty="0" err="1" smtClean="0">
                <a:solidFill>
                  <a:schemeClr val="tx1"/>
                </a:solidFill>
                <a:latin typeface="AR CENA" pitchFamily="2" charset="0"/>
              </a:rPr>
              <a:t>GeV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, with acceptable fine-tuning.</a:t>
            </a: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The TC-Higgs coupling to WW and ZZ is SM-like in a QCD-like TC theory. We expect this to be true for any TC theory, maybe as a consequence of scale invariance.</a:t>
            </a: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Ward identities for the eaten </a:t>
            </a:r>
            <a:r>
              <a:rPr lang="en-US" dirty="0" err="1" smtClean="0">
                <a:solidFill>
                  <a:schemeClr val="tx1"/>
                </a:solidFill>
                <a:latin typeface="AR CENA" pitchFamily="2" charset="0"/>
              </a:rPr>
              <a:t>technipions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, together with the linear-sigma model hypothesis suggest SM-like couplings to the SM fermions.</a:t>
            </a: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The TC-Higgs coupling to photons is arguably expected to be enhanced. This is due to loop exchanges of </a:t>
            </a:r>
            <a:r>
              <a:rPr lang="en-US" dirty="0" err="1" smtClean="0">
                <a:solidFill>
                  <a:schemeClr val="tx1"/>
                </a:solidFill>
                <a:latin typeface="AR CENA" pitchFamily="2" charset="0"/>
              </a:rPr>
              <a:t>technimesons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. </a:t>
            </a: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Fits to LHC Higgs data yield couplings and form factors compatible with the TC hypothesis.</a:t>
            </a:r>
            <a:endParaRPr lang="en-US" sz="28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(CP3 Louvain)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41966" y="2895600"/>
            <a:ext cx="5825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CENA" pitchFamily="2" charset="0"/>
              </a:rPr>
              <a:t>Multi-Scale Technicolor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The discovery of the 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Excesses observed in the                               and         channels at 125 </a:t>
            </a:r>
            <a:r>
              <a:rPr lang="en-US" dirty="0" err="1" smtClean="0">
                <a:solidFill>
                  <a:schemeClr val="tx1"/>
                </a:solidFill>
                <a:latin typeface="AR CENA" panose="02000000000000000000" pitchFamily="2" charset="0"/>
              </a:rPr>
              <a:t>GeV</a:t>
            </a:r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 suggest we have discovered a new scalar particle</a:t>
            </a: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400956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258609" cy="4023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19" y="1406842"/>
            <a:ext cx="2248281" cy="322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09" y="1371600"/>
            <a:ext cx="46139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If the TC theory has multiple representations, then we expect more low-lying scalar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singlets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 than just one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Example: ultra-minimal TC: SU(2) with two fundamental and two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adjoint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 fermions</a:t>
            </a:r>
          </a:p>
          <a:p>
            <a:endParaRPr lang="en-US" sz="2800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AR CENA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In general, two different condensation scales, and therefore, two different masses for       and      . But also a mass mixing!</a:t>
            </a:r>
            <a:endParaRPr lang="en-US" sz="28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(CP3 Louvain)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21" y="2747963"/>
            <a:ext cx="1451229" cy="346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20" y="2743200"/>
            <a:ext cx="1329880" cy="334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19" y="3962400"/>
            <a:ext cx="381381" cy="274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62401"/>
            <a:ext cx="386334" cy="2724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08626"/>
            <a:ext cx="5470398" cy="7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1"/>
            <a:ext cx="2537460" cy="2152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(CP3 Louvain)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41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08626"/>
            <a:ext cx="5470398" cy="706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31847"/>
            <a:ext cx="5030724" cy="349255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979676" y="867918"/>
            <a:ext cx="2058924" cy="1189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79676" y="867918"/>
            <a:ext cx="1677924" cy="1570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3935730" cy="22479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029200" y="1020318"/>
            <a:ext cx="1903476" cy="1189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259324" y="1020318"/>
            <a:ext cx="1673352" cy="2484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(CP3 Louvain)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42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08626"/>
            <a:ext cx="5470398" cy="706374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Mining term higher order in a large-N expansion, but order-one for small N</a:t>
            </a:r>
            <a:endParaRPr lang="en-US" sz="2800" dirty="0">
              <a:solidFill>
                <a:schemeClr val="tx1"/>
              </a:solidFill>
              <a:latin typeface="AR CEN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98320"/>
            <a:ext cx="6255760" cy="201168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590800" y="3581400"/>
            <a:ext cx="228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90800" y="35814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096000" y="3733800"/>
            <a:ext cx="228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9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Additional negative contributions from the top quark, and from near-conformal dynamics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Couplings to SM fields slightly smaller than one in ultra-minimal TC</a:t>
            </a:r>
            <a:endParaRPr lang="en-US" sz="28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(CP3 Louvain)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The discovery of the 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The signal strengths in each channel suggest that the couplings of the 125 scalar particle are close to those expected for the SM Higgs</a:t>
            </a: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3160"/>
            <a:ext cx="4000500" cy="3840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69" y="2560320"/>
            <a:ext cx="375142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The discovery of the 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 CENA" panose="02000000000000000000" pitchFamily="2" charset="0"/>
              </a:rPr>
              <a:t>Can </a:t>
            </a:r>
            <a:r>
              <a:rPr lang="en-US" dirty="0" err="1">
                <a:solidFill>
                  <a:schemeClr val="tx1"/>
                </a:solidFill>
                <a:latin typeface="AR CENA" panose="02000000000000000000" pitchFamily="2" charset="0"/>
              </a:rPr>
              <a:t>technicolor</a:t>
            </a:r>
            <a:r>
              <a:rPr lang="en-US" dirty="0">
                <a:solidFill>
                  <a:schemeClr val="tx1"/>
                </a:solidFill>
                <a:latin typeface="AR CENA" panose="02000000000000000000" pitchFamily="2" charset="0"/>
              </a:rPr>
              <a:t> theories realistically feature a scalar particle with these properties?</a:t>
            </a: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3160"/>
            <a:ext cx="4000500" cy="3840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69" y="2560320"/>
            <a:ext cx="375142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Consider the mass first. To estimate the mass of the lightest scalar in TC scale up the mass of the lightest scalar in QCD, the sigma meson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This can be meaningfully done in a large-         expansion for three different representations.</a:t>
            </a: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 in TC</a:t>
            </a:r>
            <a:endParaRPr lang="en-US" sz="3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169319"/>
            <a:ext cx="590550" cy="269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32" y="3017520"/>
            <a:ext cx="5192268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Consider the mass first. To estimate the mass of the lightest scalar in TC scale up the mass of the lightest scalar in QCD, the sigma meson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This can be meaningfully done in a large-         expansion for three different representations.</a:t>
            </a:r>
          </a:p>
          <a:p>
            <a:endParaRPr lang="en-US" dirty="0" smtClean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 in TC</a:t>
            </a:r>
            <a:endParaRPr lang="en-US" sz="32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169319"/>
            <a:ext cx="590550" cy="269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32" y="3017520"/>
            <a:ext cx="5192268" cy="330708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128004" y="3657600"/>
            <a:ext cx="533400" cy="381000"/>
          </a:xfrm>
          <a:prstGeom prst="wedgeEllipseCallout">
            <a:avLst>
              <a:gd name="adj1" fmla="val 258351"/>
              <a:gd name="adj2" fmla="val -1740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04" y="2590800"/>
            <a:ext cx="1171956" cy="222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04" y="2895600"/>
            <a:ext cx="1872996" cy="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Walking not taken into account in these predictions:</a:t>
            </a: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125 </a:t>
            </a:r>
            <a:r>
              <a:rPr lang="en-US" dirty="0" err="1" smtClean="0">
                <a:solidFill>
                  <a:schemeClr val="tx1"/>
                </a:solidFill>
                <a:latin typeface="AR CENA" panose="02000000000000000000" pitchFamily="2" charset="0"/>
              </a:rPr>
              <a:t>GeV</a:t>
            </a:r>
            <a:r>
              <a:rPr lang="en-US" dirty="0" smtClean="0">
                <a:solidFill>
                  <a:schemeClr val="tx1"/>
                </a:solidFill>
                <a:latin typeface="AR CENA" panose="02000000000000000000" pitchFamily="2" charset="0"/>
              </a:rPr>
              <a:t> scalar not realistic! However……</a:t>
            </a:r>
            <a:endParaRPr lang="en-US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Roshan Foadi (University of Helsinki)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4CC2-B772-48CF-B1DD-F89C1573374E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26" y="1752600"/>
            <a:ext cx="5032974" cy="33832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j-lt"/>
              </a:rPr>
              <a:t>125 </a:t>
            </a:r>
            <a:r>
              <a:rPr lang="en-US" sz="3200" dirty="0" err="1" smtClean="0">
                <a:latin typeface="+mj-lt"/>
              </a:rPr>
              <a:t>GeV</a:t>
            </a:r>
            <a:r>
              <a:rPr lang="en-US" sz="3200" dirty="0" smtClean="0">
                <a:latin typeface="+mj-lt"/>
              </a:rPr>
              <a:t> scalar in TC</a:t>
            </a:r>
            <a:endParaRPr lang="en-US" sz="3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8367" y="3048000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 CENA" panose="02000000000000000000" pitchFamily="2" charset="0"/>
              </a:rPr>
              <a:t>F, p=1</a:t>
            </a:r>
            <a:endParaRPr lang="en-US" sz="2400" dirty="0">
              <a:latin typeface="AR CENA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5026" y="3805535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 CENA" panose="02000000000000000000" pitchFamily="2" charset="0"/>
              </a:rPr>
              <a:t>F, p=0</a:t>
            </a:r>
            <a:endParaRPr lang="en-US" sz="2400" dirty="0">
              <a:latin typeface="AR CEN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026" y="2438400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 CENA" panose="02000000000000000000" pitchFamily="2" charset="0"/>
              </a:rPr>
              <a:t>2AS</a:t>
            </a:r>
            <a:endParaRPr lang="en-US" sz="2400" dirty="0">
              <a:latin typeface="AR CENA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9426" y="395793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 CENA" panose="02000000000000000000" pitchFamily="2" charset="0"/>
              </a:rPr>
              <a:t>2S</a:t>
            </a:r>
            <a:endParaRPr lang="en-US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88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\gamma,\ ZZ,\ WW,$&#10;&#10;&#10;\end{document}"/>
  <p:tag name="IGUANATEXSIZE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&#10;r_t\equiv \frac{y_t}{y_t^{\rm SM}},\quad&#10;s_\pi\equiv \frac{g_{HHWW}}{g_{HHWW}^{\rm SM}}&#10;\nonumber&#10;\end{eqnarray}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&#10;M_H^2=(M_H^0)^2 + &#10;\frac{3 \Lambda^2}{16\pi^2 v^2}&#10;\left[-4 r_t^2 m_t^2 +2 s_\pi \left(m_W^2+\frac{m_Z^2}{2} \right)&#10;\right] + \Delta_{M_H^2}\ &#10;\nonumber&#10;\end{eqnarray}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&#10;M_H^2=(M_H^0)^2 + &#10;\frac{3 \Lambda^2}{16\pi^2 v^2}&#10;\left[-4 r_t^2 m_t^2 +2 s_\pi \left(m_W^2+\frac{m_Z^2}{2} \right)&#10;\right] + \Delta_{M_H^2}\ &#10;\nonumber&#10;\end{eqnarray}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&#10;(M_H^0)^2 + \Delta_{M_H^2} \simeq (M_H^{\rm TC})^2&#10;\nonumber&#10;\end{eqnarray}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ambda$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M_H^0$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M_{\rm ETC}$&#10;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&#10;(M_H^{\rm TC})^2 &amp;\simeq &amp; M_H^2 + &#10;\frac{3 \Lambda^2}{16\pi^2 v^2}&#10;\left[4 r_t^2 m_t^2 - 2 s_\pi \left(m_W^2+\frac{m_Z^2}{2} \right)&#10;\right]&#10;\nonumber \\&#10;&amp;\simeq &amp; M_H^2 + &#10;\frac{3 \Lambda^2}{16\pi^2 v^2}4 r_t^2 m_t^2&#10;\nonumber \\&#10;&amp;=&amp; M_H^2 +12 (k\ r_t)^2 m_t^2&#10;\nonumber&#10;\end{eqnarray}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ambda=k\times 4\pi v$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&#10;(M_H^{\rm TC})^2 &amp;\simeq &amp; M_H^2 +12 (k\ r_t)^2 m_t^2&#10;\nonumber&#10;\end{eqnarray}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si\psi$&#10;&#10;&#10;\end{document}"/>
  <p:tag name="IGUANATEXSIZE" val="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k,\ r_t = {\cal O}(1)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\begin{equation}&#10;\bm{&#10;1.6\%&#10;}&#10;\nonumber&#10;\end{equation}&#10;&#10;&#10;&#10;\end{document}"/>
  <p:tag name="IGUANATEXSIZE" val="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\begin{equation}&#10;\bm{&#10;3.3\%&#10;}&#10;\nonumber&#10;\end{equation}&#10;&#10;&#10;&#10;\end{document}"/>
  <p:tag name="IGUANATEXSIZE" val="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\begin{equation}&#10;\bm{&#10;11.0\%&#10;}&#10;\nonumber&#10;\end{equation}&#10;&#10;&#10;&#10;\end{document}"/>
  <p:tag name="IGUANATEXSIZE" val="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k\ r_t = 1.0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k\ r_t = 1.5$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_{\rm TC}$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usepackage{bm}&#10;\definecolor{orange}{RGB}{255,127,0}&#10;\pagestyle{empty}&#10;\begin{document}&#10;&#10;&#10;\begin{equation}&#10;\bm{&#10;S = S_{\rm TC} - \left(\frac{g_{HWW}}{g_{HWW}^{\rm SM}}\right)^2&#10;\frac{1}{12\pi}{\rm log}\left(\frac{M_H^{\rm TC}}{M_H}\right)^2&#10;}\nonumber&#10;\end{equation}&#10;\end{document}"/>
  <p:tag name="IGUANATEXSIZE" val="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{\cal L}_{HVV} = &#10;\frac{2 M_W^2\ c_W}{v} H W^-_\mu W^{+\mu}&#10;+ \frac{M_Z^2\ c_Z}{v} H Z_\mu Z^\mu&#10;}}$&#10;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\mathcal{L}_{H\Pi\Pi}= &#10;\frac{c_\Pi}{v} H \partial_\mu\Pi^a \partial^\mu\Pi^a&#10;}}$&#10;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_{\rm TC}$&#10;&#10;\end{document}"/>
  <p:tag name="IGUANATEXSIZE" val="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c_W = c_Z = c_\Pi&#10;}}$&#10;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c_W^{\rm SM} = c_Z^{\rm SM} = 1&#10;}}$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c_\Pi \simeq 1&#10;}}$&#10;&#10;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\mathcal{L}_{H\Pi\Pi}= &#10;\frac{c_\Pi}{v} H \partial_\mu\Pi^a \partial^\mu\Pi^a&#10;}}$&#10;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c_\Pi \simeq 1&#10;}}$&#10;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\sigma\pi\pi&#10;}}$&#10;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\sigma\pi\pi&#10;}}$&#10;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I=0,\ J=0&#10;}}$&#10;&#10;&#10;\end{document}"/>
  <p:tag name="IGUANATEXSIZE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\pi\pi&#10;}}$&#10;&#10;&#10;\end{document}"/>
  <p:tag name="IGUANATEXSIZE" val="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\sigma&#10;}}$&#10;&#10;&#10;\end{document}"/>
  <p:tag name="IGUANATEXSIZE" val="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thm}&#10;\usepackage{graphicx}&#10;\usepackage{url}&#10;\usepackage{color}&#10;\usepackage{placeins}&#10;\usepackage{dcolumn}&#10;\usepackage{bm}% bold math&#10;\usepackage{bbm}&#10;\usepackage{pxfonts}&#10;\usepackage{epsfig}&#10;\usepackage{youngtab}&#10;\usepackage{slashed}&#10;\usepackage{subfig}&#10;&#10;\pagestyle{empty}&#10;\begin{document}&#10;&#10;&#10;\begin{table}&#10;\begin{center}&#10;\begin{tabular}{c|c|c}&#10;$SU(N_{\rm TC})$ Rep. &amp; $d(R_{\rm TC})$ &amp; $N_{\rm TD}\ (M_H^{TC})^2$ \\&#10;\ &amp; \ \\&#10;\hline&#10;\ &amp; \ \\&#10;$\tiny{\yng(1)}$ &amp; $N_{\rm TC}$ &amp;  $\displaystyle{\frac{v^2}{f_\pi^2}&#10;\left[\frac{3}{N_{\rm TC}}\right]^{1-p}\ m_\sigma^2}$ \\&#10;\ &amp; \ \\&#10;\hline&#10;\ &amp; \ \\&#10;$\tiny{\yng(1,1)}$ &amp; $\displaystyle{\frac{N_{\rm TC}(N_{\rm TC}-1)}{2}}$ &amp;&#10;$\displaystyle{\frac{v^2}{f_\pi^2}\ \frac{3}{N_{\rm TC}(N_{\rm TC}-1)/2}\ m_\sigma^2}$ \\&#10;\ &amp; \ \\&#10;\hline&#10;\ &amp; \ \\&#10;$\tiny{\yng(2)}$ &amp; $\displaystyle{\frac{N_{\rm TC}(N_{\rm TC}+1)}{2}}$ &amp;&#10;$\displaystyle{\frac{v^2}{f_\pi^2}\ \frac{3}{N_{\rm TC}(N_{\rm TC} + 1)/2}\ m_\sigma^2}$ \\&#10;\end{tabular}&#10;\end{center}&#10;\end{table}&#10;\end{document}"/>
  <p:tag name="IGUANATEXSIZE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\begin{eqnarray}&#10;\bm{&#10;g_{\sigma\pi\pi}^2 \equiv - &#10;\lim_{s\to m_\sigma^2} 16\pi\ (s-m_\sigma^2)\&#10;a_{00}(\pi\pi\to\pi\pi)&#10;}&#10;\nonumber&#10;\end{eqnarray}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displaystyle{\bm{&#10;\mathcal{L}_{\sigma\pi\pi}= &#10;\frac{c_\pi}{v} \sigma \partial_\mu\pi^a \partial^\mu\pi^a&#10;}}$&#10;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bm{g_{\sigma\pi\pi}}$&#10;&#10;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bm{c_\pi}$&#10;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bm{g_{\sigma\pi\pi}}$&#10;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\begin{tabular}{|c|c|c|}&#10;\hline&#10;$m_\sigma$ (MeV) &amp; $\left| g_{\sigma\pi\pi}\right|$ &#10;(GeV) &amp; $\left|c_\pi\right|$ \\&#10;\hline \hline&#10;$441_{-8}^{+16}-i(272_{-12.5}^{+9})$\, &amp; $3.31_{-0.15}^{+0.35}$ &#10;&amp; $1.0035 \pm 0.12$ \\&#10;\hline&#10;$474\pm 6-i(254\pm 4) $  &amp; $3.58\pm 0.03$ &amp; $1.0264\pm 0.024$ &#10;\\ \hline&#10;$443\pm 2-i(216\pm 4)$\, &amp; $2.97\pm 0.04$ &amp; $1.0479\pm 0.020$ \\&#10;\hline&#10;$452\pm 12-i(260\pm 15)$ \, &amp; $2.65\pm 0.01$ &amp; $0.8026\pm 0.053$ &#10;\\ \hline&#10;$457_{-13}^{+14}-i(279_{-7}^{+11})$ &amp; $3.59_{-0.13}^{+0.11}$ &#10;&amp; $1.0169\pm 0.06$ \\&#10;\hline&#10;$445\pm 25-i(278_{-18}^{+22})$ &amp; $3.4\pm 0.5$ &amp; $1.0013\pm 0.17$ &#10;\\ \hline&#10;$453-i 271$ &amp; $3.5$ &amp; $1.0255$ \\&#10;\hline&#10;\end{tabular}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$\displaystyle{\bm{&#10;\frac{g_{HWW}}{g_{HWW}^{\rm SM}}&#10;\equiv \frac{g_{HZZ}}{g_{HZZ}^{\rm SM}}&#10;}}$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{\cal L}_{\sigma, \pi}&#10;= \frac{1}{2} {\rm Tr}\partial_\mu\Sigma\partial^\mu\Sigma^\dagger&#10;+\frac{\mu^2}{2} {\rm Tr} \Sigma\Sigma^\dagger&#10;-\frac{\lambda}{4} \left({\rm Tr} \Sigma\Sigma^\dagger\right)^2}&#10;\nonumber&#10;\end{equation}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\Sigma=\frac{1}{\sqrt2}\left[&#10;v+\sigma+i\pi^a\tau^a&#10;\right]\ ,\quad&#10;v=f_\pi\simeq 93\ {\rm MeV}&#10;}&#10;\nonumber&#10;\end{equation}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{\cal L}_{\Sigma\bar{\psi}\psi}&#10;= -y_\psi\bar{\psi}\Sigma\psi + {\rm h.c.}&#10;}&#10;\nonumber&#10;\end{equation}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_{\rm TC}$&#10;&#10;\end{document}"/>
  <p:tag name="IGUANATEXSIZE" val="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a_{H\gamma\gamma}\times&#10;}&#10;\nonumber&#10;\end{equation}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\frac{M_Q}{v}\cdot g_{HQQ}&#10;}&#10;\nonumber&#10;\end{equation}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\frac{c_\Pi}{v}&#10;}&#10;\nonumber&#10;\end{equation}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\frac{2M_V^2}{v}\cdot g_{HVV},&#10;}&#10;\nonumber&#10;\end{equation}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\frac{2M_A^2}{v}\cdot g_{HAA}&#10;}&#10;\nonumber&#10;\end{equation}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narray}&#10;\bm{&#10;{\cal M}_{H\gamma\gamma}} &amp;\bm{\propto}&amp;&#10;\bm{d(R_{\rm TC})\ g_{HQQ}\left(Q_U^2&#10;+Q_D^2\right) F_{1/2}(\tau_Q)} \nonumber \\&#10;&amp;\bm{+}&amp; \bm{c_\Pi F_0(0) &#10;+ g_{HVV} F_1(\tau_V) + g_{HAA} F_1(\tau_A)} &#10;\nonumber&#10;\end{eqnarray}&#10;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$\bm{\tau_X\equiv 4M_X^2/M_H^2}$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\frac{M_Q}{v}\cdot g_{HQQ}&#10;}&#10;\nonumber&#10;\end{equation}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\frac{c_\Pi}{v}&#10;}&#10;\nonumber&#10;\end{equation}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\frac{2M_V^2}{v}\cdot g_{HVV},&#10;}&#10;\nonumber&#10;\end{equation}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thm}&#10;\usepackage{graphicx}&#10;\usepackage{url}&#10;\usepackage{color}&#10;\usepackage{placeins}&#10;\usepackage{dcolumn}&#10;\usepackage{bm}% bold math&#10;\usepackage{bbm}&#10;\usepackage{pxfonts}&#10;\usepackage{epsfig}&#10;\usepackage{youngtab}&#10;\usepackage{slashed}&#10;\usepackage{subfig}&#10;&#10;\pagestyle{empty}&#10;\begin{document}&#10;&#10;&#10;\begin{table}&#10;\begin{center}&#10;\begin{tabular}{c|c|c}&#10;$SU(N_{\rm TC})$ Rep. &amp; $d(R_{\rm TC})$ &amp; $N_{\rm TD}\ (M_H^{TC})^2$ \\&#10;\ &amp; \ \\&#10;\hline&#10;\ &amp; \ \\&#10;$\tiny{\yng(1)}$ &amp; $N_{\rm TC}$ &amp;  $\displaystyle{\frac{v^2}{f_\pi^2}&#10;\left[\frac{3}{N_{\rm TC}}\right]^{1-p}\ m_\sigma^2}$ \\&#10;\ &amp; \ \\&#10;\hline&#10;\ &amp; \ \\&#10;$\tiny{\yng(1,1)}$ &amp; $\displaystyle{\frac{N_{\rm TC}(N_{\rm TC}-1)}{2}}$ &amp;&#10;$\displaystyle{\frac{v^2}{f_\pi^2}\ \frac{3}{N_{\rm TC}(N_{\rm TC}-1)/2}\ m_\sigma^2}$ \\&#10;\ &amp; \ \\&#10;\hline&#10;\ &amp; \ \\&#10;$\tiny{\yng(2)}$ &amp; $\displaystyle{\frac{N_{\rm TC}(N_{\rm TC}+1)}{2}}$ &amp;&#10;$\displaystyle{\frac{v^2}{f_\pi^2}\ \frac{3}{N_{\rm TC}(N_{\rm TC} + 1)/2}\ m_\sigma^2}$ \\&#10;\end{tabular}&#10;\end{center}&#10;\end{table}&#10;\end{document}"/>
  <p:tag name="IGUANATEXSIZE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\frac{2M_A^2}{v}\cdot g_{HAA}&#10;}&#10;\nonumber&#10;\end{equation}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narray}&#10;\bm{&#10;{\cal M}_{H\gamma\gamma}} &amp;\bm{\propto}&amp;&#10;\bm{d(R_{\rm TC})\ g_{HQQ}\left(Q_U^2&#10;+Q_D^2\right) F_{1/2}(\tau_Q)} \nonumber \\&#10;&amp;\bm{+}&amp; \bm{c_\Pi F_0(0) &#10;+ g_{HVV} F_1(\tau_V) + g_{HAA} F_1(\tau_A)} &#10;\nonumber&#10;\end{eqnarray}&#10;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F_{1/2}(\tau_Q)\sim -4/3,\ &#10;F_0(0)=2,\ &#10;F_1(\tau_V)\simeq F_1(\tau_A)\simeq 7&#10;}&#10;\nonumber&#10;\end{equation}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a_{H\gamma\gamma}\times&#10;}&#10;\nonumber&#10;\end{equation}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a_{H\gamma\gamma} &lt; 0&#10;}&#10;\nonumber&#10;\end{equation}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a_{\sigma\gamma\gamma} \sim -2&#10;}&#10;\nonumber&#10;\end{equation}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c_f\equiv \frac{y_f}{y_f^{\rm SM}}&#10;}&#10;\nonumber&#10;\end{equation}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c_\Pi\equiv \frac{g_{HWW}}{g_{HWW}^{\rm SM}}&#10;}&#10;\nonumber&#10;\end{equation}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c_f\equiv \frac{y_f}{y_f^{\rm SM}}&#10;}&#10;\nonumber&#10;\end{equation}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c_\Pi\equiv \frac{g_{HWW}}{g_{HWW}^{\rm SM}}&#10;}&#10;\nonumber&#10;\end{equation}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thm}&#10;\usepackage{graphicx}&#10;\usepackage{url}&#10;\usepackage{color}&#10;\usepackage{placeins}&#10;\usepackage{dcolumn}&#10;\usepackage{bm}% bold math&#10;\usepackage{bbm}&#10;\usepackage{pxfonts}&#10;\usepackage{epsfig}&#10;\usepackage{youngtab}&#10;\usepackage{slashed}&#10;\usepackage{subfig}&#10;&#10;\pagestyle{empty}&#10;\begin{document}&#10;&#10;&#10;$p=0$,\ for\ $\bar{Q}Q$&#10;&#10;&#10;\end{document}"/>
  <p:tag name="IGUANATEXSIZE" val="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c_f\equiv \frac{y_f}{y_f^{\rm SM}}&#10;}&#10;\nonumber&#10;\end{equation}&#10;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c_\Pi\equiv \frac{g_{HWW}}{g_{HWW}^{\rm SM}}&#10;}&#10;\nonumber&#10;\end{equation}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\begin{equation}&#10;\bm{&#10;a_{Hgg}\simeq 0&#10;}&#10;\nonumber&#10;\end{equation}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\begin{equation}&#10;\bm{&#10;\Phi_1\sim \overline{Q}Q&#10;}&#10;\nonumber&#10;\end{equation}&#10;&#10;&#10;&#10;\end{document}"/>
  <p:tag name="IGUANATEXSIZE" val="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\begin{equation}&#10;\bm{&#10;\Phi_2\sim \overline{\lambda}\lambda&#10;}&#10;\nonumber&#10;\end{equation}&#10;&#10;&#10;&#10;\end{document}"/>
  <p:tag name="IGUANATEXSIZE" val="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\begin{equation}&#10;\bm{&#10;\Phi_1&#10;}&#10;\nonumber&#10;\end{equation}&#10;&#10;&#10;&#10;\end{document}"/>
  <p:tag name="IGUANATEXSIZE" val="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bm}&#10;\pagestyle{empty}&#10;\begin{document}&#10;&#10;&#10;\begin{equation}&#10;\bm{&#10;\Phi_2&#10;}&#10;\nonumber&#10;\end{equation}&#10;&#10;&#10;&#10;\end{document}"/>
  <p:tag name="IGUANATEXSIZE" val="2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usepackage{bm}&#10;\definecolor{orange}{RGB}{255,127,0}&#10;\pagestyle{empty}&#10;\begin{document}&#10;&#10;&#10;\begin{equation}&#10;\bm{&#10;-\frac{M_1^2}{2}H_1^2 - \frac{M_2^2}{2} H_2^2 &#10;- \delta\ M_1 M_2\ H_1 H_2&#10;}\nonumber&#10;\end{equation}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usepackage{bm}&#10;\definecolor{orange}{RGB}{255,127,0}&#10;\pagestyle{empty}&#10;\begin{document}&#10;&#10;&#10;\begin{equation}&#10;\bm{&#10;M_1=M_2=1.0\ {\rm TeV}&#10;}\nonumber&#10;\end{equation}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usepackage{bm}&#10;\definecolor{orange}{RGB}{255,127,0}&#10;\pagestyle{empty}&#10;\begin{document}&#10;&#10;&#10;\begin{equation}&#10;\bm{&#10;-\frac{M_1^2}{2}H_1^2 - \frac{M_2^2}{2} H_2^2 &#10;- \delta\ M_1 M_2\ H_1 H_2&#10;}\nonumber&#10;\end{equation}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thm}&#10;\usepackage{graphicx}&#10;\usepackage{url}&#10;\usepackage{color}&#10;\usepackage{placeins}&#10;\usepackage{dcolumn}&#10;\usepackage{bm}% bold math&#10;\usepackage{bbm}&#10;\usepackage{pxfonts}&#10;\usepackage{epsfig}&#10;\usepackage{youngtab}&#10;\usepackage{slashed}&#10;\usepackage{subfig}&#10;&#10;\pagestyle{empty}&#10;\begin{document}&#10;&#10;&#10;$p&gt;0$,\ for multiquark&#10;&#10;&#10;\end{document}"/>
  <p:tag name="IGUANATEXSIZE" val="1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usepackage{bm}&#10;\definecolor{orange}{RGB}{255,127,0}&#10;\pagestyle{empty}&#10;\begin{document}&#10;&#10;&#10;\begin{equation}&#10;\bm{&#10;M_1=1.0\ {\rm TeV},\ \ M_2 = 300\ {\rm GeV}&#10;}\nonumber&#10;\end{equation}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usepackage{bm}&#10;\definecolor{orange}{RGB}{255,127,0}&#10;\pagestyle{empty}&#10;\begin{document}&#10;&#10;&#10;\begin{equation}&#10;\bm{&#10;-\frac{M_1^2}{2}H_1^2 - \frac{M_2^2}{2} H_2^2 &#10;- \delta\ M_1 M_2\ H_1 H_2&#10;}\nonumber&#10;\end{equation}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&#10;M_H^2=(M_H^0)^2 + &#10;\frac{3 \Lambda^2}{16\pi^2 v^2}&#10;\left[-4 r_t^2 m_t^2 +2 s_\pi \left(m_W^2+\frac{m_Z^2}{2} \right)&#10;\right] + \Delta_{M_H^2}\ &#10;\nonumber&#10;\end{eqnarray}&#10;&#10;\end{document}"/>
  <p:tag name="IGUANATEXSIZE" val="2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12543</TotalTime>
  <Words>1474</Words>
  <Application>Microsoft Office PowerPoint</Application>
  <PresentationFormat>On-screen Show (4:3)</PresentationFormat>
  <Paragraphs>514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Executive</vt:lpstr>
      <vt:lpstr>A SM-like Higgs  from  Technicolor</vt:lpstr>
      <vt:lpstr>Outline</vt:lpstr>
      <vt:lpstr>PowerPoint Presentation</vt:lpstr>
      <vt:lpstr>The discovery of the 125 GeV scalar</vt:lpstr>
      <vt:lpstr>The discovery of the 125 GeV scalar</vt:lpstr>
      <vt:lpstr>The discovery of the 125 GeV scalar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Light Higgs  from  New Strong Dynamics</dc:title>
  <dc:creator>Windows User</dc:creator>
  <cp:lastModifiedBy>Windows User</cp:lastModifiedBy>
  <cp:revision>284</cp:revision>
  <cp:lastPrinted>2013-12-05T02:56:41Z</cp:lastPrinted>
  <dcterms:created xsi:type="dcterms:W3CDTF">2013-06-13T14:09:04Z</dcterms:created>
  <dcterms:modified xsi:type="dcterms:W3CDTF">2013-12-05T11:38:23Z</dcterms:modified>
</cp:coreProperties>
</file>