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581" r:id="rId2"/>
    <p:sldId id="605" r:id="rId3"/>
    <p:sldId id="746" r:id="rId4"/>
    <p:sldId id="579" r:id="rId5"/>
    <p:sldId id="607" r:id="rId6"/>
    <p:sldId id="596" r:id="rId7"/>
    <p:sldId id="589" r:id="rId8"/>
    <p:sldId id="743" r:id="rId9"/>
    <p:sldId id="744" r:id="rId10"/>
    <p:sldId id="742" r:id="rId11"/>
    <p:sldId id="745" r:id="rId12"/>
    <p:sldId id="747" r:id="rId13"/>
    <p:sldId id="582" r:id="rId14"/>
    <p:sldId id="748" r:id="rId15"/>
    <p:sldId id="740" r:id="rId16"/>
    <p:sldId id="749" r:id="rId17"/>
    <p:sldId id="750" r:id="rId18"/>
  </p:sldIdLst>
  <p:sldSz cx="9144000" cy="5143500" type="screen16x9"/>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154"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309"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464"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619"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772" algn="l" defTabSz="914309" rtl="0" eaLnBrk="1" latinLnBrk="0" hangingPunct="1">
      <a:defRPr kern="1200">
        <a:solidFill>
          <a:schemeClr val="tx1"/>
        </a:solidFill>
        <a:latin typeface="Calibri" pitchFamily="34" charset="0"/>
        <a:ea typeface="MS PGothic" pitchFamily="34" charset="-128"/>
        <a:cs typeface="+mn-cs"/>
      </a:defRPr>
    </a:lvl6pPr>
    <a:lvl7pPr marL="2742926" algn="l" defTabSz="914309" rtl="0" eaLnBrk="1" latinLnBrk="0" hangingPunct="1">
      <a:defRPr kern="1200">
        <a:solidFill>
          <a:schemeClr val="tx1"/>
        </a:solidFill>
        <a:latin typeface="Calibri" pitchFamily="34" charset="0"/>
        <a:ea typeface="MS PGothic" pitchFamily="34" charset="-128"/>
        <a:cs typeface="+mn-cs"/>
      </a:defRPr>
    </a:lvl7pPr>
    <a:lvl8pPr marL="3200080" algn="l" defTabSz="914309" rtl="0" eaLnBrk="1" latinLnBrk="0" hangingPunct="1">
      <a:defRPr kern="1200">
        <a:solidFill>
          <a:schemeClr val="tx1"/>
        </a:solidFill>
        <a:latin typeface="Calibri" pitchFamily="34" charset="0"/>
        <a:ea typeface="MS PGothic" pitchFamily="34" charset="-128"/>
        <a:cs typeface="+mn-cs"/>
      </a:defRPr>
    </a:lvl8pPr>
    <a:lvl9pPr marL="3657235" algn="l" defTabSz="914309"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008000"/>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95" autoAdjust="0"/>
    <p:restoredTop sz="99805" autoAdjust="0"/>
  </p:normalViewPr>
  <p:slideViewPr>
    <p:cSldViewPr>
      <p:cViewPr varScale="1">
        <p:scale>
          <a:sx n="133" d="100"/>
          <a:sy n="133" d="100"/>
        </p:scale>
        <p:origin x="-96" y="-21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9/4/19</a:t>
            </a:fld>
            <a:endParaRPr lang="en-US" alt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7609" y="0"/>
            <a:ext cx="2982641" cy="464184"/>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9/4/19</a:t>
            </a:fld>
            <a:endParaRPr lang="en-US" alt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88182" y="4416108"/>
            <a:ext cx="5505450" cy="4182427"/>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27"/>
            <a:ext cx="2982641" cy="464184"/>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609" y="8830627"/>
            <a:ext cx="2982641" cy="464184"/>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154"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309"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464"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619"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5772"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4"/>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smtClean="0"/>
              <a:t>9/05/2019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DOE</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9/05/2019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DOE</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83"/>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9/05/2019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DOE</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9/05/2019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DOE</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9/05/2019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DOE</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smtClean="0"/>
              <a:t>9/05/2019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DOE</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09"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154" indent="0">
              <a:buNone/>
              <a:defRPr sz="2000" b="1"/>
            </a:lvl2pPr>
            <a:lvl3pPr marL="914309"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smtClean="0"/>
              <a:t>9/05/2019</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DOE</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smtClean="0"/>
              <a:t>9/05/2019</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smtClean="0"/>
              <a:t>DOE</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9/05/2019</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DOE</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32"/>
            <a:ext cx="3008313" cy="3518297"/>
          </a:xfrm>
        </p:spPr>
        <p:txBody>
          <a:bodyPr/>
          <a:lstStyle>
            <a:lvl1pPr marL="0" indent="0">
              <a:buNone/>
              <a:defRPr sz="1400"/>
            </a:lvl1pPr>
            <a:lvl2pPr marL="457154" indent="0">
              <a:buNone/>
              <a:defRPr sz="1200"/>
            </a:lvl2pPr>
            <a:lvl3pPr marL="914309"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9/05/2019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DOE</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154" indent="0">
              <a:buNone/>
              <a:defRPr sz="2800"/>
            </a:lvl2pPr>
            <a:lvl3pPr marL="914309"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dirty="0"/>
          </a:p>
        </p:txBody>
      </p:sp>
      <p:sp>
        <p:nvSpPr>
          <p:cNvPr id="4" name="Text Placeholder 3"/>
          <p:cNvSpPr>
            <a:spLocks noGrp="1"/>
          </p:cNvSpPr>
          <p:nvPr>
            <p:ph type="body" sz="half" idx="2"/>
          </p:nvPr>
        </p:nvSpPr>
        <p:spPr>
          <a:xfrm>
            <a:off x="1828800" y="4229106"/>
            <a:ext cx="5486400" cy="603647"/>
          </a:xfrm>
        </p:spPr>
        <p:txBody>
          <a:bodyPr/>
          <a:lstStyle>
            <a:lvl1pPr marL="0" indent="0">
              <a:buNone/>
              <a:defRPr sz="1400"/>
            </a:lvl1pPr>
            <a:lvl2pPr marL="457154" indent="0">
              <a:buNone/>
              <a:defRPr sz="1200"/>
            </a:lvl2pPr>
            <a:lvl3pPr marL="914309"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9/05/2019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DOE</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9"/>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31" tIns="45716" rIns="91431" bIns="45716"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9/05/2019</a:t>
            </a:r>
            <a:endParaRPr lang="en-US" altLang="en-US" dirty="0"/>
          </a:p>
        </p:txBody>
      </p:sp>
      <p:sp>
        <p:nvSpPr>
          <p:cNvPr id="5" name="Footer Placeholder 4"/>
          <p:cNvSpPr>
            <a:spLocks noGrp="1"/>
          </p:cNvSpPr>
          <p:nvPr>
            <p:ph type="ftr" sz="quarter" idx="3"/>
          </p:nvPr>
        </p:nvSpPr>
        <p:spPr>
          <a:xfrm>
            <a:off x="3171031" y="4914904"/>
            <a:ext cx="2895600" cy="207169"/>
          </a:xfrm>
          <a:prstGeom prst="rect">
            <a:avLst/>
          </a:prstGeom>
        </p:spPr>
        <p:txBody>
          <a:bodyPr vert="horz" lIns="91431" tIns="45716" rIns="91431" bIns="45716"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DOE</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31" tIns="45716" rIns="91431" bIns="45716"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p:nvCxnSpPr>
        <p:spPr bwMode="auto">
          <a:xfrm>
            <a:off x="301633"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xmlns="" id="{E21E0E1C-C51F-4944-BAEC-913171417A8F}"/>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1"/>
            <a:ext cx="1454584" cy="571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54" algn="ctr" rtl="0" fontAlgn="base">
        <a:spcBef>
          <a:spcPct val="0"/>
        </a:spcBef>
        <a:spcAft>
          <a:spcPct val="0"/>
        </a:spcAft>
        <a:defRPr sz="4400">
          <a:solidFill>
            <a:schemeClr val="tx1"/>
          </a:solidFill>
          <a:latin typeface="Calibri" charset="0"/>
          <a:ea typeface="ＭＳ Ｐゴシック" charset="0"/>
        </a:defRPr>
      </a:lvl6pPr>
      <a:lvl7pPr marL="914309" algn="ctr" rtl="0" fontAlgn="base">
        <a:spcBef>
          <a:spcPct val="0"/>
        </a:spcBef>
        <a:spcAft>
          <a:spcPct val="0"/>
        </a:spcAft>
        <a:defRPr sz="4400">
          <a:solidFill>
            <a:schemeClr val="tx1"/>
          </a:solidFill>
          <a:latin typeface="Calibri" charset="0"/>
          <a:ea typeface="ＭＳ Ｐゴシック" charset="0"/>
        </a:defRPr>
      </a:lvl7pPr>
      <a:lvl8pPr marL="1371464" algn="ctr" rtl="0" fontAlgn="base">
        <a:spcBef>
          <a:spcPct val="0"/>
        </a:spcBef>
        <a:spcAft>
          <a:spcPct val="0"/>
        </a:spcAft>
        <a:defRPr sz="4400">
          <a:solidFill>
            <a:schemeClr val="tx1"/>
          </a:solidFill>
          <a:latin typeface="Calibri" charset="0"/>
          <a:ea typeface="ＭＳ Ｐゴシック" charset="0"/>
        </a:defRPr>
      </a:lvl8pPr>
      <a:lvl9pPr marL="1828619" algn="ctr" rtl="0" fontAlgn="base">
        <a:spcBef>
          <a:spcPct val="0"/>
        </a:spcBef>
        <a:spcAft>
          <a:spcPct val="0"/>
        </a:spcAft>
        <a:defRPr sz="4400">
          <a:solidFill>
            <a:schemeClr val="tx1"/>
          </a:solidFill>
          <a:latin typeface="Calibri" charset="0"/>
          <a:ea typeface="ＭＳ Ｐゴシック" charset="0"/>
        </a:defRPr>
      </a:lvl9pPr>
    </p:titleStyle>
    <p:bodyStyle>
      <a:lvl1pPr marL="342866" indent="-342866"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877" indent="-285722"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887" indent="-228578"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040" indent="-228578"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195" indent="-228578"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348" indent="-228578"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3" indent="-228578"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8"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9"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377E2D-6A25-49BC-85EC-180C1BF56321}"/>
              </a:ext>
            </a:extLst>
          </p:cNvPr>
          <p:cNvSpPr>
            <a:spLocks noGrp="1"/>
          </p:cNvSpPr>
          <p:nvPr>
            <p:ph type="title"/>
          </p:nvPr>
        </p:nvSpPr>
        <p:spPr/>
        <p:txBody>
          <a:bodyPr/>
          <a:lstStyle/>
          <a:p>
            <a:r>
              <a:rPr lang="en-US" dirty="0"/>
              <a:t>PMG </a:t>
            </a:r>
            <a:r>
              <a:rPr lang="en-US" dirty="0" smtClean="0"/>
              <a:t>Topics</a:t>
            </a:r>
            <a:endParaRPr lang="en-US" dirty="0"/>
          </a:p>
        </p:txBody>
      </p:sp>
      <p:sp>
        <p:nvSpPr>
          <p:cNvPr id="3" name="Content Placeholder 2">
            <a:extLst>
              <a:ext uri="{FF2B5EF4-FFF2-40B4-BE49-F238E27FC236}">
                <a16:creationId xmlns:a16="http://schemas.microsoft.com/office/drawing/2014/main" xmlns="" id="{EA3F48EE-5E73-4764-91B3-E158C7896D49}"/>
              </a:ext>
            </a:extLst>
          </p:cNvPr>
          <p:cNvSpPr>
            <a:spLocks noGrp="1"/>
          </p:cNvSpPr>
          <p:nvPr>
            <p:ph idx="1"/>
          </p:nvPr>
        </p:nvSpPr>
        <p:spPr>
          <a:xfrm>
            <a:off x="237331" y="590550"/>
            <a:ext cx="8382000" cy="4381500"/>
          </a:xfrm>
        </p:spPr>
        <p:txBody>
          <a:bodyPr/>
          <a:lstStyle/>
          <a:p>
            <a:r>
              <a:rPr lang="en-US" sz="1800" dirty="0" smtClean="0"/>
              <a:t>sPHENIX Update</a:t>
            </a:r>
          </a:p>
          <a:p>
            <a:r>
              <a:rPr lang="en-US" sz="1800" dirty="0"/>
              <a:t>Reconvene the HCAL review committee to discuss the HCAL closing as explained in the minutes and set a date for this </a:t>
            </a:r>
            <a:r>
              <a:rPr lang="en-US" sz="1800" dirty="0" smtClean="0"/>
              <a:t>review. </a:t>
            </a:r>
            <a:r>
              <a:rPr lang="en-US" sz="1800" dirty="0" smtClean="0">
                <a:solidFill>
                  <a:srgbClr val="0080FF"/>
                </a:solidFill>
              </a:rPr>
              <a:t>Sept 17</a:t>
            </a:r>
            <a:endParaRPr lang="en-US" sz="1800" dirty="0">
              <a:solidFill>
                <a:srgbClr val="0080FF"/>
              </a:solidFill>
            </a:endParaRPr>
          </a:p>
          <a:p>
            <a:r>
              <a:rPr lang="en-US" sz="1800" dirty="0"/>
              <a:t>Infrastructure upgrade review </a:t>
            </a:r>
            <a:r>
              <a:rPr lang="en-US" sz="1800" dirty="0" smtClean="0"/>
              <a:t>dates. </a:t>
            </a:r>
            <a:r>
              <a:rPr lang="en-US" sz="1800" dirty="0" smtClean="0">
                <a:solidFill>
                  <a:srgbClr val="0080FF"/>
                </a:solidFill>
              </a:rPr>
              <a:t>Oct 17-18</a:t>
            </a:r>
          </a:p>
          <a:p>
            <a:r>
              <a:rPr lang="en-US" sz="1800" dirty="0"/>
              <a:t>Set up a regular meetings with the relevant experts to discuss machine-detector interface aspects.</a:t>
            </a:r>
          </a:p>
          <a:p>
            <a:r>
              <a:rPr lang="en-US" sz="1800" dirty="0"/>
              <a:t>Discuss with the magnet division the possibility to perform the field map of the sPHENIX </a:t>
            </a:r>
            <a:r>
              <a:rPr lang="en-US" sz="1800" dirty="0" smtClean="0"/>
              <a:t>magnet</a:t>
            </a:r>
          </a:p>
          <a:p>
            <a:r>
              <a:rPr lang="en-US" sz="1800" dirty="0"/>
              <a:t>Status of </a:t>
            </a:r>
            <a:r>
              <a:rPr lang="en-US" sz="1800" dirty="0" smtClean="0"/>
              <a:t>MoA</a:t>
            </a:r>
          </a:p>
          <a:p>
            <a:r>
              <a:rPr lang="en-US" sz="1800" dirty="0"/>
              <a:t>Recommendations from MVTX review and timeline to address </a:t>
            </a:r>
            <a:r>
              <a:rPr lang="en-US" sz="1800" dirty="0" smtClean="0"/>
              <a:t>them</a:t>
            </a:r>
          </a:p>
          <a:p>
            <a:r>
              <a:rPr lang="en-US" sz="1800" dirty="0"/>
              <a:t>Monitor the next item in the critical path (after the cradle carriage</a:t>
            </a:r>
            <a:r>
              <a:rPr lang="en-US" sz="1800" dirty="0" smtClean="0"/>
              <a:t>)</a:t>
            </a:r>
            <a:endParaRPr lang="en-US" sz="1800" dirty="0" smtClean="0">
              <a:solidFill>
                <a:srgbClr val="0080FF"/>
              </a:solidFill>
            </a:endParaRPr>
          </a:p>
          <a:p>
            <a:r>
              <a:rPr lang="en-US" sz="1800" dirty="0" smtClean="0"/>
              <a:t>Define </a:t>
            </a:r>
            <a:r>
              <a:rPr lang="en-US" sz="1800" dirty="0"/>
              <a:t>the month in CY23 that sPHENIX project is scheduled to be completed (POB recommendation)</a:t>
            </a:r>
          </a:p>
          <a:p>
            <a:r>
              <a:rPr lang="en-US" sz="1800" dirty="0"/>
              <a:t>Present plans for finishing the sPHENIX project earlier</a:t>
            </a:r>
          </a:p>
          <a:p>
            <a:endParaRPr lang="en-US" sz="1800" dirty="0"/>
          </a:p>
          <a:p>
            <a:endParaRPr lang="en-US" sz="1800" dirty="0"/>
          </a:p>
          <a:p>
            <a:endParaRPr lang="en-US" sz="1800" dirty="0"/>
          </a:p>
        </p:txBody>
      </p:sp>
      <p:sp>
        <p:nvSpPr>
          <p:cNvPr id="4" name="Date Placeholder 3">
            <a:extLst>
              <a:ext uri="{FF2B5EF4-FFF2-40B4-BE49-F238E27FC236}">
                <a16:creationId xmlns:a16="http://schemas.microsoft.com/office/drawing/2014/main" xmlns="" id="{58D52331-6ECE-4B8D-BB39-BB2B9C5392B1}"/>
              </a:ext>
            </a:extLst>
          </p:cNvPr>
          <p:cNvSpPr>
            <a:spLocks noGrp="1"/>
          </p:cNvSpPr>
          <p:nvPr>
            <p:ph type="dt" sz="half" idx="10"/>
          </p:nvPr>
        </p:nvSpPr>
        <p:spPr/>
        <p:txBody>
          <a:bodyPr/>
          <a:lstStyle/>
          <a:p>
            <a:pPr>
              <a:defRPr/>
            </a:pPr>
            <a:r>
              <a:rPr lang="en-US" altLang="en-US" smtClean="0"/>
              <a:t>9/05/2019</a:t>
            </a:r>
            <a:endParaRPr lang="en-US" altLang="en-US" dirty="0"/>
          </a:p>
        </p:txBody>
      </p:sp>
      <p:sp>
        <p:nvSpPr>
          <p:cNvPr id="6" name="Slide Number Placeholder 5">
            <a:extLst>
              <a:ext uri="{FF2B5EF4-FFF2-40B4-BE49-F238E27FC236}">
                <a16:creationId xmlns:a16="http://schemas.microsoft.com/office/drawing/2014/main" xmlns="" id="{BE9DA182-489B-4D56-8DF6-270BA4464001}"/>
              </a:ext>
            </a:extLst>
          </p:cNvPr>
          <p:cNvSpPr>
            <a:spLocks noGrp="1"/>
          </p:cNvSpPr>
          <p:nvPr>
            <p:ph type="sldNum" sz="quarter" idx="12"/>
          </p:nvPr>
        </p:nvSpPr>
        <p:spPr/>
        <p:txBody>
          <a:bodyPr/>
          <a:lstStyle/>
          <a:p>
            <a:fld id="{4B932B3A-BA38-40C7-ADEE-2A1902CEB265}" type="slidenum">
              <a:rPr lang="en-US" altLang="en-US" smtClean="0"/>
              <a:pPr/>
              <a:t>1</a:t>
            </a:fld>
            <a:endParaRPr lang="en-US" altLang="en-US" dirty="0"/>
          </a:p>
        </p:txBody>
      </p:sp>
      <p:sp>
        <p:nvSpPr>
          <p:cNvPr id="7" name="Footer Placeholder 6"/>
          <p:cNvSpPr>
            <a:spLocks noGrp="1"/>
          </p:cNvSpPr>
          <p:nvPr>
            <p:ph type="ftr" sz="quarter" idx="11"/>
          </p:nvPr>
        </p:nvSpPr>
        <p:spPr/>
        <p:txBody>
          <a:bodyPr/>
          <a:lstStyle/>
          <a:p>
            <a:pPr>
              <a:defRPr/>
            </a:pPr>
            <a:r>
              <a:rPr lang="en-US" smtClean="0"/>
              <a:t>DOE</a:t>
            </a:r>
            <a:endParaRPr lang="en-US" dirty="0"/>
          </a:p>
        </p:txBody>
      </p:sp>
    </p:spTree>
    <p:extLst>
      <p:ext uri="{BB962C8B-B14F-4D97-AF65-F5344CB8AC3E}">
        <p14:creationId xmlns:p14="http://schemas.microsoft.com/office/powerpoint/2010/main" val="321849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D403D1-FD2F-4063-AB7C-367EA7708C52}"/>
              </a:ext>
            </a:extLst>
          </p:cNvPr>
          <p:cNvSpPr>
            <a:spLocks noGrp="1"/>
          </p:cNvSpPr>
          <p:nvPr>
            <p:ph type="title"/>
          </p:nvPr>
        </p:nvSpPr>
        <p:spPr/>
        <p:txBody>
          <a:bodyPr/>
          <a:lstStyle/>
          <a:p>
            <a:r>
              <a:rPr lang="en-US" sz="3200" dirty="0"/>
              <a:t>Status of the Final MoA with CAD</a:t>
            </a:r>
          </a:p>
        </p:txBody>
      </p:sp>
      <p:sp>
        <p:nvSpPr>
          <p:cNvPr id="6" name="Content Placeholder 5"/>
          <p:cNvSpPr>
            <a:spLocks noGrp="1"/>
          </p:cNvSpPr>
          <p:nvPr>
            <p:ph idx="1"/>
          </p:nvPr>
        </p:nvSpPr>
        <p:spPr>
          <a:xfrm>
            <a:off x="304800" y="514350"/>
            <a:ext cx="8686800" cy="4114800"/>
          </a:xfrm>
        </p:spPr>
        <p:txBody>
          <a:bodyPr/>
          <a:lstStyle/>
          <a:p>
            <a:pPr marL="0" indent="0">
              <a:buNone/>
            </a:pPr>
            <a:r>
              <a:rPr lang="en-US" sz="2000" dirty="0" smtClean="0"/>
              <a:t>The one incomplete MoA with CAD includes:</a:t>
            </a:r>
          </a:p>
          <a:p>
            <a:r>
              <a:rPr lang="en-US" sz="1600" dirty="0" smtClean="0"/>
              <a:t>Fab of new conventional beam pipes built to drawings provided by sPHENIX</a:t>
            </a:r>
          </a:p>
          <a:p>
            <a:r>
              <a:rPr lang="en-US" sz="1600" dirty="0" smtClean="0"/>
              <a:t>Modification of central Be beam pipe based on drawings provided by sPHENIX</a:t>
            </a:r>
          </a:p>
          <a:p>
            <a:r>
              <a:rPr lang="en-US" sz="1600" dirty="0" smtClean="0"/>
              <a:t>Management of Craft and Surveyors for 1008 Installation and Infrastructure</a:t>
            </a:r>
          </a:p>
          <a:p>
            <a:r>
              <a:rPr lang="en-US" sz="1600" dirty="0" smtClean="0"/>
              <a:t>Mechanical support system for cryo installation</a:t>
            </a:r>
          </a:p>
          <a:p>
            <a:r>
              <a:rPr lang="en-US" sz="1600" dirty="0" smtClean="0"/>
              <a:t>1008 HVAC</a:t>
            </a:r>
          </a:p>
          <a:p>
            <a:r>
              <a:rPr lang="en-US" sz="1600" dirty="0" smtClean="0"/>
              <a:t>Electronics cooling water</a:t>
            </a:r>
          </a:p>
          <a:p>
            <a:r>
              <a:rPr lang="en-US" sz="1600" dirty="0" smtClean="0"/>
              <a:t>Support for any mods to the AC power system including Arc flash calculations</a:t>
            </a:r>
          </a:p>
          <a:p>
            <a:r>
              <a:rPr lang="en-US" sz="1600" dirty="0" smtClean="0"/>
              <a:t>Building safety systems and assist with detector safety systems</a:t>
            </a:r>
          </a:p>
          <a:p>
            <a:r>
              <a:rPr lang="en-US" sz="1600" dirty="0" smtClean="0"/>
              <a:t>Any necessary 1008 building modification</a:t>
            </a:r>
          </a:p>
          <a:p>
            <a:pPr marL="0" indent="0">
              <a:buNone/>
            </a:pPr>
            <a:r>
              <a:rPr lang="en-US" sz="1600" dirty="0" smtClean="0"/>
              <a:t>Glenn Young and Jim Mills have provided Charlie </a:t>
            </a:r>
            <a:r>
              <a:rPr lang="en-US" sz="1600" dirty="0" err="1" smtClean="0"/>
              <a:t>Folz</a:t>
            </a:r>
            <a:r>
              <a:rPr lang="en-US" sz="1600" dirty="0" smtClean="0"/>
              <a:t> and Bill Christie with a  detailed spreadsheet and P6 file plus a Requirements document written by the sPHENIX Project team. </a:t>
            </a:r>
          </a:p>
          <a:p>
            <a:pPr marL="0" indent="0">
              <a:buNone/>
            </a:pPr>
            <a:r>
              <a:rPr lang="en-US" sz="1600" dirty="0" smtClean="0"/>
              <a:t>We are ready to sign as soon as CAD responds with any requested revisions to the M&amp;S cost and labor hour estimates in the spreadsheet. We’ll make the mods to the MoA after CAD review  and sign.</a:t>
            </a:r>
          </a:p>
          <a:p>
            <a:endParaRPr lang="en-US" sz="1600" dirty="0" smtClean="0"/>
          </a:p>
          <a:p>
            <a:endParaRPr lang="en-US" sz="1600" dirty="0" smtClean="0"/>
          </a:p>
          <a:p>
            <a:endParaRPr lang="en-US" sz="1600" dirty="0" smtClean="0"/>
          </a:p>
          <a:p>
            <a:endParaRPr lang="en-US" sz="1600" dirty="0" smtClean="0"/>
          </a:p>
          <a:p>
            <a:pPr marL="0" indent="0">
              <a:buNone/>
            </a:pPr>
            <a:endParaRPr lang="en-US" dirty="0"/>
          </a:p>
        </p:txBody>
      </p:sp>
      <p:sp>
        <p:nvSpPr>
          <p:cNvPr id="3" name="Date Placeholder 2">
            <a:extLst>
              <a:ext uri="{FF2B5EF4-FFF2-40B4-BE49-F238E27FC236}">
                <a16:creationId xmlns:a16="http://schemas.microsoft.com/office/drawing/2014/main" xmlns="" id="{E931BC0A-44E5-449A-ABC2-52CC5A7861CE}"/>
              </a:ext>
            </a:extLst>
          </p:cNvPr>
          <p:cNvSpPr>
            <a:spLocks noGrp="1"/>
          </p:cNvSpPr>
          <p:nvPr>
            <p:ph type="dt" sz="half" idx="10"/>
          </p:nvPr>
        </p:nvSpPr>
        <p:spPr/>
        <p:txBody>
          <a:bodyPr/>
          <a:lstStyle/>
          <a:p>
            <a:pPr>
              <a:defRPr/>
            </a:pPr>
            <a:r>
              <a:rPr lang="en-US" altLang="en-US" smtClean="0"/>
              <a:t>9/05/2019</a:t>
            </a:r>
            <a:endParaRPr lang="en-US" altLang="en-US" dirty="0"/>
          </a:p>
        </p:txBody>
      </p:sp>
      <p:sp>
        <p:nvSpPr>
          <p:cNvPr id="4" name="Footer Placeholder 3">
            <a:extLst>
              <a:ext uri="{FF2B5EF4-FFF2-40B4-BE49-F238E27FC236}">
                <a16:creationId xmlns:a16="http://schemas.microsoft.com/office/drawing/2014/main" xmlns="" id="{ADB95E9E-BC0A-4D9D-807C-EAD559290D94}"/>
              </a:ext>
            </a:extLst>
          </p:cNvPr>
          <p:cNvSpPr>
            <a:spLocks noGrp="1"/>
          </p:cNvSpPr>
          <p:nvPr>
            <p:ph type="ftr" sz="quarter" idx="11"/>
          </p:nvPr>
        </p:nvSpPr>
        <p:spPr/>
        <p:txBody>
          <a:bodyPr/>
          <a:lstStyle/>
          <a:p>
            <a:pPr>
              <a:defRPr/>
            </a:pPr>
            <a:r>
              <a:rPr lang="en-US" smtClean="0"/>
              <a:t>DOE</a:t>
            </a:r>
            <a:endParaRPr lang="en-US" dirty="0"/>
          </a:p>
        </p:txBody>
      </p:sp>
      <p:sp>
        <p:nvSpPr>
          <p:cNvPr id="5" name="Slide Number Placeholder 4">
            <a:extLst>
              <a:ext uri="{FF2B5EF4-FFF2-40B4-BE49-F238E27FC236}">
                <a16:creationId xmlns:a16="http://schemas.microsoft.com/office/drawing/2014/main" xmlns="" id="{0E6FD171-71B7-4161-821E-59C9FCF30597}"/>
              </a:ext>
            </a:extLst>
          </p:cNvPr>
          <p:cNvSpPr>
            <a:spLocks noGrp="1"/>
          </p:cNvSpPr>
          <p:nvPr>
            <p:ph type="sldNum" sz="quarter" idx="12"/>
          </p:nvPr>
        </p:nvSpPr>
        <p:spPr/>
        <p:txBody>
          <a:bodyPr/>
          <a:lstStyle/>
          <a:p>
            <a:fld id="{0AE0C637-5835-444B-B8C0-92C25AFA2084}" type="slidenum">
              <a:rPr lang="en-US" altLang="en-US" smtClean="0"/>
              <a:pPr/>
              <a:t>10</a:t>
            </a:fld>
            <a:endParaRPr lang="en-US" altLang="en-US" dirty="0"/>
          </a:p>
        </p:txBody>
      </p:sp>
    </p:spTree>
    <p:extLst>
      <p:ext uri="{BB962C8B-B14F-4D97-AF65-F5344CB8AC3E}">
        <p14:creationId xmlns:p14="http://schemas.microsoft.com/office/powerpoint/2010/main" val="137721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0B436B-20EC-46F5-BFA4-4D013307734F}"/>
              </a:ext>
            </a:extLst>
          </p:cNvPr>
          <p:cNvSpPr>
            <a:spLocks noGrp="1"/>
          </p:cNvSpPr>
          <p:nvPr>
            <p:ph type="title"/>
          </p:nvPr>
        </p:nvSpPr>
        <p:spPr>
          <a:xfrm>
            <a:off x="76200" y="9014"/>
            <a:ext cx="8229600" cy="546497"/>
          </a:xfrm>
        </p:spPr>
        <p:txBody>
          <a:bodyPr/>
          <a:lstStyle/>
          <a:p>
            <a:r>
              <a:rPr lang="en-US" dirty="0" smtClean="0"/>
              <a:t>MVTX </a:t>
            </a:r>
            <a:r>
              <a:rPr lang="en-US" dirty="0"/>
              <a:t>Review</a:t>
            </a:r>
          </a:p>
        </p:txBody>
      </p:sp>
      <p:sp>
        <p:nvSpPr>
          <p:cNvPr id="3" name="Content Placeholder 2">
            <a:extLst>
              <a:ext uri="{FF2B5EF4-FFF2-40B4-BE49-F238E27FC236}">
                <a16:creationId xmlns:a16="http://schemas.microsoft.com/office/drawing/2014/main" xmlns="" id="{8E5560ED-163F-41BE-ACE8-B3DBA6C75045}"/>
              </a:ext>
            </a:extLst>
          </p:cNvPr>
          <p:cNvSpPr>
            <a:spLocks noGrp="1"/>
          </p:cNvSpPr>
          <p:nvPr>
            <p:ph idx="1"/>
          </p:nvPr>
        </p:nvSpPr>
        <p:spPr>
          <a:xfrm>
            <a:off x="0" y="590550"/>
            <a:ext cx="9067800" cy="1066800"/>
          </a:xfrm>
        </p:spPr>
        <p:txBody>
          <a:bodyPr/>
          <a:lstStyle/>
          <a:p>
            <a:pPr marL="0" indent="0">
              <a:buNone/>
            </a:pPr>
            <a:r>
              <a:rPr lang="en-US" sz="1800" dirty="0" smtClean="0"/>
              <a:t>A Director’s Cost and Schedule Review was held for the sPHENIX MVTX July 29-30 at BNL. The review committee was: </a:t>
            </a:r>
            <a:r>
              <a:rPr lang="en-US" sz="1800" dirty="0"/>
              <a:t>David Lynn, Andrei </a:t>
            </a:r>
            <a:r>
              <a:rPr lang="en-US" sz="1800" dirty="0" err="1"/>
              <a:t>Nomerotski</a:t>
            </a:r>
            <a:r>
              <a:rPr lang="en-US" sz="1800" dirty="0"/>
              <a:t>, Sergio </a:t>
            </a:r>
            <a:r>
              <a:rPr lang="en-US" sz="1800" dirty="0" err="1"/>
              <a:t>Rescia</a:t>
            </a:r>
            <a:r>
              <a:rPr lang="en-US" sz="1800" dirty="0"/>
              <a:t>, </a:t>
            </a:r>
            <a:r>
              <a:rPr lang="en-US" sz="1800" dirty="0" err="1"/>
              <a:t>Flemming</a:t>
            </a:r>
            <a:r>
              <a:rPr lang="en-US" sz="1800" dirty="0"/>
              <a:t> </a:t>
            </a:r>
            <a:r>
              <a:rPr lang="en-US" sz="1800" dirty="0" err="1" smtClean="0"/>
              <a:t>Videbaek</a:t>
            </a:r>
            <a:r>
              <a:rPr lang="en-US" sz="1800" dirty="0" smtClean="0"/>
              <a:t> (Chair)</a:t>
            </a:r>
          </a:p>
          <a:p>
            <a:pPr marL="0" indent="0">
              <a:buNone/>
            </a:pPr>
            <a:endParaRPr lang="en-US" sz="2000" dirty="0"/>
          </a:p>
          <a:p>
            <a:pPr marL="0" indent="0">
              <a:buNone/>
            </a:pPr>
            <a:endParaRPr lang="en-US" sz="2000" dirty="0"/>
          </a:p>
        </p:txBody>
      </p:sp>
      <p:sp>
        <p:nvSpPr>
          <p:cNvPr id="4" name="Date Placeholder 3">
            <a:extLst>
              <a:ext uri="{FF2B5EF4-FFF2-40B4-BE49-F238E27FC236}">
                <a16:creationId xmlns:a16="http://schemas.microsoft.com/office/drawing/2014/main" xmlns="" id="{837685B4-B4EC-49E4-8AE8-ECD28C61CF19}"/>
              </a:ext>
            </a:extLst>
          </p:cNvPr>
          <p:cNvSpPr>
            <a:spLocks noGrp="1"/>
          </p:cNvSpPr>
          <p:nvPr>
            <p:ph type="dt" sz="half" idx="10"/>
          </p:nvPr>
        </p:nvSpPr>
        <p:spPr/>
        <p:txBody>
          <a:bodyPr/>
          <a:lstStyle/>
          <a:p>
            <a:pPr>
              <a:defRPr/>
            </a:pPr>
            <a:r>
              <a:rPr lang="en-US" altLang="en-US" smtClean="0"/>
              <a:t>9/05/2019</a:t>
            </a:r>
            <a:endParaRPr lang="en-US" altLang="en-US" dirty="0"/>
          </a:p>
        </p:txBody>
      </p:sp>
      <p:sp>
        <p:nvSpPr>
          <p:cNvPr id="5" name="Footer Placeholder 4">
            <a:extLst>
              <a:ext uri="{FF2B5EF4-FFF2-40B4-BE49-F238E27FC236}">
                <a16:creationId xmlns:a16="http://schemas.microsoft.com/office/drawing/2014/main" xmlns="" id="{31A90403-F326-4857-90A1-FBD6EE82FA10}"/>
              </a:ext>
            </a:extLst>
          </p:cNvPr>
          <p:cNvSpPr>
            <a:spLocks noGrp="1"/>
          </p:cNvSpPr>
          <p:nvPr>
            <p:ph type="ftr" sz="quarter" idx="11"/>
          </p:nvPr>
        </p:nvSpPr>
        <p:spPr/>
        <p:txBody>
          <a:bodyPr/>
          <a:lstStyle/>
          <a:p>
            <a:pPr>
              <a:defRPr/>
            </a:pPr>
            <a:r>
              <a:rPr lang="en-US" smtClean="0"/>
              <a:t>DOE</a:t>
            </a:r>
            <a:endParaRPr lang="en-US" dirty="0"/>
          </a:p>
        </p:txBody>
      </p:sp>
      <p:sp>
        <p:nvSpPr>
          <p:cNvPr id="6" name="Slide Number Placeholder 5">
            <a:extLst>
              <a:ext uri="{FF2B5EF4-FFF2-40B4-BE49-F238E27FC236}">
                <a16:creationId xmlns:a16="http://schemas.microsoft.com/office/drawing/2014/main" xmlns="" id="{E62E8E58-88F5-4C89-842B-F44D21055811}"/>
              </a:ext>
            </a:extLst>
          </p:cNvPr>
          <p:cNvSpPr>
            <a:spLocks noGrp="1"/>
          </p:cNvSpPr>
          <p:nvPr>
            <p:ph type="sldNum" sz="quarter" idx="12"/>
          </p:nvPr>
        </p:nvSpPr>
        <p:spPr/>
        <p:txBody>
          <a:bodyPr/>
          <a:lstStyle/>
          <a:p>
            <a:fld id="{4B932B3A-BA38-40C7-ADEE-2A1902CEB265}" type="slidenum">
              <a:rPr lang="en-US" altLang="en-US" smtClean="0"/>
              <a:pPr/>
              <a:t>11</a:t>
            </a:fld>
            <a:endParaRPr lang="en-US" altLang="en-US" dirty="0"/>
          </a:p>
        </p:txBody>
      </p:sp>
      <p:pic>
        <p:nvPicPr>
          <p:cNvPr id="7" name="Picture 6" descr="Screen Shot 2019-09-04 at 10.18.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390" y="1276350"/>
            <a:ext cx="5679737" cy="3822272"/>
          </a:xfrm>
          <a:prstGeom prst="rect">
            <a:avLst/>
          </a:prstGeom>
          <a:ln>
            <a:solidFill>
              <a:srgbClr val="0080FF"/>
            </a:solidFill>
          </a:ln>
        </p:spPr>
      </p:pic>
      <p:sp>
        <p:nvSpPr>
          <p:cNvPr id="8" name="TextBox 7"/>
          <p:cNvSpPr txBox="1"/>
          <p:nvPr/>
        </p:nvSpPr>
        <p:spPr>
          <a:xfrm>
            <a:off x="381000" y="2495550"/>
            <a:ext cx="2242433" cy="369332"/>
          </a:xfrm>
          <a:prstGeom prst="rect">
            <a:avLst/>
          </a:prstGeom>
          <a:noFill/>
        </p:spPr>
        <p:txBody>
          <a:bodyPr wrap="none" rtlCol="0">
            <a:spAutoFit/>
          </a:bodyPr>
          <a:lstStyle/>
          <a:p>
            <a:r>
              <a:rPr lang="en-US" dirty="0"/>
              <a:t>The charge questions: </a:t>
            </a:r>
          </a:p>
        </p:txBody>
      </p:sp>
    </p:spTree>
    <p:extLst>
      <p:ext uri="{BB962C8B-B14F-4D97-AF65-F5344CB8AC3E}">
        <p14:creationId xmlns:p14="http://schemas.microsoft.com/office/powerpoint/2010/main" val="59814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5" y="18565"/>
            <a:ext cx="8229600" cy="546497"/>
          </a:xfrm>
        </p:spPr>
        <p:txBody>
          <a:bodyPr/>
          <a:lstStyle/>
          <a:p>
            <a:r>
              <a:rPr lang="en-US" sz="4000" dirty="0" smtClean="0"/>
              <a:t>MVTX Review Recommendations</a:t>
            </a:r>
            <a:endParaRPr lang="en-US" sz="4000" dirty="0"/>
          </a:p>
        </p:txBody>
      </p:sp>
      <p:sp>
        <p:nvSpPr>
          <p:cNvPr id="6" name="Content Placeholder 5"/>
          <p:cNvSpPr>
            <a:spLocks noGrp="1"/>
          </p:cNvSpPr>
          <p:nvPr>
            <p:ph idx="1"/>
          </p:nvPr>
        </p:nvSpPr>
        <p:spPr>
          <a:xfrm>
            <a:off x="228600" y="666750"/>
            <a:ext cx="8763000" cy="4191000"/>
          </a:xfrm>
        </p:spPr>
        <p:txBody>
          <a:bodyPr/>
          <a:lstStyle/>
          <a:p>
            <a:pPr marL="342900" indent="-342900">
              <a:buFont typeface="+mj-lt"/>
              <a:buAutoNum type="arabicPeriod"/>
            </a:pPr>
            <a:r>
              <a:rPr lang="en-US" sz="1600" dirty="0"/>
              <a:t>The contingency for several of the carbon fiber fabrications should be increased to 60% in accordance with the methodology for assigning contingency. Update the budget ASAP so concurrence from BNL can be obtained for the overall budget. </a:t>
            </a:r>
            <a:r>
              <a:rPr lang="en-US" sz="1600" dirty="0" smtClean="0">
                <a:solidFill>
                  <a:srgbClr val="0080FF"/>
                </a:solidFill>
              </a:rPr>
              <a:t>Complete</a:t>
            </a:r>
            <a:endParaRPr lang="en-US" sz="1600" dirty="0">
              <a:solidFill>
                <a:srgbClr val="0080FF"/>
              </a:solidFill>
            </a:endParaRPr>
          </a:p>
          <a:p>
            <a:pPr marL="342900" indent="-342900">
              <a:buFont typeface="+mj-lt"/>
              <a:buAutoNum type="arabicPeriod"/>
            </a:pPr>
            <a:r>
              <a:rPr lang="en-US" sz="1600" dirty="0"/>
              <a:t>The project should pursue, in parallel to LBNL efforts, getting quotations from commercial vendors for the CF parts that at this point is the highest cost and risk in the project. Report to BNL management by this fall for selection of the optimal path forward. </a:t>
            </a:r>
            <a:r>
              <a:rPr lang="en-US" sz="1600" dirty="0" smtClean="0">
                <a:solidFill>
                  <a:srgbClr val="0080FF"/>
                </a:solidFill>
              </a:rPr>
              <a:t>In Process</a:t>
            </a:r>
            <a:endParaRPr lang="en-US" sz="1600" dirty="0">
              <a:solidFill>
                <a:srgbClr val="0080FF"/>
              </a:solidFill>
            </a:endParaRPr>
          </a:p>
          <a:p>
            <a:pPr marL="342900" indent="-342900">
              <a:buFont typeface="+mj-lt"/>
              <a:buAutoNum type="arabicPeriod"/>
            </a:pPr>
            <a:r>
              <a:rPr lang="en-US" sz="1600" dirty="0"/>
              <a:t>Removing the beam pipe flange and welding an extension section that places the flange outside the magnet volume is necessary to the existing insertion plan. C-AD is needed both to show it is possible and to do the work. sPHENIX and MVTX should continue discussions with the C-AD vacuum group to resolve the issue. Ensure that this activity of modifying the </a:t>
            </a:r>
            <a:r>
              <a:rPr lang="en-US" sz="1600" dirty="0" smtClean="0"/>
              <a:t>beam pipe </a:t>
            </a:r>
            <a:r>
              <a:rPr lang="en-US" sz="1600" dirty="0"/>
              <a:t>is captured by an MOU with C-AD. </a:t>
            </a:r>
            <a:r>
              <a:rPr lang="en-US" sz="1600" dirty="0" smtClean="0">
                <a:solidFill>
                  <a:srgbClr val="0080FF"/>
                </a:solidFill>
              </a:rPr>
              <a:t>In pending MoA with CAD</a:t>
            </a:r>
            <a:endParaRPr lang="en-US" sz="1600" dirty="0">
              <a:solidFill>
                <a:srgbClr val="0080FF"/>
              </a:solidFill>
            </a:endParaRPr>
          </a:p>
          <a:p>
            <a:pPr marL="342900" indent="-342900">
              <a:buFont typeface="+mj-lt"/>
              <a:buAutoNum type="arabicPeriod"/>
            </a:pPr>
            <a:r>
              <a:rPr lang="en-US" sz="1600" dirty="0"/>
              <a:t>We recommend to add the full scale insertion mockup to the sPHENIX P6 cost and schedule</a:t>
            </a:r>
            <a:r>
              <a:rPr lang="en-US" sz="1800" dirty="0" smtClean="0"/>
              <a:t>. </a:t>
            </a:r>
            <a:r>
              <a:rPr lang="en-US" sz="1800" dirty="0" smtClean="0">
                <a:solidFill>
                  <a:srgbClr val="0080FF"/>
                </a:solidFill>
              </a:rPr>
              <a:t>To be added</a:t>
            </a:r>
            <a:endParaRPr lang="en-US" sz="1800" dirty="0" smtClean="0">
              <a:solidFill>
                <a:srgbClr val="0080FF"/>
              </a:solidFill>
            </a:endParaRPr>
          </a:p>
          <a:p>
            <a:pPr marL="342900" indent="-342900">
              <a:buFont typeface="+mj-lt"/>
              <a:buAutoNum type="arabicPeriod"/>
            </a:pPr>
            <a:r>
              <a:rPr lang="en-US" sz="1600" dirty="0" smtClean="0"/>
              <a:t>Include an appendix in the PMP that for each KPP and for each UPP has a paragraph that describes its precise definition, and the method by which it will be determined. Complete and submit the updated PMP to BNL management by the end of </a:t>
            </a:r>
            <a:r>
              <a:rPr lang="en-US" sz="1600" dirty="0" smtClean="0"/>
              <a:t>August. </a:t>
            </a:r>
            <a:r>
              <a:rPr lang="en-US" sz="1600" dirty="0" smtClean="0">
                <a:solidFill>
                  <a:srgbClr val="0080FF"/>
                </a:solidFill>
              </a:rPr>
              <a:t>Complete</a:t>
            </a:r>
            <a:endParaRPr lang="en-US" sz="1600" dirty="0" smtClean="0">
              <a:solidFill>
                <a:srgbClr val="0080FF"/>
              </a:solidFill>
            </a:endParaRPr>
          </a:p>
          <a:p>
            <a:pPr marL="0" indent="0">
              <a:buNone/>
            </a:pPr>
            <a:endParaRPr lang="en-US" sz="1600" dirty="0"/>
          </a:p>
        </p:txBody>
      </p:sp>
      <p:sp>
        <p:nvSpPr>
          <p:cNvPr id="3" name="Date Placeholder 2"/>
          <p:cNvSpPr>
            <a:spLocks noGrp="1"/>
          </p:cNvSpPr>
          <p:nvPr>
            <p:ph type="dt" sz="half" idx="10"/>
          </p:nvPr>
        </p:nvSpPr>
        <p:spPr/>
        <p:txBody>
          <a:bodyPr/>
          <a:lstStyle/>
          <a:p>
            <a:pPr>
              <a:defRPr/>
            </a:pPr>
            <a:r>
              <a:rPr lang="en-US" altLang="en-US" smtClean="0"/>
              <a:t>9/05/2019</a:t>
            </a:r>
            <a:endParaRPr lang="en-US" altLang="en-US" dirty="0"/>
          </a:p>
        </p:txBody>
      </p:sp>
      <p:sp>
        <p:nvSpPr>
          <p:cNvPr id="4" name="Footer Placeholder 3"/>
          <p:cNvSpPr>
            <a:spLocks noGrp="1"/>
          </p:cNvSpPr>
          <p:nvPr>
            <p:ph type="ftr" sz="quarter" idx="11"/>
          </p:nvPr>
        </p:nvSpPr>
        <p:spPr/>
        <p:txBody>
          <a:bodyPr/>
          <a:lstStyle/>
          <a:p>
            <a:pPr>
              <a:defRPr/>
            </a:pPr>
            <a:r>
              <a:rPr lang="en-US" smtClean="0"/>
              <a:t>DOE</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12</a:t>
            </a:fld>
            <a:endParaRPr lang="en-US" altLang="en-US" dirty="0"/>
          </a:p>
        </p:txBody>
      </p:sp>
    </p:spTree>
    <p:extLst>
      <p:ext uri="{BB962C8B-B14F-4D97-AF65-F5344CB8AC3E}">
        <p14:creationId xmlns:p14="http://schemas.microsoft.com/office/powerpoint/2010/main" val="149912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 y="0"/>
            <a:ext cx="8229600" cy="546497"/>
          </a:xfrm>
        </p:spPr>
        <p:txBody>
          <a:bodyPr/>
          <a:lstStyle/>
          <a:p>
            <a:r>
              <a:rPr lang="en-US" sz="3200" dirty="0"/>
              <a:t> Carriage Cradle </a:t>
            </a:r>
            <a:r>
              <a:rPr lang="en-US" sz="3200" dirty="0" smtClean="0"/>
              <a:t>Status, 2.X Critical Path</a:t>
            </a:r>
            <a:endParaRPr lang="en-US" sz="3200" dirty="0"/>
          </a:p>
        </p:txBody>
      </p:sp>
      <p:sp>
        <p:nvSpPr>
          <p:cNvPr id="3" name="Date Placeholder 2"/>
          <p:cNvSpPr>
            <a:spLocks noGrp="1"/>
          </p:cNvSpPr>
          <p:nvPr>
            <p:ph type="dt" sz="half" idx="10"/>
          </p:nvPr>
        </p:nvSpPr>
        <p:spPr/>
        <p:txBody>
          <a:bodyPr/>
          <a:lstStyle/>
          <a:p>
            <a:pPr>
              <a:defRPr/>
            </a:pPr>
            <a:r>
              <a:rPr lang="en-US" altLang="en-US" smtClean="0"/>
              <a:t>9/05/2019</a:t>
            </a:r>
            <a:endParaRPr lang="en-US" altLang="en-US" dirty="0"/>
          </a:p>
        </p:txBody>
      </p:sp>
      <p:sp>
        <p:nvSpPr>
          <p:cNvPr id="4" name="Footer Placeholder 3"/>
          <p:cNvSpPr>
            <a:spLocks noGrp="1"/>
          </p:cNvSpPr>
          <p:nvPr>
            <p:ph type="ftr" sz="quarter" idx="11"/>
          </p:nvPr>
        </p:nvSpPr>
        <p:spPr/>
        <p:txBody>
          <a:bodyPr/>
          <a:lstStyle/>
          <a:p>
            <a:pPr>
              <a:defRPr/>
            </a:pPr>
            <a:r>
              <a:rPr lang="en-US" smtClean="0"/>
              <a:t>DOE</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13</a:t>
            </a:fld>
            <a:endParaRPr lang="en-US" altLang="en-US" dirty="0"/>
          </a:p>
        </p:txBody>
      </p:sp>
      <p:pic>
        <p:nvPicPr>
          <p:cNvPr id="8" name="Picture 7">
            <a:extLst>
              <a:ext uri="{FF2B5EF4-FFF2-40B4-BE49-F238E27FC236}">
                <a16:creationId xmlns:a16="http://schemas.microsoft.com/office/drawing/2014/main" xmlns="" id="{0BE1B9C3-DD76-40C5-8D85-860F261E28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668482"/>
            <a:ext cx="5791200" cy="4475018"/>
          </a:xfrm>
          <a:prstGeom prst="rect">
            <a:avLst/>
          </a:prstGeom>
        </p:spPr>
      </p:pic>
      <p:sp>
        <p:nvSpPr>
          <p:cNvPr id="9" name="TextBox 8">
            <a:extLst>
              <a:ext uri="{FF2B5EF4-FFF2-40B4-BE49-F238E27FC236}">
                <a16:creationId xmlns:a16="http://schemas.microsoft.com/office/drawing/2014/main" xmlns="" id="{5AE14238-51F1-4EB7-ABE5-189398C26062}"/>
              </a:ext>
            </a:extLst>
          </p:cNvPr>
          <p:cNvSpPr txBox="1"/>
          <p:nvPr/>
        </p:nvSpPr>
        <p:spPr>
          <a:xfrm>
            <a:off x="4495800" y="4019550"/>
            <a:ext cx="3394253" cy="646331"/>
          </a:xfrm>
          <a:prstGeom prst="rect">
            <a:avLst/>
          </a:prstGeom>
          <a:solidFill>
            <a:schemeClr val="bg1"/>
          </a:solidFill>
          <a:ln>
            <a:solidFill>
              <a:srgbClr val="0080FF"/>
            </a:solidFill>
          </a:ln>
        </p:spPr>
        <p:txBody>
          <a:bodyPr wrap="square" rtlCol="0">
            <a:spAutoFit/>
          </a:bodyPr>
          <a:lstStyle/>
          <a:p>
            <a:pPr marL="285750" indent="-285750">
              <a:buFont typeface="Arial" panose="020B0604020202020204" pitchFamily="34" charset="0"/>
              <a:buChar char="•"/>
            </a:pPr>
            <a:r>
              <a:rPr lang="en-US" dirty="0"/>
              <a:t>WEIGHT:132 TONS</a:t>
            </a:r>
          </a:p>
          <a:p>
            <a:pPr marL="285750" indent="-285750">
              <a:buFont typeface="Arial" panose="020B0604020202020204" pitchFamily="34" charset="0"/>
              <a:buChar char="•"/>
            </a:pPr>
            <a:r>
              <a:rPr lang="en-US" dirty="0"/>
              <a:t>DWG COUNT: </a:t>
            </a:r>
            <a:r>
              <a:rPr lang="en-US" dirty="0" smtClean="0"/>
              <a:t>37</a:t>
            </a:r>
            <a:endParaRPr lang="en-US" dirty="0"/>
          </a:p>
        </p:txBody>
      </p:sp>
      <p:sp>
        <p:nvSpPr>
          <p:cNvPr id="10" name="TextBox 9"/>
          <p:cNvSpPr txBox="1"/>
          <p:nvPr/>
        </p:nvSpPr>
        <p:spPr>
          <a:xfrm>
            <a:off x="76200" y="1200150"/>
            <a:ext cx="3657600" cy="923330"/>
          </a:xfrm>
          <a:prstGeom prst="rect">
            <a:avLst/>
          </a:prstGeom>
          <a:solidFill>
            <a:srgbClr val="FFFFFF"/>
          </a:solidFill>
          <a:ln>
            <a:solidFill>
              <a:srgbClr val="0080FF"/>
            </a:solidFill>
          </a:ln>
        </p:spPr>
        <p:txBody>
          <a:bodyPr wrap="square" rtlCol="0">
            <a:spAutoFit/>
          </a:bodyPr>
          <a:lstStyle/>
          <a:p>
            <a:r>
              <a:rPr lang="en-US" dirty="0" smtClean="0"/>
              <a:t>Checking the final drawings prior to signatures. </a:t>
            </a:r>
            <a:r>
              <a:rPr lang="en-US" dirty="0" smtClean="0"/>
              <a:t> Will prepare bid package for PPM to be submitted in October</a:t>
            </a:r>
            <a:endParaRPr lang="en-US" dirty="0"/>
          </a:p>
        </p:txBody>
      </p:sp>
      <p:sp>
        <p:nvSpPr>
          <p:cNvPr id="6" name="TextBox 5"/>
          <p:cNvSpPr txBox="1"/>
          <p:nvPr/>
        </p:nvSpPr>
        <p:spPr>
          <a:xfrm>
            <a:off x="228601" y="2800350"/>
            <a:ext cx="3124200" cy="1200329"/>
          </a:xfrm>
          <a:prstGeom prst="rect">
            <a:avLst/>
          </a:prstGeom>
          <a:noFill/>
        </p:spPr>
        <p:txBody>
          <a:bodyPr wrap="square" rtlCol="0">
            <a:spAutoFit/>
          </a:bodyPr>
          <a:lstStyle/>
          <a:p>
            <a:r>
              <a:rPr lang="en-US" dirty="0" smtClean="0"/>
              <a:t>Early arrival of the carriage/cradle will allow us to generate schedule contingency on the 2.X</a:t>
            </a:r>
            <a:endParaRPr lang="en-US" dirty="0"/>
          </a:p>
        </p:txBody>
      </p:sp>
    </p:spTree>
    <p:extLst>
      <p:ext uri="{BB962C8B-B14F-4D97-AF65-F5344CB8AC3E}">
        <p14:creationId xmlns:p14="http://schemas.microsoft.com/office/powerpoint/2010/main" val="322651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009"/>
            <a:ext cx="8610600" cy="546497"/>
          </a:xfrm>
        </p:spPr>
        <p:txBody>
          <a:bodyPr/>
          <a:lstStyle/>
          <a:p>
            <a:r>
              <a:rPr lang="en-US" sz="2800" dirty="0" smtClean="0"/>
              <a:t>Platform Support Structure Next to Critical Path</a:t>
            </a:r>
            <a:endParaRPr lang="en-US" sz="2800" dirty="0"/>
          </a:p>
        </p:txBody>
      </p:sp>
      <p:sp>
        <p:nvSpPr>
          <p:cNvPr id="3" name="Date Placeholder 2"/>
          <p:cNvSpPr>
            <a:spLocks noGrp="1"/>
          </p:cNvSpPr>
          <p:nvPr>
            <p:ph type="dt" sz="half" idx="10"/>
          </p:nvPr>
        </p:nvSpPr>
        <p:spPr/>
        <p:txBody>
          <a:bodyPr/>
          <a:lstStyle/>
          <a:p>
            <a:pPr>
              <a:defRPr/>
            </a:pPr>
            <a:r>
              <a:rPr lang="en-US" altLang="en-US" smtClean="0"/>
              <a:t>9/05/2019</a:t>
            </a:r>
            <a:endParaRPr lang="en-US" altLang="en-US" dirty="0"/>
          </a:p>
        </p:txBody>
      </p:sp>
      <p:sp>
        <p:nvSpPr>
          <p:cNvPr id="4" name="Footer Placeholder 3"/>
          <p:cNvSpPr>
            <a:spLocks noGrp="1"/>
          </p:cNvSpPr>
          <p:nvPr>
            <p:ph type="ftr" sz="quarter" idx="11"/>
          </p:nvPr>
        </p:nvSpPr>
        <p:spPr/>
        <p:txBody>
          <a:bodyPr/>
          <a:lstStyle/>
          <a:p>
            <a:pPr>
              <a:defRPr/>
            </a:pPr>
            <a:r>
              <a:rPr lang="en-US" smtClean="0"/>
              <a:t>DOE</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14</a:t>
            </a:fld>
            <a:endParaRPr lang="en-US" altLang="en-US" dirty="0"/>
          </a:p>
        </p:txBody>
      </p:sp>
      <p:pic>
        <p:nvPicPr>
          <p:cNvPr id="6" name="Picture 5">
            <a:extLst>
              <a:ext uri="{FF2B5EF4-FFF2-40B4-BE49-F238E27FC236}">
                <a16:creationId xmlns:a16="http://schemas.microsoft.com/office/drawing/2014/main" xmlns="" id="{517CA74C-832B-40FC-9F7B-0FBAA209D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636799"/>
            <a:ext cx="6123611" cy="4543002"/>
          </a:xfrm>
          <a:prstGeom prst="rect">
            <a:avLst/>
          </a:prstGeom>
        </p:spPr>
      </p:pic>
      <p:sp>
        <p:nvSpPr>
          <p:cNvPr id="7" name="TextBox 6">
            <a:extLst>
              <a:ext uri="{FF2B5EF4-FFF2-40B4-BE49-F238E27FC236}">
                <a16:creationId xmlns:a16="http://schemas.microsoft.com/office/drawing/2014/main" xmlns="" id="{DEDE83AF-207F-46D3-B74B-03813908481D}"/>
              </a:ext>
            </a:extLst>
          </p:cNvPr>
          <p:cNvSpPr txBox="1"/>
          <p:nvPr/>
        </p:nvSpPr>
        <p:spPr>
          <a:xfrm>
            <a:off x="3733800" y="4248150"/>
            <a:ext cx="33528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WEIGHT:45 TONS</a:t>
            </a:r>
          </a:p>
          <a:p>
            <a:pPr marL="285750" indent="-285750">
              <a:buFont typeface="Arial" panose="020B0604020202020204" pitchFamily="34" charset="0"/>
              <a:buChar char="•"/>
            </a:pPr>
            <a:r>
              <a:rPr lang="en-US" dirty="0"/>
              <a:t>DWG COUNT: </a:t>
            </a:r>
            <a:r>
              <a:rPr lang="en-US" dirty="0" smtClean="0"/>
              <a:t>78</a:t>
            </a:r>
            <a:endParaRPr lang="en-US" dirty="0"/>
          </a:p>
        </p:txBody>
      </p:sp>
      <p:sp>
        <p:nvSpPr>
          <p:cNvPr id="8" name="TextBox 7"/>
          <p:cNvSpPr txBox="1"/>
          <p:nvPr/>
        </p:nvSpPr>
        <p:spPr>
          <a:xfrm>
            <a:off x="76200" y="1047750"/>
            <a:ext cx="3124200" cy="923330"/>
          </a:xfrm>
          <a:prstGeom prst="rect">
            <a:avLst/>
          </a:prstGeom>
          <a:noFill/>
          <a:ln>
            <a:solidFill>
              <a:srgbClr val="0080FF"/>
            </a:solidFill>
          </a:ln>
        </p:spPr>
        <p:txBody>
          <a:bodyPr wrap="square" rtlCol="0">
            <a:spAutoFit/>
          </a:bodyPr>
          <a:lstStyle/>
          <a:p>
            <a:r>
              <a:rPr lang="en-US" dirty="0" smtClean="0"/>
              <a:t>The Platform construction schedule is the closest to the carriage/cradle 2.X critical path</a:t>
            </a:r>
            <a:endParaRPr lang="en-US" dirty="0"/>
          </a:p>
        </p:txBody>
      </p:sp>
      <p:sp>
        <p:nvSpPr>
          <p:cNvPr id="9" name="TextBox 8"/>
          <p:cNvSpPr txBox="1"/>
          <p:nvPr/>
        </p:nvSpPr>
        <p:spPr>
          <a:xfrm>
            <a:off x="152400" y="2266950"/>
            <a:ext cx="3048000" cy="1200329"/>
          </a:xfrm>
          <a:prstGeom prst="rect">
            <a:avLst/>
          </a:prstGeom>
          <a:noFill/>
        </p:spPr>
        <p:txBody>
          <a:bodyPr wrap="square" rtlCol="0">
            <a:spAutoFit/>
          </a:bodyPr>
          <a:lstStyle/>
          <a:p>
            <a:r>
              <a:rPr lang="en-US" dirty="0" smtClean="0"/>
              <a:t>We will look to move up the schedule for placing the platform order. Needs further P6 analysis.</a:t>
            </a:r>
            <a:endParaRPr lang="en-US" dirty="0"/>
          </a:p>
        </p:txBody>
      </p:sp>
    </p:spTree>
    <p:extLst>
      <p:ext uri="{BB962C8B-B14F-4D97-AF65-F5344CB8AC3E}">
        <p14:creationId xmlns:p14="http://schemas.microsoft.com/office/powerpoint/2010/main" val="370996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22A821-743B-484D-9BB7-BAEC6D203348}"/>
              </a:ext>
            </a:extLst>
          </p:cNvPr>
          <p:cNvPicPr>
            <a:picLocks noChangeAspect="1"/>
          </p:cNvPicPr>
          <p:nvPr/>
        </p:nvPicPr>
        <p:blipFill rotWithShape="1">
          <a:blip r:embed="rId2"/>
          <a:srcRect t="2076"/>
          <a:stretch/>
        </p:blipFill>
        <p:spPr>
          <a:xfrm>
            <a:off x="62616" y="632463"/>
            <a:ext cx="8814287" cy="3362326"/>
          </a:xfrm>
          <a:prstGeom prst="rect">
            <a:avLst/>
          </a:prstGeom>
        </p:spPr>
      </p:pic>
      <p:pic>
        <p:nvPicPr>
          <p:cNvPr id="2" name="Picture 1">
            <a:extLst>
              <a:ext uri="{FF2B5EF4-FFF2-40B4-BE49-F238E27FC236}">
                <a16:creationId xmlns:a16="http://schemas.microsoft.com/office/drawing/2014/main" xmlns="" id="{26E8D2E5-5A71-41FD-AD10-E216F905F504}"/>
              </a:ext>
            </a:extLst>
          </p:cNvPr>
          <p:cNvPicPr>
            <a:picLocks noChangeAspect="1"/>
          </p:cNvPicPr>
          <p:nvPr/>
        </p:nvPicPr>
        <p:blipFill>
          <a:blip r:embed="rId3"/>
          <a:stretch>
            <a:fillRect/>
          </a:stretch>
        </p:blipFill>
        <p:spPr>
          <a:xfrm>
            <a:off x="1066800" y="3981181"/>
            <a:ext cx="3757003" cy="1076594"/>
          </a:xfrm>
          <a:prstGeom prst="rect">
            <a:avLst/>
          </a:prstGeom>
        </p:spPr>
      </p:pic>
      <p:sp>
        <p:nvSpPr>
          <p:cNvPr id="3" name="Rectangle 2">
            <a:extLst>
              <a:ext uri="{FF2B5EF4-FFF2-40B4-BE49-F238E27FC236}">
                <a16:creationId xmlns:a16="http://schemas.microsoft.com/office/drawing/2014/main" xmlns="" id="{D188A051-C034-4A47-B5BA-97BD81C8B69C}"/>
              </a:ext>
            </a:extLst>
          </p:cNvPr>
          <p:cNvSpPr/>
          <p:nvPr/>
        </p:nvSpPr>
        <p:spPr>
          <a:xfrm>
            <a:off x="4177402" y="940210"/>
            <a:ext cx="807474" cy="29522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998DCF3C-9A48-436A-9BF1-3920E50F6E5F}"/>
              </a:ext>
            </a:extLst>
          </p:cNvPr>
          <p:cNvSpPr/>
          <p:nvPr/>
        </p:nvSpPr>
        <p:spPr>
          <a:xfrm>
            <a:off x="5549669" y="940210"/>
            <a:ext cx="640323" cy="2945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xmlns="" id="{C36E043E-918A-4541-98F5-E5868A8799BE}"/>
              </a:ext>
            </a:extLst>
          </p:cNvPr>
          <p:cNvCxnSpPr>
            <a:cxnSpLocks/>
          </p:cNvCxnSpPr>
          <p:nvPr/>
        </p:nvCxnSpPr>
        <p:spPr>
          <a:xfrm flipV="1">
            <a:off x="3971003" y="3885921"/>
            <a:ext cx="206399" cy="6251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F96BBE6A-51CA-4A50-9260-219679450D4E}"/>
              </a:ext>
            </a:extLst>
          </p:cNvPr>
          <p:cNvCxnSpPr>
            <a:cxnSpLocks/>
          </p:cNvCxnSpPr>
          <p:nvPr/>
        </p:nvCxnSpPr>
        <p:spPr>
          <a:xfrm flipV="1">
            <a:off x="4533752" y="3892461"/>
            <a:ext cx="1015917" cy="9568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xmlns="" id="{120028F8-A43B-4B99-82D5-01C828861448}"/>
              </a:ext>
            </a:extLst>
          </p:cNvPr>
          <p:cNvSpPr>
            <a:spLocks noGrp="1"/>
          </p:cNvSpPr>
          <p:nvPr>
            <p:ph type="title"/>
          </p:nvPr>
        </p:nvSpPr>
        <p:spPr>
          <a:xfrm>
            <a:off x="0" y="25004"/>
            <a:ext cx="8686800" cy="546497"/>
          </a:xfrm>
        </p:spPr>
        <p:txBody>
          <a:bodyPr/>
          <a:lstStyle/>
          <a:p>
            <a:r>
              <a:rPr lang="en-US" sz="3000" dirty="0"/>
              <a:t>sPHENIX Installation/RHIC Run Schedule</a:t>
            </a:r>
          </a:p>
        </p:txBody>
      </p:sp>
      <p:sp>
        <p:nvSpPr>
          <p:cNvPr id="4" name="Date Placeholder 3">
            <a:extLst>
              <a:ext uri="{FF2B5EF4-FFF2-40B4-BE49-F238E27FC236}">
                <a16:creationId xmlns:a16="http://schemas.microsoft.com/office/drawing/2014/main" xmlns="" id="{49BA0B86-5E76-47C8-99BB-30DE12FB366F}"/>
              </a:ext>
            </a:extLst>
          </p:cNvPr>
          <p:cNvSpPr>
            <a:spLocks noGrp="1"/>
          </p:cNvSpPr>
          <p:nvPr>
            <p:ph type="dt" sz="half" idx="10"/>
          </p:nvPr>
        </p:nvSpPr>
        <p:spPr/>
        <p:txBody>
          <a:bodyPr/>
          <a:lstStyle/>
          <a:p>
            <a:pPr>
              <a:defRPr/>
            </a:pPr>
            <a:r>
              <a:rPr lang="en-US" altLang="en-US" smtClean="0"/>
              <a:t>9/05/2019</a:t>
            </a:r>
            <a:endParaRPr lang="en-US" altLang="en-US" dirty="0"/>
          </a:p>
        </p:txBody>
      </p:sp>
      <p:sp>
        <p:nvSpPr>
          <p:cNvPr id="6" name="Footer Placeholder 5">
            <a:extLst>
              <a:ext uri="{FF2B5EF4-FFF2-40B4-BE49-F238E27FC236}">
                <a16:creationId xmlns:a16="http://schemas.microsoft.com/office/drawing/2014/main" xmlns="" id="{40E0F8E3-B626-4015-91D9-F84AD94ECE7A}"/>
              </a:ext>
            </a:extLst>
          </p:cNvPr>
          <p:cNvSpPr>
            <a:spLocks noGrp="1"/>
          </p:cNvSpPr>
          <p:nvPr>
            <p:ph type="ftr" sz="quarter" idx="11"/>
          </p:nvPr>
        </p:nvSpPr>
        <p:spPr/>
        <p:txBody>
          <a:bodyPr/>
          <a:lstStyle/>
          <a:p>
            <a:pPr>
              <a:defRPr/>
            </a:pPr>
            <a:r>
              <a:rPr lang="en-US" smtClean="0"/>
              <a:t>DOE</a:t>
            </a:r>
            <a:endParaRPr lang="en-US" dirty="0"/>
          </a:p>
        </p:txBody>
      </p:sp>
      <p:sp>
        <p:nvSpPr>
          <p:cNvPr id="9" name="Slide Number Placeholder 8">
            <a:extLst>
              <a:ext uri="{FF2B5EF4-FFF2-40B4-BE49-F238E27FC236}">
                <a16:creationId xmlns:a16="http://schemas.microsoft.com/office/drawing/2014/main" xmlns="" id="{BA496EA3-E338-4C3A-8F77-68A924D2B5EB}"/>
              </a:ext>
            </a:extLst>
          </p:cNvPr>
          <p:cNvSpPr>
            <a:spLocks noGrp="1"/>
          </p:cNvSpPr>
          <p:nvPr>
            <p:ph type="sldNum" sz="quarter" idx="12"/>
          </p:nvPr>
        </p:nvSpPr>
        <p:spPr/>
        <p:txBody>
          <a:bodyPr/>
          <a:lstStyle/>
          <a:p>
            <a:fld id="{4B932B3A-BA38-40C7-ADEE-2A1902CEB265}" type="slidenum">
              <a:rPr lang="en-US" altLang="en-US" smtClean="0"/>
              <a:pPr/>
              <a:t>15</a:t>
            </a:fld>
            <a:endParaRPr lang="en-US" altLang="en-US" dirty="0"/>
          </a:p>
        </p:txBody>
      </p:sp>
      <p:sp>
        <p:nvSpPr>
          <p:cNvPr id="20" name="Rectangle 19">
            <a:extLst>
              <a:ext uri="{FF2B5EF4-FFF2-40B4-BE49-F238E27FC236}">
                <a16:creationId xmlns:a16="http://schemas.microsoft.com/office/drawing/2014/main" xmlns="" id="{C2713DB3-02CC-490C-8824-E63341B6AF6F}"/>
              </a:ext>
            </a:extLst>
          </p:cNvPr>
          <p:cNvSpPr/>
          <p:nvPr/>
        </p:nvSpPr>
        <p:spPr>
          <a:xfrm>
            <a:off x="4177402" y="3650226"/>
            <a:ext cx="807474" cy="2291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DDEA9807-99C6-40F5-8B1D-07A81D76F82F}"/>
              </a:ext>
            </a:extLst>
          </p:cNvPr>
          <p:cNvSpPr/>
          <p:nvPr/>
        </p:nvSpPr>
        <p:spPr>
          <a:xfrm>
            <a:off x="5549669" y="3650226"/>
            <a:ext cx="640323" cy="2422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180F52CE-CDB8-4E70-891B-74929381EFFE}"/>
              </a:ext>
            </a:extLst>
          </p:cNvPr>
          <p:cNvSpPr txBox="1"/>
          <p:nvPr/>
        </p:nvSpPr>
        <p:spPr>
          <a:xfrm>
            <a:off x="2438400" y="666761"/>
            <a:ext cx="998991" cy="261610"/>
          </a:xfrm>
          <a:prstGeom prst="rect">
            <a:avLst/>
          </a:prstGeom>
          <a:noFill/>
        </p:spPr>
        <p:txBody>
          <a:bodyPr wrap="none" rtlCol="0">
            <a:spAutoFit/>
          </a:bodyPr>
          <a:lstStyle/>
          <a:p>
            <a:r>
              <a:rPr lang="en-US" sz="1100" b="1" dirty="0"/>
              <a:t>Calendar Year</a:t>
            </a:r>
          </a:p>
        </p:txBody>
      </p:sp>
    </p:spTree>
    <p:extLst>
      <p:ext uri="{BB962C8B-B14F-4D97-AF65-F5344CB8AC3E}">
        <p14:creationId xmlns:p14="http://schemas.microsoft.com/office/powerpoint/2010/main" val="11295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46497"/>
          </a:xfrm>
        </p:spPr>
        <p:txBody>
          <a:bodyPr/>
          <a:lstStyle/>
          <a:p>
            <a:r>
              <a:rPr lang="en-US" sz="4000" dirty="0" smtClean="0"/>
              <a:t>sPHENIX 2.X Schedule Improvement</a:t>
            </a:r>
            <a:endParaRPr lang="en-US" sz="4000" dirty="0"/>
          </a:p>
        </p:txBody>
      </p:sp>
      <p:sp>
        <p:nvSpPr>
          <p:cNvPr id="6" name="Content Placeholder 5"/>
          <p:cNvSpPr>
            <a:spLocks noGrp="1"/>
          </p:cNvSpPr>
          <p:nvPr>
            <p:ph idx="1"/>
          </p:nvPr>
        </p:nvSpPr>
        <p:spPr>
          <a:xfrm>
            <a:off x="76200" y="742950"/>
            <a:ext cx="8610600" cy="3851676"/>
          </a:xfrm>
        </p:spPr>
        <p:txBody>
          <a:bodyPr/>
          <a:lstStyle/>
          <a:p>
            <a:r>
              <a:rPr lang="en-US" sz="1800" dirty="0" smtClean="0"/>
              <a:t>There is 6 weeks schedule contingency between “sPHENIX installed, cabled and powered w/ subsystem commissioning complete” in mid-December 2022 and a Jan 31, 2023 start of Run-23.</a:t>
            </a:r>
          </a:p>
          <a:p>
            <a:r>
              <a:rPr lang="en-US" sz="1800" dirty="0" smtClean="0"/>
              <a:t>We will work to increase the schedule contingency in preparation for the 2.X review.</a:t>
            </a:r>
          </a:p>
          <a:p>
            <a:r>
              <a:rPr lang="en-US" sz="1800" dirty="0" smtClean="0"/>
              <a:t>Plan includes accelerating the Carriage/cradle, platform and cryo installation.</a:t>
            </a:r>
          </a:p>
          <a:p>
            <a:r>
              <a:rPr lang="en-US" sz="1800" dirty="0" smtClean="0"/>
              <a:t>Moving the magnet mapping earlier. </a:t>
            </a:r>
          </a:p>
          <a:p>
            <a:r>
              <a:rPr lang="en-US" sz="1800" dirty="0" smtClean="0"/>
              <a:t>Running double shifts with technicians doing subsystem installation during the day shift and students and scientists cabling and debugging during the swing shift.</a:t>
            </a:r>
          </a:p>
          <a:p>
            <a:pPr lvl="1"/>
            <a:r>
              <a:rPr lang="en-US" sz="1400" dirty="0" smtClean="0"/>
              <a:t>Many if not all large experiments employ this procedure</a:t>
            </a:r>
          </a:p>
          <a:p>
            <a:pPr marL="0" indent="0">
              <a:buNone/>
            </a:pPr>
            <a:r>
              <a:rPr lang="en-US" sz="1800" dirty="0" smtClean="0"/>
              <a:t> </a:t>
            </a:r>
            <a:endParaRPr lang="en-US" sz="1800" dirty="0"/>
          </a:p>
        </p:txBody>
      </p:sp>
      <p:sp>
        <p:nvSpPr>
          <p:cNvPr id="3" name="Date Placeholder 2"/>
          <p:cNvSpPr>
            <a:spLocks noGrp="1"/>
          </p:cNvSpPr>
          <p:nvPr>
            <p:ph type="dt" sz="half" idx="10"/>
          </p:nvPr>
        </p:nvSpPr>
        <p:spPr/>
        <p:txBody>
          <a:bodyPr/>
          <a:lstStyle/>
          <a:p>
            <a:pPr>
              <a:defRPr/>
            </a:pPr>
            <a:r>
              <a:rPr lang="en-US" altLang="en-US" smtClean="0"/>
              <a:t>9/05/2019</a:t>
            </a:r>
            <a:endParaRPr lang="en-US" altLang="en-US" dirty="0"/>
          </a:p>
        </p:txBody>
      </p:sp>
      <p:sp>
        <p:nvSpPr>
          <p:cNvPr id="4" name="Footer Placeholder 3"/>
          <p:cNvSpPr>
            <a:spLocks noGrp="1"/>
          </p:cNvSpPr>
          <p:nvPr>
            <p:ph type="ftr" sz="quarter" idx="11"/>
          </p:nvPr>
        </p:nvSpPr>
        <p:spPr/>
        <p:txBody>
          <a:bodyPr/>
          <a:lstStyle/>
          <a:p>
            <a:pPr>
              <a:defRPr/>
            </a:pPr>
            <a:r>
              <a:rPr lang="en-US" smtClean="0"/>
              <a:t>DOE</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16</a:t>
            </a:fld>
            <a:endParaRPr lang="en-US" altLang="en-US" dirty="0"/>
          </a:p>
        </p:txBody>
      </p:sp>
    </p:spTree>
    <p:extLst>
      <p:ext uri="{BB962C8B-B14F-4D97-AF65-F5344CB8AC3E}">
        <p14:creationId xmlns:p14="http://schemas.microsoft.com/office/powerpoint/2010/main" val="139466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4800" y="666750"/>
            <a:ext cx="8382000" cy="3927876"/>
          </a:xfrm>
        </p:spPr>
        <p:txBody>
          <a:bodyPr/>
          <a:lstStyle/>
          <a:p>
            <a:r>
              <a:rPr lang="en-US" sz="2000" dirty="0" smtClean="0"/>
              <a:t>We successfully completed the PD-2/3 Approval  review this week and are waiting for final  signatures on the approval document.</a:t>
            </a:r>
          </a:p>
          <a:p>
            <a:r>
              <a:rPr lang="en-US" sz="2000" dirty="0" smtClean="0"/>
              <a:t>A lot of MIE and 2.X progress is being made on R&amp;D, design, preproduction</a:t>
            </a:r>
          </a:p>
          <a:p>
            <a:r>
              <a:rPr lang="en-US" sz="2000" dirty="0" smtClean="0"/>
              <a:t>Responses to MVTX Review recommendations in draft form</a:t>
            </a:r>
          </a:p>
          <a:p>
            <a:r>
              <a:rPr lang="en-US" sz="2000" dirty="0" smtClean="0"/>
              <a:t>Preparing for 2.X review in mid-October</a:t>
            </a:r>
          </a:p>
          <a:p>
            <a:r>
              <a:rPr lang="en-US" sz="2000" dirty="0" smtClean="0"/>
              <a:t>Regular CAD-sPHENIX meeting set up to discuss machine issues. </a:t>
            </a:r>
          </a:p>
          <a:p>
            <a:r>
              <a:rPr lang="en-US" sz="2000" dirty="0" smtClean="0"/>
              <a:t>sPHENIX is ready to sign the final MoA with CAD once they suggest revisions if any to Cost and Labor estimates. </a:t>
            </a:r>
          </a:p>
          <a:p>
            <a:r>
              <a:rPr lang="en-US" sz="2000" dirty="0" smtClean="0"/>
              <a:t>As part of the preparation for the 2.X review we would like to increase the 2.X schedule contingency if possible.</a:t>
            </a:r>
            <a:endParaRPr lang="en-US" sz="2000" dirty="0"/>
          </a:p>
        </p:txBody>
      </p:sp>
      <p:sp>
        <p:nvSpPr>
          <p:cNvPr id="4" name="Date Placeholder 3"/>
          <p:cNvSpPr>
            <a:spLocks noGrp="1"/>
          </p:cNvSpPr>
          <p:nvPr>
            <p:ph type="dt" sz="half" idx="10"/>
          </p:nvPr>
        </p:nvSpPr>
        <p:spPr/>
        <p:txBody>
          <a:bodyPr/>
          <a:lstStyle/>
          <a:p>
            <a:pPr>
              <a:defRPr/>
            </a:pPr>
            <a:r>
              <a:rPr lang="en-US" altLang="en-US" smtClean="0"/>
              <a:t>9/05/2019</a:t>
            </a:r>
            <a:endParaRPr lang="en-US" altLang="en-US" dirty="0"/>
          </a:p>
        </p:txBody>
      </p:sp>
      <p:sp>
        <p:nvSpPr>
          <p:cNvPr id="5" name="Footer Placeholder 4"/>
          <p:cNvSpPr>
            <a:spLocks noGrp="1"/>
          </p:cNvSpPr>
          <p:nvPr>
            <p:ph type="ftr" sz="quarter" idx="11"/>
          </p:nvPr>
        </p:nvSpPr>
        <p:spPr/>
        <p:txBody>
          <a:bodyPr/>
          <a:lstStyle/>
          <a:p>
            <a:pPr>
              <a:defRPr/>
            </a:pPr>
            <a:r>
              <a:rPr lang="en-US" smtClean="0"/>
              <a:t>DOE</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17</a:t>
            </a:fld>
            <a:endParaRPr lang="en-US" altLang="en-US" dirty="0"/>
          </a:p>
        </p:txBody>
      </p:sp>
    </p:spTree>
    <p:extLst>
      <p:ext uri="{BB962C8B-B14F-4D97-AF65-F5344CB8AC3E}">
        <p14:creationId xmlns:p14="http://schemas.microsoft.com/office/powerpoint/2010/main" val="77727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8229600" cy="546497"/>
          </a:xfrm>
        </p:spPr>
        <p:txBody>
          <a:bodyPr/>
          <a:lstStyle/>
          <a:p>
            <a:r>
              <a:rPr lang="en-US" dirty="0"/>
              <a:t>sPHENIX Project Calendar  </a:t>
            </a:r>
          </a:p>
        </p:txBody>
      </p:sp>
      <p:sp>
        <p:nvSpPr>
          <p:cNvPr id="3" name="Content Placeholder 2"/>
          <p:cNvSpPr>
            <a:spLocks noGrp="1"/>
          </p:cNvSpPr>
          <p:nvPr>
            <p:ph idx="1"/>
          </p:nvPr>
        </p:nvSpPr>
        <p:spPr>
          <a:xfrm>
            <a:off x="0" y="514350"/>
            <a:ext cx="9144000" cy="4781550"/>
          </a:xfrm>
        </p:spPr>
        <p:txBody>
          <a:bodyPr/>
          <a:lstStyle/>
          <a:p>
            <a:r>
              <a:rPr lang="en-US" sz="1800" dirty="0"/>
              <a:t>SAMPA (TPC) chip Design Review					Aug 6</a:t>
            </a:r>
          </a:p>
          <a:p>
            <a:r>
              <a:rPr lang="en-US" sz="1800" dirty="0"/>
              <a:t>Visit to UIUC for EMCal Block discussions				Aug 28-29</a:t>
            </a:r>
          </a:p>
          <a:p>
            <a:r>
              <a:rPr lang="en-US" sz="1800" b="1" dirty="0">
                <a:solidFill>
                  <a:srgbClr val="0080FF"/>
                </a:solidFill>
              </a:rPr>
              <a:t>Meeting with BNL PD-2/3 Response committee			Sept 3</a:t>
            </a:r>
          </a:p>
          <a:p>
            <a:r>
              <a:rPr lang="en-US" sz="1800" b="0" dirty="0"/>
              <a:t>DOE Monthly for July						Sept 4</a:t>
            </a:r>
          </a:p>
          <a:p>
            <a:r>
              <a:rPr lang="en-US" sz="1800" dirty="0"/>
              <a:t>sPHENIX Software and Computing Review				Sept 5-6</a:t>
            </a:r>
          </a:p>
          <a:p>
            <a:r>
              <a:rPr lang="en-US" sz="1800" b="0" dirty="0"/>
              <a:t>PMG								Sept 5</a:t>
            </a:r>
          </a:p>
          <a:p>
            <a:r>
              <a:rPr lang="en-US" sz="1800" dirty="0"/>
              <a:t>BNL POB meeting						Sept 6</a:t>
            </a:r>
            <a:r>
              <a:rPr lang="en-US" sz="1800" b="0" dirty="0"/>
              <a:t> </a:t>
            </a:r>
          </a:p>
          <a:p>
            <a:r>
              <a:rPr lang="en-US" sz="1800" dirty="0"/>
              <a:t>sPHENIX Cryo RFP Initial Scoring Meeting				Sept 11</a:t>
            </a:r>
          </a:p>
          <a:p>
            <a:r>
              <a:rPr lang="en-US" sz="1800" b="0" dirty="0"/>
              <a:t>OHCal </a:t>
            </a:r>
            <a:r>
              <a:rPr lang="en-US" sz="1800" b="0" dirty="0" smtClean="0"/>
              <a:t>Final Design Review</a:t>
            </a:r>
            <a:r>
              <a:rPr lang="en-US" sz="1800" b="0" dirty="0"/>
              <a:t>					Sept 17 </a:t>
            </a:r>
          </a:p>
          <a:p>
            <a:r>
              <a:rPr lang="en-US" sz="1800" dirty="0"/>
              <a:t>RHIC Program S&amp;T (DOE-ONP) Review				Sep 17-19</a:t>
            </a:r>
          </a:p>
          <a:p>
            <a:r>
              <a:rPr lang="en-US" sz="1800" dirty="0"/>
              <a:t>2.X Cost and Schedule Review					Oct 16-17 </a:t>
            </a:r>
            <a:r>
              <a:rPr lang="en-US" sz="1800" dirty="0">
                <a:solidFill>
                  <a:srgbClr val="0080FF"/>
                </a:solidFill>
              </a:rPr>
              <a:t>(17-18)</a:t>
            </a:r>
          </a:p>
        </p:txBody>
      </p:sp>
      <p:sp>
        <p:nvSpPr>
          <p:cNvPr id="4" name="Date Placeholder 3"/>
          <p:cNvSpPr>
            <a:spLocks noGrp="1"/>
          </p:cNvSpPr>
          <p:nvPr>
            <p:ph type="dt" sz="half" idx="10"/>
          </p:nvPr>
        </p:nvSpPr>
        <p:spPr/>
        <p:txBody>
          <a:bodyPr/>
          <a:lstStyle/>
          <a:p>
            <a:pPr>
              <a:defRPr/>
            </a:pPr>
            <a:r>
              <a:rPr lang="en-US" altLang="en-US" smtClean="0"/>
              <a:t>9/05/2019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a:t>
            </a:fld>
            <a:endParaRPr lang="en-US" altLang="en-US" dirty="0"/>
          </a:p>
        </p:txBody>
      </p:sp>
      <p:sp>
        <p:nvSpPr>
          <p:cNvPr id="5" name="Footer Placeholder 4"/>
          <p:cNvSpPr>
            <a:spLocks noGrp="1"/>
          </p:cNvSpPr>
          <p:nvPr>
            <p:ph type="ftr" sz="quarter" idx="11"/>
          </p:nvPr>
        </p:nvSpPr>
        <p:spPr/>
        <p:txBody>
          <a:bodyPr/>
          <a:lstStyle/>
          <a:p>
            <a:pPr>
              <a:defRPr/>
            </a:pPr>
            <a:r>
              <a:rPr lang="en-US"/>
              <a:t>DOE</a:t>
            </a:r>
            <a:endParaRPr lang="en-US" dirty="0"/>
          </a:p>
        </p:txBody>
      </p:sp>
    </p:spTree>
    <p:extLst>
      <p:ext uri="{BB962C8B-B14F-4D97-AF65-F5344CB8AC3E}">
        <p14:creationId xmlns:p14="http://schemas.microsoft.com/office/powerpoint/2010/main" val="13628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CE8D78-DC8C-4737-B591-5B1530E61A3E}"/>
              </a:ext>
            </a:extLst>
          </p:cNvPr>
          <p:cNvSpPr>
            <a:spLocks noGrp="1"/>
          </p:cNvSpPr>
          <p:nvPr>
            <p:ph type="title"/>
          </p:nvPr>
        </p:nvSpPr>
        <p:spPr/>
        <p:txBody>
          <a:bodyPr/>
          <a:lstStyle/>
          <a:p>
            <a:r>
              <a:rPr lang="en-US" dirty="0"/>
              <a:t>Recent Accomplishments</a:t>
            </a:r>
          </a:p>
        </p:txBody>
      </p:sp>
      <p:sp>
        <p:nvSpPr>
          <p:cNvPr id="3" name="Content Placeholder 2">
            <a:extLst>
              <a:ext uri="{FF2B5EF4-FFF2-40B4-BE49-F238E27FC236}">
                <a16:creationId xmlns:a16="http://schemas.microsoft.com/office/drawing/2014/main" xmlns="" id="{028BC0FC-FAFA-4D35-9DE5-9FD84ABD1252}"/>
              </a:ext>
            </a:extLst>
          </p:cNvPr>
          <p:cNvSpPr>
            <a:spLocks noGrp="1"/>
          </p:cNvSpPr>
          <p:nvPr>
            <p:ph idx="1"/>
          </p:nvPr>
        </p:nvSpPr>
        <p:spPr>
          <a:xfrm>
            <a:off x="152400" y="742950"/>
            <a:ext cx="8686800" cy="4114800"/>
          </a:xfrm>
        </p:spPr>
        <p:txBody>
          <a:bodyPr/>
          <a:lstStyle/>
          <a:p>
            <a:r>
              <a:rPr lang="en-US" sz="2000" dirty="0"/>
              <a:t>Passed the PD-2/3 approval </a:t>
            </a:r>
            <a:r>
              <a:rPr lang="en-US" sz="2000" dirty="0" smtClean="0"/>
              <a:t>review</a:t>
            </a:r>
            <a:r>
              <a:rPr lang="en-US" sz="2000" dirty="0"/>
              <a:t>.</a:t>
            </a:r>
            <a:r>
              <a:rPr lang="en-US" sz="2000" dirty="0" smtClean="0"/>
              <a:t> Getting Concurrence/Approval signatures now.</a:t>
            </a:r>
          </a:p>
          <a:p>
            <a:r>
              <a:rPr lang="en-US" sz="2000" dirty="0"/>
              <a:t>Hired new Infrastructure engineer. Starts Oct </a:t>
            </a:r>
            <a:r>
              <a:rPr lang="en-US" sz="2000" dirty="0" smtClean="0"/>
              <a:t>7.</a:t>
            </a:r>
            <a:endParaRPr lang="en-US" sz="2000" dirty="0"/>
          </a:p>
          <a:p>
            <a:r>
              <a:rPr lang="en-US" sz="2000" dirty="0"/>
              <a:t>Completed </a:t>
            </a:r>
            <a:r>
              <a:rPr lang="en-US" sz="2000" dirty="0" smtClean="0"/>
              <a:t>EMCal Sector 0</a:t>
            </a:r>
            <a:endParaRPr lang="en-US" sz="2000" dirty="0"/>
          </a:p>
          <a:p>
            <a:r>
              <a:rPr lang="en-US" sz="2000" dirty="0" smtClean="0"/>
              <a:t>Instrumented</a:t>
            </a:r>
            <a:r>
              <a:rPr lang="en-US" sz="2000" dirty="0" smtClean="0"/>
              <a:t> OHCal Sector 1</a:t>
            </a:r>
            <a:endParaRPr lang="en-US" sz="2000" dirty="0"/>
          </a:p>
          <a:p>
            <a:endParaRPr lang="en-US" dirty="0"/>
          </a:p>
        </p:txBody>
      </p:sp>
      <p:sp>
        <p:nvSpPr>
          <p:cNvPr id="4" name="Date Placeholder 3">
            <a:extLst>
              <a:ext uri="{FF2B5EF4-FFF2-40B4-BE49-F238E27FC236}">
                <a16:creationId xmlns:a16="http://schemas.microsoft.com/office/drawing/2014/main" xmlns="" id="{5B84C690-270D-44D2-A36A-76636CFF1BB5}"/>
              </a:ext>
            </a:extLst>
          </p:cNvPr>
          <p:cNvSpPr>
            <a:spLocks noGrp="1"/>
          </p:cNvSpPr>
          <p:nvPr>
            <p:ph type="dt" sz="half" idx="10"/>
          </p:nvPr>
        </p:nvSpPr>
        <p:spPr/>
        <p:txBody>
          <a:bodyPr/>
          <a:lstStyle/>
          <a:p>
            <a:pPr>
              <a:defRPr/>
            </a:pPr>
            <a:r>
              <a:rPr lang="en-US" altLang="en-US" smtClean="0"/>
              <a:t>9/05/2019</a:t>
            </a:r>
            <a:endParaRPr lang="en-US" altLang="en-US" dirty="0"/>
          </a:p>
        </p:txBody>
      </p:sp>
      <p:sp>
        <p:nvSpPr>
          <p:cNvPr id="5" name="Footer Placeholder 4">
            <a:extLst>
              <a:ext uri="{FF2B5EF4-FFF2-40B4-BE49-F238E27FC236}">
                <a16:creationId xmlns:a16="http://schemas.microsoft.com/office/drawing/2014/main" xmlns="" id="{C6AC5311-7131-47CD-9035-4E9B78037956}"/>
              </a:ext>
            </a:extLst>
          </p:cNvPr>
          <p:cNvSpPr>
            <a:spLocks noGrp="1"/>
          </p:cNvSpPr>
          <p:nvPr>
            <p:ph type="ftr" sz="quarter" idx="11"/>
          </p:nvPr>
        </p:nvSpPr>
        <p:spPr/>
        <p:txBody>
          <a:bodyPr/>
          <a:lstStyle/>
          <a:p>
            <a:pPr>
              <a:defRPr/>
            </a:pPr>
            <a:r>
              <a:rPr lang="en-US" smtClean="0"/>
              <a:t>DOE</a:t>
            </a:r>
            <a:endParaRPr lang="en-US" dirty="0"/>
          </a:p>
        </p:txBody>
      </p:sp>
      <p:sp>
        <p:nvSpPr>
          <p:cNvPr id="6" name="Slide Number Placeholder 5">
            <a:extLst>
              <a:ext uri="{FF2B5EF4-FFF2-40B4-BE49-F238E27FC236}">
                <a16:creationId xmlns:a16="http://schemas.microsoft.com/office/drawing/2014/main" xmlns="" id="{6E06E49B-3869-4C0B-8D0A-CD62E5419C7B}"/>
              </a:ext>
            </a:extLst>
          </p:cNvPr>
          <p:cNvSpPr>
            <a:spLocks noGrp="1"/>
          </p:cNvSpPr>
          <p:nvPr>
            <p:ph type="sldNum" sz="quarter" idx="12"/>
          </p:nvPr>
        </p:nvSpPr>
        <p:spPr/>
        <p:txBody>
          <a:bodyPr/>
          <a:lstStyle/>
          <a:p>
            <a:fld id="{4B932B3A-BA38-40C7-ADEE-2A1902CEB265}" type="slidenum">
              <a:rPr lang="en-US" altLang="en-US" smtClean="0"/>
              <a:pPr/>
              <a:t>3</a:t>
            </a:fld>
            <a:endParaRPr lang="en-US" altLang="en-US" dirty="0"/>
          </a:p>
        </p:txBody>
      </p:sp>
    </p:spTree>
    <p:extLst>
      <p:ext uri="{BB962C8B-B14F-4D97-AF65-F5344CB8AC3E}">
        <p14:creationId xmlns:p14="http://schemas.microsoft.com/office/powerpoint/2010/main" val="368619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8229600" cy="546497"/>
          </a:xfrm>
        </p:spPr>
        <p:txBody>
          <a:bodyPr/>
          <a:lstStyle/>
          <a:p>
            <a:r>
              <a:rPr lang="en-US" sz="4000" dirty="0"/>
              <a:t>Charge for PD-2/3 Response Review </a:t>
            </a:r>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4</a:t>
            </a:fld>
            <a:endParaRPr lang="en-US" altLang="en-US" dirty="0"/>
          </a:p>
        </p:txBody>
      </p:sp>
      <p:pic>
        <p:nvPicPr>
          <p:cNvPr id="8" name="Picture 7" descr="Screen Shot 2019-08-19 at 11.42.04 PM.png"/>
          <p:cNvPicPr>
            <a:picLocks noChangeAspect="1"/>
          </p:cNvPicPr>
          <p:nvPr/>
        </p:nvPicPr>
        <p:blipFill rotWithShape="1">
          <a:blip r:embed="rId2" cstate="print">
            <a:extLst>
              <a:ext uri="{28A0092B-C50C-407E-A947-70E740481C1C}">
                <a14:useLocalDpi xmlns:a14="http://schemas.microsoft.com/office/drawing/2010/main" val="0"/>
              </a:ext>
            </a:extLst>
          </a:blip>
          <a:srcRect l="4117" t="7265" b="4489"/>
          <a:stretch/>
        </p:blipFill>
        <p:spPr>
          <a:xfrm>
            <a:off x="194492" y="641726"/>
            <a:ext cx="4529909" cy="4501774"/>
          </a:xfrm>
          <a:prstGeom prst="rect">
            <a:avLst/>
          </a:prstGeom>
        </p:spPr>
      </p:pic>
      <p:pic>
        <p:nvPicPr>
          <p:cNvPr id="9" name="Picture 8" descr="Screen Shot 2019-08-19 at 11.44.29 PM.png"/>
          <p:cNvPicPr>
            <a:picLocks noChangeAspect="1"/>
          </p:cNvPicPr>
          <p:nvPr/>
        </p:nvPicPr>
        <p:blipFill rotWithShape="1">
          <a:blip r:embed="rId3" cstate="print">
            <a:extLst>
              <a:ext uri="{28A0092B-C50C-407E-A947-70E740481C1C}">
                <a14:useLocalDpi xmlns:a14="http://schemas.microsoft.com/office/drawing/2010/main" val="0"/>
              </a:ext>
            </a:extLst>
          </a:blip>
          <a:srcRect t="6897" r="2900" b="35929"/>
          <a:stretch/>
        </p:blipFill>
        <p:spPr>
          <a:xfrm>
            <a:off x="4495800" y="1657350"/>
            <a:ext cx="4648200" cy="2647718"/>
          </a:xfrm>
          <a:prstGeom prst="rect">
            <a:avLst/>
          </a:prstGeom>
        </p:spPr>
      </p:pic>
      <p:sp>
        <p:nvSpPr>
          <p:cNvPr id="2" name="Date Placeholder 1"/>
          <p:cNvSpPr>
            <a:spLocks noGrp="1"/>
          </p:cNvSpPr>
          <p:nvPr>
            <p:ph type="dt" sz="half" idx="10"/>
          </p:nvPr>
        </p:nvSpPr>
        <p:spPr/>
        <p:txBody>
          <a:bodyPr/>
          <a:lstStyle/>
          <a:p>
            <a:pPr>
              <a:defRPr/>
            </a:pPr>
            <a:r>
              <a:rPr lang="en-US" altLang="en-US" smtClean="0"/>
              <a:t>9/05/2019</a:t>
            </a:r>
            <a:endParaRPr lang="en-US" altLang="en-US" dirty="0"/>
          </a:p>
        </p:txBody>
      </p:sp>
      <p:sp>
        <p:nvSpPr>
          <p:cNvPr id="3" name="Footer Placeholder 2"/>
          <p:cNvSpPr>
            <a:spLocks noGrp="1"/>
          </p:cNvSpPr>
          <p:nvPr>
            <p:ph type="ftr" sz="quarter" idx="11"/>
          </p:nvPr>
        </p:nvSpPr>
        <p:spPr/>
        <p:txBody>
          <a:bodyPr/>
          <a:lstStyle/>
          <a:p>
            <a:pPr>
              <a:defRPr/>
            </a:pPr>
            <a:r>
              <a:rPr lang="en-US" smtClean="0"/>
              <a:t>DOE</a:t>
            </a:r>
            <a:endParaRPr lang="en-US" dirty="0"/>
          </a:p>
        </p:txBody>
      </p:sp>
    </p:spTree>
    <p:extLst>
      <p:ext uri="{BB962C8B-B14F-4D97-AF65-F5344CB8AC3E}">
        <p14:creationId xmlns:p14="http://schemas.microsoft.com/office/powerpoint/2010/main" val="411318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04"/>
            <a:ext cx="8686800" cy="546497"/>
          </a:xfrm>
        </p:spPr>
        <p:txBody>
          <a:bodyPr/>
          <a:lstStyle/>
          <a:p>
            <a:r>
              <a:rPr lang="en-US" sz="2800" dirty="0"/>
              <a:t>sPHENIX Technical Accomplishments  </a:t>
            </a:r>
          </a:p>
        </p:txBody>
      </p:sp>
      <p:sp>
        <p:nvSpPr>
          <p:cNvPr id="7" name="Content Placeholder 6"/>
          <p:cNvSpPr>
            <a:spLocks noGrp="1"/>
          </p:cNvSpPr>
          <p:nvPr>
            <p:ph idx="1"/>
          </p:nvPr>
        </p:nvSpPr>
        <p:spPr>
          <a:xfrm>
            <a:off x="0" y="590550"/>
            <a:ext cx="9144000" cy="4114800"/>
          </a:xfrm>
        </p:spPr>
        <p:txBody>
          <a:bodyPr>
            <a:normAutofit fontScale="92500"/>
          </a:bodyPr>
          <a:lstStyle/>
          <a:p>
            <a:r>
              <a:rPr lang="en-US" sz="1600" dirty="0"/>
              <a:t>All 32 Outer Magnet Steel/HCal sectors now at BNL.</a:t>
            </a:r>
          </a:p>
          <a:p>
            <a:r>
              <a:rPr lang="en-US" sz="1600" dirty="0"/>
              <a:t>All LLP’s approved at CD-3A have been placed.  They are: </a:t>
            </a:r>
            <a:r>
              <a:rPr lang="en-US" sz="1600" b="1" dirty="0"/>
              <a:t>100k SiPMs</a:t>
            </a:r>
            <a:r>
              <a:rPr lang="en-US" sz="1600" dirty="0"/>
              <a:t>, </a:t>
            </a:r>
            <a:r>
              <a:rPr lang="en-US" sz="1600" b="1" dirty="0"/>
              <a:t>2500km of Scintillating fiber</a:t>
            </a:r>
            <a:r>
              <a:rPr lang="en-US" sz="1600" dirty="0"/>
              <a:t> for </a:t>
            </a:r>
            <a:r>
              <a:rPr lang="en-US" sz="1600" b="1" dirty="0"/>
              <a:t>EMCal</a:t>
            </a:r>
            <a:r>
              <a:rPr lang="en-US" sz="1600" dirty="0"/>
              <a:t>, </a:t>
            </a:r>
            <a:r>
              <a:rPr lang="en-US" sz="1600" b="1" dirty="0"/>
              <a:t>7000 Scin tiles </a:t>
            </a:r>
            <a:r>
              <a:rPr lang="en-US" sz="1600" dirty="0"/>
              <a:t>for </a:t>
            </a:r>
            <a:r>
              <a:rPr lang="en-US" sz="1600" b="1" dirty="0"/>
              <a:t>HCal</a:t>
            </a:r>
            <a:r>
              <a:rPr lang="en-US" sz="1600" dirty="0"/>
              <a:t>, </a:t>
            </a:r>
            <a:r>
              <a:rPr lang="en-US" sz="1600" b="1" dirty="0"/>
              <a:t>19 metric tons of tungsten powder</a:t>
            </a:r>
            <a:r>
              <a:rPr lang="en-US" sz="1600" dirty="0"/>
              <a:t> for </a:t>
            </a:r>
            <a:r>
              <a:rPr lang="en-US" sz="1600" b="1" dirty="0" err="1"/>
              <a:t>EMCal</a:t>
            </a:r>
            <a:r>
              <a:rPr lang="en-US" sz="1600" b="1" dirty="0"/>
              <a:t>.</a:t>
            </a:r>
            <a:endParaRPr lang="en-US" sz="1600" dirty="0"/>
          </a:p>
          <a:p>
            <a:r>
              <a:rPr lang="en-US" sz="1600" dirty="0"/>
              <a:t>Partial delivery of LLP-1 orders, 60k/100k SiPMs, have arrived at Univ. of Michigan. Partial deliver of LLP-2 scintillating fibers, 600/2500 km, have arrived at UIUC. Fab work on LLP-3 has started at vendor</a:t>
            </a:r>
          </a:p>
          <a:p>
            <a:r>
              <a:rPr lang="en-US" sz="1600" dirty="0"/>
              <a:t>Testing of 1560 Preproduction scintillating </a:t>
            </a:r>
            <a:r>
              <a:rPr lang="en-US" sz="1600" b="1" dirty="0"/>
              <a:t>HCal</a:t>
            </a:r>
            <a:r>
              <a:rPr lang="en-US" sz="1600" dirty="0"/>
              <a:t> tiles complete at GSU. Yield &gt;97%.</a:t>
            </a:r>
          </a:p>
          <a:p>
            <a:r>
              <a:rPr lang="en-US" sz="1600" dirty="0"/>
              <a:t>Assembly of  1</a:t>
            </a:r>
            <a:r>
              <a:rPr lang="en-US" sz="1600" baseline="30000" dirty="0"/>
              <a:t>st</a:t>
            </a:r>
            <a:r>
              <a:rPr lang="en-US" sz="1600" dirty="0"/>
              <a:t> six </a:t>
            </a:r>
            <a:r>
              <a:rPr lang="en-US" sz="1600" b="1" dirty="0"/>
              <a:t>OHCal sectors </a:t>
            </a:r>
            <a:r>
              <a:rPr lang="en-US" sz="1600" dirty="0"/>
              <a:t>begun with preproduction parts.</a:t>
            </a:r>
          </a:p>
          <a:p>
            <a:r>
              <a:rPr lang="en-US" sz="1600" b="1" dirty="0"/>
              <a:t>Time Projection Chamber </a:t>
            </a:r>
            <a:r>
              <a:rPr lang="en-US" sz="1600" dirty="0"/>
              <a:t>working point established  using FNAL test beam data and Yale GEM Test Facility.</a:t>
            </a:r>
          </a:p>
          <a:p>
            <a:r>
              <a:rPr lang="en-US" sz="1600" dirty="0"/>
              <a:t>SAMPA v5 (</a:t>
            </a:r>
            <a:r>
              <a:rPr lang="en-US" sz="1600" b="1" dirty="0"/>
              <a:t>TPC ASIC</a:t>
            </a:r>
            <a:r>
              <a:rPr lang="en-US" sz="1600" dirty="0"/>
              <a:t>) engineering run chip order ready to submit to vendor. Funds being transferred to SBU for order.  FDR complete.</a:t>
            </a:r>
          </a:p>
          <a:p>
            <a:r>
              <a:rPr lang="en-US" sz="1600" b="1" dirty="0"/>
              <a:t>EMCal</a:t>
            </a:r>
            <a:r>
              <a:rPr lang="en-US" sz="1600" dirty="0"/>
              <a:t> preproduction Sector 0 assembly complete. Sector 1 blocks  &gt; 85% complete as UIUC.</a:t>
            </a:r>
          </a:p>
          <a:p>
            <a:r>
              <a:rPr lang="en-US" sz="1600" b="1" dirty="0"/>
              <a:t>MBD</a:t>
            </a:r>
            <a:r>
              <a:rPr lang="en-US" sz="1600" dirty="0"/>
              <a:t> Prototype Discriminator/Shaper Board completed at Nevis Labs. At BNL for further testing.</a:t>
            </a:r>
          </a:p>
          <a:p>
            <a:r>
              <a:rPr lang="en-US" sz="1600" dirty="0"/>
              <a:t>Components needed to bring cryogenics into </a:t>
            </a:r>
            <a:r>
              <a:rPr lang="en-US" sz="1600" dirty="0" err="1"/>
              <a:t>Bldg</a:t>
            </a:r>
            <a:r>
              <a:rPr lang="en-US" sz="1600" dirty="0"/>
              <a:t> 1008 RFP ($1.1 M). Bids at BNL. Award pending.</a:t>
            </a:r>
          </a:p>
          <a:p>
            <a:r>
              <a:rPr lang="en-US" sz="1600" dirty="0"/>
              <a:t>Carriage/Cradle FDR held in August. Checking and sign-off of final drawings ongoing.</a:t>
            </a:r>
          </a:p>
          <a:p>
            <a:r>
              <a:rPr lang="en-US" sz="1600" dirty="0"/>
              <a:t>R&amp;D work  progressing on all sPHENIX detector components.</a:t>
            </a:r>
          </a:p>
          <a:p>
            <a:pPr marL="0" indent="0">
              <a:buNone/>
            </a:pPr>
            <a:endParaRPr lang="en-US" sz="1400" dirty="0"/>
          </a:p>
          <a:p>
            <a:endParaRPr lang="en-US" sz="1600" dirty="0"/>
          </a:p>
          <a:p>
            <a:pPr marL="0" indent="0">
              <a:buNone/>
            </a:pPr>
            <a:endParaRPr lang="en-US" sz="1400" dirty="0"/>
          </a:p>
        </p:txBody>
      </p:sp>
      <p:sp>
        <p:nvSpPr>
          <p:cNvPr id="3" name="Date Placeholder 2"/>
          <p:cNvSpPr>
            <a:spLocks noGrp="1"/>
          </p:cNvSpPr>
          <p:nvPr>
            <p:ph type="dt" sz="half" idx="4294967295"/>
          </p:nvPr>
        </p:nvSpPr>
        <p:spPr>
          <a:xfrm>
            <a:off x="0" y="4972050"/>
            <a:ext cx="2133600" cy="171450"/>
          </a:xfrm>
          <a:prstGeom prst="rect">
            <a:avLst/>
          </a:prstGeom>
        </p:spPr>
        <p:txBody>
          <a:bodyPr vert="horz" wrap="square" lIns="91431" tIns="45716" rIns="91431" bIns="45716"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Calibri" pitchFamily="34" charset="0"/>
                <a:ea typeface="MS PGothic" pitchFamily="34" charset="-128"/>
                <a:cs typeface="+mn-cs"/>
              </a:defRPr>
            </a:lvl1pPr>
            <a:lvl2pPr marL="457154"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309"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464"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619"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772" algn="l" defTabSz="914309" rtl="0" eaLnBrk="1" latinLnBrk="0" hangingPunct="1">
              <a:defRPr kern="1200">
                <a:solidFill>
                  <a:schemeClr val="tx1"/>
                </a:solidFill>
                <a:latin typeface="Calibri" pitchFamily="34" charset="0"/>
                <a:ea typeface="MS PGothic" pitchFamily="34" charset="-128"/>
                <a:cs typeface="+mn-cs"/>
              </a:defRPr>
            </a:lvl6pPr>
            <a:lvl7pPr marL="2742926" algn="l" defTabSz="914309" rtl="0" eaLnBrk="1" latinLnBrk="0" hangingPunct="1">
              <a:defRPr kern="1200">
                <a:solidFill>
                  <a:schemeClr val="tx1"/>
                </a:solidFill>
                <a:latin typeface="Calibri" pitchFamily="34" charset="0"/>
                <a:ea typeface="MS PGothic" pitchFamily="34" charset="-128"/>
                <a:cs typeface="+mn-cs"/>
              </a:defRPr>
            </a:lvl7pPr>
            <a:lvl8pPr marL="3200080" algn="l" defTabSz="914309" rtl="0" eaLnBrk="1" latinLnBrk="0" hangingPunct="1">
              <a:defRPr kern="1200">
                <a:solidFill>
                  <a:schemeClr val="tx1"/>
                </a:solidFill>
                <a:latin typeface="Calibri" pitchFamily="34" charset="0"/>
                <a:ea typeface="MS PGothic" pitchFamily="34" charset="-128"/>
                <a:cs typeface="+mn-cs"/>
              </a:defRPr>
            </a:lvl8pPr>
            <a:lvl9pPr marL="3657235" algn="l" defTabSz="914309" rtl="0" eaLnBrk="1" latinLnBrk="0" hangingPunct="1">
              <a:defRPr kern="1200">
                <a:solidFill>
                  <a:schemeClr val="tx1"/>
                </a:solidFill>
                <a:latin typeface="Calibri" pitchFamily="34" charset="0"/>
                <a:ea typeface="MS PGothic" pitchFamily="34" charset="-128"/>
                <a:cs typeface="+mn-cs"/>
              </a:defRPr>
            </a:lvl9pPr>
          </a:lstStyle>
          <a:p>
            <a:pPr>
              <a:defRPr/>
            </a:pPr>
            <a:r>
              <a:rPr lang="en-US" altLang="en-US" smtClean="0"/>
              <a:t>9/05/2019</a:t>
            </a:r>
            <a:endParaRPr lang="en-US" altLang="en-US" dirty="0"/>
          </a:p>
        </p:txBody>
      </p:sp>
      <p:sp>
        <p:nvSpPr>
          <p:cNvPr id="16" name="Slide Number Placeholder 15"/>
          <p:cNvSpPr>
            <a:spLocks noGrp="1"/>
          </p:cNvSpPr>
          <p:nvPr>
            <p:ph type="sldNum" sz="quarter" idx="12"/>
          </p:nvPr>
        </p:nvSpPr>
        <p:spPr/>
        <p:txBody>
          <a:bodyPr/>
          <a:lstStyle/>
          <a:p>
            <a:fld id="{0AE0C637-5835-444B-B8C0-92C25AFA2084}" type="slidenum">
              <a:rPr lang="en-US" altLang="en-US" smtClean="0"/>
              <a:pPr/>
              <a:t>5</a:t>
            </a:fld>
            <a:endParaRPr lang="en-US" altLang="en-US" dirty="0"/>
          </a:p>
        </p:txBody>
      </p:sp>
      <p:sp>
        <p:nvSpPr>
          <p:cNvPr id="4" name="Footer Placeholder 3"/>
          <p:cNvSpPr>
            <a:spLocks noGrp="1"/>
          </p:cNvSpPr>
          <p:nvPr>
            <p:ph type="ftr" sz="quarter" idx="4294967295"/>
          </p:nvPr>
        </p:nvSpPr>
        <p:spPr>
          <a:xfrm>
            <a:off x="3171031" y="4914906"/>
            <a:ext cx="2895600" cy="207169"/>
          </a:xfrm>
          <a:prstGeom prst="rect">
            <a:avLst/>
          </a:prstGeom>
        </p:spPr>
        <p:txBody>
          <a:bodyPr vert="horz" lIns="91431" tIns="45716" rIns="91431" bIns="45716" rtlCol="0" anchor="ctr"/>
          <a:lstStyle>
            <a:defPPr>
              <a:defRPr lang="en-US"/>
            </a:defPPr>
            <a:lvl1pPr algn="ctr" rtl="0" fontAlgn="auto">
              <a:spcBef>
                <a:spcPts val="0"/>
              </a:spcBef>
              <a:spcAft>
                <a:spcPts val="0"/>
              </a:spcAft>
              <a:defRPr sz="1200" b="0" kern="1200">
                <a:solidFill>
                  <a:schemeClr val="tx1"/>
                </a:solidFill>
                <a:latin typeface="+mn-lt"/>
                <a:ea typeface="+mn-ea"/>
                <a:cs typeface="+mn-cs"/>
              </a:defRPr>
            </a:lvl1pPr>
            <a:lvl2pPr marL="457154"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309"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464"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619"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772" algn="l" defTabSz="914309" rtl="0" eaLnBrk="1" latinLnBrk="0" hangingPunct="1">
              <a:defRPr kern="1200">
                <a:solidFill>
                  <a:schemeClr val="tx1"/>
                </a:solidFill>
                <a:latin typeface="Calibri" pitchFamily="34" charset="0"/>
                <a:ea typeface="MS PGothic" pitchFamily="34" charset="-128"/>
                <a:cs typeface="+mn-cs"/>
              </a:defRPr>
            </a:lvl6pPr>
            <a:lvl7pPr marL="2742926" algn="l" defTabSz="914309" rtl="0" eaLnBrk="1" latinLnBrk="0" hangingPunct="1">
              <a:defRPr kern="1200">
                <a:solidFill>
                  <a:schemeClr val="tx1"/>
                </a:solidFill>
                <a:latin typeface="Calibri" pitchFamily="34" charset="0"/>
                <a:ea typeface="MS PGothic" pitchFamily="34" charset="-128"/>
                <a:cs typeface="+mn-cs"/>
              </a:defRPr>
            </a:lvl7pPr>
            <a:lvl8pPr marL="3200080" algn="l" defTabSz="914309" rtl="0" eaLnBrk="1" latinLnBrk="0" hangingPunct="1">
              <a:defRPr kern="1200">
                <a:solidFill>
                  <a:schemeClr val="tx1"/>
                </a:solidFill>
                <a:latin typeface="Calibri" pitchFamily="34" charset="0"/>
                <a:ea typeface="MS PGothic" pitchFamily="34" charset="-128"/>
                <a:cs typeface="+mn-cs"/>
              </a:defRPr>
            </a:lvl8pPr>
            <a:lvl9pPr marL="3657235" algn="l" defTabSz="914309" rtl="0" eaLnBrk="1" latinLnBrk="0" hangingPunct="1">
              <a:defRPr kern="1200">
                <a:solidFill>
                  <a:schemeClr val="tx1"/>
                </a:solidFill>
                <a:latin typeface="Calibri" pitchFamily="34" charset="0"/>
                <a:ea typeface="MS PGothic" pitchFamily="34" charset="-128"/>
                <a:cs typeface="+mn-cs"/>
              </a:defRPr>
            </a:lvl9pPr>
          </a:lstStyle>
          <a:p>
            <a:pPr>
              <a:defRPr/>
            </a:pPr>
            <a:r>
              <a:rPr lang="en-US"/>
              <a:t>DOE</a:t>
            </a:r>
            <a:endParaRPr lang="en-US" dirty="0"/>
          </a:p>
        </p:txBody>
      </p:sp>
    </p:spTree>
    <p:extLst>
      <p:ext uri="{BB962C8B-B14F-4D97-AF65-F5344CB8AC3E}">
        <p14:creationId xmlns:p14="http://schemas.microsoft.com/office/powerpoint/2010/main" val="4053522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C82EA-A70E-47CF-A38E-B959C252E29A}"/>
              </a:ext>
            </a:extLst>
          </p:cNvPr>
          <p:cNvSpPr>
            <a:spLocks noGrp="1"/>
          </p:cNvSpPr>
          <p:nvPr>
            <p:ph type="title"/>
          </p:nvPr>
        </p:nvSpPr>
        <p:spPr>
          <a:xfrm>
            <a:off x="76200" y="28575"/>
            <a:ext cx="8229600" cy="546497"/>
          </a:xfrm>
        </p:spPr>
        <p:txBody>
          <a:bodyPr/>
          <a:lstStyle/>
          <a:p>
            <a:r>
              <a:rPr lang="en-US" dirty="0"/>
              <a:t>OHCal Instrumented Sectors</a:t>
            </a:r>
          </a:p>
        </p:txBody>
      </p:sp>
      <p:sp>
        <p:nvSpPr>
          <p:cNvPr id="3" name="Date Placeholder 2">
            <a:extLst>
              <a:ext uri="{FF2B5EF4-FFF2-40B4-BE49-F238E27FC236}">
                <a16:creationId xmlns:a16="http://schemas.microsoft.com/office/drawing/2014/main" xmlns="" id="{6CA9AE1B-B22D-443E-AC94-5155C8855107}"/>
              </a:ext>
            </a:extLst>
          </p:cNvPr>
          <p:cNvSpPr>
            <a:spLocks noGrp="1"/>
          </p:cNvSpPr>
          <p:nvPr>
            <p:ph type="dt" sz="half" idx="10"/>
          </p:nvPr>
        </p:nvSpPr>
        <p:spPr/>
        <p:txBody>
          <a:bodyPr/>
          <a:lstStyle/>
          <a:p>
            <a:pPr>
              <a:defRPr/>
            </a:pPr>
            <a:r>
              <a:rPr lang="en-US" altLang="en-US" smtClean="0"/>
              <a:t>9/05/2019</a:t>
            </a:r>
            <a:endParaRPr lang="en-US" altLang="en-US" dirty="0"/>
          </a:p>
        </p:txBody>
      </p:sp>
      <p:sp>
        <p:nvSpPr>
          <p:cNvPr id="4" name="Footer Placeholder 3">
            <a:extLst>
              <a:ext uri="{FF2B5EF4-FFF2-40B4-BE49-F238E27FC236}">
                <a16:creationId xmlns:a16="http://schemas.microsoft.com/office/drawing/2014/main" xmlns="" id="{A86712E1-9D6C-442C-8D1A-60B6E05B7151}"/>
              </a:ext>
            </a:extLst>
          </p:cNvPr>
          <p:cNvSpPr>
            <a:spLocks noGrp="1"/>
          </p:cNvSpPr>
          <p:nvPr>
            <p:ph type="ftr" sz="quarter" idx="11"/>
          </p:nvPr>
        </p:nvSpPr>
        <p:spPr/>
        <p:txBody>
          <a:bodyPr/>
          <a:lstStyle/>
          <a:p>
            <a:pPr>
              <a:defRPr/>
            </a:pPr>
            <a:r>
              <a:rPr lang="en-US"/>
              <a:t>DOE</a:t>
            </a:r>
            <a:endParaRPr lang="en-US" dirty="0"/>
          </a:p>
        </p:txBody>
      </p:sp>
      <p:sp>
        <p:nvSpPr>
          <p:cNvPr id="5" name="Slide Number Placeholder 4">
            <a:extLst>
              <a:ext uri="{FF2B5EF4-FFF2-40B4-BE49-F238E27FC236}">
                <a16:creationId xmlns:a16="http://schemas.microsoft.com/office/drawing/2014/main" xmlns="" id="{9781D4CD-48FC-412F-BD9F-8F2C4D1D7111}"/>
              </a:ext>
            </a:extLst>
          </p:cNvPr>
          <p:cNvSpPr>
            <a:spLocks noGrp="1"/>
          </p:cNvSpPr>
          <p:nvPr>
            <p:ph type="sldNum" sz="quarter" idx="12"/>
          </p:nvPr>
        </p:nvSpPr>
        <p:spPr/>
        <p:txBody>
          <a:bodyPr/>
          <a:lstStyle/>
          <a:p>
            <a:fld id="{0AE0C637-5835-444B-B8C0-92C25AFA2084}" type="slidenum">
              <a:rPr lang="en-US" altLang="en-US" smtClean="0"/>
              <a:pPr/>
              <a:t>6</a:t>
            </a:fld>
            <a:endParaRPr lang="en-US" altLang="en-US" dirty="0"/>
          </a:p>
        </p:txBody>
      </p:sp>
      <p:pic>
        <p:nvPicPr>
          <p:cNvPr id="7" name="Picture 6">
            <a:extLst>
              <a:ext uri="{FF2B5EF4-FFF2-40B4-BE49-F238E27FC236}">
                <a16:creationId xmlns:a16="http://schemas.microsoft.com/office/drawing/2014/main" xmlns="" id="{58FB7001-F22D-4998-9F2D-6E307B40B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775" y="641350"/>
            <a:ext cx="6753225" cy="4502150"/>
          </a:xfrm>
          <a:prstGeom prst="rect">
            <a:avLst/>
          </a:prstGeom>
        </p:spPr>
      </p:pic>
      <p:sp>
        <p:nvSpPr>
          <p:cNvPr id="8" name="TextBox 7">
            <a:extLst>
              <a:ext uri="{FF2B5EF4-FFF2-40B4-BE49-F238E27FC236}">
                <a16:creationId xmlns:a16="http://schemas.microsoft.com/office/drawing/2014/main" xmlns="" id="{D76874BF-33F4-433F-9E49-B490D87955D3}"/>
              </a:ext>
            </a:extLst>
          </p:cNvPr>
          <p:cNvSpPr txBox="1"/>
          <p:nvPr/>
        </p:nvSpPr>
        <p:spPr>
          <a:xfrm>
            <a:off x="152400" y="1047750"/>
            <a:ext cx="2238375" cy="3416320"/>
          </a:xfrm>
          <a:prstGeom prst="rect">
            <a:avLst/>
          </a:prstGeom>
          <a:noFill/>
        </p:spPr>
        <p:txBody>
          <a:bodyPr wrap="square" rtlCol="0">
            <a:spAutoFit/>
          </a:bodyPr>
          <a:lstStyle/>
          <a:p>
            <a:r>
              <a:rPr lang="en-US" dirty="0"/>
              <a:t>Collaborators from</a:t>
            </a:r>
          </a:p>
          <a:p>
            <a:r>
              <a:rPr lang="en-US" dirty="0"/>
              <a:t>Baruch, ISU, Lehigh, Ohio U, Rutgers &amp; Wayne State working on instrumenting the first 6 sectors of the OHCal.</a:t>
            </a:r>
          </a:p>
          <a:p>
            <a:endParaRPr lang="en-US" dirty="0"/>
          </a:p>
          <a:p>
            <a:r>
              <a:rPr lang="en-US" dirty="0"/>
              <a:t>All electronics for 6 sectors exist. Waiting for delivery of a few sheet metal parts.</a:t>
            </a:r>
          </a:p>
        </p:txBody>
      </p:sp>
    </p:spTree>
    <p:extLst>
      <p:ext uri="{BB962C8B-B14F-4D97-AF65-F5344CB8AC3E}">
        <p14:creationId xmlns:p14="http://schemas.microsoft.com/office/powerpoint/2010/main" val="71100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00078-B976-4BBC-8E9B-947D4E4BD42B}"/>
              </a:ext>
            </a:extLst>
          </p:cNvPr>
          <p:cNvSpPr>
            <a:spLocks noGrp="1"/>
          </p:cNvSpPr>
          <p:nvPr>
            <p:ph type="title"/>
          </p:nvPr>
        </p:nvSpPr>
        <p:spPr>
          <a:xfrm>
            <a:off x="76200" y="0"/>
            <a:ext cx="8229600" cy="546497"/>
          </a:xfrm>
        </p:spPr>
        <p:txBody>
          <a:bodyPr/>
          <a:lstStyle/>
          <a:p>
            <a:r>
              <a:rPr lang="en-US" dirty="0"/>
              <a:t>Calorimeter Electronics</a:t>
            </a:r>
          </a:p>
        </p:txBody>
      </p:sp>
      <p:sp>
        <p:nvSpPr>
          <p:cNvPr id="3" name="Date Placeholder 2">
            <a:extLst>
              <a:ext uri="{FF2B5EF4-FFF2-40B4-BE49-F238E27FC236}">
                <a16:creationId xmlns:a16="http://schemas.microsoft.com/office/drawing/2014/main" xmlns="" id="{A0E3203F-D845-4FED-B9C7-24E10BF96A5F}"/>
              </a:ext>
            </a:extLst>
          </p:cNvPr>
          <p:cNvSpPr>
            <a:spLocks noGrp="1"/>
          </p:cNvSpPr>
          <p:nvPr>
            <p:ph type="dt" sz="half" idx="10"/>
          </p:nvPr>
        </p:nvSpPr>
        <p:spPr/>
        <p:txBody>
          <a:bodyPr/>
          <a:lstStyle/>
          <a:p>
            <a:pPr>
              <a:defRPr/>
            </a:pPr>
            <a:r>
              <a:rPr lang="en-US" altLang="en-US" smtClean="0"/>
              <a:t>9/05/2019</a:t>
            </a:r>
            <a:endParaRPr lang="en-US" altLang="en-US" dirty="0"/>
          </a:p>
        </p:txBody>
      </p:sp>
      <p:sp>
        <p:nvSpPr>
          <p:cNvPr id="4" name="Footer Placeholder 3">
            <a:extLst>
              <a:ext uri="{FF2B5EF4-FFF2-40B4-BE49-F238E27FC236}">
                <a16:creationId xmlns:a16="http://schemas.microsoft.com/office/drawing/2014/main" xmlns="" id="{A60D909B-DF99-47BB-BF9F-E094C9C58C25}"/>
              </a:ext>
            </a:extLst>
          </p:cNvPr>
          <p:cNvSpPr>
            <a:spLocks noGrp="1"/>
          </p:cNvSpPr>
          <p:nvPr>
            <p:ph type="ftr" sz="quarter" idx="11"/>
          </p:nvPr>
        </p:nvSpPr>
        <p:spPr/>
        <p:txBody>
          <a:bodyPr/>
          <a:lstStyle/>
          <a:p>
            <a:pPr>
              <a:defRPr/>
            </a:pPr>
            <a:r>
              <a:rPr lang="en-US"/>
              <a:t>DOE</a:t>
            </a:r>
            <a:endParaRPr lang="en-US" dirty="0"/>
          </a:p>
        </p:txBody>
      </p:sp>
      <p:sp>
        <p:nvSpPr>
          <p:cNvPr id="5" name="Slide Number Placeholder 4">
            <a:extLst>
              <a:ext uri="{FF2B5EF4-FFF2-40B4-BE49-F238E27FC236}">
                <a16:creationId xmlns:a16="http://schemas.microsoft.com/office/drawing/2014/main" xmlns="" id="{CAC91BE9-8968-44FF-A6CB-A366B8CC86DF}"/>
              </a:ext>
            </a:extLst>
          </p:cNvPr>
          <p:cNvSpPr>
            <a:spLocks noGrp="1"/>
          </p:cNvSpPr>
          <p:nvPr>
            <p:ph type="sldNum" sz="quarter" idx="12"/>
          </p:nvPr>
        </p:nvSpPr>
        <p:spPr/>
        <p:txBody>
          <a:bodyPr/>
          <a:lstStyle/>
          <a:p>
            <a:fld id="{0AE0C637-5835-444B-B8C0-92C25AFA2084}" type="slidenum">
              <a:rPr lang="en-US" altLang="en-US" smtClean="0"/>
              <a:pPr/>
              <a:t>7</a:t>
            </a:fld>
            <a:endParaRPr lang="en-US" altLang="en-US" dirty="0"/>
          </a:p>
        </p:txBody>
      </p:sp>
      <p:pic>
        <p:nvPicPr>
          <p:cNvPr id="8" name="Picture 7" descr="A picture containing indoor, building, floor, sitting&#10;&#10;Description automatically generated"/>
          <p:cNvPicPr/>
          <p:nvPr/>
        </p:nvPicPr>
        <p:blipFill>
          <a:blip r:embed="rId2"/>
          <a:stretch>
            <a:fillRect/>
          </a:stretch>
        </p:blipFill>
        <p:spPr>
          <a:xfrm>
            <a:off x="1905000" y="742950"/>
            <a:ext cx="3810000" cy="2853055"/>
          </a:xfrm>
          <a:prstGeom prst="rect">
            <a:avLst/>
          </a:prstGeom>
        </p:spPr>
      </p:pic>
      <p:sp>
        <p:nvSpPr>
          <p:cNvPr id="9" name="TextBox 8"/>
          <p:cNvSpPr txBox="1"/>
          <p:nvPr/>
        </p:nvSpPr>
        <p:spPr>
          <a:xfrm>
            <a:off x="0" y="3714750"/>
            <a:ext cx="9067800" cy="1200329"/>
          </a:xfrm>
          <a:prstGeom prst="rect">
            <a:avLst/>
          </a:prstGeom>
          <a:noFill/>
        </p:spPr>
        <p:txBody>
          <a:bodyPr wrap="square" rtlCol="0">
            <a:spAutoFit/>
          </a:bodyPr>
          <a:lstStyle/>
          <a:p>
            <a:r>
              <a:rPr lang="en-US" dirty="0"/>
              <a:t>HCal Module 1 during the installation of electronics and interior cabling. All SiPMs and preamps for 48 towers have been installed.  Power cabling and installation of the north electronics box is in progress</a:t>
            </a:r>
            <a:r>
              <a:rPr lang="en-US" i="1" dirty="0"/>
              <a:t>.</a:t>
            </a:r>
          </a:p>
          <a:p>
            <a:endParaRPr lang="en-US" dirty="0"/>
          </a:p>
        </p:txBody>
      </p:sp>
    </p:spTree>
    <p:extLst>
      <p:ext uri="{BB962C8B-B14F-4D97-AF65-F5344CB8AC3E}">
        <p14:creationId xmlns:p14="http://schemas.microsoft.com/office/powerpoint/2010/main" val="398890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23B34-2F4A-40ED-B31F-0CD9C16FF224}"/>
              </a:ext>
            </a:extLst>
          </p:cNvPr>
          <p:cNvSpPr>
            <a:spLocks noGrp="1"/>
          </p:cNvSpPr>
          <p:nvPr>
            <p:ph type="title"/>
          </p:nvPr>
        </p:nvSpPr>
        <p:spPr>
          <a:xfrm>
            <a:off x="-9525" y="64307"/>
            <a:ext cx="8609806" cy="484567"/>
          </a:xfrm>
        </p:spPr>
        <p:txBody>
          <a:bodyPr/>
          <a:lstStyle/>
          <a:p>
            <a:r>
              <a:rPr lang="en-US" sz="3200" dirty="0"/>
              <a:t>Regular sPHENIX-CAD Machine Meeting</a:t>
            </a:r>
          </a:p>
        </p:txBody>
      </p:sp>
      <p:sp>
        <p:nvSpPr>
          <p:cNvPr id="6" name="Content Placeholder 5">
            <a:extLst>
              <a:ext uri="{FF2B5EF4-FFF2-40B4-BE49-F238E27FC236}">
                <a16:creationId xmlns:a16="http://schemas.microsoft.com/office/drawing/2014/main" xmlns="" id="{03CFC600-9EF1-4A6C-B5CF-5E544BE052B6}"/>
              </a:ext>
            </a:extLst>
          </p:cNvPr>
          <p:cNvSpPr>
            <a:spLocks noGrp="1"/>
          </p:cNvSpPr>
          <p:nvPr>
            <p:ph idx="1"/>
          </p:nvPr>
        </p:nvSpPr>
        <p:spPr>
          <a:xfrm>
            <a:off x="304800" y="819150"/>
            <a:ext cx="8382000" cy="3775476"/>
          </a:xfrm>
        </p:spPr>
        <p:txBody>
          <a:bodyPr/>
          <a:lstStyle/>
          <a:p>
            <a:pPr marL="0" indent="0">
              <a:buNone/>
            </a:pPr>
            <a:r>
              <a:rPr lang="en-US" sz="2000" dirty="0"/>
              <a:t>Set up a regular meetings with the relevant experts to discuss machine-detector interface aspects.</a:t>
            </a:r>
          </a:p>
          <a:p>
            <a:r>
              <a:rPr lang="en-US" sz="1800" dirty="0"/>
              <a:t>John Haggerty has set up a regular monthly meeting to discuss sPHENIX Machine issues with Angelika Drees, Wolfram Fischer and Mike </a:t>
            </a:r>
            <a:r>
              <a:rPr lang="en-US" sz="1800" dirty="0" err="1"/>
              <a:t>Blaskiewicz</a:t>
            </a:r>
            <a:r>
              <a:rPr lang="en-US" sz="1800" dirty="0"/>
              <a:t> </a:t>
            </a:r>
            <a:r>
              <a:rPr lang="en-US" sz="1800" dirty="0" smtClean="0"/>
              <a:t>and </a:t>
            </a:r>
            <a:r>
              <a:rPr lang="en-US" sz="1800" dirty="0"/>
              <a:t>other.</a:t>
            </a:r>
          </a:p>
          <a:p>
            <a:r>
              <a:rPr lang="en-US" sz="1800" dirty="0"/>
              <a:t>Issues to be covered:</a:t>
            </a:r>
          </a:p>
          <a:p>
            <a:pPr lvl="1"/>
            <a:r>
              <a:rPr lang="en-US" sz="1400" dirty="0"/>
              <a:t>Crossing angle</a:t>
            </a:r>
          </a:p>
          <a:p>
            <a:pPr lvl="1"/>
            <a:r>
              <a:rPr lang="en-US" sz="1400" dirty="0"/>
              <a:t>Diamond size</a:t>
            </a:r>
          </a:p>
          <a:p>
            <a:pPr lvl="1"/>
            <a:r>
              <a:rPr lang="en-US" sz="1400" dirty="0"/>
              <a:t>Maximum luminosity</a:t>
            </a:r>
          </a:p>
          <a:p>
            <a:pPr lvl="1"/>
            <a:r>
              <a:rPr lang="en-US" sz="1400" dirty="0"/>
              <a:t>Backgrounds, both chronic and acute</a:t>
            </a:r>
          </a:p>
          <a:p>
            <a:pPr lvl="1"/>
            <a:r>
              <a:rPr lang="en-US" sz="1400" dirty="0"/>
              <a:t>Abort kicker pre-fires</a:t>
            </a:r>
          </a:p>
          <a:p>
            <a:endParaRPr lang="en-US" sz="2000" dirty="0"/>
          </a:p>
        </p:txBody>
      </p:sp>
      <p:sp>
        <p:nvSpPr>
          <p:cNvPr id="3" name="Date Placeholder 2">
            <a:extLst>
              <a:ext uri="{FF2B5EF4-FFF2-40B4-BE49-F238E27FC236}">
                <a16:creationId xmlns:a16="http://schemas.microsoft.com/office/drawing/2014/main" xmlns="" id="{10CC7FA6-5DBB-4172-8C89-EA16A20F414C}"/>
              </a:ext>
            </a:extLst>
          </p:cNvPr>
          <p:cNvSpPr>
            <a:spLocks noGrp="1"/>
          </p:cNvSpPr>
          <p:nvPr>
            <p:ph type="dt" sz="half" idx="10"/>
          </p:nvPr>
        </p:nvSpPr>
        <p:spPr/>
        <p:txBody>
          <a:bodyPr/>
          <a:lstStyle/>
          <a:p>
            <a:pPr>
              <a:defRPr/>
            </a:pPr>
            <a:r>
              <a:rPr lang="en-US" altLang="en-US" smtClean="0"/>
              <a:t>9/05/2019</a:t>
            </a:r>
            <a:endParaRPr lang="en-US" altLang="en-US" dirty="0"/>
          </a:p>
        </p:txBody>
      </p:sp>
      <p:sp>
        <p:nvSpPr>
          <p:cNvPr id="4" name="Footer Placeholder 3">
            <a:extLst>
              <a:ext uri="{FF2B5EF4-FFF2-40B4-BE49-F238E27FC236}">
                <a16:creationId xmlns:a16="http://schemas.microsoft.com/office/drawing/2014/main" xmlns="" id="{6546B66E-6832-49E7-9889-7EAD48919261}"/>
              </a:ext>
            </a:extLst>
          </p:cNvPr>
          <p:cNvSpPr>
            <a:spLocks noGrp="1"/>
          </p:cNvSpPr>
          <p:nvPr>
            <p:ph type="ftr" sz="quarter" idx="11"/>
          </p:nvPr>
        </p:nvSpPr>
        <p:spPr/>
        <p:txBody>
          <a:bodyPr/>
          <a:lstStyle/>
          <a:p>
            <a:pPr>
              <a:defRPr/>
            </a:pPr>
            <a:r>
              <a:rPr lang="en-US" smtClean="0"/>
              <a:t>DOE</a:t>
            </a:r>
            <a:endParaRPr lang="en-US" dirty="0"/>
          </a:p>
        </p:txBody>
      </p:sp>
      <p:sp>
        <p:nvSpPr>
          <p:cNvPr id="5" name="Slide Number Placeholder 4">
            <a:extLst>
              <a:ext uri="{FF2B5EF4-FFF2-40B4-BE49-F238E27FC236}">
                <a16:creationId xmlns:a16="http://schemas.microsoft.com/office/drawing/2014/main" xmlns="" id="{A5FB239A-4D3B-4E0B-B592-00433D3ED2C7}"/>
              </a:ext>
            </a:extLst>
          </p:cNvPr>
          <p:cNvSpPr>
            <a:spLocks noGrp="1"/>
          </p:cNvSpPr>
          <p:nvPr>
            <p:ph type="sldNum" sz="quarter" idx="12"/>
          </p:nvPr>
        </p:nvSpPr>
        <p:spPr/>
        <p:txBody>
          <a:bodyPr/>
          <a:lstStyle/>
          <a:p>
            <a:fld id="{0AE0C637-5835-444B-B8C0-92C25AFA2084}" type="slidenum">
              <a:rPr lang="en-US" altLang="en-US" smtClean="0"/>
              <a:pPr/>
              <a:t>8</a:t>
            </a:fld>
            <a:endParaRPr lang="en-US" altLang="en-US" dirty="0"/>
          </a:p>
        </p:txBody>
      </p:sp>
    </p:spTree>
    <p:extLst>
      <p:ext uri="{BB962C8B-B14F-4D97-AF65-F5344CB8AC3E}">
        <p14:creationId xmlns:p14="http://schemas.microsoft.com/office/powerpoint/2010/main" val="21895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43D0F-5E6C-4377-9113-6CFDF5AB46FE}"/>
              </a:ext>
            </a:extLst>
          </p:cNvPr>
          <p:cNvSpPr>
            <a:spLocks noGrp="1"/>
          </p:cNvSpPr>
          <p:nvPr>
            <p:ph type="title"/>
          </p:nvPr>
        </p:nvSpPr>
        <p:spPr>
          <a:xfrm>
            <a:off x="19050" y="21427"/>
            <a:ext cx="8229600" cy="546497"/>
          </a:xfrm>
        </p:spPr>
        <p:txBody>
          <a:bodyPr/>
          <a:lstStyle/>
          <a:p>
            <a:r>
              <a:rPr lang="en-US" sz="3200" dirty="0"/>
              <a:t>SMD Mapping of sPHENIX SC- Magnet</a:t>
            </a:r>
          </a:p>
        </p:txBody>
      </p:sp>
      <p:sp>
        <p:nvSpPr>
          <p:cNvPr id="3" name="Content Placeholder 2">
            <a:extLst>
              <a:ext uri="{FF2B5EF4-FFF2-40B4-BE49-F238E27FC236}">
                <a16:creationId xmlns:a16="http://schemas.microsoft.com/office/drawing/2014/main" xmlns="" id="{95DB1483-ABE9-4D10-AF0A-16761D2B0745}"/>
              </a:ext>
            </a:extLst>
          </p:cNvPr>
          <p:cNvSpPr>
            <a:spLocks noGrp="1"/>
          </p:cNvSpPr>
          <p:nvPr>
            <p:ph idx="1"/>
          </p:nvPr>
        </p:nvSpPr>
        <p:spPr>
          <a:xfrm>
            <a:off x="381000" y="742950"/>
            <a:ext cx="8305800" cy="3851676"/>
          </a:xfrm>
        </p:spPr>
        <p:txBody>
          <a:bodyPr/>
          <a:lstStyle/>
          <a:p>
            <a:pPr marL="0" indent="0">
              <a:buNone/>
            </a:pPr>
            <a:r>
              <a:rPr lang="en-US" sz="2000" dirty="0"/>
              <a:t>Discuss with the magnet division the possibility to perform the field map of the sPHENIX magnet.</a:t>
            </a:r>
          </a:p>
          <a:p>
            <a:r>
              <a:rPr lang="en-US" sz="2000" dirty="0"/>
              <a:t>John held an initial meeting with Piyush Joshi this week. SMD will develop a cost estimate for mapping the SC-</a:t>
            </a:r>
            <a:r>
              <a:rPr lang="en-US" sz="2000" dirty="0" smtClean="0"/>
              <a:t>Magnet and provide it to sPHENIX Management.</a:t>
            </a:r>
            <a:endParaRPr lang="en-US" sz="2000" dirty="0"/>
          </a:p>
        </p:txBody>
      </p:sp>
      <p:sp>
        <p:nvSpPr>
          <p:cNvPr id="4" name="Date Placeholder 3">
            <a:extLst>
              <a:ext uri="{FF2B5EF4-FFF2-40B4-BE49-F238E27FC236}">
                <a16:creationId xmlns:a16="http://schemas.microsoft.com/office/drawing/2014/main" xmlns="" id="{08A757A8-37FA-44EA-A38E-3DC0B48ECD71}"/>
              </a:ext>
            </a:extLst>
          </p:cNvPr>
          <p:cNvSpPr>
            <a:spLocks noGrp="1"/>
          </p:cNvSpPr>
          <p:nvPr>
            <p:ph type="dt" sz="half" idx="10"/>
          </p:nvPr>
        </p:nvSpPr>
        <p:spPr/>
        <p:txBody>
          <a:bodyPr/>
          <a:lstStyle/>
          <a:p>
            <a:pPr>
              <a:defRPr/>
            </a:pPr>
            <a:r>
              <a:rPr lang="en-US" altLang="en-US" smtClean="0"/>
              <a:t>9/05/2019</a:t>
            </a:r>
            <a:endParaRPr lang="en-US" altLang="en-US" dirty="0"/>
          </a:p>
        </p:txBody>
      </p:sp>
      <p:sp>
        <p:nvSpPr>
          <p:cNvPr id="5" name="Footer Placeholder 4">
            <a:extLst>
              <a:ext uri="{FF2B5EF4-FFF2-40B4-BE49-F238E27FC236}">
                <a16:creationId xmlns:a16="http://schemas.microsoft.com/office/drawing/2014/main" xmlns="" id="{CC7C23D0-6EE6-4E5F-BA46-E54009BC1486}"/>
              </a:ext>
            </a:extLst>
          </p:cNvPr>
          <p:cNvSpPr>
            <a:spLocks noGrp="1"/>
          </p:cNvSpPr>
          <p:nvPr>
            <p:ph type="ftr" sz="quarter" idx="11"/>
          </p:nvPr>
        </p:nvSpPr>
        <p:spPr/>
        <p:txBody>
          <a:bodyPr/>
          <a:lstStyle/>
          <a:p>
            <a:pPr>
              <a:defRPr/>
            </a:pPr>
            <a:r>
              <a:rPr lang="en-US" smtClean="0"/>
              <a:t>DOE</a:t>
            </a:r>
            <a:endParaRPr lang="en-US" dirty="0"/>
          </a:p>
        </p:txBody>
      </p:sp>
      <p:sp>
        <p:nvSpPr>
          <p:cNvPr id="6" name="Slide Number Placeholder 5">
            <a:extLst>
              <a:ext uri="{FF2B5EF4-FFF2-40B4-BE49-F238E27FC236}">
                <a16:creationId xmlns:a16="http://schemas.microsoft.com/office/drawing/2014/main" xmlns="" id="{831CC2FB-DA82-4880-AFA5-20B86E5953CD}"/>
              </a:ext>
            </a:extLst>
          </p:cNvPr>
          <p:cNvSpPr>
            <a:spLocks noGrp="1"/>
          </p:cNvSpPr>
          <p:nvPr>
            <p:ph type="sldNum" sz="quarter" idx="12"/>
          </p:nvPr>
        </p:nvSpPr>
        <p:spPr/>
        <p:txBody>
          <a:bodyPr/>
          <a:lstStyle/>
          <a:p>
            <a:fld id="{4B932B3A-BA38-40C7-ADEE-2A1902CEB265}" type="slidenum">
              <a:rPr lang="en-US" altLang="en-US" smtClean="0"/>
              <a:pPr/>
              <a:t>9</a:t>
            </a:fld>
            <a:endParaRPr lang="en-US" altLang="en-US" dirty="0"/>
          </a:p>
        </p:txBody>
      </p:sp>
    </p:spTree>
    <p:extLst>
      <p:ext uri="{BB962C8B-B14F-4D97-AF65-F5344CB8AC3E}">
        <p14:creationId xmlns:p14="http://schemas.microsoft.com/office/powerpoint/2010/main" val="1972997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45955</TotalTime>
  <Words>1566</Words>
  <Application>Microsoft Macintosh PowerPoint</Application>
  <PresentationFormat>On-screen Show (16:9)</PresentationFormat>
  <Paragraphs>167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PMG Topics</vt:lpstr>
      <vt:lpstr>sPHENIX Project Calendar  </vt:lpstr>
      <vt:lpstr>Recent Accomplishments</vt:lpstr>
      <vt:lpstr>Charge for PD-2/3 Response Review </vt:lpstr>
      <vt:lpstr>sPHENIX Technical Accomplishments  </vt:lpstr>
      <vt:lpstr>OHCal Instrumented Sectors</vt:lpstr>
      <vt:lpstr>Calorimeter Electronics</vt:lpstr>
      <vt:lpstr>Regular sPHENIX-CAD Machine Meeting</vt:lpstr>
      <vt:lpstr>SMD Mapping of sPHENIX SC- Magnet</vt:lpstr>
      <vt:lpstr>Status of the Final MoA with CAD</vt:lpstr>
      <vt:lpstr>MVTX Review</vt:lpstr>
      <vt:lpstr>MVTX Review Recommendations</vt:lpstr>
      <vt:lpstr> Carriage Cradle Status, 2.X Critical Path</vt:lpstr>
      <vt:lpstr>Platform Support Structure Next to Critical Path</vt:lpstr>
      <vt:lpstr>sPHENIX Installation/RHIC Run Schedule</vt:lpstr>
      <vt:lpstr>sPHENIX 2.X Schedule Improvement</vt:lpstr>
      <vt:lpstr>Summary</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Ann O'Brien</cp:lastModifiedBy>
  <cp:revision>698</cp:revision>
  <cp:lastPrinted>2017-10-23T16:33:50Z</cp:lastPrinted>
  <dcterms:created xsi:type="dcterms:W3CDTF">2015-10-24T00:32:43Z</dcterms:created>
  <dcterms:modified xsi:type="dcterms:W3CDTF">2019-09-05T05:15:38Z</dcterms:modified>
</cp:coreProperties>
</file>