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Microsoft_Equation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56" r:id="rId2"/>
    <p:sldId id="275" r:id="rId3"/>
    <p:sldId id="303" r:id="rId4"/>
    <p:sldId id="302" r:id="rId5"/>
    <p:sldId id="293" r:id="rId6"/>
    <p:sldId id="304" r:id="rId7"/>
    <p:sldId id="276" r:id="rId8"/>
    <p:sldId id="292" r:id="rId9"/>
    <p:sldId id="291" r:id="rId10"/>
    <p:sldId id="277" r:id="rId11"/>
    <p:sldId id="285" r:id="rId12"/>
    <p:sldId id="305" r:id="rId13"/>
    <p:sldId id="308" r:id="rId14"/>
    <p:sldId id="309" r:id="rId15"/>
    <p:sldId id="286" r:id="rId16"/>
    <p:sldId id="267" r:id="rId17"/>
    <p:sldId id="270" r:id="rId18"/>
    <p:sldId id="268" r:id="rId19"/>
    <p:sldId id="295" r:id="rId20"/>
    <p:sldId id="296" r:id="rId21"/>
    <p:sldId id="297" r:id="rId22"/>
    <p:sldId id="298" r:id="rId23"/>
    <p:sldId id="299" r:id="rId24"/>
    <p:sldId id="300" r:id="rId25"/>
    <p:sldId id="301" r:id="rId26"/>
    <p:sldId id="310" r:id="rId27"/>
    <p:sldId id="263" r:id="rId28"/>
    <p:sldId id="283" r:id="rId29"/>
    <p:sldId id="264" r:id="rId30"/>
    <p:sldId id="261" r:id="rId31"/>
    <p:sldId id="260" r:id="rId32"/>
    <p:sldId id="287" r:id="rId33"/>
    <p:sldId id="271" r:id="rId34"/>
    <p:sldId id="272" r:id="rId35"/>
    <p:sldId id="289" r:id="rId36"/>
    <p:sldId id="290" r:id="rId37"/>
    <p:sldId id="284" r:id="rId38"/>
    <p:sldId id="257" r:id="rId39"/>
    <p:sldId id="258" r:id="rId40"/>
    <p:sldId id="262" r:id="rId41"/>
    <p:sldId id="273" r:id="rId42"/>
    <p:sldId id="274" r:id="rId43"/>
    <p:sldId id="29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46" autoAdjust="0"/>
    <p:restoredTop sz="94599" autoAdjust="0"/>
  </p:normalViewPr>
  <p:slideViewPr>
    <p:cSldViewPr snapToGrid="0" snapToObjects="1">
      <p:cViewPr varScale="1">
        <p:scale>
          <a:sx n="88" d="100"/>
          <a:sy n="88" d="100"/>
        </p:scale>
        <p:origin x="-552" y="-112"/>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E413DD-3D26-1A4D-A8F9-10190576F2CC}" type="datetimeFigureOut">
              <a:rPr lang="en-US" smtClean="0"/>
              <a:t>11/18/13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A7AB17-C255-CA4F-83C0-08E3432755B0}" type="slidenum">
              <a:rPr lang="en-US" smtClean="0"/>
              <a:t>‹#›</a:t>
            </a:fld>
            <a:endParaRPr lang="en-US"/>
          </a:p>
        </p:txBody>
      </p:sp>
    </p:spTree>
    <p:extLst>
      <p:ext uri="{BB962C8B-B14F-4D97-AF65-F5344CB8AC3E}">
        <p14:creationId xmlns:p14="http://schemas.microsoft.com/office/powerpoint/2010/main" val="13979318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020EC0-D14D-654F-967C-3AA1A247178A}" type="datetimeFigureOut">
              <a:rPr lang="en-US" smtClean="0"/>
              <a:t>11/17/13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5BBBA3-B34F-5C4E-9186-D066DD27214F}" type="slidenum">
              <a:rPr lang="en-US" smtClean="0"/>
              <a:t>‹#›</a:t>
            </a:fld>
            <a:endParaRPr lang="en-US"/>
          </a:p>
        </p:txBody>
      </p:sp>
    </p:spTree>
    <p:extLst>
      <p:ext uri="{BB962C8B-B14F-4D97-AF65-F5344CB8AC3E}">
        <p14:creationId xmlns:p14="http://schemas.microsoft.com/office/powerpoint/2010/main" val="259071933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 to detract from the time-critical FDR preparation, but from a first</a:t>
            </a:r>
          </a:p>
          <a:p>
            <a:r>
              <a:rPr lang="en-US" sz="1200" kern="1200" dirty="0" smtClean="0">
                <a:solidFill>
                  <a:schemeClr val="tx1"/>
                </a:solidFill>
                <a:latin typeface="+mn-lt"/>
                <a:ea typeface="+mn-ea"/>
                <a:cs typeface="+mn-cs"/>
              </a:rPr>
              <a:t>look at the "tear-free" BNL acquired image sequence taken March 22 from</a:t>
            </a:r>
          </a:p>
          <a:p>
            <a:r>
              <a:rPr lang="en-US" sz="1200" kern="1200" dirty="0" smtClean="0">
                <a:solidFill>
                  <a:schemeClr val="tx1"/>
                </a:solidFill>
                <a:latin typeface="+mn-lt"/>
                <a:ea typeface="+mn-ea"/>
                <a:cs typeface="+mn-cs"/>
              </a:rPr>
              <a:t>sensor 112-04: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Indeed, the acquisition conditions of this data set do not show the</a:t>
            </a:r>
          </a:p>
          <a:p>
            <a:r>
              <a:rPr lang="en-US" sz="1200" kern="1200" dirty="0" smtClean="0">
                <a:solidFill>
                  <a:schemeClr val="tx1"/>
                </a:solidFill>
                <a:latin typeface="+mn-lt"/>
                <a:ea typeface="+mn-ea"/>
                <a:cs typeface="+mn-cs"/>
              </a:rPr>
              <a:t>tearing features that traverse the imaging region. This alone would</a:t>
            </a:r>
          </a:p>
          <a:p>
            <a:r>
              <a:rPr lang="en-US" sz="1200" kern="1200" dirty="0" smtClean="0">
                <a:solidFill>
                  <a:schemeClr val="tx1"/>
                </a:solidFill>
                <a:latin typeface="+mn-lt"/>
                <a:ea typeface="+mn-ea"/>
                <a:cs typeface="+mn-cs"/>
              </a:rPr>
              <a:t>suggest that either: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the holes populating volumes of the channel stops have saturated (or</a:t>
            </a:r>
          </a:p>
          <a:p>
            <a:r>
              <a:rPr lang="en-US" sz="1200" kern="1200" dirty="0" smtClean="0">
                <a:solidFill>
                  <a:schemeClr val="tx1"/>
                </a:solidFill>
                <a:latin typeface="+mn-lt"/>
                <a:ea typeface="+mn-ea"/>
                <a:cs typeface="+mn-cs"/>
              </a:rPr>
              <a:t>fully bloomed within the implant), so that they are not efficiently</a:t>
            </a:r>
          </a:p>
          <a:p>
            <a:r>
              <a:rPr lang="en-US" sz="1200" kern="1200" dirty="0" smtClean="0">
                <a:solidFill>
                  <a:schemeClr val="tx1"/>
                </a:solidFill>
                <a:latin typeface="+mn-lt"/>
                <a:ea typeface="+mn-ea"/>
                <a:cs typeface="+mn-cs"/>
              </a:rPr>
              <a:t>transferred toward the serial register of each amplifier. This would be</a:t>
            </a:r>
          </a:p>
          <a:p>
            <a:r>
              <a:rPr lang="en-US" sz="1200" kern="1200" dirty="0" smtClean="0">
                <a:solidFill>
                  <a:schemeClr val="tx1"/>
                </a:solidFill>
                <a:latin typeface="+mn-lt"/>
                <a:ea typeface="+mn-ea"/>
                <a:cs typeface="+mn-cs"/>
              </a:rPr>
              <a:t>the same as the "outer" state we've seen in images that show tearing.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there are no holes occupying the channel stops, so no field free</a:t>
            </a:r>
          </a:p>
          <a:p>
            <a:r>
              <a:rPr lang="en-US" sz="1200" kern="1200" dirty="0" smtClean="0">
                <a:solidFill>
                  <a:schemeClr val="tx1"/>
                </a:solidFill>
                <a:latin typeface="+mn-lt"/>
                <a:ea typeface="+mn-ea"/>
                <a:cs typeface="+mn-cs"/>
              </a:rPr>
              <a:t>volume. no holes are transported. This would be the same as the "inner"</a:t>
            </a:r>
          </a:p>
          <a:p>
            <a:r>
              <a:rPr lang="en-US" sz="1200" kern="1200" dirty="0" smtClean="0">
                <a:solidFill>
                  <a:schemeClr val="tx1"/>
                </a:solidFill>
                <a:latin typeface="+mn-lt"/>
                <a:ea typeface="+mn-ea"/>
                <a:cs typeface="+mn-cs"/>
              </a:rPr>
              <a:t>state we've seen in images that show tearing.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assembling the 16 amplifier segments, we clearly see pairs of columns</a:t>
            </a:r>
          </a:p>
          <a:p>
            <a:r>
              <a:rPr lang="en-US" sz="1200" kern="1200" dirty="0" smtClean="0">
                <a:solidFill>
                  <a:schemeClr val="tx1"/>
                </a:solidFill>
                <a:latin typeface="+mn-lt"/>
                <a:ea typeface="+mn-ea"/>
                <a:cs typeface="+mn-cs"/>
              </a:rPr>
              <a:t>(first and last column on each amplifier) that contain roughly 5% less</a:t>
            </a:r>
          </a:p>
          <a:p>
            <a:r>
              <a:rPr lang="en-US" sz="1200" kern="1200" dirty="0" smtClean="0">
                <a:solidFill>
                  <a:schemeClr val="tx1"/>
                </a:solidFill>
                <a:latin typeface="+mn-lt"/>
                <a:ea typeface="+mn-ea"/>
                <a:cs typeface="+mn-cs"/>
              </a:rPr>
              <a:t>signal than subsequent and previous columns. This points strongly to</a:t>
            </a:r>
          </a:p>
          <a:p>
            <a:r>
              <a:rPr lang="en-US" sz="1200" kern="1200" dirty="0" smtClean="0">
                <a:solidFill>
                  <a:schemeClr val="tx1"/>
                </a:solidFill>
                <a:latin typeface="+mn-lt"/>
                <a:ea typeface="+mn-ea"/>
                <a:cs typeface="+mn-cs"/>
              </a:rPr>
              <a:t>possibility case (1) above: The imaging section has channel stops</a:t>
            </a:r>
          </a:p>
          <a:p>
            <a:r>
              <a:rPr lang="en-US" sz="1200" kern="1200" dirty="0" smtClean="0">
                <a:solidFill>
                  <a:schemeClr val="tx1"/>
                </a:solidFill>
                <a:latin typeface="+mn-lt"/>
                <a:ea typeface="+mn-ea"/>
                <a:cs typeface="+mn-cs"/>
              </a:rPr>
              <a:t>saturated with holes, except for the channel stops that connect to</a:t>
            </a:r>
          </a:p>
          <a:p>
            <a:r>
              <a:rPr lang="en-US" sz="1200" kern="1200" dirty="0" smtClean="0">
                <a:solidFill>
                  <a:schemeClr val="tx1"/>
                </a:solidFill>
                <a:latin typeface="+mn-lt"/>
                <a:ea typeface="+mn-ea"/>
                <a:cs typeface="+mn-cs"/>
              </a:rPr>
              <a:t>conductors on the segment boundary. Those channel stops appear to be</a:t>
            </a:r>
          </a:p>
          <a:p>
            <a:r>
              <a:rPr lang="en-US" sz="1200" kern="1200" dirty="0" smtClean="0">
                <a:solidFill>
                  <a:schemeClr val="tx1"/>
                </a:solidFill>
                <a:latin typeface="+mn-lt"/>
                <a:ea typeface="+mn-ea"/>
                <a:cs typeface="+mn-cs"/>
              </a:rPr>
              <a:t>depleted of holes (they're swept away by the parallel clocks, never to</a:t>
            </a:r>
          </a:p>
          <a:p>
            <a:r>
              <a:rPr lang="en-US" sz="1200" kern="1200" dirty="0" smtClean="0">
                <a:solidFill>
                  <a:schemeClr val="tx1"/>
                </a:solidFill>
                <a:latin typeface="+mn-lt"/>
                <a:ea typeface="+mn-ea"/>
                <a:cs typeface="+mn-cs"/>
              </a:rPr>
              <a:t>be seen again) - and a net negative line charge density compared to</a:t>
            </a:r>
          </a:p>
          <a:p>
            <a:r>
              <a:rPr lang="en-US" sz="1200" kern="1200" dirty="0" smtClean="0">
                <a:solidFill>
                  <a:schemeClr val="tx1"/>
                </a:solidFill>
                <a:latin typeface="+mn-lt"/>
                <a:ea typeface="+mn-ea"/>
                <a:cs typeface="+mn-cs"/>
              </a:rPr>
              <a:t>adjacent channel stops.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results in artifacts in the image where we clearly see the segment</a:t>
            </a:r>
          </a:p>
          <a:p>
            <a:r>
              <a:rPr lang="en-US" sz="1200" kern="1200" dirty="0" smtClean="0">
                <a:solidFill>
                  <a:schemeClr val="tx1"/>
                </a:solidFill>
                <a:latin typeface="+mn-lt"/>
                <a:ea typeface="+mn-ea"/>
                <a:cs typeface="+mn-cs"/>
              </a:rPr>
              <a:t>boundary, much like the midline charge redistribution artifact, in fact</a:t>
            </a:r>
          </a:p>
          <a:p>
            <a:r>
              <a:rPr lang="en-US" sz="1200" kern="1200" dirty="0" smtClean="0">
                <a:solidFill>
                  <a:schemeClr val="tx1"/>
                </a:solidFill>
                <a:latin typeface="+mn-lt"/>
                <a:ea typeface="+mn-ea"/>
                <a:cs typeface="+mn-cs"/>
              </a:rPr>
              <a:t>with the same polarity - the absence of holes there repels roughly 5% of</a:t>
            </a:r>
          </a:p>
          <a:p>
            <a:r>
              <a:rPr lang="en-US" sz="1200" kern="1200" dirty="0" smtClean="0">
                <a:solidFill>
                  <a:schemeClr val="tx1"/>
                </a:solidFill>
                <a:latin typeface="+mn-lt"/>
                <a:ea typeface="+mn-ea"/>
                <a:cs typeface="+mn-cs"/>
              </a:rPr>
              <a:t>photoelectrons from collection at those columns. The number of pixels</a:t>
            </a:r>
          </a:p>
          <a:p>
            <a:r>
              <a:rPr lang="en-US" sz="1200" kern="1200" dirty="0" smtClean="0">
                <a:solidFill>
                  <a:schemeClr val="tx1"/>
                </a:solidFill>
                <a:latin typeface="+mn-lt"/>
                <a:ea typeface="+mn-ea"/>
                <a:cs typeface="+mn-cs"/>
              </a:rPr>
              <a:t>affected is approximately 16*2048, plus the pixels in the a few adjacent</a:t>
            </a:r>
          </a:p>
          <a:p>
            <a:r>
              <a:rPr lang="en-US" sz="1200" kern="1200" dirty="0" smtClean="0">
                <a:solidFill>
                  <a:schemeClr val="tx1"/>
                </a:solidFill>
                <a:latin typeface="+mn-lt"/>
                <a:ea typeface="+mn-ea"/>
                <a:cs typeface="+mn-cs"/>
              </a:rPr>
              <a:t>columns for each. The </a:t>
            </a:r>
            <a:r>
              <a:rPr lang="en-US" sz="1200" kern="1200" dirty="0" err="1" smtClean="0">
                <a:solidFill>
                  <a:schemeClr val="tx1"/>
                </a:solidFill>
                <a:latin typeface="+mn-lt"/>
                <a:ea typeface="+mn-ea"/>
                <a:cs typeface="+mn-cs"/>
              </a:rPr>
              <a:t>astrometric</a:t>
            </a:r>
            <a:r>
              <a:rPr lang="en-US" sz="1200" kern="1200" dirty="0" smtClean="0">
                <a:solidFill>
                  <a:schemeClr val="tx1"/>
                </a:solidFill>
                <a:latin typeface="+mn-lt"/>
                <a:ea typeface="+mn-ea"/>
                <a:cs typeface="+mn-cs"/>
              </a:rPr>
              <a:t> error may be 10-15% of the midline</a:t>
            </a:r>
          </a:p>
          <a:p>
            <a:r>
              <a:rPr lang="en-US" sz="1200" kern="1200" dirty="0" smtClean="0">
                <a:solidFill>
                  <a:schemeClr val="tx1"/>
                </a:solidFill>
                <a:latin typeface="+mn-lt"/>
                <a:ea typeface="+mn-ea"/>
                <a:cs typeface="+mn-cs"/>
              </a:rPr>
              <a:t>feature's </a:t>
            </a:r>
            <a:r>
              <a:rPr lang="en-US" sz="1200" kern="1200" dirty="0" err="1" smtClean="0">
                <a:solidFill>
                  <a:schemeClr val="tx1"/>
                </a:solidFill>
                <a:latin typeface="+mn-lt"/>
                <a:ea typeface="+mn-ea"/>
                <a:cs typeface="+mn-cs"/>
              </a:rPr>
              <a:t>astrometric</a:t>
            </a:r>
            <a:r>
              <a:rPr lang="en-US" sz="1200" kern="1200" dirty="0" smtClean="0">
                <a:solidFill>
                  <a:schemeClr val="tx1"/>
                </a:solidFill>
                <a:latin typeface="+mn-lt"/>
                <a:ea typeface="+mn-ea"/>
                <a:cs typeface="+mn-cs"/>
              </a:rPr>
              <a:t> feature but this also affects 16 times as many</a:t>
            </a:r>
          </a:p>
          <a:p>
            <a:r>
              <a:rPr lang="en-US" sz="1200" kern="1200" dirty="0" smtClean="0">
                <a:solidFill>
                  <a:schemeClr val="tx1"/>
                </a:solidFill>
                <a:latin typeface="+mn-lt"/>
                <a:ea typeface="+mn-ea"/>
                <a:cs typeface="+mn-cs"/>
              </a:rPr>
              <a:t>pixels.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features described here may disappear if any of the following are</a:t>
            </a:r>
          </a:p>
          <a:p>
            <a:r>
              <a:rPr lang="en-US" sz="1200" kern="1200" dirty="0" smtClean="0">
                <a:solidFill>
                  <a:schemeClr val="tx1"/>
                </a:solidFill>
                <a:latin typeface="+mn-lt"/>
                <a:ea typeface="+mn-ea"/>
                <a:cs typeface="+mn-cs"/>
              </a:rPr>
              <a:t>possible: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fully deplete the sensor (channel stop volumes included) with a</a:t>
            </a:r>
          </a:p>
          <a:p>
            <a:r>
              <a:rPr lang="en-US" sz="1200" kern="1200" dirty="0" smtClean="0">
                <a:solidFill>
                  <a:schemeClr val="tx1"/>
                </a:solidFill>
                <a:latin typeface="+mn-lt"/>
                <a:ea typeface="+mn-ea"/>
                <a:cs typeface="+mn-cs"/>
              </a:rPr>
              <a:t>brief, strong field there. If that's possible, this would remove all</a:t>
            </a:r>
          </a:p>
          <a:p>
            <a:r>
              <a:rPr lang="en-US" sz="1200" kern="1200" dirty="0" smtClean="0">
                <a:solidFill>
                  <a:schemeClr val="tx1"/>
                </a:solidFill>
                <a:latin typeface="+mn-lt"/>
                <a:ea typeface="+mn-ea"/>
                <a:cs typeface="+mn-cs"/>
              </a:rPr>
              <a:t>holes from the the potential wells enjoyed by the holes - response</a:t>
            </a:r>
          </a:p>
          <a:p>
            <a:r>
              <a:rPr lang="en-US" sz="1200" kern="1200" dirty="0" smtClean="0">
                <a:solidFill>
                  <a:schemeClr val="tx1"/>
                </a:solidFill>
                <a:latin typeface="+mn-lt"/>
                <a:ea typeface="+mn-ea"/>
                <a:cs typeface="+mn-cs"/>
              </a:rPr>
              <a:t>variations between segments would vanish. This would be "inner state"</a:t>
            </a:r>
          </a:p>
          <a:p>
            <a:r>
              <a:rPr lang="en-US" sz="1200" kern="1200" dirty="0" smtClean="0">
                <a:solidFill>
                  <a:schemeClr val="tx1"/>
                </a:solidFill>
                <a:latin typeface="+mn-lt"/>
                <a:ea typeface="+mn-ea"/>
                <a:cs typeface="+mn-cs"/>
              </a:rPr>
              <a:t>operation;</a:t>
            </a:r>
          </a:p>
          <a:p>
            <a:r>
              <a:rPr lang="en-US" sz="1200" kern="1200" dirty="0" smtClean="0">
                <a:solidFill>
                  <a:schemeClr val="tx1"/>
                </a:solidFill>
                <a:latin typeface="+mn-lt"/>
                <a:ea typeface="+mn-ea"/>
                <a:cs typeface="+mn-cs"/>
              </a:rPr>
              <a:t>2] alter the parallel clock timing so that transport of positive charges</a:t>
            </a:r>
          </a:p>
          <a:p>
            <a:r>
              <a:rPr lang="en-US" sz="1200" kern="1200" dirty="0" smtClean="0">
                <a:solidFill>
                  <a:schemeClr val="tx1"/>
                </a:solidFill>
                <a:latin typeface="+mn-lt"/>
                <a:ea typeface="+mn-ea"/>
                <a:cs typeface="+mn-cs"/>
              </a:rPr>
              <a:t>would be frustrated. If done right, this would keep the holes from being</a:t>
            </a:r>
          </a:p>
          <a:p>
            <a:r>
              <a:rPr lang="en-US" sz="1200" kern="1200" dirty="0" smtClean="0">
                <a:solidFill>
                  <a:schemeClr val="tx1"/>
                </a:solidFill>
                <a:latin typeface="+mn-lt"/>
                <a:ea typeface="+mn-ea"/>
                <a:cs typeface="+mn-cs"/>
              </a:rPr>
              <a:t>swept out of the channel stops that delimit segments. This would be</a:t>
            </a:r>
          </a:p>
          <a:p>
            <a:r>
              <a:rPr lang="en-US" sz="1200" kern="1200" dirty="0" smtClean="0">
                <a:solidFill>
                  <a:schemeClr val="tx1"/>
                </a:solidFill>
                <a:latin typeface="+mn-lt"/>
                <a:ea typeface="+mn-ea"/>
                <a:cs typeface="+mn-cs"/>
              </a:rPr>
              <a:t>"outer state" operation.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third option would be to eliminate the "wire" between segments that</a:t>
            </a:r>
          </a:p>
          <a:p>
            <a:r>
              <a:rPr lang="en-US" sz="1200" kern="1200" dirty="0" smtClean="0">
                <a:solidFill>
                  <a:schemeClr val="tx1"/>
                </a:solidFill>
                <a:latin typeface="+mn-lt"/>
                <a:ea typeface="+mn-ea"/>
                <a:cs typeface="+mn-cs"/>
              </a:rPr>
              <a:t>permits conduction of holes out of that one channel stop. This would</a:t>
            </a:r>
          </a:p>
          <a:p>
            <a:r>
              <a:rPr lang="en-US" sz="1200" kern="1200" dirty="0" smtClean="0">
                <a:solidFill>
                  <a:schemeClr val="tx1"/>
                </a:solidFill>
                <a:latin typeface="+mn-lt"/>
                <a:ea typeface="+mn-ea"/>
                <a:cs typeface="+mn-cs"/>
              </a:rPr>
              <a:t>remove the uniqueness of those 8 channel stops, making them more like</a:t>
            </a:r>
          </a:p>
          <a:p>
            <a:r>
              <a:rPr lang="en-US" sz="1200" kern="1200" dirty="0" smtClean="0">
                <a:solidFill>
                  <a:schemeClr val="tx1"/>
                </a:solidFill>
                <a:latin typeface="+mn-lt"/>
                <a:ea typeface="+mn-ea"/>
                <a:cs typeface="+mn-cs"/>
              </a:rPr>
              <a:t>the other 4000. I think we should go for having no holes in the channel</a:t>
            </a:r>
          </a:p>
          <a:p>
            <a:r>
              <a:rPr lang="en-US" sz="1200" kern="1200" dirty="0" smtClean="0">
                <a:solidFill>
                  <a:schemeClr val="tx1"/>
                </a:solidFill>
                <a:latin typeface="+mn-lt"/>
                <a:ea typeface="+mn-ea"/>
                <a:cs typeface="+mn-cs"/>
              </a:rPr>
              <a:t>stops ("inner state"), or holes saturating the channel stops everywhere</a:t>
            </a:r>
          </a:p>
          <a:p>
            <a:r>
              <a:rPr lang="en-US" sz="1200" kern="1200" dirty="0" smtClean="0">
                <a:solidFill>
                  <a:schemeClr val="tx1"/>
                </a:solidFill>
                <a:latin typeface="+mn-lt"/>
                <a:ea typeface="+mn-ea"/>
                <a:cs typeface="+mn-cs"/>
              </a:rPr>
              <a:t>("outer state"). If we are already undergoing a mask change to remove</a:t>
            </a:r>
          </a:p>
          <a:p>
            <a:r>
              <a:rPr lang="en-US" sz="1200" kern="1200" dirty="0" smtClean="0">
                <a:solidFill>
                  <a:schemeClr val="tx1"/>
                </a:solidFill>
                <a:latin typeface="+mn-lt"/>
                <a:ea typeface="+mn-ea"/>
                <a:cs typeface="+mn-cs"/>
              </a:rPr>
              <a:t>the midline/</a:t>
            </a:r>
            <a:r>
              <a:rPr lang="en-US" sz="1200" kern="1200" dirty="0" err="1" smtClean="0">
                <a:solidFill>
                  <a:schemeClr val="tx1"/>
                </a:solidFill>
                <a:latin typeface="+mn-lt"/>
                <a:ea typeface="+mn-ea"/>
                <a:cs typeface="+mn-cs"/>
              </a:rPr>
              <a:t>bloomstop</a:t>
            </a:r>
            <a:r>
              <a:rPr lang="en-US" sz="1200" kern="1200" dirty="0" smtClean="0">
                <a:solidFill>
                  <a:schemeClr val="tx1"/>
                </a:solidFill>
                <a:latin typeface="+mn-lt"/>
                <a:ea typeface="+mn-ea"/>
                <a:cs typeface="+mn-cs"/>
              </a:rPr>
              <a:t> feature, we should also discuss/consider removing</a:t>
            </a:r>
          </a:p>
          <a:p>
            <a:r>
              <a:rPr lang="en-US" sz="1200" kern="1200" dirty="0" smtClean="0">
                <a:solidFill>
                  <a:schemeClr val="tx1"/>
                </a:solidFill>
                <a:latin typeface="+mn-lt"/>
                <a:ea typeface="+mn-ea"/>
                <a:cs typeface="+mn-cs"/>
              </a:rPr>
              <a:t>this other "feature" that makes segment boundaries stand out like a sore</a:t>
            </a:r>
          </a:p>
          <a:p>
            <a:r>
              <a:rPr lang="en-US" sz="1200" kern="1200" dirty="0" smtClean="0">
                <a:solidFill>
                  <a:schemeClr val="tx1"/>
                </a:solidFill>
                <a:latin typeface="+mn-lt"/>
                <a:ea typeface="+mn-ea"/>
                <a:cs typeface="+mn-cs"/>
              </a:rPr>
              <a:t>thumb. That is, unless we can demonstrate [1] above, that the holes</a:t>
            </a:r>
          </a:p>
          <a:p>
            <a:r>
              <a:rPr lang="en-US" sz="1200" kern="1200" dirty="0" smtClean="0">
                <a:solidFill>
                  <a:schemeClr val="tx1"/>
                </a:solidFill>
                <a:latin typeface="+mn-lt"/>
                <a:ea typeface="+mn-ea"/>
                <a:cs typeface="+mn-cs"/>
              </a:rPr>
              <a:t>pervading the image section channel stops can be removed (and we run in</a:t>
            </a:r>
          </a:p>
          <a:p>
            <a:r>
              <a:rPr lang="en-US" sz="1200" kern="1200" dirty="0" smtClean="0">
                <a:solidFill>
                  <a:schemeClr val="tx1"/>
                </a:solidFill>
                <a:latin typeface="+mn-lt"/>
                <a:ea typeface="+mn-ea"/>
                <a:cs typeface="+mn-cs"/>
              </a:rPr>
              <a:t>"inner state" operation).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Doing this should make the segment boundary become smooth as a baby's</a:t>
            </a:r>
          </a:p>
          <a:p>
            <a:r>
              <a:rPr lang="en-US" sz="1200" kern="1200" dirty="0" smtClean="0">
                <a:solidFill>
                  <a:schemeClr val="tx1"/>
                </a:solidFill>
                <a:latin typeface="+mn-lt"/>
                <a:ea typeface="+mn-ea"/>
                <a:cs typeface="+mn-cs"/>
              </a:rPr>
              <a:t>butt-butt.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Does anybody foresee any problems that might arise from removing these</a:t>
            </a:r>
          </a:p>
          <a:p>
            <a:r>
              <a:rPr lang="en-US" sz="1200" kern="1200" dirty="0" smtClean="0">
                <a:solidFill>
                  <a:schemeClr val="tx1"/>
                </a:solidFill>
                <a:latin typeface="+mn-lt"/>
                <a:ea typeface="+mn-ea"/>
                <a:cs typeface="+mn-cs"/>
              </a:rPr>
              <a:t>"wires", that can't be fixed by a regenerative clock sequence?</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andy</a:t>
            </a:r>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3</a:t>
            </a:fld>
            <a:endParaRPr lang="en-US"/>
          </a:p>
        </p:txBody>
      </p:sp>
    </p:spTree>
    <p:extLst>
      <p:ext uri="{BB962C8B-B14F-4D97-AF65-F5344CB8AC3E}">
        <p14:creationId xmlns:p14="http://schemas.microsoft.com/office/powerpoint/2010/main" val="3326259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5364"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bg1"/>
                </a:solidFill>
                <a:latin typeface="Arial" charset="0"/>
                <a:ea typeface="宋体" charset="0"/>
                <a:cs typeface="宋体" charset="0"/>
              </a:defRPr>
            </a:lvl1pPr>
            <a:lvl2pPr eaLnBrk="0">
              <a:tabLst>
                <a:tab pos="649628" algn="l"/>
                <a:tab pos="1299256" algn="l"/>
                <a:tab pos="1948884" algn="l"/>
                <a:tab pos="2598511" algn="l"/>
              </a:tabLst>
              <a:defRPr>
                <a:solidFill>
                  <a:schemeClr val="bg1"/>
                </a:solidFill>
                <a:latin typeface="Arial" charset="0"/>
                <a:ea typeface="宋体" charset="0"/>
                <a:cs typeface="宋体" charset="0"/>
              </a:defRPr>
            </a:lvl2pPr>
            <a:lvl3pPr eaLnBrk="0">
              <a:tabLst>
                <a:tab pos="649628" algn="l"/>
                <a:tab pos="1299256" algn="l"/>
                <a:tab pos="1948884" algn="l"/>
                <a:tab pos="2598511" algn="l"/>
              </a:tabLst>
              <a:defRPr>
                <a:solidFill>
                  <a:schemeClr val="bg1"/>
                </a:solidFill>
                <a:latin typeface="Arial" charset="0"/>
                <a:ea typeface="宋体" charset="0"/>
                <a:cs typeface="宋体" charset="0"/>
              </a:defRPr>
            </a:lvl3pPr>
            <a:lvl4pPr eaLnBrk="0">
              <a:tabLst>
                <a:tab pos="649628" algn="l"/>
                <a:tab pos="1299256" algn="l"/>
                <a:tab pos="1948884" algn="l"/>
                <a:tab pos="2598511" algn="l"/>
              </a:tabLst>
              <a:defRPr>
                <a:solidFill>
                  <a:schemeClr val="bg1"/>
                </a:solidFill>
                <a:latin typeface="Arial" charset="0"/>
                <a:ea typeface="宋体" charset="0"/>
                <a:cs typeface="宋体" charset="0"/>
              </a:defRPr>
            </a:lvl4pPr>
            <a:lvl5pPr eaLnBrk="0">
              <a:tabLst>
                <a:tab pos="649628" algn="l"/>
                <a:tab pos="1299256" algn="l"/>
                <a:tab pos="1948884" algn="l"/>
                <a:tab pos="2598511" algn="l"/>
              </a:tabLst>
              <a:defRPr>
                <a:solidFill>
                  <a:schemeClr val="bg1"/>
                </a:solidFill>
                <a:latin typeface="Arial" charset="0"/>
                <a:ea typeface="宋体" charset="0"/>
                <a:cs typeface="宋体"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bg1"/>
                </a:solidFill>
                <a:latin typeface="Arial" charset="0"/>
                <a:ea typeface="宋体" charset="0"/>
                <a:cs typeface="宋体"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bg1"/>
                </a:solidFill>
                <a:latin typeface="Arial" charset="0"/>
                <a:ea typeface="宋体" charset="0"/>
                <a:cs typeface="宋体"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bg1"/>
                </a:solidFill>
                <a:latin typeface="Arial" charset="0"/>
                <a:ea typeface="宋体" charset="0"/>
                <a:cs typeface="宋体"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bg1"/>
                </a:solidFill>
                <a:latin typeface="Arial" charset="0"/>
                <a:ea typeface="宋体" charset="0"/>
                <a:cs typeface="宋体" charset="0"/>
              </a:defRPr>
            </a:lvl9pPr>
          </a:lstStyle>
          <a:p>
            <a:pPr eaLnBrk="1"/>
            <a:fld id="{2D6C0CBC-E32D-B342-A106-338C3605E35B}" type="slidenum">
              <a:rPr lang="en-US">
                <a:solidFill>
                  <a:srgbClr val="000000"/>
                </a:solidFill>
                <a:latin typeface="Times New Roman" charset="0"/>
                <a:cs typeface="Arial Unicode MS" charset="0"/>
              </a:rPr>
              <a:pPr eaLnBrk="1"/>
              <a:t>9</a:t>
            </a:fld>
            <a:endParaRPr lang="en-US">
              <a:solidFill>
                <a:srgbClr val="000000"/>
              </a:solidFill>
              <a:latin typeface="Times New Roman" charset="0"/>
              <a:cs typeface="Arial Unicode M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parameters: -7</a:t>
            </a:r>
            <a:r>
              <a:rPr lang="en-US" baseline="0" dirty="0" smtClean="0"/>
              <a:t> </a:t>
            </a:r>
            <a:r>
              <a:rPr lang="en-US" dirty="0" smtClean="0"/>
              <a:t>kV/cm @ backside; Na ~ 1e12;</a:t>
            </a:r>
            <a:r>
              <a:rPr lang="en-US" baseline="0" dirty="0" smtClean="0"/>
              <a:t> T = -173K; </a:t>
            </a:r>
            <a:r>
              <a:rPr lang="en-US" baseline="0" dirty="0" err="1" smtClean="0"/>
              <a:t>Jacobini</a:t>
            </a:r>
            <a:r>
              <a:rPr lang="en-US" baseline="0" dirty="0" smtClean="0"/>
              <a:t>/</a:t>
            </a:r>
            <a:r>
              <a:rPr lang="en-US" baseline="0" dirty="0" err="1" smtClean="0"/>
              <a:t>Canali</a:t>
            </a:r>
            <a:r>
              <a:rPr lang="en-US" baseline="0" dirty="0" smtClean="0"/>
              <a:t> mobility model (velocity saturation)</a:t>
            </a:r>
            <a:endParaRPr lang="en-US" dirty="0" smtClean="0"/>
          </a:p>
          <a:p>
            <a:r>
              <a:rPr lang="en-US" dirty="0" smtClean="0"/>
              <a:t>Xi moment = 1e5 * 1e3 * q * 1e-3/10.0 [</a:t>
            </a:r>
            <a:r>
              <a:rPr lang="en-US" dirty="0" err="1" smtClean="0"/>
              <a:t>coul</a:t>
            </a:r>
            <a:r>
              <a:rPr lang="en-US" dirty="0" smtClean="0"/>
              <a:t>*cm/cm] = 1e4 e- pix/pix = 1e6 e-*(0.1um)/10um (1e6 e- over 10um with implant at 50nm)</a:t>
            </a:r>
          </a:p>
          <a:p>
            <a:r>
              <a:rPr lang="en-US" dirty="0" smtClean="0"/>
              <a:t>P moment</a:t>
            </a:r>
            <a:r>
              <a:rPr lang="en-US" baseline="0" dirty="0" smtClean="0"/>
              <a:t> = 1e5 * q * 1 * 1000e-7 (FW 10nm from surface) [</a:t>
            </a:r>
            <a:r>
              <a:rPr lang="en-US" baseline="0" dirty="0" err="1" smtClean="0"/>
              <a:t>coul</a:t>
            </a:r>
            <a:r>
              <a:rPr lang="en-US" baseline="0" dirty="0" smtClean="0"/>
              <a:t>*cm] = 1e5 e- * 1um (channel located at 500nm)</a:t>
            </a:r>
          </a:p>
          <a:p>
            <a:r>
              <a:rPr lang="en-US" baseline="0" dirty="0" smtClean="0"/>
              <a:t>q= 1.6e-9 </a:t>
            </a:r>
            <a:r>
              <a:rPr lang="en-US" baseline="0" dirty="0" err="1" smtClean="0"/>
              <a:t>coul</a:t>
            </a:r>
            <a:endParaRPr lang="en-US" baseline="0" dirty="0" smtClean="0"/>
          </a:p>
          <a:p>
            <a:r>
              <a:rPr lang="en-US" baseline="0" dirty="0" smtClean="0"/>
              <a:t>CS = 40 Xi</a:t>
            </a:r>
          </a:p>
          <a:p>
            <a:r>
              <a:rPr lang="en-US" baseline="0" dirty="0" err="1" smtClean="0"/>
              <a:t>Ck</a:t>
            </a:r>
            <a:r>
              <a:rPr lang="en-US" baseline="0" dirty="0" smtClean="0"/>
              <a:t> = 1 Xi</a:t>
            </a:r>
          </a:p>
          <a:p>
            <a:r>
              <a:rPr lang="en-US" baseline="0" dirty="0" smtClean="0"/>
              <a:t>Channel: 1 P</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11</a:t>
            </a:fld>
            <a:endParaRPr lang="en-US"/>
          </a:p>
        </p:txBody>
      </p:sp>
    </p:spTree>
    <p:extLst>
      <p:ext uri="{BB962C8B-B14F-4D97-AF65-F5344CB8AC3E}">
        <p14:creationId xmlns:p14="http://schemas.microsoft.com/office/powerpoint/2010/main" val="223416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Field parameters: -7</a:t>
            </a:r>
            <a:r>
              <a:rPr lang="en-US" baseline="0" dirty="0" smtClean="0"/>
              <a:t> </a:t>
            </a:r>
            <a:r>
              <a:rPr lang="en-US" dirty="0" smtClean="0"/>
              <a:t>kV/cm @ backside; Na ~ 1e12;</a:t>
            </a:r>
            <a:r>
              <a:rPr lang="en-US" baseline="0" dirty="0" smtClean="0"/>
              <a:t> T = -173K; </a:t>
            </a:r>
            <a:r>
              <a:rPr lang="en-US" baseline="0" dirty="0" err="1" smtClean="0"/>
              <a:t>Jacobini</a:t>
            </a:r>
            <a:r>
              <a:rPr lang="en-US" baseline="0" dirty="0" smtClean="0"/>
              <a:t>/</a:t>
            </a:r>
            <a:r>
              <a:rPr lang="en-US" baseline="0" dirty="0" err="1" smtClean="0"/>
              <a:t>Canali</a:t>
            </a:r>
            <a:r>
              <a:rPr lang="en-US" baseline="0" dirty="0" smtClean="0"/>
              <a:t> mobility model (velocity saturation)</a:t>
            </a:r>
            <a:endParaRPr lang="en-US" dirty="0" smtClean="0"/>
          </a:p>
          <a:p>
            <a:r>
              <a:rPr lang="en-US" dirty="0" smtClean="0"/>
              <a:t>Xi moment = 1e5 * 1e3 * q * 1e-3/10.0 [</a:t>
            </a:r>
            <a:r>
              <a:rPr lang="en-US" dirty="0" err="1" smtClean="0"/>
              <a:t>coul</a:t>
            </a:r>
            <a:r>
              <a:rPr lang="en-US" dirty="0" smtClean="0"/>
              <a:t>*cm/cm] = 1e4 e- pix/pix = 1e6 e-*(0.1um)/10um (1e6 e- over 10um with implant at 50nm)</a:t>
            </a:r>
          </a:p>
          <a:p>
            <a:r>
              <a:rPr lang="en-US" dirty="0" smtClean="0"/>
              <a:t>P moment</a:t>
            </a:r>
            <a:r>
              <a:rPr lang="en-US" baseline="0" dirty="0" smtClean="0"/>
              <a:t> = 1e5 * q * 1 * 1000e-7 (FW 10nm from surface) [</a:t>
            </a:r>
            <a:r>
              <a:rPr lang="en-US" baseline="0" dirty="0" err="1" smtClean="0"/>
              <a:t>coul</a:t>
            </a:r>
            <a:r>
              <a:rPr lang="en-US" baseline="0" dirty="0" smtClean="0"/>
              <a:t>*cm] = 1e5 e- * 1um (channel located at 500nm)</a:t>
            </a:r>
          </a:p>
          <a:p>
            <a:r>
              <a:rPr lang="en-US" baseline="0" dirty="0" smtClean="0"/>
              <a:t>q= 1.6e-9 </a:t>
            </a:r>
            <a:r>
              <a:rPr lang="en-US" baseline="0" dirty="0" err="1" smtClean="0"/>
              <a:t>coul</a:t>
            </a:r>
            <a:endParaRPr lang="en-US" baseline="0" dirty="0" smtClean="0"/>
          </a:p>
          <a:p>
            <a:r>
              <a:rPr lang="en-US" baseline="0" dirty="0" smtClean="0"/>
              <a:t>CS = 40 Xi</a:t>
            </a:r>
          </a:p>
          <a:p>
            <a:r>
              <a:rPr lang="en-US" baseline="0" dirty="0" err="1" smtClean="0"/>
              <a:t>Ck</a:t>
            </a:r>
            <a:r>
              <a:rPr lang="en-US" baseline="0" dirty="0" smtClean="0"/>
              <a:t> = 1 Xi</a:t>
            </a:r>
          </a:p>
          <a:p>
            <a:r>
              <a:rPr lang="en-US" baseline="0" dirty="0" smtClean="0"/>
              <a:t>Channel: 1 P</a:t>
            </a:r>
          </a:p>
          <a:p>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18</a:t>
            </a:fld>
            <a:endParaRPr lang="en-US"/>
          </a:p>
        </p:txBody>
      </p:sp>
    </p:spTree>
    <p:extLst>
      <p:ext uri="{BB962C8B-B14F-4D97-AF65-F5344CB8AC3E}">
        <p14:creationId xmlns:p14="http://schemas.microsoft.com/office/powerpoint/2010/main" val="160891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Drift</a:t>
            </a:r>
            <a:r>
              <a:rPr lang="en-US" baseline="0" dirty="0" smtClean="0"/>
              <a:t> coefficient values: xresp_1000=6e-4; yresp_1000=2e-3. integrate to 250000. cf. prev. plot</a:t>
            </a:r>
          </a:p>
          <a:p>
            <a:r>
              <a:rPr lang="en-US" baseline="0" dirty="0" smtClean="0"/>
              <a:t>Reference:</a:t>
            </a:r>
          </a:p>
          <a:p>
            <a:r>
              <a:rPr lang="en-US" sz="1200" kern="1200" dirty="0" smtClean="0">
                <a:solidFill>
                  <a:schemeClr val="tx1"/>
                </a:solidFill>
                <a:effectLst/>
                <a:latin typeface="+mn-lt"/>
                <a:ea typeface="+mn-ea"/>
                <a:cs typeface="+mn-cs"/>
              </a:rPr>
              <a:t>Document-14327,</a:t>
            </a:r>
          </a:p>
          <a:p>
            <a:r>
              <a:rPr lang="en-US" sz="1200" kern="1200" dirty="0" smtClean="0">
                <a:solidFill>
                  <a:schemeClr val="tx1"/>
                </a:solidFill>
                <a:effectLst/>
                <a:latin typeface="+mn-lt"/>
                <a:ea typeface="+mn-ea"/>
                <a:cs typeface="+mn-cs"/>
              </a:rPr>
              <a:t>Study of the e2v </a:t>
            </a:r>
            <a:r>
              <a:rPr lang="en-US" sz="1200" kern="1200" dirty="0" err="1" smtClean="0">
                <a:solidFill>
                  <a:schemeClr val="tx1"/>
                </a:solidFill>
                <a:effectLst/>
                <a:latin typeface="+mn-lt"/>
                <a:ea typeface="+mn-ea"/>
                <a:cs typeface="+mn-cs"/>
              </a:rPr>
              <a:t>ccd</a:t>
            </a:r>
            <a:r>
              <a:rPr lang="en-US" sz="1200" kern="1200" dirty="0" smtClean="0">
                <a:solidFill>
                  <a:schemeClr val="tx1"/>
                </a:solidFill>
                <a:effectLst/>
                <a:latin typeface="+mn-lt"/>
                <a:ea typeface="+mn-ea"/>
                <a:cs typeface="+mn-cs"/>
              </a:rPr>
              <a:t> 250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PSF and pixels response sensitivity to light intensity </a:t>
            </a:r>
            <a:endParaRPr lang="en-US" dirty="0" smtClean="0"/>
          </a:p>
          <a:p>
            <a:r>
              <a:rPr lang="en-US" sz="1200" kern="1200" dirty="0" smtClean="0">
                <a:solidFill>
                  <a:schemeClr val="tx1"/>
                </a:solidFill>
                <a:effectLst/>
                <a:latin typeface="+mn-lt"/>
                <a:ea typeface="+mn-ea"/>
                <a:cs typeface="+mn-cs"/>
              </a:rPr>
              <a:t>Pierre </a:t>
            </a:r>
            <a:r>
              <a:rPr lang="en-US" sz="1200" kern="1200" dirty="0" err="1" smtClean="0">
                <a:solidFill>
                  <a:schemeClr val="tx1"/>
                </a:solidFill>
                <a:effectLst/>
                <a:latin typeface="+mn-lt"/>
                <a:ea typeface="+mn-ea"/>
                <a:cs typeface="+mn-cs"/>
              </a:rPr>
              <a:t>Astier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Augustin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Guyonnet</a:t>
            </a:r>
            <a:r>
              <a:rPr lang="en-US" sz="1200" kern="1200" dirty="0" smtClean="0">
                <a:solidFill>
                  <a:schemeClr val="tx1"/>
                </a:solidFill>
                <a:effectLst/>
                <a:latin typeface="+mn-lt"/>
                <a:ea typeface="+mn-ea"/>
                <a:cs typeface="+mn-cs"/>
              </a:rPr>
              <a:t>, Nicolas </a:t>
            </a:r>
            <a:r>
              <a:rPr lang="en-US" sz="1200" kern="1200" dirty="0" err="1" smtClean="0">
                <a:solidFill>
                  <a:schemeClr val="tx1"/>
                </a:solidFill>
                <a:effectLst/>
                <a:latin typeface="+mn-lt"/>
                <a:ea typeface="+mn-ea"/>
                <a:cs typeface="+mn-cs"/>
              </a:rPr>
              <a:t>Regnault</a:t>
            </a:r>
            <a:r>
              <a:rPr lang="en-US" sz="1200" kern="1200" dirty="0" smtClean="0">
                <a:solidFill>
                  <a:schemeClr val="tx1"/>
                </a:solidFill>
                <a:effectLst/>
                <a:latin typeface="+mn-lt"/>
                <a:ea typeface="+mn-ea"/>
                <a:cs typeface="+mn-cs"/>
              </a:rPr>
              <a:t>, Sylvain </a:t>
            </a:r>
            <a:r>
              <a:rPr lang="en-US" sz="1200" kern="1200" dirty="0" err="1" smtClean="0">
                <a:solidFill>
                  <a:schemeClr val="tx1"/>
                </a:solidFill>
                <a:effectLst/>
                <a:latin typeface="+mn-lt"/>
                <a:ea typeface="+mn-ea"/>
                <a:cs typeface="+mn-cs"/>
              </a:rPr>
              <a:t>Baumont</a:t>
            </a:r>
            <a:r>
              <a:rPr lang="en-US" sz="1200" kern="1200" dirty="0" smtClean="0">
                <a:solidFill>
                  <a:schemeClr val="tx1"/>
                </a:solidFill>
                <a:effectLst/>
                <a:latin typeface="+mn-lt"/>
                <a:ea typeface="+mn-ea"/>
                <a:cs typeface="+mn-cs"/>
              </a:rPr>
              <a:t>, Pierre Antilogus, LPNHE (Paris)1 </a:t>
            </a:r>
            <a:endParaRPr lang="en-US" dirty="0" smtClean="0"/>
          </a:p>
          <a:p>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30</a:t>
            </a:fld>
            <a:endParaRPr lang="en-US"/>
          </a:p>
        </p:txBody>
      </p:sp>
    </p:spTree>
    <p:extLst>
      <p:ext uri="{BB962C8B-B14F-4D97-AF65-F5344CB8AC3E}">
        <p14:creationId xmlns:p14="http://schemas.microsoft.com/office/powerpoint/2010/main" val="3470099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Ref:</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M. Downing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 al. CCD riddle: a) signal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time: linear; b) signal </a:t>
            </a:r>
            <a:r>
              <a:rPr lang="en-US" sz="1200" kern="1200" dirty="0" err="1" smtClean="0">
                <a:solidFill>
                  <a:schemeClr val="tx1"/>
                </a:solidFill>
                <a:effectLst/>
                <a:latin typeface="+mn-lt"/>
                <a:ea typeface="+mn-ea"/>
                <a:cs typeface="+mn-cs"/>
              </a:rPr>
              <a:t>vs</a:t>
            </a:r>
            <a:r>
              <a:rPr lang="en-US" sz="1200" kern="1200" dirty="0" smtClean="0">
                <a:solidFill>
                  <a:schemeClr val="tx1"/>
                </a:solidFill>
                <a:effectLst/>
                <a:latin typeface="+mn-lt"/>
                <a:ea typeface="+mn-ea"/>
                <a:cs typeface="+mn-cs"/>
              </a:rPr>
              <a:t> variance: non-linear. </a:t>
            </a:r>
            <a:r>
              <a:rPr lang="en-US" sz="1200" kern="1200" dirty="0" err="1" smtClean="0">
                <a:solidFill>
                  <a:schemeClr val="tx1"/>
                </a:solidFill>
                <a:effectLst/>
                <a:latin typeface="+mn-lt"/>
                <a:ea typeface="+mn-ea"/>
                <a:cs typeface="+mn-cs"/>
              </a:rPr>
              <a:t>Proc</a:t>
            </a:r>
            <a:r>
              <a:rPr lang="en-US" sz="1200" kern="1200" dirty="0" smtClean="0">
                <a:solidFill>
                  <a:schemeClr val="tx1"/>
                </a:solidFill>
                <a:effectLst/>
                <a:latin typeface="+mn-lt"/>
                <a:ea typeface="+mn-ea"/>
                <a:cs typeface="+mn-cs"/>
              </a:rPr>
              <a:t> SPIE, pages 6276–09, 2006. </a:t>
            </a:r>
            <a:endParaRPr lang="en-US" dirty="0" smtClean="0"/>
          </a:p>
          <a:p>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31</a:t>
            </a:fld>
            <a:endParaRPr lang="en-US"/>
          </a:p>
        </p:txBody>
      </p:sp>
    </p:spTree>
    <p:extLst>
      <p:ext uri="{BB962C8B-B14F-4D97-AF65-F5344CB8AC3E}">
        <p14:creationId xmlns:p14="http://schemas.microsoft.com/office/powerpoint/2010/main" val="259438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All,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Not to detract from the time-critical FDR preparation, but from a first</a:t>
            </a:r>
          </a:p>
          <a:p>
            <a:r>
              <a:rPr lang="en-US" sz="1200" kern="1200" dirty="0" smtClean="0">
                <a:solidFill>
                  <a:schemeClr val="tx1"/>
                </a:solidFill>
                <a:latin typeface="+mn-lt"/>
                <a:ea typeface="+mn-ea"/>
                <a:cs typeface="+mn-cs"/>
              </a:rPr>
              <a:t>look at the "tear-free" BNL acquired image sequence taken March 22 from</a:t>
            </a:r>
          </a:p>
          <a:p>
            <a:r>
              <a:rPr lang="en-US" sz="1200" kern="1200" dirty="0" smtClean="0">
                <a:solidFill>
                  <a:schemeClr val="tx1"/>
                </a:solidFill>
                <a:latin typeface="+mn-lt"/>
                <a:ea typeface="+mn-ea"/>
                <a:cs typeface="+mn-cs"/>
              </a:rPr>
              <a:t>sensor 112-04:</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Indeed, the acquisition conditions of this data set do not show the</a:t>
            </a:r>
          </a:p>
          <a:p>
            <a:r>
              <a:rPr lang="en-US" sz="1200" kern="1200" dirty="0" smtClean="0">
                <a:solidFill>
                  <a:schemeClr val="tx1"/>
                </a:solidFill>
                <a:latin typeface="+mn-lt"/>
                <a:ea typeface="+mn-ea"/>
                <a:cs typeface="+mn-cs"/>
              </a:rPr>
              <a:t>tearing features that traverse the imaging region. This alone would</a:t>
            </a:r>
          </a:p>
          <a:p>
            <a:r>
              <a:rPr lang="en-US" sz="1200" kern="1200" dirty="0" smtClean="0">
                <a:solidFill>
                  <a:schemeClr val="tx1"/>
                </a:solidFill>
                <a:latin typeface="+mn-lt"/>
                <a:ea typeface="+mn-ea"/>
                <a:cs typeface="+mn-cs"/>
              </a:rPr>
              <a:t>suggest that either: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the holes populating volumes of the channel stops have saturated (or</a:t>
            </a:r>
          </a:p>
          <a:p>
            <a:r>
              <a:rPr lang="en-US" sz="1200" kern="1200" dirty="0" smtClean="0">
                <a:solidFill>
                  <a:schemeClr val="tx1"/>
                </a:solidFill>
                <a:latin typeface="+mn-lt"/>
                <a:ea typeface="+mn-ea"/>
                <a:cs typeface="+mn-cs"/>
              </a:rPr>
              <a:t>fully bloomed within the implant), so that they are not efficiently</a:t>
            </a:r>
          </a:p>
          <a:p>
            <a:r>
              <a:rPr lang="en-US" sz="1200" kern="1200" dirty="0" smtClean="0">
                <a:solidFill>
                  <a:schemeClr val="tx1"/>
                </a:solidFill>
                <a:latin typeface="+mn-lt"/>
                <a:ea typeface="+mn-ea"/>
                <a:cs typeface="+mn-cs"/>
              </a:rPr>
              <a:t>transferred toward the serial register of each amplifier. This would be</a:t>
            </a:r>
          </a:p>
          <a:p>
            <a:r>
              <a:rPr lang="en-US" sz="1200" kern="1200" dirty="0" smtClean="0">
                <a:solidFill>
                  <a:schemeClr val="tx1"/>
                </a:solidFill>
                <a:latin typeface="+mn-lt"/>
                <a:ea typeface="+mn-ea"/>
                <a:cs typeface="+mn-cs"/>
              </a:rPr>
              <a:t>the same as the "outer" state we've seen in images that show tearing.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there are no holes occupying the channel stops, so no field free</a:t>
            </a:r>
          </a:p>
          <a:p>
            <a:r>
              <a:rPr lang="en-US" sz="1200" kern="1200" dirty="0" smtClean="0">
                <a:solidFill>
                  <a:schemeClr val="tx1"/>
                </a:solidFill>
                <a:latin typeface="+mn-lt"/>
                <a:ea typeface="+mn-ea"/>
                <a:cs typeface="+mn-cs"/>
              </a:rPr>
              <a:t>volume. no holes are transported. This would be the same as the "inner"</a:t>
            </a:r>
          </a:p>
          <a:p>
            <a:r>
              <a:rPr lang="en-US" sz="1200" kern="1200" dirty="0" smtClean="0">
                <a:solidFill>
                  <a:schemeClr val="tx1"/>
                </a:solidFill>
                <a:latin typeface="+mn-lt"/>
                <a:ea typeface="+mn-ea"/>
                <a:cs typeface="+mn-cs"/>
              </a:rPr>
              <a:t>state we've seen in images that show tearing.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By assembling the 16 amplifier segments, we clearly see pairs of columns</a:t>
            </a:r>
          </a:p>
          <a:p>
            <a:r>
              <a:rPr lang="en-US" sz="1200" kern="1200" dirty="0" smtClean="0">
                <a:solidFill>
                  <a:schemeClr val="tx1"/>
                </a:solidFill>
                <a:latin typeface="+mn-lt"/>
                <a:ea typeface="+mn-ea"/>
                <a:cs typeface="+mn-cs"/>
              </a:rPr>
              <a:t>(first and last column on each amplifier) that contain roughly 5% less</a:t>
            </a:r>
          </a:p>
          <a:p>
            <a:r>
              <a:rPr lang="en-US" sz="1200" kern="1200" dirty="0" smtClean="0">
                <a:solidFill>
                  <a:schemeClr val="tx1"/>
                </a:solidFill>
                <a:latin typeface="+mn-lt"/>
                <a:ea typeface="+mn-ea"/>
                <a:cs typeface="+mn-cs"/>
              </a:rPr>
              <a:t>signal than subsequent and previous columns. This points strongly to</a:t>
            </a:r>
          </a:p>
          <a:p>
            <a:r>
              <a:rPr lang="en-US" sz="1200" kern="1200" dirty="0" smtClean="0">
                <a:solidFill>
                  <a:schemeClr val="tx1"/>
                </a:solidFill>
                <a:latin typeface="+mn-lt"/>
                <a:ea typeface="+mn-ea"/>
                <a:cs typeface="+mn-cs"/>
              </a:rPr>
              <a:t>possibility case (1) above: The imaging section has channel stops</a:t>
            </a:r>
          </a:p>
          <a:p>
            <a:r>
              <a:rPr lang="en-US" sz="1200" kern="1200" dirty="0" smtClean="0">
                <a:solidFill>
                  <a:schemeClr val="tx1"/>
                </a:solidFill>
                <a:latin typeface="+mn-lt"/>
                <a:ea typeface="+mn-ea"/>
                <a:cs typeface="+mn-cs"/>
              </a:rPr>
              <a:t>saturated with holes, except for the channel stops that connect to</a:t>
            </a:r>
          </a:p>
          <a:p>
            <a:r>
              <a:rPr lang="en-US" sz="1200" kern="1200" dirty="0" smtClean="0">
                <a:solidFill>
                  <a:schemeClr val="tx1"/>
                </a:solidFill>
                <a:latin typeface="+mn-lt"/>
                <a:ea typeface="+mn-ea"/>
                <a:cs typeface="+mn-cs"/>
              </a:rPr>
              <a:t>conductors on the segment boundary. Those channel stops appear to be</a:t>
            </a:r>
          </a:p>
          <a:p>
            <a:r>
              <a:rPr lang="en-US" sz="1200" kern="1200" dirty="0" smtClean="0">
                <a:solidFill>
                  <a:schemeClr val="tx1"/>
                </a:solidFill>
                <a:latin typeface="+mn-lt"/>
                <a:ea typeface="+mn-ea"/>
                <a:cs typeface="+mn-cs"/>
              </a:rPr>
              <a:t>depleted of holes (they're swept away by the parallel clocks, never to</a:t>
            </a:r>
          </a:p>
          <a:p>
            <a:r>
              <a:rPr lang="en-US" sz="1200" kern="1200" dirty="0" smtClean="0">
                <a:solidFill>
                  <a:schemeClr val="tx1"/>
                </a:solidFill>
                <a:latin typeface="+mn-lt"/>
                <a:ea typeface="+mn-ea"/>
                <a:cs typeface="+mn-cs"/>
              </a:rPr>
              <a:t>be seen again) - and a net negative line charge density compared to</a:t>
            </a:r>
          </a:p>
          <a:p>
            <a:r>
              <a:rPr lang="en-US" sz="1200" kern="1200" dirty="0" smtClean="0">
                <a:solidFill>
                  <a:schemeClr val="tx1"/>
                </a:solidFill>
                <a:latin typeface="+mn-lt"/>
                <a:ea typeface="+mn-ea"/>
                <a:cs typeface="+mn-cs"/>
              </a:rPr>
              <a:t>adjacent channel stops.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results in artifacts in the image where we clearly see the segment</a:t>
            </a:r>
          </a:p>
          <a:p>
            <a:r>
              <a:rPr lang="en-US" sz="1200" kern="1200" dirty="0" smtClean="0">
                <a:solidFill>
                  <a:schemeClr val="tx1"/>
                </a:solidFill>
                <a:latin typeface="+mn-lt"/>
                <a:ea typeface="+mn-ea"/>
                <a:cs typeface="+mn-cs"/>
              </a:rPr>
              <a:t>boundary, much like the midline charge redistribution artifact, in fact</a:t>
            </a:r>
          </a:p>
          <a:p>
            <a:r>
              <a:rPr lang="en-US" sz="1200" kern="1200" dirty="0" smtClean="0">
                <a:solidFill>
                  <a:schemeClr val="tx1"/>
                </a:solidFill>
                <a:latin typeface="+mn-lt"/>
                <a:ea typeface="+mn-ea"/>
                <a:cs typeface="+mn-cs"/>
              </a:rPr>
              <a:t>with the same polarity - the absence of holes there repels roughly 5% of</a:t>
            </a:r>
          </a:p>
          <a:p>
            <a:r>
              <a:rPr lang="en-US" sz="1200" kern="1200" dirty="0" smtClean="0">
                <a:solidFill>
                  <a:schemeClr val="tx1"/>
                </a:solidFill>
                <a:latin typeface="+mn-lt"/>
                <a:ea typeface="+mn-ea"/>
                <a:cs typeface="+mn-cs"/>
              </a:rPr>
              <a:t>photoelectrons from collection at those columns. The number of pixels</a:t>
            </a:r>
          </a:p>
          <a:p>
            <a:r>
              <a:rPr lang="en-US" sz="1200" kern="1200" dirty="0" smtClean="0">
                <a:solidFill>
                  <a:schemeClr val="tx1"/>
                </a:solidFill>
                <a:latin typeface="+mn-lt"/>
                <a:ea typeface="+mn-ea"/>
                <a:cs typeface="+mn-cs"/>
              </a:rPr>
              <a:t>affected is approximately 16*2048, plus the pixels in the a few adjacent</a:t>
            </a:r>
          </a:p>
          <a:p>
            <a:r>
              <a:rPr lang="en-US" sz="1200" kern="1200" dirty="0" smtClean="0">
                <a:solidFill>
                  <a:schemeClr val="tx1"/>
                </a:solidFill>
                <a:latin typeface="+mn-lt"/>
                <a:ea typeface="+mn-ea"/>
                <a:cs typeface="+mn-cs"/>
              </a:rPr>
              <a:t>columns for each. The </a:t>
            </a:r>
            <a:r>
              <a:rPr lang="en-US" sz="1200" kern="1200" dirty="0" err="1" smtClean="0">
                <a:solidFill>
                  <a:schemeClr val="tx1"/>
                </a:solidFill>
                <a:latin typeface="+mn-lt"/>
                <a:ea typeface="+mn-ea"/>
                <a:cs typeface="+mn-cs"/>
              </a:rPr>
              <a:t>astrometric</a:t>
            </a:r>
            <a:r>
              <a:rPr lang="en-US" sz="1200" kern="1200" dirty="0" smtClean="0">
                <a:solidFill>
                  <a:schemeClr val="tx1"/>
                </a:solidFill>
                <a:latin typeface="+mn-lt"/>
                <a:ea typeface="+mn-ea"/>
                <a:cs typeface="+mn-cs"/>
              </a:rPr>
              <a:t> error may be 10-15% of the midline</a:t>
            </a:r>
          </a:p>
          <a:p>
            <a:r>
              <a:rPr lang="en-US" sz="1200" kern="1200" dirty="0" smtClean="0">
                <a:solidFill>
                  <a:schemeClr val="tx1"/>
                </a:solidFill>
                <a:latin typeface="+mn-lt"/>
                <a:ea typeface="+mn-ea"/>
                <a:cs typeface="+mn-cs"/>
              </a:rPr>
              <a:t>feature's </a:t>
            </a:r>
            <a:r>
              <a:rPr lang="en-US" sz="1200" kern="1200" dirty="0" err="1" smtClean="0">
                <a:solidFill>
                  <a:schemeClr val="tx1"/>
                </a:solidFill>
                <a:latin typeface="+mn-lt"/>
                <a:ea typeface="+mn-ea"/>
                <a:cs typeface="+mn-cs"/>
              </a:rPr>
              <a:t>astrometric</a:t>
            </a:r>
            <a:r>
              <a:rPr lang="en-US" sz="1200" kern="1200" dirty="0" smtClean="0">
                <a:solidFill>
                  <a:schemeClr val="tx1"/>
                </a:solidFill>
                <a:latin typeface="+mn-lt"/>
                <a:ea typeface="+mn-ea"/>
                <a:cs typeface="+mn-cs"/>
              </a:rPr>
              <a:t> feature but this also affects 16 times as many</a:t>
            </a:r>
          </a:p>
          <a:p>
            <a:r>
              <a:rPr lang="en-US" sz="1200" kern="1200" dirty="0" smtClean="0">
                <a:solidFill>
                  <a:schemeClr val="tx1"/>
                </a:solidFill>
                <a:latin typeface="+mn-lt"/>
                <a:ea typeface="+mn-ea"/>
                <a:cs typeface="+mn-cs"/>
              </a:rPr>
              <a:t>pixels.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features described here may disappear if any of the following are</a:t>
            </a:r>
          </a:p>
          <a:p>
            <a:r>
              <a:rPr lang="en-US" sz="1200" kern="1200" dirty="0" smtClean="0">
                <a:solidFill>
                  <a:schemeClr val="tx1"/>
                </a:solidFill>
                <a:latin typeface="+mn-lt"/>
                <a:ea typeface="+mn-ea"/>
                <a:cs typeface="+mn-cs"/>
              </a:rPr>
              <a:t>possible: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fully deplete the sensor (channel stop volumes included) with a</a:t>
            </a:r>
          </a:p>
          <a:p>
            <a:r>
              <a:rPr lang="en-US" sz="1200" kern="1200" dirty="0" smtClean="0">
                <a:solidFill>
                  <a:schemeClr val="tx1"/>
                </a:solidFill>
                <a:latin typeface="+mn-lt"/>
                <a:ea typeface="+mn-ea"/>
                <a:cs typeface="+mn-cs"/>
              </a:rPr>
              <a:t>brief, strong field there. If that's possible, this would remove all</a:t>
            </a:r>
          </a:p>
          <a:p>
            <a:r>
              <a:rPr lang="en-US" sz="1200" kern="1200" dirty="0" smtClean="0">
                <a:solidFill>
                  <a:schemeClr val="tx1"/>
                </a:solidFill>
                <a:latin typeface="+mn-lt"/>
                <a:ea typeface="+mn-ea"/>
                <a:cs typeface="+mn-cs"/>
              </a:rPr>
              <a:t>holes from the the potential wells enjoyed by the holes - response</a:t>
            </a:r>
          </a:p>
          <a:p>
            <a:r>
              <a:rPr lang="en-US" sz="1200" kern="1200" dirty="0" smtClean="0">
                <a:solidFill>
                  <a:schemeClr val="tx1"/>
                </a:solidFill>
                <a:latin typeface="+mn-lt"/>
                <a:ea typeface="+mn-ea"/>
                <a:cs typeface="+mn-cs"/>
              </a:rPr>
              <a:t>variations between segments would vanish. This would be "inner state"</a:t>
            </a:r>
          </a:p>
          <a:p>
            <a:r>
              <a:rPr lang="en-US" sz="1200" kern="1200" dirty="0" smtClean="0">
                <a:solidFill>
                  <a:schemeClr val="tx1"/>
                </a:solidFill>
                <a:latin typeface="+mn-lt"/>
                <a:ea typeface="+mn-ea"/>
                <a:cs typeface="+mn-cs"/>
              </a:rPr>
              <a:t>operation;</a:t>
            </a:r>
          </a:p>
          <a:p>
            <a:r>
              <a:rPr lang="en-US" sz="1200" kern="1200" dirty="0" smtClean="0">
                <a:solidFill>
                  <a:schemeClr val="tx1"/>
                </a:solidFill>
                <a:latin typeface="+mn-lt"/>
                <a:ea typeface="+mn-ea"/>
                <a:cs typeface="+mn-cs"/>
              </a:rPr>
              <a:t>2] alter the parallel clock timing so that transport of positive charges</a:t>
            </a:r>
          </a:p>
          <a:p>
            <a:r>
              <a:rPr lang="en-US" sz="1200" kern="1200" dirty="0" smtClean="0">
                <a:solidFill>
                  <a:schemeClr val="tx1"/>
                </a:solidFill>
                <a:latin typeface="+mn-lt"/>
                <a:ea typeface="+mn-ea"/>
                <a:cs typeface="+mn-cs"/>
              </a:rPr>
              <a:t>would be frustrated. If done right, this would keep the holes from being</a:t>
            </a:r>
          </a:p>
          <a:p>
            <a:r>
              <a:rPr lang="en-US" sz="1200" kern="1200" dirty="0" smtClean="0">
                <a:solidFill>
                  <a:schemeClr val="tx1"/>
                </a:solidFill>
                <a:latin typeface="+mn-lt"/>
                <a:ea typeface="+mn-ea"/>
                <a:cs typeface="+mn-cs"/>
              </a:rPr>
              <a:t>swept out of the channel stops that delimit segments. This would be</a:t>
            </a:r>
          </a:p>
          <a:p>
            <a:r>
              <a:rPr lang="en-US" sz="1200" kern="1200" dirty="0" smtClean="0">
                <a:solidFill>
                  <a:schemeClr val="tx1"/>
                </a:solidFill>
                <a:latin typeface="+mn-lt"/>
                <a:ea typeface="+mn-ea"/>
                <a:cs typeface="+mn-cs"/>
              </a:rPr>
              <a:t>"outer state" operation.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third option would be to eliminate the "wire" between segments that</a:t>
            </a:r>
          </a:p>
          <a:p>
            <a:r>
              <a:rPr lang="en-US" sz="1200" kern="1200" dirty="0" smtClean="0">
                <a:solidFill>
                  <a:schemeClr val="tx1"/>
                </a:solidFill>
                <a:latin typeface="+mn-lt"/>
                <a:ea typeface="+mn-ea"/>
                <a:cs typeface="+mn-cs"/>
              </a:rPr>
              <a:t>permits conduction of holes out of that one channel stop. This would</a:t>
            </a:r>
          </a:p>
          <a:p>
            <a:r>
              <a:rPr lang="en-US" sz="1200" kern="1200" dirty="0" smtClean="0">
                <a:solidFill>
                  <a:schemeClr val="tx1"/>
                </a:solidFill>
                <a:latin typeface="+mn-lt"/>
                <a:ea typeface="+mn-ea"/>
                <a:cs typeface="+mn-cs"/>
              </a:rPr>
              <a:t>remove the uniqueness of those 8 channel stops, making them more like</a:t>
            </a:r>
          </a:p>
          <a:p>
            <a:r>
              <a:rPr lang="en-US" sz="1200" kern="1200" dirty="0" smtClean="0">
                <a:solidFill>
                  <a:schemeClr val="tx1"/>
                </a:solidFill>
                <a:latin typeface="+mn-lt"/>
                <a:ea typeface="+mn-ea"/>
                <a:cs typeface="+mn-cs"/>
              </a:rPr>
              <a:t>the other 4000. I think we should go for having no holes in the channel</a:t>
            </a:r>
          </a:p>
          <a:p>
            <a:r>
              <a:rPr lang="en-US" sz="1200" kern="1200" dirty="0" smtClean="0">
                <a:solidFill>
                  <a:schemeClr val="tx1"/>
                </a:solidFill>
                <a:latin typeface="+mn-lt"/>
                <a:ea typeface="+mn-ea"/>
                <a:cs typeface="+mn-cs"/>
              </a:rPr>
              <a:t>stops ("inner state"), or holes saturating the channel stops everywhere</a:t>
            </a:r>
          </a:p>
          <a:p>
            <a:r>
              <a:rPr lang="en-US" sz="1200" kern="1200" dirty="0" smtClean="0">
                <a:solidFill>
                  <a:schemeClr val="tx1"/>
                </a:solidFill>
                <a:latin typeface="+mn-lt"/>
                <a:ea typeface="+mn-ea"/>
                <a:cs typeface="+mn-cs"/>
              </a:rPr>
              <a:t>("outer state"). If we are already undergoing a mask change to remove</a:t>
            </a:r>
          </a:p>
          <a:p>
            <a:r>
              <a:rPr lang="en-US" sz="1200" kern="1200" dirty="0" smtClean="0">
                <a:solidFill>
                  <a:schemeClr val="tx1"/>
                </a:solidFill>
                <a:latin typeface="+mn-lt"/>
                <a:ea typeface="+mn-ea"/>
                <a:cs typeface="+mn-cs"/>
              </a:rPr>
              <a:t>the midline/</a:t>
            </a:r>
            <a:r>
              <a:rPr lang="en-US" sz="1200" kern="1200" dirty="0" err="1" smtClean="0">
                <a:solidFill>
                  <a:schemeClr val="tx1"/>
                </a:solidFill>
                <a:latin typeface="+mn-lt"/>
                <a:ea typeface="+mn-ea"/>
                <a:cs typeface="+mn-cs"/>
              </a:rPr>
              <a:t>bloomstop</a:t>
            </a:r>
            <a:r>
              <a:rPr lang="en-US" sz="1200" kern="1200" dirty="0" smtClean="0">
                <a:solidFill>
                  <a:schemeClr val="tx1"/>
                </a:solidFill>
                <a:latin typeface="+mn-lt"/>
                <a:ea typeface="+mn-ea"/>
                <a:cs typeface="+mn-cs"/>
              </a:rPr>
              <a:t> feature, we should also discuss/consider removing</a:t>
            </a:r>
          </a:p>
          <a:p>
            <a:r>
              <a:rPr lang="en-US" sz="1200" kern="1200" dirty="0" smtClean="0">
                <a:solidFill>
                  <a:schemeClr val="tx1"/>
                </a:solidFill>
                <a:latin typeface="+mn-lt"/>
                <a:ea typeface="+mn-ea"/>
                <a:cs typeface="+mn-cs"/>
              </a:rPr>
              <a:t>this other "feature" that makes segment boundaries stand out like a sore</a:t>
            </a:r>
          </a:p>
          <a:p>
            <a:r>
              <a:rPr lang="en-US" sz="1200" kern="1200" dirty="0" smtClean="0">
                <a:solidFill>
                  <a:schemeClr val="tx1"/>
                </a:solidFill>
                <a:latin typeface="+mn-lt"/>
                <a:ea typeface="+mn-ea"/>
                <a:cs typeface="+mn-cs"/>
              </a:rPr>
              <a:t>thumb. That is, unless we can demonstrate [1] above, that the holes</a:t>
            </a:r>
          </a:p>
          <a:p>
            <a:r>
              <a:rPr lang="en-US" sz="1200" kern="1200" dirty="0" smtClean="0">
                <a:solidFill>
                  <a:schemeClr val="tx1"/>
                </a:solidFill>
                <a:latin typeface="+mn-lt"/>
                <a:ea typeface="+mn-ea"/>
                <a:cs typeface="+mn-cs"/>
              </a:rPr>
              <a:t>pervading the image section channel stops can be removed (and we run in</a:t>
            </a:r>
          </a:p>
          <a:p>
            <a:r>
              <a:rPr lang="en-US" sz="1200" kern="1200" dirty="0" smtClean="0">
                <a:solidFill>
                  <a:schemeClr val="tx1"/>
                </a:solidFill>
                <a:latin typeface="+mn-lt"/>
                <a:ea typeface="+mn-ea"/>
                <a:cs typeface="+mn-cs"/>
              </a:rPr>
              <a:t>"inner state" operation).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Doing this should make the segment boundary become smooth as a baby's</a:t>
            </a:r>
          </a:p>
          <a:p>
            <a:r>
              <a:rPr lang="en-US" sz="1200" kern="1200" dirty="0" smtClean="0">
                <a:solidFill>
                  <a:schemeClr val="tx1"/>
                </a:solidFill>
                <a:latin typeface="+mn-lt"/>
                <a:ea typeface="+mn-ea"/>
                <a:cs typeface="+mn-cs"/>
              </a:rPr>
              <a:t>butt-butt.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Does anybody foresee any problems that might arise from removing these</a:t>
            </a:r>
          </a:p>
          <a:p>
            <a:r>
              <a:rPr lang="en-US" sz="1200" kern="1200" dirty="0" smtClean="0">
                <a:solidFill>
                  <a:schemeClr val="tx1"/>
                </a:solidFill>
                <a:latin typeface="+mn-lt"/>
                <a:ea typeface="+mn-ea"/>
                <a:cs typeface="+mn-cs"/>
              </a:rPr>
              <a:t>"wires", that can't be fixed by a regenerative clock sequence?</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andy</a:t>
            </a:r>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38</a:t>
            </a:fld>
            <a:endParaRPr lang="en-US"/>
          </a:p>
        </p:txBody>
      </p:sp>
    </p:spTree>
    <p:extLst>
      <p:ext uri="{BB962C8B-B14F-4D97-AF65-F5344CB8AC3E}">
        <p14:creationId xmlns:p14="http://schemas.microsoft.com/office/powerpoint/2010/main" val="332625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Peter, Paul, James..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just came across this page in the CCD250 report and realized that the excess dark current shown follows at least some of the tearing contours. suggestive of it, at least between the lower image on the first page and the first image of the next. I guess nobody made the connection at the time. Peter, is this the same thing as what you saw in the wee hours prior to our first day at E2V? The polarity appears 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 also wondering how we can ensure that all charge transfer occurs without exposure to surface states. Was there anything out of the ordinary (other than the ubiquitous tearing feature) that set 112-02 aside from the others? e.g., voltage combinations for which the device was exactly depleted? Maybe it's not something you routinely measure. Maybe you can remember something else that was different.</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andy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E5BBBA3-B34F-5C4E-9186-D066DD27214F}" type="slidenum">
              <a:rPr lang="en-US" smtClean="0"/>
              <a:t>39</a:t>
            </a:fld>
            <a:endParaRPr lang="en-US"/>
          </a:p>
        </p:txBody>
      </p:sp>
    </p:spTree>
    <p:extLst>
      <p:ext uri="{BB962C8B-B14F-4D97-AF65-F5344CB8AC3E}">
        <p14:creationId xmlns:p14="http://schemas.microsoft.com/office/powerpoint/2010/main" val="414420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131118-9</a:t>
            </a:r>
            <a:endParaRPr lang="en-US"/>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187934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131118-9</a:t>
            </a:r>
            <a:endParaRPr lang="en-US"/>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1043480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131118-9</a:t>
            </a:r>
            <a:endParaRPr lang="en-US"/>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2673844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131118-9</a:t>
            </a:r>
            <a:endParaRPr lang="en-US"/>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3039635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131118-9</a:t>
            </a:r>
            <a:endParaRPr lang="en-US"/>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170691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131118-9</a:t>
            </a:r>
            <a:endParaRPr lang="en-US"/>
          </a:p>
        </p:txBody>
      </p:sp>
      <p:sp>
        <p:nvSpPr>
          <p:cNvPr id="6" name="Footer Placeholder 5"/>
          <p:cNvSpPr>
            <a:spLocks noGrp="1"/>
          </p:cNvSpPr>
          <p:nvPr>
            <p:ph type="ftr" sz="quarter" idx="11"/>
          </p:nvPr>
        </p:nvSpPr>
        <p:spPr/>
        <p:txBody>
          <a:bodyPr/>
          <a:lstStyle/>
          <a:p>
            <a:r>
              <a:rPr lang="en-US" smtClean="0"/>
              <a:t>Precision Astronomy w/ Fully Depleted CCDs</a:t>
            </a:r>
            <a:endParaRPr lang="en-US"/>
          </a:p>
        </p:txBody>
      </p:sp>
      <p:sp>
        <p:nvSpPr>
          <p:cNvPr id="7" name="Slide Number Placeholder 6"/>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3610454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131118-9</a:t>
            </a:r>
            <a:endParaRPr lang="en-US"/>
          </a:p>
        </p:txBody>
      </p:sp>
      <p:sp>
        <p:nvSpPr>
          <p:cNvPr id="8" name="Footer Placeholder 7"/>
          <p:cNvSpPr>
            <a:spLocks noGrp="1"/>
          </p:cNvSpPr>
          <p:nvPr>
            <p:ph type="ftr" sz="quarter" idx="11"/>
          </p:nvPr>
        </p:nvSpPr>
        <p:spPr/>
        <p:txBody>
          <a:bodyPr/>
          <a:lstStyle/>
          <a:p>
            <a:r>
              <a:rPr lang="en-US" smtClean="0"/>
              <a:t>Precision Astronomy w/ Fully Depleted CCDs</a:t>
            </a:r>
            <a:endParaRPr lang="en-US"/>
          </a:p>
        </p:txBody>
      </p:sp>
      <p:sp>
        <p:nvSpPr>
          <p:cNvPr id="9" name="Slide Number Placeholder 8"/>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243329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131118-9</a:t>
            </a:r>
            <a:endParaRPr lang="en-US"/>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244259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131118-9</a:t>
            </a:r>
            <a:endParaRPr lang="en-US"/>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364589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131118-9</a:t>
            </a:r>
            <a:endParaRPr lang="en-US"/>
          </a:p>
        </p:txBody>
      </p:sp>
      <p:sp>
        <p:nvSpPr>
          <p:cNvPr id="6" name="Footer Placeholder 5"/>
          <p:cNvSpPr>
            <a:spLocks noGrp="1"/>
          </p:cNvSpPr>
          <p:nvPr>
            <p:ph type="ftr" sz="quarter" idx="11"/>
          </p:nvPr>
        </p:nvSpPr>
        <p:spPr/>
        <p:txBody>
          <a:bodyPr/>
          <a:lstStyle/>
          <a:p>
            <a:r>
              <a:rPr lang="en-US" smtClean="0"/>
              <a:t>Precision Astronomy w/ Fully Depleted CCDs</a:t>
            </a:r>
            <a:endParaRPr lang="en-US"/>
          </a:p>
        </p:txBody>
      </p:sp>
      <p:sp>
        <p:nvSpPr>
          <p:cNvPr id="7" name="Slide Number Placeholder 6"/>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2955854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131118-9</a:t>
            </a:r>
            <a:endParaRPr lang="en-US"/>
          </a:p>
        </p:txBody>
      </p:sp>
      <p:sp>
        <p:nvSpPr>
          <p:cNvPr id="6" name="Footer Placeholder 5"/>
          <p:cNvSpPr>
            <a:spLocks noGrp="1"/>
          </p:cNvSpPr>
          <p:nvPr>
            <p:ph type="ftr" sz="quarter" idx="11"/>
          </p:nvPr>
        </p:nvSpPr>
        <p:spPr/>
        <p:txBody>
          <a:bodyPr/>
          <a:lstStyle/>
          <a:p>
            <a:r>
              <a:rPr lang="en-US" smtClean="0"/>
              <a:t>Precision Astronomy w/ Fully Depleted CCDs</a:t>
            </a:r>
            <a:endParaRPr lang="en-US"/>
          </a:p>
        </p:txBody>
      </p:sp>
      <p:sp>
        <p:nvSpPr>
          <p:cNvPr id="7" name="Slide Number Placeholder 6"/>
          <p:cNvSpPr>
            <a:spLocks noGrp="1"/>
          </p:cNvSpPr>
          <p:nvPr>
            <p:ph type="sldNum" sz="quarter" idx="12"/>
          </p:nvPr>
        </p:nvSpPr>
        <p:spPr/>
        <p:txBody>
          <a:bodyPr/>
          <a:lstStyle/>
          <a:p>
            <a:fld id="{832562BE-BE34-474C-923F-316E3C212AA5}" type="slidenum">
              <a:rPr lang="en-US" smtClean="0"/>
              <a:t>‹#›</a:t>
            </a:fld>
            <a:endParaRPr lang="en-US"/>
          </a:p>
        </p:txBody>
      </p:sp>
    </p:spTree>
    <p:extLst>
      <p:ext uri="{BB962C8B-B14F-4D97-AF65-F5344CB8AC3E}">
        <p14:creationId xmlns:p14="http://schemas.microsoft.com/office/powerpoint/2010/main" val="3762571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131118-9</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Precision Astronomy w/ Fully Depleted CCDs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2562BE-BE34-474C-923F-316E3C212AA5}" type="slidenum">
              <a:rPr lang="en-US" smtClean="0"/>
              <a:t>‹#›</a:t>
            </a:fld>
            <a:endParaRPr lang="en-US"/>
          </a:p>
        </p:txBody>
      </p:sp>
    </p:spTree>
    <p:extLst>
      <p:ext uri="{BB962C8B-B14F-4D97-AF65-F5344CB8AC3E}">
        <p14:creationId xmlns:p14="http://schemas.microsoft.com/office/powerpoint/2010/main" val="1713367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1.bin"/><Relationship Id="rId5"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gif"/><Relationship Id="rId3" Type="http://schemas.openxmlformats.org/officeDocument/2006/relationships/image" Target="../media/image6.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gif"/><Relationship Id="rId5" Type="http://schemas.openxmlformats.org/officeDocument/2006/relationships/image" Target="../media/image8.gif"/><Relationship Id="rId6" Type="http://schemas.openxmlformats.org/officeDocument/2006/relationships/image" Target="../media/image9.gif"/><Relationship Id="rId7" Type="http://schemas.openxmlformats.org/officeDocument/2006/relationships/image" Target="../media/image10.gif"/><Relationship Id="rId1" Type="http://schemas.openxmlformats.org/officeDocument/2006/relationships/slideLayout" Target="../slideLayouts/slideLayout6.xml"/><Relationship Id="rId2" Type="http://schemas.openxmlformats.org/officeDocument/2006/relationships/image" Target="../media/image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 Id="rId3" Type="http://schemas.openxmlformats.org/officeDocument/2006/relationships/image" Target="../media/image1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file:///\\localhost\Users\arasmus\Documents\!OLE_LINK1" TargetMode="External"/><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LSST sensors: How will dark energy be constrained with lensed photo-conversions?	</a:t>
            </a:r>
            <a:endParaRPr lang="en-US" dirty="0"/>
          </a:p>
        </p:txBody>
      </p:sp>
      <p:sp>
        <p:nvSpPr>
          <p:cNvPr id="3" name="Subtitle 2"/>
          <p:cNvSpPr>
            <a:spLocks noGrp="1"/>
          </p:cNvSpPr>
          <p:nvPr>
            <p:ph type="subTitle" idx="1"/>
          </p:nvPr>
        </p:nvSpPr>
        <p:spPr/>
        <p:txBody>
          <a:bodyPr/>
          <a:lstStyle/>
          <a:p>
            <a:r>
              <a:rPr lang="en-US" dirty="0" smtClean="0"/>
              <a:t>Andy Rasmussen, SLAC</a:t>
            </a:r>
          </a:p>
          <a:p>
            <a:r>
              <a:rPr lang="en-US" dirty="0" smtClean="0"/>
              <a:t>131118</a:t>
            </a:r>
            <a:endParaRPr lang="en-US" dirty="0"/>
          </a:p>
        </p:txBody>
      </p:sp>
    </p:spTree>
    <p:extLst>
      <p:ext uri="{BB962C8B-B14F-4D97-AF65-F5344CB8AC3E}">
        <p14:creationId xmlns:p14="http://schemas.microsoft.com/office/powerpoint/2010/main" val="3966099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t>
            </a:r>
            <a:r>
              <a:rPr lang="en-US" dirty="0" smtClean="0"/>
              <a:t>ools (2)</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On top of the CCD/Si drift model backdrop, additional mechanisms that modify drift of the conversions are required to mimic the phenomena listed above:</a:t>
            </a:r>
          </a:p>
          <a:p>
            <a:pPr lvl="1"/>
            <a:r>
              <a:rPr lang="en-US" dirty="0" smtClean="0"/>
              <a:t>Tree rings – variations in N</a:t>
            </a:r>
            <a:r>
              <a:rPr lang="en-US" baseline="-25000" dirty="0" smtClean="0"/>
              <a:t>A</a:t>
            </a:r>
            <a:r>
              <a:rPr lang="en-US" dirty="0" smtClean="0"/>
              <a:t> of the Si wafer cause lateral fields (due to </a:t>
            </a:r>
            <a:r>
              <a:rPr lang="en-US" dirty="0" err="1" smtClean="0"/>
              <a:t>δρ</a:t>
            </a:r>
            <a:r>
              <a:rPr lang="en-US" baseline="-25000" dirty="0" err="1" smtClean="0"/>
              <a:t>b</a:t>
            </a:r>
            <a:r>
              <a:rPr lang="en-US" dirty="0" smtClean="0"/>
              <a:t> in depleted medium)</a:t>
            </a:r>
          </a:p>
          <a:p>
            <a:pPr lvl="1"/>
            <a:r>
              <a:rPr lang="en-US" dirty="0" smtClean="0"/>
              <a:t> midline charge redistribution, edge </a:t>
            </a:r>
            <a:r>
              <a:rPr lang="en-US" dirty="0" err="1" smtClean="0"/>
              <a:t>rolloff</a:t>
            </a:r>
            <a:r>
              <a:rPr lang="en-US" dirty="0"/>
              <a:t> </a:t>
            </a:r>
            <a:r>
              <a:rPr lang="en-US" dirty="0" smtClean="0"/>
              <a:t>– presence of isolated charge confining features or abrupt change in the layout of those features</a:t>
            </a:r>
          </a:p>
          <a:p>
            <a:pPr lvl="1"/>
            <a:r>
              <a:rPr lang="en-US" dirty="0" smtClean="0"/>
              <a:t>Onset of tearing – transient variations in hole capacity and/or their saturation in </a:t>
            </a:r>
            <a:r>
              <a:rPr lang="en-US" i="1" dirty="0" smtClean="0"/>
              <a:t>channel stops</a:t>
            </a:r>
          </a:p>
          <a:p>
            <a:pPr lvl="1"/>
            <a:r>
              <a:rPr lang="en-US" dirty="0" smtClean="0"/>
              <a:t>Apparent channel carrier occupancy gradients</a:t>
            </a:r>
          </a:p>
          <a:p>
            <a:r>
              <a:rPr lang="en-US" dirty="0" err="1" smtClean="0"/>
              <a:t>Dirichlet</a:t>
            </a:r>
            <a:r>
              <a:rPr lang="en-US" dirty="0" smtClean="0"/>
              <a:t> boundary conditions at the backside electrode and at the clocks were applied together with plausible field distortion terms. Poisson equation still holds in the photosensitive medium</a:t>
            </a:r>
          </a:p>
          <a:p>
            <a:pPr marL="0" indent="0">
              <a:buNone/>
            </a:pPr>
            <a:endParaRPr lang="en-US" dirty="0" smtClean="0"/>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10</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5278672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t>
            </a:r>
            <a:r>
              <a:rPr lang="en-US" dirty="0" smtClean="0"/>
              <a:t>ools (3)</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Lateral drift due to            is handled approximately by combining 1-D Poisson solutions and applying equipotential boundary conditions at backside window and at the clocks. This is justified because the displacement field strength is small compared to the externally applied field</a:t>
            </a:r>
          </a:p>
          <a:p>
            <a:r>
              <a:rPr lang="en-US" dirty="0" smtClean="0"/>
              <a:t>All other field distortions were applied in the form of electrostatic line charge (and point charge) distributions – with corresponding image charge distributions placed about the planes of symmetry (cf. Jackson, standard electrostatics trick)</a:t>
            </a:r>
          </a:p>
          <a:p>
            <a:pPr lvl="1"/>
            <a:r>
              <a:rPr lang="en-US" dirty="0" smtClean="0"/>
              <a:t>Channel stop p+ implants, when depleted, form a negatively charged line charge density</a:t>
            </a:r>
          </a:p>
          <a:p>
            <a:pPr lvl="1"/>
            <a:r>
              <a:rPr lang="en-US" dirty="0"/>
              <a:t>I</a:t>
            </a:r>
            <a:r>
              <a:rPr lang="en-US" dirty="0" smtClean="0"/>
              <a:t>t has a positively charged image opposite the clocks</a:t>
            </a:r>
          </a:p>
          <a:p>
            <a:pPr lvl="1"/>
            <a:r>
              <a:rPr lang="en-US" dirty="0" smtClean="0"/>
              <a:t>The two form a dipole in 2 dimensions</a:t>
            </a:r>
          </a:p>
          <a:p>
            <a:pPr lvl="1"/>
            <a:r>
              <a:rPr lang="en-US" dirty="0" smtClean="0"/>
              <a:t>The dipole has an image opposite the backside window, 2*thickness away. A dipole’s image is the dipole itself, just in a different location. Etc..</a:t>
            </a:r>
          </a:p>
          <a:p>
            <a:pPr lvl="1"/>
            <a:r>
              <a:rPr lang="en-US" dirty="0" smtClean="0"/>
              <a:t>Dipoles at z=0, +/-2t, +/-4t, +/-6t, .. +/-2(n-1)t, +/- 2nt.</a:t>
            </a:r>
          </a:p>
          <a:p>
            <a:r>
              <a:rPr lang="en-US" dirty="0" smtClean="0"/>
              <a:t>To “dipole lattice” field is added the “backdrop” 1-D drift field</a:t>
            </a:r>
          </a:p>
          <a:p>
            <a:r>
              <a:rPr lang="en-US" dirty="0" smtClean="0"/>
              <a:t>Test particles are followed, drift times integrated, ultimate resting locations for the conversions are recorded</a:t>
            </a:r>
          </a:p>
          <a:p>
            <a:endParaRPr lang="en-US" dirty="0"/>
          </a:p>
          <a:p>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1044482655"/>
              </p:ext>
            </p:extLst>
          </p:nvPr>
        </p:nvGraphicFramePr>
        <p:xfrm>
          <a:off x="2702664" y="1529775"/>
          <a:ext cx="469200" cy="387600"/>
        </p:xfrm>
        <a:graphic>
          <a:graphicData uri="http://schemas.openxmlformats.org/presentationml/2006/ole">
            <mc:AlternateContent xmlns:mc="http://schemas.openxmlformats.org/markup-compatibility/2006">
              <mc:Choice xmlns:v="urn:schemas-microsoft-com:vml" Requires="v">
                <p:oleObj spid="_x0000_s1047" name="Equation" r:id="rId4" imgW="292100" imgH="241300" progId="Equation.3">
                  <p:embed/>
                </p:oleObj>
              </mc:Choice>
              <mc:Fallback>
                <p:oleObj name="Equation" r:id="rId4" imgW="292100" imgH="241300" progId="Equation.3">
                  <p:embed/>
                  <p:pic>
                    <p:nvPicPr>
                      <p:cNvPr id="0" name=""/>
                      <p:cNvPicPr/>
                      <p:nvPr/>
                    </p:nvPicPr>
                    <p:blipFill>
                      <a:blip r:embed="rId5"/>
                      <a:stretch>
                        <a:fillRect/>
                      </a:stretch>
                    </p:blipFill>
                    <p:spPr>
                      <a:xfrm>
                        <a:off x="2702664" y="1529775"/>
                        <a:ext cx="469200" cy="387600"/>
                      </a:xfrm>
                      <a:prstGeom prst="rect">
                        <a:avLst/>
                      </a:prstGeom>
                    </p:spPr>
                  </p:pic>
                </p:oleObj>
              </mc:Fallback>
            </mc:AlternateContent>
          </a:graphicData>
        </a:graphic>
      </p:graphicFrame>
      <p:sp>
        <p:nvSpPr>
          <p:cNvPr id="5" name="TextBox 4"/>
          <p:cNvSpPr txBox="1"/>
          <p:nvPr/>
        </p:nvSpPr>
        <p:spPr>
          <a:xfrm>
            <a:off x="457200" y="5286015"/>
            <a:ext cx="8074084" cy="1477328"/>
          </a:xfrm>
          <a:prstGeom prst="rect">
            <a:avLst/>
          </a:prstGeom>
          <a:noFill/>
        </p:spPr>
        <p:txBody>
          <a:bodyPr wrap="square" rtlCol="0">
            <a:spAutoFit/>
          </a:bodyPr>
          <a:lstStyle/>
          <a:p>
            <a:r>
              <a:rPr lang="en-US" dirty="0" smtClean="0"/>
              <a:t>NB – values of dipole moments can be calibrated. A priori knowledge requires </a:t>
            </a:r>
            <a:r>
              <a:rPr lang="en-US" i="1" dirty="0" smtClean="0"/>
              <a:t>both</a:t>
            </a:r>
            <a:r>
              <a:rPr lang="en-US" dirty="0" smtClean="0"/>
              <a:t> charge counts and their standoff positions relative to equipotential planes. Standard dipole strengths were as follows:</a:t>
            </a:r>
          </a:p>
          <a:p>
            <a:r>
              <a:rPr lang="en-US" dirty="0" smtClean="0"/>
              <a:t>Unit 2D dipole: </a:t>
            </a:r>
            <a:r>
              <a:rPr lang="en-US" dirty="0" err="1" smtClean="0"/>
              <a:t>ξ</a:t>
            </a:r>
            <a:r>
              <a:rPr lang="en-US" dirty="0" smtClean="0"/>
              <a:t>=5e5 q distributed over pixel dimension, a depth 100nm from clocks</a:t>
            </a:r>
          </a:p>
          <a:p>
            <a:r>
              <a:rPr lang="en-US" dirty="0" smtClean="0"/>
              <a:t>Unit 3D dipole: P=1e5 q in channel a depth 500nm from clocks</a:t>
            </a:r>
            <a:endParaRPr lang="en-US" dirty="0"/>
          </a:p>
        </p:txBody>
      </p:sp>
    </p:spTree>
    <p:extLst>
      <p:ext uri="{BB962C8B-B14F-4D97-AF65-F5344CB8AC3E}">
        <p14:creationId xmlns:p14="http://schemas.microsoft.com/office/powerpoint/2010/main" val="6351506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Tree rings results (amplitude dependence on BSS)</a:t>
            </a:r>
            <a:endParaRPr lang="en-US" dirty="0"/>
          </a:p>
        </p:txBody>
      </p:sp>
      <p:pic>
        <p:nvPicPr>
          <p:cNvPr id="4" name="Picture 3"/>
          <p:cNvPicPr>
            <a:picLocks noChangeAspect="1"/>
          </p:cNvPicPr>
          <p:nvPr/>
        </p:nvPicPr>
        <p:blipFill>
          <a:blip r:embed="rId2"/>
          <a:stretch>
            <a:fillRect/>
          </a:stretch>
        </p:blipFill>
        <p:spPr>
          <a:xfrm>
            <a:off x="-146393" y="2336773"/>
            <a:ext cx="5179669" cy="3729518"/>
          </a:xfrm>
          <a:prstGeom prst="rect">
            <a:avLst/>
          </a:prstGeom>
        </p:spPr>
      </p:pic>
      <p:pic>
        <p:nvPicPr>
          <p:cNvPr id="5" name="Picture 4"/>
          <p:cNvPicPr>
            <a:picLocks noChangeAspect="1"/>
          </p:cNvPicPr>
          <p:nvPr/>
        </p:nvPicPr>
        <p:blipFill>
          <a:blip r:embed="rId3"/>
          <a:stretch>
            <a:fillRect/>
          </a:stretch>
        </p:blipFill>
        <p:spPr>
          <a:xfrm>
            <a:off x="4428521" y="2336773"/>
            <a:ext cx="4715479" cy="3729518"/>
          </a:xfrm>
          <a:prstGeom prst="rect">
            <a:avLst/>
          </a:prstGeom>
        </p:spPr>
      </p:pic>
      <p:sp>
        <p:nvSpPr>
          <p:cNvPr id="12" name="Footer Placeholder 11"/>
          <p:cNvSpPr>
            <a:spLocks noGrp="1"/>
          </p:cNvSpPr>
          <p:nvPr>
            <p:ph type="ftr" sz="quarter" idx="11"/>
          </p:nvPr>
        </p:nvSpPr>
        <p:spPr/>
        <p:txBody>
          <a:bodyPr/>
          <a:lstStyle/>
          <a:p>
            <a:r>
              <a:rPr lang="en-US" smtClean="0"/>
              <a:t>Precision Astronomy w/ Fully Depleted CCDs</a:t>
            </a:r>
            <a:endParaRPr lang="en-US"/>
          </a:p>
        </p:txBody>
      </p:sp>
      <p:sp>
        <p:nvSpPr>
          <p:cNvPr id="13" name="Slide Number Placeholder 12"/>
          <p:cNvSpPr>
            <a:spLocks noGrp="1"/>
          </p:cNvSpPr>
          <p:nvPr>
            <p:ph type="sldNum" sz="quarter" idx="12"/>
          </p:nvPr>
        </p:nvSpPr>
        <p:spPr/>
        <p:txBody>
          <a:bodyPr/>
          <a:lstStyle/>
          <a:p>
            <a:fld id="{832562BE-BE34-474C-923F-316E3C212AA5}" type="slidenum">
              <a:rPr lang="en-US" smtClean="0"/>
              <a:t>12</a:t>
            </a:fld>
            <a:endParaRPr lang="en-US"/>
          </a:p>
        </p:txBody>
      </p:sp>
      <p:sp>
        <p:nvSpPr>
          <p:cNvPr id="14" name="Date Placeholder 13"/>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975246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27000" y="0"/>
            <a:ext cx="8875059" cy="6858000"/>
            <a:chOff x="127000" y="0"/>
            <a:chExt cx="8875059" cy="6858000"/>
          </a:xfrm>
        </p:grpSpPr>
        <p:pic>
          <p:nvPicPr>
            <p:cNvPr id="2" name="Picture 1"/>
            <p:cNvPicPr>
              <a:picLocks noChangeAspect="1"/>
            </p:cNvPicPr>
            <p:nvPr/>
          </p:nvPicPr>
          <p:blipFill>
            <a:blip r:embed="rId2"/>
            <a:stretch>
              <a:fillRect/>
            </a:stretch>
          </p:blipFill>
          <p:spPr>
            <a:xfrm>
              <a:off x="127000" y="0"/>
              <a:ext cx="8875059" cy="6858000"/>
            </a:xfrm>
            <a:prstGeom prst="rect">
              <a:avLst/>
            </a:prstGeom>
          </p:spPr>
        </p:pic>
        <p:sp>
          <p:nvSpPr>
            <p:cNvPr id="3" name="TextBox 2"/>
            <p:cNvSpPr txBox="1"/>
            <p:nvPr/>
          </p:nvSpPr>
          <p:spPr>
            <a:xfrm>
              <a:off x="3195365" y="2321275"/>
              <a:ext cx="4493538" cy="369332"/>
            </a:xfrm>
            <a:prstGeom prst="rect">
              <a:avLst/>
            </a:prstGeom>
            <a:noFill/>
          </p:spPr>
          <p:txBody>
            <a:bodyPr wrap="none" rtlCol="0">
              <a:spAutoFit/>
            </a:bodyPr>
            <a:lstStyle/>
            <a:p>
              <a:r>
                <a:rPr lang="en-US" dirty="0" err="1" smtClean="0"/>
                <a:t>ΔN</a:t>
              </a:r>
              <a:r>
                <a:rPr lang="en-US" baseline="-25000" dirty="0" err="1" smtClean="0"/>
                <a:t>a</a:t>
              </a:r>
              <a:r>
                <a:rPr lang="en-US" dirty="0" smtClean="0"/>
                <a:t> ≈ 130 mm</a:t>
              </a:r>
              <a:r>
                <a:rPr lang="en-US" baseline="30000" dirty="0" smtClean="0"/>
                <a:t>-2</a:t>
              </a:r>
              <a:r>
                <a:rPr lang="en-US" dirty="0" smtClean="0"/>
                <a:t> (p/2π)</a:t>
              </a:r>
              <a:r>
                <a:rPr lang="en-US" baseline="30000" dirty="0" smtClean="0"/>
                <a:t>2</a:t>
              </a:r>
              <a:r>
                <a:rPr lang="en-US" dirty="0" smtClean="0"/>
                <a:t> x 10</a:t>
              </a:r>
              <a:r>
                <a:rPr lang="en-US" baseline="30000" dirty="0" smtClean="0"/>
                <a:t>10</a:t>
              </a:r>
              <a:r>
                <a:rPr lang="en-US" dirty="0" smtClean="0"/>
                <a:t> cm</a:t>
              </a:r>
              <a:r>
                <a:rPr lang="en-US" baseline="30000" dirty="0" smtClean="0"/>
                <a:t>-3</a:t>
              </a:r>
              <a:r>
                <a:rPr lang="en-US" dirty="0" smtClean="0"/>
                <a:t> ≈ 4E9 cm</a:t>
              </a:r>
              <a:r>
                <a:rPr lang="en-US" baseline="30000" dirty="0" smtClean="0"/>
                <a:t>-3</a:t>
              </a:r>
              <a:endParaRPr lang="en-US" baseline="30000" dirty="0"/>
            </a:p>
          </p:txBody>
        </p:sp>
        <p:sp>
          <p:nvSpPr>
            <p:cNvPr id="4" name="TextBox 3"/>
            <p:cNvSpPr txBox="1"/>
            <p:nvPr/>
          </p:nvSpPr>
          <p:spPr>
            <a:xfrm>
              <a:off x="3919101" y="2758100"/>
              <a:ext cx="3632336" cy="646331"/>
            </a:xfrm>
            <a:prstGeom prst="rect">
              <a:avLst/>
            </a:prstGeom>
            <a:noFill/>
          </p:spPr>
          <p:txBody>
            <a:bodyPr wrap="square" rtlCol="0">
              <a:spAutoFit/>
            </a:bodyPr>
            <a:lstStyle/>
            <a:p>
              <a:r>
                <a:rPr lang="en-US" dirty="0" smtClean="0"/>
                <a:t>bss00 corresponds to field strength of ~ 0.8 kV/cm near backside</a:t>
              </a:r>
              <a:endParaRPr lang="en-US" baseline="30000" dirty="0"/>
            </a:p>
          </p:txBody>
        </p:sp>
        <p:sp>
          <p:nvSpPr>
            <p:cNvPr id="5" name="TextBox 4"/>
            <p:cNvSpPr txBox="1"/>
            <p:nvPr/>
          </p:nvSpPr>
          <p:spPr>
            <a:xfrm>
              <a:off x="4235366" y="3565919"/>
              <a:ext cx="3632336" cy="1200329"/>
            </a:xfrm>
            <a:prstGeom prst="rect">
              <a:avLst/>
            </a:prstGeom>
            <a:noFill/>
          </p:spPr>
          <p:txBody>
            <a:bodyPr wrap="square" rtlCol="0">
              <a:spAutoFit/>
            </a:bodyPr>
            <a:lstStyle/>
            <a:p>
              <a:r>
                <a:rPr lang="en-US" dirty="0" smtClean="0"/>
                <a:t>Reduction in tree rings with increased </a:t>
              </a:r>
              <a:r>
                <a:rPr lang="en-US" dirty="0" err="1" smtClean="0"/>
                <a:t>bss</a:t>
              </a:r>
              <a:r>
                <a:rPr lang="en-US" dirty="0" smtClean="0"/>
                <a:t> should almost exactly follow reduction in isotropic diffusion with </a:t>
              </a:r>
              <a:r>
                <a:rPr lang="en-US" dirty="0" err="1" smtClean="0"/>
                <a:t>bss</a:t>
              </a:r>
              <a:endParaRPr lang="en-US" baseline="30000" dirty="0"/>
            </a:p>
          </p:txBody>
        </p:sp>
      </p:grpSp>
      <p:sp>
        <p:nvSpPr>
          <p:cNvPr id="9" name="Footer Placeholder 8"/>
          <p:cNvSpPr>
            <a:spLocks noGrp="1"/>
          </p:cNvSpPr>
          <p:nvPr>
            <p:ph type="ftr" sz="quarter" idx="11"/>
          </p:nvPr>
        </p:nvSpPr>
        <p:spPr/>
        <p:txBody>
          <a:bodyPr/>
          <a:lstStyle/>
          <a:p>
            <a:r>
              <a:rPr lang="en-US" smtClean="0"/>
              <a:t>Precision Astronomy w/ Fully Depleted CCDs</a:t>
            </a:r>
            <a:endParaRPr lang="en-US"/>
          </a:p>
        </p:txBody>
      </p:sp>
      <p:sp>
        <p:nvSpPr>
          <p:cNvPr id="10" name="Slide Number Placeholder 9"/>
          <p:cNvSpPr>
            <a:spLocks noGrp="1"/>
          </p:cNvSpPr>
          <p:nvPr>
            <p:ph type="sldNum" sz="quarter" idx="12"/>
          </p:nvPr>
        </p:nvSpPr>
        <p:spPr/>
        <p:txBody>
          <a:bodyPr/>
          <a:lstStyle/>
          <a:p>
            <a:fld id="{832562BE-BE34-474C-923F-316E3C212AA5}" type="slidenum">
              <a:rPr lang="en-US" smtClean="0"/>
              <a:t>13</a:t>
            </a:fld>
            <a:endParaRPr lang="en-US"/>
          </a:p>
        </p:txBody>
      </p:sp>
      <p:sp>
        <p:nvSpPr>
          <p:cNvPr id="11" name="Date Placeholder 10"/>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9310468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7000" y="415967"/>
            <a:ext cx="8875059" cy="6858000"/>
            <a:chOff x="127000" y="332407"/>
            <a:chExt cx="8875059" cy="6858000"/>
          </a:xfrm>
        </p:grpSpPr>
        <p:sp>
          <p:nvSpPr>
            <p:cNvPr id="4" name="Oval 3"/>
            <p:cNvSpPr/>
            <p:nvPr/>
          </p:nvSpPr>
          <p:spPr>
            <a:xfrm>
              <a:off x="5740400" y="5473666"/>
              <a:ext cx="88900" cy="88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394740" y="4838666"/>
              <a:ext cx="1013706" cy="307777"/>
            </a:xfrm>
            <a:prstGeom prst="rect">
              <a:avLst/>
            </a:prstGeom>
            <a:noFill/>
          </p:spPr>
          <p:txBody>
            <a:bodyPr wrap="none" rtlCol="0">
              <a:spAutoFit/>
            </a:bodyPr>
            <a:lstStyle/>
            <a:p>
              <a:r>
                <a:rPr lang="en-US" sz="1400" dirty="0" err="1" smtClean="0"/>
                <a:t>Calib</a:t>
              </a:r>
              <a:r>
                <a:rPr lang="en-US" sz="1400" dirty="0" smtClean="0"/>
                <a:t>. point</a:t>
              </a:r>
              <a:endParaRPr lang="en-US" sz="1400" dirty="0"/>
            </a:p>
          </p:txBody>
        </p:sp>
        <p:cxnSp>
          <p:nvCxnSpPr>
            <p:cNvPr id="6" name="Straight Arrow Connector 5"/>
            <p:cNvCxnSpPr>
              <a:stCxn id="5" idx="1"/>
              <a:endCxn id="4" idx="7"/>
            </p:cNvCxnSpPr>
            <p:nvPr/>
          </p:nvCxnSpPr>
          <p:spPr>
            <a:xfrm flipH="1">
              <a:off x="5816281" y="4992555"/>
              <a:ext cx="578459" cy="4941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08400" y="1327512"/>
              <a:ext cx="291516" cy="307777"/>
            </a:xfrm>
            <a:prstGeom prst="rect">
              <a:avLst/>
            </a:prstGeom>
            <a:noFill/>
          </p:spPr>
          <p:txBody>
            <a:bodyPr wrap="none" rtlCol="0">
              <a:spAutoFit/>
            </a:bodyPr>
            <a:lstStyle/>
            <a:p>
              <a:r>
                <a:rPr lang="en-US" sz="1400" b="1" i="1" dirty="0" smtClean="0">
                  <a:solidFill>
                    <a:srgbClr val="FF0000"/>
                  </a:solidFill>
                </a:rPr>
                <a:t>r</a:t>
              </a:r>
              <a:endParaRPr lang="en-US" sz="1400" b="1" i="1" dirty="0">
                <a:solidFill>
                  <a:srgbClr val="FF0000"/>
                </a:solidFill>
              </a:endParaRPr>
            </a:p>
          </p:txBody>
        </p:sp>
        <p:sp>
          <p:nvSpPr>
            <p:cNvPr id="18" name="TextBox 17"/>
            <p:cNvSpPr txBox="1"/>
            <p:nvPr/>
          </p:nvSpPr>
          <p:spPr>
            <a:xfrm>
              <a:off x="1308099" y="1327512"/>
              <a:ext cx="322988" cy="307777"/>
            </a:xfrm>
            <a:prstGeom prst="rect">
              <a:avLst/>
            </a:prstGeom>
            <a:noFill/>
          </p:spPr>
          <p:txBody>
            <a:bodyPr wrap="none" rtlCol="0">
              <a:spAutoFit/>
            </a:bodyPr>
            <a:lstStyle/>
            <a:p>
              <a:r>
                <a:rPr lang="en-US" sz="1400" b="1" i="1" dirty="0" smtClean="0">
                  <a:solidFill>
                    <a:srgbClr val="FF0000"/>
                  </a:solidFill>
                </a:rPr>
                <a:t>u</a:t>
              </a:r>
              <a:endParaRPr lang="en-US" sz="1400" b="1" i="1" dirty="0">
                <a:solidFill>
                  <a:srgbClr val="FF0000"/>
                </a:solidFill>
              </a:endParaRPr>
            </a:p>
          </p:txBody>
        </p:sp>
        <p:sp>
          <p:nvSpPr>
            <p:cNvPr id="19" name="TextBox 18"/>
            <p:cNvSpPr txBox="1"/>
            <p:nvPr/>
          </p:nvSpPr>
          <p:spPr>
            <a:xfrm>
              <a:off x="2400300" y="1327512"/>
              <a:ext cx="322988" cy="307777"/>
            </a:xfrm>
            <a:prstGeom prst="rect">
              <a:avLst/>
            </a:prstGeom>
            <a:noFill/>
          </p:spPr>
          <p:txBody>
            <a:bodyPr wrap="none" rtlCol="0">
              <a:spAutoFit/>
            </a:bodyPr>
            <a:lstStyle/>
            <a:p>
              <a:r>
                <a:rPr lang="en-US" sz="1400" b="1" i="1" dirty="0" smtClean="0">
                  <a:solidFill>
                    <a:srgbClr val="FF0000"/>
                  </a:solidFill>
                </a:rPr>
                <a:t>g</a:t>
              </a:r>
              <a:endParaRPr lang="en-US" sz="1400" b="1" i="1" dirty="0">
                <a:solidFill>
                  <a:srgbClr val="FF0000"/>
                </a:solidFill>
              </a:endParaRPr>
            </a:p>
          </p:txBody>
        </p:sp>
        <p:sp>
          <p:nvSpPr>
            <p:cNvPr id="20" name="TextBox 19"/>
            <p:cNvSpPr txBox="1"/>
            <p:nvPr/>
          </p:nvSpPr>
          <p:spPr>
            <a:xfrm>
              <a:off x="5016500" y="1327512"/>
              <a:ext cx="272405" cy="307777"/>
            </a:xfrm>
            <a:prstGeom prst="rect">
              <a:avLst/>
            </a:prstGeom>
            <a:noFill/>
          </p:spPr>
          <p:txBody>
            <a:bodyPr wrap="none" rtlCol="0">
              <a:spAutoFit/>
            </a:bodyPr>
            <a:lstStyle/>
            <a:p>
              <a:r>
                <a:rPr lang="en-US" sz="1400" b="1" i="1" dirty="0" err="1" smtClean="0">
                  <a:solidFill>
                    <a:srgbClr val="FF0000"/>
                  </a:solidFill>
                </a:rPr>
                <a:t>i</a:t>
              </a:r>
              <a:endParaRPr lang="en-US" sz="1400" b="1" i="1" dirty="0">
                <a:solidFill>
                  <a:srgbClr val="FF0000"/>
                </a:solidFill>
              </a:endParaRPr>
            </a:p>
          </p:txBody>
        </p:sp>
        <p:sp>
          <p:nvSpPr>
            <p:cNvPr id="21" name="TextBox 20"/>
            <p:cNvSpPr txBox="1"/>
            <p:nvPr/>
          </p:nvSpPr>
          <p:spPr>
            <a:xfrm>
              <a:off x="5974131" y="2325722"/>
              <a:ext cx="299669" cy="307777"/>
            </a:xfrm>
            <a:prstGeom prst="rect">
              <a:avLst/>
            </a:prstGeom>
            <a:noFill/>
          </p:spPr>
          <p:txBody>
            <a:bodyPr wrap="none" rtlCol="0">
              <a:spAutoFit/>
            </a:bodyPr>
            <a:lstStyle/>
            <a:p>
              <a:r>
                <a:rPr lang="en-US" sz="1400" b="1" i="1" dirty="0" smtClean="0">
                  <a:solidFill>
                    <a:srgbClr val="FF0000"/>
                  </a:solidFill>
                </a:rPr>
                <a:t>z</a:t>
              </a:r>
              <a:endParaRPr lang="en-US" sz="1400" b="1" i="1" dirty="0">
                <a:solidFill>
                  <a:srgbClr val="FF0000"/>
                </a:solidFill>
              </a:endParaRPr>
            </a:p>
          </p:txBody>
        </p:sp>
        <p:sp>
          <p:nvSpPr>
            <p:cNvPr id="22" name="TextBox 21"/>
            <p:cNvSpPr txBox="1"/>
            <p:nvPr/>
          </p:nvSpPr>
          <p:spPr>
            <a:xfrm>
              <a:off x="6718300" y="2325722"/>
              <a:ext cx="403726" cy="307777"/>
            </a:xfrm>
            <a:prstGeom prst="rect">
              <a:avLst/>
            </a:prstGeom>
            <a:noFill/>
          </p:spPr>
          <p:txBody>
            <a:bodyPr wrap="none" rtlCol="0">
              <a:spAutoFit/>
            </a:bodyPr>
            <a:lstStyle/>
            <a:p>
              <a:r>
                <a:rPr lang="en-US" sz="1400" b="1" i="1" dirty="0" smtClean="0">
                  <a:solidFill>
                    <a:srgbClr val="FF0000"/>
                  </a:solidFill>
                </a:rPr>
                <a:t>y4</a:t>
              </a:r>
              <a:endParaRPr lang="en-US" sz="1400" b="1" i="1" dirty="0">
                <a:solidFill>
                  <a:srgbClr val="FF0000"/>
                </a:solidFill>
              </a:endParaRPr>
            </a:p>
          </p:txBody>
        </p:sp>
        <p:pic>
          <p:nvPicPr>
            <p:cNvPr id="24" name="Picture 23"/>
            <p:cNvPicPr>
              <a:picLocks noChangeAspect="1"/>
            </p:cNvPicPr>
            <p:nvPr/>
          </p:nvPicPr>
          <p:blipFill>
            <a:blip r:embed="rId2"/>
            <a:stretch>
              <a:fillRect/>
            </a:stretch>
          </p:blipFill>
          <p:spPr>
            <a:xfrm>
              <a:off x="127000" y="332407"/>
              <a:ext cx="8875059" cy="6858000"/>
            </a:xfrm>
            <a:prstGeom prst="rect">
              <a:avLst/>
            </a:prstGeom>
          </p:spPr>
        </p:pic>
      </p:grpSp>
      <p:sp>
        <p:nvSpPr>
          <p:cNvPr id="9" name="Title 8"/>
          <p:cNvSpPr>
            <a:spLocks noGrp="1"/>
          </p:cNvSpPr>
          <p:nvPr>
            <p:ph type="title"/>
          </p:nvPr>
        </p:nvSpPr>
        <p:spPr>
          <a:xfrm>
            <a:off x="-65803" y="141096"/>
            <a:ext cx="9038536" cy="527366"/>
          </a:xfrm>
        </p:spPr>
        <p:txBody>
          <a:bodyPr>
            <a:noAutofit/>
          </a:bodyPr>
          <a:lstStyle/>
          <a:p>
            <a:r>
              <a:rPr lang="en-US" sz="2400" dirty="0" smtClean="0"/>
              <a:t>Fourier decomposition of connects </a:t>
            </a:r>
            <a:r>
              <a:rPr lang="en-US" sz="2400" dirty="0" err="1" smtClean="0"/>
              <a:t>astrometric</a:t>
            </a:r>
            <a:r>
              <a:rPr lang="en-US" sz="2400" dirty="0" smtClean="0"/>
              <a:t> error, shape transfer &amp; apparent flat field response variation (due to ingot impurity </a:t>
            </a:r>
            <a:r>
              <a:rPr lang="en-US" sz="2400" dirty="0" err="1" smtClean="0"/>
              <a:t>var</a:t>
            </a:r>
            <a:r>
              <a:rPr lang="en-US" sz="2400" dirty="0" smtClean="0"/>
              <a:t>)</a:t>
            </a:r>
            <a:endParaRPr lang="en-US" sz="2400" dirty="0"/>
          </a:p>
        </p:txBody>
      </p:sp>
      <p:sp>
        <p:nvSpPr>
          <p:cNvPr id="12" name="TextBox 11"/>
          <p:cNvSpPr txBox="1"/>
          <p:nvPr/>
        </p:nvSpPr>
        <p:spPr>
          <a:xfrm>
            <a:off x="1324138" y="3530577"/>
            <a:ext cx="3308793" cy="923330"/>
          </a:xfrm>
          <a:prstGeom prst="rect">
            <a:avLst/>
          </a:prstGeom>
          <a:noFill/>
        </p:spPr>
        <p:txBody>
          <a:bodyPr wrap="none" rtlCol="0">
            <a:spAutoFit/>
          </a:bodyPr>
          <a:lstStyle/>
          <a:p>
            <a:r>
              <a:rPr lang="en-US" dirty="0" smtClean="0"/>
              <a:t>(point response only; </a:t>
            </a:r>
          </a:p>
          <a:p>
            <a:r>
              <a:rPr lang="en-US" dirty="0" smtClean="0"/>
              <a:t>does </a:t>
            </a:r>
            <a:r>
              <a:rPr lang="en-US" i="1" dirty="0" smtClean="0"/>
              <a:t>not</a:t>
            </a:r>
            <a:r>
              <a:rPr lang="en-US" dirty="0" smtClean="0"/>
              <a:t> include ellipticity due to</a:t>
            </a:r>
          </a:p>
          <a:p>
            <a:r>
              <a:rPr lang="en-US" dirty="0" smtClean="0"/>
              <a:t>pixel elongation)</a:t>
            </a:r>
            <a:endParaRPr lang="en-US" dirty="0"/>
          </a:p>
        </p:txBody>
      </p:sp>
      <p:sp>
        <p:nvSpPr>
          <p:cNvPr id="14" name="Slide Number Placeholder 13"/>
          <p:cNvSpPr>
            <a:spLocks noGrp="1"/>
          </p:cNvSpPr>
          <p:nvPr>
            <p:ph type="sldNum" sz="quarter" idx="12"/>
          </p:nvPr>
        </p:nvSpPr>
        <p:spPr/>
        <p:txBody>
          <a:bodyPr/>
          <a:lstStyle/>
          <a:p>
            <a:fld id="{832562BE-BE34-474C-923F-316E3C212AA5}" type="slidenum">
              <a:rPr lang="en-US" smtClean="0"/>
              <a:t>14</a:t>
            </a:fld>
            <a:endParaRPr lang="en-US"/>
          </a:p>
        </p:txBody>
      </p:sp>
      <p:sp>
        <p:nvSpPr>
          <p:cNvPr id="15" name="Date Placeholder 14"/>
          <p:cNvSpPr>
            <a:spLocks noGrp="1"/>
          </p:cNvSpPr>
          <p:nvPr>
            <p:ph type="dt" sz="half" idx="10"/>
          </p:nvPr>
        </p:nvSpPr>
        <p:spPr/>
        <p:txBody>
          <a:bodyPr/>
          <a:lstStyle/>
          <a:p>
            <a:r>
              <a:rPr lang="en-US" smtClean="0"/>
              <a:t>131118-9</a:t>
            </a:r>
            <a:endParaRPr lang="en-US"/>
          </a:p>
        </p:txBody>
      </p:sp>
      <p:sp>
        <p:nvSpPr>
          <p:cNvPr id="16" name="TextBox 15"/>
          <p:cNvSpPr txBox="1"/>
          <p:nvPr/>
        </p:nvSpPr>
        <p:spPr>
          <a:xfrm>
            <a:off x="1455169" y="2409282"/>
            <a:ext cx="2834956" cy="369332"/>
          </a:xfrm>
          <a:prstGeom prst="rect">
            <a:avLst/>
          </a:prstGeom>
          <a:noFill/>
        </p:spPr>
        <p:txBody>
          <a:bodyPr wrap="none" rtlCol="0">
            <a:spAutoFit/>
          </a:bodyPr>
          <a:lstStyle/>
          <a:p>
            <a:r>
              <a:rPr lang="en-US" dirty="0" err="1" smtClean="0"/>
              <a:t>Astrometric</a:t>
            </a:r>
            <a:r>
              <a:rPr lang="en-US" dirty="0" smtClean="0"/>
              <a:t> error amplitude</a:t>
            </a:r>
            <a:endParaRPr lang="en-US" dirty="0"/>
          </a:p>
        </p:txBody>
      </p:sp>
      <p:sp>
        <p:nvSpPr>
          <p:cNvPr id="25" name="TextBox 24"/>
          <p:cNvSpPr txBox="1"/>
          <p:nvPr/>
        </p:nvSpPr>
        <p:spPr>
          <a:xfrm>
            <a:off x="5258427" y="4129529"/>
            <a:ext cx="2565689" cy="369332"/>
          </a:xfrm>
          <a:prstGeom prst="rect">
            <a:avLst/>
          </a:prstGeom>
          <a:noFill/>
        </p:spPr>
        <p:txBody>
          <a:bodyPr wrap="none" rtlCol="0">
            <a:spAutoFit/>
          </a:bodyPr>
          <a:lstStyle/>
          <a:p>
            <a:r>
              <a:rPr lang="en-US" dirty="0" smtClean="0"/>
              <a:t>Shape transfer amplitude</a:t>
            </a:r>
            <a:endParaRPr lang="en-US" dirty="0"/>
          </a:p>
        </p:txBody>
      </p:sp>
      <p:sp>
        <p:nvSpPr>
          <p:cNvPr id="26" name="TextBox 25"/>
          <p:cNvSpPr txBox="1"/>
          <p:nvPr/>
        </p:nvSpPr>
        <p:spPr>
          <a:xfrm>
            <a:off x="1728313" y="5694122"/>
            <a:ext cx="2911374" cy="369332"/>
          </a:xfrm>
          <a:prstGeom prst="rect">
            <a:avLst/>
          </a:prstGeom>
          <a:noFill/>
        </p:spPr>
        <p:txBody>
          <a:bodyPr wrap="none" rtlCol="0">
            <a:spAutoFit/>
          </a:bodyPr>
          <a:lstStyle/>
          <a:p>
            <a:r>
              <a:rPr lang="en-US" dirty="0" smtClean="0"/>
              <a:t>Flat field response amplitude</a:t>
            </a:r>
            <a:endParaRPr lang="en-US" dirty="0"/>
          </a:p>
        </p:txBody>
      </p:sp>
    </p:spTree>
    <p:extLst>
      <p:ext uri="{BB962C8B-B14F-4D97-AF65-F5344CB8AC3E}">
        <p14:creationId xmlns:p14="http://schemas.microsoft.com/office/powerpoint/2010/main" val="8537072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(eyeball comparisons)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15</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79925406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1742" y="274638"/>
            <a:ext cx="3525057" cy="1143000"/>
          </a:xfrm>
        </p:spPr>
        <p:txBody>
          <a:bodyPr>
            <a:normAutofit fontScale="90000"/>
          </a:bodyPr>
          <a:lstStyle/>
          <a:p>
            <a:r>
              <a:rPr lang="en-US" dirty="0" smtClean="0"/>
              <a:t>Midline charge redistribution</a:t>
            </a:r>
            <a:endParaRPr lang="en-US" dirty="0"/>
          </a:p>
        </p:txBody>
      </p:sp>
      <p:pic>
        <p:nvPicPr>
          <p:cNvPr id="4" name="Picture 3" descr="midline_eff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3454" y="2050444"/>
            <a:ext cx="4239491" cy="5486400"/>
          </a:xfrm>
          <a:prstGeom prst="rect">
            <a:avLst/>
          </a:prstGeom>
        </p:spPr>
      </p:pic>
      <p:pic>
        <p:nvPicPr>
          <p:cNvPr id="5" name="Picture 4" descr="midline_case_15_20_25_compari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954" y="3161353"/>
            <a:ext cx="3657600" cy="3312931"/>
          </a:xfrm>
          <a:prstGeom prst="rect">
            <a:avLst/>
          </a:prstGeom>
        </p:spPr>
      </p:pic>
      <p:pic>
        <p:nvPicPr>
          <p:cNvPr id="6" name="Picture 5" descr="BrightRowsPlot.jpg"/>
          <p:cNvPicPr>
            <a:picLocks/>
          </p:cNvPicPr>
          <p:nvPr/>
        </p:nvPicPr>
        <p:blipFill>
          <a:blip r:embed="rId4" cstate="print"/>
          <a:stretch>
            <a:fillRect/>
          </a:stretch>
        </p:blipFill>
        <p:spPr>
          <a:xfrm>
            <a:off x="109246" y="191171"/>
            <a:ext cx="4870744" cy="2799184"/>
          </a:xfrm>
          <a:prstGeom prst="rect">
            <a:avLst/>
          </a:prstGeom>
        </p:spPr>
      </p:pic>
      <p:cxnSp>
        <p:nvCxnSpPr>
          <p:cNvPr id="8" name="Straight Arrow Connector 7"/>
          <p:cNvCxnSpPr/>
          <p:nvPr/>
        </p:nvCxnSpPr>
        <p:spPr>
          <a:xfrm flipH="1">
            <a:off x="2744736" y="2673898"/>
            <a:ext cx="1338230" cy="6578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55459" y="2746627"/>
            <a:ext cx="1706927" cy="5850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832562BE-BE34-474C-923F-316E3C212AA5}" type="slidenum">
              <a:rPr lang="en-US" smtClean="0"/>
              <a:t>16</a:t>
            </a:fld>
            <a:endParaRPr lang="en-US"/>
          </a:p>
        </p:txBody>
      </p:sp>
      <p:sp>
        <p:nvSpPr>
          <p:cNvPr id="10" name="Date Placeholder 9"/>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378456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7628" y="274638"/>
            <a:ext cx="3799171" cy="1143000"/>
          </a:xfrm>
        </p:spPr>
        <p:txBody>
          <a:bodyPr>
            <a:normAutofit fontScale="90000"/>
          </a:bodyPr>
          <a:lstStyle/>
          <a:p>
            <a:r>
              <a:rPr lang="en-US" dirty="0" smtClean="0"/>
              <a:t>Edge roll-off effects</a:t>
            </a:r>
            <a:endParaRPr lang="en-US" dirty="0"/>
          </a:p>
        </p:txBody>
      </p:sp>
      <p:pic>
        <p:nvPicPr>
          <p:cNvPr id="4" name="Picture 3" descr="RollOff.png"/>
          <p:cNvPicPr/>
          <p:nvPr/>
        </p:nvPicPr>
        <p:blipFill>
          <a:blip r:embed="rId2" cstate="print"/>
          <a:stretch>
            <a:fillRect/>
          </a:stretch>
        </p:blipFill>
        <p:spPr>
          <a:xfrm>
            <a:off x="605417" y="875142"/>
            <a:ext cx="4036536" cy="2717939"/>
          </a:xfrm>
          <a:prstGeom prst="rect">
            <a:avLst/>
          </a:prstGeom>
        </p:spPr>
      </p:pic>
      <p:pic>
        <p:nvPicPr>
          <p:cNvPr id="5" name="Picture 4" descr="DarkRows.jpg"/>
          <p:cNvPicPr>
            <a:picLocks noChangeAspect="1"/>
          </p:cNvPicPr>
          <p:nvPr/>
        </p:nvPicPr>
        <p:blipFill>
          <a:blip r:embed="rId3" cstate="print"/>
          <a:stretch>
            <a:fillRect/>
          </a:stretch>
        </p:blipFill>
        <p:spPr>
          <a:xfrm>
            <a:off x="505469" y="3725993"/>
            <a:ext cx="4151250" cy="2536875"/>
          </a:xfrm>
          <a:prstGeom prst="rect">
            <a:avLst/>
          </a:prstGeom>
        </p:spPr>
      </p:pic>
      <p:sp>
        <p:nvSpPr>
          <p:cNvPr id="6" name="TextBox 5"/>
          <p:cNvSpPr txBox="1"/>
          <p:nvPr/>
        </p:nvSpPr>
        <p:spPr>
          <a:xfrm>
            <a:off x="5005758" y="2145791"/>
            <a:ext cx="2223686" cy="369332"/>
          </a:xfrm>
          <a:prstGeom prst="rect">
            <a:avLst/>
          </a:prstGeom>
          <a:noFill/>
        </p:spPr>
        <p:txBody>
          <a:bodyPr wrap="none" rtlCol="0">
            <a:spAutoFit/>
          </a:bodyPr>
          <a:lstStyle/>
          <a:p>
            <a:r>
              <a:rPr lang="en-US" dirty="0" smtClean="0"/>
              <a:t>Last (or first) columns</a:t>
            </a:r>
            <a:endParaRPr lang="en-US" dirty="0"/>
          </a:p>
        </p:txBody>
      </p:sp>
      <p:sp>
        <p:nvSpPr>
          <p:cNvPr id="7" name="TextBox 6"/>
          <p:cNvSpPr txBox="1"/>
          <p:nvPr/>
        </p:nvSpPr>
        <p:spPr>
          <a:xfrm>
            <a:off x="5005758" y="4577092"/>
            <a:ext cx="1101458" cy="369332"/>
          </a:xfrm>
          <a:prstGeom prst="rect">
            <a:avLst/>
          </a:prstGeom>
          <a:noFill/>
        </p:spPr>
        <p:txBody>
          <a:bodyPr wrap="none" rtlCol="0">
            <a:spAutoFit/>
          </a:bodyPr>
          <a:lstStyle/>
          <a:p>
            <a:r>
              <a:rPr lang="en-US" dirty="0" smtClean="0"/>
              <a:t>First rows</a:t>
            </a:r>
            <a:endParaRPr lang="en-US" dirty="0"/>
          </a:p>
        </p:txBody>
      </p:sp>
      <p:sp>
        <p:nvSpPr>
          <p:cNvPr id="8" name="Footer Placeholder 7"/>
          <p:cNvSpPr>
            <a:spLocks noGrp="1"/>
          </p:cNvSpPr>
          <p:nvPr>
            <p:ph type="ftr" sz="quarter" idx="11"/>
          </p:nvPr>
        </p:nvSpPr>
        <p:spPr/>
        <p:txBody>
          <a:bodyPr/>
          <a:lstStyle/>
          <a:p>
            <a:r>
              <a:rPr lang="en-US" smtClean="0"/>
              <a:t>Precision Astronomy w/ Fully Depleted CCDs</a:t>
            </a:r>
            <a:endParaRPr lang="en-US"/>
          </a:p>
        </p:txBody>
      </p:sp>
      <p:sp>
        <p:nvSpPr>
          <p:cNvPr id="9" name="Slide Number Placeholder 8"/>
          <p:cNvSpPr>
            <a:spLocks noGrp="1"/>
          </p:cNvSpPr>
          <p:nvPr>
            <p:ph type="sldNum" sz="quarter" idx="12"/>
          </p:nvPr>
        </p:nvSpPr>
        <p:spPr/>
        <p:txBody>
          <a:bodyPr/>
          <a:lstStyle/>
          <a:p>
            <a:fld id="{832562BE-BE34-474C-923F-316E3C212AA5}" type="slidenum">
              <a:rPr lang="en-US" smtClean="0"/>
              <a:t>17</a:t>
            </a:fld>
            <a:endParaRPr lang="en-US"/>
          </a:p>
        </p:txBody>
      </p:sp>
      <p:sp>
        <p:nvSpPr>
          <p:cNvPr id="10" name="Date Placeholder 9"/>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98656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ge_rolloff_comparison.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5614" y="305841"/>
            <a:ext cx="3532909" cy="4572000"/>
          </a:xfrm>
          <a:prstGeom prst="rect">
            <a:avLst/>
          </a:prstGeom>
        </p:spPr>
      </p:pic>
      <p:pic>
        <p:nvPicPr>
          <p:cNvPr id="5" name="Picture 4" descr="edge_rolloff_contours_potential_delta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069" y="4550767"/>
            <a:ext cx="3657600" cy="1811601"/>
          </a:xfrm>
          <a:prstGeom prst="rect">
            <a:avLst/>
          </a:prstGeom>
        </p:spPr>
      </p:pic>
      <p:pic>
        <p:nvPicPr>
          <p:cNvPr id="7" name="Picture 6" descr="edge_rolloff_sigma_surfaceconv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601" y="4550767"/>
            <a:ext cx="3657600" cy="1800314"/>
          </a:xfrm>
          <a:prstGeom prst="rect">
            <a:avLst/>
          </a:prstGeom>
        </p:spPr>
      </p:pic>
      <p:pic>
        <p:nvPicPr>
          <p:cNvPr id="8" name="Picture 7" descr="edge_rolloff_sigma_delta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8069" y="910366"/>
            <a:ext cx="3657600" cy="3640401"/>
          </a:xfrm>
          <a:prstGeom prst="rect">
            <a:avLst/>
          </a:prstGeom>
        </p:spPr>
      </p:pic>
      <p:sp>
        <p:nvSpPr>
          <p:cNvPr id="2" name="Title 1"/>
          <p:cNvSpPr>
            <a:spLocks noGrp="1"/>
          </p:cNvSpPr>
          <p:nvPr>
            <p:ph type="title"/>
          </p:nvPr>
        </p:nvSpPr>
        <p:spPr>
          <a:xfrm>
            <a:off x="457200" y="274638"/>
            <a:ext cx="8229600" cy="831381"/>
          </a:xfrm>
        </p:spPr>
        <p:txBody>
          <a:bodyPr>
            <a:normAutofit/>
          </a:bodyPr>
          <a:lstStyle/>
          <a:p>
            <a:r>
              <a:rPr lang="en-US" sz="3600" dirty="0" smtClean="0"/>
              <a:t>Edge </a:t>
            </a:r>
            <a:r>
              <a:rPr lang="en-US" sz="3600" dirty="0" err="1" smtClean="0"/>
              <a:t>rolloff</a:t>
            </a:r>
            <a:r>
              <a:rPr lang="en-US" sz="3600" dirty="0" smtClean="0"/>
              <a:t> effects</a:t>
            </a:r>
            <a:endParaRPr lang="en-US" sz="3600" dirty="0"/>
          </a:p>
        </p:txBody>
      </p:sp>
      <p:sp>
        <p:nvSpPr>
          <p:cNvPr id="9" name="TextBox 8"/>
          <p:cNvSpPr txBox="1"/>
          <p:nvPr/>
        </p:nvSpPr>
        <p:spPr>
          <a:xfrm>
            <a:off x="8434551" y="1433728"/>
            <a:ext cx="709449" cy="369332"/>
          </a:xfrm>
          <a:prstGeom prst="rect">
            <a:avLst/>
          </a:prstGeom>
          <a:noFill/>
        </p:spPr>
        <p:txBody>
          <a:bodyPr wrap="none" rtlCol="0">
            <a:spAutoFit/>
          </a:bodyPr>
          <a:lstStyle/>
          <a:p>
            <a:r>
              <a:rPr lang="el-GR" dirty="0" smtClean="0"/>
              <a:t>σ</a:t>
            </a:r>
            <a:r>
              <a:rPr lang="en-US" dirty="0" smtClean="0"/>
              <a:t>(</a:t>
            </a:r>
            <a:r>
              <a:rPr lang="en-US" dirty="0" err="1" smtClean="0"/>
              <a:t>x,z</a:t>
            </a:r>
            <a:r>
              <a:rPr lang="en-US" dirty="0" smtClean="0"/>
              <a:t>)</a:t>
            </a:r>
            <a:endParaRPr lang="en-US" dirty="0"/>
          </a:p>
        </p:txBody>
      </p:sp>
      <p:sp>
        <p:nvSpPr>
          <p:cNvPr id="10" name="TextBox 9"/>
          <p:cNvSpPr txBox="1"/>
          <p:nvPr/>
        </p:nvSpPr>
        <p:spPr>
          <a:xfrm>
            <a:off x="8393586" y="3265638"/>
            <a:ext cx="855861" cy="369332"/>
          </a:xfrm>
          <a:prstGeom prst="rect">
            <a:avLst/>
          </a:prstGeom>
          <a:noFill/>
        </p:spPr>
        <p:txBody>
          <a:bodyPr wrap="none" rtlCol="0">
            <a:spAutoFit/>
          </a:bodyPr>
          <a:lstStyle/>
          <a:p>
            <a:r>
              <a:rPr lang="el-GR" dirty="0" smtClean="0"/>
              <a:t>Δ</a:t>
            </a:r>
            <a:r>
              <a:rPr lang="en-US" dirty="0" smtClean="0"/>
              <a:t>x</a:t>
            </a:r>
            <a:r>
              <a:rPr lang="el-GR" dirty="0" smtClean="0"/>
              <a:t> </a:t>
            </a:r>
            <a:r>
              <a:rPr lang="en-US" dirty="0" smtClean="0"/>
              <a:t>(</a:t>
            </a:r>
            <a:r>
              <a:rPr lang="en-US" dirty="0" err="1" smtClean="0"/>
              <a:t>x,z</a:t>
            </a:r>
            <a:r>
              <a:rPr lang="en-US" dirty="0" smtClean="0"/>
              <a:t>)</a:t>
            </a:r>
            <a:endParaRPr lang="en-US" dirty="0"/>
          </a:p>
        </p:txBody>
      </p:sp>
      <p:sp>
        <p:nvSpPr>
          <p:cNvPr id="11" name="TextBox 10"/>
          <p:cNvSpPr txBox="1"/>
          <p:nvPr/>
        </p:nvSpPr>
        <p:spPr>
          <a:xfrm>
            <a:off x="8393586" y="5001966"/>
            <a:ext cx="775949" cy="369332"/>
          </a:xfrm>
          <a:prstGeom prst="rect">
            <a:avLst/>
          </a:prstGeom>
          <a:noFill/>
        </p:spPr>
        <p:txBody>
          <a:bodyPr wrap="none" rtlCol="0">
            <a:spAutoFit/>
          </a:bodyPr>
          <a:lstStyle/>
          <a:p>
            <a:r>
              <a:rPr lang="el-GR" dirty="0" smtClean="0"/>
              <a:t>φ </a:t>
            </a:r>
            <a:r>
              <a:rPr lang="en-US" dirty="0" smtClean="0"/>
              <a:t>(</a:t>
            </a:r>
            <a:r>
              <a:rPr lang="en-US" dirty="0" err="1" smtClean="0"/>
              <a:t>x,z</a:t>
            </a:r>
            <a:r>
              <a:rPr lang="en-US" dirty="0" smtClean="0"/>
              <a:t>)</a:t>
            </a:r>
            <a:endParaRPr lang="en-US" dirty="0"/>
          </a:p>
        </p:txBody>
      </p:sp>
      <p:sp>
        <p:nvSpPr>
          <p:cNvPr id="12" name="TextBox 11"/>
          <p:cNvSpPr txBox="1"/>
          <p:nvPr/>
        </p:nvSpPr>
        <p:spPr>
          <a:xfrm>
            <a:off x="2919958" y="4817300"/>
            <a:ext cx="810664" cy="369332"/>
          </a:xfrm>
          <a:prstGeom prst="rect">
            <a:avLst/>
          </a:prstGeom>
          <a:noFill/>
        </p:spPr>
        <p:txBody>
          <a:bodyPr wrap="none" rtlCol="0">
            <a:spAutoFit/>
          </a:bodyPr>
          <a:lstStyle/>
          <a:p>
            <a:r>
              <a:rPr lang="el-GR" dirty="0" smtClean="0"/>
              <a:t>σ</a:t>
            </a:r>
            <a:r>
              <a:rPr lang="en-US" baseline="-25000" dirty="0" smtClean="0"/>
              <a:t>max</a:t>
            </a:r>
            <a:r>
              <a:rPr lang="en-US" dirty="0" smtClean="0"/>
              <a:t>(x)</a:t>
            </a:r>
            <a:endParaRPr lang="en-US" dirty="0"/>
          </a:p>
        </p:txBody>
      </p:sp>
      <p:sp>
        <p:nvSpPr>
          <p:cNvPr id="13" name="TextBox 12"/>
          <p:cNvSpPr txBox="1"/>
          <p:nvPr/>
        </p:nvSpPr>
        <p:spPr>
          <a:xfrm>
            <a:off x="1846531" y="1987726"/>
            <a:ext cx="2368670" cy="369332"/>
          </a:xfrm>
          <a:prstGeom prst="rect">
            <a:avLst/>
          </a:prstGeom>
          <a:noFill/>
        </p:spPr>
        <p:txBody>
          <a:bodyPr wrap="none" rtlCol="0">
            <a:spAutoFit/>
          </a:bodyPr>
          <a:lstStyle/>
          <a:p>
            <a:r>
              <a:rPr lang="en-US" dirty="0" smtClean="0"/>
              <a:t>flat field response (pix)</a:t>
            </a:r>
            <a:endParaRPr lang="en-US" dirty="0"/>
          </a:p>
        </p:txBody>
      </p:sp>
      <p:sp>
        <p:nvSpPr>
          <p:cNvPr id="14" name="TextBox 13"/>
          <p:cNvSpPr txBox="1"/>
          <p:nvPr/>
        </p:nvSpPr>
        <p:spPr>
          <a:xfrm>
            <a:off x="2032467" y="2892667"/>
            <a:ext cx="2220905" cy="369332"/>
          </a:xfrm>
          <a:prstGeom prst="rect">
            <a:avLst/>
          </a:prstGeom>
          <a:noFill/>
        </p:spPr>
        <p:txBody>
          <a:bodyPr wrap="none" rtlCol="0">
            <a:spAutoFit/>
          </a:bodyPr>
          <a:lstStyle/>
          <a:p>
            <a:r>
              <a:rPr lang="en-US" dirty="0" err="1" smtClean="0"/>
              <a:t>astrometric</a:t>
            </a:r>
            <a:r>
              <a:rPr lang="en-US" dirty="0" smtClean="0"/>
              <a:t> shift (pix)</a:t>
            </a:r>
            <a:endParaRPr lang="en-US" dirty="0"/>
          </a:p>
        </p:txBody>
      </p:sp>
      <p:sp>
        <p:nvSpPr>
          <p:cNvPr id="15" name="TextBox 14"/>
          <p:cNvSpPr txBox="1"/>
          <p:nvPr/>
        </p:nvSpPr>
        <p:spPr>
          <a:xfrm>
            <a:off x="2032467" y="1618394"/>
            <a:ext cx="2124312" cy="369332"/>
          </a:xfrm>
          <a:prstGeom prst="rect">
            <a:avLst/>
          </a:prstGeom>
          <a:noFill/>
        </p:spPr>
        <p:txBody>
          <a:bodyPr wrap="none" rtlCol="0">
            <a:spAutoFit/>
          </a:bodyPr>
          <a:lstStyle/>
          <a:p>
            <a:r>
              <a:rPr lang="en-US" dirty="0" smtClean="0"/>
              <a:t>moment = 20ξ &amp; 40ξ</a:t>
            </a:r>
            <a:endParaRPr lang="en-US" dirty="0"/>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18</a:t>
            </a:fld>
            <a:endParaRPr lang="en-US"/>
          </a:p>
        </p:txBody>
      </p:sp>
      <p:sp>
        <p:nvSpPr>
          <p:cNvPr id="16" name="Date Placeholder 15"/>
          <p:cNvSpPr>
            <a:spLocks noGrp="1"/>
          </p:cNvSpPr>
          <p:nvPr>
            <p:ph type="dt" sz="half" idx="10"/>
          </p:nvPr>
        </p:nvSpPr>
        <p:spPr/>
        <p:txBody>
          <a:bodyPr/>
          <a:lstStyle/>
          <a:p>
            <a:r>
              <a:rPr lang="en-US" smtClean="0"/>
              <a:t>131118-9</a:t>
            </a:r>
            <a:endParaRPr lang="en-US"/>
          </a:p>
        </p:txBody>
      </p:sp>
      <p:sp>
        <p:nvSpPr>
          <p:cNvPr id="17" name="TextBox 16"/>
          <p:cNvSpPr txBox="1"/>
          <p:nvPr/>
        </p:nvSpPr>
        <p:spPr>
          <a:xfrm>
            <a:off x="227612" y="4036461"/>
            <a:ext cx="3136786" cy="643670"/>
          </a:xfrm>
          <a:prstGeom prst="rect">
            <a:avLst/>
          </a:prstGeom>
          <a:noFill/>
        </p:spPr>
        <p:txBody>
          <a:bodyPr wrap="square" rtlCol="0">
            <a:spAutoFit/>
          </a:bodyPr>
          <a:lstStyle/>
          <a:p>
            <a:r>
              <a:rPr lang="en-US" dirty="0" smtClean="0"/>
              <a:t>NB: specific predictions for diffusion-position coupling!</a:t>
            </a:r>
            <a:endParaRPr lang="en-US" dirty="0"/>
          </a:p>
        </p:txBody>
      </p:sp>
      <p:sp>
        <p:nvSpPr>
          <p:cNvPr id="18" name="TextBox 17"/>
          <p:cNvSpPr txBox="1"/>
          <p:nvPr/>
        </p:nvSpPr>
        <p:spPr>
          <a:xfrm>
            <a:off x="6768204" y="428044"/>
            <a:ext cx="1952469" cy="369332"/>
          </a:xfrm>
          <a:prstGeom prst="rect">
            <a:avLst/>
          </a:prstGeom>
          <a:noFill/>
        </p:spPr>
        <p:txBody>
          <a:bodyPr wrap="square" rtlCol="0">
            <a:spAutoFit/>
          </a:bodyPr>
          <a:lstStyle/>
          <a:p>
            <a:r>
              <a:rPr lang="en-US" dirty="0" smtClean="0"/>
              <a:t>NB: no guard ring..</a:t>
            </a:r>
            <a:endParaRPr lang="en-US" dirty="0"/>
          </a:p>
        </p:txBody>
      </p:sp>
      <p:cxnSp>
        <p:nvCxnSpPr>
          <p:cNvPr id="20" name="Straight Arrow Connector 19"/>
          <p:cNvCxnSpPr/>
          <p:nvPr/>
        </p:nvCxnSpPr>
        <p:spPr>
          <a:xfrm flipH="1">
            <a:off x="5337096" y="797376"/>
            <a:ext cx="1216104" cy="15596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504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‘Tearing</a:t>
            </a:r>
            <a:r>
              <a:rPr lang="en-US" dirty="0" smtClean="0"/>
              <a:t>’ </a:t>
            </a:r>
            <a:r>
              <a:rPr lang="en-US" dirty="0" smtClean="0"/>
              <a:t>onset</a:t>
            </a:r>
            <a:endParaRPr lang="en-US" dirty="0"/>
          </a:p>
        </p:txBody>
      </p:sp>
      <p:pic>
        <p:nvPicPr>
          <p:cNvPr id="4" name="Picture 3" descr="Screenshot from 2013-01-24 08:17: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638" y="1320212"/>
            <a:ext cx="3852753" cy="4572000"/>
          </a:xfrm>
          <a:prstGeom prst="rect">
            <a:avLst/>
          </a:prstGeom>
        </p:spPr>
      </p:pic>
      <p:pic>
        <p:nvPicPr>
          <p:cNvPr id="5" name="Picture 4" descr="Screenshot from 2013-01-24 08:1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76" y="1320212"/>
            <a:ext cx="3852753" cy="4572000"/>
          </a:xfrm>
          <a:prstGeom prst="rect">
            <a:avLst/>
          </a:prstGeom>
        </p:spPr>
      </p:pic>
      <p:sp>
        <p:nvSpPr>
          <p:cNvPr id="6" name="TextBox 5"/>
          <p:cNvSpPr txBox="1"/>
          <p:nvPr/>
        </p:nvSpPr>
        <p:spPr>
          <a:xfrm>
            <a:off x="4594975" y="6082999"/>
            <a:ext cx="3098925" cy="646331"/>
          </a:xfrm>
          <a:prstGeom prst="rect">
            <a:avLst/>
          </a:prstGeom>
          <a:noFill/>
        </p:spPr>
        <p:txBody>
          <a:bodyPr wrap="none" rtlCol="0">
            <a:spAutoFit/>
          </a:bodyPr>
          <a:lstStyle/>
          <a:p>
            <a:r>
              <a:rPr lang="en-US" dirty="0" smtClean="0"/>
              <a:t>PH10.0_PL0.00_SH8.00_SL0.00</a:t>
            </a:r>
          </a:p>
          <a:p>
            <a:r>
              <a:rPr lang="en-US" dirty="0" smtClean="0"/>
              <a:t> 1301160207</a:t>
            </a:r>
            <a:endParaRPr lang="en-US" dirty="0"/>
          </a:p>
        </p:txBody>
      </p:sp>
      <p:sp>
        <p:nvSpPr>
          <p:cNvPr id="7" name="TextBox 6"/>
          <p:cNvSpPr txBox="1"/>
          <p:nvPr/>
        </p:nvSpPr>
        <p:spPr>
          <a:xfrm>
            <a:off x="657708" y="6067444"/>
            <a:ext cx="3098925" cy="646331"/>
          </a:xfrm>
          <a:prstGeom prst="rect">
            <a:avLst/>
          </a:prstGeom>
          <a:noFill/>
        </p:spPr>
        <p:txBody>
          <a:bodyPr wrap="none" rtlCol="0">
            <a:spAutoFit/>
          </a:bodyPr>
          <a:lstStyle/>
          <a:p>
            <a:r>
              <a:rPr lang="en-US" dirty="0" smtClean="0"/>
              <a:t>PH10.0_PL0.00_SH8.00_SL0.50</a:t>
            </a:r>
          </a:p>
          <a:p>
            <a:r>
              <a:rPr lang="en-US" dirty="0" smtClean="0"/>
              <a:t>1301160209</a:t>
            </a:r>
            <a:endParaRPr lang="en-US" dirty="0"/>
          </a:p>
        </p:txBody>
      </p:sp>
      <p:sp>
        <p:nvSpPr>
          <p:cNvPr id="8" name="Rectangle 7"/>
          <p:cNvSpPr/>
          <p:nvPr/>
        </p:nvSpPr>
        <p:spPr>
          <a:xfrm>
            <a:off x="6158008" y="4156169"/>
            <a:ext cx="128292" cy="744006"/>
          </a:xfrm>
          <a:prstGeom prst="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89671" y="270664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89671" y="2884696"/>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89671" y="307711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89671" y="3269526"/>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89671" y="346194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89671" y="3638462"/>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832562BE-BE34-474C-923F-316E3C212AA5}" type="slidenum">
              <a:rPr lang="en-US" smtClean="0"/>
              <a:t>19</a:t>
            </a:fld>
            <a:endParaRPr lang="en-US"/>
          </a:p>
        </p:txBody>
      </p:sp>
    </p:spTree>
    <p:extLst>
      <p:ext uri="{BB962C8B-B14F-4D97-AF65-F5344CB8AC3E}">
        <p14:creationId xmlns:p14="http://schemas.microsoft.com/office/powerpoint/2010/main" val="257020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phenomena noticed to date in LSST sensor development program that may impact precision astronomy goals of the experiment</a:t>
            </a:r>
          </a:p>
          <a:p>
            <a:r>
              <a:rPr lang="en-US" dirty="0" smtClean="0"/>
              <a:t>Summary of some modeling efforts and how parameters of those models may be estimated using data from the characterization program</a:t>
            </a:r>
          </a:p>
          <a:p>
            <a:r>
              <a:rPr lang="en-US" dirty="0" smtClean="0"/>
              <a:t>list includes the following effects that are seen in flat field response. Impacts to astrometry may be inferred or measured directly:</a:t>
            </a:r>
          </a:p>
          <a:p>
            <a:pPr lvl="1"/>
            <a:r>
              <a:rPr lang="en-US" dirty="0" smtClean="0"/>
              <a:t>Tree rings</a:t>
            </a:r>
          </a:p>
          <a:p>
            <a:pPr lvl="1"/>
            <a:r>
              <a:rPr lang="en-US" dirty="0" smtClean="0"/>
              <a:t>Midline charge redistribution</a:t>
            </a:r>
          </a:p>
          <a:p>
            <a:pPr lvl="1"/>
            <a:r>
              <a:rPr lang="en-US" dirty="0" smtClean="0"/>
              <a:t>Edge </a:t>
            </a:r>
            <a:r>
              <a:rPr lang="en-US" dirty="0" err="1" smtClean="0"/>
              <a:t>rolloff</a:t>
            </a:r>
            <a:endParaRPr lang="en-US" dirty="0" smtClean="0"/>
          </a:p>
          <a:p>
            <a:pPr lvl="1"/>
            <a:r>
              <a:rPr lang="en-US" dirty="0" smtClean="0"/>
              <a:t>Effects associated (?) with onset of tearing</a:t>
            </a:r>
          </a:p>
          <a:p>
            <a:pPr lvl="1"/>
            <a:r>
              <a:rPr lang="en-US" dirty="0" smtClean="0"/>
              <a:t>Effects associated with pixel-to-pixel variation in conversions collected at the channel</a:t>
            </a:r>
            <a:endParaRPr lang="en-US" dirty="0"/>
          </a:p>
          <a:p>
            <a:pPr lvl="1"/>
            <a:endParaRPr lang="en-US" dirty="0"/>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2</a:t>
            </a:fld>
            <a:endParaRPr lang="en-US"/>
          </a:p>
        </p:txBody>
      </p:sp>
      <p:sp>
        <p:nvSpPr>
          <p:cNvPr id="7" name="Date Placeholder 6"/>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8602379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179653"/>
            <a:ext cx="8586546" cy="6635058"/>
          </a:xfrm>
          <a:prstGeom prst="rect">
            <a:avLst/>
          </a:prstGeom>
        </p:spPr>
      </p:pic>
      <p:sp>
        <p:nvSpPr>
          <p:cNvPr id="2" name="Title 1"/>
          <p:cNvSpPr>
            <a:spLocks noGrp="1"/>
          </p:cNvSpPr>
          <p:nvPr>
            <p:ph type="title"/>
          </p:nvPr>
        </p:nvSpPr>
        <p:spPr>
          <a:xfrm>
            <a:off x="457200" y="274638"/>
            <a:ext cx="8229600" cy="644497"/>
          </a:xfrm>
        </p:spPr>
        <p:txBody>
          <a:bodyPr>
            <a:normAutofit fontScale="90000"/>
          </a:bodyPr>
          <a:lstStyle/>
          <a:p>
            <a:r>
              <a:rPr lang="en-US" sz="2800" dirty="0" smtClean="0"/>
              <a:t>Tearing onset “knows” about parallel </a:t>
            </a:r>
            <a:r>
              <a:rPr lang="en-US" sz="2800" dirty="0" smtClean="0"/>
              <a:t>transfer: bright finger</a:t>
            </a:r>
            <a:endParaRPr lang="en-US" sz="2800" dirty="0"/>
          </a:p>
        </p:txBody>
      </p:sp>
      <p:cxnSp>
        <p:nvCxnSpPr>
          <p:cNvPr id="9" name="Straight Arrow Connector 8"/>
          <p:cNvCxnSpPr/>
          <p:nvPr/>
        </p:nvCxnSpPr>
        <p:spPr>
          <a:xfrm flipH="1">
            <a:off x="5814732" y="3375732"/>
            <a:ext cx="16709" cy="233961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678520" y="1760741"/>
            <a:ext cx="2272424" cy="923330"/>
          </a:xfrm>
          <a:prstGeom prst="rect">
            <a:avLst/>
          </a:prstGeom>
          <a:noFill/>
        </p:spPr>
        <p:txBody>
          <a:bodyPr wrap="square" rtlCol="0">
            <a:spAutoFit/>
          </a:bodyPr>
          <a:lstStyle/>
          <a:p>
            <a:r>
              <a:rPr lang="en-US" dirty="0" err="1" smtClean="0"/>
              <a:t>ΔlnC</a:t>
            </a:r>
            <a:r>
              <a:rPr lang="en-US" dirty="0" smtClean="0"/>
              <a:t> ~ 5e-2 between adjacent columns and over 500 rows !!</a:t>
            </a:r>
            <a:endParaRPr lang="en-US" dirty="0"/>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20</a:t>
            </a:fld>
            <a:endParaRPr lang="en-US"/>
          </a:p>
        </p:txBody>
      </p:sp>
      <p:sp>
        <p:nvSpPr>
          <p:cNvPr id="5" name="Date Placeholder 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942718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4497"/>
          </a:xfrm>
        </p:spPr>
        <p:txBody>
          <a:bodyPr>
            <a:noAutofit/>
          </a:bodyPr>
          <a:lstStyle/>
          <a:p>
            <a:r>
              <a:rPr lang="en-US" sz="3200" dirty="0" smtClean="0"/>
              <a:t>Tearing onset doesn’t “know” about serial </a:t>
            </a:r>
            <a:r>
              <a:rPr lang="en-US" sz="3200" dirty="0" smtClean="0"/>
              <a:t>transfer: bright finger</a:t>
            </a:r>
            <a:endParaRPr lang="en-US" sz="3200" dirty="0"/>
          </a:p>
        </p:txBody>
      </p:sp>
      <p:pic>
        <p:nvPicPr>
          <p:cNvPr id="4" name="Picture 3"/>
          <p:cNvPicPr>
            <a:picLocks/>
          </p:cNvPicPr>
          <p:nvPr/>
        </p:nvPicPr>
        <p:blipFill>
          <a:blip r:embed="rId2"/>
          <a:stretch>
            <a:fillRect/>
          </a:stretch>
        </p:blipFill>
        <p:spPr>
          <a:xfrm>
            <a:off x="-26123" y="1205347"/>
            <a:ext cx="5088950" cy="4418092"/>
          </a:xfrm>
          <a:prstGeom prst="rect">
            <a:avLst/>
          </a:prstGeom>
        </p:spPr>
      </p:pic>
      <p:pic>
        <p:nvPicPr>
          <p:cNvPr id="5" name="Picture 4" descr="tearing_bright_finger_comp.pdf"/>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4772713" y="877237"/>
            <a:ext cx="4384669" cy="5107744"/>
          </a:xfrm>
          <a:prstGeom prst="rect">
            <a:avLst/>
          </a:prstGeom>
        </p:spPr>
      </p:pic>
      <p:sp>
        <p:nvSpPr>
          <p:cNvPr id="3" name="TextBox 2"/>
          <p:cNvSpPr txBox="1"/>
          <p:nvPr/>
        </p:nvSpPr>
        <p:spPr>
          <a:xfrm>
            <a:off x="1821281" y="6066291"/>
            <a:ext cx="604402" cy="369332"/>
          </a:xfrm>
          <a:prstGeom prst="rect">
            <a:avLst/>
          </a:prstGeom>
          <a:noFill/>
        </p:spPr>
        <p:txBody>
          <a:bodyPr wrap="none" rtlCol="0">
            <a:spAutoFit/>
          </a:bodyPr>
          <a:lstStyle/>
          <a:p>
            <a:r>
              <a:rPr lang="en-US" dirty="0" smtClean="0"/>
              <a:t>data</a:t>
            </a:r>
            <a:endParaRPr lang="en-US" dirty="0"/>
          </a:p>
        </p:txBody>
      </p:sp>
      <p:sp>
        <p:nvSpPr>
          <p:cNvPr id="6" name="TextBox 5"/>
          <p:cNvSpPr txBox="1"/>
          <p:nvPr/>
        </p:nvSpPr>
        <p:spPr>
          <a:xfrm>
            <a:off x="6384857" y="6066291"/>
            <a:ext cx="1669635" cy="369332"/>
          </a:xfrm>
          <a:prstGeom prst="rect">
            <a:avLst/>
          </a:prstGeom>
          <a:noFill/>
        </p:spPr>
        <p:txBody>
          <a:bodyPr wrap="none" rtlCol="0">
            <a:spAutoFit/>
          </a:bodyPr>
          <a:lstStyle/>
          <a:p>
            <a:r>
              <a:rPr lang="en-US" dirty="0" smtClean="0"/>
              <a:t>Drift calculation</a:t>
            </a:r>
            <a:endParaRPr lang="en-US" dirty="0"/>
          </a:p>
        </p:txBody>
      </p:sp>
      <p:cxnSp>
        <p:nvCxnSpPr>
          <p:cNvPr id="7" name="Straight Arrow Connector 6"/>
          <p:cNvCxnSpPr/>
          <p:nvPr/>
        </p:nvCxnSpPr>
        <p:spPr>
          <a:xfrm flipV="1">
            <a:off x="2835841" y="2302825"/>
            <a:ext cx="0" cy="971118"/>
          </a:xfrm>
          <a:prstGeom prst="straightConnector1">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17339" y="2783646"/>
            <a:ext cx="1251139" cy="369332"/>
          </a:xfrm>
          <a:prstGeom prst="rect">
            <a:avLst/>
          </a:prstGeom>
          <a:noFill/>
        </p:spPr>
        <p:txBody>
          <a:bodyPr wrap="none" rtlCol="0">
            <a:spAutoFit/>
          </a:bodyPr>
          <a:lstStyle/>
          <a:p>
            <a:r>
              <a:rPr lang="en-US" dirty="0" err="1" smtClean="0"/>
              <a:t>ΔlnC</a:t>
            </a:r>
            <a:r>
              <a:rPr lang="en-US" dirty="0" smtClean="0"/>
              <a:t> = 5e-2</a:t>
            </a:r>
            <a:endParaRPr lang="en-US" dirty="0"/>
          </a:p>
        </p:txBody>
      </p:sp>
      <p:sp>
        <p:nvSpPr>
          <p:cNvPr id="10" name="Footer Placeholder 9"/>
          <p:cNvSpPr>
            <a:spLocks noGrp="1"/>
          </p:cNvSpPr>
          <p:nvPr>
            <p:ph type="ftr" sz="quarter" idx="11"/>
          </p:nvPr>
        </p:nvSpPr>
        <p:spPr/>
        <p:txBody>
          <a:bodyPr/>
          <a:lstStyle/>
          <a:p>
            <a:r>
              <a:rPr lang="en-US" smtClean="0"/>
              <a:t>Precision Astronomy w/ Fully Depleted CCDs</a:t>
            </a:r>
            <a:endParaRPr lang="en-US"/>
          </a:p>
        </p:txBody>
      </p:sp>
      <p:sp>
        <p:nvSpPr>
          <p:cNvPr id="11" name="Slide Number Placeholder 10"/>
          <p:cNvSpPr>
            <a:spLocks noGrp="1"/>
          </p:cNvSpPr>
          <p:nvPr>
            <p:ph type="sldNum" sz="quarter" idx="12"/>
          </p:nvPr>
        </p:nvSpPr>
        <p:spPr/>
        <p:txBody>
          <a:bodyPr/>
          <a:lstStyle/>
          <a:p>
            <a:fld id="{832562BE-BE34-474C-923F-316E3C212AA5}" type="slidenum">
              <a:rPr lang="en-US" smtClean="0"/>
              <a:t>21</a:t>
            </a:fld>
            <a:endParaRPr lang="en-US"/>
          </a:p>
        </p:txBody>
      </p:sp>
      <p:sp>
        <p:nvSpPr>
          <p:cNvPr id="12" name="Date Placeholder 11"/>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495366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‘Tearing’ onset</a:t>
            </a:r>
            <a:endParaRPr lang="en-US" dirty="0"/>
          </a:p>
        </p:txBody>
      </p:sp>
      <p:pic>
        <p:nvPicPr>
          <p:cNvPr id="4" name="Picture 3" descr="Screenshot from 2013-01-24 08:17: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638" y="1320212"/>
            <a:ext cx="3852753" cy="4572000"/>
          </a:xfrm>
          <a:prstGeom prst="rect">
            <a:avLst/>
          </a:prstGeom>
        </p:spPr>
      </p:pic>
      <p:pic>
        <p:nvPicPr>
          <p:cNvPr id="5" name="Picture 4" descr="Screenshot from 2013-01-24 08:18: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76" y="1320212"/>
            <a:ext cx="3852753" cy="4572000"/>
          </a:xfrm>
          <a:prstGeom prst="rect">
            <a:avLst/>
          </a:prstGeom>
        </p:spPr>
      </p:pic>
      <p:sp>
        <p:nvSpPr>
          <p:cNvPr id="6" name="TextBox 5"/>
          <p:cNvSpPr txBox="1"/>
          <p:nvPr/>
        </p:nvSpPr>
        <p:spPr>
          <a:xfrm>
            <a:off x="4594975" y="6082999"/>
            <a:ext cx="3098925" cy="646331"/>
          </a:xfrm>
          <a:prstGeom prst="rect">
            <a:avLst/>
          </a:prstGeom>
          <a:noFill/>
        </p:spPr>
        <p:txBody>
          <a:bodyPr wrap="none" rtlCol="0">
            <a:spAutoFit/>
          </a:bodyPr>
          <a:lstStyle/>
          <a:p>
            <a:r>
              <a:rPr lang="en-US" dirty="0" smtClean="0"/>
              <a:t>PH10.0_PL0.00_SH8.00_SL0.00</a:t>
            </a:r>
          </a:p>
          <a:p>
            <a:r>
              <a:rPr lang="en-US" dirty="0" smtClean="0"/>
              <a:t> 1301160207</a:t>
            </a:r>
            <a:endParaRPr lang="en-US" dirty="0"/>
          </a:p>
        </p:txBody>
      </p:sp>
      <p:sp>
        <p:nvSpPr>
          <p:cNvPr id="7" name="TextBox 6"/>
          <p:cNvSpPr txBox="1"/>
          <p:nvPr/>
        </p:nvSpPr>
        <p:spPr>
          <a:xfrm>
            <a:off x="657708" y="6067444"/>
            <a:ext cx="3098925" cy="646331"/>
          </a:xfrm>
          <a:prstGeom prst="rect">
            <a:avLst/>
          </a:prstGeom>
          <a:noFill/>
        </p:spPr>
        <p:txBody>
          <a:bodyPr wrap="none" rtlCol="0">
            <a:spAutoFit/>
          </a:bodyPr>
          <a:lstStyle/>
          <a:p>
            <a:r>
              <a:rPr lang="en-US" dirty="0" smtClean="0"/>
              <a:t>PH10.0_PL0.00_SH8.00_SL0.50</a:t>
            </a:r>
          </a:p>
          <a:p>
            <a:r>
              <a:rPr lang="en-US" dirty="0" smtClean="0"/>
              <a:t>1301160209</a:t>
            </a:r>
            <a:endParaRPr lang="en-US" dirty="0"/>
          </a:p>
        </p:txBody>
      </p:sp>
      <p:sp>
        <p:nvSpPr>
          <p:cNvPr id="8" name="Rectangle 7"/>
          <p:cNvSpPr/>
          <p:nvPr/>
        </p:nvSpPr>
        <p:spPr>
          <a:xfrm>
            <a:off x="6158008" y="4156169"/>
            <a:ext cx="128292" cy="744006"/>
          </a:xfrm>
          <a:prstGeom prst="rect">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89671" y="270664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89671" y="2884696"/>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89671" y="307711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789671" y="3269526"/>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89671" y="3461941"/>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89671" y="3638462"/>
            <a:ext cx="500338" cy="192415"/>
          </a:xfrm>
          <a:prstGeom prst="rect">
            <a:avLst/>
          </a:prstGeom>
          <a:no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14"/>
          <p:cNvSpPr>
            <a:spLocks noGrp="1"/>
          </p:cNvSpPr>
          <p:nvPr>
            <p:ph type="sldNum" sz="quarter" idx="12"/>
          </p:nvPr>
        </p:nvSpPr>
        <p:spPr/>
        <p:txBody>
          <a:bodyPr/>
          <a:lstStyle/>
          <a:p>
            <a:fld id="{832562BE-BE34-474C-923F-316E3C212AA5}" type="slidenum">
              <a:rPr lang="en-US" smtClean="0"/>
              <a:t>22</a:t>
            </a:fld>
            <a:endParaRPr lang="en-US"/>
          </a:p>
        </p:txBody>
      </p:sp>
    </p:spTree>
    <p:extLst>
      <p:ext uri="{BB962C8B-B14F-4D97-AF65-F5344CB8AC3E}">
        <p14:creationId xmlns:p14="http://schemas.microsoft.com/office/powerpoint/2010/main" val="3076157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66729" y="1526495"/>
            <a:ext cx="6400800" cy="4946073"/>
          </a:xfrm>
          <a:prstGeom prst="rect">
            <a:avLst/>
          </a:prstGeom>
        </p:spPr>
      </p:pic>
      <p:sp>
        <p:nvSpPr>
          <p:cNvPr id="2" name="Title 1"/>
          <p:cNvSpPr>
            <a:spLocks noGrp="1"/>
          </p:cNvSpPr>
          <p:nvPr>
            <p:ph type="title"/>
          </p:nvPr>
        </p:nvSpPr>
        <p:spPr/>
        <p:txBody>
          <a:bodyPr>
            <a:normAutofit/>
          </a:bodyPr>
          <a:lstStyle/>
          <a:p>
            <a:r>
              <a:rPr lang="en-US" dirty="0" smtClean="0"/>
              <a:t>Tearing onset at </a:t>
            </a:r>
            <a:r>
              <a:rPr lang="en-US" dirty="0" smtClean="0"/>
              <a:t>amplifier </a:t>
            </a:r>
            <a:r>
              <a:rPr lang="en-US" dirty="0" smtClean="0"/>
              <a:t>border</a:t>
            </a:r>
            <a:endParaRPr lang="en-US" dirty="0"/>
          </a:p>
        </p:txBody>
      </p:sp>
      <p:cxnSp>
        <p:nvCxnSpPr>
          <p:cNvPr id="10" name="Straight Connector 9"/>
          <p:cNvCxnSpPr/>
          <p:nvPr/>
        </p:nvCxnSpPr>
        <p:spPr>
          <a:xfrm>
            <a:off x="4528642" y="2116568"/>
            <a:ext cx="0" cy="378416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28642" y="1962635"/>
            <a:ext cx="12573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3284271" y="1730204"/>
            <a:ext cx="12443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875765" y="1708754"/>
            <a:ext cx="1236148" cy="369332"/>
          </a:xfrm>
          <a:prstGeom prst="rect">
            <a:avLst/>
          </a:prstGeom>
          <a:noFill/>
        </p:spPr>
        <p:txBody>
          <a:bodyPr wrap="none" rtlCol="0">
            <a:spAutoFit/>
          </a:bodyPr>
          <a:lstStyle/>
          <a:p>
            <a:r>
              <a:rPr lang="en-US" dirty="0" smtClean="0"/>
              <a:t>Channel 12</a:t>
            </a:r>
            <a:endParaRPr lang="en-US" dirty="0"/>
          </a:p>
        </p:txBody>
      </p:sp>
      <p:sp>
        <p:nvSpPr>
          <p:cNvPr id="18" name="TextBox 17"/>
          <p:cNvSpPr txBox="1"/>
          <p:nvPr/>
        </p:nvSpPr>
        <p:spPr>
          <a:xfrm>
            <a:off x="1983978" y="1550617"/>
            <a:ext cx="1236148" cy="369332"/>
          </a:xfrm>
          <a:prstGeom prst="rect">
            <a:avLst/>
          </a:prstGeom>
          <a:noFill/>
        </p:spPr>
        <p:txBody>
          <a:bodyPr wrap="none" rtlCol="0">
            <a:spAutoFit/>
          </a:bodyPr>
          <a:lstStyle/>
          <a:p>
            <a:r>
              <a:rPr lang="en-US" dirty="0" smtClean="0"/>
              <a:t>Channel 11</a:t>
            </a:r>
            <a:endParaRPr lang="en-US" dirty="0"/>
          </a:p>
        </p:txBody>
      </p:sp>
      <p:cxnSp>
        <p:nvCxnSpPr>
          <p:cNvPr id="20" name="Straight Arrow Connector 19"/>
          <p:cNvCxnSpPr/>
          <p:nvPr/>
        </p:nvCxnSpPr>
        <p:spPr>
          <a:xfrm flipV="1">
            <a:off x="2567214" y="3878106"/>
            <a:ext cx="0" cy="597678"/>
          </a:xfrm>
          <a:prstGeom prst="straightConnector1">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648712" y="3985487"/>
            <a:ext cx="1251139" cy="369332"/>
          </a:xfrm>
          <a:prstGeom prst="rect">
            <a:avLst/>
          </a:prstGeom>
          <a:noFill/>
        </p:spPr>
        <p:txBody>
          <a:bodyPr wrap="none" rtlCol="0">
            <a:spAutoFit/>
          </a:bodyPr>
          <a:lstStyle/>
          <a:p>
            <a:r>
              <a:rPr lang="en-US" dirty="0" err="1" smtClean="0"/>
              <a:t>ΔlnC</a:t>
            </a:r>
            <a:r>
              <a:rPr lang="en-US" dirty="0" smtClean="0"/>
              <a:t> = 5e-2</a:t>
            </a:r>
            <a:endParaRPr lang="en-US" dirty="0"/>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23</a:t>
            </a:fld>
            <a:endParaRPr lang="en-US"/>
          </a:p>
        </p:txBody>
      </p:sp>
      <p:sp>
        <p:nvSpPr>
          <p:cNvPr id="5" name="Date Placeholder 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544156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‘Tearing’ onset (dark border)</a:t>
            </a:r>
            <a:endParaRPr lang="en-US" dirty="0"/>
          </a:p>
        </p:txBody>
      </p:sp>
      <p:pic>
        <p:nvPicPr>
          <p:cNvPr id="6" name="Picture 5" descr="Screenshot from 2013-01-24 08:19: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31" y="1277330"/>
            <a:ext cx="3852753" cy="4572000"/>
          </a:xfrm>
          <a:prstGeom prst="rect">
            <a:avLst/>
          </a:prstGeom>
        </p:spPr>
      </p:pic>
      <p:cxnSp>
        <p:nvCxnSpPr>
          <p:cNvPr id="8" name="Straight Arrow Connector 7"/>
          <p:cNvCxnSpPr/>
          <p:nvPr/>
        </p:nvCxnSpPr>
        <p:spPr>
          <a:xfrm flipH="1">
            <a:off x="3601201" y="3183549"/>
            <a:ext cx="1111275" cy="50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601201" y="4405487"/>
            <a:ext cx="1111275" cy="50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946429" y="3183549"/>
            <a:ext cx="1416035" cy="369332"/>
          </a:xfrm>
          <a:prstGeom prst="rect">
            <a:avLst/>
          </a:prstGeom>
          <a:noFill/>
        </p:spPr>
        <p:txBody>
          <a:bodyPr wrap="none" rtlCol="0">
            <a:spAutoFit/>
          </a:bodyPr>
          <a:lstStyle/>
          <a:p>
            <a:r>
              <a:rPr lang="en-US" dirty="0" smtClean="0"/>
              <a:t>“outer” state</a:t>
            </a:r>
            <a:endParaRPr lang="en-US" dirty="0"/>
          </a:p>
        </p:txBody>
      </p:sp>
      <p:sp>
        <p:nvSpPr>
          <p:cNvPr id="11" name="TextBox 10"/>
          <p:cNvSpPr txBox="1"/>
          <p:nvPr/>
        </p:nvSpPr>
        <p:spPr>
          <a:xfrm>
            <a:off x="4946429" y="4220821"/>
            <a:ext cx="1391239" cy="369332"/>
          </a:xfrm>
          <a:prstGeom prst="rect">
            <a:avLst/>
          </a:prstGeom>
          <a:noFill/>
        </p:spPr>
        <p:txBody>
          <a:bodyPr wrap="none" rtlCol="0">
            <a:spAutoFit/>
          </a:bodyPr>
          <a:lstStyle/>
          <a:p>
            <a:r>
              <a:rPr lang="en-US" dirty="0" smtClean="0"/>
              <a:t>“inner” state</a:t>
            </a:r>
            <a:endParaRPr lang="en-US" dirty="0"/>
          </a:p>
        </p:txBody>
      </p:sp>
      <p:sp>
        <p:nvSpPr>
          <p:cNvPr id="13" name="TextBox 12"/>
          <p:cNvSpPr txBox="1"/>
          <p:nvPr/>
        </p:nvSpPr>
        <p:spPr>
          <a:xfrm>
            <a:off x="584815" y="6010509"/>
            <a:ext cx="3215919" cy="646331"/>
          </a:xfrm>
          <a:prstGeom prst="rect">
            <a:avLst/>
          </a:prstGeom>
          <a:noFill/>
        </p:spPr>
        <p:txBody>
          <a:bodyPr wrap="none" rtlCol="0">
            <a:spAutoFit/>
          </a:bodyPr>
          <a:lstStyle/>
          <a:p>
            <a:r>
              <a:rPr lang="en-US" dirty="0" smtClean="0"/>
              <a:t>PH9.50_PL2.00_SH10.00_SL2.00</a:t>
            </a:r>
          </a:p>
          <a:p>
            <a:r>
              <a:rPr lang="en-US" dirty="0" smtClean="0"/>
              <a:t>1301160205</a:t>
            </a:r>
            <a:endParaRPr lang="en-US" dirty="0"/>
          </a:p>
        </p:txBody>
      </p:sp>
      <p:sp>
        <p:nvSpPr>
          <p:cNvPr id="14" name="Rectangle 13"/>
          <p:cNvSpPr/>
          <p:nvPr/>
        </p:nvSpPr>
        <p:spPr>
          <a:xfrm>
            <a:off x="2437545" y="2719469"/>
            <a:ext cx="1064822" cy="1141664"/>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7545" y="4220821"/>
            <a:ext cx="1064822" cy="563905"/>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24</a:t>
            </a:fld>
            <a:endParaRPr lang="en-US"/>
          </a:p>
        </p:txBody>
      </p:sp>
    </p:spTree>
    <p:extLst>
      <p:ext uri="{BB962C8B-B14F-4D97-AF65-F5344CB8AC3E}">
        <p14:creationId xmlns:p14="http://schemas.microsoft.com/office/powerpoint/2010/main" val="4179913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“Tearing” onset (dark border)</a:t>
            </a:r>
            <a:endParaRPr lang="en-US" dirty="0"/>
          </a:p>
        </p:txBody>
      </p:sp>
      <p:grpSp>
        <p:nvGrpSpPr>
          <p:cNvPr id="3" name="Group 2"/>
          <p:cNvGrpSpPr/>
          <p:nvPr/>
        </p:nvGrpSpPr>
        <p:grpSpPr>
          <a:xfrm>
            <a:off x="457407" y="911111"/>
            <a:ext cx="4802440" cy="5811789"/>
            <a:chOff x="845434" y="1307967"/>
            <a:chExt cx="7315200" cy="5652655"/>
          </a:xfrm>
        </p:grpSpPr>
        <p:pic>
          <p:nvPicPr>
            <p:cNvPr id="4" name="Picture 3"/>
            <p:cNvPicPr>
              <a:picLocks noChangeAspect="1"/>
            </p:cNvPicPr>
            <p:nvPr/>
          </p:nvPicPr>
          <p:blipFill>
            <a:blip r:embed="rId2"/>
            <a:stretch>
              <a:fillRect/>
            </a:stretch>
          </p:blipFill>
          <p:spPr>
            <a:xfrm>
              <a:off x="845434" y="1307967"/>
              <a:ext cx="7315200" cy="5652655"/>
            </a:xfrm>
            <a:prstGeom prst="rect">
              <a:avLst/>
            </a:prstGeom>
          </p:spPr>
        </p:pic>
        <p:sp>
          <p:nvSpPr>
            <p:cNvPr id="5" name="TextBox 4"/>
            <p:cNvSpPr txBox="1"/>
            <p:nvPr/>
          </p:nvSpPr>
          <p:spPr>
            <a:xfrm>
              <a:off x="5142088" y="3694370"/>
              <a:ext cx="1416035" cy="369332"/>
            </a:xfrm>
            <a:prstGeom prst="rect">
              <a:avLst/>
            </a:prstGeom>
            <a:noFill/>
          </p:spPr>
          <p:txBody>
            <a:bodyPr wrap="none" rtlCol="0">
              <a:spAutoFit/>
            </a:bodyPr>
            <a:lstStyle/>
            <a:p>
              <a:r>
                <a:rPr lang="en-US" dirty="0" smtClean="0"/>
                <a:t>“outer” state</a:t>
              </a:r>
              <a:endParaRPr lang="en-US" dirty="0"/>
            </a:p>
          </p:txBody>
        </p:sp>
        <p:sp>
          <p:nvSpPr>
            <p:cNvPr id="6" name="TextBox 5"/>
            <p:cNvSpPr txBox="1"/>
            <p:nvPr/>
          </p:nvSpPr>
          <p:spPr>
            <a:xfrm>
              <a:off x="5166883" y="5693959"/>
              <a:ext cx="1391240" cy="369332"/>
            </a:xfrm>
            <a:prstGeom prst="rect">
              <a:avLst/>
            </a:prstGeom>
            <a:noFill/>
          </p:spPr>
          <p:txBody>
            <a:bodyPr wrap="none" rtlCol="0">
              <a:spAutoFit/>
            </a:bodyPr>
            <a:lstStyle/>
            <a:p>
              <a:r>
                <a:rPr lang="en-US" dirty="0" smtClean="0"/>
                <a:t>“inner” state</a:t>
              </a:r>
              <a:endParaRPr lang="en-US" dirty="0"/>
            </a:p>
          </p:txBody>
        </p:sp>
        <p:cxnSp>
          <p:nvCxnSpPr>
            <p:cNvPr id="8" name="Straight Arrow Connector 7"/>
            <p:cNvCxnSpPr/>
            <p:nvPr/>
          </p:nvCxnSpPr>
          <p:spPr>
            <a:xfrm flipH="1" flipV="1">
              <a:off x="2039840" y="2270496"/>
              <a:ext cx="0" cy="1652098"/>
            </a:xfrm>
            <a:prstGeom prst="straightConnector1">
              <a:avLst/>
            </a:prstGeom>
            <a:ln>
              <a:headEnd type="oval"/>
              <a:tailEnd type="ova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74033" y="3113205"/>
              <a:ext cx="1251139" cy="369332"/>
            </a:xfrm>
            <a:prstGeom prst="rect">
              <a:avLst/>
            </a:prstGeom>
            <a:noFill/>
          </p:spPr>
          <p:txBody>
            <a:bodyPr wrap="none" rtlCol="0">
              <a:spAutoFit/>
            </a:bodyPr>
            <a:lstStyle/>
            <a:p>
              <a:r>
                <a:rPr lang="en-US" dirty="0" err="1" smtClean="0"/>
                <a:t>ΔlnC</a:t>
              </a:r>
              <a:r>
                <a:rPr lang="en-US" dirty="0" smtClean="0"/>
                <a:t> = 5e-2</a:t>
              </a:r>
              <a:endParaRPr lang="en-US" dirty="0"/>
            </a:p>
          </p:txBody>
        </p:sp>
        <p:cxnSp>
          <p:nvCxnSpPr>
            <p:cNvPr id="10" name="Straight Arrow Connector 9"/>
            <p:cNvCxnSpPr/>
            <p:nvPr/>
          </p:nvCxnSpPr>
          <p:spPr>
            <a:xfrm>
              <a:off x="4502984" y="1962635"/>
              <a:ext cx="12573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258613" y="1730204"/>
              <a:ext cx="12443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29524" y="1589753"/>
              <a:ext cx="1236148" cy="369332"/>
            </a:xfrm>
            <a:prstGeom prst="rect">
              <a:avLst/>
            </a:prstGeom>
            <a:noFill/>
          </p:spPr>
          <p:txBody>
            <a:bodyPr wrap="none" rtlCol="0">
              <a:spAutoFit/>
            </a:bodyPr>
            <a:lstStyle/>
            <a:p>
              <a:r>
                <a:rPr lang="en-US" dirty="0" smtClean="0"/>
                <a:t>Channel 13</a:t>
              </a:r>
              <a:endParaRPr lang="en-US" dirty="0"/>
            </a:p>
          </p:txBody>
        </p:sp>
        <p:sp>
          <p:nvSpPr>
            <p:cNvPr id="13" name="TextBox 12"/>
            <p:cNvSpPr txBox="1"/>
            <p:nvPr/>
          </p:nvSpPr>
          <p:spPr>
            <a:xfrm>
              <a:off x="1370721" y="1468938"/>
              <a:ext cx="1236148" cy="369332"/>
            </a:xfrm>
            <a:prstGeom prst="rect">
              <a:avLst/>
            </a:prstGeom>
            <a:noFill/>
          </p:spPr>
          <p:txBody>
            <a:bodyPr wrap="none" rtlCol="0">
              <a:spAutoFit/>
            </a:bodyPr>
            <a:lstStyle/>
            <a:p>
              <a:r>
                <a:rPr lang="en-US" dirty="0" smtClean="0"/>
                <a:t>Channel 12</a:t>
              </a:r>
              <a:endParaRPr lang="en-US" dirty="0"/>
            </a:p>
          </p:txBody>
        </p:sp>
      </p:grpSp>
      <p:pic>
        <p:nvPicPr>
          <p:cNvPr id="14" name="Picture 13" descr="tearing_dark_border_comp.pdf"/>
          <p:cNvPicPr>
            <a:picLocks/>
          </p:cNvPicPr>
          <p:nvPr/>
        </p:nvPicPr>
        <p:blipFill>
          <a:blip r:embed="rId3">
            <a:extLst>
              <a:ext uri="{28A0092B-C50C-407E-A947-70E740481C1C}">
                <a14:useLocalDpi xmlns:a14="http://schemas.microsoft.com/office/drawing/2010/main" val="0"/>
              </a:ext>
            </a:extLst>
          </a:blip>
          <a:stretch>
            <a:fillRect/>
          </a:stretch>
        </p:blipFill>
        <p:spPr>
          <a:xfrm rot="5400000">
            <a:off x="4503629" y="1565721"/>
            <a:ext cx="5204264" cy="4839894"/>
          </a:xfrm>
          <a:prstGeom prst="rect">
            <a:avLst/>
          </a:prstGeom>
        </p:spPr>
      </p:pic>
      <p:sp>
        <p:nvSpPr>
          <p:cNvPr id="15" name="TextBox 14"/>
          <p:cNvSpPr txBox="1"/>
          <p:nvPr/>
        </p:nvSpPr>
        <p:spPr>
          <a:xfrm>
            <a:off x="1821281" y="6350001"/>
            <a:ext cx="604402" cy="369332"/>
          </a:xfrm>
          <a:prstGeom prst="rect">
            <a:avLst/>
          </a:prstGeom>
          <a:noFill/>
        </p:spPr>
        <p:txBody>
          <a:bodyPr wrap="none" rtlCol="0">
            <a:spAutoFit/>
          </a:bodyPr>
          <a:lstStyle/>
          <a:p>
            <a:r>
              <a:rPr lang="en-US" dirty="0" smtClean="0"/>
              <a:t>data</a:t>
            </a:r>
            <a:endParaRPr lang="en-US" dirty="0"/>
          </a:p>
        </p:txBody>
      </p:sp>
      <p:sp>
        <p:nvSpPr>
          <p:cNvPr id="16" name="TextBox 15"/>
          <p:cNvSpPr txBox="1"/>
          <p:nvPr/>
        </p:nvSpPr>
        <p:spPr>
          <a:xfrm>
            <a:off x="6384857" y="6350001"/>
            <a:ext cx="1669635" cy="369332"/>
          </a:xfrm>
          <a:prstGeom prst="rect">
            <a:avLst/>
          </a:prstGeom>
          <a:noFill/>
        </p:spPr>
        <p:txBody>
          <a:bodyPr wrap="none" rtlCol="0">
            <a:spAutoFit/>
          </a:bodyPr>
          <a:lstStyle/>
          <a:p>
            <a:r>
              <a:rPr lang="en-US" dirty="0" smtClean="0"/>
              <a:t>Drift calculation</a:t>
            </a:r>
            <a:endParaRPr lang="en-US" dirty="0"/>
          </a:p>
        </p:txBody>
      </p:sp>
      <p:sp>
        <p:nvSpPr>
          <p:cNvPr id="17" name="Slide Number Placeholder 16"/>
          <p:cNvSpPr>
            <a:spLocks noGrp="1"/>
          </p:cNvSpPr>
          <p:nvPr>
            <p:ph type="sldNum" sz="quarter" idx="12"/>
          </p:nvPr>
        </p:nvSpPr>
        <p:spPr/>
        <p:txBody>
          <a:bodyPr/>
          <a:lstStyle/>
          <a:p>
            <a:fld id="{832562BE-BE34-474C-923F-316E3C212AA5}" type="slidenum">
              <a:rPr lang="en-US" smtClean="0"/>
              <a:t>25</a:t>
            </a:fld>
            <a:endParaRPr lang="en-US"/>
          </a:p>
        </p:txBody>
      </p:sp>
      <p:sp>
        <p:nvSpPr>
          <p:cNvPr id="18" name="Date Placeholder 17"/>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423375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‘Tearing’ onset (dark border)</a:t>
            </a:r>
            <a:endParaRPr lang="en-US" dirty="0"/>
          </a:p>
        </p:txBody>
      </p:sp>
      <p:pic>
        <p:nvPicPr>
          <p:cNvPr id="6" name="Picture 5" descr="Screenshot from 2013-01-24 08:19: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31" y="1277330"/>
            <a:ext cx="3852753" cy="4572000"/>
          </a:xfrm>
          <a:prstGeom prst="rect">
            <a:avLst/>
          </a:prstGeom>
        </p:spPr>
      </p:pic>
      <p:cxnSp>
        <p:nvCxnSpPr>
          <p:cNvPr id="8" name="Straight Arrow Connector 7"/>
          <p:cNvCxnSpPr/>
          <p:nvPr/>
        </p:nvCxnSpPr>
        <p:spPr>
          <a:xfrm flipH="1">
            <a:off x="3601201" y="3183549"/>
            <a:ext cx="1111275" cy="50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3601201" y="4405487"/>
            <a:ext cx="1111275" cy="501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946429" y="3183549"/>
            <a:ext cx="1416035" cy="369332"/>
          </a:xfrm>
          <a:prstGeom prst="rect">
            <a:avLst/>
          </a:prstGeom>
          <a:noFill/>
        </p:spPr>
        <p:txBody>
          <a:bodyPr wrap="none" rtlCol="0">
            <a:spAutoFit/>
          </a:bodyPr>
          <a:lstStyle/>
          <a:p>
            <a:r>
              <a:rPr lang="en-US" dirty="0" smtClean="0"/>
              <a:t>“outer” state</a:t>
            </a:r>
            <a:endParaRPr lang="en-US" dirty="0"/>
          </a:p>
        </p:txBody>
      </p:sp>
      <p:sp>
        <p:nvSpPr>
          <p:cNvPr id="11" name="TextBox 10"/>
          <p:cNvSpPr txBox="1"/>
          <p:nvPr/>
        </p:nvSpPr>
        <p:spPr>
          <a:xfrm>
            <a:off x="4946429" y="4220821"/>
            <a:ext cx="1391239" cy="369332"/>
          </a:xfrm>
          <a:prstGeom prst="rect">
            <a:avLst/>
          </a:prstGeom>
          <a:noFill/>
        </p:spPr>
        <p:txBody>
          <a:bodyPr wrap="none" rtlCol="0">
            <a:spAutoFit/>
          </a:bodyPr>
          <a:lstStyle/>
          <a:p>
            <a:r>
              <a:rPr lang="en-US" dirty="0" smtClean="0"/>
              <a:t>“inner” state</a:t>
            </a:r>
            <a:endParaRPr lang="en-US" dirty="0"/>
          </a:p>
        </p:txBody>
      </p:sp>
      <p:sp>
        <p:nvSpPr>
          <p:cNvPr id="13" name="TextBox 12"/>
          <p:cNvSpPr txBox="1"/>
          <p:nvPr/>
        </p:nvSpPr>
        <p:spPr>
          <a:xfrm>
            <a:off x="584815" y="6010509"/>
            <a:ext cx="3215919" cy="646331"/>
          </a:xfrm>
          <a:prstGeom prst="rect">
            <a:avLst/>
          </a:prstGeom>
          <a:noFill/>
        </p:spPr>
        <p:txBody>
          <a:bodyPr wrap="none" rtlCol="0">
            <a:spAutoFit/>
          </a:bodyPr>
          <a:lstStyle/>
          <a:p>
            <a:r>
              <a:rPr lang="en-US" dirty="0" smtClean="0"/>
              <a:t>PH9.50_PL2.00_SH10.00_SL2.00</a:t>
            </a:r>
          </a:p>
          <a:p>
            <a:r>
              <a:rPr lang="en-US" dirty="0" smtClean="0"/>
              <a:t>1301160205</a:t>
            </a:r>
            <a:endParaRPr lang="en-US" dirty="0"/>
          </a:p>
        </p:txBody>
      </p:sp>
      <p:sp>
        <p:nvSpPr>
          <p:cNvPr id="14" name="Rectangle 13"/>
          <p:cNvSpPr/>
          <p:nvPr/>
        </p:nvSpPr>
        <p:spPr>
          <a:xfrm>
            <a:off x="2437545" y="2719469"/>
            <a:ext cx="1064822" cy="1141664"/>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37545" y="4220821"/>
            <a:ext cx="1064822" cy="563905"/>
          </a:xfrm>
          <a:prstGeom prst="rect">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26</a:t>
            </a:fld>
            <a:endParaRPr lang="en-US"/>
          </a:p>
        </p:txBody>
      </p:sp>
      <p:sp>
        <p:nvSpPr>
          <p:cNvPr id="5" name="TextBox 4"/>
          <p:cNvSpPr txBox="1"/>
          <p:nvPr/>
        </p:nvSpPr>
        <p:spPr>
          <a:xfrm>
            <a:off x="4933967" y="1129031"/>
            <a:ext cx="3740371" cy="1754327"/>
          </a:xfrm>
          <a:prstGeom prst="rect">
            <a:avLst/>
          </a:prstGeom>
          <a:noFill/>
        </p:spPr>
        <p:txBody>
          <a:bodyPr wrap="square" rtlCol="0">
            <a:spAutoFit/>
          </a:bodyPr>
          <a:lstStyle/>
          <a:p>
            <a:r>
              <a:rPr lang="en-US" dirty="0" smtClean="0"/>
              <a:t>News flash! </a:t>
            </a:r>
          </a:p>
          <a:p>
            <a:r>
              <a:rPr lang="en-US" dirty="0" smtClean="0"/>
              <a:t>Clock inversion prior to exposure appears to remove tearing feature(s) in the subsequent readout.</a:t>
            </a:r>
          </a:p>
          <a:p>
            <a:r>
              <a:rPr lang="en-US" dirty="0" smtClean="0"/>
              <a:t>-&gt; “outer” state operation for entire sensor including dark border?</a:t>
            </a:r>
            <a:endParaRPr lang="en-US" dirty="0"/>
          </a:p>
        </p:txBody>
      </p:sp>
      <p:cxnSp>
        <p:nvCxnSpPr>
          <p:cNvPr id="12" name="Straight Arrow Connector 11"/>
          <p:cNvCxnSpPr/>
          <p:nvPr/>
        </p:nvCxnSpPr>
        <p:spPr>
          <a:xfrm flipH="1">
            <a:off x="3601201" y="2077963"/>
            <a:ext cx="1111275" cy="8053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66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Tearing onset: dark borders (left) &amp; bright fingers (right)</a:t>
            </a:r>
            <a:endParaRPr lang="en-US" sz="2400" dirty="0"/>
          </a:p>
        </p:txBody>
      </p:sp>
      <p:pic>
        <p:nvPicPr>
          <p:cNvPr id="4" name="Content Placeholder 3" descr="tearing_onset_brightfinger_vs_darkborder.png"/>
          <p:cNvPicPr>
            <a:picLocks noGrp="1" noChangeAspect="1"/>
          </p:cNvPicPr>
          <p:nvPr>
            <p:ph idx="1"/>
          </p:nvPr>
        </p:nvPicPr>
        <p:blipFill>
          <a:blip r:embed="rId2">
            <a:extLst>
              <a:ext uri="{28A0092B-C50C-407E-A947-70E740481C1C}">
                <a14:useLocalDpi xmlns:a14="http://schemas.microsoft.com/office/drawing/2010/main" val="0"/>
              </a:ext>
            </a:extLst>
          </a:blip>
          <a:srcRect t="-11262" b="-11262"/>
          <a:stretch>
            <a:fillRect/>
          </a:stretch>
        </p:blipFill>
        <p:spPr/>
      </p:pic>
      <p:cxnSp>
        <p:nvCxnSpPr>
          <p:cNvPr id="6" name="Straight Arrow Connector 5"/>
          <p:cNvCxnSpPr/>
          <p:nvPr/>
        </p:nvCxnSpPr>
        <p:spPr>
          <a:xfrm>
            <a:off x="6680246" y="1071614"/>
            <a:ext cx="542357" cy="939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875866" y="1071614"/>
            <a:ext cx="330705" cy="10583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27</a:t>
            </a:fld>
            <a:endParaRPr lang="en-US"/>
          </a:p>
        </p:txBody>
      </p:sp>
      <p:sp>
        <p:nvSpPr>
          <p:cNvPr id="7" name="Date Placeholder 6"/>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544242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Channel carrier occupancy gradient</a:t>
            </a:r>
            <a:endParaRPr lang="en-US" dirty="0"/>
          </a:p>
        </p:txBody>
      </p:sp>
      <p:sp>
        <p:nvSpPr>
          <p:cNvPr id="3" name="Content Placeholder 2"/>
          <p:cNvSpPr>
            <a:spLocks noGrp="1"/>
          </p:cNvSpPr>
          <p:nvPr>
            <p:ph idx="1"/>
          </p:nvPr>
        </p:nvSpPr>
        <p:spPr/>
        <p:txBody>
          <a:bodyPr>
            <a:normAutofit lnSpcReduction="10000"/>
          </a:bodyPr>
          <a:lstStyle/>
          <a:p>
            <a:r>
              <a:rPr lang="en-US" dirty="0" smtClean="0"/>
              <a:t>Response to collected charge is computed in the presence of the two lateral containment fields that produce </a:t>
            </a:r>
            <a:r>
              <a:rPr lang="en-US" i="1" dirty="0" smtClean="0"/>
              <a:t>saddle surfaces</a:t>
            </a:r>
            <a:r>
              <a:rPr lang="en-US" dirty="0" smtClean="0"/>
              <a:t> due to the superposition of the dipole expansion and the backdrop drift field</a:t>
            </a:r>
          </a:p>
          <a:p>
            <a:r>
              <a:rPr lang="en-US" dirty="0" smtClean="0"/>
              <a:t>Pixel boundary locus is mapped by </a:t>
            </a:r>
            <a:r>
              <a:rPr lang="en-US" i="1" dirty="0" smtClean="0"/>
              <a:t>forward folding</a:t>
            </a:r>
            <a:r>
              <a:rPr lang="en-US" dirty="0" smtClean="0"/>
              <a:t> backside surface positions that bracket the boundary (drift to adjacent pixels) and then doing a binary search</a:t>
            </a:r>
            <a:endParaRPr lang="en-US" dirty="0"/>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28</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6830650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748664" cy="1143000"/>
          </a:xfrm>
        </p:spPr>
        <p:txBody>
          <a:bodyPr>
            <a:noAutofit/>
          </a:bodyPr>
          <a:lstStyle/>
          <a:p>
            <a:r>
              <a:rPr lang="en-US" sz="2400" dirty="0" smtClean="0"/>
              <a:t>Channel distortion: dynamic pixel boundaries at back surface</a:t>
            </a:r>
            <a:endParaRPr lang="en-US" sz="2400" dirty="0"/>
          </a:p>
        </p:txBody>
      </p:sp>
      <p:pic>
        <p:nvPicPr>
          <p:cNvPr id="8" name="Picture 7" descr="bnd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27371"/>
            <a:ext cx="2743200" cy="2512612"/>
          </a:xfrm>
          <a:prstGeom prst="rect">
            <a:avLst/>
          </a:prstGeom>
        </p:spPr>
      </p:pic>
      <p:pic>
        <p:nvPicPr>
          <p:cNvPr id="9" name="Picture 8" descr="bnd_2_delta=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4475"/>
            <a:ext cx="3657600" cy="1641764"/>
          </a:xfrm>
          <a:prstGeom prst="rect">
            <a:avLst/>
          </a:prstGeom>
        </p:spPr>
      </p:pic>
      <p:pic>
        <p:nvPicPr>
          <p:cNvPr id="10" name="Picture 9" descr="bnd_3_delt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780639"/>
            <a:ext cx="3657600" cy="1641764"/>
          </a:xfrm>
          <a:prstGeom prst="rect">
            <a:avLst/>
          </a:prstGeom>
        </p:spPr>
      </p:pic>
      <p:pic>
        <p:nvPicPr>
          <p:cNvPr id="11" name="Picture 10" descr="bnd_4_delta=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726802"/>
            <a:ext cx="3657600" cy="1641764"/>
          </a:xfrm>
          <a:prstGeom prst="rect">
            <a:avLst/>
          </a:prstGeom>
        </p:spPr>
      </p:pic>
      <p:sp>
        <p:nvSpPr>
          <p:cNvPr id="12" name="TextBox 11"/>
          <p:cNvSpPr txBox="1"/>
          <p:nvPr/>
        </p:nvSpPr>
        <p:spPr>
          <a:xfrm>
            <a:off x="1085356" y="3384086"/>
            <a:ext cx="287258" cy="369332"/>
          </a:xfrm>
          <a:prstGeom prst="rect">
            <a:avLst/>
          </a:prstGeom>
          <a:noFill/>
        </p:spPr>
        <p:txBody>
          <a:bodyPr wrap="none" rtlCol="0">
            <a:spAutoFit/>
          </a:bodyPr>
          <a:lstStyle/>
          <a:p>
            <a:r>
              <a:rPr lang="en-US" dirty="0" smtClean="0">
                <a:solidFill>
                  <a:srgbClr val="FF0000"/>
                </a:solidFill>
              </a:rPr>
              <a:t>x</a:t>
            </a:r>
            <a:endParaRPr lang="en-US" dirty="0">
              <a:solidFill>
                <a:srgbClr val="FF0000"/>
              </a:solidFill>
            </a:endParaRPr>
          </a:p>
        </p:txBody>
      </p:sp>
      <p:sp>
        <p:nvSpPr>
          <p:cNvPr id="13" name="TextBox 12"/>
          <p:cNvSpPr txBox="1"/>
          <p:nvPr/>
        </p:nvSpPr>
        <p:spPr>
          <a:xfrm>
            <a:off x="1791924" y="3126189"/>
            <a:ext cx="318229" cy="369332"/>
          </a:xfrm>
          <a:prstGeom prst="rect">
            <a:avLst/>
          </a:prstGeom>
          <a:noFill/>
        </p:spPr>
        <p:txBody>
          <a:bodyPr wrap="none" rtlCol="0">
            <a:spAutoFit/>
          </a:bodyPr>
          <a:lstStyle/>
          <a:p>
            <a:r>
              <a:rPr lang="en-US" dirty="0" smtClean="0"/>
              <a:t>A</a:t>
            </a:r>
            <a:endParaRPr lang="en-US" dirty="0"/>
          </a:p>
        </p:txBody>
      </p:sp>
      <p:sp>
        <p:nvSpPr>
          <p:cNvPr id="14" name="TextBox 13"/>
          <p:cNvSpPr txBox="1"/>
          <p:nvPr/>
        </p:nvSpPr>
        <p:spPr>
          <a:xfrm>
            <a:off x="1420481" y="2855440"/>
            <a:ext cx="318229" cy="369332"/>
          </a:xfrm>
          <a:prstGeom prst="rect">
            <a:avLst/>
          </a:prstGeom>
          <a:noFill/>
        </p:spPr>
        <p:txBody>
          <a:bodyPr wrap="none" rtlCol="0">
            <a:spAutoFit/>
          </a:bodyPr>
          <a:lstStyle/>
          <a:p>
            <a:r>
              <a:rPr lang="en-US" dirty="0" smtClean="0"/>
              <a:t>B</a:t>
            </a:r>
            <a:endParaRPr lang="en-US" dirty="0"/>
          </a:p>
        </p:txBody>
      </p:sp>
      <p:sp>
        <p:nvSpPr>
          <p:cNvPr id="15" name="TextBox 14"/>
          <p:cNvSpPr txBox="1"/>
          <p:nvPr/>
        </p:nvSpPr>
        <p:spPr>
          <a:xfrm>
            <a:off x="2115233" y="2855440"/>
            <a:ext cx="326682" cy="369332"/>
          </a:xfrm>
          <a:prstGeom prst="rect">
            <a:avLst/>
          </a:prstGeom>
          <a:noFill/>
        </p:spPr>
        <p:txBody>
          <a:bodyPr wrap="none" rtlCol="0">
            <a:spAutoFit/>
          </a:bodyPr>
          <a:lstStyle/>
          <a:p>
            <a:r>
              <a:rPr lang="en-US" dirty="0" smtClean="0"/>
              <a:t>D</a:t>
            </a:r>
            <a:endParaRPr lang="en-US" dirty="0"/>
          </a:p>
        </p:txBody>
      </p:sp>
      <p:sp>
        <p:nvSpPr>
          <p:cNvPr id="16" name="TextBox 15"/>
          <p:cNvSpPr txBox="1"/>
          <p:nvPr/>
        </p:nvSpPr>
        <p:spPr>
          <a:xfrm>
            <a:off x="1787697" y="2571544"/>
            <a:ext cx="312906" cy="369332"/>
          </a:xfrm>
          <a:prstGeom prst="rect">
            <a:avLst/>
          </a:prstGeom>
          <a:noFill/>
        </p:spPr>
        <p:txBody>
          <a:bodyPr wrap="none" rtlCol="0">
            <a:spAutoFit/>
          </a:bodyPr>
          <a:lstStyle/>
          <a:p>
            <a:r>
              <a:rPr lang="en-US" dirty="0" smtClean="0"/>
              <a:t>C</a:t>
            </a:r>
            <a:endParaRPr lang="en-US" dirty="0"/>
          </a:p>
        </p:txBody>
      </p:sp>
      <p:sp>
        <p:nvSpPr>
          <p:cNvPr id="17" name="TextBox 16"/>
          <p:cNvSpPr txBox="1"/>
          <p:nvPr/>
        </p:nvSpPr>
        <p:spPr>
          <a:xfrm>
            <a:off x="2809985" y="2855440"/>
            <a:ext cx="297377" cy="369332"/>
          </a:xfrm>
          <a:prstGeom prst="rect">
            <a:avLst/>
          </a:prstGeom>
          <a:noFill/>
        </p:spPr>
        <p:txBody>
          <a:bodyPr wrap="none" rtlCol="0">
            <a:spAutoFit/>
          </a:bodyPr>
          <a:lstStyle/>
          <a:p>
            <a:r>
              <a:rPr lang="en-US" dirty="0" smtClean="0"/>
              <a:t>F</a:t>
            </a:r>
            <a:endParaRPr lang="en-US" dirty="0"/>
          </a:p>
        </p:txBody>
      </p:sp>
      <p:sp>
        <p:nvSpPr>
          <p:cNvPr id="18" name="TextBox 17"/>
          <p:cNvSpPr txBox="1"/>
          <p:nvPr/>
        </p:nvSpPr>
        <p:spPr>
          <a:xfrm>
            <a:off x="1802350" y="2016899"/>
            <a:ext cx="297377" cy="369332"/>
          </a:xfrm>
          <a:prstGeom prst="rect">
            <a:avLst/>
          </a:prstGeom>
          <a:noFill/>
        </p:spPr>
        <p:txBody>
          <a:bodyPr wrap="none" rtlCol="0">
            <a:spAutoFit/>
          </a:bodyPr>
          <a:lstStyle/>
          <a:p>
            <a:r>
              <a:rPr lang="en-US" dirty="0" smtClean="0"/>
              <a:t>E</a:t>
            </a:r>
            <a:endParaRPr lang="en-US" dirty="0"/>
          </a:p>
        </p:txBody>
      </p:sp>
      <p:sp>
        <p:nvSpPr>
          <p:cNvPr id="19" name="TextBox 18"/>
          <p:cNvSpPr txBox="1"/>
          <p:nvPr/>
        </p:nvSpPr>
        <p:spPr>
          <a:xfrm>
            <a:off x="4841302" y="639970"/>
            <a:ext cx="318229" cy="369332"/>
          </a:xfrm>
          <a:prstGeom prst="rect">
            <a:avLst/>
          </a:prstGeom>
          <a:noFill/>
        </p:spPr>
        <p:txBody>
          <a:bodyPr wrap="none" rtlCol="0">
            <a:spAutoFit/>
          </a:bodyPr>
          <a:lstStyle/>
          <a:p>
            <a:r>
              <a:rPr lang="en-US" dirty="0" smtClean="0"/>
              <a:t>A</a:t>
            </a:r>
            <a:endParaRPr lang="en-US" dirty="0"/>
          </a:p>
        </p:txBody>
      </p:sp>
      <p:sp>
        <p:nvSpPr>
          <p:cNvPr id="20" name="TextBox 19"/>
          <p:cNvSpPr txBox="1"/>
          <p:nvPr/>
        </p:nvSpPr>
        <p:spPr>
          <a:xfrm>
            <a:off x="6678970" y="639970"/>
            <a:ext cx="318229" cy="369332"/>
          </a:xfrm>
          <a:prstGeom prst="rect">
            <a:avLst/>
          </a:prstGeom>
          <a:noFill/>
        </p:spPr>
        <p:txBody>
          <a:bodyPr wrap="none" rtlCol="0">
            <a:spAutoFit/>
          </a:bodyPr>
          <a:lstStyle/>
          <a:p>
            <a:r>
              <a:rPr lang="en-US" dirty="0" smtClean="0"/>
              <a:t>B</a:t>
            </a:r>
            <a:endParaRPr lang="en-US" dirty="0"/>
          </a:p>
        </p:txBody>
      </p:sp>
      <p:sp>
        <p:nvSpPr>
          <p:cNvPr id="21" name="TextBox 20"/>
          <p:cNvSpPr txBox="1"/>
          <p:nvPr/>
        </p:nvSpPr>
        <p:spPr>
          <a:xfrm>
            <a:off x="4841302" y="2566328"/>
            <a:ext cx="318229" cy="369332"/>
          </a:xfrm>
          <a:prstGeom prst="rect">
            <a:avLst/>
          </a:prstGeom>
          <a:noFill/>
        </p:spPr>
        <p:txBody>
          <a:bodyPr wrap="none" rtlCol="0">
            <a:spAutoFit/>
          </a:bodyPr>
          <a:lstStyle/>
          <a:p>
            <a:r>
              <a:rPr lang="en-US" dirty="0" smtClean="0"/>
              <a:t>C</a:t>
            </a:r>
            <a:endParaRPr lang="en-US" dirty="0"/>
          </a:p>
        </p:txBody>
      </p:sp>
      <p:sp>
        <p:nvSpPr>
          <p:cNvPr id="22" name="TextBox 21"/>
          <p:cNvSpPr txBox="1"/>
          <p:nvPr/>
        </p:nvSpPr>
        <p:spPr>
          <a:xfrm>
            <a:off x="6678970" y="2566328"/>
            <a:ext cx="326682" cy="369332"/>
          </a:xfrm>
          <a:prstGeom prst="rect">
            <a:avLst/>
          </a:prstGeom>
          <a:noFill/>
        </p:spPr>
        <p:txBody>
          <a:bodyPr wrap="none" rtlCol="0">
            <a:spAutoFit/>
          </a:bodyPr>
          <a:lstStyle/>
          <a:p>
            <a:r>
              <a:rPr lang="en-US" dirty="0" smtClean="0"/>
              <a:t>D</a:t>
            </a:r>
            <a:endParaRPr lang="en-US" dirty="0"/>
          </a:p>
        </p:txBody>
      </p:sp>
      <p:sp>
        <p:nvSpPr>
          <p:cNvPr id="23" name="TextBox 22"/>
          <p:cNvSpPr txBox="1"/>
          <p:nvPr/>
        </p:nvSpPr>
        <p:spPr>
          <a:xfrm>
            <a:off x="4841302" y="4518223"/>
            <a:ext cx="297377" cy="369332"/>
          </a:xfrm>
          <a:prstGeom prst="rect">
            <a:avLst/>
          </a:prstGeom>
          <a:noFill/>
        </p:spPr>
        <p:txBody>
          <a:bodyPr wrap="none" rtlCol="0">
            <a:spAutoFit/>
          </a:bodyPr>
          <a:lstStyle/>
          <a:p>
            <a:r>
              <a:rPr lang="en-US" dirty="0"/>
              <a:t>E</a:t>
            </a:r>
          </a:p>
        </p:txBody>
      </p:sp>
      <p:sp>
        <p:nvSpPr>
          <p:cNvPr id="24" name="TextBox 23"/>
          <p:cNvSpPr txBox="1"/>
          <p:nvPr/>
        </p:nvSpPr>
        <p:spPr>
          <a:xfrm>
            <a:off x="6678970" y="4518223"/>
            <a:ext cx="290727" cy="369332"/>
          </a:xfrm>
          <a:prstGeom prst="rect">
            <a:avLst/>
          </a:prstGeom>
          <a:noFill/>
        </p:spPr>
        <p:txBody>
          <a:bodyPr wrap="none" rtlCol="0">
            <a:spAutoFit/>
          </a:bodyPr>
          <a:lstStyle/>
          <a:p>
            <a:r>
              <a:rPr lang="en-US" dirty="0" smtClean="0"/>
              <a:t>F</a:t>
            </a:r>
            <a:endParaRPr lang="en-US" dirty="0"/>
          </a:p>
        </p:txBody>
      </p:sp>
      <p:sp>
        <p:nvSpPr>
          <p:cNvPr id="3" name="TextBox 2"/>
          <p:cNvSpPr txBox="1"/>
          <p:nvPr/>
        </p:nvSpPr>
        <p:spPr>
          <a:xfrm>
            <a:off x="295056" y="4134718"/>
            <a:ext cx="4242921" cy="2308324"/>
          </a:xfrm>
          <a:prstGeom prst="rect">
            <a:avLst/>
          </a:prstGeom>
          <a:noFill/>
        </p:spPr>
        <p:txBody>
          <a:bodyPr wrap="square" rtlCol="0">
            <a:spAutoFit/>
          </a:bodyPr>
          <a:lstStyle/>
          <a:p>
            <a:r>
              <a:rPr lang="en-US" dirty="0" smtClean="0"/>
              <a:t>distorted (central) pixel boundaries:</a:t>
            </a:r>
          </a:p>
          <a:p>
            <a:pPr marL="342900" indent="-342900">
              <a:buFont typeface="+mj-lt"/>
              <a:buAutoNum type="arabicPeriod"/>
            </a:pPr>
            <a:r>
              <a:rPr lang="en-US" dirty="0" smtClean="0"/>
              <a:t>Reduce pixel area</a:t>
            </a:r>
          </a:p>
          <a:p>
            <a:pPr marL="342900" indent="-342900">
              <a:buFont typeface="+mj-lt"/>
              <a:buAutoNum type="arabicPeriod"/>
            </a:pPr>
            <a:r>
              <a:rPr lang="en-US" dirty="0" smtClean="0"/>
              <a:t>Alter aspect ratio</a:t>
            </a:r>
          </a:p>
          <a:p>
            <a:pPr marL="342900" indent="-342900">
              <a:buFont typeface="+mj-lt"/>
              <a:buAutoNum type="arabicPeriod"/>
            </a:pPr>
            <a:r>
              <a:rPr lang="en-US" dirty="0" smtClean="0"/>
              <a:t>Become convex between rows</a:t>
            </a:r>
          </a:p>
          <a:p>
            <a:pPr marL="342900" indent="-342900">
              <a:buFont typeface="+mj-lt"/>
              <a:buAutoNum type="arabicPeriod"/>
            </a:pPr>
            <a:r>
              <a:rPr lang="en-US" dirty="0" smtClean="0"/>
              <a:t>Become concave between columns</a:t>
            </a:r>
          </a:p>
          <a:p>
            <a:pPr marL="342900" indent="-342900">
              <a:buFont typeface="+mj-lt"/>
              <a:buAutoNum type="arabicPeriod"/>
            </a:pPr>
            <a:r>
              <a:rPr lang="en-US" dirty="0" smtClean="0"/>
              <a:t>Provide both drift coefficients to compare against autocorrelation values using an intermediate FF simulator</a:t>
            </a:r>
            <a:endParaRPr lang="en-US" dirty="0"/>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29</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
        <p:nvSpPr>
          <p:cNvPr id="7" name="TextBox 6"/>
          <p:cNvSpPr txBox="1"/>
          <p:nvPr/>
        </p:nvSpPr>
        <p:spPr>
          <a:xfrm>
            <a:off x="5251153" y="65198"/>
            <a:ext cx="2855634" cy="646331"/>
          </a:xfrm>
          <a:prstGeom prst="rect">
            <a:avLst/>
          </a:prstGeom>
          <a:noFill/>
        </p:spPr>
        <p:txBody>
          <a:bodyPr wrap="square" rtlCol="0">
            <a:spAutoFit/>
          </a:bodyPr>
          <a:lstStyle/>
          <a:p>
            <a:r>
              <a:rPr lang="en-US" dirty="0" smtClean="0"/>
              <a:t>Equiv. drift coefficients:</a:t>
            </a:r>
          </a:p>
          <a:p>
            <a:r>
              <a:rPr lang="en-US" dirty="0" smtClean="0"/>
              <a:t>A: 0.3; B: 0.15 pix</a:t>
            </a:r>
            <a:r>
              <a:rPr lang="en-US" baseline="30000" dirty="0" smtClean="0"/>
              <a:t>2</a:t>
            </a:r>
            <a:r>
              <a:rPr lang="en-US" dirty="0" smtClean="0"/>
              <a:t>/P</a:t>
            </a:r>
          </a:p>
        </p:txBody>
      </p:sp>
    </p:spTree>
    <p:extLst>
      <p:ext uri="{BB962C8B-B14F-4D97-AF65-F5344CB8AC3E}">
        <p14:creationId xmlns:p14="http://schemas.microsoft.com/office/powerpoint/2010/main" val="2368349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29" y="274638"/>
            <a:ext cx="8918815" cy="1143000"/>
          </a:xfrm>
        </p:spPr>
        <p:txBody>
          <a:bodyPr>
            <a:noAutofit/>
          </a:bodyPr>
          <a:lstStyle/>
          <a:p>
            <a:r>
              <a:rPr lang="en-US" sz="2400" dirty="0" smtClean="0"/>
              <a:t>Distortion effects seen in flat field illumination: fixed pattern (1)</a:t>
            </a:r>
            <a:endParaRPr lang="en-US" sz="2400" dirty="0"/>
          </a:p>
        </p:txBody>
      </p:sp>
      <p:pic>
        <p:nvPicPr>
          <p:cNvPr id="5" name="Content Placeholder 4" descr="sample.jpg"/>
          <p:cNvPicPr>
            <a:picLocks noGrp="1" noChangeAspect="1"/>
          </p:cNvPicPr>
          <p:nvPr>
            <p:ph idx="1"/>
          </p:nvPr>
        </p:nvPicPr>
        <p:blipFill>
          <a:blip r:embed="rId3">
            <a:extLst>
              <a:ext uri="{28A0092B-C50C-407E-A947-70E740481C1C}">
                <a14:useLocalDpi xmlns:a14="http://schemas.microsoft.com/office/drawing/2010/main" val="0"/>
              </a:ext>
            </a:extLst>
          </a:blip>
          <a:srcRect l="-38873" r="-38873"/>
          <a:stretch>
            <a:fillRect/>
          </a:stretch>
        </p:blipFill>
        <p:spPr/>
      </p:pic>
      <p:sp>
        <p:nvSpPr>
          <p:cNvPr id="3" name="TextBox 2"/>
          <p:cNvSpPr txBox="1"/>
          <p:nvPr/>
        </p:nvSpPr>
        <p:spPr>
          <a:xfrm>
            <a:off x="1373261" y="6305798"/>
            <a:ext cx="3610859" cy="369332"/>
          </a:xfrm>
          <a:prstGeom prst="rect">
            <a:avLst/>
          </a:prstGeom>
          <a:noFill/>
        </p:spPr>
        <p:txBody>
          <a:bodyPr wrap="none" rtlCol="0">
            <a:spAutoFit/>
          </a:bodyPr>
          <a:lstStyle/>
          <a:p>
            <a:r>
              <a:rPr lang="en-US" dirty="0" smtClean="0"/>
              <a:t>Stretch (light </a:t>
            </a:r>
            <a:r>
              <a:rPr lang="en-US" dirty="0" err="1" smtClean="0"/>
              <a:t>grey:dark</a:t>
            </a:r>
            <a:r>
              <a:rPr lang="en-US" dirty="0" smtClean="0"/>
              <a:t> grey) ~ 1.005</a:t>
            </a:r>
            <a:endParaRPr lang="en-US" dirty="0"/>
          </a:p>
        </p:txBody>
      </p:sp>
      <p:sp>
        <p:nvSpPr>
          <p:cNvPr id="4" name="TextBox 3"/>
          <p:cNvSpPr txBox="1"/>
          <p:nvPr/>
        </p:nvSpPr>
        <p:spPr>
          <a:xfrm>
            <a:off x="250474" y="1875566"/>
            <a:ext cx="1802036" cy="923330"/>
          </a:xfrm>
          <a:prstGeom prst="rect">
            <a:avLst/>
          </a:prstGeom>
          <a:noFill/>
        </p:spPr>
        <p:txBody>
          <a:bodyPr wrap="square" rtlCol="0">
            <a:spAutoFit/>
          </a:bodyPr>
          <a:lstStyle/>
          <a:p>
            <a:r>
              <a:rPr lang="en-US" dirty="0" smtClean="0"/>
              <a:t>Fringing (expected to not an issue on LSST)</a:t>
            </a:r>
            <a:endParaRPr lang="en-US" dirty="0"/>
          </a:p>
        </p:txBody>
      </p:sp>
      <p:sp>
        <p:nvSpPr>
          <p:cNvPr id="6" name="TextBox 5"/>
          <p:cNvSpPr txBox="1"/>
          <p:nvPr/>
        </p:nvSpPr>
        <p:spPr>
          <a:xfrm>
            <a:off x="250474" y="3109029"/>
            <a:ext cx="1802036" cy="1200329"/>
          </a:xfrm>
          <a:prstGeom prst="rect">
            <a:avLst/>
          </a:prstGeom>
          <a:noFill/>
        </p:spPr>
        <p:txBody>
          <a:bodyPr wrap="square" rtlCol="0">
            <a:spAutoFit/>
          </a:bodyPr>
          <a:lstStyle/>
          <a:p>
            <a:r>
              <a:rPr lang="en-US" dirty="0" smtClean="0"/>
              <a:t>Tree rings (~30 pixel period), approx. parallel to fringes</a:t>
            </a:r>
            <a:endParaRPr lang="en-US" dirty="0"/>
          </a:p>
        </p:txBody>
      </p:sp>
      <p:sp>
        <p:nvSpPr>
          <p:cNvPr id="7" name="TextBox 6"/>
          <p:cNvSpPr txBox="1"/>
          <p:nvPr/>
        </p:nvSpPr>
        <p:spPr>
          <a:xfrm>
            <a:off x="250474" y="4461758"/>
            <a:ext cx="1802036" cy="1200329"/>
          </a:xfrm>
          <a:prstGeom prst="rect">
            <a:avLst/>
          </a:prstGeom>
          <a:noFill/>
        </p:spPr>
        <p:txBody>
          <a:bodyPr wrap="square" rtlCol="0">
            <a:spAutoFit/>
          </a:bodyPr>
          <a:lstStyle/>
          <a:p>
            <a:r>
              <a:rPr lang="en-US" dirty="0" smtClean="0"/>
              <a:t>Water marks on AR coating? Projections of dust particles?</a:t>
            </a:r>
            <a:endParaRPr lang="en-US" dirty="0"/>
          </a:p>
        </p:txBody>
      </p:sp>
      <p:sp>
        <p:nvSpPr>
          <p:cNvPr id="10" name="Slide Number Placeholder 9"/>
          <p:cNvSpPr>
            <a:spLocks noGrp="1"/>
          </p:cNvSpPr>
          <p:nvPr>
            <p:ph type="sldNum" sz="quarter" idx="12"/>
          </p:nvPr>
        </p:nvSpPr>
        <p:spPr/>
        <p:txBody>
          <a:bodyPr/>
          <a:lstStyle/>
          <a:p>
            <a:fld id="{832562BE-BE34-474C-923F-316E3C212AA5}" type="slidenum">
              <a:rPr lang="en-US" smtClean="0"/>
              <a:t>3</a:t>
            </a:fld>
            <a:endParaRPr lang="en-US"/>
          </a:p>
        </p:txBody>
      </p:sp>
      <p:sp>
        <p:nvSpPr>
          <p:cNvPr id="11" name="Date Placeholder 10"/>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167547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t>
            </a:r>
            <a:r>
              <a:rPr lang="en-US" sz="3200" dirty="0" err="1" smtClean="0"/>
              <a:t>Uncalibrated</a:t>
            </a:r>
            <a:r>
              <a:rPr lang="en-US" sz="3200" dirty="0" smtClean="0"/>
              <a:t>” comparison to </a:t>
            </a:r>
            <a:r>
              <a:rPr lang="en-US" sz="3200" dirty="0" err="1" smtClean="0"/>
              <a:t>Astier</a:t>
            </a:r>
            <a:r>
              <a:rPr lang="en-US" sz="3200" dirty="0" smtClean="0"/>
              <a:t> et al. anisotropic flat field autocorrelation study</a:t>
            </a:r>
            <a:endParaRPr lang="en-US" sz="3200" dirty="0"/>
          </a:p>
        </p:txBody>
      </p:sp>
      <p:pic>
        <p:nvPicPr>
          <p:cNvPr id="4" name="Content Placeholder 3" descr="unknown-JYDTYW.png"/>
          <p:cNvPicPr>
            <a:picLocks noGrp="1" noChangeAspect="1"/>
          </p:cNvPicPr>
          <p:nvPr>
            <p:ph idx="1"/>
          </p:nvPr>
        </p:nvPicPr>
        <p:blipFill>
          <a:blip r:embed="rId3">
            <a:extLst>
              <a:ext uri="{28A0092B-C50C-407E-A947-70E740481C1C}">
                <a14:useLocalDpi xmlns:a14="http://schemas.microsoft.com/office/drawing/2010/main" val="0"/>
              </a:ext>
            </a:extLst>
          </a:blip>
          <a:srcRect l="-9126" r="-9126"/>
          <a:stretch>
            <a:fillRect/>
          </a:stretch>
        </p:blipFill>
        <p:spPr>
          <a:xfrm>
            <a:off x="4470777" y="3109006"/>
            <a:ext cx="4572000" cy="3541305"/>
          </a:xfrm>
        </p:spPr>
      </p:pic>
      <p:pic>
        <p:nvPicPr>
          <p:cNvPr id="6" name="Picture 5"/>
          <p:cNvPicPr>
            <a:picLocks noChangeAspect="1"/>
          </p:cNvPicPr>
          <p:nvPr/>
        </p:nvPicPr>
        <p:blipFill>
          <a:blip r:embed="rId4"/>
          <a:stretch>
            <a:fillRect/>
          </a:stretch>
        </p:blipFill>
        <p:spPr>
          <a:xfrm>
            <a:off x="164822" y="1417638"/>
            <a:ext cx="3763108" cy="1371600"/>
          </a:xfrm>
          <a:prstGeom prst="rect">
            <a:avLst/>
          </a:prstGeom>
        </p:spPr>
      </p:pic>
      <p:pic>
        <p:nvPicPr>
          <p:cNvPr id="7" name="Picture 6"/>
          <p:cNvPicPr>
            <a:picLocks noChangeAspect="1"/>
          </p:cNvPicPr>
          <p:nvPr/>
        </p:nvPicPr>
        <p:blipFill>
          <a:blip r:embed="rId5"/>
          <a:stretch>
            <a:fillRect/>
          </a:stretch>
        </p:blipFill>
        <p:spPr>
          <a:xfrm>
            <a:off x="5872970" y="1625463"/>
            <a:ext cx="2933700" cy="11430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473568735"/>
              </p:ext>
            </p:extLst>
          </p:nvPr>
        </p:nvGraphicFramePr>
        <p:xfrm>
          <a:off x="402082" y="4755105"/>
          <a:ext cx="3525848" cy="1320800"/>
        </p:xfrm>
        <a:graphic>
          <a:graphicData uri="http://schemas.openxmlformats.org/drawingml/2006/table">
            <a:tbl>
              <a:tblPr/>
              <a:tblGrid>
                <a:gridCol w="440731"/>
                <a:gridCol w="440731"/>
                <a:gridCol w="440731"/>
                <a:gridCol w="440731"/>
                <a:gridCol w="440731"/>
                <a:gridCol w="440731"/>
                <a:gridCol w="440731"/>
                <a:gridCol w="440731"/>
              </a:tblGrid>
              <a:tr h="152400">
                <a:tc>
                  <a:txBody>
                    <a:bodyPr/>
                    <a:lstStyle/>
                    <a:p>
                      <a:pPr algn="r" fontAlgn="b"/>
                      <a:r>
                        <a:rPr lang="en-US" sz="1000" b="1" i="0" u="none" strike="noStrike" dirty="0" smtClean="0">
                          <a:effectLst/>
                          <a:latin typeface="Arial"/>
                        </a:rPr>
                        <a:t>j </a:t>
                      </a:r>
                      <a:r>
                        <a:rPr lang="en-US" sz="1000" b="1" i="0" u="none" strike="noStrike" dirty="0">
                          <a:effectLst/>
                          <a:latin typeface="Arial"/>
                        </a:rPr>
                        <a:t>\ </a:t>
                      </a:r>
                      <a:r>
                        <a:rPr lang="en-US" sz="1000" b="1" i="0" u="none" strike="noStrike" dirty="0" err="1" smtClean="0">
                          <a:effectLst/>
                          <a:latin typeface="Arial"/>
                        </a:rPr>
                        <a:t>i</a:t>
                      </a:r>
                      <a:endParaRPr lang="en-US" sz="1000" b="1" i="0" u="none" strike="noStrike" dirty="0">
                        <a:effectLst/>
                        <a:latin typeface="Arial"/>
                      </a:endParaRPr>
                    </a:p>
                  </a:txBody>
                  <a:tcPr marL="12700" marR="12700" marT="12700" marB="0" anchor="b">
                    <a:lnL>
                      <a:noFill/>
                    </a:lnL>
                    <a:lnR>
                      <a:noFill/>
                    </a:lnR>
                    <a:lnT>
                      <a:noFill/>
                    </a:lnT>
                    <a:lnB>
                      <a:noFill/>
                    </a:lnB>
                  </a:tcPr>
                </a:tc>
                <a:tc>
                  <a:txBody>
                    <a:bodyPr/>
                    <a:lstStyle/>
                    <a:p>
                      <a:pPr algn="r" fontAlgn="b"/>
                      <a:r>
                        <a:rPr lang="en-US" sz="1000" b="1" i="0" u="none" strike="noStrike" dirty="0">
                          <a:effectLst/>
                          <a:latin typeface="Arial"/>
                        </a:rPr>
                        <a:t>-3</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a:rPr>
                        <a:t>3</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52400">
                <a:tc>
                  <a:txBody>
                    <a:bodyPr/>
                    <a:lstStyle/>
                    <a:p>
                      <a:pPr algn="r" fontAlgn="b"/>
                      <a:r>
                        <a:rPr lang="en-US" sz="1000" b="1" i="0" u="none" strike="noStrike">
                          <a:effectLst/>
                          <a:latin typeface="Arial"/>
                        </a:rPr>
                        <a:t>-3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0.012</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0.005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0.017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-0.010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0.007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a:rPr>
                        <a:t>0.013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52400">
                <a:tc>
                  <a:txBody>
                    <a:bodyPr/>
                    <a:lstStyle/>
                    <a:p>
                      <a:pPr algn="r" fontAlgn="b"/>
                      <a:r>
                        <a:rPr lang="en-US" sz="1000" b="1"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dirty="0">
                          <a:effectLst/>
                          <a:latin typeface="Arial"/>
                        </a:rPr>
                        <a:t>0.008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0.019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0.011</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0.078</a:t>
                      </a:r>
                    </a:p>
                  </a:txBody>
                  <a:tcPr marL="12700" marR="12700" marT="12700" marB="0" anchor="b">
                    <a:lnL>
                      <a:noFill/>
                    </a:lnL>
                    <a:lnR>
                      <a:noFill/>
                    </a:lnR>
                    <a:lnT>
                      <a:noFill/>
                    </a:lnT>
                    <a:lnB>
                      <a:noFill/>
                    </a:lnB>
                  </a:tcPr>
                </a:tc>
                <a:tc>
                  <a:txBody>
                    <a:bodyPr/>
                    <a:lstStyle/>
                    <a:p>
                      <a:pPr algn="r" fontAlgn="b"/>
                      <a:r>
                        <a:rPr lang="en-US" sz="1000" b="1" i="0" u="none" strike="noStrike" dirty="0">
                          <a:effectLst/>
                          <a:latin typeface="Arial"/>
                        </a:rPr>
                        <a:t>0.009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0.001</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-0.007</a:t>
                      </a:r>
                    </a:p>
                  </a:txBody>
                  <a:tcPr marL="12700" marR="12700" marT="12700" marB="0" anchor="b">
                    <a:lnL>
                      <a:noFill/>
                    </a:lnL>
                    <a:lnR>
                      <a:noFill/>
                    </a:lnR>
                    <a:lnT>
                      <a:noFill/>
                    </a:lnT>
                    <a:lnB>
                      <a:noFill/>
                    </a:lnB>
                  </a:tcPr>
                </a:tc>
              </a:tr>
              <a:tr h="0">
                <a:tc>
                  <a:txBody>
                    <a:bodyPr/>
                    <a:lstStyle/>
                    <a:p>
                      <a:pPr algn="r" fontAlgn="b"/>
                      <a:r>
                        <a:rPr lang="en-US" sz="1000" b="1"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0.011</a:t>
                      </a:r>
                    </a:p>
                  </a:txBody>
                  <a:tcPr marL="12700" marR="12700" marT="12700" marB="0" anchor="b">
                    <a:lnL>
                      <a:noFill/>
                    </a:lnL>
                    <a:lnR>
                      <a:noFill/>
                    </a:lnR>
                    <a:lnT>
                      <a:noFill/>
                    </a:lnT>
                    <a:lnB>
                      <a:noFill/>
                    </a:lnB>
                  </a:tcPr>
                </a:tc>
                <a:tc>
                  <a:txBody>
                    <a:bodyPr/>
                    <a:lstStyle/>
                    <a:p>
                      <a:pPr algn="r" fontAlgn="b"/>
                      <a:r>
                        <a:rPr lang="en-US" sz="1000" b="1" i="0" u="none" strike="noStrike" dirty="0">
                          <a:effectLst/>
                          <a:latin typeface="Arial"/>
                        </a:rPr>
                        <a:t>0.052</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0.310</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0.049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-0.014</a:t>
                      </a:r>
                    </a:p>
                  </a:txBody>
                  <a:tcPr marL="12700" marR="12700" marT="12700" marB="0" anchor="b">
                    <a:lnL>
                      <a:noFill/>
                    </a:lnL>
                    <a:lnR>
                      <a:noFill/>
                    </a:lnR>
                    <a:lnT>
                      <a:noFill/>
                    </a:lnT>
                    <a:lnB>
                      <a:noFill/>
                    </a:lnB>
                  </a:tcPr>
                </a:tc>
              </a:tr>
              <a:tr h="152400">
                <a:tc>
                  <a:txBody>
                    <a:bodyPr/>
                    <a:lstStyle/>
                    <a:p>
                      <a:pPr algn="r" fontAlgn="b"/>
                      <a:r>
                        <a:rPr lang="en-US" sz="1000" b="1"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-0.011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0.103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1.000</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0.103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-0.011</a:t>
                      </a:r>
                    </a:p>
                  </a:txBody>
                  <a:tcPr marL="12700" marR="12700" marT="12700" marB="0" anchor="b">
                    <a:lnL>
                      <a:noFill/>
                    </a:lnL>
                    <a:lnR>
                      <a:noFill/>
                    </a:lnR>
                    <a:lnT>
                      <a:noFill/>
                    </a:lnT>
                    <a:lnB>
                      <a:noFill/>
                    </a:lnB>
                  </a:tcPr>
                </a:tc>
              </a:tr>
              <a:tr h="152400">
                <a:tc>
                  <a:txBody>
                    <a:bodyPr/>
                    <a:lstStyle/>
                    <a:p>
                      <a:pPr algn="r" fontAlgn="b"/>
                      <a:r>
                        <a:rPr lang="en-US" sz="1000" b="1"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-0.014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0.049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0.310</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0.052</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0.011</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0.000</a:t>
                      </a:r>
                    </a:p>
                  </a:txBody>
                  <a:tcPr marL="12700" marR="12700" marT="12700" marB="0" anchor="b">
                    <a:lnL>
                      <a:noFill/>
                    </a:lnL>
                    <a:lnR>
                      <a:noFill/>
                    </a:lnR>
                    <a:lnT>
                      <a:noFill/>
                    </a:lnT>
                    <a:lnB>
                      <a:noFill/>
                    </a:lnB>
                  </a:tcPr>
                </a:tc>
              </a:tr>
              <a:tr h="152400">
                <a:tc>
                  <a:txBody>
                    <a:bodyPr/>
                    <a:lstStyle/>
                    <a:p>
                      <a:pPr algn="r" fontAlgn="b"/>
                      <a:r>
                        <a:rPr lang="en-US" sz="1000" b="1"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-0.007</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0.001</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0.078</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0.011</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0.019</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0.008</a:t>
                      </a:r>
                    </a:p>
                  </a:txBody>
                  <a:tcPr marL="12700" marR="12700" marT="12700" marB="0" anchor="b">
                    <a:lnL>
                      <a:noFill/>
                    </a:lnL>
                    <a:lnR>
                      <a:noFill/>
                    </a:lnR>
                    <a:lnT>
                      <a:noFill/>
                    </a:lnT>
                    <a:lnB>
                      <a:noFill/>
                    </a:lnB>
                  </a:tcPr>
                </a:tc>
              </a:tr>
              <a:tr h="152400">
                <a:tc>
                  <a:txBody>
                    <a:bodyPr/>
                    <a:lstStyle/>
                    <a:p>
                      <a:pPr algn="r" fontAlgn="b"/>
                      <a:r>
                        <a:rPr lang="en-US" sz="1000" b="1" i="0" u="none" strike="noStrike">
                          <a:effectLst/>
                          <a:latin typeface="Arial"/>
                        </a:rPr>
                        <a:t>3</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1" i="0" u="none" strike="noStrike">
                          <a:effectLst/>
                          <a:latin typeface="Arial"/>
                        </a:rPr>
                        <a:t>0.013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1" i="0" u="none" strike="noStrike">
                          <a:effectLst/>
                          <a:latin typeface="Arial"/>
                        </a:rPr>
                        <a:t>0.007</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-0.010</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0.017</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1" i="0" u="none" strike="noStrike">
                          <a:effectLst/>
                          <a:latin typeface="Arial"/>
                        </a:rPr>
                        <a:t>0.005</a:t>
                      </a:r>
                    </a:p>
                  </a:txBody>
                  <a:tcPr marL="12700" marR="12700" marT="12700" marB="0" anchor="b">
                    <a:lnL>
                      <a:noFill/>
                    </a:lnL>
                    <a:lnR>
                      <a:noFill/>
                    </a:lnR>
                    <a:lnT>
                      <a:noFill/>
                    </a:lnT>
                    <a:lnB>
                      <a:noFill/>
                    </a:lnB>
                  </a:tcPr>
                </a:tc>
                <a:tc>
                  <a:txBody>
                    <a:bodyPr/>
                    <a:lstStyle/>
                    <a:p>
                      <a:pPr algn="r" fontAlgn="b"/>
                      <a:r>
                        <a:rPr lang="en-US" sz="1000" b="1" i="0" u="none" strike="noStrike" dirty="0">
                          <a:effectLst/>
                          <a:latin typeface="Arial"/>
                        </a:rPr>
                        <a:t>0.012</a:t>
                      </a:r>
                    </a:p>
                  </a:txBody>
                  <a:tcPr marL="12700" marR="12700" marT="12700" marB="0" anchor="b">
                    <a:lnL>
                      <a:noFill/>
                    </a:lnL>
                    <a:lnR>
                      <a:noFill/>
                    </a:lnR>
                    <a:lnT>
                      <a:noFill/>
                    </a:lnT>
                    <a:lnB>
                      <a:noFill/>
                    </a:lnB>
                  </a:tcPr>
                </a:tc>
              </a:tr>
            </a:tbl>
          </a:graphicData>
        </a:graphic>
      </p:graphicFrame>
      <p:sp>
        <p:nvSpPr>
          <p:cNvPr id="9" name="TextBox 8"/>
          <p:cNvSpPr txBox="1"/>
          <p:nvPr/>
        </p:nvSpPr>
        <p:spPr>
          <a:xfrm>
            <a:off x="317477" y="3313029"/>
            <a:ext cx="4283745" cy="1631216"/>
          </a:xfrm>
          <a:prstGeom prst="rect">
            <a:avLst/>
          </a:prstGeom>
          <a:noFill/>
        </p:spPr>
        <p:txBody>
          <a:bodyPr wrap="none" rtlCol="0">
            <a:spAutoFit/>
          </a:bodyPr>
          <a:lstStyle/>
          <a:p>
            <a:r>
              <a:rPr lang="en-US" sz="1600" dirty="0" smtClean="0"/>
              <a:t>Modeled autocorrelation, normalized to R(0,0)=1</a:t>
            </a:r>
          </a:p>
          <a:p>
            <a:r>
              <a:rPr lang="en-US" sz="1600" dirty="0" smtClean="0"/>
              <a:t>Final counts per pixel = 250ke</a:t>
            </a:r>
            <a:r>
              <a:rPr lang="en-US" sz="1600" dirty="0" smtClean="0"/>
              <a:t>- and using these</a:t>
            </a:r>
            <a:endParaRPr lang="en-US" sz="1600" dirty="0" smtClean="0"/>
          </a:p>
          <a:p>
            <a:r>
              <a:rPr lang="en-US" sz="1600" dirty="0" smtClean="0"/>
              <a:t>drift </a:t>
            </a:r>
            <a:r>
              <a:rPr lang="en-US" sz="1600" dirty="0" smtClean="0"/>
              <a:t>coefficients: </a:t>
            </a:r>
          </a:p>
          <a:p>
            <a:r>
              <a:rPr lang="en-US" sz="1600" dirty="0" smtClean="0"/>
              <a:t>(x): 6E-7 pix^2/e- </a:t>
            </a:r>
          </a:p>
          <a:p>
            <a:r>
              <a:rPr lang="en-US" sz="1600" dirty="0" smtClean="0"/>
              <a:t>(y): 2E-6 pix^2/e-</a:t>
            </a:r>
          </a:p>
          <a:p>
            <a:endParaRPr lang="en-US" sz="1600" dirty="0"/>
          </a:p>
        </p:txBody>
      </p:sp>
      <p:sp>
        <p:nvSpPr>
          <p:cNvPr id="10" name="TextBox 9"/>
          <p:cNvSpPr txBox="1"/>
          <p:nvPr/>
        </p:nvSpPr>
        <p:spPr>
          <a:xfrm>
            <a:off x="4233027" y="1706643"/>
            <a:ext cx="1313180" cy="369332"/>
          </a:xfrm>
          <a:prstGeom prst="rect">
            <a:avLst/>
          </a:prstGeom>
          <a:noFill/>
        </p:spPr>
        <p:txBody>
          <a:bodyPr wrap="none" rtlCol="0">
            <a:spAutoFit/>
          </a:bodyPr>
          <a:lstStyle/>
          <a:p>
            <a:r>
              <a:rPr lang="en-US" dirty="0" smtClean="0"/>
              <a:t>25kADU/pix</a:t>
            </a:r>
            <a:endParaRPr lang="en-US" dirty="0"/>
          </a:p>
        </p:txBody>
      </p:sp>
      <p:cxnSp>
        <p:nvCxnSpPr>
          <p:cNvPr id="5" name="Straight Connector 4"/>
          <p:cNvCxnSpPr/>
          <p:nvPr/>
        </p:nvCxnSpPr>
        <p:spPr>
          <a:xfrm>
            <a:off x="462086" y="2931664"/>
            <a:ext cx="7820547" cy="0"/>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4822" y="2604572"/>
            <a:ext cx="604402" cy="369332"/>
          </a:xfrm>
          <a:prstGeom prst="rect">
            <a:avLst/>
          </a:prstGeom>
          <a:noFill/>
        </p:spPr>
        <p:txBody>
          <a:bodyPr wrap="none" rtlCol="0">
            <a:spAutoFit/>
          </a:bodyPr>
          <a:lstStyle/>
          <a:p>
            <a:r>
              <a:rPr lang="en-US" dirty="0" smtClean="0"/>
              <a:t>data</a:t>
            </a:r>
            <a:endParaRPr lang="en-US" dirty="0"/>
          </a:p>
        </p:txBody>
      </p:sp>
      <p:sp>
        <p:nvSpPr>
          <p:cNvPr id="16" name="TextBox 15"/>
          <p:cNvSpPr txBox="1"/>
          <p:nvPr/>
        </p:nvSpPr>
        <p:spPr>
          <a:xfrm>
            <a:off x="163881" y="2856104"/>
            <a:ext cx="1199855" cy="369332"/>
          </a:xfrm>
          <a:prstGeom prst="rect">
            <a:avLst/>
          </a:prstGeom>
          <a:noFill/>
        </p:spPr>
        <p:txBody>
          <a:bodyPr wrap="none" rtlCol="0">
            <a:spAutoFit/>
          </a:bodyPr>
          <a:lstStyle/>
          <a:p>
            <a:r>
              <a:rPr lang="en-US" dirty="0" smtClean="0"/>
              <a:t>calculation</a:t>
            </a:r>
            <a:endParaRPr lang="en-US" dirty="0"/>
          </a:p>
        </p:txBody>
      </p:sp>
      <p:sp>
        <p:nvSpPr>
          <p:cNvPr id="17" name="Footer Placeholder 16"/>
          <p:cNvSpPr>
            <a:spLocks noGrp="1"/>
          </p:cNvSpPr>
          <p:nvPr>
            <p:ph type="ftr" sz="quarter" idx="11"/>
          </p:nvPr>
        </p:nvSpPr>
        <p:spPr/>
        <p:txBody>
          <a:bodyPr/>
          <a:lstStyle/>
          <a:p>
            <a:r>
              <a:rPr lang="en-US" smtClean="0"/>
              <a:t>Precision Astronomy w/ Fully Depleted CCDs</a:t>
            </a:r>
            <a:endParaRPr lang="en-US"/>
          </a:p>
        </p:txBody>
      </p:sp>
      <p:sp>
        <p:nvSpPr>
          <p:cNvPr id="18" name="Slide Number Placeholder 17"/>
          <p:cNvSpPr>
            <a:spLocks noGrp="1"/>
          </p:cNvSpPr>
          <p:nvPr>
            <p:ph type="sldNum" sz="quarter" idx="12"/>
          </p:nvPr>
        </p:nvSpPr>
        <p:spPr/>
        <p:txBody>
          <a:bodyPr/>
          <a:lstStyle/>
          <a:p>
            <a:fld id="{832562BE-BE34-474C-923F-316E3C212AA5}" type="slidenum">
              <a:rPr lang="en-US" smtClean="0"/>
              <a:t>30</a:t>
            </a:fld>
            <a:endParaRPr lang="en-US"/>
          </a:p>
        </p:txBody>
      </p:sp>
      <p:sp>
        <p:nvSpPr>
          <p:cNvPr id="19" name="Date Placeholder 18"/>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235922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Drift coefficients also predict a specific nonlinear (isotropic) gain-variance relation for free..</a:t>
            </a:r>
            <a:endParaRPr lang="en-US" sz="3200" dirty="0"/>
          </a:p>
        </p:txBody>
      </p:sp>
      <p:pic>
        <p:nvPicPr>
          <p:cNvPr id="4" name="Content Placeholder 3" descr="anisotropic_autocorr_mean_variance.eps"/>
          <p:cNvPicPr>
            <a:picLocks noGrp="1" noChangeAspect="1"/>
          </p:cNvPicPr>
          <p:nvPr>
            <p:ph idx="1"/>
          </p:nvPr>
        </p:nvPicPr>
        <p:blipFill>
          <a:blip r:embed="rId3">
            <a:extLst>
              <a:ext uri="{28A0092B-C50C-407E-A947-70E740481C1C}">
                <a14:useLocalDpi xmlns:a14="http://schemas.microsoft.com/office/drawing/2010/main" val="0"/>
              </a:ext>
            </a:extLst>
          </a:blip>
          <a:srcRect l="-72326" r="-72326"/>
          <a:stretch>
            <a:fillRect/>
          </a:stretch>
        </p:blipFill>
        <p:spPr>
          <a:xfrm rot="5400000">
            <a:off x="-1100019" y="978163"/>
            <a:ext cx="11638633" cy="6400800"/>
          </a:xfrm>
        </p:spPr>
      </p:pic>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31</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461900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Next steps (fixed pattern charge redistribution &amp; tearing onset)</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As the edge </a:t>
            </a:r>
            <a:r>
              <a:rPr lang="en-US" dirty="0" err="1" smtClean="0"/>
              <a:t>rolloff</a:t>
            </a:r>
            <a:r>
              <a:rPr lang="en-US" dirty="0" smtClean="0"/>
              <a:t> effect is modestly sensitive to the guard ring drain bias, this measurement will probably place strongest constraints on the channel stop dipole moment. Indications are moment ~ 40ξ or possibly as low as ~20ξ depending on guard ring is “on” and its geometry is known</a:t>
            </a:r>
          </a:p>
          <a:p>
            <a:r>
              <a:rPr lang="en-US" dirty="0" smtClean="0"/>
              <a:t> Midline charge redistribution appears to have moment of ~ 20ξ</a:t>
            </a:r>
          </a:p>
          <a:p>
            <a:r>
              <a:rPr lang="en-US" dirty="0" smtClean="0"/>
              <a:t>Isolated channel stop carrier occupancy variation (tearing onset features) can be calibrated, but appear to be roughly 2ξ or 5% of base channel stop</a:t>
            </a:r>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32</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2727738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 moment = </a:t>
            </a:r>
            <a:r>
              <a:rPr lang="en-US" dirty="0" smtClean="0"/>
              <a:t>40ξ</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58231239"/>
              </p:ext>
            </p:extLst>
          </p:nvPr>
        </p:nvGraphicFramePr>
        <p:xfrm>
          <a:off x="4572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fractional area – 1</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0.0014</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0.0031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0.0020</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0.0029</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0.0008</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-0.0902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0.0029</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0.0101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0.0020</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0.0021</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0.0015</a:t>
                      </a:r>
                    </a:p>
                  </a:txBody>
                  <a:tcPr marL="12700" marR="12700" marT="12700" marB="0" anchor="b">
                    <a:lnL>
                      <a:noFill/>
                    </a:lnL>
                    <a:lnR>
                      <a:noFill/>
                    </a:lnR>
                    <a:lnT>
                      <a:noFill/>
                    </a:lnT>
                    <a:lnB>
                      <a:noFill/>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76029939"/>
              </p:ext>
            </p:extLst>
          </p:nvPr>
        </p:nvGraphicFramePr>
        <p:xfrm>
          <a:off x="457200" y="3863181"/>
          <a:ext cx="3822700" cy="1485900"/>
        </p:xfrm>
        <a:graphic>
          <a:graphicData uri="http://schemas.openxmlformats.org/drawingml/2006/table">
            <a:tbl>
              <a:tblPr/>
              <a:tblGrid>
                <a:gridCol w="228600"/>
                <a:gridCol w="228600"/>
                <a:gridCol w="673100"/>
                <a:gridCol w="673100"/>
                <a:gridCol w="673100"/>
                <a:gridCol w="673100"/>
                <a:gridCol w="673100"/>
              </a:tblGrid>
              <a:tr h="152400">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Pixel Aspect Ratio X/Y-1 [dimensionless]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52400">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-0.028</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0.004</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0.023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0.008</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0.004</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0.001</a:t>
                      </a:r>
                    </a:p>
                  </a:txBody>
                  <a:tcPr marL="12700" marR="12700" marT="12700" marB="0" anchor="b">
                    <a:lnL>
                      <a:noFill/>
                    </a:lnL>
                    <a:lnR>
                      <a:noFill/>
                    </a:lnR>
                    <a:lnT>
                      <a:noFill/>
                    </a:lnT>
                    <a:lnB>
                      <a:noFill/>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419348518"/>
              </p:ext>
            </p:extLst>
          </p:nvPr>
        </p:nvGraphicFramePr>
        <p:xfrm>
          <a:off x="45720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y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0.36</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0.77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1.14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0.77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0.36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0.31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1.03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3.57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1.03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0.31</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-0.31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-1.03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-3.56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-1.03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-0.31</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-0.36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-0.77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-1.13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-0.77</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-0.36</a:t>
                      </a:r>
                    </a:p>
                  </a:txBody>
                  <a:tcPr marL="12700" marR="12700" marT="12700" marB="0" anchor="b">
                    <a:lnL>
                      <a:noFill/>
                    </a:lnL>
                    <a:lnR>
                      <a:noFill/>
                    </a:lnR>
                    <a:lnT>
                      <a:noFill/>
                    </a:lnT>
                    <a:lnB>
                      <a:noFill/>
                    </a:lnB>
                  </a:tcPr>
                </a:tc>
              </a:tr>
            </a:tbl>
          </a:graphicData>
        </a:graphic>
      </p:graphicFrame>
      <p:sp>
        <p:nvSpPr>
          <p:cNvPr id="11" name="TextBox 10"/>
          <p:cNvSpPr txBox="1"/>
          <p:nvPr/>
        </p:nvSpPr>
        <p:spPr>
          <a:xfrm>
            <a:off x="4902200" y="6578600"/>
            <a:ext cx="184666" cy="369332"/>
          </a:xfrm>
          <a:prstGeom prst="rect">
            <a:avLst/>
          </a:prstGeom>
          <a:noFill/>
        </p:spPr>
        <p:txBody>
          <a:bodyPr wrap="none" rtlCol="0">
            <a:spAutoFit/>
          </a:bodyPr>
          <a:lstStyle/>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873703874"/>
              </p:ext>
            </p:extLst>
          </p:nvPr>
        </p:nvGraphicFramePr>
        <p:xfrm>
          <a:off x="4572000" y="3863181"/>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x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0.08</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0.17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-0.17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-0.08</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0.48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-0.48</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0.84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2.52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0.48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-0.48</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0.17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-0.17</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-0.08</a:t>
                      </a:r>
                    </a:p>
                  </a:txBody>
                  <a:tcPr marL="12700" marR="12700" marT="12700" marB="0" anchor="b">
                    <a:lnL>
                      <a:noFill/>
                    </a:lnL>
                    <a:lnR>
                      <a:noFill/>
                    </a:lnR>
                    <a:lnT>
                      <a:noFill/>
                    </a:lnT>
                    <a:lnB>
                      <a:noFill/>
                    </a:lnB>
                  </a:tcPr>
                </a:tc>
              </a:tr>
            </a:tbl>
          </a:graphicData>
        </a:graphic>
      </p:graphicFrame>
      <p:sp>
        <p:nvSpPr>
          <p:cNvPr id="13" name="Footer Placeholder 12"/>
          <p:cNvSpPr>
            <a:spLocks noGrp="1"/>
          </p:cNvSpPr>
          <p:nvPr>
            <p:ph type="ftr" sz="quarter" idx="11"/>
          </p:nvPr>
        </p:nvSpPr>
        <p:spPr/>
        <p:txBody>
          <a:bodyPr/>
          <a:lstStyle/>
          <a:p>
            <a:r>
              <a:rPr lang="en-US" smtClean="0"/>
              <a:t>Precision Astronomy w/ Fully Depleted CCDs</a:t>
            </a:r>
            <a:endParaRPr lang="en-US"/>
          </a:p>
        </p:txBody>
      </p:sp>
      <p:sp>
        <p:nvSpPr>
          <p:cNvPr id="14" name="Slide Number Placeholder 13"/>
          <p:cNvSpPr>
            <a:spLocks noGrp="1"/>
          </p:cNvSpPr>
          <p:nvPr>
            <p:ph type="sldNum" sz="quarter" idx="12"/>
          </p:nvPr>
        </p:nvSpPr>
        <p:spPr/>
        <p:txBody>
          <a:bodyPr/>
          <a:lstStyle/>
          <a:p>
            <a:fld id="{832562BE-BE34-474C-923F-316E3C212AA5}" type="slidenum">
              <a:rPr lang="en-US" smtClean="0"/>
              <a:t>33</a:t>
            </a:fld>
            <a:endParaRPr lang="en-US"/>
          </a:p>
        </p:txBody>
      </p:sp>
      <p:sp>
        <p:nvSpPr>
          <p:cNvPr id="15" name="Date Placeholder 1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3423961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 moment = </a:t>
            </a:r>
            <a:r>
              <a:rPr lang="en-US" dirty="0" smtClean="0"/>
              <a:t>20ξ</a:t>
            </a:r>
            <a:endParaRPr lang="en-US" dirty="0"/>
          </a:p>
        </p:txBody>
      </p:sp>
      <p:sp>
        <p:nvSpPr>
          <p:cNvPr id="11" name="TextBox 10"/>
          <p:cNvSpPr txBox="1"/>
          <p:nvPr/>
        </p:nvSpPr>
        <p:spPr>
          <a:xfrm>
            <a:off x="4902200" y="6578600"/>
            <a:ext cx="184666" cy="369332"/>
          </a:xfrm>
          <a:prstGeom prst="rect">
            <a:avLst/>
          </a:prstGeom>
          <a:noFill/>
        </p:spPr>
        <p:txBody>
          <a:bodyPr wrap="non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95600892"/>
              </p:ext>
            </p:extLst>
          </p:nvPr>
        </p:nvGraphicFramePr>
        <p:xfrm>
          <a:off x="4572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fractional area – 1</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0.0017</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0.0060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-0.1064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0.0027</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0.0016</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0.0010</a:t>
                      </a:r>
                    </a:p>
                  </a:txBody>
                  <a:tcPr marL="12700" marR="12700" marT="12700" marB="0" anchor="b">
                    <a:lnL>
                      <a:noFill/>
                    </a:lnL>
                    <a:lnR>
                      <a:noFill/>
                    </a:lnR>
                    <a:lnT>
                      <a:noFill/>
                    </a:lnT>
                    <a:lnB>
                      <a:noFill/>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331497837"/>
              </p:ext>
            </p:extLst>
          </p:nvPr>
        </p:nvGraphicFramePr>
        <p:xfrm>
          <a:off x="457200" y="3863181"/>
          <a:ext cx="3822700" cy="1485900"/>
        </p:xfrm>
        <a:graphic>
          <a:graphicData uri="http://schemas.openxmlformats.org/drawingml/2006/table">
            <a:tbl>
              <a:tblPr/>
              <a:tblGrid>
                <a:gridCol w="228600"/>
                <a:gridCol w="228600"/>
                <a:gridCol w="673100"/>
                <a:gridCol w="673100"/>
                <a:gridCol w="673100"/>
                <a:gridCol w="673100"/>
                <a:gridCol w="673100"/>
              </a:tblGrid>
              <a:tr h="152400">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Pixel Aspect Ratio X/Y-1 [dimensionless]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52400">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-0.033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0.026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-0.033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0.000</a:t>
                      </a:r>
                    </a:p>
                  </a:txBody>
                  <a:tcPr marL="12700" marR="12700" marT="12700" marB="0" anchor="b">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00068203"/>
              </p:ext>
            </p:extLst>
          </p:nvPr>
        </p:nvGraphicFramePr>
        <p:xfrm>
          <a:off x="45720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y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0.30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0.98</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0.30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3.89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0.26</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-3.89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-0.26</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-0.29</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-0.65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-0.98</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-0.65</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-0.29</a:t>
                      </a:r>
                    </a:p>
                  </a:txBody>
                  <a:tcPr marL="12700" marR="12700" marT="12700" marB="0" anchor="b">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37937616"/>
              </p:ext>
            </p:extLst>
          </p:nvPr>
        </p:nvGraphicFramePr>
        <p:xfrm>
          <a:off x="4572000" y="3863181"/>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x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0.19</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-0.18</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0.87</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2.93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-2.93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-0.87</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0.19</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0.21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-0.21</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-0.18</a:t>
                      </a:r>
                    </a:p>
                  </a:txBody>
                  <a:tcPr marL="12700" marR="12700" marT="12700" marB="0" anchor="b">
                    <a:lnL>
                      <a:noFill/>
                    </a:lnL>
                    <a:lnR>
                      <a:noFill/>
                    </a:lnR>
                    <a:lnT>
                      <a:noFill/>
                    </a:lnT>
                    <a:lnB>
                      <a:noFill/>
                    </a:lnB>
                  </a:tcPr>
                </a:tc>
              </a:tr>
            </a:tbl>
          </a:graphicData>
        </a:graphic>
      </p:graphicFrame>
      <p:sp>
        <p:nvSpPr>
          <p:cNvPr id="7" name="Footer Placeholder 6"/>
          <p:cNvSpPr>
            <a:spLocks noGrp="1"/>
          </p:cNvSpPr>
          <p:nvPr>
            <p:ph type="ftr" sz="quarter" idx="11"/>
          </p:nvPr>
        </p:nvSpPr>
        <p:spPr/>
        <p:txBody>
          <a:bodyPr/>
          <a:lstStyle/>
          <a:p>
            <a:r>
              <a:rPr lang="en-US" smtClean="0"/>
              <a:t>Precision Astronomy w/ Fully Depleted CCDs</a:t>
            </a:r>
            <a:endParaRPr lang="en-US"/>
          </a:p>
        </p:txBody>
      </p:sp>
      <p:sp>
        <p:nvSpPr>
          <p:cNvPr id="13" name="Slide Number Placeholder 12"/>
          <p:cNvSpPr>
            <a:spLocks noGrp="1"/>
          </p:cNvSpPr>
          <p:nvPr>
            <p:ph type="sldNum" sz="quarter" idx="12"/>
          </p:nvPr>
        </p:nvSpPr>
        <p:spPr/>
        <p:txBody>
          <a:bodyPr/>
          <a:lstStyle/>
          <a:p>
            <a:fld id="{832562BE-BE34-474C-923F-316E3C212AA5}" type="slidenum">
              <a:rPr lang="en-US" smtClean="0"/>
              <a:t>34</a:t>
            </a:fld>
            <a:endParaRPr lang="en-US"/>
          </a:p>
        </p:txBody>
      </p:sp>
      <p:sp>
        <p:nvSpPr>
          <p:cNvPr id="14" name="Date Placeholder 13"/>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674406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approach</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Modeling approach: compute Greens function, in this case is a distortion of the boundaries</a:t>
            </a:r>
          </a:p>
          <a:p>
            <a:r>
              <a:rPr lang="en-US" dirty="0" smtClean="0"/>
              <a:t>Drift coefficients for the neighboring pixels can be tested against reproducing the observed isotropic gain-variance relation and anisotropic autocorrelation matrix R(</a:t>
            </a:r>
            <a:r>
              <a:rPr lang="en-US" dirty="0" err="1" smtClean="0"/>
              <a:t>k,l</a:t>
            </a:r>
            <a:r>
              <a:rPr lang="en-US" dirty="0" smtClean="0"/>
              <a:t>) of </a:t>
            </a:r>
            <a:r>
              <a:rPr lang="en-US" dirty="0" err="1" smtClean="0"/>
              <a:t>Astier</a:t>
            </a:r>
            <a:r>
              <a:rPr lang="en-US" dirty="0" smtClean="0"/>
              <a:t> </a:t>
            </a:r>
            <a:r>
              <a:rPr lang="en-US" i="1" dirty="0" smtClean="0"/>
              <a:t>et al</a:t>
            </a:r>
          </a:p>
          <a:p>
            <a:r>
              <a:rPr lang="en-US" dirty="0" smtClean="0"/>
              <a:t>Since channel stop dipole moment is already tightly constrained by edge </a:t>
            </a:r>
            <a:r>
              <a:rPr lang="en-US" dirty="0" err="1" smtClean="0"/>
              <a:t>rolloff</a:t>
            </a:r>
            <a:r>
              <a:rPr lang="en-US" dirty="0" smtClean="0"/>
              <a:t>, these two (?) degrees of freedom can be used to obtain the effective moment ratio (channel stops – to – clocks) and to set the channel moment scale (i.e. position of the buried channel)</a:t>
            </a:r>
          </a:p>
          <a:p>
            <a:r>
              <a:rPr lang="en-US" dirty="0" smtClean="0"/>
              <a:t>Specific predictions to Greens function (pixel boundary distortion) naturally follow given supported values for these three parameters</a:t>
            </a:r>
            <a:endParaRPr lang="en-US" dirty="0"/>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35</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713042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With the motivation to understand better a handful of physical effects seen in the flat field illumination of candidate LSST sensors, we developed a </a:t>
            </a:r>
            <a:r>
              <a:rPr lang="en-US" dirty="0" err="1" smtClean="0"/>
              <a:t>strawman</a:t>
            </a:r>
            <a:r>
              <a:rPr lang="en-US" dirty="0" smtClean="0"/>
              <a:t> charge drift model based on 2- and 3-D dipole electrostatics vector arithmetic</a:t>
            </a:r>
          </a:p>
          <a:p>
            <a:r>
              <a:rPr lang="en-US" dirty="0" smtClean="0"/>
              <a:t>Using plausible choices for available parameters, the model generates predictions for variations in the fixed pattern effects: pixel size, pixel centroid, and pixel aspect ratio or ellipticity</a:t>
            </a:r>
          </a:p>
          <a:p>
            <a:r>
              <a:rPr lang="en-US" dirty="0" smtClean="0"/>
              <a:t>Greens functions were calculated to make specific predictions for similar variations in pixel properties that would respond to signal content at the channel </a:t>
            </a:r>
            <a:r>
              <a:rPr lang="en-US" i="1" dirty="0" smtClean="0"/>
              <a:t>during integration </a:t>
            </a:r>
            <a:r>
              <a:rPr lang="en-US" dirty="0" smtClean="0"/>
              <a:t>– i.e. dynamic response. Preliminary indications suggest a reasonable match to flat field autocorrelation maps</a:t>
            </a:r>
          </a:p>
          <a:p>
            <a:r>
              <a:rPr lang="en-US" dirty="0" smtClean="0"/>
              <a:t>Plan to generate point source- and flat field-distortion predictions using Greens function – to test correction matrix retrieval from distorted flat fields: do we need reasonably constrained drift models, or do flat fields provide enough information – to correct swollen PSFs??</a:t>
            </a:r>
          </a:p>
          <a:p>
            <a:r>
              <a:rPr lang="en-US" dirty="0" smtClean="0"/>
              <a:t>Will investigate how well the distortion matrices can be used with raw (distorted) pixel data to recover (undistorted) source parameters.</a:t>
            </a:r>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36</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401839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37</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683065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“tearing free image” of 112-04, Mar22 2013</a:t>
            </a:r>
            <a:endParaRPr lang="en-US" dirty="0"/>
          </a:p>
        </p:txBody>
      </p:sp>
      <p:pic>
        <p:nvPicPr>
          <p:cNvPr id="5" name="Content Placeholder 4" descr="sample.jpg"/>
          <p:cNvPicPr>
            <a:picLocks noGrp="1" noChangeAspect="1"/>
          </p:cNvPicPr>
          <p:nvPr>
            <p:ph idx="1"/>
          </p:nvPr>
        </p:nvPicPr>
        <p:blipFill>
          <a:blip r:embed="rId3">
            <a:extLst>
              <a:ext uri="{28A0092B-C50C-407E-A947-70E740481C1C}">
                <a14:useLocalDpi xmlns:a14="http://schemas.microsoft.com/office/drawing/2010/main" val="0"/>
              </a:ext>
            </a:extLst>
          </a:blip>
          <a:srcRect l="-38873" r="-38873"/>
          <a:stretch>
            <a:fillRect/>
          </a:stretch>
        </p:blipFill>
        <p:spPr/>
      </p:pic>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4" name="Slide Number Placeholder 3"/>
          <p:cNvSpPr>
            <a:spLocks noGrp="1"/>
          </p:cNvSpPr>
          <p:nvPr>
            <p:ph type="sldNum" sz="quarter" idx="12"/>
          </p:nvPr>
        </p:nvSpPr>
        <p:spPr/>
        <p:txBody>
          <a:bodyPr/>
          <a:lstStyle/>
          <a:p>
            <a:fld id="{832562BE-BE34-474C-923F-316E3C212AA5}" type="slidenum">
              <a:rPr lang="en-US" smtClean="0"/>
              <a:t>38</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535662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Feb 4 2013</a:t>
            </a:r>
            <a:endParaRPr lang="en-US" dirty="0"/>
          </a:p>
        </p:txBody>
      </p:sp>
      <p:pic>
        <p:nvPicPr>
          <p:cNvPr id="4" name="Content Placeholder 3" descr="Screen Shot 2013-02-04 at 1.50.35 PM.png"/>
          <p:cNvPicPr>
            <a:picLocks noGrp="1" noChangeAspect="1"/>
          </p:cNvPicPr>
          <p:nvPr>
            <p:ph idx="1"/>
          </p:nvPr>
        </p:nvPicPr>
        <p:blipFill>
          <a:blip r:embed="rId3">
            <a:extLst>
              <a:ext uri="{28A0092B-C50C-407E-A947-70E740481C1C}">
                <a14:useLocalDpi xmlns:a14="http://schemas.microsoft.com/office/drawing/2010/main" val="0"/>
              </a:ext>
            </a:extLst>
          </a:blip>
          <a:srcRect t="6396" b="6396"/>
          <a:stretch>
            <a:fillRect/>
          </a:stretch>
        </p:blipFill>
        <p:spPr/>
      </p:pic>
      <p:sp>
        <p:nvSpPr>
          <p:cNvPr id="3" name="Footer Placeholder 2"/>
          <p:cNvSpPr>
            <a:spLocks noGrp="1"/>
          </p:cNvSpPr>
          <p:nvPr>
            <p:ph type="ftr" sz="quarter" idx="11"/>
          </p:nvPr>
        </p:nvSpPr>
        <p:spPr/>
        <p:txBody>
          <a:bodyPr/>
          <a:lstStyle/>
          <a:p>
            <a:r>
              <a:rPr lang="en-US" smtClean="0"/>
              <a:t>Precision Astronomy w/ Fully Depleted CCDs</a:t>
            </a:r>
            <a:endParaRPr lang="en-US"/>
          </a:p>
        </p:txBody>
      </p:sp>
      <p:sp>
        <p:nvSpPr>
          <p:cNvPr id="5" name="Slide Number Placeholder 4"/>
          <p:cNvSpPr>
            <a:spLocks noGrp="1"/>
          </p:cNvSpPr>
          <p:nvPr>
            <p:ph type="sldNum" sz="quarter" idx="12"/>
          </p:nvPr>
        </p:nvSpPr>
        <p:spPr/>
        <p:txBody>
          <a:bodyPr/>
          <a:lstStyle/>
          <a:p>
            <a:fld id="{832562BE-BE34-474C-923F-316E3C212AA5}" type="slidenum">
              <a:rPr lang="en-US" smtClean="0"/>
              <a:t>39</a:t>
            </a:fld>
            <a:endParaRPr lang="en-US"/>
          </a:p>
        </p:txBody>
      </p:sp>
      <p:sp>
        <p:nvSpPr>
          <p:cNvPr id="6" name="Date Placeholder 5"/>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340900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Line 1"/>
          <p:cNvSpPr/>
          <p:nvPr/>
        </p:nvSpPr>
        <p:spPr>
          <a:xfrm flipV="1">
            <a:off x="8884805" y="2012206"/>
            <a:ext cx="165888" cy="133247"/>
          </a:xfrm>
          <a:prstGeom prst="line">
            <a:avLst/>
          </a:prstGeom>
          <a:ln>
            <a:solidFill>
              <a:srgbClr val="000000"/>
            </a:solidFill>
            <a:tailEnd type="triangle" w="med" len="med"/>
          </a:ln>
        </p:spPr>
      </p:sp>
      <p:sp>
        <p:nvSpPr>
          <p:cNvPr id="40" name="Line 2"/>
          <p:cNvSpPr/>
          <p:nvPr/>
        </p:nvSpPr>
        <p:spPr>
          <a:xfrm flipV="1">
            <a:off x="5036725" y="2012206"/>
            <a:ext cx="165888" cy="133247"/>
          </a:xfrm>
          <a:prstGeom prst="line">
            <a:avLst/>
          </a:prstGeom>
          <a:ln>
            <a:solidFill>
              <a:srgbClr val="000000"/>
            </a:solidFill>
            <a:tailEnd type="triangle" w="med" len="med"/>
          </a:ln>
        </p:spPr>
      </p:sp>
      <p:sp>
        <p:nvSpPr>
          <p:cNvPr id="41" name="Line 3"/>
          <p:cNvSpPr/>
          <p:nvPr/>
        </p:nvSpPr>
        <p:spPr>
          <a:xfrm flipV="1">
            <a:off x="8335219" y="2012206"/>
            <a:ext cx="165888" cy="133247"/>
          </a:xfrm>
          <a:prstGeom prst="line">
            <a:avLst/>
          </a:prstGeom>
          <a:ln>
            <a:solidFill>
              <a:srgbClr val="000000"/>
            </a:solidFill>
            <a:tailEnd type="triangle" w="med" len="med"/>
          </a:ln>
        </p:spPr>
      </p:sp>
      <p:sp>
        <p:nvSpPr>
          <p:cNvPr id="42" name="Line 4"/>
          <p:cNvSpPr/>
          <p:nvPr/>
        </p:nvSpPr>
        <p:spPr>
          <a:xfrm flipV="1">
            <a:off x="7785307" y="2012206"/>
            <a:ext cx="165888" cy="133247"/>
          </a:xfrm>
          <a:prstGeom prst="line">
            <a:avLst/>
          </a:prstGeom>
          <a:ln>
            <a:solidFill>
              <a:srgbClr val="000000"/>
            </a:solidFill>
            <a:tailEnd type="triangle" w="med" len="med"/>
          </a:ln>
        </p:spPr>
      </p:sp>
      <p:sp>
        <p:nvSpPr>
          <p:cNvPr id="43" name="Line 5"/>
          <p:cNvSpPr/>
          <p:nvPr/>
        </p:nvSpPr>
        <p:spPr>
          <a:xfrm flipV="1">
            <a:off x="7235721" y="2012206"/>
            <a:ext cx="165888" cy="133247"/>
          </a:xfrm>
          <a:prstGeom prst="line">
            <a:avLst/>
          </a:prstGeom>
          <a:ln>
            <a:solidFill>
              <a:srgbClr val="000000"/>
            </a:solidFill>
            <a:tailEnd type="triangle" w="med" len="med"/>
          </a:ln>
        </p:spPr>
      </p:sp>
      <p:sp>
        <p:nvSpPr>
          <p:cNvPr id="44" name="Line 6"/>
          <p:cNvSpPr/>
          <p:nvPr/>
        </p:nvSpPr>
        <p:spPr>
          <a:xfrm flipV="1">
            <a:off x="6685809" y="2012206"/>
            <a:ext cx="165888" cy="133247"/>
          </a:xfrm>
          <a:prstGeom prst="line">
            <a:avLst/>
          </a:prstGeom>
          <a:ln>
            <a:solidFill>
              <a:srgbClr val="000000"/>
            </a:solidFill>
            <a:tailEnd type="triangle" w="med" len="med"/>
          </a:ln>
        </p:spPr>
      </p:sp>
      <p:sp>
        <p:nvSpPr>
          <p:cNvPr id="45" name="Line 7"/>
          <p:cNvSpPr/>
          <p:nvPr/>
        </p:nvSpPr>
        <p:spPr>
          <a:xfrm flipV="1">
            <a:off x="6136223" y="2012206"/>
            <a:ext cx="165888" cy="133247"/>
          </a:xfrm>
          <a:prstGeom prst="line">
            <a:avLst/>
          </a:prstGeom>
          <a:ln>
            <a:solidFill>
              <a:srgbClr val="000000"/>
            </a:solidFill>
            <a:tailEnd type="triangle" w="med" len="med"/>
          </a:ln>
        </p:spPr>
      </p:sp>
      <p:sp>
        <p:nvSpPr>
          <p:cNvPr id="46" name="Line 8"/>
          <p:cNvSpPr/>
          <p:nvPr/>
        </p:nvSpPr>
        <p:spPr>
          <a:xfrm flipV="1">
            <a:off x="5586311" y="2012206"/>
            <a:ext cx="165888" cy="133247"/>
          </a:xfrm>
          <a:prstGeom prst="line">
            <a:avLst/>
          </a:prstGeom>
          <a:ln>
            <a:solidFill>
              <a:srgbClr val="000000"/>
            </a:solidFill>
            <a:tailEnd type="triangle" w="med" len="med"/>
          </a:ln>
        </p:spPr>
      </p:sp>
      <p:pic>
        <p:nvPicPr>
          <p:cNvPr id="47" name="Picture 46"/>
          <p:cNvPicPr/>
          <p:nvPr/>
        </p:nvPicPr>
        <p:blipFill>
          <a:blip r:embed="rId2"/>
          <a:stretch>
            <a:fillRect/>
          </a:stretch>
        </p:blipFill>
        <p:spPr>
          <a:xfrm>
            <a:off x="4478976" y="2138268"/>
            <a:ext cx="4422483" cy="4319419"/>
          </a:xfrm>
          <a:prstGeom prst="rect">
            <a:avLst/>
          </a:prstGeom>
        </p:spPr>
      </p:pic>
      <p:sp>
        <p:nvSpPr>
          <p:cNvPr id="48" name="TextShape 9"/>
          <p:cNvSpPr txBox="1"/>
          <p:nvPr/>
        </p:nvSpPr>
        <p:spPr>
          <a:xfrm>
            <a:off x="8473024" y="5962911"/>
            <a:ext cx="278548" cy="314175"/>
          </a:xfrm>
          <a:prstGeom prst="rect">
            <a:avLst/>
          </a:prstGeom>
        </p:spPr>
        <p:txBody>
          <a:bodyPr wrap="none" lIns="81639" tIns="40820" rIns="81639" bIns="40820"/>
          <a:lstStyle/>
          <a:p>
            <a:r>
              <a:rPr lang="en-US"/>
              <a:t>1</a:t>
            </a:r>
            <a:endParaRPr/>
          </a:p>
        </p:txBody>
      </p:sp>
      <p:sp>
        <p:nvSpPr>
          <p:cNvPr id="49" name="TextShape 10"/>
          <p:cNvSpPr txBox="1"/>
          <p:nvPr/>
        </p:nvSpPr>
        <p:spPr>
          <a:xfrm>
            <a:off x="7926050" y="5962911"/>
            <a:ext cx="278548" cy="314175"/>
          </a:xfrm>
          <a:prstGeom prst="rect">
            <a:avLst/>
          </a:prstGeom>
        </p:spPr>
        <p:txBody>
          <a:bodyPr wrap="none" lIns="81639" tIns="40820" rIns="81639" bIns="40820"/>
          <a:lstStyle/>
          <a:p>
            <a:r>
              <a:rPr lang="en-US"/>
              <a:t>2</a:t>
            </a:r>
            <a:endParaRPr/>
          </a:p>
        </p:txBody>
      </p:sp>
      <p:sp>
        <p:nvSpPr>
          <p:cNvPr id="50" name="TextShape 11"/>
          <p:cNvSpPr txBox="1"/>
          <p:nvPr/>
        </p:nvSpPr>
        <p:spPr>
          <a:xfrm>
            <a:off x="7379404" y="5962911"/>
            <a:ext cx="278548" cy="314175"/>
          </a:xfrm>
          <a:prstGeom prst="rect">
            <a:avLst/>
          </a:prstGeom>
        </p:spPr>
        <p:txBody>
          <a:bodyPr wrap="none" lIns="81639" tIns="40820" rIns="81639" bIns="40820"/>
          <a:lstStyle/>
          <a:p>
            <a:r>
              <a:rPr lang="en-US"/>
              <a:t>3</a:t>
            </a:r>
            <a:endParaRPr/>
          </a:p>
        </p:txBody>
      </p:sp>
      <p:sp>
        <p:nvSpPr>
          <p:cNvPr id="51" name="TextShape 12"/>
          <p:cNvSpPr txBox="1"/>
          <p:nvPr/>
        </p:nvSpPr>
        <p:spPr>
          <a:xfrm>
            <a:off x="6832430" y="5962911"/>
            <a:ext cx="278548" cy="314175"/>
          </a:xfrm>
          <a:prstGeom prst="rect">
            <a:avLst/>
          </a:prstGeom>
        </p:spPr>
        <p:txBody>
          <a:bodyPr wrap="none" lIns="81639" tIns="40820" rIns="81639" bIns="40820"/>
          <a:lstStyle/>
          <a:p>
            <a:r>
              <a:rPr lang="en-US"/>
              <a:t>4</a:t>
            </a:r>
            <a:endParaRPr/>
          </a:p>
        </p:txBody>
      </p:sp>
      <p:sp>
        <p:nvSpPr>
          <p:cNvPr id="52" name="TextShape 13"/>
          <p:cNvSpPr txBox="1"/>
          <p:nvPr/>
        </p:nvSpPr>
        <p:spPr>
          <a:xfrm>
            <a:off x="6285457" y="5962911"/>
            <a:ext cx="278548" cy="314175"/>
          </a:xfrm>
          <a:prstGeom prst="rect">
            <a:avLst/>
          </a:prstGeom>
        </p:spPr>
        <p:txBody>
          <a:bodyPr wrap="none" lIns="81639" tIns="40820" rIns="81639" bIns="40820"/>
          <a:lstStyle/>
          <a:p>
            <a:r>
              <a:rPr lang="en-US"/>
              <a:t>5</a:t>
            </a:r>
            <a:endParaRPr/>
          </a:p>
        </p:txBody>
      </p:sp>
      <p:sp>
        <p:nvSpPr>
          <p:cNvPr id="53" name="TextShape 14"/>
          <p:cNvSpPr txBox="1"/>
          <p:nvPr/>
        </p:nvSpPr>
        <p:spPr>
          <a:xfrm>
            <a:off x="5738484" y="5962911"/>
            <a:ext cx="278548" cy="314175"/>
          </a:xfrm>
          <a:prstGeom prst="rect">
            <a:avLst/>
          </a:prstGeom>
        </p:spPr>
        <p:txBody>
          <a:bodyPr wrap="none" lIns="81639" tIns="40820" rIns="81639" bIns="40820"/>
          <a:lstStyle/>
          <a:p>
            <a:r>
              <a:rPr lang="en-US"/>
              <a:t>6</a:t>
            </a:r>
            <a:endParaRPr/>
          </a:p>
        </p:txBody>
      </p:sp>
      <p:sp>
        <p:nvSpPr>
          <p:cNvPr id="54" name="TextShape 15"/>
          <p:cNvSpPr txBox="1"/>
          <p:nvPr/>
        </p:nvSpPr>
        <p:spPr>
          <a:xfrm>
            <a:off x="5191837" y="5962911"/>
            <a:ext cx="278548" cy="314175"/>
          </a:xfrm>
          <a:prstGeom prst="rect">
            <a:avLst/>
          </a:prstGeom>
        </p:spPr>
        <p:txBody>
          <a:bodyPr wrap="none" lIns="81639" tIns="40820" rIns="81639" bIns="40820"/>
          <a:lstStyle/>
          <a:p>
            <a:r>
              <a:rPr lang="en-US"/>
              <a:t>7</a:t>
            </a:r>
            <a:endParaRPr/>
          </a:p>
        </p:txBody>
      </p:sp>
      <p:sp>
        <p:nvSpPr>
          <p:cNvPr id="55" name="TextShape 16"/>
          <p:cNvSpPr txBox="1"/>
          <p:nvPr/>
        </p:nvSpPr>
        <p:spPr>
          <a:xfrm>
            <a:off x="4644864" y="5962911"/>
            <a:ext cx="278548" cy="314175"/>
          </a:xfrm>
          <a:prstGeom prst="rect">
            <a:avLst/>
          </a:prstGeom>
        </p:spPr>
        <p:txBody>
          <a:bodyPr wrap="none" lIns="81639" tIns="40820" rIns="81639" bIns="40820"/>
          <a:lstStyle/>
          <a:p>
            <a:r>
              <a:rPr lang="en-US"/>
              <a:t>8</a:t>
            </a:r>
            <a:endParaRPr/>
          </a:p>
        </p:txBody>
      </p:sp>
      <p:sp>
        <p:nvSpPr>
          <p:cNvPr id="56" name="TextShape 17"/>
          <p:cNvSpPr txBox="1"/>
          <p:nvPr/>
        </p:nvSpPr>
        <p:spPr>
          <a:xfrm>
            <a:off x="8415551" y="2827690"/>
            <a:ext cx="393494" cy="314175"/>
          </a:xfrm>
          <a:prstGeom prst="rect">
            <a:avLst/>
          </a:prstGeom>
        </p:spPr>
        <p:txBody>
          <a:bodyPr wrap="none" lIns="81639" tIns="40820" rIns="81639" bIns="40820"/>
          <a:lstStyle/>
          <a:p>
            <a:r>
              <a:rPr lang="en-US"/>
              <a:t>16</a:t>
            </a:r>
            <a:endParaRPr/>
          </a:p>
        </p:txBody>
      </p:sp>
      <p:sp>
        <p:nvSpPr>
          <p:cNvPr id="57" name="TextShape 18"/>
          <p:cNvSpPr txBox="1"/>
          <p:nvPr/>
        </p:nvSpPr>
        <p:spPr>
          <a:xfrm>
            <a:off x="7868577" y="2827690"/>
            <a:ext cx="393494" cy="314175"/>
          </a:xfrm>
          <a:prstGeom prst="rect">
            <a:avLst/>
          </a:prstGeom>
        </p:spPr>
        <p:txBody>
          <a:bodyPr wrap="none" lIns="81639" tIns="40820" rIns="81639" bIns="40820"/>
          <a:lstStyle/>
          <a:p>
            <a:r>
              <a:rPr lang="en-US"/>
              <a:t>15</a:t>
            </a:r>
            <a:endParaRPr/>
          </a:p>
        </p:txBody>
      </p:sp>
      <p:sp>
        <p:nvSpPr>
          <p:cNvPr id="58" name="TextShape 19"/>
          <p:cNvSpPr txBox="1"/>
          <p:nvPr/>
        </p:nvSpPr>
        <p:spPr>
          <a:xfrm>
            <a:off x="7321931" y="2827690"/>
            <a:ext cx="393494" cy="314175"/>
          </a:xfrm>
          <a:prstGeom prst="rect">
            <a:avLst/>
          </a:prstGeom>
        </p:spPr>
        <p:txBody>
          <a:bodyPr wrap="none" lIns="81639" tIns="40820" rIns="81639" bIns="40820"/>
          <a:lstStyle/>
          <a:p>
            <a:r>
              <a:rPr lang="en-US"/>
              <a:t>14</a:t>
            </a:r>
            <a:endParaRPr/>
          </a:p>
        </p:txBody>
      </p:sp>
      <p:sp>
        <p:nvSpPr>
          <p:cNvPr id="59" name="TextShape 20"/>
          <p:cNvSpPr txBox="1"/>
          <p:nvPr/>
        </p:nvSpPr>
        <p:spPr>
          <a:xfrm>
            <a:off x="6774957" y="2827690"/>
            <a:ext cx="393494" cy="314175"/>
          </a:xfrm>
          <a:prstGeom prst="rect">
            <a:avLst/>
          </a:prstGeom>
        </p:spPr>
        <p:txBody>
          <a:bodyPr wrap="none" lIns="81639" tIns="40820" rIns="81639" bIns="40820"/>
          <a:lstStyle/>
          <a:p>
            <a:r>
              <a:rPr lang="en-US"/>
              <a:t>13</a:t>
            </a:r>
            <a:endParaRPr/>
          </a:p>
        </p:txBody>
      </p:sp>
      <p:sp>
        <p:nvSpPr>
          <p:cNvPr id="60" name="TextShape 21"/>
          <p:cNvSpPr txBox="1"/>
          <p:nvPr/>
        </p:nvSpPr>
        <p:spPr>
          <a:xfrm>
            <a:off x="6227984" y="2827690"/>
            <a:ext cx="393494" cy="314175"/>
          </a:xfrm>
          <a:prstGeom prst="rect">
            <a:avLst/>
          </a:prstGeom>
        </p:spPr>
        <p:txBody>
          <a:bodyPr wrap="none" lIns="81639" tIns="40820" rIns="81639" bIns="40820"/>
          <a:lstStyle/>
          <a:p>
            <a:r>
              <a:rPr lang="en-US"/>
              <a:t>12</a:t>
            </a:r>
            <a:endParaRPr/>
          </a:p>
        </p:txBody>
      </p:sp>
      <p:sp>
        <p:nvSpPr>
          <p:cNvPr id="61" name="TextShape 22"/>
          <p:cNvSpPr txBox="1"/>
          <p:nvPr/>
        </p:nvSpPr>
        <p:spPr>
          <a:xfrm>
            <a:off x="5688522" y="2827690"/>
            <a:ext cx="378146" cy="314175"/>
          </a:xfrm>
          <a:prstGeom prst="rect">
            <a:avLst/>
          </a:prstGeom>
        </p:spPr>
        <p:txBody>
          <a:bodyPr wrap="none" lIns="81639" tIns="40820" rIns="81639" bIns="40820"/>
          <a:lstStyle/>
          <a:p>
            <a:r>
              <a:rPr lang="en-US"/>
              <a:t>11</a:t>
            </a:r>
            <a:endParaRPr/>
          </a:p>
        </p:txBody>
      </p:sp>
      <p:sp>
        <p:nvSpPr>
          <p:cNvPr id="62" name="TextShape 23"/>
          <p:cNvSpPr txBox="1"/>
          <p:nvPr/>
        </p:nvSpPr>
        <p:spPr>
          <a:xfrm>
            <a:off x="5134364" y="2827690"/>
            <a:ext cx="393494" cy="314175"/>
          </a:xfrm>
          <a:prstGeom prst="rect">
            <a:avLst/>
          </a:prstGeom>
        </p:spPr>
        <p:txBody>
          <a:bodyPr wrap="none" lIns="81639" tIns="40820" rIns="81639" bIns="40820"/>
          <a:lstStyle/>
          <a:p>
            <a:r>
              <a:rPr lang="en-US"/>
              <a:t>10</a:t>
            </a:r>
            <a:endParaRPr/>
          </a:p>
        </p:txBody>
      </p:sp>
      <p:sp>
        <p:nvSpPr>
          <p:cNvPr id="63" name="TextShape 24"/>
          <p:cNvSpPr txBox="1"/>
          <p:nvPr/>
        </p:nvSpPr>
        <p:spPr>
          <a:xfrm>
            <a:off x="4644864" y="2827690"/>
            <a:ext cx="278548" cy="314175"/>
          </a:xfrm>
          <a:prstGeom prst="rect">
            <a:avLst/>
          </a:prstGeom>
        </p:spPr>
        <p:txBody>
          <a:bodyPr wrap="none" lIns="81639" tIns="40820" rIns="81639" bIns="40820"/>
          <a:lstStyle/>
          <a:p>
            <a:r>
              <a:rPr lang="en-US"/>
              <a:t>9</a:t>
            </a:r>
            <a:endParaRPr/>
          </a:p>
        </p:txBody>
      </p:sp>
      <p:sp>
        <p:nvSpPr>
          <p:cNvPr id="64" name="Line 25"/>
          <p:cNvSpPr/>
          <p:nvPr/>
        </p:nvSpPr>
        <p:spPr>
          <a:xfrm flipH="1">
            <a:off x="4313088" y="6457687"/>
            <a:ext cx="165888" cy="133247"/>
          </a:xfrm>
          <a:prstGeom prst="line">
            <a:avLst/>
          </a:prstGeom>
          <a:ln>
            <a:solidFill>
              <a:srgbClr val="000000"/>
            </a:solidFill>
            <a:tailEnd type="triangle" w="med" len="med"/>
          </a:ln>
        </p:spPr>
      </p:sp>
      <p:sp>
        <p:nvSpPr>
          <p:cNvPr id="65" name="Line 26"/>
          <p:cNvSpPr/>
          <p:nvPr/>
        </p:nvSpPr>
        <p:spPr>
          <a:xfrm flipH="1">
            <a:off x="8161167" y="6457687"/>
            <a:ext cx="165888" cy="133247"/>
          </a:xfrm>
          <a:prstGeom prst="line">
            <a:avLst/>
          </a:prstGeom>
          <a:ln>
            <a:solidFill>
              <a:srgbClr val="000000"/>
            </a:solidFill>
            <a:tailEnd type="triangle" w="med" len="med"/>
          </a:ln>
        </p:spPr>
      </p:sp>
      <p:sp>
        <p:nvSpPr>
          <p:cNvPr id="66" name="Line 27"/>
          <p:cNvSpPr/>
          <p:nvPr/>
        </p:nvSpPr>
        <p:spPr>
          <a:xfrm flipH="1">
            <a:off x="4862674" y="6457687"/>
            <a:ext cx="165888" cy="133247"/>
          </a:xfrm>
          <a:prstGeom prst="line">
            <a:avLst/>
          </a:prstGeom>
          <a:ln>
            <a:solidFill>
              <a:srgbClr val="000000"/>
            </a:solidFill>
            <a:tailEnd type="triangle" w="med" len="med"/>
          </a:ln>
        </p:spPr>
      </p:sp>
      <p:sp>
        <p:nvSpPr>
          <p:cNvPr id="67" name="Line 28"/>
          <p:cNvSpPr/>
          <p:nvPr/>
        </p:nvSpPr>
        <p:spPr>
          <a:xfrm flipH="1">
            <a:off x="5412586" y="6457687"/>
            <a:ext cx="165888" cy="133247"/>
          </a:xfrm>
          <a:prstGeom prst="line">
            <a:avLst/>
          </a:prstGeom>
          <a:ln>
            <a:solidFill>
              <a:srgbClr val="000000"/>
            </a:solidFill>
            <a:tailEnd type="triangle" w="med" len="med"/>
          </a:ln>
        </p:spPr>
      </p:sp>
      <p:sp>
        <p:nvSpPr>
          <p:cNvPr id="68" name="Line 29"/>
          <p:cNvSpPr/>
          <p:nvPr/>
        </p:nvSpPr>
        <p:spPr>
          <a:xfrm flipH="1">
            <a:off x="5962171" y="6457687"/>
            <a:ext cx="165888" cy="133247"/>
          </a:xfrm>
          <a:prstGeom prst="line">
            <a:avLst/>
          </a:prstGeom>
          <a:ln>
            <a:solidFill>
              <a:srgbClr val="000000"/>
            </a:solidFill>
            <a:tailEnd type="triangle" w="med" len="med"/>
          </a:ln>
        </p:spPr>
      </p:sp>
      <p:sp>
        <p:nvSpPr>
          <p:cNvPr id="69" name="Line 30"/>
          <p:cNvSpPr/>
          <p:nvPr/>
        </p:nvSpPr>
        <p:spPr>
          <a:xfrm flipH="1">
            <a:off x="6512084" y="6457687"/>
            <a:ext cx="165888" cy="133247"/>
          </a:xfrm>
          <a:prstGeom prst="line">
            <a:avLst/>
          </a:prstGeom>
          <a:ln>
            <a:solidFill>
              <a:srgbClr val="000000"/>
            </a:solidFill>
            <a:tailEnd type="triangle" w="med" len="med"/>
          </a:ln>
        </p:spPr>
      </p:sp>
      <p:sp>
        <p:nvSpPr>
          <p:cNvPr id="70" name="Line 31"/>
          <p:cNvSpPr/>
          <p:nvPr/>
        </p:nvSpPr>
        <p:spPr>
          <a:xfrm flipH="1">
            <a:off x="7061669" y="6457687"/>
            <a:ext cx="165888" cy="133247"/>
          </a:xfrm>
          <a:prstGeom prst="line">
            <a:avLst/>
          </a:prstGeom>
          <a:ln>
            <a:solidFill>
              <a:srgbClr val="000000"/>
            </a:solidFill>
            <a:tailEnd type="triangle" w="med" len="med"/>
          </a:ln>
        </p:spPr>
      </p:sp>
      <p:sp>
        <p:nvSpPr>
          <p:cNvPr id="71" name="Line 32"/>
          <p:cNvSpPr/>
          <p:nvPr/>
        </p:nvSpPr>
        <p:spPr>
          <a:xfrm flipH="1">
            <a:off x="7611581" y="6457687"/>
            <a:ext cx="165888" cy="133247"/>
          </a:xfrm>
          <a:prstGeom prst="line">
            <a:avLst/>
          </a:prstGeom>
          <a:ln>
            <a:solidFill>
              <a:srgbClr val="000000"/>
            </a:solidFill>
            <a:tailEnd type="triangle" w="med" len="med"/>
          </a:ln>
        </p:spPr>
      </p:sp>
      <p:sp>
        <p:nvSpPr>
          <p:cNvPr id="72" name="Line 33"/>
          <p:cNvSpPr/>
          <p:nvPr/>
        </p:nvSpPr>
        <p:spPr>
          <a:xfrm flipH="1" flipV="1">
            <a:off x="1492992" y="976277"/>
            <a:ext cx="2820096" cy="1111697"/>
          </a:xfrm>
          <a:prstGeom prst="line">
            <a:avLst/>
          </a:prstGeom>
          <a:ln>
            <a:solidFill>
              <a:srgbClr val="000000"/>
            </a:solidFill>
            <a:custDash>
              <a:ds d="197000" sp="197000"/>
            </a:custDash>
          </a:ln>
        </p:spPr>
      </p:sp>
      <p:sp>
        <p:nvSpPr>
          <p:cNvPr id="73" name="Line 34"/>
          <p:cNvSpPr/>
          <p:nvPr/>
        </p:nvSpPr>
        <p:spPr>
          <a:xfrm flipH="1">
            <a:off x="1492992" y="4659508"/>
            <a:ext cx="2820096" cy="829527"/>
          </a:xfrm>
          <a:prstGeom prst="line">
            <a:avLst/>
          </a:prstGeom>
          <a:ln>
            <a:solidFill>
              <a:srgbClr val="000000"/>
            </a:solidFill>
            <a:custDash>
              <a:ds d="197000" sp="197000"/>
            </a:custDash>
          </a:ln>
        </p:spPr>
      </p:sp>
      <p:sp>
        <p:nvSpPr>
          <p:cNvPr id="74" name="Line 35"/>
          <p:cNvSpPr/>
          <p:nvPr/>
        </p:nvSpPr>
        <p:spPr>
          <a:xfrm flipH="1" flipV="1">
            <a:off x="1492992" y="3315608"/>
            <a:ext cx="2820096" cy="680278"/>
          </a:xfrm>
          <a:prstGeom prst="line">
            <a:avLst/>
          </a:prstGeom>
          <a:ln>
            <a:solidFill>
              <a:srgbClr val="000000"/>
            </a:solidFill>
            <a:custDash>
              <a:ds d="197000" sp="197000"/>
            </a:custDash>
          </a:ln>
        </p:spPr>
      </p:sp>
      <p:sp>
        <p:nvSpPr>
          <p:cNvPr id="75" name="TextShape 36"/>
          <p:cNvSpPr txBox="1"/>
          <p:nvPr/>
        </p:nvSpPr>
        <p:spPr>
          <a:xfrm>
            <a:off x="457172" y="273352"/>
            <a:ext cx="8228763" cy="1145009"/>
          </a:xfrm>
          <a:prstGeom prst="rect">
            <a:avLst/>
          </a:prstGeom>
        </p:spPr>
        <p:txBody>
          <a:bodyPr wrap="none" lIns="0" tIns="0" rIns="0" bIns="0" anchor="ctr"/>
          <a:lstStyle/>
          <a:p>
            <a:pPr algn="ctr"/>
            <a:endParaRPr/>
          </a:p>
        </p:txBody>
      </p:sp>
      <p:pic>
        <p:nvPicPr>
          <p:cNvPr id="76" name="Picture 75"/>
          <p:cNvPicPr/>
          <p:nvPr/>
        </p:nvPicPr>
        <p:blipFill>
          <a:blip r:embed="rId3"/>
          <a:stretch>
            <a:fillRect/>
          </a:stretch>
        </p:blipFill>
        <p:spPr>
          <a:xfrm>
            <a:off x="1492992" y="3315609"/>
            <a:ext cx="2488320" cy="2173426"/>
          </a:xfrm>
          <a:prstGeom prst="rect">
            <a:avLst/>
          </a:prstGeom>
        </p:spPr>
      </p:pic>
      <p:pic>
        <p:nvPicPr>
          <p:cNvPr id="77" name="Picture 76"/>
          <p:cNvPicPr/>
          <p:nvPr/>
        </p:nvPicPr>
        <p:blipFill>
          <a:blip r:embed="rId4"/>
          <a:stretch>
            <a:fillRect/>
          </a:stretch>
        </p:blipFill>
        <p:spPr>
          <a:xfrm>
            <a:off x="1492992" y="976277"/>
            <a:ext cx="2488320" cy="1609413"/>
          </a:xfrm>
          <a:prstGeom prst="rect">
            <a:avLst/>
          </a:prstGeom>
        </p:spPr>
      </p:pic>
      <p:sp>
        <p:nvSpPr>
          <p:cNvPr id="78" name="CustomShape 37"/>
          <p:cNvSpPr/>
          <p:nvPr/>
        </p:nvSpPr>
        <p:spPr>
          <a:xfrm>
            <a:off x="4313088" y="3995886"/>
            <a:ext cx="912384" cy="663622"/>
          </a:xfrm>
          <a:prstGeom prst="rect">
            <a:avLst/>
          </a:prstGeom>
          <a:ln>
            <a:solidFill>
              <a:srgbClr val="FF3366"/>
            </a:solidFill>
          </a:ln>
        </p:spPr>
      </p:sp>
      <p:sp>
        <p:nvSpPr>
          <p:cNvPr id="79" name="CustomShape 38"/>
          <p:cNvSpPr/>
          <p:nvPr/>
        </p:nvSpPr>
        <p:spPr>
          <a:xfrm>
            <a:off x="4313088" y="2087974"/>
            <a:ext cx="912384" cy="663622"/>
          </a:xfrm>
          <a:prstGeom prst="rect">
            <a:avLst/>
          </a:prstGeom>
          <a:ln>
            <a:solidFill>
              <a:srgbClr val="FF3366"/>
            </a:solidFill>
          </a:ln>
        </p:spPr>
      </p:sp>
      <p:sp>
        <p:nvSpPr>
          <p:cNvPr id="80" name="Line 39"/>
          <p:cNvSpPr/>
          <p:nvPr/>
        </p:nvSpPr>
        <p:spPr>
          <a:xfrm flipH="1">
            <a:off x="3981312" y="4659508"/>
            <a:ext cx="1244160" cy="829527"/>
          </a:xfrm>
          <a:prstGeom prst="line">
            <a:avLst/>
          </a:prstGeom>
          <a:ln>
            <a:solidFill>
              <a:srgbClr val="000000"/>
            </a:solidFill>
            <a:custDash>
              <a:ds d="197000" sp="197000"/>
            </a:custDash>
          </a:ln>
        </p:spPr>
      </p:sp>
      <p:sp>
        <p:nvSpPr>
          <p:cNvPr id="81" name="Line 40"/>
          <p:cNvSpPr/>
          <p:nvPr/>
        </p:nvSpPr>
        <p:spPr>
          <a:xfrm flipH="1" flipV="1">
            <a:off x="3981312" y="3315608"/>
            <a:ext cx="1244160" cy="680278"/>
          </a:xfrm>
          <a:prstGeom prst="line">
            <a:avLst/>
          </a:prstGeom>
          <a:ln>
            <a:solidFill>
              <a:srgbClr val="000000"/>
            </a:solidFill>
            <a:custDash>
              <a:ds d="197000" sp="197000"/>
            </a:custDash>
          </a:ln>
        </p:spPr>
      </p:sp>
      <p:sp>
        <p:nvSpPr>
          <p:cNvPr id="82" name="Line 41"/>
          <p:cNvSpPr/>
          <p:nvPr/>
        </p:nvSpPr>
        <p:spPr>
          <a:xfrm flipH="1" flipV="1">
            <a:off x="1492992" y="2585690"/>
            <a:ext cx="2820096" cy="165905"/>
          </a:xfrm>
          <a:prstGeom prst="line">
            <a:avLst/>
          </a:prstGeom>
          <a:ln>
            <a:solidFill>
              <a:srgbClr val="000000"/>
            </a:solidFill>
            <a:custDash>
              <a:ds d="197000" sp="197000"/>
            </a:custDash>
          </a:ln>
        </p:spPr>
      </p:sp>
      <p:sp>
        <p:nvSpPr>
          <p:cNvPr id="83" name="Line 42"/>
          <p:cNvSpPr/>
          <p:nvPr/>
        </p:nvSpPr>
        <p:spPr>
          <a:xfrm flipH="1" flipV="1">
            <a:off x="3981312" y="976277"/>
            <a:ext cx="1244160" cy="1111370"/>
          </a:xfrm>
          <a:prstGeom prst="line">
            <a:avLst/>
          </a:prstGeom>
          <a:ln>
            <a:solidFill>
              <a:srgbClr val="000000"/>
            </a:solidFill>
            <a:custDash>
              <a:ds d="197000" sp="197000"/>
            </a:custDash>
          </a:ln>
        </p:spPr>
      </p:sp>
      <p:sp>
        <p:nvSpPr>
          <p:cNvPr id="84" name="Line 43"/>
          <p:cNvSpPr/>
          <p:nvPr/>
        </p:nvSpPr>
        <p:spPr>
          <a:xfrm flipH="1" flipV="1">
            <a:off x="3981312" y="2585690"/>
            <a:ext cx="1243833" cy="165905"/>
          </a:xfrm>
          <a:prstGeom prst="line">
            <a:avLst/>
          </a:prstGeom>
          <a:ln>
            <a:solidFill>
              <a:srgbClr val="000000"/>
            </a:solidFill>
            <a:custDash>
              <a:ds d="197000" sp="197000"/>
            </a:custDash>
          </a:ln>
        </p:spPr>
      </p:sp>
      <p:sp>
        <p:nvSpPr>
          <p:cNvPr id="85" name="TextShape 44"/>
          <p:cNvSpPr txBox="1"/>
          <p:nvPr/>
        </p:nvSpPr>
        <p:spPr>
          <a:xfrm>
            <a:off x="50289" y="2701302"/>
            <a:ext cx="3317760" cy="746574"/>
          </a:xfrm>
          <a:prstGeom prst="rect">
            <a:avLst/>
          </a:prstGeom>
        </p:spPr>
        <p:txBody>
          <a:bodyPr wrap="square" lIns="81639" tIns="40820" rIns="81639" bIns="40820"/>
          <a:lstStyle/>
          <a:p>
            <a:r>
              <a:rPr lang="en-US" sz="1100" dirty="0"/>
              <a:t>“edge </a:t>
            </a:r>
            <a:r>
              <a:rPr lang="en-US" sz="1100" dirty="0" err="1"/>
              <a:t>rolloff</a:t>
            </a:r>
            <a:r>
              <a:rPr lang="en-US" sz="1100" dirty="0"/>
              <a:t>”: guard ring drain bias induced lateral field distortions (flat field response, corresponding </a:t>
            </a:r>
            <a:r>
              <a:rPr lang="en-US" sz="1100" dirty="0" err="1"/>
              <a:t>astrometric</a:t>
            </a:r>
            <a:r>
              <a:rPr lang="en-US" sz="1100" dirty="0"/>
              <a:t> and shape transfer errors)</a:t>
            </a:r>
            <a:endParaRPr dirty="0"/>
          </a:p>
        </p:txBody>
      </p:sp>
      <p:sp>
        <p:nvSpPr>
          <p:cNvPr id="86" name="Line 45"/>
          <p:cNvSpPr/>
          <p:nvPr/>
        </p:nvSpPr>
        <p:spPr>
          <a:xfrm flipV="1">
            <a:off x="995328" y="2336832"/>
            <a:ext cx="414720" cy="331811"/>
          </a:xfrm>
          <a:prstGeom prst="line">
            <a:avLst/>
          </a:prstGeom>
          <a:ln>
            <a:solidFill>
              <a:srgbClr val="000000"/>
            </a:solidFill>
            <a:tailEnd type="triangle" w="med" len="med"/>
          </a:ln>
        </p:spPr>
      </p:sp>
      <p:sp>
        <p:nvSpPr>
          <p:cNvPr id="87" name="Line 46"/>
          <p:cNvSpPr/>
          <p:nvPr/>
        </p:nvSpPr>
        <p:spPr>
          <a:xfrm>
            <a:off x="912384" y="3332264"/>
            <a:ext cx="497664" cy="331811"/>
          </a:xfrm>
          <a:prstGeom prst="line">
            <a:avLst/>
          </a:prstGeom>
          <a:ln>
            <a:solidFill>
              <a:srgbClr val="000000"/>
            </a:solidFill>
            <a:tailEnd type="triangle" w="med" len="med"/>
          </a:ln>
        </p:spPr>
      </p:sp>
      <p:sp>
        <p:nvSpPr>
          <p:cNvPr id="88" name="TextShape 47"/>
          <p:cNvSpPr txBox="1"/>
          <p:nvPr/>
        </p:nvSpPr>
        <p:spPr>
          <a:xfrm>
            <a:off x="165888" y="5654941"/>
            <a:ext cx="3317760" cy="746574"/>
          </a:xfrm>
          <a:prstGeom prst="rect">
            <a:avLst/>
          </a:prstGeom>
        </p:spPr>
        <p:txBody>
          <a:bodyPr wrap="square" lIns="81639" tIns="40820" rIns="81639" bIns="40820"/>
          <a:lstStyle/>
          <a:p>
            <a:r>
              <a:rPr lang="en-US" sz="1100" dirty="0"/>
              <a:t>“midline charge redistribution”: bloom stop implant induced lateral field distortions (flat field response, corresponding </a:t>
            </a:r>
            <a:r>
              <a:rPr lang="en-US" sz="1100" dirty="0" err="1"/>
              <a:t>astrometric</a:t>
            </a:r>
            <a:r>
              <a:rPr lang="en-US" sz="1100" dirty="0"/>
              <a:t> and shape transfer errors)</a:t>
            </a:r>
            <a:endParaRPr dirty="0"/>
          </a:p>
        </p:txBody>
      </p:sp>
      <p:sp>
        <p:nvSpPr>
          <p:cNvPr id="89" name="Line 48"/>
          <p:cNvSpPr/>
          <p:nvPr/>
        </p:nvSpPr>
        <p:spPr>
          <a:xfrm flipV="1">
            <a:off x="829440" y="4410650"/>
            <a:ext cx="1161216" cy="1244291"/>
          </a:xfrm>
          <a:prstGeom prst="line">
            <a:avLst/>
          </a:prstGeom>
          <a:ln>
            <a:solidFill>
              <a:srgbClr val="000000"/>
            </a:solidFill>
            <a:tailEnd type="triangle" w="med" len="med"/>
          </a:ln>
        </p:spPr>
      </p:sp>
      <p:sp>
        <p:nvSpPr>
          <p:cNvPr id="2" name="Title 1"/>
          <p:cNvSpPr>
            <a:spLocks noGrp="1"/>
          </p:cNvSpPr>
          <p:nvPr>
            <p:ph type="title"/>
          </p:nvPr>
        </p:nvSpPr>
        <p:spPr>
          <a:xfrm>
            <a:off x="165889" y="198143"/>
            <a:ext cx="8884804" cy="778134"/>
          </a:xfrm>
        </p:spPr>
        <p:txBody>
          <a:bodyPr>
            <a:noAutofit/>
          </a:bodyPr>
          <a:lstStyle/>
          <a:p>
            <a:r>
              <a:rPr lang="en-US" sz="2800" dirty="0" smtClean="0"/>
              <a:t>Distortion </a:t>
            </a:r>
            <a:r>
              <a:rPr lang="en-US" sz="2800" dirty="0" smtClean="0"/>
              <a:t>effects seen in flat </a:t>
            </a:r>
            <a:r>
              <a:rPr lang="en-US" sz="2800" dirty="0" smtClean="0"/>
              <a:t>illumination: fixed pattern (2)</a:t>
            </a:r>
            <a:endParaRPr lang="en-US" sz="2800" dirty="0"/>
          </a:p>
        </p:txBody>
      </p:sp>
      <p:sp>
        <p:nvSpPr>
          <p:cNvPr id="5" name="Date Placeholder 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430886693"/>
      </p:ext>
    </p:extLst>
  </p:cSld>
  <p:clrMapOvr>
    <a:masterClrMapping/>
  </p:clrMapOvr>
  <p:timing>
    <p:tnLst>
      <p:par>
        <p:cTn xmlns:p14="http://schemas.microsoft.com/office/powerpoint/2010/main" id="1" dur="indefinite" restart="never" nodeType="tmRoot">
          <p:childTnLst>
            <p:seq>
              <p:cTn id="2" nodeType="mainSeq">
                <p:childTnLst>
                  <p:par>
                    <p:cTn id="3"/>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2-04_130322_256x25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884" y="571452"/>
            <a:ext cx="3251200" cy="3175000"/>
          </a:xfrm>
          <a:prstGeom prst="rect">
            <a:avLst/>
          </a:prstGeom>
        </p:spPr>
      </p:pic>
      <p:pic>
        <p:nvPicPr>
          <p:cNvPr id="7" name="Picture 6" descr="sequence_bss25_700n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06" y="592090"/>
            <a:ext cx="3251200" cy="3175000"/>
          </a:xfrm>
          <a:prstGeom prst="rect">
            <a:avLst/>
          </a:prstGeom>
        </p:spPr>
      </p:pic>
      <p:sp>
        <p:nvSpPr>
          <p:cNvPr id="8" name="TextBox 7"/>
          <p:cNvSpPr txBox="1"/>
          <p:nvPr/>
        </p:nvSpPr>
        <p:spPr>
          <a:xfrm>
            <a:off x="990406" y="3965243"/>
            <a:ext cx="3251200" cy="2031325"/>
          </a:xfrm>
          <a:prstGeom prst="rect">
            <a:avLst/>
          </a:prstGeom>
          <a:noFill/>
        </p:spPr>
        <p:txBody>
          <a:bodyPr wrap="square" rtlCol="0">
            <a:spAutoFit/>
          </a:bodyPr>
          <a:lstStyle/>
          <a:p>
            <a:r>
              <a:rPr lang="en-US" dirty="0" smtClean="0"/>
              <a:t>112-02, 700nm, 121227</a:t>
            </a:r>
          </a:p>
          <a:p>
            <a:r>
              <a:rPr lang="en-US" dirty="0" err="1" smtClean="0"/>
              <a:t>Light:Dark</a:t>
            </a:r>
            <a:r>
              <a:rPr lang="en-US" dirty="0" smtClean="0"/>
              <a:t> ~ 1.05:1</a:t>
            </a:r>
          </a:p>
          <a:p>
            <a:r>
              <a:rPr lang="en-US" dirty="0" smtClean="0"/>
              <a:t>Transient features:</a:t>
            </a:r>
          </a:p>
          <a:p>
            <a:pPr marL="285750" indent="-285750">
              <a:buFont typeface="Arial"/>
              <a:buChar char="•"/>
            </a:pPr>
            <a:r>
              <a:rPr lang="en-US" dirty="0" smtClean="0"/>
              <a:t>Tearing (1-2%)</a:t>
            </a:r>
          </a:p>
          <a:p>
            <a:pPr marL="285750" indent="-285750">
              <a:buFont typeface="Arial"/>
              <a:buChar char="•"/>
            </a:pPr>
            <a:r>
              <a:rPr lang="en-US" dirty="0" smtClean="0"/>
              <a:t>amplifier jitter (1%)</a:t>
            </a:r>
          </a:p>
          <a:p>
            <a:endParaRPr lang="en-US" dirty="0" smtClean="0"/>
          </a:p>
          <a:p>
            <a:endParaRPr lang="en-US" dirty="0"/>
          </a:p>
        </p:txBody>
      </p:sp>
      <p:sp>
        <p:nvSpPr>
          <p:cNvPr id="9" name="TextBox 8"/>
          <p:cNvSpPr txBox="1"/>
          <p:nvPr/>
        </p:nvSpPr>
        <p:spPr>
          <a:xfrm>
            <a:off x="4747884" y="3965243"/>
            <a:ext cx="3251200" cy="2031325"/>
          </a:xfrm>
          <a:prstGeom prst="rect">
            <a:avLst/>
          </a:prstGeom>
          <a:noFill/>
        </p:spPr>
        <p:txBody>
          <a:bodyPr wrap="square" rtlCol="0">
            <a:spAutoFit/>
          </a:bodyPr>
          <a:lstStyle/>
          <a:p>
            <a:r>
              <a:rPr lang="en-US" dirty="0" smtClean="0"/>
              <a:t>112-04, 830nm, 130322</a:t>
            </a:r>
          </a:p>
          <a:p>
            <a:r>
              <a:rPr lang="en-US" dirty="0" err="1" smtClean="0"/>
              <a:t>Light:Dark</a:t>
            </a:r>
            <a:r>
              <a:rPr lang="en-US" dirty="0" smtClean="0"/>
              <a:t> ~ 1.005:1</a:t>
            </a:r>
          </a:p>
          <a:p>
            <a:r>
              <a:rPr lang="en-US" dirty="0" smtClean="0"/>
              <a:t>Transient features:</a:t>
            </a:r>
          </a:p>
          <a:p>
            <a:pPr marL="285750" indent="-285750">
              <a:buFont typeface="Arial"/>
              <a:buChar char="•"/>
            </a:pPr>
            <a:r>
              <a:rPr lang="en-US" dirty="0" smtClean="0"/>
              <a:t>shot-noise</a:t>
            </a:r>
          </a:p>
          <a:p>
            <a:pPr marL="285750" indent="-285750">
              <a:buFont typeface="Arial"/>
              <a:buChar char="•"/>
            </a:pPr>
            <a:r>
              <a:rPr lang="en-US" dirty="0" smtClean="0"/>
              <a:t>cosmic rays</a:t>
            </a:r>
          </a:p>
          <a:p>
            <a:r>
              <a:rPr lang="en-US" dirty="0" smtClean="0"/>
              <a:t>Tearing is absent down to </a:t>
            </a:r>
            <a:r>
              <a:rPr lang="en-US" smtClean="0"/>
              <a:t>fringing &amp; tree </a:t>
            </a:r>
            <a:r>
              <a:rPr lang="en-US" dirty="0" smtClean="0"/>
              <a:t>ring levels</a:t>
            </a:r>
            <a:endParaRPr lang="en-US" dirty="0"/>
          </a:p>
        </p:txBody>
      </p:sp>
      <p:sp>
        <p:nvSpPr>
          <p:cNvPr id="10" name="TextBox 9"/>
          <p:cNvSpPr txBox="1"/>
          <p:nvPr/>
        </p:nvSpPr>
        <p:spPr>
          <a:xfrm>
            <a:off x="4579578" y="5903088"/>
            <a:ext cx="4004039" cy="923330"/>
          </a:xfrm>
          <a:prstGeom prst="rect">
            <a:avLst/>
          </a:prstGeom>
          <a:noFill/>
        </p:spPr>
        <p:txBody>
          <a:bodyPr wrap="square" rtlCol="0">
            <a:spAutoFit/>
          </a:bodyPr>
          <a:lstStyle/>
          <a:p>
            <a:r>
              <a:rPr lang="en-US" dirty="0" smtClean="0"/>
              <a:t>However: dark columns between segments are related to the tearing phenomenon and may be fixable</a:t>
            </a:r>
            <a:endParaRPr lang="en-US" dirty="0"/>
          </a:p>
        </p:txBody>
      </p:sp>
      <p:sp>
        <p:nvSpPr>
          <p:cNvPr id="3" name="Slide Number Placeholder 2"/>
          <p:cNvSpPr>
            <a:spLocks noGrp="1"/>
          </p:cNvSpPr>
          <p:nvPr>
            <p:ph type="sldNum" sz="quarter" idx="12"/>
          </p:nvPr>
        </p:nvSpPr>
        <p:spPr/>
        <p:txBody>
          <a:bodyPr/>
          <a:lstStyle/>
          <a:p>
            <a:fld id="{832562BE-BE34-474C-923F-316E3C212AA5}" type="slidenum">
              <a:rPr lang="en-US" smtClean="0"/>
              <a:t>40</a:t>
            </a:fld>
            <a:endParaRPr lang="en-US"/>
          </a:p>
        </p:txBody>
      </p:sp>
      <p:sp>
        <p:nvSpPr>
          <p:cNvPr id="4" name="Date Placeholder 3"/>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3448325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 moment = </a:t>
            </a:r>
            <a:r>
              <a:rPr lang="en-US" dirty="0" smtClean="0"/>
              <a:t>10ξ</a:t>
            </a:r>
            <a:endParaRPr lang="en-US" dirty="0"/>
          </a:p>
        </p:txBody>
      </p:sp>
      <p:sp>
        <p:nvSpPr>
          <p:cNvPr id="11" name="TextBox 10"/>
          <p:cNvSpPr txBox="1"/>
          <p:nvPr/>
        </p:nvSpPr>
        <p:spPr>
          <a:xfrm>
            <a:off x="4902200" y="6578600"/>
            <a:ext cx="184666" cy="369332"/>
          </a:xfrm>
          <a:prstGeom prst="rect">
            <a:avLst/>
          </a:prstGeom>
          <a:noFill/>
        </p:spPr>
        <p:txBody>
          <a:bodyPr wrap="non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3337283"/>
              </p:ext>
            </p:extLst>
          </p:nvPr>
        </p:nvGraphicFramePr>
        <p:xfrm>
          <a:off x="4572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fractional area – 1</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0.0008</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0.0007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0.0129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-0.1309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0.0129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0.0025</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0.0212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0.0007</a:t>
                      </a:r>
                    </a:p>
                  </a:txBody>
                  <a:tcPr marL="12700" marR="12700" marT="12700" marB="0" anchor="b">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568982730"/>
              </p:ext>
            </p:extLst>
          </p:nvPr>
        </p:nvGraphicFramePr>
        <p:xfrm>
          <a:off x="457200" y="3863181"/>
          <a:ext cx="3822700" cy="1485900"/>
        </p:xfrm>
        <a:graphic>
          <a:graphicData uri="http://schemas.openxmlformats.org/drawingml/2006/table">
            <a:tbl>
              <a:tblPr/>
              <a:tblGrid>
                <a:gridCol w="228600"/>
                <a:gridCol w="228600"/>
                <a:gridCol w="673100"/>
                <a:gridCol w="673100"/>
                <a:gridCol w="673100"/>
                <a:gridCol w="673100"/>
                <a:gridCol w="673100"/>
              </a:tblGrid>
              <a:tr h="152400">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Pixel Aspect Ratio X/Y-1 [dimensionless]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52400">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-0.040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0.033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0.018</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0.033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-0.040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0.000</a:t>
                      </a:r>
                    </a:p>
                  </a:txBody>
                  <a:tcPr marL="12700" marR="12700" marT="12700" marB="0" anchor="b">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69989517"/>
              </p:ext>
            </p:extLst>
          </p:nvPr>
        </p:nvGraphicFramePr>
        <p:xfrm>
          <a:off x="45720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y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0.28</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0.94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0.28</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4.49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0.25</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0.01</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-4.49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-0.25</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-0.61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-0.61</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-0.28</a:t>
                      </a:r>
                    </a:p>
                  </a:txBody>
                  <a:tcPr marL="12700" marR="12700" marT="12700" marB="0" anchor="b">
                    <a:lnL>
                      <a:noFill/>
                    </a:lnL>
                    <a:lnR>
                      <a:noFill/>
                    </a:lnR>
                    <a:lnT>
                      <a:noFill/>
                    </a:lnT>
                    <a:lnB>
                      <a:noFill/>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17808939"/>
              </p:ext>
            </p:extLst>
          </p:nvPr>
        </p:nvGraphicFramePr>
        <p:xfrm>
          <a:off x="4572000" y="3863181"/>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x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0.22</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0.01</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-0.22</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0.57</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-0.56</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0.88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3.62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-3.62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-0.89</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0.57</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0.87</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-0.86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-0.56</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0.22</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0.22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-0.22</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-0.22</a:t>
                      </a:r>
                    </a:p>
                  </a:txBody>
                  <a:tcPr marL="12700" marR="12700" marT="12700" marB="0" anchor="b">
                    <a:lnL>
                      <a:noFill/>
                    </a:lnL>
                    <a:lnR>
                      <a:noFill/>
                    </a:lnR>
                    <a:lnT>
                      <a:noFill/>
                    </a:lnT>
                    <a:lnB>
                      <a:noFill/>
                    </a:lnB>
                  </a:tcPr>
                </a:tc>
              </a:tr>
            </a:tbl>
          </a:graphicData>
        </a:graphic>
      </p:graphicFrame>
      <p:sp>
        <p:nvSpPr>
          <p:cNvPr id="13" name="Footer Placeholder 12"/>
          <p:cNvSpPr>
            <a:spLocks noGrp="1"/>
          </p:cNvSpPr>
          <p:nvPr>
            <p:ph type="ftr" sz="quarter" idx="11"/>
          </p:nvPr>
        </p:nvSpPr>
        <p:spPr/>
        <p:txBody>
          <a:bodyPr/>
          <a:lstStyle/>
          <a:p>
            <a:r>
              <a:rPr lang="en-US" smtClean="0"/>
              <a:t>Precision Astronomy w/ Fully Depleted CCDs</a:t>
            </a:r>
            <a:endParaRPr lang="en-US"/>
          </a:p>
        </p:txBody>
      </p:sp>
      <p:sp>
        <p:nvSpPr>
          <p:cNvPr id="14" name="Slide Number Placeholder 13"/>
          <p:cNvSpPr>
            <a:spLocks noGrp="1"/>
          </p:cNvSpPr>
          <p:nvPr>
            <p:ph type="sldNum" sz="quarter" idx="12"/>
          </p:nvPr>
        </p:nvSpPr>
        <p:spPr/>
        <p:txBody>
          <a:bodyPr/>
          <a:lstStyle/>
          <a:p>
            <a:fld id="{832562BE-BE34-474C-923F-316E3C212AA5}" type="slidenum">
              <a:rPr lang="en-US" smtClean="0"/>
              <a:t>41</a:t>
            </a:fld>
            <a:endParaRPr lang="en-US"/>
          </a:p>
        </p:txBody>
      </p:sp>
      <p:sp>
        <p:nvSpPr>
          <p:cNvPr id="15" name="Date Placeholder 1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674406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 moment = 5ξ</a:t>
            </a:r>
            <a:endParaRPr lang="en-US" dirty="0"/>
          </a:p>
        </p:txBody>
      </p:sp>
      <p:sp>
        <p:nvSpPr>
          <p:cNvPr id="11" name="TextBox 10"/>
          <p:cNvSpPr txBox="1"/>
          <p:nvPr/>
        </p:nvSpPr>
        <p:spPr>
          <a:xfrm>
            <a:off x="4902200" y="6578600"/>
            <a:ext cx="184666" cy="369332"/>
          </a:xfrm>
          <a:prstGeom prst="rect">
            <a:avLst/>
          </a:prstGeom>
          <a:noFill/>
        </p:spPr>
        <p:txBody>
          <a:bodyPr wrap="none" rtlCol="0">
            <a:spAutoFit/>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0416709"/>
              </p:ext>
            </p:extLst>
          </p:nvPr>
        </p:nvGraphicFramePr>
        <p:xfrm>
          <a:off x="4572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fractional area – 1</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0.0007</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0.0025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0.0007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0.0272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0.0026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0.0213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-0.1589</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0.0211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0.0025</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0.0015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0.0022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0.0272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0.0025</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0.0014</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0.0008</a:t>
                      </a:r>
                    </a:p>
                  </a:txBody>
                  <a:tcPr marL="12700" marR="12700" marT="12700" marB="0" anchor="b">
                    <a:lnL>
                      <a:noFill/>
                    </a:lnL>
                    <a:lnR>
                      <a:noFill/>
                    </a:lnR>
                    <a:lnT>
                      <a:noFill/>
                    </a:lnT>
                    <a:lnB>
                      <a:noFill/>
                    </a:lnB>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733560542"/>
              </p:ext>
            </p:extLst>
          </p:nvPr>
        </p:nvGraphicFramePr>
        <p:xfrm>
          <a:off x="457200" y="3863181"/>
          <a:ext cx="3822700" cy="1485900"/>
        </p:xfrm>
        <a:graphic>
          <a:graphicData uri="http://schemas.openxmlformats.org/drawingml/2006/table">
            <a:tbl>
              <a:tblPr/>
              <a:tblGrid>
                <a:gridCol w="228600"/>
                <a:gridCol w="228600"/>
                <a:gridCol w="673100"/>
                <a:gridCol w="673100"/>
                <a:gridCol w="673100"/>
                <a:gridCol w="673100"/>
                <a:gridCol w="673100"/>
              </a:tblGrid>
              <a:tr h="152400">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Pixel Aspect Ratio X/Y-1 [dimensionless]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2400">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52400">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-0.046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0.006</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0.042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0.042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0.003</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-0.046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r>
              <a:tr h="152400">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-0.006</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-0.003</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0.000</a:t>
                      </a:r>
                    </a:p>
                  </a:txBody>
                  <a:tcPr marL="12700" marR="12700" marT="12700" marB="0" anchor="b">
                    <a:lnL>
                      <a:noFill/>
                    </a:lnL>
                    <a:lnR>
                      <a:noFill/>
                    </a:lnR>
                    <a:lnT>
                      <a:noFill/>
                    </a:lnT>
                    <a:lnB>
                      <a:noFill/>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81226531"/>
              </p:ext>
            </p:extLst>
          </p:nvPr>
        </p:nvGraphicFramePr>
        <p:xfrm>
          <a:off x="4572000" y="1693862"/>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y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0.27</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0.94</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0.60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0.27</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5.12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0.00</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-0.24</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-5.13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-0.24</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-0.27</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-0.60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-0.60</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-0.27</a:t>
                      </a:r>
                    </a:p>
                  </a:txBody>
                  <a:tcPr marL="12700" marR="12700" marT="12700" marB="0" anchor="b">
                    <a:lnL>
                      <a:noFill/>
                    </a:lnL>
                    <a:lnR>
                      <a:noFill/>
                    </a:lnR>
                    <a:lnT>
                      <a:noFill/>
                    </a:lnT>
                    <a:lnB>
                      <a:noFill/>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11328004"/>
              </p:ext>
            </p:extLst>
          </p:nvPr>
        </p:nvGraphicFramePr>
        <p:xfrm>
          <a:off x="4572000" y="3863181"/>
          <a:ext cx="3822700" cy="1485900"/>
        </p:xfrm>
        <a:graphic>
          <a:graphicData uri="http://schemas.openxmlformats.org/drawingml/2006/table">
            <a:tbl>
              <a:tblPr/>
              <a:tblGrid>
                <a:gridCol w="228600"/>
                <a:gridCol w="228600"/>
                <a:gridCol w="673100"/>
                <a:gridCol w="673100"/>
                <a:gridCol w="673100"/>
                <a:gridCol w="673100"/>
                <a:gridCol w="673100"/>
              </a:tblGrid>
              <a:tr h="161925">
                <a:tc>
                  <a:txBody>
                    <a:bodyPr/>
                    <a:lstStyle/>
                    <a:p>
                      <a:pPr algn="ctr"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1" i="0" u="none" strike="noStrike">
                          <a:effectLst/>
                          <a:latin typeface="Arial"/>
                        </a:rPr>
                        <a:t>astrometric shift (along x direction) [mas]</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gridSpan="5">
                  <a:txBody>
                    <a:bodyPr/>
                    <a:lstStyle/>
                    <a:p>
                      <a:pPr algn="ctr" fontAlgn="b"/>
                      <a:r>
                        <a:rPr lang="en-US" sz="1000" b="0" i="0" u="none" strike="noStrike">
                          <a:effectLst/>
                          <a:latin typeface="Arial"/>
                        </a:rPr>
                        <a:t>X coordinate</a:t>
                      </a:r>
                    </a:p>
                  </a:txBody>
                  <a:tcPr marL="12700" marR="12700" marT="1270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61925">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l" fontAlgn="b"/>
                      <a:endParaRPr lang="en-US" sz="1000" b="0" i="0" u="none" strike="noStrike">
                        <a:effectLst/>
                        <a:latin typeface="Arial"/>
                      </a:endParaRP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0</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1</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2</a:t>
                      </a: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r>
              <a:tr h="161925">
                <a:tc rowSpan="5">
                  <a:txBody>
                    <a:bodyPr/>
                    <a:lstStyle/>
                    <a:p>
                      <a:pPr algn="ctr" fontAlgn="b"/>
                      <a:r>
                        <a:rPr lang="en-US" sz="1000" b="0" i="0" u="none" strike="noStrike">
                          <a:effectLst/>
                          <a:latin typeface="Arial"/>
                        </a:rPr>
                        <a:t>Y coordinate</a:t>
                      </a:r>
                    </a:p>
                  </a:txBody>
                  <a:tcPr marL="12700" marR="12700" marT="12700" marB="0" vert="vert270" anchor="b">
                    <a:lnL>
                      <a:noFill/>
                    </a:lnL>
                    <a:lnR>
                      <a:noFill/>
                    </a:lnR>
                    <a:lnT>
                      <a:noFill/>
                    </a:lnT>
                    <a:lnB>
                      <a:noFill/>
                    </a:lnB>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0.25</a:t>
                      </a:r>
                    </a:p>
                  </a:txBody>
                  <a:tcPr marL="12700" marR="12700" marT="1270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-0.23</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0" i="0" u="none" strike="noStrike">
                          <a:effectLst/>
                          <a:latin typeface="Arial"/>
                        </a:rPr>
                        <a:t>-0.25</a:t>
                      </a:r>
                    </a:p>
                  </a:txBody>
                  <a:tcPr marL="12700" marR="12700" marT="12700" marB="0" anchor="b">
                    <a:lnL>
                      <a:noFill/>
                    </a:lnL>
                    <a:lnR>
                      <a:noFill/>
                    </a:lnR>
                    <a:lnT w="6350" cap="flat" cmpd="sng" algn="ctr">
                      <a:solidFill>
                        <a:srgbClr val="000000"/>
                      </a:solidFill>
                      <a:prstDash val="solid"/>
                      <a:round/>
                      <a:headEnd type="none" w="med" len="med"/>
                      <a:tailEnd type="none" w="med" len="med"/>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-0.58</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0</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0.92</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4.52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0.01</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-4.52</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-0.92</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1</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0.58</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-0.90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-0.58</a:t>
                      </a:r>
                    </a:p>
                  </a:txBody>
                  <a:tcPr marL="12700" marR="12700" marT="12700" marB="0" anchor="b">
                    <a:lnL>
                      <a:noFill/>
                    </a:lnL>
                    <a:lnR>
                      <a:noFill/>
                    </a:lnR>
                    <a:lnT>
                      <a:noFill/>
                    </a:lnT>
                    <a:lnB>
                      <a:noFill/>
                    </a:lnB>
                  </a:tcPr>
                </a:tc>
              </a:tr>
              <a:tr h="161925">
                <a:tc vMerge="1">
                  <a:txBody>
                    <a:bodyPr/>
                    <a:lstStyle/>
                    <a:p>
                      <a:endParaRPr lang="en-US"/>
                    </a:p>
                  </a:txBody>
                  <a:tcPr/>
                </a:tc>
                <a:tc>
                  <a:txBody>
                    <a:bodyPr/>
                    <a:lstStyle/>
                    <a:p>
                      <a:pPr algn="r" fontAlgn="b"/>
                      <a:r>
                        <a:rPr lang="en-US" sz="1000" b="0" i="0" u="none" strike="noStrike">
                          <a:effectLst/>
                          <a:latin typeface="Arial"/>
                        </a:rPr>
                        <a:t>2</a:t>
                      </a: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000" b="0" i="0" u="none" strike="noStrike">
                          <a:effectLst/>
                          <a:latin typeface="Arial"/>
                        </a:rPr>
                        <a:t>0.25</a:t>
                      </a:r>
                    </a:p>
                  </a:txBody>
                  <a:tcPr marL="12700" marR="12700" marT="1270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000" b="0" i="0" u="none" strike="noStrike">
                          <a:effectLst/>
                          <a:latin typeface="Arial"/>
                        </a:rPr>
                        <a:t>0.23</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0.00</a:t>
                      </a:r>
                    </a:p>
                  </a:txBody>
                  <a:tcPr marL="12700" marR="12700" marT="12700" marB="0" anchor="b">
                    <a:lnL>
                      <a:noFill/>
                    </a:lnL>
                    <a:lnR>
                      <a:noFill/>
                    </a:lnR>
                    <a:lnT>
                      <a:noFill/>
                    </a:lnT>
                    <a:lnB>
                      <a:noFill/>
                    </a:lnB>
                  </a:tcPr>
                </a:tc>
                <a:tc>
                  <a:txBody>
                    <a:bodyPr/>
                    <a:lstStyle/>
                    <a:p>
                      <a:pPr algn="r" fontAlgn="b"/>
                      <a:r>
                        <a:rPr lang="en-US" sz="1000" b="0" i="0" u="none" strike="noStrike">
                          <a:effectLst/>
                          <a:latin typeface="Arial"/>
                        </a:rPr>
                        <a:t>-0.23</a:t>
                      </a:r>
                    </a:p>
                  </a:txBody>
                  <a:tcPr marL="12700" marR="12700" marT="12700" marB="0" anchor="b">
                    <a:lnL>
                      <a:noFill/>
                    </a:lnL>
                    <a:lnR>
                      <a:noFill/>
                    </a:lnR>
                    <a:lnT>
                      <a:noFill/>
                    </a:lnT>
                    <a:lnB>
                      <a:noFill/>
                    </a:lnB>
                  </a:tcPr>
                </a:tc>
                <a:tc>
                  <a:txBody>
                    <a:bodyPr/>
                    <a:lstStyle/>
                    <a:p>
                      <a:pPr algn="r" fontAlgn="b"/>
                      <a:r>
                        <a:rPr lang="en-US" sz="1000" b="0" i="0" u="none" strike="noStrike" dirty="0">
                          <a:effectLst/>
                          <a:latin typeface="Arial"/>
                        </a:rPr>
                        <a:t>-0.25</a:t>
                      </a:r>
                    </a:p>
                  </a:txBody>
                  <a:tcPr marL="12700" marR="12700" marT="12700" marB="0" anchor="b">
                    <a:lnL>
                      <a:noFill/>
                    </a:lnL>
                    <a:lnR>
                      <a:noFill/>
                    </a:lnR>
                    <a:lnT>
                      <a:noFill/>
                    </a:lnT>
                    <a:lnB>
                      <a:noFill/>
                    </a:lnB>
                  </a:tcPr>
                </a:tc>
              </a:tr>
            </a:tbl>
          </a:graphicData>
        </a:graphic>
      </p:graphicFrame>
      <p:sp>
        <p:nvSpPr>
          <p:cNvPr id="13" name="Footer Placeholder 12"/>
          <p:cNvSpPr>
            <a:spLocks noGrp="1"/>
          </p:cNvSpPr>
          <p:nvPr>
            <p:ph type="ftr" sz="quarter" idx="11"/>
          </p:nvPr>
        </p:nvSpPr>
        <p:spPr/>
        <p:txBody>
          <a:bodyPr/>
          <a:lstStyle/>
          <a:p>
            <a:r>
              <a:rPr lang="en-US" smtClean="0"/>
              <a:t>Precision Astronomy w/ Fully Depleted CCDs</a:t>
            </a:r>
            <a:endParaRPr lang="en-US"/>
          </a:p>
        </p:txBody>
      </p:sp>
      <p:sp>
        <p:nvSpPr>
          <p:cNvPr id="14" name="Slide Number Placeholder 13"/>
          <p:cNvSpPr>
            <a:spLocks noGrp="1"/>
          </p:cNvSpPr>
          <p:nvPr>
            <p:ph type="sldNum" sz="quarter" idx="12"/>
          </p:nvPr>
        </p:nvSpPr>
        <p:spPr/>
        <p:txBody>
          <a:bodyPr/>
          <a:lstStyle/>
          <a:p>
            <a:fld id="{832562BE-BE34-474C-923F-316E3C212AA5}" type="slidenum">
              <a:rPr lang="en-US" smtClean="0"/>
              <a:t>42</a:t>
            </a:fld>
            <a:endParaRPr lang="en-US"/>
          </a:p>
        </p:txBody>
      </p:sp>
      <p:sp>
        <p:nvSpPr>
          <p:cNvPr id="15" name="Date Placeholder 14"/>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16744069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 images, identical settings acquired 130115</a:t>
            </a:r>
            <a:endParaRPr lang="en-US" sz="3200" dirty="0"/>
          </a:p>
        </p:txBody>
      </p:sp>
      <p:pic>
        <p:nvPicPr>
          <p:cNvPr id="4" name="Picture 3" descr="compare_0612_PH8.00_PL0.00_SH8.00_SL0.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8269"/>
            <a:ext cx="2803430" cy="2743200"/>
          </a:xfrm>
          <a:prstGeom prst="rect">
            <a:avLst/>
          </a:prstGeom>
        </p:spPr>
      </p:pic>
      <p:pic>
        <p:nvPicPr>
          <p:cNvPr id="5" name="Picture 4" descr="compare_0638_PH8.00_PL0.00_SH8.00_SL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430" y="1658269"/>
            <a:ext cx="2803430" cy="2743200"/>
          </a:xfrm>
          <a:prstGeom prst="rect">
            <a:avLst/>
          </a:prstGeom>
        </p:spPr>
      </p:pic>
      <p:pic>
        <p:nvPicPr>
          <p:cNvPr id="6" name="Picture 5" descr="compare_0826_PH8.00_PL0.00_SH8.00_SL0.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6860" y="1658269"/>
            <a:ext cx="2803430" cy="2743200"/>
          </a:xfrm>
          <a:prstGeom prst="rect">
            <a:avLst/>
          </a:prstGeom>
        </p:spPr>
      </p:pic>
      <p:sp>
        <p:nvSpPr>
          <p:cNvPr id="7" name="TextBox 6"/>
          <p:cNvSpPr txBox="1"/>
          <p:nvPr/>
        </p:nvSpPr>
        <p:spPr>
          <a:xfrm>
            <a:off x="1076024" y="4570192"/>
            <a:ext cx="714408" cy="369332"/>
          </a:xfrm>
          <a:prstGeom prst="rect">
            <a:avLst/>
          </a:prstGeom>
          <a:noFill/>
        </p:spPr>
        <p:txBody>
          <a:bodyPr wrap="none" rtlCol="0">
            <a:spAutoFit/>
          </a:bodyPr>
          <a:lstStyle/>
          <a:p>
            <a:r>
              <a:rPr lang="en-US" dirty="0" smtClean="0"/>
              <a:t>06:12</a:t>
            </a:r>
            <a:endParaRPr lang="en-US" dirty="0"/>
          </a:p>
        </p:txBody>
      </p:sp>
      <p:sp>
        <p:nvSpPr>
          <p:cNvPr id="8" name="TextBox 7"/>
          <p:cNvSpPr txBox="1"/>
          <p:nvPr/>
        </p:nvSpPr>
        <p:spPr>
          <a:xfrm>
            <a:off x="3803826" y="4570192"/>
            <a:ext cx="714408" cy="369332"/>
          </a:xfrm>
          <a:prstGeom prst="rect">
            <a:avLst/>
          </a:prstGeom>
          <a:noFill/>
        </p:spPr>
        <p:txBody>
          <a:bodyPr wrap="none" rtlCol="0">
            <a:spAutoFit/>
          </a:bodyPr>
          <a:lstStyle/>
          <a:p>
            <a:r>
              <a:rPr lang="en-US" dirty="0" smtClean="0"/>
              <a:t>06:38</a:t>
            </a:r>
            <a:endParaRPr lang="en-US" dirty="0"/>
          </a:p>
        </p:txBody>
      </p:sp>
      <p:sp>
        <p:nvSpPr>
          <p:cNvPr id="9" name="TextBox 8"/>
          <p:cNvSpPr txBox="1"/>
          <p:nvPr/>
        </p:nvSpPr>
        <p:spPr>
          <a:xfrm>
            <a:off x="6637467" y="4570192"/>
            <a:ext cx="714408" cy="369332"/>
          </a:xfrm>
          <a:prstGeom prst="rect">
            <a:avLst/>
          </a:prstGeom>
          <a:noFill/>
        </p:spPr>
        <p:txBody>
          <a:bodyPr wrap="none" rtlCol="0">
            <a:spAutoFit/>
          </a:bodyPr>
          <a:lstStyle/>
          <a:p>
            <a:r>
              <a:rPr lang="en-US" dirty="0" smtClean="0"/>
              <a:t>08:26</a:t>
            </a:r>
            <a:endParaRPr lang="en-US" dirty="0"/>
          </a:p>
        </p:txBody>
      </p:sp>
      <p:sp>
        <p:nvSpPr>
          <p:cNvPr id="10" name="TextBox 9"/>
          <p:cNvSpPr txBox="1"/>
          <p:nvPr/>
        </p:nvSpPr>
        <p:spPr>
          <a:xfrm>
            <a:off x="1790432" y="5461256"/>
            <a:ext cx="3098925" cy="369332"/>
          </a:xfrm>
          <a:prstGeom prst="rect">
            <a:avLst/>
          </a:prstGeom>
          <a:noFill/>
        </p:spPr>
        <p:txBody>
          <a:bodyPr wrap="none" rtlCol="0">
            <a:spAutoFit/>
          </a:bodyPr>
          <a:lstStyle/>
          <a:p>
            <a:r>
              <a:rPr lang="en-US" dirty="0" smtClean="0"/>
              <a:t>PH8.00_PL0.00_SH8.00_SL0.00</a:t>
            </a:r>
            <a:endParaRPr lang="en-US" dirty="0"/>
          </a:p>
        </p:txBody>
      </p:sp>
      <p:cxnSp>
        <p:nvCxnSpPr>
          <p:cNvPr id="12" name="Straight Arrow Connector 11"/>
          <p:cNvCxnSpPr/>
          <p:nvPr/>
        </p:nvCxnSpPr>
        <p:spPr>
          <a:xfrm flipV="1">
            <a:off x="5330171" y="2874387"/>
            <a:ext cx="1529657" cy="34350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14258" y="6348969"/>
            <a:ext cx="3304511" cy="369332"/>
          </a:xfrm>
          <a:prstGeom prst="rect">
            <a:avLst/>
          </a:prstGeom>
          <a:noFill/>
        </p:spPr>
        <p:txBody>
          <a:bodyPr wrap="none" rtlCol="0">
            <a:spAutoFit/>
          </a:bodyPr>
          <a:lstStyle/>
          <a:p>
            <a:r>
              <a:rPr lang="en-US" dirty="0" smtClean="0"/>
              <a:t>After breakfast, feature opens up</a:t>
            </a:r>
            <a:endParaRPr lang="en-US" dirty="0"/>
          </a:p>
        </p:txBody>
      </p:sp>
      <p:pic>
        <p:nvPicPr>
          <p:cNvPr id="15" name="Picture 14"/>
          <p:cNvPicPr>
            <a:picLocks noChangeAspect="1"/>
          </p:cNvPicPr>
          <p:nvPr/>
        </p:nvPicPr>
        <p:blipFill>
          <a:blip r:embed="rId5"/>
          <a:stretch>
            <a:fillRect/>
          </a:stretch>
        </p:blipFill>
        <p:spPr>
          <a:xfrm>
            <a:off x="6967568" y="4937856"/>
            <a:ext cx="1995055" cy="1371600"/>
          </a:xfrm>
          <a:prstGeom prst="rect">
            <a:avLst/>
          </a:prstGeom>
        </p:spPr>
      </p:pic>
      <p:cxnSp>
        <p:nvCxnSpPr>
          <p:cNvPr id="18" name="Straight Arrow Connector 17"/>
          <p:cNvCxnSpPr/>
          <p:nvPr/>
        </p:nvCxnSpPr>
        <p:spPr>
          <a:xfrm flipV="1">
            <a:off x="609600" y="3041501"/>
            <a:ext cx="466424" cy="3277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609600" y="3041501"/>
            <a:ext cx="3194226" cy="3277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76690" y="6181593"/>
            <a:ext cx="1793279" cy="369332"/>
          </a:xfrm>
          <a:prstGeom prst="rect">
            <a:avLst/>
          </a:prstGeom>
          <a:noFill/>
        </p:spPr>
        <p:txBody>
          <a:bodyPr wrap="none" rtlCol="0">
            <a:spAutoFit/>
          </a:bodyPr>
          <a:lstStyle/>
          <a:p>
            <a:r>
              <a:rPr lang="en-US" dirty="0" smtClean="0"/>
              <a:t>Feature is absent</a:t>
            </a:r>
            <a:endParaRPr lang="en-US" dirty="0"/>
          </a:p>
        </p:txBody>
      </p:sp>
      <p:sp>
        <p:nvSpPr>
          <p:cNvPr id="11" name="Slide Number Placeholder 10"/>
          <p:cNvSpPr>
            <a:spLocks noGrp="1"/>
          </p:cNvSpPr>
          <p:nvPr>
            <p:ph type="sldNum" sz="quarter" idx="12"/>
          </p:nvPr>
        </p:nvSpPr>
        <p:spPr/>
        <p:txBody>
          <a:bodyPr/>
          <a:lstStyle/>
          <a:p>
            <a:fld id="{832562BE-BE34-474C-923F-316E3C212AA5}" type="slidenum">
              <a:rPr lang="en-US" smtClean="0"/>
              <a:t>43</a:t>
            </a:fld>
            <a:endParaRPr lang="en-US"/>
          </a:p>
        </p:txBody>
      </p:sp>
      <p:sp>
        <p:nvSpPr>
          <p:cNvPr id="13" name="Date Placeholder 12"/>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276484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37" y="38350"/>
            <a:ext cx="8900023" cy="704808"/>
          </a:xfrm>
        </p:spPr>
        <p:txBody>
          <a:bodyPr>
            <a:noAutofit/>
          </a:bodyPr>
          <a:lstStyle/>
          <a:p>
            <a:r>
              <a:rPr lang="en-US" sz="2800" dirty="0" smtClean="0"/>
              <a:t>Distortion effects seen in flat field illumination:</a:t>
            </a:r>
            <a:br>
              <a:rPr lang="en-US" sz="2800" dirty="0" smtClean="0"/>
            </a:br>
            <a:r>
              <a:rPr lang="en-US" sz="2800" dirty="0" smtClean="0"/>
              <a:t>non-fixed pattern, “tearing”. </a:t>
            </a:r>
            <a:r>
              <a:rPr lang="en-US" sz="2800" dirty="0" smtClean="0"/>
              <a:t>Stretch ~ 1.05:1</a:t>
            </a:r>
            <a:endParaRPr lang="en-US" sz="2800" dirty="0"/>
          </a:p>
        </p:txBody>
      </p:sp>
      <p:pic>
        <p:nvPicPr>
          <p:cNvPr id="3" name="Picture 2" descr="sequence_bss00_700nm.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8" y="1061484"/>
            <a:ext cx="2809037" cy="2743200"/>
          </a:xfrm>
          <a:prstGeom prst="rect">
            <a:avLst/>
          </a:prstGeom>
        </p:spPr>
      </p:pic>
      <p:pic>
        <p:nvPicPr>
          <p:cNvPr id="4" name="Picture 3" descr="sequence_bss25_700n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131" y="1061484"/>
            <a:ext cx="2809037" cy="2743200"/>
          </a:xfrm>
          <a:prstGeom prst="rect">
            <a:avLst/>
          </a:prstGeom>
        </p:spPr>
      </p:pic>
      <p:pic>
        <p:nvPicPr>
          <p:cNvPr id="5" name="Picture 4" descr="sequence_bss50_700nm.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624" y="1061484"/>
            <a:ext cx="2809037" cy="2743200"/>
          </a:xfrm>
          <a:prstGeom prst="rect">
            <a:avLst/>
          </a:prstGeom>
        </p:spPr>
      </p:pic>
      <p:pic>
        <p:nvPicPr>
          <p:cNvPr id="6" name="Picture 5" descr="sequence_bss00_500nm.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38" y="4046685"/>
            <a:ext cx="2809037" cy="2743200"/>
          </a:xfrm>
          <a:prstGeom prst="rect">
            <a:avLst/>
          </a:prstGeom>
        </p:spPr>
      </p:pic>
      <p:pic>
        <p:nvPicPr>
          <p:cNvPr id="7" name="Picture 6" descr="sequence_bss25_500nm.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4131" y="4046685"/>
            <a:ext cx="2809037" cy="2743200"/>
          </a:xfrm>
          <a:prstGeom prst="rect">
            <a:avLst/>
          </a:prstGeom>
        </p:spPr>
      </p:pic>
      <p:pic>
        <p:nvPicPr>
          <p:cNvPr id="8" name="Picture 7" descr="sequence_bss50_500nm.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9624" y="4046685"/>
            <a:ext cx="2809037" cy="2743200"/>
          </a:xfrm>
          <a:prstGeom prst="rect">
            <a:avLst/>
          </a:prstGeom>
        </p:spPr>
      </p:pic>
      <p:sp>
        <p:nvSpPr>
          <p:cNvPr id="9" name="TextBox 8"/>
          <p:cNvSpPr txBox="1"/>
          <p:nvPr/>
        </p:nvSpPr>
        <p:spPr>
          <a:xfrm>
            <a:off x="457200" y="743158"/>
            <a:ext cx="1496398" cy="369332"/>
          </a:xfrm>
          <a:prstGeom prst="rect">
            <a:avLst/>
          </a:prstGeom>
          <a:noFill/>
        </p:spPr>
        <p:txBody>
          <a:bodyPr wrap="none" rtlCol="0">
            <a:spAutoFit/>
          </a:bodyPr>
          <a:lstStyle/>
          <a:p>
            <a:r>
              <a:rPr lang="en-US" dirty="0" smtClean="0"/>
              <a:t>bss00_700nm</a:t>
            </a:r>
            <a:endParaRPr lang="en-US" dirty="0"/>
          </a:p>
        </p:txBody>
      </p:sp>
      <p:sp>
        <p:nvSpPr>
          <p:cNvPr id="10" name="TextBox 9"/>
          <p:cNvSpPr txBox="1"/>
          <p:nvPr/>
        </p:nvSpPr>
        <p:spPr>
          <a:xfrm>
            <a:off x="3376962" y="743158"/>
            <a:ext cx="1492115" cy="369332"/>
          </a:xfrm>
          <a:prstGeom prst="rect">
            <a:avLst/>
          </a:prstGeom>
          <a:noFill/>
        </p:spPr>
        <p:txBody>
          <a:bodyPr wrap="none" rtlCol="0">
            <a:spAutoFit/>
          </a:bodyPr>
          <a:lstStyle/>
          <a:p>
            <a:r>
              <a:rPr lang="en-US" dirty="0" smtClean="0"/>
              <a:t>bss25_700nm</a:t>
            </a:r>
            <a:endParaRPr lang="en-US" dirty="0"/>
          </a:p>
        </p:txBody>
      </p:sp>
      <p:sp>
        <p:nvSpPr>
          <p:cNvPr id="11" name="TextBox 10"/>
          <p:cNvSpPr txBox="1"/>
          <p:nvPr/>
        </p:nvSpPr>
        <p:spPr>
          <a:xfrm>
            <a:off x="6292441" y="743158"/>
            <a:ext cx="1492115" cy="369332"/>
          </a:xfrm>
          <a:prstGeom prst="rect">
            <a:avLst/>
          </a:prstGeom>
          <a:noFill/>
        </p:spPr>
        <p:txBody>
          <a:bodyPr wrap="none" rtlCol="0">
            <a:spAutoFit/>
          </a:bodyPr>
          <a:lstStyle/>
          <a:p>
            <a:r>
              <a:rPr lang="en-US" dirty="0" smtClean="0"/>
              <a:t>bss50_700nm</a:t>
            </a:r>
            <a:endParaRPr lang="en-US" dirty="0"/>
          </a:p>
        </p:txBody>
      </p:sp>
      <p:sp>
        <p:nvSpPr>
          <p:cNvPr id="12" name="TextBox 11"/>
          <p:cNvSpPr txBox="1"/>
          <p:nvPr/>
        </p:nvSpPr>
        <p:spPr>
          <a:xfrm>
            <a:off x="457200" y="3731288"/>
            <a:ext cx="1496398" cy="369332"/>
          </a:xfrm>
          <a:prstGeom prst="rect">
            <a:avLst/>
          </a:prstGeom>
          <a:noFill/>
        </p:spPr>
        <p:txBody>
          <a:bodyPr wrap="none" rtlCol="0">
            <a:spAutoFit/>
          </a:bodyPr>
          <a:lstStyle/>
          <a:p>
            <a:r>
              <a:rPr lang="en-US" dirty="0" smtClean="0"/>
              <a:t>bss00_500nm</a:t>
            </a:r>
            <a:endParaRPr lang="en-US" dirty="0"/>
          </a:p>
        </p:txBody>
      </p:sp>
      <p:sp>
        <p:nvSpPr>
          <p:cNvPr id="13" name="TextBox 12"/>
          <p:cNvSpPr txBox="1"/>
          <p:nvPr/>
        </p:nvSpPr>
        <p:spPr>
          <a:xfrm>
            <a:off x="3376962" y="3731288"/>
            <a:ext cx="1492115" cy="369332"/>
          </a:xfrm>
          <a:prstGeom prst="rect">
            <a:avLst/>
          </a:prstGeom>
          <a:noFill/>
        </p:spPr>
        <p:txBody>
          <a:bodyPr wrap="none" rtlCol="0">
            <a:spAutoFit/>
          </a:bodyPr>
          <a:lstStyle/>
          <a:p>
            <a:r>
              <a:rPr lang="en-US" dirty="0" smtClean="0"/>
              <a:t>bss25_500nm</a:t>
            </a:r>
            <a:endParaRPr lang="en-US" dirty="0"/>
          </a:p>
        </p:txBody>
      </p:sp>
      <p:sp>
        <p:nvSpPr>
          <p:cNvPr id="14" name="TextBox 13"/>
          <p:cNvSpPr txBox="1"/>
          <p:nvPr/>
        </p:nvSpPr>
        <p:spPr>
          <a:xfrm>
            <a:off x="6292441" y="3731288"/>
            <a:ext cx="1492115" cy="369332"/>
          </a:xfrm>
          <a:prstGeom prst="rect">
            <a:avLst/>
          </a:prstGeom>
          <a:noFill/>
        </p:spPr>
        <p:txBody>
          <a:bodyPr wrap="none" rtlCol="0">
            <a:spAutoFit/>
          </a:bodyPr>
          <a:lstStyle/>
          <a:p>
            <a:r>
              <a:rPr lang="en-US" dirty="0" smtClean="0"/>
              <a:t>bss50_500nm</a:t>
            </a:r>
            <a:endParaRPr lang="en-US" dirty="0"/>
          </a:p>
        </p:txBody>
      </p:sp>
    </p:spTree>
    <p:extLst>
      <p:ext uri="{BB962C8B-B14F-4D97-AF65-F5344CB8AC3E}">
        <p14:creationId xmlns:p14="http://schemas.microsoft.com/office/powerpoint/2010/main" val="37443731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Distortion effects seen in flat field illumination: nonlinear isotropic mean-variance relation and anisotropic autocorrelation</a:t>
            </a:r>
            <a:endParaRPr lang="en-US" sz="3200" dirty="0"/>
          </a:p>
        </p:txBody>
      </p:sp>
      <p:pic>
        <p:nvPicPr>
          <p:cNvPr id="5" name="Picture 4"/>
          <p:cNvPicPr>
            <a:picLocks noChangeAspect="1"/>
          </p:cNvPicPr>
          <p:nvPr/>
        </p:nvPicPr>
        <p:blipFill>
          <a:blip r:embed="rId2"/>
          <a:stretch>
            <a:fillRect/>
          </a:stretch>
        </p:blipFill>
        <p:spPr>
          <a:xfrm>
            <a:off x="427667" y="2464265"/>
            <a:ext cx="5050611" cy="3321605"/>
          </a:xfrm>
          <a:prstGeom prst="rect">
            <a:avLst/>
          </a:prstGeom>
        </p:spPr>
      </p:pic>
      <p:pic>
        <p:nvPicPr>
          <p:cNvPr id="6" name="Picture 5"/>
          <p:cNvPicPr>
            <a:picLocks noChangeAspect="1"/>
          </p:cNvPicPr>
          <p:nvPr/>
        </p:nvPicPr>
        <p:blipFill>
          <a:blip r:embed="rId3"/>
          <a:stretch>
            <a:fillRect/>
          </a:stretch>
        </p:blipFill>
        <p:spPr>
          <a:xfrm>
            <a:off x="5763514" y="2464265"/>
            <a:ext cx="2653246" cy="3180646"/>
          </a:xfrm>
          <a:prstGeom prst="rect">
            <a:avLst/>
          </a:prstGeom>
        </p:spPr>
      </p:pic>
      <p:sp>
        <p:nvSpPr>
          <p:cNvPr id="7" name="Footer Placeholder 6"/>
          <p:cNvSpPr>
            <a:spLocks noGrp="1"/>
          </p:cNvSpPr>
          <p:nvPr>
            <p:ph type="ftr" sz="quarter" idx="11"/>
          </p:nvPr>
        </p:nvSpPr>
        <p:spPr/>
        <p:txBody>
          <a:bodyPr/>
          <a:lstStyle/>
          <a:p>
            <a:r>
              <a:rPr lang="en-US" smtClean="0"/>
              <a:t>Precision Astronomy w/ Fully Depleted CCDs</a:t>
            </a:r>
            <a:endParaRPr lang="en-US"/>
          </a:p>
        </p:txBody>
      </p:sp>
      <p:sp>
        <p:nvSpPr>
          <p:cNvPr id="8" name="Slide Number Placeholder 7"/>
          <p:cNvSpPr>
            <a:spLocks noGrp="1"/>
          </p:cNvSpPr>
          <p:nvPr>
            <p:ph type="sldNum" sz="quarter" idx="12"/>
          </p:nvPr>
        </p:nvSpPr>
        <p:spPr/>
        <p:txBody>
          <a:bodyPr/>
          <a:lstStyle/>
          <a:p>
            <a:fld id="{832562BE-BE34-474C-923F-316E3C212AA5}" type="slidenum">
              <a:rPr lang="en-US" smtClean="0"/>
              <a:t>6</a:t>
            </a:fld>
            <a:endParaRPr lang="en-US"/>
          </a:p>
        </p:txBody>
      </p:sp>
      <p:sp>
        <p:nvSpPr>
          <p:cNvPr id="9" name="Date Placeholder 8"/>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4413215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backdrop of this investigation is a </a:t>
            </a:r>
            <a:r>
              <a:rPr lang="en-US" dirty="0" err="1" smtClean="0"/>
              <a:t>strawman</a:t>
            </a:r>
            <a:r>
              <a:rPr lang="en-US" dirty="0" smtClean="0"/>
              <a:t> 1-D electrostatic solution to Poisson’s equation given externally applied boundary conditions (V</a:t>
            </a:r>
            <a:r>
              <a:rPr lang="en-US" baseline="-25000" dirty="0" smtClean="0"/>
              <a:t>BSS</a:t>
            </a:r>
            <a:r>
              <a:rPr lang="en-US" dirty="0" smtClean="0"/>
              <a:t>)</a:t>
            </a:r>
          </a:p>
          <a:p>
            <a:r>
              <a:rPr lang="en-US" dirty="0" smtClean="0"/>
              <a:t>Implementation of this model is coupled to a ray trace simulator so it also includes:</a:t>
            </a:r>
          </a:p>
          <a:p>
            <a:pPr lvl="1"/>
            <a:r>
              <a:rPr lang="en-US" dirty="0" smtClean="0"/>
              <a:t>EM modeling of AR coating layers and dimensions of the photosensitive volume [QE(</a:t>
            </a:r>
            <a:r>
              <a:rPr lang="en-US" dirty="0" err="1" smtClean="0"/>
              <a:t>λ,T,θ</a:t>
            </a:r>
            <a:r>
              <a:rPr lang="en-US" dirty="0" smtClean="0"/>
              <a:t>) incl. fringing]*</a:t>
            </a:r>
          </a:p>
          <a:p>
            <a:pPr lvl="1"/>
            <a:r>
              <a:rPr lang="en-US" dirty="0" smtClean="0"/>
              <a:t>Drift time computation and isotropic diffusion estimation**</a:t>
            </a:r>
            <a:endParaRPr lang="en-US" dirty="0"/>
          </a:p>
        </p:txBody>
      </p:sp>
      <p:sp>
        <p:nvSpPr>
          <p:cNvPr id="4" name="TextBox 3"/>
          <p:cNvSpPr txBox="1"/>
          <p:nvPr/>
        </p:nvSpPr>
        <p:spPr>
          <a:xfrm>
            <a:off x="663924" y="5730134"/>
            <a:ext cx="5193987" cy="646331"/>
          </a:xfrm>
          <a:prstGeom prst="rect">
            <a:avLst/>
          </a:prstGeom>
          <a:noFill/>
        </p:spPr>
        <p:txBody>
          <a:bodyPr wrap="none" rtlCol="0">
            <a:spAutoFit/>
          </a:bodyPr>
          <a:lstStyle/>
          <a:p>
            <a:pPr>
              <a:tabLst>
                <a:tab pos="635000" algn="l"/>
              </a:tabLst>
            </a:pPr>
            <a:r>
              <a:rPr lang="en-US" dirty="0"/>
              <a:t>*</a:t>
            </a:r>
            <a:r>
              <a:rPr lang="en-US" dirty="0" smtClean="0"/>
              <a:t>e.g.	Groom </a:t>
            </a:r>
            <a:r>
              <a:rPr lang="en-US" dirty="0"/>
              <a:t>et al., </a:t>
            </a:r>
            <a:r>
              <a:rPr lang="en-US" dirty="0" err="1"/>
              <a:t>Rajkanan</a:t>
            </a:r>
            <a:r>
              <a:rPr lang="en-US" dirty="0"/>
              <a:t> </a:t>
            </a:r>
            <a:r>
              <a:rPr lang="en-US" dirty="0" smtClean="0"/>
              <a:t>et al. etc.</a:t>
            </a:r>
          </a:p>
          <a:p>
            <a:pPr marL="0" lvl="1">
              <a:tabLst>
                <a:tab pos="635000" algn="l"/>
              </a:tabLst>
            </a:pPr>
            <a:r>
              <a:rPr lang="en-US" dirty="0"/>
              <a:t>**</a:t>
            </a:r>
            <a:r>
              <a:rPr lang="en-US" dirty="0" smtClean="0"/>
              <a:t>e.g.	</a:t>
            </a:r>
            <a:r>
              <a:rPr lang="en-US" dirty="0" err="1" smtClean="0"/>
              <a:t>Prigozhin</a:t>
            </a:r>
            <a:r>
              <a:rPr lang="en-US" dirty="0" smtClean="0"/>
              <a:t> et al., </a:t>
            </a:r>
            <a:r>
              <a:rPr lang="en-US" dirty="0" err="1" smtClean="0"/>
              <a:t>Canali</a:t>
            </a:r>
            <a:r>
              <a:rPr lang="en-US" dirty="0" smtClean="0"/>
              <a:t> </a:t>
            </a:r>
            <a:r>
              <a:rPr lang="en-US" dirty="0"/>
              <a:t>et al., </a:t>
            </a:r>
            <a:r>
              <a:rPr lang="en-US" dirty="0" err="1"/>
              <a:t>Jacobini</a:t>
            </a:r>
            <a:r>
              <a:rPr lang="en-US" dirty="0"/>
              <a:t> et al</a:t>
            </a:r>
            <a:r>
              <a:rPr lang="en-US" dirty="0" smtClean="0"/>
              <a:t>. etc.</a:t>
            </a:r>
            <a:endParaRPr lang="en-US" dirty="0"/>
          </a:p>
        </p:txBody>
      </p:sp>
      <p:sp>
        <p:nvSpPr>
          <p:cNvPr id="5" name="Footer Placeholder 4"/>
          <p:cNvSpPr>
            <a:spLocks noGrp="1"/>
          </p:cNvSpPr>
          <p:nvPr>
            <p:ph type="ftr" sz="quarter" idx="11"/>
          </p:nvPr>
        </p:nvSpPr>
        <p:spPr/>
        <p:txBody>
          <a:bodyPr/>
          <a:lstStyle/>
          <a:p>
            <a:r>
              <a:rPr lang="en-US" smtClean="0"/>
              <a:t>Precision Astronomy w/ Fully Depleted CCDs</a:t>
            </a:r>
            <a:endParaRPr lang="en-US"/>
          </a:p>
        </p:txBody>
      </p:sp>
      <p:sp>
        <p:nvSpPr>
          <p:cNvPr id="6" name="Slide Number Placeholder 5"/>
          <p:cNvSpPr>
            <a:spLocks noGrp="1"/>
          </p:cNvSpPr>
          <p:nvPr>
            <p:ph type="sldNum" sz="quarter" idx="12"/>
          </p:nvPr>
        </p:nvSpPr>
        <p:spPr/>
        <p:txBody>
          <a:bodyPr/>
          <a:lstStyle/>
          <a:p>
            <a:fld id="{832562BE-BE34-474C-923F-316E3C212AA5}" type="slidenum">
              <a:rPr lang="en-US" smtClean="0"/>
              <a:t>7</a:t>
            </a:fld>
            <a:endParaRPr lang="en-US"/>
          </a:p>
        </p:txBody>
      </p:sp>
      <p:sp>
        <p:nvSpPr>
          <p:cNvPr id="7" name="Date Placeholder 6"/>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32957261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28600" y="1143000"/>
          <a:ext cx="3656013" cy="2820988"/>
        </p:xfrm>
        <a:graphic>
          <a:graphicData uri="http://schemas.openxmlformats.org/presentationml/2006/ole">
            <mc:AlternateContent xmlns:mc="http://schemas.openxmlformats.org/markup-compatibility/2006">
              <mc:Choice xmlns:v="urn:schemas-microsoft-com:vml" Requires="v">
                <p:oleObj spid="_x0000_s4111" name="Document" r:id="rId3" imgW="6337300" imgH="4889500" progId="Word.Document.12">
                  <p:link updateAutomatic="1"/>
                </p:oleObj>
              </mc:Choice>
              <mc:Fallback>
                <p:oleObj name="Document" r:id="rId3" imgW="6337300" imgH="48895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143000"/>
                        <a:ext cx="3656013" cy="28209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2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066800"/>
            <a:ext cx="38608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Box 5"/>
          <p:cNvSpPr txBox="1">
            <a:spLocks noChangeArrowheads="1"/>
          </p:cNvSpPr>
          <p:nvPr/>
        </p:nvSpPr>
        <p:spPr bwMode="auto">
          <a:xfrm>
            <a:off x="3309938" y="608013"/>
            <a:ext cx="1857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1029" name="Title 1"/>
          <p:cNvSpPr txBox="1">
            <a:spLocks/>
          </p:cNvSpPr>
          <p:nvPr/>
        </p:nvSpPr>
        <p:spPr bwMode="auto">
          <a:xfrm>
            <a:off x="457200" y="104775"/>
            <a:ext cx="71628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1pPr>
            <a:lvl2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2pPr>
            <a:lvl3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3pPr>
            <a:lvl4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4pPr>
            <a:lvl5pPr eaLnBrk="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charset="0"/>
                <a:ea typeface="宋体" charset="0"/>
                <a:cs typeface="宋体" charset="0"/>
              </a:defRPr>
            </a:lvl9pPr>
          </a:lstStyle>
          <a:p>
            <a:pPr algn="ctr" eaLnBrk="1">
              <a:lnSpc>
                <a:spcPct val="120000"/>
              </a:lnSpc>
              <a:buClrTx/>
            </a:pPr>
            <a:r>
              <a:rPr lang="en-US" sz="2000" b="1">
                <a:solidFill>
                  <a:srgbClr val="1F497D"/>
                </a:solidFill>
                <a:latin typeface="Calibri" charset="0"/>
                <a:ea typeface="ＭＳ Ｐゴシック" charset="0"/>
                <a:cs typeface="ＭＳ Ｐゴシック" charset="0"/>
              </a:rPr>
              <a:t>Sensor Diffusion contribution to PSF – veocity saturation</a:t>
            </a:r>
          </a:p>
        </p:txBody>
      </p:sp>
      <p:sp>
        <p:nvSpPr>
          <p:cNvPr id="1030" name="TextBox 7"/>
          <p:cNvSpPr txBox="1">
            <a:spLocks noChangeArrowheads="1"/>
          </p:cNvSpPr>
          <p:nvPr/>
        </p:nvSpPr>
        <p:spPr bwMode="auto">
          <a:xfrm>
            <a:off x="533400" y="4343400"/>
            <a:ext cx="30988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Strong constraints to σ(z) provided by Fe</a:t>
            </a:r>
            <a:r>
              <a:rPr lang="en-US" baseline="30000">
                <a:solidFill>
                  <a:srgbClr val="000000"/>
                </a:solidFill>
              </a:rPr>
              <a:t>55</a:t>
            </a:r>
            <a:r>
              <a:rPr lang="en-US">
                <a:solidFill>
                  <a:srgbClr val="000000"/>
                </a:solidFill>
              </a:rPr>
              <a:t> data for various bias voltages</a:t>
            </a:r>
          </a:p>
        </p:txBody>
      </p:sp>
      <p:sp>
        <p:nvSpPr>
          <p:cNvPr id="1031" name="TextBox 8"/>
          <p:cNvSpPr txBox="1">
            <a:spLocks noChangeArrowheads="1"/>
          </p:cNvSpPr>
          <p:nvPr/>
        </p:nvSpPr>
        <p:spPr bwMode="auto">
          <a:xfrm>
            <a:off x="5105400" y="4343400"/>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Predicted surface conversion diffusion scale:  σ(z=100μ) for different doping profiles &amp; bias voltages (transport theory vs. carrier velocity saturation)</a:t>
            </a:r>
          </a:p>
        </p:txBody>
      </p:sp>
      <p:sp>
        <p:nvSpPr>
          <p:cNvPr id="2" name="Footer Placeholder 1"/>
          <p:cNvSpPr>
            <a:spLocks noGrp="1"/>
          </p:cNvSpPr>
          <p:nvPr>
            <p:ph type="ftr" sz="quarter" idx="11"/>
          </p:nvPr>
        </p:nvSpPr>
        <p:spPr/>
        <p:txBody>
          <a:bodyPr/>
          <a:lstStyle/>
          <a:p>
            <a:r>
              <a:rPr lang="en-US" smtClean="0"/>
              <a:t>Precision Astronomy w/ Fully Depleted CCDs</a:t>
            </a:r>
            <a:endParaRPr lang="en-US"/>
          </a:p>
        </p:txBody>
      </p:sp>
      <p:sp>
        <p:nvSpPr>
          <p:cNvPr id="3" name="Slide Number Placeholder 2"/>
          <p:cNvSpPr>
            <a:spLocks noGrp="1"/>
          </p:cNvSpPr>
          <p:nvPr>
            <p:ph type="sldNum" sz="quarter" idx="12"/>
          </p:nvPr>
        </p:nvSpPr>
        <p:spPr/>
        <p:txBody>
          <a:bodyPr/>
          <a:lstStyle/>
          <a:p>
            <a:fld id="{832562BE-BE34-474C-923F-316E3C212AA5}" type="slidenum">
              <a:rPr lang="en-US" smtClean="0"/>
              <a:t>8</a:t>
            </a:fld>
            <a:endParaRPr lang="en-US"/>
          </a:p>
        </p:txBody>
      </p:sp>
      <p:sp>
        <p:nvSpPr>
          <p:cNvPr id="4" name="Date Placeholder 3"/>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4261711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Title 22"/>
          <p:cNvSpPr txBox="1">
            <a:spLocks/>
          </p:cNvSpPr>
          <p:nvPr/>
        </p:nvSpPr>
        <p:spPr bwMode="auto">
          <a:xfrm>
            <a:off x="1143000" y="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hangingPunct="1">
              <a:lnSpc>
                <a:spcPct val="100000"/>
              </a:lnSpc>
              <a:buClrTx/>
              <a:buSzTx/>
              <a:buFontTx/>
              <a:buNone/>
            </a:pPr>
            <a:r>
              <a:rPr lang="en-US" sz="2400" b="1">
                <a:solidFill>
                  <a:srgbClr val="1F497D"/>
                </a:solidFill>
                <a:latin typeface="Calibri" charset="0"/>
                <a:ea typeface="ＭＳ Ｐゴシック" charset="0"/>
                <a:cs typeface="ＭＳ Ｐゴシック" charset="0"/>
              </a:rPr>
              <a:t>Potential fringing effects on science:</a:t>
            </a:r>
            <a:br>
              <a:rPr lang="en-US" sz="2400" b="1">
                <a:solidFill>
                  <a:srgbClr val="1F497D"/>
                </a:solidFill>
                <a:latin typeface="Calibri" charset="0"/>
                <a:ea typeface="ＭＳ Ｐゴシック" charset="0"/>
                <a:cs typeface="ＭＳ Ｐゴシック" charset="0"/>
              </a:rPr>
            </a:br>
            <a:r>
              <a:rPr lang="en-US" sz="2400" b="1">
                <a:solidFill>
                  <a:srgbClr val="1F497D"/>
                </a:solidFill>
                <a:latin typeface="Calibri" charset="0"/>
                <a:ea typeface="ＭＳ Ｐゴシック" charset="0"/>
                <a:cs typeface="ＭＳ Ｐゴシック" charset="0"/>
              </a:rPr>
              <a:t>pencil beam computations</a:t>
            </a:r>
          </a:p>
        </p:txBody>
      </p:sp>
      <p:grpSp>
        <p:nvGrpSpPr>
          <p:cNvPr id="9219" name="Group 3"/>
          <p:cNvGrpSpPr>
            <a:grpSpLocks/>
          </p:cNvGrpSpPr>
          <p:nvPr/>
        </p:nvGrpSpPr>
        <p:grpSpPr bwMode="auto">
          <a:xfrm>
            <a:off x="457200" y="901700"/>
            <a:ext cx="5764213" cy="5486400"/>
            <a:chOff x="1003262" y="1646238"/>
            <a:chExt cx="5765006" cy="5486400"/>
          </a:xfrm>
        </p:grpSpPr>
        <p:pic>
          <p:nvPicPr>
            <p:cNvPr id="9245" name="Picture 4" descr="theta=14d_si_s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262" y="1646238"/>
              <a:ext cx="28825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Picture 5" descr="theta=24d_si_s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5765" y="1646238"/>
              <a:ext cx="28825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Picture 6" descr="theta=14d.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3262" y="4389438"/>
              <a:ext cx="28825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7" descr="theta=24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85765" y="4389438"/>
              <a:ext cx="288250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0" name="TextBox 8"/>
          <p:cNvSpPr txBox="1">
            <a:spLocks noChangeArrowheads="1"/>
          </p:cNvSpPr>
          <p:nvPr/>
        </p:nvSpPr>
        <p:spPr bwMode="auto">
          <a:xfrm>
            <a:off x="609600" y="4343400"/>
            <a:ext cx="8477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Θ=14°</a:t>
            </a:r>
          </a:p>
        </p:txBody>
      </p:sp>
      <p:sp>
        <p:nvSpPr>
          <p:cNvPr id="9221" name="TextBox 9"/>
          <p:cNvSpPr txBox="1">
            <a:spLocks noChangeArrowheads="1"/>
          </p:cNvSpPr>
          <p:nvPr/>
        </p:nvSpPr>
        <p:spPr bwMode="auto">
          <a:xfrm>
            <a:off x="3495675" y="4343400"/>
            <a:ext cx="8477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Θ=24°</a:t>
            </a:r>
          </a:p>
        </p:txBody>
      </p:sp>
      <p:sp>
        <p:nvSpPr>
          <p:cNvPr id="9222" name="TextBox 10"/>
          <p:cNvSpPr txBox="1">
            <a:spLocks noChangeArrowheads="1"/>
          </p:cNvSpPr>
          <p:nvPr/>
        </p:nvSpPr>
        <p:spPr bwMode="auto">
          <a:xfrm rot="-5400000">
            <a:off x="5305426" y="2252662"/>
            <a:ext cx="20383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Final medium = Si</a:t>
            </a:r>
          </a:p>
        </p:txBody>
      </p:sp>
      <p:sp>
        <p:nvSpPr>
          <p:cNvPr id="9223" name="TextBox 11"/>
          <p:cNvSpPr txBox="1">
            <a:spLocks noChangeArrowheads="1"/>
          </p:cNvSpPr>
          <p:nvPr/>
        </p:nvSpPr>
        <p:spPr bwMode="auto">
          <a:xfrm rot="-5400000">
            <a:off x="5172870" y="4860131"/>
            <a:ext cx="23034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Final medium = SiO</a:t>
            </a:r>
            <a:r>
              <a:rPr lang="en-US" baseline="-25000">
                <a:solidFill>
                  <a:srgbClr val="000000"/>
                </a:solidFill>
              </a:rPr>
              <a:t>2</a:t>
            </a:r>
          </a:p>
        </p:txBody>
      </p:sp>
      <p:cxnSp>
        <p:nvCxnSpPr>
          <p:cNvPr id="13" name="Straight Arrow Connector 12"/>
          <p:cNvCxnSpPr>
            <a:cxnSpLocks noChangeShapeType="1"/>
          </p:cNvCxnSpPr>
          <p:nvPr/>
        </p:nvCxnSpPr>
        <p:spPr bwMode="auto">
          <a:xfrm rot="10800000" flipV="1">
            <a:off x="4919663" y="3644900"/>
            <a:ext cx="1589087" cy="1501775"/>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14" name="Straight Arrow Connector 13"/>
          <p:cNvCxnSpPr>
            <a:cxnSpLocks noChangeShapeType="1"/>
          </p:cNvCxnSpPr>
          <p:nvPr/>
        </p:nvCxnSpPr>
        <p:spPr bwMode="auto">
          <a:xfrm rot="10800000">
            <a:off x="4870450" y="2606675"/>
            <a:ext cx="1638300" cy="1038225"/>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sp>
        <p:nvSpPr>
          <p:cNvPr id="9226" name="TextBox 14"/>
          <p:cNvSpPr txBox="1">
            <a:spLocks noChangeArrowheads="1"/>
          </p:cNvSpPr>
          <p:nvPr/>
        </p:nvSpPr>
        <p:spPr bwMode="auto">
          <a:xfrm>
            <a:off x="6530975" y="3348038"/>
            <a:ext cx="24558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Pencil beam aim point</a:t>
            </a:r>
          </a:p>
        </p:txBody>
      </p:sp>
      <p:sp>
        <p:nvSpPr>
          <p:cNvPr id="9227" name="TextBox 15"/>
          <p:cNvSpPr txBox="1">
            <a:spLocks noChangeArrowheads="1"/>
          </p:cNvSpPr>
          <p:nvPr/>
        </p:nvSpPr>
        <p:spPr bwMode="auto">
          <a:xfrm>
            <a:off x="6530975" y="901700"/>
            <a:ext cx="25876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000000"/>
                </a:solidFill>
              </a:rPr>
              <a:t>λ = 1.0μm; 100μm thick</a:t>
            </a:r>
          </a:p>
        </p:txBody>
      </p:sp>
      <p:sp>
        <p:nvSpPr>
          <p:cNvPr id="9228" name="TextBox 16"/>
          <p:cNvSpPr txBox="1">
            <a:spLocks noChangeArrowheads="1"/>
          </p:cNvSpPr>
          <p:nvPr/>
        </p:nvSpPr>
        <p:spPr bwMode="auto">
          <a:xfrm>
            <a:off x="6683375" y="2103438"/>
            <a:ext cx="200342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No reflection from final interface: </a:t>
            </a:r>
          </a:p>
          <a:p>
            <a:r>
              <a:rPr lang="en-US">
                <a:solidFill>
                  <a:srgbClr val="000000"/>
                </a:solidFill>
              </a:rPr>
              <a:t>No fringing.</a:t>
            </a:r>
          </a:p>
        </p:txBody>
      </p:sp>
      <p:sp>
        <p:nvSpPr>
          <p:cNvPr id="9229" name="TextBox 17"/>
          <p:cNvSpPr txBox="1">
            <a:spLocks noChangeArrowheads="1"/>
          </p:cNvSpPr>
          <p:nvPr/>
        </p:nvSpPr>
        <p:spPr bwMode="auto">
          <a:xfrm>
            <a:off x="6835775" y="4495800"/>
            <a:ext cx="2003425"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Finite reflection from final interface:</a:t>
            </a:r>
          </a:p>
          <a:p>
            <a:r>
              <a:rPr lang="en-US">
                <a:solidFill>
                  <a:srgbClr val="000000"/>
                </a:solidFill>
              </a:rPr>
              <a:t>Finite fringing.</a:t>
            </a:r>
          </a:p>
        </p:txBody>
      </p:sp>
      <p:sp>
        <p:nvSpPr>
          <p:cNvPr id="19" name="Rectangle 18"/>
          <p:cNvSpPr/>
          <p:nvPr/>
        </p:nvSpPr>
        <p:spPr>
          <a:xfrm>
            <a:off x="3602038" y="1716088"/>
            <a:ext cx="406400" cy="41433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buFont typeface="Times New Roman" pitchFamily="1" charset="0"/>
              <a:buNone/>
              <a:defRPr/>
            </a:pPr>
            <a:endParaRPr lang="en-US">
              <a:solidFill>
                <a:srgbClr val="000000"/>
              </a:solidFill>
            </a:endParaRPr>
          </a:p>
        </p:txBody>
      </p:sp>
      <p:sp>
        <p:nvSpPr>
          <p:cNvPr id="9231" name="TextBox 19"/>
          <p:cNvSpPr txBox="1">
            <a:spLocks noChangeArrowheads="1"/>
          </p:cNvSpPr>
          <p:nvPr/>
        </p:nvSpPr>
        <p:spPr bwMode="auto">
          <a:xfrm>
            <a:off x="3957638" y="1614488"/>
            <a:ext cx="13652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1 pixel = 0.2”</a:t>
            </a:r>
          </a:p>
        </p:txBody>
      </p:sp>
      <p:cxnSp>
        <p:nvCxnSpPr>
          <p:cNvPr id="21" name="Straight Connector 20"/>
          <p:cNvCxnSpPr>
            <a:cxnSpLocks noChangeShapeType="1"/>
          </p:cNvCxnSpPr>
          <p:nvPr/>
        </p:nvCxnSpPr>
        <p:spPr bwMode="auto">
          <a:xfrm rot="5400000">
            <a:off x="4558506" y="3139282"/>
            <a:ext cx="415925" cy="1588"/>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22" name="Straight Connector 21"/>
          <p:cNvCxnSpPr>
            <a:cxnSpLocks noChangeShapeType="1"/>
          </p:cNvCxnSpPr>
          <p:nvPr/>
        </p:nvCxnSpPr>
        <p:spPr bwMode="auto">
          <a:xfrm rot="5400000">
            <a:off x="4218781" y="3139282"/>
            <a:ext cx="415925" cy="1588"/>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23" name="Straight Arrow Connector 22"/>
          <p:cNvCxnSpPr>
            <a:cxnSpLocks noChangeShapeType="1"/>
          </p:cNvCxnSpPr>
          <p:nvPr/>
        </p:nvCxnSpPr>
        <p:spPr bwMode="auto">
          <a:xfrm>
            <a:off x="4221163" y="3125788"/>
            <a:ext cx="206375" cy="0"/>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24" name="Straight Arrow Connector 23"/>
          <p:cNvCxnSpPr>
            <a:cxnSpLocks noChangeShapeType="1"/>
          </p:cNvCxnSpPr>
          <p:nvPr/>
        </p:nvCxnSpPr>
        <p:spPr bwMode="auto">
          <a:xfrm rot="10800000" flipV="1">
            <a:off x="4787900" y="3125788"/>
            <a:ext cx="196850" cy="0"/>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sp>
        <p:nvSpPr>
          <p:cNvPr id="9236" name="TextBox 24"/>
          <p:cNvSpPr txBox="1">
            <a:spLocks noChangeArrowheads="1"/>
          </p:cNvSpPr>
          <p:nvPr/>
        </p:nvSpPr>
        <p:spPr bwMode="auto">
          <a:xfrm>
            <a:off x="3627438" y="2947988"/>
            <a:ext cx="561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srgbClr val="000000"/>
                </a:solidFill>
              </a:rPr>
              <a:t>shift</a:t>
            </a:r>
          </a:p>
        </p:txBody>
      </p:sp>
      <p:grpSp>
        <p:nvGrpSpPr>
          <p:cNvPr id="9237" name="Group 25"/>
          <p:cNvGrpSpPr>
            <a:grpSpLocks/>
          </p:cNvGrpSpPr>
          <p:nvPr/>
        </p:nvGrpSpPr>
        <p:grpSpPr bwMode="auto">
          <a:xfrm>
            <a:off x="3627438" y="5648325"/>
            <a:ext cx="1357312" cy="161925"/>
            <a:chOff x="3627873" y="5766593"/>
            <a:chExt cx="1357345" cy="162748"/>
          </a:xfrm>
        </p:grpSpPr>
        <p:cxnSp>
          <p:nvCxnSpPr>
            <p:cNvPr id="27" name="Straight Connector 26"/>
            <p:cNvCxnSpPr>
              <a:cxnSpLocks noChangeShapeType="1"/>
            </p:cNvCxnSpPr>
            <p:nvPr/>
          </p:nvCxnSpPr>
          <p:spPr bwMode="auto">
            <a:xfrm rot="5400000">
              <a:off x="4284732" y="5841589"/>
              <a:ext cx="151580" cy="1588"/>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28" name="Straight Connector 27"/>
            <p:cNvCxnSpPr>
              <a:cxnSpLocks noChangeShapeType="1"/>
            </p:cNvCxnSpPr>
            <p:nvPr/>
          </p:nvCxnSpPr>
          <p:spPr bwMode="auto">
            <a:xfrm rot="5400000">
              <a:off x="4908635" y="5841589"/>
              <a:ext cx="151580" cy="1587"/>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29" name="Straight Connector 28"/>
            <p:cNvCxnSpPr>
              <a:cxnSpLocks noChangeShapeType="1"/>
            </p:cNvCxnSpPr>
            <p:nvPr/>
          </p:nvCxnSpPr>
          <p:spPr bwMode="auto">
            <a:xfrm rot="5400000">
              <a:off x="3552877" y="5841589"/>
              <a:ext cx="151580" cy="1587"/>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30" name="Straight Connector 29"/>
            <p:cNvCxnSpPr>
              <a:cxnSpLocks noChangeShapeType="1"/>
            </p:cNvCxnSpPr>
            <p:nvPr/>
          </p:nvCxnSpPr>
          <p:spPr bwMode="auto">
            <a:xfrm rot="10800000">
              <a:off x="3629460" y="5927746"/>
              <a:ext cx="1355758" cy="1595"/>
            </a:xfrm>
            <a:prstGeom prst="line">
              <a:avLst/>
            </a:prstGeom>
            <a:noFill/>
            <a:ln w="25400">
              <a:solidFill>
                <a:schemeClr val="accent2"/>
              </a:solidFill>
              <a:round/>
              <a:headEnd/>
              <a:tailEnd/>
            </a:ln>
            <a:effectLst>
              <a:outerShdw dist="20000" dir="5400000" rotWithShape="0">
                <a:srgbClr val="808080">
                  <a:alpha val="37999"/>
                </a:srgbClr>
              </a:outerShdw>
            </a:effectLst>
          </p:spPr>
        </p:cxnSp>
      </p:grpSp>
      <p:cxnSp>
        <p:nvCxnSpPr>
          <p:cNvPr id="31" name="Straight Arrow Connector 30"/>
          <p:cNvCxnSpPr>
            <a:cxnSpLocks noChangeShapeType="1"/>
          </p:cNvCxnSpPr>
          <p:nvPr/>
        </p:nvCxnSpPr>
        <p:spPr bwMode="auto">
          <a:xfrm rot="10800000">
            <a:off x="4173538" y="5929313"/>
            <a:ext cx="2303462" cy="395287"/>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cxnSp>
        <p:nvCxnSpPr>
          <p:cNvPr id="32" name="Straight Arrow Connector 31"/>
          <p:cNvCxnSpPr>
            <a:cxnSpLocks noChangeShapeType="1"/>
          </p:cNvCxnSpPr>
          <p:nvPr/>
        </p:nvCxnSpPr>
        <p:spPr bwMode="auto">
          <a:xfrm rot="10800000">
            <a:off x="4765675" y="5929313"/>
            <a:ext cx="1711325" cy="395287"/>
          </a:xfrm>
          <a:prstGeom prst="straightConnector1">
            <a:avLst/>
          </a:prstGeom>
          <a:noFill/>
          <a:ln w="25400">
            <a:solidFill>
              <a:schemeClr val="accent2"/>
            </a:solidFill>
            <a:round/>
            <a:headEnd/>
            <a:tailEnd type="arrow" w="med" len="med"/>
          </a:ln>
          <a:effectLst>
            <a:outerShdw dist="20000" dir="5400000" rotWithShape="0">
              <a:srgbClr val="808080">
                <a:alpha val="37999"/>
              </a:srgbClr>
            </a:outerShdw>
          </a:effectLst>
        </p:spPr>
      </p:cxnSp>
      <p:sp>
        <p:nvSpPr>
          <p:cNvPr id="9240" name="TextBox 32"/>
          <p:cNvSpPr txBox="1">
            <a:spLocks noChangeArrowheads="1"/>
          </p:cNvSpPr>
          <p:nvPr/>
        </p:nvSpPr>
        <p:spPr bwMode="auto">
          <a:xfrm>
            <a:off x="6553200" y="5867400"/>
            <a:ext cx="2590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rPr>
              <a:t>Ratio &amp; shift modulated by fringing..</a:t>
            </a:r>
          </a:p>
        </p:txBody>
      </p:sp>
      <p:sp>
        <p:nvSpPr>
          <p:cNvPr id="2" name="Footer Placeholder 1"/>
          <p:cNvSpPr>
            <a:spLocks noGrp="1"/>
          </p:cNvSpPr>
          <p:nvPr>
            <p:ph type="ftr" sz="quarter" idx="11"/>
          </p:nvPr>
        </p:nvSpPr>
        <p:spPr/>
        <p:txBody>
          <a:bodyPr/>
          <a:lstStyle/>
          <a:p>
            <a:r>
              <a:rPr lang="en-US" smtClean="0"/>
              <a:t>Precision Astronomy w/ Fully Depleted CCDs</a:t>
            </a:r>
            <a:endParaRPr lang="en-US"/>
          </a:p>
        </p:txBody>
      </p:sp>
      <p:sp>
        <p:nvSpPr>
          <p:cNvPr id="3" name="Slide Number Placeholder 2"/>
          <p:cNvSpPr>
            <a:spLocks noGrp="1"/>
          </p:cNvSpPr>
          <p:nvPr>
            <p:ph type="sldNum" sz="quarter" idx="12"/>
          </p:nvPr>
        </p:nvSpPr>
        <p:spPr/>
        <p:txBody>
          <a:bodyPr/>
          <a:lstStyle/>
          <a:p>
            <a:fld id="{832562BE-BE34-474C-923F-316E3C212AA5}" type="slidenum">
              <a:rPr lang="en-US" smtClean="0"/>
              <a:t>9</a:t>
            </a:fld>
            <a:endParaRPr lang="en-US"/>
          </a:p>
        </p:txBody>
      </p:sp>
      <p:sp>
        <p:nvSpPr>
          <p:cNvPr id="4" name="Date Placeholder 3"/>
          <p:cNvSpPr>
            <a:spLocks noGrp="1"/>
          </p:cNvSpPr>
          <p:nvPr>
            <p:ph type="dt" sz="half" idx="10"/>
          </p:nvPr>
        </p:nvSpPr>
        <p:spPr/>
        <p:txBody>
          <a:bodyPr/>
          <a:lstStyle/>
          <a:p>
            <a:r>
              <a:rPr lang="en-US" smtClean="0"/>
              <a:t>131118-9</a:t>
            </a:r>
            <a:endParaRPr lang="en-US"/>
          </a:p>
        </p:txBody>
      </p:sp>
    </p:spTree>
    <p:extLst>
      <p:ext uri="{BB962C8B-B14F-4D97-AF65-F5344CB8AC3E}">
        <p14:creationId xmlns:p14="http://schemas.microsoft.com/office/powerpoint/2010/main" val="7515979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1737</TotalTime>
  <Words>5280</Words>
  <Application>Microsoft Macintosh PowerPoint</Application>
  <PresentationFormat>On-screen Show (4:3)</PresentationFormat>
  <Paragraphs>1193</Paragraphs>
  <Slides>43</Slides>
  <Notes>8</Notes>
  <HiddenSlides>3</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43</vt:i4>
      </vt:variant>
    </vt:vector>
  </HeadingPairs>
  <TitlesOfParts>
    <vt:vector size="46" baseType="lpstr">
      <vt:lpstr>Office Theme</vt:lpstr>
      <vt:lpstr>\\localhost\Users\arasmus\Documents\!OLE_LINK1</vt:lpstr>
      <vt:lpstr>Microsoft Equation</vt:lpstr>
      <vt:lpstr>LSST sensors: How will dark energy be constrained with lensed photo-conversions? </vt:lpstr>
      <vt:lpstr>Scope</vt:lpstr>
      <vt:lpstr>Distortion effects seen in flat field illumination: fixed pattern (1)</vt:lpstr>
      <vt:lpstr>Distortion effects seen in flat illumination: fixed pattern (2)</vt:lpstr>
      <vt:lpstr>Distortion effects seen in flat field illumination: non-fixed pattern, “tearing”. Stretch ~ 1.05:1</vt:lpstr>
      <vt:lpstr>Distortion effects seen in flat field illumination: nonlinear isotropic mean-variance relation and anisotropic autocorrelation</vt:lpstr>
      <vt:lpstr>tools</vt:lpstr>
      <vt:lpstr>PowerPoint Presentation</vt:lpstr>
      <vt:lpstr>PowerPoint Presentation</vt:lpstr>
      <vt:lpstr>tools (2)</vt:lpstr>
      <vt:lpstr>tools (3)</vt:lpstr>
      <vt:lpstr>Tree rings results (amplitude dependence on BSS)</vt:lpstr>
      <vt:lpstr>PowerPoint Presentation</vt:lpstr>
      <vt:lpstr>Fourier decomposition of connects astrometric error, shape transfer &amp; apparent flat field response variation (due to ingot impurity var)</vt:lpstr>
      <vt:lpstr>Results (eyeball comparisons)</vt:lpstr>
      <vt:lpstr>Midline charge redistribution</vt:lpstr>
      <vt:lpstr>Edge roll-off effects</vt:lpstr>
      <vt:lpstr>Edge rolloff effects</vt:lpstr>
      <vt:lpstr>‘Tearing’ onset</vt:lpstr>
      <vt:lpstr>Tearing onset “knows” about parallel transfer: bright finger</vt:lpstr>
      <vt:lpstr>Tearing onset doesn’t “know” about serial transfer: bright finger</vt:lpstr>
      <vt:lpstr>‘Tearing’ onset</vt:lpstr>
      <vt:lpstr>Tearing onset at amplifier border</vt:lpstr>
      <vt:lpstr>‘Tearing’ onset (dark border)</vt:lpstr>
      <vt:lpstr>“Tearing” onset (dark border)</vt:lpstr>
      <vt:lpstr>‘Tearing’ onset (dark border)</vt:lpstr>
      <vt:lpstr>Tearing onset: dark borders (left) &amp; bright fingers (right)</vt:lpstr>
      <vt:lpstr>Channel carrier occupancy gradient</vt:lpstr>
      <vt:lpstr>Channel distortion: dynamic pixel boundaries at back surface</vt:lpstr>
      <vt:lpstr>“Uncalibrated” comparison to Astier et al. anisotropic flat field autocorrelation study</vt:lpstr>
      <vt:lpstr>Drift coefficients also predict a specific nonlinear (isotropic) gain-variance relation for free..</vt:lpstr>
      <vt:lpstr>Next steps (fixed pattern charge redistribution &amp; tearing onset)</vt:lpstr>
      <vt:lpstr>CS moment = 40ξ</vt:lpstr>
      <vt:lpstr>CS moment = 20ξ</vt:lpstr>
      <vt:lpstr>Modeling approach</vt:lpstr>
      <vt:lpstr>Summary</vt:lpstr>
      <vt:lpstr>backups</vt:lpstr>
      <vt:lpstr>“tearing free image” of 112-04, Mar22 2013</vt:lpstr>
      <vt:lpstr>Feb 4 2013</vt:lpstr>
      <vt:lpstr>PowerPoint Presentation</vt:lpstr>
      <vt:lpstr>CS moment = 10ξ</vt:lpstr>
      <vt:lpstr>CS moment = 5ξ</vt:lpstr>
      <vt:lpstr>3 images, identical settings acquired 130115</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LSST sensors: How will dark energy be constrained with lensed photo-conversions? </dc:title>
  <dc:creator>Andy Rasmussen</dc:creator>
  <cp:lastModifiedBy>Andy Rasmussen</cp:lastModifiedBy>
  <cp:revision>68</cp:revision>
  <dcterms:created xsi:type="dcterms:W3CDTF">2013-11-17T13:16:49Z</dcterms:created>
  <dcterms:modified xsi:type="dcterms:W3CDTF">2013-11-18T18:15:43Z</dcterms:modified>
</cp:coreProperties>
</file>