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2FD88-C19A-4337-9B2D-2316AE185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7343D-40E8-4F85-B5C4-21211E366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5C867-E96D-47A8-864B-B9337004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C33FF-9771-4D1E-B609-F4D8ECDC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5B8F84-5232-48D6-8F50-560BB03A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3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E43D2-1043-436B-9203-7E28D0995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BA3FD-85E0-4ED6-9C37-DBE60376C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1EA5B-8C1F-4643-8ACA-9293A0A2F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B0983-D6D5-4A26-9D4A-263889DFC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AFB99-A40B-4FB4-B9EB-15C1F93F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4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622D07-8AFA-4EA3-9352-53666C961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600EBF-C9C0-4F60-BD25-ABEB376FA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979F9-B6F2-457E-AC7F-041F554A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766C3-1CF3-4454-833C-FAF6A2965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A3A6C-B599-4B8E-95F4-1520325F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0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86266-39C6-4156-857D-3D226B0A5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AADB4-3116-45A5-99D0-72EA66700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ABDC-D297-4EC9-8858-F2EA6C8AD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D066D-06F6-4D75-98C4-2499CD96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4030D-B375-4A8D-B806-7D98A2A1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46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C62E9-CE7F-4A40-B41B-6734CF86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5D6DB-7C53-4B41-84D6-824DA777E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2EAF1-7A28-4432-BA71-DAF35D1B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0354F-8460-4A1E-9697-9542DED55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9F6D-604F-4BF7-9CF5-F81FF35B8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C103B-8EA5-4D7D-93B2-E41E0A72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9439C-557D-4F73-AEBD-27E8720DB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34175-FEDD-4B71-A9A6-E68EFEB3B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A4324B-40DA-40EC-BA59-E318794F0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3466F-B5EE-4727-B944-5B6C259B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1F75A-B7E1-4DEB-B877-D29BAE7B5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68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B0CF-981A-4ED5-83AD-7DEA137B0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E7326-0EA9-4CC9-B22C-6AF68584D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74AE6-0281-4A4C-A159-1B15B3EA2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57A25-7131-4A94-BECC-F875D09C8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E219E-CC7F-49C9-A29D-434BD2DEE1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4EF70-2891-4B4D-8B08-92F8C4C6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F6BF3-9961-4CB9-BF49-A752C1207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42174-237A-4D1D-986F-1A3A9E6D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0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798A2-4CB2-4DC4-8A16-D4770A046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94D359-E4C2-432F-9972-D0C47D3D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3A0048-F8BE-4D0A-B2D3-D128BC11C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FFD737-9C6A-4729-9797-96F8630D0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6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87F9C-DB28-4552-9137-385497554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DB7CE-020C-4FC6-8B80-79E2B93B4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4DAE0-367A-4A4B-A507-F32050601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89FB-3B6B-446E-B372-B000410F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8C14-3D71-4C1B-B8EE-D4A15C5C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95B3-80EE-42B1-919A-4B40BAA58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A1448-D8AB-468A-A558-FEAE2074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38835-AAC9-4B02-8D4C-9597F663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1106F-225D-4437-9E28-DED1093D0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4843B-A587-40C2-A44E-620DA825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651E2E-31EA-4D2F-85E7-ACAED7B1C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37129-D211-4904-8466-508CD6878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140A0-F48E-49B3-898E-F444213C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AE74B1-1804-4CBA-B594-82421A330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B3A10-81D7-4104-A35A-9A9C2FEA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0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B15ACD-0262-406D-A536-D769AB5CC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F02DEA-0230-4DD2-A5F8-BEF196DD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7E4C8-D195-495A-ACF2-78F3C0F0BB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7E5C8-542A-4FF7-9680-D293174F8AA1}" type="datetimeFigureOut">
              <a:rPr lang="en-US" smtClean="0"/>
              <a:t>9/13/2019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D17D5-AE9F-4D02-A7BE-B04F8443AF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9FBD8-988A-4A2B-B7D7-867E72C88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B0737-2A75-462B-919A-4601E3256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0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15DC-F567-4462-871C-22F97A533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084618" cy="2387600"/>
          </a:xfrm>
        </p:spPr>
        <p:txBody>
          <a:bodyPr/>
          <a:lstStyle/>
          <a:p>
            <a:r>
              <a:rPr lang="en-US" dirty="0"/>
              <a:t>Food for Thought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ED790-3F96-48BA-A597-0EC61BFC9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5514109" cy="1655762"/>
          </a:xfrm>
        </p:spPr>
        <p:txBody>
          <a:bodyPr/>
          <a:lstStyle/>
          <a:p>
            <a:r>
              <a:rPr lang="en-US" dirty="0"/>
              <a:t>Answer to EIC requirements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2C60B5-1D49-4C9F-A978-BCFB2C7DED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816" y="0"/>
            <a:ext cx="48991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52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9858480-23E8-4E4F-9B16-64CCE8BEBAC2}"/>
              </a:ext>
            </a:extLst>
          </p:cNvPr>
          <p:cNvSpPr txBox="1"/>
          <p:nvPr/>
        </p:nvSpPr>
        <p:spPr>
          <a:xfrm>
            <a:off x="528637" y="215178"/>
            <a:ext cx="1113472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Discussion - agreements, plans &amp; actions</a:t>
            </a:r>
            <a:endParaRPr lang="en-US" sz="3600" b="1" dirty="0">
              <a:effectLst/>
            </a:endParaRP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detector naming conventions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G4 C++ as the basis of detector description for now (access to all G4 volumes including new recommended ones like tessellated solids)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3 of the 4 approaches (not </a:t>
            </a:r>
            <a:r>
              <a:rPr lang="en-US" dirty="0" err="1"/>
              <a:t>EicRoot</a:t>
            </a:r>
            <a:r>
              <a:rPr lang="en-US" dirty="0"/>
              <a:t>) can work with C++ G4 detector descriptions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make the (inevitable) framework-specific adaptation layer needed around the C++ as thin as possible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how structs for parameters are defined and managed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‘numbers in the code’ is not necessarily a bad thing if they are managed carefully. Coming to commonality on a more long term solution like DB is a bigger issue (and not on Thomas’ ‘now’ list)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API/class design for sensitive detector stepping action/</a:t>
            </a:r>
            <a:r>
              <a:rPr lang="en-US" dirty="0" err="1"/>
              <a:t>digi</a:t>
            </a:r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agree on hits output structure - can we agree on that? depends on detector and how </a:t>
            </a:r>
            <a:r>
              <a:rPr lang="en-US" dirty="0" err="1"/>
              <a:t>reco</a:t>
            </a:r>
            <a:r>
              <a:rPr lang="en-US" dirty="0"/>
              <a:t> is handled afterwards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even without this we’ve agreed on enough to satisfy Thomas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common repository we point people to when they come along with a detector model to plug in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deliverable: the simple document and template(s) we give to the user on how to implement and integrate their new subdetector in the detector concepts via our common Geant4 infrastructure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time frame?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dirty="0"/>
              <a:t>by end of the fiscal year (end Sep), have made the agreements concrete in a document</a:t>
            </a:r>
          </a:p>
          <a:p>
            <a:pPr marL="1200150" lvl="2" indent="-285750" fontAlgn="base">
              <a:buFont typeface="Arial" panose="020B0604020202020204" pitchFamily="34" charset="0"/>
              <a:buChar char="•"/>
            </a:pPr>
            <a:r>
              <a:rPr lang="en-US" dirty="0"/>
              <a:t>for implementation…?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deliverable: an updated/agreed document of the requirements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need </a:t>
            </a:r>
            <a:r>
              <a:rPr lang="en-US" dirty="0" err="1"/>
              <a:t>followup</a:t>
            </a:r>
            <a:r>
              <a:rPr lang="en-US" dirty="0"/>
              <a:t> meeting on participation, who will do what by when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/>
              <a:t>what resources do we have and how do we use them</a:t>
            </a:r>
          </a:p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2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42F23-47FD-4835-9D3A-18DDCF00F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agree on detector naming conventions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3689BE-BBB6-44AE-81E8-C33125D756EF}"/>
              </a:ext>
            </a:extLst>
          </p:cNvPr>
          <p:cNvSpPr txBox="1"/>
          <p:nvPr/>
        </p:nvSpPr>
        <p:spPr>
          <a:xfrm>
            <a:off x="1343024" y="1690688"/>
            <a:ext cx="92526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Everything is derived from a “detector name”, e.g. CEMC (compact </a:t>
            </a:r>
            <a:r>
              <a:rPr lang="en-US" dirty="0" err="1"/>
              <a:t>EMCal</a:t>
            </a:r>
            <a:r>
              <a:rPr lang="en-US" dirty="0"/>
              <a:t>) HCALIN (inner </a:t>
            </a:r>
            <a:r>
              <a:rPr lang="en-US" dirty="0" err="1"/>
              <a:t>Hcal</a:t>
            </a:r>
            <a:r>
              <a:rPr lang="en-US" dirty="0"/>
              <a:t>),…</a:t>
            </a:r>
          </a:p>
          <a:p>
            <a:pPr lvl="2"/>
            <a:r>
              <a:rPr lang="en-US" dirty="0"/>
              <a:t>In Fun4All the output </a:t>
            </a:r>
            <a:r>
              <a:rPr lang="en-US" dirty="0" err="1"/>
              <a:t>nodename</a:t>
            </a:r>
            <a:r>
              <a:rPr lang="en-US" dirty="0"/>
              <a:t>(s) for that detector depend on this name </a:t>
            </a:r>
          </a:p>
          <a:p>
            <a:pPr lvl="2"/>
            <a:r>
              <a:rPr lang="en-US" dirty="0"/>
              <a:t>Subsequent modules use the detector name to identify what they work on (needed for generic modules)</a:t>
            </a:r>
          </a:p>
          <a:p>
            <a:pPr lvl="1"/>
            <a:r>
              <a:rPr lang="en-US" dirty="0"/>
              <a:t>Unlike G4E, not needed to deal with G4 volumes (logical or physical)</a:t>
            </a:r>
          </a:p>
          <a:p>
            <a:pPr lvl="1"/>
            <a:r>
              <a:rPr lang="en-US" dirty="0"/>
              <a:t>Exchanging e.g. one CEMC implementation by another but keeping the same name is possible, no changes in the setup of the subsequent generic modules</a:t>
            </a:r>
          </a:p>
          <a:p>
            <a:pPr marL="1200150" lvl="2" indent="-285750">
              <a:buFont typeface="Wingdings" panose="05000000000000000000" pitchFamily="2" charset="2"/>
              <a:buChar char="à"/>
            </a:pP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 hardcoded name, n</a:t>
            </a:r>
            <a:r>
              <a:rPr lang="en-US" dirty="0">
                <a:solidFill>
                  <a:srgbClr val="FF0000"/>
                </a:solidFill>
              </a:rPr>
              <a:t>ame needs to be adjustable in the macro</a:t>
            </a:r>
          </a:p>
          <a:p>
            <a:pPr lvl="2"/>
            <a:r>
              <a:rPr lang="en-US" dirty="0"/>
              <a:t>Unsure how </a:t>
            </a:r>
            <a:r>
              <a:rPr lang="en-US" dirty="0" err="1"/>
              <a:t>jlab</a:t>
            </a:r>
            <a:r>
              <a:rPr lang="en-US" dirty="0"/>
              <a:t> will handle the propagation of this information from g4e to </a:t>
            </a:r>
            <a:r>
              <a:rPr lang="en-US" dirty="0" err="1"/>
              <a:t>reco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9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8462A-19BA-4600-B3B9-3BC91AB82FDE}"/>
              </a:ext>
            </a:extLst>
          </p:cNvPr>
          <p:cNvSpPr txBox="1"/>
          <p:nvPr/>
        </p:nvSpPr>
        <p:spPr>
          <a:xfrm>
            <a:off x="900545" y="845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1403B-0431-457E-8AD7-EF508E46548D}"/>
              </a:ext>
            </a:extLst>
          </p:cNvPr>
          <p:cNvSpPr txBox="1"/>
          <p:nvPr/>
        </p:nvSpPr>
        <p:spPr>
          <a:xfrm>
            <a:off x="569767" y="429628"/>
            <a:ext cx="1056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agree on G4 C++ as the basis of detector description for now (access to all G4 volumes including new recommended ones like tessellated solids)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make the (inevitable) framework-specific adaptation layer needed around the C++ as thin as possible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0B848-6EF6-4744-BBA2-849921CDCF60}"/>
              </a:ext>
            </a:extLst>
          </p:cNvPr>
          <p:cNvSpPr txBox="1"/>
          <p:nvPr/>
        </p:nvSpPr>
        <p:spPr>
          <a:xfrm>
            <a:off x="992910" y="2183954"/>
            <a:ext cx="89454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 matter of fact – we have ROOT on one side (Fun4All) and  Geant4 on the other (g4e), that has repercussions all over the place when it comes to adapting code</a:t>
            </a:r>
          </a:p>
          <a:p>
            <a:r>
              <a:rPr lang="en-US" dirty="0"/>
              <a:t>Technically G4 implementation has to provide a construct method which builds the detector</a:t>
            </a:r>
          </a:p>
          <a:p>
            <a:pPr lvl="1"/>
            <a:r>
              <a:rPr lang="en-US" dirty="0"/>
              <a:t>Our approach is to have multiple construct methods which are chained up</a:t>
            </a:r>
          </a:p>
          <a:p>
            <a:pPr lvl="1"/>
            <a:r>
              <a:rPr lang="en-US" dirty="0"/>
              <a:t>G4e approach is to have one with a hierarchy under it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dirty="0"/>
              <a:t>But in principal code can be transferred from one to the other world with minimum effort</a:t>
            </a:r>
          </a:p>
          <a:p>
            <a:pPr lvl="1"/>
            <a:r>
              <a:rPr lang="en-US" dirty="0"/>
              <a:t>In reality this can be really tedious (look at our Calorimeters)</a:t>
            </a:r>
          </a:p>
        </p:txBody>
      </p:sp>
    </p:spTree>
    <p:extLst>
      <p:ext uri="{BB962C8B-B14F-4D97-AF65-F5344CB8AC3E}">
        <p14:creationId xmlns:p14="http://schemas.microsoft.com/office/powerpoint/2010/main" val="392318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78462A-19BA-4600-B3B9-3BC91AB82FDE}"/>
              </a:ext>
            </a:extLst>
          </p:cNvPr>
          <p:cNvSpPr txBox="1"/>
          <p:nvPr/>
        </p:nvSpPr>
        <p:spPr>
          <a:xfrm>
            <a:off x="900545" y="845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1403B-0431-457E-8AD7-EF508E46548D}"/>
              </a:ext>
            </a:extLst>
          </p:cNvPr>
          <p:cNvSpPr txBox="1"/>
          <p:nvPr/>
        </p:nvSpPr>
        <p:spPr>
          <a:xfrm>
            <a:off x="569767" y="429628"/>
            <a:ext cx="10563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agree on how structs for parameters are defined and managed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F0"/>
                </a:solidFill>
              </a:rPr>
              <a:t>‘numbers in the code’ is not necessarily a bad thing if they are managed carefully. Coming to commonality on a more long term solution like DB is a bigger issue (and not on Thomas’ ‘now’ list)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60B848-6EF6-4744-BBA2-849921CDCF60}"/>
              </a:ext>
            </a:extLst>
          </p:cNvPr>
          <p:cNvSpPr txBox="1"/>
          <p:nvPr/>
        </p:nvSpPr>
        <p:spPr>
          <a:xfrm>
            <a:off x="651595" y="1352958"/>
            <a:ext cx="1088880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do have an easy parameter class (name -&gt; value) and a collection (index, parameter class)</a:t>
            </a:r>
          </a:p>
          <a:p>
            <a:pPr lvl="1"/>
            <a:r>
              <a:rPr lang="en-US" dirty="0"/>
              <a:t>Each detector has their own</a:t>
            </a:r>
          </a:p>
          <a:p>
            <a:pPr lvl="1"/>
            <a:r>
              <a:rPr lang="en-US" dirty="0"/>
              <a:t>Can be saved in </a:t>
            </a:r>
            <a:r>
              <a:rPr lang="en-US" dirty="0" err="1"/>
              <a:t>postgres</a:t>
            </a:r>
            <a:r>
              <a:rPr lang="en-US" dirty="0"/>
              <a:t> Db or as xml file (with the xml caveat about identical readback!) both use ROOT for this (stream out the class)</a:t>
            </a:r>
          </a:p>
          <a:p>
            <a:r>
              <a:rPr lang="en-US" dirty="0"/>
              <a:t>The devil is in how to change them to play:</a:t>
            </a:r>
          </a:p>
          <a:p>
            <a:pPr lvl="1"/>
            <a:r>
              <a:rPr lang="en-US" dirty="0"/>
              <a:t>Editing large xml files is painful and error prone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Need a way to override them on the command line</a:t>
            </a:r>
          </a:p>
          <a:p>
            <a:pPr marL="742950" lvl="1" indent="-285750">
              <a:buFont typeface="Wingdings" panose="05000000000000000000" pitchFamily="2" charset="2"/>
              <a:buChar char="à"/>
            </a:pPr>
            <a:r>
              <a:rPr lang="en-US" dirty="0">
                <a:sym typeface="Wingdings" panose="05000000000000000000" pitchFamily="2" charset="2"/>
              </a:rPr>
              <a:t>Has to done before the detector is constructed</a:t>
            </a:r>
          </a:p>
          <a:p>
            <a:r>
              <a:rPr lang="en-US" dirty="0">
                <a:sym typeface="Wingdings" panose="05000000000000000000" pitchFamily="2" charset="2"/>
              </a:rPr>
              <a:t>We use hierarchy (last one to set the param wins):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parameters have explicit defaults in the code*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parameters are read from DB (if enabled)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from xml file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macro setting**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C0385B-2C0D-4136-9FE5-B663DB75C917}"/>
              </a:ext>
            </a:extLst>
          </p:cNvPr>
          <p:cNvSpPr txBox="1"/>
          <p:nvPr/>
        </p:nvSpPr>
        <p:spPr>
          <a:xfrm>
            <a:off x="6363764" y="3798331"/>
            <a:ext cx="405442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Parameters are saved on the output, so you know what was used and later modules can access this information (e.g. sampling fraction in our inner </a:t>
            </a:r>
            <a:r>
              <a:rPr lang="en-US" dirty="0" err="1"/>
              <a:t>hcal</a:t>
            </a:r>
            <a:r>
              <a:rPr lang="en-US" dirty="0"/>
              <a:t> when changing the absorber material)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DBD78C-D059-4688-A496-78E5D5949DA3}"/>
              </a:ext>
            </a:extLst>
          </p:cNvPr>
          <p:cNvSpPr txBox="1"/>
          <p:nvPr/>
        </p:nvSpPr>
        <p:spPr>
          <a:xfrm>
            <a:off x="361516" y="5275659"/>
            <a:ext cx="6663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* makes this easily adaptable to hardcoded implementations</a:t>
            </a:r>
          </a:p>
          <a:p>
            <a:r>
              <a:rPr lang="en-US" dirty="0">
                <a:sym typeface="Wingdings" panose="05000000000000000000" pitchFamily="2" charset="2"/>
              </a:rPr>
              <a:t>typos in parameter names used in macros, DB or xml file are detected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8D12C9-1009-4490-8369-8E3A51034EF9}"/>
              </a:ext>
            </a:extLst>
          </p:cNvPr>
          <p:cNvSpPr txBox="1"/>
          <p:nvPr/>
        </p:nvSpPr>
        <p:spPr>
          <a:xfrm>
            <a:off x="361516" y="6131326"/>
            <a:ext cx="390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 You really want this for development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DA012C-E84C-4FEE-A32C-C9B16FE4FB04}"/>
              </a:ext>
            </a:extLst>
          </p:cNvPr>
          <p:cNvSpPr txBox="1"/>
          <p:nvPr/>
        </p:nvSpPr>
        <p:spPr>
          <a:xfrm>
            <a:off x="5166468" y="5921990"/>
            <a:ext cx="58380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Nothing too fancy in this class, should be easily portable but</a:t>
            </a:r>
          </a:p>
          <a:p>
            <a:r>
              <a:rPr lang="en-US" dirty="0">
                <a:solidFill>
                  <a:srgbClr val="FF0000"/>
                </a:solidFill>
              </a:rPr>
              <a:t>hierarchy implementation deeply entangled with framework</a:t>
            </a:r>
          </a:p>
          <a:p>
            <a:r>
              <a:rPr lang="en-US" dirty="0">
                <a:solidFill>
                  <a:srgbClr val="FF0000"/>
                </a:solidFill>
              </a:rPr>
              <a:t>Usability without ROOT needs to be investigated</a:t>
            </a:r>
          </a:p>
        </p:txBody>
      </p:sp>
    </p:spTree>
    <p:extLst>
      <p:ext uri="{BB962C8B-B14F-4D97-AF65-F5344CB8AC3E}">
        <p14:creationId xmlns:p14="http://schemas.microsoft.com/office/powerpoint/2010/main" val="100094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B36F966-455C-459B-B382-1492632EE45D}"/>
              </a:ext>
            </a:extLst>
          </p:cNvPr>
          <p:cNvSpPr txBox="1"/>
          <p:nvPr/>
        </p:nvSpPr>
        <p:spPr>
          <a:xfrm>
            <a:off x="817418" y="1066800"/>
            <a:ext cx="103146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B0F0"/>
                </a:solidFill>
              </a:rPr>
              <a:t>agree on API/class design for sensitive detector stepping action/</a:t>
            </a:r>
            <a:r>
              <a:rPr lang="en-US" sz="2800" dirty="0" err="1">
                <a:solidFill>
                  <a:srgbClr val="00B0F0"/>
                </a:solidFill>
              </a:rPr>
              <a:t>digi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2B2C89-A0CE-4B77-A779-88F9E6478EC3}"/>
              </a:ext>
            </a:extLst>
          </p:cNvPr>
          <p:cNvSpPr txBox="1"/>
          <p:nvPr/>
        </p:nvSpPr>
        <p:spPr>
          <a:xfrm>
            <a:off x="626269" y="1769101"/>
            <a:ext cx="10939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Stepping action is intimately connected to the framework and further processing, it is the interface from G4 to the framework. Hit handling (what fields/values, Birks correction, </a:t>
            </a:r>
            <a:r>
              <a:rPr lang="en-US" dirty="0" err="1"/>
              <a:t>eloss</a:t>
            </a:r>
            <a:r>
              <a:rPr lang="en-US" dirty="0"/>
              <a:t> calculations) can be easily copied.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the freedom to redesign the output (e.g. integrate light output in scintillator paddle to save memory used by storing hits – anyone ever looked at a 100GeV/A Au nucleus hitting the forward hadron calorimeter?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Similar argument can be made for a TPC where a detailed simulator might propagate electrons outside of G4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Digitization is done is separate modules right 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Decision of active/inactive material done in stepping action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893843-8CE9-4895-844E-862FA8BA562C}"/>
              </a:ext>
            </a:extLst>
          </p:cNvPr>
          <p:cNvSpPr txBox="1"/>
          <p:nvPr/>
        </p:nvSpPr>
        <p:spPr>
          <a:xfrm>
            <a:off x="817418" y="4073236"/>
            <a:ext cx="10557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Hit handling (what fields/values, Birks correction, </a:t>
            </a:r>
            <a:r>
              <a:rPr lang="en-US" dirty="0" err="1"/>
              <a:t>eloss</a:t>
            </a:r>
            <a:r>
              <a:rPr lang="en-US" dirty="0"/>
              <a:t> calculations) can be copied with minimum effort, similar to the detector construction (again reality might interfere). API is actually given by G4.</a:t>
            </a:r>
          </a:p>
        </p:txBody>
      </p:sp>
    </p:spTree>
    <p:extLst>
      <p:ext uri="{BB962C8B-B14F-4D97-AF65-F5344CB8AC3E}">
        <p14:creationId xmlns:p14="http://schemas.microsoft.com/office/powerpoint/2010/main" val="195951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0D1F7FB-DB5F-4568-8FBE-6F61163743EC}"/>
              </a:ext>
            </a:extLst>
          </p:cNvPr>
          <p:cNvSpPr txBox="1"/>
          <p:nvPr/>
        </p:nvSpPr>
        <p:spPr>
          <a:xfrm>
            <a:off x="595745" y="734291"/>
            <a:ext cx="106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agree on hits output structure - can we agree on that? depends on detector and how </a:t>
            </a:r>
            <a:r>
              <a:rPr lang="en-US" dirty="0" err="1">
                <a:solidFill>
                  <a:srgbClr val="00B0F0"/>
                </a:solidFill>
              </a:rPr>
              <a:t>reco</a:t>
            </a:r>
            <a:r>
              <a:rPr lang="en-US" dirty="0">
                <a:solidFill>
                  <a:srgbClr val="00B0F0"/>
                </a:solidFill>
              </a:rPr>
              <a:t> is handled afterwards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1EF0BE-CC51-4A4C-9EE3-B098E1E6FB0D}"/>
              </a:ext>
            </a:extLst>
          </p:cNvPr>
          <p:cNvSpPr txBox="1"/>
          <p:nvPr/>
        </p:nvSpPr>
        <p:spPr>
          <a:xfrm>
            <a:off x="1468583" y="1537854"/>
            <a:ext cx="853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Hits are intimately connected to the reconstruction and the needs of a specific detector.*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B0A470-96FD-4B73-930A-624266FFCB30}"/>
              </a:ext>
            </a:extLst>
          </p:cNvPr>
          <p:cNvSpPr txBox="1"/>
          <p:nvPr/>
        </p:nvSpPr>
        <p:spPr>
          <a:xfrm>
            <a:off x="1119028" y="5800543"/>
            <a:ext cx="102771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*Fun fact: Question: with only one energy in a calorimeter hit how do you deal with low gain and high gain?</a:t>
            </a:r>
          </a:p>
          <a:p>
            <a:r>
              <a:rPr lang="en-US" dirty="0"/>
              <a:t>                  Answer: You are too focused on real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C275EE-7BAF-40F2-B55F-A34E3841AA7A}"/>
              </a:ext>
            </a:extLst>
          </p:cNvPr>
          <p:cNvSpPr txBox="1"/>
          <p:nvPr/>
        </p:nvSpPr>
        <p:spPr>
          <a:xfrm>
            <a:off x="595745" y="2450137"/>
            <a:ext cx="10491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Provide the classes/description of the hits in a file so one can write readers for this and convert them to what the specific framework deals with.</a:t>
            </a:r>
          </a:p>
          <a:p>
            <a:pPr lvl="1"/>
            <a:r>
              <a:rPr lang="en-US" dirty="0"/>
              <a:t>For us this means reading a </a:t>
            </a:r>
            <a:r>
              <a:rPr lang="en-US" dirty="0" err="1"/>
              <a:t>TTree</a:t>
            </a:r>
            <a:r>
              <a:rPr lang="en-US" dirty="0"/>
              <a:t> with variables on branches (doing this already for EIC-smear output)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jlab</a:t>
            </a:r>
            <a:r>
              <a:rPr lang="en-US" dirty="0"/>
              <a:t> it means reading our PHG4Hit and PHG4HitContainers saved in a </a:t>
            </a:r>
            <a:r>
              <a:rPr lang="en-US" dirty="0" err="1"/>
              <a:t>TTree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8DA4C1-0045-4BB0-BBA1-C7CB6B55E493}"/>
              </a:ext>
            </a:extLst>
          </p:cNvPr>
          <p:cNvSpPr txBox="1"/>
          <p:nvPr/>
        </p:nvSpPr>
        <p:spPr>
          <a:xfrm>
            <a:off x="997528" y="637310"/>
            <a:ext cx="911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common repository we point people to when they come along with a detector model to plug in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161B8B-F73D-40B7-B1F0-8695AB2D0E88}"/>
              </a:ext>
            </a:extLst>
          </p:cNvPr>
          <p:cNvSpPr txBox="1"/>
          <p:nvPr/>
        </p:nvSpPr>
        <p:spPr>
          <a:xfrm>
            <a:off x="997529" y="1427018"/>
            <a:ext cx="102800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Common repository is problematic since you want the code to compile and it will contain some wrappers/interfaces to the specific environment they run in (starting already with the G4 command line vs ROOT macro)</a:t>
            </a:r>
          </a:p>
          <a:p>
            <a:r>
              <a:rPr lang="en-US" dirty="0"/>
              <a:t>Use of continuous integration is must (with many contributors you just need this)</a:t>
            </a:r>
          </a:p>
          <a:p>
            <a:r>
              <a:rPr lang="en-US" dirty="0"/>
              <a:t>Administration?</a:t>
            </a:r>
          </a:p>
          <a:p>
            <a:r>
              <a:rPr lang="en-US" dirty="0"/>
              <a:t>Removal of obsolete code?</a:t>
            </a:r>
          </a:p>
          <a:p>
            <a:r>
              <a:rPr lang="en-US" dirty="0"/>
              <a:t>Long term: Adapting to e.g. new G4, ROOT versions?</a:t>
            </a:r>
          </a:p>
          <a:p>
            <a:r>
              <a:rPr lang="en-US" dirty="0"/>
              <a:t>Pull request mechanism – should we use this, and if so – who okays them?</a:t>
            </a:r>
          </a:p>
          <a:p>
            <a:r>
              <a:rPr lang="en-US" dirty="0"/>
              <a:t>Code reviews?</a:t>
            </a:r>
          </a:p>
        </p:txBody>
      </p:sp>
    </p:spTree>
    <p:extLst>
      <p:ext uri="{BB962C8B-B14F-4D97-AF65-F5344CB8AC3E}">
        <p14:creationId xmlns:p14="http://schemas.microsoft.com/office/powerpoint/2010/main" val="2669000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1249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Food for Thought</vt:lpstr>
      <vt:lpstr>PowerPoint Presentation</vt:lpstr>
      <vt:lpstr>agree on detector naming conventions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for Thought</dc:title>
  <dc:creator>pinkenbu</dc:creator>
  <cp:lastModifiedBy>pinkenbu</cp:lastModifiedBy>
  <cp:revision>33</cp:revision>
  <dcterms:created xsi:type="dcterms:W3CDTF">2019-09-11T13:53:44Z</dcterms:created>
  <dcterms:modified xsi:type="dcterms:W3CDTF">2019-09-13T19:27:58Z</dcterms:modified>
</cp:coreProperties>
</file>