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929" r:id="rId3"/>
    <p:sldId id="257" r:id="rId4"/>
    <p:sldId id="260" r:id="rId5"/>
    <p:sldId id="934" r:id="rId6"/>
    <p:sldId id="935" r:id="rId7"/>
    <p:sldId id="936" r:id="rId8"/>
    <p:sldId id="731" r:id="rId9"/>
    <p:sldId id="660" r:id="rId10"/>
    <p:sldId id="730" r:id="rId11"/>
    <p:sldId id="939" r:id="rId12"/>
    <p:sldId id="920" r:id="rId13"/>
    <p:sldId id="921" r:id="rId14"/>
    <p:sldId id="941" r:id="rId15"/>
    <p:sldId id="263" r:id="rId16"/>
    <p:sldId id="261" r:id="rId17"/>
    <p:sldId id="922" r:id="rId18"/>
    <p:sldId id="724" r:id="rId19"/>
    <p:sldId id="737" r:id="rId20"/>
    <p:sldId id="943" r:id="rId21"/>
    <p:sldId id="944" r:id="rId22"/>
    <p:sldId id="728" r:id="rId23"/>
    <p:sldId id="729" r:id="rId24"/>
    <p:sldId id="910" r:id="rId25"/>
    <p:sldId id="608" r:id="rId26"/>
    <p:sldId id="947" r:id="rId27"/>
    <p:sldId id="264" r:id="rId28"/>
    <p:sldId id="262" r:id="rId29"/>
    <p:sldId id="265" r:id="rId30"/>
    <p:sldId id="258" r:id="rId31"/>
    <p:sldId id="651" r:id="rId32"/>
    <p:sldId id="913" r:id="rId33"/>
    <p:sldId id="735" r:id="rId34"/>
    <p:sldId id="259" r:id="rId35"/>
    <p:sldId id="602" r:id="rId36"/>
    <p:sldId id="603" r:id="rId37"/>
    <p:sldId id="945" r:id="rId38"/>
    <p:sldId id="925" r:id="rId39"/>
    <p:sldId id="926" r:id="rId40"/>
    <p:sldId id="723" r:id="rId41"/>
    <p:sldId id="725" r:id="rId42"/>
    <p:sldId id="740" r:id="rId43"/>
    <p:sldId id="726" r:id="rId44"/>
    <p:sldId id="946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935" autoAdjust="0"/>
  </p:normalViewPr>
  <p:slideViewPr>
    <p:cSldViewPr snapToGrid="0" snapToObjects="1">
      <p:cViewPr varScale="1">
        <p:scale>
          <a:sx n="162" d="100"/>
          <a:sy n="162" d="100"/>
        </p:scale>
        <p:origin x="16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54"/>
    </p:cViewPr>
  </p:sorterViewPr>
  <p:notesViewPr>
    <p:cSldViewPr snapToGrid="0" snapToObjects="1">
      <p:cViewPr varScale="1">
        <p:scale>
          <a:sx n="121" d="100"/>
          <a:sy n="121" d="100"/>
        </p:scale>
        <p:origin x="41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6FA354D-E167-4CD6-AAC8-3D20FE2022C1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7AFDDB0-E3C2-47F2-A206-5A4B71ED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solidFill>
                  <a:srgbClr val="0000FF"/>
                </a:solidFill>
                <a:latin typeface="Helvetica" pitchFamily="2" charset="0"/>
              </a:rPr>
              <a:t>AIP funding in place before start – DOE Financial Handbook, Chap. 24, issued May 2018 (also raises AIP max to $20M)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0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2016 recommendation:  MPS upgrade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“Develop a plan to improve the machine protection system for operation at ultimate luminosity and intensity of ion and proton beams.  Submit to DOE NP by January 1, 2017.”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FDDB0-E3C2-47F2-A206-5A4B71ED74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tube amplifiers</a:t>
            </a:r>
            <a:r>
              <a:rPr lang="en-US" baseline="0" dirty="0"/>
              <a:t> in operation at Linac:</a:t>
            </a:r>
          </a:p>
          <a:p>
            <a:pPr marL="335996" indent="-335996">
              <a:buFontTx/>
              <a:buChar char="-"/>
            </a:pPr>
            <a:r>
              <a:rPr lang="en-US" baseline="0" dirty="0"/>
              <a:t>7651: 1 per tank, 5 kW pulsed power, need about 15/year (total $35k/year w/o overhead)</a:t>
            </a:r>
          </a:p>
          <a:p>
            <a:pPr marL="335996" indent="-335996">
              <a:buFontTx/>
              <a:buChar char="-"/>
            </a:pPr>
            <a:r>
              <a:rPr lang="en-US" baseline="0" dirty="0"/>
              <a:t>4616: 1 per tank, 200 kW pulsed power, need about 4/year (total $135k/year w/o overhead)</a:t>
            </a:r>
          </a:p>
          <a:p>
            <a:pPr marL="335996" indent="-335996">
              <a:buFontTx/>
              <a:buChar char="-"/>
            </a:pPr>
            <a:r>
              <a:rPr lang="en-US" dirty="0"/>
              <a:t>7835:</a:t>
            </a:r>
            <a:r>
              <a:rPr lang="en-US" baseline="0" dirty="0"/>
              <a:t> 1 Per tank, 2.5 MW pulsed power, need about 4/year (total $520k/year w/o overhead)</a:t>
            </a:r>
          </a:p>
          <a:p>
            <a:pPr marL="335996" indent="-335996">
              <a:buFontTx/>
              <a:buChar char="-"/>
            </a:pPr>
            <a:r>
              <a:rPr lang="en-US" baseline="0" dirty="0"/>
              <a:t>8616: 1 Per tank, ?? kW pulsed power, need about 9/year (total $80k/year w/o overhead)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8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orbit bumps first installed in Run-14</a:t>
            </a:r>
          </a:p>
          <a:p>
            <a:r>
              <a:rPr lang="en-US" dirty="0"/>
              <a:t>bo6-qd3-ps failure on 03/18/2016 led to beam abort, quench, and damaged diode in Run-16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A97D6-5295-4A65-89E7-89E65054F3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7053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0"/>
            <a:ext cx="8338930" cy="2387600"/>
          </a:xfrm>
        </p:spPr>
        <p:txBody>
          <a:bodyPr/>
          <a:lstStyle/>
          <a:p>
            <a:r>
              <a:rPr lang="en-US" sz="3200" b="0" dirty="0">
                <a:latin typeface="Helvetica" panose="020B0604020202020204" pitchFamily="34" charset="0"/>
                <a:cs typeface="Helvetica" panose="020B0604020202020204" pitchFamily="34" charset="0"/>
              </a:rPr>
              <a:t>The Relativistic Heavy Ion Collider </a:t>
            </a:r>
            <a:br>
              <a:rPr lang="en-US" sz="32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RHIC Operations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070" y="2694265"/>
            <a:ext cx="6695654" cy="165576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RHIC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Low energy RHIC electron cooling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Capital and accelerator improvement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Action items from previous S&amp;T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108C2-9768-45A3-9551-F54C6225FADC}"/>
              </a:ext>
            </a:extLst>
          </p:cNvPr>
          <p:cNvSpPr txBox="1"/>
          <p:nvPr/>
        </p:nvSpPr>
        <p:spPr>
          <a:xfrm>
            <a:off x="424070" y="520427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Michiko Minty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0C5DD-8567-4DAF-B18E-E32356E38857}"/>
              </a:ext>
            </a:extLst>
          </p:cNvPr>
          <p:cNvSpPr txBox="1"/>
          <p:nvPr/>
        </p:nvSpPr>
        <p:spPr>
          <a:xfrm>
            <a:off x="424070" y="5524415"/>
            <a:ext cx="484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DOE NP RHIC Science &amp; Technology Review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17 – 19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7660D5-CFF8-4D1F-BC33-4EDDDB9430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9EE97-A38A-2B42-8288-45D75F67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94" y="924803"/>
            <a:ext cx="3452456" cy="5218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3421E-7727-144F-A98F-1BEA8BCB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099" y="924803"/>
            <a:ext cx="3532026" cy="5218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446509-C186-490D-A8BF-76498353AF4B}"/>
              </a:ext>
            </a:extLst>
          </p:cNvPr>
          <p:cNvSpPr txBox="1">
            <a:spLocks/>
          </p:cNvSpPr>
          <p:nvPr/>
        </p:nvSpPr>
        <p:spPr>
          <a:xfrm>
            <a:off x="0" y="20638"/>
            <a:ext cx="9144000" cy="588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 Run-18   </a:t>
            </a:r>
          </a:p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	Zr-96 and Ru-96 preparation</a:t>
            </a:r>
            <a:endParaRPr lang="en-US" sz="2800" b="0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4B4592-4268-4799-B421-F5F93ECAB8D5}"/>
              </a:ext>
            </a:extLst>
          </p:cNvPr>
          <p:cNvCxnSpPr/>
          <p:nvPr/>
        </p:nvCxnSpPr>
        <p:spPr>
          <a:xfrm>
            <a:off x="85725" y="6412650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0E9B56B-2C02-4ED9-AE33-5EE1D4E55C16}"/>
              </a:ext>
            </a:extLst>
          </p:cNvPr>
          <p:cNvSpPr/>
          <p:nvPr/>
        </p:nvSpPr>
        <p:spPr>
          <a:xfrm>
            <a:off x="8647" y="644655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Unique isobar run enabled with support from DOE, ORNL and Riken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BD44BEB-D51C-48A9-B34E-A1433FE811DA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3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0E1C03-C3E3-4234-A62C-DF0727070F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E17CD8-99CC-4B44-A95B-7930CC85AEF8}"/>
              </a:ext>
            </a:extLst>
          </p:cNvPr>
          <p:cNvSpPr txBox="1">
            <a:spLocks/>
          </p:cNvSpPr>
          <p:nvPr/>
        </p:nvSpPr>
        <p:spPr>
          <a:xfrm>
            <a:off x="0" y="20637"/>
            <a:ext cx="9143999" cy="8507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Run-19   </a:t>
            </a:r>
          </a:p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	Au + Au for Beam Energy Scan II (BES-II) </a:t>
            </a:r>
          </a:p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8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 cooling commissioning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674DE9-C006-4F7C-8F13-6C6939A0B87F}"/>
              </a:ext>
            </a:extLst>
          </p:cNvPr>
          <p:cNvSpPr txBox="1">
            <a:spLocks/>
          </p:cNvSpPr>
          <p:nvPr/>
        </p:nvSpPr>
        <p:spPr>
          <a:xfrm>
            <a:off x="943279" y="4379869"/>
            <a:ext cx="8221560" cy="108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on Au at 31.2 GeV/n (18.5 hours), 7.3 GeV/n (13 hours), 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    4.59 GeV/n (4 days), 3.85 GeV/n (2 hours)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AD24E-B1CA-47AF-B696-EE53787628D4}"/>
              </a:ext>
            </a:extLst>
          </p:cNvPr>
          <p:cNvCxnSpPr/>
          <p:nvPr/>
        </p:nvCxnSpPr>
        <p:spPr>
          <a:xfrm>
            <a:off x="183631" y="633727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38BA314-2030-430D-A370-C64A40D4597A}"/>
              </a:ext>
            </a:extLst>
          </p:cNvPr>
          <p:cNvSpPr/>
          <p:nvPr/>
        </p:nvSpPr>
        <p:spPr>
          <a:xfrm>
            <a:off x="180117" y="1492248"/>
            <a:ext cx="5907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Colliding beam modes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3D1D3A-39A8-4F9C-8702-A66513ECF58F}"/>
              </a:ext>
            </a:extLst>
          </p:cNvPr>
          <p:cNvSpPr txBox="1">
            <a:spLocks/>
          </p:cNvSpPr>
          <p:nvPr/>
        </p:nvSpPr>
        <p:spPr>
          <a:xfrm>
            <a:off x="962177" y="2023846"/>
            <a:ext cx="8221560" cy="108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9.8 GeV/n 			   	                   6.1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7.3 GeV/n           	                                                8.7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4.59 GeV/n                                                                  0.9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3.85 GeV/n                                                                   3.4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100 GeV/n (accelerator studies)                                  0.4 weeks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F67163-DA50-4D32-83C3-043F9F9BB376}"/>
              </a:ext>
            </a:extLst>
          </p:cNvPr>
          <p:cNvSpPr/>
          <p:nvPr/>
        </p:nvSpPr>
        <p:spPr>
          <a:xfrm>
            <a:off x="142875" y="3889730"/>
            <a:ext cx="5907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Fixed target modes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D5BAB-A39E-4334-8418-E991A42D048F}"/>
              </a:ext>
            </a:extLst>
          </p:cNvPr>
          <p:cNvSpPr/>
          <p:nvPr/>
        </p:nvSpPr>
        <p:spPr>
          <a:xfrm>
            <a:off x="136005" y="5093104"/>
            <a:ext cx="5907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Helvetica"/>
                <a:cs typeface="Helvetica"/>
              </a:rPr>
              <a:t>LEReC</a:t>
            </a:r>
            <a:r>
              <a:rPr lang="en-US" sz="2000" dirty="0">
                <a:latin typeface="Helvetica"/>
                <a:cs typeface="Helvetica"/>
              </a:rPr>
              <a:t> cooling commissioning (dedicated)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1A6ACD-70C8-476E-81DB-4220AE01A62D}"/>
              </a:ext>
            </a:extLst>
          </p:cNvPr>
          <p:cNvSpPr txBox="1">
            <a:spLocks/>
          </p:cNvSpPr>
          <p:nvPr/>
        </p:nvSpPr>
        <p:spPr>
          <a:xfrm>
            <a:off x="928531" y="5572252"/>
            <a:ext cx="8221560" cy="108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at 3.85 GeV/n                                                                             24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at 4.59 GeV/n                                                                             2.6 weeks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B5E6C-F3C3-47E9-9D85-656174FC01B2}"/>
              </a:ext>
            </a:extLst>
          </p:cNvPr>
          <p:cNvSpPr/>
          <p:nvPr/>
        </p:nvSpPr>
        <p:spPr>
          <a:xfrm>
            <a:off x="0" y="6407664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Multiple modes of operation per year (11 modes in Run-19) now routine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ACE9B6-8CA3-4CFF-8A1D-E37E061444FE}"/>
              </a:ext>
            </a:extLst>
          </p:cNvPr>
          <p:cNvCxnSpPr/>
          <p:nvPr/>
        </p:nvCxnSpPr>
        <p:spPr>
          <a:xfrm>
            <a:off x="174106" y="136522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F9CD835-01A7-4FB4-8C72-BAFC5EE538ED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11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008875-664B-4A7D-9BC3-D4B1638332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BA38C5-DD4F-4D8E-A9CD-0590A3D0CE2B}"/>
              </a:ext>
            </a:extLst>
          </p:cNvPr>
          <p:cNvSpPr txBox="1">
            <a:spLocks/>
          </p:cNvSpPr>
          <p:nvPr/>
        </p:nvSpPr>
        <p:spPr>
          <a:xfrm>
            <a:off x="33557" y="48649"/>
            <a:ext cx="6605516" cy="37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33F93-83FA-4ED0-9CE2-B8E65EAF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8" y="2641702"/>
            <a:ext cx="3621933" cy="2215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56A37-4B00-4341-955D-04E59FD4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370" y="2641702"/>
            <a:ext cx="3903142" cy="2284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6A044A-B24B-457D-9629-89FE03E1DFC4}"/>
              </a:ext>
            </a:extLst>
          </p:cNvPr>
          <p:cNvSpPr txBox="1"/>
          <p:nvPr/>
        </p:nvSpPr>
        <p:spPr>
          <a:xfrm>
            <a:off x="245396" y="663130"/>
            <a:ext cx="8479504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intrabeam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scattering (IBS) – causing rapid emittance growth with    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      beam energy below transition energy (~24 GeV/n for Au beam)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space charge – causing large incoherent and incoherent tune shifts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persistent current in the superconducting magnets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ADAB1-15FE-4A12-8CE4-2224C01F7781}"/>
              </a:ext>
            </a:extLst>
          </p:cNvPr>
          <p:cNvSpPr txBox="1"/>
          <p:nvPr/>
        </p:nvSpPr>
        <p:spPr>
          <a:xfrm>
            <a:off x="209149" y="563130"/>
            <a:ext cx="84795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Main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F26AC-A4B4-4568-909C-E3655B1F0AAE}"/>
              </a:ext>
            </a:extLst>
          </p:cNvPr>
          <p:cNvSpPr txBox="1"/>
          <p:nvPr/>
        </p:nvSpPr>
        <p:spPr>
          <a:xfrm>
            <a:off x="1907382" y="2371767"/>
            <a:ext cx="184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4.59 GeV/n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443EA-A019-4E1B-94DD-3C033491DCFD}"/>
              </a:ext>
            </a:extLst>
          </p:cNvPr>
          <p:cNvSpPr txBox="1"/>
          <p:nvPr/>
        </p:nvSpPr>
        <p:spPr>
          <a:xfrm>
            <a:off x="192664" y="4967291"/>
            <a:ext cx="880278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Low Energy RHIC Electron Cooling (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) to mitigate IBS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new  9 MHz cavities to reduce space charge effects (longer bunches)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new lattice to accommodate larger tune shifts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new magnet demagnetization cycle to reduce persistent current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B32CD-BD96-4741-B81B-90E212B721A2}"/>
              </a:ext>
            </a:extLst>
          </p:cNvPr>
          <p:cNvSpPr txBox="1"/>
          <p:nvPr/>
        </p:nvSpPr>
        <p:spPr>
          <a:xfrm>
            <a:off x="211714" y="4833283"/>
            <a:ext cx="88027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Highlights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B60F7-F831-4B72-97EF-F310107B6C9B}"/>
              </a:ext>
            </a:extLst>
          </p:cNvPr>
          <p:cNvSpPr txBox="1"/>
          <p:nvPr/>
        </p:nvSpPr>
        <p:spPr>
          <a:xfrm>
            <a:off x="5615492" y="2406378"/>
            <a:ext cx="143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3.85 GeV/n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6706E7-E347-4695-8E19-6FE1BBAE2077}"/>
              </a:ext>
            </a:extLst>
          </p:cNvPr>
          <p:cNvSpPr txBox="1">
            <a:spLocks/>
          </p:cNvSpPr>
          <p:nvPr/>
        </p:nvSpPr>
        <p:spPr bwMode="auto">
          <a:xfrm>
            <a:off x="8686800" y="65913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12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8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75F2B8-2563-499E-A781-0033885E67C6}"/>
              </a:ext>
            </a:extLst>
          </p:cNvPr>
          <p:cNvSpPr/>
          <p:nvPr/>
        </p:nvSpPr>
        <p:spPr>
          <a:xfrm>
            <a:off x="-1" y="0"/>
            <a:ext cx="9143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7D664-028A-44EF-AFBB-F2584F7445E0}"/>
              </a:ext>
            </a:extLst>
          </p:cNvPr>
          <p:cNvSpPr txBox="1">
            <a:spLocks/>
          </p:cNvSpPr>
          <p:nvPr/>
        </p:nvSpPr>
        <p:spPr>
          <a:xfrm>
            <a:off x="0" y="20638"/>
            <a:ext cx="9144000" cy="588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Run-19   new magnet demagnetization cycle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313CA9-9FE3-490D-8F6B-7CCE7F5ABE7C}"/>
              </a:ext>
            </a:extLst>
          </p:cNvPr>
          <p:cNvSpPr txBox="1">
            <a:spLocks/>
          </p:cNvSpPr>
          <p:nvPr/>
        </p:nvSpPr>
        <p:spPr>
          <a:xfrm>
            <a:off x="1564679" y="4906956"/>
            <a:ext cx="6417148" cy="8825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reduced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sextupole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components in dipoles reduced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reduced orbit, tune and chromaticity drifts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537DC68-28D2-463C-87CD-CAC027A68D88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13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2DC29-48BC-4404-9954-7403E9D3AAA1}"/>
              </a:ext>
            </a:extLst>
          </p:cNvPr>
          <p:cNvSpPr/>
          <p:nvPr/>
        </p:nvSpPr>
        <p:spPr>
          <a:xfrm>
            <a:off x="129784" y="795427"/>
            <a:ext cx="9014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demagnetization cycle was developed and implemented to reduce persistent current effects in the RHIC superconducting magnets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5B334-9746-49FC-BFA6-BCE2FE2B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42" y="1964517"/>
            <a:ext cx="3586921" cy="2781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2FD90-7294-4A32-9E55-E650BB5D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12" y="1923189"/>
            <a:ext cx="3802072" cy="2880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694AD3-C229-4D5C-9D0D-EAB3E792DEB1}"/>
              </a:ext>
            </a:extLst>
          </p:cNvPr>
          <p:cNvSpPr txBox="1"/>
          <p:nvPr/>
        </p:nvSpPr>
        <p:spPr>
          <a:xfrm>
            <a:off x="1882687" y="1864887"/>
            <a:ext cx="159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regular cycle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AA43E5-910C-4F41-A77C-C5EC8F9F2426}"/>
              </a:ext>
            </a:extLst>
          </p:cNvPr>
          <p:cNvSpPr txBox="1"/>
          <p:nvPr/>
        </p:nvSpPr>
        <p:spPr>
          <a:xfrm>
            <a:off x="5105884" y="1829490"/>
            <a:ext cx="263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demagnetization cycle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F78A54-B8D5-4D9A-8C4D-9B587CC2EA5A}"/>
              </a:ext>
            </a:extLst>
          </p:cNvPr>
          <p:cNvSpPr/>
          <p:nvPr/>
        </p:nvSpPr>
        <p:spPr>
          <a:xfrm>
            <a:off x="-1" y="6217603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demagnetization cycle provided stable and reproducible conditions and enabled frequent energy changes needed for operations and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commissioning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4D8DD9-738A-403A-A4B0-F9B7D635AF6D}"/>
              </a:ext>
            </a:extLst>
          </p:cNvPr>
          <p:cNvCxnSpPr/>
          <p:nvPr/>
        </p:nvCxnSpPr>
        <p:spPr>
          <a:xfrm>
            <a:off x="262591" y="614370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09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CB871-7B9F-40CE-810B-806D56168A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340874-553F-4B66-AAB8-EFD325460196}"/>
              </a:ext>
            </a:extLst>
          </p:cNvPr>
          <p:cNvSpPr txBox="1">
            <a:spLocks/>
          </p:cNvSpPr>
          <p:nvPr/>
        </p:nvSpPr>
        <p:spPr>
          <a:xfrm>
            <a:off x="33556" y="48649"/>
            <a:ext cx="9143999" cy="37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Run-19 (BES-II)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F669B-01B8-4B03-B877-F0C4DEE0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96" y="1942649"/>
            <a:ext cx="4524173" cy="3393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3625B-02DB-41A9-BECD-320A8B678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79" y="1738994"/>
            <a:ext cx="5063342" cy="39070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474FDA-56E1-4604-BD01-563A29761D21}"/>
              </a:ext>
            </a:extLst>
          </p:cNvPr>
          <p:cNvSpPr/>
          <p:nvPr/>
        </p:nvSpPr>
        <p:spPr>
          <a:xfrm>
            <a:off x="714375" y="2028825"/>
            <a:ext cx="3730749" cy="492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53E12-1468-4DFD-BE36-D7EF57674E43}"/>
              </a:ext>
            </a:extLst>
          </p:cNvPr>
          <p:cNvSpPr/>
          <p:nvPr/>
        </p:nvSpPr>
        <p:spPr>
          <a:xfrm>
            <a:off x="699870" y="2122688"/>
            <a:ext cx="32305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Run-19 Au + Au at 9.8 GeV/n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6D732-018D-4967-A71C-4C2AAFBCFC1B}"/>
              </a:ext>
            </a:extLst>
          </p:cNvPr>
          <p:cNvSpPr/>
          <p:nvPr/>
        </p:nvSpPr>
        <p:spPr>
          <a:xfrm>
            <a:off x="4478577" y="2122688"/>
            <a:ext cx="93423" cy="3213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23C33-6C1D-4E49-B741-510BEA766455}"/>
              </a:ext>
            </a:extLst>
          </p:cNvPr>
          <p:cNvSpPr/>
          <p:nvPr/>
        </p:nvSpPr>
        <p:spPr>
          <a:xfrm>
            <a:off x="8849328" y="2085963"/>
            <a:ext cx="93423" cy="3213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652C37-903F-4B42-A121-32D5A59F3A6F}"/>
              </a:ext>
            </a:extLst>
          </p:cNvPr>
          <p:cNvSpPr/>
          <p:nvPr/>
        </p:nvSpPr>
        <p:spPr>
          <a:xfrm>
            <a:off x="4525288" y="2122688"/>
            <a:ext cx="4417463" cy="39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29EC7-5DA8-4906-9F34-97484D9A3373}"/>
              </a:ext>
            </a:extLst>
          </p:cNvPr>
          <p:cNvSpPr/>
          <p:nvPr/>
        </p:nvSpPr>
        <p:spPr>
          <a:xfrm>
            <a:off x="4602557" y="5221197"/>
            <a:ext cx="4417463" cy="39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8C1A-D082-4583-80CE-4EA049A9A4EC}"/>
              </a:ext>
            </a:extLst>
          </p:cNvPr>
          <p:cNvSpPr/>
          <p:nvPr/>
        </p:nvSpPr>
        <p:spPr>
          <a:xfrm>
            <a:off x="5290920" y="2150844"/>
            <a:ext cx="32305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Run-19 Au + Au at 7.3 GeV/n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800571-0A64-4A97-BF98-835928551AA4}"/>
              </a:ext>
            </a:extLst>
          </p:cNvPr>
          <p:cNvSpPr/>
          <p:nvPr/>
        </p:nvSpPr>
        <p:spPr>
          <a:xfrm>
            <a:off x="347668" y="1270218"/>
            <a:ext cx="8672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Integrated luminosity for highest priority colliding beam modes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40AA42-D646-47AC-A66A-972B0BE82D8D}"/>
              </a:ext>
            </a:extLst>
          </p:cNvPr>
          <p:cNvSpPr/>
          <p:nvPr/>
        </p:nvSpPr>
        <p:spPr>
          <a:xfrm>
            <a:off x="1" y="6369938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 Met integrated luminosity goals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74615E-EBE6-4865-88E3-940CBF665372}"/>
              </a:ext>
            </a:extLst>
          </p:cNvPr>
          <p:cNvCxnSpPr/>
          <p:nvPr/>
        </p:nvCxnSpPr>
        <p:spPr>
          <a:xfrm>
            <a:off x="259831" y="707996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984079-0492-4857-971A-A720C9B105C5}"/>
              </a:ext>
            </a:extLst>
          </p:cNvPr>
          <p:cNvCxnSpPr/>
          <p:nvPr/>
        </p:nvCxnSpPr>
        <p:spPr>
          <a:xfrm>
            <a:off x="280314" y="6343722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6F6D20-B8BC-49C4-B8EE-7668CCEF0C41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14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1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2A24F0-77A5-4F3B-BF0F-76E1F62004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C0F98-555E-4969-8CA4-C33461108891}"/>
              </a:ext>
            </a:extLst>
          </p:cNvPr>
          <p:cNvSpPr txBox="1">
            <a:spLocks/>
          </p:cNvSpPr>
          <p:nvPr/>
        </p:nvSpPr>
        <p:spPr>
          <a:xfrm>
            <a:off x="135742" y="53939"/>
            <a:ext cx="8382000" cy="414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Beam Energy Scan II --- beam delivery overview</a:t>
            </a:r>
            <a:endParaRPr lang="en-US" sz="2800" b="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24B18-9543-48E9-88EB-582ECEFF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2" y="1197802"/>
            <a:ext cx="7096892" cy="4069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FB583-7AAB-4865-AA2E-88BC71AAD2F2}"/>
              </a:ext>
            </a:extLst>
          </p:cNvPr>
          <p:cNvSpPr txBox="1"/>
          <p:nvPr/>
        </p:nvSpPr>
        <p:spPr>
          <a:xfrm>
            <a:off x="2053192" y="5537670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FXT at √ S</a:t>
            </a:r>
            <a:r>
              <a:rPr lang="en-US" baseline="-25000" dirty="0"/>
              <a:t>NN</a:t>
            </a:r>
            <a:r>
              <a:rPr lang="en-US" dirty="0"/>
              <a:t> = 7.7 GeV (2.9M)</a:t>
            </a:r>
          </a:p>
          <a:p>
            <a:r>
              <a:rPr lang="en-US" dirty="0"/>
              <a:t> 	√ S</a:t>
            </a:r>
            <a:r>
              <a:rPr lang="en-US" baseline="-25000" dirty="0"/>
              <a:t>NN</a:t>
            </a:r>
            <a:r>
              <a:rPr lang="en-US" dirty="0"/>
              <a:t> = 9.2 GeV (1.0M)</a:t>
            </a:r>
          </a:p>
          <a:p>
            <a:r>
              <a:rPr lang="en-US" dirty="0"/>
              <a:t>   acquired parasitic to </a:t>
            </a:r>
            <a:r>
              <a:rPr lang="en-US" dirty="0" err="1"/>
              <a:t>LEReC</a:t>
            </a:r>
            <a:r>
              <a:rPr lang="en-US" dirty="0"/>
              <a:t> commissioning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76C42-686D-4352-BE97-CB27B49A0FCA}"/>
              </a:ext>
            </a:extLst>
          </p:cNvPr>
          <p:cNvSpPr txBox="1"/>
          <p:nvPr/>
        </p:nvSpPr>
        <p:spPr>
          <a:xfrm>
            <a:off x="7181862" y="1733272"/>
            <a:ext cx="19177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582M</a:t>
            </a:r>
          </a:p>
          <a:p>
            <a:pPr algn="l"/>
            <a:r>
              <a:rPr lang="en-US" sz="1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324M</a:t>
            </a:r>
          </a:p>
          <a:p>
            <a:pPr algn="l"/>
            <a:endParaRPr lang="en-US" sz="1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7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7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51M</a:t>
            </a:r>
          </a:p>
          <a:p>
            <a:pPr algn="l"/>
            <a:endParaRPr lang="en-US" sz="1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7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7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53M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85E10F-007E-4B0B-89DE-07C0CB209E6C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15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F935D-A734-471F-9739-5F9DAAE445E4}"/>
              </a:ext>
            </a:extLst>
          </p:cNvPr>
          <p:cNvSpPr txBox="1"/>
          <p:nvPr/>
        </p:nvSpPr>
        <p:spPr>
          <a:xfrm>
            <a:off x="7200864" y="4620289"/>
            <a:ext cx="191775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201M </a:t>
            </a:r>
          </a:p>
          <a:p>
            <a:pPr algn="l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3.7M </a:t>
            </a:r>
          </a:p>
          <a:p>
            <a:pPr algn="l"/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+ 300 M 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(run18)</a:t>
            </a:r>
          </a:p>
        </p:txBody>
      </p:sp>
    </p:spTree>
    <p:extLst>
      <p:ext uri="{BB962C8B-B14F-4D97-AF65-F5344CB8AC3E}">
        <p14:creationId xmlns:p14="http://schemas.microsoft.com/office/powerpoint/2010/main" val="1664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D0848E-E7D3-42FF-B106-0808CAFF0DEC}"/>
              </a:ext>
            </a:extLst>
          </p:cNvPr>
          <p:cNvSpPr/>
          <p:nvPr/>
        </p:nvSpPr>
        <p:spPr>
          <a:xfrm>
            <a:off x="-1" y="0"/>
            <a:ext cx="91551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6EEC9-C86C-47C9-A245-0A2B717F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180890"/>
            <a:ext cx="7935549" cy="32596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346F26-A511-456D-BF56-10B93EE9097F}"/>
              </a:ext>
            </a:extLst>
          </p:cNvPr>
          <p:cNvSpPr txBox="1">
            <a:spLocks/>
          </p:cNvSpPr>
          <p:nvPr/>
        </p:nvSpPr>
        <p:spPr>
          <a:xfrm>
            <a:off x="-1" y="31927"/>
            <a:ext cx="9143999" cy="414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availability reported to DOE (2002-2019)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A3649-858D-4356-94B3-182FD84EC8A0}"/>
              </a:ext>
            </a:extLst>
          </p:cNvPr>
          <p:cNvSpPr txBox="1"/>
          <p:nvPr/>
        </p:nvSpPr>
        <p:spPr>
          <a:xfrm>
            <a:off x="1118584" y="643127"/>
            <a:ext cx="7711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>
                <a:latin typeface="Helvetica"/>
                <a:cs typeface="Helvetica"/>
              </a:rPr>
              <a:t>availability = beam time / scheduled beam time</a:t>
            </a:r>
            <a:br>
              <a:rPr lang="en-US" sz="2000" b="0" dirty="0">
                <a:latin typeface="Helvetica"/>
                <a:cs typeface="Helvetica"/>
              </a:rPr>
            </a:br>
            <a:r>
              <a:rPr lang="en-US" sz="1600" b="0" dirty="0">
                <a:latin typeface="Helvetica"/>
                <a:cs typeface="Helvetica"/>
              </a:rPr>
              <a:t>	         (scheduled time excludes scheduled maintenance)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5B0A69D-8A4F-4630-9749-0E1FE893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509374"/>
            <a:ext cx="8343900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 type="none" w="sm" len="sm"/>
            <a:tailEnd type="none" w="med" len="lg"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Typical time allocations       50K to 4K cool-down                0.5 week</a:t>
            </a:r>
          </a:p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     		               initial set-up	                     1-2 weeks </a:t>
            </a:r>
          </a:p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     			changing species	     	       0.5 week</a:t>
            </a:r>
          </a:p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     			accelerator studies (APEX)      16h every 2 weeks</a:t>
            </a:r>
          </a:p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     			maintenance	                     14h every 2 weeks</a:t>
            </a:r>
          </a:p>
          <a:p>
            <a:pPr algn="l"/>
            <a:r>
              <a:rPr lang="en-US" sz="1800" b="0" dirty="0">
                <a:latin typeface="Helvetica" charset="0"/>
                <a:cs typeface="Helvetica" charset="0"/>
              </a:rPr>
              <a:t>     			warm-up 	                      0.5 week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CFE8C-C28A-454A-871B-4EDEADE2864B}"/>
              </a:ext>
            </a:extLst>
          </p:cNvPr>
          <p:cNvSpPr txBox="1"/>
          <p:nvPr/>
        </p:nvSpPr>
        <p:spPr bwMode="auto">
          <a:xfrm>
            <a:off x="9342" y="6423999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latin typeface="Helvetica"/>
                <a:cs typeface="Helvetica"/>
              </a:rPr>
              <a:t>Exceeded </a:t>
            </a:r>
            <a:r>
              <a:rPr lang="en-US" sz="2000" b="0" dirty="0">
                <a:latin typeface="Helvetica"/>
                <a:cs typeface="Helvetica"/>
              </a:rPr>
              <a:t>availability goal (80%) for 8 consecutive years (goal </a:t>
            </a:r>
            <a:r>
              <a:rPr lang="en-US" sz="2000" dirty="0">
                <a:latin typeface="Helvetica"/>
                <a:cs typeface="Helvetica"/>
              </a:rPr>
              <a:t>will be raised</a:t>
            </a:r>
            <a:r>
              <a:rPr lang="en-US" sz="2000" b="0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70EF8-1616-4D9F-9860-F8EF860B7D18}"/>
              </a:ext>
            </a:extLst>
          </p:cNvPr>
          <p:cNvSpPr txBox="1"/>
          <p:nvPr/>
        </p:nvSpPr>
        <p:spPr>
          <a:xfrm>
            <a:off x="7130013" y="174041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77265F-A60A-42F5-A2CA-017DA0001F9E}"/>
              </a:ext>
            </a:extLst>
          </p:cNvPr>
          <p:cNvCxnSpPr/>
          <p:nvPr/>
        </p:nvCxnSpPr>
        <p:spPr>
          <a:xfrm>
            <a:off x="280314" y="633727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94BDC59-CA03-4326-8D3B-F04D9EC2111D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16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4C36D4-7D0E-43EA-B0D3-09DC69EEE118}"/>
              </a:ext>
            </a:extLst>
          </p:cNvPr>
          <p:cNvSpPr txBox="1"/>
          <p:nvPr/>
        </p:nvSpPr>
        <p:spPr>
          <a:xfrm>
            <a:off x="7548741" y="1580223"/>
            <a:ext cx="618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4106385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1AB7350-FEF6-426B-A9A1-29251674A5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LEReC was a $8.3M AIP, completed on schedule and within budget. </a:t>
            </a:r>
          </a:p>
          <a:p>
            <a:r>
              <a:rPr lang="en-US"/>
              <a:t>(Close-out report was signed by J. Gillo on 1/17/19.)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7D5657-AF27-41F7-858D-8DCA6A53C4DC}"/>
              </a:ext>
            </a:extLst>
          </p:cNvPr>
          <p:cNvGrpSpPr/>
          <p:nvPr/>
        </p:nvGrpSpPr>
        <p:grpSpPr>
          <a:xfrm>
            <a:off x="180975" y="779524"/>
            <a:ext cx="8778611" cy="4086499"/>
            <a:chOff x="0" y="1230882"/>
            <a:chExt cx="9144000" cy="41670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7E00A2-BB3F-4746-B685-BA534DACE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41880"/>
              <a:ext cx="9144000" cy="1774240"/>
            </a:xfrm>
            <a:prstGeom prst="rect">
              <a:avLst/>
            </a:prstGeom>
          </p:spPr>
        </p:pic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44B6D9D7-4F6E-471A-897B-2861BFC86925}"/>
                </a:ext>
              </a:extLst>
            </p:cNvPr>
            <p:cNvSpPr/>
            <p:nvPr/>
          </p:nvSpPr>
          <p:spPr>
            <a:xfrm rot="16200000">
              <a:off x="1807702" y="2816234"/>
              <a:ext cx="138956" cy="2189244"/>
            </a:xfrm>
            <a:prstGeom prst="leftBrace">
              <a:avLst>
                <a:gd name="adj1" fmla="val 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92806C-D373-400E-BEA3-2D209DB3A736}"/>
                </a:ext>
              </a:extLst>
            </p:cNvPr>
            <p:cNvSpPr txBox="1"/>
            <p:nvPr/>
          </p:nvSpPr>
          <p:spPr>
            <a:xfrm>
              <a:off x="1142336" y="4006991"/>
              <a:ext cx="1497918" cy="4308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COOLING</a:t>
              </a:r>
            </a:p>
            <a:p>
              <a:pPr algn="ctr"/>
              <a:r>
                <a:rPr lang="en-US" sz="1100" b="1" dirty="0"/>
                <a:t>in Blue RHIC ring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26489774-A117-4F13-AFEB-94967E5A467C}"/>
                </a:ext>
              </a:extLst>
            </p:cNvPr>
            <p:cNvSpPr/>
            <p:nvPr/>
          </p:nvSpPr>
          <p:spPr>
            <a:xfrm rot="16200000" flipH="1">
              <a:off x="1804983" y="2253340"/>
              <a:ext cx="153239" cy="2198088"/>
            </a:xfrm>
            <a:prstGeom prst="leftBrac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0322F2-FE37-44AC-8D0B-2CA5E3FDD7F3}"/>
                </a:ext>
              </a:extLst>
            </p:cNvPr>
            <p:cNvSpPr txBox="1"/>
            <p:nvPr/>
          </p:nvSpPr>
          <p:spPr>
            <a:xfrm>
              <a:off x="1160090" y="2832556"/>
              <a:ext cx="1480164" cy="430887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COOLING</a:t>
              </a:r>
            </a:p>
            <a:p>
              <a:pPr algn="ctr"/>
              <a:r>
                <a:rPr lang="en-US" sz="1100" b="1" dirty="0"/>
                <a:t>in Yellow RHIC ring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D4927CC-DB7B-4FD4-8A8F-2DFAB1E75267}"/>
                </a:ext>
              </a:extLst>
            </p:cNvPr>
            <p:cNvCxnSpPr/>
            <p:nvPr/>
          </p:nvCxnSpPr>
          <p:spPr>
            <a:xfrm flipH="1" flipV="1">
              <a:off x="491948" y="1524000"/>
              <a:ext cx="1828" cy="2097024"/>
            </a:xfrm>
            <a:prstGeom prst="line">
              <a:avLst/>
            </a:prstGeom>
            <a:ln w="12700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8F767A-3915-40CD-B90E-FC1AB7D44C33}"/>
                </a:ext>
              </a:extLst>
            </p:cNvPr>
            <p:cNvCxnSpPr/>
            <p:nvPr/>
          </p:nvCxnSpPr>
          <p:spPr>
            <a:xfrm flipH="1" flipV="1">
              <a:off x="491948" y="1661769"/>
              <a:ext cx="8341766" cy="183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BDF5A-1B0B-40A5-B04A-7DE98A2952DA}"/>
                </a:ext>
              </a:extLst>
            </p:cNvPr>
            <p:cNvSpPr txBox="1"/>
            <p:nvPr/>
          </p:nvSpPr>
          <p:spPr>
            <a:xfrm>
              <a:off x="3736308" y="1230882"/>
              <a:ext cx="1828523" cy="37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64 m to IP2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A80BC8-2A8C-45E8-9F2F-946BDEF9B83B}"/>
                </a:ext>
              </a:extLst>
            </p:cNvPr>
            <p:cNvSpPr txBox="1"/>
            <p:nvPr/>
          </p:nvSpPr>
          <p:spPr>
            <a:xfrm>
              <a:off x="4510085" y="4490993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Beam Dump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4CEE12B-7AF7-4E89-AA9E-B352891E5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3668" y="4106018"/>
              <a:ext cx="157677" cy="401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273CA1-1D9B-4E18-9898-ABD897DC39D0}"/>
                </a:ext>
              </a:extLst>
            </p:cNvPr>
            <p:cNvSpPr txBox="1"/>
            <p:nvPr/>
          </p:nvSpPr>
          <p:spPr>
            <a:xfrm>
              <a:off x="3278092" y="4490993"/>
              <a:ext cx="105474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20° Bending Magnets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4DB454-F898-4468-B25E-DAE35ED0A2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2579" y="3767328"/>
              <a:ext cx="381219" cy="670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9DB44EC-7C14-4FD0-A387-76A8AACA1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480" y="4147719"/>
              <a:ext cx="213760" cy="2901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67E806-BB7E-4832-B782-D3EDFF81AE7F}"/>
                </a:ext>
              </a:extLst>
            </p:cNvPr>
            <p:cNvSpPr txBox="1"/>
            <p:nvPr/>
          </p:nvSpPr>
          <p:spPr>
            <a:xfrm>
              <a:off x="8179653" y="2187410"/>
              <a:ext cx="680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DC </a:t>
              </a:r>
              <a:br>
                <a:rPr lang="en-US" sz="1200" b="1" dirty="0"/>
              </a:br>
              <a:r>
                <a:rPr lang="en-US" sz="1200" b="1" dirty="0"/>
                <a:t>e</a:t>
              </a:r>
              <a:r>
                <a:rPr lang="en-US" sz="1200" b="1" baseline="30000" dirty="0"/>
                <a:t>-</a:t>
              </a:r>
              <a:r>
                <a:rPr lang="en-US" sz="1200" b="1" dirty="0"/>
                <a:t> Gun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5A9974-0199-4CB3-A935-8C3BF949183F}"/>
                </a:ext>
              </a:extLst>
            </p:cNvPr>
            <p:cNvSpPr txBox="1"/>
            <p:nvPr/>
          </p:nvSpPr>
          <p:spPr>
            <a:xfrm>
              <a:off x="7562251" y="1845572"/>
              <a:ext cx="793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704 SRF </a:t>
              </a:r>
            </a:p>
            <a:p>
              <a:pPr algn="ctr"/>
              <a:r>
                <a:rPr lang="en-US" sz="1200" b="1" dirty="0"/>
                <a:t>Booster Cavity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7EBFB-09D0-481E-9AFD-0405E2D8CB9C}"/>
                </a:ext>
              </a:extLst>
            </p:cNvPr>
            <p:cNvSpPr txBox="1"/>
            <p:nvPr/>
          </p:nvSpPr>
          <p:spPr>
            <a:xfrm>
              <a:off x="6713778" y="2191551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2.1 GHz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10039D-4F94-4670-A80F-995C51C4CD8A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7241151" y="2653216"/>
              <a:ext cx="454439" cy="5142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FCB5D1-FA36-466B-8DE8-D4890F5935C0}"/>
                </a:ext>
              </a:extLst>
            </p:cNvPr>
            <p:cNvSpPr txBox="1"/>
            <p:nvPr/>
          </p:nvSpPr>
          <p:spPr>
            <a:xfrm>
              <a:off x="5145547" y="2191552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9 MHz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5BF1F0-3801-4A27-A21D-F9F81A33E7F2}"/>
                </a:ext>
              </a:extLst>
            </p:cNvPr>
            <p:cNvSpPr txBox="1"/>
            <p:nvPr/>
          </p:nvSpPr>
          <p:spPr>
            <a:xfrm>
              <a:off x="4206240" y="2191552"/>
              <a:ext cx="1054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704 MHz </a:t>
              </a:r>
              <a:br>
                <a:rPr lang="en-US" sz="1200" b="1" dirty="0"/>
              </a:br>
              <a:r>
                <a:rPr lang="en-US" sz="1200" b="1" dirty="0"/>
                <a:t>Cu Cavity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4D1E75D-658E-4378-B262-DDB798DBAE14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4733613" y="2653217"/>
              <a:ext cx="2912" cy="4759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DB340CD-7066-4A58-BA8F-9BD8A76B76D1}"/>
                </a:ext>
              </a:extLst>
            </p:cNvPr>
            <p:cNvCxnSpPr/>
            <p:nvPr/>
          </p:nvCxnSpPr>
          <p:spPr>
            <a:xfrm>
              <a:off x="5672919" y="2662074"/>
              <a:ext cx="54341" cy="459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12C352E-3418-491B-B1C3-D8332D41925E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7958916" y="2491903"/>
              <a:ext cx="0" cy="4760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C486CA-E17D-480D-B774-1F64587122DF}"/>
                </a:ext>
              </a:extLst>
            </p:cNvPr>
            <p:cNvSpPr txBox="1"/>
            <p:nvPr/>
          </p:nvSpPr>
          <p:spPr>
            <a:xfrm>
              <a:off x="5762260" y="1777139"/>
              <a:ext cx="1531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Commissioning</a:t>
              </a:r>
            </a:p>
            <a:p>
              <a:pPr algn="ctr"/>
              <a:r>
                <a:rPr lang="en-US" sz="1200" b="1" dirty="0"/>
                <a:t>Diagnostic Line 1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BE3BE7B-942A-411C-B57B-A3AC1CC1E3C8}"/>
                </a:ext>
              </a:extLst>
            </p:cNvPr>
            <p:cNvCxnSpPr>
              <a:stCxn id="25" idx="2"/>
            </p:cNvCxnSpPr>
            <p:nvPr/>
          </p:nvCxnSpPr>
          <p:spPr>
            <a:xfrm>
              <a:off x="6528078" y="2238804"/>
              <a:ext cx="313734" cy="809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9511D4-51AA-478A-AB63-67C47812E833}"/>
                </a:ext>
              </a:extLst>
            </p:cNvPr>
            <p:cNvSpPr txBox="1"/>
            <p:nvPr/>
          </p:nvSpPr>
          <p:spPr>
            <a:xfrm>
              <a:off x="2209801" y="1937906"/>
              <a:ext cx="1541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Commissioning</a:t>
              </a:r>
            </a:p>
            <a:p>
              <a:pPr algn="ctr"/>
              <a:r>
                <a:rPr lang="en-US" sz="1200" b="1" dirty="0"/>
                <a:t>Diagnostic Line 2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2A58BC0-09B1-40E1-82A7-F25305F032BC}"/>
                </a:ext>
              </a:extLst>
            </p:cNvPr>
            <p:cNvCxnSpPr>
              <a:stCxn id="27" idx="2"/>
            </p:cNvCxnSpPr>
            <p:nvPr/>
          </p:nvCxnSpPr>
          <p:spPr>
            <a:xfrm>
              <a:off x="2980647" y="2399571"/>
              <a:ext cx="492834" cy="809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985A68-C14E-45C7-8029-1BEDB76CBBA8}"/>
                </a:ext>
              </a:extLst>
            </p:cNvPr>
            <p:cNvSpPr txBox="1"/>
            <p:nvPr/>
          </p:nvSpPr>
          <p:spPr>
            <a:xfrm>
              <a:off x="3803973" y="3491906"/>
              <a:ext cx="14570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RHIC TRIPLET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22EB0F-9B29-48C2-B9E0-505B75F1A689}"/>
                </a:ext>
              </a:extLst>
            </p:cNvPr>
            <p:cNvSpPr txBox="1"/>
            <p:nvPr/>
          </p:nvSpPr>
          <p:spPr>
            <a:xfrm>
              <a:off x="6389730" y="3504332"/>
              <a:ext cx="9041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RHIC  DX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1487B6-D677-451A-8356-3079BD6E0F5F}"/>
                </a:ext>
              </a:extLst>
            </p:cNvPr>
            <p:cNvSpPr txBox="1"/>
            <p:nvPr/>
          </p:nvSpPr>
          <p:spPr>
            <a:xfrm>
              <a:off x="193514" y="4751645"/>
              <a:ext cx="1178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180° Bending Magnet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B5D9D73-B233-42BE-A319-A4D3163FB0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315" y="3798168"/>
              <a:ext cx="220373" cy="8210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Arrow 58">
              <a:extLst>
                <a:ext uri="{FF2B5EF4-FFF2-40B4-BE49-F238E27FC236}">
                  <a16:creationId xmlns:a16="http://schemas.microsoft.com/office/drawing/2014/main" id="{4812564F-58F0-4EB5-A638-BA7714D82EA2}"/>
                </a:ext>
              </a:extLst>
            </p:cNvPr>
            <p:cNvSpPr/>
            <p:nvPr/>
          </p:nvSpPr>
          <p:spPr>
            <a:xfrm rot="10800000" flipV="1">
              <a:off x="6039285" y="2956752"/>
              <a:ext cx="430695" cy="149437"/>
            </a:xfrm>
            <a:prstGeom prst="rightArrow">
              <a:avLst>
                <a:gd name="adj1" fmla="val 50000"/>
                <a:gd name="adj2" fmla="val 884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0ACB7F-5153-4051-8CCE-C7EFF6BE27DC}"/>
                </a:ext>
              </a:extLst>
            </p:cNvPr>
            <p:cNvSpPr/>
            <p:nvPr/>
          </p:nvSpPr>
          <p:spPr>
            <a:xfrm>
              <a:off x="6123410" y="2619503"/>
              <a:ext cx="34657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</a:t>
              </a:r>
              <a:r>
                <a:rPr lang="en-US" b="1" cap="none" spc="0" baseline="3000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</a:t>
              </a:r>
            </a:p>
          </p:txBody>
        </p:sp>
        <p:sp>
          <p:nvSpPr>
            <p:cNvPr id="35" name="Right Arrow 60">
              <a:extLst>
                <a:ext uri="{FF2B5EF4-FFF2-40B4-BE49-F238E27FC236}">
                  <a16:creationId xmlns:a16="http://schemas.microsoft.com/office/drawing/2014/main" id="{B8B53248-AED3-4BCB-92A5-5C4C40496C38}"/>
                </a:ext>
              </a:extLst>
            </p:cNvPr>
            <p:cNvSpPr/>
            <p:nvPr/>
          </p:nvSpPr>
          <p:spPr>
            <a:xfrm flipV="1">
              <a:off x="699462" y="4147718"/>
              <a:ext cx="430695" cy="149437"/>
            </a:xfrm>
            <a:prstGeom prst="rightArrow">
              <a:avLst>
                <a:gd name="adj1" fmla="val 50000"/>
                <a:gd name="adj2" fmla="val 884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2BF5BF-7464-4A73-A6DB-E0B9B1F1DF30}"/>
                </a:ext>
              </a:extLst>
            </p:cNvPr>
            <p:cNvSpPr/>
            <p:nvPr/>
          </p:nvSpPr>
          <p:spPr>
            <a:xfrm>
              <a:off x="718688" y="3804958"/>
              <a:ext cx="34657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</a:t>
              </a:r>
              <a:r>
                <a:rPr lang="en-US" b="1" cap="none" spc="0" baseline="3000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</a:t>
              </a:r>
            </a:p>
          </p:txBody>
        </p:sp>
        <p:sp>
          <p:nvSpPr>
            <p:cNvPr id="37" name="Right Arrow 63">
              <a:extLst>
                <a:ext uri="{FF2B5EF4-FFF2-40B4-BE49-F238E27FC236}">
                  <a16:creationId xmlns:a16="http://schemas.microsoft.com/office/drawing/2014/main" id="{D45D8DBB-6958-4617-917D-8FE4170DA1F6}"/>
                </a:ext>
              </a:extLst>
            </p:cNvPr>
            <p:cNvSpPr/>
            <p:nvPr/>
          </p:nvSpPr>
          <p:spPr>
            <a:xfrm rot="10800000" flipV="1">
              <a:off x="5530374" y="3554770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64">
              <a:extLst>
                <a:ext uri="{FF2B5EF4-FFF2-40B4-BE49-F238E27FC236}">
                  <a16:creationId xmlns:a16="http://schemas.microsoft.com/office/drawing/2014/main" id="{DA2C98D2-3B04-4711-B1AC-E195E9E76C39}"/>
                </a:ext>
              </a:extLst>
            </p:cNvPr>
            <p:cNvSpPr/>
            <p:nvPr/>
          </p:nvSpPr>
          <p:spPr>
            <a:xfrm rot="10800000" flipV="1">
              <a:off x="3375038" y="3535343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65">
              <a:extLst>
                <a:ext uri="{FF2B5EF4-FFF2-40B4-BE49-F238E27FC236}">
                  <a16:creationId xmlns:a16="http://schemas.microsoft.com/office/drawing/2014/main" id="{2F923CF4-E6A9-45EB-800C-E340C89DFB76}"/>
                </a:ext>
              </a:extLst>
            </p:cNvPr>
            <p:cNvSpPr/>
            <p:nvPr/>
          </p:nvSpPr>
          <p:spPr>
            <a:xfrm flipV="1">
              <a:off x="3385637" y="3653305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66">
              <a:extLst>
                <a:ext uri="{FF2B5EF4-FFF2-40B4-BE49-F238E27FC236}">
                  <a16:creationId xmlns:a16="http://schemas.microsoft.com/office/drawing/2014/main" id="{F3CDAB4C-8D0B-4BD8-B15A-DD7A80ABB337}"/>
                </a:ext>
              </a:extLst>
            </p:cNvPr>
            <p:cNvSpPr/>
            <p:nvPr/>
          </p:nvSpPr>
          <p:spPr>
            <a:xfrm flipV="1">
              <a:off x="5536992" y="3641851"/>
              <a:ext cx="196886" cy="82831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9EADD2-2A5A-4CEA-B827-31BEDAA94C76}"/>
              </a:ext>
            </a:extLst>
          </p:cNvPr>
          <p:cNvGrpSpPr/>
          <p:nvPr/>
        </p:nvGrpSpPr>
        <p:grpSpPr>
          <a:xfrm>
            <a:off x="6670814" y="3475801"/>
            <a:ext cx="2168386" cy="1665192"/>
            <a:chOff x="6568140" y="4774533"/>
            <a:chExt cx="2161038" cy="162626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25E231-B106-49D2-8E9B-15EE9DA94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718" y="5625413"/>
              <a:ext cx="311859" cy="34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FD8173D-8C1A-4C35-83AE-0065F64ED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206" y="5279770"/>
              <a:ext cx="279593" cy="27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61CCA2-B3FD-46C7-A9A6-09B335A43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335" y="6019800"/>
              <a:ext cx="2952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1">
              <a:extLst>
                <a:ext uri="{FF2B5EF4-FFF2-40B4-BE49-F238E27FC236}">
                  <a16:creationId xmlns:a16="http://schemas.microsoft.com/office/drawing/2014/main" id="{A8684C9D-677B-4657-A3FE-47EADC7DDBFF}"/>
                </a:ext>
              </a:extLst>
            </p:cNvPr>
            <p:cNvSpPr txBox="1"/>
            <p:nvPr/>
          </p:nvSpPr>
          <p:spPr>
            <a:xfrm>
              <a:off x="7079076" y="4774533"/>
              <a:ext cx="15767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sz="1200" b="1" u="sng" dirty="0"/>
                <a:t>LEReC Solenoids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Compensating (LF)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Matching (HF)</a:t>
              </a:r>
            </a:p>
            <a:p>
              <a:pPr>
                <a:lnSpc>
                  <a:spcPct val="200000"/>
                </a:lnSpc>
              </a:pPr>
              <a:r>
                <a:rPr lang="en-US" sz="1200" b="1" dirty="0"/>
                <a:t>Merger/Transport </a:t>
              </a:r>
            </a:p>
          </p:txBody>
        </p:sp>
        <p:sp>
          <p:nvSpPr>
            <p:cNvPr id="46" name="Rounded Rectangle 44">
              <a:extLst>
                <a:ext uri="{FF2B5EF4-FFF2-40B4-BE49-F238E27FC236}">
                  <a16:creationId xmlns:a16="http://schemas.microsoft.com/office/drawing/2014/main" id="{03FC74AC-F0C4-4BC0-BA1C-0F292A70B550}"/>
                </a:ext>
              </a:extLst>
            </p:cNvPr>
            <p:cNvSpPr/>
            <p:nvPr/>
          </p:nvSpPr>
          <p:spPr>
            <a:xfrm>
              <a:off x="6568140" y="4876800"/>
              <a:ext cx="2161038" cy="152400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7" name="Right Arrow 47">
            <a:extLst>
              <a:ext uri="{FF2B5EF4-FFF2-40B4-BE49-F238E27FC236}">
                <a16:creationId xmlns:a16="http://schemas.microsoft.com/office/drawing/2014/main" id="{9A85DEC5-14E5-4E9A-A27D-CE8A955D38CD}"/>
              </a:ext>
            </a:extLst>
          </p:cNvPr>
          <p:cNvSpPr/>
          <p:nvPr/>
        </p:nvSpPr>
        <p:spPr>
          <a:xfrm rot="10800000" flipV="1">
            <a:off x="699462" y="2979001"/>
            <a:ext cx="430695" cy="149437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42F474-3764-4DD6-94B3-B06CF28CEA9D}"/>
              </a:ext>
            </a:extLst>
          </p:cNvPr>
          <p:cNvSpPr/>
          <p:nvPr/>
        </p:nvSpPr>
        <p:spPr>
          <a:xfrm>
            <a:off x="782557" y="2661294"/>
            <a:ext cx="4042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en-US" dirty="0"/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6819B90-987B-43B2-A3CA-2A5A1CC59F72}"/>
              </a:ext>
            </a:extLst>
          </p:cNvPr>
          <p:cNvSpPr txBox="1">
            <a:spLocks/>
          </p:cNvSpPr>
          <p:nvPr/>
        </p:nvSpPr>
        <p:spPr bwMode="auto">
          <a:xfrm>
            <a:off x="28575" y="62777"/>
            <a:ext cx="8686800" cy="4746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altLang="en-US" sz="2800" b="0" dirty="0">
                <a:solidFill>
                  <a:schemeClr val="tx1"/>
                </a:solidFill>
              </a:rPr>
              <a:t>Low Energy RHIC electron Cooling (LEReC)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6F9816-4C09-4EC8-A6DB-EF23C161F00E}"/>
              </a:ext>
            </a:extLst>
          </p:cNvPr>
          <p:cNvSpPr txBox="1"/>
          <p:nvPr/>
        </p:nvSpPr>
        <p:spPr>
          <a:xfrm>
            <a:off x="7132774" y="779524"/>
            <a:ext cx="196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(not to scale)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1225FF-ECF4-454D-8526-6F021BD0B114}"/>
              </a:ext>
            </a:extLst>
          </p:cNvPr>
          <p:cNvSpPr txBox="1"/>
          <p:nvPr/>
        </p:nvSpPr>
        <p:spPr>
          <a:xfrm>
            <a:off x="1954457" y="4657252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energies </a:t>
            </a:r>
            <a:r>
              <a:rPr lang="en-US" i="1" dirty="0"/>
              <a:t>E</a:t>
            </a:r>
            <a:r>
              <a:rPr lang="en-US" dirty="0"/>
              <a:t>	      1.6, 2.0 MeV</a:t>
            </a:r>
            <a:br>
              <a:rPr lang="en-US" dirty="0"/>
            </a:br>
            <a:r>
              <a:rPr lang="en-US" dirty="0"/>
              <a:t>average current </a:t>
            </a:r>
            <a:r>
              <a:rPr lang="en-US" i="1" dirty="0" err="1"/>
              <a:t>I</a:t>
            </a:r>
            <a:r>
              <a:rPr lang="en-US" baseline="-25000" dirty="0" err="1"/>
              <a:t>avg</a:t>
            </a:r>
            <a:r>
              <a:rPr lang="en-US" baseline="-25000" dirty="0"/>
              <a:t>       </a:t>
            </a:r>
            <a:r>
              <a:rPr lang="en-US" dirty="0"/>
              <a:t>27 mA</a:t>
            </a:r>
            <a:br>
              <a:rPr lang="en-US" dirty="0"/>
            </a:br>
            <a:r>
              <a:rPr lang="en-US" dirty="0"/>
              <a:t>momentum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/p          5×10</a:t>
            </a:r>
            <a:r>
              <a:rPr lang="en-US" baseline="30000" dirty="0"/>
              <a:t>-4</a:t>
            </a:r>
          </a:p>
          <a:p>
            <a:pPr algn="l"/>
            <a:r>
              <a:rPr lang="en-US" dirty="0"/>
              <a:t>luminosity gain            factor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793F06-96E6-4DA4-80E3-FFE7BC5BBECB}"/>
              </a:ext>
            </a:extLst>
          </p:cNvPr>
          <p:cNvSpPr txBox="1"/>
          <p:nvPr/>
        </p:nvSpPr>
        <p:spPr>
          <a:xfrm>
            <a:off x="7695590" y="159973"/>
            <a:ext cx="168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A. Fedotov</a:t>
            </a: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9CB8EFFA-93E2-49CF-95A5-F382B0768553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17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EF6CD2-4BDA-4CA0-8278-B66A84092BF3}"/>
              </a:ext>
            </a:extLst>
          </p:cNvPr>
          <p:cNvSpPr txBox="1"/>
          <p:nvPr/>
        </p:nvSpPr>
        <p:spPr bwMode="auto">
          <a:xfrm>
            <a:off x="13432" y="6470961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err="1">
                <a:latin typeface="Helvetica"/>
                <a:cs typeface="Helvetica"/>
              </a:rPr>
              <a:t>LEReC</a:t>
            </a:r>
            <a:r>
              <a:rPr lang="en-US" sz="2000" b="0" dirty="0">
                <a:latin typeface="Helvetica"/>
                <a:cs typeface="Helvetica"/>
              </a:rPr>
              <a:t> completed on schedule and within budget (8.3M$ AIP) 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18E8D2-DB98-4645-A99C-C3A8263092E9}"/>
              </a:ext>
            </a:extLst>
          </p:cNvPr>
          <p:cNvCxnSpPr/>
          <p:nvPr/>
        </p:nvCxnSpPr>
        <p:spPr>
          <a:xfrm>
            <a:off x="299548" y="6458737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68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1ACBE1-3684-4B20-A841-74AE5CEED7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F47EA-F005-8344-AFCC-8286327E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328991" cy="1325563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LEReC accomplishments in Run-19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0D8C-0398-DC42-8BF7-7E027AF6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11" y="206116"/>
            <a:ext cx="8328991" cy="3929132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endParaRPr lang="en-US" sz="8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World’s first electron cooling with rf-accelerated bunched beam for BES-II</a:t>
            </a: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80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first “non-magnetized” electron cooling (all previous coolers used magnetization on the cathode, i.e. solenoid field)</a:t>
            </a:r>
          </a:p>
          <a:p>
            <a:pPr marL="0" indent="0">
              <a:spcAft>
                <a:spcPts val="800"/>
              </a:spcAft>
              <a:buNone/>
            </a:pPr>
            <a:endParaRPr lang="en-US" sz="8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first cooling of ion bunches in two rings using the same electron beam</a:t>
            </a: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8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first electron cooling of colliding beams</a:t>
            </a: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8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electron cooling was commissioned at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         electron energy of 1.6 MeV with ion energy 3.85 GeV/n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         electron energy of 2 MeV with ion energy of 4.58 GeV/n</a:t>
            </a: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electron cooling of RHIC stores with 111 ion bunches in both rings demonstrated at both 3.85 and 4.59 GeV/nucleon ion beam energies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A6403-C31E-4EF9-B681-E0793097E92C}"/>
              </a:ext>
            </a:extLst>
          </p:cNvPr>
          <p:cNvSpPr txBox="1"/>
          <p:nvPr/>
        </p:nvSpPr>
        <p:spPr>
          <a:xfrm>
            <a:off x="0" y="6451503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595B109-7FBB-4B1E-982E-7F43894CB8F9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18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1D8A14-9A8E-4A8E-A200-B756CDEA4A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DF70A-73AD-9B41-9371-9A6F1331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942"/>
            <a:ext cx="8328991" cy="1325563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Effect of cooling at 4.59 GeV/nucleon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4FDC5-AC93-2143-A647-D4889801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66775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  <a:fld id="{6DDFC27F-93F2-477E-AD06-9129FC5F425E}" type="slidenum">
              <a:rPr lang="en-US" smtClean="0"/>
              <a:pPr>
                <a:defRPr/>
              </a:pPr>
              <a:t>19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5B72D-F729-DB43-AAC5-A6288BB5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24" y="708993"/>
            <a:ext cx="6580369" cy="5440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068A-2B4F-084B-B6A7-5BE779B74429}"/>
              </a:ext>
            </a:extLst>
          </p:cNvPr>
          <p:cNvSpPr txBox="1"/>
          <p:nvPr/>
        </p:nvSpPr>
        <p:spPr>
          <a:xfrm>
            <a:off x="2295525" y="1125599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without cooling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5F3E8-D87D-3A41-9808-C6CFA3EF3B87}"/>
              </a:ext>
            </a:extLst>
          </p:cNvPr>
          <p:cNvSpPr txBox="1"/>
          <p:nvPr/>
        </p:nvSpPr>
        <p:spPr>
          <a:xfrm>
            <a:off x="5483746" y="1116074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with cooling</a:t>
            </a:r>
            <a:br>
              <a:rPr lang="en-US" dirty="0">
                <a:solidFill>
                  <a:srgbClr val="0000FF"/>
                </a:solidFill>
              </a:rPr>
            </a:b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01AFB-8E01-E441-A13A-344ACAD6ED82}"/>
              </a:ext>
            </a:extLst>
          </p:cNvPr>
          <p:cNvSpPr txBox="1"/>
          <p:nvPr/>
        </p:nvSpPr>
        <p:spPr>
          <a:xfrm>
            <a:off x="240269" y="6413421"/>
            <a:ext cx="815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With cooling demonstrated 22% increase in STAR event integral over </a:t>
            </a:r>
            <a:r>
              <a:rPr lang="en-US" dirty="0"/>
              <a:t>~ ½ hour</a:t>
            </a: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3CCD7-62D2-4392-95A7-5320907442EE}"/>
              </a:ext>
            </a:extLst>
          </p:cNvPr>
          <p:cNvSpPr/>
          <p:nvPr/>
        </p:nvSpPr>
        <p:spPr>
          <a:xfrm>
            <a:off x="3307204" y="475488"/>
            <a:ext cx="1645796" cy="12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B8D055-5475-4647-9548-488F771DF959}"/>
              </a:ext>
            </a:extLst>
          </p:cNvPr>
          <p:cNvSpPr/>
          <p:nvPr/>
        </p:nvSpPr>
        <p:spPr>
          <a:xfrm>
            <a:off x="430654" y="2431621"/>
            <a:ext cx="7436996" cy="12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5FF84-3E6E-4219-AD95-622A4716DC05}"/>
              </a:ext>
            </a:extLst>
          </p:cNvPr>
          <p:cNvSpPr/>
          <p:nvPr/>
        </p:nvSpPr>
        <p:spPr>
          <a:xfrm>
            <a:off x="372783" y="4391000"/>
            <a:ext cx="7436996" cy="2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699247-7452-4032-B4D5-0D0948D6ACD9}"/>
              </a:ext>
            </a:extLst>
          </p:cNvPr>
          <p:cNvCxnSpPr/>
          <p:nvPr/>
        </p:nvCxnSpPr>
        <p:spPr>
          <a:xfrm>
            <a:off x="251739" y="6365846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0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79E361-AC16-420B-9F6F-0C70CECEC88F}"/>
              </a:ext>
            </a:extLst>
          </p:cNvPr>
          <p:cNvSpPr/>
          <p:nvPr/>
        </p:nvSpPr>
        <p:spPr>
          <a:xfrm>
            <a:off x="0" y="524352"/>
            <a:ext cx="9144000" cy="6333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2F1D1-552E-45B8-B4A4-134F548477A8}"/>
              </a:ext>
            </a:extLst>
          </p:cNvPr>
          <p:cNvSpPr txBox="1">
            <a:spLocks/>
          </p:cNvSpPr>
          <p:nvPr/>
        </p:nvSpPr>
        <p:spPr>
          <a:xfrm>
            <a:off x="0" y="-10517"/>
            <a:ext cx="832899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325783-DE66-47D2-A5BC-98001FB07D0B}"/>
              </a:ext>
            </a:extLst>
          </p:cNvPr>
          <p:cNvSpPr txBox="1">
            <a:spLocks/>
          </p:cNvSpPr>
          <p:nvPr/>
        </p:nvSpPr>
        <p:spPr>
          <a:xfrm>
            <a:off x="110333" y="776022"/>
            <a:ext cx="9043333" cy="6058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Operation of RHIC:  met or exceeded integrated luminosity goals in the last 3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Run-17 	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at 255 GeV and Au + Au 27.2 GeV/n  	 	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Run-18</a:t>
            </a:r>
            <a:r>
              <a:rPr lang="en-US" sz="1600" dirty="0">
                <a:solidFill>
                  <a:srgbClr val="0000FF"/>
                </a:solidFill>
              </a:rPr>
              <a:t> 	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Ru + Ru at 100 GeV/n, Au + Au at 13.5 GeV/n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      + fixed target runs (at 3.85 GeV/n)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Run-19   	Au + Au at 9.8 GeV/n, 7.3 GeV/n, 3.85 GeV/n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+ fixed target runs (multiple energies)</a:t>
            </a:r>
            <a:endParaRPr lang="en-US" sz="1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New and unique operation (e.g.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Ru+Ru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/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Zr+Zr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) enabled by previous upgrades</a:t>
            </a: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Flexibility of operations substantially increased: many and interleaved modes is    now routine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Operation of RHIC: exceeded accelerator availability goals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First (in the world) electron cooling with RF accelerated electron bunches demonstrated in support of Beam Energy Scan II -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</a:t>
            </a:r>
            <a:r>
              <a:rPr lang="en-U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presentation by A. Fedotov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Facility upgrades and maintenance ongoing to maintain high accelerator availability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Future BES-II operations will employ the newly developed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979A-4973-42A3-AAC0-622AF8E6F9EB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64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FC14-F5CB-0E4E-87F3-0AC5C0BB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0"/>
            <a:ext cx="8328991" cy="1325563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Colliding mode projections for Run-20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95C7-A9C3-F44E-A3BA-0B6A355C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" y="774698"/>
            <a:ext cx="9115425" cy="608330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  5.75 x 5.75 GeV/n</a:t>
            </a:r>
          </a:p>
          <a:p>
            <a:pPr marL="0" indent="0">
              <a:buNone/>
            </a:pPr>
            <a:r>
              <a:rPr lang="en-US" sz="4200" i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avg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improvement factor, total  	=  2.4x Run-10</a:t>
            </a:r>
          </a:p>
          <a:p>
            <a:pPr marL="0" indent="0">
              <a:buNone/>
            </a:pPr>
            <a:r>
              <a:rPr lang="en-US" sz="4200" i="1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avg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improvement factor, +- 70 cm  	=  2.3x Run-10</a:t>
            </a:r>
          </a:p>
          <a:p>
            <a:pPr marL="0" indent="0">
              <a:buNone/>
            </a:pPr>
            <a:endParaRPr lang="en-US" sz="42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		bunch intensity 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: </a:t>
            </a:r>
            <a:r>
              <a:rPr lang="en-US" sz="4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1.1 → 1.35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e9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		rms emittance </a:t>
            </a:r>
            <a:r>
              <a:rPr lang="en-US" sz="4200" i="1" dirty="0" err="1">
                <a:latin typeface="Symbol" panose="05050102010706020507" pitchFamily="18" charset="2"/>
                <a:cs typeface="Helvetica" panose="020B0604020202020204" pitchFamily="34" charset="0"/>
              </a:rPr>
              <a:t>e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	  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: 2.5 → 2.5 mm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		bunch length </a:t>
            </a:r>
            <a:r>
              <a:rPr lang="en-US" sz="4200" dirty="0">
                <a:latin typeface="Symbol" panose="05050102010706020507" pitchFamily="18" charset="2"/>
                <a:cs typeface="Helvetica" panose="020B0604020202020204" pitchFamily="34" charset="0"/>
              </a:rPr>
              <a:t>s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s               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: 1.4 → 1.4 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		envelope function </a:t>
            </a:r>
            <a:r>
              <a:rPr lang="en-US" sz="4200" i="1" dirty="0">
                <a:latin typeface="Symbol" panose="05050102010706020507" pitchFamily="18" charset="2"/>
                <a:cs typeface="Helvetica" panose="020B0604020202020204" pitchFamily="34" charset="0"/>
              </a:rPr>
              <a:t>b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*	 : </a:t>
            </a:r>
            <a:r>
              <a:rPr lang="en-US" sz="4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6.0 → 4.0 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		electron cooling	 : OFF </a:t>
            </a:r>
          </a:p>
          <a:p>
            <a:pPr marL="0" indent="0"/>
            <a:endParaRPr lang="en-US" sz="4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  4.59 x 4.59 GeV/n</a:t>
            </a:r>
          </a:p>
          <a:p>
            <a:pPr marL="0" indent="0">
              <a:buNone/>
            </a:pPr>
            <a:r>
              <a:rPr lang="en-US" sz="4200" i="1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avg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improvement factor, total  	=  1.5x Run-19</a:t>
            </a:r>
          </a:p>
          <a:p>
            <a:pPr marL="0" indent="0">
              <a:buNone/>
            </a:pPr>
            <a:r>
              <a:rPr lang="en-US" sz="4200" i="1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avg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improvement factor, +/- 70 cm  =  2.4x Run-19</a:t>
            </a:r>
          </a:p>
          <a:p>
            <a:pPr marL="0" indent="0">
              <a:buNone/>
            </a:pPr>
            <a:endParaRPr lang="en-US" sz="4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		bunch intensity </a:t>
            </a:r>
            <a:r>
              <a:rPr lang="en-US" sz="42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: 0.8 → 0.9e9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		rms emittance </a:t>
            </a:r>
            <a:r>
              <a:rPr lang="en-US" sz="4200" i="1" dirty="0" err="1">
                <a:latin typeface="Symbol" panose="05050102010706020507" pitchFamily="18" charset="2"/>
                <a:cs typeface="Helvetica" panose="020B0604020202020204" pitchFamily="34" charset="0"/>
              </a:rPr>
              <a:t>e</a:t>
            </a:r>
            <a:r>
              <a:rPr lang="en-US" sz="42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: 1.5 → 1.6 mm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		bunch length </a:t>
            </a:r>
            <a:r>
              <a:rPr lang="en-US" sz="4200" dirty="0">
                <a:latin typeface="Symbol" panose="05050102010706020507" pitchFamily="18" charset="2"/>
                <a:cs typeface="Helvetica" panose="020B0604020202020204" pitchFamily="34" charset="0"/>
              </a:rPr>
              <a:t>s</a:t>
            </a:r>
            <a:r>
              <a:rPr lang="en-US" sz="4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s	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4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3.8 → 2.3 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		envelope function </a:t>
            </a:r>
            <a:r>
              <a:rPr lang="en-US" sz="4200" i="1" dirty="0">
                <a:latin typeface="Symbol" panose="05050102010706020507" pitchFamily="18" charset="2"/>
                <a:cs typeface="Helvetica" panose="020B0604020202020204" pitchFamily="34" charset="0"/>
              </a:rPr>
              <a:t>b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*	: 4.5 → 4.5 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		electron cooling	: </a:t>
            </a:r>
            <a:r>
              <a:rPr lang="en-US" sz="4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C1DD-03B8-A445-BA33-845752CC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20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4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B6D5B3-AE82-4A82-837E-B78C8CAD97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D810-D48B-7140-896E-18CD0E8B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" y="107951"/>
            <a:ext cx="9143999" cy="463549"/>
          </a:xfrm>
        </p:spPr>
        <p:txBody>
          <a:bodyPr>
            <a:noAutofit/>
          </a:bodyPr>
          <a:lstStyle/>
          <a:p>
            <a:pPr algn="l"/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Improvements for increased efficiency in Run-20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5474-4272-BF43-AF3E-2F83AD08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1107"/>
            <a:ext cx="8382000" cy="556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reduced filling times reduction 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reduced number of mode changes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shortest possible bunches at space charge limit (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= -0.06 ?)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fixed and reliable Au beam parameters for cooling at 4.59 GeV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(requires some intensity margin)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beam conditions that allow STAR to stay on during injection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longer STAR beryllium beam pipe (4 m) for increased longitudinal acceptance (deferred)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F016FDF-DF44-4FCB-B4EA-80E2D4EF8B1A}"/>
              </a:ext>
            </a:extLst>
          </p:cNvPr>
          <p:cNvSpPr txBox="1">
            <a:spLocks/>
          </p:cNvSpPr>
          <p:nvPr/>
        </p:nvSpPr>
        <p:spPr bwMode="auto">
          <a:xfrm>
            <a:off x="866775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21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2E355-9CE7-46DE-B454-F3AAE55BA65A}"/>
              </a:ext>
            </a:extLst>
          </p:cNvPr>
          <p:cNvSpPr txBox="1"/>
          <p:nvPr/>
        </p:nvSpPr>
        <p:spPr>
          <a:xfrm>
            <a:off x="152400" y="4921143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Run-20 will be very challenging with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1B1C6-EB47-423B-9EAF-404B4D8DD8BD}"/>
              </a:ext>
            </a:extLst>
          </p:cNvPr>
          <p:cNvSpPr txBox="1"/>
          <p:nvPr/>
        </p:nvSpPr>
        <p:spPr>
          <a:xfrm>
            <a:off x="457200" y="5441837"/>
            <a:ext cx="5945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Au + Au at 5.75 GeV/n (without cooling)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Au + Au at 4.59 GeV/n (with cooling)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up to 6 fixed - target energy runs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continued cooling commissioning at 3.85 GeV/n</a:t>
            </a:r>
          </a:p>
        </p:txBody>
      </p:sp>
    </p:spTree>
    <p:extLst>
      <p:ext uri="{BB962C8B-B14F-4D97-AF65-F5344CB8AC3E}">
        <p14:creationId xmlns:p14="http://schemas.microsoft.com/office/powerpoint/2010/main" val="363085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47D9EB-CCA4-45D5-9BC5-2BF6C87376AB}"/>
              </a:ext>
            </a:extLst>
          </p:cNvPr>
          <p:cNvSpPr/>
          <p:nvPr/>
        </p:nvSpPr>
        <p:spPr>
          <a:xfrm>
            <a:off x="0" y="0"/>
            <a:ext cx="9179967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E6EEE-7351-3F4B-A0CC-7D90E607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7" y="1894936"/>
            <a:ext cx="9144000" cy="1563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66F38-6C1A-D049-A1B6-39472E83992E}"/>
              </a:ext>
            </a:extLst>
          </p:cNvPr>
          <p:cNvSpPr txBox="1"/>
          <p:nvPr/>
        </p:nvSpPr>
        <p:spPr>
          <a:xfrm>
            <a:off x="1152071" y="13003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↓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88034-58A1-3744-A84A-D3EFF1AD66E2}"/>
              </a:ext>
            </a:extLst>
          </p:cNvPr>
          <p:cNvSpPr txBox="1"/>
          <p:nvPr/>
        </p:nvSpPr>
        <p:spPr>
          <a:xfrm>
            <a:off x="97617" y="221645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3A33F-DC87-B442-B960-465E93072464}"/>
              </a:ext>
            </a:extLst>
          </p:cNvPr>
          <p:cNvSpPr txBox="1"/>
          <p:nvPr/>
        </p:nvSpPr>
        <p:spPr>
          <a:xfrm>
            <a:off x="83239" y="238897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5E355-CFBA-734D-877D-325F8C9D6E51}"/>
              </a:ext>
            </a:extLst>
          </p:cNvPr>
          <p:cNvSpPr txBox="1"/>
          <p:nvPr/>
        </p:nvSpPr>
        <p:spPr>
          <a:xfrm>
            <a:off x="86115" y="258451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B8A0CF-B438-454E-8F83-240C99D2F329}"/>
              </a:ext>
            </a:extLst>
          </p:cNvPr>
          <p:cNvSpPr txBox="1"/>
          <p:nvPr/>
        </p:nvSpPr>
        <p:spPr>
          <a:xfrm>
            <a:off x="76200" y="276997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1CAB5-5C59-BA48-BB02-6E9CB85559AE}"/>
              </a:ext>
            </a:extLst>
          </p:cNvPr>
          <p:cNvSpPr txBox="1"/>
          <p:nvPr/>
        </p:nvSpPr>
        <p:spPr>
          <a:xfrm>
            <a:off x="528219" y="4175003"/>
            <a:ext cx="83871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Plan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2018: complete LEReC electron beam commissioning (DONE)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2019: LEReC cooling commission interleaved with physics (DONE)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2020: Use cooled beams at 2 (possibly 3) lowest energies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2021: contingency if event number goals not met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12A7F-5E7D-FD47-8DC2-CDACFF608557}"/>
              </a:ext>
            </a:extLst>
          </p:cNvPr>
          <p:cNvSpPr txBox="1"/>
          <p:nvPr/>
        </p:nvSpPr>
        <p:spPr>
          <a:xfrm>
            <a:off x="82547" y="29601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in progress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C9F32-A9B2-8D49-8D3F-7B956E631AD1}"/>
              </a:ext>
            </a:extLst>
          </p:cNvPr>
          <p:cNvSpPr txBox="1"/>
          <p:nvPr/>
        </p:nvSpPr>
        <p:spPr>
          <a:xfrm>
            <a:off x="76200" y="316238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in progress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90CFA6A-E3E0-4CD7-AB72-36C9DF9ACC3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5864352" cy="524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RHIC Run-20 and beyond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2281F-B749-49C1-A745-B7FDCC23538D}"/>
              </a:ext>
            </a:extLst>
          </p:cNvPr>
          <p:cNvSpPr txBox="1"/>
          <p:nvPr/>
        </p:nvSpPr>
        <p:spPr>
          <a:xfrm>
            <a:off x="610962" y="920411"/>
            <a:ext cx="4945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/BES-II plan from 2015 still holding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8E9C6D0-A7AF-4A91-867E-500E04344307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22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D5E961-47C8-4D10-BB86-00CAF1F3796E}"/>
              </a:ext>
            </a:extLst>
          </p:cNvPr>
          <p:cNvSpPr/>
          <p:nvPr/>
        </p:nvSpPr>
        <p:spPr>
          <a:xfrm>
            <a:off x="0" y="7082"/>
            <a:ext cx="9144000" cy="684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ntitled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20" y="1163744"/>
            <a:ext cx="4076700" cy="1536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77" y="7082"/>
            <a:ext cx="9042223" cy="1325563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Capital and accelerator improvement projects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80" y="647783"/>
            <a:ext cx="8681820" cy="58053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Extended EBIS (CP)</a:t>
            </a:r>
            <a:b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2</a:t>
            </a:r>
            <a:r>
              <a:rPr lang="en-US" sz="21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sc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solenoid + gas cell </a:t>
            </a:r>
            <a:b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completion for Run-20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RHIC cryo control system </a:t>
            </a:r>
            <a:b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upgrade (CP)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RHIC quench detection (CP)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vacuum system upgrade (AIP)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RHIC turbo pump upgrade (AIP)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RHIC cryo plant cold expander train upgrade (AIP)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Booster AC dipole (He-3↑)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PS: Booster sextupoles, Booster RF tuning (band III), AGS quad and      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sextupoles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, H10/L20,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BtA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LtB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, RHIC IR8 </a:t>
            </a:r>
            <a:r>
              <a:rPr lang="en-US" sz="2100" dirty="0" err="1">
                <a:latin typeface="Helvetica" panose="020B0604020202020204" pitchFamily="34" charset="0"/>
                <a:cs typeface="Helvetica" panose="020B0604020202020204" pitchFamily="34" charset="0"/>
              </a:rPr>
              <a:t>tq</a:t>
            </a: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(sPHENIX)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Siemens fire suppression system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AGS MM evaporation cooler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 Vacuum lab equipment (ultrasound cleaner, oven)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66775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23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67120" y="736563"/>
            <a:ext cx="2590800" cy="1951181"/>
            <a:chOff x="5453280" y="968204"/>
            <a:chExt cx="2590800" cy="1951181"/>
          </a:xfrm>
        </p:grpSpPr>
        <p:sp>
          <p:nvSpPr>
            <p:cNvPr id="16" name="Rectangle 15"/>
            <p:cNvSpPr/>
            <p:nvPr/>
          </p:nvSpPr>
          <p:spPr>
            <a:xfrm>
              <a:off x="5638800" y="1470962"/>
              <a:ext cx="1186080" cy="1448423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4689" y="968204"/>
              <a:ext cx="11542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>
                  <a:latin typeface="Arial"/>
                  <a:cs typeface="Arial"/>
                </a:rPr>
                <a:t>trap length</a:t>
              </a:r>
              <a:br>
                <a:rPr lang="en-US" sz="1600" b="0" dirty="0">
                  <a:latin typeface="Arial"/>
                  <a:cs typeface="Arial"/>
                </a:rPr>
              </a:br>
              <a:r>
                <a:rPr lang="en-US" sz="1600" b="0" dirty="0">
                  <a:latin typeface="Arial"/>
                  <a:cs typeface="Arial"/>
                </a:rPr>
                <a:t>extension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>
              <a:off x="5453280" y="2307898"/>
              <a:ext cx="2590800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F14BF4D-6C14-44BD-8882-5FF6DEDA1E6F}"/>
              </a:ext>
            </a:extLst>
          </p:cNvPr>
          <p:cNvSpPr txBox="1"/>
          <p:nvPr/>
        </p:nvSpPr>
        <p:spPr>
          <a:xfrm>
            <a:off x="0" y="641342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Ongoing facility upgrades and maintenance for high accelerator availability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C3C44C-243E-4133-8904-42C806CF4134}"/>
              </a:ext>
            </a:extLst>
          </p:cNvPr>
          <p:cNvCxnSpPr/>
          <p:nvPr/>
        </p:nvCxnSpPr>
        <p:spPr>
          <a:xfrm>
            <a:off x="251739" y="6365846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5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DEAA14-A21D-45FC-81AC-4D84A836E2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C5A408-55CD-3B4C-B47C-9C7BEF98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71500"/>
            <a:ext cx="8735410" cy="4733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C325F-54A1-5B4E-8985-6EAFE845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96839"/>
            <a:ext cx="9212580" cy="360361"/>
          </a:xfrm>
        </p:spPr>
        <p:txBody>
          <a:bodyPr>
            <a:noAutofit/>
          </a:bodyPr>
          <a:lstStyle/>
          <a:p>
            <a:r>
              <a:rPr lang="en-US" sz="2200" b="0" dirty="0">
                <a:latin typeface="Helvetica" panose="020B0604020202020204" pitchFamily="34" charset="0"/>
                <a:cs typeface="Helvetica" panose="020B0604020202020204" pitchFamily="34" charset="0"/>
              </a:rPr>
              <a:t>Capital and Accelerator Improvement Projects Funding  (FY2017-2025)</a:t>
            </a: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F56A7-92E3-8B48-8C54-76C8FEC5B6E4}"/>
              </a:ext>
            </a:extLst>
          </p:cNvPr>
          <p:cNvSpPr txBox="1"/>
          <p:nvPr/>
        </p:nvSpPr>
        <p:spPr>
          <a:xfrm>
            <a:off x="114300" y="5372100"/>
            <a:ext cx="5429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itchFamily="2" charset="0"/>
              </a:rPr>
              <a:t>Previous upgrades in 2 categories:</a:t>
            </a:r>
          </a:p>
          <a:p>
            <a:pPr marL="800100" lvl="1" indent="-342900" algn="l">
              <a:buSzPct val="100000"/>
              <a:buFont typeface="+mj-lt"/>
              <a:buAutoNum type="arabicPeriod"/>
            </a:pPr>
            <a:r>
              <a:rPr lang="en-US" sz="1600" b="0" dirty="0">
                <a:latin typeface="Helvetica" pitchFamily="2" charset="0"/>
              </a:rPr>
              <a:t>Performance upgrades</a:t>
            </a:r>
          </a:p>
          <a:p>
            <a:pPr marL="800100" lvl="1" indent="-342900" algn="l">
              <a:buSzPct val="100000"/>
              <a:buFont typeface="+mj-lt"/>
              <a:buAutoNum type="arabicPeriod"/>
            </a:pPr>
            <a:r>
              <a:rPr lang="en-US" sz="1600" b="0" dirty="0">
                <a:latin typeface="Helvetica" pitchFamily="2" charset="0"/>
              </a:rPr>
              <a:t>Maintenance/upgrades of technical infrastructure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itchFamily="2" charset="0"/>
              </a:rPr>
              <a:t>New upgrades now focus on 2. category</a:t>
            </a:r>
            <a:endParaRPr lang="en-US" sz="1400" b="0" dirty="0">
              <a:latin typeface="Helvetica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D935B1-F064-AA49-9957-8E8B80498ACA}"/>
              </a:ext>
            </a:extLst>
          </p:cNvPr>
          <p:cNvGrpSpPr/>
          <p:nvPr/>
        </p:nvGrpSpPr>
        <p:grpSpPr>
          <a:xfrm>
            <a:off x="6172200" y="4800600"/>
            <a:ext cx="2803973" cy="1600201"/>
            <a:chOff x="6529370" y="4821846"/>
            <a:chExt cx="2689519" cy="1527400"/>
          </a:xfrm>
          <a:solidFill>
            <a:schemeClr val="accent3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38DCFE-5131-9F46-9029-BFAF7EF000A7}"/>
                </a:ext>
              </a:extLst>
            </p:cNvPr>
            <p:cNvSpPr txBox="1"/>
            <p:nvPr/>
          </p:nvSpPr>
          <p:spPr>
            <a:xfrm>
              <a:off x="6529370" y="5908584"/>
              <a:ext cx="2689519" cy="44066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Helvetica" pitchFamily="2" charset="0"/>
                </a:rPr>
                <a:t>M&amp;S+25 FTE is approx. 0.5% of RHIC</a:t>
              </a:r>
              <a:br>
                <a:rPr lang="en-US" sz="1200" b="0" dirty="0">
                  <a:latin typeface="Helvetica" pitchFamily="2" charset="0"/>
                </a:rPr>
              </a:br>
              <a:r>
                <a:rPr lang="en-US" sz="1200" b="0" dirty="0">
                  <a:latin typeface="Helvetica" pitchFamily="2" charset="0"/>
                </a:rPr>
                <a:t>hadron complex replacement value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DE156C7-268C-ED41-8862-2F90BAF1A50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502789" y="4821846"/>
              <a:ext cx="1" cy="971056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FE4C7-3402-7F4C-A10F-C76F8D27D5E0}"/>
              </a:ext>
            </a:extLst>
          </p:cNvPr>
          <p:cNvGrpSpPr/>
          <p:nvPr/>
        </p:nvGrpSpPr>
        <p:grpSpPr>
          <a:xfrm>
            <a:off x="228599" y="896685"/>
            <a:ext cx="8829671" cy="292388"/>
            <a:chOff x="572442" y="1209768"/>
            <a:chExt cx="8070730" cy="2923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8B497D-1319-0A48-8B5E-C89E09C06517}"/>
                </a:ext>
              </a:extLst>
            </p:cNvPr>
            <p:cNvSpPr txBox="1"/>
            <p:nvPr/>
          </p:nvSpPr>
          <p:spPr>
            <a:xfrm>
              <a:off x="572442" y="1237875"/>
              <a:ext cx="8070730" cy="24938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noAutofit/>
            </a:bodyPr>
            <a:lstStyle/>
            <a:p>
              <a:pPr algn="l"/>
              <a:endParaRPr lang="en-US" sz="1800" b="0" dirty="0">
                <a:solidFill>
                  <a:srgbClr val="0000FF"/>
                </a:solidFill>
                <a:latin typeface="Helvetica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C4CCAD-2EED-6F42-A0A5-756159296984}"/>
                </a:ext>
              </a:extLst>
            </p:cNvPr>
            <p:cNvSpPr txBox="1"/>
            <p:nvPr/>
          </p:nvSpPr>
          <p:spPr>
            <a:xfrm>
              <a:off x="5364423" y="1209768"/>
              <a:ext cx="3151980" cy="2923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0" b="0" dirty="0">
                  <a:solidFill>
                    <a:srgbClr val="FF0000"/>
                  </a:solidFill>
                  <a:latin typeface="Helvetica" pitchFamily="2" charset="0"/>
                </a:rPr>
                <a:t>remaining performance upgrade (until 2020)</a:t>
              </a:r>
            </a:p>
          </p:txBody>
        </p: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D89C9CD-36AE-447F-9D84-DB947A69F6D5}"/>
              </a:ext>
            </a:extLst>
          </p:cNvPr>
          <p:cNvSpPr txBox="1">
            <a:spLocks/>
          </p:cNvSpPr>
          <p:nvPr/>
        </p:nvSpPr>
        <p:spPr bwMode="auto">
          <a:xfrm>
            <a:off x="866775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24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20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2EDC1-0BD5-4129-B76E-B8CADE815250}"/>
              </a:ext>
            </a:extLst>
          </p:cNvPr>
          <p:cNvSpPr/>
          <p:nvPr/>
        </p:nvSpPr>
        <p:spPr>
          <a:xfrm>
            <a:off x="0" y="48335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900BC-8518-4903-92AB-28890ACC89DF}"/>
              </a:ext>
            </a:extLst>
          </p:cNvPr>
          <p:cNvSpPr/>
          <p:nvPr/>
        </p:nvSpPr>
        <p:spPr>
          <a:xfrm>
            <a:off x="72858" y="37838"/>
            <a:ext cx="7572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Action items from 2014 and 2016 S&amp;T reviews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9BAD07-D932-48B3-B78B-315C1574702F}"/>
              </a:ext>
            </a:extLst>
          </p:cNvPr>
          <p:cNvSpPr/>
          <p:nvPr/>
        </p:nvSpPr>
        <p:spPr>
          <a:xfrm>
            <a:off x="207265" y="2094154"/>
            <a:ext cx="8794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Detailed response submitted in August, 2016.  Upgrade with two principle components identified:</a:t>
            </a:r>
            <a:endParaRPr lang="en-US" sz="20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E0FDF-3347-4114-949B-BF773868A1BE}"/>
              </a:ext>
            </a:extLst>
          </p:cNvPr>
          <p:cNvSpPr/>
          <p:nvPr/>
        </p:nvSpPr>
        <p:spPr>
          <a:xfrm>
            <a:off x="472115" y="548111"/>
            <a:ext cx="7347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2014    no accelerator related recommendations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FA1BD-26F3-48FA-900C-CCF0E1020771}"/>
              </a:ext>
            </a:extLst>
          </p:cNvPr>
          <p:cNvSpPr/>
          <p:nvPr/>
        </p:nvSpPr>
        <p:spPr>
          <a:xfrm>
            <a:off x="1290340" y="873485"/>
            <a:ext cx="734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“Develop a plan to improve the machine protection system for operation at ultimate luminosity and intensity of ion and proton beams.  Submit to DOE NP by January 1, 2017.”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976F7-FFAD-4BBC-855C-896FAD787F84}"/>
              </a:ext>
            </a:extLst>
          </p:cNvPr>
          <p:cNvSpPr/>
          <p:nvPr/>
        </p:nvSpPr>
        <p:spPr>
          <a:xfrm>
            <a:off x="502668" y="2892937"/>
            <a:ext cx="820388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Implementation of slow (30-40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now 6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) mechanical switch in series with the existing fast (&lt;1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thyratron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high-voltage switch (DONE)</a:t>
            </a:r>
          </a:p>
          <a:p>
            <a:pPr marL="457200" indent="-457200">
              <a:buAutoNum type="arabicPeriod" startAt="2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Additional MPS inputs to provide added protection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beam loss monitors (DONE) </a:t>
            </a: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fast orbit correctors power supplies (will be completed in Run-20)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beam position monitors (DONE)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radiofrequency cavities  (DONE)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33ED10-284A-4296-BD73-539F0152CEB8}"/>
              </a:ext>
            </a:extLst>
          </p:cNvPr>
          <p:cNvCxnSpPr/>
          <p:nvPr/>
        </p:nvCxnSpPr>
        <p:spPr>
          <a:xfrm>
            <a:off x="251739" y="1944743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68FB68C-70F9-4FD6-8D11-D829E4ED8B7E}"/>
              </a:ext>
            </a:extLst>
          </p:cNvPr>
          <p:cNvSpPr/>
          <p:nvPr/>
        </p:nvSpPr>
        <p:spPr>
          <a:xfrm>
            <a:off x="251738" y="5583054"/>
            <a:ext cx="862433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 complete prior to resuming high energy operation: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test delayed dump and energy extraction in operation </a:t>
            </a:r>
            <a:r>
              <a:rPr lang="en-US" dirty="0">
                <a:solidFill>
                  <a:srgbClr val="043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(reduced risk in low energy operation)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test delayed energy extraction with higher intensity and full energy </a:t>
            </a:r>
            <a:r>
              <a:rPr lang="en-US" dirty="0">
                <a:solidFill>
                  <a:srgbClr val="043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(end of run)</a:t>
            </a:r>
          </a:p>
        </p:txBody>
      </p:sp>
    </p:spTree>
    <p:extLst>
      <p:ext uri="{BB962C8B-B14F-4D97-AF65-F5344CB8AC3E}">
        <p14:creationId xmlns:p14="http://schemas.microsoft.com/office/powerpoint/2010/main" val="3017779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79E361-AC16-420B-9F6F-0C70CECEC88F}"/>
              </a:ext>
            </a:extLst>
          </p:cNvPr>
          <p:cNvSpPr/>
          <p:nvPr/>
        </p:nvSpPr>
        <p:spPr>
          <a:xfrm>
            <a:off x="0" y="524352"/>
            <a:ext cx="9144000" cy="6333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2F1D1-552E-45B8-B4A4-134F548477A8}"/>
              </a:ext>
            </a:extLst>
          </p:cNvPr>
          <p:cNvSpPr txBox="1">
            <a:spLocks/>
          </p:cNvSpPr>
          <p:nvPr/>
        </p:nvSpPr>
        <p:spPr>
          <a:xfrm>
            <a:off x="0" y="-10517"/>
            <a:ext cx="832899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325783-DE66-47D2-A5BC-98001FB07D0B}"/>
              </a:ext>
            </a:extLst>
          </p:cNvPr>
          <p:cNvSpPr txBox="1">
            <a:spLocks/>
          </p:cNvSpPr>
          <p:nvPr/>
        </p:nvSpPr>
        <p:spPr>
          <a:xfrm>
            <a:off x="110333" y="776022"/>
            <a:ext cx="9043333" cy="6058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Operation of RHIC:  met or exceeded integrated luminosity goals in the last 3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Run-17 	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at 255 GeV,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 Vahid Ranjbar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Au + Au 27.2 GeV/n,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coordinator: Greg Marr</a:t>
            </a:r>
            <a:endParaRPr lang="en-US" sz="16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Run-18</a:t>
            </a:r>
            <a:r>
              <a:rPr lang="en-US" sz="1600" dirty="0">
                <a:solidFill>
                  <a:srgbClr val="0000FF"/>
                </a:solidFill>
              </a:rPr>
              <a:t> 	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Ru + Ru at 100 GeV/n, Au + Au at 13.5 GeV/n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      + fixed target runs (at 3.85 GeV/n),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coordinator: Greg Marr</a:t>
            </a:r>
            <a:endParaRPr lang="en-US" sz="16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Run-19   	Au + Au at 9.8 GeV/n, 7.3 GeV/n, 3.85 GeV/n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+ fixed target runs (multiple energies),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 Chuyu Liu</a:t>
            </a:r>
            <a:endParaRPr lang="en-US" sz="1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New and unique operation (e.g.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Ru+Ru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/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Zr+Zr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) enabled by previous upgrades</a:t>
            </a: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Flexibility of operations substantially increased: many and interleaved modes is    now routine</a:t>
            </a: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Operation of RHIC: exceeded accelerator availability goals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First (in the world) electron cooling with RF accelerated electron bunches demonstrated in support of Beam Energy Scan II -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</a:t>
            </a:r>
            <a:r>
              <a:rPr lang="en-U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presentation by A. Fedotov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Facility upgrades and maintenance ongoing to maintain high accelerator availability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Future BES-II operations will employ the newly developed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979A-4973-42A3-AAC0-622AF8E6F9EB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26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9F4C3-366D-4A9B-BB35-F60D095B052C}"/>
              </a:ext>
            </a:extLst>
          </p:cNvPr>
          <p:cNvSpPr txBox="1"/>
          <p:nvPr/>
        </p:nvSpPr>
        <p:spPr bwMode="auto">
          <a:xfrm>
            <a:off x="2857500" y="2857500"/>
            <a:ext cx="2878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>
                <a:solidFill>
                  <a:srgbClr val="000000"/>
                </a:solidFill>
                <a:latin typeface="Helvetica"/>
                <a:cs typeface="Helvetica"/>
              </a:rPr>
              <a:t>Back-up material</a:t>
            </a:r>
          </a:p>
        </p:txBody>
      </p:sp>
    </p:spTree>
    <p:extLst>
      <p:ext uri="{BB962C8B-B14F-4D97-AF65-F5344CB8AC3E}">
        <p14:creationId xmlns:p14="http://schemas.microsoft.com/office/powerpoint/2010/main" val="364296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0D2129-DE34-40AE-81B9-C3A470A3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209143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5F6C4A-EED3-4BFF-9108-C6B69934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4000" cy="24218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0B6117-EBE4-480C-BE87-73077163D781}"/>
              </a:ext>
            </a:extLst>
          </p:cNvPr>
          <p:cNvSpPr txBox="1">
            <a:spLocks/>
          </p:cNvSpPr>
          <p:nvPr/>
        </p:nvSpPr>
        <p:spPr>
          <a:xfrm>
            <a:off x="91620" y="96839"/>
            <a:ext cx="8938079" cy="458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Operational efficiency                                             </a:t>
            </a:r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setup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9F725-75FA-46EE-A876-5C0F87CE6D77}"/>
              </a:ext>
            </a:extLst>
          </p:cNvPr>
          <p:cNvSpPr txBox="1"/>
          <p:nvPr/>
        </p:nvSpPr>
        <p:spPr>
          <a:xfrm>
            <a:off x="91620" y="614576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TRANSPARENT: low energy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A0F10-52BC-4115-A32C-91E4FB3485DF}"/>
              </a:ext>
            </a:extLst>
          </p:cNvPr>
          <p:cNvSpPr txBox="1"/>
          <p:nvPr/>
        </p:nvSpPr>
        <p:spPr>
          <a:xfrm>
            <a:off x="0" y="64008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INTRANSPARENT: high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8E240-B677-4CA7-ADDA-DFFF067EB092}"/>
              </a:ext>
            </a:extLst>
          </p:cNvPr>
          <p:cNvSpPr txBox="1"/>
          <p:nvPr/>
        </p:nvSpPr>
        <p:spPr>
          <a:xfrm>
            <a:off x="4114800" y="6172200"/>
            <a:ext cx="239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BLUE: heavy ion runs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578B1-0CE4-41B6-B8DA-0FDF1A8BA498}"/>
              </a:ext>
            </a:extLst>
          </p:cNvPr>
          <p:cNvSpPr txBox="1"/>
          <p:nvPr/>
        </p:nvSpPr>
        <p:spPr>
          <a:xfrm>
            <a:off x="4000500" y="64886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RED: polarized proton runs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68069-96D1-4596-B17A-7FC0A7777C41}"/>
              </a:ext>
            </a:extLst>
          </p:cNvPr>
          <p:cNvSpPr/>
          <p:nvPr/>
        </p:nvSpPr>
        <p:spPr bwMode="auto">
          <a:xfrm>
            <a:off x="0" y="1600200"/>
            <a:ext cx="90297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09868-A9FA-4FA5-8151-2D0E74C96CCE}"/>
              </a:ext>
            </a:extLst>
          </p:cNvPr>
          <p:cNvSpPr txBox="1"/>
          <p:nvPr/>
        </p:nvSpPr>
        <p:spPr bwMode="auto">
          <a:xfrm>
            <a:off x="91620" y="908344"/>
            <a:ext cx="8916223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latin typeface="Arial"/>
                <a:cs typeface="Arial"/>
              </a:rPr>
              <a:t>Setup time:</a:t>
            </a:r>
            <a:br>
              <a:rPr lang="en-US" sz="2000" b="0" dirty="0">
                <a:latin typeface="Arial"/>
                <a:cs typeface="Arial"/>
              </a:rPr>
            </a:br>
            <a:r>
              <a:rPr lang="en-US" sz="2000" b="0" dirty="0">
                <a:latin typeface="Arial"/>
                <a:cs typeface="Arial"/>
              </a:rPr>
              <a:t>- for 1</a:t>
            </a:r>
            <a:r>
              <a:rPr lang="en-US" sz="2000" b="0" baseline="30000" dirty="0">
                <a:latin typeface="Arial"/>
                <a:cs typeface="Arial"/>
              </a:rPr>
              <a:t>st</a:t>
            </a:r>
            <a:r>
              <a:rPr lang="en-US" sz="2000" b="0" dirty="0">
                <a:latin typeface="Arial"/>
                <a:cs typeface="Arial"/>
              </a:rPr>
              <a:t> species in run: from both rings cold to 1</a:t>
            </a:r>
            <a:r>
              <a:rPr lang="en-US" sz="2000" b="0" baseline="30000" dirty="0">
                <a:latin typeface="Arial"/>
                <a:cs typeface="Arial"/>
              </a:rPr>
              <a:t>st</a:t>
            </a:r>
            <a:r>
              <a:rPr lang="en-US" sz="2000" b="0" dirty="0">
                <a:latin typeface="Arial"/>
                <a:cs typeface="Arial"/>
              </a:rPr>
              <a:t> physics store                        </a:t>
            </a:r>
            <a:br>
              <a:rPr lang="en-US" sz="2000" b="0" dirty="0">
                <a:latin typeface="Arial"/>
                <a:cs typeface="Arial"/>
              </a:rPr>
            </a:br>
            <a:r>
              <a:rPr lang="en-US" sz="2000" b="0" dirty="0">
                <a:latin typeface="Arial"/>
                <a:cs typeface="Arial"/>
              </a:rPr>
              <a:t>- for following species: from beginning of setup to 1</a:t>
            </a:r>
            <a:r>
              <a:rPr lang="en-US" sz="2000" b="0" baseline="30000" dirty="0">
                <a:latin typeface="Arial"/>
                <a:cs typeface="Arial"/>
              </a:rPr>
              <a:t>st</a:t>
            </a:r>
            <a:r>
              <a:rPr lang="en-US" sz="2000" b="0" dirty="0">
                <a:latin typeface="Arial"/>
                <a:cs typeface="Arial"/>
              </a:rPr>
              <a:t> physics store</a:t>
            </a:r>
            <a:br>
              <a:rPr lang="en-US" sz="2000" b="0" dirty="0">
                <a:latin typeface="Arial"/>
                <a:cs typeface="Arial"/>
              </a:rPr>
            </a:br>
            <a:endParaRPr lang="en-US" sz="2000" b="0" dirty="0"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BC2A80-1B3F-4F92-B47B-729F914AB51F}"/>
              </a:ext>
            </a:extLst>
          </p:cNvPr>
          <p:cNvGrpSpPr/>
          <p:nvPr/>
        </p:nvGrpSpPr>
        <p:grpSpPr>
          <a:xfrm>
            <a:off x="5943600" y="3429000"/>
            <a:ext cx="2710975" cy="604388"/>
            <a:chOff x="5662398" y="2923097"/>
            <a:chExt cx="2710975" cy="60438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FB69FDE-D5CE-444A-942E-A2F3109D723D}"/>
                </a:ext>
              </a:extLst>
            </p:cNvPr>
            <p:cNvCxnSpPr/>
            <p:nvPr/>
          </p:nvCxnSpPr>
          <p:spPr bwMode="auto">
            <a:xfrm>
              <a:off x="5662398" y="2923097"/>
              <a:ext cx="0" cy="495300"/>
            </a:xfrm>
            <a:prstGeom prst="straightConnector1">
              <a:avLst/>
            </a:prstGeom>
            <a:noFill/>
            <a:ln w="41275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07E62FB-E724-4F60-B965-47358C87E37C}"/>
                </a:ext>
              </a:extLst>
            </p:cNvPr>
            <p:cNvCxnSpPr/>
            <p:nvPr/>
          </p:nvCxnSpPr>
          <p:spPr bwMode="auto">
            <a:xfrm>
              <a:off x="8373373" y="3032185"/>
              <a:ext cx="0" cy="495300"/>
            </a:xfrm>
            <a:prstGeom prst="straightConnector1">
              <a:avLst/>
            </a:prstGeom>
            <a:noFill/>
            <a:ln w="41275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DFACD3-1F94-40EF-A910-C7A47E825B47}"/>
              </a:ext>
            </a:extLst>
          </p:cNvPr>
          <p:cNvGrpSpPr/>
          <p:nvPr/>
        </p:nvGrpSpPr>
        <p:grpSpPr>
          <a:xfrm>
            <a:off x="6282404" y="2064572"/>
            <a:ext cx="2917515" cy="3719456"/>
            <a:chOff x="6091078" y="2266890"/>
            <a:chExt cx="2917515" cy="37194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7D470E-55E7-458B-8D54-DE4C51AA79C3}"/>
                </a:ext>
              </a:extLst>
            </p:cNvPr>
            <p:cNvSpPr/>
            <p:nvPr/>
          </p:nvSpPr>
          <p:spPr bwMode="auto">
            <a:xfrm>
              <a:off x="8370594" y="2590800"/>
              <a:ext cx="475471" cy="2095500"/>
            </a:xfrm>
            <a:prstGeom prst="rect">
              <a:avLst/>
            </a:prstGeom>
            <a:noFill/>
            <a:ln w="317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953E48-24C6-4C6D-A3E2-A41A2EA09B03}"/>
                </a:ext>
              </a:extLst>
            </p:cNvPr>
            <p:cNvSpPr txBox="1"/>
            <p:nvPr/>
          </p:nvSpPr>
          <p:spPr>
            <a:xfrm>
              <a:off x="7953496" y="2266890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006600"/>
                  </a:solidFill>
                  <a:latin typeface="Helvetica"/>
                  <a:cs typeface="Helvetica"/>
                </a:rPr>
                <a:t>Run-19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EBBE67-6807-46B9-BA12-1697870D0387}"/>
                </a:ext>
              </a:extLst>
            </p:cNvPr>
            <p:cNvSpPr txBox="1"/>
            <p:nvPr/>
          </p:nvSpPr>
          <p:spPr bwMode="auto">
            <a:xfrm>
              <a:off x="6093657" y="5275302"/>
              <a:ext cx="25252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0" dirty="0">
                  <a:solidFill>
                    <a:srgbClr val="000000"/>
                  </a:solidFill>
                  <a:latin typeface="Helvetica"/>
                  <a:cs typeface="Helvetica"/>
                </a:rPr>
                <a:t>7 days </a:t>
              </a:r>
              <a:r>
                <a:rPr lang="en-US" sz="1800" dirty="0">
                  <a:solidFill>
                    <a:srgbClr val="000000"/>
                  </a:solidFill>
                  <a:latin typeface="Helvetica"/>
                  <a:cs typeface="Helvetica"/>
                </a:rPr>
                <a:t>Au+Au 9.8 GeV</a:t>
              </a:r>
              <a:endParaRPr lang="en-US" sz="1800" b="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1CA0D62-9D4B-406F-953C-7F29C28571AA}"/>
                </a:ext>
              </a:extLst>
            </p:cNvPr>
            <p:cNvCxnSpPr/>
            <p:nvPr/>
          </p:nvCxnSpPr>
          <p:spPr bwMode="auto">
            <a:xfrm flipV="1">
              <a:off x="8458200" y="4800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BB7511-1C52-45B6-93DD-3C51824A51DF}"/>
                </a:ext>
              </a:extLst>
            </p:cNvPr>
            <p:cNvSpPr txBox="1"/>
            <p:nvPr/>
          </p:nvSpPr>
          <p:spPr bwMode="auto">
            <a:xfrm>
              <a:off x="6091078" y="5617014"/>
              <a:ext cx="28073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>
                  <a:solidFill>
                    <a:srgbClr val="000000"/>
                  </a:solidFill>
                  <a:latin typeface="Helvetica"/>
                  <a:cs typeface="Helvetica"/>
                </a:rPr>
                <a:t>1 day for Au+Au 7.3 GeV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33D0C7C-5888-40E5-8886-BCC6C3B0D0E3}"/>
                </a:ext>
              </a:extLst>
            </p:cNvPr>
            <p:cNvCxnSpPr/>
            <p:nvPr/>
          </p:nvCxnSpPr>
          <p:spPr bwMode="auto">
            <a:xfrm flipV="1">
              <a:off x="8641704" y="4800600"/>
              <a:ext cx="8926" cy="81374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A76FEE-697B-4798-8431-2EBA94570957}"/>
              </a:ext>
            </a:extLst>
          </p:cNvPr>
          <p:cNvCxnSpPr/>
          <p:nvPr/>
        </p:nvCxnSpPr>
        <p:spPr bwMode="auto">
          <a:xfrm>
            <a:off x="5779931" y="2939239"/>
            <a:ext cx="0" cy="495300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C191855-9103-4667-BD3D-59667A015408}"/>
              </a:ext>
            </a:extLst>
          </p:cNvPr>
          <p:cNvSpPr txBox="1"/>
          <p:nvPr/>
        </p:nvSpPr>
        <p:spPr>
          <a:xfrm>
            <a:off x="7158541" y="2061691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Helvetica"/>
                <a:cs typeface="Helvetica"/>
              </a:rPr>
              <a:t>Run-17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33C695-A2FA-4A14-9AD2-D67CEF2296C4}"/>
              </a:ext>
            </a:extLst>
          </p:cNvPr>
          <p:cNvCxnSpPr/>
          <p:nvPr/>
        </p:nvCxnSpPr>
        <p:spPr bwMode="auto">
          <a:xfrm>
            <a:off x="7827742" y="3339289"/>
            <a:ext cx="0" cy="495300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14EFF34-C420-462F-9C6A-C57BE4F538FC}"/>
              </a:ext>
            </a:extLst>
          </p:cNvPr>
          <p:cNvSpPr/>
          <p:nvPr/>
        </p:nvSpPr>
        <p:spPr bwMode="auto">
          <a:xfrm>
            <a:off x="7709090" y="2389489"/>
            <a:ext cx="550556" cy="20955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EBC1-5DB9-4454-A5CC-6B2772111398}"/>
              </a:ext>
            </a:extLst>
          </p:cNvPr>
          <p:cNvSpPr txBox="1">
            <a:spLocks/>
          </p:cNvSpPr>
          <p:nvPr/>
        </p:nvSpPr>
        <p:spPr>
          <a:xfrm>
            <a:off x="228600" y="228600"/>
            <a:ext cx="8686800" cy="414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Operational efficiency                  </a:t>
            </a:r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availability reported to DOE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637FD2-08DC-4C2B-8F04-932CE37E2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64463"/>
              </p:ext>
            </p:extLst>
          </p:nvPr>
        </p:nvGraphicFramePr>
        <p:xfrm>
          <a:off x="114300" y="914400"/>
          <a:ext cx="8801098" cy="2999268"/>
        </p:xfrm>
        <a:graphic>
          <a:graphicData uri="http://schemas.openxmlformats.org/drawingml/2006/table">
            <a:tbl>
              <a:tblPr/>
              <a:tblGrid>
                <a:gridCol w="180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12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7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859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63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6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6417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Facility Operations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FY2002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Research (physics, machine development)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Studies (APEX)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Setup/Tuning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739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Operating Hours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2176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3441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3154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3113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3389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Failure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461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Availability (%)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82.5%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77.9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84.7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69.8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76.3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85.4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86.6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87.5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Scheduled  shutdown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(maintain cool-down)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 h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195.3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254.8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Injectors/RHIC Beam Operations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17.2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wks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Cryogenic Operation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wks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ACC01A8-2A4E-4402-8A5D-32F206288A37}"/>
              </a:ext>
            </a:extLst>
          </p:cNvPr>
          <p:cNvSpPr txBox="1"/>
          <p:nvPr/>
        </p:nvSpPr>
        <p:spPr>
          <a:xfrm>
            <a:off x="99409" y="4149804"/>
            <a:ext cx="6602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solidFill>
                  <a:schemeClr val="tx2"/>
                </a:solidFill>
                <a:latin typeface="Helvetica"/>
                <a:cs typeface="Helvetica"/>
              </a:rPr>
              <a:t>Availability = beam time / scheduled beam time</a:t>
            </a:r>
            <a:br>
              <a:rPr lang="en-US" b="0" dirty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800" b="0" dirty="0">
                <a:solidFill>
                  <a:schemeClr val="tx2"/>
                </a:solidFill>
                <a:latin typeface="Helvetica"/>
                <a:cs typeface="Helvetica"/>
              </a:rPr>
              <a:t>	           </a:t>
            </a:r>
            <a:r>
              <a:rPr lang="en-US" sz="1600" b="0" dirty="0">
                <a:solidFill>
                  <a:schemeClr val="tx2"/>
                </a:solidFill>
                <a:latin typeface="Helvetica"/>
                <a:cs typeface="Helvetica"/>
              </a:rPr>
              <a:t> (denominator excludes scheduled maintenance)</a:t>
            </a:r>
            <a:endParaRPr lang="en-US" sz="2000" b="0" dirty="0">
              <a:solidFill>
                <a:schemeClr val="tx2"/>
              </a:solidFill>
              <a:latin typeface="Helvetica"/>
              <a:cs typeface="Helvetica"/>
            </a:endParaRPr>
          </a:p>
          <a:p>
            <a:pPr algn="l"/>
            <a:r>
              <a:rPr lang="en-US" b="0" dirty="0">
                <a:solidFill>
                  <a:schemeClr val="tx2"/>
                </a:solidFill>
                <a:latin typeface="Helvetica"/>
                <a:cs typeface="Helvetica"/>
              </a:rPr>
              <a:t>Availability goal: 80%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168393-E791-448F-95BA-F0032EC8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41" y="5051480"/>
            <a:ext cx="3657600" cy="181588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 type="none" w="sm" len="sm"/>
            <a:tailEnd type="none" w="med" len="lg"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600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Typical times: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50K to 4K cool-down : 0.5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Initial set-up	  : 2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Changing species	  : 0.5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Beam studies (APEX): 16h / 2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Maintenance	   : 14h / 2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Warm-up		   : 0.5 weeks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EC9F5E-AB5D-43E9-BEF2-06FF354CCE08}"/>
              </a:ext>
            </a:extLst>
          </p:cNvPr>
          <p:cNvSpPr/>
          <p:nvPr/>
        </p:nvSpPr>
        <p:spPr bwMode="auto">
          <a:xfrm>
            <a:off x="7886700" y="2502360"/>
            <a:ext cx="1143000" cy="685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B1DF8-7F2B-4E28-9D83-B38CE7EB15EB}"/>
              </a:ext>
            </a:extLst>
          </p:cNvPr>
          <p:cNvSpPr txBox="1"/>
          <p:nvPr/>
        </p:nvSpPr>
        <p:spPr>
          <a:xfrm>
            <a:off x="2301240" y="491776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Need to update through 2019</a:t>
            </a:r>
          </a:p>
        </p:txBody>
      </p:sp>
    </p:spTree>
    <p:extLst>
      <p:ext uri="{BB962C8B-B14F-4D97-AF65-F5344CB8AC3E}">
        <p14:creationId xmlns:p14="http://schemas.microsoft.com/office/powerpoint/2010/main" val="26069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id="{7FC61D32-8AF9-4283-9212-12730396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4905"/>
            <a:ext cx="9144000" cy="634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Oval 3">
            <a:extLst>
              <a:ext uri="{FF2B5EF4-FFF2-40B4-BE49-F238E27FC236}">
                <a16:creationId xmlns:a16="http://schemas.microsoft.com/office/drawing/2014/main" id="{7062C4F4-DFCB-4AC0-BA42-639988C1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5" name="Oval 4">
            <a:extLst>
              <a:ext uri="{FF2B5EF4-FFF2-40B4-BE49-F238E27FC236}">
                <a16:creationId xmlns:a16="http://schemas.microsoft.com/office/drawing/2014/main" id="{E5DE49B0-446F-40C1-A789-4FD3A0B5D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3359EE5E-2317-42AA-BE2C-811AF210D6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015CF4A2-B6D7-4051-A3CE-F5F647218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8" name="Arc 7">
            <a:extLst>
              <a:ext uri="{FF2B5EF4-FFF2-40B4-BE49-F238E27FC236}">
                <a16:creationId xmlns:a16="http://schemas.microsoft.com/office/drawing/2014/main" id="{F7E0E82A-8C25-44B6-86DA-61AEDFA0291E}"/>
              </a:ext>
            </a:extLst>
          </p:cNvPr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35E0295A-4CA8-434D-BB89-456E9BA5A0BF}"/>
              </a:ext>
            </a:extLst>
          </p:cNvPr>
          <p:cNvSpPr>
            <a:spLocks/>
          </p:cNvSpPr>
          <p:nvPr/>
        </p:nvSpPr>
        <p:spPr bwMode="auto">
          <a:xfrm>
            <a:off x="3505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FFD2FF7D-BD8A-46E2-B41B-7EA54FAF0746}"/>
              </a:ext>
            </a:extLst>
          </p:cNvPr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2B956756-9A3E-440B-9A1B-31C4BB858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4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A72AEAC3-64FA-404F-A1EB-41F99E9B4493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1016001" y="3776664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057C14A3-AB53-42C6-9358-93EC3440D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2B4AAC7D-E62D-49FA-ACD7-D3B0227D408E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149226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A9B5588B-4A6D-4437-8954-E4BC9809F222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44452" y="3436939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0402BC1E-E99D-4A3F-97FB-13AB3AA0B567}"/>
              </a:ext>
            </a:extLst>
          </p:cNvPr>
          <p:cNvSpPr>
            <a:spLocks noChangeShapeType="1"/>
          </p:cNvSpPr>
          <p:nvPr/>
        </p:nvSpPr>
        <p:spPr bwMode="auto">
          <a:xfrm rot="-741322">
            <a:off x="44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14843BF9-836D-4A1C-8A00-C915ABD5DC0C}"/>
              </a:ext>
            </a:extLst>
          </p:cNvPr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D05A9790-ECC4-496E-BDBA-BCDF86408086}"/>
              </a:ext>
            </a:extLst>
          </p:cNvPr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0C106086-662F-4C8D-8DD6-946E8F5E3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400" y="4168777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4BD51961-0C41-4C26-A110-C12CD5C0E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1" name="Line 20">
            <a:extLst>
              <a:ext uri="{FF2B5EF4-FFF2-40B4-BE49-F238E27FC236}">
                <a16:creationId xmlns:a16="http://schemas.microsoft.com/office/drawing/2014/main" id="{3D106DA6-9446-4C1F-B970-139ABC2AD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2" name="Line 21">
            <a:extLst>
              <a:ext uri="{FF2B5EF4-FFF2-40B4-BE49-F238E27FC236}">
                <a16:creationId xmlns:a16="http://schemas.microsoft.com/office/drawing/2014/main" id="{C7966CE5-4A3B-47FD-983C-E7B8365F9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3" name="Line 22">
            <a:extLst>
              <a:ext uri="{FF2B5EF4-FFF2-40B4-BE49-F238E27FC236}">
                <a16:creationId xmlns:a16="http://schemas.microsoft.com/office/drawing/2014/main" id="{2B5BCAA7-7967-4CA1-A130-2CC66ED870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E220AB8B-0BFC-4B35-B845-F687197CEA67}"/>
              </a:ext>
            </a:extLst>
          </p:cNvPr>
          <p:cNvSpPr>
            <a:spLocks noChangeArrowheads="1"/>
          </p:cNvSpPr>
          <p:nvPr/>
        </p:nvSpPr>
        <p:spPr bwMode="auto">
          <a:xfrm rot="183840">
            <a:off x="4572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D3D7A97C-0525-4BF3-8DB7-61F4117C1B58}"/>
              </a:ext>
            </a:extLst>
          </p:cNvPr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96" name="Line 25">
            <a:extLst>
              <a:ext uri="{FF2B5EF4-FFF2-40B4-BE49-F238E27FC236}">
                <a16:creationId xmlns:a16="http://schemas.microsoft.com/office/drawing/2014/main" id="{964B0176-B360-44FE-A4E3-613AC4A77837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5410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7" name="Line 26">
            <a:extLst>
              <a:ext uri="{FF2B5EF4-FFF2-40B4-BE49-F238E27FC236}">
                <a16:creationId xmlns:a16="http://schemas.microsoft.com/office/drawing/2014/main" id="{09CAF513-3D4E-4436-B382-AA7AC8211B73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4876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8" name="Line 27">
            <a:extLst>
              <a:ext uri="{FF2B5EF4-FFF2-40B4-BE49-F238E27FC236}">
                <a16:creationId xmlns:a16="http://schemas.microsoft.com/office/drawing/2014/main" id="{F3269E3C-B941-4FD0-92C0-47F916C4F153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5030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99" name="Line 28">
            <a:extLst>
              <a:ext uri="{FF2B5EF4-FFF2-40B4-BE49-F238E27FC236}">
                <a16:creationId xmlns:a16="http://schemas.microsoft.com/office/drawing/2014/main" id="{7913FF21-A46C-48AA-B280-6A9C6299720C}"/>
              </a:ext>
            </a:extLst>
          </p:cNvPr>
          <p:cNvSpPr>
            <a:spLocks noChangeShapeType="1"/>
          </p:cNvSpPr>
          <p:nvPr/>
        </p:nvSpPr>
        <p:spPr bwMode="auto">
          <a:xfrm rot="274163" flipH="1">
            <a:off x="5105401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0" name="Line 29">
            <a:extLst>
              <a:ext uri="{FF2B5EF4-FFF2-40B4-BE49-F238E27FC236}">
                <a16:creationId xmlns:a16="http://schemas.microsoft.com/office/drawing/2014/main" id="{7DEFDE61-BD15-4583-8B0E-C1792DBF804D}"/>
              </a:ext>
            </a:extLst>
          </p:cNvPr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1" name="Line 34">
            <a:extLst>
              <a:ext uri="{FF2B5EF4-FFF2-40B4-BE49-F238E27FC236}">
                <a16:creationId xmlns:a16="http://schemas.microsoft.com/office/drawing/2014/main" id="{0CDD88AA-74E8-425A-B2A3-AAE0814AD2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2" name="Line 35">
            <a:extLst>
              <a:ext uri="{FF2B5EF4-FFF2-40B4-BE49-F238E27FC236}">
                <a16:creationId xmlns:a16="http://schemas.microsoft.com/office/drawing/2014/main" id="{8E0C33A7-E247-4FC7-A331-E4D645D3FD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3" name="Line 36">
            <a:extLst>
              <a:ext uri="{FF2B5EF4-FFF2-40B4-BE49-F238E27FC236}">
                <a16:creationId xmlns:a16="http://schemas.microsoft.com/office/drawing/2014/main" id="{EA2AA1F1-55B5-4125-A055-942E5416D9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4" name="Line 37">
            <a:extLst>
              <a:ext uri="{FF2B5EF4-FFF2-40B4-BE49-F238E27FC236}">
                <a16:creationId xmlns:a16="http://schemas.microsoft.com/office/drawing/2014/main" id="{65CD9B7D-DC56-4EF3-B670-45B5A8389D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5" name="Line 38">
            <a:extLst>
              <a:ext uri="{FF2B5EF4-FFF2-40B4-BE49-F238E27FC236}">
                <a16:creationId xmlns:a16="http://schemas.microsoft.com/office/drawing/2014/main" id="{9ECD8955-79ED-4394-BFFF-9E3E7452F4E3}"/>
              </a:ext>
            </a:extLst>
          </p:cNvPr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6" name="Line 39">
            <a:extLst>
              <a:ext uri="{FF2B5EF4-FFF2-40B4-BE49-F238E27FC236}">
                <a16:creationId xmlns:a16="http://schemas.microsoft.com/office/drawing/2014/main" id="{9A48DA7D-6566-442E-A12A-CD9415BFD999}"/>
              </a:ext>
            </a:extLst>
          </p:cNvPr>
          <p:cNvSpPr>
            <a:spLocks noChangeShapeType="1"/>
          </p:cNvSpPr>
          <p:nvPr/>
        </p:nvSpPr>
        <p:spPr bwMode="auto">
          <a:xfrm rot="21278497" flipH="1">
            <a:off x="3808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7" name="Line 41">
            <a:extLst>
              <a:ext uri="{FF2B5EF4-FFF2-40B4-BE49-F238E27FC236}">
                <a16:creationId xmlns:a16="http://schemas.microsoft.com/office/drawing/2014/main" id="{A6C7C687-03D9-4CDC-B1F0-42E3246C25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8" name="Line 42">
            <a:extLst>
              <a:ext uri="{FF2B5EF4-FFF2-40B4-BE49-F238E27FC236}">
                <a16:creationId xmlns:a16="http://schemas.microsoft.com/office/drawing/2014/main" id="{A81788D6-C057-4095-9C45-5FC0125B1201}"/>
              </a:ext>
            </a:extLst>
          </p:cNvPr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09" name="Rectangle 43">
            <a:extLst>
              <a:ext uri="{FF2B5EF4-FFF2-40B4-BE49-F238E27FC236}">
                <a16:creationId xmlns:a16="http://schemas.microsoft.com/office/drawing/2014/main" id="{79EF615E-2696-42FF-8732-CF06F15CA936}"/>
              </a:ext>
            </a:extLst>
          </p:cNvPr>
          <p:cNvSpPr>
            <a:spLocks noChangeArrowheads="1"/>
          </p:cNvSpPr>
          <p:nvPr/>
        </p:nvSpPr>
        <p:spPr bwMode="auto">
          <a:xfrm rot="4257526">
            <a:off x="1873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0" name="Line 44">
            <a:extLst>
              <a:ext uri="{FF2B5EF4-FFF2-40B4-BE49-F238E27FC236}">
                <a16:creationId xmlns:a16="http://schemas.microsoft.com/office/drawing/2014/main" id="{770783DB-10BF-4EAC-86BD-42C4134A2319}"/>
              </a:ext>
            </a:extLst>
          </p:cNvPr>
          <p:cNvSpPr>
            <a:spLocks noChangeShapeType="1"/>
          </p:cNvSpPr>
          <p:nvPr/>
        </p:nvSpPr>
        <p:spPr bwMode="auto">
          <a:xfrm rot="21414741" flipH="1">
            <a:off x="1555751" y="3692526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11" name="Rectangle 51">
            <a:extLst>
              <a:ext uri="{FF2B5EF4-FFF2-40B4-BE49-F238E27FC236}">
                <a16:creationId xmlns:a16="http://schemas.microsoft.com/office/drawing/2014/main" id="{5B54CC26-BBE9-4A98-91B8-889593EB6957}"/>
              </a:ext>
            </a:extLst>
          </p:cNvPr>
          <p:cNvSpPr>
            <a:spLocks noChangeArrowheads="1"/>
          </p:cNvSpPr>
          <p:nvPr/>
        </p:nvSpPr>
        <p:spPr bwMode="auto">
          <a:xfrm rot="219660">
            <a:off x="3581401" y="2782889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2" name="Rectangle 52">
            <a:extLst>
              <a:ext uri="{FF2B5EF4-FFF2-40B4-BE49-F238E27FC236}">
                <a16:creationId xmlns:a16="http://schemas.microsoft.com/office/drawing/2014/main" id="{E8F2241D-7B45-4F10-9A9D-EAF8150555EB}"/>
              </a:ext>
            </a:extLst>
          </p:cNvPr>
          <p:cNvSpPr>
            <a:spLocks noChangeArrowheads="1"/>
          </p:cNvSpPr>
          <p:nvPr/>
        </p:nvSpPr>
        <p:spPr bwMode="auto">
          <a:xfrm rot="3112852">
            <a:off x="900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3" name="Rectangle 53">
            <a:extLst>
              <a:ext uri="{FF2B5EF4-FFF2-40B4-BE49-F238E27FC236}">
                <a16:creationId xmlns:a16="http://schemas.microsoft.com/office/drawing/2014/main" id="{F09654AB-C910-4D64-85C1-AE6E47A569E6}"/>
              </a:ext>
            </a:extLst>
          </p:cNvPr>
          <p:cNvSpPr>
            <a:spLocks noChangeArrowheads="1"/>
          </p:cNvSpPr>
          <p:nvPr/>
        </p:nvSpPr>
        <p:spPr bwMode="auto">
          <a:xfrm rot="-771096">
            <a:off x="7829550" y="2525714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4" name="Rectangle 54">
            <a:extLst>
              <a:ext uri="{FF2B5EF4-FFF2-40B4-BE49-F238E27FC236}">
                <a16:creationId xmlns:a16="http://schemas.microsoft.com/office/drawing/2014/main" id="{C9CCB663-A648-41F9-A673-6C430235EEB1}"/>
              </a:ext>
            </a:extLst>
          </p:cNvPr>
          <p:cNvSpPr>
            <a:spLocks noChangeArrowheads="1"/>
          </p:cNvSpPr>
          <p:nvPr/>
        </p:nvSpPr>
        <p:spPr bwMode="auto">
          <a:xfrm rot="1180436">
            <a:off x="8226426" y="157004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5" name="Rectangle 55">
            <a:extLst>
              <a:ext uri="{FF2B5EF4-FFF2-40B4-BE49-F238E27FC236}">
                <a16:creationId xmlns:a16="http://schemas.microsoft.com/office/drawing/2014/main" id="{21F35261-0BED-4252-A6A8-2A8656C1EDCF}"/>
              </a:ext>
            </a:extLst>
          </p:cNvPr>
          <p:cNvSpPr>
            <a:spLocks noChangeArrowheads="1"/>
          </p:cNvSpPr>
          <p:nvPr/>
        </p:nvSpPr>
        <p:spPr bwMode="auto">
          <a:xfrm rot="181585">
            <a:off x="5627689" y="11668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6" name="Rectangle 56">
            <a:extLst>
              <a:ext uri="{FF2B5EF4-FFF2-40B4-BE49-F238E27FC236}">
                <a16:creationId xmlns:a16="http://schemas.microsoft.com/office/drawing/2014/main" id="{88BEE2D5-5733-474B-9534-C83C1CC00837}"/>
              </a:ext>
            </a:extLst>
          </p:cNvPr>
          <p:cNvSpPr>
            <a:spLocks noChangeArrowheads="1"/>
          </p:cNvSpPr>
          <p:nvPr/>
        </p:nvSpPr>
        <p:spPr bwMode="auto">
          <a:xfrm rot="-581619">
            <a:off x="2498726" y="130334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17" name="Text Box 61">
            <a:extLst>
              <a:ext uri="{FF2B5EF4-FFF2-40B4-BE49-F238E27FC236}">
                <a16:creationId xmlns:a16="http://schemas.microsoft.com/office/drawing/2014/main" id="{D909B7C7-6687-4933-BE03-C81B856F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150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118" name="Line 66">
            <a:extLst>
              <a:ext uri="{FF2B5EF4-FFF2-40B4-BE49-F238E27FC236}">
                <a16:creationId xmlns:a16="http://schemas.microsoft.com/office/drawing/2014/main" id="{47BF7EDC-7522-4BB5-B1AB-752A29F23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613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19" name="Oval 67">
            <a:extLst>
              <a:ext uri="{FF2B5EF4-FFF2-40B4-BE49-F238E27FC236}">
                <a16:creationId xmlns:a16="http://schemas.microsoft.com/office/drawing/2014/main" id="{7048951D-131E-4A0F-AE97-1EAFF1E6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3722689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20" name="Oval 68">
            <a:extLst>
              <a:ext uri="{FF2B5EF4-FFF2-40B4-BE49-F238E27FC236}">
                <a16:creationId xmlns:a16="http://schemas.microsoft.com/office/drawing/2014/main" id="{D28595D1-4F01-4E71-81AC-1F60F122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746501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121" name="Freeform 69">
            <a:extLst>
              <a:ext uri="{FF2B5EF4-FFF2-40B4-BE49-F238E27FC236}">
                <a16:creationId xmlns:a16="http://schemas.microsoft.com/office/drawing/2014/main" id="{488F7F5E-362B-4922-A772-A249F2D4D52F}"/>
              </a:ext>
            </a:extLst>
          </p:cNvPr>
          <p:cNvSpPr>
            <a:spLocks/>
          </p:cNvSpPr>
          <p:nvPr/>
        </p:nvSpPr>
        <p:spPr bwMode="auto">
          <a:xfrm>
            <a:off x="706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122" name="Text Box 70">
            <a:extLst>
              <a:ext uri="{FF2B5EF4-FFF2-40B4-BE49-F238E27FC236}">
                <a16:creationId xmlns:a16="http://schemas.microsoft.com/office/drawing/2014/main" id="{A611F452-538B-4AEB-808D-36A35B8FA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101" y="3543302"/>
            <a:ext cx="543714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ERL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4284B7C-606F-4E0D-BC11-24616433B2F9}"/>
              </a:ext>
            </a:extLst>
          </p:cNvPr>
          <p:cNvGrpSpPr/>
          <p:nvPr/>
        </p:nvGrpSpPr>
        <p:grpSpPr>
          <a:xfrm>
            <a:off x="-41012" y="1219202"/>
            <a:ext cx="8865841" cy="4232064"/>
            <a:chOff x="-41012" y="1219202"/>
            <a:chExt cx="8865841" cy="4232064"/>
          </a:xfrm>
        </p:grpSpPr>
        <p:sp>
          <p:nvSpPr>
            <p:cNvPr id="124" name="Text Box 45">
              <a:extLst>
                <a:ext uri="{FF2B5EF4-FFF2-40B4-BE49-F238E27FC236}">
                  <a16:creationId xmlns:a16="http://schemas.microsoft.com/office/drawing/2014/main" id="{E7E82B35-531F-4B02-860F-4DD462252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400" y="1616076"/>
              <a:ext cx="1062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</a:t>
              </a:r>
            </a:p>
          </p:txBody>
        </p:sp>
        <p:sp>
          <p:nvSpPr>
            <p:cNvPr id="125" name="Text Box 46">
              <a:extLst>
                <a:ext uri="{FF2B5EF4-FFF2-40B4-BE49-F238E27FC236}">
                  <a16:creationId xmlns:a16="http://schemas.microsoft.com/office/drawing/2014/main" id="{B9205330-D328-4CC4-89CF-91A4E4FF0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126" name="Text Box 47">
              <a:extLst>
                <a:ext uri="{FF2B5EF4-FFF2-40B4-BE49-F238E27FC236}">
                  <a16:creationId xmlns:a16="http://schemas.microsoft.com/office/drawing/2014/main" id="{B454DCBF-5089-4FE3-A1C7-8AE043338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127" name="Text Box 48">
              <a:extLst>
                <a:ext uri="{FF2B5EF4-FFF2-40B4-BE49-F238E27FC236}">
                  <a16:creationId xmlns:a16="http://schemas.microsoft.com/office/drawing/2014/main" id="{D19949B9-D35A-48D7-9134-14D956371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128" name="Text Box 49">
              <a:extLst>
                <a:ext uri="{FF2B5EF4-FFF2-40B4-BE49-F238E27FC236}">
                  <a16:creationId xmlns:a16="http://schemas.microsoft.com/office/drawing/2014/main" id="{42FAAF22-99D5-4B6E-BB90-A3242DF66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129" name="Text Box 50">
              <a:extLst>
                <a:ext uri="{FF2B5EF4-FFF2-40B4-BE49-F238E27FC236}">
                  <a16:creationId xmlns:a16="http://schemas.microsoft.com/office/drawing/2014/main" id="{3AA8CF4C-94EF-40EA-A337-E527D389B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130" name="Text Box 57">
              <a:extLst>
                <a:ext uri="{FF2B5EF4-FFF2-40B4-BE49-F238E27FC236}">
                  <a16:creationId xmlns:a16="http://schemas.microsoft.com/office/drawing/2014/main" id="{3627E1C4-6F89-45AA-8D4A-12817871A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131" name="Text Box 58">
              <a:extLst>
                <a:ext uri="{FF2B5EF4-FFF2-40B4-BE49-F238E27FC236}">
                  <a16:creationId xmlns:a16="http://schemas.microsoft.com/office/drawing/2014/main" id="{5447D8EE-F804-468B-A795-297A3CD7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139" y="2286002"/>
              <a:ext cx="954083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 err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sPHENIX</a:t>
              </a:r>
              <a:endParaRPr lang="en-US" sz="1400" dirty="0">
                <a:solidFill>
                  <a:schemeClr val="bg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132" name="Text Box 59">
              <a:extLst>
                <a:ext uri="{FF2B5EF4-FFF2-40B4-BE49-F238E27FC236}">
                  <a16:creationId xmlns:a16="http://schemas.microsoft.com/office/drawing/2014/main" id="{88959F6A-E88E-43B0-B3E7-A8C26C275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1834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133" name="Text Box 60">
              <a:extLst>
                <a:ext uri="{FF2B5EF4-FFF2-40B4-BE49-F238E27FC236}">
                  <a16:creationId xmlns:a16="http://schemas.microsoft.com/office/drawing/2014/main" id="{1E03D5C6-3368-476F-857B-A54162F3C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134" name="Text Box 62">
              <a:extLst>
                <a:ext uri="{FF2B5EF4-FFF2-40B4-BE49-F238E27FC236}">
                  <a16:creationId xmlns:a16="http://schemas.microsoft.com/office/drawing/2014/main" id="{A3B4DFA1-2A06-415A-B592-A56735B87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76994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135" name="Text Box 70">
              <a:extLst>
                <a:ext uri="{FF2B5EF4-FFF2-40B4-BE49-F238E27FC236}">
                  <a16:creationId xmlns:a16="http://schemas.microsoft.com/office/drawing/2014/main" id="{60AFAE1B-BB02-4593-9401-6DA62D871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136" name="Text Box 70">
              <a:extLst>
                <a:ext uri="{FF2B5EF4-FFF2-40B4-BE49-F238E27FC236}">
                  <a16:creationId xmlns:a16="http://schemas.microsoft.com/office/drawing/2014/main" id="{7198343C-CF45-46BF-B7B3-571F7422A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137" name="Text Box 70">
              <a:extLst>
                <a:ext uri="{FF2B5EF4-FFF2-40B4-BE49-F238E27FC236}">
                  <a16:creationId xmlns:a16="http://schemas.microsoft.com/office/drawing/2014/main" id="{F0FAEFD7-5436-4181-BC29-2962D97FA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213" y="3314702"/>
              <a:ext cx="670039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ATF II</a:t>
              </a:r>
            </a:p>
          </p:txBody>
        </p:sp>
        <p:sp>
          <p:nvSpPr>
            <p:cNvPr id="138" name="Text Box 70">
              <a:extLst>
                <a:ext uri="{FF2B5EF4-FFF2-40B4-BE49-F238E27FC236}">
                  <a16:creationId xmlns:a16="http://schemas.microsoft.com/office/drawing/2014/main" id="{BB1935C2-2D63-472A-925B-B3ED991CA6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  <p:sp>
          <p:nvSpPr>
            <p:cNvPr id="139" name="Text Box 70">
              <a:extLst>
                <a:ext uri="{FF2B5EF4-FFF2-40B4-BE49-F238E27FC236}">
                  <a16:creationId xmlns:a16="http://schemas.microsoft.com/office/drawing/2014/main" id="{7DBD4884-17AB-4C91-8D0E-AB3FB3210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4433" y="5143502"/>
              <a:ext cx="520396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ATF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B10F675-3628-4061-AEB7-4110124B3CAB}"/>
              </a:ext>
            </a:extLst>
          </p:cNvPr>
          <p:cNvSpPr txBox="1"/>
          <p:nvPr/>
        </p:nvSpPr>
        <p:spPr>
          <a:xfrm>
            <a:off x="3886200" y="3314700"/>
            <a:ext cx="51816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latin typeface="Arial"/>
                <a:cs typeface="Arial"/>
              </a:rPr>
              <a:t>Circumference   	: 3.8 km</a:t>
            </a:r>
          </a:p>
          <a:p>
            <a:pPr algn="l"/>
            <a:r>
              <a:rPr lang="en-US" sz="1800" b="0" dirty="0">
                <a:latin typeface="Arial"/>
                <a:cs typeface="Arial"/>
              </a:rPr>
              <a:t>Max dipole field	: 3.5 T</a:t>
            </a:r>
            <a:br>
              <a:rPr lang="en-US" sz="1800" b="0" dirty="0">
                <a:latin typeface="Arial"/>
                <a:cs typeface="Arial"/>
              </a:rPr>
            </a:br>
            <a:r>
              <a:rPr lang="en-US" sz="1800" b="0" dirty="0">
                <a:latin typeface="Arial"/>
                <a:cs typeface="Arial"/>
              </a:rPr>
              <a:t>Energy               	: 255 GeV p</a:t>
            </a:r>
            <a:br>
              <a:rPr lang="en-US" sz="1800" b="0" dirty="0">
                <a:latin typeface="Arial"/>
                <a:cs typeface="Arial"/>
              </a:rPr>
            </a:br>
            <a:r>
              <a:rPr lang="en-US" sz="1800" b="0" dirty="0">
                <a:latin typeface="Arial"/>
                <a:cs typeface="Arial"/>
              </a:rPr>
              <a:t>	   	: 100 GeV/nucleon Au</a:t>
            </a:r>
          </a:p>
          <a:p>
            <a:pPr algn="l"/>
            <a:r>
              <a:rPr lang="en-US" sz="1800" b="0" dirty="0">
                <a:latin typeface="Arial"/>
                <a:cs typeface="Arial"/>
              </a:rPr>
              <a:t>Species          	: p</a:t>
            </a:r>
            <a:r>
              <a:rPr lang="en-US" sz="1800" dirty="0">
                <a:latin typeface="Wingdings 3" charset="2"/>
                <a:cs typeface="Wingdings 3" charset="2"/>
              </a:rPr>
              <a:t>h</a:t>
            </a:r>
            <a:r>
              <a:rPr lang="en-US" sz="1800" b="0" dirty="0">
                <a:latin typeface="Arial"/>
                <a:cs typeface="Arial"/>
              </a:rPr>
              <a:t> to U (incl. asymmetric)</a:t>
            </a:r>
            <a:br>
              <a:rPr lang="en-US" sz="1800" b="0" dirty="0">
                <a:latin typeface="Arial"/>
                <a:cs typeface="Arial"/>
              </a:rPr>
            </a:br>
            <a:r>
              <a:rPr lang="en-US" sz="1800" b="0" dirty="0">
                <a:latin typeface="Arial"/>
                <a:cs typeface="Arial"/>
              </a:rPr>
              <a:t>Experiments	: STAR, PHENIX (</a:t>
            </a:r>
            <a:r>
              <a:rPr lang="en-US" sz="1800" dirty="0">
                <a:latin typeface="Wingdings 3" charset="2"/>
                <a:cs typeface="Wingdings 3" charset="2"/>
              </a:rPr>
              <a:t>g</a:t>
            </a:r>
            <a:r>
              <a:rPr lang="en-US" sz="1800" b="0" dirty="0">
                <a:latin typeface="Arial"/>
                <a:cs typeface="Arial"/>
              </a:rPr>
              <a:t> sPHENIX)</a:t>
            </a:r>
          </a:p>
        </p:txBody>
      </p:sp>
      <p:sp>
        <p:nvSpPr>
          <p:cNvPr id="141" name="Title 2">
            <a:extLst>
              <a:ext uri="{FF2B5EF4-FFF2-40B4-BE49-F238E27FC236}">
                <a16:creationId xmlns:a16="http://schemas.microsoft.com/office/drawing/2014/main" id="{651771A2-98C2-4160-AF9F-B389A278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"/>
            <a:ext cx="9144000" cy="719137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Relativistic Heavy Ion Collider (RHIC) Overview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4B5BE32-BDA9-4311-BD00-B23E83AD2D09}"/>
              </a:ext>
            </a:extLst>
          </p:cNvPr>
          <p:cNvSpPr txBox="1">
            <a:spLocks/>
          </p:cNvSpPr>
          <p:nvPr/>
        </p:nvSpPr>
        <p:spPr>
          <a:xfrm>
            <a:off x="0" y="20148"/>
            <a:ext cx="8801101" cy="71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Run-17 detail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3FE0C-FE18-403D-89F7-13D33966A6F3}"/>
              </a:ext>
            </a:extLst>
          </p:cNvPr>
          <p:cNvSpPr txBox="1"/>
          <p:nvPr/>
        </p:nvSpPr>
        <p:spPr>
          <a:xfrm>
            <a:off x="342899" y="1028343"/>
            <a:ext cx="86850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/>
              <a:t>p</a:t>
            </a:r>
            <a:r>
              <a:rPr lang="en-US" dirty="0"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dirty="0"/>
              <a:t>+p</a:t>
            </a:r>
            <a:r>
              <a:rPr lang="en-US" dirty="0"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dirty="0"/>
              <a:t> </a:t>
            </a: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at 255 GeV, 15 weeks (2/12/17-5/30/17)</a:t>
            </a:r>
            <a:b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 	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 only</a:t>
            </a:r>
          </a:p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luminosity leveling</a:t>
            </a:r>
            <a:endParaRPr lang="en-US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larger aperture beampipes at STAR and PHENIX</a:t>
            </a:r>
            <a:endParaRPr lang="en-US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MPS tests</a:t>
            </a:r>
            <a:endParaRPr lang="en-US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9 MHz cavity commissioning</a:t>
            </a:r>
          </a:p>
          <a:p>
            <a:endParaRPr lang="en-US" b="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Au + Au at 27.2 GeV/nucleon,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weeks (5/30/17 – 6/19/17) </a:t>
            </a:r>
            <a:b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 	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selection for concurrent operation with Coherent Electron Cooling 	    Proof of Principle (</a:t>
            </a:r>
            <a:r>
              <a:rPr lang="en-US" b="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CeC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  <a:p>
            <a:pPr algn="l"/>
            <a:endParaRPr lang="en-US" b="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/>
              <a:t>p</a:t>
            </a:r>
            <a:r>
              <a:rPr lang="en-US" dirty="0"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dirty="0"/>
              <a:t>+p</a:t>
            </a:r>
            <a:r>
              <a:rPr lang="en-US" dirty="0"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dirty="0"/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at 255 GeV –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RHICf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, 6 days (6/21/17 - 6/27/17)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    	 </a:t>
            </a:r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radial polarization using spin rotators</a:t>
            </a:r>
          </a:p>
          <a:p>
            <a:endParaRPr lang="en-US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CeC</a:t>
            </a: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gun commissioning</a:t>
            </a:r>
            <a:b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  	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90 hours dedicated </a:t>
            </a:r>
            <a:r>
              <a:rPr lang="en-US" b="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CeC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</a:t>
            </a:r>
            <a:r>
              <a:rPr lang="en-US" b="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1C9515-05A1-4383-B895-3AA78108F7F4}"/>
              </a:ext>
            </a:extLst>
          </p:cNvPr>
          <p:cNvSpPr/>
          <p:nvPr/>
        </p:nvSpPr>
        <p:spPr>
          <a:xfrm>
            <a:off x="342899" y="701454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3 modes for physics</a:t>
            </a:r>
          </a:p>
        </p:txBody>
      </p:sp>
    </p:spTree>
    <p:extLst>
      <p:ext uri="{BB962C8B-B14F-4D97-AF65-F5344CB8AC3E}">
        <p14:creationId xmlns:p14="http://schemas.microsoft.com/office/powerpoint/2010/main" val="1543211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41433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Run-17 p</a:t>
            </a:r>
            <a:r>
              <a:rPr lang="en-US" sz="2700" dirty="0">
                <a:solidFill>
                  <a:srgbClr val="FF0000"/>
                </a:solidFill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700" dirty="0">
                <a:solidFill>
                  <a:srgbClr val="FF0000"/>
                </a:solidFill>
              </a:rPr>
              <a:t>+p</a:t>
            </a:r>
            <a:r>
              <a:rPr lang="en-US" sz="2700" dirty="0">
                <a:solidFill>
                  <a:srgbClr val="FF0000"/>
                </a:solidFill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700" dirty="0">
                <a:solidFill>
                  <a:srgbClr val="FF0000"/>
                </a:solidFill>
              </a:rPr>
              <a:t> at 255 GeV                                 </a:t>
            </a:r>
            <a:r>
              <a:rPr lang="en-US" sz="2800" b="0" dirty="0">
                <a:solidFill>
                  <a:schemeClr val="tx1"/>
                </a:solidFill>
              </a:rPr>
              <a:t>Notable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56" y="889820"/>
            <a:ext cx="8763000" cy="5562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/>
              <a:t>all DX magnets moved back to symmetric position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only one experiment STAR (PHENIX being converted to sPHENIX)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STAR experimental beam pipe changed </a:t>
            </a:r>
            <a:r>
              <a:rPr lang="en-US" sz="1400" dirty="0"/>
              <a:t>(from 4 cm ID Be NEG coated to 8 cm ID Be without coating; adjacent Al pieces are NEG coated on both cases)</a:t>
            </a:r>
            <a:r>
              <a:rPr lang="en-US" sz="1600" dirty="0"/>
              <a:t>; PHENIX experimental beam pipe changed </a:t>
            </a:r>
            <a:r>
              <a:rPr lang="en-US" sz="1400" dirty="0"/>
              <a:t>(from 4 cm ID Be to 12.2 cm ID SS, both NEG coated)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339933"/>
                </a:solidFill>
              </a:rPr>
              <a:t>1 of 3 new 9 MHz cavities installed in each ring and made operational </a:t>
            </a:r>
            <a:br>
              <a:rPr lang="en-US" sz="1600" dirty="0">
                <a:solidFill>
                  <a:srgbClr val="339933"/>
                </a:solidFill>
              </a:rPr>
            </a:br>
            <a:r>
              <a:rPr lang="en-US" sz="1600" dirty="0">
                <a:solidFill>
                  <a:srgbClr val="339933"/>
                </a:solidFill>
              </a:rPr>
              <a:t>(60 kV/cavity design, operated at 26 kV/cavity)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339933"/>
                </a:solidFill>
              </a:rPr>
              <a:t>new ion optical system increases OPPIS beam by 20% (03/01/2017)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lens </a:t>
            </a:r>
            <a:r>
              <a:rPr lang="en-US" sz="1600" dirty="0" err="1"/>
              <a:t>cryo</a:t>
            </a:r>
            <a:r>
              <a:rPr lang="en-US" sz="1600" dirty="0"/>
              <a:t> upgrade - both superconducting solenoids run stably at 6 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use of dual harmonic acceleration in AGS to reduce space charge near injection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339933"/>
                </a:solidFill>
              </a:rPr>
              <a:t>MPS upgrade with additional permit inputs: RF, orbit correctors, 10 Hz orbit feedback, fast BPM readings (coherence signal); also lowered BLM thresholds at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only transversely polarized beams at IP6 (no rotators)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many Yellow quenches after 4 of 5 new mechanical serial switches failed to close after beam dump (03/13/2017); as a result yi7-d6 shows small bypass current in a quench protection diodes - reduced ramp rate by factor of 2 to reduce the bypass current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rgbClr val="339933"/>
                </a:solidFill>
              </a:rPr>
              <a:t>β</a:t>
            </a:r>
            <a:r>
              <a:rPr lang="en-US" sz="1600" baseline="30000" dirty="0">
                <a:solidFill>
                  <a:srgbClr val="339933"/>
                </a:solidFill>
              </a:rPr>
              <a:t>*</a:t>
            </a:r>
            <a:r>
              <a:rPr lang="en-US" sz="1600" dirty="0">
                <a:solidFill>
                  <a:srgbClr val="339933"/>
                </a:solidFill>
              </a:rPr>
              <a:t> squeeze from 1.5 to 1.2 m nominally 3 h into the store (beginning 03/13/2017)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special Yellow Au ramp for CeC </a:t>
            </a:r>
            <a:r>
              <a:rPr lang="en-US" sz="1600" dirty="0" err="1"/>
              <a:t>PoP</a:t>
            </a:r>
            <a:r>
              <a:rPr lang="en-US" sz="1600" dirty="0"/>
              <a:t> (</a:t>
            </a:r>
            <a:r>
              <a:rPr lang="en-US" sz="1600" dirty="0" err="1"/>
              <a:t>γ</a:t>
            </a:r>
            <a:r>
              <a:rPr lang="en-US" sz="1600" dirty="0"/>
              <a:t> = 29.229); 90 h dedicated CeC </a:t>
            </a:r>
            <a:r>
              <a:rPr lang="en-US" sz="1600" dirty="0" err="1"/>
              <a:t>PoP</a:t>
            </a:r>
            <a:r>
              <a:rPr lang="en-US" sz="1600" dirty="0"/>
              <a:t>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beam from LEReC DC gun to gun line beam dump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31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8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4B5BE32-BDA9-4311-BD00-B23E83AD2D09}"/>
              </a:ext>
            </a:extLst>
          </p:cNvPr>
          <p:cNvSpPr txBox="1">
            <a:spLocks/>
          </p:cNvSpPr>
          <p:nvPr/>
        </p:nvSpPr>
        <p:spPr>
          <a:xfrm>
            <a:off x="0" y="20148"/>
            <a:ext cx="8801101" cy="71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Run-18 detail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3FE0C-FE18-403D-89F7-13D33966A6F3}"/>
              </a:ext>
            </a:extLst>
          </p:cNvPr>
          <p:cNvSpPr txBox="1"/>
          <p:nvPr/>
        </p:nvSpPr>
        <p:spPr>
          <a:xfrm>
            <a:off x="68240" y="550959"/>
            <a:ext cx="90279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>
                <a:solidFill>
                  <a:srgbClr val="FF0000"/>
                </a:solidFill>
                <a:latin typeface="Helvetica"/>
                <a:cs typeface="Helvetica"/>
              </a:rPr>
              <a:t>5 modes for physics </a:t>
            </a:r>
          </a:p>
          <a:p>
            <a:pPr algn="l"/>
            <a:endParaRPr lang="en-US" b="0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b="0" dirty="0" err="1">
                <a:latin typeface="Helvetica"/>
                <a:cs typeface="Helvetica"/>
              </a:rPr>
              <a:t>Zr</a:t>
            </a:r>
            <a:r>
              <a:rPr lang="en-US" b="0" baseline="30000" dirty="0">
                <a:latin typeface="Helvetica"/>
                <a:cs typeface="Helvetica"/>
              </a:rPr>
              <a:t> </a:t>
            </a:r>
            <a:r>
              <a:rPr lang="en-US" b="0" dirty="0">
                <a:latin typeface="Helvetica"/>
                <a:cs typeface="Helvetica"/>
              </a:rPr>
              <a:t>+ </a:t>
            </a:r>
            <a:r>
              <a:rPr lang="en-US" dirty="0" err="1">
                <a:latin typeface="Helvetica"/>
                <a:cs typeface="Helvetica"/>
              </a:rPr>
              <a:t>Zr</a:t>
            </a:r>
            <a:r>
              <a:rPr lang="en-US" baseline="30000" dirty="0">
                <a:latin typeface="Helvetica"/>
                <a:cs typeface="Helvetica"/>
              </a:rPr>
              <a:t> </a:t>
            </a:r>
            <a:r>
              <a:rPr lang="en-US" b="0" dirty="0">
                <a:latin typeface="Helvetica"/>
                <a:cs typeface="Helvetica"/>
              </a:rPr>
              <a:t>and Ru</a:t>
            </a:r>
            <a:r>
              <a:rPr lang="en-US" b="0" baseline="30000" dirty="0">
                <a:latin typeface="Helvetica"/>
                <a:cs typeface="Helvetica"/>
              </a:rPr>
              <a:t> </a:t>
            </a:r>
            <a:r>
              <a:rPr lang="en-US" b="0" dirty="0">
                <a:latin typeface="Helvetica"/>
                <a:cs typeface="Helvetica"/>
              </a:rPr>
              <a:t>+ </a:t>
            </a:r>
            <a:r>
              <a:rPr lang="en-US" dirty="0">
                <a:latin typeface="Helvetica"/>
                <a:cs typeface="Helvetica"/>
              </a:rPr>
              <a:t>Ru</a:t>
            </a:r>
            <a:r>
              <a:rPr lang="en-US" baseline="30000" dirty="0">
                <a:latin typeface="Helvetica"/>
                <a:cs typeface="Helvetica"/>
              </a:rPr>
              <a:t> </a:t>
            </a:r>
            <a:r>
              <a:rPr lang="en-US" b="0" dirty="0">
                <a:latin typeface="Helvetica"/>
                <a:cs typeface="Helvetica"/>
              </a:rPr>
              <a:t>at 100 GeV/nucleon, 12 weeks (3/8/18 – 5/10/18) </a:t>
            </a:r>
            <a:br>
              <a:rPr lang="en-US" b="0" dirty="0">
                <a:latin typeface="Helvetica"/>
                <a:cs typeface="Helvetica"/>
              </a:rPr>
            </a:b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   	store-by-store changes in ion species with </a:t>
            </a:r>
            <a:r>
              <a:rPr lang="en-US" b="0" dirty="0" err="1">
                <a:solidFill>
                  <a:srgbClr val="0000FF"/>
                </a:solidFill>
                <a:latin typeface="Helvetica"/>
                <a:cs typeface="Helvetica"/>
              </a:rPr>
              <a:t>Zr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 from LION/EBIS</a:t>
            </a:r>
          </a:p>
          <a:p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Ru fro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m Tandem </a:t>
            </a:r>
          </a:p>
          <a:p>
            <a:endParaRPr lang="en-US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Au + Au at 13.5 GeV/nucleon, 4 weeks (5/10/18 – 5/30/18 and 6/4/18 – 6/18/18)</a:t>
            </a:r>
            <a:br>
              <a:rPr lang="en-US" b="0" dirty="0">
                <a:latin typeface="Helvetica"/>
                <a:cs typeface="Helvetica"/>
              </a:rPr>
            </a:br>
            <a:r>
              <a:rPr lang="en-US" b="0" dirty="0">
                <a:latin typeface="Helvetica"/>
                <a:cs typeface="Helvetica"/>
              </a:rPr>
              <a:t>  	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133 hours dedicated </a:t>
            </a:r>
            <a:r>
              <a:rPr lang="en-US" b="0" dirty="0" err="1">
                <a:solidFill>
                  <a:srgbClr val="0000FF"/>
                </a:solidFill>
                <a:latin typeface="Helvetica"/>
                <a:cs typeface="Helvetica"/>
              </a:rPr>
              <a:t>CeC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b="0" dirty="0" err="1">
                <a:solidFill>
                  <a:srgbClr val="0000FF"/>
                </a:solidFill>
                <a:latin typeface="Helvetica"/>
                <a:cs typeface="Helvetica"/>
              </a:rPr>
              <a:t>PoP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 time (parasitic fixed target operation in 		     parallel)</a:t>
            </a:r>
          </a:p>
          <a:p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b="0" dirty="0" err="1">
                <a:solidFill>
                  <a:srgbClr val="0000FF"/>
                </a:solidFill>
                <a:latin typeface="Helvetica"/>
                <a:cs typeface="Helvetica"/>
              </a:rPr>
              <a:t>LEReC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electron beam commissioning in parallel</a:t>
            </a:r>
          </a:p>
          <a:p>
            <a:endParaRPr lang="en-US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Au at 3.85 GeV/nucleon on fixed target Au foil inside STAR, 4 days (5/30/18 - 6/4/18) </a:t>
            </a:r>
            <a:br>
              <a:rPr lang="en-US" b="0" dirty="0">
                <a:latin typeface="Helvetica"/>
                <a:cs typeface="Helvetica"/>
              </a:rPr>
            </a:br>
            <a:r>
              <a:rPr lang="en-US" b="0" dirty="0">
                <a:latin typeface="Helvetica"/>
                <a:cs typeface="Helvetica"/>
              </a:rPr>
              <a:t> 	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BBQ for constant STAR event rate</a:t>
            </a:r>
          </a:p>
          <a:p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b="0" dirty="0">
                <a:solidFill>
                  <a:srgbClr val="0000FF"/>
                </a:solidFill>
                <a:latin typeface="Helvetica"/>
                <a:cs typeface="Helvetica"/>
              </a:rPr>
              <a:t>BES-II preparation (injection and abort kicker tests, new hysteresis cycle)</a:t>
            </a:r>
          </a:p>
          <a:p>
            <a:endParaRPr lang="en-US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algn="l"/>
            <a:r>
              <a:rPr lang="en-US" b="0" dirty="0">
                <a:latin typeface="Helvetica"/>
                <a:cs typeface="Helvetica"/>
              </a:rPr>
              <a:t>Au in Yellow ring for </a:t>
            </a:r>
            <a:r>
              <a:rPr lang="en-US" b="0" dirty="0" err="1">
                <a:latin typeface="Helvetica"/>
                <a:cs typeface="Helvetica"/>
              </a:rPr>
              <a:t>CeC</a:t>
            </a:r>
            <a:r>
              <a:rPr lang="en-US" b="0" dirty="0">
                <a:latin typeface="Helvetica"/>
                <a:cs typeface="Helvetica"/>
              </a:rPr>
              <a:t> </a:t>
            </a:r>
            <a:r>
              <a:rPr lang="en-US" b="0" dirty="0" err="1">
                <a:latin typeface="Helvetica"/>
                <a:cs typeface="Helvetica"/>
              </a:rPr>
              <a:t>PoP</a:t>
            </a:r>
            <a:r>
              <a:rPr lang="en-US" b="0" dirty="0">
                <a:latin typeface="Helvetica"/>
                <a:cs typeface="Helvetica"/>
              </a:rPr>
              <a:t> at </a:t>
            </a:r>
            <a:r>
              <a:rPr lang="en-US" dirty="0">
                <a:latin typeface="Helvetica"/>
                <a:cs typeface="Helvetica"/>
              </a:rPr>
              <a:t>26.5</a:t>
            </a:r>
            <a:r>
              <a:rPr lang="en-US" b="0" dirty="0">
                <a:latin typeface="Helvetica"/>
                <a:cs typeface="Helvetica"/>
              </a:rPr>
              <a:t> GeV/nucleon, 186 hours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parasitic fixed target operation in parallel</a:t>
            </a:r>
          </a:p>
          <a:p>
            <a:endParaRPr lang="en-US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b="0" dirty="0">
                <a:latin typeface="Helvetica"/>
                <a:cs typeface="Helvetica"/>
              </a:rPr>
              <a:t>Dedicated </a:t>
            </a:r>
            <a:r>
              <a:rPr lang="en-US" b="0" dirty="0" err="1">
                <a:latin typeface="Helvetica"/>
                <a:cs typeface="Helvetica"/>
              </a:rPr>
              <a:t>LEReC</a:t>
            </a:r>
            <a:r>
              <a:rPr lang="en-US" b="0" dirty="0">
                <a:latin typeface="Helvetica"/>
                <a:cs typeface="Helvetica"/>
              </a:rPr>
              <a:t> electron beam commissioning at 1.6 MeV</a:t>
            </a:r>
          </a:p>
          <a:p>
            <a:r>
              <a:rPr lang="en-US" b="0" dirty="0" err="1">
                <a:latin typeface="Helvetica"/>
                <a:cs typeface="Helvetica"/>
              </a:rPr>
              <a:t>CeC</a:t>
            </a:r>
            <a:r>
              <a:rPr lang="en-US" b="0" dirty="0">
                <a:latin typeface="Helvetica"/>
                <a:cs typeface="Helvetica"/>
              </a:rPr>
              <a:t> electron beam development, 13 weeks (6/19/18 – 9/17/18) </a:t>
            </a:r>
            <a:endParaRPr lang="en-US" b="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085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2BA41-C7C7-BA47-87CC-96F9B19B2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10" y="1420591"/>
            <a:ext cx="8328991" cy="39291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en-US" sz="2400" b="1" dirty="0">
                <a:solidFill>
                  <a:schemeClr val="accent2"/>
                </a:solidFill>
              </a:rPr>
            </a:br>
            <a:endParaRPr lang="en-US" sz="64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1A: LEReC cooling commissioning with 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3.85 GeV/nucleon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1B: 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9.8 GeV/nucleon particle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1C: 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7.3 GeV/nucleon particle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1D: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7.3 GeV/nucleon particle energy on fixed target</a:t>
            </a:r>
            <a:b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  	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 foil inside STAR (3.93 GeV/nucleon COM energy)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1E: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3.85 GeV/nucleon particle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1F: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3.85 GeV/nucleon particle energy on fixed target </a:t>
            </a:r>
            <a:b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 foil inside STAR (3.22 GeV/nucleon COM energy)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1G: LEReC cooling commissioning with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4.59 GeV/nucleon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1H: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4.59 GeV/nucleon particle energy on fixed target </a:t>
            </a:r>
            <a:b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 foil inside STAR (3.00 GeV/nucleon COM energy)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1I: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4.59 GeV/nucleon particle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1J: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31.2 GeV/nucleon particle energy on fixed target </a:t>
            </a:r>
            <a:b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 foil inside STAR (7.74 GeV/nucleon COM energy)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Mode 1K: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197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Au</a:t>
            </a:r>
            <a:r>
              <a:rPr lang="en-US" sz="6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79+</a:t>
            </a:r>
            <a:r>
              <a:rPr lang="en-US" sz="6400" dirty="0">
                <a:latin typeface="Helvetica" panose="020B0604020202020204" pitchFamily="34" charset="0"/>
                <a:cs typeface="Helvetica" panose="020B0604020202020204" pitchFamily="34" charset="0"/>
              </a:rPr>
              <a:t> at 100 GeV/nucleon particle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ED051-5B99-4049-9F6A-962A2CBEB9D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D4B2-5778-2E4F-891A-0819C0CD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33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583C1A7-BCD0-419A-B0D2-3261475FF4A7}"/>
              </a:ext>
            </a:extLst>
          </p:cNvPr>
          <p:cNvSpPr txBox="1">
            <a:spLocks/>
          </p:cNvSpPr>
          <p:nvPr/>
        </p:nvSpPr>
        <p:spPr>
          <a:xfrm>
            <a:off x="0" y="20148"/>
            <a:ext cx="8801101" cy="71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Run-19 detail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2800A-7DF0-423E-BC5A-1B10D3EDA5F0}"/>
              </a:ext>
            </a:extLst>
          </p:cNvPr>
          <p:cNvSpPr/>
          <p:nvPr/>
        </p:nvSpPr>
        <p:spPr>
          <a:xfrm>
            <a:off x="342899" y="701454"/>
            <a:ext cx="2347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11 modes for physics</a:t>
            </a:r>
          </a:p>
        </p:txBody>
      </p:sp>
    </p:spTree>
    <p:extLst>
      <p:ext uri="{BB962C8B-B14F-4D97-AF65-F5344CB8AC3E}">
        <p14:creationId xmlns:p14="http://schemas.microsoft.com/office/powerpoint/2010/main" val="2342266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71102-3B18-4565-B335-7453C1F27904}"/>
              </a:ext>
            </a:extLst>
          </p:cNvPr>
          <p:cNvSpPr txBox="1"/>
          <p:nvPr/>
        </p:nvSpPr>
        <p:spPr>
          <a:xfrm>
            <a:off x="114747" y="1384893"/>
            <a:ext cx="503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11</a:t>
            </a:r>
            <a:r>
              <a:rPr lang="en-US" b="0" dirty="0">
                <a:solidFill>
                  <a:srgbClr val="FF0000"/>
                </a:solidFill>
                <a:latin typeface="Helvetica"/>
                <a:cs typeface="Helvetica"/>
              </a:rPr>
              <a:t> modes for physics 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(largest number to date)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27DE6B-CD60-41A4-833E-6301B727F31B}"/>
              </a:ext>
            </a:extLst>
          </p:cNvPr>
          <p:cNvSpPr txBox="1">
            <a:spLocks/>
          </p:cNvSpPr>
          <p:nvPr/>
        </p:nvSpPr>
        <p:spPr>
          <a:xfrm>
            <a:off x="411309" y="1687621"/>
            <a:ext cx="8914506" cy="556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Mode 1A:  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cooling commissioning with Au at 3.85 GeV/nucleon,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168 days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1B:   Au on Au at 9.8 GeV/nucleon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43 days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1C: </a:t>
            </a:r>
            <a:r>
              <a:rPr lang="en-US" sz="1800" baseline="300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 on Au at 7.3 GeV/nucleon, </a:t>
            </a:r>
            <a:r>
              <a:rPr lang="en-US" sz="1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61 days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1D:   Au at 7.3 GeV/nucleon, fixed Au target,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 hours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1E:   Au on Au at 3.85 GeV/nucleon particle energy, 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 days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1F:   Au at 3.85 GeV/nucleon particle energy, fixed Au target,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hours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Mode 1G: 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cooling commissioning with Au at 4.59 GeV/nucleon,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18 days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Mode 1H:   Au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at 4.59 GeV/nucleon, fixed target,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4 days 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1I: </a:t>
            </a:r>
            <a:r>
              <a:rPr lang="en-US" sz="1800" baseline="300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 on Au at 4.59 GeV/nucleon, </a:t>
            </a:r>
            <a:r>
              <a:rPr lang="en-US" sz="1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days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Mode 1J: 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at 31.2 GeV/nucleon, fixed target,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18.5 hours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 1K: </a:t>
            </a:r>
            <a:r>
              <a:rPr lang="en-US" sz="1800" baseline="300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 on Au at 100 GeV/nucleon for APEX, </a:t>
            </a:r>
            <a:r>
              <a:rPr lang="en-US" sz="1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days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A36921-D58F-45C5-BA66-E8A9A280894E}"/>
              </a:ext>
            </a:extLst>
          </p:cNvPr>
          <p:cNvSpPr txBox="1">
            <a:spLocks/>
          </p:cNvSpPr>
          <p:nvPr/>
        </p:nvSpPr>
        <p:spPr>
          <a:xfrm>
            <a:off x="0" y="20638"/>
            <a:ext cx="9144000" cy="588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Run-19   </a:t>
            </a:r>
            <a:r>
              <a:rPr lang="en-US" sz="28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Au+Au</a:t>
            </a:r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 for Beam Energy Scan II (BES-II) and </a:t>
            </a:r>
            <a:r>
              <a:rPr lang="en-US" sz="28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 cooling commissioning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7F09B-5D2C-42D5-8607-400DB6CC637C}"/>
              </a:ext>
            </a:extLst>
          </p:cNvPr>
          <p:cNvSpPr/>
          <p:nvPr/>
        </p:nvSpPr>
        <p:spPr>
          <a:xfrm>
            <a:off x="4572000" y="8413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To do </a:t>
            </a:r>
            <a:r>
              <a:rPr lang="en-US" dirty="0">
                <a:latin typeface="Helvetica"/>
                <a:cs typeface="Helvetica"/>
              </a:rPr>
              <a:t>– make chart and timeline like on slide 7 (standardize presentation method)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C34CD-E7BD-4188-B3C3-636A396C7129}"/>
              </a:ext>
            </a:extLst>
          </p:cNvPr>
          <p:cNvSpPr/>
          <p:nvPr/>
        </p:nvSpPr>
        <p:spPr>
          <a:xfrm>
            <a:off x="4569088" y="14269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To do </a:t>
            </a:r>
            <a:r>
              <a:rPr lang="en-US" dirty="0">
                <a:latin typeface="Helvetica"/>
                <a:cs typeface="Helvetica"/>
              </a:rPr>
              <a:t>– standardize plots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1AE87-A133-4554-A984-82C4E04DBE6C}"/>
              </a:ext>
            </a:extLst>
          </p:cNvPr>
          <p:cNvSpPr txBox="1"/>
          <p:nvPr/>
        </p:nvSpPr>
        <p:spPr>
          <a:xfrm>
            <a:off x="2843001" y="6455137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latin typeface="Arial"/>
                <a:cs typeface="Arial"/>
              </a:rPr>
              <a:t>Run Coordinator: Chuyu Liu</a:t>
            </a:r>
          </a:p>
        </p:txBody>
      </p:sp>
    </p:spTree>
    <p:extLst>
      <p:ext uri="{BB962C8B-B14F-4D97-AF65-F5344CB8AC3E}">
        <p14:creationId xmlns:p14="http://schemas.microsoft.com/office/powerpoint/2010/main" val="1007141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67" y="1533380"/>
            <a:ext cx="4548833" cy="1714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28600"/>
            <a:ext cx="9144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Helvetica"/>
                <a:cs typeface="Helvetica"/>
              </a:rPr>
              <a:t>Extended EBIS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56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Scope </a:t>
            </a:r>
          </a:p>
          <a:p>
            <a:pPr marL="164592" indent="-164592">
              <a:spcBef>
                <a:spcPts val="0"/>
              </a:spcBef>
              <a:buFont typeface="Arial"/>
              <a:buChar char="•"/>
            </a:pPr>
            <a:r>
              <a:rPr lang="en-US" dirty="0"/>
              <a:t>Add superconducting solenoid</a:t>
            </a:r>
            <a:br>
              <a:rPr lang="en-US" dirty="0"/>
            </a:br>
            <a:r>
              <a:rPr lang="en-US" dirty="0"/>
              <a:t>for trap length extension, </a:t>
            </a:r>
            <a:br>
              <a:rPr lang="en-US" dirty="0"/>
            </a:br>
            <a:r>
              <a:rPr lang="en-US" sz="1800" dirty="0"/>
              <a:t>expect +40% Au intensity</a:t>
            </a:r>
            <a:br>
              <a:rPr lang="en-US" sz="1800" dirty="0"/>
            </a:b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(early completion would shorten time for 2 </a:t>
            </a:r>
            <a:br>
              <a:rPr lang="en-US" sz="1600" dirty="0"/>
            </a:br>
            <a:r>
              <a:rPr lang="en-US" sz="1600" dirty="0"/>
              <a:t>highest energies in BES-II; also allows for </a:t>
            </a:r>
            <a:br>
              <a:rPr lang="en-US" sz="1600" dirty="0"/>
            </a:br>
            <a:r>
              <a:rPr lang="en-US" sz="1600" dirty="0"/>
              <a:t>next step in polarized </a:t>
            </a:r>
            <a:r>
              <a:rPr lang="en-US" sz="1600" baseline="30000" dirty="0"/>
              <a:t>3</a:t>
            </a:r>
            <a:r>
              <a:rPr lang="en-US" sz="1600" dirty="0"/>
              <a:t>He R&amp;D)</a:t>
            </a:r>
            <a:endParaRPr lang="en-US" sz="1800" b="1" dirty="0"/>
          </a:p>
          <a:p>
            <a:pPr marL="0" indent="0"/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Cost and funding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E7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E7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66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Schedule</a:t>
            </a:r>
          </a:p>
          <a:p>
            <a:pPr marL="164592" indent="-164592">
              <a:spcBef>
                <a:spcPts val="0"/>
              </a:spcBef>
              <a:buFont typeface="Arial"/>
              <a:buChar char="•"/>
            </a:pPr>
            <a:r>
              <a:rPr lang="en-US" dirty="0"/>
              <a:t>2016 started solenoid acquisition</a:t>
            </a:r>
          </a:p>
          <a:p>
            <a:pPr marL="164592" indent="-164592">
              <a:spcBef>
                <a:spcPts val="0"/>
              </a:spcBef>
              <a:buFont typeface="Arial"/>
              <a:buChar char="•"/>
            </a:pPr>
            <a:r>
              <a:rPr lang="en-US" dirty="0"/>
              <a:t>2020 planned completion </a:t>
            </a:r>
            <a:br>
              <a:rPr lang="en-US" sz="1600" dirty="0"/>
            </a:br>
            <a:r>
              <a:rPr lang="en-US" sz="1600" dirty="0">
                <a:solidFill>
                  <a:srgbClr val="0000E7"/>
                </a:solidFill>
              </a:rPr>
              <a:t>           	</a:t>
            </a:r>
            <a:r>
              <a:rPr lang="en-US" sz="1400" dirty="0">
                <a:solidFill>
                  <a:srgbClr val="0000E7"/>
                </a:solidFill>
              </a:rPr>
              <a:t>largest risk (cost, schedule and performance): </a:t>
            </a:r>
            <a:br>
              <a:rPr lang="en-US" sz="1400" dirty="0">
                <a:solidFill>
                  <a:srgbClr val="0000E7"/>
                </a:solidFill>
              </a:rPr>
            </a:br>
            <a:r>
              <a:rPr lang="en-US" sz="1400" dirty="0">
                <a:solidFill>
                  <a:srgbClr val="0000E7"/>
                </a:solidFill>
              </a:rPr>
              <a:t>	superconducting solenoid magnet 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81000" y="3810000"/>
          <a:ext cx="3276600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FY2016</a:t>
                      </a:r>
                      <a:endParaRPr lang="en-US" sz="16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2017</a:t>
                      </a:r>
                      <a:endParaRPr lang="en-US" sz="16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Total</a:t>
                      </a:r>
                      <a:endParaRPr lang="en-US" sz="16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$475k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1350k (P)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1.8M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953000" y="2319714"/>
            <a:ext cx="4038600" cy="4081086"/>
            <a:chOff x="4953000" y="2319714"/>
            <a:chExt cx="4038600" cy="4081086"/>
          </a:xfrm>
        </p:grpSpPr>
        <p:pic>
          <p:nvPicPr>
            <p:cNvPr id="13" name="Picture 12" descr="Untitled.tif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82" y="3733800"/>
              <a:ext cx="1827218" cy="2667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53000" y="4267200"/>
              <a:ext cx="22098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0" dirty="0">
                  <a:latin typeface="Arial"/>
                  <a:cs typeface="Arial"/>
                </a:rPr>
                <a:t>High-field </a:t>
              </a:r>
              <a:r>
                <a:rPr lang="en-US" sz="1800" b="0" baseline="30000" dirty="0">
                  <a:latin typeface="Arial"/>
                  <a:cs typeface="Arial"/>
                </a:rPr>
                <a:t>3</a:t>
              </a:r>
              <a:r>
                <a:rPr lang="en-US" sz="1800" b="0" dirty="0">
                  <a:latin typeface="Arial"/>
                  <a:cs typeface="Arial"/>
                </a:rPr>
                <a:t>He cell</a:t>
              </a:r>
              <a:br>
                <a:rPr lang="en-US" sz="1800" b="0" dirty="0">
                  <a:latin typeface="Arial"/>
                  <a:cs typeface="Arial"/>
                </a:rPr>
              </a:br>
              <a:r>
                <a:rPr lang="en-US" sz="1800" b="0" dirty="0">
                  <a:latin typeface="Arial"/>
                  <a:cs typeface="Arial"/>
                </a:rPr>
                <a:t>for polarization</a:t>
              </a:r>
              <a:br>
                <a:rPr lang="en-US" sz="1800" b="0" dirty="0">
                  <a:latin typeface="Arial"/>
                  <a:cs typeface="Arial"/>
                </a:rPr>
              </a:br>
              <a:r>
                <a:rPr lang="en-US" sz="1600" b="0" dirty="0">
                  <a:latin typeface="Arial"/>
                  <a:cs typeface="Arial"/>
                </a:rPr>
                <a:t>(collaboration with</a:t>
              </a:r>
              <a:br>
                <a:rPr lang="en-US" sz="1600" b="0" dirty="0">
                  <a:latin typeface="Arial"/>
                  <a:cs typeface="Arial"/>
                </a:rPr>
              </a:br>
              <a:r>
                <a:rPr lang="en-US" sz="1600" b="0" dirty="0">
                  <a:latin typeface="Arial"/>
                  <a:cs typeface="Arial"/>
                </a:rPr>
                <a:t>R. Milner et al. MIT)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5501357" y="2319714"/>
              <a:ext cx="1566483" cy="1718886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5334000" y="773238"/>
            <a:ext cx="2710080" cy="2579562"/>
            <a:chOff x="5334000" y="773238"/>
            <a:chExt cx="2710080" cy="2579562"/>
          </a:xfrm>
        </p:grpSpPr>
        <p:sp>
          <p:nvSpPr>
            <p:cNvPr id="8" name="Rectangle 7"/>
            <p:cNvSpPr/>
            <p:nvPr/>
          </p:nvSpPr>
          <p:spPr>
            <a:xfrm>
              <a:off x="5388773" y="1371600"/>
              <a:ext cx="1234433" cy="19812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34000" y="773238"/>
              <a:ext cx="11542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>
                  <a:latin typeface="Arial"/>
                  <a:cs typeface="Arial"/>
                </a:rPr>
                <a:t>trap length</a:t>
              </a:r>
              <a:br>
                <a:rPr lang="en-US" sz="1600" b="0" dirty="0">
                  <a:latin typeface="Arial"/>
                  <a:cs typeface="Arial"/>
                </a:rPr>
              </a:br>
              <a:r>
                <a:rPr lang="en-US" sz="1600" b="0" dirty="0">
                  <a:latin typeface="Arial"/>
                  <a:cs typeface="Arial"/>
                </a:rPr>
                <a:t>extension</a:t>
              </a: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H="1">
              <a:off x="5453280" y="2307898"/>
              <a:ext cx="2590800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cxnSp>
        <p:nvCxnSpPr>
          <p:cNvPr id="16" name="Straight Connector 15"/>
          <p:cNvCxnSpPr/>
          <p:nvPr/>
        </p:nvCxnSpPr>
        <p:spPr bwMode="auto">
          <a:xfrm flipH="1">
            <a:off x="6640348" y="2307898"/>
            <a:ext cx="1524000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36E0E7-FC8E-42FA-AF76-62646E8D9724}"/>
              </a:ext>
            </a:extLst>
          </p:cNvPr>
          <p:cNvSpPr txBox="1"/>
          <p:nvPr/>
        </p:nvSpPr>
        <p:spPr>
          <a:xfrm>
            <a:off x="6284598" y="98300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Need to update</a:t>
            </a:r>
          </a:p>
        </p:txBody>
      </p:sp>
    </p:spTree>
    <p:extLst>
      <p:ext uri="{BB962C8B-B14F-4D97-AF65-F5344CB8AC3E}">
        <p14:creationId xmlns:p14="http://schemas.microsoft.com/office/powerpoint/2010/main" val="24327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682753"/>
            <a:ext cx="3318761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1440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Linac / BLIP upgrades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39" y="2299717"/>
            <a:ext cx="8534400" cy="3995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RHIC provides main support </a:t>
            </a:r>
            <a:r>
              <a:rPr lang="en-US" sz="1700" dirty="0">
                <a:solidFill>
                  <a:srgbClr val="000000"/>
                </a:solidFill>
              </a:rPr>
              <a:t>(takes ~10% of pulses, polarized)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Isotope program is incremental user </a:t>
            </a:r>
            <a:r>
              <a:rPr lang="en-US" sz="1700" dirty="0">
                <a:solidFill>
                  <a:srgbClr val="000000"/>
                </a:solidFill>
              </a:rPr>
              <a:t>(~90% of pulses)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300" dirty="0">
                <a:solidFill>
                  <a:srgbClr val="FF0000"/>
                </a:solidFill>
              </a:rPr>
              <a:t>RHIC upgrades</a:t>
            </a:r>
          </a:p>
          <a:p>
            <a:pPr marL="457200" indent="-457200">
              <a:buSzPct val="100000"/>
              <a:buAutoNum type="arabicPeriod"/>
            </a:pPr>
            <a:r>
              <a:rPr lang="en-US" sz="2100" dirty="0">
                <a:solidFill>
                  <a:srgbClr val="000000"/>
                </a:solidFill>
              </a:rPr>
              <a:t>Reliability – </a:t>
            </a:r>
            <a:r>
              <a:rPr lang="en-US" sz="1900" dirty="0">
                <a:solidFill>
                  <a:srgbClr val="000000"/>
                </a:solidFill>
              </a:rPr>
              <a:t>D. Raparia (RHIC funded CE) 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dirty="0">
                <a:solidFill>
                  <a:srgbClr val="000000"/>
                </a:solidFill>
              </a:rPr>
              <a:t>  </a:t>
            </a:r>
            <a:r>
              <a:rPr lang="en-US" sz="1900" dirty="0">
                <a:solidFill>
                  <a:srgbClr val="0000FF"/>
                </a:solidFill>
              </a:rPr>
              <a:t>5 kW solid state amplifiers, instrumentation, LLRF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dirty="0">
                <a:solidFill>
                  <a:srgbClr val="0000FF"/>
                </a:solidFill>
              </a:rPr>
              <a:t>  $1.5M – complete FY2016 as planned</a:t>
            </a:r>
            <a:endParaRPr lang="en-US" sz="1900" dirty="0"/>
          </a:p>
          <a:p>
            <a:pPr marL="457200" indent="-457200">
              <a:buSzPct val="100000"/>
              <a:buAutoNum type="arabicPeriod"/>
            </a:pPr>
            <a:endParaRPr lang="en-US" sz="1600" dirty="0"/>
          </a:p>
          <a:p>
            <a:pPr marL="457200" indent="-457200">
              <a:buSzPct val="100000"/>
              <a:buFontTx/>
              <a:buAutoNum type="arabicPeriod"/>
            </a:pPr>
            <a:r>
              <a:rPr lang="en-US" sz="2100" dirty="0">
                <a:solidFill>
                  <a:schemeClr val="tx2"/>
                </a:solidFill>
              </a:rPr>
              <a:t>Vacuum upgrade</a:t>
            </a:r>
            <a:r>
              <a:rPr lang="en-US" sz="1900" dirty="0">
                <a:solidFill>
                  <a:schemeClr val="tx2"/>
                </a:solidFill>
              </a:rPr>
              <a:t> (planned RHIC AIP, FY2017/18)</a:t>
            </a:r>
            <a:br>
              <a:rPr lang="en-US" sz="1900" dirty="0">
                <a:solidFill>
                  <a:schemeClr val="tx2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  </a:t>
            </a:r>
            <a:r>
              <a:rPr lang="en-US" sz="1900" dirty="0"/>
              <a:t>replacement of 50 original ion pumps, power supplies </a:t>
            </a:r>
            <a:br>
              <a:rPr lang="en-US" sz="1900" dirty="0"/>
            </a:br>
            <a:r>
              <a:rPr lang="en-US" sz="1900" dirty="0"/>
              <a:t>  and controllers, $3.0M total cost, completion in 2021</a:t>
            </a:r>
            <a:r>
              <a:rPr lang="en-US" sz="1900" dirty="0">
                <a:solidFill>
                  <a:schemeClr val="tx2"/>
                </a:solidFill>
              </a:rPr>
              <a:t>  </a:t>
            </a: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E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1957" y="3322094"/>
            <a:ext cx="16672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b="0" dirty="0">
                <a:latin typeface="Arial"/>
                <a:cs typeface="Arial"/>
              </a:rPr>
              <a:t>First beam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DDF41-1CFC-4A29-8AD5-7CB8B284A1CB}"/>
              </a:ext>
            </a:extLst>
          </p:cNvPr>
          <p:cNvSpPr txBox="1"/>
          <p:nvPr/>
        </p:nvSpPr>
        <p:spPr>
          <a:xfrm>
            <a:off x="6284598" y="98300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Need to update</a:t>
            </a:r>
          </a:p>
        </p:txBody>
      </p:sp>
    </p:spTree>
    <p:extLst>
      <p:ext uri="{BB962C8B-B14F-4D97-AF65-F5344CB8AC3E}">
        <p14:creationId xmlns:p14="http://schemas.microsoft.com/office/powerpoint/2010/main" val="3076267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                                </a:t>
            </a:r>
            <a:r>
              <a:rPr lang="en-US" b="0" dirty="0"/>
              <a:t>Run-18 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B939-3198-3B41-BA31-9919F49DD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Serial switches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shortened closing time from 30 ms to 7 ms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800" dirty="0">
                <a:solidFill>
                  <a:srgbClr val="0432FF"/>
                </a:solidFill>
              </a:rPr>
              <a:t>(2350 to 550 turns)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installed redundant trigger units in Blue and Yellow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900" dirty="0">
                <a:solidFill>
                  <a:srgbClr val="0432FF"/>
                </a:solidFill>
              </a:rPr>
              <a:t>(prevents a failure mode observed in Run-17 test)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modified hardware test protocol</a:t>
            </a:r>
            <a:br>
              <a:rPr lang="en-US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Delayed energy extraction from </a:t>
            </a:r>
            <a:r>
              <a:rPr lang="en-US" dirty="0" err="1"/>
              <a:t>sc</a:t>
            </a:r>
            <a:r>
              <a:rPr lang="en-US" dirty="0"/>
              <a:t> magnets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measured orbit and tune without and with delayed energy extraction (9 ms) – single bunch at store</a:t>
            </a:r>
            <a:br>
              <a:rPr lang="en-US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New beam permit inputs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All implemented except fast corrector PS input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Control board designed – in production, alcove cable installation under way, software being developed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4043AC-63CC-4A64-AB9E-FEF3842FB7F3}"/>
              </a:ext>
            </a:extLst>
          </p:cNvPr>
          <p:cNvSpPr/>
          <p:nvPr/>
        </p:nvSpPr>
        <p:spPr>
          <a:xfrm>
            <a:off x="2055181" y="4301915"/>
            <a:ext cx="74261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Test delayed dump and energy extraction in operation </a:t>
            </a:r>
            <a:r>
              <a:rPr lang="en-US" sz="1600" dirty="0">
                <a:solidFill>
                  <a:srgbClr val="0432FF"/>
                </a:solidFill>
              </a:rPr>
              <a:t>(reduced risk in low energy operation)</a:t>
            </a:r>
            <a:br>
              <a:rPr lang="en-US" sz="1600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Test delayed energy extraction with higher intensity</a:t>
            </a:r>
            <a:br>
              <a:rPr lang="en-US" dirty="0"/>
            </a:br>
            <a:r>
              <a:rPr lang="en-US" dirty="0"/>
              <a:t>and full energy </a:t>
            </a:r>
            <a:r>
              <a:rPr lang="en-US" sz="1600" dirty="0">
                <a:solidFill>
                  <a:srgbClr val="0432FF"/>
                </a:solidFill>
              </a:rPr>
              <a:t>(end of run)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49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9" y="146574"/>
            <a:ext cx="8806771" cy="1325563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RHIC Machine Protection upgrade                           Background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E60C40-2068-2042-8B04-D6CCA1E2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652666"/>
            <a:ext cx="8544339" cy="575786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10-20 </a:t>
            </a:r>
            <a:r>
              <a:rPr lang="en-US" dirty="0">
                <a:solidFill>
                  <a:srgbClr val="FF0000"/>
                </a:solidFill>
              </a:rPr>
              <a:t>abort kicker pre-fires</a:t>
            </a:r>
            <a:r>
              <a:rPr lang="en-US" dirty="0"/>
              <a:t> per year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Some pre-fires have damaged detector</a:t>
            </a:r>
            <a:br>
              <a:rPr lang="en-US" dirty="0"/>
            </a:br>
            <a:r>
              <a:rPr lang="en-US" dirty="0"/>
              <a:t>components, notably in asymmetric </a:t>
            </a:r>
            <a:br>
              <a:rPr lang="en-US" dirty="0"/>
            </a:br>
            <a:r>
              <a:rPr lang="en-US" dirty="0"/>
              <a:t>Cu+Au and </a:t>
            </a:r>
            <a:r>
              <a:rPr lang="en-US" dirty="0" err="1"/>
              <a:t>p+Au</a:t>
            </a:r>
            <a:r>
              <a:rPr lang="en-US" dirty="0"/>
              <a:t> operation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In Run-16, large orbit bumps installed</a:t>
            </a:r>
            <a:br>
              <a:rPr lang="en-US" dirty="0"/>
            </a:br>
            <a:r>
              <a:rPr lang="en-US" dirty="0"/>
              <a:t>to protect experiments concentrated</a:t>
            </a:r>
            <a:br>
              <a:rPr lang="en-US" dirty="0"/>
            </a:br>
            <a:r>
              <a:rPr lang="en-US" dirty="0"/>
              <a:t>off-momentum losses, </a:t>
            </a:r>
            <a:r>
              <a:rPr lang="en-US" dirty="0">
                <a:solidFill>
                  <a:srgbClr val="FF0000"/>
                </a:solidFill>
              </a:rPr>
              <a:t>QP diode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damaged after beam abort and quench,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required warm-up and replacement.</a:t>
            </a:r>
            <a:br>
              <a:rPr lang="en-US" dirty="0"/>
            </a:br>
            <a:r>
              <a:rPr lang="en-US" dirty="0"/>
              <a:t>Another QP diode damaged in MPS </a:t>
            </a:r>
            <a:br>
              <a:rPr lang="en-US" dirty="0"/>
            </a:br>
            <a:r>
              <a:rPr lang="en-US" dirty="0"/>
              <a:t>upgrade test in Run-17 </a:t>
            </a:r>
            <a:r>
              <a:rPr lang="en-US" sz="2000" dirty="0"/>
              <a:t>(did not affect run).</a:t>
            </a:r>
            <a:br>
              <a:rPr lang="en-US" sz="2000" dirty="0"/>
            </a:br>
            <a:endParaRPr lang="en-US" sz="1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Problem most severe with Au+Au</a:t>
            </a:r>
            <a:br>
              <a:rPr lang="en-US" dirty="0"/>
            </a:br>
            <a:r>
              <a:rPr lang="en-US" dirty="0"/>
              <a:t>at highest energies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000" dirty="0"/>
              <a:t>(~90% of beam loss from off-momentum secondary </a:t>
            </a:r>
            <a:br>
              <a:rPr lang="en-US" sz="2000" dirty="0"/>
            </a:br>
            <a:r>
              <a:rPr lang="en-US" sz="2000" dirty="0"/>
              <a:t>BFPP and EMD created beams)</a:t>
            </a:r>
            <a:br>
              <a:rPr lang="en-US" sz="2000" dirty="0"/>
            </a:br>
            <a:endParaRPr lang="en-US" sz="16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Need a solution for sPHENIX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000" dirty="0"/>
              <a:t>(stored beam energy reduced in BES-II)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B40EFF-D197-5B48-B975-AAE8A38F69DC}"/>
              </a:ext>
            </a:extLst>
          </p:cNvPr>
          <p:cNvGrpSpPr/>
          <p:nvPr/>
        </p:nvGrpSpPr>
        <p:grpSpPr>
          <a:xfrm>
            <a:off x="5196862" y="771728"/>
            <a:ext cx="3794738" cy="2801874"/>
            <a:chOff x="169987" y="2257779"/>
            <a:chExt cx="3794738" cy="2801874"/>
          </a:xfrm>
        </p:grpSpPr>
        <p:pic>
          <p:nvPicPr>
            <p:cNvPr id="8" name="Picture 7" descr="Untitled1.tiff">
              <a:extLst>
                <a:ext uri="{FF2B5EF4-FFF2-40B4-BE49-F238E27FC236}">
                  <a16:creationId xmlns:a16="http://schemas.microsoft.com/office/drawing/2014/main" id="{7B67E15E-CE00-3A41-8591-700570B7A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7" y="2704156"/>
              <a:ext cx="2535585" cy="2171699"/>
            </a:xfrm>
            <a:prstGeom prst="rect">
              <a:avLst/>
            </a:prstGeom>
          </p:spPr>
        </p:pic>
        <p:pic>
          <p:nvPicPr>
            <p:cNvPr id="9" name="Picture 8" descr="Untitled2.tiff">
              <a:extLst>
                <a:ext uri="{FF2B5EF4-FFF2-40B4-BE49-F238E27FC236}">
                  <a16:creationId xmlns:a16="http://schemas.microsoft.com/office/drawing/2014/main" id="{F4384C68-C9E4-2F4A-9180-6A44F6514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572" y="2685341"/>
              <a:ext cx="1226724" cy="21736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D6E988-2A39-5541-AFAC-C30BF247FD05}"/>
                </a:ext>
              </a:extLst>
            </p:cNvPr>
            <p:cNvSpPr txBox="1"/>
            <p:nvPr/>
          </p:nvSpPr>
          <p:spPr bwMode="auto">
            <a:xfrm>
              <a:off x="3049320" y="4828821"/>
              <a:ext cx="82604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900" b="0" dirty="0">
                  <a:solidFill>
                    <a:srgbClr val="000000"/>
                  </a:solidFill>
                  <a:latin typeface="Helvetica"/>
                  <a:cs typeface="Helvetica"/>
                </a:rPr>
                <a:t>M. Purschke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5A0EB2-6809-EB42-9D4F-7F086B5825A5}"/>
                </a:ext>
              </a:extLst>
            </p:cNvPr>
            <p:cNvSpPr txBox="1"/>
            <p:nvPr/>
          </p:nvSpPr>
          <p:spPr bwMode="auto">
            <a:xfrm>
              <a:off x="228600" y="2295407"/>
              <a:ext cx="11416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PHENIX MPC</a:t>
              </a:r>
              <a:b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start of run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597C18-42F8-344A-90AB-817FAEE82AF4}"/>
                </a:ext>
              </a:extLst>
            </p:cNvPr>
            <p:cNvSpPr txBox="1"/>
            <p:nvPr/>
          </p:nvSpPr>
          <p:spPr bwMode="auto">
            <a:xfrm>
              <a:off x="1371600" y="2267186"/>
              <a:ext cx="13025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after Yellow</a:t>
              </a:r>
              <a:b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pre-fire </a:t>
              </a:r>
              <a:r>
                <a:rPr lang="en-US" sz="1100" b="0" dirty="0">
                  <a:solidFill>
                    <a:srgbClr val="000000"/>
                  </a:solidFill>
                  <a:latin typeface="Helvetica"/>
                  <a:cs typeface="Helvetica"/>
                </a:rPr>
                <a:t>05/11/15</a:t>
              </a:r>
              <a:endParaRPr lang="en-US" sz="1200" b="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35148D-811B-0942-BA14-55CE5EB58035}"/>
                </a:ext>
              </a:extLst>
            </p:cNvPr>
            <p:cNvSpPr txBox="1"/>
            <p:nvPr/>
          </p:nvSpPr>
          <p:spPr bwMode="auto">
            <a:xfrm>
              <a:off x="2650844" y="2257779"/>
              <a:ext cx="13138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after Yellow</a:t>
              </a:r>
              <a:b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>
                  <a:solidFill>
                    <a:srgbClr val="000000"/>
                  </a:solidFill>
                  <a:latin typeface="Helvetica"/>
                  <a:cs typeface="Helvetica"/>
                </a:rPr>
                <a:t>pre-fire </a:t>
              </a:r>
              <a:r>
                <a:rPr lang="en-US" sz="1100" b="0" dirty="0">
                  <a:solidFill>
                    <a:srgbClr val="000000"/>
                  </a:solidFill>
                  <a:latin typeface="Helvetica"/>
                  <a:cs typeface="Helvetica"/>
                </a:rPr>
                <a:t>06/01/15</a:t>
              </a:r>
              <a:endParaRPr lang="en-US" sz="1200" b="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199F0C4-641A-B047-871A-EA5F520BC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14977" r="5501" b="3953"/>
          <a:stretch/>
        </p:blipFill>
        <p:spPr>
          <a:xfrm>
            <a:off x="5568344" y="3640074"/>
            <a:ext cx="3263197" cy="2171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23D589-C409-2E4C-A2B2-CC99E7D26D2A}"/>
              </a:ext>
            </a:extLst>
          </p:cNvPr>
          <p:cNvCxnSpPr>
            <a:cxnSpLocks/>
          </p:cNvCxnSpPr>
          <p:nvPr/>
        </p:nvCxnSpPr>
        <p:spPr bwMode="auto">
          <a:xfrm>
            <a:off x="4722920" y="2734322"/>
            <a:ext cx="1674214" cy="1685278"/>
          </a:xfrm>
          <a:prstGeom prst="straightConnector1">
            <a:avLst/>
          </a:prstGeom>
          <a:noFill/>
          <a:ln w="19050" cap="flat" cmpd="sng" algn="ctr">
            <a:solidFill>
              <a:srgbClr val="00CC66"/>
            </a:solidFill>
            <a:prstDash val="sysDash"/>
            <a:round/>
            <a:headEnd type="none" w="lg" len="med"/>
            <a:tailEnd type="triangle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6131BD-6D9A-3941-B5F6-6E939DAACEA2}"/>
              </a:ext>
            </a:extLst>
          </p:cNvPr>
          <p:cNvCxnSpPr/>
          <p:nvPr/>
        </p:nvCxnSpPr>
        <p:spPr>
          <a:xfrm>
            <a:off x="3879542" y="1802167"/>
            <a:ext cx="112746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91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20" y="146400"/>
            <a:ext cx="8328991" cy="1325563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RHIC MPS upgrade                                                Approach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DDCAFD-C836-AD44-B3FA-850C3334DE41}"/>
              </a:ext>
            </a:extLst>
          </p:cNvPr>
          <p:cNvGrpSpPr/>
          <p:nvPr/>
        </p:nvGrpSpPr>
        <p:grpSpPr>
          <a:xfrm>
            <a:off x="168801" y="4543896"/>
            <a:ext cx="8791694" cy="2329288"/>
            <a:chOff x="-562094" y="1437641"/>
            <a:chExt cx="8791694" cy="23292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6E82B7-A6A9-C841-9AD6-6993F4C57A06}"/>
                </a:ext>
              </a:extLst>
            </p:cNvPr>
            <p:cNvGrpSpPr/>
            <p:nvPr/>
          </p:nvGrpSpPr>
          <p:grpSpPr>
            <a:xfrm>
              <a:off x="2057400" y="1437641"/>
              <a:ext cx="6172200" cy="1796704"/>
              <a:chOff x="2057400" y="1446606"/>
              <a:chExt cx="6172200" cy="1796704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0638650-11A7-0449-B983-21123894FD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00400" y="2397412"/>
                <a:ext cx="565575" cy="288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FB05BE-06C2-C04C-8A79-EC12D6FE351A}"/>
                  </a:ext>
                </a:extLst>
              </p:cNvPr>
              <p:cNvSpPr/>
              <p:nvPr/>
            </p:nvSpPr>
            <p:spPr bwMode="auto">
              <a:xfrm>
                <a:off x="2438400" y="2133600"/>
                <a:ext cx="762000" cy="533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210E09-E66B-EF45-9233-003625FFF032}"/>
                  </a:ext>
                </a:extLst>
              </p:cNvPr>
              <p:cNvSpPr txBox="1"/>
              <p:nvPr/>
            </p:nvSpPr>
            <p:spPr>
              <a:xfrm>
                <a:off x="2472618" y="2207213"/>
                <a:ext cx="70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/>
                  <a:t>PFN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ACC696-3BCC-AA4E-A2E5-B22C16FB8D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13698" y="2400300"/>
                <a:ext cx="567902" cy="323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2C6CFB3-9C4A-074E-942F-495B4FC86C04}"/>
                  </a:ext>
                </a:extLst>
              </p:cNvPr>
              <p:cNvCxnSpPr/>
              <p:nvPr/>
            </p:nvCxnSpPr>
            <p:spPr bwMode="auto">
              <a:xfrm rot="-1800000">
                <a:off x="5145870" y="2266950"/>
                <a:ext cx="5334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78144E6-7D59-4E42-9C99-E6EB9052F1A3}"/>
                  </a:ext>
                </a:extLst>
              </p:cNvPr>
              <p:cNvCxnSpPr/>
              <p:nvPr/>
            </p:nvCxnSpPr>
            <p:spPr bwMode="auto">
              <a:xfrm>
                <a:off x="5715000" y="2400300"/>
                <a:ext cx="876300" cy="952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AC36DEF-B295-3B4C-871E-AD039F0671F4}"/>
                  </a:ext>
                </a:extLst>
              </p:cNvPr>
              <p:cNvCxnSpPr/>
              <p:nvPr/>
            </p:nvCxnSpPr>
            <p:spPr bwMode="auto">
              <a:xfrm>
                <a:off x="7338870" y="2409825"/>
                <a:ext cx="762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268ED5D-23FC-5746-A03E-14555F23621B}"/>
                  </a:ext>
                </a:extLst>
              </p:cNvPr>
              <p:cNvCxnSpPr/>
              <p:nvPr/>
            </p:nvCxnSpPr>
            <p:spPr bwMode="auto">
              <a:xfrm>
                <a:off x="8077200" y="2409825"/>
                <a:ext cx="0" cy="48577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D1CF49-D473-D646-90E2-A0867F276D5F}"/>
                  </a:ext>
                </a:extLst>
              </p:cNvPr>
              <p:cNvCxnSpPr/>
              <p:nvPr/>
            </p:nvCxnSpPr>
            <p:spPr bwMode="auto">
              <a:xfrm>
                <a:off x="7935816" y="2895600"/>
                <a:ext cx="293784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AB1F43A-8B89-624B-93C8-1E803ABF4CD3}"/>
                  </a:ext>
                </a:extLst>
              </p:cNvPr>
              <p:cNvCxnSpPr/>
              <p:nvPr/>
            </p:nvCxnSpPr>
            <p:spPr bwMode="auto">
              <a:xfrm>
                <a:off x="8016525" y="3019425"/>
                <a:ext cx="11326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7D3274-2CDE-CB40-A5DF-CD6049CA3B9C}"/>
                  </a:ext>
                </a:extLst>
              </p:cNvPr>
              <p:cNvSpPr txBox="1"/>
              <p:nvPr/>
            </p:nvSpPr>
            <p:spPr>
              <a:xfrm>
                <a:off x="6581656" y="2105025"/>
                <a:ext cx="7200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abort</a:t>
                </a:r>
                <a:br>
                  <a:rPr lang="en-US" sz="1600" dirty="0"/>
                </a:br>
                <a:r>
                  <a:rPr lang="en-US" sz="1600" dirty="0"/>
                  <a:t>kicker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F43190-4872-E746-84D4-AFFF3F6E92AD}"/>
                  </a:ext>
                </a:extLst>
              </p:cNvPr>
              <p:cNvSpPr txBox="1"/>
              <p:nvPr/>
            </p:nvSpPr>
            <p:spPr>
              <a:xfrm>
                <a:off x="5262118" y="1671935"/>
                <a:ext cx="833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thyratron </a:t>
                </a:r>
                <a:br>
                  <a:rPr lang="en-US" sz="1200" dirty="0"/>
                </a:br>
                <a:r>
                  <a:rPr lang="en-US" sz="1200" dirty="0"/>
                  <a:t>tube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26A3414-DEE8-A146-B860-09084900BFA7}"/>
                  </a:ext>
                </a:extLst>
              </p:cNvPr>
              <p:cNvGrpSpPr/>
              <p:nvPr/>
            </p:nvGrpSpPr>
            <p:grpSpPr>
              <a:xfrm>
                <a:off x="3446830" y="1446606"/>
                <a:ext cx="1734770" cy="1796704"/>
                <a:chOff x="3446830" y="1446606"/>
                <a:chExt cx="1734770" cy="1796704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4952981-7E49-3D4B-927F-B09BFEDE0F5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759875" y="1973169"/>
                  <a:ext cx="386925" cy="23226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68B3CDE-2894-9B4B-A461-88B9D9669D83}"/>
                    </a:ext>
                  </a:extLst>
                </p:cNvPr>
                <p:cNvSpPr txBox="1"/>
                <p:nvPr/>
              </p:nvSpPr>
              <p:spPr>
                <a:xfrm>
                  <a:off x="3446830" y="1446606"/>
                  <a:ext cx="17347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redundant mechanical </a:t>
                  </a:r>
                  <a:br>
                    <a:rPr lang="en-US" sz="1200" dirty="0"/>
                  </a:br>
                  <a:r>
                    <a:rPr lang="en-US" sz="1200" dirty="0"/>
                    <a:t>relays (added)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A257B23-8DA7-E14A-B1DA-BA496B3264C0}"/>
                    </a:ext>
                  </a:extLst>
                </p:cNvPr>
                <p:cNvSpPr txBox="1"/>
                <p:nvPr/>
              </p:nvSpPr>
              <p:spPr>
                <a:xfrm>
                  <a:off x="3517878" y="2781645"/>
                  <a:ext cx="13131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slow</a:t>
                  </a:r>
                  <a:r>
                    <a:rPr lang="en-US" sz="1200" dirty="0"/>
                    <a:t> (550 turns)</a:t>
                  </a:r>
                  <a:br>
                    <a:rPr lang="en-US" sz="1200" dirty="0"/>
                  </a:br>
                  <a:r>
                    <a:rPr lang="en-US" sz="1200" dirty="0"/>
                    <a:t>no pre-fires</a:t>
                  </a: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74B892-4916-BA4A-9805-875BE441ED1B}"/>
                  </a:ext>
                </a:extLst>
              </p:cNvPr>
              <p:cNvCxnSpPr/>
              <p:nvPr/>
            </p:nvCxnSpPr>
            <p:spPr bwMode="auto">
              <a:xfrm flipV="1">
                <a:off x="2057400" y="2400300"/>
                <a:ext cx="381000" cy="952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34FDCA-62EA-CB48-9D99-FE098CF933F7}"/>
                </a:ext>
              </a:extLst>
            </p:cNvPr>
            <p:cNvGrpSpPr/>
            <p:nvPr/>
          </p:nvGrpSpPr>
          <p:grpSpPr>
            <a:xfrm>
              <a:off x="-562094" y="1769179"/>
              <a:ext cx="8737218" cy="1997750"/>
              <a:chOff x="-562094" y="1769179"/>
              <a:chExt cx="8737218" cy="19977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EBAB214-932E-F447-9474-6316FBF75738}"/>
                  </a:ext>
                </a:extLst>
              </p:cNvPr>
              <p:cNvSpPr/>
              <p:nvPr/>
            </p:nvSpPr>
            <p:spPr bwMode="auto">
              <a:xfrm>
                <a:off x="6576870" y="2143125"/>
                <a:ext cx="762000" cy="533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21E05A2-DEBC-6048-9568-49729521DD83}"/>
                  </a:ext>
                </a:extLst>
              </p:cNvPr>
              <p:cNvCxnSpPr/>
              <p:nvPr/>
            </p:nvCxnSpPr>
            <p:spPr bwMode="auto">
              <a:xfrm>
                <a:off x="7992708" y="2952750"/>
                <a:ext cx="18241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BD9991-EE40-9340-A02D-010C16968F9A}"/>
                  </a:ext>
                </a:extLst>
              </p:cNvPr>
              <p:cNvSpPr txBox="1"/>
              <p:nvPr/>
            </p:nvSpPr>
            <p:spPr>
              <a:xfrm>
                <a:off x="5017327" y="2788724"/>
                <a:ext cx="1104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fast (&lt; 1 turn)</a:t>
                </a:r>
                <a:br>
                  <a:rPr lang="en-US" sz="1200" dirty="0"/>
                </a:br>
                <a:r>
                  <a:rPr lang="en-US" sz="1200" b="1" dirty="0">
                    <a:solidFill>
                      <a:srgbClr val="FF0000"/>
                    </a:solidFill>
                  </a:rPr>
                  <a:t>pre-fires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4BC8BE-91BD-6846-AD8D-9C0441FA3CDE}"/>
                  </a:ext>
                </a:extLst>
              </p:cNvPr>
              <p:cNvSpPr txBox="1"/>
              <p:nvPr/>
            </p:nvSpPr>
            <p:spPr>
              <a:xfrm>
                <a:off x="3493834" y="3243709"/>
                <a:ext cx="1537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FF0000"/>
                    </a:solidFill>
                  </a:rPr>
                  <a:t>closes 1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u="sng" dirty="0">
                    <a:solidFill>
                      <a:srgbClr val="FF0000"/>
                    </a:solidFill>
                  </a:rPr>
                  <a:t>not</a:t>
                </a:r>
                <a:r>
                  <a:rPr lang="en-US" sz="1400" dirty="0">
                    <a:solidFill>
                      <a:srgbClr val="FF0000"/>
                    </a:solidFill>
                  </a:rPr>
                  <a:t> synchronized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F57D9D-C002-AE47-B3DA-20D27B69FCEA}"/>
                  </a:ext>
                </a:extLst>
              </p:cNvPr>
              <p:cNvSpPr txBox="1"/>
              <p:nvPr/>
            </p:nvSpPr>
            <p:spPr>
              <a:xfrm>
                <a:off x="5049156" y="3229155"/>
                <a:ext cx="24128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FF0000"/>
                    </a:solidFill>
                  </a:rPr>
                  <a:t>closes 2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rgbClr val="FF0000"/>
                    </a:solidFill>
                  </a:rPr>
                  <a:t>synchronized with abort gap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00D6B8-C1FE-A843-8B66-435A5642319C}"/>
                  </a:ext>
                </a:extLst>
              </p:cNvPr>
              <p:cNvGrpSpPr/>
              <p:nvPr/>
            </p:nvGrpSpPr>
            <p:grpSpPr>
              <a:xfrm>
                <a:off x="-562094" y="1769179"/>
                <a:ext cx="4328069" cy="1812221"/>
                <a:chOff x="-562094" y="1769179"/>
                <a:chExt cx="4328069" cy="1812221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9F76E836-61C9-5E4A-B5EB-9B5100482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62094" y="1769179"/>
                  <a:ext cx="2416294" cy="1812221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A3C79AF-B923-4B44-9B5B-31EA04DA99C9}"/>
                    </a:ext>
                  </a:extLst>
                </p:cNvPr>
                <p:cNvCxnSpPr/>
                <p:nvPr/>
              </p:nvCxnSpPr>
              <p:spPr bwMode="auto">
                <a:xfrm flipH="1">
                  <a:off x="1122643" y="1905000"/>
                  <a:ext cx="2643332" cy="17573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CC66"/>
                  </a:solidFill>
                  <a:prstDash val="sysDash"/>
                  <a:round/>
                  <a:headEnd type="none" w="lg" len="med"/>
                  <a:tailEnd type="stealth" w="lg" len="med"/>
                </a:ln>
                <a:effectLst/>
              </p:spPr>
            </p:cxnSp>
          </p:grpSp>
        </p:grp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D7D8088-1204-8B4B-B67D-F906C85F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692169"/>
            <a:ext cx="8847518" cy="38714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Abort kicker pre-fires can be greatly reduced by moving HV switches out of tunnel, and by momentum collimation (also protects the QP diodes) </a:t>
            </a:r>
            <a:br>
              <a:rPr lang="en-US" sz="2000" dirty="0"/>
            </a:br>
            <a:r>
              <a:rPr lang="en-US" sz="1900" dirty="0">
                <a:solidFill>
                  <a:srgbClr val="0432FF"/>
                </a:solidFill>
              </a:rPr>
              <a:t>=&gt; would be expensive upgrades (several $M)</a:t>
            </a:r>
          </a:p>
          <a:p>
            <a:pPr>
              <a:lnSpc>
                <a:spcPct val="120000"/>
              </a:lnSpc>
            </a:pPr>
            <a:r>
              <a:rPr lang="en-US" sz="1900" dirty="0"/>
              <a:t>More cost effective upgrade: 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Add serial switches to RHIC abort kickers to suppress pre-fires </a:t>
            </a:r>
            <a:r>
              <a:rPr lang="en-US" sz="1200" dirty="0"/>
              <a:t>(+7 ms delay)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Delay energy extraction from </a:t>
            </a:r>
            <a:r>
              <a:rPr lang="en-US" sz="1800" dirty="0" err="1"/>
              <a:t>sc</a:t>
            </a:r>
            <a:r>
              <a:rPr lang="en-US" sz="1800" dirty="0"/>
              <a:t> magnets after quench </a:t>
            </a:r>
            <a:r>
              <a:rPr lang="en-US" sz="1200" dirty="0"/>
              <a:t>(necessity not recognized initially)</a:t>
            </a:r>
            <a:endParaRPr lang="en-US" sz="1800" dirty="0"/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New and modified inputs to permit link detecting precursors of large losses</a:t>
            </a:r>
            <a:br>
              <a:rPr lang="en-US" sz="1800" dirty="0"/>
            </a:br>
            <a:r>
              <a:rPr lang="en-US" sz="1400" dirty="0">
                <a:solidFill>
                  <a:srgbClr val="0432FF"/>
                </a:solidFill>
              </a:rPr>
              <a:t>lower BLM thresholds at store, RF systems, Orbit corrector PS (fast and slow), </a:t>
            </a:r>
            <a:br>
              <a:rPr lang="en-US" sz="1400" dirty="0">
                <a:solidFill>
                  <a:srgbClr val="0432FF"/>
                </a:solidFill>
              </a:rPr>
            </a:br>
            <a:r>
              <a:rPr lang="en-US" sz="1400" dirty="0">
                <a:solidFill>
                  <a:srgbClr val="0432FF"/>
                </a:solidFill>
              </a:rPr>
              <a:t>fast BPM readings (coherence signal from 10 Hz feedback system)</a:t>
            </a:r>
            <a:endParaRPr lang="en-US" sz="1400" dirty="0"/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Monitor QP diode condition (measure voltage when diode becomes conductive)</a:t>
            </a:r>
            <a:br>
              <a:rPr lang="en-US" sz="1600" dirty="0"/>
            </a:br>
            <a:r>
              <a:rPr lang="en-US" sz="1400" dirty="0">
                <a:solidFill>
                  <a:srgbClr val="0432FF"/>
                </a:solidFill>
              </a:rPr>
              <a:t>with sPHENIX run plan expect ~3-4x increase in distributed losses due to secondary beams</a:t>
            </a:r>
            <a:br>
              <a:rPr lang="en-US" sz="1400" dirty="0">
                <a:solidFill>
                  <a:srgbClr val="0432FF"/>
                </a:solidFill>
              </a:rPr>
            </a:br>
            <a:r>
              <a:rPr lang="en-US" sz="1400" dirty="0">
                <a:solidFill>
                  <a:srgbClr val="0432FF"/>
                </a:solidFill>
              </a:rPr>
              <a:t>from Au+Au luminosity over lifetime of RHIC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631AC8-53F9-024E-A24D-C560193642DE}"/>
              </a:ext>
            </a:extLst>
          </p:cNvPr>
          <p:cNvSpPr txBox="1"/>
          <p:nvPr/>
        </p:nvSpPr>
        <p:spPr>
          <a:xfrm>
            <a:off x="95503" y="4578366"/>
            <a:ext cx="3092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Abort kicker switches schematic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F05421-F8E8-EE4C-9D39-7F6236239E75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0889" y="5464599"/>
            <a:ext cx="390446" cy="2236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833763-C0CC-0840-A570-A1301E85347C}"/>
              </a:ext>
            </a:extLst>
          </p:cNvPr>
          <p:cNvCxnSpPr/>
          <p:nvPr/>
        </p:nvCxnSpPr>
        <p:spPr bwMode="auto">
          <a:xfrm flipV="1">
            <a:off x="4963594" y="5259639"/>
            <a:ext cx="381000" cy="95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AEE864-48FA-7045-9141-3572E7DC49E2}"/>
              </a:ext>
            </a:extLst>
          </p:cNvPr>
          <p:cNvCxnSpPr/>
          <p:nvPr/>
        </p:nvCxnSpPr>
        <p:spPr bwMode="auto">
          <a:xfrm flipV="1">
            <a:off x="4973682" y="5651082"/>
            <a:ext cx="381000" cy="95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ACE4EB-A0B6-1342-BCDD-9E9534433869}"/>
              </a:ext>
            </a:extLst>
          </p:cNvPr>
          <p:cNvCxnSpPr>
            <a:cxnSpLocks/>
          </p:cNvCxnSpPr>
          <p:nvPr/>
        </p:nvCxnSpPr>
        <p:spPr bwMode="auto">
          <a:xfrm>
            <a:off x="4496870" y="5303524"/>
            <a:ext cx="0" cy="3799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FB3F8E-0A85-474C-830F-C3731AA7E80A}"/>
              </a:ext>
            </a:extLst>
          </p:cNvPr>
          <p:cNvCxnSpPr>
            <a:cxnSpLocks/>
          </p:cNvCxnSpPr>
          <p:nvPr/>
        </p:nvCxnSpPr>
        <p:spPr bwMode="auto">
          <a:xfrm>
            <a:off x="5344594" y="5262228"/>
            <a:ext cx="0" cy="3799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16100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D57B2D8-D7C3-4266-95FB-8D2B73CD3A92}"/>
              </a:ext>
            </a:extLst>
          </p:cNvPr>
          <p:cNvSpPr/>
          <p:nvPr/>
        </p:nvSpPr>
        <p:spPr>
          <a:xfrm>
            <a:off x="0" y="0"/>
            <a:ext cx="9144000" cy="6853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37A08-B713-40CF-B370-C3AE97F7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41" y="875487"/>
            <a:ext cx="7255251" cy="49061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50F544-CC9E-44B5-B100-6473D18850A3}"/>
              </a:ext>
            </a:extLst>
          </p:cNvPr>
          <p:cNvSpPr txBox="1">
            <a:spLocks/>
          </p:cNvSpPr>
          <p:nvPr/>
        </p:nvSpPr>
        <p:spPr>
          <a:xfrm>
            <a:off x="0" y="71645"/>
            <a:ext cx="9144000" cy="7413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Overview - all colliding-mode physics runs to date (2001 to 2019)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9D73E-E5F8-4436-B43C-6AB481A85BA4}"/>
              </a:ext>
            </a:extLst>
          </p:cNvPr>
          <p:cNvSpPr/>
          <p:nvPr/>
        </p:nvSpPr>
        <p:spPr bwMode="auto">
          <a:xfrm>
            <a:off x="4228751" y="3253952"/>
            <a:ext cx="304800" cy="2286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FA2D1-5763-4907-8CD7-C3F07D48E133}"/>
              </a:ext>
            </a:extLst>
          </p:cNvPr>
          <p:cNvSpPr/>
          <p:nvPr/>
        </p:nvSpPr>
        <p:spPr bwMode="auto">
          <a:xfrm>
            <a:off x="4228751" y="3253952"/>
            <a:ext cx="304800" cy="2286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5DC6D-13C7-49A7-BCA3-BD22C56823B4}"/>
              </a:ext>
            </a:extLst>
          </p:cNvPr>
          <p:cNvGrpSpPr/>
          <p:nvPr/>
        </p:nvGrpSpPr>
        <p:grpSpPr>
          <a:xfrm>
            <a:off x="187971" y="1756304"/>
            <a:ext cx="3963443" cy="2544203"/>
            <a:chOff x="-368367" y="3249508"/>
            <a:chExt cx="3963443" cy="25442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9D653F-9071-4DC3-BA85-A709B26A337D}"/>
                </a:ext>
              </a:extLst>
            </p:cNvPr>
            <p:cNvSpPr txBox="1"/>
            <p:nvPr/>
          </p:nvSpPr>
          <p:spPr bwMode="auto">
            <a:xfrm>
              <a:off x="-368367" y="3249508"/>
              <a:ext cx="218304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0" dirty="0">
                  <a:latin typeface="Helvetica"/>
                  <a:cs typeface="Helvetica"/>
                </a:rPr>
                <a:t>2019-21</a:t>
              </a:r>
              <a:r>
                <a:rPr lang="en-US" dirty="0">
                  <a:latin typeface="Helvetica"/>
                  <a:cs typeface="Helvetica"/>
                </a:rPr>
                <a:t> </a:t>
              </a:r>
              <a:r>
                <a:rPr lang="en-US" b="0" dirty="0">
                  <a:latin typeface="Helvetica"/>
                  <a:cs typeface="Helvetica"/>
                </a:rPr>
                <a:t>BES-II with </a:t>
              </a:r>
              <a:r>
                <a:rPr lang="en-US" b="0" dirty="0" err="1">
                  <a:latin typeface="Helvetica"/>
                  <a:cs typeface="Helvetica"/>
                </a:rPr>
                <a:t>LEReC</a:t>
              </a:r>
              <a:r>
                <a:rPr lang="en-US" b="0" dirty="0">
                  <a:latin typeface="Helvetica"/>
                  <a:cs typeface="Helvetica"/>
                </a:rPr>
                <a:t> and operation below nominal RHIC injection energy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1AE116-9BC8-4C44-A237-FE8569B21DA2}"/>
                </a:ext>
              </a:extLst>
            </p:cNvPr>
            <p:cNvSpPr/>
            <p:nvPr/>
          </p:nvSpPr>
          <p:spPr bwMode="auto">
            <a:xfrm rot="20340000">
              <a:off x="1774979" y="5260311"/>
              <a:ext cx="1820097" cy="5334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0F5233-4715-4393-BDC4-7A3710F319BB}"/>
              </a:ext>
            </a:extLst>
          </p:cNvPr>
          <p:cNvSpPr txBox="1"/>
          <p:nvPr/>
        </p:nvSpPr>
        <p:spPr>
          <a:xfrm>
            <a:off x="2841328" y="1159938"/>
            <a:ext cx="18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Wolfram Fischer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E8F427-4564-49CB-ABEB-E9298CA9881F}"/>
              </a:ext>
            </a:extLst>
          </p:cNvPr>
          <p:cNvSpPr txBox="1">
            <a:spLocks/>
          </p:cNvSpPr>
          <p:nvPr/>
        </p:nvSpPr>
        <p:spPr>
          <a:xfrm>
            <a:off x="0" y="6127672"/>
            <a:ext cx="9144000" cy="7413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latin typeface="Helvetica" panose="020B0604020202020204" pitchFamily="34" charset="0"/>
                <a:cs typeface="Helvetica" panose="020B0604020202020204" pitchFamily="34" charset="0"/>
              </a:rPr>
              <a:t>The RHIC facility provides unparalleled flexibility in terms of ion species and energies for nuclear physics research in the US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E89025-1385-4720-BCAA-3A07B649D620}"/>
              </a:ext>
            </a:extLst>
          </p:cNvPr>
          <p:cNvCxnSpPr/>
          <p:nvPr/>
        </p:nvCxnSpPr>
        <p:spPr>
          <a:xfrm>
            <a:off x="242826" y="6035442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D94B6686-AD2F-4F26-8062-CA59C09BCFBB}"/>
              </a:ext>
            </a:extLst>
          </p:cNvPr>
          <p:cNvSpPr txBox="1">
            <a:spLocks/>
          </p:cNvSpPr>
          <p:nvPr/>
        </p:nvSpPr>
        <p:spPr bwMode="auto">
          <a:xfrm>
            <a:off x="8686800" y="6600825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90783-25B8-4FD9-AFE3-3AD41AFF9502}"/>
              </a:ext>
            </a:extLst>
          </p:cNvPr>
          <p:cNvSpPr/>
          <p:nvPr/>
        </p:nvSpPr>
        <p:spPr>
          <a:xfrm>
            <a:off x="3086100" y="726495"/>
            <a:ext cx="5356192" cy="16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88E1AA-FFAF-4811-B440-F0296F24AC33}"/>
              </a:ext>
            </a:extLst>
          </p:cNvPr>
          <p:cNvCxnSpPr>
            <a:cxnSpLocks/>
          </p:cNvCxnSpPr>
          <p:nvPr/>
        </p:nvCxnSpPr>
        <p:spPr>
          <a:xfrm>
            <a:off x="2114550" y="2241412"/>
            <a:ext cx="923276" cy="1275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618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                                </a:t>
            </a:r>
            <a:r>
              <a:rPr lang="en-US" b="0" dirty="0"/>
              <a:t>Run-18 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B939-3198-3B41-BA31-9919F49DD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Serial switches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shortened closing time from 30 ms to 7 ms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800" dirty="0">
                <a:solidFill>
                  <a:srgbClr val="0432FF"/>
                </a:solidFill>
              </a:rPr>
              <a:t>(2350 to 550 turns)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installed redundant trigger units in Blue and Yellow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900" dirty="0">
                <a:solidFill>
                  <a:srgbClr val="0432FF"/>
                </a:solidFill>
              </a:rPr>
              <a:t>(prevents a failure mode observed in Run-17 test)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modified hardware test protocol</a:t>
            </a:r>
            <a:br>
              <a:rPr lang="en-US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Delayed energy extraction from </a:t>
            </a:r>
            <a:r>
              <a:rPr lang="en-US" dirty="0" err="1"/>
              <a:t>sc</a:t>
            </a:r>
            <a:r>
              <a:rPr lang="en-US" dirty="0"/>
              <a:t> magnets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measured orbit and tune without and with delayed energy extraction (9 ms) – single bunch at store</a:t>
            </a:r>
            <a:br>
              <a:rPr lang="en-US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New beam permit inputs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All implemented except fast corrector PS input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Control board designed – in production, alcove cable installation under way, software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66793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3DE7E2-F1E3-1645-8D2A-D7B12BA4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88" y="4147244"/>
            <a:ext cx="3533742" cy="2650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D36C1-6603-5A4B-BEC0-6490B0ABA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5" y="993739"/>
            <a:ext cx="3869642" cy="290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                                     </a:t>
            </a:r>
            <a:r>
              <a:rPr lang="en-US" b="0" dirty="0"/>
              <a:t>Run-18 tests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4C0A2-6321-1D4F-B90D-443F7343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28" y="1060346"/>
            <a:ext cx="3638144" cy="2931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CDF938-FD44-5C46-9455-A39C45D08E91}"/>
              </a:ext>
            </a:extLst>
          </p:cNvPr>
          <p:cNvSpPr txBox="1"/>
          <p:nvPr/>
        </p:nvSpPr>
        <p:spPr>
          <a:xfrm>
            <a:off x="2013626" y="103113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orbit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9962C-099A-6F48-A548-ED8A2876F6B6}"/>
              </a:ext>
            </a:extLst>
          </p:cNvPr>
          <p:cNvSpPr txBox="1"/>
          <p:nvPr/>
        </p:nvSpPr>
        <p:spPr>
          <a:xfrm>
            <a:off x="5687439" y="875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orbit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237F6-2480-BA46-998F-B7C3763050F7}"/>
              </a:ext>
            </a:extLst>
          </p:cNvPr>
          <p:cNvSpPr txBox="1"/>
          <p:nvPr/>
        </p:nvSpPr>
        <p:spPr>
          <a:xfrm>
            <a:off x="838667" y="429794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B3C20-C08E-1C4D-A233-3B685496E470}"/>
              </a:ext>
            </a:extLst>
          </p:cNvPr>
          <p:cNvSpPr txBox="1"/>
          <p:nvPr/>
        </p:nvSpPr>
        <p:spPr>
          <a:xfrm>
            <a:off x="3870966" y="426844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ms delay in energy extraction</a:t>
            </a:r>
            <a:br>
              <a:rPr lang="en-US" dirty="0"/>
            </a:br>
            <a:r>
              <a:rPr lang="en-US" dirty="0"/>
              <a:t>of superconducting magnets is acceptable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E997B-10A3-E045-8A4D-82503B3B5C0C}"/>
              </a:ext>
            </a:extLst>
          </p:cNvPr>
          <p:cNvSpPr txBox="1"/>
          <p:nvPr/>
        </p:nvSpPr>
        <p:spPr>
          <a:xfrm>
            <a:off x="0" y="3711305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</a:t>
            </a:r>
            <a:r>
              <a:rPr lang="en-US" dirty="0" err="1"/>
              <a:t>avg</a:t>
            </a:r>
            <a:r>
              <a:rPr lang="en-US" dirty="0"/>
              <a:t> orbit changes with QS delayed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1CFE1-F911-C448-B061-22409983B19B}"/>
              </a:ext>
            </a:extLst>
          </p:cNvPr>
          <p:cNvSpPr txBox="1"/>
          <p:nvPr/>
        </p:nvSpPr>
        <p:spPr>
          <a:xfrm>
            <a:off x="237843" y="681972"/>
            <a:ext cx="3357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orbit and tunes after pulling quench link</a:t>
            </a:r>
          </a:p>
        </p:txBody>
      </p:sp>
    </p:spTree>
    <p:extLst>
      <p:ext uri="{BB962C8B-B14F-4D97-AF65-F5344CB8AC3E}">
        <p14:creationId xmlns:p14="http://schemas.microsoft.com/office/powerpoint/2010/main" val="1007433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073C902-02CD-4EC1-907D-6CFA1830DEAB" descr="22A256F4-9B4A-4CE4-98E0-FBE98F66EF07@bnl">
            <a:extLst>
              <a:ext uri="{FF2B5EF4-FFF2-40B4-BE49-F238E27FC236}">
                <a16:creationId xmlns:a16="http://schemas.microsoft.com/office/drawing/2014/main" id="{008F37F4-A9F0-0F47-AF01-03D25902D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5767"/>
          <a:stretch/>
        </p:blipFill>
        <p:spPr bwMode="auto">
          <a:xfrm>
            <a:off x="6814357" y="63266"/>
            <a:ext cx="2140800" cy="280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0" y="146468"/>
            <a:ext cx="8935397" cy="54927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RHIC Quench Protection (QP) diodes monitoring</a:t>
            </a:r>
            <a:endParaRPr lang="en-US" sz="2200" b="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9DD054-1FD8-ED46-B4E8-CAEB5C721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-1717" b="6969"/>
          <a:stretch/>
        </p:blipFill>
        <p:spPr>
          <a:xfrm rot="5400000">
            <a:off x="6003046" y="1067075"/>
            <a:ext cx="2274751" cy="37749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B939-3198-3B41-BA31-9919F49DD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679241"/>
            <a:ext cx="8736496" cy="5406886"/>
          </a:xfrm>
        </p:spPr>
        <p:txBody>
          <a:bodyPr>
            <a:normAutofit/>
          </a:bodyPr>
          <a:lstStyle/>
          <a:p>
            <a:r>
              <a:rPr lang="en-US" sz="1800" dirty="0"/>
              <a:t>One QP damaged each in Run-16 and Run-17</a:t>
            </a:r>
            <a:br>
              <a:rPr lang="en-US" sz="1800" dirty="0"/>
            </a:br>
            <a:r>
              <a:rPr lang="en-US" sz="1800" dirty="0">
                <a:solidFill>
                  <a:srgbClr val="0432FF"/>
                </a:solidFill>
              </a:rPr>
              <a:t>  became partially conductive due to radiation damage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dirty="0">
                <a:solidFill>
                  <a:srgbClr val="0432FF"/>
                </a:solidFill>
              </a:rPr>
              <a:t>  after heavy beam loss exposure, weakened dipoles strength</a:t>
            </a:r>
          </a:p>
          <a:p>
            <a:r>
              <a:rPr lang="en-US" sz="1800" dirty="0"/>
              <a:t>Continue program to test diodes </a:t>
            </a:r>
            <a:br>
              <a:rPr lang="en-US" sz="1800" dirty="0"/>
            </a:br>
            <a:r>
              <a:rPr lang="en-US" sz="1800" dirty="0"/>
              <a:t>  </a:t>
            </a:r>
            <a:r>
              <a:rPr lang="en-US" sz="1600" dirty="0">
                <a:solidFill>
                  <a:srgbClr val="0432FF"/>
                </a:solidFill>
              </a:rPr>
              <a:t>measure voltage when diode become conductive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(forward bias voltage) </a:t>
            </a:r>
            <a:endParaRPr lang="en-US" sz="1800" dirty="0">
              <a:solidFill>
                <a:srgbClr val="0432FF"/>
              </a:solidFill>
            </a:endParaRPr>
          </a:p>
          <a:p>
            <a:r>
              <a:rPr lang="en-US" sz="1800" dirty="0"/>
              <a:t>900 QP diodes total</a:t>
            </a:r>
            <a:br>
              <a:rPr lang="en-US" sz="1800" dirty="0"/>
            </a:br>
            <a:r>
              <a:rPr lang="en-US" sz="1800" dirty="0"/>
              <a:t>  </a:t>
            </a:r>
            <a:r>
              <a:rPr lang="en-US" sz="1600" dirty="0">
                <a:solidFill>
                  <a:srgbClr val="0432FF"/>
                </a:solidFill>
              </a:rPr>
              <a:t>=&gt; tested 18/166/168 in Run-16/17/18 (all dipole)</a:t>
            </a:r>
          </a:p>
          <a:p>
            <a:r>
              <a:rPr lang="en-US" sz="1800" dirty="0"/>
              <a:t>Only B10-D9 not in 3-10 V range </a:t>
            </a:r>
            <a:r>
              <a:rPr lang="en-US" sz="1200" dirty="0"/>
              <a:t>(2.1V, 1.8V)</a:t>
            </a:r>
          </a:p>
          <a:p>
            <a:r>
              <a:rPr lang="en-US" sz="1800" dirty="0"/>
              <a:t>Diodes repeated: B10-D19 and B10-D9</a:t>
            </a:r>
          </a:p>
          <a:p>
            <a:pPr>
              <a:buFont typeface="Symbol" pitchFamily="2" charset="2"/>
              <a:buChar char="Þ"/>
            </a:pPr>
            <a:r>
              <a:rPr lang="en-US" sz="1800" dirty="0">
                <a:solidFill>
                  <a:srgbClr val="FF0000"/>
                </a:solidFill>
              </a:rPr>
              <a:t> After 18 years of operation no sign of systematic radiation damage,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2 diodes damaged in special events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Also work on measuring spacial distribution of forward </a:t>
            </a:r>
            <a:br>
              <a:rPr lang="en-US" sz="2000" dirty="0"/>
            </a:br>
            <a:r>
              <a:rPr lang="en-US" sz="2000" dirty="0"/>
              <a:t>bias voltage (warm complete, cold in preparation)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21505F-D77C-934F-AF99-9CE9320DB44F}"/>
              </a:ext>
            </a:extLst>
          </p:cNvPr>
          <p:cNvCxnSpPr>
            <a:cxnSpLocks/>
          </p:cNvCxnSpPr>
          <p:nvPr/>
        </p:nvCxnSpPr>
        <p:spPr>
          <a:xfrm>
            <a:off x="4675695" y="2092751"/>
            <a:ext cx="1170629" cy="273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00EF02-6173-3A4B-90F9-2DB0E3D00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0" y="4930926"/>
            <a:ext cx="1867406" cy="1927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1036F6-80B0-9E46-9A79-7A8A7C5488CC}"/>
              </a:ext>
            </a:extLst>
          </p:cNvPr>
          <p:cNvSpPr txBox="1"/>
          <p:nvPr/>
        </p:nvSpPr>
        <p:spPr>
          <a:xfrm>
            <a:off x="1939207" y="5045215"/>
            <a:ext cx="517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segmented damaged diode</a:t>
            </a:r>
          </a:p>
          <a:p>
            <a:r>
              <a:rPr lang="en-US" dirty="0"/>
              <a:t>                           Dewar for cold measurement =&gt;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D8805F-98F8-7643-877D-6DE4B376F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281" y="4309119"/>
            <a:ext cx="1892876" cy="25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55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                                </a:t>
            </a:r>
            <a:r>
              <a:rPr lang="en-US" b="0" dirty="0"/>
              <a:t>Run-19/20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B939-3198-3B41-BA31-9919F49DD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Add outstanding permit input </a:t>
            </a:r>
            <a:r>
              <a:rPr lang="en-US" sz="2400" dirty="0">
                <a:solidFill>
                  <a:srgbClr val="0432FF"/>
                </a:solidFill>
              </a:rPr>
              <a:t>(fast corrector PS)</a:t>
            </a:r>
            <a:br>
              <a:rPr lang="en-US" sz="2400" dirty="0">
                <a:solidFill>
                  <a:srgbClr val="0432FF"/>
                </a:solidFill>
              </a:rPr>
            </a:br>
            <a:endParaRPr lang="en-US" sz="2400" dirty="0">
              <a:solidFill>
                <a:srgbClr val="0432FF"/>
              </a:solidFill>
            </a:endParaRPr>
          </a:p>
          <a:p>
            <a:r>
              <a:rPr lang="en-US" dirty="0"/>
              <a:t>Complete cold measurements of damaged diode</a:t>
            </a:r>
            <a:br>
              <a:rPr lang="en-US" dirty="0"/>
            </a:br>
            <a:r>
              <a:rPr lang="en-US" sz="2400" dirty="0">
                <a:solidFill>
                  <a:srgbClr val="0432FF"/>
                </a:solidFill>
              </a:rPr>
              <a:t>(spacial distribution of forward bias voltage)</a:t>
            </a:r>
            <a:br>
              <a:rPr lang="en-US" sz="2400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Test delayed dump and energy extraction in operation </a:t>
            </a:r>
            <a:r>
              <a:rPr lang="en-US" sz="2400" dirty="0">
                <a:solidFill>
                  <a:srgbClr val="0432FF"/>
                </a:solidFill>
              </a:rPr>
              <a:t>(reduced risk in low energy operation)</a:t>
            </a:r>
            <a:br>
              <a:rPr lang="en-US" sz="2400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Test delayed energy extraction with higher intensity</a:t>
            </a:r>
            <a:br>
              <a:rPr lang="en-US" dirty="0"/>
            </a:br>
            <a:r>
              <a:rPr lang="en-US" dirty="0"/>
              <a:t>and full energy </a:t>
            </a:r>
            <a:r>
              <a:rPr lang="en-US" sz="2400" dirty="0">
                <a:solidFill>
                  <a:srgbClr val="0432FF"/>
                </a:solidFill>
              </a:rPr>
              <a:t>(end of run)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72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79E361-AC16-420B-9F6F-0C70CECEC88F}"/>
              </a:ext>
            </a:extLst>
          </p:cNvPr>
          <p:cNvSpPr/>
          <p:nvPr/>
        </p:nvSpPr>
        <p:spPr>
          <a:xfrm>
            <a:off x="0" y="524352"/>
            <a:ext cx="9144000" cy="6333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2F1D1-552E-45B8-B4A4-134F548477A8}"/>
              </a:ext>
            </a:extLst>
          </p:cNvPr>
          <p:cNvSpPr txBox="1">
            <a:spLocks/>
          </p:cNvSpPr>
          <p:nvPr/>
        </p:nvSpPr>
        <p:spPr>
          <a:xfrm>
            <a:off x="0" y="-10517"/>
            <a:ext cx="832899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325783-DE66-47D2-A5BC-98001FB07D0B}"/>
              </a:ext>
            </a:extLst>
          </p:cNvPr>
          <p:cNvSpPr txBox="1">
            <a:spLocks/>
          </p:cNvSpPr>
          <p:nvPr/>
        </p:nvSpPr>
        <p:spPr>
          <a:xfrm>
            <a:off x="110333" y="776022"/>
            <a:ext cx="9043333" cy="6058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Operation of RHIC:  met or exceeded integrated luminosity goals in the last 3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Run-17 	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+p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at 255 GeV,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 Vahid Ranjbar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Au + Au 27.2 GeV/n,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coordinator: Greg Marr</a:t>
            </a:r>
            <a:endParaRPr lang="en-US" sz="16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Run-18</a:t>
            </a:r>
            <a:r>
              <a:rPr lang="en-US" sz="1600" dirty="0">
                <a:solidFill>
                  <a:srgbClr val="0000FF"/>
                </a:solidFill>
              </a:rPr>
              <a:t> 	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sz="16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Ru + Ru at 100 GeV/n, Au + Au at 13.5 GeV/n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      + fixed target runs (at 3.85 GeV/n),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coordinator: Greg Marr</a:t>
            </a:r>
            <a:endParaRPr lang="en-US" sz="16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Run-19   	Au + Au at 9.8 GeV/n, 7.3 GeV/n, 3.85 GeV/n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+ fixed target runs (multiple energies),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coordinator Chuyu Liu</a:t>
            </a:r>
            <a:endParaRPr lang="en-US" sz="18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New and unique operation (e.g.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Ru+Ru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/ </a:t>
            </a:r>
            <a:r>
              <a:rPr lang="en-US" sz="18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Zr+Zr</a:t>
            </a:r>
            <a:r>
              <a:rPr lang="en-US" sz="18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) enabled by previous upgrades</a:t>
            </a: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Flexibility of operations substantially increased: multiple modes / year is now routine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Operation of RHIC: exceeded accelerator availability goals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First (in the world) electron cooling with RF accelerated electron bunches demonstrated in support of Beam Energy Scan II -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</a:t>
            </a:r>
            <a:r>
              <a:rPr lang="en-U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presentation by A. Fedotov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Facility upgrades and maintenance ongoing to maintain high accelerator availability</a:t>
            </a:r>
          </a:p>
          <a:p>
            <a:endParaRPr lang="en-US" sz="18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Future BES-II operations will employ the newly developed </a:t>
            </a:r>
            <a:r>
              <a:rPr lang="en-US" sz="18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979A-4973-42A3-AAC0-622AF8E6F9EB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44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6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7CC022-9DFC-44FB-AA7E-25BA3BCF2F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B422A-4775-49E0-9FE7-90F6CBFB9A5F}"/>
              </a:ext>
            </a:extLst>
          </p:cNvPr>
          <p:cNvSpPr txBox="1">
            <a:spLocks/>
          </p:cNvSpPr>
          <p:nvPr/>
        </p:nvSpPr>
        <p:spPr>
          <a:xfrm>
            <a:off x="0" y="17064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RHIC overview - </a:t>
            </a:r>
            <a:r>
              <a:rPr lang="en-US" sz="2600" b="0" dirty="0">
                <a:latin typeface="Helvetica" panose="020B0604020202020204" pitchFamily="34" charset="0"/>
                <a:cs typeface="Helvetica" panose="020B0604020202020204" pitchFamily="34" charset="0"/>
              </a:rPr>
              <a:t>time evolution of unit cost to operate RHIC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9FBCE-9621-4B54-B964-56E8B3E9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40" y="788564"/>
            <a:ext cx="7836785" cy="4831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F0384-39CF-4D38-BEE0-FDCF19B26735}"/>
              </a:ext>
            </a:extLst>
          </p:cNvPr>
          <p:cNvSpPr txBox="1"/>
          <p:nvPr/>
        </p:nvSpPr>
        <p:spPr>
          <a:xfrm>
            <a:off x="5620820" y="2769025"/>
            <a:ext cx="1015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0" dirty="0">
                <a:latin typeface="Helvetica" pitchFamily="2" charset="0"/>
              </a:rPr>
              <a:t>Ru+Ru/Zr+Zr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ACE54-0DD6-4218-AA1A-173B78924648}"/>
              </a:ext>
            </a:extLst>
          </p:cNvPr>
          <p:cNvSpPr txBox="1"/>
          <p:nvPr/>
        </p:nvSpPr>
        <p:spPr>
          <a:xfrm>
            <a:off x="5181600" y="10030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Wolfram Fischer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9D9C22-42D8-4562-A328-49CDEDFC08C1}"/>
              </a:ext>
            </a:extLst>
          </p:cNvPr>
          <p:cNvSpPr txBox="1">
            <a:spLocks/>
          </p:cNvSpPr>
          <p:nvPr/>
        </p:nvSpPr>
        <p:spPr>
          <a:xfrm>
            <a:off x="0" y="6120992"/>
            <a:ext cx="9144000" cy="7413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latin typeface="Helvetica" panose="020B0604020202020204" pitchFamily="34" charset="0"/>
                <a:cs typeface="Helvetica" panose="020B0604020202020204" pitchFamily="34" charset="0"/>
              </a:rPr>
              <a:t>Productivity gain of RHIC operations (&gt;1E3) is comparable with</a:t>
            </a:r>
          </a:p>
          <a:p>
            <a:pPr algn="ctr"/>
            <a:r>
              <a:rPr lang="en-US" sz="2000" b="0" dirty="0">
                <a:latin typeface="Helvetica" panose="020B0604020202020204" pitchFamily="34" charset="0"/>
                <a:cs typeface="Helvetica" panose="020B0604020202020204" pitchFamily="34" charset="0"/>
              </a:rPr>
              <a:t>state-of-the-art developments in industry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6F4318-86E3-4757-ADE1-53E7BA3D5990}"/>
              </a:ext>
            </a:extLst>
          </p:cNvPr>
          <p:cNvCxnSpPr/>
          <p:nvPr/>
        </p:nvCxnSpPr>
        <p:spPr>
          <a:xfrm>
            <a:off x="234437" y="6044268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596D124-B669-4A3A-B780-43E3F71F3841}"/>
              </a:ext>
            </a:extLst>
          </p:cNvPr>
          <p:cNvSpPr txBox="1">
            <a:spLocks/>
          </p:cNvSpPr>
          <p:nvPr/>
        </p:nvSpPr>
        <p:spPr bwMode="auto">
          <a:xfrm>
            <a:off x="8705850" y="6555377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5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CAE481-7441-4271-B032-D8F8800BCA75}"/>
              </a:ext>
            </a:extLst>
          </p:cNvPr>
          <p:cNvCxnSpPr/>
          <p:nvPr/>
        </p:nvCxnSpPr>
        <p:spPr>
          <a:xfrm flipH="1">
            <a:off x="3295650" y="1971675"/>
            <a:ext cx="371475" cy="3333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484A9DA8-C47C-4321-84C1-9595E8ED79D5}"/>
              </a:ext>
            </a:extLst>
          </p:cNvPr>
          <p:cNvSpPr txBox="1">
            <a:spLocks/>
          </p:cNvSpPr>
          <p:nvPr/>
        </p:nvSpPr>
        <p:spPr>
          <a:xfrm>
            <a:off x="6788423" y="5373089"/>
            <a:ext cx="1477733" cy="2937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10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621941B-8E0D-4F55-9AB9-EC75C898D6FF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BA13F-8263-4C4F-A5B7-1DA2493376FA}"/>
              </a:ext>
            </a:extLst>
          </p:cNvPr>
          <p:cNvSpPr txBox="1">
            <a:spLocks/>
          </p:cNvSpPr>
          <p:nvPr/>
        </p:nvSpPr>
        <p:spPr>
          <a:xfrm>
            <a:off x="33557" y="48649"/>
            <a:ext cx="6605516" cy="37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54813-8E11-4DF6-9BFD-AB1E4943CCB6}"/>
              </a:ext>
            </a:extLst>
          </p:cNvPr>
          <p:cNvSpPr txBox="1"/>
          <p:nvPr/>
        </p:nvSpPr>
        <p:spPr>
          <a:xfrm>
            <a:off x="456354" y="5536386"/>
            <a:ext cx="38639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STAR </a:t>
            </a:r>
            <a:r>
              <a:rPr lang="en-US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1600" i="1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1600" i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limited to ≈ 1.4x10</a:t>
            </a:r>
            <a:r>
              <a:rPr lang="en-US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32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cm</a:t>
            </a:r>
            <a:r>
              <a:rPr lang="en-US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-2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-1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 =&gt; </a:t>
            </a:r>
            <a:r>
              <a:rPr lang="en-US" sz="1600" dirty="0"/>
              <a:t>1</a:t>
            </a:r>
            <a:r>
              <a:rPr lang="en-US" sz="1600" baseline="30000" dirty="0"/>
              <a:t>st </a:t>
            </a:r>
            <a:r>
              <a:rPr lang="en-US" sz="1600" dirty="0"/>
              <a:t>p</a:t>
            </a:r>
            <a:r>
              <a:rPr lang="en-US" sz="1600" dirty="0"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1600" dirty="0"/>
              <a:t>+p</a:t>
            </a:r>
            <a:r>
              <a:rPr lang="en-US" sz="1600" dirty="0">
                <a:ea typeface="ＭＳ Ｐゴシック" pitchFamily="-107" charset="-128"/>
                <a:cs typeface="Arial"/>
                <a:sym typeface="Symbol" pitchFamily="-107" charset="2"/>
              </a:rPr>
              <a:t> run with </a:t>
            </a:r>
            <a:r>
              <a:rPr lang="en-US" sz="1600" i="1" dirty="0">
                <a:ea typeface="ＭＳ Ｐゴシック" pitchFamily="-107" charset="-128"/>
                <a:cs typeface="Arial"/>
                <a:sym typeface="Symbol" pitchFamily="-107" charset="2"/>
              </a:rPr>
              <a:t>L</a:t>
            </a:r>
            <a:r>
              <a:rPr lang="en-US" sz="1600" dirty="0">
                <a:ea typeface="ＭＳ Ｐゴシック" pitchFamily="-107" charset="-128"/>
                <a:cs typeface="Arial"/>
                <a:sym typeface="Symbol" pitchFamily="-107" charset="2"/>
              </a:rPr>
              <a:t>-leveling</a:t>
            </a:r>
            <a:r>
              <a:rPr lang="en-US" sz="16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847EC1-E627-4583-8A0B-525CE1F26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4" y="2187951"/>
            <a:ext cx="4145357" cy="35988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E75280-1AF1-4080-992B-5C03FCC0D3A2}"/>
              </a:ext>
            </a:extLst>
          </p:cNvPr>
          <p:cNvSpPr/>
          <p:nvPr/>
        </p:nvSpPr>
        <p:spPr>
          <a:xfrm>
            <a:off x="1" y="6369938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Met integrated luminosity goals of 400 pb</a:t>
            </a:r>
            <a:r>
              <a:rPr lang="en-US" sz="2000" baseline="30000" dirty="0">
                <a:latin typeface="Helvetica"/>
                <a:cs typeface="Helvetica"/>
              </a:rPr>
              <a:t>-1</a:t>
            </a:r>
            <a:r>
              <a:rPr lang="en-US" sz="2000" dirty="0">
                <a:latin typeface="Helvetica"/>
                <a:cs typeface="Helvetica"/>
              </a:rPr>
              <a:t> (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20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+ p</a:t>
            </a:r>
            <a:r>
              <a:rPr lang="en-US" sz="20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) and 300 </a:t>
            </a:r>
            <a:r>
              <a:rPr lang="en-US" sz="2000" dirty="0">
                <a:latin typeface="Symbol" panose="05050102010706020507" pitchFamily="18" charset="2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m</a:t>
            </a:r>
            <a:r>
              <a:rPr lang="en-US" sz="20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b</a:t>
            </a:r>
            <a:r>
              <a:rPr lang="en-US" sz="2000" baseline="300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-1</a:t>
            </a:r>
            <a:r>
              <a:rPr lang="en-US" sz="20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 (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Au + Au) 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F5CC05-4D40-4C43-B1FD-4E87C79F0F6F}"/>
              </a:ext>
            </a:extLst>
          </p:cNvPr>
          <p:cNvSpPr txBox="1">
            <a:spLocks/>
          </p:cNvSpPr>
          <p:nvPr/>
        </p:nvSpPr>
        <p:spPr>
          <a:xfrm>
            <a:off x="3464305" y="657607"/>
            <a:ext cx="5106931" cy="108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18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+ p</a:t>
            </a:r>
            <a:r>
              <a:rPr lang="en-US" sz="18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at 255 GeV    	              15 weeks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27.2 GeV/n  	                3 weeks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18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+ p</a:t>
            </a:r>
            <a:r>
              <a:rPr lang="en-US" sz="1800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at 255 GeV for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RHICf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      0.9 weeks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5FBD57-9D68-4CD9-B6F6-B742A9B07F4B}"/>
              </a:ext>
            </a:extLst>
          </p:cNvPr>
          <p:cNvSpPr/>
          <p:nvPr/>
        </p:nvSpPr>
        <p:spPr>
          <a:xfrm>
            <a:off x="925315" y="2369869"/>
            <a:ext cx="30989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Run-17 p</a:t>
            </a:r>
            <a:r>
              <a:rPr lang="en-US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+ p</a:t>
            </a:r>
            <a:r>
              <a:rPr lang="en-US" dirty="0">
                <a:latin typeface="Helvetica" panose="020B0604020202020204" pitchFamily="34" charset="0"/>
                <a:ea typeface="ＭＳ Ｐゴシック" pitchFamily="-107" charset="-128"/>
                <a:cs typeface="Helvetica" panose="020B0604020202020204" pitchFamily="34" charset="0"/>
                <a:sym typeface="Symbol" pitchFamily="-107" charset="2"/>
              </a:rPr>
              <a:t>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at 255 GeV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143AA0-DC2F-4E51-885A-E3590B2C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315" y="2638425"/>
            <a:ext cx="4494319" cy="30645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94D339-540C-4441-93B7-74B25101948F}"/>
              </a:ext>
            </a:extLst>
          </p:cNvPr>
          <p:cNvSpPr/>
          <p:nvPr/>
        </p:nvSpPr>
        <p:spPr>
          <a:xfrm>
            <a:off x="4848967" y="2369869"/>
            <a:ext cx="33587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Run-17 Au + Au at 27.2 GeV/n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E165C2-42E5-4EA9-9F25-C1811B1F1396}"/>
              </a:ext>
            </a:extLst>
          </p:cNvPr>
          <p:cNvCxnSpPr/>
          <p:nvPr/>
        </p:nvCxnSpPr>
        <p:spPr>
          <a:xfrm>
            <a:off x="224831" y="218795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1AEC993-CC97-4B18-94D3-08B600096CA5}"/>
              </a:ext>
            </a:extLst>
          </p:cNvPr>
          <p:cNvSpPr/>
          <p:nvPr/>
        </p:nvSpPr>
        <p:spPr>
          <a:xfrm>
            <a:off x="572764" y="622210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3 modes of operation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38F59D-6021-4159-A6D8-3D67837D9FFF}"/>
              </a:ext>
            </a:extLst>
          </p:cNvPr>
          <p:cNvCxnSpPr/>
          <p:nvPr/>
        </p:nvCxnSpPr>
        <p:spPr>
          <a:xfrm>
            <a:off x="199664" y="630233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44E72E1-BE88-44F7-A1FD-5A0EDE7EEC20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6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0A7DC-8469-41D7-B2D5-6E8B1A772C29}"/>
              </a:ext>
            </a:extLst>
          </p:cNvPr>
          <p:cNvSpPr/>
          <p:nvPr/>
        </p:nvSpPr>
        <p:spPr>
          <a:xfrm>
            <a:off x="2471830" y="4872699"/>
            <a:ext cx="1144475" cy="112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4077FF-7558-4D0C-B047-17E9857E7D04}"/>
              </a:ext>
            </a:extLst>
          </p:cNvPr>
          <p:cNvSpPr/>
          <p:nvPr/>
        </p:nvSpPr>
        <p:spPr>
          <a:xfrm>
            <a:off x="6639073" y="4799133"/>
            <a:ext cx="1484339" cy="1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EE3B97-6BB2-4B9E-A25E-B2E1F1B66291}"/>
              </a:ext>
            </a:extLst>
          </p:cNvPr>
          <p:cNvSpPr/>
          <p:nvPr/>
        </p:nvSpPr>
        <p:spPr>
          <a:xfrm>
            <a:off x="7033348" y="4306795"/>
            <a:ext cx="913084" cy="1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56AE0E-0CB5-47AA-8514-C311A9F589D2}"/>
              </a:ext>
            </a:extLst>
          </p:cNvPr>
          <p:cNvSpPr/>
          <p:nvPr/>
        </p:nvSpPr>
        <p:spPr>
          <a:xfrm>
            <a:off x="530486" y="172489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+ </a:t>
            </a:r>
            <a:r>
              <a:rPr lang="en-US" sz="2000" dirty="0" err="1">
                <a:latin typeface="Helvetica"/>
                <a:cs typeface="Helvetica"/>
              </a:rPr>
              <a:t>CeC</a:t>
            </a:r>
            <a:r>
              <a:rPr lang="en-US" sz="2000" dirty="0">
                <a:latin typeface="Helvetica"/>
                <a:cs typeface="Helvetica"/>
              </a:rPr>
              <a:t> and </a:t>
            </a:r>
            <a:r>
              <a:rPr lang="en-US" sz="2000" dirty="0" err="1">
                <a:latin typeface="Helvetica"/>
                <a:cs typeface="Helvetica"/>
              </a:rPr>
              <a:t>LEReC</a:t>
            </a:r>
            <a:r>
              <a:rPr lang="en-US" sz="2000" dirty="0">
                <a:latin typeface="Helvetica"/>
                <a:cs typeface="Helvetica"/>
              </a:rPr>
              <a:t> gun commissioning</a:t>
            </a:r>
          </a:p>
        </p:txBody>
      </p:sp>
    </p:spTree>
    <p:extLst>
      <p:ext uri="{BB962C8B-B14F-4D97-AF65-F5344CB8AC3E}">
        <p14:creationId xmlns:p14="http://schemas.microsoft.com/office/powerpoint/2010/main" val="59691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BE5114-16C0-4CBD-81A6-58D2D543E3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CA483-7148-4588-AB4F-AA6EFDD82588}"/>
              </a:ext>
            </a:extLst>
          </p:cNvPr>
          <p:cNvSpPr txBox="1">
            <a:spLocks/>
          </p:cNvSpPr>
          <p:nvPr/>
        </p:nvSpPr>
        <p:spPr>
          <a:xfrm>
            <a:off x="33557" y="48649"/>
            <a:ext cx="6605516" cy="37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D5795-0E2F-4265-8803-A74F738A6D47}"/>
              </a:ext>
            </a:extLst>
          </p:cNvPr>
          <p:cNvSpPr txBox="1">
            <a:spLocks/>
          </p:cNvSpPr>
          <p:nvPr/>
        </p:nvSpPr>
        <p:spPr>
          <a:xfrm>
            <a:off x="966308" y="1038399"/>
            <a:ext cx="8221560" cy="108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and Ru + Ru at 100 GeV/n (interleaved)    	                   12 weeks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13.5 GeV/n           	                                                  4 weeks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3.5 GeV/n (fixed target)                                                  0.6 weeks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3.85 GeV/n,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LEReC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commissioning  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13 weeks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Au + Au at 26.5 GeV/n, Coherent electron Cooling (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CeC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PoP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)       1.1 weeks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E6C58-DAD3-4428-9C15-4417DA561D69}"/>
              </a:ext>
            </a:extLst>
          </p:cNvPr>
          <p:cNvSpPr/>
          <p:nvPr/>
        </p:nvSpPr>
        <p:spPr>
          <a:xfrm>
            <a:off x="616630" y="546010"/>
            <a:ext cx="2811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4 modes of operation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78681-AE49-41BB-A7B6-ECB18251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87" y="3362325"/>
            <a:ext cx="5400938" cy="2911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912AB7-7EEC-4A0C-8C33-C7CA54831D9F}"/>
              </a:ext>
            </a:extLst>
          </p:cNvPr>
          <p:cNvCxnSpPr/>
          <p:nvPr/>
        </p:nvCxnSpPr>
        <p:spPr>
          <a:xfrm>
            <a:off x="297931" y="300352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E275E53-8A9C-43F1-A58D-D660BA7AD622}"/>
              </a:ext>
            </a:extLst>
          </p:cNvPr>
          <p:cNvSpPr/>
          <p:nvPr/>
        </p:nvSpPr>
        <p:spPr>
          <a:xfrm>
            <a:off x="2427450" y="3055162"/>
            <a:ext cx="43652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Run-18 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+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Zr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/ Ru + Ru at 100  GeV/n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2199B7-ED5F-48C0-A04D-B2C181F0AAB6}"/>
              </a:ext>
            </a:extLst>
          </p:cNvPr>
          <p:cNvSpPr/>
          <p:nvPr/>
        </p:nvSpPr>
        <p:spPr>
          <a:xfrm>
            <a:off x="1" y="6369938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Exceeded integrated luminosity goals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3790AA-0CBE-4B2C-A5AC-209BC402AAB9}"/>
              </a:ext>
            </a:extLst>
          </p:cNvPr>
          <p:cNvCxnSpPr/>
          <p:nvPr/>
        </p:nvCxnSpPr>
        <p:spPr>
          <a:xfrm>
            <a:off x="199664" y="6325386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C3B6F05-2515-41D2-863F-2A727D8D330C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7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1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AE0EFD-91EA-4225-BDA4-68EE553D82CB}"/>
              </a:ext>
            </a:extLst>
          </p:cNvPr>
          <p:cNvSpPr/>
          <p:nvPr/>
        </p:nvSpPr>
        <p:spPr>
          <a:xfrm>
            <a:off x="0" y="0"/>
            <a:ext cx="916737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46B2D1-BC41-47AD-B457-9733A65860BF}"/>
              </a:ext>
            </a:extLst>
          </p:cNvPr>
          <p:cNvGrpSpPr/>
          <p:nvPr/>
        </p:nvGrpSpPr>
        <p:grpSpPr>
          <a:xfrm>
            <a:off x="971549" y="628651"/>
            <a:ext cx="7305675" cy="4762496"/>
            <a:chOff x="259589" y="1297593"/>
            <a:chExt cx="7206613" cy="47796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A41AAE-13C4-7141-820C-F7AAE4DDA032}"/>
                </a:ext>
              </a:extLst>
            </p:cNvPr>
            <p:cNvGrpSpPr/>
            <p:nvPr/>
          </p:nvGrpSpPr>
          <p:grpSpPr>
            <a:xfrm>
              <a:off x="259589" y="1297593"/>
              <a:ext cx="7206613" cy="4779669"/>
              <a:chOff x="76200" y="1636147"/>
              <a:chExt cx="7206613" cy="47796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3C5AFD4-C738-5644-B2F2-C6313A4B7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1636147"/>
                <a:ext cx="7206613" cy="477966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22CE1-1CA6-BC4C-A65B-79E2EF65D6A0}"/>
                  </a:ext>
                </a:extLst>
              </p:cNvPr>
              <p:cNvSpPr txBox="1"/>
              <p:nvPr/>
            </p:nvSpPr>
            <p:spPr>
              <a:xfrm>
                <a:off x="884146" y="273521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 err="1">
                    <a:solidFill>
                      <a:srgbClr val="0000FF"/>
                    </a:solidFill>
                  </a:rPr>
                  <a:t>Zr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F616A2-F815-3443-878D-487D1EBA7F2A}"/>
                  </a:ext>
                </a:extLst>
              </p:cNvPr>
              <p:cNvSpPr txBox="1"/>
              <p:nvPr/>
            </p:nvSpPr>
            <p:spPr>
              <a:xfrm>
                <a:off x="1618465" y="3197605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0000FF"/>
                    </a:solidFill>
                  </a:rPr>
                  <a:t>Ru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7F4C5D-5C9E-774A-AAB2-D735CAA6EF5A}"/>
                  </a:ext>
                </a:extLst>
              </p:cNvPr>
              <p:cNvSpPr txBox="1"/>
              <p:nvPr/>
            </p:nvSpPr>
            <p:spPr>
              <a:xfrm>
                <a:off x="2505613" y="2747690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 err="1">
                    <a:solidFill>
                      <a:srgbClr val="0000FF"/>
                    </a:solidFill>
                  </a:rPr>
                  <a:t>Zr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963053-8370-F649-8779-A8C1EF162A2C}"/>
                  </a:ext>
                </a:extLst>
              </p:cNvPr>
              <p:cNvSpPr txBox="1"/>
              <p:nvPr/>
            </p:nvSpPr>
            <p:spPr>
              <a:xfrm>
                <a:off x="3477583" y="3137553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0000FF"/>
                    </a:solidFill>
                  </a:rPr>
                  <a:t>Ru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9331AF-9246-464B-9D11-2B62EBA1FDEE}"/>
                  </a:ext>
                </a:extLst>
              </p:cNvPr>
              <p:cNvSpPr txBox="1"/>
              <p:nvPr/>
            </p:nvSpPr>
            <p:spPr>
              <a:xfrm>
                <a:off x="4358617" y="3137553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0000FF"/>
                    </a:solidFill>
                  </a:rPr>
                  <a:t>Ru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177DDA-E019-804E-B9F1-CD919ECE19D1}"/>
                  </a:ext>
                </a:extLst>
              </p:cNvPr>
              <p:cNvSpPr txBox="1"/>
              <p:nvPr/>
            </p:nvSpPr>
            <p:spPr>
              <a:xfrm>
                <a:off x="4990577" y="2734342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 err="1">
                    <a:solidFill>
                      <a:srgbClr val="0000FF"/>
                    </a:solidFill>
                  </a:rPr>
                  <a:t>Zr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813F1-D4E3-9A49-A586-D76A45947794}"/>
                  </a:ext>
                </a:extLst>
              </p:cNvPr>
              <p:cNvSpPr txBox="1"/>
              <p:nvPr/>
            </p:nvSpPr>
            <p:spPr>
              <a:xfrm>
                <a:off x="5684753" y="3131282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0000FF"/>
                    </a:solidFill>
                  </a:rPr>
                  <a:t>Ru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FF2F01-FCF5-FF43-A123-EA07DF577A04}"/>
                  </a:ext>
                </a:extLst>
              </p:cNvPr>
              <p:cNvSpPr txBox="1"/>
              <p:nvPr/>
            </p:nvSpPr>
            <p:spPr>
              <a:xfrm>
                <a:off x="6503717" y="2687998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 err="1">
                    <a:solidFill>
                      <a:srgbClr val="0000FF"/>
                    </a:solidFill>
                  </a:rPr>
                  <a:t>Zr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75287-160C-BF4E-84B0-9D922336D5AB}"/>
                </a:ext>
              </a:extLst>
            </p:cNvPr>
            <p:cNvSpPr txBox="1"/>
            <p:nvPr/>
          </p:nvSpPr>
          <p:spPr>
            <a:xfrm>
              <a:off x="2863891" y="3935073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CeC PoP</a:t>
              </a:r>
              <a:br>
                <a:rPr lang="en-US" sz="1800" dirty="0"/>
              </a:br>
              <a:r>
                <a:rPr lang="en-US" sz="1800" dirty="0"/>
                <a:t>dedicated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31F6D4-4F94-E749-9605-CB5D5EEF2370}"/>
                </a:ext>
              </a:extLst>
            </p:cNvPr>
            <p:cNvSpPr txBox="1"/>
            <p:nvPr/>
          </p:nvSpPr>
          <p:spPr>
            <a:xfrm>
              <a:off x="3577676" y="4594008"/>
              <a:ext cx="1505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scheduled</a:t>
              </a:r>
              <a:br>
                <a:rPr lang="en-US" sz="1800" dirty="0"/>
              </a:br>
              <a:r>
                <a:rPr lang="en-US" sz="1800" dirty="0"/>
                <a:t>maintenance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3E7FBDC-2D63-8F47-B96D-F47D63550EE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44733" y="3512219"/>
              <a:ext cx="0" cy="42285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AC849E-CBD9-D54F-A784-323289A297B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314701" y="3577052"/>
              <a:ext cx="1128" cy="101781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794CE5DE-E942-4835-AE88-1230EA34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Run-18, </a:t>
            </a:r>
            <a:r>
              <a:rPr lang="en-US" sz="31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Zr+Zr</a:t>
            </a:r>
            <a:r>
              <a:rPr lang="en-US" sz="3100" b="0" dirty="0"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en-US" sz="31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Ru+Ru</a:t>
            </a:r>
            <a:endParaRPr lang="en-US" sz="3100" b="0" dirty="0">
              <a:solidFill>
                <a:schemeClr val="tx2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75DFF2-2F01-48C9-A27A-C514A5E88DC9}"/>
              </a:ext>
            </a:extLst>
          </p:cNvPr>
          <p:cNvCxnSpPr/>
          <p:nvPr/>
        </p:nvCxnSpPr>
        <p:spPr>
          <a:xfrm>
            <a:off x="249428" y="5481066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1D0EAA4-0765-4877-B3E4-7D86BAF0BF4F}"/>
              </a:ext>
            </a:extLst>
          </p:cNvPr>
          <p:cNvSpPr/>
          <p:nvPr/>
        </p:nvSpPr>
        <p:spPr>
          <a:xfrm>
            <a:off x="23378" y="5570315"/>
            <a:ext cx="91439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Unique operations / flexibility of RHIC met challenging requirements:</a:t>
            </a:r>
          </a:p>
          <a:p>
            <a:r>
              <a:rPr lang="en-US" sz="2000" dirty="0">
                <a:latin typeface="Helvetica"/>
                <a:cs typeface="Helvetica"/>
              </a:rPr>
              <a:t>	flat and equal conditions for </a:t>
            </a:r>
            <a:r>
              <a:rPr lang="en-US" sz="2000" dirty="0" err="1">
                <a:latin typeface="Helvetica"/>
                <a:cs typeface="Helvetica"/>
              </a:rPr>
              <a:t>Zr</a:t>
            </a:r>
            <a:r>
              <a:rPr lang="en-US" sz="2000" dirty="0">
                <a:latin typeface="Helvetica"/>
                <a:cs typeface="Helvetica"/>
              </a:rPr>
              <a:t> + </a:t>
            </a:r>
            <a:r>
              <a:rPr lang="en-US" sz="2000" dirty="0" err="1">
                <a:latin typeface="Helvetica"/>
                <a:cs typeface="Helvetica"/>
              </a:rPr>
              <a:t>Zr</a:t>
            </a:r>
            <a:r>
              <a:rPr lang="en-US" sz="2000" dirty="0">
                <a:latin typeface="Helvetica"/>
                <a:cs typeface="Helvetica"/>
              </a:rPr>
              <a:t> and Ru + Ru</a:t>
            </a:r>
          </a:p>
          <a:p>
            <a:r>
              <a:rPr lang="en-US" sz="2000" dirty="0">
                <a:latin typeface="Helvetica"/>
                <a:cs typeface="Helvetica"/>
              </a:rPr>
              <a:t>	constant (levelled) luminosity of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21.5×10</a:t>
            </a:r>
            <a:r>
              <a:rPr 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cm</a:t>
            </a:r>
            <a:r>
              <a:rPr 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-2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-1</a:t>
            </a:r>
            <a:r>
              <a:rPr lang="en-US" sz="2000" dirty="0">
                <a:latin typeface="Helvetica"/>
                <a:cs typeface="Helvetica"/>
              </a:rPr>
              <a:t> </a:t>
            </a:r>
          </a:p>
          <a:p>
            <a:r>
              <a:rPr lang="en-US" sz="2000" dirty="0">
                <a:latin typeface="Helvetica"/>
                <a:cs typeface="Helvetica"/>
              </a:rPr>
              <a:t>	turn-key, store-by-store species changes</a:t>
            </a:r>
          </a:p>
          <a:p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7E433D88-3745-46E8-B442-DE517D149DBD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8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2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5FE46-A155-42C8-AF60-E9E62E169F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New and unique operation (e.g. Ru+Ru / Zr+Zr) enabled by previous upgrades</a:t>
            </a:r>
            <a:endParaRPr lang="en-US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978" y="575691"/>
            <a:ext cx="8686800" cy="55626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Zr-96</a:t>
            </a:r>
          </a:p>
          <a:p>
            <a:pPr marL="61722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Natural abundance: 2.78%</a:t>
            </a:r>
          </a:p>
          <a:p>
            <a:pPr marL="61722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From LION/EBIS (sintered ZrO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=&gt; M. Okamura et al.</a:t>
            </a:r>
          </a:p>
          <a:p>
            <a:pPr marL="61722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Enriched ZrO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powder commercially 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available, processing using RIKEN technology</a:t>
            </a:r>
          </a:p>
          <a:p>
            <a:pPr marL="61722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MIRP chemists could recycle unused ZrO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  <a:p>
            <a:pPr marL="617220" lvl="1" indent="-342900">
              <a:buFont typeface="Wingdings" panose="05000000000000000000" pitchFamily="2" charset="2"/>
              <a:buChar char="Ø"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Ru-96</a:t>
            </a:r>
          </a:p>
          <a:p>
            <a:pPr marL="52578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Natural abundance: 5.52% </a:t>
            </a:r>
          </a:p>
          <a:p>
            <a:pPr marL="52578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From Tandem (metallic)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=&gt; P. Thieberger et al.</a:t>
            </a:r>
          </a:p>
          <a:p>
            <a:pPr marL="52578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Enriched Ru-96 not commercially available,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provided by DOE using new isotope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separation facility at ORNL (500 mg)</a:t>
            </a:r>
            <a:br>
              <a:rPr lang="en-US" dirty="0">
                <a:solidFill>
                  <a:srgbClr val="0000E7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18" y="1680591"/>
            <a:ext cx="2144650" cy="1640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8690" y="1272822"/>
            <a:ext cx="1994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ZrO</a:t>
            </a:r>
            <a:r>
              <a:rPr lang="en-US" sz="1600" baseline="-25000" dirty="0"/>
              <a:t>2</a:t>
            </a:r>
            <a:r>
              <a:rPr lang="en-US" sz="1600" dirty="0"/>
              <a:t> tablet (RIKEN)</a:t>
            </a:r>
          </a:p>
        </p:txBody>
      </p:sp>
      <p:pic>
        <p:nvPicPr>
          <p:cNvPr id="8" name="Picture 2" descr="500 milligrams of the rare isotope ruthenium-96">
            <a:extLst>
              <a:ext uri="{FF2B5EF4-FFF2-40B4-BE49-F238E27FC236}">
                <a16:creationId xmlns:a16="http://schemas.microsoft.com/office/drawing/2014/main" id="{E66D3F88-0F62-A041-A521-34638C23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79" y="3812653"/>
            <a:ext cx="1454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747FD-45F7-394D-A1C6-34B69A4DC958}"/>
              </a:ext>
            </a:extLst>
          </p:cNvPr>
          <p:cNvSpPr txBox="1"/>
          <p:nvPr/>
        </p:nvSpPr>
        <p:spPr>
          <a:xfrm>
            <a:off x="7377024" y="3515261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Ru-96 (ORNL)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031603-9CD0-4C5D-942C-CFB998610646}"/>
              </a:ext>
            </a:extLst>
          </p:cNvPr>
          <p:cNvSpPr txBox="1">
            <a:spLocks/>
          </p:cNvSpPr>
          <p:nvPr/>
        </p:nvSpPr>
        <p:spPr>
          <a:xfrm>
            <a:off x="0" y="20638"/>
            <a:ext cx="9144000" cy="588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Recent performance of RHIC:  Run-18   </a:t>
            </a:r>
          </a:p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	Zr-96 and Ru-96 preparation</a:t>
            </a:r>
            <a:endParaRPr lang="en-US" sz="2800" b="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F42FA4-6D1A-4892-80EF-98AFDCECFA3B}"/>
              </a:ext>
            </a:extLst>
          </p:cNvPr>
          <p:cNvCxnSpPr/>
          <p:nvPr/>
        </p:nvCxnSpPr>
        <p:spPr>
          <a:xfrm>
            <a:off x="182753" y="6290691"/>
            <a:ext cx="86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847CCEF-46A7-4661-B72C-8A4B0F31FCFE}"/>
              </a:ext>
            </a:extLst>
          </p:cNvPr>
          <p:cNvSpPr/>
          <p:nvPr/>
        </p:nvSpPr>
        <p:spPr>
          <a:xfrm>
            <a:off x="-19928" y="6432843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Unique isobar run enabled with support from DOE, ORNL and Riken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4E0DA5C-EDB3-4ACC-ACDA-66AF7875012C}"/>
              </a:ext>
            </a:extLst>
          </p:cNvPr>
          <p:cNvSpPr txBox="1">
            <a:spLocks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9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53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0917_DOE_ST_Review-RHIC_Operations" id="{D7E9F916-DB2C-4ECB-B51B-7C7029ED0B81}" vid="{625A2E9F-BB5B-43EA-8706-47E21ACBD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2019-0917_DOE_ST_Review-RHIC_Operations</Template>
  <TotalTime>2946</TotalTime>
  <Words>2573</Words>
  <Application>Microsoft Office PowerPoint</Application>
  <PresentationFormat>On-screen Show (4:3)</PresentationFormat>
  <Paragraphs>765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Book Antiqua</vt:lpstr>
      <vt:lpstr>Calibri</vt:lpstr>
      <vt:lpstr>Helvetica</vt:lpstr>
      <vt:lpstr>Symbol</vt:lpstr>
      <vt:lpstr>Times New Roman</vt:lpstr>
      <vt:lpstr>Wingdings</vt:lpstr>
      <vt:lpstr>Wingdings 3</vt:lpstr>
      <vt:lpstr>Office Theme</vt:lpstr>
      <vt:lpstr>The Relativistic Heavy Ion Collider  RHIC Operations</vt:lpstr>
      <vt:lpstr>PowerPoint Presentation</vt:lpstr>
      <vt:lpstr>Relativistic Heavy Ion Collider (RHIC) Overview</vt:lpstr>
      <vt:lpstr>PowerPoint Presentation</vt:lpstr>
      <vt:lpstr>PowerPoint Presentation</vt:lpstr>
      <vt:lpstr>PowerPoint Presentation</vt:lpstr>
      <vt:lpstr>PowerPoint Presentation</vt:lpstr>
      <vt:lpstr>Recent performance of RHIC: Run-18, Zr+Zr / Ru+Ru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LEReC accomplishments in Run-19</vt:lpstr>
      <vt:lpstr>Effect of cooling at 4.59 GeV/nucleon</vt:lpstr>
      <vt:lpstr>Colliding mode projections for Run-20</vt:lpstr>
      <vt:lpstr>Improvements for increased efficiency in Run-20</vt:lpstr>
      <vt:lpstr>PowerPoint Presentation</vt:lpstr>
      <vt:lpstr>Capital and accelerator improvement projects</vt:lpstr>
      <vt:lpstr>Capital and Accelerator Improvement Projects Funding  (FY2017-2025)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Run-17 p+p at 255 GeV                                 Notable items</vt:lpstr>
      <vt:lpstr>PowerPoint Presentation</vt:lpstr>
      <vt:lpstr>PowerPoint Presentation</vt:lpstr>
      <vt:lpstr>PowerPoint Presentation</vt:lpstr>
      <vt:lpstr>PowerPoint Presentation</vt:lpstr>
      <vt:lpstr> Linac / BLIP upgrades</vt:lpstr>
      <vt:lpstr>RHIC MPS upgrade                                     Run-18 progress</vt:lpstr>
      <vt:lpstr>RHIC Machine Protection upgrade                           Background</vt:lpstr>
      <vt:lpstr>RHIC MPS upgrade                                                Approach</vt:lpstr>
      <vt:lpstr>RHIC MPS upgrade                                     Run-18 progress</vt:lpstr>
      <vt:lpstr>RHIC MPS upgrade                                          Run-18 tests</vt:lpstr>
      <vt:lpstr>RHIC Quench Protection (QP) diodes monitoring</vt:lpstr>
      <vt:lpstr>RHIC MPS upgrade                                     Run-19/20 Plans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Relativistic Heavy Ion Collider  RHIC Operations</dc:title>
  <dc:subject/>
  <dc:creator>Minty, Michiko</dc:creator>
  <cp:keywords/>
  <dc:description/>
  <cp:lastModifiedBy>Minty, Michiko</cp:lastModifiedBy>
  <cp:revision>342</cp:revision>
  <cp:lastPrinted>2019-09-13T16:41:08Z</cp:lastPrinted>
  <dcterms:created xsi:type="dcterms:W3CDTF">2019-08-28T12:19:27Z</dcterms:created>
  <dcterms:modified xsi:type="dcterms:W3CDTF">2019-09-13T17:44:20Z</dcterms:modified>
  <cp:category/>
</cp:coreProperties>
</file>