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8"/>
  </p:notesMasterIdLst>
  <p:sldIdLst>
    <p:sldId id="256" r:id="rId5"/>
    <p:sldId id="260" r:id="rId6"/>
    <p:sldId id="274" r:id="rId7"/>
    <p:sldId id="262" r:id="rId8"/>
    <p:sldId id="263" r:id="rId9"/>
    <p:sldId id="287" r:id="rId10"/>
    <p:sldId id="278" r:id="rId11"/>
    <p:sldId id="276" r:id="rId12"/>
    <p:sldId id="277" r:id="rId13"/>
    <p:sldId id="280" r:id="rId14"/>
    <p:sldId id="273" r:id="rId15"/>
    <p:sldId id="270" r:id="rId16"/>
    <p:sldId id="269" r:id="rId17"/>
    <p:sldId id="271" r:id="rId18"/>
    <p:sldId id="265" r:id="rId19"/>
    <p:sldId id="257" r:id="rId20"/>
    <p:sldId id="259" r:id="rId21"/>
    <p:sldId id="281" r:id="rId22"/>
    <p:sldId id="289" r:id="rId23"/>
    <p:sldId id="288" r:id="rId24"/>
    <p:sldId id="283" r:id="rId25"/>
    <p:sldId id="267" r:id="rId26"/>
    <p:sldId id="286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50" autoAdjust="0"/>
    <p:restoredTop sz="95299" autoAdjust="0"/>
  </p:normalViewPr>
  <p:slideViewPr>
    <p:cSldViewPr snapToGrid="0" snapToObjects="1">
      <p:cViewPr varScale="1">
        <p:scale>
          <a:sx n="105" d="100"/>
          <a:sy n="105" d="100"/>
        </p:scale>
        <p:origin x="1506" y="102"/>
      </p:cViewPr>
      <p:guideLst/>
    </p:cSldViewPr>
  </p:slideViewPr>
  <p:outlineViewPr>
    <p:cViewPr>
      <p:scale>
        <a:sx n="33" d="100"/>
        <a:sy n="33" d="100"/>
      </p:scale>
      <p:origin x="0" y="-12849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7662"/>
    </p:cViewPr>
  </p:sorterViewPr>
  <p:notesViewPr>
    <p:cSldViewPr snapToGrid="0" snapToObjects="1" showGuides="1">
      <p:cViewPr varScale="1">
        <p:scale>
          <a:sx n="65" d="100"/>
          <a:sy n="65" d="100"/>
        </p:scale>
        <p:origin x="1740" y="63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mmons, Lee" userId="0d760eb6-2e10-4dc7-88f3-f0b515dc343a" providerId="ADAL" clId="{3D39AB0E-1309-457A-8B42-3B1722A2146A}"/>
    <pc:docChg chg="delSld">
      <pc:chgData name="Hammons, Lee" userId="0d760eb6-2e10-4dc7-88f3-f0b515dc343a" providerId="ADAL" clId="{3D39AB0E-1309-457A-8B42-3B1722A2146A}" dt="2019-09-13T17:51:06.468" v="8" actId="2696"/>
      <pc:docMkLst>
        <pc:docMk/>
      </pc:docMkLst>
      <pc:sldChg chg="del">
        <pc:chgData name="Hammons, Lee" userId="0d760eb6-2e10-4dc7-88f3-f0b515dc343a" providerId="ADAL" clId="{3D39AB0E-1309-457A-8B42-3B1722A2146A}" dt="2019-09-13T17:49:32.524" v="7" actId="2696"/>
        <pc:sldMkLst>
          <pc:docMk/>
          <pc:sldMk cId="3580881891" sldId="261"/>
        </pc:sldMkLst>
      </pc:sldChg>
      <pc:sldChg chg="del">
        <pc:chgData name="Hammons, Lee" userId="0d760eb6-2e10-4dc7-88f3-f0b515dc343a" providerId="ADAL" clId="{3D39AB0E-1309-457A-8B42-3B1722A2146A}" dt="2019-09-13T17:49:32.502" v="6" actId="2696"/>
        <pc:sldMkLst>
          <pc:docMk/>
          <pc:sldMk cId="688047828" sldId="264"/>
        </pc:sldMkLst>
      </pc:sldChg>
      <pc:sldChg chg="del">
        <pc:chgData name="Hammons, Lee" userId="0d760eb6-2e10-4dc7-88f3-f0b515dc343a" providerId="ADAL" clId="{3D39AB0E-1309-457A-8B42-3B1722A2146A}" dt="2019-09-13T17:49:32.424" v="2" actId="2696"/>
        <pc:sldMkLst>
          <pc:docMk/>
          <pc:sldMk cId="428155984" sldId="266"/>
        </pc:sldMkLst>
      </pc:sldChg>
      <pc:sldChg chg="del">
        <pc:chgData name="Hammons, Lee" userId="0d760eb6-2e10-4dc7-88f3-f0b515dc343a" providerId="ADAL" clId="{3D39AB0E-1309-457A-8B42-3B1722A2146A}" dt="2019-09-13T17:49:32.471" v="5" actId="2696"/>
        <pc:sldMkLst>
          <pc:docMk/>
          <pc:sldMk cId="4260119357" sldId="268"/>
        </pc:sldMkLst>
      </pc:sldChg>
      <pc:sldChg chg="del">
        <pc:chgData name="Hammons, Lee" userId="0d760eb6-2e10-4dc7-88f3-f0b515dc343a" providerId="ADAL" clId="{3D39AB0E-1309-457A-8B42-3B1722A2146A}" dt="2019-09-13T17:49:32.455" v="4" actId="2696"/>
        <pc:sldMkLst>
          <pc:docMk/>
          <pc:sldMk cId="4290344542" sldId="272"/>
        </pc:sldMkLst>
      </pc:sldChg>
      <pc:sldChg chg="del">
        <pc:chgData name="Hammons, Lee" userId="0d760eb6-2e10-4dc7-88f3-f0b515dc343a" providerId="ADAL" clId="{3D39AB0E-1309-457A-8B42-3B1722A2146A}" dt="2019-09-13T17:49:32.439" v="3" actId="2696"/>
        <pc:sldMkLst>
          <pc:docMk/>
          <pc:sldMk cId="2942439814" sldId="275"/>
        </pc:sldMkLst>
      </pc:sldChg>
      <pc:sldChg chg="del">
        <pc:chgData name="Hammons, Lee" userId="0d760eb6-2e10-4dc7-88f3-f0b515dc343a" providerId="ADAL" clId="{3D39AB0E-1309-457A-8B42-3B1722A2146A}" dt="2019-09-13T17:49:32.417" v="1" actId="2696"/>
        <pc:sldMkLst>
          <pc:docMk/>
          <pc:sldMk cId="2035954594" sldId="279"/>
        </pc:sldMkLst>
      </pc:sldChg>
      <pc:sldChg chg="del">
        <pc:chgData name="Hammons, Lee" userId="0d760eb6-2e10-4dc7-88f3-f0b515dc343a" providerId="ADAL" clId="{3D39AB0E-1309-457A-8B42-3B1722A2146A}" dt="2019-09-13T17:49:32.402" v="0" actId="2696"/>
        <pc:sldMkLst>
          <pc:docMk/>
          <pc:sldMk cId="4052073337" sldId="282"/>
        </pc:sldMkLst>
      </pc:sldChg>
      <pc:sldChg chg="del">
        <pc:chgData name="Hammons, Lee" userId="0d760eb6-2e10-4dc7-88f3-f0b515dc343a" providerId="ADAL" clId="{3D39AB0E-1309-457A-8B42-3B1722A2146A}" dt="2019-09-13T17:51:06.468" v="8" actId="2696"/>
        <pc:sldMkLst>
          <pc:docMk/>
          <pc:sldMk cId="2027651017" sldId="285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D6CA65-F9A2-4A7E-9D4D-9B5E3D1F0185}" type="doc">
      <dgm:prSet loTypeId="urn:microsoft.com/office/officeart/2005/8/layout/hList1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BAC2383-ED91-4A63-BFC4-74895BA0EAD5}">
      <dgm:prSet phldrT="[Text]"/>
      <dgm:spPr/>
      <dgm:t>
        <a:bodyPr/>
        <a:lstStyle/>
        <a:p>
          <a:r>
            <a:rPr lang="en-US" dirty="0"/>
            <a:t>Management Committed to Excellence</a:t>
          </a:r>
        </a:p>
      </dgm:t>
    </dgm:pt>
    <dgm:pt modelId="{7B25974F-CFEE-4B59-B563-3BE7DCF82A0B}" type="parTrans" cxnId="{CE5F29EB-5306-4D1D-BB38-5E7EE9761D9F}">
      <dgm:prSet/>
      <dgm:spPr/>
      <dgm:t>
        <a:bodyPr/>
        <a:lstStyle/>
        <a:p>
          <a:endParaRPr lang="en-US"/>
        </a:p>
      </dgm:t>
    </dgm:pt>
    <dgm:pt modelId="{F0CF36A7-7F3F-4566-B864-2DF2E262D120}" type="sibTrans" cxnId="{CE5F29EB-5306-4D1D-BB38-5E7EE9761D9F}">
      <dgm:prSet/>
      <dgm:spPr/>
      <dgm:t>
        <a:bodyPr/>
        <a:lstStyle/>
        <a:p>
          <a:endParaRPr lang="en-US"/>
        </a:p>
      </dgm:t>
    </dgm:pt>
    <dgm:pt modelId="{B4515C78-9E72-47E8-A003-066A0E52608A}">
      <dgm:prSet phldrT="[Text]"/>
      <dgm:spPr/>
      <dgm:t>
        <a:bodyPr/>
        <a:lstStyle/>
        <a:p>
          <a:r>
            <a:rPr lang="en-US" dirty="0"/>
            <a:t>Establish vision and goals</a:t>
          </a:r>
        </a:p>
      </dgm:t>
    </dgm:pt>
    <dgm:pt modelId="{F7A1BD4E-A575-460A-AE8E-78366FF92E75}" type="parTrans" cxnId="{148D0BF0-6827-4232-9CDE-65F159FEC159}">
      <dgm:prSet/>
      <dgm:spPr/>
      <dgm:t>
        <a:bodyPr/>
        <a:lstStyle/>
        <a:p>
          <a:endParaRPr lang="en-US"/>
        </a:p>
      </dgm:t>
    </dgm:pt>
    <dgm:pt modelId="{E24BC785-F58B-4ADB-972A-432BA3413CEE}" type="sibTrans" cxnId="{148D0BF0-6827-4232-9CDE-65F159FEC159}">
      <dgm:prSet/>
      <dgm:spPr/>
      <dgm:t>
        <a:bodyPr/>
        <a:lstStyle/>
        <a:p>
          <a:endParaRPr lang="en-US"/>
        </a:p>
      </dgm:t>
    </dgm:pt>
    <dgm:pt modelId="{280228A1-84B1-4BD5-A43B-C56F47CC177F}">
      <dgm:prSet phldrT="[Text]"/>
      <dgm:spPr/>
      <dgm:t>
        <a:bodyPr/>
        <a:lstStyle/>
        <a:p>
          <a:r>
            <a:rPr lang="en-US" dirty="0"/>
            <a:t>Line Responsibility for Safety</a:t>
          </a:r>
        </a:p>
      </dgm:t>
    </dgm:pt>
    <dgm:pt modelId="{7B5BE17E-9185-46A5-9EA6-D9FBF6680DDD}" type="parTrans" cxnId="{B75B9F55-7EB8-45AF-949F-B8D05D8C0467}">
      <dgm:prSet/>
      <dgm:spPr/>
      <dgm:t>
        <a:bodyPr/>
        <a:lstStyle/>
        <a:p>
          <a:endParaRPr lang="en-US"/>
        </a:p>
      </dgm:t>
    </dgm:pt>
    <dgm:pt modelId="{14C7F643-30BD-4ADB-9DE5-5D13425F77FC}" type="sibTrans" cxnId="{B75B9F55-7EB8-45AF-949F-B8D05D8C0467}">
      <dgm:prSet/>
      <dgm:spPr/>
      <dgm:t>
        <a:bodyPr/>
        <a:lstStyle/>
        <a:p>
          <a:endParaRPr lang="en-US"/>
        </a:p>
      </dgm:t>
    </dgm:pt>
    <dgm:pt modelId="{3344417D-01C2-45BD-8985-1633EBCC80EF}">
      <dgm:prSet phldrT="[Text]"/>
      <dgm:spPr/>
      <dgm:t>
        <a:bodyPr/>
        <a:lstStyle/>
        <a:p>
          <a:r>
            <a:rPr lang="en-US" dirty="0"/>
            <a:t>Executive, manager, supervisor all responsible to prevent injuries and events within jurisdiction</a:t>
          </a:r>
        </a:p>
      </dgm:t>
    </dgm:pt>
    <dgm:pt modelId="{2C508E55-A752-47B0-87AA-C0414D8991F5}" type="parTrans" cxnId="{75F5E3A7-FA53-48EE-B762-EC3C16BBA9DC}">
      <dgm:prSet/>
      <dgm:spPr/>
      <dgm:t>
        <a:bodyPr/>
        <a:lstStyle/>
        <a:p>
          <a:endParaRPr lang="en-US"/>
        </a:p>
      </dgm:t>
    </dgm:pt>
    <dgm:pt modelId="{90CF04FD-3930-4D6B-A2E0-AAB449F5B518}" type="sibTrans" cxnId="{75F5E3A7-FA53-48EE-B762-EC3C16BBA9DC}">
      <dgm:prSet/>
      <dgm:spPr/>
      <dgm:t>
        <a:bodyPr/>
        <a:lstStyle/>
        <a:p>
          <a:endParaRPr lang="en-US"/>
        </a:p>
      </dgm:t>
    </dgm:pt>
    <dgm:pt modelId="{9C73A0C9-AF90-47ED-9B9D-E3A067FA0AD3}">
      <dgm:prSet phldrT="[Text]"/>
      <dgm:spPr/>
      <dgm:t>
        <a:bodyPr/>
        <a:lstStyle/>
        <a:p>
          <a:r>
            <a:rPr lang="en-US" dirty="0"/>
            <a:t>Everyone is Involved</a:t>
          </a:r>
        </a:p>
      </dgm:t>
    </dgm:pt>
    <dgm:pt modelId="{302E0F11-2FC0-4192-8464-222CA071D804}" type="parTrans" cxnId="{6911BD41-EC44-4DDF-AA7F-C7B7EF858EAB}">
      <dgm:prSet/>
      <dgm:spPr/>
      <dgm:t>
        <a:bodyPr/>
        <a:lstStyle/>
        <a:p>
          <a:endParaRPr lang="en-US"/>
        </a:p>
      </dgm:t>
    </dgm:pt>
    <dgm:pt modelId="{01E64F8E-7DB8-4694-80D0-2F1F8EF939DE}" type="sibTrans" cxnId="{6911BD41-EC44-4DDF-AA7F-C7B7EF858EAB}">
      <dgm:prSet/>
      <dgm:spPr/>
      <dgm:t>
        <a:bodyPr/>
        <a:lstStyle/>
        <a:p>
          <a:endParaRPr lang="en-US"/>
        </a:p>
      </dgm:t>
    </dgm:pt>
    <dgm:pt modelId="{F30C14A1-28FD-434C-8DF1-C8ED91477BA1}">
      <dgm:prSet phldrT="[Text]"/>
      <dgm:spPr/>
      <dgm:t>
        <a:bodyPr/>
        <a:lstStyle/>
        <a:p>
          <a:r>
            <a:rPr lang="en-US" dirty="0"/>
            <a:t>Respect for coworkers and stakeholders</a:t>
          </a:r>
        </a:p>
      </dgm:t>
    </dgm:pt>
    <dgm:pt modelId="{8EC7682D-8823-4072-A6FF-6B5E479CB35B}" type="parTrans" cxnId="{4CAA8693-DE00-420B-B495-F48DCAB77D99}">
      <dgm:prSet/>
      <dgm:spPr/>
      <dgm:t>
        <a:bodyPr/>
        <a:lstStyle/>
        <a:p>
          <a:endParaRPr lang="en-US"/>
        </a:p>
      </dgm:t>
    </dgm:pt>
    <dgm:pt modelId="{3D59FE4F-EA77-4DF2-94CA-A920C9AB019F}" type="sibTrans" cxnId="{4CAA8693-DE00-420B-B495-F48DCAB77D99}">
      <dgm:prSet/>
      <dgm:spPr/>
      <dgm:t>
        <a:bodyPr/>
        <a:lstStyle/>
        <a:p>
          <a:endParaRPr lang="en-US"/>
        </a:p>
      </dgm:t>
    </dgm:pt>
    <dgm:pt modelId="{D1E3A1D1-C53E-48EE-A261-E05CEE0A8F8F}">
      <dgm:prSet phldrT="[Text]"/>
      <dgm:spPr/>
      <dgm:t>
        <a:bodyPr/>
        <a:lstStyle/>
        <a:p>
          <a:r>
            <a:rPr lang="en-US" dirty="0"/>
            <a:t>Establish safety improvement objectives</a:t>
          </a:r>
        </a:p>
      </dgm:t>
    </dgm:pt>
    <dgm:pt modelId="{B77D6033-8FC0-44AF-B1F9-11A1006AFC40}" type="parTrans" cxnId="{888560D8-9032-4AC8-A97B-F74F6F536820}">
      <dgm:prSet/>
      <dgm:spPr/>
      <dgm:t>
        <a:bodyPr/>
        <a:lstStyle/>
        <a:p>
          <a:endParaRPr lang="en-US"/>
        </a:p>
      </dgm:t>
    </dgm:pt>
    <dgm:pt modelId="{90508785-CB44-4E73-AC81-3F06C4E7E15D}" type="sibTrans" cxnId="{888560D8-9032-4AC8-A97B-F74F6F536820}">
      <dgm:prSet/>
      <dgm:spPr/>
      <dgm:t>
        <a:bodyPr/>
        <a:lstStyle/>
        <a:p>
          <a:endParaRPr lang="en-US"/>
        </a:p>
      </dgm:t>
    </dgm:pt>
    <dgm:pt modelId="{94E29EEF-296A-4A7F-A80C-FC015A7659B0}">
      <dgm:prSet phldrT="[Text]"/>
      <dgm:spPr/>
      <dgm:t>
        <a:bodyPr/>
        <a:lstStyle/>
        <a:p>
          <a:r>
            <a:rPr lang="en-US" dirty="0"/>
            <a:t>Track performance</a:t>
          </a:r>
        </a:p>
      </dgm:t>
    </dgm:pt>
    <dgm:pt modelId="{596F79F9-572E-4161-BFCB-D0DC84223987}" type="parTrans" cxnId="{95C164E8-FAB1-492B-890C-4BA87786AF55}">
      <dgm:prSet/>
      <dgm:spPr/>
      <dgm:t>
        <a:bodyPr/>
        <a:lstStyle/>
        <a:p>
          <a:endParaRPr lang="en-US"/>
        </a:p>
      </dgm:t>
    </dgm:pt>
    <dgm:pt modelId="{EC2890D6-D076-44E4-B32F-CA51E2AB8802}" type="sibTrans" cxnId="{95C164E8-FAB1-492B-890C-4BA87786AF55}">
      <dgm:prSet/>
      <dgm:spPr/>
      <dgm:t>
        <a:bodyPr/>
        <a:lstStyle/>
        <a:p>
          <a:endParaRPr lang="en-US"/>
        </a:p>
      </dgm:t>
    </dgm:pt>
    <dgm:pt modelId="{478AAE33-1F1F-47ED-8E5C-1279C2EC4705}">
      <dgm:prSet phldrT="[Text]"/>
      <dgm:spPr/>
      <dgm:t>
        <a:bodyPr/>
        <a:lstStyle/>
        <a:p>
          <a:r>
            <a:rPr lang="en-US" dirty="0"/>
            <a:t>Maintain personal involvement</a:t>
          </a:r>
        </a:p>
      </dgm:t>
    </dgm:pt>
    <dgm:pt modelId="{D59E7E67-4216-42C5-946F-CC412700435D}" type="parTrans" cxnId="{AE6208E2-B25C-4BBB-8BBD-BE18A3A02D1A}">
      <dgm:prSet/>
      <dgm:spPr/>
      <dgm:t>
        <a:bodyPr/>
        <a:lstStyle/>
        <a:p>
          <a:endParaRPr lang="en-US"/>
        </a:p>
      </dgm:t>
    </dgm:pt>
    <dgm:pt modelId="{DF867C1B-0CAB-4ACC-BA16-EFEEB860260F}" type="sibTrans" cxnId="{AE6208E2-B25C-4BBB-8BBD-BE18A3A02D1A}">
      <dgm:prSet/>
      <dgm:spPr/>
      <dgm:t>
        <a:bodyPr/>
        <a:lstStyle/>
        <a:p>
          <a:endParaRPr lang="en-US"/>
        </a:p>
      </dgm:t>
    </dgm:pt>
    <dgm:pt modelId="{3B6B8F79-A0EB-4460-B81E-AD0E8F3F96BD}">
      <dgm:prSet phldrT="[Text]"/>
      <dgm:spPr/>
      <dgm:t>
        <a:bodyPr/>
        <a:lstStyle/>
        <a:p>
          <a:r>
            <a:rPr lang="en-US" dirty="0"/>
            <a:t>Individuals responsible for their safety and that of coworkers</a:t>
          </a:r>
        </a:p>
      </dgm:t>
    </dgm:pt>
    <dgm:pt modelId="{8EB86B04-9592-4A8B-87DB-3999EF246D3C}" type="parTrans" cxnId="{1C06FF85-FD98-4621-9890-26F9AC2C652D}">
      <dgm:prSet/>
      <dgm:spPr/>
      <dgm:t>
        <a:bodyPr/>
        <a:lstStyle/>
        <a:p>
          <a:endParaRPr lang="en-US"/>
        </a:p>
      </dgm:t>
    </dgm:pt>
    <dgm:pt modelId="{C6963401-FDC6-481A-83C4-EEE53C289C41}" type="sibTrans" cxnId="{1C06FF85-FD98-4621-9890-26F9AC2C652D}">
      <dgm:prSet/>
      <dgm:spPr/>
      <dgm:t>
        <a:bodyPr/>
        <a:lstStyle/>
        <a:p>
          <a:endParaRPr lang="en-US"/>
        </a:p>
      </dgm:t>
    </dgm:pt>
    <dgm:pt modelId="{0B91E089-C4EF-4B17-87BD-8FE6D790007D}">
      <dgm:prSet phldrT="[Text]"/>
      <dgm:spPr/>
      <dgm:t>
        <a:bodyPr/>
        <a:lstStyle/>
        <a:p>
          <a:r>
            <a:rPr lang="en-US" dirty="0"/>
            <a:t>Integrity of operations</a:t>
          </a:r>
        </a:p>
      </dgm:t>
    </dgm:pt>
    <dgm:pt modelId="{8FE4AF67-DBC8-43D2-B244-2E73B489E377}" type="parTrans" cxnId="{F7901C6B-5AE9-4A53-A6A4-DFEF8C58EB15}">
      <dgm:prSet/>
      <dgm:spPr/>
      <dgm:t>
        <a:bodyPr/>
        <a:lstStyle/>
        <a:p>
          <a:endParaRPr lang="en-US"/>
        </a:p>
      </dgm:t>
    </dgm:pt>
    <dgm:pt modelId="{00DBEC93-CBC3-424E-B322-30EE57E4409C}" type="sibTrans" cxnId="{F7901C6B-5AE9-4A53-A6A4-DFEF8C58EB15}">
      <dgm:prSet/>
      <dgm:spPr/>
      <dgm:t>
        <a:bodyPr/>
        <a:lstStyle/>
        <a:p>
          <a:endParaRPr lang="en-US"/>
        </a:p>
      </dgm:t>
    </dgm:pt>
    <dgm:pt modelId="{8392780C-BF20-4FB2-8A75-FF4147FC58CD}">
      <dgm:prSet phldrT="[Text]"/>
      <dgm:spPr/>
      <dgm:t>
        <a:bodyPr/>
        <a:lstStyle/>
        <a:p>
          <a:r>
            <a:rPr lang="en-US" dirty="0"/>
            <a:t>Responsibility for outcomes</a:t>
          </a:r>
        </a:p>
      </dgm:t>
    </dgm:pt>
    <dgm:pt modelId="{C49285A4-1BC4-4BD6-9F30-CF182FC84224}" type="parTrans" cxnId="{48340AB9-DFB8-4BFB-8277-373B6BAF2806}">
      <dgm:prSet/>
      <dgm:spPr/>
      <dgm:t>
        <a:bodyPr/>
        <a:lstStyle/>
        <a:p>
          <a:endParaRPr lang="en-US"/>
        </a:p>
      </dgm:t>
    </dgm:pt>
    <dgm:pt modelId="{DDFFA4B8-ABB1-4D42-9796-3247F80A4487}" type="sibTrans" cxnId="{48340AB9-DFB8-4BFB-8277-373B6BAF2806}">
      <dgm:prSet/>
      <dgm:spPr/>
      <dgm:t>
        <a:bodyPr/>
        <a:lstStyle/>
        <a:p>
          <a:endParaRPr lang="en-US"/>
        </a:p>
      </dgm:t>
    </dgm:pt>
    <dgm:pt modelId="{669CA5BA-36C8-47D2-A980-B81E13E14F77}">
      <dgm:prSet phldrT="[Text]"/>
      <dgm:spPr/>
      <dgm:t>
        <a:bodyPr/>
        <a:lstStyle/>
        <a:p>
          <a:r>
            <a:rPr lang="en-US" dirty="0"/>
            <a:t>Operational discipline</a:t>
          </a:r>
        </a:p>
      </dgm:t>
    </dgm:pt>
    <dgm:pt modelId="{DB2B923B-537D-4E7F-86B4-50DA63FDFABC}" type="parTrans" cxnId="{3A015C96-516A-4B30-A01F-591E007695D1}">
      <dgm:prSet/>
      <dgm:spPr/>
      <dgm:t>
        <a:bodyPr/>
        <a:lstStyle/>
        <a:p>
          <a:endParaRPr lang="en-US"/>
        </a:p>
      </dgm:t>
    </dgm:pt>
    <dgm:pt modelId="{38B7C5BD-5073-43F5-87F3-5690F3066DF7}" type="sibTrans" cxnId="{3A015C96-516A-4B30-A01F-591E007695D1}">
      <dgm:prSet/>
      <dgm:spPr/>
      <dgm:t>
        <a:bodyPr/>
        <a:lstStyle/>
        <a:p>
          <a:endParaRPr lang="en-US"/>
        </a:p>
      </dgm:t>
    </dgm:pt>
    <dgm:pt modelId="{CCE5092D-5C7F-49B0-B46C-5292D0DC5331}">
      <dgm:prSet phldrT="[Text]"/>
      <dgm:spPr/>
      <dgm:t>
        <a:bodyPr/>
        <a:lstStyle/>
        <a:p>
          <a:r>
            <a:rPr lang="en-US" dirty="0"/>
            <a:t>Maintain learning organization</a:t>
          </a:r>
        </a:p>
      </dgm:t>
    </dgm:pt>
    <dgm:pt modelId="{C08C505F-7D42-4DE2-9217-A414ECE8C84B}" type="parTrans" cxnId="{83914553-4BE3-4542-82B0-8208D649742D}">
      <dgm:prSet/>
      <dgm:spPr/>
      <dgm:t>
        <a:bodyPr/>
        <a:lstStyle/>
        <a:p>
          <a:endParaRPr lang="en-US"/>
        </a:p>
      </dgm:t>
    </dgm:pt>
    <dgm:pt modelId="{5BADA6E5-4533-4DC2-9088-D37C93B87954}" type="sibTrans" cxnId="{83914553-4BE3-4542-82B0-8208D649742D}">
      <dgm:prSet/>
      <dgm:spPr/>
      <dgm:t>
        <a:bodyPr/>
        <a:lstStyle/>
        <a:p>
          <a:endParaRPr lang="en-US"/>
        </a:p>
      </dgm:t>
    </dgm:pt>
    <dgm:pt modelId="{49DA13A5-D688-4AAD-AFB5-9DDB4735B06A}">
      <dgm:prSet phldrT="[Text]"/>
      <dgm:spPr/>
      <dgm:t>
        <a:bodyPr/>
        <a:lstStyle/>
        <a:p>
          <a:r>
            <a:rPr lang="en-US" dirty="0"/>
            <a:t>Training is Essential</a:t>
          </a:r>
        </a:p>
      </dgm:t>
    </dgm:pt>
    <dgm:pt modelId="{CD4BBC92-3B10-4BE2-8ED5-D18B68B6CB47}" type="parTrans" cxnId="{5AEA56C4-9C09-4C8F-A793-0055E1C49337}">
      <dgm:prSet/>
      <dgm:spPr/>
      <dgm:t>
        <a:bodyPr/>
        <a:lstStyle/>
        <a:p>
          <a:endParaRPr lang="en-US"/>
        </a:p>
      </dgm:t>
    </dgm:pt>
    <dgm:pt modelId="{B06A2DAF-D977-4A12-9A10-3122700E8AFA}" type="sibTrans" cxnId="{5AEA56C4-9C09-4C8F-A793-0055E1C49337}">
      <dgm:prSet/>
      <dgm:spPr/>
      <dgm:t>
        <a:bodyPr/>
        <a:lstStyle/>
        <a:p>
          <a:endParaRPr lang="en-US"/>
        </a:p>
      </dgm:t>
    </dgm:pt>
    <dgm:pt modelId="{59D2DAAC-4BDE-4A8F-9E8F-8AA8BFEEE55B}">
      <dgm:prSet phldrT="[Text]"/>
      <dgm:spPr/>
      <dgm:t>
        <a:bodyPr/>
        <a:lstStyle/>
        <a:p>
          <a:r>
            <a:rPr lang="en-US" dirty="0"/>
            <a:t>Broad Array of Safety Systems and Practices</a:t>
          </a:r>
        </a:p>
      </dgm:t>
    </dgm:pt>
    <dgm:pt modelId="{D118CF7D-FD07-41D8-9F62-19304843C7A0}" type="parTrans" cxnId="{B31EC8B3-328B-4217-ADFB-FCAEEE1064C1}">
      <dgm:prSet/>
      <dgm:spPr/>
      <dgm:t>
        <a:bodyPr/>
        <a:lstStyle/>
        <a:p>
          <a:endParaRPr lang="en-US"/>
        </a:p>
      </dgm:t>
    </dgm:pt>
    <dgm:pt modelId="{87FC0E7C-1C1E-47D3-9ACC-1F2F6F2E5412}" type="sibTrans" cxnId="{B31EC8B3-328B-4217-ADFB-FCAEEE1064C1}">
      <dgm:prSet/>
      <dgm:spPr/>
      <dgm:t>
        <a:bodyPr/>
        <a:lstStyle/>
        <a:p>
          <a:endParaRPr lang="en-US"/>
        </a:p>
      </dgm:t>
    </dgm:pt>
    <dgm:pt modelId="{55D44648-D328-4C36-9524-1023BB6C20B1}">
      <dgm:prSet phldrT="[Text]"/>
      <dgm:spPr/>
      <dgm:t>
        <a:bodyPr/>
        <a:lstStyle/>
        <a:p>
          <a:r>
            <a:rPr lang="en-US" dirty="0"/>
            <a:t>No single practice or safety system is perfect</a:t>
          </a:r>
        </a:p>
      </dgm:t>
    </dgm:pt>
    <dgm:pt modelId="{5778979A-137D-4A05-BE75-1ECA3C7431B8}" type="parTrans" cxnId="{A00EF1C2-8D77-4168-95C3-3212A7EA8223}">
      <dgm:prSet/>
      <dgm:spPr/>
      <dgm:t>
        <a:bodyPr/>
        <a:lstStyle/>
        <a:p>
          <a:endParaRPr lang="en-US"/>
        </a:p>
      </dgm:t>
    </dgm:pt>
    <dgm:pt modelId="{0CA54EF6-9645-4C07-AB72-BB5DD621BC1E}" type="sibTrans" cxnId="{A00EF1C2-8D77-4168-95C3-3212A7EA8223}">
      <dgm:prSet/>
      <dgm:spPr/>
      <dgm:t>
        <a:bodyPr/>
        <a:lstStyle/>
        <a:p>
          <a:endParaRPr lang="en-US"/>
        </a:p>
      </dgm:t>
    </dgm:pt>
    <dgm:pt modelId="{A48CB31E-0AC5-4482-A23E-9A9F2C8CBA41}">
      <dgm:prSet phldrT="[Text]"/>
      <dgm:spPr/>
      <dgm:t>
        <a:bodyPr/>
        <a:lstStyle/>
        <a:p>
          <a:r>
            <a:rPr lang="en-US" dirty="0"/>
            <a:t>Multiple practices ensure some barriers remain even if some are defeated</a:t>
          </a:r>
        </a:p>
      </dgm:t>
    </dgm:pt>
    <dgm:pt modelId="{9FA4BF14-5637-4B1D-B1E7-9D64C7981C70}" type="parTrans" cxnId="{58EC215A-D038-44F3-A3AE-FD96D89A4788}">
      <dgm:prSet/>
      <dgm:spPr/>
      <dgm:t>
        <a:bodyPr/>
        <a:lstStyle/>
        <a:p>
          <a:endParaRPr lang="en-US"/>
        </a:p>
      </dgm:t>
    </dgm:pt>
    <dgm:pt modelId="{9B48D407-104A-44A8-9F3A-CD4017D7FE4E}" type="sibTrans" cxnId="{58EC215A-D038-44F3-A3AE-FD96D89A4788}">
      <dgm:prSet/>
      <dgm:spPr/>
      <dgm:t>
        <a:bodyPr/>
        <a:lstStyle/>
        <a:p>
          <a:endParaRPr lang="en-US"/>
        </a:p>
      </dgm:t>
    </dgm:pt>
    <dgm:pt modelId="{39A9B403-8301-469F-B8FB-596ACC4AAB16}">
      <dgm:prSet phldrT="[Text]"/>
      <dgm:spPr/>
      <dgm:t>
        <a:bodyPr/>
        <a:lstStyle/>
        <a:p>
          <a:r>
            <a:rPr lang="en-US" dirty="0"/>
            <a:t>Training compliments but cannot replace learning by doing</a:t>
          </a:r>
        </a:p>
      </dgm:t>
    </dgm:pt>
    <dgm:pt modelId="{A4C5E3B6-43BF-4DB1-9C5F-DACD25DA6A9E}" type="parTrans" cxnId="{864498C5-7FCF-4C66-8392-A05DC0677507}">
      <dgm:prSet/>
      <dgm:spPr/>
      <dgm:t>
        <a:bodyPr/>
        <a:lstStyle/>
        <a:p>
          <a:endParaRPr lang="en-US"/>
        </a:p>
      </dgm:t>
    </dgm:pt>
    <dgm:pt modelId="{3D165BE4-1483-4F8E-B44C-537DE62851DC}" type="sibTrans" cxnId="{864498C5-7FCF-4C66-8392-A05DC0677507}">
      <dgm:prSet/>
      <dgm:spPr/>
      <dgm:t>
        <a:bodyPr/>
        <a:lstStyle/>
        <a:p>
          <a:endParaRPr lang="en-US"/>
        </a:p>
      </dgm:t>
    </dgm:pt>
    <dgm:pt modelId="{BBBA6EAC-C72A-44F9-B90A-5BA1AED0C137}">
      <dgm:prSet phldrT="[Text]"/>
      <dgm:spPr/>
      <dgm:t>
        <a:bodyPr/>
        <a:lstStyle/>
        <a:p>
          <a:r>
            <a:rPr lang="en-US" dirty="0"/>
            <a:t>Training fosters discipline and excellence</a:t>
          </a:r>
        </a:p>
      </dgm:t>
    </dgm:pt>
    <dgm:pt modelId="{BD15C97F-9E84-4614-8576-ECD04C4E1DF1}" type="parTrans" cxnId="{1CACA429-6514-4ACB-A88E-345330462714}">
      <dgm:prSet/>
      <dgm:spPr/>
      <dgm:t>
        <a:bodyPr/>
        <a:lstStyle/>
        <a:p>
          <a:endParaRPr lang="en-US"/>
        </a:p>
      </dgm:t>
    </dgm:pt>
    <dgm:pt modelId="{C6A0F786-AC61-4A4B-8C77-D7A965831520}" type="sibTrans" cxnId="{1CACA429-6514-4ACB-A88E-345330462714}">
      <dgm:prSet/>
      <dgm:spPr/>
      <dgm:t>
        <a:bodyPr/>
        <a:lstStyle/>
        <a:p>
          <a:endParaRPr lang="en-US"/>
        </a:p>
      </dgm:t>
    </dgm:pt>
    <dgm:pt modelId="{BF99D72C-1205-4120-A338-B06DA246D3C0}">
      <dgm:prSet phldrT="[Text]"/>
      <dgm:spPr/>
      <dgm:t>
        <a:bodyPr/>
        <a:lstStyle/>
        <a:p>
          <a:r>
            <a:rPr lang="en-US" dirty="0"/>
            <a:t>Implement best practices that demonstrate success</a:t>
          </a:r>
        </a:p>
      </dgm:t>
    </dgm:pt>
    <dgm:pt modelId="{D2D20D2C-F254-49B3-8C58-2A26866C0373}" type="parTrans" cxnId="{C56690CF-9562-4341-911C-943B0999AE5A}">
      <dgm:prSet/>
      <dgm:spPr/>
      <dgm:t>
        <a:bodyPr/>
        <a:lstStyle/>
        <a:p>
          <a:endParaRPr lang="en-US"/>
        </a:p>
      </dgm:t>
    </dgm:pt>
    <dgm:pt modelId="{0A80AFE5-1BEE-46FB-9F0D-4FEA74C79ADB}" type="sibTrans" cxnId="{C56690CF-9562-4341-911C-943B0999AE5A}">
      <dgm:prSet/>
      <dgm:spPr/>
      <dgm:t>
        <a:bodyPr/>
        <a:lstStyle/>
        <a:p>
          <a:endParaRPr lang="en-US"/>
        </a:p>
      </dgm:t>
    </dgm:pt>
    <dgm:pt modelId="{46A61CD8-BD78-4D3A-99C7-BFBEEF8B7F6D}">
      <dgm:prSet phldrT="[Text]"/>
      <dgm:spPr/>
      <dgm:t>
        <a:bodyPr/>
        <a:lstStyle/>
        <a:p>
          <a:r>
            <a:rPr lang="en-US" dirty="0"/>
            <a:t>Safe Conduct of Research Principles</a:t>
          </a:r>
        </a:p>
      </dgm:t>
    </dgm:pt>
    <dgm:pt modelId="{70F7F6C7-EEDD-4764-B564-D7656EC22077}" type="parTrans" cxnId="{BCEA7D37-5FED-4FA5-AE03-0B039524733C}">
      <dgm:prSet/>
      <dgm:spPr/>
      <dgm:t>
        <a:bodyPr/>
        <a:lstStyle/>
        <a:p>
          <a:endParaRPr lang="en-US"/>
        </a:p>
      </dgm:t>
    </dgm:pt>
    <dgm:pt modelId="{DB30BD99-5B2D-4BB6-89C0-874B1139959F}" type="sibTrans" cxnId="{BCEA7D37-5FED-4FA5-AE03-0B039524733C}">
      <dgm:prSet/>
      <dgm:spPr/>
      <dgm:t>
        <a:bodyPr/>
        <a:lstStyle/>
        <a:p>
          <a:endParaRPr lang="en-US"/>
        </a:p>
      </dgm:t>
    </dgm:pt>
    <dgm:pt modelId="{E4CC04FE-09F4-419D-AA56-D59A00F9A351}" type="pres">
      <dgm:prSet presAssocID="{4ED6CA65-F9A2-4A7E-9D4D-9B5E3D1F0185}" presName="Name0" presStyleCnt="0">
        <dgm:presLayoutVars>
          <dgm:dir/>
          <dgm:animLvl val="lvl"/>
          <dgm:resizeHandles val="exact"/>
        </dgm:presLayoutVars>
      </dgm:prSet>
      <dgm:spPr/>
    </dgm:pt>
    <dgm:pt modelId="{F174302C-8E12-41D0-B748-1662C58A5F55}" type="pres">
      <dgm:prSet presAssocID="{BBAC2383-ED91-4A63-BFC4-74895BA0EAD5}" presName="composite" presStyleCnt="0"/>
      <dgm:spPr/>
    </dgm:pt>
    <dgm:pt modelId="{80CB7C24-F322-4274-B5FB-D83309E31537}" type="pres">
      <dgm:prSet presAssocID="{BBAC2383-ED91-4A63-BFC4-74895BA0EAD5}" presName="parTx" presStyleLbl="alignNode1" presStyleIdx="0" presStyleCnt="5">
        <dgm:presLayoutVars>
          <dgm:chMax val="0"/>
          <dgm:chPref val="0"/>
          <dgm:bulletEnabled val="1"/>
        </dgm:presLayoutVars>
      </dgm:prSet>
      <dgm:spPr/>
    </dgm:pt>
    <dgm:pt modelId="{57AA6334-1F1B-424E-8A35-8ED9DB342426}" type="pres">
      <dgm:prSet presAssocID="{BBAC2383-ED91-4A63-BFC4-74895BA0EAD5}" presName="desTx" presStyleLbl="alignAccFollowNode1" presStyleIdx="0" presStyleCnt="5">
        <dgm:presLayoutVars>
          <dgm:bulletEnabled val="1"/>
        </dgm:presLayoutVars>
      </dgm:prSet>
      <dgm:spPr/>
    </dgm:pt>
    <dgm:pt modelId="{919356AF-948C-41C9-A5D4-E90176810561}" type="pres">
      <dgm:prSet presAssocID="{F0CF36A7-7F3F-4566-B864-2DF2E262D120}" presName="space" presStyleCnt="0"/>
      <dgm:spPr/>
    </dgm:pt>
    <dgm:pt modelId="{2FA1C81B-0DD6-4F84-826E-952115551016}" type="pres">
      <dgm:prSet presAssocID="{280228A1-84B1-4BD5-A43B-C56F47CC177F}" presName="composite" presStyleCnt="0"/>
      <dgm:spPr/>
    </dgm:pt>
    <dgm:pt modelId="{08BDBFFB-B44D-47F6-A94F-AC34FC4613BA}" type="pres">
      <dgm:prSet presAssocID="{280228A1-84B1-4BD5-A43B-C56F47CC177F}" presName="parTx" presStyleLbl="alignNode1" presStyleIdx="1" presStyleCnt="5">
        <dgm:presLayoutVars>
          <dgm:chMax val="0"/>
          <dgm:chPref val="0"/>
          <dgm:bulletEnabled val="1"/>
        </dgm:presLayoutVars>
      </dgm:prSet>
      <dgm:spPr/>
    </dgm:pt>
    <dgm:pt modelId="{A6B902BD-AB39-44BB-88F1-BC2BEEB13FE2}" type="pres">
      <dgm:prSet presAssocID="{280228A1-84B1-4BD5-A43B-C56F47CC177F}" presName="desTx" presStyleLbl="alignAccFollowNode1" presStyleIdx="1" presStyleCnt="5">
        <dgm:presLayoutVars>
          <dgm:bulletEnabled val="1"/>
        </dgm:presLayoutVars>
      </dgm:prSet>
      <dgm:spPr/>
    </dgm:pt>
    <dgm:pt modelId="{52F5BE00-EF08-4B14-A181-2D21DA011837}" type="pres">
      <dgm:prSet presAssocID="{14C7F643-30BD-4ADB-9DE5-5D13425F77FC}" presName="space" presStyleCnt="0"/>
      <dgm:spPr/>
    </dgm:pt>
    <dgm:pt modelId="{435E8283-49C1-4228-A55A-6B86EB90EA70}" type="pres">
      <dgm:prSet presAssocID="{9C73A0C9-AF90-47ED-9B9D-E3A067FA0AD3}" presName="composite" presStyleCnt="0"/>
      <dgm:spPr/>
    </dgm:pt>
    <dgm:pt modelId="{F70CAA56-5C87-4BE3-99B3-0D2BC9F80048}" type="pres">
      <dgm:prSet presAssocID="{9C73A0C9-AF90-47ED-9B9D-E3A067FA0AD3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</dgm:pt>
    <dgm:pt modelId="{6C41BE29-7D18-4E91-B042-BEA84C807A04}" type="pres">
      <dgm:prSet presAssocID="{9C73A0C9-AF90-47ED-9B9D-E3A067FA0AD3}" presName="desTx" presStyleLbl="alignAccFollowNode1" presStyleIdx="2" presStyleCnt="5">
        <dgm:presLayoutVars>
          <dgm:bulletEnabled val="1"/>
        </dgm:presLayoutVars>
      </dgm:prSet>
      <dgm:spPr/>
    </dgm:pt>
    <dgm:pt modelId="{E418F0DD-8FC4-47D6-B7CC-630511FD3F01}" type="pres">
      <dgm:prSet presAssocID="{01E64F8E-7DB8-4694-80D0-2F1F8EF939DE}" presName="space" presStyleCnt="0"/>
      <dgm:spPr/>
    </dgm:pt>
    <dgm:pt modelId="{DE031FA3-D456-465A-B6F3-2EED43F7E25F}" type="pres">
      <dgm:prSet presAssocID="{49DA13A5-D688-4AAD-AFB5-9DDB4735B06A}" presName="composite" presStyleCnt="0"/>
      <dgm:spPr/>
    </dgm:pt>
    <dgm:pt modelId="{B793FD90-7CB4-403F-8310-AFA7969C4081}" type="pres">
      <dgm:prSet presAssocID="{49DA13A5-D688-4AAD-AFB5-9DDB4735B06A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</dgm:pt>
    <dgm:pt modelId="{CA654BE4-D45F-4883-96B5-37B253849316}" type="pres">
      <dgm:prSet presAssocID="{49DA13A5-D688-4AAD-AFB5-9DDB4735B06A}" presName="desTx" presStyleLbl="alignAccFollowNode1" presStyleIdx="3" presStyleCnt="5">
        <dgm:presLayoutVars>
          <dgm:bulletEnabled val="1"/>
        </dgm:presLayoutVars>
      </dgm:prSet>
      <dgm:spPr/>
    </dgm:pt>
    <dgm:pt modelId="{511CF1C5-263D-497F-8FB5-555815B0F7E8}" type="pres">
      <dgm:prSet presAssocID="{B06A2DAF-D977-4A12-9A10-3122700E8AFA}" presName="space" presStyleCnt="0"/>
      <dgm:spPr/>
    </dgm:pt>
    <dgm:pt modelId="{6D1E94A9-6AE1-4DDA-8502-EDB2079E025D}" type="pres">
      <dgm:prSet presAssocID="{59D2DAAC-4BDE-4A8F-9E8F-8AA8BFEEE55B}" presName="composite" presStyleCnt="0"/>
      <dgm:spPr/>
    </dgm:pt>
    <dgm:pt modelId="{8AB359F3-8149-43EE-8058-C15728EB7EF5}" type="pres">
      <dgm:prSet presAssocID="{59D2DAAC-4BDE-4A8F-9E8F-8AA8BFEEE55B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</dgm:pt>
    <dgm:pt modelId="{FA3CC4B9-B3AD-4A6B-B81D-5EBCE445E78B}" type="pres">
      <dgm:prSet presAssocID="{59D2DAAC-4BDE-4A8F-9E8F-8AA8BFEEE55B}" presName="desTx" presStyleLbl="alignAccFollowNode1" presStyleIdx="4" presStyleCnt="5">
        <dgm:presLayoutVars>
          <dgm:bulletEnabled val="1"/>
        </dgm:presLayoutVars>
      </dgm:prSet>
      <dgm:spPr/>
    </dgm:pt>
  </dgm:ptLst>
  <dgm:cxnLst>
    <dgm:cxn modelId="{89617D05-6F67-4437-A348-885BE12AFB04}" type="presOf" srcId="{55D44648-D328-4C36-9524-1023BB6C20B1}" destId="{FA3CC4B9-B3AD-4A6B-B81D-5EBCE445E78B}" srcOrd="0" destOrd="0" presId="urn:microsoft.com/office/officeart/2005/8/layout/hList1"/>
    <dgm:cxn modelId="{1CACA429-6514-4ACB-A88E-345330462714}" srcId="{49DA13A5-D688-4AAD-AFB5-9DDB4735B06A}" destId="{BBBA6EAC-C72A-44F9-B90A-5BA1AED0C137}" srcOrd="1" destOrd="0" parTransId="{BD15C97F-9E84-4614-8576-ECD04C4E1DF1}" sibTransId="{C6A0F786-AC61-4A4B-8C77-D7A965831520}"/>
    <dgm:cxn modelId="{F2CFA232-6BBF-4657-92D3-19ACEB8C1E20}" type="presOf" srcId="{0B91E089-C4EF-4B17-87BD-8FE6D790007D}" destId="{6C41BE29-7D18-4E91-B042-BEA84C807A04}" srcOrd="0" destOrd="1" presId="urn:microsoft.com/office/officeart/2005/8/layout/hList1"/>
    <dgm:cxn modelId="{BCEA7D37-5FED-4FA5-AE03-0B039524733C}" srcId="{59D2DAAC-4BDE-4A8F-9E8F-8AA8BFEEE55B}" destId="{46A61CD8-BD78-4D3A-99C7-BFBEEF8B7F6D}" srcOrd="3" destOrd="0" parTransId="{70F7F6C7-EEDD-4764-B564-D7656EC22077}" sibTransId="{DB30BD99-5B2D-4BB6-89C0-874B1139959F}"/>
    <dgm:cxn modelId="{27A34340-51B8-4EE3-A03B-A9C52EAF2627}" type="presOf" srcId="{BBAC2383-ED91-4A63-BFC4-74895BA0EAD5}" destId="{80CB7C24-F322-4274-B5FB-D83309E31537}" srcOrd="0" destOrd="0" presId="urn:microsoft.com/office/officeart/2005/8/layout/hList1"/>
    <dgm:cxn modelId="{6911BD41-EC44-4DDF-AA7F-C7B7EF858EAB}" srcId="{4ED6CA65-F9A2-4A7E-9D4D-9B5E3D1F0185}" destId="{9C73A0C9-AF90-47ED-9B9D-E3A067FA0AD3}" srcOrd="2" destOrd="0" parTransId="{302E0F11-2FC0-4192-8464-222CA071D804}" sibTransId="{01E64F8E-7DB8-4694-80D0-2F1F8EF939DE}"/>
    <dgm:cxn modelId="{5199CF43-5BB5-40A3-AE78-43FCFBDBE996}" type="presOf" srcId="{A48CB31E-0AC5-4482-A23E-9A9F2C8CBA41}" destId="{FA3CC4B9-B3AD-4A6B-B81D-5EBCE445E78B}" srcOrd="0" destOrd="1" presId="urn:microsoft.com/office/officeart/2005/8/layout/hList1"/>
    <dgm:cxn modelId="{31676C46-9D64-445A-BF46-E73B51ECD5D5}" type="presOf" srcId="{F30C14A1-28FD-434C-8DF1-C8ED91477BA1}" destId="{6C41BE29-7D18-4E91-B042-BEA84C807A04}" srcOrd="0" destOrd="0" presId="urn:microsoft.com/office/officeart/2005/8/layout/hList1"/>
    <dgm:cxn modelId="{47388A47-3DFF-499E-B8DD-25DC4633E0C4}" type="presOf" srcId="{CCE5092D-5C7F-49B0-B46C-5292D0DC5331}" destId="{57AA6334-1F1B-424E-8A35-8ED9DB342426}" srcOrd="0" destOrd="4" presId="urn:microsoft.com/office/officeart/2005/8/layout/hList1"/>
    <dgm:cxn modelId="{F7901C6B-5AE9-4A53-A6A4-DFEF8C58EB15}" srcId="{9C73A0C9-AF90-47ED-9B9D-E3A067FA0AD3}" destId="{0B91E089-C4EF-4B17-87BD-8FE6D790007D}" srcOrd="1" destOrd="0" parTransId="{8FE4AF67-DBC8-43D2-B244-2E73B489E377}" sibTransId="{00DBEC93-CBC3-424E-B322-30EE57E4409C}"/>
    <dgm:cxn modelId="{CFEB4B4B-F874-47D7-A397-977CC0C4431B}" type="presOf" srcId="{8392780C-BF20-4FB2-8A75-FF4147FC58CD}" destId="{A6B902BD-AB39-44BB-88F1-BC2BEEB13FE2}" srcOrd="0" destOrd="2" presId="urn:microsoft.com/office/officeart/2005/8/layout/hList1"/>
    <dgm:cxn modelId="{9AFFFA6C-C5C4-4F47-9AEF-10D55C536EEF}" type="presOf" srcId="{D1E3A1D1-C53E-48EE-A261-E05CEE0A8F8F}" destId="{57AA6334-1F1B-424E-8A35-8ED9DB342426}" srcOrd="0" destOrd="1" presId="urn:microsoft.com/office/officeart/2005/8/layout/hList1"/>
    <dgm:cxn modelId="{83914553-4BE3-4542-82B0-8208D649742D}" srcId="{BBAC2383-ED91-4A63-BFC4-74895BA0EAD5}" destId="{CCE5092D-5C7F-49B0-B46C-5292D0DC5331}" srcOrd="4" destOrd="0" parTransId="{C08C505F-7D42-4DE2-9217-A414ECE8C84B}" sibTransId="{5BADA6E5-4533-4DC2-9088-D37C93B87954}"/>
    <dgm:cxn modelId="{B75B9F55-7EB8-45AF-949F-B8D05D8C0467}" srcId="{4ED6CA65-F9A2-4A7E-9D4D-9B5E3D1F0185}" destId="{280228A1-84B1-4BD5-A43B-C56F47CC177F}" srcOrd="1" destOrd="0" parTransId="{7B5BE17E-9185-46A5-9EA6-D9FBF6680DDD}" sibTransId="{14C7F643-30BD-4ADB-9DE5-5D13425F77FC}"/>
    <dgm:cxn modelId="{1B19F178-0DF3-4777-ABC1-708B7385344E}" type="presOf" srcId="{3B6B8F79-A0EB-4460-B81E-AD0E8F3F96BD}" destId="{A6B902BD-AB39-44BB-88F1-BC2BEEB13FE2}" srcOrd="0" destOrd="1" presId="urn:microsoft.com/office/officeart/2005/8/layout/hList1"/>
    <dgm:cxn modelId="{44756879-AE15-4F32-9F97-E36B08F2A59E}" type="presOf" srcId="{46A61CD8-BD78-4D3A-99C7-BFBEEF8B7F6D}" destId="{FA3CC4B9-B3AD-4A6B-B81D-5EBCE445E78B}" srcOrd="0" destOrd="3" presId="urn:microsoft.com/office/officeart/2005/8/layout/hList1"/>
    <dgm:cxn modelId="{58EC215A-D038-44F3-A3AE-FD96D89A4788}" srcId="{59D2DAAC-4BDE-4A8F-9E8F-8AA8BFEEE55B}" destId="{A48CB31E-0AC5-4482-A23E-9A9F2C8CBA41}" srcOrd="1" destOrd="0" parTransId="{9FA4BF14-5637-4B1D-B1E7-9D64C7981C70}" sibTransId="{9B48D407-104A-44A8-9F3A-CD4017D7FE4E}"/>
    <dgm:cxn modelId="{E176E683-D491-4780-8AAC-2A3BBD50FD85}" type="presOf" srcId="{3344417D-01C2-45BD-8985-1633EBCC80EF}" destId="{A6B902BD-AB39-44BB-88F1-BC2BEEB13FE2}" srcOrd="0" destOrd="0" presId="urn:microsoft.com/office/officeart/2005/8/layout/hList1"/>
    <dgm:cxn modelId="{1C06FF85-FD98-4621-9890-26F9AC2C652D}" srcId="{280228A1-84B1-4BD5-A43B-C56F47CC177F}" destId="{3B6B8F79-A0EB-4460-B81E-AD0E8F3F96BD}" srcOrd="1" destOrd="0" parTransId="{8EB86B04-9592-4A8B-87DB-3999EF246D3C}" sibTransId="{C6963401-FDC6-481A-83C4-EEE53C289C41}"/>
    <dgm:cxn modelId="{E653C787-F156-4973-BD19-2EB0F3A646E4}" type="presOf" srcId="{94E29EEF-296A-4A7F-A80C-FC015A7659B0}" destId="{57AA6334-1F1B-424E-8A35-8ED9DB342426}" srcOrd="0" destOrd="2" presId="urn:microsoft.com/office/officeart/2005/8/layout/hList1"/>
    <dgm:cxn modelId="{00DCFE8A-4264-4123-AC8C-AE51ADE2BF1D}" type="presOf" srcId="{B4515C78-9E72-47E8-A003-066A0E52608A}" destId="{57AA6334-1F1B-424E-8A35-8ED9DB342426}" srcOrd="0" destOrd="0" presId="urn:microsoft.com/office/officeart/2005/8/layout/hList1"/>
    <dgm:cxn modelId="{6FB5B18F-F034-48A6-AE89-85CEE1EC7C7E}" type="presOf" srcId="{9C73A0C9-AF90-47ED-9B9D-E3A067FA0AD3}" destId="{F70CAA56-5C87-4BE3-99B3-0D2BC9F80048}" srcOrd="0" destOrd="0" presId="urn:microsoft.com/office/officeart/2005/8/layout/hList1"/>
    <dgm:cxn modelId="{4CAA8693-DE00-420B-B495-F48DCAB77D99}" srcId="{9C73A0C9-AF90-47ED-9B9D-E3A067FA0AD3}" destId="{F30C14A1-28FD-434C-8DF1-C8ED91477BA1}" srcOrd="0" destOrd="0" parTransId="{8EC7682D-8823-4072-A6FF-6B5E479CB35B}" sibTransId="{3D59FE4F-EA77-4DF2-94CA-A920C9AB019F}"/>
    <dgm:cxn modelId="{3A015C96-516A-4B30-A01F-591E007695D1}" srcId="{280228A1-84B1-4BD5-A43B-C56F47CC177F}" destId="{669CA5BA-36C8-47D2-A980-B81E13E14F77}" srcOrd="3" destOrd="0" parTransId="{DB2B923B-537D-4E7F-86B4-50DA63FDFABC}" sibTransId="{38B7C5BD-5073-43F5-87F3-5690F3066DF7}"/>
    <dgm:cxn modelId="{64AF8298-8537-4668-A2E8-D0FA389F9359}" type="presOf" srcId="{BF99D72C-1205-4120-A338-B06DA246D3C0}" destId="{FA3CC4B9-B3AD-4A6B-B81D-5EBCE445E78B}" srcOrd="0" destOrd="2" presId="urn:microsoft.com/office/officeart/2005/8/layout/hList1"/>
    <dgm:cxn modelId="{F1F72E9B-9877-4050-9AEE-B6924CC38B4E}" type="presOf" srcId="{59D2DAAC-4BDE-4A8F-9E8F-8AA8BFEEE55B}" destId="{8AB359F3-8149-43EE-8058-C15728EB7EF5}" srcOrd="0" destOrd="0" presId="urn:microsoft.com/office/officeart/2005/8/layout/hList1"/>
    <dgm:cxn modelId="{A83A29A6-B0E5-4E69-B4CE-85A495FA2029}" type="presOf" srcId="{39A9B403-8301-469F-B8FB-596ACC4AAB16}" destId="{CA654BE4-D45F-4883-96B5-37B253849316}" srcOrd="0" destOrd="0" presId="urn:microsoft.com/office/officeart/2005/8/layout/hList1"/>
    <dgm:cxn modelId="{75F5E3A7-FA53-48EE-B762-EC3C16BBA9DC}" srcId="{280228A1-84B1-4BD5-A43B-C56F47CC177F}" destId="{3344417D-01C2-45BD-8985-1633EBCC80EF}" srcOrd="0" destOrd="0" parTransId="{2C508E55-A752-47B0-87AA-C0414D8991F5}" sibTransId="{90CF04FD-3930-4D6B-A2E0-AAB449F5B518}"/>
    <dgm:cxn modelId="{9409F0AF-11A6-4267-A62C-C4AAE3AA3106}" type="presOf" srcId="{669CA5BA-36C8-47D2-A980-B81E13E14F77}" destId="{A6B902BD-AB39-44BB-88F1-BC2BEEB13FE2}" srcOrd="0" destOrd="3" presId="urn:microsoft.com/office/officeart/2005/8/layout/hList1"/>
    <dgm:cxn modelId="{B31EC8B3-328B-4217-ADFB-FCAEEE1064C1}" srcId="{4ED6CA65-F9A2-4A7E-9D4D-9B5E3D1F0185}" destId="{59D2DAAC-4BDE-4A8F-9E8F-8AA8BFEEE55B}" srcOrd="4" destOrd="0" parTransId="{D118CF7D-FD07-41D8-9F62-19304843C7A0}" sibTransId="{87FC0E7C-1C1E-47D3-9ACC-1F2F6F2E5412}"/>
    <dgm:cxn modelId="{E58AF8B6-3459-44E7-A02D-432286F7A1A5}" type="presOf" srcId="{BBBA6EAC-C72A-44F9-B90A-5BA1AED0C137}" destId="{CA654BE4-D45F-4883-96B5-37B253849316}" srcOrd="0" destOrd="1" presId="urn:microsoft.com/office/officeart/2005/8/layout/hList1"/>
    <dgm:cxn modelId="{48340AB9-DFB8-4BFB-8277-373B6BAF2806}" srcId="{280228A1-84B1-4BD5-A43B-C56F47CC177F}" destId="{8392780C-BF20-4FB2-8A75-FF4147FC58CD}" srcOrd="2" destOrd="0" parTransId="{C49285A4-1BC4-4BD6-9F30-CF182FC84224}" sibTransId="{DDFFA4B8-ABB1-4D42-9796-3247F80A4487}"/>
    <dgm:cxn modelId="{6986CFBF-552A-4748-836F-DF74CB9EC9B9}" type="presOf" srcId="{4ED6CA65-F9A2-4A7E-9D4D-9B5E3D1F0185}" destId="{E4CC04FE-09F4-419D-AA56-D59A00F9A351}" srcOrd="0" destOrd="0" presId="urn:microsoft.com/office/officeart/2005/8/layout/hList1"/>
    <dgm:cxn modelId="{A00EF1C2-8D77-4168-95C3-3212A7EA8223}" srcId="{59D2DAAC-4BDE-4A8F-9E8F-8AA8BFEEE55B}" destId="{55D44648-D328-4C36-9524-1023BB6C20B1}" srcOrd="0" destOrd="0" parTransId="{5778979A-137D-4A05-BE75-1ECA3C7431B8}" sibTransId="{0CA54EF6-9645-4C07-AB72-BB5DD621BC1E}"/>
    <dgm:cxn modelId="{5AEA56C4-9C09-4C8F-A793-0055E1C49337}" srcId="{4ED6CA65-F9A2-4A7E-9D4D-9B5E3D1F0185}" destId="{49DA13A5-D688-4AAD-AFB5-9DDB4735B06A}" srcOrd="3" destOrd="0" parTransId="{CD4BBC92-3B10-4BE2-8ED5-D18B68B6CB47}" sibTransId="{B06A2DAF-D977-4A12-9A10-3122700E8AFA}"/>
    <dgm:cxn modelId="{864498C5-7FCF-4C66-8392-A05DC0677507}" srcId="{49DA13A5-D688-4AAD-AFB5-9DDB4735B06A}" destId="{39A9B403-8301-469F-B8FB-596ACC4AAB16}" srcOrd="0" destOrd="0" parTransId="{A4C5E3B6-43BF-4DB1-9C5F-DACD25DA6A9E}" sibTransId="{3D165BE4-1483-4F8E-B44C-537DE62851DC}"/>
    <dgm:cxn modelId="{7C7C98C6-CDB4-41CA-ADE7-1D7FCD709479}" type="presOf" srcId="{478AAE33-1F1F-47ED-8E5C-1279C2EC4705}" destId="{57AA6334-1F1B-424E-8A35-8ED9DB342426}" srcOrd="0" destOrd="3" presId="urn:microsoft.com/office/officeart/2005/8/layout/hList1"/>
    <dgm:cxn modelId="{C56690CF-9562-4341-911C-943B0999AE5A}" srcId="{59D2DAAC-4BDE-4A8F-9E8F-8AA8BFEEE55B}" destId="{BF99D72C-1205-4120-A338-B06DA246D3C0}" srcOrd="2" destOrd="0" parTransId="{D2D20D2C-F254-49B3-8C58-2A26866C0373}" sibTransId="{0A80AFE5-1BEE-46FB-9F0D-4FEA74C79ADB}"/>
    <dgm:cxn modelId="{888560D8-9032-4AC8-A97B-F74F6F536820}" srcId="{BBAC2383-ED91-4A63-BFC4-74895BA0EAD5}" destId="{D1E3A1D1-C53E-48EE-A261-E05CEE0A8F8F}" srcOrd="1" destOrd="0" parTransId="{B77D6033-8FC0-44AF-B1F9-11A1006AFC40}" sibTransId="{90508785-CB44-4E73-AC81-3F06C4E7E15D}"/>
    <dgm:cxn modelId="{AE6208E2-B25C-4BBB-8BBD-BE18A3A02D1A}" srcId="{BBAC2383-ED91-4A63-BFC4-74895BA0EAD5}" destId="{478AAE33-1F1F-47ED-8E5C-1279C2EC4705}" srcOrd="3" destOrd="0" parTransId="{D59E7E67-4216-42C5-946F-CC412700435D}" sibTransId="{DF867C1B-0CAB-4ACC-BA16-EFEEB860260F}"/>
    <dgm:cxn modelId="{95C164E8-FAB1-492B-890C-4BA87786AF55}" srcId="{BBAC2383-ED91-4A63-BFC4-74895BA0EAD5}" destId="{94E29EEF-296A-4A7F-A80C-FC015A7659B0}" srcOrd="2" destOrd="0" parTransId="{596F79F9-572E-4161-BFCB-D0DC84223987}" sibTransId="{EC2890D6-D076-44E4-B32F-CA51E2AB8802}"/>
    <dgm:cxn modelId="{CE5F29EB-5306-4D1D-BB38-5E7EE9761D9F}" srcId="{4ED6CA65-F9A2-4A7E-9D4D-9B5E3D1F0185}" destId="{BBAC2383-ED91-4A63-BFC4-74895BA0EAD5}" srcOrd="0" destOrd="0" parTransId="{7B25974F-CFEE-4B59-B563-3BE7DCF82A0B}" sibTransId="{F0CF36A7-7F3F-4566-B864-2DF2E262D120}"/>
    <dgm:cxn modelId="{148D0BF0-6827-4232-9CDE-65F159FEC159}" srcId="{BBAC2383-ED91-4A63-BFC4-74895BA0EAD5}" destId="{B4515C78-9E72-47E8-A003-066A0E52608A}" srcOrd="0" destOrd="0" parTransId="{F7A1BD4E-A575-460A-AE8E-78366FF92E75}" sibTransId="{E24BC785-F58B-4ADB-972A-432BA3413CEE}"/>
    <dgm:cxn modelId="{B36410F5-80AE-4C4D-99F3-9AC49EE9331B}" type="presOf" srcId="{280228A1-84B1-4BD5-A43B-C56F47CC177F}" destId="{08BDBFFB-B44D-47F6-A94F-AC34FC4613BA}" srcOrd="0" destOrd="0" presId="urn:microsoft.com/office/officeart/2005/8/layout/hList1"/>
    <dgm:cxn modelId="{DA230DF7-2D42-4D17-91BB-C8E116077126}" type="presOf" srcId="{49DA13A5-D688-4AAD-AFB5-9DDB4735B06A}" destId="{B793FD90-7CB4-403F-8310-AFA7969C4081}" srcOrd="0" destOrd="0" presId="urn:microsoft.com/office/officeart/2005/8/layout/hList1"/>
    <dgm:cxn modelId="{1E3C6806-1281-4FD7-809F-84B0809D4470}" type="presParOf" srcId="{E4CC04FE-09F4-419D-AA56-D59A00F9A351}" destId="{F174302C-8E12-41D0-B748-1662C58A5F55}" srcOrd="0" destOrd="0" presId="urn:microsoft.com/office/officeart/2005/8/layout/hList1"/>
    <dgm:cxn modelId="{91A1677A-9024-4294-945F-4CABF5618801}" type="presParOf" srcId="{F174302C-8E12-41D0-B748-1662C58A5F55}" destId="{80CB7C24-F322-4274-B5FB-D83309E31537}" srcOrd="0" destOrd="0" presId="urn:microsoft.com/office/officeart/2005/8/layout/hList1"/>
    <dgm:cxn modelId="{9A534A4D-CA6B-4910-86FB-A7DFA83FA12A}" type="presParOf" srcId="{F174302C-8E12-41D0-B748-1662C58A5F55}" destId="{57AA6334-1F1B-424E-8A35-8ED9DB342426}" srcOrd="1" destOrd="0" presId="urn:microsoft.com/office/officeart/2005/8/layout/hList1"/>
    <dgm:cxn modelId="{5233ACDF-C8CA-4747-A8C8-FFC1F0E4FBEA}" type="presParOf" srcId="{E4CC04FE-09F4-419D-AA56-D59A00F9A351}" destId="{919356AF-948C-41C9-A5D4-E90176810561}" srcOrd="1" destOrd="0" presId="urn:microsoft.com/office/officeart/2005/8/layout/hList1"/>
    <dgm:cxn modelId="{EC9A6469-A607-4DA6-8EBB-666ABE3FDD8B}" type="presParOf" srcId="{E4CC04FE-09F4-419D-AA56-D59A00F9A351}" destId="{2FA1C81B-0DD6-4F84-826E-952115551016}" srcOrd="2" destOrd="0" presId="urn:microsoft.com/office/officeart/2005/8/layout/hList1"/>
    <dgm:cxn modelId="{070372C6-8195-4A9E-A315-3187664056D5}" type="presParOf" srcId="{2FA1C81B-0DD6-4F84-826E-952115551016}" destId="{08BDBFFB-B44D-47F6-A94F-AC34FC4613BA}" srcOrd="0" destOrd="0" presId="urn:microsoft.com/office/officeart/2005/8/layout/hList1"/>
    <dgm:cxn modelId="{7393D90D-18E5-44BD-A003-4DB626E4E654}" type="presParOf" srcId="{2FA1C81B-0DD6-4F84-826E-952115551016}" destId="{A6B902BD-AB39-44BB-88F1-BC2BEEB13FE2}" srcOrd="1" destOrd="0" presId="urn:microsoft.com/office/officeart/2005/8/layout/hList1"/>
    <dgm:cxn modelId="{ECF5757D-F230-421E-A58E-20F2E17A7524}" type="presParOf" srcId="{E4CC04FE-09F4-419D-AA56-D59A00F9A351}" destId="{52F5BE00-EF08-4B14-A181-2D21DA011837}" srcOrd="3" destOrd="0" presId="urn:microsoft.com/office/officeart/2005/8/layout/hList1"/>
    <dgm:cxn modelId="{3D18C31B-0548-48ED-928A-C56D4D977E82}" type="presParOf" srcId="{E4CC04FE-09F4-419D-AA56-D59A00F9A351}" destId="{435E8283-49C1-4228-A55A-6B86EB90EA70}" srcOrd="4" destOrd="0" presId="urn:microsoft.com/office/officeart/2005/8/layout/hList1"/>
    <dgm:cxn modelId="{EF36B860-94EA-4DBA-9089-A0EE2F62836C}" type="presParOf" srcId="{435E8283-49C1-4228-A55A-6B86EB90EA70}" destId="{F70CAA56-5C87-4BE3-99B3-0D2BC9F80048}" srcOrd="0" destOrd="0" presId="urn:microsoft.com/office/officeart/2005/8/layout/hList1"/>
    <dgm:cxn modelId="{74FD881D-116B-4A5B-88B7-4F1B80AB9B90}" type="presParOf" srcId="{435E8283-49C1-4228-A55A-6B86EB90EA70}" destId="{6C41BE29-7D18-4E91-B042-BEA84C807A04}" srcOrd="1" destOrd="0" presId="urn:microsoft.com/office/officeart/2005/8/layout/hList1"/>
    <dgm:cxn modelId="{7D55EF5E-30AD-4BC4-BECE-7B9968E36A95}" type="presParOf" srcId="{E4CC04FE-09F4-419D-AA56-D59A00F9A351}" destId="{E418F0DD-8FC4-47D6-B7CC-630511FD3F01}" srcOrd="5" destOrd="0" presId="urn:microsoft.com/office/officeart/2005/8/layout/hList1"/>
    <dgm:cxn modelId="{AFB5B742-BF85-4B7E-A31D-05B4C18A57FD}" type="presParOf" srcId="{E4CC04FE-09F4-419D-AA56-D59A00F9A351}" destId="{DE031FA3-D456-465A-B6F3-2EED43F7E25F}" srcOrd="6" destOrd="0" presId="urn:microsoft.com/office/officeart/2005/8/layout/hList1"/>
    <dgm:cxn modelId="{7B30F894-DAB5-4864-ACF6-FF17C17AA0A4}" type="presParOf" srcId="{DE031FA3-D456-465A-B6F3-2EED43F7E25F}" destId="{B793FD90-7CB4-403F-8310-AFA7969C4081}" srcOrd="0" destOrd="0" presId="urn:microsoft.com/office/officeart/2005/8/layout/hList1"/>
    <dgm:cxn modelId="{3E7F386C-1134-41A2-B529-C30A25ACCC2C}" type="presParOf" srcId="{DE031FA3-D456-465A-B6F3-2EED43F7E25F}" destId="{CA654BE4-D45F-4883-96B5-37B253849316}" srcOrd="1" destOrd="0" presId="urn:microsoft.com/office/officeart/2005/8/layout/hList1"/>
    <dgm:cxn modelId="{98C4067B-39FC-45F8-B588-77B231F1F3DA}" type="presParOf" srcId="{E4CC04FE-09F4-419D-AA56-D59A00F9A351}" destId="{511CF1C5-263D-497F-8FB5-555815B0F7E8}" srcOrd="7" destOrd="0" presId="urn:microsoft.com/office/officeart/2005/8/layout/hList1"/>
    <dgm:cxn modelId="{7CE0BE5E-D8D8-46E3-9216-501EC85DC62C}" type="presParOf" srcId="{E4CC04FE-09F4-419D-AA56-D59A00F9A351}" destId="{6D1E94A9-6AE1-4DDA-8502-EDB2079E025D}" srcOrd="8" destOrd="0" presId="urn:microsoft.com/office/officeart/2005/8/layout/hList1"/>
    <dgm:cxn modelId="{775B2CC3-947D-457C-ADCD-071B3FDC6D7B}" type="presParOf" srcId="{6D1E94A9-6AE1-4DDA-8502-EDB2079E025D}" destId="{8AB359F3-8149-43EE-8058-C15728EB7EF5}" srcOrd="0" destOrd="0" presId="urn:microsoft.com/office/officeart/2005/8/layout/hList1"/>
    <dgm:cxn modelId="{056F7E6A-38DB-4596-BB88-590476F03544}" type="presParOf" srcId="{6D1E94A9-6AE1-4DDA-8502-EDB2079E025D}" destId="{FA3CC4B9-B3AD-4A6B-B81D-5EBCE445E78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5177C90-B507-4424-8699-9EC5E1605946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6D50C23-DE67-48D0-BCD6-876C9F616565}">
      <dgm:prSet phldrT="[Text]" custT="1"/>
      <dgm:spPr/>
      <dgm:t>
        <a:bodyPr/>
        <a:lstStyle/>
        <a:p>
          <a:r>
            <a:rPr lang="en-US" sz="1000" dirty="0"/>
            <a:t>P. </a:t>
          </a:r>
          <a:r>
            <a:rPr lang="en-US" sz="1000" dirty="0" err="1"/>
            <a:t>Cirnigiliaro</a:t>
          </a:r>
          <a:r>
            <a:rPr lang="en-US" sz="1000" dirty="0"/>
            <a:t>, </a:t>
          </a:r>
        </a:p>
        <a:p>
          <a:r>
            <a:rPr lang="en-US" sz="1000" dirty="0"/>
            <a:t>Assoc. Chair ESSHQ</a:t>
          </a:r>
        </a:p>
        <a:p>
          <a:r>
            <a:rPr lang="en-US" sz="1000" dirty="0"/>
            <a:t>L. Hammons, DCOO</a:t>
          </a:r>
        </a:p>
      </dgm:t>
    </dgm:pt>
    <dgm:pt modelId="{76DAAFBB-478E-4429-9D75-A77AC7DED2BA}" type="parTrans" cxnId="{D4938224-BF34-40D5-891B-49BB5497674F}">
      <dgm:prSet/>
      <dgm:spPr/>
      <dgm:t>
        <a:bodyPr/>
        <a:lstStyle/>
        <a:p>
          <a:endParaRPr lang="en-US"/>
        </a:p>
      </dgm:t>
    </dgm:pt>
    <dgm:pt modelId="{B0A6E94E-C944-4E1C-B8E4-E51417FD1993}" type="sibTrans" cxnId="{D4938224-BF34-40D5-891B-49BB5497674F}">
      <dgm:prSet/>
      <dgm:spPr/>
      <dgm:t>
        <a:bodyPr/>
        <a:lstStyle/>
        <a:p>
          <a:endParaRPr lang="en-US"/>
        </a:p>
      </dgm:t>
    </dgm:pt>
    <dgm:pt modelId="{5AF3D36C-3546-482A-AC38-F56A49ADE995}">
      <dgm:prSet phldrT="[Text]" custT="1"/>
      <dgm:spPr/>
      <dgm:t>
        <a:bodyPr/>
        <a:lstStyle/>
        <a:p>
          <a:r>
            <a:rPr lang="en-US" sz="1200" dirty="0"/>
            <a:t>ESSHQ Division</a:t>
          </a:r>
          <a:br>
            <a:rPr lang="en-US" sz="1400" dirty="0"/>
          </a:br>
          <a:r>
            <a:rPr lang="en-US" sz="1100" dirty="0"/>
            <a:t>P. Cirnigliaro, Head</a:t>
          </a:r>
          <a:endParaRPr lang="en-US" sz="1400" dirty="0"/>
        </a:p>
      </dgm:t>
    </dgm:pt>
    <dgm:pt modelId="{8E2475C7-CBB2-4A99-8EDF-DE4768A15857}" type="parTrans" cxnId="{3A05C96E-198D-4DFF-95C2-B615BB72E7CD}">
      <dgm:prSet/>
      <dgm:spPr/>
      <dgm:t>
        <a:bodyPr/>
        <a:lstStyle/>
        <a:p>
          <a:endParaRPr lang="en-US"/>
        </a:p>
      </dgm:t>
    </dgm:pt>
    <dgm:pt modelId="{873F9CC1-1413-4F39-AB83-5E2CC876A32D}" type="sibTrans" cxnId="{3A05C96E-198D-4DFF-95C2-B615BB72E7CD}">
      <dgm:prSet/>
      <dgm:spPr/>
      <dgm:t>
        <a:bodyPr/>
        <a:lstStyle/>
        <a:p>
          <a:endParaRPr lang="en-US"/>
        </a:p>
      </dgm:t>
    </dgm:pt>
    <dgm:pt modelId="{211CC117-1C90-4DE0-833D-8EDD8BD3FD72}">
      <dgm:prSet phldrT="[Text]" custT="1"/>
      <dgm:spPr/>
      <dgm:t>
        <a:bodyPr/>
        <a:lstStyle/>
        <a:p>
          <a:r>
            <a:rPr lang="en-US" sz="1200" dirty="0"/>
            <a:t>Conduct of Operations</a:t>
          </a:r>
          <a:br>
            <a:rPr lang="en-US" sz="1600" dirty="0"/>
          </a:br>
          <a:r>
            <a:rPr lang="en-US" sz="1100" dirty="0"/>
            <a:t>L. Hammons, Head</a:t>
          </a:r>
          <a:endParaRPr lang="en-US" sz="1600" dirty="0"/>
        </a:p>
      </dgm:t>
    </dgm:pt>
    <dgm:pt modelId="{C783C718-B690-4EC3-B718-1700E4E2C4D8}" type="parTrans" cxnId="{80AF2DF3-EC8C-4ED9-8DEB-696EE1BF0EBF}">
      <dgm:prSet/>
      <dgm:spPr/>
      <dgm:t>
        <a:bodyPr/>
        <a:lstStyle/>
        <a:p>
          <a:endParaRPr lang="en-US"/>
        </a:p>
      </dgm:t>
    </dgm:pt>
    <dgm:pt modelId="{F8373EE5-5612-42DE-B375-E3C983B09643}" type="sibTrans" cxnId="{80AF2DF3-EC8C-4ED9-8DEB-696EE1BF0EBF}">
      <dgm:prSet/>
      <dgm:spPr/>
      <dgm:t>
        <a:bodyPr/>
        <a:lstStyle/>
        <a:p>
          <a:endParaRPr lang="en-US"/>
        </a:p>
      </dgm:t>
    </dgm:pt>
    <dgm:pt modelId="{94B812BA-69D6-4D01-9E75-CC1B6408E180}" type="pres">
      <dgm:prSet presAssocID="{F5177C90-B507-4424-8699-9EC5E160594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3028DC0-FEF5-4D5B-B6ED-2269DBB1D9A1}" type="pres">
      <dgm:prSet presAssocID="{E6D50C23-DE67-48D0-BCD6-876C9F616565}" presName="hierRoot1" presStyleCnt="0">
        <dgm:presLayoutVars>
          <dgm:hierBranch val="init"/>
        </dgm:presLayoutVars>
      </dgm:prSet>
      <dgm:spPr/>
    </dgm:pt>
    <dgm:pt modelId="{94D8329D-3631-4851-9817-E946F15D6D19}" type="pres">
      <dgm:prSet presAssocID="{E6D50C23-DE67-48D0-BCD6-876C9F616565}" presName="rootComposite1" presStyleCnt="0"/>
      <dgm:spPr/>
    </dgm:pt>
    <dgm:pt modelId="{179FE599-F99C-434F-B14C-0928E56F6D95}" type="pres">
      <dgm:prSet presAssocID="{E6D50C23-DE67-48D0-BCD6-876C9F616565}" presName="rootText1" presStyleLbl="node0" presStyleIdx="0" presStyleCnt="1" custScaleX="75235" custScaleY="75235">
        <dgm:presLayoutVars>
          <dgm:chPref val="3"/>
        </dgm:presLayoutVars>
      </dgm:prSet>
      <dgm:spPr/>
    </dgm:pt>
    <dgm:pt modelId="{AB29B398-0187-4D2D-9A74-FCAD99DC8C4D}" type="pres">
      <dgm:prSet presAssocID="{E6D50C23-DE67-48D0-BCD6-876C9F616565}" presName="rootConnector1" presStyleLbl="node1" presStyleIdx="0" presStyleCnt="0"/>
      <dgm:spPr/>
    </dgm:pt>
    <dgm:pt modelId="{508ABDE6-BDBD-44BE-BECB-C5AE05A78E8E}" type="pres">
      <dgm:prSet presAssocID="{E6D50C23-DE67-48D0-BCD6-876C9F616565}" presName="hierChild2" presStyleCnt="0"/>
      <dgm:spPr/>
    </dgm:pt>
    <dgm:pt modelId="{BA25AA65-8639-4051-B586-1E94F2A95679}" type="pres">
      <dgm:prSet presAssocID="{8E2475C7-CBB2-4A99-8EDF-DE4768A15857}" presName="Name37" presStyleLbl="parChTrans1D2" presStyleIdx="0" presStyleCnt="2"/>
      <dgm:spPr/>
    </dgm:pt>
    <dgm:pt modelId="{E9400CF6-CF05-4AFD-81D2-37A686A09E1B}" type="pres">
      <dgm:prSet presAssocID="{5AF3D36C-3546-482A-AC38-F56A49ADE995}" presName="hierRoot2" presStyleCnt="0">
        <dgm:presLayoutVars>
          <dgm:hierBranch val="init"/>
        </dgm:presLayoutVars>
      </dgm:prSet>
      <dgm:spPr/>
    </dgm:pt>
    <dgm:pt modelId="{36B291DA-6B79-4CA4-B837-B58172990F3B}" type="pres">
      <dgm:prSet presAssocID="{5AF3D36C-3546-482A-AC38-F56A49ADE995}" presName="rootComposite" presStyleCnt="0"/>
      <dgm:spPr/>
    </dgm:pt>
    <dgm:pt modelId="{423AA9ED-71FC-488C-84DF-1EED4C5AD4CC}" type="pres">
      <dgm:prSet presAssocID="{5AF3D36C-3546-482A-AC38-F56A49ADE995}" presName="rootText" presStyleLbl="node2" presStyleIdx="0" presStyleCnt="2" custScaleX="86656" custScaleY="49140">
        <dgm:presLayoutVars>
          <dgm:chPref val="3"/>
        </dgm:presLayoutVars>
      </dgm:prSet>
      <dgm:spPr/>
    </dgm:pt>
    <dgm:pt modelId="{D13FEA65-5D69-457B-9A30-88DCFEC8D053}" type="pres">
      <dgm:prSet presAssocID="{5AF3D36C-3546-482A-AC38-F56A49ADE995}" presName="rootConnector" presStyleLbl="node2" presStyleIdx="0" presStyleCnt="2"/>
      <dgm:spPr/>
    </dgm:pt>
    <dgm:pt modelId="{93D39F69-429D-428A-80E6-5C168B90CE74}" type="pres">
      <dgm:prSet presAssocID="{5AF3D36C-3546-482A-AC38-F56A49ADE995}" presName="hierChild4" presStyleCnt="0"/>
      <dgm:spPr/>
    </dgm:pt>
    <dgm:pt modelId="{056845A4-D67D-424B-8743-DF7EAF7D2562}" type="pres">
      <dgm:prSet presAssocID="{5AF3D36C-3546-482A-AC38-F56A49ADE995}" presName="hierChild5" presStyleCnt="0"/>
      <dgm:spPr/>
    </dgm:pt>
    <dgm:pt modelId="{89D9F2E3-E54E-46A3-975A-AAA2B91CA76D}" type="pres">
      <dgm:prSet presAssocID="{C783C718-B690-4EC3-B718-1700E4E2C4D8}" presName="Name37" presStyleLbl="parChTrans1D2" presStyleIdx="1" presStyleCnt="2"/>
      <dgm:spPr/>
    </dgm:pt>
    <dgm:pt modelId="{A1CCC8BB-9316-44DA-9A18-F936D09FC1FB}" type="pres">
      <dgm:prSet presAssocID="{211CC117-1C90-4DE0-833D-8EDD8BD3FD72}" presName="hierRoot2" presStyleCnt="0">
        <dgm:presLayoutVars>
          <dgm:hierBranch val="init"/>
        </dgm:presLayoutVars>
      </dgm:prSet>
      <dgm:spPr/>
    </dgm:pt>
    <dgm:pt modelId="{3EDEEBFA-EAD1-48C6-9202-4E1B45A94808}" type="pres">
      <dgm:prSet presAssocID="{211CC117-1C90-4DE0-833D-8EDD8BD3FD72}" presName="rootComposite" presStyleCnt="0"/>
      <dgm:spPr/>
    </dgm:pt>
    <dgm:pt modelId="{C7FB6C59-3D8E-4605-A682-FB0E459220C1}" type="pres">
      <dgm:prSet presAssocID="{211CC117-1C90-4DE0-833D-8EDD8BD3FD72}" presName="rootText" presStyleLbl="node2" presStyleIdx="1" presStyleCnt="2" custScaleX="75692" custScaleY="49541" custLinFactNeighborX="-10189" custLinFactNeighborY="-458">
        <dgm:presLayoutVars>
          <dgm:chPref val="3"/>
        </dgm:presLayoutVars>
      </dgm:prSet>
      <dgm:spPr/>
    </dgm:pt>
    <dgm:pt modelId="{A15A038A-9F5E-420F-BE41-44B4C6AFFE83}" type="pres">
      <dgm:prSet presAssocID="{211CC117-1C90-4DE0-833D-8EDD8BD3FD72}" presName="rootConnector" presStyleLbl="node2" presStyleIdx="1" presStyleCnt="2"/>
      <dgm:spPr/>
    </dgm:pt>
    <dgm:pt modelId="{6EB273A7-53BD-4F46-ADFD-8011370FC10C}" type="pres">
      <dgm:prSet presAssocID="{211CC117-1C90-4DE0-833D-8EDD8BD3FD72}" presName="hierChild4" presStyleCnt="0"/>
      <dgm:spPr/>
    </dgm:pt>
    <dgm:pt modelId="{A12875E1-D656-4AC5-81D2-02EFAFA7F333}" type="pres">
      <dgm:prSet presAssocID="{211CC117-1C90-4DE0-833D-8EDD8BD3FD72}" presName="hierChild5" presStyleCnt="0"/>
      <dgm:spPr/>
    </dgm:pt>
    <dgm:pt modelId="{FA1605F1-8567-48B1-A93F-8937788B8FA6}" type="pres">
      <dgm:prSet presAssocID="{E6D50C23-DE67-48D0-BCD6-876C9F616565}" presName="hierChild3" presStyleCnt="0"/>
      <dgm:spPr/>
    </dgm:pt>
  </dgm:ptLst>
  <dgm:cxnLst>
    <dgm:cxn modelId="{A9CBFD17-48E6-4971-9539-28235986B0D6}" type="presOf" srcId="{E6D50C23-DE67-48D0-BCD6-876C9F616565}" destId="{179FE599-F99C-434F-B14C-0928E56F6D95}" srcOrd="0" destOrd="0" presId="urn:microsoft.com/office/officeart/2005/8/layout/orgChart1"/>
    <dgm:cxn modelId="{80C7F523-962E-4321-B673-2C5FBE673D6D}" type="presOf" srcId="{5AF3D36C-3546-482A-AC38-F56A49ADE995}" destId="{423AA9ED-71FC-488C-84DF-1EED4C5AD4CC}" srcOrd="0" destOrd="0" presId="urn:microsoft.com/office/officeart/2005/8/layout/orgChart1"/>
    <dgm:cxn modelId="{D4938224-BF34-40D5-891B-49BB5497674F}" srcId="{F5177C90-B507-4424-8699-9EC5E1605946}" destId="{E6D50C23-DE67-48D0-BCD6-876C9F616565}" srcOrd="0" destOrd="0" parTransId="{76DAAFBB-478E-4429-9D75-A77AC7DED2BA}" sibTransId="{B0A6E94E-C944-4E1C-B8E4-E51417FD1993}"/>
    <dgm:cxn modelId="{3A05C96E-198D-4DFF-95C2-B615BB72E7CD}" srcId="{E6D50C23-DE67-48D0-BCD6-876C9F616565}" destId="{5AF3D36C-3546-482A-AC38-F56A49ADE995}" srcOrd="0" destOrd="0" parTransId="{8E2475C7-CBB2-4A99-8EDF-DE4768A15857}" sibTransId="{873F9CC1-1413-4F39-AB83-5E2CC876A32D}"/>
    <dgm:cxn modelId="{CAAA4D77-4223-4CE6-A4F1-9AB96C4EBAA4}" type="presOf" srcId="{F5177C90-B507-4424-8699-9EC5E1605946}" destId="{94B812BA-69D6-4D01-9E75-CC1B6408E180}" srcOrd="0" destOrd="0" presId="urn:microsoft.com/office/officeart/2005/8/layout/orgChart1"/>
    <dgm:cxn modelId="{17D4507C-512A-4E9C-9724-2D133A931901}" type="presOf" srcId="{5AF3D36C-3546-482A-AC38-F56A49ADE995}" destId="{D13FEA65-5D69-457B-9A30-88DCFEC8D053}" srcOrd="1" destOrd="0" presId="urn:microsoft.com/office/officeart/2005/8/layout/orgChart1"/>
    <dgm:cxn modelId="{C039677F-4D1C-4FF7-A90F-8E2F8DCB6856}" type="presOf" srcId="{8E2475C7-CBB2-4A99-8EDF-DE4768A15857}" destId="{BA25AA65-8639-4051-B586-1E94F2A95679}" srcOrd="0" destOrd="0" presId="urn:microsoft.com/office/officeart/2005/8/layout/orgChart1"/>
    <dgm:cxn modelId="{BF41AE93-BE18-4239-A192-A019BE9E93CD}" type="presOf" srcId="{211CC117-1C90-4DE0-833D-8EDD8BD3FD72}" destId="{A15A038A-9F5E-420F-BE41-44B4C6AFFE83}" srcOrd="1" destOrd="0" presId="urn:microsoft.com/office/officeart/2005/8/layout/orgChart1"/>
    <dgm:cxn modelId="{FA96D89C-99B9-4E49-83E7-7B1E410B2DE4}" type="presOf" srcId="{211CC117-1C90-4DE0-833D-8EDD8BD3FD72}" destId="{C7FB6C59-3D8E-4605-A682-FB0E459220C1}" srcOrd="0" destOrd="0" presId="urn:microsoft.com/office/officeart/2005/8/layout/orgChart1"/>
    <dgm:cxn modelId="{08DE47BF-DCC2-4A95-A083-A65E6D187698}" type="presOf" srcId="{C783C718-B690-4EC3-B718-1700E4E2C4D8}" destId="{89D9F2E3-E54E-46A3-975A-AAA2B91CA76D}" srcOrd="0" destOrd="0" presId="urn:microsoft.com/office/officeart/2005/8/layout/orgChart1"/>
    <dgm:cxn modelId="{80AF2DF3-EC8C-4ED9-8DEB-696EE1BF0EBF}" srcId="{E6D50C23-DE67-48D0-BCD6-876C9F616565}" destId="{211CC117-1C90-4DE0-833D-8EDD8BD3FD72}" srcOrd="1" destOrd="0" parTransId="{C783C718-B690-4EC3-B718-1700E4E2C4D8}" sibTransId="{F8373EE5-5612-42DE-B375-E3C983B09643}"/>
    <dgm:cxn modelId="{4227B2F7-C94E-40FE-B7F4-C5B0198D85DE}" type="presOf" srcId="{E6D50C23-DE67-48D0-BCD6-876C9F616565}" destId="{AB29B398-0187-4D2D-9A74-FCAD99DC8C4D}" srcOrd="1" destOrd="0" presId="urn:microsoft.com/office/officeart/2005/8/layout/orgChart1"/>
    <dgm:cxn modelId="{694C5108-97F6-440B-83FA-D588442B660C}" type="presParOf" srcId="{94B812BA-69D6-4D01-9E75-CC1B6408E180}" destId="{F3028DC0-FEF5-4D5B-B6ED-2269DBB1D9A1}" srcOrd="0" destOrd="0" presId="urn:microsoft.com/office/officeart/2005/8/layout/orgChart1"/>
    <dgm:cxn modelId="{7368D7D0-39ED-4E4C-A598-DF079B16CBF8}" type="presParOf" srcId="{F3028DC0-FEF5-4D5B-B6ED-2269DBB1D9A1}" destId="{94D8329D-3631-4851-9817-E946F15D6D19}" srcOrd="0" destOrd="0" presId="urn:microsoft.com/office/officeart/2005/8/layout/orgChart1"/>
    <dgm:cxn modelId="{0DC253D3-E0D1-4E29-AC25-1ED9EFBF4D89}" type="presParOf" srcId="{94D8329D-3631-4851-9817-E946F15D6D19}" destId="{179FE599-F99C-434F-B14C-0928E56F6D95}" srcOrd="0" destOrd="0" presId="urn:microsoft.com/office/officeart/2005/8/layout/orgChart1"/>
    <dgm:cxn modelId="{6B9C0C2D-3F1B-4C9F-802A-6AACA06F91DC}" type="presParOf" srcId="{94D8329D-3631-4851-9817-E946F15D6D19}" destId="{AB29B398-0187-4D2D-9A74-FCAD99DC8C4D}" srcOrd="1" destOrd="0" presId="urn:microsoft.com/office/officeart/2005/8/layout/orgChart1"/>
    <dgm:cxn modelId="{5069F729-60A8-4AA3-AE77-5AA2C0510126}" type="presParOf" srcId="{F3028DC0-FEF5-4D5B-B6ED-2269DBB1D9A1}" destId="{508ABDE6-BDBD-44BE-BECB-C5AE05A78E8E}" srcOrd="1" destOrd="0" presId="urn:microsoft.com/office/officeart/2005/8/layout/orgChart1"/>
    <dgm:cxn modelId="{CC9189BA-B48B-40D2-9D8F-0FB63A7CE972}" type="presParOf" srcId="{508ABDE6-BDBD-44BE-BECB-C5AE05A78E8E}" destId="{BA25AA65-8639-4051-B586-1E94F2A95679}" srcOrd="0" destOrd="0" presId="urn:microsoft.com/office/officeart/2005/8/layout/orgChart1"/>
    <dgm:cxn modelId="{51DBF4F9-1072-48C1-9EE8-6F1E03C5B4C9}" type="presParOf" srcId="{508ABDE6-BDBD-44BE-BECB-C5AE05A78E8E}" destId="{E9400CF6-CF05-4AFD-81D2-37A686A09E1B}" srcOrd="1" destOrd="0" presId="urn:microsoft.com/office/officeart/2005/8/layout/orgChart1"/>
    <dgm:cxn modelId="{58036692-8219-49D5-A4E8-57CF8491A9C6}" type="presParOf" srcId="{E9400CF6-CF05-4AFD-81D2-37A686A09E1B}" destId="{36B291DA-6B79-4CA4-B837-B58172990F3B}" srcOrd="0" destOrd="0" presId="urn:microsoft.com/office/officeart/2005/8/layout/orgChart1"/>
    <dgm:cxn modelId="{083A9102-D84A-42C2-9762-A474F513F2AD}" type="presParOf" srcId="{36B291DA-6B79-4CA4-B837-B58172990F3B}" destId="{423AA9ED-71FC-488C-84DF-1EED4C5AD4CC}" srcOrd="0" destOrd="0" presId="urn:microsoft.com/office/officeart/2005/8/layout/orgChart1"/>
    <dgm:cxn modelId="{E83E689B-2A34-46BC-B4B1-77122ABDC54C}" type="presParOf" srcId="{36B291DA-6B79-4CA4-B837-B58172990F3B}" destId="{D13FEA65-5D69-457B-9A30-88DCFEC8D053}" srcOrd="1" destOrd="0" presId="urn:microsoft.com/office/officeart/2005/8/layout/orgChart1"/>
    <dgm:cxn modelId="{CFD311BA-EC0D-4058-905E-7BEF51E02EE0}" type="presParOf" srcId="{E9400CF6-CF05-4AFD-81D2-37A686A09E1B}" destId="{93D39F69-429D-428A-80E6-5C168B90CE74}" srcOrd="1" destOrd="0" presId="urn:microsoft.com/office/officeart/2005/8/layout/orgChart1"/>
    <dgm:cxn modelId="{1E497846-D081-49C9-99AB-C37ADE53E73C}" type="presParOf" srcId="{E9400CF6-CF05-4AFD-81D2-37A686A09E1B}" destId="{056845A4-D67D-424B-8743-DF7EAF7D2562}" srcOrd="2" destOrd="0" presId="urn:microsoft.com/office/officeart/2005/8/layout/orgChart1"/>
    <dgm:cxn modelId="{7BE0539C-AF9D-41B1-98FF-4986DA7BEABC}" type="presParOf" srcId="{508ABDE6-BDBD-44BE-BECB-C5AE05A78E8E}" destId="{89D9F2E3-E54E-46A3-975A-AAA2B91CA76D}" srcOrd="2" destOrd="0" presId="urn:microsoft.com/office/officeart/2005/8/layout/orgChart1"/>
    <dgm:cxn modelId="{F9D69A9B-71B1-4FBE-9A9C-35986C6E0D58}" type="presParOf" srcId="{508ABDE6-BDBD-44BE-BECB-C5AE05A78E8E}" destId="{A1CCC8BB-9316-44DA-9A18-F936D09FC1FB}" srcOrd="3" destOrd="0" presId="urn:microsoft.com/office/officeart/2005/8/layout/orgChart1"/>
    <dgm:cxn modelId="{C26A64A7-991D-490F-8CC7-306F6C8A5938}" type="presParOf" srcId="{A1CCC8BB-9316-44DA-9A18-F936D09FC1FB}" destId="{3EDEEBFA-EAD1-48C6-9202-4E1B45A94808}" srcOrd="0" destOrd="0" presId="urn:microsoft.com/office/officeart/2005/8/layout/orgChart1"/>
    <dgm:cxn modelId="{72685842-DB68-4259-A647-77D756715DE4}" type="presParOf" srcId="{3EDEEBFA-EAD1-48C6-9202-4E1B45A94808}" destId="{C7FB6C59-3D8E-4605-A682-FB0E459220C1}" srcOrd="0" destOrd="0" presId="urn:microsoft.com/office/officeart/2005/8/layout/orgChart1"/>
    <dgm:cxn modelId="{8767EE9B-7607-47F5-BBED-4A84C3DC7187}" type="presParOf" srcId="{3EDEEBFA-EAD1-48C6-9202-4E1B45A94808}" destId="{A15A038A-9F5E-420F-BE41-44B4C6AFFE83}" srcOrd="1" destOrd="0" presId="urn:microsoft.com/office/officeart/2005/8/layout/orgChart1"/>
    <dgm:cxn modelId="{ADF334CF-3C3C-4CC8-8845-D191A655DD17}" type="presParOf" srcId="{A1CCC8BB-9316-44DA-9A18-F936D09FC1FB}" destId="{6EB273A7-53BD-4F46-ADFD-8011370FC10C}" srcOrd="1" destOrd="0" presId="urn:microsoft.com/office/officeart/2005/8/layout/orgChart1"/>
    <dgm:cxn modelId="{5718C354-02A0-489C-9531-69B9EED46B08}" type="presParOf" srcId="{A1CCC8BB-9316-44DA-9A18-F936D09FC1FB}" destId="{A12875E1-D656-4AC5-81D2-02EFAFA7F333}" srcOrd="2" destOrd="0" presId="urn:microsoft.com/office/officeart/2005/8/layout/orgChart1"/>
    <dgm:cxn modelId="{A6F85C7B-0A02-47C3-A24D-01608987F680}" type="presParOf" srcId="{F3028DC0-FEF5-4D5B-B6ED-2269DBB1D9A1}" destId="{FA1605F1-8567-48B1-A93F-8937788B8FA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CB7C24-F322-4274-B5FB-D83309E31537}">
      <dsp:nvSpPr>
        <dsp:cNvPr id="0" name=""/>
        <dsp:cNvSpPr/>
      </dsp:nvSpPr>
      <dsp:spPr>
        <a:xfrm>
          <a:off x="3904" y="358420"/>
          <a:ext cx="1496727" cy="57496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Management Committed to Excellence</a:t>
          </a:r>
        </a:p>
      </dsp:txBody>
      <dsp:txXfrm>
        <a:off x="3904" y="358420"/>
        <a:ext cx="1496727" cy="574963"/>
      </dsp:txXfrm>
    </dsp:sp>
    <dsp:sp modelId="{57AA6334-1F1B-424E-8A35-8ED9DB342426}">
      <dsp:nvSpPr>
        <dsp:cNvPr id="0" name=""/>
        <dsp:cNvSpPr/>
      </dsp:nvSpPr>
      <dsp:spPr>
        <a:xfrm>
          <a:off x="3904" y="933383"/>
          <a:ext cx="1496727" cy="263725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Establish vision and goals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Establish safety improvement objectives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Track performance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Maintain personal involvement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Maintain learning organization</a:t>
          </a:r>
        </a:p>
      </dsp:txBody>
      <dsp:txXfrm>
        <a:off x="3904" y="933383"/>
        <a:ext cx="1496727" cy="2637258"/>
      </dsp:txXfrm>
    </dsp:sp>
    <dsp:sp modelId="{08BDBFFB-B44D-47F6-A94F-AC34FC4613BA}">
      <dsp:nvSpPr>
        <dsp:cNvPr id="0" name=""/>
        <dsp:cNvSpPr/>
      </dsp:nvSpPr>
      <dsp:spPr>
        <a:xfrm>
          <a:off x="1710173" y="358420"/>
          <a:ext cx="1496727" cy="57496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Line Responsibility for Safety</a:t>
          </a:r>
        </a:p>
      </dsp:txBody>
      <dsp:txXfrm>
        <a:off x="1710173" y="358420"/>
        <a:ext cx="1496727" cy="574963"/>
      </dsp:txXfrm>
    </dsp:sp>
    <dsp:sp modelId="{A6B902BD-AB39-44BB-88F1-BC2BEEB13FE2}">
      <dsp:nvSpPr>
        <dsp:cNvPr id="0" name=""/>
        <dsp:cNvSpPr/>
      </dsp:nvSpPr>
      <dsp:spPr>
        <a:xfrm>
          <a:off x="1710173" y="933383"/>
          <a:ext cx="1496727" cy="263725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Executive, manager, supervisor all responsible to prevent injuries and events within jurisdiction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Individuals responsible for their safety and that of coworkers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Responsibility for outcomes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Operational discipline</a:t>
          </a:r>
        </a:p>
      </dsp:txBody>
      <dsp:txXfrm>
        <a:off x="1710173" y="933383"/>
        <a:ext cx="1496727" cy="2637258"/>
      </dsp:txXfrm>
    </dsp:sp>
    <dsp:sp modelId="{F70CAA56-5C87-4BE3-99B3-0D2BC9F80048}">
      <dsp:nvSpPr>
        <dsp:cNvPr id="0" name=""/>
        <dsp:cNvSpPr/>
      </dsp:nvSpPr>
      <dsp:spPr>
        <a:xfrm>
          <a:off x="3416442" y="358420"/>
          <a:ext cx="1496727" cy="57496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Everyone is Involved</a:t>
          </a:r>
        </a:p>
      </dsp:txBody>
      <dsp:txXfrm>
        <a:off x="3416442" y="358420"/>
        <a:ext cx="1496727" cy="574963"/>
      </dsp:txXfrm>
    </dsp:sp>
    <dsp:sp modelId="{6C41BE29-7D18-4E91-B042-BEA84C807A04}">
      <dsp:nvSpPr>
        <dsp:cNvPr id="0" name=""/>
        <dsp:cNvSpPr/>
      </dsp:nvSpPr>
      <dsp:spPr>
        <a:xfrm>
          <a:off x="3416442" y="933383"/>
          <a:ext cx="1496727" cy="263725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Respect for coworkers and stakeholders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Integrity of operations</a:t>
          </a:r>
        </a:p>
      </dsp:txBody>
      <dsp:txXfrm>
        <a:off x="3416442" y="933383"/>
        <a:ext cx="1496727" cy="2637258"/>
      </dsp:txXfrm>
    </dsp:sp>
    <dsp:sp modelId="{B793FD90-7CB4-403F-8310-AFA7969C4081}">
      <dsp:nvSpPr>
        <dsp:cNvPr id="0" name=""/>
        <dsp:cNvSpPr/>
      </dsp:nvSpPr>
      <dsp:spPr>
        <a:xfrm>
          <a:off x="5122711" y="358420"/>
          <a:ext cx="1496727" cy="57496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Training is Essential</a:t>
          </a:r>
        </a:p>
      </dsp:txBody>
      <dsp:txXfrm>
        <a:off x="5122711" y="358420"/>
        <a:ext cx="1496727" cy="574963"/>
      </dsp:txXfrm>
    </dsp:sp>
    <dsp:sp modelId="{CA654BE4-D45F-4883-96B5-37B253849316}">
      <dsp:nvSpPr>
        <dsp:cNvPr id="0" name=""/>
        <dsp:cNvSpPr/>
      </dsp:nvSpPr>
      <dsp:spPr>
        <a:xfrm>
          <a:off x="5122711" y="933383"/>
          <a:ext cx="1496727" cy="263725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Training compliments but cannot replace learning by doing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Training fosters discipline and excellence</a:t>
          </a:r>
        </a:p>
      </dsp:txBody>
      <dsp:txXfrm>
        <a:off x="5122711" y="933383"/>
        <a:ext cx="1496727" cy="2637258"/>
      </dsp:txXfrm>
    </dsp:sp>
    <dsp:sp modelId="{8AB359F3-8149-43EE-8058-C15728EB7EF5}">
      <dsp:nvSpPr>
        <dsp:cNvPr id="0" name=""/>
        <dsp:cNvSpPr/>
      </dsp:nvSpPr>
      <dsp:spPr>
        <a:xfrm>
          <a:off x="6828980" y="358420"/>
          <a:ext cx="1496727" cy="57496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Broad Array of Safety Systems and Practices</a:t>
          </a:r>
        </a:p>
      </dsp:txBody>
      <dsp:txXfrm>
        <a:off x="6828980" y="358420"/>
        <a:ext cx="1496727" cy="574963"/>
      </dsp:txXfrm>
    </dsp:sp>
    <dsp:sp modelId="{FA3CC4B9-B3AD-4A6B-B81D-5EBCE445E78B}">
      <dsp:nvSpPr>
        <dsp:cNvPr id="0" name=""/>
        <dsp:cNvSpPr/>
      </dsp:nvSpPr>
      <dsp:spPr>
        <a:xfrm>
          <a:off x="6828980" y="933383"/>
          <a:ext cx="1496727" cy="263725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No single practice or safety system is perfect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Multiple practices ensure some barriers remain even if some are defeated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Implement best practices that demonstrate success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Safe Conduct of Research Principles</a:t>
          </a:r>
        </a:p>
      </dsp:txBody>
      <dsp:txXfrm>
        <a:off x="6828980" y="933383"/>
        <a:ext cx="1496727" cy="26372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D9F2E3-E54E-46A3-975A-AAA2B91CA76D}">
      <dsp:nvSpPr>
        <dsp:cNvPr id="0" name=""/>
        <dsp:cNvSpPr/>
      </dsp:nvSpPr>
      <dsp:spPr>
        <a:xfrm>
          <a:off x="2065722" y="1302450"/>
          <a:ext cx="982671" cy="4677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1284"/>
              </a:lnTo>
              <a:lnTo>
                <a:pt x="982671" y="231284"/>
              </a:lnTo>
              <a:lnTo>
                <a:pt x="982671" y="4677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25AA65-8639-4051-B586-1E94F2A95679}">
      <dsp:nvSpPr>
        <dsp:cNvPr id="0" name=""/>
        <dsp:cNvSpPr/>
      </dsp:nvSpPr>
      <dsp:spPr>
        <a:xfrm>
          <a:off x="977058" y="1302450"/>
          <a:ext cx="1088664" cy="472882"/>
        </a:xfrm>
        <a:custGeom>
          <a:avLst/>
          <a:gdLst/>
          <a:ahLst/>
          <a:cxnLst/>
          <a:rect l="0" t="0" r="0" b="0"/>
          <a:pathLst>
            <a:path>
              <a:moveTo>
                <a:pt x="1088664" y="0"/>
              </a:moveTo>
              <a:lnTo>
                <a:pt x="1088664" y="236441"/>
              </a:lnTo>
              <a:lnTo>
                <a:pt x="0" y="236441"/>
              </a:lnTo>
              <a:lnTo>
                <a:pt x="0" y="47288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9FE599-F99C-434F-B14C-0928E56F6D95}">
      <dsp:nvSpPr>
        <dsp:cNvPr id="0" name=""/>
        <dsp:cNvSpPr/>
      </dsp:nvSpPr>
      <dsp:spPr>
        <a:xfrm>
          <a:off x="1218644" y="455372"/>
          <a:ext cx="1694156" cy="8470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P. </a:t>
          </a:r>
          <a:r>
            <a:rPr lang="en-US" sz="1000" kern="1200" dirty="0" err="1"/>
            <a:t>Cirnigiliaro</a:t>
          </a:r>
          <a:r>
            <a:rPr lang="en-US" sz="1000" kern="1200" dirty="0"/>
            <a:t>,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Assoc. Chair ESSHQ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L. Hammons, DCOO</a:t>
          </a:r>
        </a:p>
      </dsp:txBody>
      <dsp:txXfrm>
        <a:off x="1218644" y="455372"/>
        <a:ext cx="1694156" cy="847078"/>
      </dsp:txXfrm>
    </dsp:sp>
    <dsp:sp modelId="{423AA9ED-71FC-488C-84DF-1EED4C5AD4CC}">
      <dsp:nvSpPr>
        <dsp:cNvPr id="0" name=""/>
        <dsp:cNvSpPr/>
      </dsp:nvSpPr>
      <dsp:spPr>
        <a:xfrm>
          <a:off x="1389" y="1775332"/>
          <a:ext cx="1951336" cy="5532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ESSHQ Division</a:t>
          </a:r>
          <a:br>
            <a:rPr lang="en-US" sz="1400" kern="1200" dirty="0"/>
          </a:br>
          <a:r>
            <a:rPr lang="en-US" sz="1100" kern="1200" dirty="0"/>
            <a:t>P. Cirnigliaro, Head</a:t>
          </a:r>
          <a:endParaRPr lang="en-US" sz="1400" kern="1200" dirty="0"/>
        </a:p>
      </dsp:txBody>
      <dsp:txXfrm>
        <a:off x="1389" y="1775332"/>
        <a:ext cx="1951336" cy="553271"/>
      </dsp:txXfrm>
    </dsp:sp>
    <dsp:sp modelId="{C7FB6C59-3D8E-4605-A682-FB0E459220C1}">
      <dsp:nvSpPr>
        <dsp:cNvPr id="0" name=""/>
        <dsp:cNvSpPr/>
      </dsp:nvSpPr>
      <dsp:spPr>
        <a:xfrm>
          <a:off x="2196170" y="1770175"/>
          <a:ext cx="1704446" cy="5577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Conduct of Operations</a:t>
          </a:r>
          <a:br>
            <a:rPr lang="en-US" sz="1600" kern="1200" dirty="0"/>
          </a:br>
          <a:r>
            <a:rPr lang="en-US" sz="1100" kern="1200" dirty="0"/>
            <a:t>L. Hammons, Head</a:t>
          </a:r>
          <a:endParaRPr lang="en-US" sz="1600" kern="1200" dirty="0"/>
        </a:p>
      </dsp:txBody>
      <dsp:txXfrm>
        <a:off x="2196170" y="1770175"/>
        <a:ext cx="1704446" cy="5577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93200F-3FFE-44D9-8EA8-7958C65BEBA6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3A8BA7-240C-4006-A84E-7580EC100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509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>
                <a:solidFill>
                  <a:srgbClr val="FFFF00"/>
                </a:solidFill>
              </a:rPr>
              <a:t>How is C-A addressing this?</a:t>
            </a:r>
          </a:p>
          <a:p>
            <a:pPr lvl="2"/>
            <a:r>
              <a:rPr lang="en-US" dirty="0">
                <a:solidFill>
                  <a:srgbClr val="FFFF00"/>
                </a:solidFill>
              </a:rPr>
              <a:t>Increased awareness of safety:</a:t>
            </a:r>
          </a:p>
          <a:p>
            <a:pPr lvl="3"/>
            <a:r>
              <a:rPr lang="en-US" dirty="0">
                <a:solidFill>
                  <a:srgbClr val="FFFF00"/>
                </a:solidFill>
              </a:rPr>
              <a:t>All-hands discussions of safety performance</a:t>
            </a:r>
          </a:p>
          <a:p>
            <a:pPr lvl="3"/>
            <a:r>
              <a:rPr lang="en-US" dirty="0">
                <a:solidFill>
                  <a:srgbClr val="FFFF00"/>
                </a:solidFill>
              </a:rPr>
              <a:t>Mandatory slip simulator training for all C-A staff (completion rate near 85%)</a:t>
            </a:r>
          </a:p>
          <a:p>
            <a:pPr lvl="3"/>
            <a:r>
              <a:rPr lang="en-US" dirty="0">
                <a:solidFill>
                  <a:srgbClr val="FFFF00"/>
                </a:solidFill>
              </a:rPr>
              <a:t>Human performance training</a:t>
            </a:r>
          </a:p>
          <a:p>
            <a:pPr lvl="3"/>
            <a:endParaRPr lang="en-US" dirty="0">
              <a:solidFill>
                <a:srgbClr val="FFFF00"/>
              </a:solidFill>
            </a:endParaRPr>
          </a:p>
          <a:p>
            <a:pPr lvl="1"/>
            <a:r>
              <a:rPr lang="en-US" dirty="0">
                <a:solidFill>
                  <a:srgbClr val="FFFF00"/>
                </a:solidFill>
              </a:rPr>
              <a:t>Continue to stress and value safety performance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Maintaining awareness of legacy concern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8BA7-240C-4006-A84E-7580EC1004B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161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8BA7-240C-4006-A84E-7580EC1004B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174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7870" y="987611"/>
            <a:ext cx="8338930" cy="23876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8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870" y="3467286"/>
            <a:ext cx="8338930" cy="1655762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 b="0" i="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845503"/>
            <a:ext cx="8229600" cy="3920657"/>
          </a:xfrm>
        </p:spPr>
        <p:txBody>
          <a:bodyPr vert="eaVert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2143125" cy="5284904"/>
          </a:xfrm>
        </p:spPr>
        <p:txBody>
          <a:bodyPr vert="eaVert"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65125"/>
            <a:ext cx="5972175" cy="5284904"/>
          </a:xfrm>
        </p:spPr>
        <p:txBody>
          <a:bodyPr vert="eaVert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930" y="1709739"/>
            <a:ext cx="8348870" cy="2852737"/>
          </a:xfrm>
        </p:spPr>
        <p:txBody>
          <a:bodyPr anchor="b"/>
          <a:lstStyle>
            <a:lvl1pPr>
              <a:lnSpc>
                <a:spcPct val="100000"/>
              </a:lnSpc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7930" y="4589465"/>
            <a:ext cx="8348870" cy="123486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7809" y="1825625"/>
            <a:ext cx="4114800" cy="435133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825625"/>
            <a:ext cx="4114800" cy="435133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809" y="365126"/>
            <a:ext cx="8158732" cy="1325563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809" y="1681163"/>
            <a:ext cx="4114800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7809" y="2505075"/>
            <a:ext cx="4114800" cy="368458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681163"/>
            <a:ext cx="4114800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505075"/>
            <a:ext cx="4114800" cy="368458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870" y="457200"/>
            <a:ext cx="3231149" cy="1600200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0" y="987426"/>
            <a:ext cx="4799409" cy="4873625"/>
          </a:xfrm>
        </p:spPr>
        <p:txBody>
          <a:bodyPr/>
          <a:lstStyle>
            <a:lvl1pPr>
              <a:lnSpc>
                <a:spcPct val="100000"/>
              </a:lnSpc>
              <a:defRPr sz="3200"/>
            </a:lvl1pPr>
            <a:lvl2pPr>
              <a:lnSpc>
                <a:spcPct val="100000"/>
              </a:lnSpc>
              <a:defRPr sz="2800"/>
            </a:lvl2pPr>
            <a:lvl3pPr>
              <a:lnSpc>
                <a:spcPct val="100000"/>
              </a:lnSpc>
              <a:defRPr sz="2400"/>
            </a:lvl3pPr>
            <a:lvl4pPr>
              <a:lnSpc>
                <a:spcPct val="100000"/>
              </a:lnSpc>
              <a:defRPr sz="2000"/>
            </a:lvl4pPr>
            <a:lvl5pPr>
              <a:lnSpc>
                <a:spcPct val="100000"/>
              </a:lnSpc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7870" y="2057400"/>
            <a:ext cx="3231149" cy="381158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0" y="987426"/>
            <a:ext cx="4799409" cy="4873625"/>
          </a:xfr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47870" y="457200"/>
            <a:ext cx="3231149" cy="1600200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347870" y="2057400"/>
            <a:ext cx="3231149" cy="381158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7809" y="365126"/>
            <a:ext cx="8328991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809" y="1825625"/>
            <a:ext cx="8328991" cy="3929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43300" y="63371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D9922-87B3-6043-9531-5184EA303D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5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288" userDrawn="1">
          <p15:clr>
            <a:srgbClr val="F26B43"/>
          </p15:clr>
        </p15:guide>
        <p15:guide id="4" pos="5472" userDrawn="1">
          <p15:clr>
            <a:srgbClr val="F26B43"/>
          </p15:clr>
        </p15:guide>
        <p15:guide id="5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4.wdp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Safety Performance in C-AD</a:t>
            </a:r>
            <a:br>
              <a:rPr lang="en-US" dirty="0"/>
            </a:br>
            <a:r>
              <a:rPr lang="en-US" sz="3600" dirty="0"/>
              <a:t>Biennial Science and Technology Review of RHIC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Lee Hammons</a:t>
            </a:r>
          </a:p>
          <a:p>
            <a:r>
              <a:rPr lang="en-US" dirty="0"/>
              <a:t>Directorate Chief Operating Officer for C-AD</a:t>
            </a:r>
          </a:p>
          <a:p>
            <a:r>
              <a:rPr lang="en-US" dirty="0"/>
              <a:t>September 2019</a:t>
            </a:r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D938C-95D6-4FC6-902A-5FCEBB816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Organizations in C-A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5DB82-DBB4-4BC3-97C5-8EBDC77555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64E1616-9DB1-436F-8599-C9071AB01E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23992"/>
          <a:stretch/>
        </p:blipFill>
        <p:spPr>
          <a:xfrm>
            <a:off x="1535009" y="1322363"/>
            <a:ext cx="5596679" cy="48309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006948-9A02-41FF-9B28-2E4D1CFB55C8}"/>
              </a:ext>
            </a:extLst>
          </p:cNvPr>
          <p:cNvSpPr txBox="1"/>
          <p:nvPr/>
        </p:nvSpPr>
        <p:spPr>
          <a:xfrm>
            <a:off x="236220" y="1705313"/>
            <a:ext cx="1668780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Review Teams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538919-F9B2-417D-B060-0F1F1A6FD137}"/>
              </a:ext>
            </a:extLst>
          </p:cNvPr>
          <p:cNvSpPr txBox="1"/>
          <p:nvPr/>
        </p:nvSpPr>
        <p:spPr>
          <a:xfrm>
            <a:off x="297179" y="3328526"/>
            <a:ext cx="1237829" cy="120032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ESSHQ Programs and Systems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501000-6E34-468D-8ED5-07D412176490}"/>
              </a:ext>
            </a:extLst>
          </p:cNvPr>
          <p:cNvSpPr txBox="1"/>
          <p:nvPr/>
        </p:nvSpPr>
        <p:spPr>
          <a:xfrm>
            <a:off x="5265420" y="5073353"/>
            <a:ext cx="777240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Roles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E9968F-9466-42AD-9936-DFDA6C015CAA}"/>
              </a:ext>
            </a:extLst>
          </p:cNvPr>
          <p:cNvSpPr txBox="1"/>
          <p:nvPr/>
        </p:nvSpPr>
        <p:spPr>
          <a:xfrm>
            <a:off x="6986266" y="1587115"/>
            <a:ext cx="1245449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Working Groups</a:t>
            </a:r>
          </a:p>
        </p:txBody>
      </p:sp>
    </p:spTree>
    <p:extLst>
      <p:ext uri="{BB962C8B-B14F-4D97-AF65-F5344CB8AC3E}">
        <p14:creationId xmlns:p14="http://schemas.microsoft.com/office/powerpoint/2010/main" val="252886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22460-CBEE-49DD-A8B8-5F2ADDF41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Performance Successes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560ECF7-F2B8-4681-B765-AA9811B1DF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9" y="1470660"/>
            <a:ext cx="8328991" cy="490728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New Projects at RHIC</a:t>
            </a:r>
          </a:p>
          <a:p>
            <a:pPr lvl="1"/>
            <a:r>
              <a:rPr lang="en-US" dirty="0"/>
              <a:t>Low-Energy RHIC Electron Cooler (</a:t>
            </a:r>
            <a:r>
              <a:rPr lang="en-US" dirty="0" err="1"/>
              <a:t>LEReC</a:t>
            </a:r>
            <a:r>
              <a:rPr lang="en-US" dirty="0"/>
              <a:t>) Readiness Review</a:t>
            </a:r>
          </a:p>
          <a:p>
            <a:pPr lvl="2"/>
            <a:r>
              <a:rPr lang="en-US" dirty="0"/>
              <a:t>Approval for commissioning in March 2018</a:t>
            </a:r>
          </a:p>
          <a:p>
            <a:pPr lvl="1"/>
            <a:r>
              <a:rPr lang="en-US" dirty="0"/>
              <a:t>Coherent Electron Cooling (</a:t>
            </a:r>
            <a:r>
              <a:rPr lang="en-US" dirty="0" err="1"/>
              <a:t>CeC</a:t>
            </a:r>
            <a:r>
              <a:rPr lang="en-US" dirty="0"/>
              <a:t>) Readiness Review</a:t>
            </a:r>
          </a:p>
          <a:p>
            <a:pPr lvl="2"/>
            <a:r>
              <a:rPr lang="en-US" dirty="0"/>
              <a:t>Approval for commissioning and operation in May 2016</a:t>
            </a:r>
          </a:p>
          <a:p>
            <a:pPr lvl="1"/>
            <a:r>
              <a:rPr lang="en-US" dirty="0"/>
              <a:t>STAR Experiment Upgrades</a:t>
            </a:r>
          </a:p>
          <a:p>
            <a:pPr lvl="2"/>
            <a:r>
              <a:rPr lang="en-US" dirty="0"/>
              <a:t>Completed successfully and without incidents</a:t>
            </a:r>
          </a:p>
          <a:p>
            <a:pPr lvl="1"/>
            <a:r>
              <a:rPr lang="en-US" dirty="0"/>
              <a:t>PHENIX Removal and Repurposing</a:t>
            </a:r>
          </a:p>
          <a:p>
            <a:pPr lvl="2"/>
            <a:r>
              <a:rPr lang="en-US" dirty="0"/>
              <a:t>Removal of experiment, structural components, and shielding without incidents</a:t>
            </a:r>
          </a:p>
          <a:p>
            <a:pPr lvl="1"/>
            <a:r>
              <a:rPr lang="en-US" dirty="0" err="1"/>
              <a:t>sPHENIX</a:t>
            </a:r>
            <a:r>
              <a:rPr lang="en-US" dirty="0"/>
              <a:t> PD 2/3 Safety Reviews</a:t>
            </a:r>
          </a:p>
          <a:p>
            <a:r>
              <a:rPr lang="en-US" dirty="0"/>
              <a:t>Completion of important initiatives:</a:t>
            </a:r>
          </a:p>
          <a:p>
            <a:pPr lvl="1"/>
            <a:r>
              <a:rPr lang="en-US" dirty="0"/>
              <a:t>Implementation of new requirements in electrical safety</a:t>
            </a:r>
          </a:p>
          <a:p>
            <a:pPr lvl="1"/>
            <a:r>
              <a:rPr lang="en-US" dirty="0"/>
              <a:t>Human performance refresher training of entire C-AD staff</a:t>
            </a:r>
          </a:p>
          <a:p>
            <a:pPr lvl="1"/>
            <a:r>
              <a:rPr lang="en-US" dirty="0"/>
              <a:t>Support of BNL’s effort to reregister to ISO (EMS and OSH) standards</a:t>
            </a:r>
          </a:p>
          <a:p>
            <a:pPr lvl="1"/>
            <a:r>
              <a:rPr lang="en-US" dirty="0"/>
              <a:t>Disposal of legacy gas cylinders</a:t>
            </a:r>
          </a:p>
          <a:p>
            <a:r>
              <a:rPr lang="en-US" dirty="0"/>
              <a:t>Successes are result of years of steady, persistent work on the part of entire department including safety teams</a:t>
            </a:r>
          </a:p>
        </p:txBody>
      </p:sp>
    </p:spTree>
    <p:extLst>
      <p:ext uri="{BB962C8B-B14F-4D97-AF65-F5344CB8AC3E}">
        <p14:creationId xmlns:p14="http://schemas.microsoft.com/office/powerpoint/2010/main" val="255148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A2C65-DBF4-4A72-8CA8-B24DEB400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Environmental and Sustainability Objectives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D0601E3-1064-4DF5-B8A1-C40017B356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Reduce greenhouse gas emissions by improving energy efficiency in day-to-day operations</a:t>
            </a:r>
          </a:p>
          <a:p>
            <a:r>
              <a:rPr lang="en-US" dirty="0"/>
              <a:t>Reduce or eliminate the acquisition, use, and release of hazardous chemicals and materials</a:t>
            </a:r>
          </a:p>
          <a:p>
            <a:r>
              <a:rPr lang="en-US" dirty="0"/>
              <a:t>Regulatory Objectives</a:t>
            </a:r>
          </a:p>
          <a:p>
            <a:pPr lvl="1"/>
            <a:r>
              <a:rPr lang="en-US" dirty="0"/>
              <a:t>Zero Notices of Violation</a:t>
            </a:r>
          </a:p>
          <a:p>
            <a:pPr lvl="1"/>
            <a:r>
              <a:rPr lang="en-US" dirty="0"/>
              <a:t>Zero Permit Violations</a:t>
            </a:r>
          </a:p>
          <a:p>
            <a:pPr lvl="1"/>
            <a:r>
              <a:rPr lang="en-US" dirty="0"/>
              <a:t>Zero Lost Workdays</a:t>
            </a:r>
          </a:p>
          <a:p>
            <a:pPr lvl="1"/>
            <a:r>
              <a:rPr lang="en-US" dirty="0"/>
              <a:t>Zero Total Recordable Injuries</a:t>
            </a:r>
          </a:p>
        </p:txBody>
      </p:sp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id="{2EAA7E4E-BAA7-44A7-8017-68255F29A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50" y="895350"/>
            <a:ext cx="59626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55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D7935E0-836F-4D74-B7AD-79A2DE335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Environmental Monitoring and Waste Disposal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48B9E13-E599-413D-8249-BA1F74146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ERM CVS Audit 2018</a:t>
            </a:r>
          </a:p>
          <a:p>
            <a:pPr lvl="1"/>
            <a:r>
              <a:rPr lang="en-US" dirty="0"/>
              <a:t>One institutional non-conformance</a:t>
            </a:r>
          </a:p>
          <a:p>
            <a:pPr lvl="2"/>
            <a:r>
              <a:rPr lang="en-US" dirty="0"/>
              <a:t>Compressed gas storage</a:t>
            </a:r>
          </a:p>
          <a:p>
            <a:pPr lvl="1"/>
            <a:r>
              <a:rPr lang="en-US" dirty="0"/>
              <a:t>Two institutional opportunities for improvement</a:t>
            </a:r>
          </a:p>
          <a:p>
            <a:r>
              <a:rPr lang="en-US" dirty="0"/>
              <a:t>Two minor spills in 2018</a:t>
            </a:r>
          </a:p>
          <a:p>
            <a:r>
              <a:rPr lang="en-US" dirty="0"/>
              <a:t>No wastewater discharge exceedances in 2018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28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70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9D2097A0-C247-4129-B898-989343E2C0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8" r="1345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560F63F-837E-468E-842C-59B19E625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Challenges to Safety Performance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002F62-0539-4466-B6C7-7CF98849F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77500" lnSpcReduction="20000"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Small uptick in injuries over last four years</a:t>
            </a:r>
          </a:p>
          <a:p>
            <a:pPr lvl="1"/>
            <a:r>
              <a:rPr lang="en-US" b="1" dirty="0"/>
              <a:t>Aging workforce – greater frequency of minor injuries</a:t>
            </a:r>
          </a:p>
          <a:p>
            <a:pPr lvl="1"/>
            <a:r>
              <a:rPr lang="en-US" b="1" dirty="0"/>
              <a:t>Redouble efforts to raise safety awareness</a:t>
            </a:r>
          </a:p>
          <a:p>
            <a:pPr lvl="1"/>
            <a:r>
              <a:rPr lang="en-US" b="1" dirty="0"/>
              <a:t>Plans for additional human performance training</a:t>
            </a:r>
          </a:p>
          <a:p>
            <a:r>
              <a:rPr lang="en-US" b="1" dirty="0">
                <a:solidFill>
                  <a:srgbClr val="FFFF00"/>
                </a:solidFill>
              </a:rPr>
              <a:t>Succession planning and changes in leadership</a:t>
            </a:r>
          </a:p>
          <a:p>
            <a:pPr lvl="1"/>
            <a:r>
              <a:rPr lang="en-US" b="1" dirty="0"/>
              <a:t>Aging workforces means higher priority to plan for succession and insure knowledge transfer</a:t>
            </a:r>
          </a:p>
          <a:p>
            <a:pPr lvl="1"/>
            <a:r>
              <a:rPr lang="en-US" b="1" dirty="0"/>
              <a:t>Retirement of Ed Lessard, former Associate Chair of ESSHQ</a:t>
            </a:r>
          </a:p>
          <a:p>
            <a:pPr lvl="2"/>
            <a:r>
              <a:rPr lang="en-US" b="1" dirty="0"/>
              <a:t>Responsibilities divided between Peter Cirnigliaro and Lee Hammons</a:t>
            </a:r>
          </a:p>
          <a:p>
            <a:pPr lvl="2"/>
            <a:r>
              <a:rPr lang="en-US" b="1" dirty="0"/>
              <a:t>Ed worked to put in place a robust set of programs that have built a strong and a lasting safety culture</a:t>
            </a:r>
          </a:p>
          <a:p>
            <a:r>
              <a:rPr lang="en-US" b="1" dirty="0">
                <a:solidFill>
                  <a:srgbClr val="FFFF00"/>
                </a:solidFill>
              </a:rPr>
              <a:t>Response to Accelerator Safety Assessment of November 2018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pPr lvl="3"/>
            <a:endParaRPr lang="en-US" dirty="0">
              <a:solidFill>
                <a:srgbClr val="FFFFFF"/>
              </a:solidFill>
            </a:endParaRPr>
          </a:p>
          <a:p>
            <a:pPr lvl="3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5739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EB88D-713B-47E7-A38E-307354554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tIns="45720"/>
          <a:lstStyle/>
          <a:p>
            <a:r>
              <a:rPr lang="en-US" dirty="0"/>
              <a:t>Events in C-AD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83A356-69BF-4FC0-A89E-397E735282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sz="3700" dirty="0"/>
              <a:t>2019</a:t>
            </a:r>
          </a:p>
          <a:p>
            <a:pPr lvl="1" fontAlgn="ctr">
              <a:lnSpc>
                <a:spcPct val="120000"/>
              </a:lnSpc>
            </a:pPr>
            <a:r>
              <a:rPr lang="en-US" sz="3100" dirty="0"/>
              <a:t>Plugging in Extension Cord to Power Chemical Insertion Pump at 1005 </a:t>
            </a:r>
            <a:r>
              <a:rPr lang="en-US" sz="3100" dirty="0" err="1"/>
              <a:t>Cryo</a:t>
            </a:r>
            <a:r>
              <a:rPr lang="en-US" sz="3100" dirty="0"/>
              <a:t> Cooling Tower Results in Spark at Pump-End of Cord, 7-15-19</a:t>
            </a:r>
          </a:p>
          <a:p>
            <a:pPr lvl="1" fontAlgn="ctr">
              <a:lnSpc>
                <a:spcPct val="120000"/>
              </a:lnSpc>
            </a:pPr>
            <a:r>
              <a:rPr lang="en-US" sz="3100" dirty="0"/>
              <a:t>Employee Receives Minor DC Elec Discharge to Hand, 6-24-19</a:t>
            </a:r>
          </a:p>
          <a:p>
            <a:pPr lvl="1" fontAlgn="ctr">
              <a:lnSpc>
                <a:spcPct val="120000"/>
              </a:lnSpc>
            </a:pPr>
            <a:r>
              <a:rPr lang="en-US" sz="3100" dirty="0"/>
              <a:t>Improper Escort into Radiological Area, 2-27-19</a:t>
            </a:r>
          </a:p>
          <a:p>
            <a:r>
              <a:rPr lang="en-US" sz="3700" dirty="0"/>
              <a:t>2018</a:t>
            </a:r>
          </a:p>
          <a:p>
            <a:pPr lvl="1" fontAlgn="ctr">
              <a:lnSpc>
                <a:spcPct val="120000"/>
              </a:lnSpc>
            </a:pPr>
            <a:r>
              <a:rPr lang="en-US" sz="3100" dirty="0"/>
              <a:t>An Improper Electrical LOTO Procedure was Discovered During a Post Job Review, </a:t>
            </a:r>
            <a:br>
              <a:rPr lang="en-US" sz="3100" dirty="0"/>
            </a:br>
            <a:r>
              <a:rPr lang="en-US" sz="3100" dirty="0"/>
              <a:t>7-25-18</a:t>
            </a:r>
          </a:p>
          <a:p>
            <a:pPr lvl="1" fontAlgn="ctr">
              <a:lnSpc>
                <a:spcPct val="120000"/>
              </a:lnSpc>
            </a:pPr>
            <a:r>
              <a:rPr lang="en-US" sz="3100" dirty="0"/>
              <a:t>Guest slips in STAR Parking Lot, 3-23-18</a:t>
            </a:r>
          </a:p>
          <a:p>
            <a:pPr lvl="1" fontAlgn="ctr">
              <a:lnSpc>
                <a:spcPct val="120000"/>
              </a:lnSpc>
            </a:pPr>
            <a:r>
              <a:rPr lang="en-US" sz="3100" dirty="0"/>
              <a:t>1005P Mech Tech Fractures Left Shoulder, 11-2-18 </a:t>
            </a:r>
          </a:p>
          <a:p>
            <a:pPr lvl="1" fontAlgn="ctr">
              <a:lnSpc>
                <a:spcPct val="120000"/>
              </a:lnSpc>
            </a:pPr>
            <a:r>
              <a:rPr lang="en-US" sz="3100" dirty="0"/>
              <a:t>Minor Injury to Worker from a Falling Object from Crane, 7-30-18</a:t>
            </a:r>
          </a:p>
          <a:p>
            <a:pPr lvl="1" fontAlgn="ctr">
              <a:lnSpc>
                <a:spcPct val="120000"/>
              </a:lnSpc>
            </a:pPr>
            <a:r>
              <a:rPr lang="en-US" sz="3100" dirty="0"/>
              <a:t>Employee Received Minor Discharge from Capacitor, 6-27-18</a:t>
            </a:r>
          </a:p>
          <a:p>
            <a:pPr lvl="1" fontAlgn="ctr">
              <a:lnSpc>
                <a:spcPct val="120000"/>
              </a:lnSpc>
            </a:pPr>
            <a:r>
              <a:rPr lang="en-US" sz="3100" dirty="0"/>
              <a:t>Radiation Alarm Response Did Not Follow Procedure, 4-17-18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77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Accelerator Safety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809" y="1969342"/>
            <a:ext cx="4214191" cy="3929132"/>
          </a:xfrm>
        </p:spPr>
        <p:txBody>
          <a:bodyPr>
            <a:normAutofit fontScale="77500" lnSpcReduction="20000"/>
          </a:bodyPr>
          <a:lstStyle/>
          <a:p>
            <a:r>
              <a:rPr lang="en-US" sz="2400" dirty="0"/>
              <a:t>Completed November 2018</a:t>
            </a:r>
          </a:p>
          <a:p>
            <a:r>
              <a:rPr lang="en-US" sz="2400" dirty="0"/>
              <a:t>Objectives:</a:t>
            </a:r>
          </a:p>
          <a:p>
            <a:pPr lvl="1"/>
            <a:r>
              <a:rPr lang="en-US" sz="2000" dirty="0"/>
              <a:t>Evaluate implementation of Accelerator Safety Order</a:t>
            </a:r>
          </a:p>
          <a:p>
            <a:pPr lvl="1"/>
            <a:r>
              <a:rPr lang="en-US" sz="2000" dirty="0"/>
              <a:t>Examine SCMS</a:t>
            </a:r>
          </a:p>
          <a:p>
            <a:pPr lvl="1"/>
            <a:r>
              <a:rPr lang="en-US" sz="2000" dirty="0"/>
              <a:t>Examine SBMS</a:t>
            </a:r>
          </a:p>
          <a:p>
            <a:r>
              <a:rPr lang="en-US" sz="2400" dirty="0"/>
              <a:t>Elements of assessment included:</a:t>
            </a:r>
          </a:p>
          <a:p>
            <a:pPr lvl="1"/>
            <a:r>
              <a:rPr lang="en-US" sz="2000" dirty="0"/>
              <a:t>SAD and ASE</a:t>
            </a:r>
          </a:p>
          <a:p>
            <a:pPr lvl="1"/>
            <a:r>
              <a:rPr lang="en-US" sz="2000" dirty="0"/>
              <a:t>USI</a:t>
            </a:r>
          </a:p>
          <a:p>
            <a:pPr lvl="1"/>
            <a:r>
              <a:rPr lang="en-US" sz="2000" dirty="0"/>
              <a:t>ARR</a:t>
            </a:r>
          </a:p>
          <a:p>
            <a:pPr lvl="1"/>
            <a:r>
              <a:rPr lang="en-US" sz="2000" dirty="0"/>
              <a:t>Training and Qualifications</a:t>
            </a:r>
          </a:p>
          <a:p>
            <a:pPr lvl="1"/>
            <a:r>
              <a:rPr lang="en-US" sz="2000" dirty="0"/>
              <a:t>Procedures and Plans</a:t>
            </a:r>
          </a:p>
          <a:p>
            <a:pPr lvl="1"/>
            <a:r>
              <a:rPr lang="en-US" sz="2000" dirty="0"/>
              <a:t>Approvals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9D5B78-F466-437C-A45C-AC08DEFB3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2226" y="1279528"/>
            <a:ext cx="3721261" cy="462888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97921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64B62-6B9C-410A-ACBA-86E7FE447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09" y="365126"/>
            <a:ext cx="8328991" cy="1325563"/>
          </a:xfrm>
        </p:spPr>
        <p:txBody>
          <a:bodyPr/>
          <a:lstStyle/>
          <a:p>
            <a:r>
              <a:rPr lang="en-US" dirty="0"/>
              <a:t>Key Areas of Concern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8375E9-DE6E-4DA8-A5E5-9AAEDC1E3484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244785" y="1459673"/>
            <a:ext cx="1609344" cy="1584893"/>
          </a:xfrm>
          <a:prstGeom prst="ellipse">
            <a:avLst/>
          </a:prstGeom>
          <a:ln>
            <a:noFill/>
          </a:ln>
          <a:effectLst>
            <a:softEdge rad="25400"/>
          </a:effectLst>
        </p:spPr>
      </p:pic>
      <p:pic>
        <p:nvPicPr>
          <p:cNvPr id="1030" name="Picture 6" descr="https://slideplayer.com/slide/12627470/76/images/9/Operating+within+established+safe+limits+and+operating+envelopes.jpg">
            <a:extLst>
              <a:ext uri="{FF2B5EF4-FFF2-40B4-BE49-F238E27FC236}">
                <a16:creationId xmlns:a16="http://schemas.microsoft.com/office/drawing/2014/main" id="{1C98AC0A-51A9-431F-97C6-62BF10304794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18300" r="55098" b="32026"/>
          <a:stretch/>
        </p:blipFill>
        <p:spPr bwMode="auto">
          <a:xfrm>
            <a:off x="3798214" y="1459673"/>
            <a:ext cx="1609344" cy="16164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0B67F97-FD78-4F97-AF83-CA28D3DAC8FA}"/>
              </a:ext>
            </a:extLst>
          </p:cNvPr>
          <p:cNvSpPr txBox="1"/>
          <p:nvPr/>
        </p:nvSpPr>
        <p:spPr>
          <a:xfrm>
            <a:off x="1149697" y="3151153"/>
            <a:ext cx="1804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Safety Documentation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2921DF-780D-4790-A007-3ED06963D323}"/>
              </a:ext>
            </a:extLst>
          </p:cNvPr>
          <p:cNvSpPr txBox="1"/>
          <p:nvPr/>
        </p:nvSpPr>
        <p:spPr>
          <a:xfrm>
            <a:off x="3700703" y="3151153"/>
            <a:ext cx="1804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Operational Limits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32C6DF-4744-441C-A1EF-4FFD13D0B867}"/>
              </a:ext>
            </a:extLst>
          </p:cNvPr>
          <p:cNvSpPr txBox="1"/>
          <p:nvPr/>
        </p:nvSpPr>
        <p:spPr>
          <a:xfrm>
            <a:off x="6012470" y="3158271"/>
            <a:ext cx="19818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Change Management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F234AD-F760-429B-881D-36157346F91C}"/>
              </a:ext>
            </a:extLst>
          </p:cNvPr>
          <p:cNvSpPr txBox="1"/>
          <p:nvPr/>
        </p:nvSpPr>
        <p:spPr>
          <a:xfrm>
            <a:off x="2587819" y="5520162"/>
            <a:ext cx="1609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Conduct of Operations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45BAC3-8FCC-4724-BF0A-EC43C9FB40A1}"/>
              </a:ext>
            </a:extLst>
          </p:cNvPr>
          <p:cNvSpPr txBox="1"/>
          <p:nvPr/>
        </p:nvSpPr>
        <p:spPr>
          <a:xfrm>
            <a:off x="5008741" y="5520162"/>
            <a:ext cx="17798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Self Assessment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18A13390-4816-453C-97C9-3D1E7AE7A228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" r="19339"/>
          <a:stretch/>
        </p:blipFill>
        <p:spPr bwMode="auto">
          <a:xfrm>
            <a:off x="5093989" y="3954746"/>
            <a:ext cx="1609344" cy="16093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See the source image">
            <a:extLst>
              <a:ext uri="{FF2B5EF4-FFF2-40B4-BE49-F238E27FC236}">
                <a16:creationId xmlns:a16="http://schemas.microsoft.com/office/drawing/2014/main" id="{41A6E00D-27D9-43D4-8367-9AC8F67B5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927" y="1426867"/>
            <a:ext cx="1607847" cy="16176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EFF5D847-B3B5-4491-9AE9-7BEF9BAEE0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70"/>
          <a:stretch/>
        </p:blipFill>
        <p:spPr bwMode="auto">
          <a:xfrm>
            <a:off x="2542625" y="3948421"/>
            <a:ext cx="1699732" cy="161566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30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0AE1C-BA5E-45B3-9387-F44A1A9A2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09" y="365126"/>
            <a:ext cx="8328991" cy="1325563"/>
          </a:xfrm>
        </p:spPr>
        <p:txBody>
          <a:bodyPr/>
          <a:lstStyle/>
          <a:p>
            <a:r>
              <a:rPr lang="en-US" dirty="0"/>
              <a:t>Key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D1721-585C-4F47-9D81-E9DF357EB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11" y="1825625"/>
            <a:ext cx="4990289" cy="392913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Do we understand the hazards and the risks?</a:t>
            </a:r>
          </a:p>
          <a:p>
            <a:r>
              <a:rPr lang="en-US" dirty="0"/>
              <a:t>Is the safety analysis adequate?</a:t>
            </a:r>
          </a:p>
          <a:p>
            <a:r>
              <a:rPr lang="en-US" dirty="0"/>
              <a:t>Are facility operations and procedures adequately documented and managed?</a:t>
            </a:r>
          </a:p>
          <a:p>
            <a:r>
              <a:rPr lang="en-US" dirty="0"/>
              <a:t>Does the staff have an adequate understanding of procedures and controls?</a:t>
            </a:r>
          </a:p>
        </p:txBody>
      </p:sp>
      <p:pic>
        <p:nvPicPr>
          <p:cNvPr id="2050" name="Picture 2" descr="Image result for Mandatory Sign">
            <a:extLst>
              <a:ext uri="{FF2B5EF4-FFF2-40B4-BE49-F238E27FC236}">
                <a16:creationId xmlns:a16="http://schemas.microsoft.com/office/drawing/2014/main" id="{8A7A9461-48D9-4985-993F-D3CA50C306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5" t="5040" r="4099" b="4789"/>
          <a:stretch/>
        </p:blipFill>
        <p:spPr bwMode="auto">
          <a:xfrm>
            <a:off x="454817" y="1825625"/>
            <a:ext cx="3124927" cy="309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10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See the source image">
            <a:extLst>
              <a:ext uri="{FF2B5EF4-FFF2-40B4-BE49-F238E27FC236}">
                <a16:creationId xmlns:a16="http://schemas.microsoft.com/office/drawing/2014/main" id="{30396966-01A6-4D00-8F74-BE6086E17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D666EB-A0DC-4030-9A84-52EEA1551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 Management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C588D-91A6-4BCC-A464-DC0F8B545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9" y="1825624"/>
            <a:ext cx="8328991" cy="4392295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Completed in July</a:t>
            </a:r>
          </a:p>
          <a:p>
            <a:r>
              <a:rPr lang="en-US" dirty="0">
                <a:solidFill>
                  <a:schemeClr val="bg1"/>
                </a:solidFill>
              </a:rPr>
              <a:t>Charged with determining safety of operations and ways that process could be improved</a:t>
            </a:r>
          </a:p>
          <a:p>
            <a:r>
              <a:rPr lang="en-US" dirty="0">
                <a:solidFill>
                  <a:schemeClr val="bg1"/>
                </a:solidFill>
              </a:rPr>
              <a:t>Conclusions: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Operations are safe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Procedures and work controls maintain the safety envelope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Staff is competent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Improvements: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Enhance clarity of safety documentation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Improve </a:t>
            </a:r>
            <a:r>
              <a:rPr lang="en-US" dirty="0" err="1">
                <a:solidFill>
                  <a:schemeClr val="bg1"/>
                </a:solidFill>
              </a:rPr>
              <a:t>flowdown</a:t>
            </a:r>
            <a:r>
              <a:rPr lang="en-US" dirty="0">
                <a:solidFill>
                  <a:schemeClr val="bg1"/>
                </a:solidFill>
              </a:rPr>
              <a:t> of credited controls into operating procedures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Use self review of procedures and activities to drive continuous improvement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Improve quality and clarity of procedures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Benchmark USI process against other SC sites</a:t>
            </a:r>
          </a:p>
        </p:txBody>
      </p:sp>
    </p:spTree>
    <p:extLst>
      <p:ext uri="{BB962C8B-B14F-4D97-AF65-F5344CB8AC3E}">
        <p14:creationId xmlns:p14="http://schemas.microsoft.com/office/powerpoint/2010/main" val="1265662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next to a building&#10;&#10;Description automatically generated">
            <a:extLst>
              <a:ext uri="{FF2B5EF4-FFF2-40B4-BE49-F238E27FC236}">
                <a16:creationId xmlns:a16="http://schemas.microsoft.com/office/drawing/2014/main" id="{7DC37041-982A-4C9A-8813-92FD04A3B7ED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2449A8-BD08-4CAA-9E1C-D4A8A37BA139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8476B4-C54B-4404-B47C-4B8A24F52EC8}"/>
              </a:ext>
            </a:extLst>
          </p:cNvPr>
          <p:cNvSpPr>
            <a:spLocks noGrp="1"/>
          </p:cNvSpPr>
          <p:nvPr>
            <p:ph idx="1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Safety Values and Culture</a:t>
            </a:r>
          </a:p>
          <a:p>
            <a:r>
              <a:rPr lang="en-US" dirty="0">
                <a:solidFill>
                  <a:srgbClr val="FFFF00"/>
                </a:solidFill>
              </a:rPr>
              <a:t>Safety Organization and Programs</a:t>
            </a:r>
          </a:p>
          <a:p>
            <a:r>
              <a:rPr lang="en-US" dirty="0">
                <a:solidFill>
                  <a:srgbClr val="FFFF00"/>
                </a:solidFill>
              </a:rPr>
              <a:t>Safety Performance Successes</a:t>
            </a:r>
          </a:p>
          <a:p>
            <a:r>
              <a:rPr lang="en-US" dirty="0">
                <a:solidFill>
                  <a:srgbClr val="FFFF00"/>
                </a:solidFill>
              </a:rPr>
              <a:t>Challenges</a:t>
            </a:r>
          </a:p>
          <a:p>
            <a:r>
              <a:rPr lang="en-US" dirty="0">
                <a:solidFill>
                  <a:srgbClr val="FFFF00"/>
                </a:solidFill>
              </a:rPr>
              <a:t>Vision for the Future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23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See the source image">
            <a:extLst>
              <a:ext uri="{FF2B5EF4-FFF2-40B4-BE49-F238E27FC236}">
                <a16:creationId xmlns:a16="http://schemas.microsoft.com/office/drawing/2014/main" id="{5D40ED80-068B-4FC6-9D00-3CFB014575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1" t="3326" r="2551" b="4026"/>
          <a:stretch/>
        </p:blipFill>
        <p:spPr bwMode="auto">
          <a:xfrm>
            <a:off x="0" y="-21478"/>
            <a:ext cx="9144000" cy="687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5F124D-45F9-4E00-9903-F3BCE9B4B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09" y="365126"/>
            <a:ext cx="8328991" cy="1325563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Answers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69C20-364B-41F3-863B-6D724D7D3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9" y="1390650"/>
            <a:ext cx="8328991" cy="5102223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We Understand the Hazards and Risks?</a:t>
            </a:r>
          </a:p>
          <a:p>
            <a:pPr lvl="1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Yes, and C-AD is working to improve our safety documentation and procedures to more effectively address and identify hazards and risks</a:t>
            </a:r>
          </a:p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the Safety Analysis Adequate?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Yes, the safety analyses of our facilities have been developed over many years and with the help of many experts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Successful reviews and robust processes attest to the adequacy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C-A has comprehensively analyzed the safety of our facilities, but we are working to improve the quality and the clarity of our analysis for the future</a:t>
            </a:r>
          </a:p>
          <a:p>
            <a:r>
              <a:rPr lang="en-US" b="1" dirty="0">
                <a:solidFill>
                  <a:srgbClr val="FFFF00"/>
                </a:solidFill>
              </a:rPr>
              <a:t>Are Facility Operations and Procedures Adequately Documented and Managed?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Yes, but C-AD is working to improve the documentation and procedures</a:t>
            </a:r>
          </a:p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Does the Staff Have an Adequate Understanding of Procedure and Controls?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Yes, but training and continuous improvement is an important part of C-A culture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Succession planning and knowledge transfer is critical to maintaining our programs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Continuous improvements require ongoing efforts to train and raise awareness of staff about hazards and risks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C-AD is always working to improve our training and engage staff in identifying hazards</a:t>
            </a:r>
          </a:p>
        </p:txBody>
      </p:sp>
    </p:spTree>
    <p:extLst>
      <p:ext uri="{BB962C8B-B14F-4D97-AF65-F5344CB8AC3E}">
        <p14:creationId xmlns:p14="http://schemas.microsoft.com/office/powerpoint/2010/main" val="40041858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9363D5AE-FAA2-423D-8B00-E87EAAB64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CA13F8-9C4A-4F4D-8ED1-A8BAF3F52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Vision for the 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BF014-5322-470A-813E-56A5A2D2F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9" y="1825625"/>
            <a:ext cx="8328991" cy="4565650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Operational Excellence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Procedures and programs that that demonstrate best practices in the DOE complex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Safety leadership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Best management tools and practices to manage present and future programs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Best tools and technologies to manage safety of facilities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Full engagement of staff in managing safety of facilities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Continued open and honest dialogue about challenges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Vigorous communication with all stakeholders regarding safety performance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Partnership with our Site Office to ensured continued successful operations</a:t>
            </a:r>
          </a:p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Fully resourced commitment to safety excellence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Thoughtful succession planning and knowledge transfer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Full complement of staff to manage safety programs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43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DComplex_Rev0117_draft3">
            <a:extLst>
              <a:ext uri="{FF2B5EF4-FFF2-40B4-BE49-F238E27FC236}">
                <a16:creationId xmlns:a16="http://schemas.microsoft.com/office/drawing/2014/main" id="{B125EF49-D4A4-4218-9AF1-3D5DF0798ACE}"/>
              </a:ext>
            </a:extLst>
          </p:cNvPr>
          <p:cNvPicPr/>
          <p:nvPr/>
        </p:nvPicPr>
        <p:blipFill>
          <a:blip r:embed="rId2" cstate="print">
            <a:alphaModFix amt="5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7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9F860CB-CE25-4ECF-B681-A17EA0145688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Conclusions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CBE3DA-763C-456D-8BC3-A071BEE1B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9" y="1304925"/>
            <a:ext cx="8328991" cy="52482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62500" lnSpcReduction="20000"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C-AD, NPP, and BNL are committed to maintaining a culture of safety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Values and culture are aligned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All stakeholders understand and value our safety commitment</a:t>
            </a:r>
          </a:p>
          <a:p>
            <a:r>
              <a:rPr lang="en-US" b="1" dirty="0">
                <a:solidFill>
                  <a:srgbClr val="FFFF00"/>
                </a:solidFill>
              </a:rPr>
              <a:t>C-AD has been successful in maintain RHIC operations and bringing new operations online</a:t>
            </a:r>
          </a:p>
          <a:p>
            <a:pPr lvl="1">
              <a:tabLst>
                <a:tab pos="2743200" algn="l"/>
              </a:tabLst>
            </a:pPr>
            <a:r>
              <a:rPr lang="en-US" b="1" dirty="0" err="1">
                <a:solidFill>
                  <a:schemeClr val="bg1"/>
                </a:solidFill>
              </a:rPr>
              <a:t>LEReC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CeC</a:t>
            </a:r>
            <a:r>
              <a:rPr lang="en-US" b="1" dirty="0">
                <a:solidFill>
                  <a:schemeClr val="bg1"/>
                </a:solidFill>
              </a:rPr>
              <a:t>, STAR Upgrade, PHENIX R &amp; R	</a:t>
            </a:r>
          </a:p>
          <a:p>
            <a:r>
              <a:rPr lang="en-US" b="1" dirty="0">
                <a:solidFill>
                  <a:srgbClr val="FFFF00"/>
                </a:solidFill>
              </a:rPr>
              <a:t>C-AD maintains are large number of safety programs and initiatives that provide for safe and environmentally sound operations</a:t>
            </a:r>
          </a:p>
          <a:p>
            <a:r>
              <a:rPr lang="en-US" b="1" dirty="0">
                <a:solidFill>
                  <a:srgbClr val="FFFF00"/>
                </a:solidFill>
              </a:rPr>
              <a:t>Challenges include: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Aging workforce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Small uptick in injuries in past several years</a:t>
            </a:r>
          </a:p>
          <a:p>
            <a:pPr lvl="2"/>
            <a:r>
              <a:rPr lang="en-US" b="1" dirty="0">
                <a:solidFill>
                  <a:schemeClr val="bg1"/>
                </a:solidFill>
              </a:rPr>
              <a:t>Heightened awareness of staff</a:t>
            </a:r>
          </a:p>
          <a:p>
            <a:pPr lvl="2"/>
            <a:r>
              <a:rPr lang="en-US" b="1" dirty="0">
                <a:solidFill>
                  <a:schemeClr val="bg1"/>
                </a:solidFill>
              </a:rPr>
              <a:t>Additional training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Transition to new leadership with retirement of longtime Associate Chair for ESSHQ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Continuous improvement of operations to address concerns of accelerator safety assessment now and into future</a:t>
            </a:r>
          </a:p>
          <a:p>
            <a:r>
              <a:rPr lang="en-US" b="1" dirty="0">
                <a:solidFill>
                  <a:srgbClr val="FFFF00"/>
                </a:solidFill>
              </a:rPr>
              <a:t>C-AD is committed to a future of operational excellence through commitment to Safe Conduct of Research Principles</a:t>
            </a:r>
          </a:p>
        </p:txBody>
      </p:sp>
    </p:spTree>
    <p:extLst>
      <p:ext uri="{BB962C8B-B14F-4D97-AF65-F5344CB8AC3E}">
        <p14:creationId xmlns:p14="http://schemas.microsoft.com/office/powerpoint/2010/main" val="359803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68BCC-6ADD-44CD-961D-B7FB32155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5EBC55-30FF-42C5-B088-AC452CEFD6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umbrella, holding, open, colorful&#10;&#10;Description automatically generated">
            <a:extLst>
              <a:ext uri="{FF2B5EF4-FFF2-40B4-BE49-F238E27FC236}">
                <a16:creationId xmlns:a16="http://schemas.microsoft.com/office/drawing/2014/main" id="{673439DE-810F-4861-A0E8-AD3B0FDD2C3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99F3FB-8CDB-4BC1-9B66-0BDA7D370464}"/>
              </a:ext>
            </a:extLst>
          </p:cNvPr>
          <p:cNvSpPr txBox="1"/>
          <p:nvPr/>
        </p:nvSpPr>
        <p:spPr>
          <a:xfrm>
            <a:off x="3977640" y="3167389"/>
            <a:ext cx="1188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806639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760AC23-F8B3-4C8C-882B-20C886EC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4114BF8-B7BF-4836-9A3A-1DEDB0ABB6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ADComplex_Rev0117_draft3">
            <a:extLst>
              <a:ext uri="{FF2B5EF4-FFF2-40B4-BE49-F238E27FC236}">
                <a16:creationId xmlns:a16="http://schemas.microsoft.com/office/drawing/2014/main" id="{B7215EEE-6383-49D9-BE8E-69FC076946EC}"/>
              </a:ext>
            </a:extLst>
          </p:cNvPr>
          <p:cNvPicPr/>
          <p:nvPr/>
        </p:nvPicPr>
        <p:blipFill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194000"/>
                    </a14:imgEffect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059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DComplex_Rev0117_draft3">
            <a:extLst>
              <a:ext uri="{FF2B5EF4-FFF2-40B4-BE49-F238E27FC236}">
                <a16:creationId xmlns:a16="http://schemas.microsoft.com/office/drawing/2014/main" id="{82FD5887-6686-4495-BB82-9DB907A40BD8}"/>
              </a:ext>
            </a:extLst>
          </p:cNvPr>
          <p:cNvPicPr/>
          <p:nvPr/>
        </p:nvPicPr>
        <p:blipFill>
          <a:blip r:embed="rId2" cstate="print">
            <a:alphaModFix amt="5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7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CF020B-DEA2-42F9-9F4C-F1D69210F10C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Safety and the C-AD 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43A48-4325-4329-B80C-6F77D5363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9" y="1825625"/>
            <a:ext cx="8328991" cy="428160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Collider-Accelerator Department Mission: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Improve and operate accelerators, support the experimental program, and design and construct new accelerator facilities in an environmentally responsible and safe manner under a rigorous conduct-of-operations approach.</a:t>
            </a:r>
          </a:p>
          <a:p>
            <a:r>
              <a:rPr lang="en-US" dirty="0">
                <a:solidFill>
                  <a:schemeClr val="bg1"/>
                </a:solidFill>
              </a:rPr>
              <a:t>Safety is the highest priority for our operations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Integral part of the mission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Operations are conducted with an understanding of the hazards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Conducted with adherence to procedure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Each worker is responsible for maintaining an awareness of safety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Deep respect for our co-workers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Deep respect for the environment</a:t>
            </a:r>
          </a:p>
        </p:txBody>
      </p:sp>
    </p:spTree>
    <p:extLst>
      <p:ext uri="{BB962C8B-B14F-4D97-AF65-F5344CB8AC3E}">
        <p14:creationId xmlns:p14="http://schemas.microsoft.com/office/powerpoint/2010/main" val="239317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13837154-2DE9-424E-9E83-2A0C549D6E2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09000"/>
                    </a14:imgEffect>
                    <a14:imgEffect>
                      <a14:brightnessContrast bright="-54000" contrast="2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5627"/>
            <a:ext cx="9144000" cy="68267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8A37D8-E127-46DC-B5E1-FFEF16818B01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Profile of C-AD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952253-258E-4166-A874-D7BF6C73E1BA}"/>
              </a:ext>
            </a:extLst>
          </p:cNvPr>
          <p:cNvSpPr>
            <a:spLocks noGrp="1"/>
          </p:cNvSpPr>
          <p:nvPr>
            <p:ph idx="1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~345 FTEs in C-AD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742,913 C-AD working hours in 2018</a:t>
            </a:r>
          </a:p>
          <a:p>
            <a:r>
              <a:rPr lang="en-US" dirty="0">
                <a:solidFill>
                  <a:srgbClr val="FFFF00"/>
                </a:solidFill>
              </a:rPr>
              <a:t>28 Groups</a:t>
            </a:r>
          </a:p>
          <a:p>
            <a:r>
              <a:rPr lang="en-US" dirty="0">
                <a:solidFill>
                  <a:srgbClr val="FFFF00"/>
                </a:solidFill>
              </a:rPr>
              <a:t>1,000 Acres</a:t>
            </a:r>
          </a:p>
          <a:p>
            <a:r>
              <a:rPr lang="en-US" dirty="0">
                <a:solidFill>
                  <a:srgbClr val="FFFF00"/>
                </a:solidFill>
              </a:rPr>
              <a:t>100+ Buildings</a:t>
            </a:r>
          </a:p>
          <a:p>
            <a:r>
              <a:rPr lang="en-US" dirty="0">
                <a:solidFill>
                  <a:srgbClr val="FFFF00"/>
                </a:solidFill>
              </a:rPr>
              <a:t>1,500 Users at C-AD Facilities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96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7F412-F373-47A4-9F14-F52042DEC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C-AD Safety Values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83EA22A-DD75-47AC-B25D-47D2DD86B9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1677759"/>
              </p:ext>
            </p:extLst>
          </p:nvPr>
        </p:nvGraphicFramePr>
        <p:xfrm>
          <a:off x="357188" y="1825625"/>
          <a:ext cx="8329612" cy="3929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59836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3AB1C-1D2F-42F2-9BF2-AC816C4B7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Values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A47F419-BECB-48D2-881B-C54DE006AD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7809" y="2807357"/>
            <a:ext cx="3858591" cy="254539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Safety highly valued at Brookhaven and within the NPP Directorate</a:t>
            </a:r>
          </a:p>
          <a:p>
            <a:r>
              <a:rPr lang="en-US" dirty="0"/>
              <a:t>Survey results indicate a strong commitment to safety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67E1615-2FAB-4FF5-9443-DE41516D621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787E4B-9764-4416-87EB-0E17DCAF79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1515"/>
          <a:stretch/>
        </p:blipFill>
        <p:spPr>
          <a:xfrm>
            <a:off x="280955" y="1436684"/>
            <a:ext cx="8564595" cy="10931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F2971F-3067-4F01-9E77-2777477B7D4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86079" y="4623409"/>
            <a:ext cx="2003425" cy="4659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F90506-55C5-4FB3-BFED-5E20B08F35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35623"/>
          <a:stretch/>
        </p:blipFill>
        <p:spPr>
          <a:xfrm>
            <a:off x="4472609" y="2777192"/>
            <a:ext cx="4419600" cy="1598865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E85BF2-827C-4518-ADC8-9FBED9D7853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7808" y="5421316"/>
            <a:ext cx="5003423" cy="6016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4F912E-6AC6-4EC6-AEBC-CC0527666761}"/>
              </a:ext>
            </a:extLst>
          </p:cNvPr>
          <p:cNvSpPr txBox="1"/>
          <p:nvPr/>
        </p:nvSpPr>
        <p:spPr>
          <a:xfrm>
            <a:off x="4522304" y="3467037"/>
            <a:ext cx="3173896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My manager insists that safety rules are carefully followed even if it means that work is slowed down.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25212D-4B7F-41FE-87D8-BA41DD50910F}"/>
              </a:ext>
            </a:extLst>
          </p:cNvPr>
          <p:cNvSpPr txBox="1"/>
          <p:nvPr/>
        </p:nvSpPr>
        <p:spPr>
          <a:xfrm>
            <a:off x="866775" y="5524500"/>
            <a:ext cx="809625" cy="38100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NPP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959A5B-0874-4EFD-9D7C-DC8389EF9936}"/>
              </a:ext>
            </a:extLst>
          </p:cNvPr>
          <p:cNvSpPr txBox="1"/>
          <p:nvPr/>
        </p:nvSpPr>
        <p:spPr>
          <a:xfrm>
            <a:off x="2558134" y="5534025"/>
            <a:ext cx="809625" cy="38100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Lab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023CF2-6329-44D7-944D-4878845B34CE}"/>
              </a:ext>
            </a:extLst>
          </p:cNvPr>
          <p:cNvSpPr txBox="1"/>
          <p:nvPr/>
        </p:nvSpPr>
        <p:spPr>
          <a:xfrm>
            <a:off x="4289566" y="5514975"/>
            <a:ext cx="2218756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Best Companies to Work For</a:t>
            </a:r>
          </a:p>
        </p:txBody>
      </p:sp>
    </p:spTree>
    <p:extLst>
      <p:ext uri="{BB962C8B-B14F-4D97-AF65-F5344CB8AC3E}">
        <p14:creationId xmlns:p14="http://schemas.microsoft.com/office/powerpoint/2010/main" val="156869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367B1-5BE7-46B0-AB2D-99C5BD87C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ESH Practices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ACE2A-DDFE-4E9F-BD78-6901DD0B7C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Performance and Project Reviews</a:t>
            </a:r>
          </a:p>
          <a:p>
            <a:pPr lvl="1"/>
            <a:r>
              <a:rPr lang="en-US" dirty="0"/>
              <a:t>3 programs</a:t>
            </a:r>
          </a:p>
          <a:p>
            <a:r>
              <a:rPr lang="en-US" b="1" dirty="0">
                <a:solidFill>
                  <a:schemeClr val="accent2"/>
                </a:solidFill>
              </a:rPr>
              <a:t>Events and Issues Management</a:t>
            </a:r>
          </a:p>
          <a:p>
            <a:pPr lvl="1"/>
            <a:r>
              <a:rPr lang="en-US" dirty="0"/>
              <a:t>3 programs</a:t>
            </a:r>
          </a:p>
          <a:p>
            <a:r>
              <a:rPr lang="en-US" b="1" dirty="0">
                <a:solidFill>
                  <a:srgbClr val="FF0000"/>
                </a:solidFill>
              </a:rPr>
              <a:t>Internal Assessments</a:t>
            </a:r>
          </a:p>
          <a:p>
            <a:pPr lvl="1"/>
            <a:r>
              <a:rPr lang="en-US" dirty="0"/>
              <a:t>16 programs</a:t>
            </a:r>
          </a:p>
          <a:p>
            <a:r>
              <a:rPr lang="en-US" b="1" dirty="0">
                <a:solidFill>
                  <a:schemeClr val="accent1"/>
                </a:solidFill>
              </a:rPr>
              <a:t>External Assessments</a:t>
            </a:r>
          </a:p>
          <a:p>
            <a:pPr lvl="1"/>
            <a:r>
              <a:rPr lang="en-US" dirty="0"/>
              <a:t>9 programs</a:t>
            </a:r>
          </a:p>
          <a:p>
            <a:r>
              <a:rPr lang="en-US" b="1" dirty="0">
                <a:solidFill>
                  <a:schemeClr val="accent6"/>
                </a:solidFill>
              </a:rPr>
              <a:t>Operational ESSHQ Activities</a:t>
            </a:r>
          </a:p>
          <a:p>
            <a:pPr lvl="1"/>
            <a:r>
              <a:rPr lang="en-US" dirty="0"/>
              <a:t>12 programs</a:t>
            </a:r>
          </a:p>
        </p:txBody>
      </p:sp>
    </p:spTree>
    <p:extLst>
      <p:ext uri="{BB962C8B-B14F-4D97-AF65-F5344CB8AC3E}">
        <p14:creationId xmlns:p14="http://schemas.microsoft.com/office/powerpoint/2010/main" val="27168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E57812E-4D19-4DF1-8B88-54822D5F72A6}"/>
              </a:ext>
            </a:extLst>
          </p:cNvPr>
          <p:cNvCxnSpPr>
            <a:cxnSpLocks/>
            <a:endCxn id="57" idx="2"/>
          </p:cNvCxnSpPr>
          <p:nvPr/>
        </p:nvCxnSpPr>
        <p:spPr>
          <a:xfrm flipH="1">
            <a:off x="5558721" y="4121150"/>
            <a:ext cx="4468" cy="134719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8272F8F-661B-493E-8F3F-7F3A31274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ESSHQ Groups in C-A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364033C-6116-4B1B-8CC3-81C8236022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1117404"/>
              </p:ext>
            </p:extLst>
          </p:nvPr>
        </p:nvGraphicFramePr>
        <p:xfrm>
          <a:off x="2506277" y="1845907"/>
          <a:ext cx="4131445" cy="27884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id="{DCCB998C-90D1-4201-A0E8-0900401722C2}"/>
              </a:ext>
            </a:extLst>
          </p:cNvPr>
          <p:cNvGrpSpPr/>
          <p:nvPr/>
        </p:nvGrpSpPr>
        <p:grpSpPr>
          <a:xfrm>
            <a:off x="2516819" y="4336719"/>
            <a:ext cx="921903" cy="525787"/>
            <a:chOff x="1509" y="1188371"/>
            <a:chExt cx="675924" cy="33796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3F315EA-A809-4FCA-A8C7-327FC466286D}"/>
                </a:ext>
              </a:extLst>
            </p:cNvPr>
            <p:cNvSpPr/>
            <p:nvPr/>
          </p:nvSpPr>
          <p:spPr>
            <a:xfrm>
              <a:off x="1509" y="1188371"/>
              <a:ext cx="675924" cy="337962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FF62DC3-38EB-4547-9793-B6F934E4B262}"/>
                </a:ext>
              </a:extLst>
            </p:cNvPr>
            <p:cNvSpPr txBox="1"/>
            <p:nvPr/>
          </p:nvSpPr>
          <p:spPr>
            <a:xfrm>
              <a:off x="1509" y="1188371"/>
              <a:ext cx="675924" cy="3379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45" tIns="4445" rIns="4445" bIns="4445" numCol="1" spcCol="1270" anchor="ctr" anchorCtr="0">
              <a:noAutofit/>
            </a:bodyPr>
            <a:lstStyle/>
            <a:p>
              <a:pPr marL="0" lvl="0" indent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000" kern="1200" dirty="0"/>
                <a:t>Work Planning and Control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04C744B-EEFC-4614-971D-1828F2D6DA44}"/>
              </a:ext>
            </a:extLst>
          </p:cNvPr>
          <p:cNvGrpSpPr/>
          <p:nvPr/>
        </p:nvGrpSpPr>
        <p:grpSpPr>
          <a:xfrm>
            <a:off x="3513413" y="4342614"/>
            <a:ext cx="921903" cy="519891"/>
            <a:chOff x="1801193" y="0"/>
            <a:chExt cx="576973" cy="288486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E50D647-6A57-479B-A1D4-819D7CE46C18}"/>
                </a:ext>
              </a:extLst>
            </p:cNvPr>
            <p:cNvSpPr/>
            <p:nvPr/>
          </p:nvSpPr>
          <p:spPr>
            <a:xfrm>
              <a:off x="1801193" y="0"/>
              <a:ext cx="576973" cy="28848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ACD00A8-18B1-484D-B1EB-DA68354007EA}"/>
                </a:ext>
              </a:extLst>
            </p:cNvPr>
            <p:cNvSpPr txBox="1"/>
            <p:nvPr/>
          </p:nvSpPr>
          <p:spPr>
            <a:xfrm>
              <a:off x="1801193" y="0"/>
              <a:ext cx="576973" cy="2884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" tIns="3810" rIns="3810" bIns="3810" numCol="1" spcCol="1270" anchor="ctr" anchorCtr="0">
              <a:noAutofit/>
            </a:bodyPr>
            <a:lstStyle/>
            <a:p>
              <a:pPr marL="0" lvl="0" indent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dirty="0"/>
                <a:t>Safety</a:t>
              </a:r>
            </a:p>
          </p:txBody>
        </p:sp>
      </p:grp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59B581A3-3303-48D0-8FC5-72642ED2C2D3}"/>
              </a:ext>
            </a:extLst>
          </p:cNvPr>
          <p:cNvCxnSpPr>
            <a:cxnSpLocks/>
            <a:endCxn id="19" idx="0"/>
          </p:cNvCxnSpPr>
          <p:nvPr/>
        </p:nvCxnSpPr>
        <p:spPr>
          <a:xfrm rot="10800000" flipV="1">
            <a:off x="2977772" y="4262671"/>
            <a:ext cx="469523" cy="74048"/>
          </a:xfrm>
          <a:prstGeom prst="bentConnector2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or: Elbow 46">
            <a:extLst>
              <a:ext uri="{FF2B5EF4-FFF2-40B4-BE49-F238E27FC236}">
                <a16:creationId xmlns:a16="http://schemas.microsoft.com/office/drawing/2014/main" id="{AEEC7BB8-21CC-467E-A64E-B25B5904EDA5}"/>
              </a:ext>
            </a:extLst>
          </p:cNvPr>
          <p:cNvCxnSpPr>
            <a:endCxn id="22" idx="0"/>
          </p:cNvCxnSpPr>
          <p:nvPr/>
        </p:nvCxnSpPr>
        <p:spPr>
          <a:xfrm>
            <a:off x="3447294" y="4262671"/>
            <a:ext cx="527071" cy="79943"/>
          </a:xfrm>
          <a:prstGeom prst="bentConnector2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9062C72-F8F6-4C02-A8B1-17289AF542AB}"/>
              </a:ext>
            </a:extLst>
          </p:cNvPr>
          <p:cNvCxnSpPr>
            <a:cxnSpLocks/>
          </p:cNvCxnSpPr>
          <p:nvPr/>
        </p:nvCxnSpPr>
        <p:spPr>
          <a:xfrm flipV="1">
            <a:off x="3474442" y="4153135"/>
            <a:ext cx="0" cy="10953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DDB3396-6BAC-4002-9BF7-25E208677B18}"/>
              </a:ext>
            </a:extLst>
          </p:cNvPr>
          <p:cNvGrpSpPr/>
          <p:nvPr/>
        </p:nvGrpSpPr>
        <p:grpSpPr>
          <a:xfrm>
            <a:off x="5092336" y="4342614"/>
            <a:ext cx="921903" cy="525787"/>
            <a:chOff x="1509" y="1188371"/>
            <a:chExt cx="675924" cy="337962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CBFF111B-9B47-44AA-866C-E371B30D221F}"/>
                </a:ext>
              </a:extLst>
            </p:cNvPr>
            <p:cNvSpPr/>
            <p:nvPr/>
          </p:nvSpPr>
          <p:spPr>
            <a:xfrm>
              <a:off x="1509" y="1188371"/>
              <a:ext cx="675924" cy="337962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D7AF6F8-0D20-416B-B4B7-59DA574F5C68}"/>
                </a:ext>
              </a:extLst>
            </p:cNvPr>
            <p:cNvSpPr txBox="1"/>
            <p:nvPr/>
          </p:nvSpPr>
          <p:spPr>
            <a:xfrm>
              <a:off x="1509" y="1188371"/>
              <a:ext cx="675924" cy="3379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45" tIns="4445" rIns="4445" bIns="4445" numCol="1" spcCol="1270" anchor="ctr" anchorCtr="0">
              <a:noAutofit/>
            </a:bodyPr>
            <a:lstStyle/>
            <a:p>
              <a:pPr marL="0" lvl="0" indent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000" kern="1200" dirty="0"/>
                <a:t>Training and Procedures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47D806D-96A0-4DA9-8E68-B22726DD525B}"/>
              </a:ext>
            </a:extLst>
          </p:cNvPr>
          <p:cNvGrpSpPr/>
          <p:nvPr/>
        </p:nvGrpSpPr>
        <p:grpSpPr>
          <a:xfrm>
            <a:off x="5097769" y="4942560"/>
            <a:ext cx="921903" cy="525787"/>
            <a:chOff x="1509" y="1188371"/>
            <a:chExt cx="675924" cy="337962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01FEB1D-3D9C-4899-829D-153258955D23}"/>
                </a:ext>
              </a:extLst>
            </p:cNvPr>
            <p:cNvSpPr/>
            <p:nvPr/>
          </p:nvSpPr>
          <p:spPr>
            <a:xfrm>
              <a:off x="1509" y="1188371"/>
              <a:ext cx="675924" cy="337962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CFC47A6-0B82-4AB4-96EA-650EB642682A}"/>
                </a:ext>
              </a:extLst>
            </p:cNvPr>
            <p:cNvSpPr txBox="1"/>
            <p:nvPr/>
          </p:nvSpPr>
          <p:spPr>
            <a:xfrm>
              <a:off x="1509" y="1188371"/>
              <a:ext cx="675924" cy="3379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45" tIns="4445" rIns="4445" bIns="4445" numCol="1" spcCol="1270" anchor="ctr" anchorCtr="0">
              <a:noAutofit/>
            </a:bodyPr>
            <a:lstStyle/>
            <a:p>
              <a:pPr marL="0" lvl="0" indent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000" kern="1200" dirty="0"/>
                <a:t>Authorization Basis Documents</a:t>
              </a:r>
            </a:p>
          </p:txBody>
        </p: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BEF6E01-AF57-47D5-B76C-41F2D30A4334}"/>
              </a:ext>
            </a:extLst>
          </p:cNvPr>
          <p:cNvCxnSpPr>
            <a:stCxn id="18" idx="2"/>
            <a:endCxn id="33" idx="2"/>
          </p:cNvCxnSpPr>
          <p:nvPr/>
        </p:nvCxnSpPr>
        <p:spPr>
          <a:xfrm>
            <a:off x="2977771" y="4862506"/>
            <a:ext cx="9557" cy="119052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AF30C60-B2F5-4092-80EF-748E409CBD17}"/>
              </a:ext>
            </a:extLst>
          </p:cNvPr>
          <p:cNvCxnSpPr>
            <a:stCxn id="22" idx="2"/>
            <a:endCxn id="32" idx="2"/>
          </p:cNvCxnSpPr>
          <p:nvPr/>
        </p:nvCxnSpPr>
        <p:spPr>
          <a:xfrm flipH="1">
            <a:off x="3974364" y="4862505"/>
            <a:ext cx="1" cy="117913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C8F5FA0-4C14-4D84-AE35-2EB924F07AF0}"/>
              </a:ext>
            </a:extLst>
          </p:cNvPr>
          <p:cNvGrpSpPr/>
          <p:nvPr/>
        </p:nvGrpSpPr>
        <p:grpSpPr>
          <a:xfrm>
            <a:off x="2527362" y="4931980"/>
            <a:ext cx="911360" cy="525786"/>
            <a:chOff x="1637247" y="1188371"/>
            <a:chExt cx="675924" cy="33796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E8928C6-7C22-49CD-BD81-E2BE67E90DCD}"/>
                </a:ext>
              </a:extLst>
            </p:cNvPr>
            <p:cNvSpPr/>
            <p:nvPr/>
          </p:nvSpPr>
          <p:spPr>
            <a:xfrm>
              <a:off x="1637247" y="1188371"/>
              <a:ext cx="675924" cy="337962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3FB3E58-AD56-47B1-91F5-A619EB7C02D7}"/>
                </a:ext>
              </a:extLst>
            </p:cNvPr>
            <p:cNvSpPr txBox="1"/>
            <p:nvPr/>
          </p:nvSpPr>
          <p:spPr>
            <a:xfrm>
              <a:off x="1637247" y="1188371"/>
              <a:ext cx="675924" cy="3379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45" tIns="4445" rIns="4445" bIns="4445" numCol="1" spcCol="1270" anchor="ctr" anchorCtr="0">
              <a:noAutofit/>
            </a:bodyPr>
            <a:lstStyle/>
            <a:p>
              <a:pPr marL="0" lvl="0" indent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000" kern="1200" dirty="0"/>
                <a:t>Environmental Protection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DAF52B1-3BE5-49DB-AF65-0ECC68C62D30}"/>
              </a:ext>
            </a:extLst>
          </p:cNvPr>
          <p:cNvGrpSpPr/>
          <p:nvPr/>
        </p:nvGrpSpPr>
        <p:grpSpPr>
          <a:xfrm>
            <a:off x="3513412" y="4936664"/>
            <a:ext cx="911359" cy="521101"/>
            <a:chOff x="1975970" y="1153265"/>
            <a:chExt cx="816348" cy="40817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80DA5C2-2915-403B-9851-BCCF69524535}"/>
                </a:ext>
              </a:extLst>
            </p:cNvPr>
            <p:cNvSpPr/>
            <p:nvPr/>
          </p:nvSpPr>
          <p:spPr>
            <a:xfrm>
              <a:off x="1975970" y="1153265"/>
              <a:ext cx="816348" cy="408174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DB76CEE-3FE2-4299-9613-BE6BC8541564}"/>
                </a:ext>
              </a:extLst>
            </p:cNvPr>
            <p:cNvSpPr txBox="1"/>
            <p:nvPr/>
          </p:nvSpPr>
          <p:spPr>
            <a:xfrm>
              <a:off x="1975970" y="1153265"/>
              <a:ext cx="816348" cy="4081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" tIns="5715" rIns="5715" bIns="5715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900" kern="1200" dirty="0"/>
                <a:t>Assurance and Configuration Management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AB1D600-BB2F-4FC2-B49C-69B645AC6502}"/>
              </a:ext>
            </a:extLst>
          </p:cNvPr>
          <p:cNvGrpSpPr/>
          <p:nvPr/>
        </p:nvGrpSpPr>
        <p:grpSpPr>
          <a:xfrm>
            <a:off x="2527362" y="5527240"/>
            <a:ext cx="919932" cy="525786"/>
            <a:chOff x="2492168" y="1100151"/>
            <a:chExt cx="1028802" cy="514401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F45185B-01B9-4D88-ACBC-E9E657D07F0C}"/>
                </a:ext>
              </a:extLst>
            </p:cNvPr>
            <p:cNvSpPr/>
            <p:nvPr/>
          </p:nvSpPr>
          <p:spPr>
            <a:xfrm>
              <a:off x="2492168" y="1100151"/>
              <a:ext cx="1028802" cy="514401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2FE0427-4AF5-4B2A-9ACA-A4F811FD524F}"/>
                </a:ext>
              </a:extLst>
            </p:cNvPr>
            <p:cNvSpPr txBox="1"/>
            <p:nvPr/>
          </p:nvSpPr>
          <p:spPr>
            <a:xfrm>
              <a:off x="2492168" y="1100151"/>
              <a:ext cx="1028802" cy="5144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/>
                <a:t>Quality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F6EA346-6A78-4FFD-AC3A-94A4946A6206}"/>
              </a:ext>
            </a:extLst>
          </p:cNvPr>
          <p:cNvGrpSpPr/>
          <p:nvPr/>
        </p:nvGrpSpPr>
        <p:grpSpPr>
          <a:xfrm>
            <a:off x="3513412" y="5527240"/>
            <a:ext cx="921904" cy="514401"/>
            <a:chOff x="3737019" y="1100151"/>
            <a:chExt cx="1028802" cy="514401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448173E-0029-435E-981C-9DDC3D8188E8}"/>
                </a:ext>
              </a:extLst>
            </p:cNvPr>
            <p:cNvSpPr/>
            <p:nvPr/>
          </p:nvSpPr>
          <p:spPr>
            <a:xfrm>
              <a:off x="3737019" y="1100151"/>
              <a:ext cx="1028802" cy="514401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BF769AC-26FD-43F8-9F35-F63CECE6E533}"/>
                </a:ext>
              </a:extLst>
            </p:cNvPr>
            <p:cNvSpPr txBox="1"/>
            <p:nvPr/>
          </p:nvSpPr>
          <p:spPr>
            <a:xfrm>
              <a:off x="3737019" y="1100151"/>
              <a:ext cx="1028802" cy="5144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900" kern="1200" dirty="0"/>
                <a:t>Radiological Control Division</a:t>
              </a:r>
            </a:p>
          </p:txBody>
        </p: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AFA56E44-AC4B-4913-AA25-ABACDC34331C}"/>
              </a:ext>
            </a:extLst>
          </p:cNvPr>
          <p:cNvSpPr/>
          <p:nvPr/>
        </p:nvSpPr>
        <p:spPr>
          <a:xfrm>
            <a:off x="3841749" y="1556226"/>
            <a:ext cx="1460500" cy="5029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T. Roser, Chair</a:t>
            </a:r>
            <a:endParaRPr lang="en-US" dirty="0"/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96EC9E99-C751-46D5-82B3-AAE7C71BC230}"/>
              </a:ext>
            </a:extLst>
          </p:cNvPr>
          <p:cNvCxnSpPr/>
          <p:nvPr/>
        </p:nvCxnSpPr>
        <p:spPr>
          <a:xfrm>
            <a:off x="4572000" y="2059156"/>
            <a:ext cx="0" cy="34114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84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19" id="{91360E50-0002-49E6-B4A2-466599978D4F}" vid="{79F14F76-D711-4371-9755-0A53F935B5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0E9874060ED845A376EDE38D2915D3" ma:contentTypeVersion="11" ma:contentTypeDescription="Create a new document." ma:contentTypeScope="" ma:versionID="e0a250211079f47ee9dba7972f41f41f">
  <xsd:schema xmlns:xsd="http://www.w3.org/2001/XMLSchema" xmlns:xs="http://www.w3.org/2001/XMLSchema" xmlns:p="http://schemas.microsoft.com/office/2006/metadata/properties" xmlns:ns3="42fa8b5f-7911-4434-b6dc-365afe65a73b" xmlns:ns4="7d3d5884-e160-425d-a8e4-e9d7ffe374af" targetNamespace="http://schemas.microsoft.com/office/2006/metadata/properties" ma:root="true" ma:fieldsID="dc3f4b011e6e019993b564c717bf9ace" ns3:_="" ns4:_="">
    <xsd:import namespace="42fa8b5f-7911-4434-b6dc-365afe65a73b"/>
    <xsd:import namespace="7d3d5884-e160-425d-a8e4-e9d7ffe374a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EventHashCode" minOccurs="0"/>
                <xsd:element ref="ns3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fa8b5f-7911-4434-b6dc-365afe65a7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3d5884-e160-425d-a8e4-e9d7ffe374af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FE5DCDC-0FB1-4BD7-9059-83500D899B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2fa8b5f-7911-4434-b6dc-365afe65a73b"/>
    <ds:schemaRef ds:uri="7d3d5884-e160-425d-a8e4-e9d7ffe374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989F59A-2A5F-4864-A5CB-500592E1DDD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F5F04EB-8809-4A0B-81C6-639853C64F6D}">
  <ds:schemaRefs>
    <ds:schemaRef ds:uri="http://purl.org/dc/terms/"/>
    <ds:schemaRef ds:uri="http://schemas.microsoft.com/office/2006/documentManagement/types"/>
    <ds:schemaRef ds:uri="http://purl.org/dc/dcmitype/"/>
    <ds:schemaRef ds:uri="http://purl.org/dc/elements/1.1/"/>
    <ds:schemaRef ds:uri="http://schemas.openxmlformats.org/package/2006/metadata/core-properties"/>
    <ds:schemaRef ds:uri="42fa8b5f-7911-4434-b6dc-365afe65a73b"/>
    <ds:schemaRef ds:uri="7d3d5884-e160-425d-a8e4-e9d7ffe374af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887</TotalTime>
  <Words>1293</Words>
  <Application>Microsoft Office PowerPoint</Application>
  <PresentationFormat>On-screen Show (4:3)</PresentationFormat>
  <Paragraphs>234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Calibri</vt:lpstr>
      <vt:lpstr>Office Theme</vt:lpstr>
      <vt:lpstr>Safety Performance in C-AD Biennial Science and Technology Review of RHIC</vt:lpstr>
      <vt:lpstr>Agenda</vt:lpstr>
      <vt:lpstr>PowerPoint Presentation</vt:lpstr>
      <vt:lpstr>Safety and the C-AD Mission</vt:lpstr>
      <vt:lpstr>Profile of C-AD</vt:lpstr>
      <vt:lpstr>C-AD Safety Values</vt:lpstr>
      <vt:lpstr>Our Values</vt:lpstr>
      <vt:lpstr>ESH Practices</vt:lpstr>
      <vt:lpstr>ESSHQ Groups in C-A</vt:lpstr>
      <vt:lpstr>Safety Organizations in C-A</vt:lpstr>
      <vt:lpstr>Safety Performance Successes</vt:lpstr>
      <vt:lpstr>Environmental and Sustainability Objectives</vt:lpstr>
      <vt:lpstr>Environmental Monitoring and Waste Disposal</vt:lpstr>
      <vt:lpstr>Challenges to Safety Performance</vt:lpstr>
      <vt:lpstr>Events in C-AD</vt:lpstr>
      <vt:lpstr>Accelerator Safety Assessment</vt:lpstr>
      <vt:lpstr>Key Areas of Concern</vt:lpstr>
      <vt:lpstr>Key Questions</vt:lpstr>
      <vt:lpstr>SC Management Review</vt:lpstr>
      <vt:lpstr>Answers</vt:lpstr>
      <vt:lpstr>Vision for the Future</vt:lpstr>
      <vt:lpstr>Conclusions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Safety Performance Biennial Science and Technology Review of RHIC</dc:title>
  <dc:creator>Hammons, Lee</dc:creator>
  <cp:lastModifiedBy>Hammons, Lee</cp:lastModifiedBy>
  <cp:revision>2</cp:revision>
  <dcterms:created xsi:type="dcterms:W3CDTF">2019-09-02T18:53:13Z</dcterms:created>
  <dcterms:modified xsi:type="dcterms:W3CDTF">2019-09-13T17:51:17Z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0x010100FA0E9874060ED845A376EDE38D2915D3</vt:lpwstr>
  </property>
</Properties>
</file>