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83" r:id="rId19"/>
    <p:sldId id="274" r:id="rId20"/>
    <p:sldId id="272" r:id="rId21"/>
    <p:sldId id="275" r:id="rId22"/>
    <p:sldId id="276" r:id="rId23"/>
    <p:sldId id="277" r:id="rId24"/>
    <p:sldId id="278" r:id="rId25"/>
    <p:sldId id="279" r:id="rId26"/>
    <p:sldId id="280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/>
    <p:restoredTop sz="94695"/>
  </p:normalViewPr>
  <p:slideViewPr>
    <p:cSldViewPr snapToGrid="0" snapToObjects="1">
      <p:cViewPr varScale="1">
        <p:scale>
          <a:sx n="49" d="100"/>
          <a:sy n="49" d="100"/>
        </p:scale>
        <p:origin x="24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1pPr>
    <a:lvl2pPr indent="2286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2pPr>
    <a:lvl3pPr indent="4572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3pPr>
    <a:lvl4pPr indent="6858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4pPr>
    <a:lvl5pPr indent="9144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5pPr>
    <a:lvl6pPr indent="11430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6pPr>
    <a:lvl7pPr indent="13716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7pPr>
    <a:lvl8pPr indent="16002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8pPr>
    <a:lvl9pPr indent="18288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/>
          <p:cNvSpPr/>
          <p:nvPr/>
        </p:nvSpPr>
        <p:spPr>
          <a:xfrm>
            <a:off x="4703" y="-1"/>
            <a:ext cx="24374595" cy="2540002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-1648" y="72633"/>
            <a:ext cx="24387295" cy="2286001"/>
          </a:xfrm>
          <a:prstGeom prst="rect">
            <a:avLst/>
          </a:prstGeom>
        </p:spPr>
        <p:txBody>
          <a:bodyPr/>
          <a:lstStyle>
            <a:lvl1pPr indent="182879">
              <a:lnSpc>
                <a:spcPct val="100000"/>
              </a:lnSpc>
              <a:defRPr sz="8800" b="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050000" y="12986385"/>
            <a:ext cx="2286000" cy="7289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"/>
          <p:cNvSpPr/>
          <p:nvPr/>
        </p:nvSpPr>
        <p:spPr>
          <a:xfrm>
            <a:off x="254000" y="1587500"/>
            <a:ext cx="23876000" cy="1524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3" name="Zhang, Dissertation Proposal"/>
          <p:cNvSpPr txBox="1"/>
          <p:nvPr/>
        </p:nvSpPr>
        <p:spPr>
          <a:xfrm>
            <a:off x="5191125" y="13070522"/>
            <a:ext cx="7000875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Zhang, Dissertation Proposal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22352000" y="863600"/>
            <a:ext cx="1769532" cy="66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"/>
          <p:cNvSpPr/>
          <p:nvPr/>
        </p:nvSpPr>
        <p:spPr>
          <a:xfrm>
            <a:off x="254000" y="1587500"/>
            <a:ext cx="23876000" cy="1524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45" name="Zhang, Dissertation Proposal"/>
          <p:cNvSpPr txBox="1"/>
          <p:nvPr/>
        </p:nvSpPr>
        <p:spPr>
          <a:xfrm>
            <a:off x="5191125" y="13070522"/>
            <a:ext cx="7000875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Zhang, Dissertation Proposal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127000" y="2358"/>
            <a:ext cx="22098000" cy="1524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22352000" y="863600"/>
            <a:ext cx="1769532" cy="66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"/>
          <p:cNvSpPr/>
          <p:nvPr/>
        </p:nvSpPr>
        <p:spPr>
          <a:xfrm>
            <a:off x="254000" y="1587500"/>
            <a:ext cx="23876000" cy="1524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" name="Zhang, Dissertation Proposal"/>
          <p:cNvSpPr txBox="1"/>
          <p:nvPr/>
        </p:nvSpPr>
        <p:spPr>
          <a:xfrm>
            <a:off x="5191125" y="13070522"/>
            <a:ext cx="7000875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Zhang, Dissertation Proposal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127000" y="2358"/>
            <a:ext cx="22098000" cy="1524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1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22352000" y="863600"/>
            <a:ext cx="1769532" cy="66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54000" y="1587500"/>
            <a:ext cx="23876000" cy="1524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" name="Zhang, Dissertation Proposal"/>
          <p:cNvSpPr txBox="1"/>
          <p:nvPr/>
        </p:nvSpPr>
        <p:spPr>
          <a:xfrm>
            <a:off x="5191125" y="13070522"/>
            <a:ext cx="7000875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Zhang, Dissertation Proposal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254000" y="2324246"/>
            <a:ext cx="23622000" cy="1010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2pPr marL="1016000" indent="-635000">
              <a:buSzPct val="120000"/>
            </a:lvl2pPr>
            <a:lvl3pPr marL="1397000" indent="-635000"/>
            <a:lvl4pPr marL="1778000" indent="-635000">
              <a:buChar char="-"/>
            </a:lvl4pPr>
            <a:lvl5pPr>
              <a:buSzPct val="40000"/>
              <a:buChar char="✦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27000" y="2358"/>
            <a:ext cx="22098000" cy="162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68000" y="12960985"/>
            <a:ext cx="762000" cy="7289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>
              <a:spcBef>
                <a:spcPts val="3200"/>
              </a:spcBef>
              <a:defRPr>
                <a:solidFill>
                  <a:srgbClr val="0573A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ucla-std-blu-rgb-1h.jpg" descr="ucla-std-blu-rgb-1h.jpg"/>
          <p:cNvPicPr>
            <a:picLocks noChangeAspect="1"/>
          </p:cNvPicPr>
          <p:nvPr/>
        </p:nvPicPr>
        <p:blipFill>
          <a:blip r:embed="rId7">
            <a:extLst/>
          </a:blip>
          <a:srcRect l="11307" t="19776" r="11307" b="19776"/>
          <a:stretch>
            <a:fillRect/>
          </a:stretch>
        </p:blipFill>
        <p:spPr>
          <a:xfrm>
            <a:off x="22352000" y="863600"/>
            <a:ext cx="1769532" cy="66040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508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2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9144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3716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35000" marR="0" indent="-6350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✦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022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403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84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65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546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2927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308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3689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file:////var/folders/4k/ypd_mxwx63b2k_dzgbcrxxch0000gn/T/com.microsoft.Powerpoint/converted_emf.em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robing electron Weibel instability in optical field-ionized plasmas using ultrashort electron beams (ID 306033)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23622000" cy="2540000"/>
          </a:xfrm>
          <a:prstGeom prst="rect">
            <a:avLst/>
          </a:prstGeom>
        </p:spPr>
        <p:txBody>
          <a:bodyPr>
            <a:normAutofit/>
          </a:bodyPr>
          <a:lstStyle>
            <a:lvl1pPr indent="0" algn="ctr" defTabSz="1700783">
              <a:lnSpc>
                <a:spcPct val="90000"/>
              </a:lnSpc>
              <a:defRPr sz="6696" b="1"/>
            </a:lvl1pPr>
          </a:lstStyle>
          <a:p>
            <a:r>
              <a:t>Probing electron Weibel instability in optical field-ionized plasmas using ultrashort electron beams (ID 306033)</a:t>
            </a:r>
          </a:p>
        </p:txBody>
      </p:sp>
      <p:sp>
        <p:nvSpPr>
          <p:cNvPr id="71" name="PIs: Chaojie Zhang and Chan Joshi…"/>
          <p:cNvSpPr txBox="1"/>
          <p:nvPr/>
        </p:nvSpPr>
        <p:spPr>
          <a:xfrm>
            <a:off x="645409" y="3861478"/>
            <a:ext cx="9226864" cy="1478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600"/>
              </a:spcBef>
              <a:defRPr sz="4000" b="1">
                <a:solidFill>
                  <a:srgbClr val="3284BF"/>
                </a:solidFill>
              </a:defRPr>
            </a:pPr>
            <a:r>
              <a:t>PIs: Chaojie Zhang and Chan Joshi</a:t>
            </a:r>
          </a:p>
          <a:p>
            <a:pPr>
              <a:spcBef>
                <a:spcPts val="600"/>
              </a:spcBef>
              <a:defRPr sz="4000" b="1"/>
            </a:pPr>
            <a:r>
              <a:t>UCLA</a:t>
            </a:r>
          </a:p>
        </p:txBody>
      </p:sp>
      <p:sp>
        <p:nvSpPr>
          <p:cNvPr id="72" name="Collaborators:…"/>
          <p:cNvSpPr txBox="1"/>
          <p:nvPr/>
        </p:nvSpPr>
        <p:spPr>
          <a:xfrm>
            <a:off x="645409" y="6068291"/>
            <a:ext cx="12180190" cy="3508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800"/>
              </a:spcBef>
              <a:defRPr sz="4000" b="1" i="1">
                <a:solidFill>
                  <a:srgbClr val="3284BF"/>
                </a:solidFill>
              </a:defRPr>
            </a:pPr>
            <a:r>
              <a:rPr dirty="0"/>
              <a:t>Collaborators:</a:t>
            </a:r>
          </a:p>
          <a:p>
            <a:pPr>
              <a:spcBef>
                <a:spcPts val="800"/>
              </a:spcBef>
              <a:defRPr sz="4000" b="1" i="1"/>
            </a:pPr>
            <a:r>
              <a:rPr dirty="0"/>
              <a:t>Chen-Kang Huang, Ken A. Marsh, Warren B. Mori (UCLA)</a:t>
            </a:r>
          </a:p>
          <a:p>
            <a:pPr>
              <a:spcBef>
                <a:spcPts val="800"/>
              </a:spcBef>
              <a:defRPr b="1" i="1"/>
            </a:pPr>
            <a:r>
              <a:rPr dirty="0"/>
              <a:t>More people </a:t>
            </a:r>
            <a:r>
              <a:rPr lang="en-US" dirty="0"/>
              <a:t>will</a:t>
            </a:r>
            <a:r>
              <a:rPr dirty="0"/>
              <a:t> get involved in the future</a:t>
            </a:r>
          </a:p>
          <a:p>
            <a:pPr>
              <a:spcBef>
                <a:spcPts val="800"/>
              </a:spcBef>
              <a:defRPr sz="4000" b="1" i="1"/>
            </a:pPr>
            <a:r>
              <a:rPr dirty="0">
                <a:solidFill>
                  <a:srgbClr val="3284BF"/>
                </a:solidFill>
              </a:rPr>
              <a:t>Fundings:</a:t>
            </a:r>
            <a:r>
              <a:rPr dirty="0"/>
              <a:t> NSF, proposed</a:t>
            </a:r>
          </a:p>
        </p:txBody>
      </p:sp>
      <p:pic>
        <p:nvPicPr>
          <p:cNvPr id="73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91528" y="11583553"/>
            <a:ext cx="3389207" cy="1264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672" t="27044" r="6075" b="31677"/>
          <a:stretch>
            <a:fillRect/>
          </a:stretch>
        </p:blipFill>
        <p:spPr>
          <a:xfrm>
            <a:off x="3945848" y="11451195"/>
            <a:ext cx="5707274" cy="152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18314" y="11195408"/>
            <a:ext cx="2032060" cy="204113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Dec 4, 2019, ΑΤF User Meeting"/>
          <p:cNvSpPr txBox="1"/>
          <p:nvPr/>
        </p:nvSpPr>
        <p:spPr>
          <a:xfrm>
            <a:off x="330739" y="12889465"/>
            <a:ext cx="756480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600"/>
              </a:spcBef>
              <a:defRPr sz="4000" b="1"/>
            </a:lvl1pPr>
          </a:lstStyle>
          <a:p>
            <a:r>
              <a:t>Dec 4, 2019, ΑΤF User Meeting</a:t>
            </a:r>
          </a:p>
        </p:txBody>
      </p:sp>
      <p:grpSp>
        <p:nvGrpSpPr>
          <p:cNvPr id="79" name="title-sketch.pdf"/>
          <p:cNvGrpSpPr/>
          <p:nvPr/>
        </p:nvGrpSpPr>
        <p:grpSpPr>
          <a:xfrm>
            <a:off x="13382564" y="4138647"/>
            <a:ext cx="10010192" cy="7006312"/>
            <a:chOff x="0" y="0"/>
            <a:chExt cx="10010190" cy="7006310"/>
          </a:xfrm>
        </p:grpSpPr>
        <p:pic>
          <p:nvPicPr>
            <p:cNvPr id="78" name="title-sketch.pdf" descr="title-sketch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9603791" cy="6561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" name="title-sketch.pdf" descr="title-sketch.pdf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010191" cy="7006311"/>
            </a:xfrm>
            <a:prstGeom prst="rect">
              <a:avLst/>
            </a:prstGeom>
            <a:effectLst/>
          </p:spPr>
        </p:pic>
      </p:grpSp>
      <p:sp>
        <p:nvSpPr>
          <p:cNvPr id="80" name="CO2 laser"/>
          <p:cNvSpPr txBox="1"/>
          <p:nvPr/>
        </p:nvSpPr>
        <p:spPr>
          <a:xfrm>
            <a:off x="13720060" y="5371389"/>
            <a:ext cx="224568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spcBef>
                <a:spcPts val="500"/>
              </a:spcBef>
              <a:defRPr b="1"/>
            </a:pPr>
            <a:r>
              <a:t>CO</a:t>
            </a:r>
            <a:r>
              <a:rPr baseline="-5999"/>
              <a:t>2</a:t>
            </a:r>
            <a:r>
              <a:t> laser</a:t>
            </a:r>
          </a:p>
        </p:txBody>
      </p:sp>
      <p:sp>
        <p:nvSpPr>
          <p:cNvPr id="81" name="H2/He/N2 …"/>
          <p:cNvSpPr txBox="1"/>
          <p:nvPr/>
        </p:nvSpPr>
        <p:spPr>
          <a:xfrm>
            <a:off x="16994060" y="9602363"/>
            <a:ext cx="2787199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500"/>
              </a:spcBef>
              <a:defRPr b="1"/>
            </a:lvl1pPr>
          </a:lstStyle>
          <a:p>
            <a:r>
              <a:t>H2/He/N2 …</a:t>
            </a:r>
          </a:p>
        </p:txBody>
      </p:sp>
      <p:sp>
        <p:nvSpPr>
          <p:cNvPr id="82" name="Weibel B fields"/>
          <p:cNvSpPr txBox="1"/>
          <p:nvPr/>
        </p:nvSpPr>
        <p:spPr>
          <a:xfrm>
            <a:off x="14965427" y="4388719"/>
            <a:ext cx="343929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500"/>
              </a:spcBef>
              <a:defRPr b="1"/>
            </a:lvl1pPr>
          </a:lstStyle>
          <a:p>
            <a:r>
              <a:t>Weibel B fields</a:t>
            </a:r>
          </a:p>
        </p:txBody>
      </p:sp>
      <p:sp>
        <p:nvSpPr>
          <p:cNvPr id="83" name="Line"/>
          <p:cNvSpPr/>
          <p:nvPr/>
        </p:nvSpPr>
        <p:spPr>
          <a:xfrm>
            <a:off x="17326831" y="5197040"/>
            <a:ext cx="738972" cy="1654699"/>
          </a:xfrm>
          <a:prstGeom prst="line">
            <a:avLst/>
          </a:prstGeom>
          <a:ln w="63500">
            <a:solidFill>
              <a:srgbClr val="535353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84" name="e- beam profile"/>
          <p:cNvSpPr txBox="1"/>
          <p:nvPr/>
        </p:nvSpPr>
        <p:spPr>
          <a:xfrm rot="720000">
            <a:off x="19448643" y="4166532"/>
            <a:ext cx="344755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defRPr b="1"/>
            </a:lvl1pPr>
          </a:lstStyle>
          <a:p>
            <a:r>
              <a:t>e- beam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D9CB9-D053-EF4E-A199-E3928326C7FC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35BE8-CAA0-F94E-80FB-E974078F1796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3D simulation using pre-ionized plasma (bi-Maxwellian velocity distribution)"/>
          <p:cNvSpPr txBox="1">
            <a:spLocks noGrp="1"/>
          </p:cNvSpPr>
          <p:nvPr>
            <p:ph type="title"/>
          </p:nvPr>
        </p:nvSpPr>
        <p:spPr>
          <a:xfrm>
            <a:off x="254000" y="2358"/>
            <a:ext cx="22854933" cy="1625601"/>
          </a:xfrm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3D simulation using pre-ionized plasma (bi-Maxwellian velocity distribution)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36" name="Practical reason: self-consistent full 3D simulations are very time consuming…"/>
          <p:cNvSpPr txBox="1"/>
          <p:nvPr/>
        </p:nvSpPr>
        <p:spPr>
          <a:xfrm>
            <a:off x="1032883" y="1863201"/>
            <a:ext cx="21490986" cy="1973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Practical reason: self-consistent full 3D simulations are very time consuming</a:t>
            </a:r>
          </a:p>
          <a:p>
            <a:pPr>
              <a:spcBef>
                <a:spcPts val="1200"/>
              </a:spcBef>
              <a:defRPr b="1"/>
            </a:pPr>
            <a:r>
              <a:t>Physical reason: our previous study shows that the ring distribution will approach to a quasi-Maxwellian distribution very rapidly due to other instabilities (e.g. two-stream and filamentation)</a:t>
            </a:r>
          </a:p>
        </p:txBody>
      </p:sp>
      <p:pic>
        <p:nvPicPr>
          <p:cNvPr id="237" name="CO2_CP_B3.gif" descr="CO2_CP_B3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815" y="4568905"/>
            <a:ext cx="19050001" cy="908931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(time step 2π/ωp=0.35 ps)"/>
          <p:cNvSpPr txBox="1"/>
          <p:nvPr/>
        </p:nvSpPr>
        <p:spPr>
          <a:xfrm>
            <a:off x="2571464" y="5959740"/>
            <a:ext cx="5693367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/>
            </a:lvl1pPr>
          </a:lstStyle>
          <a:p>
            <a:r>
              <a:t>(time step 2π/ωp=0.35 ps)</a:t>
            </a:r>
          </a:p>
        </p:txBody>
      </p:sp>
      <p:sp>
        <p:nvSpPr>
          <p:cNvPr id="239" name="0.6 Tesla"/>
          <p:cNvSpPr txBox="1"/>
          <p:nvPr/>
        </p:nvSpPr>
        <p:spPr>
          <a:xfrm>
            <a:off x="17313907" y="5692856"/>
            <a:ext cx="2093586" cy="7289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/>
            </a:lvl1pPr>
          </a:lstStyle>
          <a:p>
            <a:r>
              <a:t>0.6 Tesla</a:t>
            </a:r>
          </a:p>
        </p:txBody>
      </p:sp>
      <p:sp>
        <p:nvSpPr>
          <p:cNvPr id="240" name="-0.6 Tesla"/>
          <p:cNvSpPr txBox="1"/>
          <p:nvPr/>
        </p:nvSpPr>
        <p:spPr>
          <a:xfrm>
            <a:off x="17313907" y="11805288"/>
            <a:ext cx="2245837" cy="7289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/>
            </a:lvl1pPr>
          </a:lstStyle>
          <a:p>
            <a:r>
              <a:t>-0.6 Tesla</a:t>
            </a:r>
          </a:p>
        </p:txBody>
      </p:sp>
      <p:sp>
        <p:nvSpPr>
          <p:cNvPr id="241" name="3D simulation, pre-ionized plasma with T⊥=47 keV and T⫽=7.5 keV, ne=1e17 cm-3…"/>
          <p:cNvSpPr txBox="1"/>
          <p:nvPr/>
        </p:nvSpPr>
        <p:spPr>
          <a:xfrm>
            <a:off x="1032883" y="4465725"/>
            <a:ext cx="17687723" cy="132240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1">
                <a:solidFill>
                  <a:srgbClr val="3284BF"/>
                </a:solidFill>
              </a:defRPr>
            </a:pPr>
            <a:r>
              <a:t>3D simulation, pre-ionized plasma with T⊥=47 keV and T⫽=7.5 keV, ne=1e17 cm</a:t>
            </a:r>
            <a:r>
              <a:rPr baseline="31999"/>
              <a:t>-3</a:t>
            </a:r>
          </a:p>
          <a:p>
            <a:pPr>
              <a:defRPr b="1">
                <a:solidFill>
                  <a:srgbClr val="3284BF"/>
                </a:solidFill>
              </a:defRPr>
            </a:pPr>
            <a:r>
              <a:t>evolution of B3 field (a slice thru x3=0) as a function of time:</a:t>
            </a:r>
          </a:p>
        </p:txBody>
      </p:sp>
      <p:sp>
        <p:nvSpPr>
          <p:cNvPr id="242" name="C. Zhang et al, Science Advances, eaax4545 (2019)"/>
          <p:cNvSpPr txBox="1"/>
          <p:nvPr/>
        </p:nvSpPr>
        <p:spPr>
          <a:xfrm>
            <a:off x="13074563" y="3717537"/>
            <a:ext cx="10572274" cy="703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sz="3400" b="1">
                <a:solidFill>
                  <a:srgbClr val="0433FF"/>
                </a:solidFill>
              </a:defRPr>
            </a:lvl1pPr>
          </a:lstStyle>
          <a:p>
            <a:r>
              <a:t>C. Zhang et al, Science Advances, eaax4545 (2019)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3_k_evolution_movavg_1.pdf" descr="B3_k_evolution_movavg_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1500" y="4457700"/>
            <a:ext cx="10160000" cy="764054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Evolution of magnitude and k-spectrum of the magnetic 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Evolution of magnitude and k-spectrum of the magnetic fields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47" name="B3_x2_slice05.pdf" descr="B3_x2_slice0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9979" y="2760725"/>
            <a:ext cx="7620001" cy="3077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B3_x2_slice10.pdf" descr="B3_x2_slice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9979" y="4727275"/>
            <a:ext cx="7620001" cy="311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B3_x2_slice15.pdf" descr="B3_x2_slice15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9979" y="6711964"/>
            <a:ext cx="7620001" cy="311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B3_x2_slice20.pdf" descr="B3_x2_slice20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59979" y="8696653"/>
            <a:ext cx="7620001" cy="31138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he most unstable k~1.2kp predicted by theory"/>
          <p:cNvSpPr txBox="1"/>
          <p:nvPr/>
        </p:nvSpPr>
        <p:spPr>
          <a:xfrm>
            <a:off x="13437789" y="3135713"/>
            <a:ext cx="10421859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The most unstable k~1.2kp predicted by theory</a:t>
            </a:r>
          </a:p>
        </p:txBody>
      </p:sp>
      <p:sp>
        <p:nvSpPr>
          <p:cNvPr id="252" name="Line"/>
          <p:cNvSpPr/>
          <p:nvPr/>
        </p:nvSpPr>
        <p:spPr>
          <a:xfrm>
            <a:off x="15468497" y="3930885"/>
            <a:ext cx="1" cy="740191"/>
          </a:xfrm>
          <a:prstGeom prst="line">
            <a:avLst/>
          </a:prstGeom>
          <a:ln w="63500">
            <a:solidFill>
              <a:srgbClr val="EF8536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53" name="t=5 Tp"/>
          <p:cNvSpPr txBox="1"/>
          <p:nvPr/>
        </p:nvSpPr>
        <p:spPr>
          <a:xfrm>
            <a:off x="5755253" y="2890575"/>
            <a:ext cx="155468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t=5 Tp</a:t>
            </a:r>
          </a:p>
        </p:txBody>
      </p:sp>
      <p:sp>
        <p:nvSpPr>
          <p:cNvPr id="254" name="t=10 Tp"/>
          <p:cNvSpPr txBox="1"/>
          <p:nvPr/>
        </p:nvSpPr>
        <p:spPr>
          <a:xfrm>
            <a:off x="5755253" y="4865027"/>
            <a:ext cx="18089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t=10 Tp</a:t>
            </a:r>
          </a:p>
        </p:txBody>
      </p:sp>
      <p:sp>
        <p:nvSpPr>
          <p:cNvPr id="255" name="t=15 Tp"/>
          <p:cNvSpPr txBox="1"/>
          <p:nvPr/>
        </p:nvSpPr>
        <p:spPr>
          <a:xfrm>
            <a:off x="5755253" y="6839478"/>
            <a:ext cx="18089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t=15 Tp</a:t>
            </a:r>
          </a:p>
        </p:txBody>
      </p:sp>
      <p:sp>
        <p:nvSpPr>
          <p:cNvPr id="256" name="t=20 Tp"/>
          <p:cNvSpPr txBox="1"/>
          <p:nvPr/>
        </p:nvSpPr>
        <p:spPr>
          <a:xfrm>
            <a:off x="5755253" y="8813930"/>
            <a:ext cx="18089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t=20 Tp</a:t>
            </a:r>
          </a:p>
        </p:txBody>
      </p:sp>
      <p:pic>
        <p:nvPicPr>
          <p:cNvPr id="257" name="B3_x2_slice25.pdf" descr="B3_x2_slice25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59979" y="10681343"/>
            <a:ext cx="7620001" cy="311387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=25 Tp"/>
          <p:cNvSpPr txBox="1"/>
          <p:nvPr/>
        </p:nvSpPr>
        <p:spPr>
          <a:xfrm>
            <a:off x="5755253" y="10788382"/>
            <a:ext cx="180895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t=25 Tp</a:t>
            </a:r>
          </a:p>
        </p:txBody>
      </p:sp>
      <p:sp>
        <p:nvSpPr>
          <p:cNvPr id="259" name="km~((T⊥/T⫽)1/2-1)1/2"/>
          <p:cNvSpPr txBox="1"/>
          <p:nvPr/>
        </p:nvSpPr>
        <p:spPr>
          <a:xfrm>
            <a:off x="13437789" y="11873788"/>
            <a:ext cx="4202778" cy="7381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km~((T⊥/T⫽)</a:t>
            </a:r>
            <a:r>
              <a:rPr baseline="31999"/>
              <a:t>1/2</a:t>
            </a:r>
            <a:r>
              <a:t>-1)</a:t>
            </a:r>
            <a:r>
              <a:rPr baseline="31999"/>
              <a:t>1/2</a:t>
            </a:r>
          </a:p>
        </p:txBody>
      </p:sp>
      <p:sp>
        <p:nvSpPr>
          <p:cNvPr id="260" name="D. V. Romanov et al., PRL 2004"/>
          <p:cNvSpPr txBox="1"/>
          <p:nvPr/>
        </p:nvSpPr>
        <p:spPr>
          <a:xfrm>
            <a:off x="13476036" y="12516224"/>
            <a:ext cx="685333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lnSpc>
                <a:spcPct val="120000"/>
              </a:lnSpc>
              <a:defRPr b="1">
                <a:solidFill>
                  <a:srgbClr val="A7A7A7"/>
                </a:solidFill>
              </a:defRPr>
            </a:lvl1pPr>
          </a:lstStyle>
          <a:p>
            <a:r>
              <a:t>D. V. Romanov et al., PRL 2004</a:t>
            </a:r>
          </a:p>
        </p:txBody>
      </p:sp>
      <p:sp>
        <p:nvSpPr>
          <p:cNvPr id="261" name="Simulation"/>
          <p:cNvSpPr txBox="1"/>
          <p:nvPr/>
        </p:nvSpPr>
        <p:spPr>
          <a:xfrm>
            <a:off x="16610888" y="8638352"/>
            <a:ext cx="253248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chemeClr val="accent3"/>
                </a:solidFill>
              </a:defRPr>
            </a:lvl1pPr>
          </a:lstStyle>
          <a:p>
            <a:r>
              <a:t>Simulation</a:t>
            </a:r>
          </a:p>
        </p:txBody>
      </p:sp>
      <p:sp>
        <p:nvSpPr>
          <p:cNvPr id="262" name="Tp~0.35 ps"/>
          <p:cNvSpPr txBox="1"/>
          <p:nvPr/>
        </p:nvSpPr>
        <p:spPr>
          <a:xfrm>
            <a:off x="2254168" y="2890575"/>
            <a:ext cx="257154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Tp~0.35 ps</a:t>
            </a:r>
          </a:p>
        </p:txBody>
      </p:sp>
      <p:sp>
        <p:nvSpPr>
          <p:cNvPr id="263" name="slice of magnetic field from 3D simulation:"/>
          <p:cNvSpPr txBox="1"/>
          <p:nvPr/>
        </p:nvSpPr>
        <p:spPr>
          <a:xfrm>
            <a:off x="561954" y="2026947"/>
            <a:ext cx="9392043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slice of magnetic field from 3D simulation: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ake snapshots of magnetic fields using ultrashort e- be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Take snapshots of magnetic fields using ultrashort e- beams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67" name="frame_30.tiff" descr="frame_30.tiff"/>
          <p:cNvPicPr>
            <a:picLocks noChangeAspect="1"/>
          </p:cNvPicPr>
          <p:nvPr/>
        </p:nvPicPr>
        <p:blipFill>
          <a:blip r:embed="rId2">
            <a:extLst/>
          </a:blip>
          <a:srcRect l="33329" t="4147" r="34952" b="5631"/>
          <a:stretch>
            <a:fillRect/>
          </a:stretch>
        </p:blipFill>
        <p:spPr>
          <a:xfrm>
            <a:off x="825500" y="1968499"/>
            <a:ext cx="8636000" cy="1172066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 = 30 Tp (10.6 ps)"/>
          <p:cNvSpPr txBox="1"/>
          <p:nvPr/>
        </p:nvSpPr>
        <p:spPr>
          <a:xfrm>
            <a:off x="3607702" y="3532766"/>
            <a:ext cx="404494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 = 30 Tp (10.6 ps)</a:t>
            </a:r>
          </a:p>
        </p:txBody>
      </p:sp>
      <p:sp>
        <p:nvSpPr>
          <p:cNvPr id="269" name="E=50 MeV…"/>
          <p:cNvSpPr txBox="1"/>
          <p:nvPr/>
        </p:nvSpPr>
        <p:spPr>
          <a:xfrm>
            <a:off x="19212397" y="5692616"/>
            <a:ext cx="5080001" cy="4272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57187" indent="-357187">
              <a:spcBef>
                <a:spcPts val="3200"/>
              </a:spcBef>
              <a:buSzPct val="150000"/>
              <a:buChar char="•"/>
              <a:defRPr b="1"/>
            </a:pPr>
            <a:r>
              <a:t>E=50 MeV</a:t>
            </a:r>
          </a:p>
          <a:p>
            <a:pPr marL="357187" indent="-357187">
              <a:spcBef>
                <a:spcPts val="3200"/>
              </a:spcBef>
              <a:buSzPct val="150000"/>
              <a:buChar char="•"/>
              <a:defRPr b="1"/>
            </a:pPr>
            <a:r>
              <a:t>Distance between plasma and detector: 70 mm</a:t>
            </a:r>
          </a:p>
          <a:p>
            <a:pPr marL="357187" indent="-357187">
              <a:spcBef>
                <a:spcPts val="3200"/>
              </a:spcBef>
              <a:buSzPct val="150000"/>
              <a:buChar char="•"/>
              <a:defRPr b="1"/>
            </a:pPr>
            <a:r>
              <a:t>Ideal beam (ΔE=0, τ=0, εn=0)</a:t>
            </a:r>
          </a:p>
        </p:txBody>
      </p:sp>
      <p:sp>
        <p:nvSpPr>
          <p:cNvPr id="270" name="blue to red: -0.4 to 0.4 Tesla"/>
          <p:cNvSpPr txBox="1"/>
          <p:nvPr/>
        </p:nvSpPr>
        <p:spPr>
          <a:xfrm>
            <a:off x="2307504" y="11684419"/>
            <a:ext cx="618316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blue to red: -0.4 to 0.4 Tesla</a:t>
            </a:r>
          </a:p>
        </p:txBody>
      </p:sp>
      <p:pic>
        <p:nvPicPr>
          <p:cNvPr id="271" name="snapshots_005_070.pdf" descr="snapshots_005_07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8360" y="2754702"/>
            <a:ext cx="7620001" cy="281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napshots_010_070.pdf" descr="snapshots_010_07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88360" y="4773742"/>
            <a:ext cx="7620001" cy="281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napshots_015_070.pdf" descr="snapshots_015_07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88360" y="6793042"/>
            <a:ext cx="7620001" cy="281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snapshots_020_070.pdf" descr="snapshots_020_070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88360" y="8812342"/>
            <a:ext cx="7620001" cy="281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napshots_025_070.pdf" descr="snapshots_025_07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88360" y="10818942"/>
            <a:ext cx="7620001" cy="283121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=5 Tp"/>
          <p:cNvSpPr txBox="1"/>
          <p:nvPr/>
        </p:nvSpPr>
        <p:spPr>
          <a:xfrm>
            <a:off x="15683114" y="2753271"/>
            <a:ext cx="1554679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t=5 Tp</a:t>
            </a:r>
          </a:p>
        </p:txBody>
      </p:sp>
      <p:sp>
        <p:nvSpPr>
          <p:cNvPr id="277" name="t=10 Tp"/>
          <p:cNvSpPr txBox="1"/>
          <p:nvPr/>
        </p:nvSpPr>
        <p:spPr>
          <a:xfrm>
            <a:off x="15683114" y="4759473"/>
            <a:ext cx="18089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t=10 Tp</a:t>
            </a:r>
          </a:p>
        </p:txBody>
      </p:sp>
      <p:sp>
        <p:nvSpPr>
          <p:cNvPr id="278" name="t=15 Tp"/>
          <p:cNvSpPr txBox="1"/>
          <p:nvPr/>
        </p:nvSpPr>
        <p:spPr>
          <a:xfrm>
            <a:off x="15683114" y="6765675"/>
            <a:ext cx="18089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t=15 Tp</a:t>
            </a:r>
          </a:p>
        </p:txBody>
      </p:sp>
      <p:sp>
        <p:nvSpPr>
          <p:cNvPr id="279" name="t=20 Tp"/>
          <p:cNvSpPr txBox="1"/>
          <p:nvPr/>
        </p:nvSpPr>
        <p:spPr>
          <a:xfrm>
            <a:off x="15683114" y="8771877"/>
            <a:ext cx="18089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t=20 Tp</a:t>
            </a:r>
          </a:p>
        </p:txBody>
      </p:sp>
      <p:sp>
        <p:nvSpPr>
          <p:cNvPr id="280" name="t=25 Tp"/>
          <p:cNvSpPr txBox="1"/>
          <p:nvPr/>
        </p:nvSpPr>
        <p:spPr>
          <a:xfrm>
            <a:off x="15683114" y="10778079"/>
            <a:ext cx="18089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t=25 Tp</a:t>
            </a:r>
          </a:p>
        </p:txBody>
      </p:sp>
      <p:sp>
        <p:nvSpPr>
          <p:cNvPr id="281" name="synthetic electron probe data:"/>
          <p:cNvSpPr txBox="1"/>
          <p:nvPr/>
        </p:nvSpPr>
        <p:spPr>
          <a:xfrm>
            <a:off x="11835988" y="1882811"/>
            <a:ext cx="672474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synthetic electron probe data:</a:t>
            </a:r>
          </a:p>
        </p:txBody>
      </p:sp>
      <p:sp>
        <p:nvSpPr>
          <p:cNvPr id="282" name="3D structure of B3 (By) magnetic field:"/>
          <p:cNvSpPr txBox="1"/>
          <p:nvPr/>
        </p:nvSpPr>
        <p:spPr>
          <a:xfrm>
            <a:off x="1181479" y="2024193"/>
            <a:ext cx="8655120" cy="14274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3D structure of B3 (By) magnetic field:</a:t>
            </a:r>
          </a:p>
        </p:txBody>
      </p:sp>
      <p:sp>
        <p:nvSpPr>
          <p:cNvPr id="283" name="Tp~0.35 ps"/>
          <p:cNvSpPr txBox="1"/>
          <p:nvPr/>
        </p:nvSpPr>
        <p:spPr>
          <a:xfrm>
            <a:off x="12056136" y="2753271"/>
            <a:ext cx="257154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Tp~0.35 ps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"/>
          <p:cNvGrpSpPr/>
          <p:nvPr/>
        </p:nvGrpSpPr>
        <p:grpSpPr>
          <a:xfrm>
            <a:off x="329575" y="5068965"/>
            <a:ext cx="11430001" cy="6987774"/>
            <a:chOff x="0" y="0"/>
            <a:chExt cx="11430000" cy="6987772"/>
          </a:xfrm>
        </p:grpSpPr>
        <p:pic>
          <p:nvPicPr>
            <p:cNvPr id="285" name="b_energy_density_modulation_vs_t_50MeV_70mm_no_emittance.pdf" descr="b_energy_density_modulation_vs_t_50MeV_70mm_no_emittanc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430000" cy="6987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Rectangle"/>
            <p:cNvSpPr/>
            <p:nvPr/>
          </p:nvSpPr>
          <p:spPr>
            <a:xfrm>
              <a:off x="7549837" y="4032145"/>
              <a:ext cx="1769667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88" name="psd_deltan_k_evolution_movavg_1.pdf" descr="psd_deltan_k_evolution_movavg_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3300" y="495300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Deduce the growth rate and k-spectrum of the B-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Deduce the growth rate and k-spectrum of the B-fields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91" name="Line"/>
          <p:cNvSpPr/>
          <p:nvPr/>
        </p:nvSpPr>
        <p:spPr>
          <a:xfrm flipH="1">
            <a:off x="15941027" y="4881301"/>
            <a:ext cx="669528" cy="386552"/>
          </a:xfrm>
          <a:prstGeom prst="line">
            <a:avLst/>
          </a:prstGeom>
          <a:ln w="63500">
            <a:solidFill>
              <a:srgbClr val="EF8536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92" name="The growth of density modulation magnitude of the e- probe beam maps out the growth of B-field"/>
          <p:cNvSpPr txBox="1"/>
          <p:nvPr/>
        </p:nvSpPr>
        <p:spPr>
          <a:xfrm>
            <a:off x="964575" y="2589613"/>
            <a:ext cx="10160001" cy="182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The growth of density modulation magnitude of the e- probe beam maps out the growth of B-field</a:t>
            </a:r>
          </a:p>
        </p:txBody>
      </p:sp>
      <p:sp>
        <p:nvSpPr>
          <p:cNvPr id="293" name="The evolution of density modulation wavelength of the e- probe beam shows the k-spectrum evolution of the B-field"/>
          <p:cNvSpPr txBox="1"/>
          <p:nvPr/>
        </p:nvSpPr>
        <p:spPr>
          <a:xfrm>
            <a:off x="12849276" y="2589613"/>
            <a:ext cx="10160001" cy="182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The evolution of density modulation wavelength of the e- probe beam shows the k-spectrum evolution of the B-field</a:t>
            </a:r>
          </a:p>
        </p:txBody>
      </p:sp>
      <p:sp>
        <p:nvSpPr>
          <p:cNvPr id="294" name="Theory"/>
          <p:cNvSpPr txBox="1"/>
          <p:nvPr/>
        </p:nvSpPr>
        <p:spPr>
          <a:xfrm>
            <a:off x="16615187" y="4548119"/>
            <a:ext cx="1719879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EF8537"/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295" name="e- probe data"/>
          <p:cNvSpPr txBox="1"/>
          <p:nvPr/>
        </p:nvSpPr>
        <p:spPr>
          <a:xfrm>
            <a:off x="17149286" y="8958143"/>
            <a:ext cx="30662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chemeClr val="accent3"/>
                </a:solidFill>
              </a:defRPr>
            </a:lvl1pPr>
          </a:lstStyle>
          <a:p>
            <a:r>
              <a:t>e- probe data</a:t>
            </a:r>
          </a:p>
        </p:txBody>
      </p:sp>
      <p:sp>
        <p:nvSpPr>
          <p:cNvPr id="296" name="Line"/>
          <p:cNvSpPr/>
          <p:nvPr/>
        </p:nvSpPr>
        <p:spPr>
          <a:xfrm>
            <a:off x="6290607" y="7771574"/>
            <a:ext cx="386552" cy="669528"/>
          </a:xfrm>
          <a:prstGeom prst="line">
            <a:avLst/>
          </a:prstGeom>
          <a:ln w="63500">
            <a:solidFill>
              <a:srgbClr val="EF8536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97" name="e- probe data"/>
          <p:cNvSpPr txBox="1"/>
          <p:nvPr/>
        </p:nvSpPr>
        <p:spPr>
          <a:xfrm>
            <a:off x="3838571" y="7119140"/>
            <a:ext cx="30662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EF8537"/>
                </a:solidFill>
              </a:defRPr>
            </a:lvl1pPr>
          </a:lstStyle>
          <a:p>
            <a:r>
              <a:t>e- probe data</a:t>
            </a:r>
          </a:p>
        </p:txBody>
      </p:sp>
      <p:sp>
        <p:nvSpPr>
          <p:cNvPr id="298" name="Line"/>
          <p:cNvSpPr/>
          <p:nvPr/>
        </p:nvSpPr>
        <p:spPr>
          <a:xfrm flipH="1" flipV="1">
            <a:off x="5837551" y="8979931"/>
            <a:ext cx="386553" cy="669528"/>
          </a:xfrm>
          <a:prstGeom prst="line">
            <a:avLst/>
          </a:prstGeom>
          <a:ln w="63500">
            <a:solidFill>
              <a:srgbClr val="3B75AF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99" name="3D PIC simulation"/>
          <p:cNvSpPr txBox="1"/>
          <p:nvPr/>
        </p:nvSpPr>
        <p:spPr>
          <a:xfrm>
            <a:off x="3838571" y="9582524"/>
            <a:ext cx="408245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A75AF"/>
                </a:solidFill>
              </a:defRPr>
            </a:lvl1pPr>
          </a:lstStyle>
          <a:p>
            <a:r>
              <a:t>3D PIC simulation</a:t>
            </a:r>
          </a:p>
        </p:txBody>
      </p:sp>
      <p:sp>
        <p:nvSpPr>
          <p:cNvPr id="300" name="y axes: log scale"/>
          <p:cNvSpPr txBox="1"/>
          <p:nvPr/>
        </p:nvSpPr>
        <p:spPr>
          <a:xfrm>
            <a:off x="2385922" y="5400476"/>
            <a:ext cx="382996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y axes: log scale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Non-ideal electron b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Non-ideal electron beam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04" name="density_modulation_vs_drift_distance.pdf" descr="density_modulation_vs_drift_distanc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900" y="5642554"/>
            <a:ext cx="8890001" cy="659657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he detector should be close to the plasma to avoid trajectory crossing so that…"/>
          <p:cNvSpPr txBox="1"/>
          <p:nvPr/>
        </p:nvSpPr>
        <p:spPr>
          <a:xfrm>
            <a:off x="1315464" y="2347055"/>
            <a:ext cx="10812956" cy="3218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The detector should be close to the plasma to avoid trajectory crossing so that</a:t>
            </a:r>
          </a:p>
          <a:p>
            <a:pPr marL="601578" indent="-601578">
              <a:spcBef>
                <a:spcPts val="1200"/>
              </a:spcBef>
              <a:buSzPct val="100000"/>
              <a:buAutoNum type="arabicParenR"/>
              <a:defRPr b="1"/>
            </a:pPr>
            <a:r>
              <a:t>not to generate artificial structure</a:t>
            </a:r>
          </a:p>
          <a:p>
            <a:pPr marL="601578" indent="-601578">
              <a:spcBef>
                <a:spcPts val="1200"/>
              </a:spcBef>
              <a:buSzPct val="100000"/>
              <a:buAutoNum type="arabicParenR"/>
              <a:defRPr b="1"/>
            </a:pPr>
            <a:r>
              <a:t>density modulation magnitude is proportional to magnetic field strength</a:t>
            </a:r>
          </a:p>
        </p:txBody>
      </p:sp>
      <p:sp>
        <p:nvSpPr>
          <p:cNvPr id="306" name="A finite emittance will reduce the density modulation magnitude, however…"/>
          <p:cNvSpPr txBox="1"/>
          <p:nvPr/>
        </p:nvSpPr>
        <p:spPr>
          <a:xfrm>
            <a:off x="12794145" y="2347055"/>
            <a:ext cx="10812956" cy="3218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A finite emittance will reduce the density modulation magnitude, however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t>for a given emittance, the reduction factor is fixed, will not affect the measurement on γ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t>for εn&lt;&lt;10 µm, the reduction is negligible</a:t>
            </a:r>
          </a:p>
        </p:txBody>
      </p:sp>
      <p:pic>
        <p:nvPicPr>
          <p:cNvPr id="307" name="density_modulation_vs_emittance.pdf" descr="density_modulation_vs_emittanc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73339" y="5886286"/>
            <a:ext cx="8890001" cy="6525639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E=50 MeV…"/>
          <p:cNvSpPr txBox="1"/>
          <p:nvPr/>
        </p:nvSpPr>
        <p:spPr>
          <a:xfrm>
            <a:off x="14639456" y="8815613"/>
            <a:ext cx="2470196" cy="182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1"/>
            </a:pPr>
            <a:r>
              <a:t>E=50 MeV</a:t>
            </a:r>
          </a:p>
          <a:p>
            <a:pPr>
              <a:defRPr b="1"/>
            </a:pPr>
            <a:r>
              <a:t>L=7 cm</a:t>
            </a:r>
          </a:p>
          <a:p>
            <a:pPr>
              <a:defRPr b="1"/>
            </a:pPr>
            <a:r>
              <a:t>σr=1 mm</a:t>
            </a:r>
          </a:p>
        </p:txBody>
      </p:sp>
      <p:sp>
        <p:nvSpPr>
          <p:cNvPr id="309" name="E=50 MeV…"/>
          <p:cNvSpPr txBox="1"/>
          <p:nvPr/>
        </p:nvSpPr>
        <p:spPr>
          <a:xfrm>
            <a:off x="6481202" y="9088663"/>
            <a:ext cx="2470196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1"/>
            </a:pPr>
            <a:r>
              <a:t>E=50 MeV</a:t>
            </a:r>
          </a:p>
          <a:p>
            <a:pPr>
              <a:defRPr b="1"/>
            </a:pPr>
            <a:r>
              <a:t>εn=0</a:t>
            </a:r>
          </a:p>
        </p:txBody>
      </p:sp>
      <p:sp>
        <p:nvSpPr>
          <p:cNvPr id="310" name="For linac beams the effect of energy spread (~0.1%) is completely negligible."/>
          <p:cNvSpPr txBox="1"/>
          <p:nvPr/>
        </p:nvSpPr>
        <p:spPr>
          <a:xfrm>
            <a:off x="12796772" y="12375412"/>
            <a:ext cx="10807701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For linac beams the effect of energy spread (~0.1%) is completely negligible.</a:t>
            </a:r>
          </a:p>
        </p:txBody>
      </p:sp>
      <p:sp>
        <p:nvSpPr>
          <p:cNvPr id="311" name="C. Zhang et al, PRL (2017)…"/>
          <p:cNvSpPr txBox="1"/>
          <p:nvPr/>
        </p:nvSpPr>
        <p:spPr>
          <a:xfrm>
            <a:off x="311866" y="12484745"/>
            <a:ext cx="7154139" cy="1224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3400" b="1">
                <a:solidFill>
                  <a:srgbClr val="0433FF"/>
                </a:solidFill>
              </a:defRPr>
            </a:pPr>
            <a:r>
              <a:t>C. Zhang et al, PRL (2017)</a:t>
            </a:r>
          </a:p>
          <a:p>
            <a:pPr>
              <a:defRPr sz="3400" b="1">
                <a:solidFill>
                  <a:srgbClr val="0433FF"/>
                </a:solidFill>
              </a:defRPr>
            </a:pPr>
            <a:r>
              <a:t>C. Zhang et al, Sci. Reports (2016)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Non-ideal electron beam: bunch leng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Non-ideal electron beam: bunch length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317" name="Group"/>
          <p:cNvGrpSpPr/>
          <p:nvPr/>
        </p:nvGrpSpPr>
        <p:grpSpPr>
          <a:xfrm>
            <a:off x="329575" y="5619249"/>
            <a:ext cx="11430001" cy="6987773"/>
            <a:chOff x="0" y="0"/>
            <a:chExt cx="11430000" cy="6987772"/>
          </a:xfrm>
        </p:grpSpPr>
        <p:pic>
          <p:nvPicPr>
            <p:cNvPr id="315" name="b_energy_density_modulation_vs_t_50MeV_70mm_no_emittance.pdf" descr="b_energy_density_modulation_vs_t_50MeV_70mm_no_emittanc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430000" cy="6987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Rectangle"/>
            <p:cNvSpPr/>
            <p:nvPr/>
          </p:nvSpPr>
          <p:spPr>
            <a:xfrm>
              <a:off x="7549837" y="4032145"/>
              <a:ext cx="1769667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18" name="Line"/>
          <p:cNvSpPr/>
          <p:nvPr/>
        </p:nvSpPr>
        <p:spPr>
          <a:xfrm>
            <a:off x="6290607" y="8321857"/>
            <a:ext cx="386552" cy="669528"/>
          </a:xfrm>
          <a:prstGeom prst="line">
            <a:avLst/>
          </a:prstGeom>
          <a:ln w="63500">
            <a:solidFill>
              <a:srgbClr val="EF8536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19" name="e- probe data"/>
          <p:cNvSpPr txBox="1"/>
          <p:nvPr/>
        </p:nvSpPr>
        <p:spPr>
          <a:xfrm>
            <a:off x="3838571" y="7669424"/>
            <a:ext cx="306625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EF8537"/>
                </a:solidFill>
              </a:defRPr>
            </a:lvl1pPr>
          </a:lstStyle>
          <a:p>
            <a:r>
              <a:t>e- probe data</a:t>
            </a:r>
          </a:p>
        </p:txBody>
      </p:sp>
      <p:sp>
        <p:nvSpPr>
          <p:cNvPr id="320" name="Line"/>
          <p:cNvSpPr/>
          <p:nvPr/>
        </p:nvSpPr>
        <p:spPr>
          <a:xfrm flipH="1" flipV="1">
            <a:off x="5837551" y="9530214"/>
            <a:ext cx="386553" cy="669528"/>
          </a:xfrm>
          <a:prstGeom prst="line">
            <a:avLst/>
          </a:prstGeom>
          <a:ln w="63500">
            <a:solidFill>
              <a:srgbClr val="3B75AF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21" name="3D PIC simulation"/>
          <p:cNvSpPr txBox="1"/>
          <p:nvPr/>
        </p:nvSpPr>
        <p:spPr>
          <a:xfrm>
            <a:off x="3838571" y="10132807"/>
            <a:ext cx="408245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A75AF"/>
                </a:solidFill>
              </a:defRPr>
            </a:lvl1pPr>
          </a:lstStyle>
          <a:p>
            <a:r>
              <a:t>3D PIC simulation</a:t>
            </a:r>
          </a:p>
        </p:txBody>
      </p:sp>
      <p:sp>
        <p:nvSpPr>
          <p:cNvPr id="322" name="y axes: log scale"/>
          <p:cNvSpPr txBox="1"/>
          <p:nvPr/>
        </p:nvSpPr>
        <p:spPr>
          <a:xfrm>
            <a:off x="2385922" y="5950760"/>
            <a:ext cx="382996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/>
            </a:lvl1pPr>
          </a:lstStyle>
          <a:p>
            <a:r>
              <a:t>y axes: log scale</a:t>
            </a:r>
          </a:p>
        </p:txBody>
      </p:sp>
      <p:sp>
        <p:nvSpPr>
          <p:cNvPr id="323" name="The bunch length is limited by two constraints:…"/>
          <p:cNvSpPr txBox="1"/>
          <p:nvPr/>
        </p:nvSpPr>
        <p:spPr>
          <a:xfrm>
            <a:off x="1143000" y="2434995"/>
            <a:ext cx="22098001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The bunch length is limited by two constraints:</a:t>
            </a:r>
          </a:p>
          <a:p>
            <a:pPr marL="601578" indent="-601578">
              <a:spcBef>
                <a:spcPts val="1200"/>
              </a:spcBef>
              <a:buSzPct val="100000"/>
              <a:buAutoNum type="arabicParenR"/>
              <a:defRPr b="1"/>
            </a:pPr>
            <a:r>
              <a:t>short enough to resolve the linear growth (e.g. γτ&lt;1)</a:t>
            </a:r>
          </a:p>
          <a:p>
            <a:pPr marL="601578" indent="-601578">
              <a:spcBef>
                <a:spcPts val="1200"/>
              </a:spcBef>
              <a:buSzPct val="100000"/>
              <a:buAutoNum type="arabicParenR"/>
              <a:defRPr b="1"/>
            </a:pPr>
            <a:r>
              <a:t>long enough to suppress the wake contribution (e.g., k</a:t>
            </a:r>
            <a:r>
              <a:rPr baseline="-5999"/>
              <a:t>p</a:t>
            </a:r>
            <a:r>
              <a:t>cτ&gt;&gt;1).</a:t>
            </a:r>
          </a:p>
        </p:txBody>
      </p:sp>
      <p:sp>
        <p:nvSpPr>
          <p:cNvPr id="324" name="The deflection of the electrons by the electric field of the wake can be minimized by using a relative long probe beam because:…"/>
          <p:cNvSpPr txBox="1"/>
          <p:nvPr/>
        </p:nvSpPr>
        <p:spPr>
          <a:xfrm>
            <a:off x="12528781" y="5982551"/>
            <a:ext cx="10812956" cy="485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The deflection of the electrons by the </a:t>
            </a:r>
            <a:r>
              <a:rPr>
                <a:solidFill>
                  <a:srgbClr val="3284BF"/>
                </a:solidFill>
              </a:rPr>
              <a:t>electric field of the wake</a:t>
            </a:r>
            <a:r>
              <a:t> can be minimized by using a relative long probe beam because: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rPr>
                <a:solidFill>
                  <a:srgbClr val="3284BF"/>
                </a:solidFill>
              </a:rPr>
              <a:t>the wake travels at c</a:t>
            </a:r>
            <a:r>
              <a:t>, a long probe will see many periods and the net contribution approaches to zero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rPr>
                <a:solidFill>
                  <a:srgbClr val="3284BF"/>
                </a:solidFill>
              </a:rPr>
              <a:t>the Weibel magnetic field is quasi-static</a:t>
            </a:r>
            <a:r>
              <a:t> therefore is insensitive to this average effect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elf-consistent 3D sim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Self-consistent 3D simulation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28" name="cp_h2_a0_0.1.gif" descr="cp_h2_a0_0.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652" y="3125302"/>
            <a:ext cx="15240001" cy="1042358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Laser: CO2 laser, 3 ps (FWHM), w0=100 µm, Peak intensity 3e14 W/cm2 (CP), a0=0.1…"/>
          <p:cNvSpPr txBox="1"/>
          <p:nvPr/>
        </p:nvSpPr>
        <p:spPr>
          <a:xfrm>
            <a:off x="699706" y="1978243"/>
            <a:ext cx="18195821" cy="1427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Laser: CO</a:t>
            </a:r>
            <a:r>
              <a:rPr baseline="-5999"/>
              <a:t>2</a:t>
            </a:r>
            <a:r>
              <a:t> laser, </a:t>
            </a:r>
            <a:r>
              <a:rPr>
                <a:solidFill>
                  <a:srgbClr val="4A82BA"/>
                </a:solidFill>
              </a:rPr>
              <a:t>3 ps</a:t>
            </a:r>
            <a:r>
              <a:t> (FWHM), w</a:t>
            </a:r>
            <a:r>
              <a:rPr baseline="-5999"/>
              <a:t>0</a:t>
            </a:r>
            <a:r>
              <a:t>=100 µm, Peak intensity </a:t>
            </a:r>
            <a:r>
              <a:rPr>
                <a:solidFill>
                  <a:srgbClr val="3284BF"/>
                </a:solidFill>
              </a:rPr>
              <a:t>3e14 W/cm</a:t>
            </a:r>
            <a:r>
              <a:rPr baseline="31999">
                <a:solidFill>
                  <a:srgbClr val="3284BF"/>
                </a:solidFill>
              </a:rPr>
              <a:t>2</a:t>
            </a:r>
            <a:r>
              <a:rPr>
                <a:solidFill>
                  <a:srgbClr val="3284BF"/>
                </a:solidFill>
              </a:rPr>
              <a:t> (CP), a0=0.1</a:t>
            </a:r>
          </a:p>
          <a:p>
            <a:pPr>
              <a:spcBef>
                <a:spcPts val="1200"/>
              </a:spcBef>
              <a:defRPr b="1"/>
            </a:pPr>
            <a:r>
              <a:t>Gas: Atomic hydrogen, ne=2e17 cm</a:t>
            </a:r>
            <a:r>
              <a:rPr baseline="31999"/>
              <a:t>-3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hysics we can explore using this plat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Physics we can explore using this platform</a:t>
            </a: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87" name="There are very rich physics that we can explore using this platform…"/>
          <p:cNvSpPr txBox="1"/>
          <p:nvPr/>
        </p:nvSpPr>
        <p:spPr>
          <a:xfrm>
            <a:off x="607073" y="2503523"/>
            <a:ext cx="22860001" cy="902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sz="4000" b="1"/>
            </a:pPr>
            <a:r>
              <a:t>There are very rich physics that we can explore using this platform</a:t>
            </a:r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r>
              <a:t>As we have shown in previous slides, we can possibly test kinetic theory of Weibel instability by measuring the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t>linear growth rate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t>k-spectrum evolution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/>
              <a:defRPr b="1"/>
            </a:pPr>
            <a:r>
              <a:t>self-organization of magnetic fields in the non-linear stage</a:t>
            </a:r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r>
              <a:t>Other physics: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 startAt="4"/>
              <a:defRPr b="1"/>
            </a:pPr>
            <a:r>
              <a:t>effect of collisions on growth rate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 startAt="4"/>
              <a:defRPr b="1"/>
            </a:pPr>
            <a:r>
              <a:t>finite-width plasma effect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 startAt="4"/>
              <a:defRPr b="1"/>
            </a:pPr>
            <a:r>
              <a:t>dependence of topological structures of the B fields on plasma parameters</a:t>
            </a:r>
          </a:p>
          <a:p>
            <a:pPr marL="534736" indent="-534736">
              <a:spcBef>
                <a:spcPts val="1200"/>
              </a:spcBef>
              <a:buSzPct val="100000"/>
              <a:buAutoNum type="arabicParenR" startAt="4"/>
              <a:defRPr b="1"/>
            </a:pPr>
            <a:r>
              <a:t>magneto-static mode (see Chan’s talk)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Magnetic field structure depends on initial distrib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Magnetic field structure depends on initial distribution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452" name="frame_30.tiff" descr="frame_30.tiff"/>
          <p:cNvPicPr>
            <a:picLocks noChangeAspect="1"/>
          </p:cNvPicPr>
          <p:nvPr/>
        </p:nvPicPr>
        <p:blipFill>
          <a:blip r:embed="rId2">
            <a:extLst/>
          </a:blip>
          <a:srcRect l="33329" t="4147" r="34952" b="5631"/>
          <a:stretch>
            <a:fillRect/>
          </a:stretch>
        </p:blipFill>
        <p:spPr>
          <a:xfrm>
            <a:off x="825500" y="1968499"/>
            <a:ext cx="8636000" cy="11720664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 = 30 Tp (10.6 ps)"/>
          <p:cNvSpPr txBox="1"/>
          <p:nvPr/>
        </p:nvSpPr>
        <p:spPr>
          <a:xfrm>
            <a:off x="3607702" y="3532766"/>
            <a:ext cx="404494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t = 30 Tp (10.6 ps)</a:t>
            </a:r>
          </a:p>
        </p:txBody>
      </p:sp>
      <p:sp>
        <p:nvSpPr>
          <p:cNvPr id="454" name="blue to red: -0.4 to 0.4 Tesla"/>
          <p:cNvSpPr txBox="1"/>
          <p:nvPr/>
        </p:nvSpPr>
        <p:spPr>
          <a:xfrm>
            <a:off x="2307504" y="11684419"/>
            <a:ext cx="618316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t>blue to red: -0.4 to 0.4 Tesla</a:t>
            </a:r>
          </a:p>
        </p:txBody>
      </p:sp>
      <p:sp>
        <p:nvSpPr>
          <p:cNvPr id="455" name="3D structure of B3 (By) magnetic field:…"/>
          <p:cNvSpPr txBox="1"/>
          <p:nvPr/>
        </p:nvSpPr>
        <p:spPr>
          <a:xfrm>
            <a:off x="1181479" y="2024193"/>
            <a:ext cx="9978053" cy="143663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>
                <a:solidFill>
                  <a:srgbClr val="3284BF"/>
                </a:solidFill>
              </a:defRPr>
            </a:pPr>
            <a:r>
              <a:t>3D structure of B3 (By) magnetic field:</a:t>
            </a:r>
          </a:p>
          <a:p>
            <a:pPr>
              <a:spcBef>
                <a:spcPts val="1200"/>
              </a:spcBef>
              <a:defRPr b="1"/>
            </a:pPr>
            <a:r>
              <a:t>T⊥= 47 keV, T∥=7.5 keV (He plasma), d=67 µm</a:t>
            </a:r>
          </a:p>
        </p:txBody>
      </p:sp>
      <p:pic>
        <p:nvPicPr>
          <p:cNvPr id="456" name="b3_160_3D.png" descr="b3_160_3D.png"/>
          <p:cNvPicPr>
            <a:picLocks noChangeAspect="1"/>
          </p:cNvPicPr>
          <p:nvPr/>
        </p:nvPicPr>
        <p:blipFill>
          <a:blip r:embed="rId3">
            <a:extLst/>
          </a:blip>
          <a:srcRect l="4008" t="4680" r="10792" b="2838"/>
          <a:stretch>
            <a:fillRect/>
          </a:stretch>
        </p:blipFill>
        <p:spPr>
          <a:xfrm>
            <a:off x="11421609" y="2215753"/>
            <a:ext cx="10342174" cy="11226143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3D structure of B3 (By) magnetic field:…"/>
          <p:cNvSpPr txBox="1"/>
          <p:nvPr/>
        </p:nvSpPr>
        <p:spPr>
          <a:xfrm>
            <a:off x="13072947" y="2024193"/>
            <a:ext cx="10105079" cy="143663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>
                <a:solidFill>
                  <a:srgbClr val="3284BF"/>
                </a:solidFill>
              </a:defRPr>
            </a:pPr>
            <a:r>
              <a:t>3D structure of B3 (By) magnetic field:</a:t>
            </a:r>
          </a:p>
          <a:p>
            <a:pPr>
              <a:spcBef>
                <a:spcPts val="1200"/>
              </a:spcBef>
              <a:defRPr b="1"/>
            </a:pPr>
            <a:r>
              <a:t>T⊥= 1.5 keV, T∥=0.3 keV (H2 plasma), d=95 µm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CO2_300fs_evd_1e17_id6_3D_distribution.pdf" descr="CO2_300fs_evd_1e17_id6_3D_distribu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3779" y="1803400"/>
            <a:ext cx="6350001" cy="425992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CO2, linear pola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CO2, linear polarization</a:t>
            </a:r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92" name="Tx = 7 keV, Ty = 2.3 keV, Tz = 0.8 keV"/>
          <p:cNvSpPr txBox="1"/>
          <p:nvPr/>
        </p:nvSpPr>
        <p:spPr>
          <a:xfrm>
            <a:off x="684668" y="2943792"/>
            <a:ext cx="8946179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sz="4000" b="1"/>
            </a:lvl1pPr>
          </a:lstStyle>
          <a:p>
            <a:r>
              <a:t>Tx = 7 keV, Ty = 2.3 keV, Tz = 0.8 keV</a:t>
            </a:r>
          </a:p>
        </p:txBody>
      </p:sp>
      <p:pic>
        <p:nvPicPr>
          <p:cNvPr id="393" name="CO2_CP_B3.gif" descr="CO2_CP_B3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815" y="4519979"/>
            <a:ext cx="19050001" cy="9089315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evolution of B3 field (a slice thru x3=0) as a function of time"/>
          <p:cNvSpPr txBox="1"/>
          <p:nvPr/>
        </p:nvSpPr>
        <p:spPr>
          <a:xfrm>
            <a:off x="2145980" y="4427303"/>
            <a:ext cx="14577339" cy="7924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sz="4000" b="1"/>
            </a:lvl1pPr>
          </a:lstStyle>
          <a:p>
            <a:r>
              <a:t>evolution of B3 field (a slice thru x3=0) as a function of time</a:t>
            </a:r>
          </a:p>
        </p:txBody>
      </p:sp>
      <p:sp>
        <p:nvSpPr>
          <p:cNvPr id="395" name="(time step 2π/ωp=0.35 ps)"/>
          <p:cNvSpPr txBox="1"/>
          <p:nvPr/>
        </p:nvSpPr>
        <p:spPr>
          <a:xfrm>
            <a:off x="2571464" y="5910814"/>
            <a:ext cx="630423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sz="4000" b="1"/>
            </a:lvl1pPr>
          </a:lstStyle>
          <a:p>
            <a:r>
              <a:t>(time step 2π/ωp=0.35 ps)</a:t>
            </a:r>
          </a:p>
        </p:txBody>
      </p:sp>
      <p:sp>
        <p:nvSpPr>
          <p:cNvPr id="396" name="0.6 Tesla"/>
          <p:cNvSpPr txBox="1"/>
          <p:nvPr/>
        </p:nvSpPr>
        <p:spPr>
          <a:xfrm>
            <a:off x="17265933" y="5577213"/>
            <a:ext cx="2304476" cy="7924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sz="4000" b="1"/>
            </a:lvl1pPr>
          </a:lstStyle>
          <a:p>
            <a:r>
              <a:t>0.6 Tesla</a:t>
            </a:r>
          </a:p>
        </p:txBody>
      </p:sp>
      <p:sp>
        <p:nvSpPr>
          <p:cNvPr id="397" name="-0.6 Tesla"/>
          <p:cNvSpPr txBox="1"/>
          <p:nvPr/>
        </p:nvSpPr>
        <p:spPr>
          <a:xfrm>
            <a:off x="17265933" y="11689645"/>
            <a:ext cx="2473644" cy="7924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3200"/>
              </a:spcBef>
              <a:defRPr sz="4000" b="1"/>
            </a:lvl1pPr>
          </a:lstStyle>
          <a:p>
            <a:r>
              <a:t>-0.6 Tesla</a:t>
            </a:r>
          </a:p>
        </p:txBody>
      </p:sp>
      <p:sp>
        <p:nvSpPr>
          <p:cNvPr id="398" name="Pz (mec)"/>
          <p:cNvSpPr txBox="1"/>
          <p:nvPr/>
        </p:nvSpPr>
        <p:spPr>
          <a:xfrm rot="480000">
            <a:off x="19055953" y="5162812"/>
            <a:ext cx="1791482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sz="3200" b="1"/>
            </a:pPr>
            <a:r>
              <a:t>Pz (m</a:t>
            </a:r>
            <a:r>
              <a:rPr baseline="-5999"/>
              <a:t>e</a:t>
            </a:r>
            <a:r>
              <a:t>c)</a:t>
            </a:r>
          </a:p>
        </p:txBody>
      </p:sp>
      <p:sp>
        <p:nvSpPr>
          <p:cNvPr id="399" name="Px (mec)"/>
          <p:cNvSpPr txBox="1"/>
          <p:nvPr/>
        </p:nvSpPr>
        <p:spPr>
          <a:xfrm rot="19680000">
            <a:off x="22367782" y="5162812"/>
            <a:ext cx="1814302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sz="3200" b="1"/>
            </a:pPr>
            <a:r>
              <a:t>Px (m</a:t>
            </a:r>
            <a:r>
              <a:rPr baseline="-5999"/>
              <a:t>e</a:t>
            </a:r>
            <a:r>
              <a:t>c)</a:t>
            </a:r>
          </a:p>
        </p:txBody>
      </p:sp>
      <p:sp>
        <p:nvSpPr>
          <p:cNvPr id="400" name="Py (mec)"/>
          <p:cNvSpPr txBox="1"/>
          <p:nvPr/>
        </p:nvSpPr>
        <p:spPr>
          <a:xfrm rot="16200000">
            <a:off x="17201557" y="3600622"/>
            <a:ext cx="1814302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sz="3200" b="1"/>
            </a:pPr>
            <a:r>
              <a:t>Py (m</a:t>
            </a:r>
            <a:r>
              <a:rPr baseline="-5999"/>
              <a:t>e</a:t>
            </a:r>
            <a:r>
              <a:t>c)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What is Weibel inst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What is Weibel instability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88" name="Screen Shot 2018-04-19 at 11.43.16 AM.png" descr="Screen Shot 2018-04-19 at 11.43.16 AM.png"/>
          <p:cNvPicPr>
            <a:picLocks noChangeAspect="1"/>
          </p:cNvPicPr>
          <p:nvPr/>
        </p:nvPicPr>
        <p:blipFill>
          <a:blip r:embed="rId2">
            <a:extLst/>
          </a:blip>
          <a:srcRect l="19295"/>
          <a:stretch>
            <a:fillRect/>
          </a:stretch>
        </p:blipFill>
        <p:spPr>
          <a:xfrm>
            <a:off x="273094" y="4666423"/>
            <a:ext cx="10249416" cy="7444828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hot"/>
          <p:cNvSpPr txBox="1"/>
          <p:nvPr/>
        </p:nvSpPr>
        <p:spPr>
          <a:xfrm>
            <a:off x="1433671" y="4172488"/>
            <a:ext cx="90638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100"/>
              </a:spcBef>
              <a:defRPr b="1"/>
            </a:lvl1pPr>
          </a:lstStyle>
          <a:p>
            <a:r>
              <a:t>hot</a:t>
            </a:r>
          </a:p>
        </p:txBody>
      </p:sp>
      <p:sp>
        <p:nvSpPr>
          <p:cNvPr id="90" name="cold"/>
          <p:cNvSpPr txBox="1"/>
          <p:nvPr/>
        </p:nvSpPr>
        <p:spPr>
          <a:xfrm>
            <a:off x="10132114" y="9336126"/>
            <a:ext cx="113543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100"/>
              </a:spcBef>
              <a:defRPr b="1"/>
            </a:lvl1pPr>
          </a:lstStyle>
          <a:p>
            <a:r>
              <a:t>cold</a:t>
            </a:r>
          </a:p>
        </p:txBody>
      </p:sp>
      <p:sp>
        <p:nvSpPr>
          <p:cNvPr id="91" name="Characteristics of Weibel instability:…"/>
          <p:cNvSpPr txBox="1"/>
          <p:nvPr/>
        </p:nvSpPr>
        <p:spPr>
          <a:xfrm>
            <a:off x="12074410" y="8844497"/>
            <a:ext cx="10848450" cy="4043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600"/>
              </a:spcBef>
              <a:defRPr sz="4000" b="1">
                <a:solidFill>
                  <a:srgbClr val="0433FF"/>
                </a:solidFill>
              </a:defRPr>
            </a:pPr>
            <a:r>
              <a:t>Characteristics of Weibel instability: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Electromagnetic mode (no δne)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none-oscillating: Re[ω]=0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k is along the low-temperature direction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growth rate γ/ω</a:t>
            </a:r>
            <a:r>
              <a:rPr baseline="-5999"/>
              <a:t>p</a:t>
            </a:r>
            <a:r>
              <a:t> depends on temperatures</a:t>
            </a:r>
          </a:p>
        </p:txBody>
      </p:sp>
      <p:sp>
        <p:nvSpPr>
          <p:cNvPr id="92" name="E. S. Weibel PRL 1959…"/>
          <p:cNvSpPr txBox="1"/>
          <p:nvPr/>
        </p:nvSpPr>
        <p:spPr>
          <a:xfrm>
            <a:off x="666075" y="12290261"/>
            <a:ext cx="4540370" cy="1224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600"/>
              </a:spcBef>
              <a:defRPr sz="3200" b="1">
                <a:solidFill>
                  <a:srgbClr val="3284BF"/>
                </a:solidFill>
              </a:defRPr>
            </a:pPr>
            <a:r>
              <a:t>E. S. Weibel PRL 1959</a:t>
            </a:r>
          </a:p>
          <a:p>
            <a:pPr>
              <a:spcBef>
                <a:spcPts val="600"/>
              </a:spcBef>
              <a:defRPr sz="3200" b="1">
                <a:solidFill>
                  <a:srgbClr val="3284BF"/>
                </a:solidFill>
              </a:defRPr>
            </a:pPr>
            <a:r>
              <a:t>B. D. Fried PRL 1959</a:t>
            </a:r>
          </a:p>
        </p:txBody>
      </p:sp>
      <p:grpSp>
        <p:nvGrpSpPr>
          <p:cNvPr id="100" name="Group"/>
          <p:cNvGrpSpPr/>
          <p:nvPr/>
        </p:nvGrpSpPr>
        <p:grpSpPr>
          <a:xfrm>
            <a:off x="8942468" y="3428978"/>
            <a:ext cx="4173106" cy="4596563"/>
            <a:chOff x="0" y="0"/>
            <a:chExt cx="4173104" cy="4596562"/>
          </a:xfrm>
        </p:grpSpPr>
        <p:sp>
          <p:nvSpPr>
            <p:cNvPr id="93" name="Line"/>
            <p:cNvSpPr/>
            <p:nvPr/>
          </p:nvSpPr>
          <p:spPr>
            <a:xfrm>
              <a:off x="831780" y="2668051"/>
              <a:ext cx="23229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94" name="Line"/>
            <p:cNvSpPr/>
            <p:nvPr/>
          </p:nvSpPr>
          <p:spPr>
            <a:xfrm flipV="1">
              <a:off x="1993239" y="901342"/>
              <a:ext cx="1" cy="353341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95" name="Oval"/>
            <p:cNvSpPr/>
            <p:nvPr/>
          </p:nvSpPr>
          <p:spPr>
            <a:xfrm>
              <a:off x="1450925" y="1494103"/>
              <a:ext cx="1084630" cy="234789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96" name="vy"/>
            <p:cNvSpPr txBox="1"/>
            <p:nvPr/>
          </p:nvSpPr>
          <p:spPr>
            <a:xfrm>
              <a:off x="1032420" y="743510"/>
              <a:ext cx="704127" cy="728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vy</a:t>
              </a:r>
            </a:p>
          </p:txBody>
        </p:sp>
        <p:sp>
          <p:nvSpPr>
            <p:cNvPr id="97" name="vx"/>
            <p:cNvSpPr txBox="1"/>
            <p:nvPr/>
          </p:nvSpPr>
          <p:spPr>
            <a:xfrm>
              <a:off x="3042144" y="2551148"/>
              <a:ext cx="704127" cy="728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vx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47175"/>
              <a:ext cx="4173105" cy="4549388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99" name="Weibel:"/>
            <p:cNvSpPr txBox="1"/>
            <p:nvPr/>
          </p:nvSpPr>
          <p:spPr>
            <a:xfrm>
              <a:off x="162877" y="0"/>
              <a:ext cx="1813194" cy="7289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Weibel:</a:t>
              </a:r>
            </a:p>
          </p:txBody>
        </p:sp>
      </p:grpSp>
      <p:grpSp>
        <p:nvGrpSpPr>
          <p:cNvPr id="108" name="Group"/>
          <p:cNvGrpSpPr/>
          <p:nvPr/>
        </p:nvGrpSpPr>
        <p:grpSpPr>
          <a:xfrm>
            <a:off x="13607454" y="3452566"/>
            <a:ext cx="6016053" cy="4549388"/>
            <a:chOff x="0" y="0"/>
            <a:chExt cx="6016051" cy="4549387"/>
          </a:xfrm>
        </p:grpSpPr>
        <p:sp>
          <p:nvSpPr>
            <p:cNvPr id="101" name="noise B fields"/>
            <p:cNvSpPr txBox="1"/>
            <p:nvPr/>
          </p:nvSpPr>
          <p:spPr>
            <a:xfrm>
              <a:off x="1136417" y="86541"/>
              <a:ext cx="3498325" cy="792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3200"/>
                </a:spcBef>
                <a:defRPr sz="4000" b="1"/>
              </a:lvl1pPr>
            </a:lstStyle>
            <a:p>
              <a:r>
                <a:t>noise B fields</a:t>
              </a:r>
            </a:p>
          </p:txBody>
        </p:sp>
        <p:sp>
          <p:nvSpPr>
            <p:cNvPr id="102" name="bend e- trajectory"/>
            <p:cNvSpPr txBox="1"/>
            <p:nvPr/>
          </p:nvSpPr>
          <p:spPr>
            <a:xfrm>
              <a:off x="3387520" y="2419114"/>
              <a:ext cx="2628532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3200"/>
                </a:spcBef>
                <a:defRPr sz="4000" b="1"/>
              </a:lvl1pPr>
            </a:lstStyle>
            <a:p>
              <a:r>
                <a:t>bend e- trajectory</a:t>
              </a:r>
            </a:p>
          </p:txBody>
        </p:sp>
        <p:sp>
          <p:nvSpPr>
            <p:cNvPr id="103" name="current filaments"/>
            <p:cNvSpPr txBox="1"/>
            <p:nvPr/>
          </p:nvSpPr>
          <p:spPr>
            <a:xfrm>
              <a:off x="171175" y="2419114"/>
              <a:ext cx="2414730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3200"/>
                </a:spcBef>
                <a:defRPr sz="4000" b="1"/>
              </a:lvl1pPr>
            </a:lstStyle>
            <a:p>
              <a:r>
                <a:t>current filaments</a:t>
              </a:r>
            </a:p>
          </p:txBody>
        </p:sp>
        <p:sp>
          <p:nvSpPr>
            <p:cNvPr id="104" name="Rectangle"/>
            <p:cNvSpPr/>
            <p:nvPr/>
          </p:nvSpPr>
          <p:spPr>
            <a:xfrm>
              <a:off x="0" y="0"/>
              <a:ext cx="5945900" cy="4549388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05" name="Line"/>
            <p:cNvSpPr/>
            <p:nvPr/>
          </p:nvSpPr>
          <p:spPr>
            <a:xfrm rot="2700000">
              <a:off x="3478255" y="1376721"/>
              <a:ext cx="2117163" cy="33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0" extrusionOk="0">
                  <a:moveTo>
                    <a:pt x="0" y="19680"/>
                  </a:moveTo>
                  <a:cubicBezTo>
                    <a:pt x="3663" y="4888"/>
                    <a:pt x="8116" y="-1920"/>
                    <a:pt x="12566" y="467"/>
                  </a:cubicBezTo>
                  <a:cubicBezTo>
                    <a:pt x="15816" y="2211"/>
                    <a:pt x="18931" y="8834"/>
                    <a:pt x="21600" y="1968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6" name="Line"/>
            <p:cNvSpPr/>
            <p:nvPr/>
          </p:nvSpPr>
          <p:spPr>
            <a:xfrm rot="18900000">
              <a:off x="175539" y="1389849"/>
              <a:ext cx="2117163" cy="33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0" extrusionOk="0">
                  <a:moveTo>
                    <a:pt x="0" y="19680"/>
                  </a:moveTo>
                  <a:cubicBezTo>
                    <a:pt x="3663" y="4888"/>
                    <a:pt x="8116" y="-1920"/>
                    <a:pt x="12566" y="467"/>
                  </a:cubicBezTo>
                  <a:cubicBezTo>
                    <a:pt x="15816" y="2211"/>
                    <a:pt x="18931" y="8834"/>
                    <a:pt x="21600" y="1968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7" name="Line"/>
            <p:cNvSpPr/>
            <p:nvPr/>
          </p:nvSpPr>
          <p:spPr>
            <a:xfrm rot="10800000">
              <a:off x="1903452" y="4000431"/>
              <a:ext cx="2117163" cy="33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0" extrusionOk="0">
                  <a:moveTo>
                    <a:pt x="0" y="19680"/>
                  </a:moveTo>
                  <a:cubicBezTo>
                    <a:pt x="3663" y="4888"/>
                    <a:pt x="8116" y="-1920"/>
                    <a:pt x="12566" y="467"/>
                  </a:cubicBezTo>
                  <a:cubicBezTo>
                    <a:pt x="15816" y="2211"/>
                    <a:pt x="18931" y="8834"/>
                    <a:pt x="21600" y="1968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  <p:sp>
        <p:nvSpPr>
          <p:cNvPr id="109" name="Weibel instability grows in plasmas having temperature anisotropy (temperatures differ in different directions)"/>
          <p:cNvSpPr txBox="1"/>
          <p:nvPr/>
        </p:nvSpPr>
        <p:spPr>
          <a:xfrm>
            <a:off x="752016" y="2029521"/>
            <a:ext cx="22860001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357187" indent="-357187">
              <a:spcBef>
                <a:spcPts val="600"/>
              </a:spcBef>
              <a:buSzPct val="150000"/>
              <a:buChar char="•"/>
              <a:defRPr b="1">
                <a:solidFill>
                  <a:srgbClr val="3284BF"/>
                </a:solidFill>
              </a:defRPr>
            </a:lvl1pPr>
          </a:lstStyle>
          <a:p>
            <a:r>
              <a:t>Weibel instability grows in plasmas having temperature anisotropy (temperatures differ in different directions)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 rough layout of the experiment and required laser&amp;e- beam parame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A rough layout of the experiment and required laser&amp;e- beam parameters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33" name="Rectangle"/>
          <p:cNvSpPr/>
          <p:nvPr/>
        </p:nvSpPr>
        <p:spPr>
          <a:xfrm>
            <a:off x="10416383" y="3453769"/>
            <a:ext cx="8959113" cy="7471455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bevel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34" name="Circle"/>
          <p:cNvSpPr/>
          <p:nvPr/>
        </p:nvSpPr>
        <p:spPr>
          <a:xfrm>
            <a:off x="12818512" y="6723539"/>
            <a:ext cx="748503" cy="748503"/>
          </a:xfrm>
          <a:prstGeom prst="ellipse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35" name="Rectangle"/>
          <p:cNvSpPr/>
          <p:nvPr/>
        </p:nvSpPr>
        <p:spPr>
          <a:xfrm>
            <a:off x="10416383" y="11172943"/>
            <a:ext cx="8959113" cy="2178572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bevel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36" name="Rectangle"/>
          <p:cNvSpPr/>
          <p:nvPr/>
        </p:nvSpPr>
        <p:spPr>
          <a:xfrm>
            <a:off x="13866979" y="4874596"/>
            <a:ext cx="2057917" cy="306489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chemeClr val="accent6"/>
                </a:solidFill>
              </a:defRPr>
            </a:pPr>
            <a:endParaRPr/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84774"/>
          <a:stretch>
            <a:fillRect/>
          </a:stretch>
        </p:blipFill>
        <p:spPr>
          <a:xfrm rot="5400000" flipH="1">
            <a:off x="8502434" y="6514069"/>
            <a:ext cx="1505923" cy="121119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inac"/>
          <p:cNvSpPr txBox="1"/>
          <p:nvPr/>
        </p:nvSpPr>
        <p:spPr>
          <a:xfrm>
            <a:off x="5104544" y="5609196"/>
            <a:ext cx="1522384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Linac</a:t>
            </a:r>
          </a:p>
        </p:txBody>
      </p:sp>
      <p:sp>
        <p:nvSpPr>
          <p:cNvPr id="339" name="Quads"/>
          <p:cNvSpPr txBox="1"/>
          <p:nvPr/>
        </p:nvSpPr>
        <p:spPr>
          <a:xfrm>
            <a:off x="6960217" y="5815838"/>
            <a:ext cx="1776384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Quads</a:t>
            </a:r>
          </a:p>
        </p:txBody>
      </p:sp>
      <p:sp>
        <p:nvSpPr>
          <p:cNvPr id="340" name="BPM"/>
          <p:cNvSpPr txBox="1"/>
          <p:nvPr/>
        </p:nvSpPr>
        <p:spPr>
          <a:xfrm>
            <a:off x="8815042" y="5815838"/>
            <a:ext cx="132444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BPM</a:t>
            </a:r>
          </a:p>
        </p:txBody>
      </p:sp>
      <p:sp>
        <p:nvSpPr>
          <p:cNvPr id="341" name="Line"/>
          <p:cNvSpPr/>
          <p:nvPr/>
        </p:nvSpPr>
        <p:spPr>
          <a:xfrm flipV="1">
            <a:off x="14961741" y="2777314"/>
            <a:ext cx="1" cy="4294188"/>
          </a:xfrm>
          <a:prstGeom prst="line">
            <a:avLst/>
          </a:prstGeom>
          <a:ln w="101600">
            <a:solidFill>
              <a:schemeClr val="accent3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42" name="Rectangle"/>
          <p:cNvSpPr/>
          <p:nvPr/>
        </p:nvSpPr>
        <p:spPr>
          <a:xfrm rot="16200000">
            <a:off x="14875171" y="2805145"/>
            <a:ext cx="173140" cy="1231302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43" name="window"/>
          <p:cNvSpPr txBox="1"/>
          <p:nvPr/>
        </p:nvSpPr>
        <p:spPr>
          <a:xfrm>
            <a:off x="15524905" y="3405556"/>
            <a:ext cx="205791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window</a:t>
            </a:r>
          </a:p>
        </p:txBody>
      </p:sp>
      <p:sp>
        <p:nvSpPr>
          <p:cNvPr id="344" name="Rectangle"/>
          <p:cNvSpPr/>
          <p:nvPr/>
        </p:nvSpPr>
        <p:spPr>
          <a:xfrm>
            <a:off x="14346090" y="1799936"/>
            <a:ext cx="1231302" cy="74850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345" name="Rectangle"/>
          <p:cNvSpPr/>
          <p:nvPr/>
        </p:nvSpPr>
        <p:spPr>
          <a:xfrm>
            <a:off x="14580741" y="2513631"/>
            <a:ext cx="762001" cy="55118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346" name="tube lens"/>
          <p:cNvSpPr txBox="1"/>
          <p:nvPr/>
        </p:nvSpPr>
        <p:spPr>
          <a:xfrm>
            <a:off x="15859000" y="2502469"/>
            <a:ext cx="2202529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defRPr b="1"/>
            </a:lvl1pPr>
          </a:lstStyle>
          <a:p>
            <a:r>
              <a:t>tube lens</a:t>
            </a:r>
          </a:p>
        </p:txBody>
      </p:sp>
      <p:sp>
        <p:nvSpPr>
          <p:cNvPr id="347" name="YAG:Ce"/>
          <p:cNvSpPr txBox="1"/>
          <p:nvPr/>
        </p:nvSpPr>
        <p:spPr>
          <a:xfrm>
            <a:off x="13521469" y="7782083"/>
            <a:ext cx="206833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>
                <a:solidFill>
                  <a:srgbClr val="A2BA66"/>
                </a:solidFill>
              </a:defRPr>
            </a:lvl1pPr>
          </a:lstStyle>
          <a:p>
            <a:r>
              <a:t>YAG:Ce</a:t>
            </a:r>
          </a:p>
        </p:txBody>
      </p:sp>
      <p:sp>
        <p:nvSpPr>
          <p:cNvPr id="348" name="mirror"/>
          <p:cNvSpPr txBox="1"/>
          <p:nvPr/>
        </p:nvSpPr>
        <p:spPr>
          <a:xfrm>
            <a:off x="15106522" y="6945390"/>
            <a:ext cx="1691800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mirror</a:t>
            </a:r>
          </a:p>
        </p:txBody>
      </p:sp>
      <p:grpSp>
        <p:nvGrpSpPr>
          <p:cNvPr id="351" name="Group"/>
          <p:cNvGrpSpPr/>
          <p:nvPr/>
        </p:nvGrpSpPr>
        <p:grpSpPr>
          <a:xfrm>
            <a:off x="14649014" y="5153392"/>
            <a:ext cx="625452" cy="944567"/>
            <a:chOff x="0" y="0"/>
            <a:chExt cx="625451" cy="944565"/>
          </a:xfrm>
        </p:grpSpPr>
        <p:sp>
          <p:nvSpPr>
            <p:cNvPr id="349" name="Oval"/>
            <p:cNvSpPr/>
            <p:nvPr/>
          </p:nvSpPr>
          <p:spPr>
            <a:xfrm>
              <a:off x="4064" y="521292"/>
              <a:ext cx="617325" cy="423274"/>
            </a:xfrm>
            <a:prstGeom prst="ellipse">
              <a:avLst/>
            </a:prstGeom>
            <a:solidFill>
              <a:schemeClr val="accent5">
                <a:lumOff val="116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350" name="Rectangle"/>
            <p:cNvSpPr/>
            <p:nvPr/>
          </p:nvSpPr>
          <p:spPr>
            <a:xfrm>
              <a:off x="0" y="0"/>
              <a:ext cx="625452" cy="792481"/>
            </a:xfrm>
            <a:prstGeom prst="rect">
              <a:avLst/>
            </a:prstGeom>
            <a:solidFill>
              <a:schemeClr val="accent5">
                <a:lumOff val="116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6"/>
                  </a:solidFill>
                </a:defRPr>
              </a:pPr>
              <a:endParaRPr/>
            </a:p>
          </p:txBody>
        </p:sp>
      </p:grpSp>
      <p:sp>
        <p:nvSpPr>
          <p:cNvPr id="352" name="10x objective"/>
          <p:cNvSpPr txBox="1"/>
          <p:nvPr/>
        </p:nvSpPr>
        <p:spPr>
          <a:xfrm>
            <a:off x="15395598" y="5145604"/>
            <a:ext cx="338645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>
                <a:solidFill>
                  <a:srgbClr val="89BED2"/>
                </a:solidFill>
              </a:defRPr>
            </a:lvl1pPr>
          </a:lstStyle>
          <a:p>
            <a:r>
              <a:t>10x objective</a:t>
            </a:r>
          </a:p>
        </p:txBody>
      </p:sp>
      <p:sp>
        <p:nvSpPr>
          <p:cNvPr id="353" name="Rectangle"/>
          <p:cNvSpPr/>
          <p:nvPr/>
        </p:nvSpPr>
        <p:spPr>
          <a:xfrm>
            <a:off x="14091208" y="6507540"/>
            <a:ext cx="180369" cy="123130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54" name="Line"/>
          <p:cNvSpPr/>
          <p:nvPr/>
        </p:nvSpPr>
        <p:spPr>
          <a:xfrm>
            <a:off x="14174635" y="7097790"/>
            <a:ext cx="762001" cy="1"/>
          </a:xfrm>
          <a:prstGeom prst="line">
            <a:avLst/>
          </a:prstGeom>
          <a:ln w="76200">
            <a:solidFill>
              <a:schemeClr val="accent3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55" name="gas jet"/>
          <p:cNvSpPr txBox="1"/>
          <p:nvPr/>
        </p:nvSpPr>
        <p:spPr>
          <a:xfrm>
            <a:off x="11212892" y="5815838"/>
            <a:ext cx="1804909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gas jet</a:t>
            </a:r>
          </a:p>
        </p:txBody>
      </p:sp>
      <p:sp>
        <p:nvSpPr>
          <p:cNvPr id="356" name="Line"/>
          <p:cNvSpPr/>
          <p:nvPr/>
        </p:nvSpPr>
        <p:spPr>
          <a:xfrm flipH="1">
            <a:off x="11414704" y="12636211"/>
            <a:ext cx="5533379" cy="1"/>
          </a:xfrm>
          <a:prstGeom prst="line">
            <a:avLst/>
          </a:prstGeom>
          <a:ln w="101600">
            <a:solidFill>
              <a:srgbClr val="FF2600"/>
            </a:solidFill>
            <a:bevel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57" name="Line"/>
          <p:cNvSpPr/>
          <p:nvPr/>
        </p:nvSpPr>
        <p:spPr>
          <a:xfrm>
            <a:off x="16947563" y="11635703"/>
            <a:ext cx="1" cy="944567"/>
          </a:xfrm>
          <a:prstGeom prst="line">
            <a:avLst/>
          </a:prstGeom>
          <a:ln w="101600">
            <a:solidFill>
              <a:srgbClr val="FF2600"/>
            </a:solidFill>
            <a:bevel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58" name="Line"/>
          <p:cNvSpPr/>
          <p:nvPr/>
        </p:nvSpPr>
        <p:spPr>
          <a:xfrm flipH="1">
            <a:off x="13253960" y="11702239"/>
            <a:ext cx="3702192" cy="1"/>
          </a:xfrm>
          <a:prstGeom prst="line">
            <a:avLst/>
          </a:prstGeom>
          <a:ln w="101600">
            <a:solidFill>
              <a:srgbClr val="FF2600"/>
            </a:solidFill>
            <a:bevel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59" name="Rectangle"/>
          <p:cNvSpPr/>
          <p:nvPr/>
        </p:nvSpPr>
        <p:spPr>
          <a:xfrm rot="2700000">
            <a:off x="16896763" y="12208050"/>
            <a:ext cx="101601" cy="944567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60" name="Rectangle"/>
          <p:cNvSpPr/>
          <p:nvPr/>
        </p:nvSpPr>
        <p:spPr>
          <a:xfrm rot="8100000" flipH="1">
            <a:off x="16909463" y="11155247"/>
            <a:ext cx="101601" cy="944566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61" name="Line"/>
          <p:cNvSpPr/>
          <p:nvPr/>
        </p:nvSpPr>
        <p:spPr>
          <a:xfrm>
            <a:off x="13205464" y="4040994"/>
            <a:ext cx="1" cy="7663367"/>
          </a:xfrm>
          <a:prstGeom prst="line">
            <a:avLst/>
          </a:prstGeom>
          <a:ln w="101600">
            <a:solidFill>
              <a:srgbClr val="FF2600"/>
            </a:solidFill>
            <a:bevel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62" name="Rectangle"/>
          <p:cNvSpPr/>
          <p:nvPr/>
        </p:nvSpPr>
        <p:spPr>
          <a:xfrm rot="18900000">
            <a:off x="13154662" y="9837208"/>
            <a:ext cx="101601" cy="944566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63" name="delay line"/>
          <p:cNvSpPr txBox="1"/>
          <p:nvPr/>
        </p:nvSpPr>
        <p:spPr>
          <a:xfrm>
            <a:off x="14429202" y="11772985"/>
            <a:ext cx="251085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delay line</a:t>
            </a:r>
          </a:p>
        </p:txBody>
      </p:sp>
      <p:sp>
        <p:nvSpPr>
          <p:cNvPr id="364" name="Rectangle"/>
          <p:cNvSpPr/>
          <p:nvPr/>
        </p:nvSpPr>
        <p:spPr>
          <a:xfrm rot="18900000">
            <a:off x="13154662" y="3600615"/>
            <a:ext cx="101601" cy="944567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65" name="Line"/>
          <p:cNvSpPr/>
          <p:nvPr/>
        </p:nvSpPr>
        <p:spPr>
          <a:xfrm flipH="1" flipV="1">
            <a:off x="9512924" y="4141699"/>
            <a:ext cx="3705370" cy="1"/>
          </a:xfrm>
          <a:prstGeom prst="line">
            <a:avLst/>
          </a:prstGeom>
          <a:ln w="1016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66" name="laser diagnostic"/>
          <p:cNvSpPr txBox="1"/>
          <p:nvPr/>
        </p:nvSpPr>
        <p:spPr>
          <a:xfrm>
            <a:off x="5139564" y="3676658"/>
            <a:ext cx="406337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laser diagnostic</a:t>
            </a:r>
          </a:p>
        </p:txBody>
      </p:sp>
      <p:sp>
        <p:nvSpPr>
          <p:cNvPr id="367" name="Rectangle"/>
          <p:cNvSpPr/>
          <p:nvPr/>
        </p:nvSpPr>
        <p:spPr>
          <a:xfrm rot="2700000" flipH="1">
            <a:off x="14927574" y="6522277"/>
            <a:ext cx="173140" cy="1231302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68" name="CO2 laser"/>
          <p:cNvSpPr txBox="1"/>
          <p:nvPr/>
        </p:nvSpPr>
        <p:spPr>
          <a:xfrm>
            <a:off x="11328801" y="12623511"/>
            <a:ext cx="2567653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>
                <a:solidFill>
                  <a:srgbClr val="FF2600"/>
                </a:solidFill>
              </a:defRPr>
            </a:lvl1pPr>
          </a:lstStyle>
          <a:p>
            <a:r>
              <a:t>CO2 laser</a:t>
            </a:r>
          </a:p>
        </p:txBody>
      </p:sp>
      <p:sp>
        <p:nvSpPr>
          <p:cNvPr id="369" name="Rectangle"/>
          <p:cNvSpPr/>
          <p:nvPr/>
        </p:nvSpPr>
        <p:spPr>
          <a:xfrm rot="8100000" flipH="1">
            <a:off x="13141962" y="11251092"/>
            <a:ext cx="101601" cy="944566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5148733" y="6462807"/>
            <a:ext cx="711201" cy="1270001"/>
          </a:xfrm>
          <a:prstGeom prst="rect">
            <a:avLst/>
          </a:prstGeom>
          <a:solidFill>
            <a:srgbClr val="9FCBDA"/>
          </a:solidFill>
          <a:ln w="50800">
            <a:solidFill>
              <a:schemeClr val="accent1"/>
            </a:solidFill>
            <a:bevel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71" name="e- diagnostic"/>
          <p:cNvSpPr txBox="1"/>
          <p:nvPr/>
        </p:nvSpPr>
        <p:spPr>
          <a:xfrm>
            <a:off x="17209856" y="8018877"/>
            <a:ext cx="4077948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584200">
              <a:defRPr sz="4000" b="1"/>
            </a:lvl1pPr>
          </a:lstStyle>
          <a:p>
            <a:r>
              <a:t>e- diagnostic</a:t>
            </a:r>
          </a:p>
        </p:txBody>
      </p:sp>
      <p:sp>
        <p:nvSpPr>
          <p:cNvPr id="372" name="Rectangle"/>
          <p:cNvSpPr/>
          <p:nvPr/>
        </p:nvSpPr>
        <p:spPr>
          <a:xfrm>
            <a:off x="17663472" y="6598828"/>
            <a:ext cx="1522383" cy="997957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373" name="Rectangle"/>
          <p:cNvSpPr/>
          <p:nvPr/>
        </p:nvSpPr>
        <p:spPr>
          <a:xfrm>
            <a:off x="17671366" y="7615397"/>
            <a:ext cx="1591873" cy="9150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74" name="Rectangle"/>
          <p:cNvSpPr/>
          <p:nvPr/>
        </p:nvSpPr>
        <p:spPr>
          <a:xfrm>
            <a:off x="19198029" y="6569764"/>
            <a:ext cx="101601" cy="113632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75" name="Rectangle"/>
          <p:cNvSpPr/>
          <p:nvPr/>
        </p:nvSpPr>
        <p:spPr>
          <a:xfrm>
            <a:off x="20051005" y="6618077"/>
            <a:ext cx="1522384" cy="997957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376" name="Beam dump"/>
          <p:cNvSpPr txBox="1"/>
          <p:nvPr/>
        </p:nvSpPr>
        <p:spPr>
          <a:xfrm>
            <a:off x="19784000" y="5813137"/>
            <a:ext cx="3102938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defRPr sz="4000" b="1"/>
            </a:lvl1pPr>
          </a:lstStyle>
          <a:p>
            <a:r>
              <a:t>Beam dump</a:t>
            </a:r>
          </a:p>
        </p:txBody>
      </p:sp>
      <p:sp>
        <p:nvSpPr>
          <p:cNvPr id="377" name="Rectangle"/>
          <p:cNvSpPr/>
          <p:nvPr/>
        </p:nvSpPr>
        <p:spPr>
          <a:xfrm rot="16200000">
            <a:off x="13106193" y="10316854"/>
            <a:ext cx="173141" cy="1231302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6940" b="17067"/>
          <a:stretch>
            <a:fillRect/>
          </a:stretch>
        </p:blipFill>
        <p:spPr>
          <a:xfrm rot="5400000" flipH="1">
            <a:off x="6565647" y="5742016"/>
            <a:ext cx="1442470" cy="274255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9" name="Table"/>
          <p:cNvGraphicFramePr/>
          <p:nvPr/>
        </p:nvGraphicFramePr>
        <p:xfrm>
          <a:off x="1715078" y="8095280"/>
          <a:ext cx="7578510" cy="5292364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378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052">
                <a:tc grid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Requirements at the IP:</a:t>
                      </a:r>
                    </a:p>
                  </a:txBody>
                  <a:tcPr marL="63500" marR="63500" marT="63500" marB="6350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e- beam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CO2 laser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E=50 MeV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P~1-2 TW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τ&lt;0.2 ps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τ~2 ps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Q&gt;50 pC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w0~50-200 µm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εn&lt;10 mm.mrad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Jitter&lt;0.3 ps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5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σr~1 mm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0" name="EMCCD"/>
          <p:cNvSpPr txBox="1"/>
          <p:nvPr/>
        </p:nvSpPr>
        <p:spPr>
          <a:xfrm>
            <a:off x="14025788" y="1872528"/>
            <a:ext cx="1871907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defRPr b="1"/>
            </a:lvl1pPr>
          </a:lstStyle>
          <a:p>
            <a:r>
              <a:t>EMCCD</a:t>
            </a:r>
          </a:p>
        </p:txBody>
      </p:sp>
      <p:sp>
        <p:nvSpPr>
          <p:cNvPr id="381" name="Line"/>
          <p:cNvSpPr/>
          <p:nvPr/>
        </p:nvSpPr>
        <p:spPr>
          <a:xfrm>
            <a:off x="9802920" y="7097807"/>
            <a:ext cx="10186038" cy="1"/>
          </a:xfrm>
          <a:prstGeom prst="line">
            <a:avLst/>
          </a:prstGeom>
          <a:ln w="50800">
            <a:solidFill>
              <a:schemeClr val="accent1"/>
            </a:solidFill>
            <a:bevel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82" name="IP"/>
          <p:cNvSpPr txBox="1"/>
          <p:nvPr/>
        </p:nvSpPr>
        <p:spPr>
          <a:xfrm>
            <a:off x="11560742" y="7787299"/>
            <a:ext cx="67555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584200">
              <a:spcBef>
                <a:spcPts val="1200"/>
              </a:spcBef>
              <a:defRPr sz="4000" b="1"/>
            </a:lvl1pPr>
          </a:lstStyle>
          <a:p>
            <a:r>
              <a:t>IP</a:t>
            </a:r>
          </a:p>
        </p:txBody>
      </p:sp>
      <p:sp>
        <p:nvSpPr>
          <p:cNvPr id="383" name="Line"/>
          <p:cNvSpPr/>
          <p:nvPr/>
        </p:nvSpPr>
        <p:spPr>
          <a:xfrm flipV="1">
            <a:off x="12193998" y="7369302"/>
            <a:ext cx="722308" cy="722308"/>
          </a:xfrm>
          <a:prstGeom prst="line">
            <a:avLst/>
          </a:prstGeom>
          <a:ln w="76200">
            <a:solidFill>
              <a:srgbClr val="A7A7A7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Summary</a:t>
            </a:r>
          </a:p>
        </p:txBody>
      </p:sp>
      <p:sp>
        <p:nvSpPr>
          <p:cNvPr id="403" name="We propose to combine the ultrashort e- beam and the intense CO2 laser of ATF to develop a platform to study Weibel instability…"/>
          <p:cNvSpPr txBox="1"/>
          <p:nvPr/>
        </p:nvSpPr>
        <p:spPr>
          <a:xfrm>
            <a:off x="11615437" y="2034880"/>
            <a:ext cx="12212260" cy="11363453"/>
          </a:xfrm>
          <a:prstGeom prst="rect">
            <a:avLst/>
          </a:prstGeom>
          <a:solidFill>
            <a:schemeClr val="accent3">
              <a:lumOff val="22941"/>
            </a:schemeClr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96875" indent="-396875" defTabSz="914400">
              <a:spcBef>
                <a:spcPts val="500"/>
              </a:spcBef>
              <a:buSzPct val="150000"/>
              <a:buChar char="•"/>
              <a:defRPr b="1"/>
            </a:pPr>
            <a:r>
              <a:t>We propose to combine the ultrashort e- beam and the intense CO2 laser of ATF to develop a platform to study Weibel instability</a:t>
            </a:r>
            <a:endParaRPr>
              <a:solidFill>
                <a:srgbClr val="0433FF"/>
              </a:solidFill>
            </a:endParaRPr>
          </a:p>
          <a:p>
            <a:pPr defTabSz="914400">
              <a:spcBef>
                <a:spcPts val="500"/>
              </a:spcBef>
              <a:defRPr b="1"/>
            </a:pPr>
            <a:endParaRPr>
              <a:solidFill>
                <a:srgbClr val="0433FF"/>
              </a:solidFill>
            </a:endParaRPr>
          </a:p>
          <a:p>
            <a:pPr marL="396875" indent="-396875" defTabSz="914400">
              <a:spcBef>
                <a:spcPts val="500"/>
              </a:spcBef>
              <a:buSzPct val="150000"/>
              <a:buChar char="•"/>
              <a:defRPr b="1">
                <a:solidFill>
                  <a:srgbClr val="0433FF"/>
                </a:solidFill>
              </a:defRPr>
            </a:pPr>
            <a:r>
              <a:t>WI-related research</a:t>
            </a:r>
          </a:p>
          <a:p>
            <a:pPr marL="1163052" lvl="2" indent="-401052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0433FF"/>
                </a:solidFill>
              </a:defRPr>
            </a:pPr>
            <a:r>
              <a:t>Measurement of growth rate and k-spectrum of Weibel magnetic fields</a:t>
            </a:r>
          </a:p>
          <a:p>
            <a:pPr marL="1163052" lvl="2" indent="-401052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0433FF"/>
                </a:solidFill>
              </a:defRPr>
            </a:pPr>
            <a:r>
              <a:t>Topological structure of the B field in nonlinear stage</a:t>
            </a:r>
          </a:p>
          <a:p>
            <a:pPr marL="1163052" lvl="2" indent="-401052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0433FF"/>
                </a:solidFill>
              </a:defRPr>
            </a:pPr>
            <a:r>
              <a:t>Collisional effect</a:t>
            </a:r>
          </a:p>
          <a:p>
            <a:pPr marL="1163052" lvl="2" indent="-401052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0433FF"/>
                </a:solidFill>
              </a:defRPr>
            </a:pPr>
            <a:r>
              <a:t>Finite width plasma effect</a:t>
            </a:r>
          </a:p>
          <a:p>
            <a:pPr marL="1163052" lvl="2" indent="-401052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0433FF"/>
                </a:solidFill>
              </a:defRPr>
            </a:pPr>
            <a:r>
              <a:t>relativistic regime (10s keV to ~MeV)</a:t>
            </a:r>
          </a:p>
          <a:p>
            <a:pPr defTabSz="914400">
              <a:spcBef>
                <a:spcPts val="500"/>
              </a:spcBef>
              <a:defRPr b="1">
                <a:solidFill>
                  <a:srgbClr val="0433FF"/>
                </a:solidFill>
              </a:defRPr>
            </a:pPr>
            <a:endParaRPr/>
          </a:p>
          <a:p>
            <a:pPr marL="357187" indent="-357187" defTabSz="914400">
              <a:spcBef>
                <a:spcPts val="500"/>
              </a:spcBef>
              <a:buSzPct val="150000"/>
              <a:buChar char="•"/>
              <a:defRPr b="1">
                <a:solidFill>
                  <a:srgbClr val="535353"/>
                </a:solidFill>
              </a:defRPr>
            </a:pPr>
            <a:r>
              <a:t>Note: this experiment will have a similar setup to that already exists</a:t>
            </a:r>
          </a:p>
          <a:p>
            <a:pPr marL="777875" lvl="1" indent="-396875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535353"/>
                </a:solidFill>
              </a:defRPr>
            </a:pPr>
            <a:r>
              <a:t>Probing CO2 self-modulated wake (existing, see Navid’s talk)</a:t>
            </a:r>
          </a:p>
          <a:p>
            <a:pPr marL="777875" lvl="1" indent="-396875" defTabSz="914400">
              <a:spcBef>
                <a:spcPts val="500"/>
              </a:spcBef>
              <a:buSzPct val="100000"/>
              <a:buChar char="•"/>
              <a:defRPr b="1">
                <a:solidFill>
                  <a:srgbClr val="535353"/>
                </a:solidFill>
              </a:defRPr>
            </a:pPr>
            <a:r>
              <a:t>May also be used as a diagnostic for probing magneto-static mode in plasmas (see Chan’s talk)</a:t>
            </a:r>
          </a:p>
        </p:txBody>
      </p:sp>
      <p:grpSp>
        <p:nvGrpSpPr>
          <p:cNvPr id="406" name="title-sketch.pdf"/>
          <p:cNvGrpSpPr/>
          <p:nvPr/>
        </p:nvGrpSpPr>
        <p:grpSpPr>
          <a:xfrm>
            <a:off x="1057882" y="4608553"/>
            <a:ext cx="10010191" cy="7006312"/>
            <a:chOff x="0" y="0"/>
            <a:chExt cx="10010190" cy="7006310"/>
          </a:xfrm>
        </p:grpSpPr>
        <p:pic>
          <p:nvPicPr>
            <p:cNvPr id="405" name="title-sketch.pdf" descr="title-sketch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603791" cy="6561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4" name="title-sketch.pdf" descr="title-sketch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10191" cy="7006311"/>
            </a:xfrm>
            <a:prstGeom prst="rect">
              <a:avLst/>
            </a:prstGeom>
            <a:effectLst/>
          </p:spPr>
        </p:pic>
      </p:grpSp>
      <p:sp>
        <p:nvSpPr>
          <p:cNvPr id="407" name="CO2 laser"/>
          <p:cNvSpPr txBox="1"/>
          <p:nvPr/>
        </p:nvSpPr>
        <p:spPr>
          <a:xfrm>
            <a:off x="1395378" y="5841296"/>
            <a:ext cx="224568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spcBef>
                <a:spcPts val="500"/>
              </a:spcBef>
              <a:defRPr b="1"/>
            </a:pPr>
            <a:r>
              <a:t>CO</a:t>
            </a:r>
            <a:r>
              <a:rPr baseline="-5999"/>
              <a:t>2</a:t>
            </a:r>
            <a:r>
              <a:t> laser</a:t>
            </a:r>
          </a:p>
        </p:txBody>
      </p:sp>
      <p:sp>
        <p:nvSpPr>
          <p:cNvPr id="408" name="H2/He/N2 …"/>
          <p:cNvSpPr txBox="1"/>
          <p:nvPr/>
        </p:nvSpPr>
        <p:spPr>
          <a:xfrm>
            <a:off x="4669378" y="10072269"/>
            <a:ext cx="278720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500"/>
              </a:spcBef>
              <a:defRPr b="1"/>
            </a:lvl1pPr>
          </a:lstStyle>
          <a:p>
            <a:r>
              <a:t>H2/He/N2 …</a:t>
            </a:r>
          </a:p>
        </p:txBody>
      </p:sp>
      <p:sp>
        <p:nvSpPr>
          <p:cNvPr id="409" name="Weibel B fields"/>
          <p:cNvSpPr txBox="1"/>
          <p:nvPr/>
        </p:nvSpPr>
        <p:spPr>
          <a:xfrm>
            <a:off x="2640745" y="4858625"/>
            <a:ext cx="343929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500"/>
              </a:spcBef>
              <a:defRPr b="1"/>
            </a:lvl1pPr>
          </a:lstStyle>
          <a:p>
            <a:r>
              <a:t>Weibel B fields</a:t>
            </a:r>
          </a:p>
        </p:txBody>
      </p:sp>
      <p:sp>
        <p:nvSpPr>
          <p:cNvPr id="410" name="Line"/>
          <p:cNvSpPr/>
          <p:nvPr/>
        </p:nvSpPr>
        <p:spPr>
          <a:xfrm>
            <a:off x="5002149" y="5666946"/>
            <a:ext cx="738971" cy="1654699"/>
          </a:xfrm>
          <a:prstGeom prst="line">
            <a:avLst/>
          </a:prstGeom>
          <a:ln w="63500">
            <a:solidFill>
              <a:srgbClr val="535353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11" name="Conceptual sketch of the experiment"/>
          <p:cNvSpPr txBox="1"/>
          <p:nvPr/>
        </p:nvSpPr>
        <p:spPr>
          <a:xfrm>
            <a:off x="1963794" y="3195558"/>
            <a:ext cx="8198367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Conceptual sketch of the experiment</a:t>
            </a:r>
          </a:p>
        </p:txBody>
      </p:sp>
      <p:sp>
        <p:nvSpPr>
          <p:cNvPr id="412" name="e- beam profile"/>
          <p:cNvSpPr txBox="1"/>
          <p:nvPr/>
        </p:nvSpPr>
        <p:spPr>
          <a:xfrm rot="720000">
            <a:off x="7123961" y="4636439"/>
            <a:ext cx="344755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defRPr b="1"/>
            </a:lvl1pPr>
          </a:lstStyle>
          <a:p>
            <a:r>
              <a:t>e- beam profile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4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What is Weibel inst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What is Weibel instability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13" name="Screen Shot 2018-04-19 at 11.43.16 AM.png" descr="Screen Shot 2018-04-19 at 11.43.16 AM.png"/>
          <p:cNvPicPr>
            <a:picLocks noChangeAspect="1"/>
          </p:cNvPicPr>
          <p:nvPr/>
        </p:nvPicPr>
        <p:blipFill>
          <a:blip r:embed="rId2">
            <a:extLst/>
          </a:blip>
          <a:srcRect l="19295"/>
          <a:stretch>
            <a:fillRect/>
          </a:stretch>
        </p:blipFill>
        <p:spPr>
          <a:xfrm>
            <a:off x="273094" y="4666423"/>
            <a:ext cx="10249416" cy="744482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hot"/>
          <p:cNvSpPr txBox="1"/>
          <p:nvPr/>
        </p:nvSpPr>
        <p:spPr>
          <a:xfrm>
            <a:off x="1433671" y="4172488"/>
            <a:ext cx="90638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100"/>
              </a:spcBef>
              <a:defRPr b="1"/>
            </a:lvl1pPr>
          </a:lstStyle>
          <a:p>
            <a:r>
              <a:t>hot</a:t>
            </a:r>
          </a:p>
        </p:txBody>
      </p:sp>
      <p:sp>
        <p:nvSpPr>
          <p:cNvPr id="115" name="cold"/>
          <p:cNvSpPr txBox="1"/>
          <p:nvPr/>
        </p:nvSpPr>
        <p:spPr>
          <a:xfrm>
            <a:off x="10132114" y="9336126"/>
            <a:ext cx="113543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100"/>
              </a:spcBef>
              <a:defRPr b="1"/>
            </a:lvl1pPr>
          </a:lstStyle>
          <a:p>
            <a:r>
              <a:t>cold</a:t>
            </a:r>
          </a:p>
        </p:txBody>
      </p:sp>
      <p:sp>
        <p:nvSpPr>
          <p:cNvPr id="116" name="Characteristics of Weibel instability:…"/>
          <p:cNvSpPr txBox="1"/>
          <p:nvPr/>
        </p:nvSpPr>
        <p:spPr>
          <a:xfrm>
            <a:off x="12074410" y="8844497"/>
            <a:ext cx="10848450" cy="4043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600"/>
              </a:spcBef>
              <a:defRPr sz="4000" b="1">
                <a:solidFill>
                  <a:srgbClr val="0433FF"/>
                </a:solidFill>
              </a:defRPr>
            </a:pPr>
            <a:r>
              <a:t>Characteristics of Weibel instability: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Electromagnetic mode (no δne)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none-oscillating: Re[ω]=0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k is along the low-temperature direction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/>
            </a:pPr>
            <a:r>
              <a:t>growth rate γ/ω</a:t>
            </a:r>
            <a:r>
              <a:rPr baseline="-5999"/>
              <a:t>p</a:t>
            </a:r>
            <a:r>
              <a:t> depends on temperatures</a:t>
            </a:r>
          </a:p>
        </p:txBody>
      </p:sp>
      <p:sp>
        <p:nvSpPr>
          <p:cNvPr id="117" name="E. S. Weibel PRL 1959…"/>
          <p:cNvSpPr txBox="1"/>
          <p:nvPr/>
        </p:nvSpPr>
        <p:spPr>
          <a:xfrm>
            <a:off x="666075" y="12290261"/>
            <a:ext cx="4540370" cy="1224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600"/>
              </a:spcBef>
              <a:defRPr sz="3200" b="1">
                <a:solidFill>
                  <a:srgbClr val="3284BF"/>
                </a:solidFill>
              </a:defRPr>
            </a:pPr>
            <a:r>
              <a:t>E. S. Weibel PRL 1959</a:t>
            </a:r>
          </a:p>
          <a:p>
            <a:pPr>
              <a:spcBef>
                <a:spcPts val="600"/>
              </a:spcBef>
              <a:defRPr sz="3200" b="1">
                <a:solidFill>
                  <a:srgbClr val="3284BF"/>
                </a:solidFill>
              </a:defRPr>
            </a:pPr>
            <a:r>
              <a:t>B. D. Fried PRL 1959</a:t>
            </a:r>
          </a:p>
        </p:txBody>
      </p:sp>
      <p:grpSp>
        <p:nvGrpSpPr>
          <p:cNvPr id="125" name="Group"/>
          <p:cNvGrpSpPr/>
          <p:nvPr/>
        </p:nvGrpSpPr>
        <p:grpSpPr>
          <a:xfrm>
            <a:off x="8942468" y="3428978"/>
            <a:ext cx="4173106" cy="4596563"/>
            <a:chOff x="0" y="0"/>
            <a:chExt cx="4173104" cy="4596562"/>
          </a:xfrm>
        </p:grpSpPr>
        <p:sp>
          <p:nvSpPr>
            <p:cNvPr id="118" name="Line"/>
            <p:cNvSpPr/>
            <p:nvPr/>
          </p:nvSpPr>
          <p:spPr>
            <a:xfrm>
              <a:off x="831780" y="2668051"/>
              <a:ext cx="23229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119" name="Line"/>
            <p:cNvSpPr/>
            <p:nvPr/>
          </p:nvSpPr>
          <p:spPr>
            <a:xfrm flipV="1">
              <a:off x="1993239" y="901342"/>
              <a:ext cx="1" cy="353341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120" name="Oval"/>
            <p:cNvSpPr/>
            <p:nvPr/>
          </p:nvSpPr>
          <p:spPr>
            <a:xfrm>
              <a:off x="1450925" y="1494103"/>
              <a:ext cx="1084630" cy="234789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21" name="vy"/>
            <p:cNvSpPr txBox="1"/>
            <p:nvPr/>
          </p:nvSpPr>
          <p:spPr>
            <a:xfrm>
              <a:off x="1032420" y="743510"/>
              <a:ext cx="704127" cy="728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vy</a:t>
              </a:r>
            </a:p>
          </p:txBody>
        </p:sp>
        <p:sp>
          <p:nvSpPr>
            <p:cNvPr id="122" name="vx"/>
            <p:cNvSpPr txBox="1"/>
            <p:nvPr/>
          </p:nvSpPr>
          <p:spPr>
            <a:xfrm>
              <a:off x="3042144" y="2551148"/>
              <a:ext cx="704127" cy="728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vx</a:t>
              </a:r>
            </a:p>
          </p:txBody>
        </p:sp>
        <p:sp>
          <p:nvSpPr>
            <p:cNvPr id="123" name="Rectangle"/>
            <p:cNvSpPr/>
            <p:nvPr/>
          </p:nvSpPr>
          <p:spPr>
            <a:xfrm>
              <a:off x="0" y="47175"/>
              <a:ext cx="4173105" cy="4549388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24" name="Weibel:"/>
            <p:cNvSpPr txBox="1"/>
            <p:nvPr/>
          </p:nvSpPr>
          <p:spPr>
            <a:xfrm>
              <a:off x="162877" y="0"/>
              <a:ext cx="1813194" cy="7289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Weibel:</a:t>
              </a:r>
            </a:p>
          </p:txBody>
        </p:sp>
      </p:grpSp>
      <p:grpSp>
        <p:nvGrpSpPr>
          <p:cNvPr id="134" name="Group"/>
          <p:cNvGrpSpPr/>
          <p:nvPr/>
        </p:nvGrpSpPr>
        <p:grpSpPr>
          <a:xfrm>
            <a:off x="19923794" y="3428978"/>
            <a:ext cx="4173105" cy="4596563"/>
            <a:chOff x="0" y="0"/>
            <a:chExt cx="4173104" cy="4596562"/>
          </a:xfrm>
        </p:grpSpPr>
        <p:sp>
          <p:nvSpPr>
            <p:cNvPr id="126" name="Line"/>
            <p:cNvSpPr/>
            <p:nvPr/>
          </p:nvSpPr>
          <p:spPr>
            <a:xfrm>
              <a:off x="831780" y="2668051"/>
              <a:ext cx="23229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127" name="Line"/>
            <p:cNvSpPr/>
            <p:nvPr/>
          </p:nvSpPr>
          <p:spPr>
            <a:xfrm flipV="1">
              <a:off x="1993239" y="901342"/>
              <a:ext cx="1" cy="353341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128" name="vy"/>
            <p:cNvSpPr txBox="1"/>
            <p:nvPr/>
          </p:nvSpPr>
          <p:spPr>
            <a:xfrm>
              <a:off x="1032420" y="743510"/>
              <a:ext cx="704127" cy="728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vy</a:t>
              </a:r>
            </a:p>
          </p:txBody>
        </p:sp>
        <p:sp>
          <p:nvSpPr>
            <p:cNvPr id="129" name="vx"/>
            <p:cNvSpPr txBox="1"/>
            <p:nvPr/>
          </p:nvSpPr>
          <p:spPr>
            <a:xfrm>
              <a:off x="3042144" y="2551148"/>
              <a:ext cx="704127" cy="728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vx</a:t>
              </a:r>
            </a:p>
          </p:txBody>
        </p:sp>
        <p:sp>
          <p:nvSpPr>
            <p:cNvPr id="130" name="Rectangle"/>
            <p:cNvSpPr/>
            <p:nvPr/>
          </p:nvSpPr>
          <p:spPr>
            <a:xfrm>
              <a:off x="0" y="47175"/>
              <a:ext cx="4173105" cy="4549388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31" name="Filamentation:"/>
            <p:cNvSpPr txBox="1"/>
            <p:nvPr/>
          </p:nvSpPr>
          <p:spPr>
            <a:xfrm>
              <a:off x="162876" y="0"/>
              <a:ext cx="3319856" cy="7289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1100"/>
                </a:spcBef>
                <a:defRPr b="1"/>
              </a:lvl1pPr>
            </a:lstStyle>
            <a:p>
              <a:r>
                <a:t>Filamentation:</a:t>
              </a:r>
            </a:p>
          </p:txBody>
        </p:sp>
        <p:sp>
          <p:nvSpPr>
            <p:cNvPr id="132" name="Circle"/>
            <p:cNvSpPr/>
            <p:nvPr/>
          </p:nvSpPr>
          <p:spPr>
            <a:xfrm>
              <a:off x="1789901" y="1494103"/>
              <a:ext cx="406401" cy="4064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33" name="Circle"/>
            <p:cNvSpPr/>
            <p:nvPr/>
          </p:nvSpPr>
          <p:spPr>
            <a:xfrm>
              <a:off x="1790039" y="3435891"/>
              <a:ext cx="406401" cy="4064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2" name="Group"/>
          <p:cNvGrpSpPr/>
          <p:nvPr/>
        </p:nvGrpSpPr>
        <p:grpSpPr>
          <a:xfrm>
            <a:off x="13607454" y="3452566"/>
            <a:ext cx="6016053" cy="4549388"/>
            <a:chOff x="0" y="0"/>
            <a:chExt cx="6016051" cy="4549387"/>
          </a:xfrm>
        </p:grpSpPr>
        <p:sp>
          <p:nvSpPr>
            <p:cNvPr id="135" name="noise B fields"/>
            <p:cNvSpPr txBox="1"/>
            <p:nvPr/>
          </p:nvSpPr>
          <p:spPr>
            <a:xfrm>
              <a:off x="1136417" y="86541"/>
              <a:ext cx="3498325" cy="792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3200"/>
                </a:spcBef>
                <a:defRPr sz="4000" b="1"/>
              </a:lvl1pPr>
            </a:lstStyle>
            <a:p>
              <a:r>
                <a:t>noise B fields</a:t>
              </a:r>
            </a:p>
          </p:txBody>
        </p:sp>
        <p:sp>
          <p:nvSpPr>
            <p:cNvPr id="136" name="bend e- trajectory"/>
            <p:cNvSpPr txBox="1"/>
            <p:nvPr/>
          </p:nvSpPr>
          <p:spPr>
            <a:xfrm>
              <a:off x="3387520" y="2419114"/>
              <a:ext cx="2628532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3200"/>
                </a:spcBef>
                <a:defRPr sz="4000" b="1"/>
              </a:lvl1pPr>
            </a:lstStyle>
            <a:p>
              <a:r>
                <a:t>bend e- trajectory</a:t>
              </a:r>
            </a:p>
          </p:txBody>
        </p:sp>
        <p:sp>
          <p:nvSpPr>
            <p:cNvPr id="137" name="current filaments"/>
            <p:cNvSpPr txBox="1"/>
            <p:nvPr/>
          </p:nvSpPr>
          <p:spPr>
            <a:xfrm>
              <a:off x="171175" y="2419114"/>
              <a:ext cx="2414730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3200"/>
                </a:spcBef>
                <a:defRPr sz="4000" b="1"/>
              </a:lvl1pPr>
            </a:lstStyle>
            <a:p>
              <a:r>
                <a:t>current filaments</a:t>
              </a:r>
            </a:p>
          </p:txBody>
        </p:sp>
        <p:sp>
          <p:nvSpPr>
            <p:cNvPr id="138" name="Rectangle"/>
            <p:cNvSpPr/>
            <p:nvPr/>
          </p:nvSpPr>
          <p:spPr>
            <a:xfrm>
              <a:off x="0" y="0"/>
              <a:ext cx="5945900" cy="4549388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39" name="Line"/>
            <p:cNvSpPr/>
            <p:nvPr/>
          </p:nvSpPr>
          <p:spPr>
            <a:xfrm rot="2700000">
              <a:off x="3478255" y="1376721"/>
              <a:ext cx="2117163" cy="33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0" extrusionOk="0">
                  <a:moveTo>
                    <a:pt x="0" y="19680"/>
                  </a:moveTo>
                  <a:cubicBezTo>
                    <a:pt x="3663" y="4888"/>
                    <a:pt x="8116" y="-1920"/>
                    <a:pt x="12566" y="467"/>
                  </a:cubicBezTo>
                  <a:cubicBezTo>
                    <a:pt x="15816" y="2211"/>
                    <a:pt x="18931" y="8834"/>
                    <a:pt x="21600" y="1968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40" name="Line"/>
            <p:cNvSpPr/>
            <p:nvPr/>
          </p:nvSpPr>
          <p:spPr>
            <a:xfrm rot="18900000">
              <a:off x="175539" y="1389849"/>
              <a:ext cx="2117163" cy="33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0" extrusionOk="0">
                  <a:moveTo>
                    <a:pt x="0" y="19680"/>
                  </a:moveTo>
                  <a:cubicBezTo>
                    <a:pt x="3663" y="4888"/>
                    <a:pt x="8116" y="-1920"/>
                    <a:pt x="12566" y="467"/>
                  </a:cubicBezTo>
                  <a:cubicBezTo>
                    <a:pt x="15816" y="2211"/>
                    <a:pt x="18931" y="8834"/>
                    <a:pt x="21600" y="1968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41" name="Line"/>
            <p:cNvSpPr/>
            <p:nvPr/>
          </p:nvSpPr>
          <p:spPr>
            <a:xfrm rot="10800000">
              <a:off x="1903452" y="4000431"/>
              <a:ext cx="2117163" cy="33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0" extrusionOk="0">
                  <a:moveTo>
                    <a:pt x="0" y="19680"/>
                  </a:moveTo>
                  <a:cubicBezTo>
                    <a:pt x="3663" y="4888"/>
                    <a:pt x="8116" y="-1920"/>
                    <a:pt x="12566" y="467"/>
                  </a:cubicBezTo>
                  <a:cubicBezTo>
                    <a:pt x="15816" y="2211"/>
                    <a:pt x="18931" y="8834"/>
                    <a:pt x="21600" y="1968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  <p:sp>
        <p:nvSpPr>
          <p:cNvPr id="143" name="Weibel instability grows in plasmas having temperature anisotropy (temperatures differ in different directions)"/>
          <p:cNvSpPr txBox="1"/>
          <p:nvPr/>
        </p:nvSpPr>
        <p:spPr>
          <a:xfrm>
            <a:off x="752016" y="2029521"/>
            <a:ext cx="22860001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357187" indent="-357187">
              <a:spcBef>
                <a:spcPts val="600"/>
              </a:spcBef>
              <a:buSzPct val="150000"/>
              <a:buChar char="•"/>
              <a:defRPr b="1">
                <a:solidFill>
                  <a:srgbClr val="3284BF"/>
                </a:solidFill>
              </a:defRPr>
            </a:lvl1pPr>
          </a:lstStyle>
          <a:p>
            <a:r>
              <a:t>Weibel instability grows in plasmas having temperature anisotropy (temperatures differ in different directions)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Where we can find Weibel instability importa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Where we can find Weibel instability important?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152" name="Group"/>
          <p:cNvGrpSpPr/>
          <p:nvPr/>
        </p:nvGrpSpPr>
        <p:grpSpPr>
          <a:xfrm>
            <a:off x="128424" y="6059288"/>
            <a:ext cx="7620001" cy="4734725"/>
            <a:chOff x="0" y="0"/>
            <a:chExt cx="7620000" cy="4734723"/>
          </a:xfrm>
        </p:grpSpPr>
        <p:pic>
          <p:nvPicPr>
            <p:cNvPr id="14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671" t="16372" r="5373" b="14392"/>
            <a:stretch>
              <a:fillRect/>
            </a:stretch>
          </p:blipFill>
          <p:spPr>
            <a:xfrm>
              <a:off x="238556" y="1210950"/>
              <a:ext cx="4845706" cy="3139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Rectangle"/>
            <p:cNvSpPr/>
            <p:nvPr/>
          </p:nvSpPr>
          <p:spPr>
            <a:xfrm>
              <a:off x="18541" y="22919"/>
              <a:ext cx="7601460" cy="4711805"/>
            </a:xfrm>
            <a:prstGeom prst="rect">
              <a:avLst/>
            </a:prstGeom>
            <a:noFill/>
            <a:ln w="25400" cap="flat">
              <a:solidFill>
                <a:srgbClr val="000000">
                  <a:alpha val="50000"/>
                </a:srgbClr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/>
              </a:pPr>
              <a:endParaRPr/>
            </a:p>
          </p:txBody>
        </p:sp>
        <p:sp>
          <p:nvSpPr>
            <p:cNvPr id="149" name="Acceleration: Collisionless shock1"/>
            <p:cNvSpPr/>
            <p:nvPr/>
          </p:nvSpPr>
          <p:spPr>
            <a:xfrm>
              <a:off x="0" y="0"/>
              <a:ext cx="7609248" cy="868629"/>
            </a:xfrm>
            <a:prstGeom prst="rect">
              <a:avLst/>
            </a:prstGeom>
            <a:solidFill>
              <a:srgbClr val="3284B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3200" b="1">
                  <a:solidFill>
                    <a:srgbClr val="FFFFFF"/>
                  </a:solidFill>
                </a:defRPr>
              </a:pPr>
              <a:r>
                <a:t>Acceleration: Collisionless shock</a:t>
              </a:r>
              <a:r>
                <a:rPr baseline="31999"/>
                <a:t>1</a:t>
              </a:r>
            </a:p>
          </p:txBody>
        </p:sp>
        <p:sp>
          <p:nvSpPr>
            <p:cNvPr id="150" name="the galaxy Cygnus a"/>
            <p:cNvSpPr txBox="1"/>
            <p:nvPr/>
          </p:nvSpPr>
          <p:spPr>
            <a:xfrm>
              <a:off x="234462" y="1142192"/>
              <a:ext cx="4058171" cy="6692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the galaxy Cygnus a</a:t>
              </a:r>
            </a:p>
          </p:txBody>
        </p:sp>
        <p:sp>
          <p:nvSpPr>
            <p:cNvPr id="151" name="colliding plasma creates collisionless shocks"/>
            <p:cNvSpPr txBox="1"/>
            <p:nvPr/>
          </p:nvSpPr>
          <p:spPr>
            <a:xfrm>
              <a:off x="5102301" y="1437852"/>
              <a:ext cx="2513322" cy="26861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3200"/>
              </a:lvl1pPr>
            </a:lstStyle>
            <a:p>
              <a:r>
                <a:t>colliding plasma creates collisionless shocks</a:t>
              </a:r>
            </a:p>
          </p:txBody>
        </p:sp>
      </p:grpSp>
      <p:grpSp>
        <p:nvGrpSpPr>
          <p:cNvPr id="157" name="Group"/>
          <p:cNvGrpSpPr/>
          <p:nvPr/>
        </p:nvGrpSpPr>
        <p:grpSpPr>
          <a:xfrm>
            <a:off x="8382000" y="6060647"/>
            <a:ext cx="7620000" cy="4732006"/>
            <a:chOff x="0" y="0"/>
            <a:chExt cx="7620000" cy="4732004"/>
          </a:xfrm>
        </p:grpSpPr>
        <p:sp>
          <p:nvSpPr>
            <p:cNvPr id="153" name="Rectangle"/>
            <p:cNvSpPr/>
            <p:nvPr/>
          </p:nvSpPr>
          <p:spPr>
            <a:xfrm>
              <a:off x="22906" y="22906"/>
              <a:ext cx="7597094" cy="4709099"/>
            </a:xfrm>
            <a:prstGeom prst="rect">
              <a:avLst/>
            </a:prstGeom>
            <a:noFill/>
            <a:ln w="25400" cap="flat">
              <a:solidFill>
                <a:srgbClr val="000000">
                  <a:alpha val="50000"/>
                </a:srgbClr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/>
              </a:pPr>
              <a:endParaRPr/>
            </a:p>
          </p:txBody>
        </p:sp>
        <p:sp>
          <p:nvSpPr>
            <p:cNvPr id="154" name="Light source: Gamma ray flash2"/>
            <p:cNvSpPr/>
            <p:nvPr/>
          </p:nvSpPr>
          <p:spPr>
            <a:xfrm>
              <a:off x="0" y="0"/>
              <a:ext cx="7604880" cy="868130"/>
            </a:xfrm>
            <a:prstGeom prst="rect">
              <a:avLst/>
            </a:prstGeom>
            <a:solidFill>
              <a:srgbClr val="3284B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3200" b="1">
                  <a:solidFill>
                    <a:srgbClr val="FFFFFF"/>
                  </a:solidFill>
                </a:defRPr>
              </a:pPr>
              <a:r>
                <a:t>Light source: Gamma ray flash</a:t>
              </a:r>
              <a:r>
                <a:rPr baseline="31999"/>
                <a:t>2</a:t>
              </a:r>
            </a:p>
          </p:txBody>
        </p:sp>
        <p:sp>
          <p:nvSpPr>
            <p:cNvPr id="155" name="filamentation of dense e- beam in plasma generates bright γ-ray flashes"/>
            <p:cNvSpPr txBox="1"/>
            <p:nvPr/>
          </p:nvSpPr>
          <p:spPr>
            <a:xfrm>
              <a:off x="142063" y="3536203"/>
              <a:ext cx="7218337" cy="11728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3200"/>
              </a:lvl1pPr>
            </a:lstStyle>
            <a:p>
              <a:r>
                <a:t>filamentation of dense e- beam in plasma generates bright γ-ray flashes</a:t>
              </a:r>
            </a:p>
          </p:txBody>
        </p:sp>
        <p:pic>
          <p:nvPicPr>
            <p:cNvPr id="156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 flipH="1">
              <a:off x="2557808" y="-374685"/>
              <a:ext cx="2504384" cy="5455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5" name="Group"/>
          <p:cNvGrpSpPr/>
          <p:nvPr/>
        </p:nvGrpSpPr>
        <p:grpSpPr>
          <a:xfrm>
            <a:off x="16635575" y="6081049"/>
            <a:ext cx="7620001" cy="4691204"/>
            <a:chOff x="0" y="0"/>
            <a:chExt cx="7619999" cy="4691202"/>
          </a:xfrm>
        </p:grpSpPr>
        <p:pic>
          <p:nvPicPr>
            <p:cNvPr id="158" name="Screen Shot 2019-04-17 at 6.15.33 PM.png" descr="Screen Shot 2019-04-17 at 6.15.33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675" b="2"/>
            <a:stretch>
              <a:fillRect/>
            </a:stretch>
          </p:blipFill>
          <p:spPr>
            <a:xfrm>
              <a:off x="1167818" y="935234"/>
              <a:ext cx="4035958" cy="2982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Rectangle"/>
            <p:cNvSpPr/>
            <p:nvPr/>
          </p:nvSpPr>
          <p:spPr>
            <a:xfrm>
              <a:off x="18441" y="4897"/>
              <a:ext cx="7560323" cy="4686306"/>
            </a:xfrm>
            <a:prstGeom prst="rect">
              <a:avLst/>
            </a:prstGeom>
            <a:noFill/>
            <a:ln w="25400" cap="flat">
              <a:solidFill>
                <a:srgbClr val="000000">
                  <a:alpha val="50000"/>
                </a:srgbClr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/>
              </a:pPr>
              <a:endParaRPr/>
            </a:p>
          </p:txBody>
        </p:sp>
        <p:sp>
          <p:nvSpPr>
            <p:cNvPr id="160" name="laser"/>
            <p:cNvSpPr txBox="1"/>
            <p:nvPr/>
          </p:nvSpPr>
          <p:spPr>
            <a:xfrm>
              <a:off x="94522" y="2015237"/>
              <a:ext cx="1076278" cy="6656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spcBef>
                  <a:spcPts val="800"/>
                </a:spcBef>
                <a:defRPr sz="3200"/>
              </a:lvl1pPr>
            </a:lstStyle>
            <a:p>
              <a:r>
                <a:t>laser</a:t>
              </a:r>
            </a:p>
          </p:txBody>
        </p:sp>
        <p:sp>
          <p:nvSpPr>
            <p:cNvPr id="161" name="compressed fuel"/>
            <p:cNvSpPr txBox="1"/>
            <p:nvPr/>
          </p:nvSpPr>
          <p:spPr>
            <a:xfrm>
              <a:off x="5120280" y="1842990"/>
              <a:ext cx="2499720" cy="116712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3200"/>
              </a:lvl1pPr>
            </a:lstStyle>
            <a:p>
              <a:r>
                <a:t>compressed fuel</a:t>
              </a:r>
            </a:p>
          </p:txBody>
        </p:sp>
        <p:sp>
          <p:nvSpPr>
            <p:cNvPr id="162" name="Line"/>
            <p:cNvSpPr/>
            <p:nvPr/>
          </p:nvSpPr>
          <p:spPr>
            <a:xfrm flipH="1">
              <a:off x="2124526" y="2780472"/>
              <a:ext cx="1061398" cy="106139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/>
              </a:pPr>
              <a:endParaRPr/>
            </a:p>
          </p:txBody>
        </p:sp>
        <p:sp>
          <p:nvSpPr>
            <p:cNvPr id="163" name="electron/proton tranport in dense plasma"/>
            <p:cNvSpPr txBox="1"/>
            <p:nvPr/>
          </p:nvSpPr>
          <p:spPr>
            <a:xfrm>
              <a:off x="37207" y="3989176"/>
              <a:ext cx="7522791" cy="6656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3200"/>
              </a:lvl1pPr>
            </a:lstStyle>
            <a:p>
              <a:r>
                <a:t>electron/proton tranport in dense plasma</a:t>
              </a:r>
            </a:p>
          </p:txBody>
        </p:sp>
        <p:sp>
          <p:nvSpPr>
            <p:cNvPr id="164" name="Energy: Laser-driven fusion3"/>
            <p:cNvSpPr/>
            <p:nvPr/>
          </p:nvSpPr>
          <p:spPr>
            <a:xfrm>
              <a:off x="0" y="0"/>
              <a:ext cx="7568070" cy="863928"/>
            </a:xfrm>
            <a:prstGeom prst="rect">
              <a:avLst/>
            </a:prstGeom>
            <a:solidFill>
              <a:srgbClr val="3284B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3200" b="1">
                  <a:solidFill>
                    <a:srgbClr val="FFFFFF"/>
                  </a:solidFill>
                </a:defRPr>
              </a:pPr>
              <a:r>
                <a:t>Energy: Laser-driven fusion</a:t>
              </a:r>
              <a:r>
                <a:rPr baseline="31999"/>
                <a:t>3</a:t>
              </a:r>
            </a:p>
          </p:txBody>
        </p:sp>
      </p:grpSp>
      <p:sp>
        <p:nvSpPr>
          <p:cNvPr id="166" name="1, J. Meinecke et al., Nat. Phys. 2014; C. M. Huntington et al., Nat. Phys. 2015, etc.…"/>
          <p:cNvSpPr txBox="1"/>
          <p:nvPr/>
        </p:nvSpPr>
        <p:spPr>
          <a:xfrm>
            <a:off x="116949" y="11489347"/>
            <a:ext cx="22372102" cy="193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200"/>
              </a:spcBef>
              <a:defRPr sz="3200" b="1">
                <a:solidFill>
                  <a:srgbClr val="3284BF"/>
                </a:solidFill>
              </a:defRPr>
            </a:pPr>
            <a:r>
              <a:t>1, J. Meinecke et al., Nat. Phys. 2014; C. M. Huntington et al., Nat. Phys. 2015, etc.</a:t>
            </a:r>
          </a:p>
          <a:p>
            <a:pPr>
              <a:spcBef>
                <a:spcPts val="1200"/>
              </a:spcBef>
              <a:defRPr sz="3200" b="1">
                <a:solidFill>
                  <a:srgbClr val="3284BF"/>
                </a:solidFill>
              </a:defRPr>
            </a:pPr>
            <a:r>
              <a:t>2, A. Benedetti et al., Nat. Photonics 2018, etc.</a:t>
            </a:r>
          </a:p>
          <a:p>
            <a:pPr>
              <a:spcBef>
                <a:spcPts val="1200"/>
              </a:spcBef>
              <a:defRPr sz="3200" b="1">
                <a:solidFill>
                  <a:srgbClr val="3284BF"/>
                </a:solidFill>
              </a:defRPr>
            </a:pPr>
            <a:r>
              <a:t>3, M. Tabak et al., PoP 1994; A. Pukhov et al., PRL 1997; M. Honda et al., PRL 2000; M. Roth et al., PRL 2001, etc.</a:t>
            </a:r>
          </a:p>
        </p:txBody>
      </p:sp>
      <p:sp>
        <p:nvSpPr>
          <p:cNvPr id="167" name="Weibel instability driven by anisotropic electron/ion velocity distributions is relevant in many important physical processes. The self-generated magnetic fields may…"/>
          <p:cNvSpPr txBox="1"/>
          <p:nvPr/>
        </p:nvSpPr>
        <p:spPr>
          <a:xfrm>
            <a:off x="211808" y="2117276"/>
            <a:ext cx="23960385" cy="3450337"/>
          </a:xfrm>
          <a:prstGeom prst="rect">
            <a:avLst/>
          </a:prstGeom>
          <a:solidFill>
            <a:schemeClr val="accent3">
              <a:lumOff val="22941"/>
            </a:schemeClr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57187" indent="-357187" defTabSz="914400">
              <a:spcBef>
                <a:spcPts val="500"/>
              </a:spcBef>
              <a:buSzPct val="150000"/>
              <a:buChar char="•"/>
              <a:defRPr sz="4000" b="1"/>
            </a:pPr>
            <a:r>
              <a:t>Weibel instability driven by anisotropic electron/ion velocity distributions is relevant in many important physical processes. The self-generated magnetic fields may</a:t>
            </a:r>
          </a:p>
          <a:p>
            <a:pPr marL="738187" lvl="1" indent="-357187" defTabSz="914400">
              <a:spcBef>
                <a:spcPts val="500"/>
              </a:spcBef>
              <a:buSzPct val="100000"/>
              <a:buChar char="•"/>
              <a:defRPr sz="4000" b="1">
                <a:solidFill>
                  <a:srgbClr val="3284BF"/>
                </a:solidFill>
              </a:defRPr>
            </a:pPr>
            <a:r>
              <a:t>Mediate collisionless shocks </a:t>
            </a:r>
            <a:r>
              <a:rPr>
                <a:solidFill>
                  <a:srgbClr val="535353"/>
                </a:solidFill>
              </a:rPr>
              <a:t>(possible accelerator for cosmic rays)</a:t>
            </a:r>
          </a:p>
          <a:p>
            <a:pPr marL="738187" lvl="1" indent="-357187" defTabSz="914400">
              <a:spcBef>
                <a:spcPts val="500"/>
              </a:spcBef>
              <a:buSzPct val="100000"/>
              <a:buChar char="•"/>
              <a:defRPr sz="4000" b="1">
                <a:solidFill>
                  <a:srgbClr val="3284BF"/>
                </a:solidFill>
              </a:defRPr>
            </a:pPr>
            <a:r>
              <a:t>Generate bright gamma ray flashes </a:t>
            </a:r>
            <a:r>
              <a:rPr>
                <a:solidFill>
                  <a:srgbClr val="535353"/>
                </a:solidFill>
              </a:rPr>
              <a:t>(novel light sources)</a:t>
            </a:r>
          </a:p>
          <a:p>
            <a:pPr marL="738187" lvl="1" indent="-357187" defTabSz="914400">
              <a:spcBef>
                <a:spcPts val="500"/>
              </a:spcBef>
              <a:buSzPct val="100000"/>
              <a:buChar char="•"/>
              <a:defRPr sz="4000" b="1">
                <a:solidFill>
                  <a:srgbClr val="3284BF"/>
                </a:solidFill>
              </a:defRPr>
            </a:pPr>
            <a:r>
              <a:t>Affect energy deposition in the fast ignition scenario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19-11-27 at 1.36.43 PM.png" descr="Screen Shot 2019-11-27 at 1.36.43 PM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32" y="5004283"/>
            <a:ext cx="23266401" cy="7678329"/>
          </a:xfrm>
          <a:prstGeom prst="rect">
            <a:avLst/>
          </a:prstGeom>
          <a:effectLst>
            <a:outerShdw blurRad="127000" dist="127000" dir="16200000" rotWithShape="0">
              <a:srgbClr val="000000">
                <a:alpha val="10000"/>
              </a:srgbClr>
            </a:outerShdw>
          </a:effectLst>
        </p:spPr>
      </p:pic>
      <p:sp>
        <p:nvSpPr>
          <p:cNvPr id="170" name="The scientific opportun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The scientific opportunity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72" name="As an important mechanism of self-generating magnetic fields in anisotropic laboratory and space plasmas, Weibel instability…"/>
          <p:cNvSpPr txBox="1"/>
          <p:nvPr/>
        </p:nvSpPr>
        <p:spPr>
          <a:xfrm>
            <a:off x="204330" y="1769351"/>
            <a:ext cx="22860001" cy="2989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96875" indent="-396875" defTabSz="584200">
              <a:spcBef>
                <a:spcPts val="600"/>
              </a:spcBef>
              <a:buSzPct val="150000"/>
              <a:buChar char="•"/>
              <a:defRPr b="1"/>
            </a:pPr>
            <a:r>
              <a:t>As an important mechanism of self-generating magnetic fields in anisotropic laboratory and space plasmas, Weibel instability</a:t>
            </a:r>
          </a:p>
          <a:p>
            <a:pPr marL="782052" lvl="1" indent="-401052" defTabSz="584200">
              <a:buSzPct val="100000"/>
              <a:buChar char="•"/>
              <a:defRPr b="1">
                <a:solidFill>
                  <a:srgbClr val="4982BA"/>
                </a:solidFill>
              </a:defRPr>
            </a:pPr>
            <a:r>
              <a:t>Has been intensively studied in theory and simulations</a:t>
            </a:r>
          </a:p>
          <a:p>
            <a:pPr marL="782052" lvl="1" indent="-401052" defTabSz="584200">
              <a:buSzPct val="100000"/>
              <a:buChar char="•"/>
              <a:defRPr b="1">
                <a:solidFill>
                  <a:srgbClr val="4982BA"/>
                </a:solidFill>
              </a:defRPr>
            </a:pPr>
            <a:r>
              <a:t>No direct measurement on its linear growth rate and wave vector spectrum yet</a:t>
            </a:r>
          </a:p>
          <a:p>
            <a:pPr marL="782052" lvl="1" indent="-401052" defTabSz="584200">
              <a:buSzPct val="100000"/>
              <a:buChar char="•"/>
              <a:defRPr b="1">
                <a:solidFill>
                  <a:srgbClr val="4982BA"/>
                </a:solidFill>
              </a:defRPr>
            </a:pPr>
            <a:r>
              <a:t>Lack of quantitative study of its nonlinear stage evolution</a:t>
            </a:r>
          </a:p>
        </p:txBody>
      </p:sp>
      <p:sp>
        <p:nvSpPr>
          <p:cNvPr id="173" name="Recent experiments:…"/>
          <p:cNvSpPr txBox="1"/>
          <p:nvPr/>
        </p:nvSpPr>
        <p:spPr>
          <a:xfrm>
            <a:off x="761293" y="5019265"/>
            <a:ext cx="4820043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584200">
              <a:defRPr b="1"/>
            </a:pPr>
            <a:r>
              <a:t>Recent experiments:</a:t>
            </a:r>
          </a:p>
          <a:p>
            <a:pPr defTabSz="584200">
              <a:defRPr b="1"/>
            </a:pPr>
            <a:r>
              <a:t>(incomplete list)</a:t>
            </a:r>
          </a:p>
        </p:txBody>
      </p:sp>
      <p:sp>
        <p:nvSpPr>
          <p:cNvPr id="174" name="Most of these experiments involved laser-solid interaction…"/>
          <p:cNvSpPr txBox="1"/>
          <p:nvPr/>
        </p:nvSpPr>
        <p:spPr>
          <a:xfrm>
            <a:off x="10854184" y="5209765"/>
            <a:ext cx="12949631" cy="2367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584200">
              <a:defRPr b="1"/>
            </a:pPr>
            <a:r>
              <a:t>Most of these experiments involved laser-solid interaction</a:t>
            </a:r>
          </a:p>
          <a:p>
            <a:pPr marL="357187" indent="-357187" defTabSz="584200">
              <a:buSzPct val="150000"/>
              <a:buChar char="-"/>
              <a:defRPr b="1"/>
            </a:pPr>
            <a:r>
              <a:t>Hard to know the exact initial condition of the plasma</a:t>
            </a:r>
          </a:p>
          <a:p>
            <a:pPr marL="357187" indent="-357187" defTabSz="584200">
              <a:buSzPct val="150000"/>
              <a:buChar char="-"/>
              <a:defRPr b="1"/>
            </a:pPr>
            <a:r>
              <a:t>Difficult to track the detailed dynamics of the instability</a:t>
            </a:r>
          </a:p>
          <a:p>
            <a:pPr marL="357187" indent="-357187" defTabSz="584200">
              <a:buSzPct val="150000"/>
              <a:buChar char="-"/>
              <a:defRPr b="1"/>
            </a:pPr>
            <a:r>
              <a:t>Involve colliding beams/plasmas, CFI</a:t>
            </a:r>
          </a:p>
        </p:txBody>
      </p:sp>
      <p:sp>
        <p:nvSpPr>
          <p:cNvPr id="175" name="We have a very good opportunity to make systematically study of electron thermal Weibel instability"/>
          <p:cNvSpPr txBox="1"/>
          <p:nvPr/>
        </p:nvSpPr>
        <p:spPr>
          <a:xfrm>
            <a:off x="255428" y="12960984"/>
            <a:ext cx="22349639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396875" indent="-396875" defTabSz="584200">
              <a:spcBef>
                <a:spcPts val="600"/>
              </a:spcBef>
              <a:buSzPct val="150000"/>
              <a:buChar char="•"/>
              <a:defRPr b="1"/>
            </a:lvl1pPr>
          </a:lstStyle>
          <a:p>
            <a:r>
              <a:t>We have a very good opportunity to make systematically study of electron thermal Weibel instability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robing electron Weibel instability using ultrashort e- be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Probing electron Weibel instability using ultrashort e- beams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79" name="Probing Weibel instability at ATF (proposal)…"/>
          <p:cNvSpPr txBox="1"/>
          <p:nvPr/>
        </p:nvSpPr>
        <p:spPr>
          <a:xfrm>
            <a:off x="11941716" y="3195558"/>
            <a:ext cx="11430001" cy="8107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17500" indent="-317500">
              <a:spcBef>
                <a:spcPts val="1200"/>
              </a:spcBef>
              <a:buSzPct val="150000"/>
              <a:buChar char="•"/>
              <a:defRPr b="1">
                <a:solidFill>
                  <a:srgbClr val="3284BF"/>
                </a:solidFill>
              </a:defRPr>
            </a:pPr>
            <a:r>
              <a:t>Probing Weibel instability at ATF (proposal)</a:t>
            </a:r>
          </a:p>
          <a:p>
            <a:pPr marL="317500" indent="-317500">
              <a:spcBef>
                <a:spcPts val="1200"/>
              </a:spcBef>
              <a:buSzPct val="150000"/>
              <a:buChar char="•"/>
              <a:defRPr b="1">
                <a:solidFill>
                  <a:srgbClr val="3284BF"/>
                </a:solidFill>
              </a:defRPr>
            </a:pPr>
            <a:r>
              <a:t>Methodology:</a:t>
            </a:r>
          </a:p>
          <a:p>
            <a:pPr marL="698500" lvl="1" indent="-317500">
              <a:spcBef>
                <a:spcPts val="1200"/>
              </a:spcBef>
              <a:buSzPct val="100000"/>
              <a:buChar char="•"/>
              <a:defRPr b="1"/>
            </a:pPr>
            <a:r>
              <a:t>Initialize anisotropic plasmas using optical field ionization</a:t>
            </a:r>
          </a:p>
          <a:p>
            <a:pPr marL="698500" lvl="1" indent="-317500">
              <a:spcBef>
                <a:spcPts val="1200"/>
              </a:spcBef>
              <a:buSzPct val="100000"/>
              <a:buChar char="•"/>
              <a:defRPr b="1"/>
            </a:pPr>
            <a:r>
              <a:t>Take snapshots of Weibel magnetic fields using e- beams</a:t>
            </a:r>
          </a:p>
          <a:p>
            <a:pPr marL="317500" indent="-317500">
              <a:spcBef>
                <a:spcPts val="1200"/>
              </a:spcBef>
              <a:buSzPct val="150000"/>
              <a:buChar char="•"/>
              <a:defRPr b="1">
                <a:solidFill>
                  <a:srgbClr val="3284BF"/>
                </a:solidFill>
              </a:defRPr>
            </a:pPr>
            <a:r>
              <a:t>Physics we can explore:</a:t>
            </a:r>
          </a:p>
          <a:p>
            <a:pPr marL="1079500" lvl="2" indent="-317500">
              <a:spcBef>
                <a:spcPts val="1200"/>
              </a:spcBef>
              <a:buSzPct val="100000"/>
              <a:buChar char="•"/>
              <a:defRPr b="1"/>
            </a:pPr>
            <a:r>
              <a:t>growth rate, k-spectrum evolution</a:t>
            </a:r>
          </a:p>
          <a:p>
            <a:pPr marL="1079500" lvl="2" indent="-317500">
              <a:spcBef>
                <a:spcPts val="1200"/>
              </a:spcBef>
              <a:buSzPct val="100000"/>
              <a:buChar char="•"/>
              <a:defRPr b="1"/>
            </a:pPr>
            <a:r>
              <a:t>different plasma temperatures/densities</a:t>
            </a:r>
          </a:p>
          <a:p>
            <a:pPr marL="1079500" lvl="2" indent="-317500">
              <a:spcBef>
                <a:spcPts val="1200"/>
              </a:spcBef>
              <a:buSzPct val="100000"/>
              <a:buChar char="•"/>
              <a:defRPr b="1"/>
            </a:pPr>
            <a:r>
              <a:t>effect of collisions</a:t>
            </a:r>
          </a:p>
          <a:p>
            <a:pPr marL="1079500" lvl="2" indent="-317500">
              <a:spcBef>
                <a:spcPts val="1200"/>
              </a:spcBef>
              <a:buSzPct val="100000"/>
              <a:buChar char="•"/>
              <a:defRPr b="1"/>
            </a:pPr>
            <a:r>
              <a:t>effect of finite width plasma</a:t>
            </a:r>
          </a:p>
          <a:p>
            <a:pPr marL="1079500" lvl="2" indent="-317500">
              <a:spcBef>
                <a:spcPts val="1200"/>
              </a:spcBef>
              <a:buSzPct val="100000"/>
              <a:buChar char="•"/>
              <a:defRPr b="1"/>
            </a:pPr>
            <a:r>
              <a:t>etc</a:t>
            </a:r>
          </a:p>
        </p:txBody>
      </p:sp>
      <p:grpSp>
        <p:nvGrpSpPr>
          <p:cNvPr id="182" name="title-sketch.pdf"/>
          <p:cNvGrpSpPr/>
          <p:nvPr/>
        </p:nvGrpSpPr>
        <p:grpSpPr>
          <a:xfrm>
            <a:off x="1057882" y="4608553"/>
            <a:ext cx="10010191" cy="7006312"/>
            <a:chOff x="0" y="0"/>
            <a:chExt cx="10010190" cy="7006310"/>
          </a:xfrm>
        </p:grpSpPr>
        <p:pic>
          <p:nvPicPr>
            <p:cNvPr id="181" name="title-sketch.pdf" descr="title-sketch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603791" cy="6561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title-sketch.pdf" descr="title-sketch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10191" cy="7006311"/>
            </a:xfrm>
            <a:prstGeom prst="rect">
              <a:avLst/>
            </a:prstGeom>
            <a:effectLst/>
          </p:spPr>
        </p:pic>
      </p:grpSp>
      <p:sp>
        <p:nvSpPr>
          <p:cNvPr id="183" name="CO2 laser"/>
          <p:cNvSpPr txBox="1"/>
          <p:nvPr/>
        </p:nvSpPr>
        <p:spPr>
          <a:xfrm>
            <a:off x="1395378" y="5841296"/>
            <a:ext cx="224568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spcBef>
                <a:spcPts val="500"/>
              </a:spcBef>
              <a:defRPr b="1"/>
            </a:pPr>
            <a:r>
              <a:t>CO</a:t>
            </a:r>
            <a:r>
              <a:rPr baseline="-5999"/>
              <a:t>2</a:t>
            </a:r>
            <a:r>
              <a:t> laser</a:t>
            </a:r>
          </a:p>
        </p:txBody>
      </p:sp>
      <p:sp>
        <p:nvSpPr>
          <p:cNvPr id="184" name="H2/He/N2 …"/>
          <p:cNvSpPr txBox="1"/>
          <p:nvPr/>
        </p:nvSpPr>
        <p:spPr>
          <a:xfrm>
            <a:off x="4669378" y="10072269"/>
            <a:ext cx="278720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500"/>
              </a:spcBef>
              <a:defRPr b="1"/>
            </a:lvl1pPr>
          </a:lstStyle>
          <a:p>
            <a:r>
              <a:t>H2/He/N2 …</a:t>
            </a:r>
          </a:p>
        </p:txBody>
      </p:sp>
      <p:sp>
        <p:nvSpPr>
          <p:cNvPr id="185" name="Weibel B fields"/>
          <p:cNvSpPr txBox="1"/>
          <p:nvPr/>
        </p:nvSpPr>
        <p:spPr>
          <a:xfrm>
            <a:off x="2640745" y="4858625"/>
            <a:ext cx="343929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spcBef>
                <a:spcPts val="500"/>
              </a:spcBef>
              <a:defRPr b="1"/>
            </a:lvl1pPr>
          </a:lstStyle>
          <a:p>
            <a:r>
              <a:t>Weibel B fields</a:t>
            </a:r>
          </a:p>
        </p:txBody>
      </p:sp>
      <p:sp>
        <p:nvSpPr>
          <p:cNvPr id="186" name="Line"/>
          <p:cNvSpPr/>
          <p:nvPr/>
        </p:nvSpPr>
        <p:spPr>
          <a:xfrm>
            <a:off x="5002149" y="5666946"/>
            <a:ext cx="738971" cy="1654699"/>
          </a:xfrm>
          <a:prstGeom prst="line">
            <a:avLst/>
          </a:prstGeom>
          <a:ln w="63500">
            <a:solidFill>
              <a:srgbClr val="535353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87" name="Conceptual sketch of the experiment"/>
          <p:cNvSpPr txBox="1"/>
          <p:nvPr/>
        </p:nvSpPr>
        <p:spPr>
          <a:xfrm>
            <a:off x="1963794" y="3195558"/>
            <a:ext cx="8198367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Conceptual sketch of the experiment</a:t>
            </a:r>
          </a:p>
        </p:txBody>
      </p:sp>
      <p:sp>
        <p:nvSpPr>
          <p:cNvPr id="188" name="e- beam profile"/>
          <p:cNvSpPr txBox="1"/>
          <p:nvPr/>
        </p:nvSpPr>
        <p:spPr>
          <a:xfrm rot="720000">
            <a:off x="7123961" y="4636439"/>
            <a:ext cx="344755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defRPr b="1"/>
            </a:lvl1pPr>
          </a:lstStyle>
          <a:p>
            <a:r>
              <a:t>e- beam profile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h2_ionization_illustration_3e14Wcm-2.pdf" descr="h2_ionization_illustration_3e14Wcm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4200" y="2806700"/>
            <a:ext cx="12700000" cy="854007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Initialize anisotropic plasmas using optical field-i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Initialize anisotropic plasmas using optical field-ionization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93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996" y="3598324"/>
            <a:ext cx="6864422" cy="6948842"/>
          </a:xfrm>
          <a:prstGeom prst="rect">
            <a:avLst/>
          </a:prstGeom>
          <a:effectLst>
            <a:outerShdw blurRad="127000" dist="127000" dir="16200000" rotWithShape="0">
              <a:srgbClr val="000000">
                <a:alpha val="10226"/>
              </a:srgbClr>
            </a:outerShdw>
          </a:effectLst>
        </p:spPr>
      </p:pic>
      <p:sp>
        <p:nvSpPr>
          <p:cNvPr id="194" name="Tunnel ionization"/>
          <p:cNvSpPr txBox="1"/>
          <p:nvPr/>
        </p:nvSpPr>
        <p:spPr>
          <a:xfrm>
            <a:off x="2739907" y="2767725"/>
            <a:ext cx="392060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Tunnel ionization</a:t>
            </a:r>
          </a:p>
        </p:txBody>
      </p:sp>
      <p:sp>
        <p:nvSpPr>
          <p:cNvPr id="195" name="After being ionized, the electron starts oscillating inside the laser field;…"/>
          <p:cNvSpPr txBox="1"/>
          <p:nvPr/>
        </p:nvSpPr>
        <p:spPr>
          <a:xfrm>
            <a:off x="445494" y="11369164"/>
            <a:ext cx="22984590" cy="1973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After being ionized, the electron starts oscillating inside the laser field;</a:t>
            </a:r>
          </a:p>
          <a:p>
            <a:pPr>
              <a:spcBef>
                <a:spcPts val="1200"/>
              </a:spcBef>
              <a:defRPr b="1"/>
            </a:pPr>
            <a:r>
              <a:t>By the time the laser has passed, the electrons pick up some residual momenta depending on ionization phase according to canonical momentum conservation.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5003" y="5085383"/>
            <a:ext cx="2731948" cy="13992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Group"/>
          <p:cNvGrpSpPr/>
          <p:nvPr/>
        </p:nvGrpSpPr>
        <p:grpSpPr>
          <a:xfrm>
            <a:off x="3606592" y="3793875"/>
            <a:ext cx="5136865" cy="1175565"/>
            <a:chOff x="0" y="0"/>
            <a:chExt cx="5136863" cy="1175563"/>
          </a:xfrm>
        </p:grpSpPr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453169" cy="1146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854"/>
            <a:stretch>
              <a:fillRect/>
            </a:stretch>
          </p:blipFill>
          <p:spPr>
            <a:xfrm>
              <a:off x="4107720" y="446441"/>
              <a:ext cx="1029144" cy="7291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0" name="3-ps CO2 laser"/>
          <p:cNvSpPr txBox="1"/>
          <p:nvPr/>
        </p:nvSpPr>
        <p:spPr>
          <a:xfrm>
            <a:off x="17756775" y="5155174"/>
            <a:ext cx="331278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3-ps CO</a:t>
            </a:r>
            <a:r>
              <a:rPr baseline="-5999"/>
              <a:t>2</a:t>
            </a:r>
            <a:r>
              <a:t> laser</a:t>
            </a:r>
          </a:p>
        </p:txBody>
      </p:sp>
      <p:sp>
        <p:nvSpPr>
          <p:cNvPr id="201" name="ion yield"/>
          <p:cNvSpPr txBox="1"/>
          <p:nvPr/>
        </p:nvSpPr>
        <p:spPr>
          <a:xfrm>
            <a:off x="16069174" y="4027449"/>
            <a:ext cx="205005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247AB5"/>
                </a:solidFill>
              </a:defRPr>
            </a:lvl1pPr>
          </a:lstStyle>
          <a:p>
            <a:r>
              <a:t>ion yield</a:t>
            </a:r>
          </a:p>
        </p:txBody>
      </p:sp>
      <p:sp>
        <p:nvSpPr>
          <p:cNvPr id="202" name="Line"/>
          <p:cNvSpPr/>
          <p:nvPr/>
        </p:nvSpPr>
        <p:spPr>
          <a:xfrm flipH="1">
            <a:off x="16603595" y="5519665"/>
            <a:ext cx="981211" cy="1"/>
          </a:xfrm>
          <a:prstGeom prst="line">
            <a:avLst/>
          </a:prstGeom>
          <a:ln w="76200">
            <a:solidFill>
              <a:schemeClr val="accent6">
                <a:lumOff val="9460"/>
              </a:schemeClr>
            </a:solidFill>
            <a:bevel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03" name="Line"/>
          <p:cNvSpPr/>
          <p:nvPr/>
        </p:nvSpPr>
        <p:spPr>
          <a:xfrm flipH="1">
            <a:off x="16820858" y="7061939"/>
            <a:ext cx="524241" cy="524240"/>
          </a:xfrm>
          <a:prstGeom prst="line">
            <a:avLst/>
          </a:prstGeom>
          <a:ln w="50800">
            <a:solidFill>
              <a:srgbClr val="339934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04" name="e- momentum…"/>
          <p:cNvSpPr txBox="1"/>
          <p:nvPr/>
        </p:nvSpPr>
        <p:spPr>
          <a:xfrm>
            <a:off x="17382531" y="6435205"/>
            <a:ext cx="5080001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/>
            </a:pPr>
            <a:r>
              <a:t>e- momentum</a:t>
            </a:r>
          </a:p>
          <a:p>
            <a:pPr>
              <a:defRPr b="1"/>
            </a:pPr>
            <a:r>
              <a:t>(not to scale)</a:t>
            </a:r>
          </a:p>
        </p:txBody>
      </p:sp>
      <p:sp>
        <p:nvSpPr>
          <p:cNvPr id="205" name="ionization threshold of H2 ~ 2e14 W/cm2"/>
          <p:cNvSpPr txBox="1"/>
          <p:nvPr/>
        </p:nvSpPr>
        <p:spPr>
          <a:xfrm>
            <a:off x="12349674" y="2240931"/>
            <a:ext cx="8862810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>
                <a:solidFill>
                  <a:srgbClr val="247AB5"/>
                </a:solidFill>
              </a:defRPr>
            </a:pPr>
            <a:r>
              <a:t>ionization threshold of H2 ~ 2e14 W/cm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O2_3ps_evd_1e17_id36_3D_distribution.pdf" descr="CO2_3ps_evd_1e17_id36_3D_distribu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300" y="5524500"/>
            <a:ext cx="10160000" cy="681588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nitialize anisotropic plasmas using optical field-i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Initialize anisotropic plasmas using optical field-ionization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213" name="Group"/>
          <p:cNvGrpSpPr/>
          <p:nvPr/>
        </p:nvGrpSpPr>
        <p:grpSpPr>
          <a:xfrm>
            <a:off x="787195" y="7990920"/>
            <a:ext cx="10152344" cy="4566938"/>
            <a:chOff x="0" y="0"/>
            <a:chExt cx="10152342" cy="4566937"/>
          </a:xfrm>
        </p:grpSpPr>
        <p:sp>
          <p:nvSpPr>
            <p:cNvPr id="210" name="Pz (mec)"/>
            <p:cNvSpPr txBox="1"/>
            <p:nvPr/>
          </p:nvSpPr>
          <p:spPr>
            <a:xfrm rot="480000">
              <a:off x="2606806" y="3780032"/>
              <a:ext cx="1791482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spcBef>
                  <a:spcPts val="1200"/>
                </a:spcBef>
                <a:defRPr sz="3200" b="1"/>
              </a:pPr>
              <a:r>
                <a:t>Pz (m</a:t>
              </a:r>
              <a:r>
                <a:rPr baseline="-5999"/>
                <a:t>e</a:t>
              </a:r>
              <a:r>
                <a:t>c)</a:t>
              </a:r>
            </a:p>
          </p:txBody>
        </p:sp>
        <p:sp>
          <p:nvSpPr>
            <p:cNvPr id="211" name="Px (mec)"/>
            <p:cNvSpPr txBox="1"/>
            <p:nvPr/>
          </p:nvSpPr>
          <p:spPr>
            <a:xfrm rot="19680000">
              <a:off x="8299560" y="3193750"/>
              <a:ext cx="1814301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spcBef>
                  <a:spcPts val="1200"/>
                </a:spcBef>
                <a:defRPr sz="3200" b="1"/>
              </a:pPr>
              <a:r>
                <a:t>Px (m</a:t>
              </a:r>
              <a:r>
                <a:rPr baseline="-5999"/>
                <a:t>e</a:t>
              </a:r>
              <a:r>
                <a:t>c)</a:t>
              </a:r>
            </a:p>
          </p:txBody>
        </p:sp>
        <p:sp>
          <p:nvSpPr>
            <p:cNvPr id="212" name="Py (mec)"/>
            <p:cNvSpPr txBox="1"/>
            <p:nvPr/>
          </p:nvSpPr>
          <p:spPr>
            <a:xfrm rot="16200000">
              <a:off x="-574411" y="574410"/>
              <a:ext cx="1814302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spcBef>
                  <a:spcPts val="1200"/>
                </a:spcBef>
                <a:defRPr sz="3200" b="1"/>
              </a:pPr>
              <a:r>
                <a:t>Py (m</a:t>
              </a:r>
              <a:r>
                <a:rPr baseline="-5999"/>
                <a:t>e</a:t>
              </a:r>
              <a:r>
                <a:t>c)</a:t>
              </a:r>
            </a:p>
          </p:txBody>
        </p:sp>
      </p:grpSp>
      <p:sp>
        <p:nvSpPr>
          <p:cNvPr id="214" name="Electron velocity distribution (momentum space)"/>
          <p:cNvSpPr txBox="1"/>
          <p:nvPr/>
        </p:nvSpPr>
        <p:spPr>
          <a:xfrm>
            <a:off x="676029" y="4799109"/>
            <a:ext cx="10814542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400"/>
              </a:spcBef>
              <a:defRPr b="1">
                <a:solidFill>
                  <a:srgbClr val="3284BF"/>
                </a:solidFill>
              </a:defRPr>
            </a:lvl1pPr>
          </a:lstStyle>
          <a:p>
            <a:r>
              <a:t>Electron velocity distribution (momentum space)</a:t>
            </a:r>
          </a:p>
        </p:txBody>
      </p:sp>
      <p:sp>
        <p:nvSpPr>
          <p:cNvPr id="215" name="Self-consistent 3D PIC simulation…"/>
          <p:cNvSpPr txBox="1"/>
          <p:nvPr/>
        </p:nvSpPr>
        <p:spPr>
          <a:xfrm>
            <a:off x="699706" y="2054443"/>
            <a:ext cx="18195821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>
                <a:solidFill>
                  <a:srgbClr val="3284BF"/>
                </a:solidFill>
              </a:defRPr>
            </a:pPr>
            <a:r>
              <a:t>Self-consistent 3D PIC simulation</a:t>
            </a:r>
          </a:p>
          <a:p>
            <a:pPr>
              <a:spcBef>
                <a:spcPts val="1200"/>
              </a:spcBef>
              <a:defRPr b="1"/>
            </a:pPr>
            <a:r>
              <a:t>Laser: CO</a:t>
            </a:r>
            <a:r>
              <a:rPr baseline="-5999"/>
              <a:t>2</a:t>
            </a:r>
            <a:r>
              <a:t> laser, </a:t>
            </a:r>
            <a:r>
              <a:rPr>
                <a:solidFill>
                  <a:srgbClr val="4A82BA"/>
                </a:solidFill>
              </a:rPr>
              <a:t>3 ps</a:t>
            </a:r>
            <a:r>
              <a:t> (FWHM), w</a:t>
            </a:r>
            <a:r>
              <a:rPr baseline="-5999"/>
              <a:t>0</a:t>
            </a:r>
            <a:r>
              <a:t>=100 µm, Peak intensity </a:t>
            </a:r>
            <a:r>
              <a:rPr>
                <a:solidFill>
                  <a:srgbClr val="3284BF"/>
                </a:solidFill>
              </a:rPr>
              <a:t>3e14 W/cm</a:t>
            </a:r>
            <a:r>
              <a:rPr baseline="31999">
                <a:solidFill>
                  <a:srgbClr val="3284BF"/>
                </a:solidFill>
              </a:rPr>
              <a:t>2</a:t>
            </a:r>
            <a:r>
              <a:rPr>
                <a:solidFill>
                  <a:srgbClr val="3284BF"/>
                </a:solidFill>
              </a:rPr>
              <a:t> (CP), a0=0.1</a:t>
            </a:r>
          </a:p>
          <a:p>
            <a:pPr>
              <a:spcBef>
                <a:spcPts val="1200"/>
              </a:spcBef>
              <a:defRPr b="1"/>
            </a:pPr>
            <a:r>
              <a:t>Gas: Atomic hydrogen, ne=2e17 cm</a:t>
            </a:r>
            <a:r>
              <a:rPr baseline="31999"/>
              <a:t>-3</a:t>
            </a:r>
          </a:p>
        </p:txBody>
      </p:sp>
      <p:pic>
        <p:nvPicPr>
          <p:cNvPr id="216" name="CO2_3ps_evd_1e17_projections.pdf" descr="CO2_3ps_evd_1e17_projection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0" y="3753543"/>
            <a:ext cx="9144000" cy="973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"/>
          <p:cNvGrpSpPr/>
          <p:nvPr/>
        </p:nvGrpSpPr>
        <p:grpSpPr>
          <a:xfrm>
            <a:off x="14834010" y="4489766"/>
            <a:ext cx="381001" cy="381001"/>
            <a:chOff x="0" y="0"/>
            <a:chExt cx="381000" cy="381000"/>
          </a:xfrm>
        </p:grpSpPr>
        <p:sp>
          <p:nvSpPr>
            <p:cNvPr id="217" name="Circle"/>
            <p:cNvSpPr/>
            <p:nvPr/>
          </p:nvSpPr>
          <p:spPr>
            <a:xfrm>
              <a:off x="0" y="0"/>
              <a:ext cx="381000" cy="38100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218" name="Circle"/>
            <p:cNvSpPr/>
            <p:nvPr/>
          </p:nvSpPr>
          <p:spPr>
            <a:xfrm>
              <a:off x="165100" y="165100"/>
              <a:ext cx="50800" cy="50800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20" name="Line"/>
          <p:cNvSpPr/>
          <p:nvPr/>
        </p:nvSpPr>
        <p:spPr>
          <a:xfrm>
            <a:off x="14801569" y="9567021"/>
            <a:ext cx="445885" cy="1"/>
          </a:xfrm>
          <a:prstGeom prst="line">
            <a:avLst/>
          </a:prstGeom>
          <a:ln w="50800">
            <a:solidFill>
              <a:srgbClr val="FFFFFF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21" name="C. Zhang et al, Science Advances, eaax4545 (2019)…"/>
          <p:cNvSpPr txBox="1"/>
          <p:nvPr/>
        </p:nvSpPr>
        <p:spPr>
          <a:xfrm>
            <a:off x="311866" y="12484745"/>
            <a:ext cx="10692242" cy="1224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3400" b="1">
                <a:solidFill>
                  <a:srgbClr val="0433FF"/>
                </a:solidFill>
              </a:defRPr>
            </a:pPr>
            <a:r>
              <a:t>C. Zhang et al, Science Advances, eaax4545 (2019)</a:t>
            </a:r>
          </a:p>
          <a:p>
            <a:pPr>
              <a:defRPr sz="3400" b="1">
                <a:solidFill>
                  <a:srgbClr val="0433FF"/>
                </a:solidFill>
              </a:defRPr>
            </a:pPr>
            <a:r>
              <a:t>C.-K. Huang et al, PPCF, under review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Initialize anisotropic plasmas using optical field-ionization (Helium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01600"/>
          </a:lstStyle>
          <a:p>
            <a:r>
              <a:t>Initialize anisotropic plasmas using optical field-ionization (Helium)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25" name="CO2_3ps_evd_1e17_projections_id36.pdf" descr="CO2_3ps_evd_1e17_projections_id3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081" y="2617110"/>
            <a:ext cx="11430001" cy="1089550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Electron velocity distribution:…"/>
          <p:cNvSpPr txBox="1"/>
          <p:nvPr/>
        </p:nvSpPr>
        <p:spPr>
          <a:xfrm>
            <a:off x="11837156" y="2714222"/>
            <a:ext cx="12037090" cy="102505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57187" indent="-357187">
              <a:spcBef>
                <a:spcPts val="1200"/>
              </a:spcBef>
              <a:buSzPct val="150000"/>
              <a:buChar char="•"/>
              <a:defRPr b="1"/>
            </a:pPr>
            <a:r>
              <a:t>Electron velocity distribution:</a:t>
            </a:r>
          </a:p>
          <a:p>
            <a:pPr marL="741947" lvl="1" indent="-360947">
              <a:spcBef>
                <a:spcPts val="1200"/>
              </a:spcBef>
              <a:buSzPct val="100000"/>
              <a:buChar char="•"/>
              <a:defRPr b="1"/>
            </a:pPr>
            <a:r>
              <a:t>Thermal ring distribution in the transverse plane</a:t>
            </a:r>
          </a:p>
          <a:p>
            <a:pPr marL="741947" lvl="1" indent="-360947">
              <a:spcBef>
                <a:spcPts val="1200"/>
              </a:spcBef>
              <a:buSzPct val="100000"/>
              <a:buChar char="•"/>
              <a:defRPr b="1"/>
            </a:pPr>
            <a:r>
              <a:t>Gaussian distribution in the longitudinal direction</a:t>
            </a:r>
          </a:p>
          <a:p>
            <a:pPr marL="741947" lvl="1" indent="-360947">
              <a:spcBef>
                <a:spcPts val="1200"/>
              </a:spcBef>
              <a:buSzPct val="100000"/>
              <a:buChar char="•"/>
              <a:defRPr b="1"/>
            </a:pPr>
            <a:r>
              <a:t>Quasi-relativistic temperatures (10s keV), v⊥~0.3c</a:t>
            </a:r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>
              <a:spcBef>
                <a:spcPts val="1200"/>
              </a:spcBef>
              <a:defRPr b="1"/>
            </a:pPr>
            <a:endParaRPr/>
          </a:p>
          <a:p>
            <a:pPr marL="741947" lvl="1" indent="-360947">
              <a:spcBef>
                <a:spcPts val="1200"/>
              </a:spcBef>
              <a:buSzPct val="100000"/>
              <a:buChar char="•"/>
              <a:defRPr b="1">
                <a:solidFill>
                  <a:srgbClr val="A7A7A7"/>
                </a:solidFill>
              </a:defRPr>
            </a:pPr>
            <a:r>
              <a:t>There should be two rings correspond to He</a:t>
            </a:r>
            <a:r>
              <a:rPr baseline="31999"/>
              <a:t>1+</a:t>
            </a:r>
            <a:r>
              <a:t> and He</a:t>
            </a:r>
            <a:r>
              <a:rPr baseline="31999"/>
              <a:t>2+</a:t>
            </a:r>
            <a:r>
              <a:t> electrons, but somehow they have merged into one ring after the 3-ps laser has passed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1956841" y="3073400"/>
            <a:ext cx="381001" cy="381000"/>
            <a:chOff x="0" y="0"/>
            <a:chExt cx="381000" cy="381000"/>
          </a:xfrm>
        </p:grpSpPr>
        <p:sp>
          <p:nvSpPr>
            <p:cNvPr id="227" name="Circle"/>
            <p:cNvSpPr/>
            <p:nvPr/>
          </p:nvSpPr>
          <p:spPr>
            <a:xfrm>
              <a:off x="0" y="0"/>
              <a:ext cx="381000" cy="38100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228" name="Circle"/>
            <p:cNvSpPr/>
            <p:nvPr/>
          </p:nvSpPr>
          <p:spPr>
            <a:xfrm>
              <a:off x="165100" y="165100"/>
              <a:ext cx="50800" cy="50800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30" name="Line"/>
          <p:cNvSpPr/>
          <p:nvPr/>
        </p:nvSpPr>
        <p:spPr>
          <a:xfrm>
            <a:off x="1924399" y="8725105"/>
            <a:ext cx="445884" cy="1"/>
          </a:xfrm>
          <a:prstGeom prst="line">
            <a:avLst/>
          </a:prstGeom>
          <a:ln w="50800">
            <a:solidFill>
              <a:srgbClr val="FFFFFF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graphicFrame>
        <p:nvGraphicFramePr>
          <p:cNvPr id="231" name="Table"/>
          <p:cNvGraphicFramePr/>
          <p:nvPr/>
        </p:nvGraphicFramePr>
        <p:xfrm>
          <a:off x="13472796" y="6443627"/>
          <a:ext cx="8765808" cy="3958275"/>
        </p:xfrm>
        <a:graphic>
          <a:graphicData uri="http://schemas.openxmlformats.org/drawingml/2006/table">
            <a:tbl>
              <a:tblPr firstRow="1">
                <a:tableStyleId>{2708684C-4D16-4618-839F-0558EEFCDFE6}</a:tableStyleId>
              </a:tblPr>
              <a:tblGrid>
                <a:gridCol w="2191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1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94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pulse duration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T⊥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T∥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growth rate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4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3 ps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28 keV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15 keV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t>0.06 ω</a:t>
                      </a:r>
                      <a:r>
                        <a:rPr baseline="-5999"/>
                        <a:t>p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4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0.3 ps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47 keV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8 keV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t>0.18 ω</a:t>
                      </a:r>
                      <a:r>
                        <a:rPr baseline="-5999"/>
                        <a:t>p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2" name="Laser: CO2 laser, 3 ps (FWHM), w0=50 µm, P=0.8 TW, Peak intensity 2e16 W/cm2 (CP), a0=0.86, ne=1e17 cm-3"/>
          <p:cNvSpPr txBox="1"/>
          <p:nvPr/>
        </p:nvSpPr>
        <p:spPr>
          <a:xfrm>
            <a:off x="280770" y="1811771"/>
            <a:ext cx="23473714" cy="7289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200"/>
              </a:spcBef>
              <a:defRPr b="1"/>
            </a:pPr>
            <a:r>
              <a:t>Laser: CO</a:t>
            </a:r>
            <a:r>
              <a:rPr baseline="-5999"/>
              <a:t>2</a:t>
            </a:r>
            <a:r>
              <a:t> laser, </a:t>
            </a:r>
            <a:r>
              <a:rPr>
                <a:solidFill>
                  <a:srgbClr val="4A82BA"/>
                </a:solidFill>
              </a:rPr>
              <a:t>3 ps</a:t>
            </a:r>
            <a:r>
              <a:t> (FWHM), w</a:t>
            </a:r>
            <a:r>
              <a:rPr baseline="-5999"/>
              <a:t>0</a:t>
            </a:r>
            <a:r>
              <a:t>=50 µm, </a:t>
            </a:r>
            <a:r>
              <a:rPr>
                <a:solidFill>
                  <a:srgbClr val="3284BF"/>
                </a:solidFill>
              </a:rPr>
              <a:t>P=0.8 TW</a:t>
            </a:r>
            <a:r>
              <a:t>, Peak intensity </a:t>
            </a:r>
            <a:r>
              <a:rPr>
                <a:solidFill>
                  <a:srgbClr val="3284BF"/>
                </a:solidFill>
              </a:rPr>
              <a:t>2e16 W/cm</a:t>
            </a:r>
            <a:r>
              <a:rPr baseline="31999">
                <a:solidFill>
                  <a:srgbClr val="3284BF"/>
                </a:solidFill>
              </a:rPr>
              <a:t>2</a:t>
            </a:r>
            <a:r>
              <a:rPr>
                <a:solidFill>
                  <a:srgbClr val="3284BF"/>
                </a:solidFill>
              </a:rPr>
              <a:t> (CP), a0=0.86,</a:t>
            </a:r>
            <a:r>
              <a:t> ne=1e17 cm</a:t>
            </a:r>
            <a:r>
              <a:rPr baseline="31999"/>
              <a:t>-3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1952</Words>
  <Application>Microsoft Macintosh PowerPoint</Application>
  <PresentationFormat>Custom</PresentationFormat>
  <Paragraphs>312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Helvetica</vt:lpstr>
      <vt:lpstr>Default</vt:lpstr>
      <vt:lpstr>Probing electron Weibel instability in optical field-ionized plasmas using ultrashort electron beams (ID 306033)</vt:lpstr>
      <vt:lpstr>What is Weibel instability</vt:lpstr>
      <vt:lpstr>What is Weibel instability</vt:lpstr>
      <vt:lpstr>Where we can find Weibel instability important?</vt:lpstr>
      <vt:lpstr>The scientific opportunity</vt:lpstr>
      <vt:lpstr>Probing electron Weibel instability using ultrashort e- beams</vt:lpstr>
      <vt:lpstr>Initialize anisotropic plasmas using optical field-ionization</vt:lpstr>
      <vt:lpstr>Initialize anisotropic plasmas using optical field-ionization</vt:lpstr>
      <vt:lpstr>Initialize anisotropic plasmas using optical field-ionization (Helium)</vt:lpstr>
      <vt:lpstr>3D simulation using pre-ionized plasma (bi-Maxwellian velocity distribution)</vt:lpstr>
      <vt:lpstr>Evolution of magnitude and k-spectrum of the magnetic fields</vt:lpstr>
      <vt:lpstr>Take snapshots of magnetic fields using ultrashort e- beams</vt:lpstr>
      <vt:lpstr>Deduce the growth rate and k-spectrum of the B-fields</vt:lpstr>
      <vt:lpstr>Non-ideal electron beam</vt:lpstr>
      <vt:lpstr>Non-ideal electron beam: bunch length</vt:lpstr>
      <vt:lpstr>Self-consistent 3D simulation</vt:lpstr>
      <vt:lpstr>Physics we can explore using this platform</vt:lpstr>
      <vt:lpstr>Magnetic field structure depends on initial distribution</vt:lpstr>
      <vt:lpstr>CO2, linear polarization</vt:lpstr>
      <vt:lpstr>A rough layout of the experiment and required laser&amp;e- beam parameters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electron Weibel instability in optical field-ionized plasmas using ultrashort electron beams (ID 306033)</dc:title>
  <cp:lastModifiedBy>Chaojie Zhang</cp:lastModifiedBy>
  <cp:revision>4</cp:revision>
  <dcterms:modified xsi:type="dcterms:W3CDTF">2019-12-04T21:28:55Z</dcterms:modified>
</cp:coreProperties>
</file>