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62" r:id="rId6"/>
    <p:sldId id="263" r:id="rId7"/>
    <p:sldId id="264" r:id="rId8"/>
    <p:sldId id="265" r:id="rId9"/>
    <p:sldId id="270" r:id="rId10"/>
    <p:sldId id="267" r:id="rId11"/>
    <p:sldId id="266" r:id="rId12"/>
    <p:sldId id="268" r:id="rId13"/>
    <p:sldId id="276" r:id="rId14"/>
    <p:sldId id="271" r:id="rId15"/>
    <p:sldId id="272" r:id="rId16"/>
    <p:sldId id="274" r:id="rId17"/>
    <p:sldId id="273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2019 ATF Science Planning Workshop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Two-Color Ionization-Injection LWFA at ATF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Rotem Kupfer</a:t>
            </a:r>
          </a:p>
        </p:txBody>
      </p:sp>
      <p:pic>
        <p:nvPicPr>
          <p:cNvPr id="5" name="Picture 2" descr="SBU vert1 2clr.jpg">
            <a:extLst>
              <a:ext uri="{FF2B5EF4-FFF2-40B4-BE49-F238E27FC236}">
                <a16:creationId xmlns:a16="http://schemas.microsoft.com/office/drawing/2014/main" id="{C4C37F82-F377-4CBB-A1D9-D75E56EA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29" y="185923"/>
            <a:ext cx="1714500" cy="1419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Texas at Austin seal.svg">
            <a:extLst>
              <a:ext uri="{FF2B5EF4-FFF2-40B4-BE49-F238E27FC236}">
                <a16:creationId xmlns:a16="http://schemas.microsoft.com/office/drawing/2014/main" id="{77708CB5-F376-4D4C-B77C-62EC322E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811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 and NIR laser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064DA4-1B93-48A7-974E-B63B90BAD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36848"/>
              </p:ext>
            </p:extLst>
          </p:nvPr>
        </p:nvGraphicFramePr>
        <p:xfrm>
          <a:off x="477079" y="738052"/>
          <a:ext cx="11105321" cy="3413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83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99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124962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12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7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0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II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Stage I parameters should be achieved by mid-2020, while Stage II parameters are planned for late-2020.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6371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A7D83F-C8A7-4AD0-9AD8-A9D42A07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85150"/>
              </p:ext>
            </p:extLst>
          </p:nvPr>
        </p:nvGraphicFramePr>
        <p:xfrm>
          <a:off x="781339" y="4202242"/>
          <a:ext cx="10233060" cy="195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1253950038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64935717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156306280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1182116824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4120251244"/>
                    </a:ext>
                  </a:extLst>
                </a:gridCol>
              </a:tblGrid>
              <a:tr h="388275">
                <a:tc>
                  <a:txBody>
                    <a:bodyPr/>
                    <a:lstStyle/>
                    <a:p>
                      <a:r>
                        <a:rPr lang="en-US" sz="1300" b="1" dirty="0"/>
                        <a:t>CO</a:t>
                      </a:r>
                      <a:r>
                        <a:rPr lang="en-US" sz="1300" b="1" baseline="-25000" dirty="0"/>
                        <a:t>2</a:t>
                      </a:r>
                      <a:r>
                        <a:rPr lang="en-US" sz="1300" b="1" baseline="0" dirty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ymbol" pitchFamily="2" charset="2"/>
                        </a:rPr>
                        <a:t>m</a:t>
                      </a:r>
                      <a:r>
                        <a:rPr lang="en-US" sz="1300" dirty="0">
                          <a:latin typeface="+mn-lt"/>
                        </a:rPr>
                        <a:t>m</a:t>
                      </a:r>
                      <a:endParaRPr lang="en-US" sz="13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3604242"/>
                  </a:ext>
                </a:extLst>
              </a:tr>
              <a:tr h="708030">
                <a:tc>
                  <a:txBody>
                    <a:bodyPr/>
                    <a:lstStyle/>
                    <a:p>
                      <a:r>
                        <a:rPr lang="en-US" sz="13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1219965"/>
                  </a:ext>
                </a:extLst>
              </a:tr>
              <a:tr h="22839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3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0802213"/>
                  </a:ext>
                </a:extLst>
              </a:tr>
              <a:tr h="228397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/>
                        <a:t>ps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3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830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1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669-139E-1D42-8A2C-BC1A8058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963169"/>
            <a:ext cx="11495464" cy="4193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</p:spTree>
    <p:extLst>
      <p:ext uri="{BB962C8B-B14F-4D97-AF65-F5344CB8AC3E}">
        <p14:creationId xmlns:p14="http://schemas.microsoft.com/office/powerpoint/2010/main" val="59025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of the envelope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775C28-68D3-4B02-B695-E5DB34BFEA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480" y="1115569"/>
                <a:ext cx="11495464" cy="4193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800nm laser and f/#1 focusing: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(radius),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~4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(@100fs) ~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mJ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mJ</m:t>
                    </m:r>
                    <m: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 0.2 − 0.65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Blow Out Regime LWFA: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𝑝𝑙𝑎𝑠𝑚𝑎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0.148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𝑝𝑙𝑎𝑠𝑚𝑎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775C28-68D3-4B02-B695-E5DB34BFE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0" y="1115569"/>
                <a:ext cx="11495464" cy="4193032"/>
              </a:xfrm>
              <a:prstGeom prst="rect">
                <a:avLst/>
              </a:prstGeom>
              <a:blipFill>
                <a:blip r:embed="rId2"/>
                <a:stretch>
                  <a:fillRect l="-1060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of the envelope calculations - Gas target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775C28-68D3-4B02-B695-E5DB34BFEA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480" y="1115569"/>
                <a:ext cx="11495464" cy="41930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looking for a target gas with*: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=3.4×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𝑖𝑜𝑛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~8×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@10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100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/#1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=13.6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~110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Krypton: Kr</a:t>
                </a:r>
                <a:r>
                  <a:rPr lang="en-US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6+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- 78.5eV, Kr</a:t>
                </a:r>
                <a:r>
                  <a:rPr lang="en-US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7+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- 110.0eV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775C28-68D3-4B02-B695-E5DB34BFE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0" y="1115569"/>
                <a:ext cx="11495464" cy="4193032"/>
              </a:xfrm>
              <a:prstGeom prst="rect">
                <a:avLst/>
              </a:prstGeom>
              <a:blipFill>
                <a:blip r:embed="rId2"/>
                <a:stretch>
                  <a:fillRect l="-530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CB84417-85F0-4352-A76B-5F9BDD9F3B15}"/>
              </a:ext>
            </a:extLst>
          </p:cNvPr>
          <p:cNvSpPr/>
          <p:nvPr/>
        </p:nvSpPr>
        <p:spPr>
          <a:xfrm>
            <a:off x="247047" y="5308601"/>
            <a:ext cx="3837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*M. Chen et al. Phys. Plasmas 19, 033101 (2012)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1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stuff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656378-66C1-4AEC-A40C-9B995041BD47}"/>
              </a:ext>
            </a:extLst>
          </p:cNvPr>
          <p:cNvSpPr/>
          <p:nvPr/>
        </p:nvSpPr>
        <p:spPr>
          <a:xfrm>
            <a:off x="2025843" y="5247299"/>
            <a:ext cx="3279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Auguste et al J. Phys. B. 25 4181 (1992 )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8F7B6-8867-470B-A2D7-8F7C16E4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947" y="738052"/>
            <a:ext cx="3466333" cy="4509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B4D110-C9D3-4555-9371-69840E97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5507" y="1143284"/>
            <a:ext cx="5288667" cy="36987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1071FE-8AB7-4AAF-A89F-E2F1468FD3BA}"/>
              </a:ext>
            </a:extLst>
          </p:cNvPr>
          <p:cNvSpPr/>
          <p:nvPr/>
        </p:nvSpPr>
        <p:spPr>
          <a:xfrm>
            <a:off x="7006205" y="5245810"/>
            <a:ext cx="3116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Sagisaka</a:t>
            </a:r>
            <a:r>
              <a:rPr lang="en-US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 JAERI-Conf 2001-011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2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LWFA at the blowout regime with a LWIR driver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DF669-139E-1D42-8A2C-BC1A80587C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892724"/>
                <a:ext cx="6983507" cy="50725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=8.6×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𝑊𝑐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(and matching conditions on the pulse length, spot size, plasma density etc.)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~3×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achieved with the CO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laser at 20TW, 1ps pulse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bubble with a LWIR driver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a small fraction of electrons gets trapped and accelerated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Emittance grows with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9DF669-139E-1D42-8A2C-BC1A80587C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892724"/>
                <a:ext cx="6983507" cy="5072551"/>
              </a:xfrm>
              <a:blipFill>
                <a:blip r:embed="rId2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44E6E-F289-4D39-9843-20A8BB3645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8612" y="976495"/>
            <a:ext cx="5854240" cy="396375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FA955C-9D0A-415B-BE3D-F0BA60CDBDF0}"/>
              </a:ext>
            </a:extLst>
          </p:cNvPr>
          <p:cNvSpPr txBox="1">
            <a:spLocks/>
          </p:cNvSpPr>
          <p:nvPr/>
        </p:nvSpPr>
        <p:spPr>
          <a:xfrm>
            <a:off x="7641930" y="5275740"/>
            <a:ext cx="5540189" cy="605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L. Xu et. Al Phys. Rev. ST. Accel. Beam. 17, 061301 (2014)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injection – separating the driving and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D5777-E0AA-4D53-B0B6-9AC59138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0" y="738052"/>
            <a:ext cx="6024283" cy="1587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8F8A8-37C4-4B19-A22C-216FB14BC3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1209" y="306481"/>
            <a:ext cx="6090791" cy="42257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F94249-CCAF-4B2F-845A-37FED123B264}"/>
              </a:ext>
            </a:extLst>
          </p:cNvPr>
          <p:cNvSpPr txBox="1">
            <a:spLocks/>
          </p:cNvSpPr>
          <p:nvPr/>
        </p:nvSpPr>
        <p:spPr>
          <a:xfrm>
            <a:off x="425244" y="2642218"/>
            <a:ext cx="5512666" cy="2306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LWIR, high a</a:t>
            </a:r>
            <a:r>
              <a:rPr lang="en-US" sz="2800" b="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‘low’ intensity, drive the bubble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NIR, Low a</a:t>
            </a:r>
            <a:r>
              <a:rPr lang="en-US" sz="2800" b="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‘high’ intensity, inject electrons through ionization inside the bubble</a:t>
            </a:r>
          </a:p>
          <a:p>
            <a:r>
              <a:rPr lang="en-US" sz="2800" b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acceleration gradient, high flux and low emittance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D4C21-C74F-490A-8D6C-67370861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694" y="4418047"/>
            <a:ext cx="4453508" cy="1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625273" cy="6472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ionization injection with an e-beam driver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4B9EE-7B3B-410A-AD61-FFDBB2B3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9" y="843031"/>
            <a:ext cx="5580151" cy="2464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31B98-9CE0-41FD-9826-2410DFEB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1" y="3308015"/>
            <a:ext cx="7322923" cy="2781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2BA1C-9075-4D76-9C13-D71C4B3015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3328" y="843031"/>
            <a:ext cx="4469073" cy="2360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5794F-52EC-4D8F-8112-A646E74E5D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181" y="3308015"/>
            <a:ext cx="4058220" cy="29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2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the experiment at ATF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669-139E-1D42-8A2C-BC1A8058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814750"/>
            <a:ext cx="11517697" cy="544503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LWIR driver with 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of the NIR pulse at the focus should be higher than the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higher ionization states on top of the LWIR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NIR interaction with the plasma – we would like to reach high intensity only inside the bubble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suitable gas target with ionization threshold (for some higher ionization state) above that of the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field but below NIR intensity – Krypton doping is a candidate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Demonstration of collinear injection is the goal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Transverse injection is technically simpler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</p:spTree>
    <p:extLst>
      <p:ext uri="{BB962C8B-B14F-4D97-AF65-F5344CB8AC3E}">
        <p14:creationId xmlns:p14="http://schemas.microsoft.com/office/powerpoint/2010/main" val="30712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transverse injection experiment at ATF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FC3C0760-D7B9-4AC3-B4F3-ECE354090C5E}"/>
              </a:ext>
            </a:extLst>
          </p:cNvPr>
          <p:cNvSpPr/>
          <p:nvPr/>
        </p:nvSpPr>
        <p:spPr>
          <a:xfrm>
            <a:off x="9435049" y="3563931"/>
            <a:ext cx="86868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D908382-B93A-4477-AEB3-D5D4F256B740}"/>
              </a:ext>
            </a:extLst>
          </p:cNvPr>
          <p:cNvSpPr/>
          <p:nvPr/>
        </p:nvSpPr>
        <p:spPr>
          <a:xfrm>
            <a:off x="2404491" y="2351902"/>
            <a:ext cx="4845302" cy="2728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4BAF77-E23D-43FC-B4CA-C6FBC1BFB371}"/>
              </a:ext>
            </a:extLst>
          </p:cNvPr>
          <p:cNvGrpSpPr/>
          <p:nvPr/>
        </p:nvGrpSpPr>
        <p:grpSpPr>
          <a:xfrm rot="10800000">
            <a:off x="5620403" y="1610863"/>
            <a:ext cx="3775393" cy="4279393"/>
            <a:chOff x="5147712" y="3957364"/>
            <a:chExt cx="2161422" cy="1617575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2E46A59-CB44-452F-9667-100AD6220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712" y="3957364"/>
              <a:ext cx="2044858" cy="1617575"/>
            </a:xfrm>
            <a:prstGeom prst="rect">
              <a:avLst/>
            </a:prstGeom>
          </p:spPr>
        </p:pic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1F51CCD-1283-4FD4-9BCF-4859564A8B9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73906" y="4768359"/>
              <a:ext cx="13522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8CEAD49-EC38-4384-98A9-E48AA5112476}"/>
              </a:ext>
            </a:extLst>
          </p:cNvPr>
          <p:cNvGrpSpPr/>
          <p:nvPr/>
        </p:nvGrpSpPr>
        <p:grpSpPr>
          <a:xfrm rot="5400000">
            <a:off x="3819396" y="1041710"/>
            <a:ext cx="2134149" cy="1986216"/>
            <a:chOff x="5147712" y="3957364"/>
            <a:chExt cx="2161422" cy="161757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40E26A3-70C4-4A58-8CF0-158C1BFF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712" y="3957364"/>
              <a:ext cx="2044858" cy="1617575"/>
            </a:xfrm>
            <a:prstGeom prst="rect">
              <a:avLst/>
            </a:prstGeom>
          </p:spPr>
        </p:pic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414CFCD-88D3-435D-BE22-030497B22D6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73906" y="4768359"/>
              <a:ext cx="13522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AF67A29-B7D7-4ECD-A8C9-38EA9732D53C}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 flipH="1">
            <a:off x="4541356" y="3610635"/>
            <a:ext cx="1451" cy="1933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F144519-AF11-4DF1-A5B7-6345DCCE5F16}"/>
              </a:ext>
            </a:extLst>
          </p:cNvPr>
          <p:cNvGrpSpPr/>
          <p:nvPr/>
        </p:nvGrpSpPr>
        <p:grpSpPr>
          <a:xfrm>
            <a:off x="1888270" y="1965464"/>
            <a:ext cx="2654537" cy="3501734"/>
            <a:chOff x="7636158" y="1079158"/>
            <a:chExt cx="2654537" cy="2794404"/>
          </a:xfrm>
        </p:grpSpPr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22ADEEE0-3323-4380-8F47-A6B685811FB3}"/>
                </a:ext>
              </a:extLst>
            </p:cNvPr>
            <p:cNvSpPr/>
            <p:nvPr/>
          </p:nvSpPr>
          <p:spPr>
            <a:xfrm>
              <a:off x="7636158" y="1079158"/>
              <a:ext cx="2654537" cy="2625711"/>
            </a:xfrm>
            <a:prstGeom prst="arc">
              <a:avLst>
                <a:gd name="adj1" fmla="val 17085752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6A712EA4-A3CA-4F6A-B708-39D64FC6F7B5}"/>
                </a:ext>
              </a:extLst>
            </p:cNvPr>
            <p:cNvSpPr/>
            <p:nvPr/>
          </p:nvSpPr>
          <p:spPr>
            <a:xfrm rot="5400000">
              <a:off x="7649120" y="1233438"/>
              <a:ext cx="2654537" cy="2625711"/>
            </a:xfrm>
            <a:prstGeom prst="arc">
              <a:avLst>
                <a:gd name="adj1" fmla="val 16200000"/>
                <a:gd name="adj2" fmla="val 20655315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AB8D6F5-165A-41FB-A2B2-1A226145F229}"/>
              </a:ext>
            </a:extLst>
          </p:cNvPr>
          <p:cNvGrpSpPr/>
          <p:nvPr/>
        </p:nvGrpSpPr>
        <p:grpSpPr>
          <a:xfrm rot="10800000">
            <a:off x="5151991" y="1956433"/>
            <a:ext cx="2654537" cy="3501734"/>
            <a:chOff x="7636158" y="1079158"/>
            <a:chExt cx="2654537" cy="2794404"/>
          </a:xfrm>
        </p:grpSpPr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21E3DA18-BAD8-40DC-ACB1-B650FD8ABDA3}"/>
                </a:ext>
              </a:extLst>
            </p:cNvPr>
            <p:cNvSpPr/>
            <p:nvPr/>
          </p:nvSpPr>
          <p:spPr>
            <a:xfrm>
              <a:off x="7636158" y="1079158"/>
              <a:ext cx="2654537" cy="2625711"/>
            </a:xfrm>
            <a:prstGeom prst="arc">
              <a:avLst>
                <a:gd name="adj1" fmla="val 17085752"/>
                <a:gd name="adj2" fmla="val 4525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7C05B231-9150-4368-96FA-BCD41B2DF7C3}"/>
                </a:ext>
              </a:extLst>
            </p:cNvPr>
            <p:cNvSpPr/>
            <p:nvPr/>
          </p:nvSpPr>
          <p:spPr>
            <a:xfrm rot="5400000">
              <a:off x="7649120" y="1233438"/>
              <a:ext cx="2654537" cy="2625711"/>
            </a:xfrm>
            <a:prstGeom prst="arc">
              <a:avLst>
                <a:gd name="adj1" fmla="val 16200000"/>
                <a:gd name="adj2" fmla="val 20655315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AE298C6-3F32-42EB-864B-CAF223BEA329}"/>
              </a:ext>
            </a:extLst>
          </p:cNvPr>
          <p:cNvCxnSpPr>
            <a:cxnSpLocks/>
          </p:cNvCxnSpPr>
          <p:nvPr/>
        </p:nvCxnSpPr>
        <p:spPr>
          <a:xfrm flipH="1">
            <a:off x="5153477" y="3603617"/>
            <a:ext cx="1451" cy="1933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itle 1">
            <a:extLst>
              <a:ext uri="{FF2B5EF4-FFF2-40B4-BE49-F238E27FC236}">
                <a16:creationId xmlns:a16="http://schemas.microsoft.com/office/drawing/2014/main" id="{FCFE642A-0445-4552-BE20-9D8CE6DE356E}"/>
              </a:ext>
            </a:extLst>
          </p:cNvPr>
          <p:cNvSpPr txBox="1">
            <a:spLocks/>
          </p:cNvSpPr>
          <p:nvPr/>
        </p:nvSpPr>
        <p:spPr>
          <a:xfrm>
            <a:off x="9180437" y="3198551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 pulse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633FCD75-B65F-4DCF-989A-31B60C3EC5BF}"/>
              </a:ext>
            </a:extLst>
          </p:cNvPr>
          <p:cNvSpPr txBox="1">
            <a:spLocks/>
          </p:cNvSpPr>
          <p:nvPr/>
        </p:nvSpPr>
        <p:spPr>
          <a:xfrm>
            <a:off x="2796204" y="1215156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 pulse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8248B78F-7BD1-4871-995B-E423CE2833AF}"/>
              </a:ext>
            </a:extLst>
          </p:cNvPr>
          <p:cNvSpPr txBox="1">
            <a:spLocks/>
          </p:cNvSpPr>
          <p:nvPr/>
        </p:nvSpPr>
        <p:spPr>
          <a:xfrm>
            <a:off x="1635878" y="5140086"/>
            <a:ext cx="1969874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 beam waist with tight focusing</a:t>
            </a: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73B2E455-2147-4A2C-9F64-4D47888922B4}"/>
              </a:ext>
            </a:extLst>
          </p:cNvPr>
          <p:cNvSpPr/>
          <p:nvPr/>
        </p:nvSpPr>
        <p:spPr>
          <a:xfrm rot="5400000">
            <a:off x="3688521" y="1374918"/>
            <a:ext cx="86868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0EF3CA8A-1D60-4A69-A674-18B6121D6CEF}"/>
              </a:ext>
            </a:extLst>
          </p:cNvPr>
          <p:cNvSpPr txBox="1">
            <a:spLocks/>
          </p:cNvSpPr>
          <p:nvPr/>
        </p:nvSpPr>
        <p:spPr>
          <a:xfrm>
            <a:off x="937826" y="2536499"/>
            <a:ext cx="1969874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“bubble”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879165-E1F2-4149-BBD9-9E65B681D372}"/>
              </a:ext>
            </a:extLst>
          </p:cNvPr>
          <p:cNvCxnSpPr/>
          <p:nvPr/>
        </p:nvCxnSpPr>
        <p:spPr>
          <a:xfrm>
            <a:off x="1888270" y="2860121"/>
            <a:ext cx="516221" cy="338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E36CE3E-60DB-4720-A966-C9923696EE98}"/>
              </a:ext>
            </a:extLst>
          </p:cNvPr>
          <p:cNvCxnSpPr>
            <a:cxnSpLocks/>
          </p:cNvCxnSpPr>
          <p:nvPr/>
        </p:nvCxnSpPr>
        <p:spPr>
          <a:xfrm flipV="1">
            <a:off x="3348367" y="5327646"/>
            <a:ext cx="257385" cy="31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itle 1">
            <a:extLst>
              <a:ext uri="{FF2B5EF4-FFF2-40B4-BE49-F238E27FC236}">
                <a16:creationId xmlns:a16="http://schemas.microsoft.com/office/drawing/2014/main" id="{3A2EA9FD-03AE-4E2C-8BBF-E5D8D22AC54B}"/>
              </a:ext>
            </a:extLst>
          </p:cNvPr>
          <p:cNvSpPr txBox="1">
            <a:spLocks/>
          </p:cNvSpPr>
          <p:nvPr/>
        </p:nvSpPr>
        <p:spPr>
          <a:xfrm>
            <a:off x="6976738" y="1164531"/>
            <a:ext cx="5108241" cy="1481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NIR intensity only inside the bubble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0E480DE-8CD7-41EF-B9EF-C0DA88260B43}"/>
              </a:ext>
            </a:extLst>
          </p:cNvPr>
          <p:cNvCxnSpPr>
            <a:cxnSpLocks/>
          </p:cNvCxnSpPr>
          <p:nvPr/>
        </p:nvCxnSpPr>
        <p:spPr>
          <a:xfrm flipH="1">
            <a:off x="5276878" y="1919813"/>
            <a:ext cx="1699860" cy="1481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0F2AA17-3BC6-4F80-8CE5-DF766D5E4AD2}"/>
              </a:ext>
            </a:extLst>
          </p:cNvPr>
          <p:cNvCxnSpPr>
            <a:cxnSpLocks/>
          </p:cNvCxnSpPr>
          <p:nvPr/>
        </p:nvCxnSpPr>
        <p:spPr>
          <a:xfrm>
            <a:off x="4521603" y="3144631"/>
            <a:ext cx="651928" cy="45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8B5272D-F62D-4E5C-9555-944B5C13FC25}"/>
              </a:ext>
            </a:extLst>
          </p:cNvPr>
          <p:cNvCxnSpPr>
            <a:cxnSpLocks/>
          </p:cNvCxnSpPr>
          <p:nvPr/>
        </p:nvCxnSpPr>
        <p:spPr>
          <a:xfrm>
            <a:off x="4564216" y="3281910"/>
            <a:ext cx="56039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44D3CE4-47DD-4AB5-A144-210AFB144471}"/>
              </a:ext>
            </a:extLst>
          </p:cNvPr>
          <p:cNvCxnSpPr>
            <a:cxnSpLocks/>
          </p:cNvCxnSpPr>
          <p:nvPr/>
        </p:nvCxnSpPr>
        <p:spPr>
          <a:xfrm>
            <a:off x="4580842" y="3412395"/>
            <a:ext cx="543773" cy="45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9A1B87F-0286-4ECC-AE75-DD19C613D1B8}"/>
              </a:ext>
            </a:extLst>
          </p:cNvPr>
          <p:cNvCxnSpPr>
            <a:cxnSpLocks/>
          </p:cNvCxnSpPr>
          <p:nvPr/>
        </p:nvCxnSpPr>
        <p:spPr>
          <a:xfrm>
            <a:off x="4582950" y="3539762"/>
            <a:ext cx="541665" cy="45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7208FB2-C569-487D-9D0A-F31BB757B544}"/>
              </a:ext>
            </a:extLst>
          </p:cNvPr>
          <p:cNvCxnSpPr>
            <a:cxnSpLocks/>
          </p:cNvCxnSpPr>
          <p:nvPr/>
        </p:nvCxnSpPr>
        <p:spPr>
          <a:xfrm>
            <a:off x="4605367" y="3662127"/>
            <a:ext cx="507370" cy="45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19C264E-CED5-4C1E-A1B9-BFA4A300165C}"/>
              </a:ext>
            </a:extLst>
          </p:cNvPr>
          <p:cNvCxnSpPr>
            <a:cxnSpLocks/>
          </p:cNvCxnSpPr>
          <p:nvPr/>
        </p:nvCxnSpPr>
        <p:spPr>
          <a:xfrm>
            <a:off x="4587834" y="3782686"/>
            <a:ext cx="529787" cy="45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3FE746D-22A4-4233-BB51-80C605C4D90B}"/>
              </a:ext>
            </a:extLst>
          </p:cNvPr>
          <p:cNvCxnSpPr>
            <a:cxnSpLocks/>
          </p:cNvCxnSpPr>
          <p:nvPr/>
        </p:nvCxnSpPr>
        <p:spPr>
          <a:xfrm>
            <a:off x="4580842" y="3908502"/>
            <a:ext cx="5367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1FB4E27-8E5E-4C40-B883-27A23E0BEC24}"/>
              </a:ext>
            </a:extLst>
          </p:cNvPr>
          <p:cNvCxnSpPr>
            <a:cxnSpLocks/>
          </p:cNvCxnSpPr>
          <p:nvPr/>
        </p:nvCxnSpPr>
        <p:spPr>
          <a:xfrm>
            <a:off x="4564216" y="4021080"/>
            <a:ext cx="56039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E6B47FA-7323-4CE3-861B-09E1E8EC7ED9}"/>
              </a:ext>
            </a:extLst>
          </p:cNvPr>
          <p:cNvCxnSpPr>
            <a:cxnSpLocks/>
          </p:cNvCxnSpPr>
          <p:nvPr/>
        </p:nvCxnSpPr>
        <p:spPr>
          <a:xfrm>
            <a:off x="4561097" y="4140911"/>
            <a:ext cx="58325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0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Observables for the experiment at ATF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669-139E-1D42-8A2C-BC1A8058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45" y="910943"/>
            <a:ext cx="11625273" cy="453063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emittance beam when NIR injection is applied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charge in the accelerated electron bunch when NIR injection is applied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spectrum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additional diagnostics: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probing of the interaction – Raman shifts from plasma waves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E-beam probing of the interaction - can show the site of the injection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</p:spTree>
    <p:extLst>
      <p:ext uri="{BB962C8B-B14F-4D97-AF65-F5344CB8AC3E}">
        <p14:creationId xmlns:p14="http://schemas.microsoft.com/office/powerpoint/2010/main" val="213168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EF8E7C9-7B5C-42ED-BA8D-476A86AE7BEA}"/>
              </a:ext>
            </a:extLst>
          </p:cNvPr>
          <p:cNvGrpSpPr/>
          <p:nvPr/>
        </p:nvGrpSpPr>
        <p:grpSpPr>
          <a:xfrm>
            <a:off x="5259073" y="3674904"/>
            <a:ext cx="485355" cy="474243"/>
            <a:chOff x="5439526" y="4512621"/>
            <a:chExt cx="485355" cy="4742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C03410-E94A-4E03-B23C-22E5D9AD26A3}"/>
                </a:ext>
              </a:extLst>
            </p:cNvPr>
            <p:cNvSpPr/>
            <p:nvPr/>
          </p:nvSpPr>
          <p:spPr>
            <a:xfrm>
              <a:off x="5439526" y="4512621"/>
              <a:ext cx="485355" cy="474243"/>
            </a:xfrm>
            <a:prstGeom prst="ellipse">
              <a:avLst/>
            </a:prstGeom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9AFE68-11FB-4FD5-9915-3A42AD8DE24B}"/>
                </a:ext>
              </a:extLst>
            </p:cNvPr>
            <p:cNvSpPr/>
            <p:nvPr/>
          </p:nvSpPr>
          <p:spPr>
            <a:xfrm>
              <a:off x="5670705" y="4724381"/>
              <a:ext cx="49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transverse injection experiment at ATF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1D43CA-E8F3-4A6D-A929-A512F595E85E}"/>
              </a:ext>
            </a:extLst>
          </p:cNvPr>
          <p:cNvGrpSpPr/>
          <p:nvPr/>
        </p:nvGrpSpPr>
        <p:grpSpPr>
          <a:xfrm>
            <a:off x="477080" y="1952612"/>
            <a:ext cx="9586233" cy="3679525"/>
            <a:chOff x="477080" y="1952612"/>
            <a:chExt cx="9586233" cy="3679525"/>
          </a:xfrm>
        </p:grpSpPr>
        <p:pic>
          <p:nvPicPr>
            <p:cNvPr id="1026" name="Picture 2" descr="Image result for thorlabs off axis parabola">
              <a:extLst>
                <a:ext uri="{FF2B5EF4-FFF2-40B4-BE49-F238E27FC236}">
                  <a16:creationId xmlns:a16="http://schemas.microsoft.com/office/drawing/2014/main" id="{8CAEF5A8-6DCA-4A47-A9A4-A7EBD74E0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80" y="2774637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81CB53D-F424-45F1-B783-DAC1013CC617}"/>
                </a:ext>
              </a:extLst>
            </p:cNvPr>
            <p:cNvSpPr/>
            <p:nvPr/>
          </p:nvSpPr>
          <p:spPr>
            <a:xfrm>
              <a:off x="2054030" y="3461157"/>
              <a:ext cx="3504874" cy="469305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0A98CA6-FDF4-4E05-997E-7C19A71D0676}"/>
                </a:ext>
              </a:extLst>
            </p:cNvPr>
            <p:cNvSpPr/>
            <p:nvPr/>
          </p:nvSpPr>
          <p:spPr>
            <a:xfrm flipV="1">
              <a:off x="2086536" y="3925505"/>
              <a:ext cx="3445682" cy="395014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C96589-78BF-4821-924D-E0AFF77DC7AA}"/>
                </a:ext>
              </a:extLst>
            </p:cNvPr>
            <p:cNvSpPr/>
            <p:nvPr/>
          </p:nvSpPr>
          <p:spPr>
            <a:xfrm>
              <a:off x="1533442" y="2174264"/>
              <a:ext cx="553094" cy="16495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E2905F-CA7C-44A5-B08C-DF2E29F2AD51}"/>
                </a:ext>
              </a:extLst>
            </p:cNvPr>
            <p:cNvSpPr/>
            <p:nvPr/>
          </p:nvSpPr>
          <p:spPr>
            <a:xfrm rot="18464346">
              <a:off x="1594103" y="3361151"/>
              <a:ext cx="833550" cy="10071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88D928-65AA-44F8-9998-12E940BE5ED4}"/>
                </a:ext>
              </a:extLst>
            </p:cNvPr>
            <p:cNvSpPr/>
            <p:nvPr/>
          </p:nvSpPr>
          <p:spPr>
            <a:xfrm>
              <a:off x="1904052" y="2004639"/>
              <a:ext cx="8159261" cy="4693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B1D2318E-4BD5-45A6-BE7F-16C5DF86981F}"/>
                </a:ext>
              </a:extLst>
            </p:cNvPr>
            <p:cNvSpPr/>
            <p:nvPr/>
          </p:nvSpPr>
          <p:spPr>
            <a:xfrm rot="19066525">
              <a:off x="795389" y="1952612"/>
              <a:ext cx="2007245" cy="352865"/>
            </a:xfrm>
            <a:prstGeom prst="flowChartMagneticDisk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Image result for thorlabs off axis parabola">
            <a:extLst>
              <a:ext uri="{FF2B5EF4-FFF2-40B4-BE49-F238E27FC236}">
                <a16:creationId xmlns:a16="http://schemas.microsoft.com/office/drawing/2014/main" id="{8CD29BB8-F727-44F8-BE75-44508325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048815" y="2315242"/>
            <a:ext cx="1266779" cy="14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5380F24-7077-4688-9A78-029D8D92082C}"/>
              </a:ext>
            </a:extLst>
          </p:cNvPr>
          <p:cNvSpPr/>
          <p:nvPr/>
        </p:nvSpPr>
        <p:spPr>
          <a:xfrm rot="16200000">
            <a:off x="4959034" y="2570561"/>
            <a:ext cx="273244" cy="8841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1234DA-BDDD-4083-8378-63501C6DD8F2}"/>
              </a:ext>
            </a:extLst>
          </p:cNvPr>
          <p:cNvGrpSpPr/>
          <p:nvPr/>
        </p:nvGrpSpPr>
        <p:grpSpPr>
          <a:xfrm rot="10606749">
            <a:off x="5285299" y="2874083"/>
            <a:ext cx="441673" cy="1065944"/>
            <a:chOff x="5301947" y="3917761"/>
            <a:chExt cx="441673" cy="1065944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9BE03FDB-7F4E-49DE-9813-1E905AF51ACE}"/>
                </a:ext>
              </a:extLst>
            </p:cNvPr>
            <p:cNvSpPr/>
            <p:nvPr/>
          </p:nvSpPr>
          <p:spPr>
            <a:xfrm rot="16200000">
              <a:off x="5028060" y="4199597"/>
              <a:ext cx="787730" cy="239543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84CDD7E0-19F2-4A62-89D6-CEDB875ED101}"/>
                </a:ext>
              </a:extLst>
            </p:cNvPr>
            <p:cNvSpPr/>
            <p:nvPr/>
          </p:nvSpPr>
          <p:spPr>
            <a:xfrm rot="16200000" flipV="1">
              <a:off x="5232618" y="4213566"/>
              <a:ext cx="806807" cy="215197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7EEB95-DFF9-44F8-A8F9-79D973625A8B}"/>
                </a:ext>
              </a:extLst>
            </p:cNvPr>
            <p:cNvSpPr/>
            <p:nvPr/>
          </p:nvSpPr>
          <p:spPr>
            <a:xfrm rot="13064346">
              <a:off x="5301947" y="4508656"/>
              <a:ext cx="441610" cy="4750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5A59B7-531F-4C5A-9F34-FB1C96319939}"/>
              </a:ext>
            </a:extLst>
          </p:cNvPr>
          <p:cNvSpPr/>
          <p:nvPr/>
        </p:nvSpPr>
        <p:spPr>
          <a:xfrm rot="16200000">
            <a:off x="3538482" y="1798597"/>
            <a:ext cx="2252277" cy="2395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Flowchart: Magnetic Disk 38">
            <a:extLst>
              <a:ext uri="{FF2B5EF4-FFF2-40B4-BE49-F238E27FC236}">
                <a16:creationId xmlns:a16="http://schemas.microsoft.com/office/drawing/2014/main" id="{BD8B0BEA-5BF5-43B0-8579-1BAB9EC4C7D6}"/>
              </a:ext>
            </a:extLst>
          </p:cNvPr>
          <p:cNvSpPr/>
          <p:nvPr/>
        </p:nvSpPr>
        <p:spPr>
          <a:xfrm rot="13666525">
            <a:off x="4158759" y="2981502"/>
            <a:ext cx="997033" cy="180110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22E49D-80CF-48BA-9785-8D4013D886A2}"/>
              </a:ext>
            </a:extLst>
          </p:cNvPr>
          <p:cNvSpPr/>
          <p:nvPr/>
        </p:nvSpPr>
        <p:spPr>
          <a:xfrm>
            <a:off x="9905056" y="3075528"/>
            <a:ext cx="45719" cy="17521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56537E-C6A9-4191-866F-7DCF46F1B8A9}"/>
              </a:ext>
            </a:extLst>
          </p:cNvPr>
          <p:cNvSpPr/>
          <p:nvPr/>
        </p:nvSpPr>
        <p:spPr>
          <a:xfrm>
            <a:off x="6347886" y="4050613"/>
            <a:ext cx="82715" cy="777046"/>
          </a:xfrm>
          <a:prstGeom prst="ellipse">
            <a:avLst/>
          </a:prstGeom>
          <a:solidFill>
            <a:schemeClr val="accent2"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040840C-BC88-4DA9-9CD9-93AB59CC71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2201" y="2865200"/>
            <a:ext cx="2136495" cy="2067341"/>
          </a:xfrm>
          <a:prstGeom prst="rect">
            <a:avLst/>
          </a:prstGeom>
        </p:spPr>
      </p:pic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7F663928-461B-48F6-AAE6-0E4ED0C98AA7}"/>
              </a:ext>
            </a:extLst>
          </p:cNvPr>
          <p:cNvSpPr/>
          <p:nvPr/>
        </p:nvSpPr>
        <p:spPr>
          <a:xfrm rot="16200000">
            <a:off x="5075965" y="4149598"/>
            <a:ext cx="715803" cy="19670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DF78AAF1-7852-4DD6-8982-0F92B4E522F3}"/>
              </a:ext>
            </a:extLst>
          </p:cNvPr>
          <p:cNvSpPr/>
          <p:nvPr/>
        </p:nvSpPr>
        <p:spPr>
          <a:xfrm rot="16200000" flipV="1">
            <a:off x="5221854" y="4131814"/>
            <a:ext cx="765370" cy="18270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071B0C25-D5D1-4857-8006-5EE833BFE504}"/>
              </a:ext>
            </a:extLst>
          </p:cNvPr>
          <p:cNvSpPr/>
          <p:nvPr/>
        </p:nvSpPr>
        <p:spPr>
          <a:xfrm>
            <a:off x="5173037" y="5891391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8C68134-8E3D-417B-B847-553B8241063D}"/>
              </a:ext>
            </a:extLst>
          </p:cNvPr>
          <p:cNvSpPr/>
          <p:nvPr/>
        </p:nvSpPr>
        <p:spPr>
          <a:xfrm rot="5400000">
            <a:off x="6010781" y="5141896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Left-Right 55">
            <a:extLst>
              <a:ext uri="{FF2B5EF4-FFF2-40B4-BE49-F238E27FC236}">
                <a16:creationId xmlns:a16="http://schemas.microsoft.com/office/drawing/2014/main" id="{20692C17-9210-4A05-893A-6BA092FFAB74}"/>
              </a:ext>
            </a:extLst>
          </p:cNvPr>
          <p:cNvSpPr/>
          <p:nvPr/>
        </p:nvSpPr>
        <p:spPr>
          <a:xfrm rot="5400000">
            <a:off x="8331113" y="5195331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8411D871-5EB8-4EEB-B54A-5E6FF359A2E8}"/>
              </a:ext>
            </a:extLst>
          </p:cNvPr>
          <p:cNvSpPr/>
          <p:nvPr/>
        </p:nvSpPr>
        <p:spPr>
          <a:xfrm rot="5400000">
            <a:off x="9570341" y="5207537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09EBF194-86D8-44AA-8E0D-D77B1517B41F}"/>
              </a:ext>
            </a:extLst>
          </p:cNvPr>
          <p:cNvSpPr/>
          <p:nvPr/>
        </p:nvSpPr>
        <p:spPr>
          <a:xfrm rot="5400000">
            <a:off x="10467608" y="4658620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FCD162-E8B0-45C8-92F0-66D3D3A5D5E1}"/>
              </a:ext>
            </a:extLst>
          </p:cNvPr>
          <p:cNvSpPr/>
          <p:nvPr/>
        </p:nvSpPr>
        <p:spPr>
          <a:xfrm>
            <a:off x="10547685" y="3705955"/>
            <a:ext cx="501818" cy="6044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39A6156-073C-4F01-8F8D-615D0CB3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92020">
            <a:off x="4938828" y="4686434"/>
            <a:ext cx="1148718" cy="90499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8384C84C-C39E-4A20-A1FD-57A33DB2B1B0}"/>
              </a:ext>
            </a:extLst>
          </p:cNvPr>
          <p:cNvSpPr txBox="1">
            <a:spLocks/>
          </p:cNvSpPr>
          <p:nvPr/>
        </p:nvSpPr>
        <p:spPr>
          <a:xfrm>
            <a:off x="8615960" y="1681017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 pulse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A973A523-7BE7-4B57-A741-949A0742AC3E}"/>
              </a:ext>
            </a:extLst>
          </p:cNvPr>
          <p:cNvSpPr txBox="1">
            <a:spLocks/>
          </p:cNvSpPr>
          <p:nvPr/>
        </p:nvSpPr>
        <p:spPr>
          <a:xfrm>
            <a:off x="4779220" y="1033228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 pulse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D1D980D-B89C-4205-B55C-BBFFACA30FE8}"/>
              </a:ext>
            </a:extLst>
          </p:cNvPr>
          <p:cNvSpPr txBox="1">
            <a:spLocks/>
          </p:cNvSpPr>
          <p:nvPr/>
        </p:nvSpPr>
        <p:spPr>
          <a:xfrm>
            <a:off x="5724046" y="3316170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f/#1 focusing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61132AD-07BC-4DCE-B898-A97811D15C04}"/>
              </a:ext>
            </a:extLst>
          </p:cNvPr>
          <p:cNvSpPr txBox="1">
            <a:spLocks/>
          </p:cNvSpPr>
          <p:nvPr/>
        </p:nvSpPr>
        <p:spPr>
          <a:xfrm>
            <a:off x="2348735" y="5199547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f/#2 focusing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2F23DD62-B2C1-4806-BB1B-470B718BFAD2}"/>
              </a:ext>
            </a:extLst>
          </p:cNvPr>
          <p:cNvSpPr txBox="1">
            <a:spLocks/>
          </p:cNvSpPr>
          <p:nvPr/>
        </p:nvSpPr>
        <p:spPr>
          <a:xfrm>
            <a:off x="4174158" y="4959749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NIR focus diagnostic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79F725DB-1983-42B7-9C93-1A45AA870901}"/>
              </a:ext>
            </a:extLst>
          </p:cNvPr>
          <p:cNvSpPr txBox="1">
            <a:spLocks/>
          </p:cNvSpPr>
          <p:nvPr/>
        </p:nvSpPr>
        <p:spPr>
          <a:xfrm>
            <a:off x="4565361" y="3981303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Nozzle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4F52E0F-1BB9-4CA9-89DE-31CFA6D8341C}"/>
              </a:ext>
            </a:extLst>
          </p:cNvPr>
          <p:cNvSpPr txBox="1">
            <a:spLocks/>
          </p:cNvSpPr>
          <p:nvPr/>
        </p:nvSpPr>
        <p:spPr>
          <a:xfrm>
            <a:off x="6383722" y="4346974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LWIR focus diagnostic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8D2DA46-176A-4ACA-A420-9706CFEF8D52}"/>
              </a:ext>
            </a:extLst>
          </p:cNvPr>
          <p:cNvSpPr txBox="1">
            <a:spLocks/>
          </p:cNvSpPr>
          <p:nvPr/>
        </p:nvSpPr>
        <p:spPr>
          <a:xfrm>
            <a:off x="8280785" y="2485011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</a:t>
            </a:r>
          </a:p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DC5896C-E7BC-480D-BFB0-9DC2EEBB2196}"/>
              </a:ext>
            </a:extLst>
          </p:cNvPr>
          <p:cNvSpPr txBox="1">
            <a:spLocks/>
          </p:cNvSpPr>
          <p:nvPr/>
        </p:nvSpPr>
        <p:spPr>
          <a:xfrm>
            <a:off x="9459438" y="2724460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LANEX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FE3C6BE0-6A91-4560-8137-33BFCCD01ED1}"/>
              </a:ext>
            </a:extLst>
          </p:cNvPr>
          <p:cNvSpPr txBox="1">
            <a:spLocks/>
          </p:cNvSpPr>
          <p:nvPr/>
        </p:nvSpPr>
        <p:spPr>
          <a:xfrm>
            <a:off x="10301678" y="3334059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Faraday cup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CF147-2112-4A9D-B7F3-126DA138D1AB}"/>
              </a:ext>
            </a:extLst>
          </p:cNvPr>
          <p:cNvGrpSpPr/>
          <p:nvPr/>
        </p:nvGrpSpPr>
        <p:grpSpPr>
          <a:xfrm>
            <a:off x="7385152" y="3535547"/>
            <a:ext cx="703611" cy="789829"/>
            <a:chOff x="7059318" y="3554118"/>
            <a:chExt cx="703611" cy="7898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F9236B-A94E-4B11-89C1-88488F3C7B8A}"/>
                </a:ext>
              </a:extLst>
            </p:cNvPr>
            <p:cNvSpPr/>
            <p:nvPr/>
          </p:nvSpPr>
          <p:spPr>
            <a:xfrm>
              <a:off x="7070818" y="3554118"/>
              <a:ext cx="692111" cy="342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EDE216B-7597-4B90-9D41-99E0BCC65DE8}"/>
                </a:ext>
              </a:extLst>
            </p:cNvPr>
            <p:cNvSpPr/>
            <p:nvPr/>
          </p:nvSpPr>
          <p:spPr>
            <a:xfrm>
              <a:off x="7059318" y="3963832"/>
              <a:ext cx="703611" cy="3801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CFB46A9-7DC5-4EE8-872C-CE0FDC5E838A}"/>
                </a:ext>
              </a:extLst>
            </p:cNvPr>
            <p:cNvSpPr/>
            <p:nvPr/>
          </p:nvSpPr>
          <p:spPr>
            <a:xfrm>
              <a:off x="7059319" y="3753347"/>
              <a:ext cx="163457" cy="3390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D362E2-6C9A-4960-BACF-744300DA7EC7}"/>
                </a:ext>
              </a:extLst>
            </p:cNvPr>
            <p:cNvSpPr/>
            <p:nvPr/>
          </p:nvSpPr>
          <p:spPr>
            <a:xfrm>
              <a:off x="7597493" y="3779492"/>
              <a:ext cx="165436" cy="3390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877CF327-5CC3-494E-8C07-7A16CE9D34AE}"/>
              </a:ext>
            </a:extLst>
          </p:cNvPr>
          <p:cNvSpPr/>
          <p:nvPr/>
        </p:nvSpPr>
        <p:spPr>
          <a:xfrm rot="10800000">
            <a:off x="5530888" y="3923842"/>
            <a:ext cx="1966980" cy="29030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3CA5B6E4-3A8A-40FB-BF03-C23ED09A408C}"/>
              </a:ext>
            </a:extLst>
          </p:cNvPr>
          <p:cNvSpPr/>
          <p:nvPr/>
        </p:nvSpPr>
        <p:spPr>
          <a:xfrm rot="10800000" flipV="1">
            <a:off x="5576605" y="3696741"/>
            <a:ext cx="1916741" cy="23358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4A3517-18C1-4B35-97AB-CF0B64D6AD0C}"/>
              </a:ext>
            </a:extLst>
          </p:cNvPr>
          <p:cNvSpPr/>
          <p:nvPr/>
        </p:nvSpPr>
        <p:spPr>
          <a:xfrm>
            <a:off x="6878012" y="3873073"/>
            <a:ext cx="221126" cy="1015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29CD0F4D-C3D8-4D4A-9D0A-DD69B58009AD}"/>
              </a:ext>
            </a:extLst>
          </p:cNvPr>
          <p:cNvSpPr/>
          <p:nvPr/>
        </p:nvSpPr>
        <p:spPr>
          <a:xfrm rot="5400000">
            <a:off x="7367486" y="4655410"/>
            <a:ext cx="707692" cy="1709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522D332-3FB8-4236-89AC-BB29B75E6CEB}"/>
              </a:ext>
            </a:extLst>
          </p:cNvPr>
          <p:cNvSpPr txBox="1">
            <a:spLocks/>
          </p:cNvSpPr>
          <p:nvPr/>
        </p:nvSpPr>
        <p:spPr>
          <a:xfrm>
            <a:off x="7199737" y="3149250"/>
            <a:ext cx="1669990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</a:t>
            </a:r>
          </a:p>
        </p:txBody>
      </p:sp>
    </p:spTree>
    <p:extLst>
      <p:ext uri="{BB962C8B-B14F-4D97-AF65-F5344CB8AC3E}">
        <p14:creationId xmlns:p14="http://schemas.microsoft.com/office/powerpoint/2010/main" val="184915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DF9E-9F86-4043-9961-8684C860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80" y="90808"/>
            <a:ext cx="11105321" cy="6472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669-139E-1D42-8A2C-BC1A8058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0" y="963169"/>
            <a:ext cx="11495464" cy="41930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plan to implement transverse two-color ionization-injection LWFA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the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intensity to reach 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4 in the next couple of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7mJ, 60 fs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Ti:Sa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was installed at ATF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started working on an additional amplification stage to boost energy up to 100mJ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transport line to the experimental chamber will be completed soon (for the stretched beam)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 compressor will be constructed next to the experimental chamber to avoid nonlinear beam distortions in the transport line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transport line is in progress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377C5-0AAF-2C4E-8931-F600881D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2978-693A-8946-AA95-E45AC97D1A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2019 ATF User Meeting</a:t>
            </a:r>
          </a:p>
        </p:txBody>
      </p:sp>
    </p:spTree>
    <p:extLst>
      <p:ext uri="{BB962C8B-B14F-4D97-AF65-F5344CB8AC3E}">
        <p14:creationId xmlns:p14="http://schemas.microsoft.com/office/powerpoint/2010/main" val="266216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532574F771242948D92CD0C2EEB18" ma:contentTypeVersion="10" ma:contentTypeDescription="Create a new document." ma:contentTypeScope="" ma:versionID="c2dd0cad628a3fb84955f4c1534b230c">
  <xsd:schema xmlns:xsd="http://www.w3.org/2001/XMLSchema" xmlns:xs="http://www.w3.org/2001/XMLSchema" xmlns:p="http://schemas.microsoft.com/office/2006/metadata/properties" xmlns:ns3="6262da12-6864-436e-a0d6-97c87d2d5dee" xmlns:ns4="0486187e-9083-4a71-82f2-ef046c25d0d1" targetNamespace="http://schemas.microsoft.com/office/2006/metadata/properties" ma:root="true" ma:fieldsID="a96c11fa926deb6104be055345d7aa2f" ns3:_="" ns4:_="">
    <xsd:import namespace="6262da12-6864-436e-a0d6-97c87d2d5dee"/>
    <xsd:import namespace="0486187e-9083-4a71-82f2-ef046c25d0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2da12-6864-436e-a0d6-97c87d2d5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6187e-9083-4a71-82f2-ef046c25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9C98BD-1588-447D-8015-B970968DB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2da12-6864-436e-a0d6-97c87d2d5dee"/>
    <ds:schemaRef ds:uri="0486187e-9083-4a71-82f2-ef046c25d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55FEB6-B1E5-4CA4-9C1D-CB32F7D57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97FB7-4138-4097-98A6-1628D169DD1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262da12-6864-436e-a0d6-97c87d2d5dee"/>
    <ds:schemaRef ds:uri="http://purl.org/dc/dcmitype/"/>
    <ds:schemaRef ds:uri="http://schemas.microsoft.com/office/infopath/2007/PartnerControls"/>
    <ds:schemaRef ds:uri="0486187e-9083-4a71-82f2-ef046c25d0d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903</Words>
  <Application>Microsoft Office PowerPoint</Application>
  <PresentationFormat>Widescreen</PresentationFormat>
  <Paragraphs>183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Office Theme</vt:lpstr>
      <vt:lpstr>Two-Color Ionization-Injection LWFA at ATF</vt:lpstr>
      <vt:lpstr>LWFA at the blowout regime with a LWIR driver</vt:lpstr>
      <vt:lpstr>Ionization injection – separating the driving and injection</vt:lpstr>
      <vt:lpstr>Transverse ionization injection with an e-beam driver</vt:lpstr>
      <vt:lpstr>Requirements for the experiment at ATF </vt:lpstr>
      <vt:lpstr>Proposed transverse injection experiment at ATF </vt:lpstr>
      <vt:lpstr>Observables for the experiment at ATF </vt:lpstr>
      <vt:lpstr>Proposed transverse injection experiment at ATF </vt:lpstr>
      <vt:lpstr>Summary and ongoing work</vt:lpstr>
      <vt:lpstr>LWIR and NIR laser specifications</vt:lpstr>
      <vt:lpstr>PowerPoint Presentation</vt:lpstr>
      <vt:lpstr>Back of the envelope calculations</vt:lpstr>
      <vt:lpstr>Back of the envelope calculations - Gas target selection</vt:lpstr>
      <vt:lpstr>More stuff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Science Planning Workshop</dc:title>
  <dc:creator>Palmer, Mark</dc:creator>
  <cp:lastModifiedBy>Ilardi, Mary Jane</cp:lastModifiedBy>
  <cp:revision>93</cp:revision>
  <cp:lastPrinted>2019-12-03T15:10:37Z</cp:lastPrinted>
  <dcterms:created xsi:type="dcterms:W3CDTF">2019-10-15T09:51:26Z</dcterms:created>
  <dcterms:modified xsi:type="dcterms:W3CDTF">2019-12-04T15:55:38Z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0x01010044A532574F771242948D92CD0C2EEB18</vt:lpwstr>
  </property>
</Properties>
</file>