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97" r:id="rId2"/>
    <p:sldId id="298" r:id="rId3"/>
    <p:sldId id="299" r:id="rId4"/>
    <p:sldId id="300" r:id="rId5"/>
    <p:sldId id="303" r:id="rId6"/>
    <p:sldId id="293" r:id="rId7"/>
    <p:sldId id="294" r:id="rId8"/>
    <p:sldId id="307" r:id="rId9"/>
    <p:sldId id="306" r:id="rId10"/>
    <p:sldId id="308" r:id="rId11"/>
    <p:sldId id="309" r:id="rId12"/>
    <p:sldId id="310" r:id="rId13"/>
    <p:sldId id="311" r:id="rId14"/>
    <p:sldId id="312" r:id="rId15"/>
    <p:sldId id="315" r:id="rId16"/>
    <p:sldId id="268" r:id="rId17"/>
    <p:sldId id="314" r:id="rId18"/>
    <p:sldId id="313" r:id="rId19"/>
    <p:sldId id="316" r:id="rId20"/>
    <p:sldId id="282" r:id="rId21"/>
    <p:sldId id="289" r:id="rId22"/>
    <p:sldId id="2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50"/>
    <a:srgbClr val="000099"/>
    <a:srgbClr val="C00000"/>
    <a:srgbClr val="5EBDE5"/>
    <a:srgbClr val="96D954"/>
    <a:srgbClr val="4BD7B1"/>
    <a:srgbClr val="0432FF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>
      <p:cViewPr>
        <p:scale>
          <a:sx n="110" d="100"/>
          <a:sy n="110" d="100"/>
        </p:scale>
        <p:origin x="400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48134-66B0-4340-8D55-F10EE8350285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A8FB4-CA09-46DA-A057-B18560BB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4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D599-F6D5-43B7-BDDF-6C7338A32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58E02-492D-4115-9703-96DB7933E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21058-88A4-4127-9745-A7469DF3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0000"/>
            <a:ext cx="2743200" cy="365125"/>
          </a:xfrm>
        </p:spPr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621FD-C74B-4EDF-8BA6-6C6C8CE2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9999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F8070-26CC-4B62-BF56-1168870F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9999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3A3E-B13A-4B98-A13D-A85CFEF4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9B110-CDF6-4E13-B51F-6DAE0CE2E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71760-5D1C-4478-8883-860A5F2A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1C58-133C-462E-B610-7DABAC7B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C254-E2EA-4D05-B8F2-4089D029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6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A4A5F-412B-43BD-B0A7-4793FB6D6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4F930-FF05-427B-A85D-0110D7457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42810-B543-4B40-9DB5-07206ED4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F35F3-4200-45E6-9C9D-A03A281C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88A30-80FB-45D4-9CEE-4B41C45D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3DC4-36C3-4490-872E-A62257DB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35E2-BC31-45B5-9F14-C52877383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2A4D-EC24-4A05-B50D-37E2EF8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53FB7-98F2-4F92-9D88-9975F601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DE47-D247-4B04-90C0-AEC4B520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37AC-DDE8-4AB6-9F98-5CF90A30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FE6E9-97CD-448E-A4EA-4A8600175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C0E33-11FF-4B84-B7D2-81F839E9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0B92-755E-4973-93BA-5BC7FC44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3B8-E8F2-45DC-955E-FF7C9108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3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44DE-B66C-48BC-8CC8-0AE56623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80AE8-2745-4633-B530-599689044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0B4F3-BBE5-4804-8438-9FCCF1A49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72886-312B-49BC-8128-9BAEA2EC5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3FDDB-46CF-4F84-B53B-98F3BAAC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C1471-50BF-49DF-898D-2A992C20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02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A13E-FFD6-450E-872F-3E60C668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A8FE2-454A-4358-88F3-10C01724D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05933-5278-4A96-81F3-53B884D0D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06CB9-492C-4090-8F70-810CD8712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5961E-E792-4EA2-BECB-6C4A87F55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33061-00ED-44AF-A722-4B2D08BB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32E10-EB23-4B71-BB4D-44789B41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40F6E-E1CF-4416-95A5-729E3EF0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2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BBED-19B4-4C00-824C-B7A129EF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0F655-966A-4755-A093-8B532E4B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F6A66-A506-4556-82BA-6065571E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5EAD8-B16C-43BA-A10A-9E81952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EEE00-A4D5-4112-BC88-77211323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CFD2F-CB3F-4E86-94B6-B00C89EE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D2AD8-028D-4645-8F64-E9DE2EFE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E374-1EC3-4BCE-B5F3-3F3A22DE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2AC8F-92B7-4829-8297-A4999AB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88102-BBF4-480E-A812-BC9809D74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24AAC-1068-407E-AB28-4941866F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DF271-FBE3-4F16-8188-60A4FA4F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18A93-C200-4462-AABA-7407E3F2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0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A89B-7480-4D0D-BD72-583B78FD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FDE315-1590-4E29-BA14-9C25A834BF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8A0A6-FA00-48E3-83D0-47FCF6D3B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84C70-3ABD-4A6A-8132-1C06A116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12/04/2019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29FE5-86E1-4E26-AF71-3E9CA357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C10C4-803F-40D3-A2AB-3B14F3F8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81D0-4701-4DAB-9227-EB6585B09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8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8ACCDD-5FBC-42DC-BFC9-00519B4D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0FA00-3975-4B76-B931-A417568CC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5994D-2DEB-4277-BBBA-B239B437F2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12/04/2019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FF8A-039B-4CCC-B925-993326620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DB997-DA97-4978-AE6D-35FC3C02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784A81D0-4701-4DAB-9227-EB6585B09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8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585B28-352A-7047-A024-91544693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5085"/>
            <a:ext cx="12260914" cy="6876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3FFFBE-6D54-8D44-926C-5BDA84574BBC}"/>
              </a:ext>
            </a:extLst>
          </p:cNvPr>
          <p:cNvSpPr/>
          <p:nvPr/>
        </p:nvSpPr>
        <p:spPr>
          <a:xfrm>
            <a:off x="3300981" y="1021940"/>
            <a:ext cx="7974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84200" hangingPunct="0"/>
            <a:r>
              <a:rPr lang="en-US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	</a:t>
            </a:r>
            <a:endParaRPr lang="en-US" sz="3600" b="1" kern="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6C8804-0AF7-7A49-9EAE-8C9D89528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29" y="5547449"/>
            <a:ext cx="3539379" cy="1310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4E53F6-B6AD-F340-956C-240B6BCAF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2" y="5897924"/>
            <a:ext cx="36068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3AF864-651E-B445-829D-E5D3D3630532}"/>
              </a:ext>
            </a:extLst>
          </p:cNvPr>
          <p:cNvSpPr/>
          <p:nvPr/>
        </p:nvSpPr>
        <p:spPr>
          <a:xfrm>
            <a:off x="125242" y="421776"/>
            <a:ext cx="122609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84200" hangingPunct="0"/>
            <a:r>
              <a:rPr lang="en-US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Experiment ID:	 </a:t>
            </a:r>
            <a:r>
              <a:rPr lang="en-US" sz="3600" b="1" kern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AE-93</a:t>
            </a:r>
          </a:p>
          <a:p>
            <a:pPr lvl="0" defTabSz="584200" hangingPunct="0"/>
            <a:r>
              <a:rPr lang="en-US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			   Title:	</a:t>
            </a:r>
            <a:r>
              <a:rPr lang="en-US" sz="3600" b="1" kern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Direct Measurements of Fields and 								Radiation in the Self-Modulated Plasma 						Wakefield Regime</a:t>
            </a:r>
          </a:p>
          <a:p>
            <a:pPr lvl="0" defTabSz="584200" hangingPunct="0"/>
            <a:endParaRPr lang="en-US" sz="3600" b="1" kern="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sym typeface="Helvetica Light"/>
            </a:endParaRPr>
          </a:p>
          <a:p>
            <a:pPr lvl="0" defTabSz="584200" hangingPunct="0"/>
            <a:r>
              <a:rPr lang="en-US" sz="28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PIs: V.N. Litvinenko, N. </a:t>
            </a:r>
            <a:r>
              <a:rPr lang="en-US" sz="2800" b="1" kern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Vafaei-Najafabadi</a:t>
            </a:r>
            <a:r>
              <a:rPr lang="en-US" sz="28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, C. Joshi, M. Downer</a:t>
            </a:r>
          </a:p>
          <a:p>
            <a:pPr lvl="0" defTabSz="584200" hangingPunct="0"/>
            <a:r>
              <a:rPr lang="en-US" sz="28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Funding source: DOE (Received)</a:t>
            </a:r>
          </a:p>
          <a:p>
            <a:pPr lvl="0" defTabSz="584200" hangingPunct="0"/>
            <a:r>
              <a:rPr lang="en-US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						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24A2FD-2ECF-B64A-824B-5703A7CDFFDE}"/>
              </a:ext>
            </a:extLst>
          </p:cNvPr>
          <p:cNvSpPr txBox="1"/>
          <p:nvPr/>
        </p:nvSpPr>
        <p:spPr>
          <a:xfrm>
            <a:off x="4772588" y="4699870"/>
            <a:ext cx="211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Irina Petrushina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on behalf of AE-93</a:t>
            </a:r>
          </a:p>
        </p:txBody>
      </p:sp>
    </p:spTree>
    <p:extLst>
      <p:ext uri="{BB962C8B-B14F-4D97-AF65-F5344CB8AC3E}">
        <p14:creationId xmlns:p14="http://schemas.microsoft.com/office/powerpoint/2010/main" val="1265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326739D-A405-AE48-BB57-40CF4B670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9" t="19141" r="12728" b="19662"/>
          <a:stretch/>
        </p:blipFill>
        <p:spPr>
          <a:xfrm>
            <a:off x="2985424" y="1093248"/>
            <a:ext cx="5446074" cy="525836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11556" y="-98553"/>
            <a:ext cx="1226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 results: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2400" b="1" dirty="0">
                <a:solidFill>
                  <a:srgbClr val="C00000"/>
                </a:solidFill>
              </a:rPr>
              <a:t>ypical image observed at the “Low Resolution” BPM</a:t>
            </a:r>
          </a:p>
          <a:p>
            <a:endParaRPr lang="en-US" sz="36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ser">
            <a:extLst>
              <a:ext uri="{FF2B5EF4-FFF2-40B4-BE49-F238E27FC236}">
                <a16:creationId xmlns:a16="http://schemas.microsoft.com/office/drawing/2014/main" id="{3168C63D-006E-D841-9AA9-F1168C20CBBF}"/>
              </a:ext>
            </a:extLst>
          </p:cNvPr>
          <p:cNvSpPr txBox="1"/>
          <p:nvPr/>
        </p:nvSpPr>
        <p:spPr>
          <a:xfrm>
            <a:off x="165050" y="5005409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Laser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92BAD2-CB91-504B-A1E3-19FBED290C1E}"/>
              </a:ext>
            </a:extLst>
          </p:cNvPr>
          <p:cNvSpPr txBox="1"/>
          <p:nvPr/>
        </p:nvSpPr>
        <p:spPr>
          <a:xfrm>
            <a:off x="8444385" y="1420299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15 mm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00E70E-5EF1-D842-90F6-2EF053D039D4}"/>
              </a:ext>
            </a:extLst>
          </p:cNvPr>
          <p:cNvCxnSpPr>
            <a:cxnSpLocks/>
          </p:cNvCxnSpPr>
          <p:nvPr/>
        </p:nvCxnSpPr>
        <p:spPr>
          <a:xfrm flipV="1">
            <a:off x="3336470" y="5591063"/>
            <a:ext cx="489859" cy="4397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A72B64-9E28-3E48-96A7-9B4E005429B1}"/>
              </a:ext>
            </a:extLst>
          </p:cNvPr>
          <p:cNvCxnSpPr>
            <a:cxnSpLocks/>
          </p:cNvCxnSpPr>
          <p:nvPr/>
        </p:nvCxnSpPr>
        <p:spPr>
          <a:xfrm flipH="1">
            <a:off x="7898847" y="1849335"/>
            <a:ext cx="371159" cy="3215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6074E2-8F82-6244-AAF6-2E274D336C77}"/>
              </a:ext>
            </a:extLst>
          </p:cNvPr>
          <p:cNvCxnSpPr>
            <a:cxnSpLocks/>
          </p:cNvCxnSpPr>
          <p:nvPr/>
        </p:nvCxnSpPr>
        <p:spPr>
          <a:xfrm>
            <a:off x="8227476" y="1859020"/>
            <a:ext cx="8588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D94351-C231-924D-94CF-FD56A6D78D18}"/>
              </a:ext>
            </a:extLst>
          </p:cNvPr>
          <p:cNvCxnSpPr>
            <a:cxnSpLocks/>
          </p:cNvCxnSpPr>
          <p:nvPr/>
        </p:nvCxnSpPr>
        <p:spPr>
          <a:xfrm flipH="1">
            <a:off x="3308418" y="3413486"/>
            <a:ext cx="2200068" cy="0"/>
          </a:xfrm>
          <a:prstGeom prst="straightConnector1">
            <a:avLst/>
          </a:prstGeom>
          <a:ln w="7620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9C2FD0-FA56-0748-91A5-55BDCCFF8702}"/>
              </a:ext>
            </a:extLst>
          </p:cNvPr>
          <p:cNvSpPr txBox="1"/>
          <p:nvPr/>
        </p:nvSpPr>
        <p:spPr>
          <a:xfrm>
            <a:off x="3505188" y="3044154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150"/>
                </a:solidFill>
              </a:rPr>
              <a:t>Laser propagation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3EEE2-EF91-1C43-80ED-F7167E4F272B}"/>
              </a:ext>
            </a:extLst>
          </p:cNvPr>
          <p:cNvSpPr txBox="1"/>
          <p:nvPr/>
        </p:nvSpPr>
        <p:spPr>
          <a:xfrm>
            <a:off x="3826329" y="2257630"/>
            <a:ext cx="372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19.6 psi, E</a:t>
            </a:r>
            <a:r>
              <a:rPr lang="en-US" b="1" baseline="-25000" dirty="0">
                <a:solidFill>
                  <a:schemeClr val="bg1"/>
                </a:solidFill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 = 2.5 J, e-beam 0.25 </a:t>
            </a:r>
            <a:r>
              <a:rPr lang="en-US" b="1" dirty="0" err="1">
                <a:solidFill>
                  <a:schemeClr val="bg1"/>
                </a:solidFill>
              </a:rPr>
              <a:t>ps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2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11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53AFC5-3D2C-CB4C-B2A8-D0EC8EFD3EAC}"/>
              </a:ext>
            </a:extLst>
          </p:cNvPr>
          <p:cNvSpPr/>
          <p:nvPr/>
        </p:nvSpPr>
        <p:spPr>
          <a:xfrm>
            <a:off x="1657127" y="1194990"/>
            <a:ext cx="9502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Electron probe beam has revealed periodic focusing and defocusing structures as well as unique features that potentially point to new physics for relativistic picosecond LPI</a:t>
            </a:r>
          </a:p>
        </p:txBody>
      </p:sp>
      <p:sp>
        <p:nvSpPr>
          <p:cNvPr id="21" name="Laser">
            <a:extLst>
              <a:ext uri="{FF2B5EF4-FFF2-40B4-BE49-F238E27FC236}">
                <a16:creationId xmlns:a16="http://schemas.microsoft.com/office/drawing/2014/main" id="{3168C63D-006E-D841-9AA9-F1168C20CBBF}"/>
              </a:ext>
            </a:extLst>
          </p:cNvPr>
          <p:cNvSpPr txBox="1"/>
          <p:nvPr/>
        </p:nvSpPr>
        <p:spPr>
          <a:xfrm>
            <a:off x="165050" y="5005409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Laser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24DB71-F3F6-1A4D-80BB-ECC3C6CE2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18" t="54777" r="13776" b="33099"/>
          <a:stretch/>
        </p:blipFill>
        <p:spPr>
          <a:xfrm>
            <a:off x="2017445" y="2350521"/>
            <a:ext cx="8133998" cy="331248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E10F05-43CC-5A4B-9C90-7EAEFE19945A}"/>
              </a:ext>
            </a:extLst>
          </p:cNvPr>
          <p:cNvSpPr txBox="1"/>
          <p:nvPr/>
        </p:nvSpPr>
        <p:spPr>
          <a:xfrm>
            <a:off x="2198244" y="2362002"/>
            <a:ext cx="372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19.6 psi, E</a:t>
            </a:r>
            <a:r>
              <a:rPr lang="en-US" b="1" baseline="-25000" dirty="0">
                <a:solidFill>
                  <a:schemeClr val="bg1"/>
                </a:solidFill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 = 2.5 J, e-beam 0.25 </a:t>
            </a:r>
            <a:r>
              <a:rPr lang="en-US" b="1" dirty="0" err="1">
                <a:solidFill>
                  <a:schemeClr val="bg1"/>
                </a:solidFill>
              </a:rPr>
              <a:t>ps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10A8C8-CA70-DE47-BC6D-BE11A3FB11EB}"/>
              </a:ext>
            </a:extLst>
          </p:cNvPr>
          <p:cNvCxnSpPr>
            <a:cxnSpLocks/>
          </p:cNvCxnSpPr>
          <p:nvPr/>
        </p:nvCxnSpPr>
        <p:spPr>
          <a:xfrm flipH="1">
            <a:off x="2093095" y="5502524"/>
            <a:ext cx="2200068" cy="0"/>
          </a:xfrm>
          <a:prstGeom prst="straightConnector1">
            <a:avLst/>
          </a:prstGeom>
          <a:ln w="7620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1290139-CD81-F449-A0F5-AB506E71E962}"/>
              </a:ext>
            </a:extLst>
          </p:cNvPr>
          <p:cNvSpPr txBox="1"/>
          <p:nvPr/>
        </p:nvSpPr>
        <p:spPr>
          <a:xfrm>
            <a:off x="2289865" y="5133192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150"/>
                </a:solidFill>
              </a:rPr>
              <a:t>Laser propagation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F7376AE-5CAD-F04C-B3A5-B5BDBAF472AB}"/>
              </a:ext>
            </a:extLst>
          </p:cNvPr>
          <p:cNvSpPr/>
          <p:nvPr/>
        </p:nvSpPr>
        <p:spPr>
          <a:xfrm>
            <a:off x="2963237" y="2917288"/>
            <a:ext cx="2581055" cy="2093922"/>
          </a:xfrm>
          <a:prstGeom prst="roundRect">
            <a:avLst/>
          </a:prstGeom>
          <a:noFill/>
          <a:ln w="38100">
            <a:solidFill>
              <a:srgbClr val="00B1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D8E4489-94AA-C14F-B1B2-3F3E96F68134}"/>
              </a:ext>
            </a:extLst>
          </p:cNvPr>
          <p:cNvSpPr/>
          <p:nvPr/>
        </p:nvSpPr>
        <p:spPr>
          <a:xfrm>
            <a:off x="5439154" y="3246398"/>
            <a:ext cx="4063679" cy="140365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91044B-2C2E-E24E-AB10-E74693B9A5D4}"/>
              </a:ext>
            </a:extLst>
          </p:cNvPr>
          <p:cNvCxnSpPr>
            <a:cxnSpLocks/>
          </p:cNvCxnSpPr>
          <p:nvPr/>
        </p:nvCxnSpPr>
        <p:spPr>
          <a:xfrm flipV="1">
            <a:off x="6574438" y="4390319"/>
            <a:ext cx="0" cy="11122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EFCB174-79DB-334E-83DB-372B1777C10E}"/>
              </a:ext>
            </a:extLst>
          </p:cNvPr>
          <p:cNvCxnSpPr>
            <a:cxnSpLocks/>
          </p:cNvCxnSpPr>
          <p:nvPr/>
        </p:nvCxnSpPr>
        <p:spPr>
          <a:xfrm>
            <a:off x="7189826" y="2467035"/>
            <a:ext cx="0" cy="13002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568F4B-02FA-F045-8564-68989652B7B8}"/>
              </a:ext>
            </a:extLst>
          </p:cNvPr>
          <p:cNvSpPr txBox="1"/>
          <p:nvPr/>
        </p:nvSpPr>
        <p:spPr>
          <a:xfrm>
            <a:off x="6574438" y="5213435"/>
            <a:ext cx="111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Focusing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AA1147-FADB-CF40-AEFC-5EF32A15A2BC}"/>
              </a:ext>
            </a:extLst>
          </p:cNvPr>
          <p:cNvSpPr txBox="1"/>
          <p:nvPr/>
        </p:nvSpPr>
        <p:spPr>
          <a:xfrm>
            <a:off x="7238046" y="2379019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Defocusing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73D66-9E6A-2148-A896-DF993A022665}"/>
              </a:ext>
            </a:extLst>
          </p:cNvPr>
          <p:cNvSpPr txBox="1"/>
          <p:nvPr/>
        </p:nvSpPr>
        <p:spPr>
          <a:xfrm>
            <a:off x="5732742" y="3732677"/>
            <a:ext cx="8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150"/>
                </a:solidFill>
              </a:rPr>
              <a:t>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5FB89-9CAF-A54B-B421-695D3297F35F}"/>
              </a:ext>
            </a:extLst>
          </p:cNvPr>
          <p:cNvSpPr txBox="1"/>
          <p:nvPr/>
        </p:nvSpPr>
        <p:spPr>
          <a:xfrm>
            <a:off x="4141554" y="3741857"/>
            <a:ext cx="124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Wakefield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9E033F-43F0-184A-8AAA-18BA3F42F2A1}"/>
              </a:ext>
            </a:extLst>
          </p:cNvPr>
          <p:cNvSpPr/>
          <p:nvPr/>
        </p:nvSpPr>
        <p:spPr>
          <a:xfrm>
            <a:off x="2879150" y="8962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 results: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b="1" dirty="0">
                <a:solidFill>
                  <a:srgbClr val="C00000"/>
                </a:solidFill>
              </a:rPr>
              <a:t>ypical image observed at the “Low Resolution” BPM</a:t>
            </a:r>
          </a:p>
        </p:txBody>
      </p:sp>
    </p:spTree>
    <p:extLst>
      <p:ext uri="{BB962C8B-B14F-4D97-AF65-F5344CB8AC3E}">
        <p14:creationId xmlns:p14="http://schemas.microsoft.com/office/powerpoint/2010/main" val="8985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1" grpId="0"/>
      <p:bldP spid="3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12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2481805" y="171301"/>
            <a:ext cx="762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 results: time evolution</a:t>
            </a:r>
            <a:endParaRPr lang="en-US" sz="36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ser">
            <a:extLst>
              <a:ext uri="{FF2B5EF4-FFF2-40B4-BE49-F238E27FC236}">
                <a16:creationId xmlns:a16="http://schemas.microsoft.com/office/drawing/2014/main" id="{3168C63D-006E-D841-9AA9-F1168C20CBBF}"/>
              </a:ext>
            </a:extLst>
          </p:cNvPr>
          <p:cNvSpPr txBox="1"/>
          <p:nvPr/>
        </p:nvSpPr>
        <p:spPr>
          <a:xfrm>
            <a:off x="165050" y="5005409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Laser</a:t>
            </a:r>
          </a:p>
        </p:txBody>
      </p:sp>
      <p:pic>
        <p:nvPicPr>
          <p:cNvPr id="9" name="Online Media 8" descr="vid.mp4">
            <a:hlinkClick r:id="" action="ppaction://media"/>
            <a:extLst>
              <a:ext uri="{FF2B5EF4-FFF2-40B4-BE49-F238E27FC236}">
                <a16:creationId xmlns:a16="http://schemas.microsoft.com/office/drawing/2014/main" id="{5144A154-8631-D949-8B63-7E7D287B6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9237" y="1092200"/>
            <a:ext cx="5437843" cy="53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 descr="Image">
            <a:extLst>
              <a:ext uri="{FF2B5EF4-FFF2-40B4-BE49-F238E27FC236}">
                <a16:creationId xmlns:a16="http://schemas.microsoft.com/office/drawing/2014/main" id="{561B6BB1-A6A5-A346-9686-D9F476130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03" t="223"/>
          <a:stretch/>
        </p:blipFill>
        <p:spPr>
          <a:xfrm>
            <a:off x="5006888" y="3690443"/>
            <a:ext cx="840487" cy="26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872" y="5530954"/>
            <a:ext cx="1906020" cy="207826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13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-370488" y="-6492"/>
            <a:ext cx="13183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Channel Formation and Ion Collapse: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The electron probe is able to resolve the long term evolution of the ion channel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">
            <a:extLst>
              <a:ext uri="{FF2B5EF4-FFF2-40B4-BE49-F238E27FC236}">
                <a16:creationId xmlns:a16="http://schemas.microsoft.com/office/drawing/2014/main" id="{7574CEAF-220A-BA4D-9276-93D2420CA533}"/>
              </a:ext>
            </a:extLst>
          </p:cNvPr>
          <p:cNvSpPr txBox="1">
            <a:spLocks/>
          </p:cNvSpPr>
          <p:nvPr/>
        </p:nvSpPr>
        <p:spPr>
          <a:xfrm>
            <a:off x="6318148" y="9370946"/>
            <a:ext cx="368504" cy="381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E5003ADA-FA36-1648-A73D-02DD5F1E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935" y="3709600"/>
            <a:ext cx="6088545" cy="247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CA560546-BC43-534F-8061-8CD70F98B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934" y="1156544"/>
            <a:ext cx="6088545" cy="2553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017EEC6F-9DB0-8144-AD55-801C40612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t="12801" r="14249" b="12118"/>
          <a:stretch/>
        </p:blipFill>
        <p:spPr>
          <a:xfrm flipH="1">
            <a:off x="834357" y="4086222"/>
            <a:ext cx="4247973" cy="1998208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+ 1ps">
            <a:extLst>
              <a:ext uri="{FF2B5EF4-FFF2-40B4-BE49-F238E27FC236}">
                <a16:creationId xmlns:a16="http://schemas.microsoft.com/office/drawing/2014/main" id="{567CF691-48DD-EA46-A80D-373B938B3CF5}"/>
              </a:ext>
            </a:extLst>
          </p:cNvPr>
          <p:cNvSpPr txBox="1"/>
          <p:nvPr/>
        </p:nvSpPr>
        <p:spPr>
          <a:xfrm>
            <a:off x="1026418" y="5204790"/>
            <a:ext cx="102657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endParaRPr dirty="0"/>
          </a:p>
        </p:txBody>
      </p:sp>
      <p:sp>
        <p:nvSpPr>
          <p:cNvPr id="41" name="Ion collapse">
            <a:extLst>
              <a:ext uri="{FF2B5EF4-FFF2-40B4-BE49-F238E27FC236}">
                <a16:creationId xmlns:a16="http://schemas.microsoft.com/office/drawing/2014/main" id="{1E1DDF86-D969-BE4C-9B8B-C68A19D50446}"/>
              </a:ext>
            </a:extLst>
          </p:cNvPr>
          <p:cNvSpPr txBox="1"/>
          <p:nvPr/>
        </p:nvSpPr>
        <p:spPr>
          <a:xfrm>
            <a:off x="6025285" y="2862846"/>
            <a:ext cx="208117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/>
              <a:t>Ion collapse</a:t>
            </a:r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B2D26A42-A334-6747-902D-2812BE885092}"/>
              </a:ext>
            </a:extLst>
          </p:cNvPr>
          <p:cNvSpPr/>
          <p:nvPr/>
        </p:nvSpPr>
        <p:spPr>
          <a:xfrm flipV="1">
            <a:off x="8280810" y="2338143"/>
            <a:ext cx="1232561" cy="770782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88CC8F5F-E84C-BE46-875B-76296AA4A751}"/>
              </a:ext>
            </a:extLst>
          </p:cNvPr>
          <p:cNvSpPr/>
          <p:nvPr/>
        </p:nvSpPr>
        <p:spPr>
          <a:xfrm>
            <a:off x="7723745" y="3429000"/>
            <a:ext cx="637085" cy="138338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" name="Channel edges">
            <a:extLst>
              <a:ext uri="{FF2B5EF4-FFF2-40B4-BE49-F238E27FC236}">
                <a16:creationId xmlns:a16="http://schemas.microsoft.com/office/drawing/2014/main" id="{0D373F8C-188F-A844-85F8-FF6BBBD6AC62}"/>
              </a:ext>
            </a:extLst>
          </p:cNvPr>
          <p:cNvSpPr txBox="1"/>
          <p:nvPr/>
        </p:nvSpPr>
        <p:spPr>
          <a:xfrm>
            <a:off x="10092046" y="3612155"/>
            <a:ext cx="1768434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Channel edges</a:t>
            </a:r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E833AB82-515D-C346-80A4-0D3CA54C7283}"/>
              </a:ext>
            </a:extLst>
          </p:cNvPr>
          <p:cNvSpPr/>
          <p:nvPr/>
        </p:nvSpPr>
        <p:spPr>
          <a:xfrm flipH="1">
            <a:off x="8820107" y="4214066"/>
            <a:ext cx="812662" cy="362456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0A2B31B7-682F-1B4C-A0A6-8781F8F2C269}"/>
              </a:ext>
            </a:extLst>
          </p:cNvPr>
          <p:cNvSpPr/>
          <p:nvPr/>
        </p:nvSpPr>
        <p:spPr>
          <a:xfrm flipH="1" flipV="1">
            <a:off x="9706588" y="2721109"/>
            <a:ext cx="364716" cy="770782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" name="Wake region">
            <a:extLst>
              <a:ext uri="{FF2B5EF4-FFF2-40B4-BE49-F238E27FC236}">
                <a16:creationId xmlns:a16="http://schemas.microsoft.com/office/drawing/2014/main" id="{E7F22A83-1A20-B341-8F1A-C5BF5C6B59FC}"/>
              </a:ext>
            </a:extLst>
          </p:cNvPr>
          <p:cNvSpPr txBox="1"/>
          <p:nvPr/>
        </p:nvSpPr>
        <p:spPr>
          <a:xfrm>
            <a:off x="7242982" y="1382236"/>
            <a:ext cx="227038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/>
              <a:t>Wake region</a:t>
            </a:r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14004A06-79FF-1E40-B378-CF4FC09BF575}"/>
              </a:ext>
            </a:extLst>
          </p:cNvPr>
          <p:cNvSpPr/>
          <p:nvPr/>
        </p:nvSpPr>
        <p:spPr>
          <a:xfrm>
            <a:off x="8087593" y="1946822"/>
            <a:ext cx="373501" cy="391321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" name="The electron probe is able to resolve the longer term evolution of the ion channel">
            <a:extLst>
              <a:ext uri="{FF2B5EF4-FFF2-40B4-BE49-F238E27FC236}">
                <a16:creationId xmlns:a16="http://schemas.microsoft.com/office/drawing/2014/main" id="{394FE647-DC7A-1C4C-91F1-6D862E6CCC07}"/>
              </a:ext>
            </a:extLst>
          </p:cNvPr>
          <p:cNvSpPr txBox="1"/>
          <p:nvPr/>
        </p:nvSpPr>
        <p:spPr>
          <a:xfrm>
            <a:off x="-13311" y="7981483"/>
            <a:ext cx="1287932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electron probe is able to resolve the longer term evolution of the ion channel</a:t>
            </a:r>
          </a:p>
        </p:txBody>
      </p:sp>
      <p:sp>
        <p:nvSpPr>
          <p:cNvPr id="50" name="t">
            <a:extLst>
              <a:ext uri="{FF2B5EF4-FFF2-40B4-BE49-F238E27FC236}">
                <a16:creationId xmlns:a16="http://schemas.microsoft.com/office/drawing/2014/main" id="{615B1632-733C-3545-89C7-18D14445E70B}"/>
              </a:ext>
            </a:extLst>
          </p:cNvPr>
          <p:cNvSpPr txBox="1"/>
          <p:nvPr/>
        </p:nvSpPr>
        <p:spPr>
          <a:xfrm>
            <a:off x="6221295" y="1197195"/>
            <a:ext cx="150559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52" name="5 e17, 15 J, 2 ps">
            <a:extLst>
              <a:ext uri="{FF2B5EF4-FFF2-40B4-BE49-F238E27FC236}">
                <a16:creationId xmlns:a16="http://schemas.microsoft.com/office/drawing/2014/main" id="{1375B9D6-EE3A-B146-8900-0135EF42059D}"/>
              </a:ext>
            </a:extLst>
          </p:cNvPr>
          <p:cNvSpPr txBox="1"/>
          <p:nvPr/>
        </p:nvSpPr>
        <p:spPr>
          <a:xfrm>
            <a:off x="2764171" y="962768"/>
            <a:ext cx="2064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5e17, </a:t>
            </a:r>
            <a:r>
              <a:rPr lang="en-US" dirty="0"/>
              <a:t> E</a:t>
            </a:r>
            <a:r>
              <a:rPr lang="en-US" baseline="-25000" dirty="0"/>
              <a:t>L </a:t>
            </a:r>
            <a:r>
              <a:rPr lang="en-US" dirty="0"/>
              <a:t>= 1</a:t>
            </a:r>
            <a:r>
              <a:rPr dirty="0"/>
              <a:t>5 J, 2 </a:t>
            </a:r>
            <a:r>
              <a:rPr dirty="0" err="1"/>
              <a:t>ps</a:t>
            </a: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C594B2-8C83-9444-B320-E67E05B684E0}"/>
              </a:ext>
            </a:extLst>
          </p:cNvPr>
          <p:cNvSpPr txBox="1"/>
          <p:nvPr/>
        </p:nvSpPr>
        <p:spPr>
          <a:xfrm>
            <a:off x="951245" y="395582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+1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942178-E00E-5045-908A-1A7287C3BD34}"/>
              </a:ext>
            </a:extLst>
          </p:cNvPr>
          <p:cNvSpPr txBox="1"/>
          <p:nvPr/>
        </p:nvSpPr>
        <p:spPr>
          <a:xfrm>
            <a:off x="5837552" y="246511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 = 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A19000-D329-7748-8507-EFAD3C7C655E}"/>
              </a:ext>
            </a:extLst>
          </p:cNvPr>
          <p:cNvSpPr txBox="1"/>
          <p:nvPr/>
        </p:nvSpPr>
        <p:spPr>
          <a:xfrm>
            <a:off x="5837552" y="494987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 = +3 </a:t>
            </a:r>
            <a:r>
              <a:rPr lang="en-US" dirty="0" err="1">
                <a:solidFill>
                  <a:schemeClr val="bg1"/>
                </a:solidFill>
              </a:rPr>
              <a:t>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AB4927E7-FD09-D14A-9712-7E8F5DFBB3FF}"/>
              </a:ext>
            </a:extLst>
          </p:cNvPr>
          <p:cNvSpPr txBox="1">
            <a:spLocks/>
          </p:cNvSpPr>
          <p:nvPr/>
        </p:nvSpPr>
        <p:spPr>
          <a:xfrm>
            <a:off x="8610600" y="64831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4A81D0-4701-4DAB-9227-EB6585B09E7F}" type="slidenum">
              <a:rPr lang="en-US" smtClean="0">
                <a:latin typeface="Cambria" panose="02040503050406030204" pitchFamily="18" charset="0"/>
              </a:rPr>
              <a:pPr/>
              <a:t>13</a:t>
            </a:fld>
            <a:endParaRPr lang="en-US" dirty="0">
              <a:latin typeface="Cambria" panose="020405030504060302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F635F1-D07E-D040-809B-BE9233D39486}"/>
              </a:ext>
            </a:extLst>
          </p:cNvPr>
          <p:cNvCxnSpPr>
            <a:cxnSpLocks/>
          </p:cNvCxnSpPr>
          <p:nvPr/>
        </p:nvCxnSpPr>
        <p:spPr>
          <a:xfrm flipV="1">
            <a:off x="849682" y="1153230"/>
            <a:ext cx="0" cy="2178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315520A-1C1E-DD43-A76A-50CEDFDC1A3E}"/>
              </a:ext>
            </a:extLst>
          </p:cNvPr>
          <p:cNvSpPr txBox="1"/>
          <p:nvPr/>
        </p:nvSpPr>
        <p:spPr>
          <a:xfrm>
            <a:off x="2713041" y="347607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(mm)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4E7D605-8C51-2E4F-B666-B9F1B52D8D90}"/>
              </a:ext>
            </a:extLst>
          </p:cNvPr>
          <p:cNvGrpSpPr/>
          <p:nvPr/>
        </p:nvGrpSpPr>
        <p:grpSpPr>
          <a:xfrm>
            <a:off x="34812" y="1090170"/>
            <a:ext cx="5720398" cy="2559763"/>
            <a:chOff x="34812" y="1090170"/>
            <a:chExt cx="5720398" cy="2559763"/>
          </a:xfrm>
        </p:grpSpPr>
        <p:pic>
          <p:nvPicPr>
            <p:cNvPr id="68" name="Image" descr="Image">
              <a:extLst>
                <a:ext uri="{FF2B5EF4-FFF2-40B4-BE49-F238E27FC236}">
                  <a16:creationId xmlns:a16="http://schemas.microsoft.com/office/drawing/2014/main" id="{4B22B759-130F-1241-A454-4321CE073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741" b="4093"/>
            <a:stretch/>
          </p:blipFill>
          <p:spPr>
            <a:xfrm>
              <a:off x="4959316" y="1090170"/>
              <a:ext cx="795894" cy="247423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633B9F-3A73-6A49-BE59-5ACFF34A3B95}"/>
                </a:ext>
              </a:extLst>
            </p:cNvPr>
            <p:cNvGrpSpPr/>
            <p:nvPr/>
          </p:nvGrpSpPr>
          <p:grpSpPr>
            <a:xfrm>
              <a:off x="707935" y="1382235"/>
              <a:ext cx="4374396" cy="2267698"/>
              <a:chOff x="707935" y="1382235"/>
              <a:chExt cx="4374396" cy="2267698"/>
            </a:xfrm>
          </p:grpSpPr>
          <p:pic>
            <p:nvPicPr>
              <p:cNvPr id="36" name="Image" descr="Image">
                <a:extLst>
                  <a:ext uri="{FF2B5EF4-FFF2-40B4-BE49-F238E27FC236}">
                    <a16:creationId xmlns:a16="http://schemas.microsoft.com/office/drawing/2014/main" id="{98AFE208-D031-4049-825A-D7D74DAC1C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356" t="9654" r="14682" b="12890"/>
              <a:stretch/>
            </p:blipFill>
            <p:spPr>
              <a:xfrm flipH="1">
                <a:off x="838199" y="1382235"/>
                <a:ext cx="4128223" cy="1998207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28E9EFF-C7E5-E642-BA1C-CF5315E734C6}"/>
                  </a:ext>
                </a:extLst>
              </p:cNvPr>
              <p:cNvSpPr txBox="1"/>
              <p:nvPr/>
            </p:nvSpPr>
            <p:spPr>
              <a:xfrm>
                <a:off x="4769425" y="32806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ECE064B-F560-3442-9415-28CE4218087F}"/>
                  </a:ext>
                </a:extLst>
              </p:cNvPr>
              <p:cNvSpPr txBox="1"/>
              <p:nvPr/>
            </p:nvSpPr>
            <p:spPr>
              <a:xfrm>
                <a:off x="707935" y="32806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1885CDF-B2A5-504C-8EF1-E14ADF6AF664}"/>
                  </a:ext>
                </a:extLst>
              </p:cNvPr>
              <p:cNvSpPr txBox="1"/>
              <p:nvPr/>
            </p:nvSpPr>
            <p:spPr>
              <a:xfrm>
                <a:off x="3665889" y="3280601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0.5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DA8C417-07DB-2040-9E20-3EC8B90F035E}"/>
                  </a:ext>
                </a:extLst>
              </p:cNvPr>
              <p:cNvSpPr txBox="1"/>
              <p:nvPr/>
            </p:nvSpPr>
            <p:spPr>
              <a:xfrm>
                <a:off x="2738681" y="32806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E213D43-03A6-A443-B5DF-4D442745831A}"/>
                  </a:ext>
                </a:extLst>
              </p:cNvPr>
              <p:cNvSpPr txBox="1"/>
              <p:nvPr/>
            </p:nvSpPr>
            <p:spPr>
              <a:xfrm>
                <a:off x="1635143" y="3280601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1.5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9980BC-A3BA-204F-AC0D-7E281CED1508}"/>
                </a:ext>
              </a:extLst>
            </p:cNvPr>
            <p:cNvSpPr txBox="1"/>
            <p:nvPr/>
          </p:nvSpPr>
          <p:spPr>
            <a:xfrm>
              <a:off x="433288" y="215015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F98898-E742-864F-A3B2-01DCB93068E5}"/>
                </a:ext>
              </a:extLst>
            </p:cNvPr>
            <p:cNvSpPr txBox="1"/>
            <p:nvPr/>
          </p:nvSpPr>
          <p:spPr>
            <a:xfrm>
              <a:off x="345123" y="165169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336CEF-47E0-9E4A-8B01-E0ABAC6D0495}"/>
                </a:ext>
              </a:extLst>
            </p:cNvPr>
            <p:cNvSpPr txBox="1"/>
            <p:nvPr/>
          </p:nvSpPr>
          <p:spPr>
            <a:xfrm>
              <a:off x="345123" y="115323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009F72B-8375-1D4F-8468-9BAFB7C57A3F}"/>
                </a:ext>
              </a:extLst>
            </p:cNvPr>
            <p:cNvSpPr txBox="1"/>
            <p:nvPr/>
          </p:nvSpPr>
          <p:spPr>
            <a:xfrm>
              <a:off x="306651" y="3147068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-0.2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57C9B2F-2D73-8E4C-BF16-F758B7CFE462}"/>
                </a:ext>
              </a:extLst>
            </p:cNvPr>
            <p:cNvSpPr txBox="1"/>
            <p:nvPr/>
          </p:nvSpPr>
          <p:spPr>
            <a:xfrm>
              <a:off x="306651" y="2648610"/>
              <a:ext cx="566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-0.1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20BE2DB-56EA-824D-B578-37D15B83A6D3}"/>
                </a:ext>
              </a:extLst>
            </p:cNvPr>
            <p:cNvSpPr txBox="1"/>
            <p:nvPr/>
          </p:nvSpPr>
          <p:spPr>
            <a:xfrm rot="16200000">
              <a:off x="-235134" y="2005361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 (mm)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FBE5971-A075-9242-8CC9-9BE8A62F750C}"/>
              </a:ext>
            </a:extLst>
          </p:cNvPr>
          <p:cNvSpPr txBox="1"/>
          <p:nvPr/>
        </p:nvSpPr>
        <p:spPr>
          <a:xfrm>
            <a:off x="872832" y="123693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4BD682-CF06-4849-8C7D-A64B393CE441}"/>
              </a:ext>
            </a:extLst>
          </p:cNvPr>
          <p:cNvSpPr txBox="1"/>
          <p:nvPr/>
        </p:nvSpPr>
        <p:spPr>
          <a:xfrm>
            <a:off x="4794915" y="59916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2D01EC-4DB0-B44D-AB9B-1E7B9F6B0F2B}"/>
              </a:ext>
            </a:extLst>
          </p:cNvPr>
          <p:cNvSpPr txBox="1"/>
          <p:nvPr/>
        </p:nvSpPr>
        <p:spPr>
          <a:xfrm>
            <a:off x="733425" y="59916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E59C224-32B4-8A47-B4A2-2D1CA98DE2D9}"/>
              </a:ext>
            </a:extLst>
          </p:cNvPr>
          <p:cNvSpPr txBox="1"/>
          <p:nvPr/>
        </p:nvSpPr>
        <p:spPr>
          <a:xfrm>
            <a:off x="3691379" y="5991672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0936C59-243F-364D-943D-A3EF7C37FE6B}"/>
              </a:ext>
            </a:extLst>
          </p:cNvPr>
          <p:cNvSpPr txBox="1"/>
          <p:nvPr/>
        </p:nvSpPr>
        <p:spPr>
          <a:xfrm>
            <a:off x="2764171" y="59916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CBB8664-1F87-DD4C-8270-F9CF37FA9990}"/>
              </a:ext>
            </a:extLst>
          </p:cNvPr>
          <p:cNvSpPr txBox="1"/>
          <p:nvPr/>
        </p:nvSpPr>
        <p:spPr>
          <a:xfrm>
            <a:off x="1660633" y="5991672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80318F-E811-4B41-9DCC-1BA8C795217A}"/>
              </a:ext>
            </a:extLst>
          </p:cNvPr>
          <p:cNvSpPr txBox="1"/>
          <p:nvPr/>
        </p:nvSpPr>
        <p:spPr>
          <a:xfrm>
            <a:off x="400785" y="48712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9D7616-99E7-B548-8513-91824A93527C}"/>
              </a:ext>
            </a:extLst>
          </p:cNvPr>
          <p:cNvSpPr txBox="1"/>
          <p:nvPr/>
        </p:nvSpPr>
        <p:spPr>
          <a:xfrm>
            <a:off x="312620" y="437279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E6DA74-EDBF-F945-A434-0B101F79E311}"/>
              </a:ext>
            </a:extLst>
          </p:cNvPr>
          <p:cNvSpPr txBox="1"/>
          <p:nvPr/>
        </p:nvSpPr>
        <p:spPr>
          <a:xfrm>
            <a:off x="312620" y="387433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609750-055F-DC41-B046-593D885A4BC6}"/>
              </a:ext>
            </a:extLst>
          </p:cNvPr>
          <p:cNvSpPr txBox="1"/>
          <p:nvPr/>
        </p:nvSpPr>
        <p:spPr>
          <a:xfrm>
            <a:off x="274148" y="5868169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A4A697E-7969-814A-8B3F-253329ED0818}"/>
              </a:ext>
            </a:extLst>
          </p:cNvPr>
          <p:cNvSpPr txBox="1"/>
          <p:nvPr/>
        </p:nvSpPr>
        <p:spPr>
          <a:xfrm>
            <a:off x="274148" y="5369711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2ED56C1-1CF5-5E46-915B-F0A2435B5E17}"/>
              </a:ext>
            </a:extLst>
          </p:cNvPr>
          <p:cNvSpPr txBox="1"/>
          <p:nvPr/>
        </p:nvSpPr>
        <p:spPr>
          <a:xfrm rot="16200000">
            <a:off x="-211796" y="476205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(mm)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D82052-FC37-184B-B331-B6571667BDA9}"/>
              </a:ext>
            </a:extLst>
          </p:cNvPr>
          <p:cNvSpPr txBox="1"/>
          <p:nvPr/>
        </p:nvSpPr>
        <p:spPr>
          <a:xfrm>
            <a:off x="2570510" y="617633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(mm)</a:t>
            </a:r>
          </a:p>
        </p:txBody>
      </p:sp>
    </p:spTree>
    <p:extLst>
      <p:ext uri="{BB962C8B-B14F-4D97-AF65-F5344CB8AC3E}">
        <p14:creationId xmlns:p14="http://schemas.microsoft.com/office/powerpoint/2010/main" val="228826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-566498" y="133384"/>
            <a:ext cx="1318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 for next year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">
            <a:extLst>
              <a:ext uri="{FF2B5EF4-FFF2-40B4-BE49-F238E27FC236}">
                <a16:creationId xmlns:a16="http://schemas.microsoft.com/office/drawing/2014/main" id="{7574CEAF-220A-BA4D-9276-93D2420CA533}"/>
              </a:ext>
            </a:extLst>
          </p:cNvPr>
          <p:cNvSpPr txBox="1">
            <a:spLocks/>
          </p:cNvSpPr>
          <p:nvPr/>
        </p:nvSpPr>
        <p:spPr>
          <a:xfrm>
            <a:off x="6318148" y="9370946"/>
            <a:ext cx="368504" cy="381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" name="The electron probe is able to resolve the longer term evolution of the ion channel">
            <a:extLst>
              <a:ext uri="{FF2B5EF4-FFF2-40B4-BE49-F238E27FC236}">
                <a16:creationId xmlns:a16="http://schemas.microsoft.com/office/drawing/2014/main" id="{394FE647-DC7A-1C4C-91F1-6D862E6CCC07}"/>
              </a:ext>
            </a:extLst>
          </p:cNvPr>
          <p:cNvSpPr txBox="1"/>
          <p:nvPr/>
        </p:nvSpPr>
        <p:spPr>
          <a:xfrm>
            <a:off x="-13311" y="7981483"/>
            <a:ext cx="1287932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electron probe is able to resolve the longer term evolution of the ion channel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AAADB03-8C4C-2244-AEBE-80280512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14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Implement high resolution BPM measurement for detailed study of fields in SM-LWFA with spatial resolution on the scale of the laser wavelength…">
            <a:extLst>
              <a:ext uri="{FF2B5EF4-FFF2-40B4-BE49-F238E27FC236}">
                <a16:creationId xmlns:a16="http://schemas.microsoft.com/office/drawing/2014/main" id="{9C873E05-FAA5-BD41-B611-78F19D153794}"/>
              </a:ext>
            </a:extLst>
          </p:cNvPr>
          <p:cNvSpPr txBox="1"/>
          <p:nvPr/>
        </p:nvSpPr>
        <p:spPr>
          <a:xfrm>
            <a:off x="27347" y="1664414"/>
            <a:ext cx="11995873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sz="2000" dirty="0"/>
              <a:t>Implement high resolution BPM measurement for detailed study of fields in SM-LWFA with spatial resolution on the scale of the laser wavelength</a:t>
            </a:r>
            <a:endParaRPr lang="en-US"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endParaRPr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sz="2000" dirty="0"/>
              <a:t>Improve gas targets and diagnostics to enable simultaneous observation of e-beam probe diagnostic, YAG laser diagnostic, and forward electron spectrum </a:t>
            </a:r>
            <a:endParaRPr lang="en-US"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endParaRPr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sz="2000" dirty="0"/>
              <a:t>Obtain required data for a complete analysis of density and laser power scaling in SM-LWFA</a:t>
            </a:r>
            <a:endParaRPr lang="en-US"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endParaRPr sz="2000" dirty="0"/>
          </a:p>
          <a:p>
            <a:pPr marL="444500" indent="-444500" algn="l">
              <a:buClr>
                <a:srgbClr val="C00000"/>
              </a:buClr>
              <a:buSzPct val="75000"/>
              <a:buFont typeface="Wingdings" pitchFamily="2" charset="2"/>
              <a:buChar char="q"/>
            </a:pPr>
            <a:r>
              <a:rPr sz="2000" dirty="0"/>
              <a:t>Prepare plans for longitudinal CO</a:t>
            </a:r>
            <a:r>
              <a:rPr sz="2000" baseline="-5999" dirty="0"/>
              <a:t>2</a:t>
            </a:r>
            <a:r>
              <a:rPr sz="2000" dirty="0"/>
              <a:t> injection of </a:t>
            </a:r>
            <a:r>
              <a:rPr sz="2000" dirty="0" err="1"/>
              <a:t>linac</a:t>
            </a:r>
            <a:r>
              <a:rPr sz="2000" dirty="0"/>
              <a:t> e-beam in preparation of blowout regime experiments</a:t>
            </a:r>
          </a:p>
        </p:txBody>
      </p:sp>
    </p:spTree>
    <p:extLst>
      <p:ext uri="{BB962C8B-B14F-4D97-AF65-F5344CB8AC3E}">
        <p14:creationId xmlns:p14="http://schemas.microsoft.com/office/powerpoint/2010/main" val="255924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781751"/>
              </p:ext>
            </p:extLst>
          </p:nvPr>
        </p:nvGraphicFramePr>
        <p:xfrm>
          <a:off x="52694" y="1203465"/>
          <a:ext cx="12086612" cy="48447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2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21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58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131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Nominal (50-65 MeV)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~1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100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100 um (longitudinal probe)</a:t>
                      </a:r>
                    </a:p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 mm (transverse probe)</a:t>
                      </a:r>
                    </a:p>
                    <a:p>
                      <a:pPr algn="ctr"/>
                      <a:endParaRPr lang="en-US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Up to 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211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68717"/>
              </p:ext>
            </p:extLst>
          </p:nvPr>
        </p:nvGraphicFramePr>
        <p:xfrm>
          <a:off x="112888" y="1331338"/>
          <a:ext cx="11794733" cy="402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baseline="0" dirty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 dirty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for FY21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in FY20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will become available in FY20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530360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Electron Beam</a:t>
            </a:r>
          </a:p>
          <a:p>
            <a:pPr lvl="1"/>
            <a:r>
              <a:rPr lang="en-US" dirty="0"/>
              <a:t>Please indicate any special equipment that you expect to need, including (but not limited to) the transverse deflecting cavity, shaped bunch using mask technique, plasma capillary discharge system, bolometer/interferometer setup etc.: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Please note any specialty laser configurations required here: </a:t>
            </a:r>
          </a:p>
          <a:p>
            <a:r>
              <a:rPr lang="en-US" dirty="0"/>
              <a:t>Ti:Sapphire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Please note any specialty non-CO</a:t>
            </a:r>
            <a:r>
              <a:rPr lang="en-US" baseline="-25000" dirty="0"/>
              <a:t>2</a:t>
            </a:r>
            <a:r>
              <a:rPr lang="en-US" dirty="0"/>
              <a:t> laser configurations required here: </a:t>
            </a:r>
            <a:r>
              <a:rPr lang="en-US" b="1" dirty="0"/>
              <a:t>N/A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Large installation (chamber, insertion device, etc.): </a:t>
            </a:r>
            <a:r>
              <a:rPr lang="en-US" b="1" dirty="0"/>
              <a:t>N</a:t>
            </a:r>
          </a:p>
          <a:p>
            <a:pPr lvl="1"/>
            <a:r>
              <a:rPr lang="en-US" dirty="0"/>
              <a:t>Cryogens: </a:t>
            </a:r>
            <a:r>
              <a:rPr lang="en-US" b="1" dirty="0"/>
              <a:t>N</a:t>
            </a:r>
            <a:endParaRPr lang="en-US" dirty="0"/>
          </a:p>
          <a:p>
            <a:pPr lvl="1"/>
            <a:r>
              <a:rPr lang="en-US" dirty="0"/>
              <a:t>Introducing new magnetic elements: </a:t>
            </a:r>
            <a:r>
              <a:rPr lang="en-US" b="1" dirty="0"/>
              <a:t>Magnetic Spectrometer </a:t>
            </a:r>
          </a:p>
          <a:p>
            <a:pPr lvl="1"/>
            <a:r>
              <a:rPr lang="en-US" dirty="0"/>
              <a:t>Introducing new materials into the beam path: </a:t>
            </a:r>
            <a:r>
              <a:rPr lang="en-US" b="1" dirty="0"/>
              <a:t>Y</a:t>
            </a:r>
            <a:r>
              <a:rPr lang="en-US" dirty="0"/>
              <a:t> (</a:t>
            </a:r>
            <a:r>
              <a:rPr lang="en-US" dirty="0" err="1"/>
              <a:t>Yag</a:t>
            </a:r>
            <a:r>
              <a:rPr lang="en-US" dirty="0"/>
              <a:t> BPM &amp; Mirror)</a:t>
            </a:r>
          </a:p>
          <a:p>
            <a:pPr lvl="1"/>
            <a:r>
              <a:rPr lang="en-US" dirty="0"/>
              <a:t>Any other foreseeable beam line modifications: </a:t>
            </a:r>
            <a:r>
              <a:rPr lang="en-US" b="1" dirty="0"/>
              <a:t>Y</a:t>
            </a:r>
            <a:r>
              <a:rPr lang="en-US" dirty="0"/>
              <a:t> (Permanent magnet chicane for beam compression)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5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FEL Room)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CY2020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/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FEL Room)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Laser = Near-IR or LWIR (CO</a:t>
            </a:r>
            <a:r>
              <a:rPr lang="en-US" baseline="-25000" dirty="0"/>
              <a:t>2</a:t>
            </a:r>
            <a:r>
              <a:rPr lang="en-US" dirty="0"/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642153" y="3625066"/>
            <a:ext cx="871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Estimate for Remaining Years of Experiment (including CY2020)</a:t>
            </a:r>
          </a:p>
        </p:txBody>
      </p:sp>
    </p:spTree>
    <p:extLst>
      <p:ext uri="{BB962C8B-B14F-4D97-AF65-F5344CB8AC3E}">
        <p14:creationId xmlns:p14="http://schemas.microsoft.com/office/powerpoint/2010/main" val="310493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585B28-352A-7047-A024-91544693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5085"/>
            <a:ext cx="12260914" cy="68760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3FFFBE-6D54-8D44-926C-5BDA84574BBC}"/>
              </a:ext>
            </a:extLst>
          </p:cNvPr>
          <p:cNvSpPr/>
          <p:nvPr/>
        </p:nvSpPr>
        <p:spPr>
          <a:xfrm>
            <a:off x="3300981" y="1021940"/>
            <a:ext cx="7974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84200" hangingPunct="0"/>
            <a:r>
              <a:rPr lang="en-US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	</a:t>
            </a:r>
            <a:endParaRPr lang="en-US" sz="3600" b="1" kern="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AF864-651E-B445-829D-E5D3D3630532}"/>
              </a:ext>
            </a:extLst>
          </p:cNvPr>
          <p:cNvSpPr/>
          <p:nvPr/>
        </p:nvSpPr>
        <p:spPr>
          <a:xfrm>
            <a:off x="-81006" y="2000865"/>
            <a:ext cx="12260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84200" hangingPunct="0"/>
            <a:r>
              <a:rPr lang="en-US" sz="3600" b="1" kern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sym typeface="Helvetica Light"/>
              </a:rPr>
              <a:t>Thank you for listening! </a:t>
            </a:r>
          </a:p>
          <a:p>
            <a:pPr lvl="0" defTabSz="584200" hangingPunct="0"/>
            <a:endParaRPr lang="en-US" sz="3600" b="1" kern="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4741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2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3850737" y="171301"/>
            <a:ext cx="4490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AE-93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Collaboration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70CED4B-9509-2748-8750-48533D715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598731"/>
              </p:ext>
            </p:extLst>
          </p:nvPr>
        </p:nvGraphicFramePr>
        <p:xfrm>
          <a:off x="517017" y="1235616"/>
          <a:ext cx="11134854" cy="2304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427">
                  <a:extLst>
                    <a:ext uri="{9D8B030D-6E8A-4147-A177-3AD203B41FA5}">
                      <a16:colId xmlns:a16="http://schemas.microsoft.com/office/drawing/2014/main" val="1121775744"/>
                    </a:ext>
                  </a:extLst>
                </a:gridCol>
                <a:gridCol w="5567427">
                  <a:extLst>
                    <a:ext uri="{9D8B030D-6E8A-4147-A177-3AD203B41FA5}">
                      <a16:colId xmlns:a16="http://schemas.microsoft.com/office/drawing/2014/main" val="2951022699"/>
                    </a:ext>
                  </a:extLst>
                </a:gridCol>
              </a:tblGrid>
              <a:tr h="64020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I. Petrushina, J. Yan, P.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Iapozzuto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P. Kumar, 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R.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Samulyak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V. N. Litvinenko, and N.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Vafaei-Najafabadi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@ Stony Brook University, 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86375"/>
                  </a:ext>
                </a:extLst>
              </a:tr>
              <a:tr h="691138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I.V.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Pogorelsky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R. Kupfer, M.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Babzien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Y. Jing, K.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Kusche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M.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Polyanskiy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M.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Fedurin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M. Palmer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@ Brookhaven National Laboratory, 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246122"/>
                  </a:ext>
                </a:extLst>
              </a:tr>
              <a:tr h="4864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J. Welch, R.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Zgadzaj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M. Downer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@ University of Texas at Austin, 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245187"/>
                  </a:ext>
                </a:extLst>
              </a:tr>
              <a:tr h="4864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W.B. Mori and C. Joshi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@ University of California Los Angeles, 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89252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7F368BA-3C24-1D48-8FCD-A78301ACE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451" y="3712881"/>
            <a:ext cx="8470900" cy="990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CDF073-794E-E944-9932-1DB5F078F765}"/>
              </a:ext>
            </a:extLst>
          </p:cNvPr>
          <p:cNvCxnSpPr/>
          <p:nvPr/>
        </p:nvCxnSpPr>
        <p:spPr>
          <a:xfrm>
            <a:off x="-11556" y="4859316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8D0E1B-3BC3-2D4F-BB1E-3D6B1B90A09F}"/>
              </a:ext>
            </a:extLst>
          </p:cNvPr>
          <p:cNvSpPr txBox="1"/>
          <p:nvPr/>
        </p:nvSpPr>
        <p:spPr>
          <a:xfrm>
            <a:off x="119224" y="4969065"/>
            <a:ext cx="6682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Acknowledging funding from DOE Grant DE-SC0014043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F740FC-B4C8-E245-945E-721626D78D81}"/>
              </a:ext>
            </a:extLst>
          </p:cNvPr>
          <p:cNvSpPr txBox="1"/>
          <p:nvPr/>
        </p:nvSpPr>
        <p:spPr>
          <a:xfrm>
            <a:off x="119224" y="5470214"/>
            <a:ext cx="708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CORI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@ NERSC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facility operated under Contract DE-AC02-05CH11231</a:t>
            </a:r>
          </a:p>
          <a:p>
            <a:r>
              <a:rPr lang="en-US" b="1" dirty="0">
                <a:solidFill>
                  <a:srgbClr val="C00000"/>
                </a:solidFill>
              </a:rPr>
              <a:t>SEAWULF</a:t>
            </a:r>
            <a:r>
              <a:rPr lang="en-US" dirty="0"/>
              <a:t> @ Stony Brook University</a:t>
            </a:r>
          </a:p>
        </p:txBody>
      </p:sp>
    </p:spTree>
    <p:extLst>
      <p:ext uri="{BB962C8B-B14F-4D97-AF65-F5344CB8AC3E}">
        <p14:creationId xmlns:p14="http://schemas.microsoft.com/office/powerpoint/2010/main" val="1038030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3E6BB1-0149-44B4-AD2F-C9769DD7CB24}"/>
              </a:ext>
            </a:extLst>
          </p:cNvPr>
          <p:cNvSpPr/>
          <p:nvPr/>
        </p:nvSpPr>
        <p:spPr>
          <a:xfrm>
            <a:off x="0" y="1"/>
            <a:ext cx="12192000" cy="81915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Cambria" panose="02040503050406030204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20191105 Estimate of the general scale at the GPOP10 and the gas jet.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EC0D4-AEDE-BE4F-9BDF-46DEE8265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23" t="18930" r="13275" b="19720"/>
          <a:stretch/>
        </p:blipFill>
        <p:spPr>
          <a:xfrm>
            <a:off x="-1" y="819151"/>
            <a:ext cx="6142519" cy="6038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B5DD32-6291-FA45-936E-698A823309E8}"/>
              </a:ext>
            </a:extLst>
          </p:cNvPr>
          <p:cNvSpPr txBox="1"/>
          <p:nvPr/>
        </p:nvSpPr>
        <p:spPr>
          <a:xfrm>
            <a:off x="946729" y="1996119"/>
            <a:ext cx="282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Laser energy: 2.4 J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Backing pressure: 18.3 psi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9D2A1-8A12-8F4E-822B-BC20F5240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73"/>
          <a:stretch/>
        </p:blipFill>
        <p:spPr>
          <a:xfrm>
            <a:off x="6142517" y="1156033"/>
            <a:ext cx="6041673" cy="52196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DA9745-38AD-5C41-A1AC-2920D91A96DE}"/>
              </a:ext>
            </a:extLst>
          </p:cNvPr>
          <p:cNvCxnSpPr/>
          <p:nvPr/>
        </p:nvCxnSpPr>
        <p:spPr>
          <a:xfrm>
            <a:off x="8943278" y="4326673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EF3125-C5DB-6E44-9F87-F8AA59F29DBB}"/>
              </a:ext>
            </a:extLst>
          </p:cNvPr>
          <p:cNvCxnSpPr/>
          <p:nvPr/>
        </p:nvCxnSpPr>
        <p:spPr>
          <a:xfrm>
            <a:off x="10255405" y="4326673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3A6D11-75A3-7245-8721-8F9CDDE6818E}"/>
              </a:ext>
            </a:extLst>
          </p:cNvPr>
          <p:cNvCxnSpPr/>
          <p:nvPr/>
        </p:nvCxnSpPr>
        <p:spPr>
          <a:xfrm>
            <a:off x="11705064" y="4166839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D35C60-8510-494E-B208-F6A3B1E97C28}"/>
              </a:ext>
            </a:extLst>
          </p:cNvPr>
          <p:cNvCxnSpPr/>
          <p:nvPr/>
        </p:nvCxnSpPr>
        <p:spPr>
          <a:xfrm>
            <a:off x="8943278" y="5605346"/>
            <a:ext cx="1312127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13BEB8-EB2A-5C45-991F-1C95B8F44558}"/>
              </a:ext>
            </a:extLst>
          </p:cNvPr>
          <p:cNvCxnSpPr>
            <a:cxnSpLocks/>
          </p:cNvCxnSpPr>
          <p:nvPr/>
        </p:nvCxnSpPr>
        <p:spPr>
          <a:xfrm flipV="1">
            <a:off x="10255405" y="5586760"/>
            <a:ext cx="1449659" cy="1858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04505-35FA-8D45-B534-895B66D0D9CB}"/>
              </a:ext>
            </a:extLst>
          </p:cNvPr>
          <p:cNvSpPr txBox="1"/>
          <p:nvPr/>
        </p:nvSpPr>
        <p:spPr>
          <a:xfrm>
            <a:off x="9224880" y="52360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1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3207D-D388-3547-8F2C-9C7428531D32}"/>
              </a:ext>
            </a:extLst>
          </p:cNvPr>
          <p:cNvSpPr txBox="1"/>
          <p:nvPr/>
        </p:nvSpPr>
        <p:spPr>
          <a:xfrm>
            <a:off x="10584176" y="521742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1.3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510BC0-0C4F-3740-9F06-F146E2298599}"/>
                  </a:ext>
                </a:extLst>
              </p:cNvPr>
              <p:cNvSpPr txBox="1"/>
              <p:nvPr/>
            </p:nvSpPr>
            <p:spPr>
              <a:xfrm>
                <a:off x="6333893" y="6006399"/>
                <a:ext cx="5422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Corresponds to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0.375 mm and 0.506 mm @ the gas jet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510BC0-0C4F-3740-9F06-F146E229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893" y="6006399"/>
                <a:ext cx="5422125" cy="369332"/>
              </a:xfrm>
              <a:prstGeom prst="rect">
                <a:avLst/>
              </a:prstGeom>
              <a:blipFill>
                <a:blip r:embed="rId4"/>
                <a:stretch>
                  <a:fillRect l="-935" t="-6667" r="-70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53B439-00BF-8946-926F-0E18D5B71376}"/>
              </a:ext>
            </a:extLst>
          </p:cNvPr>
          <p:cNvCxnSpPr/>
          <p:nvPr/>
        </p:nvCxnSpPr>
        <p:spPr>
          <a:xfrm>
            <a:off x="0" y="6555926"/>
            <a:ext cx="12192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75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D6B5B0-8BA2-144D-8E61-EB31E413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44" y="1510988"/>
            <a:ext cx="7091656" cy="47058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3E6BB1-0149-44B4-AD2F-C9769DD7CB24}"/>
              </a:ext>
            </a:extLst>
          </p:cNvPr>
          <p:cNvSpPr/>
          <p:nvPr/>
        </p:nvSpPr>
        <p:spPr>
          <a:xfrm>
            <a:off x="0" y="1"/>
            <a:ext cx="12192000" cy="81915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Cambria" panose="02040503050406030204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20191105 Estimate of the general scale at the GPOP10 and the gas jet.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DA9745-38AD-5C41-A1AC-2920D91A96DE}"/>
              </a:ext>
            </a:extLst>
          </p:cNvPr>
          <p:cNvCxnSpPr>
            <a:cxnSpLocks/>
          </p:cNvCxnSpPr>
          <p:nvPr/>
        </p:nvCxnSpPr>
        <p:spPr>
          <a:xfrm>
            <a:off x="9400478" y="3429000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EF3125-C5DB-6E44-9F87-F8AA59F29DBB}"/>
              </a:ext>
            </a:extLst>
          </p:cNvPr>
          <p:cNvCxnSpPr>
            <a:cxnSpLocks/>
          </p:cNvCxnSpPr>
          <p:nvPr/>
        </p:nvCxnSpPr>
        <p:spPr>
          <a:xfrm>
            <a:off x="10121590" y="3429000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3A6D11-75A3-7245-8721-8F9CDDE6818E}"/>
              </a:ext>
            </a:extLst>
          </p:cNvPr>
          <p:cNvCxnSpPr>
            <a:cxnSpLocks/>
          </p:cNvCxnSpPr>
          <p:nvPr/>
        </p:nvCxnSpPr>
        <p:spPr>
          <a:xfrm>
            <a:off x="10913328" y="3429000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D35C60-8510-494E-B208-F6A3B1E97C28}"/>
              </a:ext>
            </a:extLst>
          </p:cNvPr>
          <p:cNvCxnSpPr>
            <a:cxnSpLocks/>
          </p:cNvCxnSpPr>
          <p:nvPr/>
        </p:nvCxnSpPr>
        <p:spPr>
          <a:xfrm>
            <a:off x="9400478" y="4650060"/>
            <a:ext cx="721112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13BEB8-EB2A-5C45-991F-1C95B8F44558}"/>
              </a:ext>
            </a:extLst>
          </p:cNvPr>
          <p:cNvCxnSpPr>
            <a:cxnSpLocks/>
          </p:cNvCxnSpPr>
          <p:nvPr/>
        </p:nvCxnSpPr>
        <p:spPr>
          <a:xfrm flipV="1">
            <a:off x="10121590" y="4659353"/>
            <a:ext cx="791738" cy="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9C04505-35FA-8D45-B534-895B66D0D9CB}"/>
              </a:ext>
            </a:extLst>
          </p:cNvPr>
          <p:cNvSpPr txBox="1"/>
          <p:nvPr/>
        </p:nvSpPr>
        <p:spPr>
          <a:xfrm>
            <a:off x="9332070" y="479865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0.94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3207D-D388-3547-8F2C-9C7428531D32}"/>
              </a:ext>
            </a:extLst>
          </p:cNvPr>
          <p:cNvSpPr txBox="1"/>
          <p:nvPr/>
        </p:nvSpPr>
        <p:spPr>
          <a:xfrm>
            <a:off x="10121590" y="4792522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1.15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510BC0-0C4F-3740-9F06-F146E2298599}"/>
                  </a:ext>
                </a:extLst>
              </p:cNvPr>
              <p:cNvSpPr txBox="1"/>
              <p:nvPr/>
            </p:nvSpPr>
            <p:spPr>
              <a:xfrm>
                <a:off x="5100344" y="5650387"/>
                <a:ext cx="6111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Corresponds to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0.352 mm, 0.431 and 0.446 mm @ the gas jet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510BC0-0C4F-3740-9F06-F146E2298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44" y="5650387"/>
                <a:ext cx="6111417" cy="369332"/>
              </a:xfrm>
              <a:prstGeom prst="rect">
                <a:avLst/>
              </a:prstGeom>
              <a:blipFill>
                <a:blip r:embed="rId3"/>
                <a:stretch>
                  <a:fillRect l="-83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FC467-1305-504F-A3BC-E6B964BDCDF6}"/>
              </a:ext>
            </a:extLst>
          </p:cNvPr>
          <p:cNvCxnSpPr>
            <a:cxnSpLocks/>
          </p:cNvCxnSpPr>
          <p:nvPr/>
        </p:nvCxnSpPr>
        <p:spPr>
          <a:xfrm>
            <a:off x="11801709" y="3429000"/>
            <a:ext cx="0" cy="143850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B44C84-8E9C-B543-912B-BD7786268137}"/>
              </a:ext>
            </a:extLst>
          </p:cNvPr>
          <p:cNvCxnSpPr>
            <a:cxnSpLocks/>
          </p:cNvCxnSpPr>
          <p:nvPr/>
        </p:nvCxnSpPr>
        <p:spPr>
          <a:xfrm>
            <a:off x="10913328" y="4659354"/>
            <a:ext cx="888381" cy="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256D85D-83D3-7B4D-9851-E4D21C36845C}"/>
              </a:ext>
            </a:extLst>
          </p:cNvPr>
          <p:cNvSpPr txBox="1"/>
          <p:nvPr/>
        </p:nvSpPr>
        <p:spPr>
          <a:xfrm>
            <a:off x="10928011" y="4776356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1.19 mm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56037B-092C-8344-A031-BFB1CB0A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19837" r="13936" b="19187"/>
          <a:stretch/>
        </p:blipFill>
        <p:spPr>
          <a:xfrm>
            <a:off x="4465" y="1198290"/>
            <a:ext cx="5138609" cy="520056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B0D3A80-254B-9D4C-A62F-08A394BF1809}"/>
              </a:ext>
            </a:extLst>
          </p:cNvPr>
          <p:cNvSpPr txBox="1"/>
          <p:nvPr/>
        </p:nvSpPr>
        <p:spPr>
          <a:xfrm>
            <a:off x="946729" y="1996119"/>
            <a:ext cx="282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Laser energy: 2.5 J</a:t>
            </a:r>
          </a:p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Backing pressure: 19.6 psi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AF3403-E907-8E45-81D5-65A8278B4A20}"/>
              </a:ext>
            </a:extLst>
          </p:cNvPr>
          <p:cNvCxnSpPr/>
          <p:nvPr/>
        </p:nvCxnSpPr>
        <p:spPr>
          <a:xfrm>
            <a:off x="0" y="6555926"/>
            <a:ext cx="12192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88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3E6BB1-0149-44B4-AD2F-C9769DD7CB24}"/>
              </a:ext>
            </a:extLst>
          </p:cNvPr>
          <p:cNvSpPr/>
          <p:nvPr/>
        </p:nvSpPr>
        <p:spPr>
          <a:xfrm>
            <a:off x="0" y="1"/>
            <a:ext cx="12192000" cy="81915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Cambria" panose="02040503050406030204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20191107: LWFA </a:t>
            </a:r>
            <a:r>
              <a:rPr lang="en-US" sz="2800" b="1" dirty="0" err="1">
                <a:latin typeface="Cambria" panose="02040503050406030204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eProbe</a:t>
            </a:r>
            <a:r>
              <a:rPr lang="en-US" sz="2800" b="1" dirty="0">
                <a:latin typeface="Cambria" panose="02040503050406030204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.  Delay 12.1 mm. Energy dependence.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DC3ABF-BF05-4538-9CEE-433CF79C8121}"/>
              </a:ext>
            </a:extLst>
          </p:cNvPr>
          <p:cNvCxnSpPr/>
          <p:nvPr/>
        </p:nvCxnSpPr>
        <p:spPr>
          <a:xfrm>
            <a:off x="0" y="6555926"/>
            <a:ext cx="12192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BF0638-BCD9-024D-884B-90C3A8EC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7" t="17620" r="21429" b="22699"/>
          <a:stretch/>
        </p:blipFill>
        <p:spPr>
          <a:xfrm rot="5400000">
            <a:off x="4705312" y="3619405"/>
            <a:ext cx="2759604" cy="289833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B25F1-F321-0748-9AFE-FF30DCB8FB67}"/>
              </a:ext>
            </a:extLst>
          </p:cNvPr>
          <p:cNvSpPr txBox="1"/>
          <p:nvPr/>
        </p:nvSpPr>
        <p:spPr>
          <a:xfrm>
            <a:off x="7141634" y="3429894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16:36:09</a:t>
            </a:r>
          </a:p>
          <a:p>
            <a:pPr algn="ctr"/>
            <a:r>
              <a:rPr lang="en-US" b="1" dirty="0"/>
              <a:t>2.65 J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C0B7FF-415D-334C-A72A-A3EE6D478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1" t="23015" r="21726" b="20795"/>
          <a:stretch/>
        </p:blipFill>
        <p:spPr>
          <a:xfrm rot="5400000">
            <a:off x="8468441" y="3619405"/>
            <a:ext cx="2865593" cy="289833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F38F2D-94D6-0944-AEAE-C1FF379EB20F}"/>
              </a:ext>
            </a:extLst>
          </p:cNvPr>
          <p:cNvSpPr txBox="1"/>
          <p:nvPr/>
        </p:nvSpPr>
        <p:spPr>
          <a:xfrm>
            <a:off x="11174748" y="3472711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16:40:18</a:t>
            </a:r>
          </a:p>
          <a:p>
            <a:pPr algn="ctr"/>
            <a:r>
              <a:rPr lang="en-US" b="1" dirty="0"/>
              <a:t>3.58 J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6AD70-03EF-094B-B04D-861E75924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6" t="19207" r="19940" b="21111"/>
          <a:stretch/>
        </p:blipFill>
        <p:spPr>
          <a:xfrm rot="5400000">
            <a:off x="583058" y="3608579"/>
            <a:ext cx="2848083" cy="2870965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C05945-70FF-5541-94AA-536ADC1BD3AF}"/>
              </a:ext>
            </a:extLst>
          </p:cNvPr>
          <p:cNvSpPr txBox="1"/>
          <p:nvPr/>
        </p:nvSpPr>
        <p:spPr>
          <a:xfrm>
            <a:off x="3020324" y="3489438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16:44:18</a:t>
            </a:r>
          </a:p>
          <a:p>
            <a:pPr algn="ctr"/>
            <a:r>
              <a:rPr lang="en-US" b="1" dirty="0"/>
              <a:t>1.84 J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CADBCF-4048-B34C-BC6D-3FEC2B8AF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9" t="18095" r="18750" b="23651"/>
          <a:stretch/>
        </p:blipFill>
        <p:spPr>
          <a:xfrm rot="5400000">
            <a:off x="8589589" y="819151"/>
            <a:ext cx="2744445" cy="2582589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0F025A-A6FE-2C43-8A57-A6C80372AA45}"/>
              </a:ext>
            </a:extLst>
          </p:cNvPr>
          <p:cNvSpPr txBox="1"/>
          <p:nvPr/>
        </p:nvSpPr>
        <p:spPr>
          <a:xfrm>
            <a:off x="11025109" y="889909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16:45:31</a:t>
            </a:r>
          </a:p>
          <a:p>
            <a:pPr algn="ctr"/>
            <a:r>
              <a:rPr lang="en-US" b="1" dirty="0"/>
              <a:t>1.98 J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B11177-0778-614B-BAB2-BD9160DDD6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19524" r="20337" b="22222"/>
          <a:stretch/>
        </p:blipFill>
        <p:spPr>
          <a:xfrm rot="5400000">
            <a:off x="4720471" y="797362"/>
            <a:ext cx="2744445" cy="2693074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E0FE46-CAC2-DB48-B564-403D74AD8B43}"/>
              </a:ext>
            </a:extLst>
          </p:cNvPr>
          <p:cNvSpPr txBox="1"/>
          <p:nvPr/>
        </p:nvSpPr>
        <p:spPr>
          <a:xfrm>
            <a:off x="7224112" y="866323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16:54:54</a:t>
            </a:r>
          </a:p>
          <a:p>
            <a:pPr algn="ctr"/>
            <a:r>
              <a:rPr lang="en-US" b="1" dirty="0"/>
              <a:t>1.73 J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303A546-CD60-1D46-AF5D-1AD427BAC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9" t="19966" r="22322" b="25079"/>
          <a:stretch/>
        </p:blipFill>
        <p:spPr>
          <a:xfrm rot="5400000">
            <a:off x="747783" y="826899"/>
            <a:ext cx="2683358" cy="2624348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62C945-CEEC-E941-A9A6-0EE8E2237CE7}"/>
              </a:ext>
            </a:extLst>
          </p:cNvPr>
          <p:cNvSpPr txBox="1"/>
          <p:nvPr/>
        </p:nvSpPr>
        <p:spPr>
          <a:xfrm>
            <a:off x="3269500" y="857342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16:57:32</a:t>
            </a:r>
          </a:p>
          <a:p>
            <a:pPr algn="ctr"/>
            <a:r>
              <a:rPr lang="en-US" b="1" dirty="0"/>
              <a:t>0.94 J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C91AF4-10D4-D541-9CBB-E81DA2C3F314}"/>
              </a:ext>
            </a:extLst>
          </p:cNvPr>
          <p:cNvCxnSpPr>
            <a:cxnSpLocks/>
          </p:cNvCxnSpPr>
          <p:nvPr/>
        </p:nvCxnSpPr>
        <p:spPr>
          <a:xfrm>
            <a:off x="1240971" y="5181600"/>
            <a:ext cx="198022" cy="2943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08110B-C058-0C4A-B00E-419144F04997}"/>
              </a:ext>
            </a:extLst>
          </p:cNvPr>
          <p:cNvCxnSpPr>
            <a:cxnSpLocks/>
          </p:cNvCxnSpPr>
          <p:nvPr/>
        </p:nvCxnSpPr>
        <p:spPr>
          <a:xfrm flipH="1" flipV="1">
            <a:off x="1538977" y="5576738"/>
            <a:ext cx="325976" cy="4032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058602-3FE4-1147-98D8-839CB8833EDD}"/>
              </a:ext>
            </a:extLst>
          </p:cNvPr>
          <p:cNvCxnSpPr>
            <a:cxnSpLocks/>
          </p:cNvCxnSpPr>
          <p:nvPr/>
        </p:nvCxnSpPr>
        <p:spPr>
          <a:xfrm flipV="1">
            <a:off x="1858086" y="5959874"/>
            <a:ext cx="705474" cy="11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ECB795-3354-F94F-9D7C-725A5C09E4E4}"/>
                  </a:ext>
                </a:extLst>
              </p:cNvPr>
              <p:cNvSpPr txBox="1"/>
              <p:nvPr/>
            </p:nvSpPr>
            <p:spPr>
              <a:xfrm>
                <a:off x="1840299" y="5600230"/>
                <a:ext cx="8803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ECB795-3354-F94F-9D7C-725A5C09E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299" y="5600230"/>
                <a:ext cx="880369" cy="400110"/>
              </a:xfrm>
              <a:prstGeom prst="rect">
                <a:avLst/>
              </a:prstGeom>
              <a:blipFill>
                <a:blip r:embed="rId8"/>
                <a:stretch>
                  <a:fillRect l="-7143" t="-6250" r="-71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76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517017" y="169632"/>
            <a:ext cx="11325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Bubble Regime of LWFA Remains the Long-Term Goal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">
            <a:extLst>
              <a:ext uri="{FF2B5EF4-FFF2-40B4-BE49-F238E27FC236}">
                <a16:creationId xmlns:a16="http://schemas.microsoft.com/office/drawing/2014/main" id="{EB8EA144-B917-7844-8812-C70DC8AE19B4}"/>
              </a:ext>
            </a:extLst>
          </p:cNvPr>
          <p:cNvGrpSpPr/>
          <p:nvPr/>
        </p:nvGrpSpPr>
        <p:grpSpPr>
          <a:xfrm>
            <a:off x="-11556" y="1064631"/>
            <a:ext cx="5914663" cy="5337732"/>
            <a:chOff x="0" y="0"/>
            <a:chExt cx="7499536" cy="6762686"/>
          </a:xfrm>
        </p:grpSpPr>
        <p:pic>
          <p:nvPicPr>
            <p:cNvPr id="19" name="RhoElecBeam_02cm.png" descr="RhoElecBeam_02cm.png">
              <a:extLst>
                <a:ext uri="{FF2B5EF4-FFF2-40B4-BE49-F238E27FC236}">
                  <a16:creationId xmlns:a16="http://schemas.microsoft.com/office/drawing/2014/main" id="{956E8FC1-9D9F-B342-AB51-31D4A71A8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7499537" cy="374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E1_02cm.png" descr="E1_02cm.png">
              <a:extLst>
                <a:ext uri="{FF2B5EF4-FFF2-40B4-BE49-F238E27FC236}">
                  <a16:creationId xmlns:a16="http://schemas.microsoft.com/office/drawing/2014/main" id="{C24F8EC3-E36C-074E-A44C-514B56D47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3603"/>
            <a:stretch>
              <a:fillRect/>
            </a:stretch>
          </p:blipFill>
          <p:spPr>
            <a:xfrm>
              <a:off x="0" y="3112307"/>
              <a:ext cx="7499537" cy="3614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Arrow">
              <a:extLst>
                <a:ext uri="{FF2B5EF4-FFF2-40B4-BE49-F238E27FC236}">
                  <a16:creationId xmlns:a16="http://schemas.microsoft.com/office/drawing/2014/main" id="{E719B8CA-72C7-6048-9722-9ECA4747039A}"/>
                </a:ext>
              </a:extLst>
            </p:cNvPr>
            <p:cNvSpPr/>
            <p:nvPr/>
          </p:nvSpPr>
          <p:spPr>
            <a:xfrm>
              <a:off x="4752440" y="6362711"/>
              <a:ext cx="588637" cy="399976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422B8D64-B24B-CB45-B5E2-E13991217466}"/>
                </a:ext>
              </a:extLst>
            </p:cNvPr>
            <p:cNvSpPr/>
            <p:nvPr/>
          </p:nvSpPr>
          <p:spPr>
            <a:xfrm>
              <a:off x="5724646" y="2758683"/>
              <a:ext cx="363797" cy="3781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194770DC-6A49-4F4E-8839-64D541384165}"/>
                </a:ext>
              </a:extLst>
            </p:cNvPr>
            <p:cNvSpPr/>
            <p:nvPr/>
          </p:nvSpPr>
          <p:spPr>
            <a:xfrm>
              <a:off x="6812079" y="2896175"/>
              <a:ext cx="363797" cy="378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6FA1A6-BD7E-B14C-BC43-8F2CB87AD46C}"/>
              </a:ext>
            </a:extLst>
          </p:cNvPr>
          <p:cNvSpPr/>
          <p:nvPr/>
        </p:nvSpPr>
        <p:spPr>
          <a:xfrm>
            <a:off x="6277338" y="2527631"/>
            <a:ext cx="6096000" cy="19972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Ø"/>
              <a:defRPr sz="2400"/>
            </a:pPr>
            <a:r>
              <a:rPr lang="en-US" sz="2000" dirty="0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If compressed to ≈200 fs, it will drive plasma </a:t>
            </a:r>
            <a:r>
              <a:rPr lang="en-US" sz="2000" dirty="0" err="1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wakefields</a:t>
            </a:r>
            <a:r>
              <a:rPr lang="en-US" sz="2000" dirty="0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 with bubbles as long as 170µm</a:t>
            </a:r>
          </a:p>
          <a:p>
            <a:pPr marL="285750" indent="-285750">
              <a:lnSpc>
                <a:spcPct val="160000"/>
              </a:lnSpc>
              <a:buClr>
                <a:srgbClr val="C00000"/>
              </a:buClr>
              <a:buFont typeface="Wingdings" pitchFamily="2" charset="2"/>
              <a:buChar char="Ø"/>
              <a:defRPr sz="2400"/>
            </a:pPr>
            <a:r>
              <a:rPr lang="en-US" sz="2000" dirty="0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Enabling external injection of ATF’s e</a:t>
            </a:r>
            <a:r>
              <a:rPr lang="en-US" sz="2000" baseline="31999" dirty="0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-</a:t>
            </a:r>
            <a:r>
              <a:rPr lang="en-US" sz="2000" dirty="0">
                <a:latin typeface="+mj-lt"/>
                <a:ea typeface="CMU Serif Roman" panose="02000603000000000000" pitchFamily="2" charset="0"/>
                <a:cs typeface="CMU Serif Roman" panose="02000603000000000000" pitchFamily="2" charset="0"/>
              </a:rPr>
              <a:t> beam into accelerating phase with ≈25 GeV/m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E9CA1-AE23-3641-B676-7CDE17192030}"/>
              </a:ext>
            </a:extLst>
          </p:cNvPr>
          <p:cNvSpPr txBox="1"/>
          <p:nvPr/>
        </p:nvSpPr>
        <p:spPr>
          <a:xfrm>
            <a:off x="6277338" y="1006997"/>
            <a:ext cx="526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  <a:buSzPct val="120000"/>
              <a:defRPr sz="2400"/>
            </a:pPr>
            <a:r>
              <a:rPr lang="en-US" sz="2400" b="1" dirty="0">
                <a:ea typeface="CMU Serif Roman" panose="02000603000000000000" pitchFamily="2" charset="0"/>
                <a:cs typeface="CMU Serif Roman" panose="02000603000000000000" pitchFamily="2" charset="0"/>
              </a:rPr>
              <a:t>Unique ATF’s CO</a:t>
            </a:r>
            <a:r>
              <a:rPr lang="en-US" sz="2400" b="1" baseline="-5999" dirty="0">
                <a:ea typeface="CMU Serif Roman" panose="02000603000000000000" pitchFamily="2" charset="0"/>
                <a:cs typeface="CMU Serif Roman" panose="02000603000000000000" pitchFamily="2" charset="0"/>
              </a:rPr>
              <a:t>2</a:t>
            </a:r>
            <a:r>
              <a:rPr lang="en-US" sz="2400" b="1" dirty="0">
                <a:ea typeface="CMU Serif Roman" panose="02000603000000000000" pitchFamily="2" charset="0"/>
                <a:cs typeface="CMU Serif Roman" panose="02000603000000000000" pitchFamily="2" charset="0"/>
              </a:rPr>
              <a:t> laser system has </a:t>
            </a:r>
          </a:p>
          <a:p>
            <a:pPr algn="ctr">
              <a:buClr>
                <a:srgbClr val="C00000"/>
              </a:buClr>
              <a:buSzPct val="120000"/>
              <a:defRPr sz="2400"/>
            </a:pPr>
            <a:r>
              <a:rPr lang="el-GR" sz="2400" b="1" dirty="0">
                <a:ea typeface="CMU Serif Roman" panose="02000603000000000000" pitchFamily="2" charset="0"/>
                <a:cs typeface="CMU Serif Roman" panose="02000603000000000000" pitchFamily="2" charset="0"/>
              </a:rPr>
              <a:t>λ</a:t>
            </a:r>
            <a:r>
              <a:rPr lang="el-GR" sz="2400" b="1" baseline="-5999" dirty="0">
                <a:ea typeface="CMU Serif Roman" panose="02000603000000000000" pitchFamily="2" charset="0"/>
                <a:cs typeface="CMU Serif Roman" panose="02000603000000000000" pitchFamily="2" charset="0"/>
              </a:rPr>
              <a:t>0</a:t>
            </a:r>
            <a:r>
              <a:rPr lang="el-GR" sz="2400" b="1" dirty="0">
                <a:ea typeface="CMU Serif Roman" panose="02000603000000000000" pitchFamily="2" charset="0"/>
                <a:cs typeface="CMU Serif Roman" panose="02000603000000000000" pitchFamily="2" charset="0"/>
              </a:rPr>
              <a:t>≈10 µ</a:t>
            </a:r>
            <a:r>
              <a:rPr lang="en-US" sz="2400" b="1" dirty="0">
                <a:ea typeface="CMU Serif Roman" panose="02000603000000000000" pitchFamily="2" charset="0"/>
                <a:cs typeface="CMU Serif Roman" panose="02000603000000000000" pitchFamily="2" charset="0"/>
              </a:rPr>
              <a:t>m and TW-class pulses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B6796A-C713-3842-9920-6101E4FE8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4" t="39924" r="-761" b="2252"/>
          <a:stretch/>
        </p:blipFill>
        <p:spPr>
          <a:xfrm>
            <a:off x="10658748" y="4722252"/>
            <a:ext cx="1492170" cy="171140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EAACAD77-CC31-D04B-84D7-4CE516B93DB0}"/>
              </a:ext>
            </a:extLst>
          </p:cNvPr>
          <p:cNvSpPr/>
          <p:nvPr/>
        </p:nvSpPr>
        <p:spPr>
          <a:xfrm rot="360180">
            <a:off x="5816163" y="1943398"/>
            <a:ext cx="6166438" cy="332121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1848106" y="159442"/>
            <a:ext cx="7809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Meanwhile: </a:t>
            </a:r>
            <a:r>
              <a:rPr lang="en-US" sz="36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Self-Modulation Regime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F0FC9AD2-18E1-7548-AC31-3551197EE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02" y="1044923"/>
            <a:ext cx="5047117" cy="54003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624D7-8ABE-694D-B808-C80C44A3B13D}"/>
              </a:ext>
            </a:extLst>
          </p:cNvPr>
          <p:cNvSpPr/>
          <p:nvPr/>
        </p:nvSpPr>
        <p:spPr>
          <a:xfrm>
            <a:off x="-289366" y="3133333"/>
            <a:ext cx="678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Current 2 </a:t>
            </a:r>
            <a:r>
              <a:rPr lang="en-US" sz="2400" b="1" dirty="0" err="1"/>
              <a:t>ps</a:t>
            </a:r>
            <a:r>
              <a:rPr lang="en-US" sz="2400" b="1" dirty="0"/>
              <a:t>, 2 TW laser enables the exploration of LWFA in the self-modulation regime (SM-LWFA)!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0CCD1D-5EF7-AD44-BC7B-029511F19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0" y="1283797"/>
            <a:ext cx="4844636" cy="4124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8B9787-03FC-0B49-A11F-3F2304BEB2BA}"/>
              </a:ext>
            </a:extLst>
          </p:cNvPr>
          <p:cNvSpPr/>
          <p:nvPr/>
        </p:nvSpPr>
        <p:spPr>
          <a:xfrm>
            <a:off x="397202" y="54987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inionPro"/>
              </a:rPr>
              <a:t>Zhang, C. J. </a:t>
            </a:r>
            <a:r>
              <a:rPr lang="en-US" i="1" dirty="0">
                <a:latin typeface="MinionPro"/>
              </a:rPr>
              <a:t>et al. </a:t>
            </a:r>
            <a:r>
              <a:rPr lang="en-US" dirty="0">
                <a:latin typeface="MinionPro"/>
              </a:rPr>
              <a:t>Capturing relativistic </a:t>
            </a:r>
            <a:r>
              <a:rPr lang="en-US" dirty="0" err="1">
                <a:latin typeface="MinionPro"/>
              </a:rPr>
              <a:t>wakefield</a:t>
            </a:r>
            <a:r>
              <a:rPr lang="en-US" dirty="0">
                <a:latin typeface="MinionPro"/>
              </a:rPr>
              <a:t> structures in plasmas using ultrashort high-energy electrons as a probe. </a:t>
            </a:r>
            <a:r>
              <a:rPr lang="en-US" i="1" dirty="0">
                <a:latin typeface="MinionPro"/>
              </a:rPr>
              <a:t>Sci. Rep. </a:t>
            </a:r>
            <a:r>
              <a:rPr lang="en-US" b="1" dirty="0">
                <a:latin typeface="MinionPro"/>
              </a:rPr>
              <a:t>6</a:t>
            </a:r>
            <a:r>
              <a:rPr lang="en-US" dirty="0">
                <a:latin typeface="MinionPro"/>
              </a:rPr>
              <a:t>, 29485; </a:t>
            </a:r>
            <a:r>
              <a:rPr lang="en-US" dirty="0" err="1">
                <a:latin typeface="MinionPro"/>
              </a:rPr>
              <a:t>doi</a:t>
            </a:r>
            <a:r>
              <a:rPr lang="en-US" dirty="0">
                <a:latin typeface="MinionPro"/>
              </a:rPr>
              <a:t>: 10.1038/srep29485 (2016).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5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2851228" y="147873"/>
            <a:ext cx="612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Timeline proposed last year</a:t>
            </a:r>
            <a:endParaRPr lang="en-US" sz="36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C2CF4C2-74A4-784B-97A6-E26DC10B6B02}"/>
              </a:ext>
            </a:extLst>
          </p:cNvPr>
          <p:cNvSpPr/>
          <p:nvPr/>
        </p:nvSpPr>
        <p:spPr>
          <a:xfrm>
            <a:off x="578733" y="1423686"/>
            <a:ext cx="2272495" cy="729205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E4AF8F-DBE6-914C-A071-6967A9AF03C5}"/>
              </a:ext>
            </a:extLst>
          </p:cNvPr>
          <p:cNvSpPr/>
          <p:nvPr/>
        </p:nvSpPr>
        <p:spPr>
          <a:xfrm>
            <a:off x="578732" y="2675669"/>
            <a:ext cx="2272496" cy="729205"/>
          </a:xfrm>
          <a:prstGeom prst="roundRect">
            <a:avLst/>
          </a:prstGeom>
          <a:solidFill>
            <a:srgbClr val="0000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2019/2020</a:t>
            </a:r>
            <a:endParaRPr lang="en-US" b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F55D29-32C3-C44C-9FFD-5D4424199829}"/>
              </a:ext>
            </a:extLst>
          </p:cNvPr>
          <p:cNvSpPr/>
          <p:nvPr/>
        </p:nvSpPr>
        <p:spPr>
          <a:xfrm>
            <a:off x="578733" y="3840124"/>
            <a:ext cx="2272496" cy="729205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137722-BC4E-A542-AA66-32B1DE788AF9}"/>
              </a:ext>
            </a:extLst>
          </p:cNvPr>
          <p:cNvSpPr/>
          <p:nvPr/>
        </p:nvSpPr>
        <p:spPr>
          <a:xfrm>
            <a:off x="578732" y="5197699"/>
            <a:ext cx="2272496" cy="729205"/>
          </a:xfrm>
          <a:prstGeom prst="roundRect">
            <a:avLst/>
          </a:prstGeom>
          <a:solidFill>
            <a:srgbClr val="0000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69568-196E-054F-85B4-A5817547FCBA}"/>
              </a:ext>
            </a:extLst>
          </p:cNvPr>
          <p:cNvSpPr/>
          <p:nvPr/>
        </p:nvSpPr>
        <p:spPr>
          <a:xfrm>
            <a:off x="3581400" y="1439437"/>
            <a:ext cx="8667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86"/>
            <a:r>
              <a:rPr lang="en-US" dirty="0">
                <a:ea typeface="Calibri"/>
                <a:cs typeface="Arial" panose="020B0604020202020204" pitchFamily="34" charset="0"/>
                <a:sym typeface="Calibri"/>
              </a:rPr>
              <a:t>Direct measurement of the fields in a self-modulated (SM) laser </a:t>
            </a:r>
            <a:r>
              <a:rPr lang="en-US" dirty="0" err="1">
                <a:ea typeface="Calibri"/>
                <a:cs typeface="Arial" panose="020B0604020202020204" pitchFamily="34" charset="0"/>
                <a:sym typeface="Calibri"/>
              </a:rPr>
              <a:t>wakefield</a:t>
            </a:r>
            <a:r>
              <a:rPr lang="en-US" dirty="0">
                <a:ea typeface="Calibri"/>
                <a:cs typeface="Arial" panose="020B0604020202020204" pitchFamily="34" charset="0"/>
                <a:sym typeface="Calibri"/>
              </a:rPr>
              <a:t> accelerator (LWFA) using </a:t>
            </a:r>
            <a:r>
              <a:rPr lang="en-US" dirty="0" err="1">
                <a:ea typeface="Calibri"/>
                <a:cs typeface="Arial" panose="020B0604020202020204" pitchFamily="34" charset="0"/>
                <a:sym typeface="Calibri"/>
              </a:rPr>
              <a:t>linac</a:t>
            </a:r>
            <a:r>
              <a:rPr lang="en-US" dirty="0">
                <a:ea typeface="Calibri"/>
                <a:cs typeface="Arial" panose="020B0604020202020204" pitchFamily="34" charset="0"/>
                <a:sym typeface="Calibri"/>
              </a:rPr>
              <a:t> electron beam as a transverse probe</a:t>
            </a: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ea typeface="Arial Unicode MS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2FC69-CA4F-2841-8A15-8494B7C9F953}"/>
              </a:ext>
            </a:extLst>
          </p:cNvPr>
          <p:cNvSpPr/>
          <p:nvPr/>
        </p:nvSpPr>
        <p:spPr>
          <a:xfrm>
            <a:off x="3468943" y="2740828"/>
            <a:ext cx="8326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86"/>
            <a:r>
              <a:rPr lang="en-US" dirty="0">
                <a:ea typeface="Calibri"/>
                <a:cs typeface="Calibri"/>
                <a:sym typeface="Calibri"/>
              </a:rPr>
              <a:t>Parametric study of laser evolution in the SM regime and study of novel physics predicted by simulations in this interaction</a:t>
            </a: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ea typeface="Arial Unicode MS"/>
                <a:cs typeface="Arial" pitchFamily="34" charset="0"/>
              </a:rPr>
              <a:t>.</a:t>
            </a:r>
            <a:r>
              <a:rPr lang="en-US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rPr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253C5-DD5C-8F4F-BDC9-FC55C708099E}"/>
              </a:ext>
            </a:extLst>
          </p:cNvPr>
          <p:cNvSpPr/>
          <p:nvPr/>
        </p:nvSpPr>
        <p:spPr>
          <a:xfrm>
            <a:off x="2957226" y="3759514"/>
            <a:ext cx="92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86"/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Coordinate electron characterization, wake visualization and simulations to achieve comprehensive understanding of CO2-laser-driven </a:t>
            </a:r>
            <a:r>
              <a:rPr lang="en-US" dirty="0" err="1">
                <a:latin typeface="+mj-lt"/>
                <a:ea typeface="Calibri"/>
                <a:cs typeface="Calibri"/>
                <a:sym typeface="Calibri"/>
              </a:rPr>
              <a:t>wakefield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acceleration in nonlinear regime.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50A3C-A592-1A4E-8C1B-FF70F09D63AC}"/>
              </a:ext>
            </a:extLst>
          </p:cNvPr>
          <p:cNvSpPr/>
          <p:nvPr/>
        </p:nvSpPr>
        <p:spPr>
          <a:xfrm>
            <a:off x="2957226" y="5023859"/>
            <a:ext cx="9223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Characterization of radiation-generation capability of the channel region in SM-LWFA using longitudinal probe. In particular, the role of direct laser acceleration (DLA) in enhancing the gamma radiation will be investigated</a:t>
            </a:r>
            <a:endParaRPr lang="en-US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E04E41-02DD-6F4E-B33A-9491DA235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1423686"/>
            <a:ext cx="482600" cy="533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020F23-124E-4F4A-8F46-9A86216CD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0" y="2654118"/>
            <a:ext cx="482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A43B-FDA9-0046-967A-D1AB548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802" y="6494652"/>
            <a:ext cx="2743200" cy="365125"/>
          </a:xfrm>
        </p:spPr>
        <p:txBody>
          <a:bodyPr/>
          <a:lstStyle/>
          <a:p>
            <a:r>
              <a:rPr lang="en-US" dirty="0"/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4DF1F-0C00-9B4D-A04C-2D9207CA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202" y="6494652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EDFE3-3BAC-3F40-A014-36462224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584094"/>
            <a:ext cx="7586436" cy="5591775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:a16="http://schemas.microsoft.com/office/drawing/2014/main" id="{C7FB8C54-6D07-1545-B685-7338712A451E}"/>
              </a:ext>
            </a:extLst>
          </p:cNvPr>
          <p:cNvSpPr/>
          <p:nvPr/>
        </p:nvSpPr>
        <p:spPr>
          <a:xfrm>
            <a:off x="7010400" y="3409989"/>
            <a:ext cx="576943" cy="576943"/>
          </a:xfrm>
          <a:prstGeom prst="sun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9E4EC-989D-1246-B51C-71915D5D79C2}"/>
              </a:ext>
            </a:extLst>
          </p:cNvPr>
          <p:cNvSpPr/>
          <p:nvPr/>
        </p:nvSpPr>
        <p:spPr>
          <a:xfrm>
            <a:off x="7587343" y="2931020"/>
            <a:ext cx="1110343" cy="62048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8E0094-6ECA-904E-951A-BB3555ABC962}"/>
              </a:ext>
            </a:extLst>
          </p:cNvPr>
          <p:cNvSpPr txBox="1"/>
          <p:nvPr/>
        </p:nvSpPr>
        <p:spPr>
          <a:xfrm>
            <a:off x="7692711" y="305659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Gas Jet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18D676-1952-E44F-B000-14F2F72F7577}"/>
              </a:ext>
            </a:extLst>
          </p:cNvPr>
          <p:cNvCxnSpPr>
            <a:cxnSpLocks/>
          </p:cNvCxnSpPr>
          <p:nvPr/>
        </p:nvCxnSpPr>
        <p:spPr>
          <a:xfrm>
            <a:off x="4561115" y="438191"/>
            <a:ext cx="0" cy="4561114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C60BDE-3D9A-CA4A-B69A-C82A9B96F391}"/>
              </a:ext>
            </a:extLst>
          </p:cNvPr>
          <p:cNvGrpSpPr/>
          <p:nvPr/>
        </p:nvGrpSpPr>
        <p:grpSpPr>
          <a:xfrm>
            <a:off x="4060372" y="5005046"/>
            <a:ext cx="848436" cy="177247"/>
            <a:chOff x="4076769" y="4891858"/>
            <a:chExt cx="848436" cy="1772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248025-4DD9-A444-B843-D76EF8211D01}"/>
                </a:ext>
              </a:extLst>
            </p:cNvPr>
            <p:cNvSpPr/>
            <p:nvPr/>
          </p:nvSpPr>
          <p:spPr>
            <a:xfrm rot="2154783">
              <a:off x="4130548" y="4891858"/>
              <a:ext cx="794657" cy="1479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93754B-2F33-9040-B31F-B6968AC36347}"/>
                </a:ext>
              </a:extLst>
            </p:cNvPr>
            <p:cNvSpPr/>
            <p:nvPr/>
          </p:nvSpPr>
          <p:spPr>
            <a:xfrm rot="2154783">
              <a:off x="4076769" y="5023386"/>
              <a:ext cx="794657" cy="457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4BE39F-3B57-8841-BDC7-2973DE50C72A}"/>
              </a:ext>
            </a:extLst>
          </p:cNvPr>
          <p:cNvGrpSpPr/>
          <p:nvPr/>
        </p:nvGrpSpPr>
        <p:grpSpPr>
          <a:xfrm>
            <a:off x="6346369" y="4089292"/>
            <a:ext cx="1248368" cy="1256396"/>
            <a:chOff x="6444343" y="3901474"/>
            <a:chExt cx="1248368" cy="125639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0D8BD5-616F-B442-8B88-24B405ABE430}"/>
                </a:ext>
              </a:extLst>
            </p:cNvPr>
            <p:cNvSpPr/>
            <p:nvPr/>
          </p:nvSpPr>
          <p:spPr>
            <a:xfrm>
              <a:off x="7010400" y="4443871"/>
              <a:ext cx="682311" cy="713999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ie 20">
              <a:extLst>
                <a:ext uri="{FF2B5EF4-FFF2-40B4-BE49-F238E27FC236}">
                  <a16:creationId xmlns:a16="http://schemas.microsoft.com/office/drawing/2014/main" id="{423631CE-4097-6044-8BA5-C2D6DF23A66B}"/>
                </a:ext>
              </a:extLst>
            </p:cNvPr>
            <p:cNvSpPr/>
            <p:nvPr/>
          </p:nvSpPr>
          <p:spPr>
            <a:xfrm>
              <a:off x="6444343" y="3901474"/>
              <a:ext cx="1150381" cy="1095070"/>
            </a:xfrm>
            <a:prstGeom prst="pie">
              <a:avLst>
                <a:gd name="adj1" fmla="val 21545436"/>
                <a:gd name="adj2" fmla="val 547027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3AEA3F-C540-5A4E-9B80-C4DDE05A8C6B}"/>
              </a:ext>
            </a:extLst>
          </p:cNvPr>
          <p:cNvCxnSpPr>
            <a:cxnSpLocks/>
          </p:cNvCxnSpPr>
          <p:nvPr/>
        </p:nvCxnSpPr>
        <p:spPr>
          <a:xfrm>
            <a:off x="4572001" y="4999305"/>
            <a:ext cx="2721429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A733B5-61A6-8943-B67B-11F06CC880F2}"/>
              </a:ext>
            </a:extLst>
          </p:cNvPr>
          <p:cNvCxnSpPr>
            <a:cxnSpLocks/>
          </p:cNvCxnSpPr>
          <p:nvPr/>
        </p:nvCxnSpPr>
        <p:spPr>
          <a:xfrm flipV="1">
            <a:off x="7293430" y="361991"/>
            <a:ext cx="0" cy="4626428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5CA47-A81C-AF41-B999-EB40BE81AB04}"/>
              </a:ext>
            </a:extLst>
          </p:cNvPr>
          <p:cNvGrpSpPr/>
          <p:nvPr/>
        </p:nvGrpSpPr>
        <p:grpSpPr>
          <a:xfrm>
            <a:off x="3570443" y="65529"/>
            <a:ext cx="1251929" cy="372662"/>
            <a:chOff x="3570443" y="19229"/>
            <a:chExt cx="1251929" cy="3726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3026FD-EA25-3C4F-A7AC-D7C3C8E46CE7}"/>
                </a:ext>
              </a:extLst>
            </p:cNvPr>
            <p:cNvSpPr/>
            <p:nvPr/>
          </p:nvSpPr>
          <p:spPr>
            <a:xfrm>
              <a:off x="3570443" y="22558"/>
              <a:ext cx="936312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CF2C5C-28F7-7E4A-B3A2-ED3562F5BE58}"/>
                </a:ext>
              </a:extLst>
            </p:cNvPr>
            <p:cNvSpPr txBox="1"/>
            <p:nvPr/>
          </p:nvSpPr>
          <p:spPr>
            <a:xfrm>
              <a:off x="3617975" y="19229"/>
              <a:ext cx="1204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in</a:t>
              </a:r>
              <a:endParaRPr lang="en-US" b="1" baseline="-250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99BFA8D-4E28-9E4D-8A92-9178795CEEFF}"/>
              </a:ext>
            </a:extLst>
          </p:cNvPr>
          <p:cNvGrpSpPr/>
          <p:nvPr/>
        </p:nvGrpSpPr>
        <p:grpSpPr>
          <a:xfrm>
            <a:off x="6270172" y="53631"/>
            <a:ext cx="1204397" cy="399826"/>
            <a:chOff x="6270172" y="-16624"/>
            <a:chExt cx="1204397" cy="3998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C1A808-D351-D54B-8F6B-7C2A25F0092C}"/>
                </a:ext>
              </a:extLst>
            </p:cNvPr>
            <p:cNvSpPr/>
            <p:nvPr/>
          </p:nvSpPr>
          <p:spPr>
            <a:xfrm>
              <a:off x="6288029" y="13869"/>
              <a:ext cx="936312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4428CA-8D49-8F40-B261-A0D18EE92423}"/>
                </a:ext>
              </a:extLst>
            </p:cNvPr>
            <p:cNvSpPr txBox="1"/>
            <p:nvPr/>
          </p:nvSpPr>
          <p:spPr>
            <a:xfrm>
              <a:off x="6270172" y="-16624"/>
              <a:ext cx="1204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out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A616D-45D9-0348-8426-6A7C5283CDF7}"/>
              </a:ext>
            </a:extLst>
          </p:cNvPr>
          <p:cNvGrpSpPr/>
          <p:nvPr/>
        </p:nvGrpSpPr>
        <p:grpSpPr>
          <a:xfrm>
            <a:off x="3378343" y="5373631"/>
            <a:ext cx="1444029" cy="396258"/>
            <a:chOff x="3378343" y="5327331"/>
            <a:chExt cx="1444029" cy="39625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E89528-A455-5D42-8ABB-BED1442D321E}"/>
                </a:ext>
              </a:extLst>
            </p:cNvPr>
            <p:cNvSpPr/>
            <p:nvPr/>
          </p:nvSpPr>
          <p:spPr>
            <a:xfrm>
              <a:off x="3432845" y="5354256"/>
              <a:ext cx="1211509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1ACBAF-3AF8-F948-8E84-583CA26FEF23}"/>
                </a:ext>
              </a:extLst>
            </p:cNvPr>
            <p:cNvSpPr txBox="1"/>
            <p:nvPr/>
          </p:nvSpPr>
          <p:spPr>
            <a:xfrm>
              <a:off x="3378343" y="5327331"/>
              <a:ext cx="1444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mirror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758F92E-6752-5E40-8E79-0004B6F7F65F}"/>
              </a:ext>
            </a:extLst>
          </p:cNvPr>
          <p:cNvGrpSpPr/>
          <p:nvPr/>
        </p:nvGrpSpPr>
        <p:grpSpPr>
          <a:xfrm>
            <a:off x="7547648" y="5155047"/>
            <a:ext cx="1727415" cy="650172"/>
            <a:chOff x="7547648" y="5108747"/>
            <a:chExt cx="1727415" cy="65017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99B37C-9C2D-7240-8842-CFB6994BCEBF}"/>
                </a:ext>
              </a:extLst>
            </p:cNvPr>
            <p:cNvSpPr/>
            <p:nvPr/>
          </p:nvSpPr>
          <p:spPr>
            <a:xfrm>
              <a:off x="7657174" y="5108747"/>
              <a:ext cx="1526521" cy="65017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A87876-CC2A-3241-8573-AAA5496FCF4C}"/>
                </a:ext>
              </a:extLst>
            </p:cNvPr>
            <p:cNvSpPr txBox="1"/>
            <p:nvPr/>
          </p:nvSpPr>
          <p:spPr>
            <a:xfrm>
              <a:off x="7547648" y="5112588"/>
              <a:ext cx="1727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parabolic mirror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C6E5CFD-CB5A-F045-AA6E-1F9FCB537C89}"/>
              </a:ext>
            </a:extLst>
          </p:cNvPr>
          <p:cNvSpPr/>
          <p:nvPr/>
        </p:nvSpPr>
        <p:spPr>
          <a:xfrm>
            <a:off x="9672140" y="3368227"/>
            <a:ext cx="1688262" cy="560992"/>
          </a:xfrm>
          <a:prstGeom prst="rect">
            <a:avLst/>
          </a:prstGeom>
          <a:solidFill>
            <a:srgbClr val="043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Electron Beam Probe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669D5A-5494-C947-9444-85910A7702B0}"/>
              </a:ext>
            </a:extLst>
          </p:cNvPr>
          <p:cNvSpPr/>
          <p:nvPr/>
        </p:nvSpPr>
        <p:spPr>
          <a:xfrm>
            <a:off x="2105744" y="2671584"/>
            <a:ext cx="2114429" cy="560992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“Low Resolution”</a:t>
            </a:r>
          </a:p>
          <a:p>
            <a:pPr algn="ctr"/>
            <a:r>
              <a:rPr lang="en-US" b="1" dirty="0">
                <a:latin typeface="Cambria" panose="02040503050406030204" pitchFamily="18" charset="0"/>
              </a:rPr>
              <a:t>BPM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4194B6-C060-A14E-B04F-024B85E5DECF}"/>
              </a:ext>
            </a:extLst>
          </p:cNvPr>
          <p:cNvSpPr/>
          <p:nvPr/>
        </p:nvSpPr>
        <p:spPr>
          <a:xfrm rot="9083730">
            <a:off x="2781420" y="3627408"/>
            <a:ext cx="589163" cy="99398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C6BE64-9296-B345-977C-FA227A58D67B}"/>
              </a:ext>
            </a:extLst>
          </p:cNvPr>
          <p:cNvSpPr/>
          <p:nvPr/>
        </p:nvSpPr>
        <p:spPr>
          <a:xfrm rot="9083730">
            <a:off x="2751021" y="3591888"/>
            <a:ext cx="589163" cy="4571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726D0F-7D83-1D4A-8686-D61A6AAD729F}"/>
              </a:ext>
            </a:extLst>
          </p:cNvPr>
          <p:cNvCxnSpPr>
            <a:cxnSpLocks/>
          </p:cNvCxnSpPr>
          <p:nvPr/>
        </p:nvCxnSpPr>
        <p:spPr>
          <a:xfrm>
            <a:off x="3073623" y="3774175"/>
            <a:ext cx="2378" cy="2675878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6222163-7B79-6B47-969E-BBF476C28FB0}"/>
              </a:ext>
            </a:extLst>
          </p:cNvPr>
          <p:cNvSpPr/>
          <p:nvPr/>
        </p:nvSpPr>
        <p:spPr>
          <a:xfrm>
            <a:off x="6160882" y="2397086"/>
            <a:ext cx="711489" cy="11191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FA25A0-25CF-B246-980D-3FA480CF4E77}"/>
              </a:ext>
            </a:extLst>
          </p:cNvPr>
          <p:cNvSpPr/>
          <p:nvPr/>
        </p:nvSpPr>
        <p:spPr>
          <a:xfrm rot="3154160">
            <a:off x="6327330" y="3245256"/>
            <a:ext cx="397810" cy="69988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2A4837-77DD-1046-A651-9C2E33164BDD}"/>
              </a:ext>
            </a:extLst>
          </p:cNvPr>
          <p:cNvSpPr/>
          <p:nvPr/>
        </p:nvSpPr>
        <p:spPr>
          <a:xfrm rot="3154160">
            <a:off x="6274936" y="3299225"/>
            <a:ext cx="397810" cy="4571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ED04C0-A76C-374B-895E-46F2D2F2AC32}"/>
              </a:ext>
            </a:extLst>
          </p:cNvPr>
          <p:cNvSpPr/>
          <p:nvPr/>
        </p:nvSpPr>
        <p:spPr>
          <a:xfrm>
            <a:off x="6438512" y="2455581"/>
            <a:ext cx="235338" cy="554994"/>
          </a:xfrm>
          <a:prstGeom prst="rect">
            <a:avLst/>
          </a:prstGeom>
          <a:solidFill>
            <a:srgbClr val="00B1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B38A01-DB2F-3F4D-A23C-7633D1973C22}"/>
              </a:ext>
            </a:extLst>
          </p:cNvPr>
          <p:cNvSpPr/>
          <p:nvPr/>
        </p:nvSpPr>
        <p:spPr>
          <a:xfrm>
            <a:off x="4942120" y="1226984"/>
            <a:ext cx="2114429" cy="560992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“High Resolution”</a:t>
            </a:r>
          </a:p>
          <a:p>
            <a:pPr algn="ctr"/>
            <a:r>
              <a:rPr lang="en-US" b="1" dirty="0">
                <a:latin typeface="Cambria" panose="02040503050406030204" pitchFamily="18" charset="0"/>
              </a:rPr>
              <a:t>BPM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BC88D3-6607-D84E-AA76-F8765EF516BE}"/>
              </a:ext>
            </a:extLst>
          </p:cNvPr>
          <p:cNvSpPr/>
          <p:nvPr/>
        </p:nvSpPr>
        <p:spPr>
          <a:xfrm rot="12822962">
            <a:off x="6397479" y="1998653"/>
            <a:ext cx="397810" cy="69988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F3720AB-CB4B-2448-9525-33BF279B874D}"/>
              </a:ext>
            </a:extLst>
          </p:cNvPr>
          <p:cNvSpPr/>
          <p:nvPr/>
        </p:nvSpPr>
        <p:spPr>
          <a:xfrm rot="12822962">
            <a:off x="6433628" y="1949419"/>
            <a:ext cx="397810" cy="4571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2084EFF-9B82-B542-895D-215564131DCE}"/>
              </a:ext>
            </a:extLst>
          </p:cNvPr>
          <p:cNvCxnSpPr>
            <a:cxnSpLocks/>
          </p:cNvCxnSpPr>
          <p:nvPr/>
        </p:nvCxnSpPr>
        <p:spPr>
          <a:xfrm flipH="1">
            <a:off x="4387674" y="2101701"/>
            <a:ext cx="2050838" cy="4348352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982FD0B0-92A0-E446-A8EE-3F26A47F0C0B}"/>
              </a:ext>
            </a:extLst>
          </p:cNvPr>
          <p:cNvSpPr/>
          <p:nvPr/>
        </p:nvSpPr>
        <p:spPr>
          <a:xfrm>
            <a:off x="6160882" y="2802211"/>
            <a:ext cx="711489" cy="11191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AF13CAC-3D86-7847-BE13-C631803D31EF}"/>
              </a:ext>
            </a:extLst>
          </p:cNvPr>
          <p:cNvSpPr/>
          <p:nvPr/>
        </p:nvSpPr>
        <p:spPr>
          <a:xfrm rot="3154160">
            <a:off x="6315755" y="3661956"/>
            <a:ext cx="397810" cy="69988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1A50757-E1CA-924D-8A3B-DCC7A913043A}"/>
              </a:ext>
            </a:extLst>
          </p:cNvPr>
          <p:cNvSpPr/>
          <p:nvPr/>
        </p:nvSpPr>
        <p:spPr>
          <a:xfrm rot="3154160">
            <a:off x="6259434" y="3714361"/>
            <a:ext cx="397810" cy="4571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DABB0A-9D89-5641-9CA9-7514A4B0CC97}"/>
              </a:ext>
            </a:extLst>
          </p:cNvPr>
          <p:cNvSpPr/>
          <p:nvPr/>
        </p:nvSpPr>
        <p:spPr>
          <a:xfrm>
            <a:off x="6438512" y="2860706"/>
            <a:ext cx="235338" cy="554994"/>
          </a:xfrm>
          <a:prstGeom prst="rect">
            <a:avLst/>
          </a:prstGeom>
          <a:solidFill>
            <a:srgbClr val="00B1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646565-3AA8-0B46-B772-699ECD896E83}"/>
              </a:ext>
            </a:extLst>
          </p:cNvPr>
          <p:cNvCxnSpPr/>
          <p:nvPr/>
        </p:nvCxnSpPr>
        <p:spPr>
          <a:xfrm flipH="1">
            <a:off x="1894114" y="3676688"/>
            <a:ext cx="7717065" cy="0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C6A659E-C120-1141-86B1-15F9F00E65DB}"/>
              </a:ext>
            </a:extLst>
          </p:cNvPr>
          <p:cNvCxnSpPr>
            <a:cxnSpLocks/>
          </p:cNvCxnSpPr>
          <p:nvPr/>
        </p:nvCxnSpPr>
        <p:spPr>
          <a:xfrm flipV="1">
            <a:off x="6543880" y="2047018"/>
            <a:ext cx="28856" cy="1587725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BF354FC-B52C-5A44-BAD3-83A14533EF45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6" grpId="0" animBg="1"/>
      <p:bldP spid="18" grpId="0" animBg="1"/>
      <p:bldP spid="38" grpId="0" animBg="1"/>
      <p:bldP spid="39" grpId="0" animBg="1"/>
      <p:bldP spid="19" grpId="0" animBg="1"/>
      <p:bldP spid="44" grpId="0" animBg="1"/>
      <p:bldP spid="45" grpId="0" animBg="1"/>
      <p:bldP spid="4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0DD74-ED14-9B43-8B5F-72B95FB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r>
              <a:rPr lang="en-US" dirty="0"/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6172D-0766-6748-936E-7214B46E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IMG_0715.jpeg" descr="IMG_0715.jpeg">
            <a:extLst>
              <a:ext uri="{FF2B5EF4-FFF2-40B4-BE49-F238E27FC236}">
                <a16:creationId xmlns:a16="http://schemas.microsoft.com/office/drawing/2014/main" id="{CBF37C46-77CD-5343-BF04-CB11B91E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372" y="601169"/>
            <a:ext cx="6366071" cy="556355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B794A-5A9E-D745-9361-5A6C84A827AD}"/>
              </a:ext>
            </a:extLst>
          </p:cNvPr>
          <p:cNvCxnSpPr>
            <a:cxnSpLocks/>
          </p:cNvCxnSpPr>
          <p:nvPr/>
        </p:nvCxnSpPr>
        <p:spPr>
          <a:xfrm flipH="1">
            <a:off x="4038601" y="478722"/>
            <a:ext cx="581003" cy="427847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5D874F-A89C-4441-84EF-AE34E34C431D}"/>
              </a:ext>
            </a:extLst>
          </p:cNvPr>
          <p:cNvCxnSpPr>
            <a:cxnSpLocks/>
          </p:cNvCxnSpPr>
          <p:nvPr/>
        </p:nvCxnSpPr>
        <p:spPr>
          <a:xfrm>
            <a:off x="4032194" y="4830733"/>
            <a:ext cx="3699695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27B61-B608-C249-AE2B-07DA39DF0419}"/>
              </a:ext>
            </a:extLst>
          </p:cNvPr>
          <p:cNvCxnSpPr>
            <a:cxnSpLocks/>
          </p:cNvCxnSpPr>
          <p:nvPr/>
        </p:nvCxnSpPr>
        <p:spPr>
          <a:xfrm flipH="1" flipV="1">
            <a:off x="7256232" y="453949"/>
            <a:ext cx="545108" cy="43032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70F1EB-A5B4-7347-995E-4852B4D5A120}"/>
              </a:ext>
            </a:extLst>
          </p:cNvPr>
          <p:cNvGrpSpPr/>
          <p:nvPr/>
        </p:nvGrpSpPr>
        <p:grpSpPr>
          <a:xfrm>
            <a:off x="4131920" y="44837"/>
            <a:ext cx="1251929" cy="372662"/>
            <a:chOff x="3570443" y="19229"/>
            <a:chExt cx="1251929" cy="3726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DE5DB3-5605-CD4F-9367-641A6CDC97BB}"/>
                </a:ext>
              </a:extLst>
            </p:cNvPr>
            <p:cNvSpPr/>
            <p:nvPr/>
          </p:nvSpPr>
          <p:spPr>
            <a:xfrm>
              <a:off x="3570443" y="22558"/>
              <a:ext cx="936312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851136-9BC1-8345-81FC-B067E9D37128}"/>
                </a:ext>
              </a:extLst>
            </p:cNvPr>
            <p:cNvSpPr txBox="1"/>
            <p:nvPr/>
          </p:nvSpPr>
          <p:spPr>
            <a:xfrm>
              <a:off x="3617975" y="19229"/>
              <a:ext cx="1204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in</a:t>
              </a:r>
              <a:endParaRPr lang="en-US" b="1" baseline="-250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66CCAC-237E-8E42-9708-94AAE5EAA3FE}"/>
              </a:ext>
            </a:extLst>
          </p:cNvPr>
          <p:cNvGrpSpPr/>
          <p:nvPr/>
        </p:nvGrpSpPr>
        <p:grpSpPr>
          <a:xfrm>
            <a:off x="6700769" y="23630"/>
            <a:ext cx="1204397" cy="399826"/>
            <a:chOff x="6270172" y="-16624"/>
            <a:chExt cx="1204397" cy="3998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EB8876-5958-E845-A64B-6A9592ED764A}"/>
                </a:ext>
              </a:extLst>
            </p:cNvPr>
            <p:cNvSpPr/>
            <p:nvPr/>
          </p:nvSpPr>
          <p:spPr>
            <a:xfrm>
              <a:off x="6288029" y="13869"/>
              <a:ext cx="936312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C85F55-0839-E447-B6CD-D17B78ADF55D}"/>
                </a:ext>
              </a:extLst>
            </p:cNvPr>
            <p:cNvSpPr txBox="1"/>
            <p:nvPr/>
          </p:nvSpPr>
          <p:spPr>
            <a:xfrm>
              <a:off x="6270172" y="-16624"/>
              <a:ext cx="12043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out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113C40-A539-BC43-AAA5-BB584BB39523}"/>
              </a:ext>
            </a:extLst>
          </p:cNvPr>
          <p:cNvGrpSpPr/>
          <p:nvPr/>
        </p:nvGrpSpPr>
        <p:grpSpPr>
          <a:xfrm>
            <a:off x="3226921" y="5553641"/>
            <a:ext cx="1444029" cy="396258"/>
            <a:chOff x="3378343" y="5327331"/>
            <a:chExt cx="1444029" cy="39625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8B425B-4736-B340-93B8-C7ED46417E09}"/>
                </a:ext>
              </a:extLst>
            </p:cNvPr>
            <p:cNvSpPr/>
            <p:nvPr/>
          </p:nvSpPr>
          <p:spPr>
            <a:xfrm>
              <a:off x="3432845" y="5354256"/>
              <a:ext cx="1211509" cy="369333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9584902-0830-C248-A955-BA7AE3901813}"/>
                </a:ext>
              </a:extLst>
            </p:cNvPr>
            <p:cNvSpPr txBox="1"/>
            <p:nvPr/>
          </p:nvSpPr>
          <p:spPr>
            <a:xfrm>
              <a:off x="3378343" y="5327331"/>
              <a:ext cx="1444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mirror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4CC1E5-109F-F44D-A419-6CA4D085C0E3}"/>
              </a:ext>
            </a:extLst>
          </p:cNvPr>
          <p:cNvGrpSpPr/>
          <p:nvPr/>
        </p:nvGrpSpPr>
        <p:grpSpPr>
          <a:xfrm>
            <a:off x="8208043" y="5225086"/>
            <a:ext cx="1727415" cy="650172"/>
            <a:chOff x="7547648" y="5108747"/>
            <a:chExt cx="1727415" cy="65017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3726189-D995-2641-B511-3B6D9F009686}"/>
                </a:ext>
              </a:extLst>
            </p:cNvPr>
            <p:cNvSpPr/>
            <p:nvPr/>
          </p:nvSpPr>
          <p:spPr>
            <a:xfrm>
              <a:off x="7657174" y="5108747"/>
              <a:ext cx="1526521" cy="65017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CB1DB7-8C55-7F4C-B149-4C0C44FEAA16}"/>
                </a:ext>
              </a:extLst>
            </p:cNvPr>
            <p:cNvSpPr txBox="1"/>
            <p:nvPr/>
          </p:nvSpPr>
          <p:spPr>
            <a:xfrm>
              <a:off x="7547648" y="5112588"/>
              <a:ext cx="1727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CO</a:t>
              </a:r>
              <a:r>
                <a:rPr lang="en-US" b="1" baseline="-25000" dirty="0">
                  <a:solidFill>
                    <a:schemeClr val="bg1"/>
                  </a:solidFill>
                  <a:latin typeface="Cambria" panose="02040503050406030204" pitchFamily="18" charset="0"/>
                </a:rPr>
                <a:t>2 </a:t>
              </a:r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parabolic mirror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7D19750-D6F2-3244-9C38-26D65CF99E1E}"/>
              </a:ext>
            </a:extLst>
          </p:cNvPr>
          <p:cNvSpPr/>
          <p:nvPr/>
        </p:nvSpPr>
        <p:spPr>
          <a:xfrm>
            <a:off x="7731889" y="2290722"/>
            <a:ext cx="1110343" cy="62048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B11DCC-1B75-124C-8DD0-7ED6BFE61A87}"/>
              </a:ext>
            </a:extLst>
          </p:cNvPr>
          <p:cNvSpPr txBox="1"/>
          <p:nvPr/>
        </p:nvSpPr>
        <p:spPr>
          <a:xfrm>
            <a:off x="7837257" y="241629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Gas Jet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1A6DE2-007C-664D-8962-CD89BF9B3657}"/>
              </a:ext>
            </a:extLst>
          </p:cNvPr>
          <p:cNvSpPr/>
          <p:nvPr/>
        </p:nvSpPr>
        <p:spPr>
          <a:xfrm>
            <a:off x="9665538" y="2868008"/>
            <a:ext cx="1688262" cy="560992"/>
          </a:xfrm>
          <a:prstGeom prst="rect">
            <a:avLst/>
          </a:prstGeom>
          <a:solidFill>
            <a:srgbClr val="043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Electron Beam Probe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F3BAD9-F4AF-2449-821C-F626F9AEB69F}"/>
              </a:ext>
            </a:extLst>
          </p:cNvPr>
          <p:cNvCxnSpPr/>
          <p:nvPr/>
        </p:nvCxnSpPr>
        <p:spPr>
          <a:xfrm flipH="1">
            <a:off x="1887512" y="3176469"/>
            <a:ext cx="7717065" cy="0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C4A20A2C-76A9-2D44-B78C-66F8262DD063}"/>
              </a:ext>
            </a:extLst>
          </p:cNvPr>
          <p:cNvSpPr/>
          <p:nvPr/>
        </p:nvSpPr>
        <p:spPr>
          <a:xfrm>
            <a:off x="2017491" y="2135802"/>
            <a:ext cx="2114429" cy="560992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“Low Resolution”</a:t>
            </a:r>
          </a:p>
          <a:p>
            <a:pPr algn="ctr"/>
            <a:r>
              <a:rPr lang="en-US" b="1" dirty="0">
                <a:latin typeface="Cambria" panose="02040503050406030204" pitchFamily="18" charset="0"/>
              </a:rPr>
              <a:t>BPM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0E25EB-97F3-FB48-8FA6-834C58075B26}"/>
              </a:ext>
            </a:extLst>
          </p:cNvPr>
          <p:cNvSpPr/>
          <p:nvPr/>
        </p:nvSpPr>
        <p:spPr>
          <a:xfrm rot="9083730">
            <a:off x="2693167" y="3091626"/>
            <a:ext cx="589163" cy="99398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A643C9-8991-F343-BD4F-9247956DB4B8}"/>
              </a:ext>
            </a:extLst>
          </p:cNvPr>
          <p:cNvSpPr/>
          <p:nvPr/>
        </p:nvSpPr>
        <p:spPr>
          <a:xfrm rot="9083730">
            <a:off x="2662768" y="3056106"/>
            <a:ext cx="589163" cy="4571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4705F0-AC25-A349-A908-BEA27ED8167A}"/>
              </a:ext>
            </a:extLst>
          </p:cNvPr>
          <p:cNvCxnSpPr>
            <a:cxnSpLocks/>
          </p:cNvCxnSpPr>
          <p:nvPr/>
        </p:nvCxnSpPr>
        <p:spPr>
          <a:xfrm>
            <a:off x="2985370" y="3238393"/>
            <a:ext cx="2378" cy="2675878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3778CF2-1BF2-FA49-890C-0577407FC2BF}"/>
              </a:ext>
            </a:extLst>
          </p:cNvPr>
          <p:cNvSpPr/>
          <p:nvPr/>
        </p:nvSpPr>
        <p:spPr>
          <a:xfrm>
            <a:off x="4973192" y="487706"/>
            <a:ext cx="2114429" cy="560992"/>
          </a:xfrm>
          <a:prstGeom prst="rect">
            <a:avLst/>
          </a:prstGeom>
          <a:solidFill>
            <a:srgbClr val="00B1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</a:rPr>
              <a:t>“High Resolution”</a:t>
            </a:r>
          </a:p>
          <a:p>
            <a:pPr algn="ctr"/>
            <a:r>
              <a:rPr lang="en-US" b="1" dirty="0">
                <a:latin typeface="Cambria" panose="02040503050406030204" pitchFamily="18" charset="0"/>
              </a:rPr>
              <a:t>BPM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042ECB-B6D1-3C49-8724-143C0EF9782F}"/>
              </a:ext>
            </a:extLst>
          </p:cNvPr>
          <p:cNvCxnSpPr>
            <a:cxnSpLocks/>
          </p:cNvCxnSpPr>
          <p:nvPr/>
        </p:nvCxnSpPr>
        <p:spPr>
          <a:xfrm flipH="1">
            <a:off x="4100050" y="1481559"/>
            <a:ext cx="2266872" cy="4897719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574B10-598F-FE48-B116-AB6CBFB68324}"/>
              </a:ext>
            </a:extLst>
          </p:cNvPr>
          <p:cNvCxnSpPr>
            <a:cxnSpLocks/>
          </p:cNvCxnSpPr>
          <p:nvPr/>
        </p:nvCxnSpPr>
        <p:spPr>
          <a:xfrm flipV="1">
            <a:off x="6474048" y="1509432"/>
            <a:ext cx="0" cy="1562580"/>
          </a:xfrm>
          <a:prstGeom prst="straightConnector1">
            <a:avLst/>
          </a:prstGeom>
          <a:ln w="57150">
            <a:solidFill>
              <a:srgbClr val="00B1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9B86E19-E629-3742-9F99-97D37D01A21A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26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8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11556" y="-98553"/>
            <a:ext cx="1226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 results: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2400" b="1" dirty="0">
                <a:solidFill>
                  <a:srgbClr val="C00000"/>
                </a:solidFill>
              </a:rPr>
              <a:t>ypical image observed at the “Low Resolution” BPM</a:t>
            </a:r>
          </a:p>
          <a:p>
            <a:endParaRPr lang="en-US" sz="36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ser">
            <a:extLst>
              <a:ext uri="{FF2B5EF4-FFF2-40B4-BE49-F238E27FC236}">
                <a16:creationId xmlns:a16="http://schemas.microsoft.com/office/drawing/2014/main" id="{3168C63D-006E-D841-9AA9-F1168C20CBBF}"/>
              </a:ext>
            </a:extLst>
          </p:cNvPr>
          <p:cNvSpPr txBox="1"/>
          <p:nvPr/>
        </p:nvSpPr>
        <p:spPr>
          <a:xfrm>
            <a:off x="165050" y="5005409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Laser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92BAD2-CB91-504B-A1E3-19FBED290C1E}"/>
              </a:ext>
            </a:extLst>
          </p:cNvPr>
          <p:cNvSpPr txBox="1"/>
          <p:nvPr/>
        </p:nvSpPr>
        <p:spPr>
          <a:xfrm>
            <a:off x="8444385" y="1420299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15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3258D4-17EE-B845-9D7A-24007554A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93" t="19153" r="12728" b="19663"/>
          <a:stretch/>
        </p:blipFill>
        <p:spPr>
          <a:xfrm>
            <a:off x="2991867" y="1087487"/>
            <a:ext cx="5446075" cy="526180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00E70E-5EF1-D842-90F6-2EF053D039D4}"/>
              </a:ext>
            </a:extLst>
          </p:cNvPr>
          <p:cNvCxnSpPr>
            <a:cxnSpLocks/>
          </p:cNvCxnSpPr>
          <p:nvPr/>
        </p:nvCxnSpPr>
        <p:spPr>
          <a:xfrm flipV="1">
            <a:off x="3336470" y="5591063"/>
            <a:ext cx="489859" cy="4397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A72B64-9E28-3E48-96A7-9B4E005429B1}"/>
              </a:ext>
            </a:extLst>
          </p:cNvPr>
          <p:cNvCxnSpPr>
            <a:cxnSpLocks/>
          </p:cNvCxnSpPr>
          <p:nvPr/>
        </p:nvCxnSpPr>
        <p:spPr>
          <a:xfrm flipH="1">
            <a:off x="7898847" y="1849335"/>
            <a:ext cx="371159" cy="3215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6074E2-8F82-6244-AAF6-2E274D336C77}"/>
              </a:ext>
            </a:extLst>
          </p:cNvPr>
          <p:cNvCxnSpPr>
            <a:cxnSpLocks/>
          </p:cNvCxnSpPr>
          <p:nvPr/>
        </p:nvCxnSpPr>
        <p:spPr>
          <a:xfrm>
            <a:off x="8227476" y="1859020"/>
            <a:ext cx="8588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79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135114F-6825-B44D-A202-95864014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52" t="19227" r="13265" b="19325"/>
          <a:stretch/>
        </p:blipFill>
        <p:spPr>
          <a:xfrm>
            <a:off x="3089110" y="1052761"/>
            <a:ext cx="5354793" cy="539974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E64BE-D139-6D42-B6A2-5E7E2FDB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3149"/>
            <a:ext cx="2743200" cy="365125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12/04/2019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70160-3542-E947-921F-D06DCD60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3148"/>
            <a:ext cx="2743200" cy="365125"/>
          </a:xfrm>
        </p:spPr>
        <p:txBody>
          <a:bodyPr/>
          <a:lstStyle/>
          <a:p>
            <a:fld id="{784A81D0-4701-4DAB-9227-EB6585B09E7F}" type="slidenum">
              <a:rPr lang="en-US" sz="1400" b="1" smtClean="0">
                <a:solidFill>
                  <a:schemeClr val="tx1"/>
                </a:solidFill>
                <a:latin typeface="Cambria" panose="02040503050406030204" pitchFamily="18" charset="0"/>
              </a:rPr>
              <a:t>9</a:t>
            </a:fld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D19EF-320B-6A4A-9518-40D495AA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3" r="886" b="19972"/>
          <a:stretch/>
        </p:blipFill>
        <p:spPr>
          <a:xfrm>
            <a:off x="-11556" y="-6489"/>
            <a:ext cx="12260914" cy="1001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98AE2-BB0B-1E45-B82D-ACA8B6AD959F}"/>
              </a:ext>
            </a:extLst>
          </p:cNvPr>
          <p:cNvSpPr txBox="1"/>
          <p:nvPr/>
        </p:nvSpPr>
        <p:spPr>
          <a:xfrm>
            <a:off x="11556" y="-98553"/>
            <a:ext cx="1226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 results: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sz="2400" b="1" dirty="0">
                <a:solidFill>
                  <a:srgbClr val="C00000"/>
                </a:solidFill>
              </a:rPr>
              <a:t>ypical image observed at the “Low Resolution” BPM</a:t>
            </a:r>
          </a:p>
          <a:p>
            <a:endParaRPr lang="en-US" sz="36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2D4FD3-C5F9-244C-BA36-AC2391B02914}"/>
              </a:ext>
            </a:extLst>
          </p:cNvPr>
          <p:cNvCxnSpPr/>
          <p:nvPr/>
        </p:nvCxnSpPr>
        <p:spPr>
          <a:xfrm>
            <a:off x="0" y="100699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380AE4-22F6-A74C-9B96-EE69A271873E}"/>
              </a:ext>
            </a:extLst>
          </p:cNvPr>
          <p:cNvCxnSpPr/>
          <p:nvPr/>
        </p:nvCxnSpPr>
        <p:spPr>
          <a:xfrm>
            <a:off x="-11556" y="648314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ser">
            <a:extLst>
              <a:ext uri="{FF2B5EF4-FFF2-40B4-BE49-F238E27FC236}">
                <a16:creationId xmlns:a16="http://schemas.microsoft.com/office/drawing/2014/main" id="{3168C63D-006E-D841-9AA9-F1168C20CBBF}"/>
              </a:ext>
            </a:extLst>
          </p:cNvPr>
          <p:cNvSpPr txBox="1"/>
          <p:nvPr/>
        </p:nvSpPr>
        <p:spPr>
          <a:xfrm>
            <a:off x="165050" y="5005409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Laser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C1CFEB-2409-F941-97F8-C537AA2C31F3}"/>
              </a:ext>
            </a:extLst>
          </p:cNvPr>
          <p:cNvCxnSpPr>
            <a:cxnSpLocks/>
          </p:cNvCxnSpPr>
          <p:nvPr/>
        </p:nvCxnSpPr>
        <p:spPr>
          <a:xfrm flipH="1">
            <a:off x="3308418" y="3413486"/>
            <a:ext cx="2200068" cy="0"/>
          </a:xfrm>
          <a:prstGeom prst="straightConnector1">
            <a:avLst/>
          </a:prstGeom>
          <a:ln w="7620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C66882E-7323-D347-BB52-460B222D2584}"/>
              </a:ext>
            </a:extLst>
          </p:cNvPr>
          <p:cNvSpPr txBox="1"/>
          <p:nvPr/>
        </p:nvSpPr>
        <p:spPr>
          <a:xfrm>
            <a:off x="3505188" y="3044154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150"/>
                </a:solidFill>
              </a:rPr>
              <a:t>Laser propagation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2A787C-1F71-F245-814F-9BD042074E64}"/>
              </a:ext>
            </a:extLst>
          </p:cNvPr>
          <p:cNvSpPr txBox="1"/>
          <p:nvPr/>
        </p:nvSpPr>
        <p:spPr>
          <a:xfrm>
            <a:off x="4497292" y="2074657"/>
            <a:ext cx="18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 gas released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E</a:t>
            </a:r>
            <a:r>
              <a:rPr lang="en-US" b="1" baseline="-25000" dirty="0">
                <a:solidFill>
                  <a:schemeClr val="bg1"/>
                </a:solidFill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 = 4 J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00E70E-5EF1-D842-90F6-2EF053D039D4}"/>
              </a:ext>
            </a:extLst>
          </p:cNvPr>
          <p:cNvCxnSpPr>
            <a:cxnSpLocks/>
          </p:cNvCxnSpPr>
          <p:nvPr/>
        </p:nvCxnSpPr>
        <p:spPr>
          <a:xfrm flipV="1">
            <a:off x="3260258" y="5567728"/>
            <a:ext cx="489859" cy="4397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A72B64-9E28-3E48-96A7-9B4E005429B1}"/>
              </a:ext>
            </a:extLst>
          </p:cNvPr>
          <p:cNvCxnSpPr>
            <a:cxnSpLocks/>
          </p:cNvCxnSpPr>
          <p:nvPr/>
        </p:nvCxnSpPr>
        <p:spPr>
          <a:xfrm flipH="1">
            <a:off x="7657818" y="1513867"/>
            <a:ext cx="371159" cy="3215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6074E2-8F82-6244-AAF6-2E274D336C77}"/>
              </a:ext>
            </a:extLst>
          </p:cNvPr>
          <p:cNvCxnSpPr>
            <a:cxnSpLocks/>
          </p:cNvCxnSpPr>
          <p:nvPr/>
        </p:nvCxnSpPr>
        <p:spPr>
          <a:xfrm>
            <a:off x="8017402" y="1513867"/>
            <a:ext cx="8588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C92BAD2-CB91-504B-A1E3-19FBED290C1E}"/>
              </a:ext>
            </a:extLst>
          </p:cNvPr>
          <p:cNvSpPr txBox="1"/>
          <p:nvPr/>
        </p:nvSpPr>
        <p:spPr>
          <a:xfrm>
            <a:off x="7984482" y="113746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15 mm</a:t>
            </a:r>
          </a:p>
        </p:txBody>
      </p:sp>
    </p:spTree>
    <p:extLst>
      <p:ext uri="{BB962C8B-B14F-4D97-AF65-F5344CB8AC3E}">
        <p14:creationId xmlns:p14="http://schemas.microsoft.com/office/powerpoint/2010/main" val="837438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1417</Words>
  <Application>Microsoft Macintosh PowerPoint</Application>
  <PresentationFormat>Widescreen</PresentationFormat>
  <Paragraphs>316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Gill Sans</vt:lpstr>
      <vt:lpstr>MinionPro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Equipment Requirements and Hazards</vt:lpstr>
      <vt:lpstr>Experimental Time Request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Irina  Petrushina</dc:creator>
  <cp:keywords/>
  <dc:description/>
  <cp:lastModifiedBy>Irina  Petrushina</cp:lastModifiedBy>
  <cp:revision>41</cp:revision>
  <dcterms:created xsi:type="dcterms:W3CDTF">2019-12-02T18:48:20Z</dcterms:created>
  <dcterms:modified xsi:type="dcterms:W3CDTF">2019-12-04T14:08:44Z</dcterms:modified>
  <cp:category/>
</cp:coreProperties>
</file>