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6" r:id="rId2"/>
    <p:sldId id="354" r:id="rId3"/>
    <p:sldId id="360" r:id="rId4"/>
    <p:sldId id="361" r:id="rId5"/>
    <p:sldId id="362" r:id="rId6"/>
    <p:sldId id="363" r:id="rId7"/>
    <p:sldId id="364" r:id="rId8"/>
    <p:sldId id="366" r:id="rId9"/>
    <p:sldId id="317" r:id="rId10"/>
    <p:sldId id="318" r:id="rId11"/>
    <p:sldId id="368" r:id="rId12"/>
    <p:sldId id="374" r:id="rId13"/>
    <p:sldId id="369" r:id="rId14"/>
    <p:sldId id="375" r:id="rId15"/>
    <p:sldId id="371" r:id="rId16"/>
    <p:sldId id="335" r:id="rId17"/>
    <p:sldId id="370" r:id="rId18"/>
    <p:sldId id="372" r:id="rId19"/>
    <p:sldId id="329" r:id="rId20"/>
    <p:sldId id="376" r:id="rId21"/>
    <p:sldId id="373" r:id="rId22"/>
    <p:sldId id="34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FD86"/>
    <a:srgbClr val="E089FF"/>
    <a:srgbClr val="FC1610"/>
    <a:srgbClr val="76EEFE"/>
    <a:srgbClr val="FF8181"/>
    <a:srgbClr val="4383D1"/>
    <a:srgbClr val="001042"/>
    <a:srgbClr val="D9D9D9"/>
    <a:srgbClr val="FF0000"/>
    <a:srgbClr val="02C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8554" autoAdjust="0"/>
  </p:normalViewPr>
  <p:slideViewPr>
    <p:cSldViewPr>
      <p:cViewPr varScale="1">
        <p:scale>
          <a:sx n="109" d="100"/>
          <a:sy n="109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983424-024B-4694-9981-BC86E428DC0A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ACBB0C-3AB0-4A99-9C42-16E6A8AF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1746-3E00-4EBA-9460-C5919A0FEF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7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CBB0C-3AB0-4A99-9C42-16E6A8AF82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4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CBB0C-3AB0-4A99-9C42-16E6A8AF82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66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very much!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1746-3E00-4EBA-9460-C5919A0FEF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4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8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8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6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69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425EA4"/>
            </a:gs>
            <a:gs pos="37000">
              <a:srgbClr val="2341A1"/>
            </a:gs>
            <a:gs pos="100000">
              <a:srgbClr val="00104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82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199" y="609600"/>
            <a:ext cx="675322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2400" dirty="0">
                <a:solidFill>
                  <a:srgbClr val="23FD86"/>
                </a:solidFill>
                <a:latin typeface="Arial Black" pitchFamily="34" charset="0"/>
              </a:rPr>
              <a:t>Proposal ID: </a:t>
            </a:r>
            <a:r>
              <a:rPr lang="en-US" altLang="en-US" sz="2400" dirty="0">
                <a:solidFill>
                  <a:srgbClr val="FFFF00"/>
                </a:solidFill>
                <a:latin typeface="Arial Black" pitchFamily="34" charset="0"/>
              </a:rPr>
              <a:t>UED 306056 </a:t>
            </a:r>
          </a:p>
          <a:p>
            <a:pPr algn="r"/>
            <a:r>
              <a:rPr lang="en-US" altLang="en-US" sz="2400" dirty="0">
                <a:solidFill>
                  <a:srgbClr val="23FD86"/>
                </a:solidFill>
                <a:latin typeface="Arial Black" pitchFamily="34" charset="0"/>
              </a:rPr>
              <a:t>Proposal title: </a:t>
            </a:r>
            <a:r>
              <a:rPr lang="en-US" altLang="en-US" sz="2400" dirty="0">
                <a:solidFill>
                  <a:srgbClr val="FFFF00"/>
                </a:solidFill>
                <a:latin typeface="Arial Black" pitchFamily="34" charset="0"/>
              </a:rPr>
              <a:t>Structural phase transition and phonon excitation in non-equilibrium Cu</a:t>
            </a:r>
            <a:r>
              <a:rPr lang="en-US" altLang="en-US" sz="2400" baseline="-25000" dirty="0"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en-US" altLang="en-US" sz="2400" dirty="0">
                <a:solidFill>
                  <a:srgbClr val="FFFF00"/>
                </a:solidFill>
                <a:latin typeface="Arial Black" pitchFamily="34" charset="0"/>
              </a:rPr>
              <a:t>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2023646"/>
            <a:ext cx="622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31725" indent="-37474525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23FD86"/>
                </a:solidFill>
              </a:rPr>
              <a:t>PI: </a:t>
            </a:r>
            <a:r>
              <a:rPr lang="en-US" altLang="en-US" sz="1600" b="1" i="1" dirty="0"/>
              <a:t>Jing Tao</a:t>
            </a:r>
          </a:p>
          <a:p>
            <a:pPr algn="r"/>
            <a:endParaRPr lang="en-US" altLang="en-US" sz="1600" b="1" i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0702" y="2702168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31725" indent="-37474525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400" b="0" i="1" dirty="0"/>
              <a:t>Condensed Matter Physics &amp; Materials Science Division</a:t>
            </a:r>
          </a:p>
          <a:p>
            <a:pPr algn="r"/>
            <a:r>
              <a:rPr lang="en-US" altLang="en-US" sz="1400" b="0" i="1" dirty="0"/>
              <a:t>Brookhaven National Laboratory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199" y="3362980"/>
            <a:ext cx="6753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400" b="1" dirty="0">
                <a:solidFill>
                  <a:srgbClr val="23F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Source (Received): 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U. S. DOE, BES, Division of Materials Science and Engineering, and </a:t>
            </a:r>
            <a:r>
              <a:rPr lang="en-US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Career Award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97E66-3D5F-4E9A-A22C-A6233AC81E57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0601F1C-99BD-40B7-A865-D8114EFA4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16" y="2284486"/>
            <a:ext cx="622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31725" indent="-37474525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23FD86"/>
                </a:solidFill>
              </a:rPr>
              <a:t>Co-PI: </a:t>
            </a:r>
            <a:r>
              <a:rPr lang="en-US" altLang="en-US" sz="1600" b="1" i="1" dirty="0" err="1"/>
              <a:t>Junjie</a:t>
            </a:r>
            <a:r>
              <a:rPr lang="en-US" altLang="en-US" sz="1600" b="1" i="1" dirty="0"/>
              <a:t> Li, </a:t>
            </a:r>
            <a:r>
              <a:rPr lang="en-US" altLang="en-US" sz="1600" b="1" i="1" dirty="0" err="1"/>
              <a:t>Yimei</a:t>
            </a:r>
            <a:r>
              <a:rPr lang="en-US" altLang="en-US" sz="1600" b="1" i="1" dirty="0"/>
              <a:t> Zhu</a:t>
            </a:r>
          </a:p>
          <a:p>
            <a:pPr algn="r"/>
            <a:endParaRPr lang="en-US" altLang="en-US" sz="16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AC8F5-56B5-4518-B549-AE249D5FA2FF}"/>
              </a:ext>
            </a:extLst>
          </p:cNvPr>
          <p:cNvSpPr txBox="1"/>
          <p:nvPr/>
        </p:nvSpPr>
        <p:spPr>
          <a:xfrm>
            <a:off x="228600" y="4038600"/>
            <a:ext cx="1233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3FD86"/>
                </a:solidFill>
              </a:rPr>
              <a:t>Collaborators: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67C00-B22F-4053-843A-6209F1A39009}"/>
              </a:ext>
            </a:extLst>
          </p:cNvPr>
          <p:cNvSpPr txBox="1"/>
          <p:nvPr/>
        </p:nvSpPr>
        <p:spPr>
          <a:xfrm>
            <a:off x="228600" y="4395811"/>
            <a:ext cx="38911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Brookhaven National Laboratory</a:t>
            </a:r>
          </a:p>
          <a:p>
            <a:r>
              <a:rPr lang="en-US" sz="1400" dirty="0"/>
              <a:t>PM: L. Wu, W-G. Yin, R. </a:t>
            </a:r>
            <a:r>
              <a:rPr lang="en-US" sz="1400" dirty="0" err="1"/>
              <a:t>Konik</a:t>
            </a:r>
            <a:r>
              <a:rPr lang="en-US" sz="1400" dirty="0"/>
              <a:t>, M. Dean, I. Robinson</a:t>
            </a:r>
          </a:p>
          <a:p>
            <a:endParaRPr lang="en-US" sz="1400" dirty="0"/>
          </a:p>
          <a:p>
            <a:r>
              <a:rPr lang="en-US" sz="1400" dirty="0"/>
              <a:t>ATF: M. </a:t>
            </a:r>
            <a:r>
              <a:rPr lang="en-US" sz="1400" dirty="0" err="1"/>
              <a:t>Babzien</a:t>
            </a:r>
            <a:r>
              <a:rPr lang="en-US" sz="1400" dirty="0"/>
              <a:t>, M. </a:t>
            </a:r>
            <a:r>
              <a:rPr lang="en-US" sz="1400" dirty="0" err="1"/>
              <a:t>Fedurin</a:t>
            </a:r>
            <a:r>
              <a:rPr lang="en-US" sz="1400" dirty="0"/>
              <a:t>, R. Malone, M. Palmer</a:t>
            </a:r>
          </a:p>
          <a:p>
            <a:endParaRPr lang="en-US" sz="1400" dirty="0"/>
          </a:p>
          <a:p>
            <a:r>
              <a:rPr lang="en-US" sz="1400" dirty="0"/>
              <a:t>CFN: D. Lu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86D06-9627-4E0F-AD80-0A3426B11F5A}"/>
              </a:ext>
            </a:extLst>
          </p:cNvPr>
          <p:cNvSpPr txBox="1"/>
          <p:nvPr/>
        </p:nvSpPr>
        <p:spPr>
          <a:xfrm>
            <a:off x="4375707" y="437621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University of Arkansas</a:t>
            </a:r>
          </a:p>
          <a:p>
            <a:r>
              <a:rPr lang="en-US" sz="1400" dirty="0"/>
              <a:t>J-Y. Chen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DE3FD-D361-49A6-B27B-1D8BF7F116D6}"/>
              </a:ext>
            </a:extLst>
          </p:cNvPr>
          <p:cNvSpPr txBox="1"/>
          <p:nvPr/>
        </p:nvSpPr>
        <p:spPr>
          <a:xfrm>
            <a:off x="4379629" y="5088308"/>
            <a:ext cx="215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American Physical Society</a:t>
            </a:r>
          </a:p>
          <a:p>
            <a:r>
              <a:rPr lang="en-US" sz="1400" dirty="0"/>
              <a:t>Y. Li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4CE678-C4BF-4DFE-8D39-00929104A186}"/>
              </a:ext>
            </a:extLst>
          </p:cNvPr>
          <p:cNvSpPr txBox="1"/>
          <p:nvPr/>
        </p:nvSpPr>
        <p:spPr>
          <a:xfrm>
            <a:off x="228600" y="5759684"/>
            <a:ext cx="1700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Princeton University</a:t>
            </a:r>
          </a:p>
          <a:p>
            <a:r>
              <a:rPr lang="en-US" sz="1400" dirty="0"/>
              <a:t>R. J. Cava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32FC9A-BF72-4F73-8B28-CD0335216C56}"/>
              </a:ext>
            </a:extLst>
          </p:cNvPr>
          <p:cNvSpPr txBox="1"/>
          <p:nvPr/>
        </p:nvSpPr>
        <p:spPr>
          <a:xfrm>
            <a:off x="4384056" y="5759684"/>
            <a:ext cx="18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University of Michigan</a:t>
            </a:r>
          </a:p>
          <a:p>
            <a:r>
              <a:rPr lang="en-US" sz="1400" dirty="0"/>
              <a:t>K. Sun</a:t>
            </a:r>
          </a:p>
        </p:txBody>
      </p:sp>
    </p:spTree>
    <p:extLst>
      <p:ext uri="{BB962C8B-B14F-4D97-AF65-F5344CB8AC3E}">
        <p14:creationId xmlns:p14="http://schemas.microsoft.com/office/powerpoint/2010/main" val="385867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BD9ECB-97F0-4A47-822C-66CB24490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5996765"/>
            <a:ext cx="1719638" cy="615778"/>
          </a:xfrm>
          <a:prstGeom prst="rect">
            <a:avLst/>
          </a:prstGeom>
        </p:spPr>
      </p:pic>
      <p:sp>
        <p:nvSpPr>
          <p:cNvPr id="44" name="TextBox 5">
            <a:extLst>
              <a:ext uri="{FF2B5EF4-FFF2-40B4-BE49-F238E27FC236}">
                <a16:creationId xmlns:a16="http://schemas.microsoft.com/office/drawing/2014/main" id="{86C8A619-2664-4E51-943A-2DDC93B8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49844"/>
            <a:ext cx="2819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latin typeface="+mj-lt"/>
              </a:rPr>
              <a:t>Acceleration voltage ~ 3 MeV</a:t>
            </a:r>
          </a:p>
        </p:txBody>
      </p:sp>
      <p:sp>
        <p:nvSpPr>
          <p:cNvPr id="47" name="Rounded Rectangle 52">
            <a:extLst>
              <a:ext uri="{FF2B5EF4-FFF2-40B4-BE49-F238E27FC236}">
                <a16:creationId xmlns:a16="http://schemas.microsoft.com/office/drawing/2014/main" id="{F19B368D-58DD-48A6-84F9-57F4F851FEA5}"/>
              </a:ext>
            </a:extLst>
          </p:cNvPr>
          <p:cNvSpPr/>
          <p:nvPr/>
        </p:nvSpPr>
        <p:spPr>
          <a:xfrm>
            <a:off x="228600" y="5638401"/>
            <a:ext cx="2819400" cy="35661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471FD7F6-F2A9-466D-A265-0BAC7A026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652551"/>
            <a:ext cx="211404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latin typeface="+mj-lt"/>
              </a:rPr>
              <a:t>10</a:t>
            </a:r>
            <a:r>
              <a:rPr lang="en-US" altLang="en-US" sz="1600" b="1" baseline="30000" dirty="0">
                <a:latin typeface="+mj-lt"/>
              </a:rPr>
              <a:t>6</a:t>
            </a:r>
            <a:r>
              <a:rPr lang="en-US" altLang="en-US" sz="1600" b="1" dirty="0">
                <a:latin typeface="+mj-lt"/>
              </a:rPr>
              <a:t> electrons per pulse</a:t>
            </a: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E0480952-E700-42EB-9A94-85AFA79D6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35759"/>
            <a:ext cx="2622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latin typeface="+mj-lt"/>
              </a:rPr>
              <a:t>Temporal resolution ~ 130 fs</a:t>
            </a:r>
          </a:p>
        </p:txBody>
      </p:sp>
      <p:sp>
        <p:nvSpPr>
          <p:cNvPr id="50" name="Rounded Rectangle 55">
            <a:extLst>
              <a:ext uri="{FF2B5EF4-FFF2-40B4-BE49-F238E27FC236}">
                <a16:creationId xmlns:a16="http://schemas.microsoft.com/office/drawing/2014/main" id="{94270BB5-4DEE-4F0F-804D-92B681FEF035}"/>
              </a:ext>
            </a:extLst>
          </p:cNvPr>
          <p:cNvSpPr/>
          <p:nvPr/>
        </p:nvSpPr>
        <p:spPr>
          <a:xfrm>
            <a:off x="3276600" y="5641918"/>
            <a:ext cx="2114040" cy="35661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6">
            <a:extLst>
              <a:ext uri="{FF2B5EF4-FFF2-40B4-BE49-F238E27FC236}">
                <a16:creationId xmlns:a16="http://schemas.microsoft.com/office/drawing/2014/main" id="{FE3824FD-8447-4A97-BD65-E762FBA3C237}"/>
              </a:ext>
            </a:extLst>
          </p:cNvPr>
          <p:cNvSpPr/>
          <p:nvPr/>
        </p:nvSpPr>
        <p:spPr>
          <a:xfrm>
            <a:off x="5642343" y="5635759"/>
            <a:ext cx="2560320" cy="35222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9990E1-8293-4109-A96A-57AA85939A45}"/>
              </a:ext>
            </a:extLst>
          </p:cNvPr>
          <p:cNvCxnSpPr/>
          <p:nvPr/>
        </p:nvCxnSpPr>
        <p:spPr>
          <a:xfrm>
            <a:off x="152400" y="5181600"/>
            <a:ext cx="0" cy="128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E89F4C-B75D-401F-945B-700E2CBA5468}"/>
              </a:ext>
            </a:extLst>
          </p:cNvPr>
          <p:cNvCxnSpPr/>
          <p:nvPr/>
        </p:nvCxnSpPr>
        <p:spPr>
          <a:xfrm flipH="1">
            <a:off x="139126" y="5190464"/>
            <a:ext cx="990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FBDEDBA-F025-4450-9D78-A71A159928AF}"/>
              </a:ext>
            </a:extLst>
          </p:cNvPr>
          <p:cNvCxnSpPr/>
          <p:nvPr/>
        </p:nvCxnSpPr>
        <p:spPr>
          <a:xfrm flipH="1">
            <a:off x="152400" y="5551967"/>
            <a:ext cx="899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F26F1B-2AFB-4F04-B843-62DBF9808D3C}"/>
              </a:ext>
            </a:extLst>
          </p:cNvPr>
          <p:cNvCxnSpPr/>
          <p:nvPr/>
        </p:nvCxnSpPr>
        <p:spPr>
          <a:xfrm>
            <a:off x="1129614" y="5190464"/>
            <a:ext cx="0" cy="361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E6FF223-8A75-4B09-AB32-CFC464B5B0CB}"/>
              </a:ext>
            </a:extLst>
          </p:cNvPr>
          <p:cNvSpPr txBox="1"/>
          <p:nvPr/>
        </p:nvSpPr>
        <p:spPr>
          <a:xfrm>
            <a:off x="249866" y="5202866"/>
            <a:ext cx="75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7C3E44-4E73-4114-AAEE-F27AD3D3CD59}"/>
              </a:ext>
            </a:extLst>
          </p:cNvPr>
          <p:cNvSpPr/>
          <p:nvPr/>
        </p:nvSpPr>
        <p:spPr>
          <a:xfrm>
            <a:off x="97466" y="6085367"/>
            <a:ext cx="131134" cy="446567"/>
          </a:xfrm>
          <a:prstGeom prst="rect">
            <a:avLst/>
          </a:prstGeom>
          <a:gradFill flip="none" rotWithShape="1">
            <a:gsLst>
              <a:gs pos="0">
                <a:srgbClr val="001560"/>
              </a:gs>
              <a:gs pos="65000">
                <a:srgbClr val="002570">
                  <a:shade val="67500"/>
                  <a:satMod val="115000"/>
                  <a:alpha val="84000"/>
                </a:srgbClr>
              </a:gs>
              <a:gs pos="100000">
                <a:srgbClr val="002570">
                  <a:shade val="100000"/>
                  <a:satMod val="115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F771269-6341-4590-A530-8FD2B4043927}"/>
              </a:ext>
            </a:extLst>
          </p:cNvPr>
          <p:cNvSpPr/>
          <p:nvPr/>
        </p:nvSpPr>
        <p:spPr>
          <a:xfrm rot="16200000">
            <a:off x="8620727" y="5117171"/>
            <a:ext cx="162005" cy="880455"/>
          </a:xfrm>
          <a:prstGeom prst="rect">
            <a:avLst/>
          </a:prstGeom>
          <a:gradFill flip="none" rotWithShape="1">
            <a:gsLst>
              <a:gs pos="0">
                <a:srgbClr val="001C82"/>
              </a:gs>
              <a:gs pos="53000">
                <a:srgbClr val="002570">
                  <a:shade val="67500"/>
                  <a:satMod val="115000"/>
                  <a:alpha val="90000"/>
                </a:srgbClr>
              </a:gs>
              <a:gs pos="100000">
                <a:srgbClr val="002570">
                  <a:shade val="100000"/>
                  <a:satMod val="115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11C4607-92DB-4EBA-A06D-5C97E6EF60A0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A12B8BD-E689-4FC6-9F81-15FDDB94BD62}"/>
              </a:ext>
            </a:extLst>
          </p:cNvPr>
          <p:cNvSpPr/>
          <p:nvPr/>
        </p:nvSpPr>
        <p:spPr>
          <a:xfrm>
            <a:off x="2364614" y="136646"/>
            <a:ext cx="49505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solidFill>
                  <a:srgbClr val="FFDA65"/>
                </a:solidFill>
                <a:latin typeface="Arial Black" panose="020B0A04020102020204" pitchFamily="34" charset="0"/>
              </a:rPr>
              <a:t>MeV UED at Brookhaven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EAD7653-D02B-491A-A801-A496B8B27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39" y="1700219"/>
            <a:ext cx="9160296" cy="2947981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11F7BD20-E157-45FE-BC3A-1C269E37B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74" y="6154616"/>
            <a:ext cx="212274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latin typeface="+mj-lt"/>
              </a:rPr>
              <a:t>800 nm laser pumping</a:t>
            </a:r>
          </a:p>
        </p:txBody>
      </p:sp>
      <p:sp>
        <p:nvSpPr>
          <p:cNvPr id="21" name="Rounded Rectangle 52">
            <a:extLst>
              <a:ext uri="{FF2B5EF4-FFF2-40B4-BE49-F238E27FC236}">
                <a16:creationId xmlns:a16="http://schemas.microsoft.com/office/drawing/2014/main" id="{6A53FBF6-6588-457D-BC5D-B6FA20078102}"/>
              </a:ext>
            </a:extLst>
          </p:cNvPr>
          <p:cNvSpPr/>
          <p:nvPr/>
        </p:nvSpPr>
        <p:spPr>
          <a:xfrm>
            <a:off x="228600" y="6137917"/>
            <a:ext cx="2122737" cy="35661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52">
            <a:extLst>
              <a:ext uri="{FF2B5EF4-FFF2-40B4-BE49-F238E27FC236}">
                <a16:creationId xmlns:a16="http://schemas.microsoft.com/office/drawing/2014/main" id="{C3AA4ADD-7580-4631-B7AF-069FFD7E6704}"/>
              </a:ext>
            </a:extLst>
          </p:cNvPr>
          <p:cNvSpPr/>
          <p:nvPr/>
        </p:nvSpPr>
        <p:spPr>
          <a:xfrm>
            <a:off x="2590800" y="6126346"/>
            <a:ext cx="3962400" cy="35661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54007F70-66AA-43FF-AF99-6CB44B7AB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096" y="6138723"/>
            <a:ext cx="40586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latin typeface="+mj-lt"/>
              </a:rPr>
              <a:t>Room temperature to liquid nitrogen cooling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4E6821-5FFC-46C9-BF38-3E6F745E84C3}"/>
              </a:ext>
            </a:extLst>
          </p:cNvPr>
          <p:cNvSpPr txBox="1"/>
          <p:nvPr/>
        </p:nvSpPr>
        <p:spPr>
          <a:xfrm>
            <a:off x="3876599" y="6559015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159049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E5A20-747F-499B-9761-491292424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4400" y="844061"/>
            <a:ext cx="4419600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69983-3A5C-47DC-AB08-692D31FA3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" y="844061"/>
            <a:ext cx="4591235" cy="4413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A7AC59-D1C4-401A-A9B3-120639BC5C99}"/>
              </a:ext>
            </a:extLst>
          </p:cNvPr>
          <p:cNvSpPr txBox="1"/>
          <p:nvPr/>
        </p:nvSpPr>
        <p:spPr>
          <a:xfrm>
            <a:off x="8182202" y="85578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phase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C2674-4297-4B8F-A29E-E5942FD0FD73}"/>
              </a:ext>
            </a:extLst>
          </p:cNvPr>
          <p:cNvSpPr txBox="1"/>
          <p:nvPr/>
        </p:nvSpPr>
        <p:spPr>
          <a:xfrm>
            <a:off x="8229600" y="488846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E151B-78E4-45B7-A4C3-0A8D23DFEE37}"/>
              </a:ext>
            </a:extLst>
          </p:cNvPr>
          <p:cNvSpPr txBox="1"/>
          <p:nvPr/>
        </p:nvSpPr>
        <p:spPr>
          <a:xfrm>
            <a:off x="26377" y="838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phase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00875-E3CF-4EDF-B51C-2108F652326E}"/>
              </a:ext>
            </a:extLst>
          </p:cNvPr>
          <p:cNvSpPr txBox="1"/>
          <p:nvPr/>
        </p:nvSpPr>
        <p:spPr>
          <a:xfrm>
            <a:off x="17584" y="4870884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 phase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4C1EC-28D6-4D24-9436-FDDDB2AC7CFA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8C98C1-F141-481B-8647-6BFF4969774F}"/>
              </a:ext>
            </a:extLst>
          </p:cNvPr>
          <p:cNvSpPr/>
          <p:nvPr/>
        </p:nvSpPr>
        <p:spPr>
          <a:xfrm>
            <a:off x="1799304" y="158607"/>
            <a:ext cx="58501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>
                <a:solidFill>
                  <a:srgbClr val="FFDA65"/>
                </a:solidFill>
                <a:latin typeface="Arial Black" panose="020B0A04020102020204" pitchFamily="34" charset="0"/>
              </a:rPr>
              <a:t>Ring patterns vs. single-crystal patterns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06DC8E-7910-4E9C-A36A-4EEAC6D306AB}"/>
              </a:ext>
            </a:extLst>
          </p:cNvPr>
          <p:cNvSpPr txBox="1"/>
          <p:nvPr/>
        </p:nvSpPr>
        <p:spPr>
          <a:xfrm>
            <a:off x="26377" y="5612395"/>
            <a:ext cx="322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single-crystal UED results: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BE8133-5FF6-4C07-8316-D5878D5418E0}"/>
              </a:ext>
            </a:extLst>
          </p:cNvPr>
          <p:cNvSpPr txBox="1"/>
          <p:nvPr/>
        </p:nvSpPr>
        <p:spPr>
          <a:xfrm>
            <a:off x="3218355" y="5354405"/>
            <a:ext cx="5925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Pros – better momentum sensitivity and structural characterizations.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EB66E-04FB-4FEC-A601-7DA1990A8FB3}"/>
              </a:ext>
            </a:extLst>
          </p:cNvPr>
          <p:cNvSpPr txBox="1"/>
          <p:nvPr/>
        </p:nvSpPr>
        <p:spPr>
          <a:xfrm>
            <a:off x="3198752" y="5791200"/>
            <a:ext cx="592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 – less precision for lattice-constant measurements and more difficulty in UED sample preparation.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A91418-8F08-4BA7-8D29-42182B317627}"/>
              </a:ext>
            </a:extLst>
          </p:cNvPr>
          <p:cNvCxnSpPr>
            <a:cxnSpLocks/>
          </p:cNvCxnSpPr>
          <p:nvPr/>
        </p:nvCxnSpPr>
        <p:spPr>
          <a:xfrm>
            <a:off x="4724400" y="3053861"/>
            <a:ext cx="441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76EDD8-214E-432A-86D7-BE30557E64CE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15CA99-52ED-45BF-B778-E94E5B526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6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603F52-61A5-48F2-8AEA-944D55576B6D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9F9083-6AEA-4DE3-82B8-089040787364}"/>
              </a:ext>
            </a:extLst>
          </p:cNvPr>
          <p:cNvSpPr/>
          <p:nvPr/>
        </p:nvSpPr>
        <p:spPr>
          <a:xfrm>
            <a:off x="457200" y="76200"/>
            <a:ext cx="8235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solidFill>
                  <a:srgbClr val="FFDA65"/>
                </a:solidFill>
                <a:latin typeface="Arial Black" panose="020B0A04020102020204" pitchFamily="34" charset="0"/>
              </a:rPr>
              <a:t>UED sample prep from 3D single crystals</a:t>
            </a:r>
            <a:endParaRPr lang="en-US" sz="2800" b="1" baseline="-25000" dirty="0">
              <a:solidFill>
                <a:srgbClr val="FFDA65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9D6FB-BAE5-4076-B7CB-CC412EE3B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3DC0B-065B-4484-9EB1-929FCB1A3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45" y="2045732"/>
            <a:ext cx="3256946" cy="3009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DBE89-1BC6-417F-AE80-8C2B4597D83B}"/>
              </a:ext>
            </a:extLst>
          </p:cNvPr>
          <p:cNvSpPr txBox="1"/>
          <p:nvPr/>
        </p:nvSpPr>
        <p:spPr>
          <a:xfrm>
            <a:off x="152400" y="1676400"/>
            <a:ext cx="365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 UED sample prepared by FIB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5AF6BD-69B9-4FE3-ADAB-453FDAB44611}"/>
              </a:ext>
            </a:extLst>
          </p:cNvPr>
          <p:cNvSpPr/>
          <p:nvPr/>
        </p:nvSpPr>
        <p:spPr>
          <a:xfrm>
            <a:off x="4162359" y="950706"/>
            <a:ext cx="470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Challenges in MeV-UED sample preparation from single crystals: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2961D-16E9-481B-A6A6-C16E67DEFEFD}"/>
              </a:ext>
            </a:extLst>
          </p:cNvPr>
          <p:cNvSpPr txBox="1"/>
          <p:nvPr/>
        </p:nvSpPr>
        <p:spPr>
          <a:xfrm>
            <a:off x="4162359" y="1799272"/>
            <a:ext cx="4701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Uniformly thin for electron transparence (&lt; 100 nm along beam direction)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Large lateral size of thin area (&gt; 100 µm as diameter)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E4D6A-6184-4EA4-987A-FAC8025A8AFA}"/>
              </a:ext>
            </a:extLst>
          </p:cNvPr>
          <p:cNvSpPr txBox="1"/>
          <p:nvPr/>
        </p:nvSpPr>
        <p:spPr>
          <a:xfrm>
            <a:off x="4162359" y="3657600"/>
            <a:ext cx="13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Approaches: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8A66B-22E1-4E69-AE29-9E8FAD67FA99}"/>
              </a:ext>
            </a:extLst>
          </p:cNvPr>
          <p:cNvSpPr txBox="1"/>
          <p:nvPr/>
        </p:nvSpPr>
        <p:spPr>
          <a:xfrm>
            <a:off x="4161233" y="4180582"/>
            <a:ext cx="4701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Mechanical polishing, focused ion beam milling, noble-gas ion sputtering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Nano-fabrication, lithography, and plasma etching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24FCF-235D-4413-B3F5-570A4C4045FC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89441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2B0E4E-89E3-41B6-97AC-94663E688BE7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4BCBB-E122-4A6D-B063-9FA87BE5DA84}"/>
              </a:ext>
            </a:extLst>
          </p:cNvPr>
          <p:cNvSpPr/>
          <p:nvPr/>
        </p:nvSpPr>
        <p:spPr>
          <a:xfrm>
            <a:off x="900272" y="76200"/>
            <a:ext cx="748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solidFill>
                  <a:srgbClr val="FFDA65"/>
                </a:solidFill>
                <a:latin typeface="Arial Black" panose="020B0A04020102020204" pitchFamily="34" charset="0"/>
              </a:rPr>
              <a:t>UED patterns from 3D single crystals</a:t>
            </a:r>
            <a:endParaRPr lang="en-US" sz="2800" b="1" baseline="-25000" dirty="0">
              <a:solidFill>
                <a:srgbClr val="FFDA65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B5C2C5-32F8-4ACC-A43F-10D98895C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5101"/>
            <a:ext cx="4256175" cy="425617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85E6C4F-E2DC-4BA5-A495-84DA7E088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521679"/>
              </p:ext>
            </p:extLst>
          </p:nvPr>
        </p:nvGraphicFramePr>
        <p:xfrm>
          <a:off x="4655264" y="1390636"/>
          <a:ext cx="4187912" cy="42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8723520" imgH="8863200" progId="">
                  <p:embed/>
                </p:oleObj>
              </mc:Choice>
              <mc:Fallback>
                <p:oleObj r:id="rId4" imgW="8723520" imgH="8863200" progId="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16E6901-7FFF-465A-AA33-2A4AB7D015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5264" y="1390636"/>
                        <a:ext cx="4187912" cy="42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9D1BFC-489C-43B1-8DA2-BA4F6D7E371D}"/>
              </a:ext>
            </a:extLst>
          </p:cNvPr>
          <p:cNvSpPr txBox="1"/>
          <p:nvPr/>
        </p:nvSpPr>
        <p:spPr>
          <a:xfrm>
            <a:off x="1454864" y="1015442"/>
            <a:ext cx="185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crystal VO</a:t>
            </a:r>
            <a:r>
              <a:rPr lang="en-US" baseline="-25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F3679-D880-41E6-92DE-77D5EF6D4481}"/>
              </a:ext>
            </a:extLst>
          </p:cNvPr>
          <p:cNvSpPr txBox="1"/>
          <p:nvPr/>
        </p:nvSpPr>
        <p:spPr>
          <a:xfrm>
            <a:off x="5874464" y="990600"/>
            <a:ext cx="201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crystal Fe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0B303-E4FE-41A3-B3B1-989903B1AF15}"/>
              </a:ext>
            </a:extLst>
          </p:cNvPr>
          <p:cNvSpPr txBox="1"/>
          <p:nvPr/>
        </p:nvSpPr>
        <p:spPr>
          <a:xfrm>
            <a:off x="1378424" y="5668861"/>
            <a:ext cx="198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MeV-UED, BNL-ATF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333CB-5C5B-4EC1-9079-9B96A0A2B343}"/>
              </a:ext>
            </a:extLst>
          </p:cNvPr>
          <p:cNvSpPr txBox="1"/>
          <p:nvPr/>
        </p:nvSpPr>
        <p:spPr>
          <a:xfrm>
            <a:off x="5950664" y="5668861"/>
            <a:ext cx="166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MeV-UED, SLAC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5A4228-400F-4266-AFD0-F3D443031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FCF9D6-67A1-482B-A639-28BCE8EEFB53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231016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2D366F-254E-4390-84BD-847BB8C3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" y="977483"/>
            <a:ext cx="6019800" cy="52970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7188F5-823E-417D-9210-C1E98BCE0E98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29125D5-DEBD-4625-9E06-5D7DC78A9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62" y="973182"/>
            <a:ext cx="2617308" cy="270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5740B7E-E7D0-479B-A389-D61FF5B05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93" y="3938179"/>
            <a:ext cx="2628534" cy="270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9DFA0D-CB43-453C-A383-4515DB68C4AD}"/>
              </a:ext>
            </a:extLst>
          </p:cNvPr>
          <p:cNvSpPr txBox="1"/>
          <p:nvPr/>
        </p:nvSpPr>
        <p:spPr>
          <a:xfrm>
            <a:off x="7412259" y="983491"/>
            <a:ext cx="1216899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cs typeface="Arial" panose="020B0604020202020204" pitchFamily="34" charset="0"/>
              </a:rPr>
              <a:t>An XFEL pattern </a:t>
            </a:r>
            <a:r>
              <a:rPr lang="en-US" sz="1050" dirty="0"/>
              <a:t> 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BB6BE03-AE47-4BF0-A1CE-FADD040E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695" y="3647162"/>
            <a:ext cx="21886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cs typeface="Arial" panose="020B0604020202020204" pitchFamily="34" charset="0"/>
              </a:rPr>
              <a:t>M. </a:t>
            </a:r>
            <a:r>
              <a:rPr lang="en-US" altLang="en-US" sz="900" dirty="0" err="1">
                <a:cs typeface="Arial" panose="020B0604020202020204" pitchFamily="34" charset="0"/>
              </a:rPr>
              <a:t>Trigo</a:t>
            </a:r>
            <a:r>
              <a:rPr lang="en-US" altLang="en-US" sz="900" dirty="0">
                <a:cs typeface="Arial" panose="020B0604020202020204" pitchFamily="34" charset="0"/>
              </a:rPr>
              <a:t> et al., Nat. Phys. 9, 790 (2013)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666D3-3CB6-4F5D-80A6-7B5C6740FF38}"/>
              </a:ext>
            </a:extLst>
          </p:cNvPr>
          <p:cNvSpPr txBox="1"/>
          <p:nvPr/>
        </p:nvSpPr>
        <p:spPr>
          <a:xfrm>
            <a:off x="7429843" y="3889008"/>
            <a:ext cx="15732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050" dirty="0">
                <a:cs typeface="Arial" panose="020B0604020202020204" pitchFamily="34" charset="0"/>
              </a:rPr>
              <a:t>An MeV-UED pattern</a:t>
            </a:r>
            <a:endParaRPr lang="en-US" sz="1050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4FF5907-043A-49D8-BB61-8C9D2F45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572112"/>
            <a:ext cx="7071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cs typeface="Arial" panose="020B0604020202020204" pitchFamily="34" charset="0"/>
              </a:rPr>
              <a:t>submitted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F1FF93-7260-4061-BE2E-C31F5F74AC1B}"/>
              </a:ext>
            </a:extLst>
          </p:cNvPr>
          <p:cNvSpPr/>
          <p:nvPr/>
        </p:nvSpPr>
        <p:spPr>
          <a:xfrm>
            <a:off x="6287599" y="993366"/>
            <a:ext cx="2782742" cy="5809578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glow rad="63500">
              <a:schemeClr val="bg2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FB3F2D78-5E66-4AC9-8319-CAB52CD9F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6" y="731628"/>
            <a:ext cx="1285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cs typeface="Arial" panose="020B0604020202020204" pitchFamily="34" charset="0"/>
              </a:rPr>
              <a:t>A comparison</a:t>
            </a:r>
            <a:endParaRPr lang="en-US" altLang="en-US" sz="1200" b="1" dirty="0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08D68E9-42A6-4731-9D5E-B75B0B94F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186" y="5803490"/>
            <a:ext cx="657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chemeClr val="bg1"/>
                </a:solidFill>
                <a:cs typeface="Arial" panose="020B0604020202020204" pitchFamily="34" charset="0"/>
              </a:rPr>
              <a:t>T = 26 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E6E814-7EFE-4660-A1C8-20D55B215B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2222"/>
            <a:ext cx="1719638" cy="61577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0A36A2-6CF5-44F6-A66A-DDA75C081064}"/>
              </a:ext>
            </a:extLst>
          </p:cNvPr>
          <p:cNvSpPr/>
          <p:nvPr/>
        </p:nvSpPr>
        <p:spPr>
          <a:xfrm>
            <a:off x="152400" y="147935"/>
            <a:ext cx="88696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Capabilities enabled by single-crystal UED patterns</a:t>
            </a:r>
            <a:endParaRPr lang="en-US" sz="2400" b="1" baseline="-25000" dirty="0">
              <a:solidFill>
                <a:srgbClr val="FFDA65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42F15-AD4E-4428-A447-6926E0D3CD00}"/>
              </a:ext>
            </a:extLst>
          </p:cNvPr>
          <p:cNvSpPr txBox="1"/>
          <p:nvPr/>
        </p:nvSpPr>
        <p:spPr>
          <a:xfrm>
            <a:off x="2146736" y="5864423"/>
            <a:ext cx="191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Single-crystal 1T-TaSeTe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9E6987-1E37-4013-902D-26B220FC0C8F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269220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arges">
            <a:extLst>
              <a:ext uri="{FF2B5EF4-FFF2-40B4-BE49-F238E27FC236}">
                <a16:creationId xmlns:a16="http://schemas.microsoft.com/office/drawing/2014/main" id="{816B0282-090B-4BFF-8C85-F3242531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139"/>
            <a:ext cx="9144000" cy="51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EDB979-0723-43B1-BB7B-B4DF9F5E3298}"/>
              </a:ext>
            </a:extLst>
          </p:cNvPr>
          <p:cNvSpPr/>
          <p:nvPr/>
        </p:nvSpPr>
        <p:spPr>
          <a:xfrm>
            <a:off x="-11724" y="6014860"/>
            <a:ext cx="5498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/>
              <a:t>From J. M. </a:t>
            </a:r>
            <a:r>
              <a:rPr lang="en-US" altLang="en-US" sz="1400" dirty="0" err="1"/>
              <a:t>Zuo’s</a:t>
            </a:r>
            <a:r>
              <a:rPr lang="en-US" altLang="en-US" sz="1400" dirty="0"/>
              <a:t> Group, http://cbed.matse.illinois.edu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F09559-80B4-4730-962D-FD32645095EC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FEA209-5DE0-4A2A-B30B-1A0125EAB360}"/>
              </a:ext>
            </a:extLst>
          </p:cNvPr>
          <p:cNvSpPr/>
          <p:nvPr/>
        </p:nvSpPr>
        <p:spPr>
          <a:xfrm>
            <a:off x="1219200" y="75844"/>
            <a:ext cx="7078541" cy="4206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baseline="-25000" dirty="0">
                <a:solidFill>
                  <a:srgbClr val="FFDA65"/>
                </a:solidFill>
                <a:latin typeface="Arial Black" panose="020B0A04020102020204" pitchFamily="34" charset="0"/>
              </a:rPr>
              <a:t>Large cross sections from electron scattering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691EC-AAB6-4943-BEB8-0438CF951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1" y="6250931"/>
            <a:ext cx="1719638" cy="615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DAA4BC-544B-4CCC-8F76-402842551467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2951736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B51D2B-83E8-4C91-AE49-8770E888A99D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DC3632-480A-4250-801D-2FA8565B0EB7}"/>
              </a:ext>
            </a:extLst>
          </p:cNvPr>
          <p:cNvSpPr/>
          <p:nvPr/>
        </p:nvSpPr>
        <p:spPr>
          <a:xfrm>
            <a:off x="228600" y="131531"/>
            <a:ext cx="889859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200" b="1" dirty="0">
                <a:solidFill>
                  <a:srgbClr val="FFDA65"/>
                </a:solidFill>
                <a:latin typeface="Arial Black" panose="020B0A04020102020204" pitchFamily="34" charset="0"/>
              </a:rPr>
              <a:t>Momentum sensitivity to distinct atomic displacements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F60899-7760-42D6-A0E5-D65AB41C3223}"/>
              </a:ext>
            </a:extLst>
          </p:cNvPr>
          <p:cNvSpPr/>
          <p:nvPr/>
        </p:nvSpPr>
        <p:spPr>
          <a:xfrm>
            <a:off x="4381500" y="4790687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C287ED-FEC7-46C9-8BD0-F032ED1645B6}"/>
              </a:ext>
            </a:extLst>
          </p:cNvPr>
          <p:cNvSpPr/>
          <p:nvPr/>
        </p:nvSpPr>
        <p:spPr>
          <a:xfrm>
            <a:off x="4381500" y="5552687"/>
            <a:ext cx="152400" cy="152400"/>
          </a:xfrm>
          <a:prstGeom prst="ellipse">
            <a:avLst/>
          </a:prstGeom>
          <a:solidFill>
            <a:srgbClr val="76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6554EE7-5E7F-4C72-BE1A-6D9D3F43EFBB}"/>
              </a:ext>
            </a:extLst>
          </p:cNvPr>
          <p:cNvSpPr/>
          <p:nvPr/>
        </p:nvSpPr>
        <p:spPr>
          <a:xfrm rot="10800000">
            <a:off x="4635137" y="4742790"/>
            <a:ext cx="152400" cy="2286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F226130-0F64-407E-BB37-7D83A014A09C}"/>
              </a:ext>
            </a:extLst>
          </p:cNvPr>
          <p:cNvSpPr/>
          <p:nvPr/>
        </p:nvSpPr>
        <p:spPr>
          <a:xfrm>
            <a:off x="4623163" y="5525660"/>
            <a:ext cx="152400" cy="228600"/>
          </a:xfrm>
          <a:prstGeom prst="downArrow">
            <a:avLst/>
          </a:prstGeom>
          <a:solidFill>
            <a:srgbClr val="76E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EE0DE3-3EC2-4583-B070-6898E858B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1" y="6250931"/>
            <a:ext cx="1719638" cy="6157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69CB03-1B24-46E1-8376-20DD4A0E8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22" y="4042760"/>
            <a:ext cx="4257116" cy="20532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4042759"/>
            <a:ext cx="4267200" cy="2053241"/>
            <a:chOff x="4876800" y="3733800"/>
            <a:chExt cx="4267200" cy="20532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878073-852C-44DF-B36B-0CE30305E1C2}"/>
                </a:ext>
              </a:extLst>
            </p:cNvPr>
            <p:cNvSpPr/>
            <p:nvPr/>
          </p:nvSpPr>
          <p:spPr>
            <a:xfrm>
              <a:off x="4876800" y="3733800"/>
              <a:ext cx="4267200" cy="2053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CBCF08D-CB8E-4590-8510-D78E94FAB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30" y="3936294"/>
              <a:ext cx="4206240" cy="185074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85172A-6A62-4862-B69C-CD36F2862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3757329"/>
              <a:ext cx="1441654" cy="17896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4026552-9B43-411D-AE9F-081EEBD2D7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769"/>
            <a:ext cx="9144000" cy="2972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7F4DB-EB8C-4C39-ADB4-F45F60C1AEFA}"/>
              </a:ext>
            </a:extLst>
          </p:cNvPr>
          <p:cNvSpPr txBox="1"/>
          <p:nvPr/>
        </p:nvSpPr>
        <p:spPr>
          <a:xfrm>
            <a:off x="0" y="6119529"/>
            <a:ext cx="7223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Our results indicate the primary role of the chalcogen sublattice during the dynamics.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3D7E0-EE9D-4860-8427-83199743F97E}"/>
              </a:ext>
            </a:extLst>
          </p:cNvPr>
          <p:cNvSpPr txBox="1"/>
          <p:nvPr/>
        </p:nvSpPr>
        <p:spPr>
          <a:xfrm>
            <a:off x="43030" y="6458083"/>
            <a:ext cx="1914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J. Li, … J. Tao, submitted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6C6232-B68F-49A6-ABB2-2791EDE67D3A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3977763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62A61A-D2DE-4376-9F66-49D7547ADBBA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5DE32-1D40-4645-A5F9-897ED0852BBC}"/>
              </a:ext>
            </a:extLst>
          </p:cNvPr>
          <p:cNvSpPr/>
          <p:nvPr/>
        </p:nvSpPr>
        <p:spPr>
          <a:xfrm>
            <a:off x="152400" y="147935"/>
            <a:ext cx="88696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Capabilities enabled by single-crystal UED patterns</a:t>
            </a:r>
            <a:endParaRPr lang="en-US" sz="2400" b="1" baseline="-25000" dirty="0">
              <a:solidFill>
                <a:srgbClr val="FFDA65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61A208-BC47-490C-AB45-D4776F86BA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5" y="1295400"/>
            <a:ext cx="4208392" cy="433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CD7FB-A2C1-41DC-8394-95667237E002}"/>
              </a:ext>
            </a:extLst>
          </p:cNvPr>
          <p:cNvSpPr txBox="1"/>
          <p:nvPr/>
        </p:nvSpPr>
        <p:spPr>
          <a:xfrm>
            <a:off x="2480596" y="1295400"/>
            <a:ext cx="1830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 MeV-UED pattern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C7CE9-5276-40FB-90BD-61FF2AC57D4F}"/>
              </a:ext>
            </a:extLst>
          </p:cNvPr>
          <p:cNvSpPr txBox="1"/>
          <p:nvPr/>
        </p:nvSpPr>
        <p:spPr>
          <a:xfrm>
            <a:off x="4495800" y="1380750"/>
            <a:ext cx="4526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pattern symmetry is corresponding to structure symmetry.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intensity distributions are sensitive to atomic displacements / structure distortion.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role of phonon excitation or relaxation in structural phase transition can be revealed during photoexcitation.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UED results and structural interpretations will be correlated to time-resolved observations of electron dynamics to understand the charge-lattice interactions.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97094-7094-43D4-A694-6BD7812F3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1" y="6250931"/>
            <a:ext cx="1719638" cy="615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D83D9-7500-46AF-BB28-C485EF81CA88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167547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7367B-A292-4C12-B904-C2FFFF4E7DCD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EDFD69-E04A-4CA8-8ACA-53BB361AA98D}"/>
              </a:ext>
            </a:extLst>
          </p:cNvPr>
          <p:cNvSpPr/>
          <p:nvPr/>
        </p:nvSpPr>
        <p:spPr>
          <a:xfrm>
            <a:off x="588313" y="152400"/>
            <a:ext cx="7967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Special Equipment Requirements and Hazards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8CA341-5BC2-4D43-AEF9-A2DD5B5D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81589"/>
            <a:ext cx="8991600" cy="517009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Sample Cu</a:t>
            </a:r>
            <a:r>
              <a:rPr lang="en-US" baseline="-25000" dirty="0"/>
              <a:t>2</a:t>
            </a:r>
            <a:r>
              <a:rPr lang="en-US" dirty="0"/>
              <a:t>S and Setup</a:t>
            </a:r>
          </a:p>
          <a:p>
            <a:pPr lvl="1"/>
            <a:r>
              <a:rPr lang="en-US" dirty="0"/>
              <a:t>Experimental setup is normal. No special equipment is needed.</a:t>
            </a:r>
          </a:p>
          <a:p>
            <a:r>
              <a:rPr lang="en-US" dirty="0"/>
              <a:t>Pump Laser Requirements</a:t>
            </a:r>
          </a:p>
          <a:p>
            <a:pPr lvl="1"/>
            <a:r>
              <a:rPr lang="en-US" dirty="0"/>
              <a:t>800 nm (1.55 eV) with various pump fluence.</a:t>
            </a:r>
          </a:p>
          <a:p>
            <a:pPr lvl="1"/>
            <a:r>
              <a:rPr lang="en-US" dirty="0"/>
              <a:t>Up to 9 </a:t>
            </a:r>
            <a:r>
              <a:rPr lang="en-US" dirty="0">
                <a:sym typeface="Symbol" panose="05050102010706020507" pitchFamily="18" charset="2"/>
              </a:rPr>
              <a:t>m (140 </a:t>
            </a:r>
            <a:r>
              <a:rPr lang="en-US" dirty="0" err="1">
                <a:sym typeface="Symbol" panose="05050102010706020507" pitchFamily="18" charset="2"/>
              </a:rPr>
              <a:t>meV</a:t>
            </a:r>
            <a:r>
              <a:rPr lang="en-US" dirty="0">
                <a:sym typeface="Symbol" panose="05050102010706020507" pitchFamily="18" charset="2"/>
              </a:rPr>
              <a:t>) using OPA for selective phonon excitation.</a:t>
            </a:r>
            <a:endParaRPr lang="en-US" dirty="0"/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Double-tilt sample stage.</a:t>
            </a:r>
          </a:p>
          <a:p>
            <a:pPr lvl="1"/>
            <a:r>
              <a:rPr lang="en-US" dirty="0"/>
              <a:t>Cryogens: liquid nitrogen.</a:t>
            </a:r>
          </a:p>
          <a:p>
            <a:pPr lvl="1"/>
            <a:r>
              <a:rPr lang="en-US" dirty="0"/>
              <a:t>No new magnetic elements. </a:t>
            </a:r>
          </a:p>
          <a:p>
            <a:pPr lvl="1"/>
            <a:r>
              <a:rPr lang="en-US" dirty="0"/>
              <a:t>No new materials into the beam path.</a:t>
            </a:r>
          </a:p>
          <a:p>
            <a:pPr lvl="1"/>
            <a:r>
              <a:rPr lang="en-US" dirty="0"/>
              <a:t>No beam line modifications.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C79A5-BFFE-464D-B935-88FC128C9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1" y="6250931"/>
            <a:ext cx="1719638" cy="615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C064A-2DA9-4D98-883C-B37C61358A42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3393588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4459EA-46EF-4AD4-8FD8-7D2444ABE1F8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A1171-63C5-4E13-BA10-52B4CA4A4EF3}"/>
              </a:ext>
            </a:extLst>
          </p:cNvPr>
          <p:cNvSpPr/>
          <p:nvPr/>
        </p:nvSpPr>
        <p:spPr>
          <a:xfrm>
            <a:off x="2319486" y="136646"/>
            <a:ext cx="48433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Experimental Time Request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6E04E-04F8-4E03-88A6-425C881974AE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1A605A52-9D94-410C-85C9-4D3C7DC17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13791"/>
              </p:ext>
            </p:extLst>
          </p:nvPr>
        </p:nvGraphicFramePr>
        <p:xfrm>
          <a:off x="1" y="2001520"/>
          <a:ext cx="9144000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UED Facility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2 - 3 days (48 – 72 hours)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1 - 2 weeks (40 – 80 hours)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A51FD5A-3C95-4C42-9CCF-A28B49F5AF44}"/>
              </a:ext>
            </a:extLst>
          </p:cNvPr>
          <p:cNvSpPr txBox="1"/>
          <p:nvPr/>
        </p:nvSpPr>
        <p:spPr>
          <a:xfrm>
            <a:off x="2928133" y="1531789"/>
            <a:ext cx="289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CY2020 Time Request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A345F998-0E4C-43AC-9749-69DB2733B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694710"/>
              </p:ext>
            </p:extLst>
          </p:nvPr>
        </p:nvGraphicFramePr>
        <p:xfrm>
          <a:off x="0" y="4372439"/>
          <a:ext cx="9144000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UED Facility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days (240 hours)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en-US"/>
                        <a:t> – 6 weeks (120 – 240 </a:t>
                      </a:r>
                      <a:r>
                        <a:rPr lang="en-US" dirty="0"/>
                        <a:t>hours)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B3FD5FF-B277-4063-BD13-854359391E02}"/>
              </a:ext>
            </a:extLst>
          </p:cNvPr>
          <p:cNvSpPr txBox="1"/>
          <p:nvPr/>
        </p:nvSpPr>
        <p:spPr>
          <a:xfrm>
            <a:off x="381000" y="3810000"/>
            <a:ext cx="871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Estimate for Remaining Years of Experiment (including CY2020)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756BCC-8EDD-4A14-8CFF-32BF44AE5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1" y="6250931"/>
            <a:ext cx="1719638" cy="6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0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136646"/>
            <a:ext cx="16001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solidFill>
                  <a:srgbClr val="FFDA65"/>
                </a:solidFill>
                <a:latin typeface="Arial Black" panose="020B0A04020102020204" pitchFamily="34" charset="0"/>
              </a:rPr>
              <a:t>Outline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49D822-AA87-4DB3-BE6A-F06F38598745}"/>
              </a:ext>
            </a:extLst>
          </p:cNvPr>
          <p:cNvSpPr txBox="1"/>
          <p:nvPr/>
        </p:nvSpPr>
        <p:spPr>
          <a:xfrm>
            <a:off x="455023" y="1820376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Objective: understanding the mechanism of structural phase transition in Cu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Introduction: a background of the material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Justification: 1) why UED; 2) experimental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Benefit to DOE and potential impact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3BE87-48DA-41C8-A6B2-6B0A6FB238FB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1083048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C86A-B158-433D-AA6F-6650E49E78F8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13571-18B4-4F93-B9DF-75D3669A2D4F}"/>
              </a:ext>
            </a:extLst>
          </p:cNvPr>
          <p:cNvSpPr/>
          <p:nvPr/>
        </p:nvSpPr>
        <p:spPr>
          <a:xfrm>
            <a:off x="3581400" y="152400"/>
            <a:ext cx="16385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A6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Timeline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E925BB-E58E-47D0-A4D2-ACAACCE28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31589"/>
            <a:ext cx="1719638" cy="6157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35D3F8-F7CB-4172-B7CA-7FB91E4CB7EF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ATF Users’ Meeting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BECBB-0E23-428F-B8AB-7B5E1EFABD96}"/>
              </a:ext>
            </a:extLst>
          </p:cNvPr>
          <p:cNvSpPr txBox="1"/>
          <p:nvPr/>
        </p:nvSpPr>
        <p:spPr>
          <a:xfrm>
            <a:off x="274940" y="1997839"/>
            <a:ext cx="8594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1: Single-crystal Cu</a:t>
            </a:r>
            <a:r>
              <a:rPr lang="en-US" baseline="-25000" dirty="0"/>
              <a:t>2</a:t>
            </a:r>
            <a:r>
              <a:rPr lang="en-US" dirty="0"/>
              <a:t>S UED samples would be prepared and MeV-UED patterns with good quality will be obtained. Time-resolved UED results will be tested.</a:t>
            </a:r>
          </a:p>
          <a:p>
            <a:endParaRPr lang="en-US" dirty="0"/>
          </a:p>
          <a:p>
            <a:r>
              <a:rPr lang="en-US" dirty="0"/>
              <a:t>Year 2: Complete sets of time-resolved UED results will be collected. Data analysis and the structural interpretation(i.e., how are the intensity measurements associated with the structures, atomic displacements, and phonon modes)will be done.</a:t>
            </a:r>
          </a:p>
          <a:p>
            <a:endParaRPr lang="en-US" dirty="0"/>
          </a:p>
          <a:p>
            <a:r>
              <a:rPr lang="en-US" dirty="0"/>
              <a:t>Year 3: Time-resolved UED results will be collected and data analysis will be completed in a parameter space, i.e., under various temperatures and pumping fluences for a better understanding of photoexcitation mechanism.</a:t>
            </a:r>
          </a:p>
        </p:txBody>
      </p:sp>
    </p:spTree>
    <p:extLst>
      <p:ext uri="{BB962C8B-B14F-4D97-AF65-F5344CB8AC3E}">
        <p14:creationId xmlns:p14="http://schemas.microsoft.com/office/powerpoint/2010/main" val="323199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F4411-C2C2-4B33-B815-2E32DD4876C4}"/>
              </a:ext>
            </a:extLst>
          </p:cNvPr>
          <p:cNvSpPr/>
          <p:nvPr/>
        </p:nvSpPr>
        <p:spPr>
          <a:xfrm>
            <a:off x="266700" y="1859339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Cu</a:t>
            </a:r>
            <a:r>
              <a:rPr lang="en-US" baseline="-25000" dirty="0">
                <a:latin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</a:rPr>
              <a:t>S is an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energy-related material </a:t>
            </a:r>
            <a:r>
              <a:rPr lang="en-US" dirty="0">
                <a:latin typeface="Arial" panose="020B0604020202020204" pitchFamily="34" charset="0"/>
              </a:rPr>
              <a:t>since it can be used in super-ionic conductors, memory, battery and thermoelectric devices. The outcomes of the project, i.e., a future understanding of the transition mechanism, will incubate additional applications in multiple areas by taking advantage of the extreme sensitivity in Cu</a:t>
            </a:r>
            <a:r>
              <a:rPr lang="en-US" baseline="-25000" dirty="0">
                <a:latin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</a:rPr>
              <a:t>S structures/properties to certain external stimuli such as electric currents and fields.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Cu</a:t>
            </a:r>
            <a:r>
              <a:rPr lang="en-US" baseline="-25000" dirty="0">
                <a:latin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</a:rPr>
              <a:t>S is also a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quantum material</a:t>
            </a:r>
            <a:r>
              <a:rPr lang="en-US" dirty="0">
                <a:latin typeface="Arial" panose="020B0604020202020204" pitchFamily="34" charset="0"/>
              </a:rPr>
              <a:t>, in which strong interplay between competing degrees of freedom, such as charge and lattice, is essential in the materials' functionality. The understanding of the electron-phonon coupling in this material will shed light in a wide group of materials in the future.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FE3D8-BBD9-488C-8D63-DDE9373D84CE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F63DB3-52FF-4B47-B1B3-EDF62A630763}"/>
              </a:ext>
            </a:extLst>
          </p:cNvPr>
          <p:cNvSpPr/>
          <p:nvPr/>
        </p:nvSpPr>
        <p:spPr>
          <a:xfrm>
            <a:off x="2895600" y="93784"/>
            <a:ext cx="30748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solidFill>
                  <a:srgbClr val="FFDA65"/>
                </a:solidFill>
                <a:latin typeface="Arial Black" panose="020B0A04020102020204" pitchFamily="34" charset="0"/>
              </a:rPr>
              <a:t>Benefit to DOE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4066F-51BD-4C61-9325-F1974E153B2E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4B7F1-AB62-456D-9516-488377FF1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1" y="6250931"/>
            <a:ext cx="1719638" cy="6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86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47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47367"/>
          </a:xfrm>
          <a:prstGeom prst="rect">
            <a:avLst/>
          </a:prstGeom>
          <a:gradFill flip="none" rotWithShape="1">
            <a:gsLst>
              <a:gs pos="0">
                <a:srgbClr val="013BAF">
                  <a:shade val="30000"/>
                  <a:satMod val="115000"/>
                  <a:alpha val="71000"/>
                </a:srgbClr>
              </a:gs>
              <a:gs pos="50000">
                <a:srgbClr val="013BAF">
                  <a:shade val="67500"/>
                  <a:satMod val="115000"/>
                  <a:alpha val="71000"/>
                </a:srgbClr>
              </a:gs>
              <a:gs pos="100000">
                <a:srgbClr val="013BAF">
                  <a:shade val="100000"/>
                  <a:satMod val="115000"/>
                  <a:alpha val="71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3124200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31589"/>
            <a:ext cx="1719638" cy="615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2" y="6248400"/>
            <a:ext cx="3200058" cy="533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C2A641-5F96-4B0A-9686-3E929A692ED5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277035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7046" y="136646"/>
            <a:ext cx="72863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Reversible structure manipulation in Cu</a:t>
            </a:r>
            <a:r>
              <a:rPr lang="en-US" sz="2400" b="1" baseline="-25000" dirty="0">
                <a:solidFill>
                  <a:srgbClr val="FFDA65"/>
                </a:solidFill>
                <a:latin typeface="Arial Black" panose="020B0A04020102020204" pitchFamily="34" charset="0"/>
              </a:rPr>
              <a:t>2</a:t>
            </a:r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31589"/>
            <a:ext cx="1719638" cy="61577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5" y="914400"/>
            <a:ext cx="50863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1025"/>
            <a:ext cx="4076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926725" y="914402"/>
            <a:ext cx="0" cy="4069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9744" y="9144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20  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1544" y="9144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90  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025" y="895592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22825" y="891250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5449669"/>
            <a:ext cx="898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Room temperature: low-chalcocite phase (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L-phase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space group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semiconductor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Above 90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C: high-chalcocite phase (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H-phase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; space group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P6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/mmc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;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insulator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76400" y="48006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48006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0" y="446346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nm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6200" y="4470044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nm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84400"/>
            <a:ext cx="8788400" cy="2921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172EB8-B2EC-4BDA-8513-E79B93D0147C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22167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31589"/>
            <a:ext cx="1719638" cy="6157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7046" y="136646"/>
            <a:ext cx="72863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Reversible structure manipulation in Cu</a:t>
            </a:r>
            <a:r>
              <a:rPr lang="en-US" sz="2400" b="1" baseline="-25000" dirty="0">
                <a:solidFill>
                  <a:srgbClr val="FFDA65"/>
                </a:solidFill>
                <a:latin typeface="Arial Black" panose="020B0A04020102020204" pitchFamily="34" charset="0"/>
              </a:rPr>
              <a:t>2</a:t>
            </a:r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8241C-AFDA-4E6B-B687-7D48A0C39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814349"/>
            <a:ext cx="7924800" cy="53954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E16AA1-F7AB-47FC-9E26-E5A70A7A3D32}"/>
              </a:ext>
            </a:extLst>
          </p:cNvPr>
          <p:cNvSpPr/>
          <p:nvPr/>
        </p:nvSpPr>
        <p:spPr>
          <a:xfrm>
            <a:off x="637652" y="6189785"/>
            <a:ext cx="2746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J. Tao et al., PNAS 114, 9832 (2017)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D9C9E-0C36-4B19-BAAF-AE72A4B57F12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21016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E1D0F02A-4FBC-471A-B5D6-5CF0A5D41CB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039214"/>
            <a:ext cx="4191000" cy="1517548"/>
            <a:chOff x="832079" y="837073"/>
            <a:chExt cx="4756638" cy="1496013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6E5DCFA6-D08F-4E74-ABE7-B747708F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79" y="1175675"/>
              <a:ext cx="4756638" cy="115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C9D21D7E-8289-4842-AB9E-4C51C78AF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80" y="837073"/>
              <a:ext cx="1416597" cy="31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5F469196-6871-4E7C-9F51-22A1362F8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5" y="25908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3A41CB0-199F-40A6-ABCB-5B30E95B6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601912"/>
            <a:ext cx="21209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548CB75A-D211-45E7-B0BA-13276615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79950"/>
            <a:ext cx="4213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cs typeface="Arial" panose="020B0604020202020204" pitchFamily="34" charset="0"/>
              </a:rPr>
              <a:t>Ultrafast x-ray absorption work suggests the transition is not governed by electronic mechanisms but by the copper ion self-diffusion rate.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785872AC-162D-4C2D-83EC-ACBF0B2AC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22418"/>
            <a:ext cx="4131779" cy="82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1C501DA7-5342-4FFD-8977-A20D2339E8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43" y="2784564"/>
            <a:ext cx="17065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3">
            <a:extLst>
              <a:ext uri="{FF2B5EF4-FFF2-40B4-BE49-F238E27FC236}">
                <a16:creationId xmlns:a16="http://schemas.microsoft.com/office/drawing/2014/main" id="{9E465599-EB8C-45D4-9C56-ED60A2503E6D}"/>
              </a:ext>
            </a:extLst>
          </p:cNvPr>
          <p:cNvGrpSpPr>
            <a:grpSpLocks/>
          </p:cNvGrpSpPr>
          <p:nvPr/>
        </p:nvGrpSpPr>
        <p:grpSpPr bwMode="auto">
          <a:xfrm>
            <a:off x="7072129" y="2778940"/>
            <a:ext cx="1706563" cy="1595439"/>
            <a:chOff x="9153915" y="3120853"/>
            <a:chExt cx="1975929" cy="2181128"/>
          </a:xfrm>
        </p:grpSpPr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0F1444FB-679A-4659-AB52-852CAA3C6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3915" y="3142917"/>
              <a:ext cx="1975929" cy="215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8DB7FC-9F7F-4D02-899B-01478BE525E0}"/>
                </a:ext>
              </a:extLst>
            </p:cNvPr>
            <p:cNvSpPr/>
            <p:nvPr/>
          </p:nvSpPr>
          <p:spPr>
            <a:xfrm>
              <a:off x="9167831" y="3120853"/>
              <a:ext cx="196797" cy="206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6">
            <a:extLst>
              <a:ext uri="{FF2B5EF4-FFF2-40B4-BE49-F238E27FC236}">
                <a16:creationId xmlns:a16="http://schemas.microsoft.com/office/drawing/2014/main" id="{6B5E918E-C379-4EA6-BBEA-A375DCD6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4611688"/>
            <a:ext cx="4179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cs typeface="Arial" panose="020B0604020202020204" pitchFamily="34" charset="0"/>
              </a:rPr>
              <a:t>TEM study implies an intimate interplay between electronic degrees of freedom and the lattice during the structural phase transition.</a:t>
            </a:r>
          </a:p>
        </p:txBody>
      </p:sp>
      <p:grpSp>
        <p:nvGrpSpPr>
          <p:cNvPr id="16" name="Group 17">
            <a:extLst>
              <a:ext uri="{FF2B5EF4-FFF2-40B4-BE49-F238E27FC236}">
                <a16:creationId xmlns:a16="http://schemas.microsoft.com/office/drawing/2014/main" id="{F2DE481E-7B69-4399-80E5-5E7C09A8E47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039813"/>
            <a:ext cx="4114800" cy="865187"/>
            <a:chOff x="6387594" y="1013342"/>
            <a:chExt cx="5340763" cy="1014653"/>
          </a:xfrm>
        </p:grpSpPr>
        <p:pic>
          <p:nvPicPr>
            <p:cNvPr id="17" name="Picture 18">
              <a:extLst>
                <a:ext uri="{FF2B5EF4-FFF2-40B4-BE49-F238E27FC236}">
                  <a16:creationId xmlns:a16="http://schemas.microsoft.com/office/drawing/2014/main" id="{CFF65B33-EB50-4797-931B-113DBCEFE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323" y="1013342"/>
              <a:ext cx="5027034" cy="83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9">
              <a:extLst>
                <a:ext uri="{FF2B5EF4-FFF2-40B4-BE49-F238E27FC236}">
                  <a16:creationId xmlns:a16="http://schemas.microsoft.com/office/drawing/2014/main" id="{C67660D5-4058-4EB9-928D-8DA828F9A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594" y="1017771"/>
              <a:ext cx="280625" cy="99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0">
              <a:extLst>
                <a:ext uri="{FF2B5EF4-FFF2-40B4-BE49-F238E27FC236}">
                  <a16:creationId xmlns:a16="http://schemas.microsoft.com/office/drawing/2014/main" id="{A61D8A5F-B28A-488A-BEC2-79FBC5C2F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323" y="1882992"/>
              <a:ext cx="2965061" cy="14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DFD4AD0E-21D8-409F-8F5F-AD0CB12F5698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5562639"/>
            <a:ext cx="7370763" cy="617493"/>
            <a:chOff x="1297646" y="6275397"/>
            <a:chExt cx="7370909" cy="6168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D40023-03BC-4B56-817B-A7FE9F97438C}"/>
                </a:ext>
              </a:extLst>
            </p:cNvPr>
            <p:cNvSpPr/>
            <p:nvPr/>
          </p:nvSpPr>
          <p:spPr>
            <a:xfrm>
              <a:off x="1297646" y="6275397"/>
              <a:ext cx="1043897" cy="3689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eaLnBrk="1" hangingPunct="1">
                <a:defRPr/>
              </a:pPr>
              <a:r>
                <a:rPr lang="en-US" b="1" dirty="0">
                  <a:ln/>
                  <a:solidFill>
                    <a:srgbClr val="FFFF00"/>
                  </a:solidFill>
                </a:rPr>
                <a:t>Solution:</a:t>
              </a:r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B6E87E2A-1CCA-4B42-8CF9-370E19A8D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0037" y="6307459"/>
              <a:ext cx="64285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dirty="0"/>
                <a:t>Direct probes of the structural evolution using momentum-resolved techniques in the ultrafast time domain. 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AD9EF2E-F3F0-4708-935E-29B299CDC825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BE858B-54A8-43C5-BC28-482FB7EA3F81}"/>
              </a:ext>
            </a:extLst>
          </p:cNvPr>
          <p:cNvSpPr/>
          <p:nvPr/>
        </p:nvSpPr>
        <p:spPr>
          <a:xfrm>
            <a:off x="1828800" y="136644"/>
            <a:ext cx="5675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Motivation for UED study in Cu</a:t>
            </a:r>
            <a:r>
              <a:rPr lang="en-US" sz="2400" b="1" baseline="-25000" dirty="0">
                <a:solidFill>
                  <a:srgbClr val="FFDA65"/>
                </a:solidFill>
                <a:latin typeface="Arial Black" panose="020B0A04020102020204" pitchFamily="34" charset="0"/>
              </a:rPr>
              <a:t>2</a:t>
            </a:r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B03A86-2093-4351-A4F1-870CEC7F81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31589"/>
            <a:ext cx="1719638" cy="61577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5FD0EF5-9A55-4CB8-9F12-C82091A2BF3F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275517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C86A-B158-433D-AA6F-6650E49E78F8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13571-18B4-4F93-B9DF-75D3669A2D4F}"/>
              </a:ext>
            </a:extLst>
          </p:cNvPr>
          <p:cNvSpPr/>
          <p:nvPr/>
        </p:nvSpPr>
        <p:spPr>
          <a:xfrm>
            <a:off x="1328276" y="136646"/>
            <a:ext cx="66727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A comparison of UED and ED patterns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402545-C8D9-46FB-80D3-06E3C5CA8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1"/>
            <a:ext cx="4610542" cy="443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ECC1CD-2E59-4306-AF3C-2B55EFC84814}"/>
              </a:ext>
            </a:extLst>
          </p:cNvPr>
          <p:cNvGrpSpPr/>
          <p:nvPr/>
        </p:nvGrpSpPr>
        <p:grpSpPr>
          <a:xfrm>
            <a:off x="4688769" y="1143000"/>
            <a:ext cx="4455231" cy="4486497"/>
            <a:chOff x="4688769" y="1435100"/>
            <a:chExt cx="4455231" cy="44864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F4F48F-522B-4D55-BE1A-E6B1BD5C7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769" y="1435100"/>
              <a:ext cx="4455231" cy="44864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DF762A-93E0-41F3-A344-7DBF19CF75DD}"/>
                </a:ext>
              </a:extLst>
            </p:cNvPr>
            <p:cNvSpPr txBox="1"/>
            <p:nvPr/>
          </p:nvSpPr>
          <p:spPr>
            <a:xfrm>
              <a:off x="8202716" y="14351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 phase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E31F34-1B00-433B-A731-540B052A61D1}"/>
                </a:ext>
              </a:extLst>
            </p:cNvPr>
            <p:cNvSpPr txBox="1"/>
            <p:nvPr/>
          </p:nvSpPr>
          <p:spPr>
            <a:xfrm>
              <a:off x="8246259" y="5498069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 phase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5F5ADA7-5D02-4E7F-88F1-15202AB6CB32}"/>
              </a:ext>
            </a:extLst>
          </p:cNvPr>
          <p:cNvSpPr txBox="1"/>
          <p:nvPr/>
        </p:nvSpPr>
        <p:spPr>
          <a:xfrm>
            <a:off x="3669260" y="1143000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= 80 </a:t>
            </a:r>
            <a:r>
              <a:rPr lang="en-US" dirty="0" err="1"/>
              <a:t>ps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9C1CD-1A19-4A22-9835-C48D19691B1E}"/>
              </a:ext>
            </a:extLst>
          </p:cNvPr>
          <p:cNvSpPr txBox="1"/>
          <p:nvPr/>
        </p:nvSpPr>
        <p:spPr>
          <a:xfrm>
            <a:off x="3597463" y="5205969"/>
            <a:ext cx="105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= -10 </a:t>
            </a:r>
            <a:r>
              <a:rPr lang="en-US" dirty="0" err="1"/>
              <a:t>ps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094E1-E358-4D33-83FC-A40C5A86909A}"/>
              </a:ext>
            </a:extLst>
          </p:cNvPr>
          <p:cNvSpPr txBox="1"/>
          <p:nvPr/>
        </p:nvSpPr>
        <p:spPr>
          <a:xfrm>
            <a:off x="1963782" y="196995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(110)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83277-AE26-45EE-8DF2-C3C9427C49C4}"/>
              </a:ext>
            </a:extLst>
          </p:cNvPr>
          <p:cNvSpPr txBox="1"/>
          <p:nvPr/>
        </p:nvSpPr>
        <p:spPr>
          <a:xfrm>
            <a:off x="1946667" y="134946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(120)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E925BB-E58E-47D0-A4D2-ACAACCE28F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31589"/>
            <a:ext cx="1719638" cy="6157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28B26D-3970-4110-AEE7-CF48ED7260DE}"/>
              </a:ext>
            </a:extLst>
          </p:cNvPr>
          <p:cNvSpPr txBox="1"/>
          <p:nvPr/>
        </p:nvSpPr>
        <p:spPr>
          <a:xfrm>
            <a:off x="273137" y="5835960"/>
            <a:ext cx="883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peak width (reflecting the change of crystal symmetry) and peak center (reflecting the change in lattice constants)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6400" y="762000"/>
            <a:ext cx="142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UED patterns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3625" y="773794"/>
            <a:ext cx="127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 patterns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35D3F8-F7CB-4172-B7CA-7FB91E4CB7EF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261244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D03E32-1AD6-4D5D-93DC-3E676DB9C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3287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4459EA-46EF-4AD4-8FD8-7D2444ABE1F8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A1171-63C5-4E13-BA10-52B4CA4A4EF3}"/>
              </a:ext>
            </a:extLst>
          </p:cNvPr>
          <p:cNvSpPr/>
          <p:nvPr/>
        </p:nvSpPr>
        <p:spPr>
          <a:xfrm>
            <a:off x="152400" y="136646"/>
            <a:ext cx="89484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Peak width and peak center position 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90541-0474-4CF8-B76A-E54ECDF29D8B}"/>
              </a:ext>
            </a:extLst>
          </p:cNvPr>
          <p:cNvSpPr txBox="1"/>
          <p:nvPr/>
        </p:nvSpPr>
        <p:spPr>
          <a:xfrm>
            <a:off x="185475" y="4554141"/>
            <a:ext cx="8915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Time constant ~ 2.3 ± 0.2 </a:t>
            </a:r>
            <a:r>
              <a:rPr lang="en-US" altLang="en-US" sz="1600" dirty="0" err="1">
                <a:cs typeface="Arial" panose="020B0604020202020204" pitchFamily="34" charset="0"/>
              </a:rPr>
              <a:t>ps</a:t>
            </a:r>
            <a:r>
              <a:rPr lang="en-US" altLang="en-US" sz="1600" dirty="0">
                <a:cs typeface="Arial" panose="020B0604020202020204" pitchFamily="34" charset="0"/>
              </a:rPr>
              <a:t> for the peak width and ~ 10.2 ± 0.3 </a:t>
            </a:r>
            <a:r>
              <a:rPr lang="en-US" altLang="en-US" sz="1600" dirty="0" err="1">
                <a:cs typeface="Arial" panose="020B0604020202020204" pitchFamily="34" charset="0"/>
              </a:rPr>
              <a:t>ps</a:t>
            </a:r>
            <a:r>
              <a:rPr lang="en-US" altLang="en-US" sz="1600" dirty="0">
                <a:cs typeface="Arial" panose="020B0604020202020204" pitchFamily="34" charset="0"/>
              </a:rPr>
              <a:t> for the peak center for the (120) peak. The temporal characteristic in crystal symmetry change is the same as in electronic structures.</a:t>
            </a:r>
          </a:p>
          <a:p>
            <a:endParaRPr lang="en-US" alt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Illustrated that crystal symmetry changes first, followed by lattice expansion.</a:t>
            </a:r>
          </a:p>
          <a:p>
            <a:endParaRPr lang="en-US" alt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Suggested the transition mechanism in Cu</a:t>
            </a:r>
            <a:r>
              <a:rPr lang="en-US" altLang="en-US" sz="1600" baseline="-25000" dirty="0">
                <a:cs typeface="Arial" panose="020B0604020202020204" pitchFamily="34" charset="0"/>
              </a:rPr>
              <a:t>2</a:t>
            </a:r>
            <a:r>
              <a:rPr lang="en-US" altLang="en-US" sz="1600" dirty="0">
                <a:cs typeface="Arial" panose="020B0604020202020204" pitchFamily="34" charset="0"/>
              </a:rPr>
              <a:t>S to be electron-phonon coupling.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E40E0E-FDBB-4E56-A593-6DCF54C38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31589"/>
            <a:ext cx="1719638" cy="615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ABBA43-F68B-49DA-84AA-0BC3E5A7A337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233081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136646"/>
            <a:ext cx="16001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solidFill>
                  <a:srgbClr val="FFDA65"/>
                </a:solidFill>
                <a:latin typeface="Arial Black" panose="020B0A04020102020204" pitchFamily="34" charset="0"/>
              </a:rPr>
              <a:t>Outline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49D822-AA87-4DB3-BE6A-F06F38598745}"/>
              </a:ext>
            </a:extLst>
          </p:cNvPr>
          <p:cNvSpPr txBox="1"/>
          <p:nvPr/>
        </p:nvSpPr>
        <p:spPr>
          <a:xfrm>
            <a:off x="455023" y="1820376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Objective: understanding the mechanism of structural phase transition in Cu</a:t>
            </a:r>
            <a:r>
              <a:rPr lang="en-US" baseline="-25000" dirty="0"/>
              <a:t>2</a:t>
            </a:r>
            <a:r>
              <a:rPr lang="en-US" dirty="0"/>
              <a:t>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Introduction: a background of the material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Justification: 1) why UED; 2) experimental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Benefit to DOE and potential impact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3BE87-48DA-41C8-A6B2-6B0A6FB238FB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189956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9A645E-DCAF-454D-BD62-7BDB53FC0CC0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0E5F9E-8050-4A15-BDC7-F0D7D091F627}"/>
              </a:ext>
            </a:extLst>
          </p:cNvPr>
          <p:cNvSpPr/>
          <p:nvPr/>
        </p:nvSpPr>
        <p:spPr>
          <a:xfrm>
            <a:off x="352005" y="152400"/>
            <a:ext cx="848719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200" b="1" dirty="0">
                <a:solidFill>
                  <a:srgbClr val="FFDA65"/>
                </a:solidFill>
                <a:latin typeface="Arial Black" panose="020B0A04020102020204" pitchFamily="34" charset="0"/>
              </a:rPr>
              <a:t>Ultrafast electron diffraction: the pump-probe method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A671B-7764-4960-B161-52C66C78295F}"/>
              </a:ext>
            </a:extLst>
          </p:cNvPr>
          <p:cNvGrpSpPr/>
          <p:nvPr/>
        </p:nvGrpSpPr>
        <p:grpSpPr>
          <a:xfrm>
            <a:off x="457201" y="2255477"/>
            <a:ext cx="4648200" cy="3310541"/>
            <a:chOff x="592241" y="2540303"/>
            <a:chExt cx="4314393" cy="3022297"/>
          </a:xfrm>
        </p:grpSpPr>
        <p:pic>
          <p:nvPicPr>
            <p:cNvPr id="7" name="Picture 5" descr="C:\Users\Gavin\Desktop\PumpProbe_compressed_Animation.gif">
              <a:extLst>
                <a:ext uri="{FF2B5EF4-FFF2-40B4-BE49-F238E27FC236}">
                  <a16:creationId xmlns:a16="http://schemas.microsoft.com/office/drawing/2014/main" id="{6341C546-C0DF-439D-80AF-B0C30B89D4E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2241" y="2574838"/>
              <a:ext cx="4314393" cy="298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76FF22-CFF6-45F2-A01E-9432399B6CAD}"/>
                </a:ext>
              </a:extLst>
            </p:cNvPr>
            <p:cNvSpPr txBox="1"/>
            <p:nvPr/>
          </p:nvSpPr>
          <p:spPr>
            <a:xfrm>
              <a:off x="992784" y="2540303"/>
              <a:ext cx="730849" cy="337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Pump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BB91B3-E950-46B2-B635-051484D6CFB6}"/>
                </a:ext>
              </a:extLst>
            </p:cNvPr>
            <p:cNvSpPr txBox="1"/>
            <p:nvPr/>
          </p:nvSpPr>
          <p:spPr>
            <a:xfrm>
              <a:off x="733696" y="4317955"/>
              <a:ext cx="742752" cy="337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Probe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46D3D5-6AFA-4E96-B775-071EE60F9D0F}"/>
                </a:ext>
              </a:extLst>
            </p:cNvPr>
            <p:cNvSpPr txBox="1"/>
            <p:nvPr/>
          </p:nvSpPr>
          <p:spPr>
            <a:xfrm>
              <a:off x="2291195" y="2906666"/>
              <a:ext cx="15520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Sample</a:t>
              </a:r>
              <a:endParaRPr lang="zh-CN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5E5634-9F84-467D-B06B-DB407C6DEA8E}"/>
                </a:ext>
              </a:extLst>
            </p:cNvPr>
            <p:cNvSpPr txBox="1"/>
            <p:nvPr/>
          </p:nvSpPr>
          <p:spPr>
            <a:xfrm>
              <a:off x="3425567" y="2546663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Detector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C39E02-BFDD-430C-A237-B9197CD781D2}"/>
                </a:ext>
              </a:extLst>
            </p:cNvPr>
            <p:cNvSpPr txBox="1"/>
            <p:nvPr/>
          </p:nvSpPr>
          <p:spPr>
            <a:xfrm>
              <a:off x="1863260" y="4585564"/>
              <a:ext cx="1271019" cy="337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Delay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DB58536-0E45-4F13-87ED-5D545228C824}"/>
              </a:ext>
            </a:extLst>
          </p:cNvPr>
          <p:cNvSpPr txBox="1"/>
          <p:nvPr/>
        </p:nvSpPr>
        <p:spPr>
          <a:xfrm>
            <a:off x="457200" y="5562600"/>
            <a:ext cx="4738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Pump:</a:t>
            </a:r>
            <a:r>
              <a:rPr lang="en-US" dirty="0"/>
              <a:t> initiate the process and set the time zero</a:t>
            </a:r>
          </a:p>
          <a:p>
            <a:r>
              <a:rPr lang="en-US" b="1" dirty="0">
                <a:solidFill>
                  <a:srgbClr val="FF0000"/>
                </a:solidFill>
              </a:rPr>
              <a:t>Probe:</a:t>
            </a:r>
            <a:r>
              <a:rPr lang="en-US" dirty="0"/>
              <a:t> take snapshot at different delay times</a:t>
            </a:r>
          </a:p>
          <a:p>
            <a:r>
              <a:rPr lang="en-US" dirty="0"/>
              <a:t>Delay time: optical length difference, 1um ~3.3fs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D2CEA-11A2-4803-B529-58957CBFB240}"/>
              </a:ext>
            </a:extLst>
          </p:cNvPr>
          <p:cNvSpPr txBox="1"/>
          <p:nvPr/>
        </p:nvSpPr>
        <p:spPr>
          <a:xfrm>
            <a:off x="457200" y="990600"/>
            <a:ext cx="4816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Camera speed: 1000 frame/s =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   Ultrafast: 100 fs =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B157B-765B-4F38-B2BF-76B9DADB3419}"/>
              </a:ext>
            </a:extLst>
          </p:cNvPr>
          <p:cNvSpPr/>
          <p:nvPr/>
        </p:nvSpPr>
        <p:spPr>
          <a:xfrm>
            <a:off x="5356545" y="1146027"/>
            <a:ext cx="35814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31D23-E4D1-4189-AF7F-81F421F11B96}"/>
              </a:ext>
            </a:extLst>
          </p:cNvPr>
          <p:cNvGrpSpPr/>
          <p:nvPr/>
        </p:nvGrpSpPr>
        <p:grpSpPr>
          <a:xfrm>
            <a:off x="5591114" y="1439659"/>
            <a:ext cx="3019486" cy="2141741"/>
            <a:chOff x="1450925" y="3813499"/>
            <a:chExt cx="3431099" cy="24335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567EC3-2657-40E7-9514-A03503000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3419" y="4082257"/>
              <a:ext cx="2498605" cy="1822774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EA9C081-8376-40DE-B2E8-7C809D202AF4}"/>
                </a:ext>
              </a:extLst>
            </p:cNvPr>
            <p:cNvGrpSpPr/>
            <p:nvPr/>
          </p:nvGrpSpPr>
          <p:grpSpPr>
            <a:xfrm>
              <a:off x="1844897" y="3813499"/>
              <a:ext cx="2282047" cy="805263"/>
              <a:chOff x="4674778" y="1683604"/>
              <a:chExt cx="3241414" cy="114371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F7FEEDF-36A5-4275-9817-14E5AB76881C}"/>
                  </a:ext>
                </a:extLst>
              </p:cNvPr>
              <p:cNvGrpSpPr/>
              <p:nvPr/>
            </p:nvGrpSpPr>
            <p:grpSpPr>
              <a:xfrm rot="13274804" flipH="1">
                <a:off x="4674778" y="1683604"/>
                <a:ext cx="1545384" cy="1143719"/>
                <a:chOff x="2269187" y="2178470"/>
                <a:chExt cx="1616213" cy="1251176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D4CEA8D-93C1-49E6-9AD8-876F0218050B}"/>
                    </a:ext>
                  </a:extLst>
                </p:cNvPr>
                <p:cNvCxnSpPr/>
                <p:nvPr/>
              </p:nvCxnSpPr>
              <p:spPr>
                <a:xfrm rot="13274804" flipH="1">
                  <a:off x="2269187" y="2456969"/>
                  <a:ext cx="1616213" cy="861892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Freeform 50">
                  <a:extLst>
                    <a:ext uri="{FF2B5EF4-FFF2-40B4-BE49-F238E27FC236}">
                      <a16:creationId xmlns:a16="http://schemas.microsoft.com/office/drawing/2014/main" id="{370B53CA-980C-4A61-B63A-AA91E6A49A16}"/>
                    </a:ext>
                  </a:extLst>
                </p:cNvPr>
                <p:cNvSpPr/>
                <p:nvPr/>
              </p:nvSpPr>
              <p:spPr>
                <a:xfrm rot="217618">
                  <a:off x="2626215" y="2178470"/>
                  <a:ext cx="949132" cy="1251176"/>
                </a:xfrm>
                <a:custGeom>
                  <a:avLst/>
                  <a:gdLst>
                    <a:gd name="connsiteX0" fmla="*/ 0 w 1192763"/>
                    <a:gd name="connsiteY0" fmla="*/ 889689 h 1841418"/>
                    <a:gd name="connsiteX1" fmla="*/ 93306 w 1192763"/>
                    <a:gd name="connsiteY1" fmla="*/ 871028 h 1841418"/>
                    <a:gd name="connsiteX2" fmla="*/ 121298 w 1192763"/>
                    <a:gd name="connsiteY2" fmla="*/ 1007877 h 1841418"/>
                    <a:gd name="connsiteX3" fmla="*/ 211494 w 1192763"/>
                    <a:gd name="connsiteY3" fmla="*/ 811934 h 1841418"/>
                    <a:gd name="connsiteX4" fmla="*/ 202163 w 1192763"/>
                    <a:gd name="connsiteY4" fmla="*/ 1172717 h 1841418"/>
                    <a:gd name="connsiteX5" fmla="*/ 360784 w 1192763"/>
                    <a:gd name="connsiteY5" fmla="*/ 640872 h 1841418"/>
                    <a:gd name="connsiteX6" fmla="*/ 279918 w 1192763"/>
                    <a:gd name="connsiteY6" fmla="*/ 1446415 h 1841418"/>
                    <a:gd name="connsiteX7" fmla="*/ 556727 w 1192763"/>
                    <a:gd name="connsiteY7" fmla="*/ 273868 h 1841418"/>
                    <a:gd name="connsiteX8" fmla="*/ 345233 w 1192763"/>
                    <a:gd name="connsiteY8" fmla="*/ 1723224 h 1841418"/>
                    <a:gd name="connsiteX9" fmla="*/ 702906 w 1192763"/>
                    <a:gd name="connsiteY9" fmla="*/ 170 h 1841418"/>
                    <a:gd name="connsiteX10" fmla="*/ 419878 w 1192763"/>
                    <a:gd name="connsiteY10" fmla="*/ 1841411 h 1841418"/>
                    <a:gd name="connsiteX11" fmla="*/ 805543 w 1192763"/>
                    <a:gd name="connsiteY11" fmla="*/ 25052 h 1841418"/>
                    <a:gd name="connsiteX12" fmla="*/ 550506 w 1192763"/>
                    <a:gd name="connsiteY12" fmla="*/ 1741885 h 1841418"/>
                    <a:gd name="connsiteX13" fmla="*/ 864637 w 1192763"/>
                    <a:gd name="connsiteY13" fmla="*/ 286309 h 1841418"/>
                    <a:gd name="connsiteX14" fmla="*/ 712237 w 1192763"/>
                    <a:gd name="connsiteY14" fmla="*/ 1545942 h 1841418"/>
                    <a:gd name="connsiteX15" fmla="*/ 951722 w 1192763"/>
                    <a:gd name="connsiteY15" fmla="*/ 485362 h 1841418"/>
                    <a:gd name="connsiteX16" fmla="*/ 861527 w 1192763"/>
                    <a:gd name="connsiteY16" fmla="*/ 1381101 h 1841418"/>
                    <a:gd name="connsiteX17" fmla="*/ 1041918 w 1192763"/>
                    <a:gd name="connsiteY17" fmla="*/ 833705 h 1841418"/>
                    <a:gd name="connsiteX18" fmla="*/ 1020147 w 1192763"/>
                    <a:gd name="connsiteY18" fmla="*/ 1247362 h 1841418"/>
                    <a:gd name="connsiteX19" fmla="*/ 1116563 w 1192763"/>
                    <a:gd name="connsiteY19" fmla="*/ 1070081 h 1841418"/>
                    <a:gd name="connsiteX20" fmla="*/ 1184988 w 1192763"/>
                    <a:gd name="connsiteY20" fmla="*/ 1172717 h 1841418"/>
                    <a:gd name="connsiteX21" fmla="*/ 1191208 w 1192763"/>
                    <a:gd name="connsiteY21" fmla="*/ 1191379 h 184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92763" h="1841418">
                      <a:moveTo>
                        <a:pt x="0" y="889689"/>
                      </a:moveTo>
                      <a:cubicBezTo>
                        <a:pt x="36545" y="870509"/>
                        <a:pt x="73090" y="851330"/>
                        <a:pt x="93306" y="871028"/>
                      </a:cubicBezTo>
                      <a:cubicBezTo>
                        <a:pt x="113522" y="890726"/>
                        <a:pt x="101600" y="1017726"/>
                        <a:pt x="121298" y="1007877"/>
                      </a:cubicBezTo>
                      <a:cubicBezTo>
                        <a:pt x="140996" y="998028"/>
                        <a:pt x="198017" y="784461"/>
                        <a:pt x="211494" y="811934"/>
                      </a:cubicBezTo>
                      <a:cubicBezTo>
                        <a:pt x="224971" y="839407"/>
                        <a:pt x="177281" y="1201227"/>
                        <a:pt x="202163" y="1172717"/>
                      </a:cubicBezTo>
                      <a:cubicBezTo>
                        <a:pt x="227045" y="1144207"/>
                        <a:pt x="347825" y="595256"/>
                        <a:pt x="360784" y="640872"/>
                      </a:cubicBezTo>
                      <a:cubicBezTo>
                        <a:pt x="373743" y="686488"/>
                        <a:pt x="247261" y="1507582"/>
                        <a:pt x="279918" y="1446415"/>
                      </a:cubicBezTo>
                      <a:cubicBezTo>
                        <a:pt x="312575" y="1385248"/>
                        <a:pt x="545841" y="227733"/>
                        <a:pt x="556727" y="273868"/>
                      </a:cubicBezTo>
                      <a:cubicBezTo>
                        <a:pt x="567613" y="320003"/>
                        <a:pt x="320870" y="1768840"/>
                        <a:pt x="345233" y="1723224"/>
                      </a:cubicBezTo>
                      <a:cubicBezTo>
                        <a:pt x="369596" y="1677608"/>
                        <a:pt x="690465" y="-19528"/>
                        <a:pt x="702906" y="170"/>
                      </a:cubicBezTo>
                      <a:cubicBezTo>
                        <a:pt x="715347" y="19868"/>
                        <a:pt x="402772" y="1837264"/>
                        <a:pt x="419878" y="1841411"/>
                      </a:cubicBezTo>
                      <a:cubicBezTo>
                        <a:pt x="436984" y="1845558"/>
                        <a:pt x="783772" y="41640"/>
                        <a:pt x="805543" y="25052"/>
                      </a:cubicBezTo>
                      <a:cubicBezTo>
                        <a:pt x="827314" y="8464"/>
                        <a:pt x="540657" y="1698342"/>
                        <a:pt x="550506" y="1741885"/>
                      </a:cubicBezTo>
                      <a:cubicBezTo>
                        <a:pt x="560355" y="1785428"/>
                        <a:pt x="837682" y="318966"/>
                        <a:pt x="864637" y="286309"/>
                      </a:cubicBezTo>
                      <a:cubicBezTo>
                        <a:pt x="891592" y="253652"/>
                        <a:pt x="697723" y="1512767"/>
                        <a:pt x="712237" y="1545942"/>
                      </a:cubicBezTo>
                      <a:cubicBezTo>
                        <a:pt x="726751" y="1579118"/>
                        <a:pt x="926840" y="512835"/>
                        <a:pt x="951722" y="485362"/>
                      </a:cubicBezTo>
                      <a:cubicBezTo>
                        <a:pt x="976604" y="457888"/>
                        <a:pt x="846494" y="1323044"/>
                        <a:pt x="861527" y="1381101"/>
                      </a:cubicBezTo>
                      <a:cubicBezTo>
                        <a:pt x="876560" y="1439158"/>
                        <a:pt x="1015481" y="855995"/>
                        <a:pt x="1041918" y="833705"/>
                      </a:cubicBezTo>
                      <a:cubicBezTo>
                        <a:pt x="1068355" y="811415"/>
                        <a:pt x="1007706" y="1207966"/>
                        <a:pt x="1020147" y="1247362"/>
                      </a:cubicBezTo>
                      <a:cubicBezTo>
                        <a:pt x="1032588" y="1286758"/>
                        <a:pt x="1089090" y="1082522"/>
                        <a:pt x="1116563" y="1070081"/>
                      </a:cubicBezTo>
                      <a:cubicBezTo>
                        <a:pt x="1144036" y="1057640"/>
                        <a:pt x="1172547" y="1152501"/>
                        <a:pt x="1184988" y="1172717"/>
                      </a:cubicBezTo>
                      <a:cubicBezTo>
                        <a:pt x="1197429" y="1192933"/>
                        <a:pt x="1191208" y="1191379"/>
                        <a:pt x="1191208" y="1191379"/>
                      </a:cubicBezTo>
                    </a:path>
                  </a:pathLst>
                </a:custGeom>
                <a:noFill/>
                <a:ln w="32004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7718DB-EE21-4E15-85EA-2A91DB475BFE}"/>
                  </a:ext>
                </a:extLst>
              </p:cNvPr>
              <p:cNvSpPr txBox="1"/>
              <p:nvPr/>
            </p:nvSpPr>
            <p:spPr>
              <a:xfrm>
                <a:off x="5948486" y="1711575"/>
                <a:ext cx="1967706" cy="447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7030A0"/>
                    </a:solidFill>
                  </a:rPr>
                  <a:t>Optical pump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1F4FCF8-1F56-4684-AE03-4D5D359F5DCE}"/>
                </a:ext>
              </a:extLst>
            </p:cNvPr>
            <p:cNvGrpSpPr/>
            <p:nvPr/>
          </p:nvGrpSpPr>
          <p:grpSpPr>
            <a:xfrm>
              <a:off x="1450925" y="5236623"/>
              <a:ext cx="1978074" cy="1010416"/>
              <a:chOff x="3591844" y="4668971"/>
              <a:chExt cx="2809653" cy="143510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BB75F4-085D-4925-B7CB-6EE4EFA2E0B9}"/>
                  </a:ext>
                </a:extLst>
              </p:cNvPr>
              <p:cNvSpPr txBox="1"/>
              <p:nvPr/>
            </p:nvSpPr>
            <p:spPr>
              <a:xfrm>
                <a:off x="4319296" y="5564867"/>
                <a:ext cx="2082201" cy="447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99CC"/>
                    </a:solidFill>
                  </a:rPr>
                  <a:t>Electron probe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53E0D7C-718C-412B-833D-FB3D6D70C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1844" y="4668971"/>
                <a:ext cx="1676400" cy="1435100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2D253E-E8FA-4CEA-9743-82D0B66BD1B1}"/>
                </a:ext>
              </a:extLst>
            </p:cNvPr>
            <p:cNvSpPr txBox="1"/>
            <p:nvPr/>
          </p:nvSpPr>
          <p:spPr>
            <a:xfrm>
              <a:off x="3323202" y="4542353"/>
              <a:ext cx="800333" cy="284664"/>
            </a:xfrm>
            <a:prstGeom prst="rect">
              <a:avLst/>
            </a:prstGeom>
            <a:noFill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en-US" sz="1100" b="1" dirty="0">
                  <a:effectLst>
                    <a:glow rad="101600">
                      <a:schemeClr val="bg1"/>
                    </a:glow>
                  </a:effectLst>
                </a:rPr>
                <a:t>electrons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19D7F7-3DDD-46AF-90E7-C466D3CF35D0}"/>
                </a:ext>
              </a:extLst>
            </p:cNvPr>
            <p:cNvSpPr txBox="1"/>
            <p:nvPr/>
          </p:nvSpPr>
          <p:spPr>
            <a:xfrm>
              <a:off x="2712217" y="5450143"/>
              <a:ext cx="523461" cy="284664"/>
            </a:xfrm>
            <a:prstGeom prst="rect">
              <a:avLst/>
            </a:prstGeom>
            <a:noFill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en-US" sz="1100" b="1" dirty="0">
                  <a:effectLst>
                    <a:glow rad="101600">
                      <a:schemeClr val="bg1"/>
                    </a:glow>
                  </a:effectLst>
                </a:rPr>
                <a:t>spins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ABA583-8907-4BCF-9178-C9F2B265089E}"/>
                </a:ext>
              </a:extLst>
            </p:cNvPr>
            <p:cNvSpPr txBox="1"/>
            <p:nvPr/>
          </p:nvSpPr>
          <p:spPr>
            <a:xfrm>
              <a:off x="3957001" y="5483675"/>
              <a:ext cx="762081" cy="284664"/>
            </a:xfrm>
            <a:prstGeom prst="rect">
              <a:avLst/>
            </a:prstGeom>
            <a:noFill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en-US" sz="1100" b="1" dirty="0">
                  <a:effectLst>
                    <a:glow rad="101600">
                      <a:schemeClr val="bg1"/>
                    </a:glow>
                  </a:effectLst>
                </a:rPr>
                <a:t>phonons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1F620B-71D7-4D0C-B44D-7E7414CCB2D6}"/>
                </a:ext>
              </a:extLst>
            </p:cNvPr>
            <p:cNvSpPr txBox="1"/>
            <p:nvPr/>
          </p:nvSpPr>
          <p:spPr>
            <a:xfrm>
              <a:off x="3351758" y="5591176"/>
              <a:ext cx="618180" cy="267179"/>
            </a:xfrm>
            <a:prstGeom prst="rect">
              <a:avLst/>
            </a:prstGeom>
            <a:noFill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en-US" sz="1000" b="1" dirty="0">
                  <a:effectLst>
                    <a:glow rad="101600">
                      <a:schemeClr val="bg1"/>
                    </a:glow>
                  </a:effectLst>
                </a:rPr>
                <a:t>~100ps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206F8D-573A-4BF7-A5B0-46F23AAFB902}"/>
                </a:ext>
              </a:extLst>
            </p:cNvPr>
            <p:cNvSpPr txBox="1"/>
            <p:nvPr/>
          </p:nvSpPr>
          <p:spPr>
            <a:xfrm>
              <a:off x="2830478" y="4779694"/>
              <a:ext cx="510712" cy="267179"/>
            </a:xfrm>
            <a:prstGeom prst="rect">
              <a:avLst/>
            </a:prstGeom>
            <a:noFill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en-US" sz="1000" b="1" dirty="0">
                  <a:effectLst>
                    <a:glow rad="101600">
                      <a:schemeClr val="bg1"/>
                    </a:glow>
                  </a:effectLst>
                </a:rPr>
                <a:t>~10fs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2E1031-5C99-4D06-8831-A4F28913A4C5}"/>
                </a:ext>
              </a:extLst>
            </p:cNvPr>
            <p:cNvSpPr txBox="1"/>
            <p:nvPr/>
          </p:nvSpPr>
          <p:spPr>
            <a:xfrm>
              <a:off x="4147690" y="4776664"/>
              <a:ext cx="468816" cy="267179"/>
            </a:xfrm>
            <a:prstGeom prst="rect">
              <a:avLst/>
            </a:prstGeom>
            <a:noFill/>
          </p:spPr>
          <p:txBody>
            <a:bodyPr wrap="none" lIns="80467" tIns="40234" rIns="80467" bIns="40234" rtlCol="0">
              <a:spAutoFit/>
            </a:bodyPr>
            <a:lstStyle/>
            <a:p>
              <a:r>
                <a:rPr lang="en-US" sz="1000" b="1" dirty="0">
                  <a:effectLst>
                    <a:glow rad="101600">
                      <a:schemeClr val="bg1"/>
                    </a:glow>
                  </a:effectLst>
                </a:rPr>
                <a:t>~1ps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67D0FBC1-3D56-41C6-BC67-0400DD432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35" y="3964020"/>
            <a:ext cx="3129265" cy="221998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EDE1251-45F3-4730-B270-BEEFCCED6E1D}"/>
              </a:ext>
            </a:extLst>
          </p:cNvPr>
          <p:cNvSpPr txBox="1"/>
          <p:nvPr/>
        </p:nvSpPr>
        <p:spPr>
          <a:xfrm>
            <a:off x="3876599" y="6561992"/>
            <a:ext cx="1990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2019</a:t>
            </a:r>
          </a:p>
        </p:txBody>
      </p:sp>
    </p:spTree>
    <p:extLst>
      <p:ext uri="{BB962C8B-B14F-4D97-AF65-F5344CB8AC3E}">
        <p14:creationId xmlns:p14="http://schemas.microsoft.com/office/powerpoint/2010/main" val="15058814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48678</TotalTime>
  <Words>1359</Words>
  <Application>Microsoft Office PowerPoint</Application>
  <PresentationFormat>On-screen Show (4:3)</PresentationFormat>
  <Paragraphs>207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Tao, Jing</dc:creator>
  <cp:lastModifiedBy>Tao, Jing</cp:lastModifiedBy>
  <cp:revision>289</cp:revision>
  <cp:lastPrinted>2018-11-20T19:31:06Z</cp:lastPrinted>
  <dcterms:created xsi:type="dcterms:W3CDTF">2017-05-27T01:55:57Z</dcterms:created>
  <dcterms:modified xsi:type="dcterms:W3CDTF">2019-12-04T20:28:55Z</dcterms:modified>
</cp:coreProperties>
</file>