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403" r:id="rId3"/>
    <p:sldId id="349" r:id="rId4"/>
    <p:sldId id="351" r:id="rId5"/>
    <p:sldId id="384" r:id="rId6"/>
    <p:sldId id="400" r:id="rId7"/>
    <p:sldId id="387" r:id="rId8"/>
    <p:sldId id="388" r:id="rId9"/>
    <p:sldId id="383" r:id="rId10"/>
    <p:sldId id="390" r:id="rId11"/>
    <p:sldId id="355" r:id="rId12"/>
    <p:sldId id="404" r:id="rId13"/>
    <p:sldId id="405" r:id="rId14"/>
    <p:sldId id="357" r:id="rId15"/>
    <p:sldId id="391" r:id="rId16"/>
    <p:sldId id="401" r:id="rId17"/>
    <p:sldId id="411" r:id="rId18"/>
    <p:sldId id="393" r:id="rId19"/>
    <p:sldId id="410" r:id="rId20"/>
    <p:sldId id="407" r:id="rId21"/>
    <p:sldId id="408" r:id="rId22"/>
    <p:sldId id="412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88042" autoAdjust="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5-10T16:21:17.95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0,'0'0'312,"28"0"-187,0 0-125,0 0 16,28 27-16,-28-27 15,27 0-15,-27 0 16,0 28-16,0-28 15,-28 0 17,28 28-17,0-28 1,0 0-16,-28 0 15,28 28 1,28-28-16,-56 0 16,27 0 77,1 0-93,0 0 16,0 0-1,0 0-15,0 0 16,-28 0-16,28 0 16,28 28-16,-56-28 15,56 0 1,-28 0-1,-28 0 32,27 0-16,29 0-15,-56 0 15,28 0-15,0 0 15,0 0 0,0 0-15,0 0 124,-28 0-124,56 0-1,-28 0 1,-1 0-16,57 0 31,-56 0-15,-28 0 62,56 0-63,-28 0-15,-28 0 16,28 0-16,28 0 16,-29 0-1,-27 0-15,28 0 31,28 0-15,-56 0 31,28 0-16,0 0-15,0 0-16,0 0 15,0 0-15,-28 0 16,56 0-1,-28 0 1,-28-28 46,27 28-46,1 0 0,0 0-1,-28 0-15,28 0 16,0 0-1,0 0 32,28 0 62,-28 0-109,0 0 16,0 0 93,-1 0-109,29 0 16,-28 0-16,28 0 15,-28 0 1,0 0-16,0 0 16,-28 0-1,56 0 1,-29 0-1,-27 0 1,28 0 0,28 0 46,-56 0-46,28 0-16,0 0 15,0 0 1,0 0-16,0 0 78,0 0-63,0 0 126,0 0-126,-1 0 17,-27 0-32,56 0 15,-28 0-15,-28 0 16,28 0-1,28 0 48,-56 0-48,28 0 17,28 0-32,-56 0 15,28 0 1,-1 0 46,1 0-46,0 0-16,0 0 15,0 0-15,-28 0 16,56 0 0,-28 0-1,0 0 110,28 0-94,-28 0-15,-1 0 15,29 0 31,-56 0-46,28 0-16,0 0 16,0 0-16,0 0 15,0 0 94,0 0 125,28-28-202,-29 28 92,1 0-61,0 0 62,0 0-110,0 0 172,-28 0-109,28 0 16,0 0-78,-28 0-16,28 0 15,0 0-15,0 0 31,0 0 531,-1 0-422,1 0-46,0 0-63,28-28 890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1BB44-748C-4B68-881E-6E9DF4B7BC02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81778C-F1B8-4673-8C12-475227BD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61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2431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711595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497445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71081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4966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618612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6995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706193"/>
            <a:ext cx="11246069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589851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590230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606"/>
            <a:ext cx="11163868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700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626534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21339" y="-1815882"/>
            <a:ext cx="5042667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0"/>
            <a:ext cx="2479527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422052" y="-1241416"/>
            <a:ext cx="516855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9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67615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6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366275"/>
            <a:ext cx="11313219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320211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6710"/>
            <a:ext cx="9034837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4"/>
            <a:ext cx="1109472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0"/>
            <a:ext cx="597408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0"/>
            <a:ext cx="597408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29816" indent="-223838">
              <a:defRPr>
                <a:solidFill>
                  <a:srgbClr val="000000"/>
                </a:solidFill>
              </a:defRPr>
            </a:lvl2pPr>
            <a:lvl3pPr marL="389335" indent="163116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2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699995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6" y="1699995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6" y="4080588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066957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731527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720414"/>
            <a:ext cx="2698328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3" y="3290408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304768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1" y="4872981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4856121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3998350"/>
            <a:ext cx="54864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3998350"/>
            <a:ext cx="5463447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1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19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99996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3048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993" r:id="rId27"/>
    <p:sldLayoutId id="2147483994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emf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319617" y="1096819"/>
            <a:ext cx="4414345" cy="270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Collinear </a:t>
            </a:r>
            <a:r>
              <a:rPr lang="en-US" dirty="0" err="1"/>
              <a:t>wakefield</a:t>
            </a:r>
            <a:r>
              <a:rPr lang="en-US" dirty="0"/>
              <a:t> accelerator based on corrugated waveguide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>
          <a:xfrm>
            <a:off x="-2" y="1096819"/>
            <a:ext cx="319619" cy="2706624"/>
          </a:xfrm>
        </p:spPr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9617" y="3906120"/>
            <a:ext cx="72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PI: </a:t>
            </a:r>
            <a:r>
              <a:rPr lang="en-US" u="sng" dirty="0" smtClean="0"/>
              <a:t>A. Zholents</a:t>
            </a:r>
            <a:r>
              <a:rPr lang="en-US" dirty="0" smtClean="0"/>
              <a:t>, </a:t>
            </a:r>
            <a:r>
              <a:rPr lang="en-US" b="1" dirty="0" smtClean="0"/>
              <a:t>APS/ANL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733961" y="1117018"/>
            <a:ext cx="7458039" cy="2706625"/>
          </a:xfrm>
          <a:prstGeom prst="rect">
            <a:avLst/>
          </a:prstGeom>
          <a:solidFill>
            <a:srgbClr val="7AB800">
              <a:alpha val="3019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96720" y="6389680"/>
            <a:ext cx="349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ATF User meeting, December 4, 2019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7" y="0"/>
            <a:ext cx="2847975" cy="82867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357830" y="1264595"/>
            <a:ext cx="6210300" cy="2133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11161" y="3408294"/>
            <a:ext cx="53785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 conceptual diagram for a proposed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experiment at ATF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617" y="4486904"/>
            <a:ext cx="11547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W. </a:t>
            </a:r>
            <a:r>
              <a:rPr lang="en-US" dirty="0" err="1"/>
              <a:t>Jansma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Sorsher</a:t>
            </a:r>
            <a:r>
              <a:rPr lang="en-US" dirty="0"/>
              <a:t>, K. </a:t>
            </a:r>
            <a:r>
              <a:rPr lang="en-US" dirty="0" err="1"/>
              <a:t>Suthar</a:t>
            </a:r>
            <a:r>
              <a:rPr lang="en-US" dirty="0"/>
              <a:t>, E. </a:t>
            </a:r>
            <a:r>
              <a:rPr lang="en-US" dirty="0" err="1"/>
              <a:t>Trakhtenberg</a:t>
            </a:r>
            <a:r>
              <a:rPr lang="en-US" dirty="0"/>
              <a:t>, G. </a:t>
            </a:r>
            <a:r>
              <a:rPr lang="en-US" dirty="0" err="1" smtClean="0"/>
              <a:t>Waldschmidt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APS/ANL</a:t>
            </a:r>
            <a:r>
              <a:rPr lang="en-US" dirty="0"/>
              <a:t>)</a:t>
            </a:r>
          </a:p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smtClean="0"/>
              <a:t>Doran (</a:t>
            </a:r>
            <a:r>
              <a:rPr lang="en-US" b="1" dirty="0"/>
              <a:t>HEP/ANL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u="sng" dirty="0"/>
              <a:t>S. </a:t>
            </a:r>
            <a:r>
              <a:rPr lang="en-US" u="sng" dirty="0" err="1" smtClean="0"/>
              <a:t>Siy</a:t>
            </a:r>
            <a:r>
              <a:rPr lang="en-US" u="sng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University </a:t>
            </a:r>
            <a:r>
              <a:rPr lang="en-US" b="1" dirty="0"/>
              <a:t>of Wisconsin</a:t>
            </a:r>
            <a:r>
              <a:rPr lang="en-US" dirty="0"/>
              <a:t>)</a:t>
            </a:r>
          </a:p>
          <a:p>
            <a:r>
              <a:rPr lang="en-US" dirty="0"/>
              <a:t>S. </a:t>
            </a:r>
            <a:r>
              <a:rPr lang="en-US" dirty="0" err="1"/>
              <a:t>Baturin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/>
              <a:t>Northern Illinois University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P. </a:t>
            </a:r>
            <a:r>
              <a:rPr lang="en-US" dirty="0" err="1" smtClean="0"/>
              <a:t>Carriere</a:t>
            </a:r>
            <a:r>
              <a:rPr lang="en-US" dirty="0" smtClean="0"/>
              <a:t>, A. </a:t>
            </a:r>
            <a:r>
              <a:rPr lang="en-US" dirty="0" err="1" smtClean="0"/>
              <a:t>Murokh</a:t>
            </a:r>
            <a:r>
              <a:rPr lang="en-US" dirty="0" smtClean="0"/>
              <a:t> (</a:t>
            </a:r>
            <a:r>
              <a:rPr lang="en-US" b="1" dirty="0" err="1" smtClean="0"/>
              <a:t>Radia</a:t>
            </a:r>
            <a:r>
              <a:rPr lang="en-US" b="1" dirty="0" smtClean="0"/>
              <a:t> Beam Technology</a:t>
            </a:r>
            <a:r>
              <a:rPr lang="en-US" dirty="0" smtClean="0"/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507" y="84425"/>
            <a:ext cx="2796963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new proposal: 306051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92507" y="618966"/>
            <a:ext cx="27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Funded by LDRD at ANL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202792"/>
            <a:ext cx="11163868" cy="417693"/>
          </a:xfrm>
        </p:spPr>
        <p:txBody>
          <a:bodyPr/>
          <a:lstStyle/>
          <a:p>
            <a:r>
              <a:rPr lang="en-US" dirty="0" smtClean="0"/>
              <a:t>Vacuum chamber fabrication</a:t>
            </a:r>
            <a:r>
              <a:rPr lang="en-US" baseline="30000" dirty="0" smtClean="0"/>
              <a:t>*)</a:t>
            </a:r>
            <a:endParaRPr lang="en-US" baseline="3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34885" y="465520"/>
            <a:ext cx="11745190" cy="360014"/>
            <a:chOff x="374073" y="602673"/>
            <a:chExt cx="11745190" cy="360014"/>
          </a:xfrm>
        </p:grpSpPr>
        <p:cxnSp>
          <p:nvCxnSpPr>
            <p:cNvPr id="8" name="Straight Connector 7"/>
            <p:cNvCxnSpPr>
              <a:endCxn id="9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7D78FA7-4452-40EC-BBDC-B12DD07F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57" y="1053972"/>
            <a:ext cx="2794218" cy="23409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A7FC4D5-2AE8-4845-AA76-7F8B6AC20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598" y="4322685"/>
            <a:ext cx="2758277" cy="234092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0F252E3-7AD8-46DC-B4F2-705B13C600A1}"/>
              </a:ext>
            </a:extLst>
          </p:cNvPr>
          <p:cNvSpPr>
            <a:spLocks noGrp="1"/>
          </p:cNvSpPr>
          <p:nvPr/>
        </p:nvSpPr>
        <p:spPr>
          <a:xfrm>
            <a:off x="566979" y="4578827"/>
            <a:ext cx="4366787" cy="13989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WG Stack: 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520mm long assembly: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5 x100mm WG +20mm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Mating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interface</a:t>
            </a:r>
          </a:p>
          <a:p>
            <a:pPr lvl="2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Female: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80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m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thick</a:t>
            </a:r>
          </a:p>
          <a:p>
            <a:pPr lvl="2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Outer cylinder: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87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 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thick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F310952-A8E8-4E71-9633-E294126DA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99" y="1716089"/>
            <a:ext cx="4239897" cy="2801985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E75BC9-24B9-4D59-90CA-4D73C3D95907}"/>
              </a:ext>
            </a:extLst>
          </p:cNvPr>
          <p:cNvCxnSpPr/>
          <p:nvPr/>
        </p:nvCxnSpPr>
        <p:spPr>
          <a:xfrm>
            <a:off x="567111" y="2183420"/>
            <a:ext cx="0" cy="17073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DB8D06-3330-4F27-A4C0-D44D9DD0DAFF}"/>
              </a:ext>
            </a:extLst>
          </p:cNvPr>
          <p:cNvCxnSpPr>
            <a:cxnSpLocks/>
          </p:cNvCxnSpPr>
          <p:nvPr/>
        </p:nvCxnSpPr>
        <p:spPr>
          <a:xfrm>
            <a:off x="897307" y="2018242"/>
            <a:ext cx="0" cy="2025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A23A6-2704-410F-B769-00035EB5B3E7}"/>
              </a:ext>
            </a:extLst>
          </p:cNvPr>
          <p:cNvCxnSpPr>
            <a:cxnSpLocks/>
          </p:cNvCxnSpPr>
          <p:nvPr/>
        </p:nvCxnSpPr>
        <p:spPr>
          <a:xfrm>
            <a:off x="1398418" y="1793931"/>
            <a:ext cx="0" cy="25276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15">
            <a:extLst>
              <a:ext uri="{FF2B5EF4-FFF2-40B4-BE49-F238E27FC236}">
                <a16:creationId xmlns:a16="http://schemas.microsoft.com/office/drawing/2014/main" id="{1F763F90-650C-4043-8CE8-258058BCACB0}"/>
              </a:ext>
            </a:extLst>
          </p:cNvPr>
          <p:cNvSpPr txBox="1"/>
          <p:nvPr/>
        </p:nvSpPr>
        <p:spPr>
          <a:xfrm>
            <a:off x="124160" y="3232237"/>
            <a:ext cx="885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2.000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CAD65A66-CF7C-4198-9331-05B29B2B9B77}"/>
              </a:ext>
            </a:extLst>
          </p:cNvPr>
          <p:cNvSpPr txBox="1"/>
          <p:nvPr/>
        </p:nvSpPr>
        <p:spPr>
          <a:xfrm>
            <a:off x="506924" y="2790338"/>
            <a:ext cx="831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2.322</a:t>
            </a: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C883119F-CB2A-487B-A2C6-CD6C0E7618B6}"/>
              </a:ext>
            </a:extLst>
          </p:cNvPr>
          <p:cNvSpPr txBox="1"/>
          <p:nvPr/>
        </p:nvSpPr>
        <p:spPr>
          <a:xfrm>
            <a:off x="1023489" y="2279076"/>
            <a:ext cx="831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2.900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058" y="1162516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Electroforming of corrugations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7450" y="2975004"/>
            <a:ext cx="1355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 mandrel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292565" y="4321594"/>
            <a:ext cx="883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21991" y="4091032"/>
            <a:ext cx="39755" cy="2909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3175120-2B36-43E8-A338-177E65000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784" y="3825527"/>
            <a:ext cx="569108" cy="2673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47869" y="888089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831906" y="3825527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139430" y="3826829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0CD505-7412-4B22-9901-949925FD5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119568"/>
            <a:ext cx="2998686" cy="22097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44AD65-82BF-4707-B05F-C00DA6F37200}"/>
              </a:ext>
            </a:extLst>
          </p:cNvPr>
          <p:cNvSpPr txBox="1"/>
          <p:nvPr/>
        </p:nvSpPr>
        <p:spPr>
          <a:xfrm>
            <a:off x="10674794" y="1186570"/>
            <a:ext cx="14513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Top block</a:t>
            </a:r>
          </a:p>
          <a:p>
            <a:pPr algn="r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CuSil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braze shim</a:t>
            </a:r>
          </a:p>
          <a:p>
            <a:pPr algn="r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EF cylinders w/ lap mating feature</a:t>
            </a:r>
          </a:p>
          <a:p>
            <a:pPr algn="r"/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Bottom block</a:t>
            </a:r>
          </a:p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w/ cylinder registration bore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58D0B1-9C60-45B0-AAB1-2EA8CF3FFB8E}"/>
              </a:ext>
            </a:extLst>
          </p:cNvPr>
          <p:cNvCxnSpPr/>
          <p:nvPr/>
        </p:nvCxnSpPr>
        <p:spPr>
          <a:xfrm flipH="1">
            <a:off x="10091499" y="1340106"/>
            <a:ext cx="1242634" cy="15352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2D4DFE-368F-4F0A-B768-C10285DF10AB}"/>
              </a:ext>
            </a:extLst>
          </p:cNvPr>
          <p:cNvCxnSpPr>
            <a:cxnSpLocks/>
          </p:cNvCxnSpPr>
          <p:nvPr/>
        </p:nvCxnSpPr>
        <p:spPr>
          <a:xfrm flipH="1">
            <a:off x="10259970" y="1787662"/>
            <a:ext cx="621687" cy="28264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A8DD8F-C0D5-4F33-8D7D-59A33A9D9A03}"/>
              </a:ext>
            </a:extLst>
          </p:cNvPr>
          <p:cNvCxnSpPr>
            <a:cxnSpLocks/>
          </p:cNvCxnSpPr>
          <p:nvPr/>
        </p:nvCxnSpPr>
        <p:spPr>
          <a:xfrm flipH="1">
            <a:off x="10259971" y="2364342"/>
            <a:ext cx="621686" cy="29497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16694" y="888089"/>
            <a:ext cx="312906" cy="36933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8024" y="3890783"/>
            <a:ext cx="1280524" cy="25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82213"/>
            <a:ext cx="11749054" cy="437743"/>
          </a:xfrm>
        </p:spPr>
        <p:txBody>
          <a:bodyPr/>
          <a:lstStyle/>
          <a:p>
            <a:r>
              <a:rPr lang="en-US" dirty="0"/>
              <a:t>Vacuum chamber </a:t>
            </a:r>
            <a:r>
              <a:rPr lang="en-US" dirty="0" smtClean="0"/>
              <a:t>fabrication							cont’d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481180" y="5945768"/>
            <a:ext cx="368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profile through a raised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tooth marked by the blue line in the above photo.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938" y="6434384"/>
            <a:ext cx="441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through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groove.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7841" y="1139451"/>
            <a:ext cx="3430747" cy="2868919"/>
            <a:chOff x="393563" y="1067331"/>
            <a:chExt cx="3430747" cy="28689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05412" y="828436"/>
              <a:ext cx="2807051" cy="33034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3563" y="1067331"/>
              <a:ext cx="3430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mage under the microscope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836526" y="3290858"/>
              <a:ext cx="0" cy="3385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988926" y="3290858"/>
              <a:ext cx="0" cy="3385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929591" y="3371214"/>
              <a:ext cx="0" cy="3385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46506" y="3566918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203 ±15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m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1425" y="597132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ablation in the pre-machined groove </a:t>
            </a:r>
            <a:endParaRPr lang="en-US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80" y="1292632"/>
            <a:ext cx="3039938" cy="2634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59039" y="129395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rendering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46" y="4161397"/>
            <a:ext cx="3908424" cy="2234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274" y="4245487"/>
            <a:ext cx="3464794" cy="1729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0"/>
          <a:stretch/>
        </p:blipFill>
        <p:spPr>
          <a:xfrm>
            <a:off x="552959" y="1553817"/>
            <a:ext cx="3385073" cy="18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82213"/>
            <a:ext cx="11749054" cy="437743"/>
          </a:xfrm>
        </p:spPr>
        <p:txBody>
          <a:bodyPr/>
          <a:lstStyle/>
          <a:p>
            <a:r>
              <a:rPr lang="en-US" dirty="0"/>
              <a:t>Vacuum chamber </a:t>
            </a:r>
            <a:r>
              <a:rPr lang="en-US" dirty="0" smtClean="0"/>
              <a:t>fabrication							cont’d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89297" y="6283035"/>
            <a:ext cx="958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Profile of electroformed corrugations showing uniform periodicity and groove depth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75" y="902785"/>
            <a:ext cx="6414248" cy="51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82213"/>
            <a:ext cx="11749054" cy="437743"/>
          </a:xfrm>
        </p:spPr>
        <p:txBody>
          <a:bodyPr/>
          <a:lstStyle/>
          <a:p>
            <a:r>
              <a:rPr lang="en-US" dirty="0"/>
              <a:t>Vacuum chamber </a:t>
            </a:r>
            <a:r>
              <a:rPr lang="en-US" dirty="0" smtClean="0"/>
              <a:t>fabrication							cont’d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75376" y="5680350"/>
            <a:ext cx="481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Profile of </a:t>
            </a:r>
            <a:r>
              <a:rPr lang="en-US" sz="2000" dirty="0" smtClean="0"/>
              <a:t>aluminum mandrel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80" y="1255923"/>
            <a:ext cx="11260816" cy="39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40" y="170820"/>
            <a:ext cx="11616741" cy="452632"/>
          </a:xfrm>
        </p:spPr>
        <p:txBody>
          <a:bodyPr/>
          <a:lstStyle/>
          <a:p>
            <a:r>
              <a:rPr lang="en-US" sz="2400" dirty="0" smtClean="0"/>
              <a:t>Layout of Corrugated </a:t>
            </a:r>
            <a:r>
              <a:rPr lang="en-US" sz="2400" dirty="0"/>
              <a:t>Waveguide </a:t>
            </a:r>
            <a:r>
              <a:rPr lang="en-US" sz="2400" dirty="0" smtClean="0"/>
              <a:t>and </a:t>
            </a:r>
            <a:r>
              <a:rPr lang="en-US" sz="2400" dirty="0"/>
              <a:t>Transition </a:t>
            </a:r>
            <a:r>
              <a:rPr lang="en-US" sz="2400" dirty="0" smtClean="0"/>
              <a:t>Section</a:t>
            </a:r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2915" y="514358"/>
            <a:ext cx="11745190" cy="360014"/>
            <a:chOff x="374073" y="602673"/>
            <a:chExt cx="11745190" cy="360014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374073" y="783283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32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362384" y="1346218"/>
            <a:ext cx="7942489" cy="4719863"/>
            <a:chOff x="2350768" y="1285258"/>
            <a:chExt cx="7942489" cy="4719863"/>
          </a:xfrm>
        </p:grpSpPr>
        <p:grpSp>
          <p:nvGrpSpPr>
            <p:cNvPr id="3" name="Group 2"/>
            <p:cNvGrpSpPr/>
            <p:nvPr/>
          </p:nvGrpSpPr>
          <p:grpSpPr>
            <a:xfrm>
              <a:off x="2350768" y="1285258"/>
              <a:ext cx="7942489" cy="4719863"/>
              <a:chOff x="2350768" y="1285258"/>
              <a:chExt cx="7942489" cy="471986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768" y="1285258"/>
                <a:ext cx="7942489" cy="4719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709250" y="1638533"/>
                <a:ext cx="11321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Output Coupler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36972" y="1767796"/>
                <a:ext cx="12518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Integrated Offset Monitor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19552" y="1761643"/>
                <a:ext cx="10737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Bellows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91452" y="3977921"/>
                <a:ext cx="1073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Notch </a:t>
                </a:r>
              </a:p>
              <a:p>
                <a:pPr algn="ctr"/>
                <a:r>
                  <a:rPr lang="en-US" sz="1600" dirty="0"/>
                  <a:t>Filter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27847" y="2746310"/>
                <a:ext cx="24537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Corrugated Waveguide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55115" y="4686301"/>
                <a:ext cx="1073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RF Dampers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45805" y="4735332"/>
                <a:ext cx="1073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RF Windows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77971" y="5570756"/>
                <a:ext cx="1241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Pyrometer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5693229" y="5155822"/>
                <a:ext cx="296270" cy="11654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136481" y="5431972"/>
                <a:ext cx="385548" cy="1647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048582" y="4844144"/>
                <a:ext cx="342818" cy="795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1" idx="2"/>
              </p:cNvCxnSpPr>
              <p:nvPr/>
            </p:nvCxnSpPr>
            <p:spPr>
              <a:xfrm flipH="1">
                <a:off x="3954723" y="3084864"/>
                <a:ext cx="1" cy="2110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693229" y="1930919"/>
                <a:ext cx="191942" cy="17613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048583" y="2298901"/>
                <a:ext cx="280673" cy="1468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9416144" y="2090488"/>
                <a:ext cx="199923" cy="16945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6177970" y="4883932"/>
                <a:ext cx="387930" cy="8007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6595468" y="3806860"/>
                <a:ext cx="164356" cy="23268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473700" y="4394202"/>
                <a:ext cx="228600" cy="29209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2571748" y="3128080"/>
                <a:ext cx="1" cy="2110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2574021" y="3717212"/>
                <a:ext cx="1" cy="34982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499149" y="4257450"/>
                <a:ext cx="175443" cy="204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 rot="60000" flipV="1">
              <a:off x="6036972" y="1698094"/>
              <a:ext cx="1295347" cy="2502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1540000">
              <a:off x="6210612" y="1438596"/>
              <a:ext cx="880369" cy="307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</a:rPr>
                <a:t>9.16 mm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1540000">
              <a:off x="2560644" y="3851147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</a:rPr>
                <a:t>2.5 mm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99436" y="4084315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1.3x0.65 mm</a:t>
            </a:r>
            <a:r>
              <a:rPr lang="en-US" sz="1400" baseline="30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endParaRPr lang="en-US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0800000" flipH="1">
            <a:off x="2711450" y="2470150"/>
            <a:ext cx="411480" cy="1828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53811" y="2089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40" y="170820"/>
            <a:ext cx="11616741" cy="452632"/>
          </a:xfrm>
        </p:spPr>
        <p:txBody>
          <a:bodyPr/>
          <a:lstStyle/>
          <a:p>
            <a:r>
              <a:rPr lang="en-US" sz="2400" dirty="0" smtClean="0"/>
              <a:t>Layout of Corrugated </a:t>
            </a:r>
            <a:r>
              <a:rPr lang="en-US" sz="2400" dirty="0"/>
              <a:t>Waveguide </a:t>
            </a:r>
            <a:r>
              <a:rPr lang="en-US" sz="2400" dirty="0" smtClean="0"/>
              <a:t>and </a:t>
            </a:r>
            <a:r>
              <a:rPr lang="en-US" sz="2400" dirty="0"/>
              <a:t>Transition </a:t>
            </a:r>
            <a:r>
              <a:rPr lang="en-US" sz="2400" dirty="0" smtClean="0"/>
              <a:t>Section (2)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2915" y="514358"/>
            <a:ext cx="11745190" cy="360014"/>
            <a:chOff x="374073" y="602673"/>
            <a:chExt cx="11745190" cy="360014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374073" y="783283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32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1812363" y="870603"/>
            <a:ext cx="7738110" cy="5533019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0740000">
            <a:off x="7960976" y="2151437"/>
            <a:ext cx="1236506" cy="21772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540000">
            <a:off x="7798002" y="17692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21600000">
            <a:off x="6512712" y="607279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coupler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21600000">
            <a:off x="3413960" y="6113827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</a:t>
            </a:r>
            <a:r>
              <a:rPr lang="en-US" dirty="0" smtClean="0"/>
              <a:t>ntegrated </a:t>
            </a:r>
            <a:r>
              <a:rPr lang="en-US" u="sng" dirty="0" smtClean="0"/>
              <a:t>O</a:t>
            </a:r>
            <a:r>
              <a:rPr lang="en-US" dirty="0" smtClean="0"/>
              <a:t>ffset </a:t>
            </a:r>
            <a:r>
              <a:rPr lang="en-US" u="sng" dirty="0" smtClean="0"/>
              <a:t>M</a:t>
            </a:r>
            <a:r>
              <a:rPr lang="en-US" dirty="0" smtClean="0"/>
              <a:t>onitor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21540000" flipH="1" flipV="1">
            <a:off x="6640643" y="5657386"/>
            <a:ext cx="361510" cy="42142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21540000" flipV="1">
            <a:off x="4841719" y="5681924"/>
            <a:ext cx="1147714" cy="42142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1540000">
            <a:off x="1985282" y="1495178"/>
            <a:ext cx="24245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 pumping port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21600000">
            <a:off x="1786698" y="5178193"/>
            <a:ext cx="3189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Water cooling tube </a:t>
            </a:r>
            <a:endParaRPr lang="en-US" dirty="0"/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1718652" y="849103"/>
            <a:ext cx="8372901" cy="41447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waveguide chambers and transition section 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04406" y="3239352"/>
            <a:ext cx="1882774" cy="147732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Transition sections increase the accelerator length by &lt; 10%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7770" y="1347308"/>
            <a:ext cx="8803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49.3 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8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707" y="261755"/>
            <a:ext cx="5313858" cy="883513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4400" spc="-20" dirty="0" smtClean="0">
                <a:solidFill>
                  <a:prstClr val="black"/>
                </a:solidFill>
                <a:latin typeface="+mn-lt"/>
                <a:cs typeface="Calibri"/>
              </a:rPr>
              <a:t>ATF experiment</a:t>
            </a:r>
            <a:endParaRPr lang="en-US" sz="44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98572" y="2186610"/>
            <a:ext cx="516835" cy="967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726100" y="2367807"/>
            <a:ext cx="1087846" cy="626125"/>
            <a:chOff x="3864710" y="2253631"/>
            <a:chExt cx="1087846" cy="626125"/>
          </a:xfrm>
        </p:grpSpPr>
        <p:sp>
          <p:nvSpPr>
            <p:cNvPr id="35" name="Rectangle 34"/>
            <p:cNvSpPr/>
            <p:nvPr/>
          </p:nvSpPr>
          <p:spPr>
            <a:xfrm>
              <a:off x="4425964" y="2310464"/>
              <a:ext cx="438667" cy="463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3864710" y="2253631"/>
              <a:ext cx="1087846" cy="626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16714" y="2397623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 rot="240000">
            <a:off x="7719390" y="2503899"/>
            <a:ext cx="1090246" cy="32582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1"/>
          </p:cNvCxnSpPr>
          <p:nvPr/>
        </p:nvCxnSpPr>
        <p:spPr>
          <a:xfrm flipV="1">
            <a:off x="2015667" y="2628786"/>
            <a:ext cx="5705051" cy="1910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47625" y="2617554"/>
            <a:ext cx="39020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819673" y="2695668"/>
            <a:ext cx="1251978" cy="16756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035376" y="2483888"/>
            <a:ext cx="1377583" cy="86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15407" y="2683566"/>
            <a:ext cx="1627322" cy="127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15667" y="2638336"/>
            <a:ext cx="740784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420000">
            <a:off x="9978886" y="2608131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157457" y="2081100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</a:t>
            </a:r>
            <a:r>
              <a:rPr lang="en-US" sz="3200" b="1" baseline="30000" dirty="0" smtClean="0"/>
              <a:t>-</a:t>
            </a:r>
            <a:endParaRPr lang="en-US" sz="3200" b="1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3540779" y="1600455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5398886" y="1911120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6734454" y="1864827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8155688" y="1962975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9931397" y="2128691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baseline="300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92901" y="2527021"/>
            <a:ext cx="0" cy="1172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628129" y="2888466"/>
            <a:ext cx="5985" cy="811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182559" y="1441938"/>
            <a:ext cx="2919046" cy="2039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37615" y="3735492"/>
            <a:ext cx="5757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THz</a:t>
            </a:r>
            <a:endParaRPr lang="en-US" sz="2000" b="1" baseline="30000" dirty="0"/>
          </a:p>
        </p:txBody>
      </p:sp>
      <p:sp>
        <p:nvSpPr>
          <p:cNvPr id="58" name="Rectangle 57"/>
          <p:cNvSpPr/>
          <p:nvPr/>
        </p:nvSpPr>
        <p:spPr>
          <a:xfrm>
            <a:off x="2506077" y="4209453"/>
            <a:ext cx="71008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conceptual diagram for a proposed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experiment at ATF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110382" y="4909549"/>
            <a:ext cx="6957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device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under the test,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2) paraboloid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mirror with the hole in the middle,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horizontal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slit,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spectrometer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magnet,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diagnostic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4245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707" y="261755"/>
            <a:ext cx="5313858" cy="883513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4400" spc="-20" dirty="0" smtClean="0">
                <a:solidFill>
                  <a:prstClr val="black"/>
                </a:solidFill>
                <a:latin typeface="+mn-lt"/>
                <a:cs typeface="Calibri"/>
              </a:rPr>
              <a:t>ATF experiment</a:t>
            </a:r>
            <a:endParaRPr lang="en-US" sz="44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8279" y="1329066"/>
            <a:ext cx="101026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Our immediate goal is to characterize </a:t>
            </a:r>
            <a:r>
              <a:rPr lang="en-US" sz="3200" dirty="0">
                <a:latin typeface="Times New Roman" panose="02020603050405020304" pitchFamily="18" charset="0"/>
              </a:rPr>
              <a:t>several </a:t>
            </a:r>
            <a:r>
              <a:rPr lang="en-US" sz="3200" dirty="0" smtClean="0">
                <a:latin typeface="Times New Roman" panose="02020603050405020304" pitchFamily="18" charset="0"/>
              </a:rPr>
              <a:t>corrugated waveguide samples </a:t>
            </a:r>
            <a:r>
              <a:rPr lang="en-US" sz="3200" dirty="0">
                <a:latin typeface="Times New Roman" panose="02020603050405020304" pitchFamily="18" charset="0"/>
              </a:rPr>
              <a:t>with the electron beam. </a:t>
            </a:r>
            <a:r>
              <a:rPr lang="en-US" sz="3200" dirty="0" smtClean="0">
                <a:latin typeface="Times New Roman" panose="02020603050405020304" pitchFamily="18" charset="0"/>
              </a:rPr>
              <a:t>We </a:t>
            </a:r>
            <a:r>
              <a:rPr lang="en-US" sz="3200" dirty="0" smtClean="0">
                <a:latin typeface="Times New Roman" panose="02020603050405020304" pitchFamily="18" charset="0"/>
              </a:rPr>
              <a:t>plan:</a:t>
            </a:r>
            <a:endParaRPr lang="en-US" sz="3200" dirty="0" smtClean="0">
              <a:latin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</a:endParaRPr>
          </a:p>
          <a:p>
            <a:pPr marR="1179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    to measure both longitudinal and transverse </a:t>
            </a:r>
            <a:r>
              <a:rPr lang="en-US" sz="2400" dirty="0" err="1" smtClean="0">
                <a:latin typeface="Arial" panose="020B0604020202020204" pitchFamily="34" charset="0"/>
              </a:rPr>
              <a:t>wakefields</a:t>
            </a:r>
            <a:r>
              <a:rPr lang="en-US" sz="2400" dirty="0" smtClean="0">
                <a:latin typeface="Arial" panose="020B0604020202020204" pitchFamily="34" charset="0"/>
              </a:rPr>
              <a:t> that they produce and compare them with the </a:t>
            </a:r>
            <a:r>
              <a:rPr lang="en-US" sz="2400" dirty="0" err="1" smtClean="0">
                <a:latin typeface="Arial" panose="020B0604020202020204" pitchFamily="34" charset="0"/>
              </a:rPr>
              <a:t>wakefields</a:t>
            </a:r>
            <a:r>
              <a:rPr lang="en-US" sz="2400" dirty="0" smtClean="0">
                <a:latin typeface="Arial" panose="020B0604020202020204" pitchFamily="34" charset="0"/>
              </a:rPr>
              <a:t> produced by a similar tube without corrugations;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</a:rPr>
              <a:t>    to </a:t>
            </a:r>
            <a:r>
              <a:rPr lang="en-US" sz="2400" dirty="0">
                <a:latin typeface="Arial" panose="020B0604020202020204" pitchFamily="34" charset="0"/>
              </a:rPr>
              <a:t>measure spectrum and intensity of the sub-THz </a:t>
            </a:r>
            <a:r>
              <a:rPr lang="en-US" sz="2400" dirty="0" err="1">
                <a:latin typeface="Arial" panose="020B0604020202020204" pitchFamily="34" charset="0"/>
              </a:rPr>
              <a:t>Čerenkov</a:t>
            </a:r>
            <a:r>
              <a:rPr lang="en-US" sz="2400" dirty="0">
                <a:latin typeface="Arial" panose="020B0604020202020204" pitchFamily="34" charset="0"/>
              </a:rPr>
              <a:t> radiation produced by the electron beam passing the structure that is expected to be in the range of 180-200 </a:t>
            </a:r>
            <a:r>
              <a:rPr lang="en-US" sz="2400" dirty="0" smtClean="0">
                <a:latin typeface="Arial" panose="020B0604020202020204" pitchFamily="34" charset="0"/>
              </a:rPr>
              <a:t>GHz</a:t>
            </a:r>
            <a:r>
              <a:rPr lang="en-US" sz="2400" dirty="0">
                <a:latin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  to </a:t>
            </a:r>
            <a:r>
              <a:rPr lang="en-US" sz="2400" dirty="0">
                <a:latin typeface="Arial" panose="020B0604020202020204" pitchFamily="34" charset="0"/>
              </a:rPr>
              <a:t>observe if the </a:t>
            </a:r>
            <a:r>
              <a:rPr lang="en-US" sz="2400" dirty="0" err="1">
                <a:latin typeface="Arial" panose="020B0604020202020204" pitchFamily="34" charset="0"/>
              </a:rPr>
              <a:t>wakefield</a:t>
            </a:r>
            <a:r>
              <a:rPr lang="en-US" sz="2400" dirty="0">
                <a:latin typeface="Arial" panose="020B0604020202020204" pitchFamily="34" charset="0"/>
              </a:rPr>
              <a:t> can cause a breakdown in the </a:t>
            </a:r>
            <a:r>
              <a:rPr lang="en-US" sz="2400" dirty="0" smtClean="0">
                <a:latin typeface="Arial" panose="020B0604020202020204" pitchFamily="34" charset="0"/>
              </a:rPr>
              <a:t>structure.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82213"/>
            <a:ext cx="11163868" cy="437743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pc="-20" dirty="0" smtClean="0">
                <a:solidFill>
                  <a:prstClr val="black"/>
                </a:solidFill>
                <a:cs typeface="Calibri"/>
              </a:rPr>
              <a:t>Device under the test</a:t>
            </a:r>
            <a:endParaRPr lang="en-US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203558" y="891452"/>
            <a:ext cx="2290470" cy="1573884"/>
            <a:chOff x="9730853" y="5138382"/>
            <a:chExt cx="2290470" cy="15738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8" t="19018" r="1700" b="9871"/>
            <a:stretch/>
          </p:blipFill>
          <p:spPr>
            <a:xfrm rot="10800000">
              <a:off x="9730853" y="5138382"/>
              <a:ext cx="1842543" cy="157388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101140" y="5605312"/>
              <a:ext cx="77783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101140" y="6200648"/>
              <a:ext cx="77783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786375" y="5605312"/>
              <a:ext cx="0" cy="595336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11619730" y="5843185"/>
              <a:ext cx="547766" cy="255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mm</a:t>
              </a:r>
              <a:endParaRPr lang="en-US" sz="16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6648456" y="3167326"/>
            <a:ext cx="5400675" cy="24479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4066" y="2228439"/>
            <a:ext cx="6886575" cy="4993996"/>
            <a:chOff x="514066" y="2228439"/>
            <a:chExt cx="6886575" cy="49939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066" y="2228439"/>
              <a:ext cx="6886575" cy="49911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84243" y="5799628"/>
              <a:ext cx="5910470" cy="1422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99270" y="6071533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Holder for three pipes with corrugations and one pipe without corrugations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47809" y="3392557"/>
            <a:ext cx="422031" cy="7209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46710" y="3164214"/>
            <a:ext cx="314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88889" y="3928860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101.6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00563" y="5466681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152.4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3345" y="102208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Requirements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0849" y="753813"/>
            <a:ext cx="9180276" cy="5691054"/>
            <a:chOff x="1860849" y="841949"/>
            <a:chExt cx="9180276" cy="569105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246981"/>
                </p:ext>
              </p:extLst>
            </p:nvPr>
          </p:nvGraphicFramePr>
          <p:xfrm>
            <a:off x="1860849" y="841949"/>
            <a:ext cx="9180276" cy="5691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Worksheet" r:id="rId3" imgW="14982796" imgH="9286678" progId="Excel.Sheet.12">
                    <p:embed/>
                  </p:oleObj>
                </mc:Choice>
                <mc:Fallback>
                  <p:oleObj name="Worksheet" r:id="rId3" imgW="14982796" imgH="928667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60849" y="841949"/>
                          <a:ext cx="9180276" cy="56910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0455008" y="352539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*)</a:t>
              </a:r>
              <a:endParaRPr lang="en-US" baseline="30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0849" y="6444867"/>
            <a:ext cx="1015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*) depending on the beam energy chirp produced by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54370" y="73224"/>
            <a:ext cx="12137629" cy="622699"/>
          </a:xfrm>
        </p:spPr>
        <p:txBody>
          <a:bodyPr>
            <a:normAutofit/>
          </a:bodyPr>
          <a:lstStyle/>
          <a:p>
            <a:r>
              <a:rPr lang="en-US" dirty="0" smtClean="0"/>
              <a:t>A big picture 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5" y="1132948"/>
            <a:ext cx="8630752" cy="3132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22" y="4283625"/>
            <a:ext cx="11508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W. </a:t>
            </a:r>
            <a:r>
              <a:rPr lang="en-US" dirty="0" err="1"/>
              <a:t>Jansma</a:t>
            </a:r>
            <a:r>
              <a:rPr lang="en-US" dirty="0"/>
              <a:t>, </a:t>
            </a:r>
            <a:r>
              <a:rPr lang="en-US" dirty="0" err="1" smtClean="0"/>
              <a:t>A.Nassiri</a:t>
            </a:r>
            <a:r>
              <a:rPr lang="en-US" dirty="0"/>
              <a:t>, S. </a:t>
            </a:r>
            <a:r>
              <a:rPr lang="en-US" dirty="0" err="1"/>
              <a:t>Sorsher</a:t>
            </a:r>
            <a:r>
              <a:rPr lang="en-US" dirty="0"/>
              <a:t>, K. </a:t>
            </a:r>
            <a:r>
              <a:rPr lang="en-US" dirty="0" err="1"/>
              <a:t>Suthar</a:t>
            </a:r>
            <a:r>
              <a:rPr lang="en-US" dirty="0"/>
              <a:t>, E. </a:t>
            </a:r>
            <a:r>
              <a:rPr lang="en-US" dirty="0" err="1"/>
              <a:t>Trakhtenberg</a:t>
            </a:r>
            <a:r>
              <a:rPr lang="en-US" dirty="0"/>
              <a:t>, G. </a:t>
            </a:r>
            <a:r>
              <a:rPr lang="en-US" dirty="0" err="1"/>
              <a:t>Waldschmidt</a:t>
            </a:r>
            <a:r>
              <a:rPr lang="en-US" dirty="0"/>
              <a:t>, J. Xu, A. Zholents(</a:t>
            </a:r>
            <a:r>
              <a:rPr lang="en-US" b="1" dirty="0" smtClean="0"/>
              <a:t>APS/ANL</a:t>
            </a:r>
            <a:r>
              <a:rPr lang="en-US" dirty="0"/>
              <a:t>)</a:t>
            </a:r>
          </a:p>
          <a:p>
            <a:r>
              <a:rPr lang="en-US" dirty="0" smtClean="0"/>
              <a:t>S</a:t>
            </a:r>
            <a:r>
              <a:rPr lang="en-US" dirty="0"/>
              <a:t>. Doran, G. Ha, J. Power (</a:t>
            </a:r>
            <a:r>
              <a:rPr lang="en-US" b="1" dirty="0"/>
              <a:t>HEP/ANL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S. </a:t>
            </a:r>
            <a:r>
              <a:rPr lang="en-US" dirty="0" err="1"/>
              <a:t>Siy</a:t>
            </a:r>
            <a:r>
              <a:rPr lang="en-US" dirty="0"/>
              <a:t>, N. </a:t>
            </a:r>
            <a:r>
              <a:rPr lang="en-US" dirty="0" err="1"/>
              <a:t>Behdad</a:t>
            </a:r>
            <a:r>
              <a:rPr lang="en-US" dirty="0"/>
              <a:t>  (</a:t>
            </a:r>
            <a:r>
              <a:rPr lang="en-US" b="1" dirty="0"/>
              <a:t>University of Wisconsin</a:t>
            </a:r>
            <a:r>
              <a:rPr lang="en-US" dirty="0"/>
              <a:t>)</a:t>
            </a:r>
          </a:p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 smtClean="0"/>
              <a:t>Baturin</a:t>
            </a:r>
            <a:r>
              <a:rPr lang="en-US" dirty="0" smtClean="0"/>
              <a:t>, </a:t>
            </a:r>
            <a:r>
              <a:rPr lang="en-US" dirty="0"/>
              <a:t>P. Piot </a:t>
            </a:r>
            <a:r>
              <a:rPr lang="en-US" dirty="0" smtClean="0"/>
              <a:t>,W</a:t>
            </a:r>
            <a:r>
              <a:rPr lang="en-US" dirty="0"/>
              <a:t>.-H. Tan, </a:t>
            </a:r>
            <a:r>
              <a:rPr lang="en-US" dirty="0" smtClean="0"/>
              <a:t>(</a:t>
            </a:r>
            <a:r>
              <a:rPr lang="en-US" b="1" dirty="0"/>
              <a:t>Northern Illinois University</a:t>
            </a:r>
            <a:r>
              <a:rPr lang="en-US" dirty="0"/>
              <a:t>) </a:t>
            </a:r>
          </a:p>
          <a:p>
            <a:r>
              <a:rPr lang="en-US" dirty="0"/>
              <a:t>P. </a:t>
            </a:r>
            <a:r>
              <a:rPr lang="en-US" dirty="0" err="1"/>
              <a:t>Musumeci</a:t>
            </a:r>
            <a:r>
              <a:rPr lang="en-US" dirty="0"/>
              <a:t> (</a:t>
            </a:r>
            <a:r>
              <a:rPr lang="en-US" b="1" dirty="0"/>
              <a:t>UCLA</a:t>
            </a:r>
            <a:r>
              <a:rPr lang="en-US" dirty="0"/>
              <a:t>) 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Campese</a:t>
            </a:r>
            <a:r>
              <a:rPr lang="en-US" dirty="0" smtClean="0"/>
              <a:t>, P. </a:t>
            </a:r>
            <a:r>
              <a:rPr lang="en-US" dirty="0" err="1" smtClean="0"/>
              <a:t>Carriere</a:t>
            </a:r>
            <a:r>
              <a:rPr lang="en-US" dirty="0" smtClean="0"/>
              <a:t>, A. </a:t>
            </a:r>
            <a:r>
              <a:rPr lang="en-US" dirty="0" err="1" smtClean="0"/>
              <a:t>Murokh</a:t>
            </a:r>
            <a:r>
              <a:rPr lang="en-US" dirty="0" smtClean="0"/>
              <a:t> (</a:t>
            </a:r>
            <a:r>
              <a:rPr lang="en-US" b="1" dirty="0" err="1" smtClean="0"/>
              <a:t>Radia</a:t>
            </a:r>
            <a:r>
              <a:rPr lang="en-US" b="1" dirty="0" smtClean="0"/>
              <a:t> Beam Technology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Antipov</a:t>
            </a:r>
            <a:r>
              <a:rPr lang="en-US" dirty="0"/>
              <a:t> (</a:t>
            </a:r>
            <a:r>
              <a:rPr lang="en-US" b="1" dirty="0"/>
              <a:t>Euclid </a:t>
            </a:r>
            <a:r>
              <a:rPr lang="en-US" b="1" dirty="0" err="1"/>
              <a:t>Techlabs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Bado</a:t>
            </a:r>
            <a:r>
              <a:rPr lang="en-US" dirty="0" smtClean="0"/>
              <a:t>, (</a:t>
            </a:r>
            <a:r>
              <a:rPr lang="en-US" b="1" dirty="0" err="1" smtClean="0"/>
              <a:t>Translume</a:t>
            </a:r>
            <a:r>
              <a:rPr lang="en-US" b="1" dirty="0" smtClean="0"/>
              <a:t>, Inc.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97" y="714380"/>
            <a:ext cx="1203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 concept </a:t>
            </a:r>
            <a:r>
              <a:rPr lang="en-US" sz="2000" i="1" dirty="0"/>
              <a:t>of a high repetition rate multi-user FEL facility based on a </a:t>
            </a:r>
            <a:r>
              <a:rPr lang="en-US" sz="2000" i="1" dirty="0" smtClean="0"/>
              <a:t>collinear </a:t>
            </a:r>
            <a:r>
              <a:rPr lang="en-US" sz="2000" i="1" dirty="0" err="1" smtClean="0"/>
              <a:t>wakefield</a:t>
            </a:r>
            <a:r>
              <a:rPr lang="en-US" sz="2000" i="1" dirty="0" smtClean="0"/>
              <a:t> accelerator CWA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49224" y="386820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Expanded list of collaborators: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 smtClean="0"/>
              <a:t>A special </a:t>
            </a:r>
            <a:r>
              <a:rPr lang="en-US" dirty="0"/>
              <a:t>equipment that </a:t>
            </a:r>
            <a:r>
              <a:rPr lang="en-US" dirty="0" smtClean="0"/>
              <a:t>we </a:t>
            </a:r>
            <a:r>
              <a:rPr lang="en-US" dirty="0"/>
              <a:t>expect to </a:t>
            </a:r>
            <a:r>
              <a:rPr lang="en-US" dirty="0" smtClean="0"/>
              <a:t>need: </a:t>
            </a:r>
          </a:p>
          <a:p>
            <a:pPr lvl="2"/>
            <a:r>
              <a:rPr lang="en-US" dirty="0" smtClean="0"/>
              <a:t>shaped </a:t>
            </a:r>
            <a:r>
              <a:rPr lang="en-US" dirty="0"/>
              <a:t>bunch using mask </a:t>
            </a:r>
            <a:r>
              <a:rPr lang="en-US" dirty="0" smtClean="0"/>
              <a:t>technique (likely), </a:t>
            </a:r>
          </a:p>
          <a:p>
            <a:pPr lvl="2"/>
            <a:r>
              <a:rPr lang="en-US" dirty="0" smtClean="0"/>
              <a:t>bolometer/interferometer </a:t>
            </a:r>
            <a:r>
              <a:rPr lang="en-US" dirty="0"/>
              <a:t>setup, </a:t>
            </a:r>
            <a:endParaRPr lang="en-US" dirty="0" smtClean="0"/>
          </a:p>
          <a:p>
            <a:pPr lvl="2"/>
            <a:r>
              <a:rPr lang="en-US" dirty="0"/>
              <a:t>h</a:t>
            </a:r>
            <a:r>
              <a:rPr lang="en-US" dirty="0" smtClean="0"/>
              <a:t>orizontal translation stage (levered at the beam height)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horizontal </a:t>
            </a:r>
            <a:r>
              <a:rPr lang="en-US" dirty="0" smtClean="0"/>
              <a:t>slit,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iagnostic screen </a:t>
            </a:r>
          </a:p>
          <a:p>
            <a:pPr lvl="2"/>
            <a:endParaRPr lang="en-US" dirty="0"/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 smtClean="0"/>
              <a:t>No known hazards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025257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16 hours</a:t>
                      </a:r>
                      <a:r>
                        <a:rPr lang="en-US" baseline="30000" dirty="0" smtClean="0"/>
                        <a:t>*)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 hours</a:t>
                      </a:r>
                      <a:r>
                        <a:rPr lang="en-US" baseline="30000" dirty="0" smtClean="0"/>
                        <a:t>*)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Laser* Only (in FEL Room)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Laser* + Electron Beam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CY2020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46234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tbd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tbd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FEL Room)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+ Electron Beam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Laser = Near-IR or LWIR (CO</a:t>
            </a:r>
            <a:r>
              <a:rPr lang="en-US" baseline="-25000" dirty="0"/>
              <a:t>2</a:t>
            </a:r>
            <a:r>
              <a:rPr lang="en-US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2217506" y="3594245"/>
            <a:ext cx="765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Full 3-year Experiment (including CY2020)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762992"/>
            <a:ext cx="954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*) we may need a second run using two </a:t>
            </a:r>
            <a:r>
              <a:rPr lang="en-US" dirty="0" smtClean="0"/>
              <a:t>shifts </a:t>
            </a:r>
            <a:r>
              <a:rPr lang="en-US" dirty="0" smtClean="0"/>
              <a:t>for a setup and three </a:t>
            </a:r>
            <a:r>
              <a:rPr lang="en-US" dirty="0" smtClean="0"/>
              <a:t>shifts </a:t>
            </a:r>
            <a:r>
              <a:rPr lang="en-US" dirty="0" smtClean="0"/>
              <a:t>for the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978" y="2641398"/>
            <a:ext cx="5313858" cy="883513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4400" spc="-20" dirty="0" smtClean="0">
                <a:solidFill>
                  <a:prstClr val="black"/>
                </a:solidFill>
                <a:latin typeface="+mn-lt"/>
                <a:cs typeface="Calibri"/>
              </a:rPr>
              <a:t>Thank you for your attention</a:t>
            </a:r>
            <a:endParaRPr lang="en-US" sz="44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3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0" y="137343"/>
            <a:ext cx="11163868" cy="417693"/>
          </a:xfrm>
        </p:spPr>
        <p:txBody>
          <a:bodyPr/>
          <a:lstStyle/>
          <a:p>
            <a:r>
              <a:rPr lang="en-US" dirty="0" smtClean="0"/>
              <a:t>Current R&amp;D </a:t>
            </a:r>
            <a:r>
              <a:rPr lang="en-US" dirty="0"/>
              <a:t>focus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80528" y="761278"/>
            <a:ext cx="7348212" cy="499714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esign and construction a collinear </a:t>
            </a:r>
            <a:r>
              <a:rPr lang="en-US" dirty="0" err="1" smtClean="0"/>
              <a:t>wakefield</a:t>
            </a:r>
            <a:r>
              <a:rPr lang="en-US" dirty="0" smtClean="0"/>
              <a:t> accelerator module based on the corrugated waveguide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885" y="465520"/>
            <a:ext cx="11745190" cy="360014"/>
            <a:chOff x="374073" y="602673"/>
            <a:chExt cx="11745190" cy="360014"/>
          </a:xfrm>
        </p:grpSpPr>
        <p:cxnSp>
          <p:nvCxnSpPr>
            <p:cNvPr id="8" name="Straight Connector 7"/>
            <p:cNvCxnSpPr>
              <a:endCxn id="9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479037" y="4681838"/>
            <a:ext cx="9870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Electrons produce </a:t>
            </a:r>
            <a:r>
              <a:rPr lang="en-US" sz="2000" dirty="0" err="1" smtClean="0"/>
              <a:t>Čerenkov</a:t>
            </a:r>
            <a:r>
              <a:rPr lang="en-US" sz="2000" dirty="0" smtClean="0"/>
              <a:t> radiation moving with almost the speed of light down of the corrugated waveguide</a:t>
            </a:r>
            <a:r>
              <a:rPr lang="en-US" sz="2000" dirty="0"/>
              <a:t> </a:t>
            </a:r>
            <a:r>
              <a:rPr lang="en-US" sz="2000" dirty="0" smtClean="0"/>
              <a:t>located </a:t>
            </a:r>
            <a:r>
              <a:rPr lang="en-US" sz="2000" dirty="0"/>
              <a:t>inside of the quadrupole wiggler</a:t>
            </a: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strong beam focusing from the quadrupole wiggler ensures beam stability (BNS damping)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88836" y="1697695"/>
            <a:ext cx="4206642" cy="2226029"/>
            <a:chOff x="1688836" y="1697695"/>
            <a:chExt cx="4206642" cy="22260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8836" y="1697695"/>
              <a:ext cx="4206642" cy="2226029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rot="21360000" flipV="1">
              <a:off x="3043170" y="2997284"/>
              <a:ext cx="2405156" cy="46968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20700000">
              <a:off x="3755058" y="291466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30" y="1861052"/>
            <a:ext cx="2349765" cy="2485764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2" idx="1"/>
          </p:cNvCxnSpPr>
          <p:nvPr/>
        </p:nvCxnSpPr>
        <p:spPr bwMode="auto">
          <a:xfrm flipH="1" flipV="1">
            <a:off x="9547976" y="3100842"/>
            <a:ext cx="630729" cy="37354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0178705" y="3274329"/>
            <a:ext cx="86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NdFeB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4634" y="3207006"/>
            <a:ext cx="169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chamber with corrugations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 bwMode="auto">
          <a:xfrm flipV="1">
            <a:off x="7748411" y="3100842"/>
            <a:ext cx="1225772" cy="5678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211484" y="1451174"/>
            <a:ext cx="130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Front view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2300" y="3947963"/>
            <a:ext cx="302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module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68597" y="1872927"/>
            <a:ext cx="1281393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068597" y="4296692"/>
            <a:ext cx="1281393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257808" y="1872927"/>
            <a:ext cx="0" cy="244436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10721602" y="2902654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85 mm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6" y="19403"/>
            <a:ext cx="11163868" cy="473507"/>
          </a:xfrm>
        </p:spPr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791200" y="6703766"/>
            <a:ext cx="6096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4073" y="344738"/>
            <a:ext cx="11745190" cy="360014"/>
            <a:chOff x="374073" y="602673"/>
            <a:chExt cx="11745190" cy="360014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8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04634" y="603243"/>
            <a:ext cx="860232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7432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Advanced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 theory of a co-linear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wakefield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accelerator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1)</a:t>
            </a:r>
            <a:endParaRPr lang="en-US" sz="2000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Accelerator efficiency, transformer ratio, ultimate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accelerating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gradient,</a:t>
            </a:r>
          </a:p>
          <a:p>
            <a:pPr marL="742950" lvl="1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Analyzed BBU, refined BNS damping for a case of strong wakes, found stable solution.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Designed and built a hybrid quadrupole with a high gradient ~ 0.95 T/mm</a:t>
            </a:r>
            <a:endParaRPr lang="en-US" sz="2000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Developed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 precision pulsed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wire magnetic measurement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technique</a:t>
            </a:r>
            <a:r>
              <a:rPr lang="en-US" sz="2000" baseline="30000" dirty="0">
                <a:solidFill>
                  <a:schemeClr val="tx1">
                    <a:lumMod val="50000"/>
                  </a:schemeClr>
                </a:solidFill>
              </a:rPr>
              <a:t> 2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Conceived and tested seven methods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 fabrication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of a corrugated waveguide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Developed a concept and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designed a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transition section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3)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Prepared a preliminary design of a “drive” bunch accelerator</a:t>
            </a:r>
            <a:r>
              <a:rPr lang="en-US" sz="2000" baseline="30000" dirty="0" smtClean="0">
                <a:solidFill>
                  <a:schemeClr val="tx1">
                    <a:lumMod val="50000"/>
                  </a:schemeClr>
                </a:solidFill>
              </a:rPr>
              <a:t>4)</a:t>
            </a:r>
            <a:endParaRPr lang="en-US" sz="20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319934" y="766531"/>
            <a:ext cx="2552700" cy="1063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67982" y="88191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ECHO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35" y="1939751"/>
            <a:ext cx="2501528" cy="2395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4071" y="5365983"/>
            <a:ext cx="953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1)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Baturin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Zholents,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PRAB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061302 (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2017);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Baturin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Zholents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PRAB,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031301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(2018);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Baturin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et al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., PRAB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121302 (2018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).  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071" y="5892872"/>
            <a:ext cx="410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2)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Kasa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Zholents,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IPAC18, p.1257,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2018).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775610" y="4486567"/>
            <a:ext cx="2290470" cy="1573884"/>
            <a:chOff x="9730853" y="5138382"/>
            <a:chExt cx="2290470" cy="15738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8" t="19018" r="1700" b="9871"/>
            <a:stretch/>
          </p:blipFill>
          <p:spPr>
            <a:xfrm rot="10800000">
              <a:off x="9730853" y="5138382"/>
              <a:ext cx="1842543" cy="1573884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101140" y="5605312"/>
              <a:ext cx="77783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101140" y="6200648"/>
              <a:ext cx="77783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786375" y="5605312"/>
              <a:ext cx="0" cy="595336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11619730" y="5843185"/>
              <a:ext cx="547766" cy="255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 mm</a:t>
              </a:r>
              <a:endParaRPr lang="en-US" sz="1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4071" y="6214901"/>
            <a:ext cx="602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Waldschmidt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Zholents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NA-PAC19, (2019);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071" y="6495569"/>
            <a:ext cx="602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4) Tan, Piot, Zholents, </a:t>
            </a:r>
            <a:r>
              <a:rPr lang="da-DK" sz="1600" dirty="0" smtClean="0">
                <a:solidFill>
                  <a:schemeClr val="tx1">
                    <a:lumMod val="50000"/>
                  </a:schemeClr>
                </a:solidFill>
              </a:rPr>
              <a:t>invited talk at IPAC’2019, </a:t>
            </a: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da-DK" sz="1600" dirty="0" smtClean="0">
                <a:solidFill>
                  <a:schemeClr val="tx1">
                    <a:lumMod val="50000"/>
                  </a:schemeClr>
                </a:solidFill>
              </a:rPr>
              <a:t>2019); 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26" y="102658"/>
            <a:ext cx="11163868" cy="473507"/>
          </a:xfrm>
        </p:spPr>
        <p:txBody>
          <a:bodyPr/>
          <a:lstStyle/>
          <a:p>
            <a:r>
              <a:rPr lang="en-US" dirty="0"/>
              <a:t>Theoretical </a:t>
            </a:r>
            <a:r>
              <a:rPr lang="en-US" dirty="0" smtClean="0"/>
              <a:t>studies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2705212" y="6076148"/>
            <a:ext cx="6096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5123" y="503783"/>
            <a:ext cx="11745190" cy="360014"/>
            <a:chOff x="374073" y="602673"/>
            <a:chExt cx="11745190" cy="360014"/>
          </a:xfrm>
        </p:grpSpPr>
        <p:cxnSp>
          <p:nvCxnSpPr>
            <p:cNvPr id="8" name="Straight Connector 7"/>
            <p:cNvCxnSpPr>
              <a:endCxn id="9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 bwMode="auto">
          <a:xfrm>
            <a:off x="333507" y="1901688"/>
            <a:ext cx="4648200" cy="3451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381" y="1057133"/>
            <a:ext cx="3930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“Door step triangle distribution” [1]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61815"/>
              </p:ext>
            </p:extLst>
          </p:nvPr>
        </p:nvGraphicFramePr>
        <p:xfrm>
          <a:off x="4205525" y="148301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5525" y="148301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67" y="1528077"/>
            <a:ext cx="3607049" cy="2561004"/>
          </a:xfrm>
          <a:prstGeom prst="rect">
            <a:avLst/>
          </a:prstGeom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751701" y="2780314"/>
            <a:ext cx="45397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 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112422" y="1619056"/>
            <a:ext cx="43633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2246" y="1708527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r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(z)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13278" y="2381357"/>
            <a:ext cx="1917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+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(rel.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nits)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0675" y="3819819"/>
            <a:ext cx="9300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z (mm)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63875" y="1660819"/>
            <a:ext cx="228600" cy="184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763" y="1858502"/>
            <a:ext cx="1442239" cy="7109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0203" y="1604601"/>
            <a:ext cx="196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Transformer ratio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3733503" y="1740923"/>
              <a:ext cx="1477440" cy="56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3383" y="1621807"/>
                <a:ext cx="1597680" cy="294393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1059331" y="2485362"/>
            <a:ext cx="1417561" cy="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06027"/>
              </p:ext>
            </p:extLst>
          </p:nvPr>
        </p:nvGraphicFramePr>
        <p:xfrm>
          <a:off x="2020888" y="2106613"/>
          <a:ext cx="2524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" name="Equation" r:id="rId10" imgW="114120" imgH="164880" progId="Equation.DSMT4">
                  <p:embed/>
                </p:oleObj>
              </mc:Choice>
              <mc:Fallback>
                <p:oleObj name="Equation" r:id="rId10" imgW="114120" imgH="1648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0888" y="2106613"/>
                        <a:ext cx="252412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3507" y="6466170"/>
            <a:ext cx="5390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K. Bane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et. al., 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IEEE Trans. </a:t>
            </a:r>
            <a:r>
              <a:rPr kumimoji="0" lang="en-US" altLang="zh-CN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Nucl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. Sci.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NS-32, 3524 (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  <a:cs typeface="Arial" charset="0"/>
              </a:rPr>
              <a:t>1985)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3983" y="1179847"/>
            <a:ext cx="5647619" cy="3123809"/>
          </a:xfrm>
          <a:prstGeom prst="rect">
            <a:avLst/>
          </a:prstGeom>
        </p:spPr>
      </p:pic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24914"/>
              </p:ext>
            </p:extLst>
          </p:nvPr>
        </p:nvGraphicFramePr>
        <p:xfrm>
          <a:off x="9746868" y="1423962"/>
          <a:ext cx="1041746" cy="28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" name="Equation" r:id="rId13" imgW="660240" imgH="177480" progId="Equation.DSMT4">
                  <p:embed/>
                </p:oleObj>
              </mc:Choice>
              <mc:Fallback>
                <p:oleObj name="Equation" r:id="rId13" imgW="660240" imgH="17748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46868" y="1423962"/>
                        <a:ext cx="1041746" cy="280470"/>
                      </a:xfrm>
                      <a:prstGeom prst="rect">
                        <a:avLst/>
                      </a:prstGeom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478510" y="1715666"/>
            <a:ext cx="23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maximum</a:t>
            </a:r>
            <a:endParaRPr lang="en-US" i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55184"/>
              </p:ext>
            </p:extLst>
          </p:nvPr>
        </p:nvGraphicFramePr>
        <p:xfrm>
          <a:off x="4509988" y="4841121"/>
          <a:ext cx="8397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" name="Equation" r:id="rId15" imgW="380880" imgH="228600" progId="Equation.DSMT4">
                  <p:embed/>
                </p:oleObj>
              </mc:Choice>
              <mc:Fallback>
                <p:oleObj name="Equation" r:id="rId15" imgW="380880" imgH="2286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09988" y="4841121"/>
                        <a:ext cx="839788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35082" y="430541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oss factor;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10092" y="429629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otal charge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317515" y="4787802"/>
            <a:ext cx="3232574" cy="1377291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7785" y="4918206"/>
            <a:ext cx="2956474" cy="1132854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>
            <a:off x="4515188" y="4800588"/>
            <a:ext cx="14646" cy="3183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5143787" y="4802494"/>
            <a:ext cx="234735" cy="32281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9616051" y="294673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ure triangle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605891" y="237241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 step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338976" y="2577405"/>
            <a:ext cx="29739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9367689" y="3058160"/>
            <a:ext cx="297395" cy="9148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5876" y="4898438"/>
            <a:ext cx="382508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 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mode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multi-mode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12755" y="2125504"/>
            <a:ext cx="62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 =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43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74" y="52966"/>
            <a:ext cx="11163868" cy="561772"/>
          </a:xfrm>
        </p:spPr>
        <p:txBody>
          <a:bodyPr/>
          <a:lstStyle/>
          <a:p>
            <a:r>
              <a:rPr lang="en-US" dirty="0"/>
              <a:t>Theoretical </a:t>
            </a:r>
            <a:r>
              <a:rPr lang="en-US" dirty="0" smtClean="0"/>
              <a:t>studies									cont’d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6810" y="526465"/>
            <a:ext cx="11745190" cy="360014"/>
            <a:chOff x="374073" y="602673"/>
            <a:chExt cx="11745190" cy="360014"/>
          </a:xfrm>
        </p:grpSpPr>
        <p:cxnSp>
          <p:nvCxnSpPr>
            <p:cNvPr id="7" name="Straight Connector 6"/>
            <p:cNvCxnSpPr>
              <a:endCxn id="8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8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7965556" y="3433304"/>
            <a:ext cx="28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Two particle model</a:t>
            </a:r>
          </a:p>
        </p:txBody>
      </p:sp>
      <p:pic>
        <p:nvPicPr>
          <p:cNvPr id="42" name="Picture 1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65" y="3803837"/>
            <a:ext cx="492125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1434"/>
              </p:ext>
            </p:extLst>
          </p:nvPr>
        </p:nvGraphicFramePr>
        <p:xfrm>
          <a:off x="754063" y="2298700"/>
          <a:ext cx="38623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6" imgW="1777680" imgH="482400" progId="Equation.DSMT4">
                  <p:embed/>
                </p:oleObj>
              </mc:Choice>
              <mc:Fallback>
                <p:oleObj name="Equation" r:id="rId6" imgW="1777680" imgH="4824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063" y="2298700"/>
                        <a:ext cx="3862387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09196" y="3523856"/>
            <a:ext cx="178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uadrupole pole tip field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41919" y="3480951"/>
            <a:ext cx="174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quadrupole focusing strength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01554" y="187471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wakefield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282943" y="2233025"/>
            <a:ext cx="0" cy="23294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388454" y="3290916"/>
            <a:ext cx="0" cy="23294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200154" y="3314920"/>
            <a:ext cx="0" cy="23294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47439" y="925538"/>
            <a:ext cx="449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BNS-like damping condition for strong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wakefields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754" y="5756886"/>
            <a:ext cx="413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Adaptive energy chirp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459" y="4345577"/>
            <a:ext cx="4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2.  Adaptive focusing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805" y="972382"/>
            <a:ext cx="4829175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167" y="4868829"/>
            <a:ext cx="2276475" cy="85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4038" y="6219866"/>
            <a:ext cx="458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relative magnitude of </a:t>
            </a:r>
            <a:r>
              <a:rPr lang="en-US" sz="1600" i="1" dirty="0" smtClean="0"/>
              <a:t>the chirp </a:t>
            </a:r>
            <a:r>
              <a:rPr lang="en-US" sz="1600" i="1" dirty="0"/>
              <a:t>remains constant with the deceleration of the </a:t>
            </a:r>
            <a:r>
              <a:rPr lang="en-US" sz="1600" i="1" dirty="0" smtClean="0"/>
              <a:t>drive bunch</a:t>
            </a:r>
            <a:endParaRPr lang="en-US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58732" y="3528926"/>
            <a:ext cx="174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 smtClean="0"/>
              <a:t>nergy chirp magnitude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342801" y="3314920"/>
            <a:ext cx="0" cy="23294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15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2200" y="1389617"/>
            <a:ext cx="7597539" cy="3998194"/>
            <a:chOff x="932200" y="1389617"/>
            <a:chExt cx="7597539" cy="39981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363" y="1423013"/>
              <a:ext cx="6913376" cy="396479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20439" y="2201378"/>
              <a:ext cx="1992853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Rough alignment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42289" y="4299194"/>
              <a:ext cx="1762021" cy="3693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Fine alignment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4445" y="-23353"/>
            <a:ext cx="11163868" cy="561258"/>
          </a:xfrm>
        </p:spPr>
        <p:txBody>
          <a:bodyPr/>
          <a:lstStyle/>
          <a:p>
            <a:r>
              <a:rPr lang="en-US" dirty="0" smtClean="0"/>
              <a:t>quadrupole wiggler will be used to suppress BBU</a:t>
            </a:r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94289" y="666554"/>
            <a:ext cx="10776582" cy="4144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two </a:t>
            </a:r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quads with a sub-micron precision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2887" y="1532710"/>
            <a:ext cx="4583573" cy="4052539"/>
            <a:chOff x="2182887" y="1532710"/>
            <a:chExt cx="4583573" cy="405253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678380" y="1821202"/>
              <a:ext cx="0" cy="37640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22175" y="1821202"/>
              <a:ext cx="0" cy="37640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82887" y="1982489"/>
              <a:ext cx="1088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    Q1 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77889" y="1532710"/>
              <a:ext cx="1088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    Q1  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35196" y="5585249"/>
            <a:ext cx="1089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eXGyreTermes-Regular"/>
              </a:rPr>
              <a:t>Plots </a:t>
            </a:r>
            <a:r>
              <a:rPr lang="en-US" sz="2000" dirty="0" smtClean="0">
                <a:latin typeface="TeXGyreTermes-Regular"/>
              </a:rPr>
              <a:t>(a) </a:t>
            </a:r>
            <a:r>
              <a:rPr lang="en-US" sz="2000" dirty="0">
                <a:latin typeface="TeXGyreTermes-Regular"/>
              </a:rPr>
              <a:t>and </a:t>
            </a:r>
            <a:r>
              <a:rPr lang="en-US" sz="2000" dirty="0" smtClean="0">
                <a:latin typeface="TeXGyreTermes-Regular"/>
              </a:rPr>
              <a:t>(b):  beginning </a:t>
            </a:r>
            <a:r>
              <a:rPr lang="en-US" sz="2000" dirty="0">
                <a:latin typeface="TeXGyreTermes-Regular"/>
              </a:rPr>
              <a:t>and ending of the first iteration in the </a:t>
            </a:r>
            <a:r>
              <a:rPr lang="en-US" sz="2000" dirty="0" smtClean="0">
                <a:latin typeface="TeXGyreTermes-Regular"/>
              </a:rPr>
              <a:t>alignment in </a:t>
            </a:r>
            <a:r>
              <a:rPr lang="en-US" sz="2000" dirty="0">
                <a:latin typeface="TeXGyreTermes-Regular"/>
              </a:rPr>
              <a:t>x and y. </a:t>
            </a:r>
            <a:endParaRPr lang="en-US" sz="2000" dirty="0" smtClean="0">
              <a:latin typeface="TeXGyreTermes-Regular"/>
            </a:endParaRPr>
          </a:p>
          <a:p>
            <a:r>
              <a:rPr lang="en-US" sz="2000" dirty="0" smtClean="0">
                <a:latin typeface="TeXGyreTermes-Regular"/>
              </a:rPr>
              <a:t>Plots (c) </a:t>
            </a:r>
            <a:r>
              <a:rPr lang="en-US" sz="2000" dirty="0">
                <a:latin typeface="TeXGyreTermes-Regular"/>
              </a:rPr>
              <a:t>and </a:t>
            </a:r>
            <a:r>
              <a:rPr lang="en-US" sz="2000" dirty="0" smtClean="0">
                <a:latin typeface="TeXGyreTermes-Regular"/>
              </a:rPr>
              <a:t>(d): three </a:t>
            </a:r>
            <a:r>
              <a:rPr lang="en-US" sz="2000" dirty="0">
                <a:latin typeface="TeXGyreTermes-Regular"/>
              </a:rPr>
              <a:t>steps of the </a:t>
            </a:r>
            <a:r>
              <a:rPr lang="en-US" sz="2000" dirty="0" smtClean="0">
                <a:latin typeface="TeXGyreTermes-Regular"/>
              </a:rPr>
              <a:t>final tuning (green) </a:t>
            </a:r>
            <a:r>
              <a:rPr lang="en-US" sz="2000" dirty="0">
                <a:latin typeface="TeXGyreTermes-Regular"/>
              </a:rPr>
              <a:t>of the quadrupoles both in x and y. </a:t>
            </a:r>
            <a:endParaRPr lang="en-US" sz="2000" dirty="0" smtClean="0">
              <a:latin typeface="TeXGyreTermes-Regular"/>
            </a:endParaRPr>
          </a:p>
          <a:p>
            <a:r>
              <a:rPr lang="en-US" sz="2000" dirty="0" smtClean="0">
                <a:latin typeface="TeXGyreTermes-Regular"/>
              </a:rPr>
              <a:t>A </a:t>
            </a:r>
            <a:r>
              <a:rPr lang="en-US" sz="2000" dirty="0">
                <a:latin typeface="TeXGyreTermes-Regular"/>
              </a:rPr>
              <a:t>small "crosstalk</a:t>
            </a:r>
            <a:r>
              <a:rPr lang="en-US" sz="2000" dirty="0" smtClean="0">
                <a:latin typeface="TeXGyreTermes-Regular"/>
              </a:rPr>
              <a:t>", i.e</a:t>
            </a:r>
            <a:r>
              <a:rPr lang="en-US" sz="2000" dirty="0">
                <a:latin typeface="TeXGyreTermes-Regular"/>
              </a:rPr>
              <a:t>., non-orthogonality of the adjustment </a:t>
            </a:r>
            <a:r>
              <a:rPr lang="en-US" sz="2000" dirty="0" smtClean="0">
                <a:latin typeface="TeXGyreTermes-Regular"/>
              </a:rPr>
              <a:t>assemblies was </a:t>
            </a:r>
            <a:r>
              <a:rPr lang="en-US" sz="2000" dirty="0">
                <a:latin typeface="TeXGyreTermes-Regular"/>
              </a:rPr>
              <a:t>observed.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169" y="2997143"/>
            <a:ext cx="1165872" cy="236772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571380" y="2718068"/>
            <a:ext cx="83144" cy="33394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5567" y="2099973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(begin)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665567" y="253135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(end)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65243" y="144391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(begin)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1839" y="253135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(end)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500407" y="1599376"/>
            <a:ext cx="3338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aligned the wire to magnetic center of Q2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aligned Q1 to the wire using adjusters </a:t>
            </a:r>
            <a:endParaRPr lang="en-US" dirty="0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8136750" y="1141781"/>
            <a:ext cx="3844684" cy="4144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Pulsed Wire Measurement technique</a:t>
            </a:r>
            <a:endParaRPr lang="en-US" sz="1400" b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5576" y="2454392"/>
            <a:ext cx="747311" cy="851113"/>
            <a:chOff x="2335576" y="2454392"/>
            <a:chExt cx="747311" cy="85111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335576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82887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663691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0135" y="2386044"/>
            <a:ext cx="747311" cy="851113"/>
            <a:chOff x="2335576" y="2454392"/>
            <a:chExt cx="747311" cy="85111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335576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82887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3691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348792" y="4209861"/>
            <a:ext cx="747311" cy="851113"/>
            <a:chOff x="2335576" y="2454392"/>
            <a:chExt cx="747311" cy="85111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335576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82887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63691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891152" y="4191013"/>
            <a:ext cx="747311" cy="851113"/>
            <a:chOff x="2335576" y="2454392"/>
            <a:chExt cx="747311" cy="85111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335576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082887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663691" y="2454392"/>
              <a:ext cx="0" cy="85111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552644" y="3020369"/>
            <a:ext cx="1460326" cy="147732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Gradient: 0.95 T/mm</a:t>
            </a:r>
          </a:p>
          <a:p>
            <a:endParaRPr lang="en-US" dirty="0" smtClean="0"/>
          </a:p>
          <a:p>
            <a:r>
              <a:rPr lang="en-US" dirty="0" smtClean="0"/>
              <a:t>Bore radius: 1.5 mm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794034" y="2731452"/>
            <a:ext cx="128129" cy="34317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4890" y="429953"/>
            <a:ext cx="11745190" cy="360014"/>
            <a:chOff x="374073" y="602673"/>
            <a:chExt cx="11745190" cy="360014"/>
          </a:xfrm>
        </p:grpSpPr>
        <p:cxnSp>
          <p:nvCxnSpPr>
            <p:cNvPr id="6" name="Straight Connector 5"/>
            <p:cNvCxnSpPr>
              <a:endCxn id="7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4445" y="-23353"/>
            <a:ext cx="11163868" cy="561258"/>
          </a:xfrm>
        </p:spPr>
        <p:txBody>
          <a:bodyPr/>
          <a:lstStyle/>
          <a:p>
            <a:r>
              <a:rPr lang="en-US" dirty="0" smtClean="0"/>
              <a:t>Wiggler assembly									</a:t>
            </a:r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835196" y="721870"/>
            <a:ext cx="8372901" cy="4144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generation design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91" y="1572308"/>
            <a:ext cx="4646388" cy="399375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50510" y="1572307"/>
            <a:ext cx="1534858" cy="34496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Quad assembly 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285368" y="1744789"/>
            <a:ext cx="767429" cy="7935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2" name="Rectangle 31"/>
          <p:cNvSpPr/>
          <p:nvPr/>
        </p:nvSpPr>
        <p:spPr>
          <a:xfrm>
            <a:off x="1043291" y="2498371"/>
            <a:ext cx="1002045" cy="34496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Z-Carriage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045336" y="2670853"/>
            <a:ext cx="612004" cy="6198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4" name="Rectangle 33"/>
          <p:cNvSpPr/>
          <p:nvPr/>
        </p:nvSpPr>
        <p:spPr>
          <a:xfrm>
            <a:off x="429779" y="3557829"/>
            <a:ext cx="920312" cy="34496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Z-Pusher</a:t>
            </a:r>
            <a:endParaRPr lang="en-US" sz="1200" dirty="0"/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1350091" y="3730311"/>
            <a:ext cx="385382" cy="4265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91" y="1917270"/>
            <a:ext cx="4685540" cy="35141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88333" y="543142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202792"/>
            <a:ext cx="11163868" cy="417693"/>
          </a:xfrm>
        </p:spPr>
        <p:txBody>
          <a:bodyPr/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885" y="465520"/>
            <a:ext cx="11745190" cy="360014"/>
            <a:chOff x="374073" y="602673"/>
            <a:chExt cx="11745190" cy="360014"/>
          </a:xfrm>
        </p:grpSpPr>
        <p:cxnSp>
          <p:nvCxnSpPr>
            <p:cNvPr id="8" name="Straight Connector 7"/>
            <p:cNvCxnSpPr>
              <a:endCxn id="9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6757477" y="4525067"/>
            <a:ext cx="235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Thermal and mechanical stress analysis of the chamber has been performed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0232169" y="4980413"/>
            <a:ext cx="257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Water cooling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channels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27" y="3877996"/>
            <a:ext cx="1821456" cy="2819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21A709-3106-4FA0-86D9-0B328696D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5" t="10558" r="62060" b="49128"/>
          <a:stretch/>
        </p:blipFill>
        <p:spPr>
          <a:xfrm>
            <a:off x="777237" y="1590464"/>
            <a:ext cx="3098064" cy="14180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21331" y="1583495"/>
            <a:ext cx="2820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(period) = 340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G (gap)      = 180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r>
              <a:rPr lang="en-US" dirty="0" smtClean="0"/>
              <a:t>D (depth)  = 263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r>
              <a:rPr lang="en-US" dirty="0" smtClean="0"/>
              <a:t>Corner radius = 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Internal diameter = 2 mm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66697" y="1076015"/>
            <a:ext cx="0" cy="9698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59237" y="1076015"/>
            <a:ext cx="0" cy="9698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6697" y="1186851"/>
            <a:ext cx="3925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18711" y="1076015"/>
            <a:ext cx="0" cy="9698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2084" y="1076015"/>
            <a:ext cx="0" cy="9698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6023" y="1182236"/>
            <a:ext cx="20827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41564" y="8494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44888" y="8323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24587" y="1990417"/>
            <a:ext cx="2898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4587" y="2253649"/>
            <a:ext cx="4422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4587" y="1990417"/>
            <a:ext cx="0" cy="2632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079" y="19373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22454" y="1132583"/>
            <a:ext cx="0" cy="5978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79315" y="821912"/>
            <a:ext cx="21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Corrugated structure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05367" y="123830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cxnSp>
        <p:nvCxnSpPr>
          <p:cNvPr id="41" name="Straight Arrow Connector 40"/>
          <p:cNvCxnSpPr>
            <a:endCxn id="16" idx="3"/>
          </p:cNvCxnSpPr>
          <p:nvPr/>
        </p:nvCxnSpPr>
        <p:spPr>
          <a:xfrm flipH="1">
            <a:off x="3875301" y="1590464"/>
            <a:ext cx="357523" cy="7090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148145" y="876158"/>
            <a:ext cx="3173311" cy="2846271"/>
            <a:chOff x="1412301" y="3519102"/>
            <a:chExt cx="3173311" cy="28462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85E24CC-5D04-4C6D-9A6D-BD1D65EBC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2301" y="3519102"/>
              <a:ext cx="3173311" cy="2846271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1439456" y="3520583"/>
              <a:ext cx="2298787" cy="2329025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-2640000">
              <a:off x="2143914" y="4381759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 m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10570512" y="4331970"/>
            <a:ext cx="807543" cy="38619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654099" y="5193888"/>
            <a:ext cx="716704" cy="44110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85" y="3140594"/>
            <a:ext cx="4401125" cy="30548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037649" y="2599158"/>
            <a:ext cx="178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Max 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eat load on corrugations 20 W/cm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546" y="6195493"/>
            <a:ext cx="618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Impedance of corrugated wave </a:t>
            </a:r>
            <a:r>
              <a:rPr lang="en-US" dirty="0"/>
              <a:t>guide </a:t>
            </a:r>
            <a:r>
              <a:rPr lang="en-US" dirty="0" smtClean="0"/>
              <a:t>with the main mode centered </a:t>
            </a:r>
            <a:r>
              <a:rPr lang="en-US" dirty="0"/>
              <a:t>at </a:t>
            </a:r>
            <a:r>
              <a:rPr lang="en-US" dirty="0" smtClean="0"/>
              <a:t>178.73 GHz per ECHO calculation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15540</TotalTime>
  <Words>1359</Words>
  <Application>Microsoft Office PowerPoint</Application>
  <PresentationFormat>Widescreen</PresentationFormat>
  <Paragraphs>255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Arial</vt:lpstr>
      <vt:lpstr>Arial Narrow</vt:lpstr>
      <vt:lpstr>Calibri</vt:lpstr>
      <vt:lpstr>Symbol</vt:lpstr>
      <vt:lpstr>TeXGyreTermes-Regular</vt:lpstr>
      <vt:lpstr>Times New Roman</vt:lpstr>
      <vt:lpstr>Wingdings</vt:lpstr>
      <vt:lpstr>presentation_4x3</vt:lpstr>
      <vt:lpstr>Equation</vt:lpstr>
      <vt:lpstr>Worksheet</vt:lpstr>
      <vt:lpstr>Collinear wakefield accelerator based on corrugated waveguide </vt:lpstr>
      <vt:lpstr>A big picture …</vt:lpstr>
      <vt:lpstr>Current R&amp;D focus</vt:lpstr>
      <vt:lpstr>Progress to date</vt:lpstr>
      <vt:lpstr>Theoretical studies </vt:lpstr>
      <vt:lpstr>Theoretical studies         cont’d</vt:lpstr>
      <vt:lpstr>quadrupole wiggler will be used to suppress BBU</vt:lpstr>
      <vt:lpstr>Wiggler assembly         </vt:lpstr>
      <vt:lpstr>Vacuum chamber</vt:lpstr>
      <vt:lpstr>Vacuum chamber fabrication*)</vt:lpstr>
      <vt:lpstr>Vacuum chamber fabrication       cont’d</vt:lpstr>
      <vt:lpstr>Vacuum chamber fabrication       cont’d</vt:lpstr>
      <vt:lpstr>Vacuum chamber fabrication       cont’d</vt:lpstr>
      <vt:lpstr>Layout of Corrugated Waveguide and Transition Section</vt:lpstr>
      <vt:lpstr>Layout of Corrugated Waveguide and Transition Section (2)</vt:lpstr>
      <vt:lpstr>ATF experiment</vt:lpstr>
      <vt:lpstr>ATF experiment</vt:lpstr>
      <vt:lpstr>Device under the test</vt:lpstr>
      <vt:lpstr>PowerPoint Presentation</vt:lpstr>
      <vt:lpstr>Special Equipment Requirements and Hazards</vt:lpstr>
      <vt:lpstr>Experimental Time Request</vt:lpstr>
      <vt:lpstr>Thank you for your attention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by design</dc:title>
  <dc:creator>Alexander Zholents</dc:creator>
  <cp:lastModifiedBy>Zholents, Sasha</cp:lastModifiedBy>
  <cp:revision>554</cp:revision>
  <cp:lastPrinted>2019-04-29T13:28:43Z</cp:lastPrinted>
  <dcterms:created xsi:type="dcterms:W3CDTF">2017-09-18T13:49:24Z</dcterms:created>
  <dcterms:modified xsi:type="dcterms:W3CDTF">2019-12-04T04:42:14Z</dcterms:modified>
</cp:coreProperties>
</file>