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57"/>
  </p:notesMasterIdLst>
  <p:sldIdLst>
    <p:sldId id="256" r:id="rId2"/>
    <p:sldId id="291" r:id="rId3"/>
    <p:sldId id="257" r:id="rId4"/>
    <p:sldId id="259" r:id="rId5"/>
    <p:sldId id="261" r:id="rId6"/>
    <p:sldId id="262" r:id="rId7"/>
    <p:sldId id="312" r:id="rId8"/>
    <p:sldId id="264" r:id="rId9"/>
    <p:sldId id="265" r:id="rId10"/>
    <p:sldId id="308" r:id="rId11"/>
    <p:sldId id="267" r:id="rId12"/>
    <p:sldId id="268" r:id="rId13"/>
    <p:sldId id="270" r:id="rId14"/>
    <p:sldId id="309" r:id="rId15"/>
    <p:sldId id="271" r:id="rId16"/>
    <p:sldId id="273" r:id="rId17"/>
    <p:sldId id="313" r:id="rId18"/>
    <p:sldId id="275" r:id="rId19"/>
    <p:sldId id="276" r:id="rId20"/>
    <p:sldId id="324" r:id="rId21"/>
    <p:sldId id="277" r:id="rId22"/>
    <p:sldId id="294" r:id="rId23"/>
    <p:sldId id="278" r:id="rId24"/>
    <p:sldId id="314" r:id="rId25"/>
    <p:sldId id="280" r:id="rId26"/>
    <p:sldId id="281" r:id="rId27"/>
    <p:sldId id="283" r:id="rId28"/>
    <p:sldId id="311" r:id="rId29"/>
    <p:sldId id="284" r:id="rId30"/>
    <p:sldId id="272" r:id="rId31"/>
    <p:sldId id="315" r:id="rId32"/>
    <p:sldId id="285" r:id="rId33"/>
    <p:sldId id="286" r:id="rId34"/>
    <p:sldId id="316" r:id="rId35"/>
    <p:sldId id="288" r:id="rId36"/>
    <p:sldId id="295" r:id="rId37"/>
    <p:sldId id="300" r:id="rId38"/>
    <p:sldId id="296" r:id="rId39"/>
    <p:sldId id="321" r:id="rId40"/>
    <p:sldId id="323" r:id="rId41"/>
    <p:sldId id="297" r:id="rId42"/>
    <p:sldId id="319" r:id="rId43"/>
    <p:sldId id="298" r:id="rId44"/>
    <p:sldId id="320" r:id="rId45"/>
    <p:sldId id="302" r:id="rId46"/>
    <p:sldId id="299" r:id="rId47"/>
    <p:sldId id="303" r:id="rId48"/>
    <p:sldId id="305" r:id="rId49"/>
    <p:sldId id="306" r:id="rId50"/>
    <p:sldId id="307" r:id="rId51"/>
    <p:sldId id="293" r:id="rId52"/>
    <p:sldId id="317" r:id="rId53"/>
    <p:sldId id="318" r:id="rId54"/>
    <p:sldId id="326" r:id="rId55"/>
    <p:sldId id="310"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000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33"/>
    <p:restoredTop sz="94652"/>
  </p:normalViewPr>
  <p:slideViewPr>
    <p:cSldViewPr snapToGrid="0" snapToObjects="1">
      <p:cViewPr varScale="1">
        <p:scale>
          <a:sx n="86" d="100"/>
          <a:sy n="86" d="100"/>
        </p:scale>
        <p:origin x="248" y="288"/>
      </p:cViewPr>
      <p:guideLst/>
    </p:cSldViewPr>
  </p:slideViewPr>
  <p:notesTextViewPr>
    <p:cViewPr>
      <p:scale>
        <a:sx n="1" d="1"/>
        <a:sy n="1" d="1"/>
      </p:scale>
      <p:origin x="0" y="0"/>
    </p:cViewPr>
  </p:notesTextViewPr>
  <p:notesViewPr>
    <p:cSldViewPr snapToGrid="0" snapToObjects="1">
      <p:cViewPr>
        <p:scale>
          <a:sx n="64" d="100"/>
          <a:sy n="64" d="100"/>
        </p:scale>
        <p:origin x="3744" y="41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45286D-D876-964C-BE54-101C473CCF69}" type="datetimeFigureOut">
              <a:rPr lang="en-US" smtClean="0"/>
              <a:t>12/5/19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0FE4EC-280C-6E45-85CC-98C7F6623B6A}" type="slidenum">
              <a:rPr lang="en-US" smtClean="0"/>
              <a:t>‹#›</a:t>
            </a:fld>
            <a:endParaRPr lang="en-US"/>
          </a:p>
        </p:txBody>
      </p:sp>
    </p:spTree>
    <p:extLst>
      <p:ext uri="{BB962C8B-B14F-4D97-AF65-F5344CB8AC3E}">
        <p14:creationId xmlns:p14="http://schemas.microsoft.com/office/powerpoint/2010/main" val="1909017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100x higher </a:t>
            </a:r>
            <a:r>
              <a:rPr lang="en-US" i="0" dirty="0">
                <a:latin typeface="Cambria Math" panose="02040503050406030204" pitchFamily="18" charset="0"/>
              </a:rPr>
              <a:t>𝑎_0</a:t>
            </a:r>
            <a:r>
              <a:rPr lang="en-US" dirty="0"/>
              <a:t> can be reach at LWIR regime than the same intensity at 1 </a:t>
            </a:r>
            <a:r>
              <a:rPr lang="en-US" i="0" dirty="0">
                <a:latin typeface="Cambria Math" panose="02040503050406030204" pitchFamily="18" charset="0"/>
              </a:rPr>
              <a:t>𝜇𝑚</a:t>
            </a:r>
            <a:r>
              <a:rPr lang="en-US" dirty="0"/>
              <a:t>.</a:t>
            </a:r>
          </a:p>
        </p:txBody>
      </p:sp>
      <p:sp>
        <p:nvSpPr>
          <p:cNvPr id="4" name="Slide Number Placeholder 3"/>
          <p:cNvSpPr>
            <a:spLocks noGrp="1"/>
          </p:cNvSpPr>
          <p:nvPr>
            <p:ph type="sldNum" sz="quarter" idx="5"/>
          </p:nvPr>
        </p:nvSpPr>
        <p:spPr/>
        <p:txBody>
          <a:bodyPr/>
          <a:lstStyle/>
          <a:p>
            <a:fld id="{E80FE4EC-280C-6E45-85CC-98C7F6623B6A}" type="slidenum">
              <a:rPr lang="en-US" smtClean="0"/>
              <a:t>11</a:t>
            </a:fld>
            <a:endParaRPr lang="en-US"/>
          </a:p>
        </p:txBody>
      </p:sp>
    </p:spTree>
    <p:extLst>
      <p:ext uri="{BB962C8B-B14F-4D97-AF65-F5344CB8AC3E}">
        <p14:creationId xmlns:p14="http://schemas.microsoft.com/office/powerpoint/2010/main" val="164442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0FE4EC-280C-6E45-85CC-98C7F6623B6A}" type="slidenum">
              <a:rPr lang="en-US" smtClean="0"/>
              <a:t>52</a:t>
            </a:fld>
            <a:endParaRPr lang="en-US"/>
          </a:p>
        </p:txBody>
      </p:sp>
    </p:spTree>
    <p:extLst>
      <p:ext uri="{BB962C8B-B14F-4D97-AF65-F5344CB8AC3E}">
        <p14:creationId xmlns:p14="http://schemas.microsoft.com/office/powerpoint/2010/main" val="5031087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3827" y="987611"/>
            <a:ext cx="11118573" cy="2387600"/>
          </a:xfrm>
        </p:spPr>
        <p:txBody>
          <a:bodyPr anchor="b">
            <a:normAutofit/>
          </a:bodyPr>
          <a:lstStyle>
            <a:lvl1pPr algn="l">
              <a:defRPr sz="4800" b="1" i="0">
                <a:latin typeface="Arial" charset="0"/>
                <a:ea typeface="Arial" charset="0"/>
                <a:cs typeface="Arial" charset="0"/>
              </a:defRPr>
            </a:lvl1pPr>
          </a:lstStyle>
          <a:p>
            <a:r>
              <a:rPr lang="en-US"/>
              <a:t>Click to edit Master title style</a:t>
            </a:r>
            <a:endParaRPr lang="en-US" dirty="0"/>
          </a:p>
        </p:txBody>
      </p:sp>
      <p:sp>
        <p:nvSpPr>
          <p:cNvPr id="3" name="Subtitle 2"/>
          <p:cNvSpPr>
            <a:spLocks noGrp="1"/>
          </p:cNvSpPr>
          <p:nvPr>
            <p:ph type="subTitle" idx="1"/>
          </p:nvPr>
        </p:nvSpPr>
        <p:spPr>
          <a:xfrm>
            <a:off x="463827" y="3467286"/>
            <a:ext cx="11118573" cy="1655762"/>
          </a:xfrm>
        </p:spPr>
        <p:txBody>
          <a:bodyPr/>
          <a:lstStyle>
            <a:lvl1pPr marL="0" indent="0" algn="l">
              <a:buNone/>
              <a:defRPr sz="2400" b="0" i="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TextBox 7">
            <a:extLst>
              <a:ext uri="{FF2B5EF4-FFF2-40B4-BE49-F238E27FC236}">
                <a16:creationId xmlns:a16="http://schemas.microsoft.com/office/drawing/2014/main" id="{E0549F39-8F07-C04F-B5B2-DEE24FECB0D0}"/>
              </a:ext>
            </a:extLst>
          </p:cNvPr>
          <p:cNvSpPr txBox="1"/>
          <p:nvPr userDrawn="1"/>
        </p:nvSpPr>
        <p:spPr>
          <a:xfrm>
            <a:off x="464820" y="5245100"/>
            <a:ext cx="8533939" cy="830997"/>
          </a:xfrm>
          <a:prstGeom prst="rect">
            <a:avLst/>
          </a:prstGeom>
          <a:noFill/>
          <a:ln w="19050">
            <a:solidFill>
              <a:schemeClr val="bg1">
                <a:lumMod val="95000"/>
                <a:alpha val="50000"/>
              </a:schemeClr>
            </a:solidFill>
          </a:ln>
          <a:effectLst>
            <a:outerShdw blurRad="50800" dist="38100" dir="2700000" algn="tl" rotWithShape="0">
              <a:prstClr val="black">
                <a:alpha val="40000"/>
              </a:prstClr>
            </a:outerShdw>
          </a:effectLst>
        </p:spPr>
        <p:txBody>
          <a:bodyPr wrap="none" rtlCol="0">
            <a:spAutoFit/>
          </a:bodyPr>
          <a:lstStyle/>
          <a:p>
            <a:r>
              <a:rPr lang="en-US" sz="4800" b="1" i="1" cap="none" spc="0" dirty="0">
                <a:ln w="13462">
                  <a:solidFill>
                    <a:schemeClr val="bg2"/>
                  </a:solidFill>
                  <a:prstDash val="solid"/>
                </a:ln>
                <a:solidFill>
                  <a:schemeClr val="tx1">
                    <a:lumMod val="85000"/>
                    <a:lumOff val="15000"/>
                  </a:schemeClr>
                </a:solidFill>
                <a:effectLst>
                  <a:outerShdw dist="38100" dir="2700000" algn="bl" rotWithShape="0">
                    <a:schemeClr val="tx1">
                      <a:lumMod val="50000"/>
                      <a:lumOff val="50000"/>
                    </a:schemeClr>
                  </a:outerShdw>
                </a:effectLst>
                <a:latin typeface="+mn-lt"/>
              </a:rPr>
              <a:t>The Accelerator Test Facility</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09600" y="1845504"/>
            <a:ext cx="10972800" cy="39206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
        <p:nvSpPr>
          <p:cNvPr id="4" name="Footer Placeholder 3">
            <a:extLst>
              <a:ext uri="{FF2B5EF4-FFF2-40B4-BE49-F238E27FC236}">
                <a16:creationId xmlns:a16="http://schemas.microsoft.com/office/drawing/2014/main" id="{B4A2ED85-2D35-054E-81AE-56167DDD0C62}"/>
              </a:ext>
            </a:extLst>
          </p:cNvPr>
          <p:cNvSpPr>
            <a:spLocks noGrp="1"/>
          </p:cNvSpPr>
          <p:nvPr>
            <p:ph type="ftr" sz="quarter" idx="13"/>
          </p:nvPr>
        </p:nvSpPr>
        <p:spPr/>
        <p:txBody>
          <a:bodyPr/>
          <a:lstStyle/>
          <a:p>
            <a:endParaRPr lang="en-US" dirty="0"/>
          </a:p>
        </p:txBody>
      </p:sp>
      <p:cxnSp>
        <p:nvCxnSpPr>
          <p:cNvPr id="7" name="Straight Connector 6">
            <a:extLst>
              <a:ext uri="{FF2B5EF4-FFF2-40B4-BE49-F238E27FC236}">
                <a16:creationId xmlns:a16="http://schemas.microsoft.com/office/drawing/2014/main" id="{C2A43678-8E62-934D-B480-DFC7C3077558}"/>
              </a:ext>
            </a:extLst>
          </p:cNvPr>
          <p:cNvCxnSpPr/>
          <p:nvPr userDrawn="1"/>
        </p:nvCxnSpPr>
        <p:spPr>
          <a:xfrm>
            <a:off x="10299208" y="6624304"/>
            <a:ext cx="151564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F818262-0151-E741-8E4F-4B8CABA98658}"/>
              </a:ext>
            </a:extLst>
          </p:cNvPr>
          <p:cNvSpPr txBox="1"/>
          <p:nvPr userDrawn="1"/>
        </p:nvSpPr>
        <p:spPr>
          <a:xfrm>
            <a:off x="10212828" y="6611779"/>
            <a:ext cx="1659429" cy="246221"/>
          </a:xfrm>
          <a:prstGeom prst="rect">
            <a:avLst/>
          </a:prstGeom>
          <a:noFill/>
        </p:spPr>
        <p:txBody>
          <a:bodyPr wrap="none" rtlCol="0">
            <a:spAutoFit/>
          </a:bodyPr>
          <a:lstStyle/>
          <a:p>
            <a:r>
              <a:rPr lang="en-US" sz="1000" b="1" i="1" dirty="0">
                <a:latin typeface="+mn-lt"/>
              </a:rPr>
              <a:t>Accelerator Test Facility</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857500" cy="52849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1" y="365125"/>
            <a:ext cx="7962900" cy="528490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
        <p:nvSpPr>
          <p:cNvPr id="4" name="Footer Placeholder 3">
            <a:extLst>
              <a:ext uri="{FF2B5EF4-FFF2-40B4-BE49-F238E27FC236}">
                <a16:creationId xmlns:a16="http://schemas.microsoft.com/office/drawing/2014/main" id="{07FD8D76-417F-074E-8E1B-FD8BB1A1C5F6}"/>
              </a:ext>
            </a:extLst>
          </p:cNvPr>
          <p:cNvSpPr>
            <a:spLocks noGrp="1"/>
          </p:cNvSpPr>
          <p:nvPr>
            <p:ph type="ftr" sz="quarter" idx="13"/>
          </p:nvPr>
        </p:nvSpPr>
        <p:spPr/>
        <p:txBody>
          <a:bodyPr/>
          <a:lstStyle/>
          <a:p>
            <a:endParaRPr lang="en-US" dirty="0"/>
          </a:p>
        </p:txBody>
      </p:sp>
      <p:cxnSp>
        <p:nvCxnSpPr>
          <p:cNvPr id="7" name="Straight Connector 6">
            <a:extLst>
              <a:ext uri="{FF2B5EF4-FFF2-40B4-BE49-F238E27FC236}">
                <a16:creationId xmlns:a16="http://schemas.microsoft.com/office/drawing/2014/main" id="{5F7AE68E-BB69-A34E-8813-7916125324FC}"/>
              </a:ext>
            </a:extLst>
          </p:cNvPr>
          <p:cNvCxnSpPr/>
          <p:nvPr userDrawn="1"/>
        </p:nvCxnSpPr>
        <p:spPr>
          <a:xfrm>
            <a:off x="10299208" y="6624304"/>
            <a:ext cx="151564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D5FDADF-CAAA-244B-82EA-EAE8E806D8BF}"/>
              </a:ext>
            </a:extLst>
          </p:cNvPr>
          <p:cNvSpPr txBox="1"/>
          <p:nvPr userDrawn="1"/>
        </p:nvSpPr>
        <p:spPr>
          <a:xfrm>
            <a:off x="10212828" y="6611779"/>
            <a:ext cx="1659429" cy="246221"/>
          </a:xfrm>
          <a:prstGeom prst="rect">
            <a:avLst/>
          </a:prstGeom>
          <a:noFill/>
        </p:spPr>
        <p:txBody>
          <a:bodyPr wrap="none" rtlCol="0">
            <a:spAutoFit/>
          </a:bodyPr>
          <a:lstStyle/>
          <a:p>
            <a:r>
              <a:rPr lang="en-US" sz="1000" b="1" i="1" dirty="0">
                <a:latin typeface="+mn-lt"/>
              </a:rPr>
              <a:t>Accelerator Test Facility</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
        <p:nvSpPr>
          <p:cNvPr id="4" name="Footer Placeholder 3">
            <a:extLst>
              <a:ext uri="{FF2B5EF4-FFF2-40B4-BE49-F238E27FC236}">
                <a16:creationId xmlns:a16="http://schemas.microsoft.com/office/drawing/2014/main" id="{DF4C3C23-1B52-6542-8542-66DBDB450E41}"/>
              </a:ext>
            </a:extLst>
          </p:cNvPr>
          <p:cNvSpPr>
            <a:spLocks noGrp="1"/>
          </p:cNvSpPr>
          <p:nvPr>
            <p:ph type="ftr" sz="quarter" idx="13"/>
          </p:nvPr>
        </p:nvSpPr>
        <p:spPr/>
        <p:txBody>
          <a:bodyPr/>
          <a:lstStyle/>
          <a:p>
            <a:endParaRPr lang="en-US" dirty="0"/>
          </a:p>
        </p:txBody>
      </p:sp>
      <p:cxnSp>
        <p:nvCxnSpPr>
          <p:cNvPr id="7" name="Straight Connector 6">
            <a:extLst>
              <a:ext uri="{FF2B5EF4-FFF2-40B4-BE49-F238E27FC236}">
                <a16:creationId xmlns:a16="http://schemas.microsoft.com/office/drawing/2014/main" id="{4D438746-1BA3-484F-BEAD-19911BD4CF08}"/>
              </a:ext>
            </a:extLst>
          </p:cNvPr>
          <p:cNvCxnSpPr/>
          <p:nvPr userDrawn="1"/>
        </p:nvCxnSpPr>
        <p:spPr>
          <a:xfrm>
            <a:off x="10299208" y="6624304"/>
            <a:ext cx="151564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5F5DCDF-3BC7-5044-A699-38AF172C1B6F}"/>
              </a:ext>
            </a:extLst>
          </p:cNvPr>
          <p:cNvSpPr txBox="1"/>
          <p:nvPr userDrawn="1"/>
        </p:nvSpPr>
        <p:spPr>
          <a:xfrm>
            <a:off x="10212828" y="6611779"/>
            <a:ext cx="1659429" cy="246221"/>
          </a:xfrm>
          <a:prstGeom prst="rect">
            <a:avLst/>
          </a:prstGeom>
          <a:noFill/>
        </p:spPr>
        <p:txBody>
          <a:bodyPr wrap="none" rtlCol="0">
            <a:spAutoFit/>
          </a:bodyPr>
          <a:lstStyle/>
          <a:p>
            <a:r>
              <a:rPr lang="en-US" sz="1000" b="1" i="1" dirty="0">
                <a:latin typeface="+mn-lt"/>
              </a:rPr>
              <a:t>Accelerator Test Facility</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0573" y="1709740"/>
            <a:ext cx="11131827"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450573" y="4589465"/>
            <a:ext cx="11131827" cy="1234866"/>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
        <p:nvSpPr>
          <p:cNvPr id="4" name="Footer Placeholder 3">
            <a:extLst>
              <a:ext uri="{FF2B5EF4-FFF2-40B4-BE49-F238E27FC236}">
                <a16:creationId xmlns:a16="http://schemas.microsoft.com/office/drawing/2014/main" id="{BA73554B-353A-1E47-8934-58D00AF34C87}"/>
              </a:ext>
            </a:extLst>
          </p:cNvPr>
          <p:cNvSpPr>
            <a:spLocks noGrp="1"/>
          </p:cNvSpPr>
          <p:nvPr>
            <p:ph type="ftr" sz="quarter" idx="13"/>
          </p:nvPr>
        </p:nvSpPr>
        <p:spPr/>
        <p:txBody>
          <a:bodyPr/>
          <a:lstStyle/>
          <a:p>
            <a:endParaRPr lang="en-US" dirty="0"/>
          </a:p>
        </p:txBody>
      </p:sp>
      <p:cxnSp>
        <p:nvCxnSpPr>
          <p:cNvPr id="7" name="Straight Connector 6">
            <a:extLst>
              <a:ext uri="{FF2B5EF4-FFF2-40B4-BE49-F238E27FC236}">
                <a16:creationId xmlns:a16="http://schemas.microsoft.com/office/drawing/2014/main" id="{3492655A-CAAE-904F-BEF8-4EB0FC3AD4B9}"/>
              </a:ext>
            </a:extLst>
          </p:cNvPr>
          <p:cNvCxnSpPr/>
          <p:nvPr userDrawn="1"/>
        </p:nvCxnSpPr>
        <p:spPr>
          <a:xfrm>
            <a:off x="10299208" y="6624304"/>
            <a:ext cx="151564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3AC5BF7-A658-2646-9B5F-747C1552E8C6}"/>
              </a:ext>
            </a:extLst>
          </p:cNvPr>
          <p:cNvSpPr txBox="1"/>
          <p:nvPr userDrawn="1"/>
        </p:nvSpPr>
        <p:spPr>
          <a:xfrm>
            <a:off x="10212828" y="6611779"/>
            <a:ext cx="1659429" cy="246221"/>
          </a:xfrm>
          <a:prstGeom prst="rect">
            <a:avLst/>
          </a:prstGeom>
          <a:noFill/>
        </p:spPr>
        <p:txBody>
          <a:bodyPr wrap="none" rtlCol="0">
            <a:spAutoFit/>
          </a:bodyPr>
          <a:lstStyle/>
          <a:p>
            <a:r>
              <a:rPr lang="en-US" sz="1000" b="1" i="1" dirty="0">
                <a:latin typeface="+mn-lt"/>
              </a:rPr>
              <a:t>Accelerator Test Facility</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7079" y="1077686"/>
            <a:ext cx="5486400" cy="50992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96000" y="1077686"/>
            <a:ext cx="5486400" cy="50992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716D9922-87B3-6043-9531-5184EA303DC1}" type="slidenum">
              <a:rPr lang="en-US" smtClean="0"/>
              <a:t>‹#›</a:t>
            </a:fld>
            <a:endParaRPr lang="en-US"/>
          </a:p>
        </p:txBody>
      </p:sp>
      <p:sp>
        <p:nvSpPr>
          <p:cNvPr id="5" name="Footer Placeholder 4">
            <a:extLst>
              <a:ext uri="{FF2B5EF4-FFF2-40B4-BE49-F238E27FC236}">
                <a16:creationId xmlns:a16="http://schemas.microsoft.com/office/drawing/2014/main" id="{C2F4FEE5-F840-7840-B9F3-37B052981AFF}"/>
              </a:ext>
            </a:extLst>
          </p:cNvPr>
          <p:cNvSpPr>
            <a:spLocks noGrp="1"/>
          </p:cNvSpPr>
          <p:nvPr>
            <p:ph type="ftr" sz="quarter" idx="13"/>
          </p:nvPr>
        </p:nvSpPr>
        <p:spPr/>
        <p:txBody>
          <a:bodyPr/>
          <a:lstStyle/>
          <a:p>
            <a:endParaRPr lang="en-US" dirty="0"/>
          </a:p>
        </p:txBody>
      </p:sp>
      <p:cxnSp>
        <p:nvCxnSpPr>
          <p:cNvPr id="10" name="Straight Connector 9">
            <a:extLst>
              <a:ext uri="{FF2B5EF4-FFF2-40B4-BE49-F238E27FC236}">
                <a16:creationId xmlns:a16="http://schemas.microsoft.com/office/drawing/2014/main" id="{8C671CC6-FDAB-5F41-A26C-EB67D4BC825A}"/>
              </a:ext>
            </a:extLst>
          </p:cNvPr>
          <p:cNvCxnSpPr/>
          <p:nvPr userDrawn="1"/>
        </p:nvCxnSpPr>
        <p:spPr>
          <a:xfrm>
            <a:off x="10299208" y="6624304"/>
            <a:ext cx="151564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6D73A96-5EF1-7F45-B0E0-B39EEB299F22}"/>
              </a:ext>
            </a:extLst>
          </p:cNvPr>
          <p:cNvSpPr txBox="1"/>
          <p:nvPr userDrawn="1"/>
        </p:nvSpPr>
        <p:spPr>
          <a:xfrm>
            <a:off x="10212828" y="6611779"/>
            <a:ext cx="1659429" cy="246221"/>
          </a:xfrm>
          <a:prstGeom prst="rect">
            <a:avLst/>
          </a:prstGeom>
          <a:noFill/>
        </p:spPr>
        <p:txBody>
          <a:bodyPr wrap="none" rtlCol="0">
            <a:spAutoFit/>
          </a:bodyPr>
          <a:lstStyle/>
          <a:p>
            <a:r>
              <a:rPr lang="en-US" sz="1000" b="1" i="1" dirty="0">
                <a:latin typeface="+mn-lt"/>
              </a:rPr>
              <a:t>Accelerator Test Facility</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7079" y="365127"/>
            <a:ext cx="10878309" cy="614587"/>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7079" y="1044340"/>
            <a:ext cx="5486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77079" y="1926771"/>
            <a:ext cx="5486400" cy="42628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0" y="1044340"/>
            <a:ext cx="5486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96000" y="1926771"/>
            <a:ext cx="5486400" cy="42628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716D9922-87B3-6043-9531-5184EA303DC1}" type="slidenum">
              <a:rPr lang="en-US" smtClean="0"/>
              <a:t>‹#›</a:t>
            </a:fld>
            <a:endParaRPr lang="en-US"/>
          </a:p>
        </p:txBody>
      </p:sp>
      <p:sp>
        <p:nvSpPr>
          <p:cNvPr id="7" name="Footer Placeholder 6">
            <a:extLst>
              <a:ext uri="{FF2B5EF4-FFF2-40B4-BE49-F238E27FC236}">
                <a16:creationId xmlns:a16="http://schemas.microsoft.com/office/drawing/2014/main" id="{CBEA0E7D-1DC7-2D40-BC78-64D01705EAC9}"/>
              </a:ext>
            </a:extLst>
          </p:cNvPr>
          <p:cNvSpPr>
            <a:spLocks noGrp="1"/>
          </p:cNvSpPr>
          <p:nvPr>
            <p:ph type="ftr" sz="quarter" idx="13"/>
          </p:nvPr>
        </p:nvSpPr>
        <p:spPr/>
        <p:txBody>
          <a:bodyPr/>
          <a:lstStyle/>
          <a:p>
            <a:endParaRPr lang="en-US" dirty="0"/>
          </a:p>
        </p:txBody>
      </p:sp>
      <p:cxnSp>
        <p:nvCxnSpPr>
          <p:cNvPr id="10" name="Straight Connector 9">
            <a:extLst>
              <a:ext uri="{FF2B5EF4-FFF2-40B4-BE49-F238E27FC236}">
                <a16:creationId xmlns:a16="http://schemas.microsoft.com/office/drawing/2014/main" id="{BFCCEA4A-12C4-AC41-A840-5D636BD7C90A}"/>
              </a:ext>
            </a:extLst>
          </p:cNvPr>
          <p:cNvCxnSpPr/>
          <p:nvPr userDrawn="1"/>
        </p:nvCxnSpPr>
        <p:spPr>
          <a:xfrm>
            <a:off x="10299208" y="6624304"/>
            <a:ext cx="151564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AED1C5E-C9F8-ED43-A610-D03A83F0459F}"/>
              </a:ext>
            </a:extLst>
          </p:cNvPr>
          <p:cNvSpPr txBox="1"/>
          <p:nvPr userDrawn="1"/>
        </p:nvSpPr>
        <p:spPr>
          <a:xfrm>
            <a:off x="10212828" y="6611779"/>
            <a:ext cx="1659429" cy="246221"/>
          </a:xfrm>
          <a:prstGeom prst="rect">
            <a:avLst/>
          </a:prstGeom>
          <a:noFill/>
        </p:spPr>
        <p:txBody>
          <a:bodyPr wrap="none" rtlCol="0">
            <a:spAutoFit/>
          </a:bodyPr>
          <a:lstStyle/>
          <a:p>
            <a:r>
              <a:rPr lang="en-US" sz="1000" b="1" i="1" dirty="0">
                <a:latin typeface="+mn-lt"/>
              </a:rPr>
              <a:t>Accelerator Test Facility</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716D9922-87B3-6043-9531-5184EA303DC1}" type="slidenum">
              <a:rPr lang="en-US" smtClean="0"/>
              <a:t>‹#›</a:t>
            </a:fld>
            <a:endParaRPr lang="en-US"/>
          </a:p>
        </p:txBody>
      </p:sp>
      <p:sp>
        <p:nvSpPr>
          <p:cNvPr id="3" name="Footer Placeholder 2">
            <a:extLst>
              <a:ext uri="{FF2B5EF4-FFF2-40B4-BE49-F238E27FC236}">
                <a16:creationId xmlns:a16="http://schemas.microsoft.com/office/drawing/2014/main" id="{F4D80B99-3942-E04E-9428-A7DA312933F5}"/>
              </a:ext>
            </a:extLst>
          </p:cNvPr>
          <p:cNvSpPr>
            <a:spLocks noGrp="1"/>
          </p:cNvSpPr>
          <p:nvPr>
            <p:ph type="ftr" sz="quarter" idx="13"/>
          </p:nvPr>
        </p:nvSpPr>
        <p:spPr/>
        <p:txBody>
          <a:bodyPr/>
          <a:lstStyle/>
          <a:p>
            <a:endParaRPr lang="en-US" dirty="0"/>
          </a:p>
        </p:txBody>
      </p:sp>
      <p:cxnSp>
        <p:nvCxnSpPr>
          <p:cNvPr id="6" name="Straight Connector 5">
            <a:extLst>
              <a:ext uri="{FF2B5EF4-FFF2-40B4-BE49-F238E27FC236}">
                <a16:creationId xmlns:a16="http://schemas.microsoft.com/office/drawing/2014/main" id="{FC24386E-F1AB-C04D-9B89-4ECCFB074347}"/>
              </a:ext>
            </a:extLst>
          </p:cNvPr>
          <p:cNvCxnSpPr/>
          <p:nvPr userDrawn="1"/>
        </p:nvCxnSpPr>
        <p:spPr>
          <a:xfrm>
            <a:off x="10299208" y="6624304"/>
            <a:ext cx="151564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127F659-1966-2049-A7C0-8A150F919736}"/>
              </a:ext>
            </a:extLst>
          </p:cNvPr>
          <p:cNvSpPr txBox="1"/>
          <p:nvPr userDrawn="1"/>
        </p:nvSpPr>
        <p:spPr>
          <a:xfrm>
            <a:off x="10212828" y="6611779"/>
            <a:ext cx="1659429" cy="246221"/>
          </a:xfrm>
          <a:prstGeom prst="rect">
            <a:avLst/>
          </a:prstGeom>
          <a:noFill/>
        </p:spPr>
        <p:txBody>
          <a:bodyPr wrap="none" rtlCol="0">
            <a:spAutoFit/>
          </a:bodyPr>
          <a:lstStyle/>
          <a:p>
            <a:r>
              <a:rPr lang="en-US" sz="1000" b="1" i="1" dirty="0">
                <a:latin typeface="+mn-lt"/>
              </a:rPr>
              <a:t>Accelerator Test Facility</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6D9922-87B3-6043-9531-5184EA303DC1}" type="slidenum">
              <a:rPr lang="en-US" smtClean="0"/>
              <a:t>‹#›</a:t>
            </a:fld>
            <a:endParaRPr lang="en-US"/>
          </a:p>
        </p:txBody>
      </p:sp>
      <p:sp>
        <p:nvSpPr>
          <p:cNvPr id="2" name="Footer Placeholder 1">
            <a:extLst>
              <a:ext uri="{FF2B5EF4-FFF2-40B4-BE49-F238E27FC236}">
                <a16:creationId xmlns:a16="http://schemas.microsoft.com/office/drawing/2014/main" id="{107153A5-3C0E-9948-AF94-C5D9B5955FD8}"/>
              </a:ext>
            </a:extLst>
          </p:cNvPr>
          <p:cNvSpPr>
            <a:spLocks noGrp="1"/>
          </p:cNvSpPr>
          <p:nvPr>
            <p:ph type="ftr" sz="quarter" idx="13"/>
          </p:nvPr>
        </p:nvSpPr>
        <p:spPr/>
        <p:txBody>
          <a:bodyPr/>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3827" y="457200"/>
            <a:ext cx="4308199"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7" y="987427"/>
            <a:ext cx="639921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63827" y="2057400"/>
            <a:ext cx="430819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716D9922-87B3-6043-9531-5184EA303DC1}" type="slidenum">
              <a:rPr lang="en-US" smtClean="0"/>
              <a:t>‹#›</a:t>
            </a:fld>
            <a:endParaRPr lang="en-US"/>
          </a:p>
        </p:txBody>
      </p:sp>
      <p:sp>
        <p:nvSpPr>
          <p:cNvPr id="5" name="Footer Placeholder 4">
            <a:extLst>
              <a:ext uri="{FF2B5EF4-FFF2-40B4-BE49-F238E27FC236}">
                <a16:creationId xmlns:a16="http://schemas.microsoft.com/office/drawing/2014/main" id="{CAB2CC09-3EA4-3042-81B4-074C77A38F90}"/>
              </a:ext>
            </a:extLst>
          </p:cNvPr>
          <p:cNvSpPr>
            <a:spLocks noGrp="1"/>
          </p:cNvSpPr>
          <p:nvPr>
            <p:ph type="ftr" sz="quarter" idx="13"/>
          </p:nvPr>
        </p:nvSpPr>
        <p:spPr/>
        <p:txBody>
          <a:bodyPr/>
          <a:lstStyle/>
          <a:p>
            <a:endParaRPr lang="en-US" dirty="0"/>
          </a:p>
        </p:txBody>
      </p:sp>
      <p:cxnSp>
        <p:nvCxnSpPr>
          <p:cNvPr id="8" name="Straight Connector 7">
            <a:extLst>
              <a:ext uri="{FF2B5EF4-FFF2-40B4-BE49-F238E27FC236}">
                <a16:creationId xmlns:a16="http://schemas.microsoft.com/office/drawing/2014/main" id="{CE76E66F-5CDB-4245-8388-12B831026D25}"/>
              </a:ext>
            </a:extLst>
          </p:cNvPr>
          <p:cNvCxnSpPr/>
          <p:nvPr userDrawn="1"/>
        </p:nvCxnSpPr>
        <p:spPr>
          <a:xfrm>
            <a:off x="10299208" y="6624304"/>
            <a:ext cx="151564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27F1150-ED76-374C-838B-85C718842D73}"/>
              </a:ext>
            </a:extLst>
          </p:cNvPr>
          <p:cNvSpPr txBox="1"/>
          <p:nvPr userDrawn="1"/>
        </p:nvSpPr>
        <p:spPr>
          <a:xfrm>
            <a:off x="10212828" y="6611779"/>
            <a:ext cx="1659429" cy="246221"/>
          </a:xfrm>
          <a:prstGeom prst="rect">
            <a:avLst/>
          </a:prstGeom>
          <a:noFill/>
        </p:spPr>
        <p:txBody>
          <a:bodyPr wrap="none" rtlCol="0">
            <a:spAutoFit/>
          </a:bodyPr>
          <a:lstStyle/>
          <a:p>
            <a:r>
              <a:rPr lang="en-US" sz="1000" b="1" i="1" dirty="0">
                <a:latin typeface="+mn-lt"/>
              </a:rPr>
              <a:t>Accelerator Test Facility</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5183187" y="987427"/>
            <a:ext cx="6399212"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Slide Number Placeholder 6"/>
          <p:cNvSpPr>
            <a:spLocks noGrp="1"/>
          </p:cNvSpPr>
          <p:nvPr>
            <p:ph type="sldNum" sz="quarter" idx="12"/>
          </p:nvPr>
        </p:nvSpPr>
        <p:spPr/>
        <p:txBody>
          <a:bodyPr/>
          <a:lstStyle/>
          <a:p>
            <a:fld id="{716D9922-87B3-6043-9531-5184EA303DC1}" type="slidenum">
              <a:rPr lang="en-US" smtClean="0"/>
              <a:t>‹#›</a:t>
            </a:fld>
            <a:endParaRPr lang="en-US"/>
          </a:p>
        </p:txBody>
      </p:sp>
      <p:sp>
        <p:nvSpPr>
          <p:cNvPr id="8" name="Title 1"/>
          <p:cNvSpPr>
            <a:spLocks noGrp="1"/>
          </p:cNvSpPr>
          <p:nvPr>
            <p:ph type="title"/>
          </p:nvPr>
        </p:nvSpPr>
        <p:spPr>
          <a:xfrm>
            <a:off x="463827" y="457200"/>
            <a:ext cx="4308199" cy="1600200"/>
          </a:xfrm>
        </p:spPr>
        <p:txBody>
          <a:bodyPr anchor="b"/>
          <a:lstStyle>
            <a:lvl1pPr>
              <a:defRPr sz="3200"/>
            </a:lvl1pPr>
          </a:lstStyle>
          <a:p>
            <a:r>
              <a:rPr lang="en-US"/>
              <a:t>Click to edit Master title style</a:t>
            </a:r>
            <a:endParaRPr lang="en-US" dirty="0"/>
          </a:p>
        </p:txBody>
      </p:sp>
      <p:sp>
        <p:nvSpPr>
          <p:cNvPr id="9" name="Text Placeholder 3"/>
          <p:cNvSpPr>
            <a:spLocks noGrp="1"/>
          </p:cNvSpPr>
          <p:nvPr>
            <p:ph type="body" sz="half" idx="2"/>
          </p:nvPr>
        </p:nvSpPr>
        <p:spPr>
          <a:xfrm>
            <a:off x="463827" y="2057400"/>
            <a:ext cx="430819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Footer Placeholder 1">
            <a:extLst>
              <a:ext uri="{FF2B5EF4-FFF2-40B4-BE49-F238E27FC236}">
                <a16:creationId xmlns:a16="http://schemas.microsoft.com/office/drawing/2014/main" id="{C71EA52D-CD39-A640-8C89-183891F6AA12}"/>
              </a:ext>
            </a:extLst>
          </p:cNvPr>
          <p:cNvSpPr>
            <a:spLocks noGrp="1"/>
          </p:cNvSpPr>
          <p:nvPr>
            <p:ph type="ftr" sz="quarter" idx="13"/>
          </p:nvPr>
        </p:nvSpPr>
        <p:spPr/>
        <p:txBody>
          <a:bodyPr/>
          <a:lstStyle/>
          <a:p>
            <a:endParaRPr lang="en-US" dirty="0"/>
          </a:p>
        </p:txBody>
      </p:sp>
      <p:cxnSp>
        <p:nvCxnSpPr>
          <p:cNvPr id="10" name="Straight Connector 9">
            <a:extLst>
              <a:ext uri="{FF2B5EF4-FFF2-40B4-BE49-F238E27FC236}">
                <a16:creationId xmlns:a16="http://schemas.microsoft.com/office/drawing/2014/main" id="{FE319323-2313-1F4E-AB75-E659C0A78B12}"/>
              </a:ext>
            </a:extLst>
          </p:cNvPr>
          <p:cNvCxnSpPr/>
          <p:nvPr userDrawn="1"/>
        </p:nvCxnSpPr>
        <p:spPr>
          <a:xfrm>
            <a:off x="10299208" y="6624304"/>
            <a:ext cx="151564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9EE8028-208C-A643-834F-29B17B26661D}"/>
              </a:ext>
            </a:extLst>
          </p:cNvPr>
          <p:cNvSpPr txBox="1"/>
          <p:nvPr userDrawn="1"/>
        </p:nvSpPr>
        <p:spPr>
          <a:xfrm>
            <a:off x="10212828" y="6611779"/>
            <a:ext cx="1659429" cy="246221"/>
          </a:xfrm>
          <a:prstGeom prst="rect">
            <a:avLst/>
          </a:prstGeom>
          <a:noFill/>
        </p:spPr>
        <p:txBody>
          <a:bodyPr wrap="none" rtlCol="0">
            <a:spAutoFit/>
          </a:bodyPr>
          <a:lstStyle/>
          <a:p>
            <a:r>
              <a:rPr lang="en-US" sz="1000" b="1" i="1" dirty="0">
                <a:latin typeface="+mn-lt"/>
              </a:rPr>
              <a:t>Accelerator Test Facility</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7080" y="365128"/>
            <a:ext cx="11105321" cy="647244"/>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477080" y="1077686"/>
            <a:ext cx="11105321" cy="5159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9569884" y="6337102"/>
            <a:ext cx="71606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716D9922-87B3-6043-9531-5184EA303DC1}" type="slidenum">
              <a:rPr lang="en-US" smtClean="0"/>
              <a:pPr/>
              <a:t>‹#›</a:t>
            </a:fld>
            <a:endParaRPr lang="en-US"/>
          </a:p>
        </p:txBody>
      </p:sp>
      <p:sp>
        <p:nvSpPr>
          <p:cNvPr id="4" name="Footer Placeholder 3">
            <a:extLst>
              <a:ext uri="{FF2B5EF4-FFF2-40B4-BE49-F238E27FC236}">
                <a16:creationId xmlns:a16="http://schemas.microsoft.com/office/drawing/2014/main" id="{B35416FC-82A6-B44F-81E9-131A94701CD2}"/>
              </a:ext>
            </a:extLst>
          </p:cNvPr>
          <p:cNvSpPr>
            <a:spLocks noGrp="1"/>
          </p:cNvSpPr>
          <p:nvPr>
            <p:ph type="ftr" sz="quarter" idx="3"/>
          </p:nvPr>
        </p:nvSpPr>
        <p:spPr>
          <a:xfrm>
            <a:off x="2898648" y="6336792"/>
            <a:ext cx="640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7531503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84" userDrawn="1">
          <p15:clr>
            <a:srgbClr val="F26B43"/>
          </p15:clr>
        </p15:guide>
        <p15:guide id="4" pos="7296" userDrawn="1">
          <p15:clr>
            <a:srgbClr val="F26B43"/>
          </p15:clr>
        </p15:guide>
        <p15:guide id="5"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5.gif"/></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8.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 ATF Science Planning Workshop</a:t>
            </a:r>
          </a:p>
        </p:txBody>
      </p:sp>
      <p:sp>
        <p:nvSpPr>
          <p:cNvPr id="3" name="Subtitle 2"/>
          <p:cNvSpPr>
            <a:spLocks noGrp="1"/>
          </p:cNvSpPr>
          <p:nvPr>
            <p:ph type="subTitle" idx="1"/>
          </p:nvPr>
        </p:nvSpPr>
        <p:spPr>
          <a:xfrm>
            <a:off x="463827" y="3467286"/>
            <a:ext cx="4219009" cy="1655762"/>
          </a:xfrm>
        </p:spPr>
        <p:txBody>
          <a:bodyPr>
            <a:normAutofit fontScale="92500" lnSpcReduction="10000"/>
          </a:bodyPr>
          <a:lstStyle/>
          <a:p>
            <a:r>
              <a:rPr lang="en-US" dirty="0"/>
              <a:t>Editors:</a:t>
            </a:r>
          </a:p>
          <a:p>
            <a:r>
              <a:rPr lang="en-US" dirty="0"/>
              <a:t>Navid Vafaei-</a:t>
            </a:r>
            <a:r>
              <a:rPr lang="en-US" dirty="0" err="1"/>
              <a:t>Najafabadi</a:t>
            </a:r>
            <a:r>
              <a:rPr lang="en-US" dirty="0"/>
              <a:t> (SBU)</a:t>
            </a:r>
          </a:p>
          <a:p>
            <a:r>
              <a:rPr lang="en-US" dirty="0"/>
              <a:t>Dave Sutter (UMD)</a:t>
            </a:r>
          </a:p>
          <a:p>
            <a:r>
              <a:rPr lang="en-US" dirty="0"/>
              <a:t>Mike Downer (UT)</a:t>
            </a:r>
          </a:p>
          <a:p>
            <a:endParaRPr lang="en-US" dirty="0"/>
          </a:p>
        </p:txBody>
      </p:sp>
      <p:sp>
        <p:nvSpPr>
          <p:cNvPr id="4" name="Rectangle 3">
            <a:extLst>
              <a:ext uri="{FF2B5EF4-FFF2-40B4-BE49-F238E27FC236}">
                <a16:creationId xmlns:a16="http://schemas.microsoft.com/office/drawing/2014/main" id="{436BB7F5-7C62-AA42-A24E-A9BAF3A5CD50}"/>
              </a:ext>
            </a:extLst>
          </p:cNvPr>
          <p:cNvSpPr/>
          <p:nvPr/>
        </p:nvSpPr>
        <p:spPr>
          <a:xfrm>
            <a:off x="4682836" y="3777038"/>
            <a:ext cx="6096000" cy="1346010"/>
          </a:xfrm>
          <a:prstGeom prst="rect">
            <a:avLst/>
          </a:prstGeom>
        </p:spPr>
        <p:txBody>
          <a:bodyPr vert="horz" lIns="91440" tIns="45720" rIns="91440" bIns="45720" rtlCol="0">
            <a:normAutofit/>
          </a:bodyPr>
          <a:lstStyle/>
          <a:p>
            <a:pPr>
              <a:lnSpc>
                <a:spcPct val="90000"/>
              </a:lnSpc>
              <a:spcBef>
                <a:spcPts val="1000"/>
              </a:spcBef>
            </a:pPr>
            <a:r>
              <a:rPr lang="en-US" sz="2400" dirty="0">
                <a:latin typeface="Arial" charset="0"/>
                <a:cs typeface="Arial" charset="0"/>
              </a:rPr>
              <a:t>Aakash </a:t>
            </a:r>
            <a:r>
              <a:rPr lang="en-US" sz="2400" dirty="0" err="1">
                <a:latin typeface="Arial" charset="0"/>
                <a:cs typeface="Arial" charset="0"/>
              </a:rPr>
              <a:t>Sahai</a:t>
            </a:r>
            <a:r>
              <a:rPr lang="en-US" sz="2400" dirty="0">
                <a:latin typeface="Arial" charset="0"/>
                <a:cs typeface="Arial" charset="0"/>
              </a:rPr>
              <a:t> (CU)</a:t>
            </a:r>
          </a:p>
          <a:p>
            <a:pPr>
              <a:lnSpc>
                <a:spcPct val="90000"/>
              </a:lnSpc>
              <a:spcBef>
                <a:spcPts val="1000"/>
              </a:spcBef>
            </a:pPr>
            <a:r>
              <a:rPr lang="en-US" sz="2400" dirty="0">
                <a:latin typeface="Arial" charset="0"/>
                <a:cs typeface="Arial" charset="0"/>
              </a:rPr>
              <a:t>Gerard </a:t>
            </a:r>
            <a:r>
              <a:rPr lang="en-US" sz="2400" dirty="0" err="1">
                <a:latin typeface="Arial" charset="0"/>
                <a:cs typeface="Arial" charset="0"/>
              </a:rPr>
              <a:t>Andonian</a:t>
            </a:r>
            <a:r>
              <a:rPr lang="en-US" sz="2400" dirty="0">
                <a:latin typeface="Arial" charset="0"/>
                <a:cs typeface="Arial" charset="0"/>
              </a:rPr>
              <a:t> (</a:t>
            </a:r>
            <a:r>
              <a:rPr lang="en-US" sz="2400" dirty="0" err="1">
                <a:latin typeface="Arial" charset="0"/>
                <a:cs typeface="Arial" charset="0"/>
              </a:rPr>
              <a:t>Radiabeam</a:t>
            </a:r>
            <a:r>
              <a:rPr lang="en-US" sz="2400" dirty="0">
                <a:latin typeface="Arial" charset="0"/>
                <a:cs typeface="Arial" charset="0"/>
              </a:rPr>
              <a:t>/UCLA)</a:t>
            </a:r>
          </a:p>
          <a:p>
            <a:pPr>
              <a:lnSpc>
                <a:spcPct val="90000"/>
              </a:lnSpc>
              <a:spcBef>
                <a:spcPts val="1000"/>
              </a:spcBef>
            </a:pPr>
            <a:r>
              <a:rPr lang="en-US" sz="2400" dirty="0">
                <a:latin typeface="Arial" charset="0"/>
                <a:cs typeface="Arial" charset="0"/>
              </a:rPr>
              <a:t>Ben Cowan (Tech-X)</a:t>
            </a:r>
          </a:p>
        </p:txBody>
      </p:sp>
    </p:spTree>
    <p:extLst>
      <p:ext uri="{BB962C8B-B14F-4D97-AF65-F5344CB8AC3E}">
        <p14:creationId xmlns:p14="http://schemas.microsoft.com/office/powerpoint/2010/main" val="76914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1BE52-50EC-2A46-BCE4-A36DA1212D6F}"/>
              </a:ext>
            </a:extLst>
          </p:cNvPr>
          <p:cNvSpPr>
            <a:spLocks noGrp="1"/>
          </p:cNvSpPr>
          <p:nvPr>
            <p:ph type="title"/>
          </p:nvPr>
        </p:nvSpPr>
        <p:spPr/>
        <p:txBody>
          <a:bodyPr/>
          <a:lstStyle/>
          <a:p>
            <a:r>
              <a:rPr lang="en-US" dirty="0"/>
              <a:t>Electron Acceleration (LWFA)</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E7AB194-30D3-3143-A7BE-6DB13477D0EC}"/>
                  </a:ext>
                </a:extLst>
              </p:cNvPr>
              <p:cNvSpPr>
                <a:spLocks noGrp="1"/>
              </p:cNvSpPr>
              <p:nvPr>
                <p:ph idx="1"/>
              </p:nvPr>
            </p:nvSpPr>
            <p:spPr/>
            <p:txBody>
              <a:bodyPr/>
              <a:lstStyle/>
              <a:p>
                <a:r>
                  <a:rPr lang="en-US" dirty="0"/>
                  <a:t>Facility Requirements</a:t>
                </a:r>
              </a:p>
              <a:p>
                <a:pPr lvl="1"/>
                <a:r>
                  <a:rPr lang="en-US" dirty="0"/>
                  <a:t>Matched bubble regime requires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𝑎</m:t>
                        </m:r>
                      </m:e>
                      <m:sub>
                        <m:r>
                          <a:rPr lang="en-US" i="1" dirty="0">
                            <a:latin typeface="Cambria Math" panose="02040503050406030204" pitchFamily="18" charset="0"/>
                          </a:rPr>
                          <m:t>0</m:t>
                        </m:r>
                      </m:sub>
                    </m:sSub>
                    <m:r>
                      <a:rPr lang="en-US" i="1" dirty="0">
                        <a:latin typeface="Cambria Math" panose="02040503050406030204" pitchFamily="18" charset="0"/>
                      </a:rPr>
                      <m:t>&gt;4</m:t>
                    </m:r>
                  </m:oMath>
                </a14:m>
                <a:r>
                  <a:rPr lang="en-US" dirty="0"/>
                  <a:t> and </a:t>
                </a:r>
                <a14:m>
                  <m:oMath xmlns:m="http://schemas.openxmlformats.org/officeDocument/2006/math">
                    <m:r>
                      <a:rPr lang="en-US" i="1" dirty="0">
                        <a:latin typeface="Cambria Math" panose="02040503050406030204" pitchFamily="18" charset="0"/>
                      </a:rPr>
                      <m:t>𝜏</m:t>
                    </m:r>
                    <m:r>
                      <a:rPr lang="en-US" i="1" dirty="0">
                        <a:latin typeface="Cambria Math" panose="02040503050406030204" pitchFamily="18" charset="0"/>
                      </a:rPr>
                      <m:t>≤0.5 </m:t>
                    </m:r>
                    <m:r>
                      <a:rPr lang="en-US" i="1" dirty="0">
                        <a:latin typeface="Cambria Math" panose="02040503050406030204" pitchFamily="18" charset="0"/>
                      </a:rPr>
                      <m:t>𝑝𝑠</m:t>
                    </m:r>
                  </m:oMath>
                </a14:m>
                <a:endParaRPr lang="en-US" dirty="0"/>
              </a:p>
              <a:p>
                <a:pPr lvl="1"/>
                <a:r>
                  <a:rPr lang="en-US" dirty="0"/>
                  <a:t>Mismatched blowout regime can occur for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𝑎</m:t>
                        </m:r>
                      </m:e>
                      <m:sub>
                        <m:r>
                          <a:rPr lang="en-US" i="1" dirty="0">
                            <a:latin typeface="Cambria Math" panose="02040503050406030204" pitchFamily="18" charset="0"/>
                          </a:rPr>
                          <m:t>0</m:t>
                        </m:r>
                      </m:sub>
                    </m:sSub>
                    <m:r>
                      <a:rPr lang="en-US" i="1" dirty="0">
                        <a:latin typeface="Cambria Math" panose="02040503050406030204" pitchFamily="18" charset="0"/>
                      </a:rPr>
                      <m:t>&gt;3</m:t>
                    </m:r>
                  </m:oMath>
                </a14:m>
                <a:r>
                  <a:rPr lang="en-US" dirty="0"/>
                  <a:t> and </a:t>
                </a:r>
                <a14:m>
                  <m:oMath xmlns:m="http://schemas.openxmlformats.org/officeDocument/2006/math">
                    <m:r>
                      <a:rPr lang="en-US" i="1" dirty="0">
                        <a:latin typeface="Cambria Math" panose="02040503050406030204" pitchFamily="18" charset="0"/>
                      </a:rPr>
                      <m:t>𝜏</m:t>
                    </m:r>
                    <m:r>
                      <a:rPr lang="en-US" i="1" dirty="0">
                        <a:latin typeface="Cambria Math" panose="02040503050406030204" pitchFamily="18" charset="0"/>
                      </a:rPr>
                      <m:t>≤1 </m:t>
                    </m:r>
                    <m:r>
                      <a:rPr lang="en-US" i="1" dirty="0">
                        <a:latin typeface="Cambria Math" panose="02040503050406030204" pitchFamily="18" charset="0"/>
                      </a:rPr>
                      <m:t>𝑝𝑠</m:t>
                    </m:r>
                    <m:r>
                      <a:rPr lang="en-US" i="1" dirty="0">
                        <a:latin typeface="Cambria Math" panose="02040503050406030204" pitchFamily="18" charset="0"/>
                      </a:rPr>
                      <m:t> </m:t>
                    </m:r>
                  </m:oMath>
                </a14:m>
                <a:r>
                  <a:rPr lang="en-US" dirty="0"/>
                  <a:t>for an LWIR pulse</a:t>
                </a:r>
              </a:p>
              <a:p>
                <a:r>
                  <a:rPr lang="en-US" dirty="0"/>
                  <a:t>Milestones</a:t>
                </a:r>
              </a:p>
              <a:p>
                <a:pPr lvl="1"/>
                <a:r>
                  <a:rPr lang="en-US" dirty="0"/>
                  <a:t>Observation of the self-modulated laser wakefield regime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𝑎</m:t>
                        </m:r>
                      </m:e>
                      <m:sub>
                        <m:r>
                          <a:rPr lang="en-US" i="1" dirty="0">
                            <a:latin typeface="Cambria Math" panose="02040503050406030204" pitchFamily="18" charset="0"/>
                          </a:rPr>
                          <m:t>0</m:t>
                        </m:r>
                      </m:sub>
                    </m:sSub>
                    <m:r>
                      <a:rPr lang="en-US" i="1" dirty="0">
                        <a:latin typeface="Cambria Math" panose="02040503050406030204" pitchFamily="18" charset="0"/>
                      </a:rPr>
                      <m:t>&gt;1</m:t>
                    </m:r>
                  </m:oMath>
                </a14:m>
                <a:r>
                  <a:rPr lang="en-US" dirty="0"/>
                  <a:t> and </a:t>
                </a:r>
                <a14:m>
                  <m:oMath xmlns:m="http://schemas.openxmlformats.org/officeDocument/2006/math">
                    <m:r>
                      <a:rPr lang="en-US" i="1" dirty="0">
                        <a:latin typeface="Cambria Math" panose="02040503050406030204" pitchFamily="18" charset="0"/>
                      </a:rPr>
                      <m:t>𝜏</m:t>
                    </m:r>
                    <m:r>
                      <a:rPr lang="en-US" i="1" dirty="0">
                        <a:latin typeface="Cambria Math" panose="02040503050406030204" pitchFamily="18" charset="0"/>
                      </a:rPr>
                      <m:t>&gt;1 </m:t>
                    </m:r>
                  </m:oMath>
                </a14:m>
                <a:r>
                  <a:rPr lang="en-US" dirty="0" err="1"/>
                  <a:t>ps</a:t>
                </a:r>
                <a:r>
                  <a:rPr lang="en-US" dirty="0"/>
                  <a:t>); </a:t>
                </a:r>
              </a:p>
              <a:p>
                <a:pPr lvl="1"/>
                <a:r>
                  <a:rPr lang="en-US" dirty="0"/>
                  <a:t>Generation of non-linear plasma waves (this requires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𝑎</m:t>
                        </m:r>
                      </m:e>
                      <m:sub>
                        <m:r>
                          <a:rPr lang="en-US" i="1" dirty="0">
                            <a:latin typeface="Cambria Math" panose="02040503050406030204" pitchFamily="18" charset="0"/>
                          </a:rPr>
                          <m:t>0</m:t>
                        </m:r>
                      </m:sub>
                    </m:sSub>
                    <m:r>
                      <a:rPr lang="en-US" i="1" dirty="0">
                        <a:latin typeface="Cambria Math" panose="02040503050406030204" pitchFamily="18" charset="0"/>
                      </a:rPr>
                      <m:t>∼2</m:t>
                    </m:r>
                  </m:oMath>
                </a14:m>
                <a:r>
                  <a:rPr lang="en-US" dirty="0"/>
                  <a:t> and </a:t>
                </a:r>
                <a14:m>
                  <m:oMath xmlns:m="http://schemas.openxmlformats.org/officeDocument/2006/math">
                    <m:r>
                      <a:rPr lang="en-US" i="1" dirty="0">
                        <a:latin typeface="Cambria Math" panose="02040503050406030204" pitchFamily="18" charset="0"/>
                      </a:rPr>
                      <m:t>𝜏</m:t>
                    </m:r>
                    <m:r>
                      <a:rPr lang="en-US" i="1" dirty="0">
                        <a:latin typeface="Cambria Math" panose="02040503050406030204" pitchFamily="18" charset="0"/>
                      </a:rPr>
                      <m:t>∼1</m:t>
                    </m:r>
                  </m:oMath>
                </a14:m>
                <a:r>
                  <a:rPr lang="el-GR" dirty="0"/>
                  <a:t> </a:t>
                </a:r>
                <a:r>
                  <a:rPr lang="en-US" dirty="0" err="1"/>
                  <a:t>ps</a:t>
                </a:r>
                <a:r>
                  <a:rPr lang="en-US" dirty="0"/>
                  <a:t>); </a:t>
                </a:r>
              </a:p>
              <a:p>
                <a:pPr lvl="1"/>
                <a:r>
                  <a:rPr lang="en-US" dirty="0"/>
                  <a:t>Observation of the onset of blow-out, i.e. electron density near zero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𝑎</m:t>
                        </m:r>
                      </m:e>
                      <m:sub>
                        <m:r>
                          <a:rPr lang="en-US" i="1" dirty="0">
                            <a:latin typeface="Cambria Math" panose="02040503050406030204" pitchFamily="18" charset="0"/>
                          </a:rPr>
                          <m:t>0</m:t>
                        </m:r>
                      </m:sub>
                    </m:sSub>
                    <m:r>
                      <a:rPr lang="en-US" i="1" dirty="0">
                        <a:latin typeface="Cambria Math" panose="02040503050406030204" pitchFamily="18" charset="0"/>
                      </a:rPr>
                      <m:t>∼3</m:t>
                    </m:r>
                  </m:oMath>
                </a14:m>
                <a:r>
                  <a:rPr lang="en-US" dirty="0"/>
                  <a:t> and </a:t>
                </a:r>
                <a14:m>
                  <m:oMath xmlns:m="http://schemas.openxmlformats.org/officeDocument/2006/math">
                    <m:r>
                      <a:rPr lang="en-US" i="1" dirty="0">
                        <a:latin typeface="Cambria Math" panose="02040503050406030204" pitchFamily="18" charset="0"/>
                      </a:rPr>
                      <m:t>𝜏</m:t>
                    </m:r>
                    <m:r>
                      <a:rPr lang="en-US" i="1" dirty="0">
                        <a:latin typeface="Cambria Math" panose="02040503050406030204" pitchFamily="18" charset="0"/>
                      </a:rPr>
                      <m:t>≤1</m:t>
                    </m:r>
                  </m:oMath>
                </a14:m>
                <a:r>
                  <a:rPr lang="el-GR" dirty="0"/>
                  <a:t> </a:t>
                </a:r>
                <a:r>
                  <a:rPr lang="en-US" dirty="0" err="1"/>
                  <a:t>ps</a:t>
                </a:r>
                <a:r>
                  <a:rPr lang="en-US" dirty="0"/>
                  <a:t>).</a:t>
                </a:r>
              </a:p>
            </p:txBody>
          </p:sp>
        </mc:Choice>
        <mc:Fallback xmlns="">
          <p:sp>
            <p:nvSpPr>
              <p:cNvPr id="3" name="Content Placeholder 2">
                <a:extLst>
                  <a:ext uri="{FF2B5EF4-FFF2-40B4-BE49-F238E27FC236}">
                    <a16:creationId xmlns:a16="http://schemas.microsoft.com/office/drawing/2014/main" id="{0E7AB194-30D3-3143-A7BE-6DB13477D0EC}"/>
                  </a:ext>
                </a:extLst>
              </p:cNvPr>
              <p:cNvSpPr>
                <a:spLocks noGrp="1" noRot="1" noChangeAspect="1" noMove="1" noResize="1" noEditPoints="1" noAdjustHandles="1" noChangeArrowheads="1" noChangeShapeType="1" noTextEdit="1"/>
              </p:cNvSpPr>
              <p:nvPr>
                <p:ph idx="1"/>
              </p:nvPr>
            </p:nvSpPr>
            <p:spPr>
              <a:blipFill>
                <a:blip r:embed="rId2"/>
                <a:stretch>
                  <a:fillRect l="-1029" t="-1966" r="-114"/>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A883A329-D592-B444-AB12-5258357F04AD}"/>
              </a:ext>
            </a:extLst>
          </p:cNvPr>
          <p:cNvSpPr>
            <a:spLocks noGrp="1"/>
          </p:cNvSpPr>
          <p:nvPr>
            <p:ph type="sldNum" sz="quarter" idx="12"/>
          </p:nvPr>
        </p:nvSpPr>
        <p:spPr/>
        <p:txBody>
          <a:bodyPr/>
          <a:lstStyle/>
          <a:p>
            <a:fld id="{716D9922-87B3-6043-9531-5184EA303DC1}" type="slidenum">
              <a:rPr lang="en-US" smtClean="0"/>
              <a:t>10</a:t>
            </a:fld>
            <a:endParaRPr lang="en-US"/>
          </a:p>
        </p:txBody>
      </p:sp>
      <p:sp>
        <p:nvSpPr>
          <p:cNvPr id="5" name="Footer Placeholder 4">
            <a:extLst>
              <a:ext uri="{FF2B5EF4-FFF2-40B4-BE49-F238E27FC236}">
                <a16:creationId xmlns:a16="http://schemas.microsoft.com/office/drawing/2014/main" id="{E89DE6DB-2C9A-F646-8EFB-9FDD8174C694}"/>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1125839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1196-F3D7-DD47-BDB8-B6D8251DABD6}"/>
              </a:ext>
            </a:extLst>
          </p:cNvPr>
          <p:cNvSpPr>
            <a:spLocks noGrp="1"/>
          </p:cNvSpPr>
          <p:nvPr>
            <p:ph type="title"/>
          </p:nvPr>
        </p:nvSpPr>
        <p:spPr/>
        <p:txBody>
          <a:bodyPr/>
          <a:lstStyle/>
          <a:p>
            <a:r>
              <a:rPr lang="en-US" dirty="0"/>
              <a:t>Ion Acceleration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16894CD-1BFD-D344-B700-059813F5630D}"/>
                  </a:ext>
                </a:extLst>
              </p:cNvPr>
              <p:cNvSpPr>
                <a:spLocks noGrp="1"/>
              </p:cNvSpPr>
              <p:nvPr>
                <p:ph idx="1"/>
              </p:nvPr>
            </p:nvSpPr>
            <p:spPr/>
            <p:txBody>
              <a:bodyPr/>
              <a:lstStyle/>
              <a:p>
                <a:r>
                  <a:rPr lang="en-US" dirty="0"/>
                  <a:t>Advantages</a:t>
                </a:r>
              </a:p>
              <a:p>
                <a:pPr lvl="1"/>
                <a:r>
                  <a:rPr lang="en-US" dirty="0"/>
                  <a:t>Thermal response of electrons and radiation pressure of the laser (dominant mechanisms) scale with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𝑎</m:t>
                        </m:r>
                      </m:e>
                      <m:sub>
                        <m:r>
                          <a:rPr lang="en-US" i="1" dirty="0">
                            <a:latin typeface="Cambria Math" panose="02040503050406030204" pitchFamily="18" charset="0"/>
                          </a:rPr>
                          <m:t>0</m:t>
                        </m:r>
                      </m:sub>
                    </m:sSub>
                  </m:oMath>
                </a14:m>
                <a:r>
                  <a:rPr lang="en-US" dirty="0"/>
                  <a:t>, which in turn scales with </a:t>
                </a:r>
                <a14:m>
                  <m:oMath xmlns:m="http://schemas.openxmlformats.org/officeDocument/2006/math">
                    <m:r>
                      <a:rPr lang="en-US" i="1" dirty="0">
                        <a:latin typeface="Cambria Math" panose="02040503050406030204" pitchFamily="18" charset="0"/>
                      </a:rPr>
                      <m:t>𝐼</m:t>
                    </m:r>
                    <m:sSup>
                      <m:sSupPr>
                        <m:ctrlPr>
                          <a:rPr lang="en-US" i="1" dirty="0">
                            <a:latin typeface="Cambria Math" panose="02040503050406030204" pitchFamily="18" charset="0"/>
                          </a:rPr>
                        </m:ctrlPr>
                      </m:sSupPr>
                      <m:e>
                        <m:r>
                          <a:rPr lang="en-US" i="1" dirty="0">
                            <a:latin typeface="Cambria Math" panose="02040503050406030204" pitchFamily="18" charset="0"/>
                          </a:rPr>
                          <m:t>𝜆</m:t>
                        </m:r>
                      </m:e>
                      <m:sup>
                        <m:r>
                          <a:rPr lang="en-US" i="1" dirty="0">
                            <a:latin typeface="Cambria Math" panose="02040503050406030204" pitchFamily="18" charset="0"/>
                          </a:rPr>
                          <m:t>2</m:t>
                        </m:r>
                      </m:sup>
                    </m:sSup>
                  </m:oMath>
                </a14:m>
                <a:r>
                  <a:rPr lang="en-US" dirty="0"/>
                  <a:t>. </a:t>
                </a:r>
              </a:p>
              <a:p>
                <a:pPr lvl="1"/>
                <a:r>
                  <a:rPr lang="en-US" dirty="0"/>
                  <a:t>Low critical density of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10</m:t>
                        </m:r>
                      </m:e>
                      <m:sup>
                        <m:r>
                          <a:rPr lang="en-US" i="1" dirty="0">
                            <a:latin typeface="Cambria Math" panose="02040503050406030204" pitchFamily="18" charset="0"/>
                          </a:rPr>
                          <m:t>19</m:t>
                        </m:r>
                      </m:sup>
                    </m:sSup>
                    <m:r>
                      <a:rPr lang="en-US" i="1" dirty="0">
                        <a:latin typeface="Cambria Math" panose="02040503050406030204" pitchFamily="18" charset="0"/>
                      </a:rPr>
                      <m:t> </m:t>
                    </m:r>
                    <m:r>
                      <a:rPr lang="en-US" i="1" dirty="0">
                        <a:latin typeface="Cambria Math" panose="02040503050406030204" pitchFamily="18" charset="0"/>
                      </a:rPr>
                      <m:t>𝑐</m:t>
                    </m:r>
                    <m:sSup>
                      <m:sSupPr>
                        <m:ctrlPr>
                          <a:rPr lang="en-US" i="1" dirty="0">
                            <a:latin typeface="Cambria Math" panose="02040503050406030204" pitchFamily="18" charset="0"/>
                          </a:rPr>
                        </m:ctrlPr>
                      </m:sSupPr>
                      <m:e>
                        <m:r>
                          <a:rPr lang="en-US" i="1" dirty="0">
                            <a:latin typeface="Cambria Math" panose="02040503050406030204" pitchFamily="18" charset="0"/>
                          </a:rPr>
                          <m:t>𝑚</m:t>
                        </m:r>
                      </m:e>
                      <m:sup>
                        <m:r>
                          <a:rPr lang="en-US" i="1" dirty="0">
                            <a:latin typeface="Cambria Math" panose="02040503050406030204" pitchFamily="18" charset="0"/>
                          </a:rPr>
                          <m:t>−3</m:t>
                        </m:r>
                      </m:sup>
                    </m:sSup>
                  </m:oMath>
                </a14:m>
                <a:r>
                  <a:rPr lang="en-US" dirty="0"/>
                  <a:t> can easily be achieved using gas targets. This offers a route to high repetition rate usage with potentially higher purity than solid targets. </a:t>
                </a:r>
              </a:p>
              <a:p>
                <a:pPr lvl="1"/>
                <a:r>
                  <a:rPr lang="en-US" dirty="0"/>
                  <a:t>Another major advantage of operating at such low densities is the added ability to optically investigate the interaction.</a:t>
                </a:r>
              </a:p>
              <a:p>
                <a:pPr lvl="1"/>
                <a:r>
                  <a:rPr lang="en-US" dirty="0"/>
                  <a:t>With the shift to longer wavelengths, scale lengths of less than a few tens of microns equate to only a handful of laser periods and are readily achievable in the experiments </a:t>
                </a:r>
              </a:p>
            </p:txBody>
          </p:sp>
        </mc:Choice>
        <mc:Fallback xmlns="">
          <p:sp>
            <p:nvSpPr>
              <p:cNvPr id="3" name="Content Placeholder 2">
                <a:extLst>
                  <a:ext uri="{FF2B5EF4-FFF2-40B4-BE49-F238E27FC236}">
                    <a16:creationId xmlns:a16="http://schemas.microsoft.com/office/drawing/2014/main" id="{316894CD-1BFD-D344-B700-059813F5630D}"/>
                  </a:ext>
                </a:extLst>
              </p:cNvPr>
              <p:cNvSpPr>
                <a:spLocks noGrp="1" noRot="1" noChangeAspect="1" noMove="1" noResize="1" noEditPoints="1" noAdjustHandles="1" noChangeArrowheads="1" noChangeShapeType="1" noTextEdit="1"/>
              </p:cNvSpPr>
              <p:nvPr>
                <p:ph idx="1"/>
              </p:nvPr>
            </p:nvSpPr>
            <p:spPr>
              <a:blipFill>
                <a:blip r:embed="rId3"/>
                <a:stretch>
                  <a:fillRect l="-1029" t="-1966" r="-1486"/>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CDA8595D-ED8F-2747-A46E-53B43848B6DF}"/>
              </a:ext>
            </a:extLst>
          </p:cNvPr>
          <p:cNvSpPr>
            <a:spLocks noGrp="1"/>
          </p:cNvSpPr>
          <p:nvPr>
            <p:ph type="sldNum" sz="quarter" idx="12"/>
          </p:nvPr>
        </p:nvSpPr>
        <p:spPr/>
        <p:txBody>
          <a:bodyPr/>
          <a:lstStyle/>
          <a:p>
            <a:fld id="{716D9922-87B3-6043-9531-5184EA303DC1}" type="slidenum">
              <a:rPr lang="en-US" smtClean="0"/>
              <a:t>11</a:t>
            </a:fld>
            <a:endParaRPr lang="en-US"/>
          </a:p>
        </p:txBody>
      </p:sp>
      <p:sp>
        <p:nvSpPr>
          <p:cNvPr id="5" name="Footer Placeholder 4">
            <a:extLst>
              <a:ext uri="{FF2B5EF4-FFF2-40B4-BE49-F238E27FC236}">
                <a16:creationId xmlns:a16="http://schemas.microsoft.com/office/drawing/2014/main" id="{78248011-D1CC-5A4A-98D6-56BF9BDF7E6E}"/>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39980844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79B2E-F325-854F-B051-46D7A20927AA}"/>
              </a:ext>
            </a:extLst>
          </p:cNvPr>
          <p:cNvSpPr>
            <a:spLocks noGrp="1"/>
          </p:cNvSpPr>
          <p:nvPr>
            <p:ph type="title"/>
          </p:nvPr>
        </p:nvSpPr>
        <p:spPr/>
        <p:txBody>
          <a:bodyPr/>
          <a:lstStyle/>
          <a:p>
            <a:r>
              <a:rPr lang="en-US" dirty="0"/>
              <a:t>Ion Acceleration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2CA75CF-AD0D-1B44-8934-0291A9C5AC91}"/>
                  </a:ext>
                </a:extLst>
              </p:cNvPr>
              <p:cNvSpPr>
                <a:spLocks noGrp="1"/>
              </p:cNvSpPr>
              <p:nvPr>
                <p:ph idx="1"/>
              </p:nvPr>
            </p:nvSpPr>
            <p:spPr/>
            <p:txBody>
              <a:bodyPr/>
              <a:lstStyle/>
              <a:p>
                <a:r>
                  <a:rPr lang="en-US" dirty="0"/>
                  <a:t>Milestones and Facility Requirements</a:t>
                </a:r>
              </a:p>
              <a:p>
                <a:pPr lvl="1"/>
                <a:r>
                  <a:rPr lang="en-US" dirty="0"/>
                  <a:t>Currently a few MeV proton beams, often with monoenergetic features down to few % energy spread, for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𝑎</m:t>
                        </m:r>
                      </m:e>
                      <m:sub>
                        <m:r>
                          <a:rPr lang="en-US" i="1" dirty="0">
                            <a:latin typeface="Cambria Math" panose="02040503050406030204" pitchFamily="18" charset="0"/>
                          </a:rPr>
                          <m:t>0</m:t>
                        </m:r>
                      </m:sub>
                    </m:sSub>
                  </m:oMath>
                </a14:m>
                <a:r>
                  <a:rPr lang="en-US" dirty="0"/>
                  <a:t> up to ∼ 1.8 </a:t>
                </a:r>
              </a:p>
            </p:txBody>
          </p:sp>
        </mc:Choice>
        <mc:Fallback xmlns="">
          <p:sp>
            <p:nvSpPr>
              <p:cNvPr id="3" name="Content Placeholder 2">
                <a:extLst>
                  <a:ext uri="{FF2B5EF4-FFF2-40B4-BE49-F238E27FC236}">
                    <a16:creationId xmlns:a16="http://schemas.microsoft.com/office/drawing/2014/main" id="{02CA75CF-AD0D-1B44-8934-0291A9C5AC91}"/>
                  </a:ext>
                </a:extLst>
              </p:cNvPr>
              <p:cNvSpPr>
                <a:spLocks noGrp="1" noRot="1" noChangeAspect="1" noMove="1" noResize="1" noEditPoints="1" noAdjustHandles="1" noChangeArrowheads="1" noChangeShapeType="1" noTextEdit="1"/>
              </p:cNvSpPr>
              <p:nvPr>
                <p:ph idx="1"/>
              </p:nvPr>
            </p:nvSpPr>
            <p:spPr>
              <a:blipFill>
                <a:blip r:embed="rId2"/>
                <a:stretch>
                  <a:fillRect l="-1029" t="-1966"/>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BACE1D9E-9DEC-5E46-8B6E-88002E382EF7}"/>
              </a:ext>
            </a:extLst>
          </p:cNvPr>
          <p:cNvSpPr>
            <a:spLocks noGrp="1"/>
          </p:cNvSpPr>
          <p:nvPr>
            <p:ph type="sldNum" sz="quarter" idx="12"/>
          </p:nvPr>
        </p:nvSpPr>
        <p:spPr/>
        <p:txBody>
          <a:bodyPr/>
          <a:lstStyle/>
          <a:p>
            <a:fld id="{716D9922-87B3-6043-9531-5184EA303DC1}" type="slidenum">
              <a:rPr lang="en-US" smtClean="0"/>
              <a:t>12</a:t>
            </a:fld>
            <a:endParaRPr lang="en-US"/>
          </a:p>
        </p:txBody>
      </p:sp>
      <p:sp>
        <p:nvSpPr>
          <p:cNvPr id="5" name="Footer Placeholder 4">
            <a:extLst>
              <a:ext uri="{FF2B5EF4-FFF2-40B4-BE49-F238E27FC236}">
                <a16:creationId xmlns:a16="http://schemas.microsoft.com/office/drawing/2014/main" id="{3CD1D204-AEDE-BF42-A782-D4F8586CC0EA}"/>
              </a:ext>
            </a:extLst>
          </p:cNvPr>
          <p:cNvSpPr>
            <a:spLocks noGrp="1"/>
          </p:cNvSpPr>
          <p:nvPr>
            <p:ph type="ftr" sz="quarter" idx="13"/>
          </p:nvPr>
        </p:nvSpPr>
        <p:spPr/>
        <p:txBody>
          <a:bodyPr/>
          <a:lstStyle/>
          <a:p>
            <a:endParaRPr lang="en-US" dirty="0"/>
          </a:p>
        </p:txBody>
      </p:sp>
      <p:pic>
        <p:nvPicPr>
          <p:cNvPr id="6" name="Picture 5">
            <a:extLst>
              <a:ext uri="{FF2B5EF4-FFF2-40B4-BE49-F238E27FC236}">
                <a16:creationId xmlns:a16="http://schemas.microsoft.com/office/drawing/2014/main" id="{E615B447-4C42-FE45-B7E8-FC25F3D88525}"/>
              </a:ext>
            </a:extLst>
          </p:cNvPr>
          <p:cNvPicPr>
            <a:picLocks noChangeAspect="1"/>
          </p:cNvPicPr>
          <p:nvPr/>
        </p:nvPicPr>
        <p:blipFill>
          <a:blip r:embed="rId3"/>
          <a:stretch>
            <a:fillRect/>
          </a:stretch>
        </p:blipFill>
        <p:spPr>
          <a:xfrm>
            <a:off x="7112434" y="2200182"/>
            <a:ext cx="4914900" cy="3683000"/>
          </a:xfrm>
          <a:prstGeom prst="rect">
            <a:avLst/>
          </a:prstGeom>
        </p:spPr>
      </p:pic>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82B867FC-3414-2548-B21E-8FEA9A834EC5}"/>
                  </a:ext>
                </a:extLst>
              </p:cNvPr>
              <p:cNvSpPr/>
              <p:nvPr/>
            </p:nvSpPr>
            <p:spPr>
              <a:xfrm>
                <a:off x="477080" y="2301462"/>
                <a:ext cx="6480933" cy="3480440"/>
              </a:xfrm>
              <a:prstGeom prst="rect">
                <a:avLst/>
              </a:prstGeom>
            </p:spPr>
            <p:txBody>
              <a:bodyPr vert="horz" lIns="91440" tIns="45720" rIns="91440" bIns="45720" rtlCol="0">
                <a:normAutofit/>
              </a:bodyPr>
              <a:lstStyle/>
              <a:p>
                <a:pPr marL="685800" lvl="1" indent="-228600">
                  <a:lnSpc>
                    <a:spcPct val="90000"/>
                  </a:lnSpc>
                  <a:spcBef>
                    <a:spcPts val="500"/>
                  </a:spcBef>
                  <a:buFont typeface="Arial" panose="020B0604020202020204" pitchFamily="34" charset="0"/>
                  <a:buChar char="•"/>
                </a:pPr>
                <a:r>
                  <a:rPr lang="en-US" sz="2400" dirty="0"/>
                  <a:t>The recently upgraded CO</a:t>
                </a:r>
                <a:r>
                  <a:rPr lang="en-US" sz="2400" baseline="-25000" dirty="0"/>
                  <a:t>2</a:t>
                </a:r>
                <a:r>
                  <a:rPr lang="en-US" sz="2400" dirty="0"/>
                  <a:t> laser now provides peak powers around 10 times higher than previously (</a:t>
                </a:r>
                <a14:m>
                  <m:oMath xmlns:m="http://schemas.openxmlformats.org/officeDocument/2006/math">
                    <m:sSub>
                      <m:sSubPr>
                        <m:ctrlPr>
                          <a:rPr lang="en-US" sz="2400" i="1" dirty="0">
                            <a:latin typeface="Cambria Math" panose="02040503050406030204" pitchFamily="18" charset="0"/>
                          </a:rPr>
                        </m:ctrlPr>
                      </m:sSubPr>
                      <m:e>
                        <m:r>
                          <a:rPr lang="en-US" sz="2400" dirty="0">
                            <a:latin typeface="Cambria Math" panose="02040503050406030204" pitchFamily="18" charset="0"/>
                          </a:rPr>
                          <m:t>𝑎</m:t>
                        </m:r>
                      </m:e>
                      <m:sub>
                        <m:r>
                          <a:rPr lang="en-US" sz="2400" dirty="0">
                            <a:latin typeface="Cambria Math" panose="02040503050406030204" pitchFamily="18" charset="0"/>
                          </a:rPr>
                          <m:t>0</m:t>
                        </m:r>
                      </m:sub>
                    </m:sSub>
                  </m:oMath>
                </a14:m>
                <a:r>
                  <a:rPr lang="en-US" sz="2400" dirty="0"/>
                  <a:t> up to ∼ 10) and should provide protons up to around 10 MeV. </a:t>
                </a:r>
              </a:p>
              <a:p>
                <a:pPr marL="685800" lvl="1" indent="-228600">
                  <a:lnSpc>
                    <a:spcPct val="90000"/>
                  </a:lnSpc>
                  <a:spcBef>
                    <a:spcPts val="500"/>
                  </a:spcBef>
                  <a:buFont typeface="Arial" panose="020B0604020202020204" pitchFamily="34" charset="0"/>
                  <a:buChar char="•"/>
                </a:pPr>
                <a:r>
                  <a:rPr lang="en-US" sz="2400" dirty="0"/>
                  <a:t>With higher intensities available in the future (</a:t>
                </a:r>
                <a14:m>
                  <m:oMath xmlns:m="http://schemas.openxmlformats.org/officeDocument/2006/math">
                    <m:sSub>
                      <m:sSubPr>
                        <m:ctrlPr>
                          <a:rPr lang="en-US" sz="2400" i="1" dirty="0">
                            <a:latin typeface="Cambria Math" panose="02040503050406030204" pitchFamily="18" charset="0"/>
                          </a:rPr>
                        </m:ctrlPr>
                      </m:sSubPr>
                      <m:e>
                        <m:r>
                          <a:rPr lang="en-US" sz="2400" dirty="0">
                            <a:latin typeface="Cambria Math" panose="02040503050406030204" pitchFamily="18" charset="0"/>
                          </a:rPr>
                          <m:t>𝑎</m:t>
                        </m:r>
                      </m:e>
                      <m:sub>
                        <m:r>
                          <a:rPr lang="en-US" sz="2400" dirty="0">
                            <a:latin typeface="Cambria Math" panose="02040503050406030204" pitchFamily="18" charset="0"/>
                          </a:rPr>
                          <m:t>0</m:t>
                        </m:r>
                      </m:sub>
                    </m:sSub>
                    <m:r>
                      <a:rPr lang="en-US" sz="2400" dirty="0">
                        <a:latin typeface="Cambria Math" panose="02040503050406030204" pitchFamily="18" charset="0"/>
                      </a:rPr>
                      <m:t> </m:t>
                    </m:r>
                  </m:oMath>
                </a14:m>
                <a:r>
                  <a:rPr lang="en-US" sz="2400" dirty="0"/>
                  <a:t>of ∼ 13 – 18), monoenergetic ion beams with peak energies greater than 30 MeV should be realized </a:t>
                </a:r>
              </a:p>
            </p:txBody>
          </p:sp>
        </mc:Choice>
        <mc:Fallback xmlns="">
          <p:sp>
            <p:nvSpPr>
              <p:cNvPr id="7" name="Rectangle 6">
                <a:extLst>
                  <a:ext uri="{FF2B5EF4-FFF2-40B4-BE49-F238E27FC236}">
                    <a16:creationId xmlns:a16="http://schemas.microsoft.com/office/drawing/2014/main" id="{82B867FC-3414-2548-B21E-8FEA9A834EC5}"/>
                  </a:ext>
                </a:extLst>
              </p:cNvPr>
              <p:cNvSpPr>
                <a:spLocks noRot="1" noChangeAspect="1" noMove="1" noResize="1" noEditPoints="1" noAdjustHandles="1" noChangeArrowheads="1" noChangeShapeType="1" noTextEdit="1"/>
              </p:cNvSpPr>
              <p:nvPr/>
            </p:nvSpPr>
            <p:spPr>
              <a:xfrm>
                <a:off x="477080" y="2301462"/>
                <a:ext cx="6480933" cy="3480440"/>
              </a:xfrm>
              <a:prstGeom prst="rect">
                <a:avLst/>
              </a:prstGeom>
              <a:blipFill>
                <a:blip r:embed="rId4"/>
                <a:stretch>
                  <a:fillRect t="-2182" r="-587"/>
                </a:stretch>
              </a:blipFill>
            </p:spPr>
            <p:txBody>
              <a:bodyPr/>
              <a:lstStyle/>
              <a:p>
                <a:r>
                  <a:rPr lang="en-US">
                    <a:noFill/>
                  </a:rPr>
                  <a:t> </a:t>
                </a:r>
              </a:p>
            </p:txBody>
          </p:sp>
        </mc:Fallback>
      </mc:AlternateContent>
    </p:spTree>
    <p:extLst>
      <p:ext uri="{BB962C8B-B14F-4D97-AF65-F5344CB8AC3E}">
        <p14:creationId xmlns:p14="http://schemas.microsoft.com/office/powerpoint/2010/main" val="18506958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79A4-8190-5446-BAA0-0660A0928CE8}"/>
              </a:ext>
            </a:extLst>
          </p:cNvPr>
          <p:cNvSpPr>
            <a:spLocks noGrp="1"/>
          </p:cNvSpPr>
          <p:nvPr>
            <p:ph type="title"/>
          </p:nvPr>
        </p:nvSpPr>
        <p:spPr/>
        <p:txBody>
          <a:bodyPr>
            <a:normAutofit/>
          </a:bodyPr>
          <a:lstStyle/>
          <a:p>
            <a:r>
              <a:rPr lang="en-US" dirty="0"/>
              <a:t>Novel Plasma Physics – Weibel Instability </a:t>
            </a:r>
          </a:p>
        </p:txBody>
      </p:sp>
      <p:sp>
        <p:nvSpPr>
          <p:cNvPr id="3" name="Content Placeholder 2">
            <a:extLst>
              <a:ext uri="{FF2B5EF4-FFF2-40B4-BE49-F238E27FC236}">
                <a16:creationId xmlns:a16="http://schemas.microsoft.com/office/drawing/2014/main" id="{0177A970-A743-624B-AC35-352326B209B8}"/>
              </a:ext>
            </a:extLst>
          </p:cNvPr>
          <p:cNvSpPr>
            <a:spLocks noGrp="1"/>
          </p:cNvSpPr>
          <p:nvPr>
            <p:ph idx="1"/>
          </p:nvPr>
        </p:nvSpPr>
        <p:spPr>
          <a:xfrm>
            <a:off x="477080" y="1077687"/>
            <a:ext cx="11105321" cy="1669902"/>
          </a:xfrm>
        </p:spPr>
        <p:txBody>
          <a:bodyPr>
            <a:normAutofit lnSpcReduction="10000"/>
          </a:bodyPr>
          <a:lstStyle/>
          <a:p>
            <a:r>
              <a:rPr lang="en-US" dirty="0"/>
              <a:t>Weibel instability is a kinetic instability that grows in plasmas with anisotropic velocity distributions or temperatures.</a:t>
            </a:r>
          </a:p>
          <a:p>
            <a:r>
              <a:rPr lang="en-US" dirty="0"/>
              <a:t>The goal is to do the first measurements of the growth rate and k-spectrum evolution of electron Weibel magnetic fields </a:t>
            </a:r>
          </a:p>
        </p:txBody>
      </p:sp>
      <p:sp>
        <p:nvSpPr>
          <p:cNvPr id="4" name="Slide Number Placeholder 3">
            <a:extLst>
              <a:ext uri="{FF2B5EF4-FFF2-40B4-BE49-F238E27FC236}">
                <a16:creationId xmlns:a16="http://schemas.microsoft.com/office/drawing/2014/main" id="{6AE100D9-B7DA-1C49-A828-63E61E5BCB47}"/>
              </a:ext>
            </a:extLst>
          </p:cNvPr>
          <p:cNvSpPr>
            <a:spLocks noGrp="1"/>
          </p:cNvSpPr>
          <p:nvPr>
            <p:ph type="sldNum" sz="quarter" idx="12"/>
          </p:nvPr>
        </p:nvSpPr>
        <p:spPr/>
        <p:txBody>
          <a:bodyPr/>
          <a:lstStyle/>
          <a:p>
            <a:fld id="{716D9922-87B3-6043-9531-5184EA303DC1}" type="slidenum">
              <a:rPr lang="en-US" smtClean="0"/>
              <a:t>13</a:t>
            </a:fld>
            <a:endParaRPr lang="en-US"/>
          </a:p>
        </p:txBody>
      </p:sp>
      <p:sp>
        <p:nvSpPr>
          <p:cNvPr id="5" name="Footer Placeholder 4">
            <a:extLst>
              <a:ext uri="{FF2B5EF4-FFF2-40B4-BE49-F238E27FC236}">
                <a16:creationId xmlns:a16="http://schemas.microsoft.com/office/drawing/2014/main" id="{3876B802-5F0F-7040-A119-92B62CCA471A}"/>
              </a:ext>
            </a:extLst>
          </p:cNvPr>
          <p:cNvSpPr>
            <a:spLocks noGrp="1"/>
          </p:cNvSpPr>
          <p:nvPr>
            <p:ph type="ftr" sz="quarter" idx="13"/>
          </p:nvPr>
        </p:nvSpPr>
        <p:spPr/>
        <p:txBody>
          <a:bodyPr/>
          <a:lstStyle/>
          <a:p>
            <a:endParaRPr lang="en-US" dirty="0"/>
          </a:p>
        </p:txBody>
      </p:sp>
      <p:pic>
        <p:nvPicPr>
          <p:cNvPr id="6" name="Picture 5">
            <a:extLst>
              <a:ext uri="{FF2B5EF4-FFF2-40B4-BE49-F238E27FC236}">
                <a16:creationId xmlns:a16="http://schemas.microsoft.com/office/drawing/2014/main" id="{826C107D-74B3-074B-BB87-D7C72323C15C}"/>
              </a:ext>
            </a:extLst>
          </p:cNvPr>
          <p:cNvPicPr>
            <a:picLocks noChangeAspect="1"/>
          </p:cNvPicPr>
          <p:nvPr/>
        </p:nvPicPr>
        <p:blipFill>
          <a:blip r:embed="rId2"/>
          <a:stretch>
            <a:fillRect/>
          </a:stretch>
        </p:blipFill>
        <p:spPr>
          <a:xfrm>
            <a:off x="0" y="2747588"/>
            <a:ext cx="12192000" cy="3191623"/>
          </a:xfrm>
          <a:prstGeom prst="rect">
            <a:avLst/>
          </a:prstGeom>
        </p:spPr>
      </p:pic>
      <p:sp>
        <p:nvSpPr>
          <p:cNvPr id="7" name="Rectangle 6">
            <a:extLst>
              <a:ext uri="{FF2B5EF4-FFF2-40B4-BE49-F238E27FC236}">
                <a16:creationId xmlns:a16="http://schemas.microsoft.com/office/drawing/2014/main" id="{703F4C79-AECA-0F4B-A7C4-5B41C9283385}"/>
              </a:ext>
            </a:extLst>
          </p:cNvPr>
          <p:cNvSpPr/>
          <p:nvPr/>
        </p:nvSpPr>
        <p:spPr>
          <a:xfrm>
            <a:off x="657225" y="3128963"/>
            <a:ext cx="2241423" cy="300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C633521-E799-8542-B5D6-ED3C7808CC0C}"/>
              </a:ext>
            </a:extLst>
          </p:cNvPr>
          <p:cNvSpPr/>
          <p:nvPr/>
        </p:nvSpPr>
        <p:spPr>
          <a:xfrm>
            <a:off x="4667249" y="3086102"/>
            <a:ext cx="2241423" cy="300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42BC675-C56E-0347-997D-AD5C5ACB45AB}"/>
              </a:ext>
            </a:extLst>
          </p:cNvPr>
          <p:cNvSpPr/>
          <p:nvPr/>
        </p:nvSpPr>
        <p:spPr>
          <a:xfrm>
            <a:off x="8677273" y="3100390"/>
            <a:ext cx="2241423" cy="300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75878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22EF5-0DD6-364E-AA0E-D75B631141C2}"/>
              </a:ext>
            </a:extLst>
          </p:cNvPr>
          <p:cNvSpPr>
            <a:spLocks noGrp="1"/>
          </p:cNvSpPr>
          <p:nvPr>
            <p:ph type="title"/>
          </p:nvPr>
        </p:nvSpPr>
        <p:spPr/>
        <p:txBody>
          <a:bodyPr/>
          <a:lstStyle/>
          <a:p>
            <a:r>
              <a:rPr lang="en-US" dirty="0"/>
              <a:t>Novel Plasma Physics – Weibel Instability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E06B146-5508-454C-B6CA-CAB7664B8D5A}"/>
                  </a:ext>
                </a:extLst>
              </p:cNvPr>
              <p:cNvSpPr>
                <a:spLocks noGrp="1"/>
              </p:cNvSpPr>
              <p:nvPr>
                <p:ph idx="1"/>
              </p:nvPr>
            </p:nvSpPr>
            <p:spPr/>
            <p:txBody>
              <a:bodyPr/>
              <a:lstStyle/>
              <a:p>
                <a:r>
                  <a:rPr lang="en-US" dirty="0"/>
                  <a:t>Advantages</a:t>
                </a:r>
              </a:p>
              <a:p>
                <a:pPr lvl="1"/>
                <a:r>
                  <a:rPr lang="en-US" dirty="0"/>
                  <a:t>Due to its long wavelength, CO</a:t>
                </a:r>
                <a:r>
                  <a:rPr lang="en-US" baseline="-25000" dirty="0"/>
                  <a:t>2</a:t>
                </a:r>
                <a:r>
                  <a:rPr lang="en-US" dirty="0"/>
                  <a:t> laser can produce much hotter (Te~10s keV) plasmas than 1 </a:t>
                </a:r>
                <a14:m>
                  <m:oMath xmlns:m="http://schemas.openxmlformats.org/officeDocument/2006/math">
                    <m:r>
                      <a:rPr lang="en-US" i="1">
                        <a:latin typeface="Cambria Math" panose="02040503050406030204" pitchFamily="18" charset="0"/>
                      </a:rPr>
                      <m:t>𝜇</m:t>
                    </m:r>
                    <m:r>
                      <a:rPr lang="en-US" i="1">
                        <a:latin typeface="Cambria Math" panose="02040503050406030204" pitchFamily="18" charset="0"/>
                      </a:rPr>
                      <m:t>𝑚</m:t>
                    </m:r>
                  </m:oMath>
                </a14:m>
                <a:r>
                  <a:rPr lang="en-US" dirty="0"/>
                  <a:t> lasers. This enables the exploration of the electron Weibel instability in astrophysical relevant plasmas, which cannot be done elsewhere.</a:t>
                </a:r>
              </a:p>
              <a:p>
                <a:r>
                  <a:rPr lang="en-US" dirty="0"/>
                  <a:t>Facility Requirements </a:t>
                </a:r>
              </a:p>
              <a:p>
                <a:pPr lvl="1"/>
                <a:r>
                  <a:rPr lang="en-US" dirty="0"/>
                  <a:t>3-ps (FWHM), 0.8 TW, w</a:t>
                </a:r>
                <a:r>
                  <a:rPr lang="en-US" baseline="-25000" dirty="0"/>
                  <a:t>0</a:t>
                </a:r>
                <a:r>
                  <a:rPr lang="en-US" dirty="0"/>
                  <a:t>=50 µm, circularly polarized CO</a:t>
                </a:r>
                <a:r>
                  <a:rPr lang="en-US" baseline="-25000" dirty="0"/>
                  <a:t>2</a:t>
                </a:r>
                <a:r>
                  <a:rPr lang="en-US" dirty="0"/>
                  <a:t> laser</a:t>
                </a:r>
              </a:p>
              <a:p>
                <a:endParaRPr lang="en-US" dirty="0"/>
              </a:p>
            </p:txBody>
          </p:sp>
        </mc:Choice>
        <mc:Fallback xmlns="">
          <p:sp>
            <p:nvSpPr>
              <p:cNvPr id="3" name="Content Placeholder 2">
                <a:extLst>
                  <a:ext uri="{FF2B5EF4-FFF2-40B4-BE49-F238E27FC236}">
                    <a16:creationId xmlns:a16="http://schemas.microsoft.com/office/drawing/2014/main" id="{BE06B146-5508-454C-B6CA-CAB7664B8D5A}"/>
                  </a:ext>
                </a:extLst>
              </p:cNvPr>
              <p:cNvSpPr>
                <a:spLocks noGrp="1" noRot="1" noChangeAspect="1" noMove="1" noResize="1" noEditPoints="1" noAdjustHandles="1" noChangeArrowheads="1" noChangeShapeType="1" noTextEdit="1"/>
              </p:cNvSpPr>
              <p:nvPr>
                <p:ph idx="1"/>
              </p:nvPr>
            </p:nvSpPr>
            <p:spPr>
              <a:blipFill>
                <a:blip r:embed="rId2"/>
                <a:stretch>
                  <a:fillRect l="-1029" t="-1966" r="-1143"/>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93FC1C9D-936D-FC47-B51A-D20F7C934B31}"/>
              </a:ext>
            </a:extLst>
          </p:cNvPr>
          <p:cNvSpPr>
            <a:spLocks noGrp="1"/>
          </p:cNvSpPr>
          <p:nvPr>
            <p:ph type="sldNum" sz="quarter" idx="12"/>
          </p:nvPr>
        </p:nvSpPr>
        <p:spPr/>
        <p:txBody>
          <a:bodyPr/>
          <a:lstStyle/>
          <a:p>
            <a:fld id="{716D9922-87B3-6043-9531-5184EA303DC1}" type="slidenum">
              <a:rPr lang="en-US" smtClean="0"/>
              <a:t>14</a:t>
            </a:fld>
            <a:endParaRPr lang="en-US"/>
          </a:p>
        </p:txBody>
      </p:sp>
      <p:sp>
        <p:nvSpPr>
          <p:cNvPr id="5" name="Footer Placeholder 4">
            <a:extLst>
              <a:ext uri="{FF2B5EF4-FFF2-40B4-BE49-F238E27FC236}">
                <a16:creationId xmlns:a16="http://schemas.microsoft.com/office/drawing/2014/main" id="{C8E15095-0B58-2343-B8D7-03799377CF07}"/>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42279367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FCA2E-CF78-9E44-BC68-56C8735F4519}"/>
              </a:ext>
            </a:extLst>
          </p:cNvPr>
          <p:cNvSpPr>
            <a:spLocks noGrp="1"/>
          </p:cNvSpPr>
          <p:nvPr>
            <p:ph type="title"/>
          </p:nvPr>
        </p:nvSpPr>
        <p:spPr/>
        <p:txBody>
          <a:bodyPr>
            <a:normAutofit fontScale="90000"/>
          </a:bodyPr>
          <a:lstStyle/>
          <a:p>
            <a:r>
              <a:rPr lang="en-US" dirty="0"/>
              <a:t>Novel Plasma Physics – Backwards Raman Amplification (BRA) of Short Pulses</a:t>
            </a:r>
          </a:p>
        </p:txBody>
      </p:sp>
      <p:sp>
        <p:nvSpPr>
          <p:cNvPr id="3" name="Content Placeholder 2">
            <a:extLst>
              <a:ext uri="{FF2B5EF4-FFF2-40B4-BE49-F238E27FC236}">
                <a16:creationId xmlns:a16="http://schemas.microsoft.com/office/drawing/2014/main" id="{0A738697-BA87-2042-9AA5-BC6CE3CACA89}"/>
              </a:ext>
            </a:extLst>
          </p:cNvPr>
          <p:cNvSpPr>
            <a:spLocks noGrp="1"/>
          </p:cNvSpPr>
          <p:nvPr>
            <p:ph idx="1"/>
          </p:nvPr>
        </p:nvSpPr>
        <p:spPr>
          <a:xfrm>
            <a:off x="477080" y="1537855"/>
            <a:ext cx="11105321" cy="2400350"/>
          </a:xfrm>
        </p:spPr>
        <p:txBody>
          <a:bodyPr>
            <a:normAutofit fontScale="85000" lnSpcReduction="10000"/>
          </a:bodyPr>
          <a:lstStyle/>
          <a:p>
            <a:r>
              <a:rPr lang="en-US" dirty="0"/>
              <a:t>The apparatus of BRA consists of a low-energy, femtosecond seed pulse and a high-energy, long-duration, counter-propagating pump pulse in the plasma</a:t>
            </a:r>
          </a:p>
          <a:p>
            <a:r>
              <a:rPr lang="en-US" dirty="0"/>
              <a:t>BRA may be able to produce high-power, ultrashort LWIR pulses by overcoming the limitation of the CO</a:t>
            </a:r>
            <a:r>
              <a:rPr lang="en-US" baseline="-25000" dirty="0"/>
              <a:t>2</a:t>
            </a:r>
            <a:r>
              <a:rPr lang="en-US" dirty="0"/>
              <a:t> laser gain bandwidth, which cannot be achieved by any other known methods.</a:t>
            </a:r>
          </a:p>
          <a:p>
            <a:r>
              <a:rPr lang="en-US" dirty="0"/>
              <a:t>Facility Requirement: A microjoule, femtosecond LWIR seed pulse and a 3 J, 3 </a:t>
            </a:r>
            <a:r>
              <a:rPr lang="en-US" dirty="0" err="1"/>
              <a:t>ps</a:t>
            </a:r>
            <a:r>
              <a:rPr lang="en-US" dirty="0"/>
              <a:t> CO</a:t>
            </a:r>
            <a:r>
              <a:rPr lang="en-US" baseline="-25000" dirty="0"/>
              <a:t>2</a:t>
            </a:r>
            <a:r>
              <a:rPr lang="en-US" dirty="0"/>
              <a:t> pump pulse</a:t>
            </a:r>
          </a:p>
          <a:p>
            <a:endParaRPr lang="en-US" dirty="0"/>
          </a:p>
        </p:txBody>
      </p:sp>
      <p:sp>
        <p:nvSpPr>
          <p:cNvPr id="4" name="Slide Number Placeholder 3">
            <a:extLst>
              <a:ext uri="{FF2B5EF4-FFF2-40B4-BE49-F238E27FC236}">
                <a16:creationId xmlns:a16="http://schemas.microsoft.com/office/drawing/2014/main" id="{E209F634-65AF-FA4C-9689-916FAD0028A3}"/>
              </a:ext>
            </a:extLst>
          </p:cNvPr>
          <p:cNvSpPr>
            <a:spLocks noGrp="1"/>
          </p:cNvSpPr>
          <p:nvPr>
            <p:ph type="sldNum" sz="quarter" idx="12"/>
          </p:nvPr>
        </p:nvSpPr>
        <p:spPr/>
        <p:txBody>
          <a:bodyPr/>
          <a:lstStyle/>
          <a:p>
            <a:fld id="{716D9922-87B3-6043-9531-5184EA303DC1}" type="slidenum">
              <a:rPr lang="en-US" smtClean="0"/>
              <a:t>15</a:t>
            </a:fld>
            <a:endParaRPr lang="en-US"/>
          </a:p>
        </p:txBody>
      </p:sp>
      <p:sp>
        <p:nvSpPr>
          <p:cNvPr id="5" name="Footer Placeholder 4">
            <a:extLst>
              <a:ext uri="{FF2B5EF4-FFF2-40B4-BE49-F238E27FC236}">
                <a16:creationId xmlns:a16="http://schemas.microsoft.com/office/drawing/2014/main" id="{FB5D4E81-5542-894B-BD8D-AB679709F606}"/>
              </a:ext>
            </a:extLst>
          </p:cNvPr>
          <p:cNvSpPr>
            <a:spLocks noGrp="1"/>
          </p:cNvSpPr>
          <p:nvPr>
            <p:ph type="ftr" sz="quarter" idx="13"/>
          </p:nvPr>
        </p:nvSpPr>
        <p:spPr/>
        <p:txBody>
          <a:bodyPr/>
          <a:lstStyle/>
          <a:p>
            <a:endParaRPr lang="en-US" dirty="0"/>
          </a:p>
        </p:txBody>
      </p:sp>
      <p:pic>
        <p:nvPicPr>
          <p:cNvPr id="6" name="Picture 5">
            <a:extLst>
              <a:ext uri="{FF2B5EF4-FFF2-40B4-BE49-F238E27FC236}">
                <a16:creationId xmlns:a16="http://schemas.microsoft.com/office/drawing/2014/main" id="{358D97E0-A625-1346-99D7-B4A8F5AA334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56604" y="4106253"/>
            <a:ext cx="5915910" cy="2062491"/>
          </a:xfrm>
          <a:prstGeom prst="rect">
            <a:avLst/>
          </a:prstGeom>
          <a:noFill/>
          <a:ln>
            <a:noFill/>
          </a:ln>
        </p:spPr>
      </p:pic>
    </p:spTree>
    <p:extLst>
      <p:ext uri="{BB962C8B-B14F-4D97-AF65-F5344CB8AC3E}">
        <p14:creationId xmlns:p14="http://schemas.microsoft.com/office/powerpoint/2010/main" val="24428188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1F80F-B03F-344F-B861-5CD36EA9AE62}"/>
              </a:ext>
            </a:extLst>
          </p:cNvPr>
          <p:cNvSpPr>
            <a:spLocks noGrp="1"/>
          </p:cNvSpPr>
          <p:nvPr>
            <p:ph type="title"/>
          </p:nvPr>
        </p:nvSpPr>
        <p:spPr/>
        <p:txBody>
          <a:bodyPr/>
          <a:lstStyle/>
          <a:p>
            <a:r>
              <a:rPr lang="en-US" dirty="0"/>
              <a:t>Development of Field Emission Cathodes</a:t>
            </a:r>
          </a:p>
        </p:txBody>
      </p:sp>
      <p:sp>
        <p:nvSpPr>
          <p:cNvPr id="3" name="Content Placeholder 2">
            <a:extLst>
              <a:ext uri="{FF2B5EF4-FFF2-40B4-BE49-F238E27FC236}">
                <a16:creationId xmlns:a16="http://schemas.microsoft.com/office/drawing/2014/main" id="{0D5AAAEA-78ED-CE40-B849-F98F96227138}"/>
              </a:ext>
            </a:extLst>
          </p:cNvPr>
          <p:cNvSpPr>
            <a:spLocks noGrp="1"/>
          </p:cNvSpPr>
          <p:nvPr>
            <p:ph idx="1"/>
          </p:nvPr>
        </p:nvSpPr>
        <p:spPr/>
        <p:txBody>
          <a:bodyPr>
            <a:normAutofit fontScale="92500"/>
          </a:bodyPr>
          <a:lstStyle/>
          <a:p>
            <a:r>
              <a:rPr lang="en-US" dirty="0"/>
              <a:t>Laser beam is directed across the tip of the cathode rather than illuminating the cathode </a:t>
            </a:r>
          </a:p>
          <a:p>
            <a:r>
              <a:rPr lang="en-US" dirty="0"/>
              <a:t>The laser field, i.e., polarization, is oriented along the same direction as the DC field applied across the anode-cathode (A-K) gap. </a:t>
            </a:r>
          </a:p>
          <a:p>
            <a:r>
              <a:rPr lang="en-US" dirty="0"/>
              <a:t>Quasi-monoenergetic </a:t>
            </a:r>
            <a:r>
              <a:rPr lang="en-US" i="1" dirty="0"/>
              <a:t>e</a:t>
            </a:r>
            <a:r>
              <a:rPr lang="en-US" dirty="0"/>
              <a:t>-beams are possible by controlling the A-K gap spacing such that the transit time of the electrons crossing the gap equals a multiple number of laser periods. </a:t>
            </a:r>
          </a:p>
          <a:p>
            <a:r>
              <a:rPr lang="en-US" dirty="0"/>
              <a:t>This particular scheme is also conducive to using non-traditional cathode materials, in particular, carbon nanotubes (CNTs). </a:t>
            </a:r>
          </a:p>
          <a:p>
            <a:r>
              <a:rPr lang="en-US" dirty="0"/>
              <a:t>CNTs can have very high enhancement factors (e.g., </a:t>
            </a:r>
            <a:r>
              <a:rPr lang="el-GR" dirty="0"/>
              <a:t>β = 2,500-10,000), </a:t>
            </a:r>
            <a:r>
              <a:rPr lang="en-US" dirty="0"/>
              <a:t>which means high emission is possible at relatively low applied DC and AC fields, where the latter is provided by the laser beam. </a:t>
            </a:r>
          </a:p>
        </p:txBody>
      </p:sp>
      <p:sp>
        <p:nvSpPr>
          <p:cNvPr id="4" name="Slide Number Placeholder 3">
            <a:extLst>
              <a:ext uri="{FF2B5EF4-FFF2-40B4-BE49-F238E27FC236}">
                <a16:creationId xmlns:a16="http://schemas.microsoft.com/office/drawing/2014/main" id="{81F12AB5-35C3-2F4C-BA1D-67AA2AC914B4}"/>
              </a:ext>
            </a:extLst>
          </p:cNvPr>
          <p:cNvSpPr>
            <a:spLocks noGrp="1"/>
          </p:cNvSpPr>
          <p:nvPr>
            <p:ph type="sldNum" sz="quarter" idx="12"/>
          </p:nvPr>
        </p:nvSpPr>
        <p:spPr/>
        <p:txBody>
          <a:bodyPr/>
          <a:lstStyle/>
          <a:p>
            <a:fld id="{716D9922-87B3-6043-9531-5184EA303DC1}" type="slidenum">
              <a:rPr lang="en-US" smtClean="0"/>
              <a:t>16</a:t>
            </a:fld>
            <a:endParaRPr lang="en-US"/>
          </a:p>
        </p:txBody>
      </p:sp>
      <p:sp>
        <p:nvSpPr>
          <p:cNvPr id="5" name="Footer Placeholder 4">
            <a:extLst>
              <a:ext uri="{FF2B5EF4-FFF2-40B4-BE49-F238E27FC236}">
                <a16:creationId xmlns:a16="http://schemas.microsoft.com/office/drawing/2014/main" id="{DB99D523-69B4-3041-8372-7F71239F1DBB}"/>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37545482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104DD-8970-724F-9106-D2EF7D2B2BBB}"/>
              </a:ext>
            </a:extLst>
          </p:cNvPr>
          <p:cNvSpPr>
            <a:spLocks noGrp="1"/>
          </p:cNvSpPr>
          <p:nvPr>
            <p:ph type="title"/>
          </p:nvPr>
        </p:nvSpPr>
        <p:spPr/>
        <p:txBody>
          <a:bodyPr/>
          <a:lstStyle/>
          <a:p>
            <a:r>
              <a:rPr lang="en-US" dirty="0"/>
              <a:t>Science Thrusts</a:t>
            </a:r>
          </a:p>
        </p:txBody>
      </p:sp>
      <p:sp>
        <p:nvSpPr>
          <p:cNvPr id="3" name="Content Placeholder 2">
            <a:extLst>
              <a:ext uri="{FF2B5EF4-FFF2-40B4-BE49-F238E27FC236}">
                <a16:creationId xmlns:a16="http://schemas.microsoft.com/office/drawing/2014/main" id="{2F90E31B-E732-864D-B00C-3DA121E7B371}"/>
              </a:ext>
            </a:extLst>
          </p:cNvPr>
          <p:cNvSpPr>
            <a:spLocks noGrp="1"/>
          </p:cNvSpPr>
          <p:nvPr>
            <p:ph idx="1"/>
          </p:nvPr>
        </p:nvSpPr>
        <p:spPr/>
        <p:txBody>
          <a:bodyPr/>
          <a:lstStyle/>
          <a:p>
            <a:pPr marL="514350" indent="-514350">
              <a:lnSpc>
                <a:spcPct val="120000"/>
              </a:lnSpc>
              <a:buFont typeface="+mj-lt"/>
              <a:buAutoNum type="arabicPeriod"/>
            </a:pPr>
            <a:r>
              <a:rPr lang="en-US" dirty="0">
                <a:solidFill>
                  <a:schemeClr val="bg1">
                    <a:lumMod val="65000"/>
                  </a:schemeClr>
                </a:solidFill>
              </a:rPr>
              <a:t>Long-Wave InfraRed (LWIR) Driven Science</a:t>
            </a:r>
          </a:p>
          <a:p>
            <a:pPr marL="514350" indent="-514350">
              <a:lnSpc>
                <a:spcPct val="120000"/>
              </a:lnSpc>
              <a:buFont typeface="+mj-lt"/>
              <a:buAutoNum type="arabicPeriod"/>
            </a:pPr>
            <a:r>
              <a:rPr lang="en-US" dirty="0"/>
              <a:t>E-beam Driven Science</a:t>
            </a:r>
          </a:p>
          <a:p>
            <a:pPr marL="514350" indent="-514350">
              <a:lnSpc>
                <a:spcPct val="120000"/>
              </a:lnSpc>
              <a:buFont typeface="+mj-lt"/>
              <a:buAutoNum type="arabicPeriod"/>
            </a:pPr>
            <a:r>
              <a:rPr lang="en-US" dirty="0">
                <a:solidFill>
                  <a:schemeClr val="bg1">
                    <a:lumMod val="65000"/>
                  </a:schemeClr>
                </a:solidFill>
              </a:rPr>
              <a:t>Combined Laser and Electron Beam </a:t>
            </a:r>
          </a:p>
          <a:p>
            <a:pPr marL="514350" indent="-514350">
              <a:lnSpc>
                <a:spcPct val="120000"/>
              </a:lnSpc>
              <a:buFont typeface="+mj-lt"/>
              <a:buAutoNum type="arabicPeriod"/>
            </a:pPr>
            <a:r>
              <a:rPr lang="en-US" dirty="0">
                <a:solidFill>
                  <a:schemeClr val="bg1">
                    <a:lumMod val="65000"/>
                  </a:schemeClr>
                </a:solidFill>
              </a:rPr>
              <a:t>Methods, Diagnostics, and Tools</a:t>
            </a:r>
          </a:p>
          <a:p>
            <a:pPr marL="0" indent="0">
              <a:buNone/>
            </a:pPr>
            <a:endParaRPr lang="en-US" dirty="0"/>
          </a:p>
        </p:txBody>
      </p:sp>
      <p:sp>
        <p:nvSpPr>
          <p:cNvPr id="4" name="Slide Number Placeholder 3">
            <a:extLst>
              <a:ext uri="{FF2B5EF4-FFF2-40B4-BE49-F238E27FC236}">
                <a16:creationId xmlns:a16="http://schemas.microsoft.com/office/drawing/2014/main" id="{B4E57807-6B35-814A-B6E7-A7BAF8ED1A77}"/>
              </a:ext>
            </a:extLst>
          </p:cNvPr>
          <p:cNvSpPr>
            <a:spLocks noGrp="1"/>
          </p:cNvSpPr>
          <p:nvPr>
            <p:ph type="sldNum" sz="quarter" idx="12"/>
          </p:nvPr>
        </p:nvSpPr>
        <p:spPr/>
        <p:txBody>
          <a:bodyPr/>
          <a:lstStyle/>
          <a:p>
            <a:fld id="{716D9922-87B3-6043-9531-5184EA303DC1}" type="slidenum">
              <a:rPr lang="en-US" smtClean="0"/>
              <a:t>17</a:t>
            </a:fld>
            <a:endParaRPr lang="en-US"/>
          </a:p>
        </p:txBody>
      </p:sp>
      <p:sp>
        <p:nvSpPr>
          <p:cNvPr id="5" name="Footer Placeholder 4">
            <a:extLst>
              <a:ext uri="{FF2B5EF4-FFF2-40B4-BE49-F238E27FC236}">
                <a16:creationId xmlns:a16="http://schemas.microsoft.com/office/drawing/2014/main" id="{23B3272C-BAE2-7643-A480-3869C1CCE697}"/>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38085879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4DD30-A44B-E640-9F7F-BECDF7AEC05E}"/>
              </a:ext>
            </a:extLst>
          </p:cNvPr>
          <p:cNvSpPr>
            <a:spLocks noGrp="1"/>
          </p:cNvSpPr>
          <p:nvPr>
            <p:ph type="title"/>
          </p:nvPr>
        </p:nvSpPr>
        <p:spPr/>
        <p:txBody>
          <a:bodyPr/>
          <a:lstStyle/>
          <a:p>
            <a:r>
              <a:rPr lang="en-US" dirty="0"/>
              <a:t>E-beam Driven Science</a:t>
            </a:r>
          </a:p>
        </p:txBody>
      </p:sp>
      <p:sp>
        <p:nvSpPr>
          <p:cNvPr id="3" name="Content Placeholder 2">
            <a:extLst>
              <a:ext uri="{FF2B5EF4-FFF2-40B4-BE49-F238E27FC236}">
                <a16:creationId xmlns:a16="http://schemas.microsoft.com/office/drawing/2014/main" id="{BC3FA668-A849-C145-980D-92A93F975A5A}"/>
              </a:ext>
            </a:extLst>
          </p:cNvPr>
          <p:cNvSpPr>
            <a:spLocks noGrp="1"/>
          </p:cNvSpPr>
          <p:nvPr>
            <p:ph idx="1"/>
          </p:nvPr>
        </p:nvSpPr>
        <p:spPr/>
        <p:txBody>
          <a:bodyPr/>
          <a:lstStyle/>
          <a:p>
            <a:r>
              <a:rPr lang="en-US" dirty="0"/>
              <a:t>Dielectric wakefield acceleration</a:t>
            </a:r>
          </a:p>
          <a:p>
            <a:r>
              <a:rPr lang="en-US" dirty="0"/>
              <a:t>Structure-based beam driven acceleration</a:t>
            </a:r>
          </a:p>
          <a:p>
            <a:r>
              <a:rPr lang="en-US" dirty="0"/>
              <a:t>Diamond electron amplifiers</a:t>
            </a:r>
          </a:p>
        </p:txBody>
      </p:sp>
      <p:sp>
        <p:nvSpPr>
          <p:cNvPr id="4" name="Slide Number Placeholder 3">
            <a:extLst>
              <a:ext uri="{FF2B5EF4-FFF2-40B4-BE49-F238E27FC236}">
                <a16:creationId xmlns:a16="http://schemas.microsoft.com/office/drawing/2014/main" id="{CCDFEB46-9244-7944-A986-80CB36A1A3EC}"/>
              </a:ext>
            </a:extLst>
          </p:cNvPr>
          <p:cNvSpPr>
            <a:spLocks noGrp="1"/>
          </p:cNvSpPr>
          <p:nvPr>
            <p:ph type="sldNum" sz="quarter" idx="12"/>
          </p:nvPr>
        </p:nvSpPr>
        <p:spPr/>
        <p:txBody>
          <a:bodyPr/>
          <a:lstStyle/>
          <a:p>
            <a:fld id="{716D9922-87B3-6043-9531-5184EA303DC1}" type="slidenum">
              <a:rPr lang="en-US" smtClean="0"/>
              <a:t>18</a:t>
            </a:fld>
            <a:endParaRPr lang="en-US"/>
          </a:p>
        </p:txBody>
      </p:sp>
      <p:sp>
        <p:nvSpPr>
          <p:cNvPr id="5" name="Footer Placeholder 4">
            <a:extLst>
              <a:ext uri="{FF2B5EF4-FFF2-40B4-BE49-F238E27FC236}">
                <a16:creationId xmlns:a16="http://schemas.microsoft.com/office/drawing/2014/main" id="{5556CB36-AC96-A746-995E-73C5466FFED8}"/>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40606966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69124-F427-FC43-81A4-8E2CB6C553ED}"/>
              </a:ext>
            </a:extLst>
          </p:cNvPr>
          <p:cNvSpPr>
            <a:spLocks noGrp="1"/>
          </p:cNvSpPr>
          <p:nvPr>
            <p:ph type="title"/>
          </p:nvPr>
        </p:nvSpPr>
        <p:spPr/>
        <p:txBody>
          <a:bodyPr/>
          <a:lstStyle/>
          <a:p>
            <a:r>
              <a:rPr lang="en-US" dirty="0"/>
              <a:t>Dielectric Wakefield Acceleration</a:t>
            </a:r>
          </a:p>
        </p:txBody>
      </p:sp>
      <p:sp>
        <p:nvSpPr>
          <p:cNvPr id="3" name="Content Placeholder 2">
            <a:extLst>
              <a:ext uri="{FF2B5EF4-FFF2-40B4-BE49-F238E27FC236}">
                <a16:creationId xmlns:a16="http://schemas.microsoft.com/office/drawing/2014/main" id="{FCDF6993-3F78-E742-92C4-DE8B5404C22F}"/>
              </a:ext>
            </a:extLst>
          </p:cNvPr>
          <p:cNvSpPr>
            <a:spLocks noGrp="1"/>
          </p:cNvSpPr>
          <p:nvPr>
            <p:ph idx="1"/>
          </p:nvPr>
        </p:nvSpPr>
        <p:spPr>
          <a:xfrm>
            <a:off x="477080" y="1077686"/>
            <a:ext cx="10779483" cy="5159828"/>
          </a:xfrm>
        </p:spPr>
        <p:txBody>
          <a:bodyPr>
            <a:normAutofit/>
          </a:bodyPr>
          <a:lstStyle/>
          <a:p>
            <a:r>
              <a:rPr lang="en-US" dirty="0"/>
              <a:t>A relativistic drive beam traverses a dielectric-lined waveguide establishing a wakefield which is then sampled by a witness beam. </a:t>
            </a:r>
          </a:p>
        </p:txBody>
      </p:sp>
      <p:sp>
        <p:nvSpPr>
          <p:cNvPr id="4" name="Slide Number Placeholder 3">
            <a:extLst>
              <a:ext uri="{FF2B5EF4-FFF2-40B4-BE49-F238E27FC236}">
                <a16:creationId xmlns:a16="http://schemas.microsoft.com/office/drawing/2014/main" id="{0E1A575F-5FAF-644D-B01E-ECC2E95AD2AC}"/>
              </a:ext>
            </a:extLst>
          </p:cNvPr>
          <p:cNvSpPr>
            <a:spLocks noGrp="1"/>
          </p:cNvSpPr>
          <p:nvPr>
            <p:ph type="sldNum" sz="quarter" idx="12"/>
          </p:nvPr>
        </p:nvSpPr>
        <p:spPr/>
        <p:txBody>
          <a:bodyPr/>
          <a:lstStyle/>
          <a:p>
            <a:fld id="{716D9922-87B3-6043-9531-5184EA303DC1}" type="slidenum">
              <a:rPr lang="en-US" smtClean="0"/>
              <a:t>19</a:t>
            </a:fld>
            <a:endParaRPr lang="en-US"/>
          </a:p>
        </p:txBody>
      </p:sp>
      <p:sp>
        <p:nvSpPr>
          <p:cNvPr id="5" name="Footer Placeholder 4">
            <a:extLst>
              <a:ext uri="{FF2B5EF4-FFF2-40B4-BE49-F238E27FC236}">
                <a16:creationId xmlns:a16="http://schemas.microsoft.com/office/drawing/2014/main" id="{EFFBD0F5-FD09-F941-B415-8D085443E3EC}"/>
              </a:ext>
            </a:extLst>
          </p:cNvPr>
          <p:cNvSpPr>
            <a:spLocks noGrp="1"/>
          </p:cNvSpPr>
          <p:nvPr>
            <p:ph type="ftr" sz="quarter" idx="13"/>
          </p:nvPr>
        </p:nvSpPr>
        <p:spPr/>
        <p:txBody>
          <a:bodyPr/>
          <a:lstStyle/>
          <a:p>
            <a:endParaRPr lang="en-US" dirty="0"/>
          </a:p>
        </p:txBody>
      </p:sp>
      <p:pic>
        <p:nvPicPr>
          <p:cNvPr id="6" name="Picture 5" descr="400_600_1cm_0014.pdf">
            <a:extLst>
              <a:ext uri="{FF2B5EF4-FFF2-40B4-BE49-F238E27FC236}">
                <a16:creationId xmlns:a16="http://schemas.microsoft.com/office/drawing/2014/main" id="{1E5AA53E-189E-5E49-B032-FA9BC787E411}"/>
              </a:ext>
            </a:extLst>
          </p:cNvPr>
          <p:cNvPicPr/>
          <p:nvPr/>
        </p:nvPicPr>
        <p:blipFill>
          <a:blip r:embed="rId2"/>
          <a:stretch>
            <a:fillRect/>
          </a:stretch>
        </p:blipFill>
        <p:spPr>
          <a:xfrm>
            <a:off x="7121334" y="2854984"/>
            <a:ext cx="3391198" cy="2510893"/>
          </a:xfrm>
          <a:prstGeom prst="rect">
            <a:avLst/>
          </a:prstGeom>
        </p:spPr>
      </p:pic>
      <p:pic>
        <p:nvPicPr>
          <p:cNvPr id="7" name="Picture 3" descr="DWAdiagram">
            <a:extLst>
              <a:ext uri="{FF2B5EF4-FFF2-40B4-BE49-F238E27FC236}">
                <a16:creationId xmlns:a16="http://schemas.microsoft.com/office/drawing/2014/main" id="{B07D8D07-DE82-B04B-A181-A3C45F78C1C6}"/>
              </a:ext>
            </a:extLst>
          </p:cNvPr>
          <p:cNvPicPr>
            <a:picLocks noChangeAspect="1" noChangeArrowheads="1"/>
          </p:cNvPicPr>
          <p:nvPr/>
        </p:nvPicPr>
        <p:blipFill>
          <a:blip r:embed="rId3"/>
          <a:srcRect/>
          <a:stretch>
            <a:fillRect/>
          </a:stretch>
        </p:blipFill>
        <p:spPr>
          <a:xfrm>
            <a:off x="584616" y="2854984"/>
            <a:ext cx="5321508" cy="2741882"/>
          </a:xfrm>
          <a:prstGeom prst="rect">
            <a:avLst/>
          </a:prstGeom>
        </p:spPr>
      </p:pic>
      <p:cxnSp>
        <p:nvCxnSpPr>
          <p:cNvPr id="11" name="Straight Arrow Connector 10">
            <a:extLst>
              <a:ext uri="{FF2B5EF4-FFF2-40B4-BE49-F238E27FC236}">
                <a16:creationId xmlns:a16="http://schemas.microsoft.com/office/drawing/2014/main" id="{7BCEB657-57FB-0140-BAFB-2CAB5F2DDEAB}"/>
              </a:ext>
            </a:extLst>
          </p:cNvPr>
          <p:cNvCxnSpPr/>
          <p:nvPr/>
        </p:nvCxnSpPr>
        <p:spPr>
          <a:xfrm>
            <a:off x="3777520" y="5587411"/>
            <a:ext cx="212860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30297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EDE43-19A2-2F4E-8908-E8A7CDC92340}"/>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71F47E22-BA09-1246-9ECE-08382A7F913D}"/>
              </a:ext>
            </a:extLst>
          </p:cNvPr>
          <p:cNvSpPr>
            <a:spLocks noGrp="1"/>
          </p:cNvSpPr>
          <p:nvPr>
            <p:ph idx="1"/>
          </p:nvPr>
        </p:nvSpPr>
        <p:spPr/>
        <p:txBody>
          <a:bodyPr/>
          <a:lstStyle/>
          <a:p>
            <a:r>
              <a:rPr lang="en-US" dirty="0"/>
              <a:t>The participation of a large number of subject-matter experts was very much appreciated</a:t>
            </a:r>
          </a:p>
          <a:p>
            <a:r>
              <a:rPr lang="en-US" dirty="0"/>
              <a:t>Special thank you to people sending us summaries of topics</a:t>
            </a:r>
          </a:p>
          <a:p>
            <a:endParaRPr lang="en-US" dirty="0"/>
          </a:p>
        </p:txBody>
      </p:sp>
      <p:sp>
        <p:nvSpPr>
          <p:cNvPr id="4" name="Slide Number Placeholder 3">
            <a:extLst>
              <a:ext uri="{FF2B5EF4-FFF2-40B4-BE49-F238E27FC236}">
                <a16:creationId xmlns:a16="http://schemas.microsoft.com/office/drawing/2014/main" id="{C99AAFC9-4680-B943-8A71-514E71A925C1}"/>
              </a:ext>
            </a:extLst>
          </p:cNvPr>
          <p:cNvSpPr>
            <a:spLocks noGrp="1"/>
          </p:cNvSpPr>
          <p:nvPr>
            <p:ph type="sldNum" sz="quarter" idx="12"/>
          </p:nvPr>
        </p:nvSpPr>
        <p:spPr/>
        <p:txBody>
          <a:bodyPr/>
          <a:lstStyle/>
          <a:p>
            <a:fld id="{716D9922-87B3-6043-9531-5184EA303DC1}" type="slidenum">
              <a:rPr lang="en-US" smtClean="0"/>
              <a:t>2</a:t>
            </a:fld>
            <a:endParaRPr lang="en-US"/>
          </a:p>
        </p:txBody>
      </p:sp>
      <p:sp>
        <p:nvSpPr>
          <p:cNvPr id="5" name="Footer Placeholder 4">
            <a:extLst>
              <a:ext uri="{FF2B5EF4-FFF2-40B4-BE49-F238E27FC236}">
                <a16:creationId xmlns:a16="http://schemas.microsoft.com/office/drawing/2014/main" id="{FC370C4C-0B9D-B445-B1C3-67AD58DE93AC}"/>
              </a:ext>
            </a:extLst>
          </p:cNvPr>
          <p:cNvSpPr>
            <a:spLocks noGrp="1"/>
          </p:cNvSpPr>
          <p:nvPr>
            <p:ph type="ftr" sz="quarter" idx="13"/>
          </p:nvPr>
        </p:nvSpPr>
        <p:spPr/>
        <p:txBody>
          <a:bodyPr/>
          <a:lstStyle/>
          <a:p>
            <a:endParaRPr lang="en-US" dirty="0"/>
          </a:p>
        </p:txBody>
      </p:sp>
      <p:sp>
        <p:nvSpPr>
          <p:cNvPr id="6" name="TextBox 5">
            <a:extLst>
              <a:ext uri="{FF2B5EF4-FFF2-40B4-BE49-F238E27FC236}">
                <a16:creationId xmlns:a16="http://schemas.microsoft.com/office/drawing/2014/main" id="{49DBE3BB-5FAC-6746-A943-3C13C431D959}"/>
              </a:ext>
            </a:extLst>
          </p:cNvPr>
          <p:cNvSpPr txBox="1"/>
          <p:nvPr/>
        </p:nvSpPr>
        <p:spPr>
          <a:xfrm>
            <a:off x="2708889" y="2303641"/>
            <a:ext cx="2611103" cy="2308324"/>
          </a:xfrm>
          <a:prstGeom prst="rect">
            <a:avLst/>
          </a:prstGeom>
          <a:noFill/>
        </p:spPr>
        <p:txBody>
          <a:bodyPr wrap="square" rtlCol="0">
            <a:spAutoFit/>
          </a:bodyPr>
          <a:lstStyle/>
          <a:p>
            <a:r>
              <a:rPr lang="en-US" sz="2400" dirty="0"/>
              <a:t>Sergey </a:t>
            </a:r>
            <a:r>
              <a:rPr lang="en-US" sz="2400" dirty="0" err="1"/>
              <a:t>Antipov</a:t>
            </a:r>
            <a:endParaRPr lang="en-US" sz="2400" dirty="0"/>
          </a:p>
          <a:p>
            <a:r>
              <a:rPr lang="en-US" sz="2400" dirty="0" err="1"/>
              <a:t>Chaojie</a:t>
            </a:r>
            <a:r>
              <a:rPr lang="en-US" sz="2400" dirty="0"/>
              <a:t> Zhang</a:t>
            </a:r>
          </a:p>
          <a:p>
            <a:r>
              <a:rPr lang="en-US" sz="2400" dirty="0"/>
              <a:t>Ben Cowan</a:t>
            </a:r>
          </a:p>
          <a:p>
            <a:r>
              <a:rPr lang="en-US" sz="2400" dirty="0"/>
              <a:t>Craig Siders</a:t>
            </a:r>
          </a:p>
          <a:p>
            <a:r>
              <a:rPr lang="en-US" sz="2400" dirty="0"/>
              <a:t>Ollie </a:t>
            </a:r>
            <a:r>
              <a:rPr lang="en-US" sz="2400" dirty="0" err="1"/>
              <a:t>Etlinger</a:t>
            </a:r>
            <a:endParaRPr lang="en-US" sz="2400" dirty="0"/>
          </a:p>
          <a:p>
            <a:r>
              <a:rPr lang="en-US" sz="2400" dirty="0"/>
              <a:t>Dan Gordon</a:t>
            </a:r>
          </a:p>
        </p:txBody>
      </p:sp>
      <p:sp>
        <p:nvSpPr>
          <p:cNvPr id="7" name="Rectangle 6">
            <a:extLst>
              <a:ext uri="{FF2B5EF4-FFF2-40B4-BE49-F238E27FC236}">
                <a16:creationId xmlns:a16="http://schemas.microsoft.com/office/drawing/2014/main" id="{7A7698B2-BD22-B04A-BB70-D02E7DD4AE50}"/>
              </a:ext>
            </a:extLst>
          </p:cNvPr>
          <p:cNvSpPr/>
          <p:nvPr/>
        </p:nvSpPr>
        <p:spPr>
          <a:xfrm>
            <a:off x="5716249" y="2274838"/>
            <a:ext cx="2648262" cy="2308324"/>
          </a:xfrm>
          <a:prstGeom prst="rect">
            <a:avLst/>
          </a:prstGeom>
        </p:spPr>
        <p:txBody>
          <a:bodyPr wrap="square">
            <a:spAutoFit/>
          </a:bodyPr>
          <a:lstStyle/>
          <a:p>
            <a:r>
              <a:rPr lang="en-US" sz="2400" dirty="0"/>
              <a:t>Joel England </a:t>
            </a:r>
          </a:p>
          <a:p>
            <a:r>
              <a:rPr lang="en-US" sz="2400" dirty="0"/>
              <a:t>Sergey </a:t>
            </a:r>
            <a:r>
              <a:rPr lang="en-US" sz="2400" dirty="0" err="1"/>
              <a:t>Mirov</a:t>
            </a:r>
            <a:endParaRPr lang="en-US" sz="2400" dirty="0"/>
          </a:p>
          <a:p>
            <a:r>
              <a:rPr lang="en-US" sz="2400" dirty="0"/>
              <a:t>Sergei </a:t>
            </a:r>
            <a:r>
              <a:rPr lang="en-US" sz="2400" dirty="0" err="1"/>
              <a:t>Tochitsky</a:t>
            </a:r>
            <a:endParaRPr lang="en-US" sz="2400" dirty="0"/>
          </a:p>
          <a:p>
            <a:r>
              <a:rPr lang="en-US" sz="2400" dirty="0"/>
              <a:t>Wayne Kimura</a:t>
            </a:r>
          </a:p>
          <a:p>
            <a:r>
              <a:rPr lang="en-US" sz="2400" dirty="0"/>
              <a:t>Yu-</a:t>
            </a:r>
            <a:r>
              <a:rPr lang="en-US" sz="2400" dirty="0" err="1"/>
              <a:t>hsin</a:t>
            </a:r>
            <a:r>
              <a:rPr lang="en-US" sz="2400" dirty="0"/>
              <a:t> Chen</a:t>
            </a:r>
          </a:p>
          <a:p>
            <a:r>
              <a:rPr lang="en-US" sz="2400" dirty="0"/>
              <a:t>S. V. </a:t>
            </a:r>
            <a:r>
              <a:rPr lang="en-US" sz="2400" dirty="0" err="1"/>
              <a:t>Shchelkunov</a:t>
            </a:r>
            <a:endParaRPr lang="en-US" sz="2400" dirty="0"/>
          </a:p>
        </p:txBody>
      </p:sp>
    </p:spTree>
    <p:extLst>
      <p:ext uri="{BB962C8B-B14F-4D97-AF65-F5344CB8AC3E}">
        <p14:creationId xmlns:p14="http://schemas.microsoft.com/office/powerpoint/2010/main" val="15000099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69124-F427-FC43-81A4-8E2CB6C553ED}"/>
              </a:ext>
            </a:extLst>
          </p:cNvPr>
          <p:cNvSpPr>
            <a:spLocks noGrp="1"/>
          </p:cNvSpPr>
          <p:nvPr>
            <p:ph type="title"/>
          </p:nvPr>
        </p:nvSpPr>
        <p:spPr/>
        <p:txBody>
          <a:bodyPr/>
          <a:lstStyle/>
          <a:p>
            <a:r>
              <a:rPr lang="en-US" dirty="0"/>
              <a:t>Dielectric Wakefield Acceleration</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FCDF6993-3F78-E742-92C4-DE8B5404C22F}"/>
                  </a:ext>
                </a:extLst>
              </p:cNvPr>
              <p:cNvSpPr>
                <a:spLocks noGrp="1"/>
              </p:cNvSpPr>
              <p:nvPr>
                <p:ph idx="1"/>
              </p:nvPr>
            </p:nvSpPr>
            <p:spPr>
              <a:xfrm>
                <a:off x="477080" y="1077686"/>
                <a:ext cx="10779483" cy="5159828"/>
              </a:xfrm>
            </p:spPr>
            <p:txBody>
              <a:bodyPr>
                <a:normAutofit/>
              </a:bodyPr>
              <a:lstStyle/>
              <a:p>
                <a:r>
                  <a:rPr lang="en-US" dirty="0"/>
                  <a:t>Advantages</a:t>
                </a:r>
              </a:p>
              <a:p>
                <a:pPr lvl="1"/>
                <a:r>
                  <a:rPr lang="en-US" dirty="0"/>
                  <a:t>The high-brightness beams produced by the ATF are ideal for use with sub-mm scale structures. </a:t>
                </a:r>
              </a:p>
              <a:p>
                <a:pPr lvl="1"/>
                <a:r>
                  <a:rPr lang="en-US" dirty="0"/>
                  <a:t>The next frontier in DWA research will require the use of a variety of drive beams, including the ability to shape the transverse profile (e.g. asymmetric or elliptical beams), and longitudinally compressed or bunched beams. The diagnostic capabilities of the ATF, which include an x-band deflecting cavity for ~few-</a:t>
                </a:r>
                <a:r>
                  <a:rPr lang="en-US" dirty="0" err="1"/>
                  <a:t>ps</a:t>
                </a:r>
                <a:r>
                  <a:rPr lang="en-US" dirty="0"/>
                  <a:t> temporal resolution, and the THz interferometer with He-cooled bolometer detector for spectral content, provide a complete suite for full DWA structure characterization. </a:t>
                </a:r>
              </a:p>
              <a:p>
                <a:r>
                  <a:rPr lang="en-US" dirty="0"/>
                  <a:t>Facility Requirements</a:t>
                </a:r>
              </a:p>
              <a:p>
                <a:pPr lvl="1"/>
                <a:r>
                  <a:rPr lang="en-US" dirty="0"/>
                  <a:t>Tightly focused, high quality beam: Q=0.1-1 </a:t>
                </a:r>
                <a:r>
                  <a:rPr lang="en-US" dirty="0" err="1"/>
                  <a:t>nC</a:t>
                </a:r>
                <a:r>
                  <a:rPr lang="en-US" dirty="0"/>
                  <a:t>, E=40-80 MeV,</a:t>
                </a:r>
                <a14:m>
                  <m:oMath xmlns:m="http://schemas.openxmlformats.org/officeDocument/2006/math">
                    <m:r>
                      <a:rPr lang="en-US" i="1" dirty="0" smtClean="0">
                        <a:latin typeface="Cambria Math" panose="02040503050406030204" pitchFamily="18" charset="0"/>
                      </a:rPr>
                      <m:t> </m:t>
                    </m:r>
                    <m:sSub>
                      <m:sSubPr>
                        <m:ctrlPr>
                          <a:rPr lang="en-US" i="1" dirty="0" err="1" smtClean="0">
                            <a:latin typeface="Cambria Math" panose="02040503050406030204" pitchFamily="18" charset="0"/>
                          </a:rPr>
                        </m:ctrlPr>
                      </m:sSubPr>
                      <m:e>
                        <m:r>
                          <a:rPr lang="en-US" i="1" dirty="0" smtClean="0">
                            <a:latin typeface="Cambria Math" panose="02040503050406030204" pitchFamily="18" charset="0"/>
                          </a:rPr>
                          <m:t>𝜖</m:t>
                        </m:r>
                      </m:e>
                      <m:sub>
                        <m:r>
                          <a:rPr lang="en-US" i="1" dirty="0" err="1" smtClean="0">
                            <a:latin typeface="Cambria Math" panose="02040503050406030204" pitchFamily="18" charset="0"/>
                          </a:rPr>
                          <m:t>𝑛</m:t>
                        </m:r>
                      </m:sub>
                    </m:sSub>
                    <m:r>
                      <a:rPr lang="en-US" i="1" dirty="0" smtClean="0">
                        <a:latin typeface="Cambria Math" panose="02040503050406030204" pitchFamily="18" charset="0"/>
                      </a:rPr>
                      <m:t> = 1−2 </m:t>
                    </m:r>
                    <m:r>
                      <a:rPr lang="en-US" i="1" dirty="0" smtClean="0">
                        <a:latin typeface="Cambria Math" panose="02040503050406030204" pitchFamily="18" charset="0"/>
                      </a:rPr>
                      <m:t>𝜇</m:t>
                    </m:r>
                    <m:r>
                      <a:rPr lang="en-US" i="1" dirty="0" smtClean="0">
                        <a:latin typeface="Cambria Math" panose="02040503050406030204" pitchFamily="18" charset="0"/>
                      </a:rPr>
                      <m:t>𝑚</m:t>
                    </m:r>
                  </m:oMath>
                </a14:m>
                <a:r>
                  <a:rPr lang="en-US" dirty="0"/>
                  <a:t>, </a:t>
                </a:r>
                <a14:m>
                  <m:oMath xmlns:m="http://schemas.openxmlformats.org/officeDocument/2006/math">
                    <m:sSub>
                      <m:sSubPr>
                        <m:ctrlPr>
                          <a:rPr lang="en-US" i="1" dirty="0" err="1" smtClean="0">
                            <a:latin typeface="Cambria Math" panose="02040503050406030204" pitchFamily="18" charset="0"/>
                          </a:rPr>
                        </m:ctrlPr>
                      </m:sSubPr>
                      <m:e>
                        <m:r>
                          <a:rPr lang="en-US" i="1" dirty="0" smtClean="0">
                            <a:latin typeface="Cambria Math" panose="02040503050406030204" pitchFamily="18" charset="0"/>
                          </a:rPr>
                          <m:t>𝜎</m:t>
                        </m:r>
                      </m:e>
                      <m:sub>
                        <m:r>
                          <a:rPr lang="en-US" i="1" dirty="0" err="1" smtClean="0">
                            <a:latin typeface="Cambria Math" panose="02040503050406030204" pitchFamily="18" charset="0"/>
                          </a:rPr>
                          <m:t>𝑟</m:t>
                        </m:r>
                      </m:sub>
                    </m:sSub>
                    <m:r>
                      <a:rPr lang="en-US" i="1" dirty="0" smtClean="0">
                        <a:latin typeface="Cambria Math" panose="02040503050406030204" pitchFamily="18" charset="0"/>
                      </a:rPr>
                      <m:t>∼ 50 </m:t>
                    </m:r>
                    <m:r>
                      <a:rPr lang="en-US" i="1" dirty="0" smtClean="0">
                        <a:latin typeface="Cambria Math" panose="02040503050406030204" pitchFamily="18" charset="0"/>
                      </a:rPr>
                      <m:t>𝜇</m:t>
                    </m:r>
                    <m:r>
                      <a:rPr lang="en-US" i="1" dirty="0" smtClean="0">
                        <a:latin typeface="Cambria Math" panose="02040503050406030204" pitchFamily="18" charset="0"/>
                      </a:rPr>
                      <m:t>𝑚</m:t>
                    </m:r>
                  </m:oMath>
                </a14:m>
                <a:r>
                  <a:rPr lang="en-US" dirty="0"/>
                  <a:t>, beta functions 5-15 cm</a:t>
                </a:r>
              </a:p>
              <a:p>
                <a:pPr lvl="1"/>
                <a:endParaRPr lang="en-US" dirty="0"/>
              </a:p>
            </p:txBody>
          </p:sp>
        </mc:Choice>
        <mc:Fallback>
          <p:sp>
            <p:nvSpPr>
              <p:cNvPr id="3" name="Content Placeholder 2">
                <a:extLst>
                  <a:ext uri="{FF2B5EF4-FFF2-40B4-BE49-F238E27FC236}">
                    <a16:creationId xmlns:a16="http://schemas.microsoft.com/office/drawing/2014/main" id="{FCDF6993-3F78-E742-92C4-DE8B5404C22F}"/>
                  </a:ext>
                </a:extLst>
              </p:cNvPr>
              <p:cNvSpPr>
                <a:spLocks noGrp="1" noRot="1" noChangeAspect="1" noMove="1" noResize="1" noEditPoints="1" noAdjustHandles="1" noChangeArrowheads="1" noChangeShapeType="1" noTextEdit="1"/>
              </p:cNvSpPr>
              <p:nvPr>
                <p:ph idx="1"/>
              </p:nvPr>
            </p:nvSpPr>
            <p:spPr>
              <a:xfrm>
                <a:off x="477080" y="1077686"/>
                <a:ext cx="10779483" cy="5159828"/>
              </a:xfrm>
              <a:blipFill>
                <a:blip r:embed="rId2"/>
                <a:stretch>
                  <a:fillRect l="-1060" t="-1966" r="-1296"/>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0E1A575F-5FAF-644D-B01E-ECC2E95AD2AC}"/>
              </a:ext>
            </a:extLst>
          </p:cNvPr>
          <p:cNvSpPr>
            <a:spLocks noGrp="1"/>
          </p:cNvSpPr>
          <p:nvPr>
            <p:ph type="sldNum" sz="quarter" idx="12"/>
          </p:nvPr>
        </p:nvSpPr>
        <p:spPr/>
        <p:txBody>
          <a:bodyPr/>
          <a:lstStyle/>
          <a:p>
            <a:fld id="{716D9922-87B3-6043-9531-5184EA303DC1}" type="slidenum">
              <a:rPr lang="en-US" smtClean="0"/>
              <a:t>20</a:t>
            </a:fld>
            <a:endParaRPr lang="en-US"/>
          </a:p>
        </p:txBody>
      </p:sp>
      <p:sp>
        <p:nvSpPr>
          <p:cNvPr id="5" name="Footer Placeholder 4">
            <a:extLst>
              <a:ext uri="{FF2B5EF4-FFF2-40B4-BE49-F238E27FC236}">
                <a16:creationId xmlns:a16="http://schemas.microsoft.com/office/drawing/2014/main" id="{EFFBD0F5-FD09-F941-B415-8D085443E3EC}"/>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361664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A01DF-7312-2F4E-9B88-2C919045E1AF}"/>
              </a:ext>
            </a:extLst>
          </p:cNvPr>
          <p:cNvSpPr>
            <a:spLocks noGrp="1"/>
          </p:cNvSpPr>
          <p:nvPr>
            <p:ph type="title"/>
          </p:nvPr>
        </p:nvSpPr>
        <p:spPr/>
        <p:txBody>
          <a:bodyPr>
            <a:normAutofit fontScale="90000"/>
          </a:bodyPr>
          <a:lstStyle/>
          <a:p>
            <a:r>
              <a:rPr lang="en-US" dirty="0"/>
              <a:t>Structure-based Beam Driven Acceleration</a:t>
            </a:r>
            <a:br>
              <a:rPr lang="en-US" dirty="0"/>
            </a:br>
            <a:endParaRPr lang="en-US" dirty="0"/>
          </a:p>
        </p:txBody>
      </p:sp>
      <p:sp>
        <p:nvSpPr>
          <p:cNvPr id="3" name="Content Placeholder 2">
            <a:extLst>
              <a:ext uri="{FF2B5EF4-FFF2-40B4-BE49-F238E27FC236}">
                <a16:creationId xmlns:a16="http://schemas.microsoft.com/office/drawing/2014/main" id="{09935A3A-1971-0541-8437-06819C1CFB2A}"/>
              </a:ext>
            </a:extLst>
          </p:cNvPr>
          <p:cNvSpPr>
            <a:spLocks noGrp="1"/>
          </p:cNvSpPr>
          <p:nvPr>
            <p:ph idx="1"/>
          </p:nvPr>
        </p:nvSpPr>
        <p:spPr>
          <a:xfrm>
            <a:off x="477080" y="1077686"/>
            <a:ext cx="11105321" cy="2441580"/>
          </a:xfrm>
        </p:spPr>
        <p:txBody>
          <a:bodyPr>
            <a:normAutofit lnSpcReduction="10000"/>
          </a:bodyPr>
          <a:lstStyle/>
          <a:p>
            <a:r>
              <a:rPr lang="en-US" dirty="0"/>
              <a:t>A multi-harmonic cavity (MHC) can support the fundamental mode TM010 as well as the higher mode, e.g. the TM012 mode with the eigen-frequency equal to the harmonic (e.g. the third one) of the fundamental mode. Both are the acceleration modes </a:t>
            </a:r>
          </a:p>
          <a:p>
            <a:r>
              <a:rPr lang="en-US" dirty="0"/>
              <a:t>The time varying nature of RF fields with multiple-frequency mode superposition introduces a possibility to suppress RF breakdown </a:t>
            </a:r>
          </a:p>
          <a:p>
            <a:endParaRPr lang="en-US" dirty="0"/>
          </a:p>
        </p:txBody>
      </p:sp>
      <p:sp>
        <p:nvSpPr>
          <p:cNvPr id="4" name="Slide Number Placeholder 3">
            <a:extLst>
              <a:ext uri="{FF2B5EF4-FFF2-40B4-BE49-F238E27FC236}">
                <a16:creationId xmlns:a16="http://schemas.microsoft.com/office/drawing/2014/main" id="{6297455A-19EC-A347-8887-60C4F0D48010}"/>
              </a:ext>
            </a:extLst>
          </p:cNvPr>
          <p:cNvSpPr>
            <a:spLocks noGrp="1"/>
          </p:cNvSpPr>
          <p:nvPr>
            <p:ph type="sldNum" sz="quarter" idx="12"/>
          </p:nvPr>
        </p:nvSpPr>
        <p:spPr/>
        <p:txBody>
          <a:bodyPr/>
          <a:lstStyle/>
          <a:p>
            <a:fld id="{716D9922-87B3-6043-9531-5184EA303DC1}" type="slidenum">
              <a:rPr lang="en-US" smtClean="0"/>
              <a:t>21</a:t>
            </a:fld>
            <a:endParaRPr lang="en-US"/>
          </a:p>
        </p:txBody>
      </p:sp>
      <p:sp>
        <p:nvSpPr>
          <p:cNvPr id="5" name="Footer Placeholder 4">
            <a:extLst>
              <a:ext uri="{FF2B5EF4-FFF2-40B4-BE49-F238E27FC236}">
                <a16:creationId xmlns:a16="http://schemas.microsoft.com/office/drawing/2014/main" id="{8FBFB1A0-D15F-314B-86D6-150B77E1A69D}"/>
              </a:ext>
            </a:extLst>
          </p:cNvPr>
          <p:cNvSpPr>
            <a:spLocks noGrp="1"/>
          </p:cNvSpPr>
          <p:nvPr>
            <p:ph type="ftr" sz="quarter" idx="13"/>
          </p:nvPr>
        </p:nvSpPr>
        <p:spPr/>
        <p:txBody>
          <a:bodyPr/>
          <a:lstStyle/>
          <a:p>
            <a:endParaRPr lang="en-US" dirty="0"/>
          </a:p>
        </p:txBody>
      </p:sp>
      <p:pic>
        <p:nvPicPr>
          <p:cNvPr id="7" name="Picture 6">
            <a:extLst>
              <a:ext uri="{FF2B5EF4-FFF2-40B4-BE49-F238E27FC236}">
                <a16:creationId xmlns:a16="http://schemas.microsoft.com/office/drawing/2014/main" id="{DF740F70-4D3F-8145-9B3F-FC63510EAF06}"/>
              </a:ext>
            </a:extLst>
          </p:cNvPr>
          <p:cNvPicPr>
            <a:picLocks noChangeAspect="1"/>
          </p:cNvPicPr>
          <p:nvPr/>
        </p:nvPicPr>
        <p:blipFill>
          <a:blip r:embed="rId2"/>
          <a:stretch>
            <a:fillRect/>
          </a:stretch>
        </p:blipFill>
        <p:spPr>
          <a:xfrm>
            <a:off x="590965" y="3519266"/>
            <a:ext cx="10877550" cy="2767732"/>
          </a:xfrm>
          <a:prstGeom prst="rect">
            <a:avLst/>
          </a:prstGeom>
        </p:spPr>
      </p:pic>
    </p:spTree>
    <p:extLst>
      <p:ext uri="{BB962C8B-B14F-4D97-AF65-F5344CB8AC3E}">
        <p14:creationId xmlns:p14="http://schemas.microsoft.com/office/powerpoint/2010/main" val="1738705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F4859-EFB6-CF4A-8EE7-8139C21F8FE3}"/>
              </a:ext>
            </a:extLst>
          </p:cNvPr>
          <p:cNvSpPr>
            <a:spLocks noGrp="1"/>
          </p:cNvSpPr>
          <p:nvPr>
            <p:ph type="title"/>
          </p:nvPr>
        </p:nvSpPr>
        <p:spPr/>
        <p:txBody>
          <a:bodyPr>
            <a:normAutofit fontScale="90000"/>
          </a:bodyPr>
          <a:lstStyle/>
          <a:p>
            <a:r>
              <a:rPr lang="en-US" dirty="0"/>
              <a:t>Structure-based Beam Driven Acceleration</a:t>
            </a:r>
            <a:br>
              <a:rPr lang="en-US" dirty="0"/>
            </a:br>
            <a:endParaRPr lang="en-US" dirty="0"/>
          </a:p>
        </p:txBody>
      </p:sp>
      <p:sp>
        <p:nvSpPr>
          <p:cNvPr id="3" name="Content Placeholder 2">
            <a:extLst>
              <a:ext uri="{FF2B5EF4-FFF2-40B4-BE49-F238E27FC236}">
                <a16:creationId xmlns:a16="http://schemas.microsoft.com/office/drawing/2014/main" id="{3634FA4E-1A15-5741-82C9-55C7F1F09019}"/>
              </a:ext>
            </a:extLst>
          </p:cNvPr>
          <p:cNvSpPr>
            <a:spLocks noGrp="1"/>
          </p:cNvSpPr>
          <p:nvPr>
            <p:ph idx="1"/>
          </p:nvPr>
        </p:nvSpPr>
        <p:spPr/>
        <p:txBody>
          <a:bodyPr>
            <a:normAutofit lnSpcReduction="10000"/>
          </a:bodyPr>
          <a:lstStyle/>
          <a:p>
            <a:r>
              <a:rPr lang="en-US" dirty="0"/>
              <a:t>Advantages</a:t>
            </a:r>
          </a:p>
          <a:p>
            <a:pPr lvl="1"/>
            <a:r>
              <a:rPr lang="en-US" dirty="0"/>
              <a:t>Realization of two beam acceleration (TBA) structure with low breakdown probability </a:t>
            </a:r>
          </a:p>
          <a:p>
            <a:pPr lvl="1"/>
            <a:r>
              <a:rPr lang="en-US" dirty="0"/>
              <a:t>Allowing a reliable acceleration gradient in an X- band structure to reach 200 MV/m </a:t>
            </a:r>
          </a:p>
          <a:p>
            <a:pPr lvl="1"/>
            <a:r>
              <a:rPr lang="en-US" dirty="0"/>
              <a:t>Expected transformer ratio (for an inductively detuned structure) larger than 10, resulting in the high beam-to-beam efficiency of energy transfer. </a:t>
            </a:r>
          </a:p>
          <a:p>
            <a:r>
              <a:rPr lang="en-US" dirty="0"/>
              <a:t>Facility Requirements </a:t>
            </a:r>
          </a:p>
          <a:p>
            <a:pPr lvl="1"/>
            <a:r>
              <a:rPr lang="en-US" dirty="0"/>
              <a:t>Ideal experiment: A detuned version that supports modes at 11.4 and 34.2 GHz is excited by a train of bunches spaced at 2.856GHz requires high bunch charge of at least 16nC. </a:t>
            </a:r>
          </a:p>
          <a:p>
            <a:pPr lvl="1"/>
            <a:r>
              <a:rPr lang="en-US" dirty="0"/>
              <a:t>Proof-of-principle prototype without detuning can operate at drive bunch charges below 1nC. Yet, to reach steady-state, the number of drive (relativistic) bunches should be in excess of 350. </a:t>
            </a:r>
          </a:p>
        </p:txBody>
      </p:sp>
      <p:sp>
        <p:nvSpPr>
          <p:cNvPr id="4" name="Slide Number Placeholder 3">
            <a:extLst>
              <a:ext uri="{FF2B5EF4-FFF2-40B4-BE49-F238E27FC236}">
                <a16:creationId xmlns:a16="http://schemas.microsoft.com/office/drawing/2014/main" id="{F29EFB04-D608-7D4A-BD5D-2ED2FEB3683B}"/>
              </a:ext>
            </a:extLst>
          </p:cNvPr>
          <p:cNvSpPr>
            <a:spLocks noGrp="1"/>
          </p:cNvSpPr>
          <p:nvPr>
            <p:ph type="sldNum" sz="quarter" idx="12"/>
          </p:nvPr>
        </p:nvSpPr>
        <p:spPr/>
        <p:txBody>
          <a:bodyPr/>
          <a:lstStyle/>
          <a:p>
            <a:fld id="{716D9922-87B3-6043-9531-5184EA303DC1}" type="slidenum">
              <a:rPr lang="en-US" smtClean="0"/>
              <a:t>22</a:t>
            </a:fld>
            <a:endParaRPr lang="en-US"/>
          </a:p>
        </p:txBody>
      </p:sp>
      <p:sp>
        <p:nvSpPr>
          <p:cNvPr id="5" name="Footer Placeholder 4">
            <a:extLst>
              <a:ext uri="{FF2B5EF4-FFF2-40B4-BE49-F238E27FC236}">
                <a16:creationId xmlns:a16="http://schemas.microsoft.com/office/drawing/2014/main" id="{32D52767-DFF8-8D45-A7C4-6C86387EE22F}"/>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11411780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194B3-33B5-F54C-A14B-EDC7E57B187F}"/>
              </a:ext>
            </a:extLst>
          </p:cNvPr>
          <p:cNvSpPr>
            <a:spLocks noGrp="1"/>
          </p:cNvSpPr>
          <p:nvPr>
            <p:ph type="title"/>
          </p:nvPr>
        </p:nvSpPr>
        <p:spPr/>
        <p:txBody>
          <a:bodyPr/>
          <a:lstStyle/>
          <a:p>
            <a:r>
              <a:rPr lang="en-US" dirty="0"/>
              <a:t>Diamond Electron Amplifiers</a:t>
            </a:r>
          </a:p>
        </p:txBody>
      </p:sp>
      <p:sp>
        <p:nvSpPr>
          <p:cNvPr id="3" name="Content Placeholder 2">
            <a:extLst>
              <a:ext uri="{FF2B5EF4-FFF2-40B4-BE49-F238E27FC236}">
                <a16:creationId xmlns:a16="http://schemas.microsoft.com/office/drawing/2014/main" id="{D61A1C37-96DA-B84A-BD78-257F6C99C90F}"/>
              </a:ext>
            </a:extLst>
          </p:cNvPr>
          <p:cNvSpPr>
            <a:spLocks noGrp="1"/>
          </p:cNvSpPr>
          <p:nvPr>
            <p:ph idx="1"/>
          </p:nvPr>
        </p:nvSpPr>
        <p:spPr>
          <a:xfrm>
            <a:off x="477080" y="1077685"/>
            <a:ext cx="11105321" cy="2734225"/>
          </a:xfrm>
        </p:spPr>
        <p:txBody>
          <a:bodyPr>
            <a:normAutofit fontScale="85000" lnSpcReduction="20000"/>
          </a:bodyPr>
          <a:lstStyle/>
          <a:p>
            <a:r>
              <a:rPr lang="en-US" dirty="0"/>
              <a:t>The DEA essentially converts a low-quality </a:t>
            </a:r>
            <a:r>
              <a:rPr lang="en-US" i="1" dirty="0"/>
              <a:t>e</a:t>
            </a:r>
            <a:r>
              <a:rPr lang="en-US" dirty="0"/>
              <a:t>-beam from a conventional cathode into a high-quality </a:t>
            </a:r>
            <a:r>
              <a:rPr lang="en-US" i="1" dirty="0"/>
              <a:t>e</a:t>
            </a:r>
            <a:r>
              <a:rPr lang="en-US" dirty="0"/>
              <a:t>-beam with higher charge. </a:t>
            </a:r>
          </a:p>
          <a:p>
            <a:r>
              <a:rPr lang="en-US" dirty="0"/>
              <a:t>The primary electrons impinge upon a diamond wafer, generating &gt;200 secondary electrons for every primary one. </a:t>
            </a:r>
          </a:p>
          <a:p>
            <a:r>
              <a:rPr lang="en-US" dirty="0"/>
              <a:t>These secondary electrons emerge from the backside of the diamond wafer with low emittance and low energy spread. </a:t>
            </a:r>
          </a:p>
          <a:p>
            <a:r>
              <a:rPr lang="en-US" dirty="0"/>
              <a:t>STI Optronics, Inc. (STI) together with BNL recently won a Phase I STTR award to develop the DEA into a practical electron source. </a:t>
            </a:r>
          </a:p>
        </p:txBody>
      </p:sp>
      <p:sp>
        <p:nvSpPr>
          <p:cNvPr id="4" name="Slide Number Placeholder 3">
            <a:extLst>
              <a:ext uri="{FF2B5EF4-FFF2-40B4-BE49-F238E27FC236}">
                <a16:creationId xmlns:a16="http://schemas.microsoft.com/office/drawing/2014/main" id="{5E0ABCC3-A919-454A-A738-AAEA985DD879}"/>
              </a:ext>
            </a:extLst>
          </p:cNvPr>
          <p:cNvSpPr>
            <a:spLocks noGrp="1"/>
          </p:cNvSpPr>
          <p:nvPr>
            <p:ph type="sldNum" sz="quarter" idx="12"/>
          </p:nvPr>
        </p:nvSpPr>
        <p:spPr/>
        <p:txBody>
          <a:bodyPr/>
          <a:lstStyle/>
          <a:p>
            <a:fld id="{716D9922-87B3-6043-9531-5184EA303DC1}" type="slidenum">
              <a:rPr lang="en-US" smtClean="0"/>
              <a:t>23</a:t>
            </a:fld>
            <a:endParaRPr lang="en-US"/>
          </a:p>
        </p:txBody>
      </p:sp>
      <p:sp>
        <p:nvSpPr>
          <p:cNvPr id="5" name="Footer Placeholder 4">
            <a:extLst>
              <a:ext uri="{FF2B5EF4-FFF2-40B4-BE49-F238E27FC236}">
                <a16:creationId xmlns:a16="http://schemas.microsoft.com/office/drawing/2014/main" id="{6155807C-5B7B-A841-AAE1-58A49035AC0A}"/>
              </a:ext>
            </a:extLst>
          </p:cNvPr>
          <p:cNvSpPr>
            <a:spLocks noGrp="1"/>
          </p:cNvSpPr>
          <p:nvPr>
            <p:ph type="ftr" sz="quarter" idx="13"/>
          </p:nvPr>
        </p:nvSpPr>
        <p:spPr/>
        <p:txBody>
          <a:bodyPr/>
          <a:lstStyle/>
          <a:p>
            <a:endParaRPr lang="en-US" dirty="0"/>
          </a:p>
        </p:txBody>
      </p:sp>
      <p:pic>
        <p:nvPicPr>
          <p:cNvPr id="6" name="Picture 5">
            <a:extLst>
              <a:ext uri="{FF2B5EF4-FFF2-40B4-BE49-F238E27FC236}">
                <a16:creationId xmlns:a16="http://schemas.microsoft.com/office/drawing/2014/main" id="{391711F2-25E6-BB4F-8AD0-A4DE89E4EDB5}"/>
              </a:ext>
            </a:extLst>
          </p:cNvPr>
          <p:cNvPicPr>
            <a:picLocks noChangeAspect="1"/>
          </p:cNvPicPr>
          <p:nvPr/>
        </p:nvPicPr>
        <p:blipFill>
          <a:blip r:embed="rId2"/>
          <a:stretch>
            <a:fillRect/>
          </a:stretch>
        </p:blipFill>
        <p:spPr>
          <a:xfrm>
            <a:off x="3208520" y="3785129"/>
            <a:ext cx="5105400" cy="2734225"/>
          </a:xfrm>
          <a:prstGeom prst="rect">
            <a:avLst/>
          </a:prstGeom>
        </p:spPr>
      </p:pic>
    </p:spTree>
    <p:extLst>
      <p:ext uri="{BB962C8B-B14F-4D97-AF65-F5344CB8AC3E}">
        <p14:creationId xmlns:p14="http://schemas.microsoft.com/office/powerpoint/2010/main" val="35237881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104DD-8970-724F-9106-D2EF7D2B2BBB}"/>
              </a:ext>
            </a:extLst>
          </p:cNvPr>
          <p:cNvSpPr>
            <a:spLocks noGrp="1"/>
          </p:cNvSpPr>
          <p:nvPr>
            <p:ph type="title"/>
          </p:nvPr>
        </p:nvSpPr>
        <p:spPr/>
        <p:txBody>
          <a:bodyPr/>
          <a:lstStyle/>
          <a:p>
            <a:r>
              <a:rPr lang="en-US" dirty="0"/>
              <a:t>Science Thrusts</a:t>
            </a:r>
          </a:p>
        </p:txBody>
      </p:sp>
      <p:sp>
        <p:nvSpPr>
          <p:cNvPr id="3" name="Content Placeholder 2">
            <a:extLst>
              <a:ext uri="{FF2B5EF4-FFF2-40B4-BE49-F238E27FC236}">
                <a16:creationId xmlns:a16="http://schemas.microsoft.com/office/drawing/2014/main" id="{2F90E31B-E732-864D-B00C-3DA121E7B371}"/>
              </a:ext>
            </a:extLst>
          </p:cNvPr>
          <p:cNvSpPr>
            <a:spLocks noGrp="1"/>
          </p:cNvSpPr>
          <p:nvPr>
            <p:ph idx="1"/>
          </p:nvPr>
        </p:nvSpPr>
        <p:spPr/>
        <p:txBody>
          <a:bodyPr/>
          <a:lstStyle/>
          <a:p>
            <a:pPr marL="514350" indent="-514350">
              <a:lnSpc>
                <a:spcPct val="120000"/>
              </a:lnSpc>
              <a:buFont typeface="+mj-lt"/>
              <a:buAutoNum type="arabicPeriod"/>
            </a:pPr>
            <a:r>
              <a:rPr lang="en-US" dirty="0">
                <a:solidFill>
                  <a:schemeClr val="bg1">
                    <a:lumMod val="65000"/>
                  </a:schemeClr>
                </a:solidFill>
              </a:rPr>
              <a:t>Long-Wave InfraRed (LWIR) Driven Science</a:t>
            </a:r>
          </a:p>
          <a:p>
            <a:pPr marL="514350" indent="-514350">
              <a:lnSpc>
                <a:spcPct val="120000"/>
              </a:lnSpc>
              <a:buFont typeface="+mj-lt"/>
              <a:buAutoNum type="arabicPeriod"/>
            </a:pPr>
            <a:r>
              <a:rPr lang="en-US" dirty="0">
                <a:solidFill>
                  <a:schemeClr val="bg1">
                    <a:lumMod val="65000"/>
                  </a:schemeClr>
                </a:solidFill>
              </a:rPr>
              <a:t>E-beam Driven Science</a:t>
            </a:r>
          </a:p>
          <a:p>
            <a:pPr marL="514350" indent="-514350">
              <a:lnSpc>
                <a:spcPct val="120000"/>
              </a:lnSpc>
              <a:buFont typeface="+mj-lt"/>
              <a:buAutoNum type="arabicPeriod"/>
            </a:pPr>
            <a:r>
              <a:rPr lang="en-US" dirty="0"/>
              <a:t>Combined Laser and Electron Beam </a:t>
            </a:r>
          </a:p>
          <a:p>
            <a:pPr marL="514350" indent="-514350">
              <a:lnSpc>
                <a:spcPct val="120000"/>
              </a:lnSpc>
              <a:buFont typeface="+mj-lt"/>
              <a:buAutoNum type="arabicPeriod"/>
            </a:pPr>
            <a:r>
              <a:rPr lang="en-US" dirty="0">
                <a:solidFill>
                  <a:schemeClr val="bg1">
                    <a:lumMod val="65000"/>
                  </a:schemeClr>
                </a:solidFill>
              </a:rPr>
              <a:t>Methods, Diagnostics, and Tools</a:t>
            </a:r>
          </a:p>
          <a:p>
            <a:pPr marL="0" indent="0">
              <a:buNone/>
            </a:pPr>
            <a:endParaRPr lang="en-US" dirty="0"/>
          </a:p>
        </p:txBody>
      </p:sp>
      <p:sp>
        <p:nvSpPr>
          <p:cNvPr id="4" name="Slide Number Placeholder 3">
            <a:extLst>
              <a:ext uri="{FF2B5EF4-FFF2-40B4-BE49-F238E27FC236}">
                <a16:creationId xmlns:a16="http://schemas.microsoft.com/office/drawing/2014/main" id="{B4E57807-6B35-814A-B6E7-A7BAF8ED1A77}"/>
              </a:ext>
            </a:extLst>
          </p:cNvPr>
          <p:cNvSpPr>
            <a:spLocks noGrp="1"/>
          </p:cNvSpPr>
          <p:nvPr>
            <p:ph type="sldNum" sz="quarter" idx="12"/>
          </p:nvPr>
        </p:nvSpPr>
        <p:spPr/>
        <p:txBody>
          <a:bodyPr/>
          <a:lstStyle/>
          <a:p>
            <a:fld id="{716D9922-87B3-6043-9531-5184EA303DC1}" type="slidenum">
              <a:rPr lang="en-US" smtClean="0"/>
              <a:t>24</a:t>
            </a:fld>
            <a:endParaRPr lang="en-US"/>
          </a:p>
        </p:txBody>
      </p:sp>
      <p:sp>
        <p:nvSpPr>
          <p:cNvPr id="5" name="Footer Placeholder 4">
            <a:extLst>
              <a:ext uri="{FF2B5EF4-FFF2-40B4-BE49-F238E27FC236}">
                <a16:creationId xmlns:a16="http://schemas.microsoft.com/office/drawing/2014/main" id="{23B3272C-BAE2-7643-A480-3869C1CCE697}"/>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543255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C7CF7-2948-C94D-8B5D-344804C26B21}"/>
              </a:ext>
            </a:extLst>
          </p:cNvPr>
          <p:cNvSpPr>
            <a:spLocks noGrp="1"/>
          </p:cNvSpPr>
          <p:nvPr>
            <p:ph type="title"/>
          </p:nvPr>
        </p:nvSpPr>
        <p:spPr/>
        <p:txBody>
          <a:bodyPr/>
          <a:lstStyle/>
          <a:p>
            <a:r>
              <a:rPr lang="en-US" dirty="0"/>
              <a:t>Combined Laser and Electron Beam </a:t>
            </a:r>
          </a:p>
        </p:txBody>
      </p:sp>
      <p:sp>
        <p:nvSpPr>
          <p:cNvPr id="3" name="Content Placeholder 2">
            <a:extLst>
              <a:ext uri="{FF2B5EF4-FFF2-40B4-BE49-F238E27FC236}">
                <a16:creationId xmlns:a16="http://schemas.microsoft.com/office/drawing/2014/main" id="{BB65469D-0FCC-C44D-A7D8-267B364A467C}"/>
              </a:ext>
            </a:extLst>
          </p:cNvPr>
          <p:cNvSpPr>
            <a:spLocks noGrp="1"/>
          </p:cNvSpPr>
          <p:nvPr>
            <p:ph idx="1"/>
          </p:nvPr>
        </p:nvSpPr>
        <p:spPr/>
        <p:txBody>
          <a:bodyPr/>
          <a:lstStyle/>
          <a:p>
            <a:r>
              <a:rPr lang="en-US" dirty="0"/>
              <a:t>LWFA injector </a:t>
            </a:r>
          </a:p>
          <a:p>
            <a:r>
              <a:rPr lang="en-US" dirty="0"/>
              <a:t>Dielectric laser acceleration</a:t>
            </a:r>
          </a:p>
          <a:p>
            <a:r>
              <a:rPr lang="en-US" dirty="0"/>
              <a:t>Positron generation and acceleration </a:t>
            </a:r>
          </a:p>
          <a:p>
            <a:r>
              <a:rPr lang="en-US" dirty="0"/>
              <a:t>Radiation Generation in LWFA</a:t>
            </a:r>
          </a:p>
          <a:p>
            <a:r>
              <a:rPr lang="en-US" dirty="0"/>
              <a:t>Inverse Compton scattering </a:t>
            </a:r>
          </a:p>
          <a:p>
            <a:r>
              <a:rPr lang="en-US" dirty="0"/>
              <a:t>e-beam as diagnostic</a:t>
            </a:r>
          </a:p>
          <a:p>
            <a:pPr lvl="1"/>
            <a:r>
              <a:rPr lang="en-US" dirty="0"/>
              <a:t>Field structures in laser plasma interactions</a:t>
            </a:r>
          </a:p>
        </p:txBody>
      </p:sp>
      <p:sp>
        <p:nvSpPr>
          <p:cNvPr id="4" name="Slide Number Placeholder 3">
            <a:extLst>
              <a:ext uri="{FF2B5EF4-FFF2-40B4-BE49-F238E27FC236}">
                <a16:creationId xmlns:a16="http://schemas.microsoft.com/office/drawing/2014/main" id="{11C43007-87BC-D34E-84D1-FE40AA4BF124}"/>
              </a:ext>
            </a:extLst>
          </p:cNvPr>
          <p:cNvSpPr>
            <a:spLocks noGrp="1"/>
          </p:cNvSpPr>
          <p:nvPr>
            <p:ph type="sldNum" sz="quarter" idx="12"/>
          </p:nvPr>
        </p:nvSpPr>
        <p:spPr/>
        <p:txBody>
          <a:bodyPr/>
          <a:lstStyle/>
          <a:p>
            <a:fld id="{716D9922-87B3-6043-9531-5184EA303DC1}" type="slidenum">
              <a:rPr lang="en-US" smtClean="0"/>
              <a:t>25</a:t>
            </a:fld>
            <a:endParaRPr lang="en-US"/>
          </a:p>
        </p:txBody>
      </p:sp>
      <p:sp>
        <p:nvSpPr>
          <p:cNvPr id="5" name="Footer Placeholder 4">
            <a:extLst>
              <a:ext uri="{FF2B5EF4-FFF2-40B4-BE49-F238E27FC236}">
                <a16:creationId xmlns:a16="http://schemas.microsoft.com/office/drawing/2014/main" id="{8F251127-B695-D145-B8D2-CD51B0E5CC9E}"/>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27852659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EE6AE-AF27-4142-851F-5753249DC45F}"/>
              </a:ext>
            </a:extLst>
          </p:cNvPr>
          <p:cNvSpPr>
            <a:spLocks noGrp="1"/>
          </p:cNvSpPr>
          <p:nvPr>
            <p:ph type="title"/>
          </p:nvPr>
        </p:nvSpPr>
        <p:spPr/>
        <p:txBody>
          <a:bodyPr/>
          <a:lstStyle/>
          <a:p>
            <a:r>
              <a:rPr lang="en-US" dirty="0"/>
              <a:t>LWFA Injector</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7B2E529-A7EA-9A45-A342-4BD8DA9C586C}"/>
                  </a:ext>
                </a:extLst>
              </p:cNvPr>
              <p:cNvSpPr>
                <a:spLocks noGrp="1"/>
              </p:cNvSpPr>
              <p:nvPr>
                <p:ph idx="1"/>
              </p:nvPr>
            </p:nvSpPr>
            <p:spPr/>
            <p:txBody>
              <a:bodyPr>
                <a:normAutofit lnSpcReduction="10000"/>
              </a:bodyPr>
              <a:lstStyle/>
              <a:p>
                <a:r>
                  <a:rPr lang="en-US" dirty="0"/>
                  <a:t>External injection of e-beam into an LWFA for studying beam-quality preservation in external injection and staging</a:t>
                </a:r>
              </a:p>
              <a:p>
                <a:r>
                  <a:rPr lang="en-US" dirty="0"/>
                  <a:t>Advantages</a:t>
                </a:r>
              </a:p>
              <a:p>
                <a:pPr lvl="1"/>
                <a:r>
                  <a:rPr lang="en-US" dirty="0"/>
                  <a:t>Plasma wakes produced by LWIR pulse are significantly larger than those created by the near-IR</a:t>
                </a:r>
              </a:p>
              <a:p>
                <a:pPr lvl="1"/>
                <a:r>
                  <a:rPr lang="en-US" dirty="0"/>
                  <a:t>This allows for the small bunch to be accurately placed inside the plasma bubble.</a:t>
                </a:r>
              </a:p>
              <a:p>
                <a:pPr lvl="1"/>
                <a:r>
                  <a:rPr lang="en-US" dirty="0"/>
                  <a:t>Hosing instability due to imperfect placement of the electron beam inside LWFA can be experimentally studied in detail.</a:t>
                </a:r>
              </a:p>
              <a:p>
                <a:r>
                  <a:rPr lang="en-US" dirty="0"/>
                  <a:t>Facility Requirements</a:t>
                </a:r>
              </a:p>
              <a:p>
                <a:pPr lvl="1"/>
                <a:r>
                  <a:rPr lang="en-US" dirty="0"/>
                  <a:t>Laser parameters to reach blowout regime</a:t>
                </a:r>
              </a:p>
              <a:p>
                <a:pPr lvl="1"/>
                <a:r>
                  <a:rPr lang="en-US" dirty="0"/>
                  <a:t>The electron beam will need to have dimensions much smaller than the blowout radius. In other words,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𝜎</m:t>
                        </m:r>
                      </m:e>
                      <m:sub>
                        <m:r>
                          <a:rPr lang="en-US" i="1">
                            <a:latin typeface="Cambria Math" panose="02040503050406030204" pitchFamily="18" charset="0"/>
                          </a:rPr>
                          <m:t>𝑟</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𝜎</m:t>
                        </m:r>
                      </m:e>
                      <m:sub>
                        <m:r>
                          <a:rPr lang="en-US" i="1">
                            <a:latin typeface="Cambria Math" panose="02040503050406030204" pitchFamily="18" charset="0"/>
                          </a:rPr>
                          <m:t>𝑧</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𝑏</m:t>
                        </m:r>
                      </m:sub>
                    </m:sSub>
                    <m:r>
                      <a:rPr lang="en-US" i="1">
                        <a:latin typeface="Cambria Math" panose="02040503050406030204" pitchFamily="18" charset="0"/>
                      </a:rPr>
                      <m:t>~100 </m:t>
                    </m:r>
                    <m:r>
                      <a:rPr lang="en-US" i="1">
                        <a:latin typeface="Cambria Math" panose="02040503050406030204" pitchFamily="18" charset="0"/>
                      </a:rPr>
                      <m:t>𝜇</m:t>
                    </m:r>
                    <m:r>
                      <a:rPr lang="en-US" i="1">
                        <a:latin typeface="Cambria Math" panose="02040503050406030204" pitchFamily="18" charset="0"/>
                      </a:rPr>
                      <m:t>𝑚</m:t>
                    </m:r>
                  </m:oMath>
                </a14:m>
                <a:r>
                  <a:rPr lang="en-US" dirty="0"/>
                  <a:t>.</a:t>
                </a:r>
              </a:p>
              <a:p>
                <a:pPr lvl="1"/>
                <a:r>
                  <a:rPr lang="en-US" dirty="0"/>
                  <a:t>Highly relativistic e-beam (</a:t>
                </a:r>
                <a14:m>
                  <m:oMath xmlns:m="http://schemas.openxmlformats.org/officeDocument/2006/math">
                    <m:r>
                      <a:rPr lang="en-US" i="1">
                        <a:latin typeface="Cambria Math" panose="02040503050406030204" pitchFamily="18" charset="0"/>
                      </a:rPr>
                      <m:t>𝛾</m:t>
                    </m:r>
                    <m:r>
                      <a:rPr lang="en-US" i="1">
                        <a:latin typeface="Cambria Math" panose="02040503050406030204" pitchFamily="18" charset="0"/>
                      </a:rPr>
                      <m:t>≫1</m:t>
                    </m:r>
                  </m:oMath>
                </a14:m>
                <a:r>
                  <a:rPr lang="en-US" dirty="0"/>
                  <a:t>0).</a:t>
                </a:r>
              </a:p>
            </p:txBody>
          </p:sp>
        </mc:Choice>
        <mc:Fallback xmlns="">
          <p:sp>
            <p:nvSpPr>
              <p:cNvPr id="3" name="Content Placeholder 2">
                <a:extLst>
                  <a:ext uri="{FF2B5EF4-FFF2-40B4-BE49-F238E27FC236}">
                    <a16:creationId xmlns:a16="http://schemas.microsoft.com/office/drawing/2014/main" id="{E7B2E529-A7EA-9A45-A342-4BD8DA9C586C}"/>
                  </a:ext>
                </a:extLst>
              </p:cNvPr>
              <p:cNvSpPr>
                <a:spLocks noGrp="1" noRot="1" noChangeAspect="1" noMove="1" noResize="1" noEditPoints="1" noAdjustHandles="1" noChangeArrowheads="1" noChangeShapeType="1" noTextEdit="1"/>
              </p:cNvSpPr>
              <p:nvPr>
                <p:ph idx="1"/>
              </p:nvPr>
            </p:nvSpPr>
            <p:spPr>
              <a:blipFill>
                <a:blip r:embed="rId2"/>
                <a:stretch>
                  <a:fillRect l="-1029" t="-2703" r="-1943"/>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994CAAFE-9ABC-7748-9E0B-A8C9DDB416CC}"/>
              </a:ext>
            </a:extLst>
          </p:cNvPr>
          <p:cNvSpPr>
            <a:spLocks noGrp="1"/>
          </p:cNvSpPr>
          <p:nvPr>
            <p:ph type="sldNum" sz="quarter" idx="12"/>
          </p:nvPr>
        </p:nvSpPr>
        <p:spPr/>
        <p:txBody>
          <a:bodyPr/>
          <a:lstStyle/>
          <a:p>
            <a:fld id="{716D9922-87B3-6043-9531-5184EA303DC1}" type="slidenum">
              <a:rPr lang="en-US" smtClean="0"/>
              <a:t>26</a:t>
            </a:fld>
            <a:endParaRPr lang="en-US"/>
          </a:p>
        </p:txBody>
      </p:sp>
      <p:sp>
        <p:nvSpPr>
          <p:cNvPr id="5" name="Footer Placeholder 4">
            <a:extLst>
              <a:ext uri="{FF2B5EF4-FFF2-40B4-BE49-F238E27FC236}">
                <a16:creationId xmlns:a16="http://schemas.microsoft.com/office/drawing/2014/main" id="{F52906F4-4AB5-7241-A591-8671985268C3}"/>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26874683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BA4C0-C330-F545-8610-14F7D0DE6791}"/>
              </a:ext>
            </a:extLst>
          </p:cNvPr>
          <p:cNvSpPr>
            <a:spLocks noGrp="1"/>
          </p:cNvSpPr>
          <p:nvPr>
            <p:ph type="title"/>
          </p:nvPr>
        </p:nvSpPr>
        <p:spPr/>
        <p:txBody>
          <a:bodyPr/>
          <a:lstStyle/>
          <a:p>
            <a:r>
              <a:rPr lang="en-US" dirty="0"/>
              <a:t>Dielectric Laser Acceleration</a:t>
            </a:r>
          </a:p>
        </p:txBody>
      </p:sp>
      <p:sp>
        <p:nvSpPr>
          <p:cNvPr id="4" name="Slide Number Placeholder 3">
            <a:extLst>
              <a:ext uri="{FF2B5EF4-FFF2-40B4-BE49-F238E27FC236}">
                <a16:creationId xmlns:a16="http://schemas.microsoft.com/office/drawing/2014/main" id="{03EB14B7-67A6-DE45-BC0C-7B390A2D18D9}"/>
              </a:ext>
            </a:extLst>
          </p:cNvPr>
          <p:cNvSpPr>
            <a:spLocks noGrp="1"/>
          </p:cNvSpPr>
          <p:nvPr>
            <p:ph type="sldNum" sz="quarter" idx="12"/>
          </p:nvPr>
        </p:nvSpPr>
        <p:spPr/>
        <p:txBody>
          <a:bodyPr/>
          <a:lstStyle/>
          <a:p>
            <a:fld id="{716D9922-87B3-6043-9531-5184EA303DC1}" type="slidenum">
              <a:rPr lang="en-US" smtClean="0"/>
              <a:t>27</a:t>
            </a:fld>
            <a:endParaRPr lang="en-US"/>
          </a:p>
        </p:txBody>
      </p:sp>
      <p:sp>
        <p:nvSpPr>
          <p:cNvPr id="5" name="Footer Placeholder 4">
            <a:extLst>
              <a:ext uri="{FF2B5EF4-FFF2-40B4-BE49-F238E27FC236}">
                <a16:creationId xmlns:a16="http://schemas.microsoft.com/office/drawing/2014/main" id="{011B427C-E0FB-3A41-8296-E62DA9006FD3}"/>
              </a:ext>
            </a:extLst>
          </p:cNvPr>
          <p:cNvSpPr>
            <a:spLocks noGrp="1"/>
          </p:cNvSpPr>
          <p:nvPr>
            <p:ph type="ftr" sz="quarter" idx="13"/>
          </p:nvPr>
        </p:nvSpPr>
        <p:spPr/>
        <p:txBody>
          <a:bodyPr/>
          <a:lstStyle/>
          <a:p>
            <a:endParaRPr lang="en-US" dirty="0"/>
          </a:p>
        </p:txBody>
      </p:sp>
      <p:graphicFrame>
        <p:nvGraphicFramePr>
          <p:cNvPr id="6" name="Content Placeholder 3">
            <a:extLst>
              <a:ext uri="{FF2B5EF4-FFF2-40B4-BE49-F238E27FC236}">
                <a16:creationId xmlns:a16="http://schemas.microsoft.com/office/drawing/2014/main" id="{D2D60BDB-0E97-8C40-8786-9D683E67677D}"/>
              </a:ext>
            </a:extLst>
          </p:cNvPr>
          <p:cNvGraphicFramePr>
            <a:graphicFrameLocks noGrp="1"/>
          </p:cNvGraphicFramePr>
          <p:nvPr>
            <p:ph idx="1"/>
            <p:extLst>
              <p:ext uri="{D42A27DB-BD31-4B8C-83A1-F6EECF244321}">
                <p14:modId xmlns:p14="http://schemas.microsoft.com/office/powerpoint/2010/main" val="3128023949"/>
              </p:ext>
            </p:extLst>
          </p:nvPr>
        </p:nvGraphicFramePr>
        <p:xfrm>
          <a:off x="5400828" y="1103269"/>
          <a:ext cx="5875549" cy="4651459"/>
        </p:xfrm>
        <a:graphic>
          <a:graphicData uri="http://schemas.openxmlformats.org/drawingml/2006/table">
            <a:tbl>
              <a:tblPr firstRow="1" bandRow="1">
                <a:tableStyleId>{5C22544A-7EE6-4342-B048-85BDC9FD1C3A}</a:tableStyleId>
              </a:tblPr>
              <a:tblGrid>
                <a:gridCol w="2434137">
                  <a:extLst>
                    <a:ext uri="{9D8B030D-6E8A-4147-A177-3AD203B41FA5}">
                      <a16:colId xmlns:a16="http://schemas.microsoft.com/office/drawing/2014/main" val="4052047286"/>
                    </a:ext>
                  </a:extLst>
                </a:gridCol>
                <a:gridCol w="1969730">
                  <a:extLst>
                    <a:ext uri="{9D8B030D-6E8A-4147-A177-3AD203B41FA5}">
                      <a16:colId xmlns:a16="http://schemas.microsoft.com/office/drawing/2014/main" val="3523503442"/>
                    </a:ext>
                  </a:extLst>
                </a:gridCol>
                <a:gridCol w="1471682">
                  <a:extLst>
                    <a:ext uri="{9D8B030D-6E8A-4147-A177-3AD203B41FA5}">
                      <a16:colId xmlns:a16="http://schemas.microsoft.com/office/drawing/2014/main" val="515055443"/>
                    </a:ext>
                  </a:extLst>
                </a:gridCol>
              </a:tblGrid>
              <a:tr h="374944">
                <a:tc>
                  <a:txBody>
                    <a:bodyPr/>
                    <a:lstStyle/>
                    <a:p>
                      <a:pPr marL="0" marR="0">
                        <a:spcBef>
                          <a:spcPts val="0"/>
                        </a:spcBef>
                        <a:spcAft>
                          <a:spcPts val="0"/>
                        </a:spcAft>
                      </a:pPr>
                      <a:r>
                        <a:rPr lang="en-US" sz="1600">
                          <a:effectLst/>
                        </a:rPr>
                        <a:t>Parameter</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a:tc>
                <a:tc>
                  <a:txBody>
                    <a:bodyPr/>
                    <a:lstStyle/>
                    <a:p>
                      <a:pPr marL="0" marR="0">
                        <a:spcBef>
                          <a:spcPts val="0"/>
                        </a:spcBef>
                        <a:spcAft>
                          <a:spcPts val="0"/>
                        </a:spcAft>
                      </a:pPr>
                      <a:r>
                        <a:rPr lang="en-US" sz="1600">
                          <a:effectLst/>
                        </a:rPr>
                        <a:t>Demonstration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a:tc>
                <a:tc>
                  <a:txBody>
                    <a:bodyPr/>
                    <a:lstStyle/>
                    <a:p>
                      <a:pPr marL="0" marR="0">
                        <a:spcBef>
                          <a:spcPts val="0"/>
                        </a:spcBef>
                        <a:spcAft>
                          <a:spcPts val="0"/>
                        </a:spcAft>
                      </a:pPr>
                      <a:r>
                        <a:rPr lang="en-US" sz="1600" dirty="0">
                          <a:effectLst/>
                        </a:rPr>
                        <a:t>Ideal</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743872598"/>
                  </a:ext>
                </a:extLst>
              </a:tr>
              <a:tr h="374944">
                <a:tc>
                  <a:txBody>
                    <a:bodyPr/>
                    <a:lstStyle/>
                    <a:p>
                      <a:pPr marL="0" marR="0">
                        <a:spcBef>
                          <a:spcPts val="0"/>
                        </a:spcBef>
                        <a:spcAft>
                          <a:spcPts val="0"/>
                        </a:spcAft>
                      </a:pPr>
                      <a:r>
                        <a:rPr lang="en-US" sz="1600">
                          <a:effectLst/>
                        </a:rPr>
                        <a:t>Bunch Charge</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a:tc>
                <a:tc>
                  <a:txBody>
                    <a:bodyPr/>
                    <a:lstStyle/>
                    <a:p>
                      <a:pPr marL="0" marR="0">
                        <a:spcBef>
                          <a:spcPts val="0"/>
                        </a:spcBef>
                        <a:spcAft>
                          <a:spcPts val="0"/>
                        </a:spcAft>
                      </a:pPr>
                      <a:r>
                        <a:rPr lang="en-US" sz="1600">
                          <a:effectLst/>
                        </a:rPr>
                        <a:t>1 pC</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a:tc>
                <a:tc>
                  <a:txBody>
                    <a:bodyPr/>
                    <a:lstStyle/>
                    <a:p>
                      <a:pPr marL="0" marR="0">
                        <a:spcBef>
                          <a:spcPts val="0"/>
                        </a:spcBef>
                        <a:spcAft>
                          <a:spcPts val="0"/>
                        </a:spcAft>
                      </a:pPr>
                      <a:r>
                        <a:rPr lang="en-US" sz="1600">
                          <a:effectLst/>
                        </a:rPr>
                        <a:t>1-5 fC</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120961153"/>
                  </a:ext>
                </a:extLst>
              </a:tr>
              <a:tr h="374944">
                <a:tc>
                  <a:txBody>
                    <a:bodyPr/>
                    <a:lstStyle/>
                    <a:p>
                      <a:pPr marL="0" marR="0">
                        <a:spcBef>
                          <a:spcPts val="0"/>
                        </a:spcBef>
                        <a:spcAft>
                          <a:spcPts val="0"/>
                        </a:spcAft>
                      </a:pPr>
                      <a:r>
                        <a:rPr lang="en-US" sz="1600">
                          <a:effectLst/>
                        </a:rPr>
                        <a:t>Beam Energy</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a:tc>
                <a:tc>
                  <a:txBody>
                    <a:bodyPr/>
                    <a:lstStyle/>
                    <a:p>
                      <a:pPr marL="0" marR="0">
                        <a:spcBef>
                          <a:spcPts val="0"/>
                        </a:spcBef>
                        <a:spcAft>
                          <a:spcPts val="0"/>
                        </a:spcAft>
                      </a:pPr>
                      <a:r>
                        <a:rPr lang="en-US" sz="1600">
                          <a:effectLst/>
                        </a:rPr>
                        <a:t>50 MeV</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a:tc>
                <a:tc>
                  <a:txBody>
                    <a:bodyPr/>
                    <a:lstStyle/>
                    <a:p>
                      <a:pPr marL="0" marR="0">
                        <a:spcBef>
                          <a:spcPts val="0"/>
                        </a:spcBef>
                        <a:spcAft>
                          <a:spcPts val="0"/>
                        </a:spcAft>
                      </a:pPr>
                      <a:r>
                        <a:rPr lang="en-US" sz="1600">
                          <a:effectLst/>
                        </a:rPr>
                        <a:t>-</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462391525"/>
                  </a:ext>
                </a:extLst>
              </a:tr>
              <a:tr h="374944">
                <a:tc>
                  <a:txBody>
                    <a:bodyPr/>
                    <a:lstStyle/>
                    <a:p>
                      <a:pPr marL="0" marR="0">
                        <a:spcBef>
                          <a:spcPts val="0"/>
                        </a:spcBef>
                        <a:spcAft>
                          <a:spcPts val="0"/>
                        </a:spcAft>
                      </a:pPr>
                      <a:r>
                        <a:rPr lang="en-US" sz="1600">
                          <a:effectLst/>
                        </a:rPr>
                        <a:t>Emittance (norm)</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a:tc>
                <a:tc>
                  <a:txBody>
                    <a:bodyPr/>
                    <a:lstStyle/>
                    <a:p>
                      <a:pPr marL="0" marR="0">
                        <a:spcBef>
                          <a:spcPts val="0"/>
                        </a:spcBef>
                        <a:spcAft>
                          <a:spcPts val="0"/>
                        </a:spcAft>
                      </a:pPr>
                      <a:r>
                        <a:rPr lang="en-US" sz="1600">
                          <a:effectLst/>
                        </a:rPr>
                        <a:t>20 nm</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a:tc>
                <a:tc>
                  <a:txBody>
                    <a:bodyPr/>
                    <a:lstStyle/>
                    <a:p>
                      <a:pPr marL="0" marR="0">
                        <a:spcBef>
                          <a:spcPts val="0"/>
                        </a:spcBef>
                        <a:spcAft>
                          <a:spcPts val="0"/>
                        </a:spcAft>
                      </a:pPr>
                      <a:r>
                        <a:rPr lang="en-US" sz="1600">
                          <a:effectLst/>
                        </a:rPr>
                        <a:t>1-5 nm</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802841670"/>
                  </a:ext>
                </a:extLst>
              </a:tr>
              <a:tr h="638481">
                <a:tc>
                  <a:txBody>
                    <a:bodyPr/>
                    <a:lstStyle/>
                    <a:p>
                      <a:pPr marL="0" marR="0">
                        <a:spcBef>
                          <a:spcPts val="0"/>
                        </a:spcBef>
                        <a:spcAft>
                          <a:spcPts val="0"/>
                        </a:spcAft>
                      </a:pPr>
                      <a:r>
                        <a:rPr lang="en-US" sz="1600">
                          <a:effectLst/>
                        </a:rPr>
                        <a:t>RMS Spot Size</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a:tc>
                <a:tc>
                  <a:txBody>
                    <a:bodyPr/>
                    <a:lstStyle/>
                    <a:p>
                      <a:pPr marL="0" marR="0">
                        <a:spcBef>
                          <a:spcPts val="0"/>
                        </a:spcBef>
                        <a:spcAft>
                          <a:spcPts val="0"/>
                        </a:spcAft>
                      </a:pPr>
                      <a:r>
                        <a:rPr lang="en-US" sz="1600">
                          <a:effectLst/>
                        </a:rPr>
                        <a:t>5 µm</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a:tc>
                <a:tc>
                  <a:txBody>
                    <a:bodyPr/>
                    <a:lstStyle/>
                    <a:p>
                      <a:pPr marL="0" marR="0">
                        <a:spcBef>
                          <a:spcPts val="0"/>
                        </a:spcBef>
                        <a:spcAft>
                          <a:spcPts val="0"/>
                        </a:spcAft>
                      </a:pPr>
                      <a:r>
                        <a:rPr lang="en-US" sz="1600">
                          <a:effectLst/>
                        </a:rPr>
                        <a:t>10 to 100 nm</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740904941"/>
                  </a:ext>
                </a:extLst>
              </a:tr>
              <a:tr h="624907">
                <a:tc>
                  <a:txBody>
                    <a:bodyPr/>
                    <a:lstStyle/>
                    <a:p>
                      <a:pPr marL="0" marR="0">
                        <a:spcBef>
                          <a:spcPts val="0"/>
                        </a:spcBef>
                        <a:spcAft>
                          <a:spcPts val="0"/>
                        </a:spcAft>
                      </a:pPr>
                      <a:r>
                        <a:rPr lang="en-US" sz="1600">
                          <a:effectLst/>
                        </a:rPr>
                        <a:t>Laser Wavelength</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a:tc>
                <a:tc>
                  <a:txBody>
                    <a:bodyPr/>
                    <a:lstStyle/>
                    <a:p>
                      <a:pPr marL="0" marR="0">
                        <a:spcBef>
                          <a:spcPts val="0"/>
                        </a:spcBef>
                        <a:spcAft>
                          <a:spcPts val="0"/>
                        </a:spcAft>
                      </a:pPr>
                      <a:r>
                        <a:rPr lang="en-US" sz="1600">
                          <a:effectLst/>
                        </a:rPr>
                        <a:t>10 µm</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a:tc>
                <a:tc>
                  <a:txBody>
                    <a:bodyPr/>
                    <a:lstStyle/>
                    <a:p>
                      <a:pPr marL="0" marR="0">
                        <a:spcBef>
                          <a:spcPts val="0"/>
                        </a:spcBef>
                        <a:spcAft>
                          <a:spcPts val="0"/>
                        </a:spcAft>
                      </a:pPr>
                      <a:r>
                        <a:rPr lang="en-US" sz="1600" dirty="0">
                          <a:effectLst/>
                        </a:rPr>
                        <a:t>1 to 2 µm</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960999671"/>
                  </a:ext>
                </a:extLst>
              </a:tr>
              <a:tr h="624907">
                <a:tc>
                  <a:txBody>
                    <a:bodyPr/>
                    <a:lstStyle/>
                    <a:p>
                      <a:pPr marL="0" marR="0">
                        <a:spcBef>
                          <a:spcPts val="0"/>
                        </a:spcBef>
                        <a:spcAft>
                          <a:spcPts val="0"/>
                        </a:spcAft>
                      </a:pPr>
                      <a:r>
                        <a:rPr lang="en-US" sz="1600">
                          <a:effectLst/>
                        </a:rPr>
                        <a:t>Laser Pulse Length</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a:tc>
                <a:tc>
                  <a:txBody>
                    <a:bodyPr/>
                    <a:lstStyle/>
                    <a:p>
                      <a:pPr marL="0" marR="0">
                        <a:spcBef>
                          <a:spcPts val="0"/>
                        </a:spcBef>
                        <a:spcAft>
                          <a:spcPts val="0"/>
                        </a:spcAft>
                      </a:pPr>
                      <a:r>
                        <a:rPr lang="en-US" sz="1600">
                          <a:effectLst/>
                        </a:rPr>
                        <a:t>2 ps</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a:tc>
                <a:tc>
                  <a:txBody>
                    <a:bodyPr/>
                    <a:lstStyle/>
                    <a:p>
                      <a:pPr marL="0" marR="0">
                        <a:spcBef>
                          <a:spcPts val="0"/>
                        </a:spcBef>
                        <a:spcAft>
                          <a:spcPts val="0"/>
                        </a:spcAft>
                      </a:pPr>
                      <a:r>
                        <a:rPr lang="en-US" sz="1600">
                          <a:effectLst/>
                        </a:rPr>
                        <a:t>0.1 to 1 ps</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480271337"/>
                  </a:ext>
                </a:extLst>
              </a:tr>
              <a:tr h="624907">
                <a:tc>
                  <a:txBody>
                    <a:bodyPr/>
                    <a:lstStyle/>
                    <a:p>
                      <a:pPr marL="0" marR="0">
                        <a:spcBef>
                          <a:spcPts val="0"/>
                        </a:spcBef>
                        <a:spcAft>
                          <a:spcPts val="0"/>
                        </a:spcAft>
                      </a:pPr>
                      <a:r>
                        <a:rPr lang="en-US" sz="1600">
                          <a:effectLst/>
                        </a:rPr>
                        <a:t>Laser Pulse Energy</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a:tc>
                <a:tc>
                  <a:txBody>
                    <a:bodyPr/>
                    <a:lstStyle/>
                    <a:p>
                      <a:pPr marL="0" marR="0">
                        <a:spcBef>
                          <a:spcPts val="0"/>
                        </a:spcBef>
                        <a:spcAft>
                          <a:spcPts val="0"/>
                        </a:spcAft>
                      </a:pPr>
                      <a:r>
                        <a:rPr lang="en-US" sz="1600">
                          <a:effectLst/>
                        </a:rPr>
                        <a:t>20 mJ</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a:tc>
                <a:tc>
                  <a:txBody>
                    <a:bodyPr/>
                    <a:lstStyle/>
                    <a:p>
                      <a:pPr marL="0" marR="0">
                        <a:spcBef>
                          <a:spcPts val="0"/>
                        </a:spcBef>
                        <a:spcAft>
                          <a:spcPts val="0"/>
                        </a:spcAft>
                      </a:pPr>
                      <a:r>
                        <a:rPr lang="en-US" sz="1600">
                          <a:effectLst/>
                        </a:rPr>
                        <a:t>1 to 10 µJ</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92784166"/>
                  </a:ext>
                </a:extLst>
              </a:tr>
              <a:tr h="638481">
                <a:tc>
                  <a:txBody>
                    <a:bodyPr/>
                    <a:lstStyle/>
                    <a:p>
                      <a:pPr marL="0" marR="0">
                        <a:spcBef>
                          <a:spcPts val="0"/>
                        </a:spcBef>
                        <a:spcAft>
                          <a:spcPts val="0"/>
                        </a:spcAft>
                      </a:pPr>
                      <a:r>
                        <a:rPr lang="en-US" sz="1600">
                          <a:effectLst/>
                        </a:rPr>
                        <a:t>Rep Rate</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a:tc>
                <a:tc>
                  <a:txBody>
                    <a:bodyPr/>
                    <a:lstStyle/>
                    <a:p>
                      <a:pPr marL="0" marR="0">
                        <a:spcBef>
                          <a:spcPts val="0"/>
                        </a:spcBef>
                        <a:spcAft>
                          <a:spcPts val="0"/>
                        </a:spcAft>
                      </a:pPr>
                      <a:r>
                        <a:rPr lang="en-US" sz="1600" dirty="0">
                          <a:effectLst/>
                        </a:rPr>
                        <a:t>10 Hz</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a:tc>
                <a:tc>
                  <a:txBody>
                    <a:bodyPr/>
                    <a:lstStyle/>
                    <a:p>
                      <a:pPr marL="0" marR="0">
                        <a:spcBef>
                          <a:spcPts val="0"/>
                        </a:spcBef>
                        <a:spcAft>
                          <a:spcPts val="0"/>
                        </a:spcAft>
                      </a:pPr>
                      <a:r>
                        <a:rPr lang="en-US" sz="1600" dirty="0">
                          <a:effectLst/>
                        </a:rPr>
                        <a:t>10-100 MHz</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301412981"/>
                  </a:ext>
                </a:extLst>
              </a:tr>
            </a:tbl>
          </a:graphicData>
        </a:graphic>
      </p:graphicFrame>
      <p:pic>
        <p:nvPicPr>
          <p:cNvPr id="7" name="Picture 6">
            <a:extLst>
              <a:ext uri="{FF2B5EF4-FFF2-40B4-BE49-F238E27FC236}">
                <a16:creationId xmlns:a16="http://schemas.microsoft.com/office/drawing/2014/main" id="{2CF162E7-9D15-3547-AD69-8F565285B3B5}"/>
              </a:ext>
            </a:extLst>
          </p:cNvPr>
          <p:cNvPicPr>
            <a:picLocks noChangeAspect="1"/>
          </p:cNvPicPr>
          <p:nvPr/>
        </p:nvPicPr>
        <p:blipFill>
          <a:blip r:embed="rId2"/>
          <a:stretch>
            <a:fillRect/>
          </a:stretch>
        </p:blipFill>
        <p:spPr>
          <a:xfrm>
            <a:off x="341640" y="1297171"/>
            <a:ext cx="4394490" cy="4263656"/>
          </a:xfrm>
          <a:prstGeom prst="rect">
            <a:avLst/>
          </a:prstGeom>
        </p:spPr>
      </p:pic>
      <p:sp>
        <p:nvSpPr>
          <p:cNvPr id="8" name="Rectangle 7">
            <a:extLst>
              <a:ext uri="{FF2B5EF4-FFF2-40B4-BE49-F238E27FC236}">
                <a16:creationId xmlns:a16="http://schemas.microsoft.com/office/drawing/2014/main" id="{516E477C-F80B-414A-B156-B68A777EBF4A}"/>
              </a:ext>
            </a:extLst>
          </p:cNvPr>
          <p:cNvSpPr/>
          <p:nvPr/>
        </p:nvSpPr>
        <p:spPr>
          <a:xfrm>
            <a:off x="341640" y="1297171"/>
            <a:ext cx="1427200" cy="1997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pic>
        <p:nvPicPr>
          <p:cNvPr id="9" name="Picture 8">
            <a:extLst>
              <a:ext uri="{FF2B5EF4-FFF2-40B4-BE49-F238E27FC236}">
                <a16:creationId xmlns:a16="http://schemas.microsoft.com/office/drawing/2014/main" id="{71DAE2AA-8308-A846-AD57-91ADC849E004}"/>
              </a:ext>
            </a:extLst>
          </p:cNvPr>
          <p:cNvPicPr>
            <a:picLocks noChangeAspect="1"/>
          </p:cNvPicPr>
          <p:nvPr/>
        </p:nvPicPr>
        <p:blipFill rotWithShape="1">
          <a:blip r:embed="rId3"/>
          <a:srcRect t="36782" r="50979"/>
          <a:stretch/>
        </p:blipFill>
        <p:spPr>
          <a:xfrm>
            <a:off x="0" y="1878046"/>
            <a:ext cx="1475665" cy="1167114"/>
          </a:xfrm>
          <a:prstGeom prst="rect">
            <a:avLst/>
          </a:prstGeom>
        </p:spPr>
      </p:pic>
      <p:cxnSp>
        <p:nvCxnSpPr>
          <p:cNvPr id="11" name="Straight Arrow Connector 10">
            <a:extLst>
              <a:ext uri="{FF2B5EF4-FFF2-40B4-BE49-F238E27FC236}">
                <a16:creationId xmlns:a16="http://schemas.microsoft.com/office/drawing/2014/main" id="{4138A25C-A67D-9C40-8F1D-DB306FF19597}"/>
              </a:ext>
            </a:extLst>
          </p:cNvPr>
          <p:cNvCxnSpPr>
            <a:cxnSpLocks/>
          </p:cNvCxnSpPr>
          <p:nvPr/>
        </p:nvCxnSpPr>
        <p:spPr>
          <a:xfrm>
            <a:off x="1271239" y="2839844"/>
            <a:ext cx="497601" cy="11475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29486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227CC-A2EB-B942-AA62-38FE86AF9DB9}"/>
              </a:ext>
            </a:extLst>
          </p:cNvPr>
          <p:cNvSpPr>
            <a:spLocks noGrp="1"/>
          </p:cNvSpPr>
          <p:nvPr>
            <p:ph type="title"/>
          </p:nvPr>
        </p:nvSpPr>
        <p:spPr/>
        <p:txBody>
          <a:bodyPr/>
          <a:lstStyle/>
          <a:p>
            <a:r>
              <a:rPr lang="en-US" dirty="0"/>
              <a:t>Dielectric Laser Acceleration</a:t>
            </a:r>
          </a:p>
        </p:txBody>
      </p:sp>
      <p:sp>
        <p:nvSpPr>
          <p:cNvPr id="3" name="Content Placeholder 2">
            <a:extLst>
              <a:ext uri="{FF2B5EF4-FFF2-40B4-BE49-F238E27FC236}">
                <a16:creationId xmlns:a16="http://schemas.microsoft.com/office/drawing/2014/main" id="{FC0D5876-EDD1-E341-85C0-613C7E24BD28}"/>
              </a:ext>
            </a:extLst>
          </p:cNvPr>
          <p:cNvSpPr>
            <a:spLocks noGrp="1"/>
          </p:cNvSpPr>
          <p:nvPr>
            <p:ph idx="1"/>
          </p:nvPr>
        </p:nvSpPr>
        <p:spPr/>
        <p:txBody>
          <a:bodyPr>
            <a:normAutofit fontScale="92500" lnSpcReduction="20000"/>
          </a:bodyPr>
          <a:lstStyle/>
          <a:p>
            <a:r>
              <a:rPr lang="en-US" dirty="0"/>
              <a:t>Compact accelerator based on micron scale photonic structures driven with laser light </a:t>
            </a:r>
          </a:p>
          <a:p>
            <a:r>
              <a:rPr lang="en-US" dirty="0"/>
              <a:t>Advantages</a:t>
            </a:r>
          </a:p>
          <a:p>
            <a:pPr lvl="1"/>
            <a:r>
              <a:rPr lang="en-US" dirty="0"/>
              <a:t>The aperture of the accelerating channel is on the order of the driving wavelength </a:t>
            </a:r>
          </a:p>
          <a:p>
            <a:pPr lvl="1"/>
            <a:r>
              <a:rPr lang="en-US" dirty="0"/>
              <a:t>Small apertures needed for near-IR pose challenges for particle transport, limiting the electron charge to a few </a:t>
            </a:r>
            <a:r>
              <a:rPr lang="en-US" dirty="0" err="1"/>
              <a:t>fC</a:t>
            </a:r>
            <a:r>
              <a:rPr lang="en-US" dirty="0"/>
              <a:t> per bunch, and requiring the development of compatible </a:t>
            </a:r>
            <a:r>
              <a:rPr lang="en-US" dirty="0" err="1"/>
              <a:t>nano</a:t>
            </a:r>
            <a:r>
              <a:rPr lang="en-US" dirty="0"/>
              <a:t>-emission sources of extremely low emittance and exceptional brightness.</a:t>
            </a:r>
          </a:p>
          <a:p>
            <a:pPr lvl="1"/>
            <a:r>
              <a:rPr lang="en-US" dirty="0"/>
              <a:t>ATF LWIR allows for a factor of 100 higher charge throughput, reduced requirements on external focusing, and factor of 10 relaxation in tolerances on structure fabrication and co-alignment of successive structures. </a:t>
            </a:r>
          </a:p>
          <a:p>
            <a:pPr lvl="1"/>
            <a:r>
              <a:rPr lang="en-US" dirty="0"/>
              <a:t>optically </a:t>
            </a:r>
            <a:r>
              <a:rPr lang="en-US" dirty="0" err="1"/>
              <a:t>microbunched</a:t>
            </a:r>
            <a:r>
              <a:rPr lang="en-US" dirty="0"/>
              <a:t> beams and laser recirculation, used e.g. in inverse free electron laser (IFEL) experiments at ATF, enables phase-synchronous net acceleration of pre-bunched beams and high repetition rate operation. </a:t>
            </a:r>
          </a:p>
          <a:p>
            <a:pPr lvl="1"/>
            <a:r>
              <a:rPr lang="en-US" dirty="0"/>
              <a:t>These capabilities would facilitate key demonstrations to study beam dynamics, wakefield effects, and acceleration over centimeter-scale distances with multi-MeV energy gains. </a:t>
            </a:r>
          </a:p>
          <a:p>
            <a:endParaRPr lang="en-US" dirty="0"/>
          </a:p>
        </p:txBody>
      </p:sp>
      <p:sp>
        <p:nvSpPr>
          <p:cNvPr id="4" name="Slide Number Placeholder 3">
            <a:extLst>
              <a:ext uri="{FF2B5EF4-FFF2-40B4-BE49-F238E27FC236}">
                <a16:creationId xmlns:a16="http://schemas.microsoft.com/office/drawing/2014/main" id="{4F85C94B-9F4D-B441-AA75-DCE366810115}"/>
              </a:ext>
            </a:extLst>
          </p:cNvPr>
          <p:cNvSpPr>
            <a:spLocks noGrp="1"/>
          </p:cNvSpPr>
          <p:nvPr>
            <p:ph type="sldNum" sz="quarter" idx="12"/>
          </p:nvPr>
        </p:nvSpPr>
        <p:spPr/>
        <p:txBody>
          <a:bodyPr/>
          <a:lstStyle/>
          <a:p>
            <a:fld id="{716D9922-87B3-6043-9531-5184EA303DC1}" type="slidenum">
              <a:rPr lang="en-US" smtClean="0"/>
              <a:t>28</a:t>
            </a:fld>
            <a:endParaRPr lang="en-US"/>
          </a:p>
        </p:txBody>
      </p:sp>
      <p:sp>
        <p:nvSpPr>
          <p:cNvPr id="5" name="Footer Placeholder 4">
            <a:extLst>
              <a:ext uri="{FF2B5EF4-FFF2-40B4-BE49-F238E27FC236}">
                <a16:creationId xmlns:a16="http://schemas.microsoft.com/office/drawing/2014/main" id="{8B025215-1139-1240-B6C9-5FAE5EEF4A7F}"/>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28539235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C6D2F-F555-F941-80B6-A0D164F4721C}"/>
              </a:ext>
            </a:extLst>
          </p:cNvPr>
          <p:cNvSpPr>
            <a:spLocks noGrp="1"/>
          </p:cNvSpPr>
          <p:nvPr>
            <p:ph type="title"/>
          </p:nvPr>
        </p:nvSpPr>
        <p:spPr/>
        <p:txBody>
          <a:bodyPr/>
          <a:lstStyle/>
          <a:p>
            <a:r>
              <a:rPr lang="en-US" dirty="0"/>
              <a:t>Positron Generation and Acceleration</a:t>
            </a:r>
          </a:p>
        </p:txBody>
      </p:sp>
      <p:sp>
        <p:nvSpPr>
          <p:cNvPr id="3" name="Content Placeholder 2">
            <a:extLst>
              <a:ext uri="{FF2B5EF4-FFF2-40B4-BE49-F238E27FC236}">
                <a16:creationId xmlns:a16="http://schemas.microsoft.com/office/drawing/2014/main" id="{B0CD93A0-6AC2-574B-98BB-9974644B1177}"/>
              </a:ext>
            </a:extLst>
          </p:cNvPr>
          <p:cNvSpPr>
            <a:spLocks noGrp="1"/>
          </p:cNvSpPr>
          <p:nvPr>
            <p:ph idx="1"/>
          </p:nvPr>
        </p:nvSpPr>
        <p:spPr>
          <a:xfrm>
            <a:off x="477080" y="1077686"/>
            <a:ext cx="11105321" cy="5259106"/>
          </a:xfrm>
        </p:spPr>
        <p:txBody>
          <a:bodyPr>
            <a:normAutofit fontScale="85000" lnSpcReduction="20000"/>
          </a:bodyPr>
          <a:lstStyle/>
          <a:p>
            <a:r>
              <a:rPr lang="en-US" dirty="0"/>
              <a:t>Interaction between the micron-scale low-emittance sub-picosecond electron beams at BNL-ATF with a high-Z target produces a positron-electron shower primarily via high-energy bremsstrahlung radiation. </a:t>
            </a:r>
          </a:p>
          <a:p>
            <a:r>
              <a:rPr lang="en-US" dirty="0"/>
              <a:t>The specific post-processing step at ATF is to use a CO</a:t>
            </a:r>
            <a:r>
              <a:rPr lang="en-US" baseline="-25000" dirty="0"/>
              <a:t>2</a:t>
            </a:r>
            <a:r>
              <a:rPr lang="en-US" dirty="0"/>
              <a:t> laser-driven plasma wave matched to the shower, with inherently Maxwellian energy spectra, for trapping, acceleration or deceleration of a positron beam with peaked energy spectrum</a:t>
            </a:r>
          </a:p>
          <a:p>
            <a:r>
              <a:rPr lang="en-US" dirty="0"/>
              <a:t>Advantages </a:t>
            </a:r>
          </a:p>
          <a:p>
            <a:pPr lvl="1"/>
            <a:r>
              <a:rPr lang="en-US" dirty="0"/>
              <a:t>The level of control that is offered by the facilities at BNL-ATF uniquely allows for tunable positron bunches while optimizing for the trapped positron number:</a:t>
            </a:r>
          </a:p>
          <a:p>
            <a:pPr lvl="2"/>
            <a:r>
              <a:rPr lang="en-US" dirty="0"/>
              <a:t>Shot-to-shot stability of the RF </a:t>
            </a:r>
            <a:r>
              <a:rPr lang="en-US" dirty="0" err="1"/>
              <a:t>linac</a:t>
            </a:r>
            <a:r>
              <a:rPr lang="en-US" dirty="0"/>
              <a:t> e-beam</a:t>
            </a:r>
          </a:p>
          <a:p>
            <a:pPr lvl="2"/>
            <a:r>
              <a:rPr lang="en-US" dirty="0"/>
              <a:t>Large size of the 10-micron wavelength CO</a:t>
            </a:r>
            <a:r>
              <a:rPr lang="en-US" baseline="-25000" dirty="0"/>
              <a:t>2 </a:t>
            </a:r>
            <a:r>
              <a:rPr lang="en-US" dirty="0"/>
              <a:t>laser-driven wakefield acceleration structures in plasma enables efficient trapping and manipulation of the properties of shower positrons to produce positron beams. </a:t>
            </a:r>
            <a:endParaRPr lang="en-US" b="1" dirty="0"/>
          </a:p>
          <a:p>
            <a:r>
              <a:rPr lang="en-US" b="1" dirty="0"/>
              <a:t>Facility Requirements</a:t>
            </a:r>
          </a:p>
          <a:p>
            <a:pPr lvl="1"/>
            <a:r>
              <a:rPr lang="en-US" b="1" dirty="0"/>
              <a:t>e- beam:</a:t>
            </a:r>
            <a:r>
              <a:rPr lang="en-US" dirty="0"/>
              <a:t> &gt;60 MeV, energy spread &lt;1%, waist-size </a:t>
            </a:r>
            <a:r>
              <a:rPr lang="el-GR" dirty="0"/>
              <a:t>σ</a:t>
            </a:r>
            <a:r>
              <a:rPr lang="en-US" baseline="-25000" dirty="0"/>
              <a:t>r</a:t>
            </a:r>
            <a:r>
              <a:rPr lang="en-US" dirty="0"/>
              <a:t>&lt;50 µm, charge &gt;250 </a:t>
            </a:r>
            <a:r>
              <a:rPr lang="en-US" dirty="0" err="1"/>
              <a:t>pC</a:t>
            </a:r>
            <a:r>
              <a:rPr lang="en-US" dirty="0"/>
              <a:t>, emittance </a:t>
            </a:r>
            <a:r>
              <a:rPr lang="el-GR" dirty="0"/>
              <a:t>ε</a:t>
            </a:r>
            <a:r>
              <a:rPr lang="en-US" baseline="-25000" dirty="0"/>
              <a:t>n</a:t>
            </a:r>
            <a:r>
              <a:rPr lang="en-US" dirty="0"/>
              <a:t>&lt;10 µm, bunch length </a:t>
            </a:r>
            <a:r>
              <a:rPr lang="el-GR" dirty="0"/>
              <a:t>σ</a:t>
            </a:r>
            <a:r>
              <a:rPr lang="en-US" baseline="-25000" dirty="0"/>
              <a:t>z</a:t>
            </a:r>
            <a:r>
              <a:rPr lang="en-US" dirty="0"/>
              <a:t>/c &lt;0.2 </a:t>
            </a:r>
            <a:r>
              <a:rPr lang="en-US" dirty="0" err="1"/>
              <a:t>ps</a:t>
            </a:r>
            <a:endParaRPr lang="en-US" dirty="0"/>
          </a:p>
          <a:p>
            <a:pPr lvl="1"/>
            <a:r>
              <a:rPr lang="en-US" b="1" dirty="0"/>
              <a:t>CO</a:t>
            </a:r>
            <a:r>
              <a:rPr lang="en-US" b="1" baseline="-25000" dirty="0"/>
              <a:t>2</a:t>
            </a:r>
            <a:r>
              <a:rPr lang="en-US" b="1" dirty="0"/>
              <a:t> laser:</a:t>
            </a:r>
            <a:r>
              <a:rPr lang="en-US" dirty="0"/>
              <a:t> peak power P~0.5-5 TW, pulse duration </a:t>
            </a:r>
            <a:r>
              <a:rPr lang="el-GR" dirty="0"/>
              <a:t>τ</a:t>
            </a:r>
            <a:r>
              <a:rPr lang="en-US" dirty="0"/>
              <a:t>~2 </a:t>
            </a:r>
            <a:r>
              <a:rPr lang="en-US" dirty="0" err="1"/>
              <a:t>ps</a:t>
            </a:r>
            <a:r>
              <a:rPr lang="en-US" dirty="0"/>
              <a:t>, spot size w</a:t>
            </a:r>
            <a:r>
              <a:rPr lang="en-US" baseline="-25000" dirty="0"/>
              <a:t>0</a:t>
            </a:r>
            <a:r>
              <a:rPr lang="en-US" dirty="0"/>
              <a:t>~50-100 µm</a:t>
            </a:r>
          </a:p>
          <a:p>
            <a:pPr lvl="1"/>
            <a:r>
              <a:rPr lang="en-US" b="1" dirty="0"/>
              <a:t>Synchronization: </a:t>
            </a:r>
            <a:r>
              <a:rPr lang="en-US" dirty="0"/>
              <a:t>CO</a:t>
            </a:r>
            <a:r>
              <a:rPr lang="en-US" baseline="-25000" dirty="0"/>
              <a:t>2</a:t>
            </a:r>
            <a:r>
              <a:rPr lang="en-US" dirty="0"/>
              <a:t> laser and e- beam within 100 fs</a:t>
            </a:r>
          </a:p>
        </p:txBody>
      </p:sp>
      <p:sp>
        <p:nvSpPr>
          <p:cNvPr id="4" name="Slide Number Placeholder 3">
            <a:extLst>
              <a:ext uri="{FF2B5EF4-FFF2-40B4-BE49-F238E27FC236}">
                <a16:creationId xmlns:a16="http://schemas.microsoft.com/office/drawing/2014/main" id="{9D7035A6-A929-E146-8511-A4877C31EB9C}"/>
              </a:ext>
            </a:extLst>
          </p:cNvPr>
          <p:cNvSpPr>
            <a:spLocks noGrp="1"/>
          </p:cNvSpPr>
          <p:nvPr>
            <p:ph type="sldNum" sz="quarter" idx="12"/>
          </p:nvPr>
        </p:nvSpPr>
        <p:spPr/>
        <p:txBody>
          <a:bodyPr/>
          <a:lstStyle/>
          <a:p>
            <a:fld id="{716D9922-87B3-6043-9531-5184EA303DC1}" type="slidenum">
              <a:rPr lang="en-US" smtClean="0"/>
              <a:t>29</a:t>
            </a:fld>
            <a:endParaRPr lang="en-US"/>
          </a:p>
        </p:txBody>
      </p:sp>
      <p:sp>
        <p:nvSpPr>
          <p:cNvPr id="5" name="Footer Placeholder 4">
            <a:extLst>
              <a:ext uri="{FF2B5EF4-FFF2-40B4-BE49-F238E27FC236}">
                <a16:creationId xmlns:a16="http://schemas.microsoft.com/office/drawing/2014/main" id="{C87C73E7-C2B5-F840-ACBF-F3FD9F8F8D39}"/>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154945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39C289-5E9D-C643-AFF0-A063ECFA190F}"/>
              </a:ext>
            </a:extLst>
          </p:cNvPr>
          <p:cNvSpPr>
            <a:spLocks noGrp="1"/>
          </p:cNvSpPr>
          <p:nvPr>
            <p:ph type="title"/>
          </p:nvPr>
        </p:nvSpPr>
        <p:spPr>
          <a:xfrm>
            <a:off x="477080" y="365127"/>
            <a:ext cx="11105321" cy="612971"/>
          </a:xfrm>
        </p:spPr>
        <p:txBody>
          <a:bodyPr>
            <a:normAutofit fontScale="90000"/>
          </a:bodyPr>
          <a:lstStyle/>
          <a:p>
            <a:r>
              <a:rPr lang="en-US" dirty="0"/>
              <a:t>Summary</a:t>
            </a:r>
          </a:p>
        </p:txBody>
      </p:sp>
      <p:sp>
        <p:nvSpPr>
          <p:cNvPr id="5" name="Content Placeholder 4">
            <a:extLst>
              <a:ext uri="{FF2B5EF4-FFF2-40B4-BE49-F238E27FC236}">
                <a16:creationId xmlns:a16="http://schemas.microsoft.com/office/drawing/2014/main" id="{1183A62E-3D72-814D-853A-C2D3FF2B45A9}"/>
              </a:ext>
            </a:extLst>
          </p:cNvPr>
          <p:cNvSpPr>
            <a:spLocks noGrp="1"/>
          </p:cNvSpPr>
          <p:nvPr>
            <p:ph idx="1"/>
          </p:nvPr>
        </p:nvSpPr>
        <p:spPr>
          <a:xfrm>
            <a:off x="477080" y="1139252"/>
            <a:ext cx="11105321" cy="5098261"/>
          </a:xfrm>
        </p:spPr>
        <p:txBody>
          <a:bodyPr/>
          <a:lstStyle/>
          <a:p>
            <a:r>
              <a:rPr lang="en-US" dirty="0"/>
              <a:t>ATF is a unique facility serving research activities that span cutting-edge laser science and technology, particle acceleration, and advanced diagnostics</a:t>
            </a:r>
          </a:p>
          <a:p>
            <a:r>
              <a:rPr lang="en-US" dirty="0"/>
              <a:t>As a user facility, ATF is the only place that provides access to a number of multi-beam experiments that can only be performed here</a:t>
            </a:r>
          </a:p>
          <a:p>
            <a:r>
              <a:rPr lang="en-US" dirty="0"/>
              <a:t>LWIR is a unique source that once developed to a particular maturity, will enable new research avenues.</a:t>
            </a:r>
          </a:p>
          <a:p>
            <a:r>
              <a:rPr lang="en-US" dirty="0"/>
              <a:t>ATF possesses a unique driver for advanced acceleration research of positive and negative charged particles. This is important for ATF facility’s mission of advancing accelerator technology</a:t>
            </a:r>
          </a:p>
        </p:txBody>
      </p:sp>
      <p:sp>
        <p:nvSpPr>
          <p:cNvPr id="6" name="Footer Placeholder 5">
            <a:extLst>
              <a:ext uri="{FF2B5EF4-FFF2-40B4-BE49-F238E27FC236}">
                <a16:creationId xmlns:a16="http://schemas.microsoft.com/office/drawing/2014/main" id="{99832D18-1CE8-2C4E-8E1E-1AC031A44D0B}"/>
              </a:ext>
            </a:extLst>
          </p:cNvPr>
          <p:cNvSpPr>
            <a:spLocks noGrp="1"/>
          </p:cNvSpPr>
          <p:nvPr>
            <p:ph type="ftr" sz="quarter" idx="13"/>
          </p:nvPr>
        </p:nvSpPr>
        <p:spPr/>
        <p:txBody>
          <a:bodyPr/>
          <a:lstStyle/>
          <a:p>
            <a:endParaRPr lang="en-US" dirty="0"/>
          </a:p>
        </p:txBody>
      </p:sp>
      <p:sp>
        <p:nvSpPr>
          <p:cNvPr id="7" name="Slide Number Placeholder 6">
            <a:extLst>
              <a:ext uri="{FF2B5EF4-FFF2-40B4-BE49-F238E27FC236}">
                <a16:creationId xmlns:a16="http://schemas.microsoft.com/office/drawing/2014/main" id="{38A38634-6CFE-9947-8EE6-5E29D363CD0D}"/>
              </a:ext>
            </a:extLst>
          </p:cNvPr>
          <p:cNvSpPr>
            <a:spLocks noGrp="1"/>
          </p:cNvSpPr>
          <p:nvPr>
            <p:ph type="sldNum" sz="quarter" idx="12"/>
          </p:nvPr>
        </p:nvSpPr>
        <p:spPr/>
        <p:txBody>
          <a:bodyPr/>
          <a:lstStyle/>
          <a:p>
            <a:fld id="{716D9922-87B3-6043-9531-5184EA303DC1}" type="slidenum">
              <a:rPr lang="en-US" smtClean="0"/>
              <a:t>3</a:t>
            </a:fld>
            <a:endParaRPr lang="en-US"/>
          </a:p>
        </p:txBody>
      </p:sp>
    </p:spTree>
    <p:extLst>
      <p:ext uri="{BB962C8B-B14F-4D97-AF65-F5344CB8AC3E}">
        <p14:creationId xmlns:p14="http://schemas.microsoft.com/office/powerpoint/2010/main" val="9792144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4E0BE-1767-F942-BF9F-0B0CCDE0E0A0}"/>
              </a:ext>
            </a:extLst>
          </p:cNvPr>
          <p:cNvSpPr>
            <a:spLocks noGrp="1"/>
          </p:cNvSpPr>
          <p:nvPr>
            <p:ph type="title"/>
          </p:nvPr>
        </p:nvSpPr>
        <p:spPr/>
        <p:txBody>
          <a:bodyPr/>
          <a:lstStyle/>
          <a:p>
            <a:r>
              <a:rPr lang="en-US" dirty="0"/>
              <a:t>Radiation generation in LWFA</a:t>
            </a:r>
          </a:p>
        </p:txBody>
      </p:sp>
      <p:sp>
        <p:nvSpPr>
          <p:cNvPr id="3" name="Content Placeholder 2">
            <a:extLst>
              <a:ext uri="{FF2B5EF4-FFF2-40B4-BE49-F238E27FC236}">
                <a16:creationId xmlns:a16="http://schemas.microsoft.com/office/drawing/2014/main" id="{ABF8D996-191E-DC4A-AA27-1EF300AA2ADB}"/>
              </a:ext>
            </a:extLst>
          </p:cNvPr>
          <p:cNvSpPr>
            <a:spLocks noGrp="1"/>
          </p:cNvSpPr>
          <p:nvPr>
            <p:ph idx="1"/>
          </p:nvPr>
        </p:nvSpPr>
        <p:spPr/>
        <p:txBody>
          <a:bodyPr/>
          <a:lstStyle/>
          <a:p>
            <a:r>
              <a:rPr lang="en-US" dirty="0"/>
              <a:t>Blowout regime: off-axis injection of </a:t>
            </a:r>
            <a:r>
              <a:rPr lang="en-US" dirty="0" err="1"/>
              <a:t>linac</a:t>
            </a:r>
            <a:r>
              <a:rPr lang="en-US" dirty="0"/>
              <a:t> electron beam</a:t>
            </a:r>
          </a:p>
          <a:p>
            <a:r>
              <a:rPr lang="en-US" dirty="0"/>
              <a:t>Self-modulated regime: injected or trapped electrons in the channel region </a:t>
            </a:r>
          </a:p>
        </p:txBody>
      </p:sp>
      <p:sp>
        <p:nvSpPr>
          <p:cNvPr id="4" name="Slide Number Placeholder 3">
            <a:extLst>
              <a:ext uri="{FF2B5EF4-FFF2-40B4-BE49-F238E27FC236}">
                <a16:creationId xmlns:a16="http://schemas.microsoft.com/office/drawing/2014/main" id="{05519313-3159-C640-B6B2-819638EDAB47}"/>
              </a:ext>
            </a:extLst>
          </p:cNvPr>
          <p:cNvSpPr>
            <a:spLocks noGrp="1"/>
          </p:cNvSpPr>
          <p:nvPr>
            <p:ph type="sldNum" sz="quarter" idx="12"/>
          </p:nvPr>
        </p:nvSpPr>
        <p:spPr/>
        <p:txBody>
          <a:bodyPr/>
          <a:lstStyle/>
          <a:p>
            <a:fld id="{716D9922-87B3-6043-9531-5184EA303DC1}" type="slidenum">
              <a:rPr lang="en-US" smtClean="0"/>
              <a:t>30</a:t>
            </a:fld>
            <a:endParaRPr lang="en-US"/>
          </a:p>
        </p:txBody>
      </p:sp>
      <p:sp>
        <p:nvSpPr>
          <p:cNvPr id="5" name="Footer Placeholder 4">
            <a:extLst>
              <a:ext uri="{FF2B5EF4-FFF2-40B4-BE49-F238E27FC236}">
                <a16:creationId xmlns:a16="http://schemas.microsoft.com/office/drawing/2014/main" id="{4244AA80-32EF-5448-A3DB-A4413F09C88A}"/>
              </a:ext>
            </a:extLst>
          </p:cNvPr>
          <p:cNvSpPr>
            <a:spLocks noGrp="1"/>
          </p:cNvSpPr>
          <p:nvPr>
            <p:ph type="ftr" sz="quarter" idx="13"/>
          </p:nvPr>
        </p:nvSpPr>
        <p:spPr/>
        <p:txBody>
          <a:bodyPr/>
          <a:lstStyle/>
          <a:p>
            <a:endParaRPr lang="en-US" dirty="0"/>
          </a:p>
        </p:txBody>
      </p:sp>
      <p:pic>
        <p:nvPicPr>
          <p:cNvPr id="6" name="Picture 5">
            <a:extLst>
              <a:ext uri="{FF2B5EF4-FFF2-40B4-BE49-F238E27FC236}">
                <a16:creationId xmlns:a16="http://schemas.microsoft.com/office/drawing/2014/main" id="{CEA2FA42-ABB5-0D47-A5E8-8C65F3585A01}"/>
              </a:ext>
            </a:extLst>
          </p:cNvPr>
          <p:cNvPicPr>
            <a:picLocks noChangeAspect="1"/>
          </p:cNvPicPr>
          <p:nvPr/>
        </p:nvPicPr>
        <p:blipFill>
          <a:blip r:embed="rId2"/>
          <a:stretch>
            <a:fillRect/>
          </a:stretch>
        </p:blipFill>
        <p:spPr>
          <a:xfrm>
            <a:off x="4491318" y="2216456"/>
            <a:ext cx="3581400" cy="3683000"/>
          </a:xfrm>
          <a:prstGeom prst="rect">
            <a:avLst/>
          </a:prstGeom>
        </p:spPr>
      </p:pic>
      <p:pic>
        <p:nvPicPr>
          <p:cNvPr id="7" name="Picture 6">
            <a:extLst>
              <a:ext uri="{FF2B5EF4-FFF2-40B4-BE49-F238E27FC236}">
                <a16:creationId xmlns:a16="http://schemas.microsoft.com/office/drawing/2014/main" id="{749A290D-89C2-A04F-BCFD-B7FC645009F2}"/>
              </a:ext>
            </a:extLst>
          </p:cNvPr>
          <p:cNvPicPr>
            <a:picLocks noChangeAspect="1"/>
          </p:cNvPicPr>
          <p:nvPr/>
        </p:nvPicPr>
        <p:blipFill>
          <a:blip r:embed="rId3"/>
          <a:stretch>
            <a:fillRect/>
          </a:stretch>
        </p:blipFill>
        <p:spPr>
          <a:xfrm>
            <a:off x="8185584" y="2013256"/>
            <a:ext cx="2768600" cy="3886200"/>
          </a:xfrm>
          <a:prstGeom prst="rect">
            <a:avLst/>
          </a:prstGeom>
        </p:spPr>
      </p:pic>
      <p:sp>
        <p:nvSpPr>
          <p:cNvPr id="11" name="TextBox 10">
            <a:extLst>
              <a:ext uri="{FF2B5EF4-FFF2-40B4-BE49-F238E27FC236}">
                <a16:creationId xmlns:a16="http://schemas.microsoft.com/office/drawing/2014/main" id="{3564FE27-183E-0B46-9DDA-02A235E47FB5}"/>
              </a:ext>
            </a:extLst>
          </p:cNvPr>
          <p:cNvSpPr txBox="1"/>
          <p:nvPr/>
        </p:nvSpPr>
        <p:spPr>
          <a:xfrm>
            <a:off x="5134154" y="5906466"/>
            <a:ext cx="4037259" cy="307777"/>
          </a:xfrm>
          <a:prstGeom prst="rect">
            <a:avLst/>
          </a:prstGeom>
          <a:noFill/>
        </p:spPr>
        <p:txBody>
          <a:bodyPr wrap="none" rtlCol="0">
            <a:spAutoFit/>
          </a:bodyPr>
          <a:lstStyle/>
          <a:p>
            <a:r>
              <a:rPr lang="en-US" sz="1400" dirty="0"/>
              <a:t>Albert, et al. Phys. Rev. Lett. 118, 134801 (2017)</a:t>
            </a:r>
          </a:p>
        </p:txBody>
      </p:sp>
      <p:pic>
        <p:nvPicPr>
          <p:cNvPr id="13" name="Picture 12">
            <a:extLst>
              <a:ext uri="{FF2B5EF4-FFF2-40B4-BE49-F238E27FC236}">
                <a16:creationId xmlns:a16="http://schemas.microsoft.com/office/drawing/2014/main" id="{2176B733-AF0E-234E-B2C2-07AD51F81BA9}"/>
              </a:ext>
            </a:extLst>
          </p:cNvPr>
          <p:cNvPicPr>
            <a:picLocks noChangeAspect="1"/>
          </p:cNvPicPr>
          <p:nvPr/>
        </p:nvPicPr>
        <p:blipFill>
          <a:blip r:embed="rId4"/>
          <a:stretch>
            <a:fillRect/>
          </a:stretch>
        </p:blipFill>
        <p:spPr>
          <a:xfrm>
            <a:off x="318995" y="2619798"/>
            <a:ext cx="4172323" cy="2673115"/>
          </a:xfrm>
          <a:prstGeom prst="rect">
            <a:avLst/>
          </a:prstGeom>
        </p:spPr>
      </p:pic>
      <p:sp>
        <p:nvSpPr>
          <p:cNvPr id="14" name="TextBox 13">
            <a:extLst>
              <a:ext uri="{FF2B5EF4-FFF2-40B4-BE49-F238E27FC236}">
                <a16:creationId xmlns:a16="http://schemas.microsoft.com/office/drawing/2014/main" id="{178794D7-BDFC-F84D-8B4C-6EEF5333315A}"/>
              </a:ext>
            </a:extLst>
          </p:cNvPr>
          <p:cNvSpPr txBox="1"/>
          <p:nvPr/>
        </p:nvSpPr>
        <p:spPr>
          <a:xfrm>
            <a:off x="-62820" y="5200018"/>
            <a:ext cx="4394152" cy="307777"/>
          </a:xfrm>
          <a:prstGeom prst="rect">
            <a:avLst/>
          </a:prstGeom>
          <a:noFill/>
        </p:spPr>
        <p:txBody>
          <a:bodyPr wrap="none" rtlCol="0">
            <a:spAutoFit/>
          </a:bodyPr>
          <a:lstStyle/>
          <a:p>
            <a:r>
              <a:rPr lang="en-US" sz="1400" dirty="0"/>
              <a:t>Phuoc, et al. Physics of Plasmas, 12, 023101 (2005) </a:t>
            </a:r>
          </a:p>
        </p:txBody>
      </p:sp>
    </p:spTree>
    <p:extLst>
      <p:ext uri="{BB962C8B-B14F-4D97-AF65-F5344CB8AC3E}">
        <p14:creationId xmlns:p14="http://schemas.microsoft.com/office/powerpoint/2010/main" val="41677773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B1569-C665-834A-BB19-AE06DA36D70A}"/>
              </a:ext>
            </a:extLst>
          </p:cNvPr>
          <p:cNvSpPr>
            <a:spLocks noGrp="1"/>
          </p:cNvSpPr>
          <p:nvPr>
            <p:ph type="title"/>
          </p:nvPr>
        </p:nvSpPr>
        <p:spPr/>
        <p:txBody>
          <a:bodyPr/>
          <a:lstStyle/>
          <a:p>
            <a:r>
              <a:rPr lang="en-US" dirty="0"/>
              <a:t>Radiation generation in LWFA</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58F1B4C0-A97C-7F44-862B-62991267ACEB}"/>
                  </a:ext>
                </a:extLst>
              </p:cNvPr>
              <p:cNvSpPr>
                <a:spLocks noGrp="1"/>
              </p:cNvSpPr>
              <p:nvPr>
                <p:ph idx="1"/>
              </p:nvPr>
            </p:nvSpPr>
            <p:spPr/>
            <p:txBody>
              <a:bodyPr/>
              <a:lstStyle/>
              <a:p>
                <a:r>
                  <a:rPr lang="en-US" dirty="0"/>
                  <a:t>Advantages: </a:t>
                </a:r>
              </a:p>
              <a:p>
                <a:pPr lvl="1"/>
                <a:r>
                  <a:rPr lang="en-US" dirty="0"/>
                  <a:t>Large plasma structures created by LWIR pulse</a:t>
                </a:r>
              </a:p>
              <a:p>
                <a:pPr lvl="1"/>
                <a:r>
                  <a:rPr lang="en-US" dirty="0"/>
                  <a:t>Increased oscillation radius of the electrons compared to near-IR bubbles</a:t>
                </a:r>
              </a:p>
              <a:p>
                <a:r>
                  <a:rPr lang="en-US" dirty="0"/>
                  <a:t>Facility Requirements </a:t>
                </a:r>
              </a:p>
              <a:p>
                <a:pPr lvl="1"/>
                <a:r>
                  <a:rPr lang="en-US" dirty="0"/>
                  <a:t>Laser pulse: both self-modulated &amp; blowout regimes create radiation </a:t>
                </a:r>
              </a:p>
              <a:p>
                <a:pPr lvl="1"/>
                <a:r>
                  <a:rPr lang="en-US" dirty="0"/>
                  <a:t>Electron beam: Dimensions much smaller than the blowout radius: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𝜎</m:t>
                        </m:r>
                      </m:e>
                      <m:sub>
                        <m:r>
                          <a:rPr lang="en-US" i="1">
                            <a:latin typeface="Cambria Math" panose="02040503050406030204" pitchFamily="18" charset="0"/>
                          </a:rPr>
                          <m:t>𝑟</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𝜎</m:t>
                        </m:r>
                      </m:e>
                      <m:sub>
                        <m:r>
                          <a:rPr lang="en-US" i="1">
                            <a:latin typeface="Cambria Math" panose="02040503050406030204" pitchFamily="18" charset="0"/>
                          </a:rPr>
                          <m:t>𝑧</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𝑏</m:t>
                        </m:r>
                      </m:sub>
                    </m:sSub>
                    <m:r>
                      <a:rPr lang="en-US" i="1">
                        <a:latin typeface="Cambria Math" panose="02040503050406030204" pitchFamily="18" charset="0"/>
                      </a:rPr>
                      <m:t>~100 </m:t>
                    </m:r>
                    <m:r>
                      <a:rPr lang="en-US" i="1">
                        <a:latin typeface="Cambria Math" panose="02040503050406030204" pitchFamily="18" charset="0"/>
                      </a:rPr>
                      <m:t>𝜇</m:t>
                    </m:r>
                    <m:r>
                      <a:rPr lang="en-US" i="1">
                        <a:latin typeface="Cambria Math" panose="02040503050406030204" pitchFamily="18" charset="0"/>
                      </a:rPr>
                      <m:t>𝑚</m:t>
                    </m:r>
                  </m:oMath>
                </a14:m>
                <a:r>
                  <a:rPr lang="en-US" dirty="0"/>
                  <a:t>. </a:t>
                </a:r>
                <a14:m>
                  <m:oMath xmlns:m="http://schemas.openxmlformats.org/officeDocument/2006/math">
                    <m:r>
                      <a:rPr lang="en-US" i="1">
                        <a:latin typeface="Cambria Math" panose="02040503050406030204" pitchFamily="18" charset="0"/>
                      </a:rPr>
                      <m:t>𝛾</m:t>
                    </m:r>
                    <m:r>
                      <a:rPr lang="en-US" i="1">
                        <a:latin typeface="Cambria Math" panose="02040503050406030204" pitchFamily="18" charset="0"/>
                      </a:rPr>
                      <m:t>≫1</m:t>
                    </m:r>
                  </m:oMath>
                </a14:m>
                <a:r>
                  <a:rPr lang="en-US" dirty="0"/>
                  <a:t>0.</a:t>
                </a:r>
              </a:p>
              <a:p>
                <a:pPr lvl="1"/>
                <a:endParaRPr lang="en-US" dirty="0"/>
              </a:p>
              <a:p>
                <a:endParaRPr lang="en-US" dirty="0"/>
              </a:p>
            </p:txBody>
          </p:sp>
        </mc:Choice>
        <mc:Fallback>
          <p:sp>
            <p:nvSpPr>
              <p:cNvPr id="3" name="Content Placeholder 2">
                <a:extLst>
                  <a:ext uri="{FF2B5EF4-FFF2-40B4-BE49-F238E27FC236}">
                    <a16:creationId xmlns:a16="http://schemas.microsoft.com/office/drawing/2014/main" id="{58F1B4C0-A97C-7F44-862B-62991267ACEB}"/>
                  </a:ext>
                </a:extLst>
              </p:cNvPr>
              <p:cNvSpPr>
                <a:spLocks noGrp="1" noRot="1" noChangeAspect="1" noMove="1" noResize="1" noEditPoints="1" noAdjustHandles="1" noChangeArrowheads="1" noChangeShapeType="1" noTextEdit="1"/>
              </p:cNvSpPr>
              <p:nvPr>
                <p:ph idx="1"/>
              </p:nvPr>
            </p:nvSpPr>
            <p:spPr>
              <a:blipFill>
                <a:blip r:embed="rId2"/>
                <a:stretch>
                  <a:fillRect l="-1029" t="-1966"/>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0FD8F75B-CA1F-0242-8C7F-5B6694A5D2AC}"/>
              </a:ext>
            </a:extLst>
          </p:cNvPr>
          <p:cNvSpPr>
            <a:spLocks noGrp="1"/>
          </p:cNvSpPr>
          <p:nvPr>
            <p:ph type="sldNum" sz="quarter" idx="12"/>
          </p:nvPr>
        </p:nvSpPr>
        <p:spPr/>
        <p:txBody>
          <a:bodyPr/>
          <a:lstStyle/>
          <a:p>
            <a:fld id="{716D9922-87B3-6043-9531-5184EA303DC1}" type="slidenum">
              <a:rPr lang="en-US" smtClean="0"/>
              <a:t>31</a:t>
            </a:fld>
            <a:endParaRPr lang="en-US"/>
          </a:p>
        </p:txBody>
      </p:sp>
      <p:sp>
        <p:nvSpPr>
          <p:cNvPr id="5" name="Footer Placeholder 4">
            <a:extLst>
              <a:ext uri="{FF2B5EF4-FFF2-40B4-BE49-F238E27FC236}">
                <a16:creationId xmlns:a16="http://schemas.microsoft.com/office/drawing/2014/main" id="{66D70A90-9BD1-6043-B734-5D542C263B96}"/>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8643844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78BD6-CEBF-654C-9D08-3C261A5FA409}"/>
              </a:ext>
            </a:extLst>
          </p:cNvPr>
          <p:cNvSpPr>
            <a:spLocks noGrp="1"/>
          </p:cNvSpPr>
          <p:nvPr>
            <p:ph type="title"/>
          </p:nvPr>
        </p:nvSpPr>
        <p:spPr/>
        <p:txBody>
          <a:bodyPr/>
          <a:lstStyle/>
          <a:p>
            <a:r>
              <a:rPr lang="en-US" dirty="0"/>
              <a:t>Inverse Compton Scattering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3E5D3E9-DB4D-A146-AB4C-5DB500FFF2D1}"/>
                  </a:ext>
                </a:extLst>
              </p:cNvPr>
              <p:cNvSpPr>
                <a:spLocks noGrp="1"/>
              </p:cNvSpPr>
              <p:nvPr>
                <p:ph idx="1"/>
              </p:nvPr>
            </p:nvSpPr>
            <p:spPr/>
            <p:txBody>
              <a:bodyPr>
                <a:normAutofit fontScale="85000" lnSpcReduction="20000"/>
              </a:bodyPr>
              <a:lstStyle/>
              <a:p>
                <a:r>
                  <a:rPr lang="en-US" dirty="0"/>
                  <a:t>laser photons collide of an electron beam to generate Doppler red-shifted radiation. Energy extends to as </a:t>
                </a:r>
                <a14:m>
                  <m:oMath xmlns:m="http://schemas.openxmlformats.org/officeDocument/2006/math">
                    <m:r>
                      <a:rPr lang="en-US" i="1" dirty="0" smtClean="0">
                        <a:latin typeface="Cambria Math" panose="02040503050406030204" pitchFamily="18" charset="0"/>
                      </a:rPr>
                      <m:t>4</m:t>
                    </m:r>
                    <m:sSup>
                      <m:sSupPr>
                        <m:ctrlPr>
                          <a:rPr lang="en-US" b="0" i="1" dirty="0" smtClean="0">
                            <a:latin typeface="Cambria Math" panose="02040503050406030204" pitchFamily="18" charset="0"/>
                          </a:rPr>
                        </m:ctrlPr>
                      </m:sSupPr>
                      <m:e>
                        <m:r>
                          <a:rPr lang="en-US" b="0" i="1" dirty="0" smtClean="0">
                            <a:latin typeface="Cambria Math" panose="02040503050406030204" pitchFamily="18" charset="0"/>
                          </a:rPr>
                          <m:t>𝛾</m:t>
                        </m:r>
                      </m:e>
                      <m:sup>
                        <m:r>
                          <a:rPr lang="en-US" b="0" i="1" dirty="0" smtClean="0">
                            <a:latin typeface="Cambria Math" panose="02040503050406030204" pitchFamily="18" charset="0"/>
                          </a:rPr>
                          <m:t>2</m:t>
                        </m:r>
                      </m:sup>
                    </m:sSup>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𝐸</m:t>
                        </m:r>
                      </m:e>
                      <m:sub>
                        <m:r>
                          <a:rPr lang="en-US" b="0" i="1" dirty="0" smtClean="0">
                            <a:latin typeface="Cambria Math" panose="02040503050406030204" pitchFamily="18" charset="0"/>
                          </a:rPr>
                          <m:t>𝑙</m:t>
                        </m:r>
                      </m:sub>
                    </m:sSub>
                    <m:r>
                      <a:rPr lang="en-US" b="0" i="1" baseline="30000" dirty="0" smtClean="0">
                        <a:latin typeface="Cambria Math" panose="02040503050406030204" pitchFamily="18" charset="0"/>
                      </a:rPr>
                      <m:t> </m:t>
                    </m:r>
                  </m:oMath>
                </a14:m>
                <a:r>
                  <a:rPr lang="en-US" i="1" baseline="-25000" dirty="0"/>
                  <a:t>, </a:t>
                </a:r>
                <a:r>
                  <a:rPr lang="en-US" dirty="0"/>
                  <a:t>where </a:t>
                </a:r>
                <a14:m>
                  <m:oMath xmlns:m="http://schemas.openxmlformats.org/officeDocument/2006/math">
                    <m:r>
                      <a:rPr lang="en-US" i="1" dirty="0" smtClean="0">
                        <a:latin typeface="Cambria Math" panose="02040503050406030204" pitchFamily="18" charset="0"/>
                      </a:rPr>
                      <m:t>𝛾</m:t>
                    </m:r>
                  </m:oMath>
                </a14:m>
                <a:r>
                  <a:rPr lang="en-US" dirty="0"/>
                  <a:t> is the relativistic Lorentz factor and</a:t>
                </a:r>
                <a14:m>
                  <m:oMath xmlns:m="http://schemas.openxmlformats.org/officeDocument/2006/math">
                    <m:r>
                      <a:rPr lang="en-US" i="1" dirty="0" smtClean="0">
                        <a:latin typeface="Cambria Math" panose="02040503050406030204" pitchFamily="18" charset="0"/>
                      </a:rPr>
                      <m:t> </m:t>
                    </m:r>
                    <m:sSub>
                      <m:sSubPr>
                        <m:ctrlPr>
                          <a:rPr lang="en-US" i="1" dirty="0" err="1" smtClean="0">
                            <a:latin typeface="Cambria Math" panose="02040503050406030204" pitchFamily="18" charset="0"/>
                          </a:rPr>
                        </m:ctrlPr>
                      </m:sSubPr>
                      <m:e>
                        <m:r>
                          <a:rPr lang="en-US" i="1" dirty="0" err="1" smtClean="0">
                            <a:latin typeface="Cambria Math" panose="02040503050406030204" pitchFamily="18" charset="0"/>
                          </a:rPr>
                          <m:t>𝐸</m:t>
                        </m:r>
                      </m:e>
                      <m:sub>
                        <m:r>
                          <a:rPr lang="en-US" i="1" dirty="0" err="1" smtClean="0">
                            <a:latin typeface="Cambria Math" panose="02040503050406030204" pitchFamily="18" charset="0"/>
                          </a:rPr>
                          <m:t>𝑙</m:t>
                        </m:r>
                      </m:sub>
                    </m:sSub>
                  </m:oMath>
                </a14:m>
                <a:r>
                  <a:rPr lang="en-US" dirty="0"/>
                  <a:t> is the laser energy. </a:t>
                </a:r>
              </a:p>
              <a:p>
                <a:r>
                  <a:rPr lang="en-US" dirty="0"/>
                  <a:t>Advantages</a:t>
                </a:r>
              </a:p>
              <a:p>
                <a:pPr lvl="1"/>
                <a:r>
                  <a:rPr lang="en-US" dirty="0"/>
                  <a:t>The ATF is ideal as it is the only facility where a high-brightness electron beam and a high-power long wavelength IR laser are co-located. </a:t>
                </a:r>
              </a:p>
              <a:p>
                <a:pPr lvl="1"/>
                <a:r>
                  <a:rPr lang="en-US" dirty="0"/>
                  <a:t>The long wavelength laser will provide lower energy x-ray photons which is an advantage to study the finer structures of ICS spectral radiation. </a:t>
                </a:r>
              </a:p>
              <a:p>
                <a:pPr lvl="1"/>
                <a:r>
                  <a:rPr lang="en-US" dirty="0"/>
                  <a:t>Two-color ICS experiments, driven by 1µm and 10µm lasers, will allow better control of the source output for application experiments.</a:t>
                </a:r>
              </a:p>
              <a:p>
                <a:pPr lvl="1"/>
                <a:r>
                  <a:rPr lang="en-US" dirty="0"/>
                  <a:t>A nonlinear ICS source &gt;100keV x-rays would enable compelling medical and nuclear physics applications. The combination of an ICS source driven by an inverse free-electron laser accelerator enables an all-optical system for high average flux MeV photons.</a:t>
                </a:r>
              </a:p>
              <a:p>
                <a:r>
                  <a:rPr lang="en-US" dirty="0"/>
                  <a:t>Facility Requirements</a:t>
                </a:r>
              </a:p>
              <a:p>
                <a:pPr lvl="1"/>
                <a:r>
                  <a:rPr lang="en-US" dirty="0"/>
                  <a:t>The 10um laser parameter requirements for high intensity are 1-10TW (or ~J in ~</a:t>
                </a:r>
                <a:r>
                  <a:rPr lang="en-US" dirty="0" err="1"/>
                  <a:t>ps</a:t>
                </a:r>
                <a:r>
                  <a:rPr lang="en-US" dirty="0"/>
                  <a:t> pulse lengths). For the high rep. rate ICS, the additional requirement is the laser operate at high power at 3Hz.</a:t>
                </a:r>
              </a:p>
              <a:p>
                <a:pPr lvl="1"/>
                <a:r>
                  <a:rPr lang="en-US" dirty="0"/>
                  <a:t>E-beam: Q=0.3-0.5 </a:t>
                </a:r>
                <a:r>
                  <a:rPr lang="en-US" dirty="0" err="1"/>
                  <a:t>nC</a:t>
                </a:r>
                <a:r>
                  <a:rPr lang="en-US" dirty="0"/>
                  <a:t>, E=75 MeV, </a:t>
                </a:r>
                <a14:m>
                  <m:oMath xmlns:m="http://schemas.openxmlformats.org/officeDocument/2006/math">
                    <m:sSub>
                      <m:sSubPr>
                        <m:ctrlPr>
                          <a:rPr lang="en-US" i="1" dirty="0" err="1" smtClean="0">
                            <a:latin typeface="Cambria Math" panose="02040503050406030204" pitchFamily="18" charset="0"/>
                          </a:rPr>
                        </m:ctrlPr>
                      </m:sSubPr>
                      <m:e>
                        <m:r>
                          <a:rPr lang="en-US" i="1" dirty="0" smtClean="0">
                            <a:latin typeface="Cambria Math" panose="02040503050406030204" pitchFamily="18" charset="0"/>
                          </a:rPr>
                          <m:t>𝜖</m:t>
                        </m:r>
                      </m:e>
                      <m:sub>
                        <m:r>
                          <a:rPr lang="en-US" i="1" dirty="0" err="1" smtClean="0">
                            <a:latin typeface="Cambria Math" panose="02040503050406030204" pitchFamily="18" charset="0"/>
                          </a:rPr>
                          <m:t>𝑛</m:t>
                        </m:r>
                      </m:sub>
                    </m:sSub>
                    <m:r>
                      <a:rPr lang="en-US" i="1" dirty="0" smtClean="0">
                        <a:latin typeface="Cambria Math" panose="02040503050406030204" pitchFamily="18" charset="0"/>
                      </a:rPr>
                      <m:t>=1 </m:t>
                    </m:r>
                    <m:r>
                      <a:rPr lang="en-US" i="1" dirty="0" smtClean="0">
                        <a:latin typeface="Cambria Math" panose="02040503050406030204" pitchFamily="18" charset="0"/>
                      </a:rPr>
                      <m:t>𝜇</m:t>
                    </m:r>
                    <m:r>
                      <a:rPr lang="en-US" i="1" dirty="0" smtClean="0">
                        <a:latin typeface="Cambria Math" panose="02040503050406030204" pitchFamily="18" charset="0"/>
                      </a:rPr>
                      <m:t>𝑚</m:t>
                    </m:r>
                  </m:oMath>
                </a14:m>
                <a:r>
                  <a:rPr lang="en-US" dirty="0"/>
                  <a:t>, </a:t>
                </a:r>
                <a14:m>
                  <m:oMath xmlns:m="http://schemas.openxmlformats.org/officeDocument/2006/math">
                    <m:sSub>
                      <m:sSubPr>
                        <m:ctrlPr>
                          <a:rPr lang="en-US" i="1" dirty="0" err="1" smtClean="0">
                            <a:latin typeface="Cambria Math" panose="02040503050406030204" pitchFamily="18" charset="0"/>
                          </a:rPr>
                        </m:ctrlPr>
                      </m:sSubPr>
                      <m:e>
                        <m:r>
                          <a:rPr lang="en-US" i="1" dirty="0" smtClean="0">
                            <a:latin typeface="Cambria Math" panose="02040503050406030204" pitchFamily="18" charset="0"/>
                          </a:rPr>
                          <m:t>𝜎</m:t>
                        </m:r>
                      </m:e>
                      <m:sub>
                        <m:r>
                          <a:rPr lang="en-US" i="1" dirty="0" err="1" smtClean="0">
                            <a:latin typeface="Cambria Math" panose="02040503050406030204" pitchFamily="18" charset="0"/>
                          </a:rPr>
                          <m:t>𝑟</m:t>
                        </m:r>
                      </m:sub>
                    </m:sSub>
                    <m:r>
                      <a:rPr lang="en-US" i="1" dirty="0" smtClean="0">
                        <a:latin typeface="Cambria Math" panose="02040503050406030204" pitchFamily="18" charset="0"/>
                      </a:rPr>
                      <m:t>=10−30 </m:t>
                    </m:r>
                    <m:r>
                      <a:rPr lang="en-US" i="1" dirty="0" smtClean="0">
                        <a:latin typeface="Cambria Math" panose="02040503050406030204" pitchFamily="18" charset="0"/>
                      </a:rPr>
                      <m:t>𝜇</m:t>
                    </m:r>
                    <m:r>
                      <a:rPr lang="en-US" i="1" dirty="0" smtClean="0">
                        <a:latin typeface="Cambria Math" panose="02040503050406030204" pitchFamily="18" charset="0"/>
                      </a:rPr>
                      <m:t>𝑚</m:t>
                    </m:r>
                  </m:oMath>
                </a14:m>
                <a:r>
                  <a:rPr lang="en-US" dirty="0"/>
                  <a:t>, rep rate = 3 Hz</a:t>
                </a:r>
              </a:p>
            </p:txBody>
          </p:sp>
        </mc:Choice>
        <mc:Fallback xmlns="">
          <p:sp>
            <p:nvSpPr>
              <p:cNvPr id="3" name="Content Placeholder 2">
                <a:extLst>
                  <a:ext uri="{FF2B5EF4-FFF2-40B4-BE49-F238E27FC236}">
                    <a16:creationId xmlns:a16="http://schemas.microsoft.com/office/drawing/2014/main" id="{D3E5D3E9-DB4D-A146-AB4C-5DB500FFF2D1}"/>
                  </a:ext>
                </a:extLst>
              </p:cNvPr>
              <p:cNvSpPr>
                <a:spLocks noGrp="1" noRot="1" noChangeAspect="1" noMove="1" noResize="1" noEditPoints="1" noAdjustHandles="1" noChangeArrowheads="1" noChangeShapeType="1" noTextEdit="1"/>
              </p:cNvSpPr>
              <p:nvPr>
                <p:ph idx="1"/>
              </p:nvPr>
            </p:nvSpPr>
            <p:spPr>
              <a:blipFill>
                <a:blip r:embed="rId2"/>
                <a:stretch>
                  <a:fillRect l="-686" t="-2948" r="-229"/>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94FA1110-062F-F74B-871A-B09D7F92AA62}"/>
              </a:ext>
            </a:extLst>
          </p:cNvPr>
          <p:cNvSpPr>
            <a:spLocks noGrp="1"/>
          </p:cNvSpPr>
          <p:nvPr>
            <p:ph type="sldNum" sz="quarter" idx="12"/>
          </p:nvPr>
        </p:nvSpPr>
        <p:spPr/>
        <p:txBody>
          <a:bodyPr/>
          <a:lstStyle/>
          <a:p>
            <a:fld id="{716D9922-87B3-6043-9531-5184EA303DC1}" type="slidenum">
              <a:rPr lang="en-US" smtClean="0"/>
              <a:t>32</a:t>
            </a:fld>
            <a:endParaRPr lang="en-US"/>
          </a:p>
        </p:txBody>
      </p:sp>
      <p:sp>
        <p:nvSpPr>
          <p:cNvPr id="5" name="Footer Placeholder 4">
            <a:extLst>
              <a:ext uri="{FF2B5EF4-FFF2-40B4-BE49-F238E27FC236}">
                <a16:creationId xmlns:a16="http://schemas.microsoft.com/office/drawing/2014/main" id="{BB17B936-5CA8-9E48-99E9-FCDDDB7304B3}"/>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594628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C49A3-3932-B34D-AAA2-C84372A070E6}"/>
              </a:ext>
            </a:extLst>
          </p:cNvPr>
          <p:cNvSpPr>
            <a:spLocks noGrp="1"/>
          </p:cNvSpPr>
          <p:nvPr>
            <p:ph type="title"/>
          </p:nvPr>
        </p:nvSpPr>
        <p:spPr/>
        <p:txBody>
          <a:bodyPr/>
          <a:lstStyle/>
          <a:p>
            <a:r>
              <a:rPr lang="en-US" dirty="0"/>
              <a:t>E-beam as Diagnostic</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8C8E314-1B6F-2E47-A498-5DD9E8326201}"/>
                  </a:ext>
                </a:extLst>
              </p:cNvPr>
              <p:cNvSpPr>
                <a:spLocks noGrp="1"/>
              </p:cNvSpPr>
              <p:nvPr>
                <p:ph idx="1"/>
              </p:nvPr>
            </p:nvSpPr>
            <p:spPr>
              <a:xfrm>
                <a:off x="477080" y="1077685"/>
                <a:ext cx="11105321" cy="2956433"/>
              </a:xfrm>
            </p:spPr>
            <p:txBody>
              <a:bodyPr>
                <a:normAutofit/>
              </a:bodyPr>
              <a:lstStyle/>
              <a:p>
                <a:pPr lvl="0"/>
                <a:r>
                  <a:rPr lang="en-US" dirty="0"/>
                  <a:t>Advantage</a:t>
                </a:r>
              </a:p>
              <a:p>
                <a:pPr lvl="1"/>
                <a:r>
                  <a:rPr lang="en-US" dirty="0"/>
                  <a:t>Direct observation of fields vs the index of refraction for laser probes, which are very difficult to measure at low (e.g. &lt;</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10</m:t>
                        </m:r>
                      </m:e>
                      <m:sup>
                        <m:r>
                          <a:rPr lang="en-US" i="1" dirty="0">
                            <a:latin typeface="Cambria Math" panose="02040503050406030204" pitchFamily="18" charset="0"/>
                          </a:rPr>
                          <m:t>17</m:t>
                        </m:r>
                      </m:sup>
                    </m:sSup>
                    <m:r>
                      <a:rPr lang="en-US" i="1" dirty="0">
                        <a:latin typeface="Cambria Math" panose="02040503050406030204" pitchFamily="18" charset="0"/>
                      </a:rPr>
                      <m:t> </m:t>
                    </m:r>
                    <m:r>
                      <a:rPr lang="en-US" i="1" dirty="0">
                        <a:latin typeface="Cambria Math" panose="02040503050406030204" pitchFamily="18" charset="0"/>
                      </a:rPr>
                      <m:t>𝑐</m:t>
                    </m:r>
                    <m:sSup>
                      <m:sSupPr>
                        <m:ctrlPr>
                          <a:rPr lang="en-US" i="1" dirty="0">
                            <a:latin typeface="Cambria Math" panose="02040503050406030204" pitchFamily="18" charset="0"/>
                          </a:rPr>
                        </m:ctrlPr>
                      </m:sSupPr>
                      <m:e>
                        <m:r>
                          <a:rPr lang="en-US" i="1" dirty="0">
                            <a:latin typeface="Cambria Math" panose="02040503050406030204" pitchFamily="18" charset="0"/>
                          </a:rPr>
                          <m:t>𝑚</m:t>
                        </m:r>
                      </m:e>
                      <m:sup>
                        <m:r>
                          <a:rPr lang="en-US" i="1" dirty="0">
                            <a:latin typeface="Cambria Math" panose="02040503050406030204" pitchFamily="18" charset="0"/>
                          </a:rPr>
                          <m:t>−3</m:t>
                        </m:r>
                      </m:sup>
                    </m:sSup>
                  </m:oMath>
                </a14:m>
                <a:r>
                  <a:rPr lang="en-US" dirty="0"/>
                  <a:t>) densities</a:t>
                </a:r>
              </a:p>
              <a:p>
                <a:pPr lvl="1"/>
                <a:r>
                  <a:rPr lang="en-US" dirty="0"/>
                  <a:t>Ion Acceleration: ionization of the large current of hot electrons that propagate into the target creates large currents and makes this a unique opportunity in the study of laser over dense interactions. </a:t>
                </a:r>
              </a:p>
              <a:p>
                <a:r>
                  <a:rPr lang="en-US" dirty="0"/>
                  <a:t>Facility Requirements</a:t>
                </a:r>
              </a:p>
            </p:txBody>
          </p:sp>
        </mc:Choice>
        <mc:Fallback xmlns="">
          <p:sp>
            <p:nvSpPr>
              <p:cNvPr id="3" name="Content Placeholder 2">
                <a:extLst>
                  <a:ext uri="{FF2B5EF4-FFF2-40B4-BE49-F238E27FC236}">
                    <a16:creationId xmlns:a16="http://schemas.microsoft.com/office/drawing/2014/main" id="{48C8E314-1B6F-2E47-A498-5DD9E8326201}"/>
                  </a:ext>
                </a:extLst>
              </p:cNvPr>
              <p:cNvSpPr>
                <a:spLocks noGrp="1" noRot="1" noChangeAspect="1" noMove="1" noResize="1" noEditPoints="1" noAdjustHandles="1" noChangeArrowheads="1" noChangeShapeType="1" noTextEdit="1"/>
              </p:cNvSpPr>
              <p:nvPr>
                <p:ph idx="1"/>
              </p:nvPr>
            </p:nvSpPr>
            <p:spPr>
              <a:xfrm>
                <a:off x="477080" y="1077685"/>
                <a:ext cx="11105321" cy="2956433"/>
              </a:xfrm>
              <a:blipFill>
                <a:blip r:embed="rId2"/>
                <a:stretch>
                  <a:fillRect l="-1029" t="-3419" r="-800"/>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60177C44-7B65-0946-90B7-F2AF7DDBE992}"/>
              </a:ext>
            </a:extLst>
          </p:cNvPr>
          <p:cNvSpPr>
            <a:spLocks noGrp="1"/>
          </p:cNvSpPr>
          <p:nvPr>
            <p:ph type="sldNum" sz="quarter" idx="12"/>
          </p:nvPr>
        </p:nvSpPr>
        <p:spPr/>
        <p:txBody>
          <a:bodyPr/>
          <a:lstStyle/>
          <a:p>
            <a:fld id="{716D9922-87B3-6043-9531-5184EA303DC1}" type="slidenum">
              <a:rPr lang="en-US" smtClean="0"/>
              <a:t>33</a:t>
            </a:fld>
            <a:endParaRPr lang="en-US"/>
          </a:p>
        </p:txBody>
      </p:sp>
      <p:sp>
        <p:nvSpPr>
          <p:cNvPr id="5" name="Footer Placeholder 4">
            <a:extLst>
              <a:ext uri="{FF2B5EF4-FFF2-40B4-BE49-F238E27FC236}">
                <a16:creationId xmlns:a16="http://schemas.microsoft.com/office/drawing/2014/main" id="{5992A22F-FBC5-E74B-A908-98CCC912C17D}"/>
              </a:ext>
            </a:extLst>
          </p:cNvPr>
          <p:cNvSpPr>
            <a:spLocks noGrp="1"/>
          </p:cNvSpPr>
          <p:nvPr>
            <p:ph type="ftr" sz="quarter" idx="13"/>
          </p:nvPr>
        </p:nvSpPr>
        <p:spPr/>
        <p:txBody>
          <a:bodyPr/>
          <a:lstStyle/>
          <a:p>
            <a:endParaRPr lang="en-US" dirty="0"/>
          </a:p>
        </p:txBody>
      </p:sp>
      <p:pic>
        <p:nvPicPr>
          <p:cNvPr id="6" name="Picture 5">
            <a:extLst>
              <a:ext uri="{FF2B5EF4-FFF2-40B4-BE49-F238E27FC236}">
                <a16:creationId xmlns:a16="http://schemas.microsoft.com/office/drawing/2014/main" id="{69C9E857-057B-B841-9B68-5240E1500B71}"/>
              </a:ext>
            </a:extLst>
          </p:cNvPr>
          <p:cNvPicPr>
            <a:picLocks noChangeAspect="1"/>
          </p:cNvPicPr>
          <p:nvPr/>
        </p:nvPicPr>
        <p:blipFill>
          <a:blip r:embed="rId3"/>
          <a:stretch>
            <a:fillRect/>
          </a:stretch>
        </p:blipFill>
        <p:spPr>
          <a:xfrm>
            <a:off x="7718612" y="3318967"/>
            <a:ext cx="3996308" cy="2799444"/>
          </a:xfrm>
          <a:prstGeom prst="rect">
            <a:avLst/>
          </a:prstGeom>
        </p:spPr>
      </p:pic>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EEDBAEAA-43CB-584E-8ABC-E927613A53E0}"/>
                  </a:ext>
                </a:extLst>
              </p:cNvPr>
              <p:cNvSpPr/>
              <p:nvPr/>
            </p:nvSpPr>
            <p:spPr>
              <a:xfrm>
                <a:off x="0" y="3818653"/>
                <a:ext cx="7718612" cy="2299758"/>
              </a:xfrm>
              <a:prstGeom prst="rect">
                <a:avLst/>
              </a:prstGeom>
            </p:spPr>
            <p:txBody>
              <a:bodyPr vert="horz" lIns="91440" tIns="45720" rIns="91440" bIns="45720" rtlCol="0">
                <a:normAutofit/>
              </a:bodyPr>
              <a:lstStyle/>
              <a:p>
                <a:pPr marL="1143000" lvl="2" indent="-228600">
                  <a:lnSpc>
                    <a:spcPct val="90000"/>
                  </a:lnSpc>
                  <a:spcBef>
                    <a:spcPts val="500"/>
                  </a:spcBef>
                  <a:buFont typeface="Arial" panose="020B0604020202020204" pitchFamily="34" charset="0"/>
                  <a:buChar char="•"/>
                </a:pPr>
                <a:r>
                  <a:rPr lang="en-US" sz="2400" dirty="0"/>
                  <a:t>Wide beams with short duration and high quality are desired</a:t>
                </a:r>
              </a:p>
              <a:p>
                <a:pPr marL="1143000" lvl="2" indent="-228600">
                  <a:lnSpc>
                    <a:spcPct val="90000"/>
                  </a:lnSpc>
                  <a:spcBef>
                    <a:spcPts val="500"/>
                  </a:spcBef>
                  <a:buFont typeface="Arial" panose="020B0604020202020204" pitchFamily="34" charset="0"/>
                  <a:buChar char="•"/>
                </a:pPr>
                <a:r>
                  <a:rPr lang="en-US" sz="2400" dirty="0"/>
                  <a:t>E.g. Weibel: </a:t>
                </a:r>
                <a14:m>
                  <m:oMath xmlns:m="http://schemas.openxmlformats.org/officeDocument/2006/math">
                    <m:r>
                      <m:rPr>
                        <m:sty m:val="p"/>
                      </m:rPr>
                      <a:rPr lang="en-US" sz="2400" i="0" dirty="0" smtClean="0">
                        <a:latin typeface="Cambria Math" panose="02040503050406030204" pitchFamily="18" charset="0"/>
                      </a:rPr>
                      <m:t>Δ</m:t>
                    </m:r>
                    <m:r>
                      <a:rPr lang="en-US" sz="2400" i="1" dirty="0" smtClean="0">
                        <a:latin typeface="Cambria Math" panose="02040503050406030204" pitchFamily="18" charset="0"/>
                      </a:rPr>
                      <m:t>𝐸</m:t>
                    </m:r>
                    <m:r>
                      <a:rPr lang="en-US" sz="2400" i="1" dirty="0" smtClean="0">
                        <a:latin typeface="Cambria Math" panose="02040503050406030204" pitchFamily="18" charset="0"/>
                      </a:rPr>
                      <m:t>/</m:t>
                    </m:r>
                    <m:r>
                      <a:rPr lang="en-US" sz="2400" i="1" dirty="0" smtClean="0">
                        <a:latin typeface="Cambria Math" panose="02040503050406030204" pitchFamily="18" charset="0"/>
                      </a:rPr>
                      <m:t>𝐸</m:t>
                    </m:r>
                    <m:r>
                      <a:rPr lang="en-US" sz="2400" i="1" dirty="0">
                        <a:latin typeface="Cambria Math" panose="02040503050406030204" pitchFamily="18" charset="0"/>
                      </a:rPr>
                      <m:t>&lt;1%</m:t>
                    </m:r>
                  </m:oMath>
                </a14:m>
                <a:r>
                  <a:rPr lang="en-US" sz="2400" dirty="0"/>
                  <a:t>, Q&gt;50 </a:t>
                </a:r>
                <a:r>
                  <a:rPr lang="en-US" sz="2400" dirty="0" err="1"/>
                  <a:t>pC</a:t>
                </a:r>
                <a:r>
                  <a:rPr lang="en-US" sz="2400" dirty="0"/>
                  <a:t>, </a:t>
                </a:r>
                <a14:m>
                  <m:oMath xmlns:m="http://schemas.openxmlformats.org/officeDocument/2006/math">
                    <m:sSub>
                      <m:sSubPr>
                        <m:ctrlPr>
                          <a:rPr lang="en-US" sz="2400" i="1" dirty="0" err="1" smtClean="0">
                            <a:latin typeface="Cambria Math" panose="02040503050406030204" pitchFamily="18" charset="0"/>
                          </a:rPr>
                        </m:ctrlPr>
                      </m:sSubPr>
                      <m:e>
                        <m:r>
                          <a:rPr lang="en-US" sz="2400" i="1" dirty="0" smtClean="0">
                            <a:latin typeface="Cambria Math" panose="02040503050406030204" pitchFamily="18" charset="0"/>
                          </a:rPr>
                          <m:t>𝜖</m:t>
                        </m:r>
                      </m:e>
                      <m:sub>
                        <m:r>
                          <a:rPr lang="en-US" sz="2400" i="1" dirty="0" err="1" smtClean="0">
                            <a:latin typeface="Cambria Math" panose="02040503050406030204" pitchFamily="18" charset="0"/>
                          </a:rPr>
                          <m:t>𝑛</m:t>
                        </m:r>
                      </m:sub>
                    </m:sSub>
                    <m:r>
                      <a:rPr lang="en-US" sz="2400" i="1" dirty="0" smtClean="0">
                        <a:latin typeface="Cambria Math" panose="02040503050406030204" pitchFamily="18" charset="0"/>
                      </a:rPr>
                      <m:t>&lt;</m:t>
                    </m:r>
                    <m:r>
                      <a:rPr lang="en-US" sz="2400" i="1" dirty="0">
                        <a:latin typeface="Cambria Math" panose="02040503050406030204" pitchFamily="18" charset="0"/>
                      </a:rPr>
                      <m:t>10 </m:t>
                    </m:r>
                    <m:r>
                      <a:rPr lang="en-US" sz="2400" i="1" dirty="0" smtClean="0">
                        <a:latin typeface="Cambria Math" panose="02040503050406030204" pitchFamily="18" charset="0"/>
                      </a:rPr>
                      <m:t>𝜇</m:t>
                    </m:r>
                    <m:r>
                      <a:rPr lang="en-US" sz="2400" i="1" dirty="0" smtClean="0">
                        <a:latin typeface="Cambria Math" panose="02040503050406030204" pitchFamily="18" charset="0"/>
                      </a:rPr>
                      <m:t>𝑚</m:t>
                    </m:r>
                  </m:oMath>
                </a14:m>
                <a:r>
                  <a:rPr lang="en-US" sz="2400" dirty="0"/>
                  <a:t>, </a:t>
                </a:r>
                <a:r>
                  <a:rPr lang="el-GR" sz="2400" dirty="0"/>
                  <a:t>σ</a:t>
                </a:r>
                <a:r>
                  <a:rPr lang="en-US" sz="2400" baseline="-25000" dirty="0"/>
                  <a:t>r</a:t>
                </a:r>
                <a:r>
                  <a:rPr lang="en-US" sz="2400" dirty="0"/>
                  <a:t>~1 mm, pulse duration </a:t>
                </a:r>
                <a:r>
                  <a:rPr lang="el-GR" sz="2400" dirty="0"/>
                  <a:t>τ</a:t>
                </a:r>
                <a:r>
                  <a:rPr lang="en-US" sz="2400" dirty="0"/>
                  <a:t>&lt;0.2 </a:t>
                </a:r>
                <a:r>
                  <a:rPr lang="en-US" sz="2400" dirty="0" err="1"/>
                  <a:t>ps</a:t>
                </a:r>
                <a:endParaRPr lang="en-US" sz="2400" dirty="0"/>
              </a:p>
              <a:p>
                <a:pPr marL="1143000" lvl="2" indent="-228600">
                  <a:lnSpc>
                    <a:spcPct val="90000"/>
                  </a:lnSpc>
                  <a:spcBef>
                    <a:spcPts val="500"/>
                  </a:spcBef>
                  <a:buFont typeface="Arial" panose="020B0604020202020204" pitchFamily="34" charset="0"/>
                  <a:buChar char="•"/>
                </a:pPr>
                <a:r>
                  <a:rPr lang="en-US" sz="2400" dirty="0"/>
                  <a:t>Time jitter between CO</a:t>
                </a:r>
                <a:r>
                  <a:rPr lang="en-US" sz="2400" baseline="-25000" dirty="0"/>
                  <a:t>2</a:t>
                </a:r>
                <a:r>
                  <a:rPr lang="en-US" sz="2400" dirty="0"/>
                  <a:t> laser and e- beam: &lt;0.2 </a:t>
                </a:r>
                <a:r>
                  <a:rPr lang="en-US" sz="2400" dirty="0" err="1"/>
                  <a:t>ps</a:t>
                </a:r>
                <a:endParaRPr lang="en-US" sz="2400" dirty="0"/>
              </a:p>
            </p:txBody>
          </p:sp>
        </mc:Choice>
        <mc:Fallback xmlns="">
          <p:sp>
            <p:nvSpPr>
              <p:cNvPr id="7" name="Rectangle 6">
                <a:extLst>
                  <a:ext uri="{FF2B5EF4-FFF2-40B4-BE49-F238E27FC236}">
                    <a16:creationId xmlns:a16="http://schemas.microsoft.com/office/drawing/2014/main" id="{EEDBAEAA-43CB-584E-8ABC-E927613A53E0}"/>
                  </a:ext>
                </a:extLst>
              </p:cNvPr>
              <p:cNvSpPr>
                <a:spLocks noRot="1" noChangeAspect="1" noMove="1" noResize="1" noEditPoints="1" noAdjustHandles="1" noChangeArrowheads="1" noChangeShapeType="1" noTextEdit="1"/>
              </p:cNvSpPr>
              <p:nvPr/>
            </p:nvSpPr>
            <p:spPr>
              <a:xfrm>
                <a:off x="0" y="3818653"/>
                <a:ext cx="7718612" cy="2299758"/>
              </a:xfrm>
              <a:prstGeom prst="rect">
                <a:avLst/>
              </a:prstGeom>
              <a:blipFill>
                <a:blip r:embed="rId4"/>
                <a:stretch>
                  <a:fillRect t="-3846" b="-549"/>
                </a:stretch>
              </a:blipFill>
            </p:spPr>
            <p:txBody>
              <a:bodyPr/>
              <a:lstStyle/>
              <a:p>
                <a:r>
                  <a:rPr lang="en-US">
                    <a:noFill/>
                  </a:rPr>
                  <a:t> </a:t>
                </a:r>
              </a:p>
            </p:txBody>
          </p:sp>
        </mc:Fallback>
      </mc:AlternateContent>
    </p:spTree>
    <p:extLst>
      <p:ext uri="{BB962C8B-B14F-4D97-AF65-F5344CB8AC3E}">
        <p14:creationId xmlns:p14="http://schemas.microsoft.com/office/powerpoint/2010/main" val="20948931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104DD-8970-724F-9106-D2EF7D2B2BBB}"/>
              </a:ext>
            </a:extLst>
          </p:cNvPr>
          <p:cNvSpPr>
            <a:spLocks noGrp="1"/>
          </p:cNvSpPr>
          <p:nvPr>
            <p:ph type="title"/>
          </p:nvPr>
        </p:nvSpPr>
        <p:spPr/>
        <p:txBody>
          <a:bodyPr/>
          <a:lstStyle/>
          <a:p>
            <a:r>
              <a:rPr lang="en-US" dirty="0"/>
              <a:t>Science Thrusts</a:t>
            </a:r>
          </a:p>
        </p:txBody>
      </p:sp>
      <p:sp>
        <p:nvSpPr>
          <p:cNvPr id="3" name="Content Placeholder 2">
            <a:extLst>
              <a:ext uri="{FF2B5EF4-FFF2-40B4-BE49-F238E27FC236}">
                <a16:creationId xmlns:a16="http://schemas.microsoft.com/office/drawing/2014/main" id="{2F90E31B-E732-864D-B00C-3DA121E7B371}"/>
              </a:ext>
            </a:extLst>
          </p:cNvPr>
          <p:cNvSpPr>
            <a:spLocks noGrp="1"/>
          </p:cNvSpPr>
          <p:nvPr>
            <p:ph idx="1"/>
          </p:nvPr>
        </p:nvSpPr>
        <p:spPr/>
        <p:txBody>
          <a:bodyPr/>
          <a:lstStyle/>
          <a:p>
            <a:pPr marL="514350" indent="-514350">
              <a:lnSpc>
                <a:spcPct val="120000"/>
              </a:lnSpc>
              <a:buFont typeface="+mj-lt"/>
              <a:buAutoNum type="arabicPeriod"/>
            </a:pPr>
            <a:r>
              <a:rPr lang="en-US" dirty="0">
                <a:solidFill>
                  <a:schemeClr val="bg1">
                    <a:lumMod val="65000"/>
                  </a:schemeClr>
                </a:solidFill>
              </a:rPr>
              <a:t>Long-Wave InfraRed (LWIR) Driven Science</a:t>
            </a:r>
          </a:p>
          <a:p>
            <a:pPr marL="514350" indent="-514350">
              <a:lnSpc>
                <a:spcPct val="120000"/>
              </a:lnSpc>
              <a:buFont typeface="+mj-lt"/>
              <a:buAutoNum type="arabicPeriod"/>
            </a:pPr>
            <a:r>
              <a:rPr lang="en-US" dirty="0">
                <a:solidFill>
                  <a:schemeClr val="bg1">
                    <a:lumMod val="65000"/>
                  </a:schemeClr>
                </a:solidFill>
              </a:rPr>
              <a:t>E-beam Driven Science</a:t>
            </a:r>
          </a:p>
          <a:p>
            <a:pPr marL="514350" indent="-514350">
              <a:lnSpc>
                <a:spcPct val="120000"/>
              </a:lnSpc>
              <a:buFont typeface="+mj-lt"/>
              <a:buAutoNum type="arabicPeriod"/>
            </a:pPr>
            <a:r>
              <a:rPr lang="en-US" dirty="0">
                <a:solidFill>
                  <a:schemeClr val="bg1">
                    <a:lumMod val="65000"/>
                  </a:schemeClr>
                </a:solidFill>
              </a:rPr>
              <a:t>Combined Laser and Electron Beam </a:t>
            </a:r>
          </a:p>
          <a:p>
            <a:pPr marL="514350" indent="-514350">
              <a:lnSpc>
                <a:spcPct val="120000"/>
              </a:lnSpc>
              <a:buFont typeface="+mj-lt"/>
              <a:buAutoNum type="arabicPeriod"/>
            </a:pPr>
            <a:r>
              <a:rPr lang="en-US" dirty="0"/>
              <a:t>Methods, Diagnostics, and Tools</a:t>
            </a:r>
          </a:p>
          <a:p>
            <a:pPr marL="0" indent="0">
              <a:buNone/>
            </a:pPr>
            <a:endParaRPr lang="en-US" dirty="0"/>
          </a:p>
        </p:txBody>
      </p:sp>
      <p:sp>
        <p:nvSpPr>
          <p:cNvPr id="4" name="Slide Number Placeholder 3">
            <a:extLst>
              <a:ext uri="{FF2B5EF4-FFF2-40B4-BE49-F238E27FC236}">
                <a16:creationId xmlns:a16="http://schemas.microsoft.com/office/drawing/2014/main" id="{B4E57807-6B35-814A-B6E7-A7BAF8ED1A77}"/>
              </a:ext>
            </a:extLst>
          </p:cNvPr>
          <p:cNvSpPr>
            <a:spLocks noGrp="1"/>
          </p:cNvSpPr>
          <p:nvPr>
            <p:ph type="sldNum" sz="quarter" idx="12"/>
          </p:nvPr>
        </p:nvSpPr>
        <p:spPr/>
        <p:txBody>
          <a:bodyPr/>
          <a:lstStyle/>
          <a:p>
            <a:fld id="{716D9922-87B3-6043-9531-5184EA303DC1}" type="slidenum">
              <a:rPr lang="en-US" smtClean="0"/>
              <a:t>34</a:t>
            </a:fld>
            <a:endParaRPr lang="en-US"/>
          </a:p>
        </p:txBody>
      </p:sp>
      <p:sp>
        <p:nvSpPr>
          <p:cNvPr id="5" name="Footer Placeholder 4">
            <a:extLst>
              <a:ext uri="{FF2B5EF4-FFF2-40B4-BE49-F238E27FC236}">
                <a16:creationId xmlns:a16="http://schemas.microsoft.com/office/drawing/2014/main" id="{23B3272C-BAE2-7643-A480-3869C1CCE697}"/>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30545577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AB77E-C148-AE4C-B01D-02FFDD0CA499}"/>
              </a:ext>
            </a:extLst>
          </p:cNvPr>
          <p:cNvSpPr>
            <a:spLocks noGrp="1"/>
          </p:cNvSpPr>
          <p:nvPr>
            <p:ph type="title"/>
          </p:nvPr>
        </p:nvSpPr>
        <p:spPr/>
        <p:txBody>
          <a:bodyPr>
            <a:normAutofit fontScale="90000"/>
          </a:bodyPr>
          <a:lstStyle/>
          <a:p>
            <a:r>
              <a:rPr lang="en-US" dirty="0"/>
              <a:t>Methods, Diagnostics, and Tools</a:t>
            </a:r>
            <a:br>
              <a:rPr lang="en-US" dirty="0"/>
            </a:br>
            <a:endParaRPr lang="en-US" dirty="0"/>
          </a:p>
        </p:txBody>
      </p:sp>
      <p:sp>
        <p:nvSpPr>
          <p:cNvPr id="3" name="Content Placeholder 2">
            <a:extLst>
              <a:ext uri="{FF2B5EF4-FFF2-40B4-BE49-F238E27FC236}">
                <a16:creationId xmlns:a16="http://schemas.microsoft.com/office/drawing/2014/main" id="{0132900D-53B5-F345-A406-A7B02CAD7EBC}"/>
              </a:ext>
            </a:extLst>
          </p:cNvPr>
          <p:cNvSpPr>
            <a:spLocks noGrp="1"/>
          </p:cNvSpPr>
          <p:nvPr>
            <p:ph idx="1"/>
          </p:nvPr>
        </p:nvSpPr>
        <p:spPr/>
        <p:txBody>
          <a:bodyPr/>
          <a:lstStyle/>
          <a:p>
            <a:r>
              <a:rPr lang="en-US" dirty="0"/>
              <a:t>Laser and electron beam Diagnostics</a:t>
            </a:r>
          </a:p>
          <a:p>
            <a:r>
              <a:rPr lang="en-US" dirty="0"/>
              <a:t>High rep-rate capabilities</a:t>
            </a:r>
          </a:p>
          <a:p>
            <a:r>
              <a:rPr lang="en-US" dirty="0"/>
              <a:t>Technical methods</a:t>
            </a:r>
          </a:p>
          <a:p>
            <a:pPr lvl="1"/>
            <a:r>
              <a:rPr lang="en-US" dirty="0"/>
              <a:t>Plasma lens</a:t>
            </a:r>
          </a:p>
          <a:p>
            <a:pPr lvl="1"/>
            <a:r>
              <a:rPr lang="en-US" dirty="0"/>
              <a:t>Optically pumped CO</a:t>
            </a:r>
            <a:r>
              <a:rPr lang="en-US" baseline="-25000" dirty="0"/>
              <a:t>2</a:t>
            </a:r>
            <a:r>
              <a:rPr lang="en-US" dirty="0"/>
              <a:t> amplifiers </a:t>
            </a:r>
          </a:p>
          <a:p>
            <a:pPr lvl="1"/>
            <a:r>
              <a:rPr lang="en-US" dirty="0"/>
              <a:t>Laser microfabrication</a:t>
            </a:r>
          </a:p>
          <a:p>
            <a:r>
              <a:rPr lang="en-US" dirty="0"/>
              <a:t>Simulation tools</a:t>
            </a:r>
          </a:p>
        </p:txBody>
      </p:sp>
      <p:sp>
        <p:nvSpPr>
          <p:cNvPr id="4" name="Slide Number Placeholder 3">
            <a:extLst>
              <a:ext uri="{FF2B5EF4-FFF2-40B4-BE49-F238E27FC236}">
                <a16:creationId xmlns:a16="http://schemas.microsoft.com/office/drawing/2014/main" id="{B8544B17-70AA-9744-9B98-4CC24ACEC81E}"/>
              </a:ext>
            </a:extLst>
          </p:cNvPr>
          <p:cNvSpPr>
            <a:spLocks noGrp="1"/>
          </p:cNvSpPr>
          <p:nvPr>
            <p:ph type="sldNum" sz="quarter" idx="12"/>
          </p:nvPr>
        </p:nvSpPr>
        <p:spPr/>
        <p:txBody>
          <a:bodyPr/>
          <a:lstStyle/>
          <a:p>
            <a:fld id="{716D9922-87B3-6043-9531-5184EA303DC1}" type="slidenum">
              <a:rPr lang="en-US" smtClean="0"/>
              <a:t>35</a:t>
            </a:fld>
            <a:endParaRPr lang="en-US"/>
          </a:p>
        </p:txBody>
      </p:sp>
      <p:sp>
        <p:nvSpPr>
          <p:cNvPr id="5" name="Footer Placeholder 4">
            <a:extLst>
              <a:ext uri="{FF2B5EF4-FFF2-40B4-BE49-F238E27FC236}">
                <a16:creationId xmlns:a16="http://schemas.microsoft.com/office/drawing/2014/main" id="{7473ECD0-E103-1644-A2B9-AF444077719B}"/>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415120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1FF7A-E34D-AF4B-AE3B-1470D9C9411F}"/>
              </a:ext>
            </a:extLst>
          </p:cNvPr>
          <p:cNvSpPr>
            <a:spLocks noGrp="1"/>
          </p:cNvSpPr>
          <p:nvPr>
            <p:ph type="title"/>
          </p:nvPr>
        </p:nvSpPr>
        <p:spPr/>
        <p:txBody>
          <a:bodyPr/>
          <a:lstStyle/>
          <a:p>
            <a:r>
              <a:rPr lang="en-US" dirty="0"/>
              <a:t>Diagnostics – Electron Beam</a:t>
            </a:r>
          </a:p>
        </p:txBody>
      </p:sp>
      <p:sp>
        <p:nvSpPr>
          <p:cNvPr id="3" name="Content Placeholder 2">
            <a:extLst>
              <a:ext uri="{FF2B5EF4-FFF2-40B4-BE49-F238E27FC236}">
                <a16:creationId xmlns:a16="http://schemas.microsoft.com/office/drawing/2014/main" id="{006AEEFA-A970-3944-B256-5B3119A43C2F}"/>
              </a:ext>
            </a:extLst>
          </p:cNvPr>
          <p:cNvSpPr>
            <a:spLocks noGrp="1"/>
          </p:cNvSpPr>
          <p:nvPr>
            <p:ph idx="1"/>
          </p:nvPr>
        </p:nvSpPr>
        <p:spPr/>
        <p:txBody>
          <a:bodyPr>
            <a:normAutofit/>
          </a:bodyPr>
          <a:lstStyle/>
          <a:p>
            <a:r>
              <a:rPr lang="en-US" dirty="0"/>
              <a:t>Measuring sub-1% energy spread of GeV e-beams </a:t>
            </a:r>
          </a:p>
          <a:p>
            <a:pPr lvl="1"/>
            <a:r>
              <a:rPr lang="en-US" dirty="0"/>
              <a:t>Full e-trajectory recovery within the spectrometer’s energy-dispersion plane using e.g. multiple screen detection or fiducial grids </a:t>
            </a:r>
          </a:p>
          <a:p>
            <a:pPr lvl="1"/>
            <a:r>
              <a:rPr lang="en-US" dirty="0"/>
              <a:t>E-beam polarimeters based on </a:t>
            </a:r>
            <a:r>
              <a:rPr lang="en-US" dirty="0" err="1"/>
              <a:t>Møller</a:t>
            </a:r>
            <a:r>
              <a:rPr lang="en-US" dirty="0"/>
              <a:t> e-e scattering from polarized ferromagnetic targets (standard on conventional accelerators) will have to be adapted for the first time to the unique challenges of LWFA beams.  </a:t>
            </a:r>
          </a:p>
          <a:p>
            <a:r>
              <a:rPr lang="en-US" dirty="0"/>
              <a:t>Verification of low-emittance for e-bunches</a:t>
            </a:r>
          </a:p>
          <a:p>
            <a:pPr lvl="1"/>
            <a:r>
              <a:rPr lang="en-US" dirty="0"/>
              <a:t>Coherent transition radiation (CTR) methods including multi-octave spectroscopy, imaging, and interferometry </a:t>
            </a:r>
          </a:p>
          <a:p>
            <a:pPr lvl="1"/>
            <a:r>
              <a:rPr lang="en-US" dirty="0"/>
              <a:t>Computational advances in reconstructing e-bunch profiles from CTR data are also needed.  </a:t>
            </a:r>
          </a:p>
          <a:p>
            <a:endParaRPr lang="en-US" dirty="0"/>
          </a:p>
        </p:txBody>
      </p:sp>
      <p:sp>
        <p:nvSpPr>
          <p:cNvPr id="4" name="Slide Number Placeholder 3">
            <a:extLst>
              <a:ext uri="{FF2B5EF4-FFF2-40B4-BE49-F238E27FC236}">
                <a16:creationId xmlns:a16="http://schemas.microsoft.com/office/drawing/2014/main" id="{8FF9A9AE-DDA3-5547-ABF7-A7813E003A4F}"/>
              </a:ext>
            </a:extLst>
          </p:cNvPr>
          <p:cNvSpPr>
            <a:spLocks noGrp="1"/>
          </p:cNvSpPr>
          <p:nvPr>
            <p:ph type="sldNum" sz="quarter" idx="12"/>
          </p:nvPr>
        </p:nvSpPr>
        <p:spPr/>
        <p:txBody>
          <a:bodyPr/>
          <a:lstStyle/>
          <a:p>
            <a:fld id="{716D9922-87B3-6043-9531-5184EA303DC1}" type="slidenum">
              <a:rPr lang="en-US" smtClean="0"/>
              <a:t>36</a:t>
            </a:fld>
            <a:endParaRPr lang="en-US"/>
          </a:p>
        </p:txBody>
      </p:sp>
      <p:sp>
        <p:nvSpPr>
          <p:cNvPr id="5" name="Footer Placeholder 4">
            <a:extLst>
              <a:ext uri="{FF2B5EF4-FFF2-40B4-BE49-F238E27FC236}">
                <a16:creationId xmlns:a16="http://schemas.microsoft.com/office/drawing/2014/main" id="{FE8DCC38-DCAA-9C49-947E-E920F9C050A9}"/>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15377284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7CC9D-353A-3640-920E-1388AF43C013}"/>
              </a:ext>
            </a:extLst>
          </p:cNvPr>
          <p:cNvSpPr>
            <a:spLocks noGrp="1"/>
          </p:cNvSpPr>
          <p:nvPr>
            <p:ph type="title"/>
          </p:nvPr>
        </p:nvSpPr>
        <p:spPr/>
        <p:txBody>
          <a:bodyPr/>
          <a:lstStyle/>
          <a:p>
            <a:r>
              <a:rPr lang="en-US" dirty="0"/>
              <a:t>Diagnostics – Plasma </a:t>
            </a:r>
          </a:p>
        </p:txBody>
      </p:sp>
      <p:sp>
        <p:nvSpPr>
          <p:cNvPr id="3" name="Content Placeholder 2">
            <a:extLst>
              <a:ext uri="{FF2B5EF4-FFF2-40B4-BE49-F238E27FC236}">
                <a16:creationId xmlns:a16="http://schemas.microsoft.com/office/drawing/2014/main" id="{136747F5-5719-8247-B4BA-2466DFD77447}"/>
              </a:ext>
            </a:extLst>
          </p:cNvPr>
          <p:cNvSpPr>
            <a:spLocks noGrp="1"/>
          </p:cNvSpPr>
          <p:nvPr>
            <p:ph idx="1"/>
          </p:nvPr>
        </p:nvSpPr>
        <p:spPr>
          <a:xfrm>
            <a:off x="477080" y="1077686"/>
            <a:ext cx="11105321" cy="4688767"/>
          </a:xfrm>
        </p:spPr>
        <p:txBody>
          <a:bodyPr>
            <a:normAutofit/>
          </a:bodyPr>
          <a:lstStyle/>
          <a:p>
            <a:r>
              <a:rPr lang="en-US" dirty="0"/>
              <a:t>Ultrafast electron radiography to profiles internal electric fields of wakes using transverse fs e-bunches (particularly important at densities be low 10</a:t>
            </a:r>
            <a:r>
              <a:rPr lang="en-US" baseline="30000" dirty="0"/>
              <a:t>17</a:t>
            </a:r>
            <a:r>
              <a:rPr lang="en-US" dirty="0"/>
              <a:t> cm</a:t>
            </a:r>
            <a:r>
              <a:rPr lang="en-US" baseline="30000" dirty="0"/>
              <a:t>-3</a:t>
            </a:r>
            <a:r>
              <a:rPr lang="en-US" dirty="0"/>
              <a:t>)</a:t>
            </a:r>
          </a:p>
          <a:p>
            <a:r>
              <a:rPr lang="en-US" dirty="0"/>
              <a:t>Optical techniques: ultrafast holography and shadowgraphy. The challenge lies in scaling such techniques, originally demonstrated in </a:t>
            </a:r>
            <a:r>
              <a:rPr lang="en-US" i="1" dirty="0"/>
              <a:t>n</a:t>
            </a:r>
            <a:r>
              <a:rPr lang="en-US" baseline="-25000" dirty="0"/>
              <a:t>e</a:t>
            </a:r>
            <a:r>
              <a:rPr lang="en-US" dirty="0"/>
              <a:t> ~ 10</a:t>
            </a:r>
            <a:r>
              <a:rPr lang="en-US" baseline="30000" dirty="0"/>
              <a:t>19</a:t>
            </a:r>
            <a:r>
              <a:rPr lang="en-US" dirty="0"/>
              <a:t> cm</a:t>
            </a:r>
            <a:r>
              <a:rPr lang="en-US" baseline="30000" dirty="0"/>
              <a:t>-3</a:t>
            </a:r>
            <a:r>
              <a:rPr lang="en-US" dirty="0"/>
              <a:t> plasma, to </a:t>
            </a:r>
            <a:r>
              <a:rPr lang="en-US" i="1" dirty="0"/>
              <a:t>n</a:t>
            </a:r>
            <a:r>
              <a:rPr lang="en-US" baseline="-25000" dirty="0"/>
              <a:t>e</a:t>
            </a:r>
            <a:r>
              <a:rPr lang="en-US" dirty="0"/>
              <a:t> ~ 10</a:t>
            </a:r>
            <a:r>
              <a:rPr lang="en-US" baseline="30000" dirty="0"/>
              <a:t>16</a:t>
            </a:r>
            <a:r>
              <a:rPr lang="en-US" dirty="0"/>
              <a:t> cm</a:t>
            </a:r>
            <a:r>
              <a:rPr lang="en-US" baseline="30000" dirty="0"/>
              <a:t>-3</a:t>
            </a:r>
            <a:r>
              <a:rPr lang="en-US" dirty="0"/>
              <a:t>.   </a:t>
            </a:r>
          </a:p>
          <a:p>
            <a:r>
              <a:rPr lang="en-US" dirty="0"/>
              <a:t>Ultrafast Faraday rotation: magnetic fields within wakes </a:t>
            </a:r>
          </a:p>
        </p:txBody>
      </p:sp>
      <p:sp>
        <p:nvSpPr>
          <p:cNvPr id="4" name="Slide Number Placeholder 3">
            <a:extLst>
              <a:ext uri="{FF2B5EF4-FFF2-40B4-BE49-F238E27FC236}">
                <a16:creationId xmlns:a16="http://schemas.microsoft.com/office/drawing/2014/main" id="{446E3B8B-CEF1-DD41-A7C9-191B98F7D345}"/>
              </a:ext>
            </a:extLst>
          </p:cNvPr>
          <p:cNvSpPr>
            <a:spLocks noGrp="1"/>
          </p:cNvSpPr>
          <p:nvPr>
            <p:ph type="sldNum" sz="quarter" idx="12"/>
          </p:nvPr>
        </p:nvSpPr>
        <p:spPr/>
        <p:txBody>
          <a:bodyPr/>
          <a:lstStyle/>
          <a:p>
            <a:fld id="{716D9922-87B3-6043-9531-5184EA303DC1}" type="slidenum">
              <a:rPr lang="en-US" smtClean="0"/>
              <a:t>37</a:t>
            </a:fld>
            <a:endParaRPr lang="en-US"/>
          </a:p>
        </p:txBody>
      </p:sp>
      <p:sp>
        <p:nvSpPr>
          <p:cNvPr id="5" name="Footer Placeholder 4">
            <a:extLst>
              <a:ext uri="{FF2B5EF4-FFF2-40B4-BE49-F238E27FC236}">
                <a16:creationId xmlns:a16="http://schemas.microsoft.com/office/drawing/2014/main" id="{F54657A3-B5DA-8540-8CE1-308EA192F071}"/>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6839799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88B2A-A857-C249-B9C3-02977066726A}"/>
              </a:ext>
            </a:extLst>
          </p:cNvPr>
          <p:cNvSpPr>
            <a:spLocks noGrp="1"/>
          </p:cNvSpPr>
          <p:nvPr>
            <p:ph type="title"/>
          </p:nvPr>
        </p:nvSpPr>
        <p:spPr/>
        <p:txBody>
          <a:bodyPr/>
          <a:lstStyle/>
          <a:p>
            <a:r>
              <a:rPr lang="en-US" dirty="0"/>
              <a:t>High Rep Rate Capabilities</a:t>
            </a:r>
          </a:p>
        </p:txBody>
      </p:sp>
      <p:sp>
        <p:nvSpPr>
          <p:cNvPr id="3" name="Content Placeholder 2">
            <a:extLst>
              <a:ext uri="{FF2B5EF4-FFF2-40B4-BE49-F238E27FC236}">
                <a16:creationId xmlns:a16="http://schemas.microsoft.com/office/drawing/2014/main" id="{12B79148-2549-EF44-A468-6AEAC03E72A3}"/>
              </a:ext>
            </a:extLst>
          </p:cNvPr>
          <p:cNvSpPr>
            <a:spLocks noGrp="1"/>
          </p:cNvSpPr>
          <p:nvPr>
            <p:ph idx="1"/>
          </p:nvPr>
        </p:nvSpPr>
        <p:spPr>
          <a:xfrm>
            <a:off x="477080" y="1077686"/>
            <a:ext cx="11105321" cy="5415186"/>
          </a:xfrm>
        </p:spPr>
        <p:txBody>
          <a:bodyPr vert="horz" lIns="91440" tIns="45720" rIns="91440" bIns="45720" rtlCol="0">
            <a:normAutofit/>
          </a:bodyPr>
          <a:lstStyle/>
          <a:p>
            <a:r>
              <a:rPr lang="en-US" dirty="0"/>
              <a:t>Precision control needed for next generation progress requires high repetition rate sources. This control is required for  </a:t>
            </a:r>
          </a:p>
          <a:p>
            <a:pPr lvl="1"/>
            <a:r>
              <a:rPr lang="en-US" dirty="0"/>
              <a:t>Precision guiding and injection: Tuning and preparation requires thousands of shots! </a:t>
            </a:r>
          </a:p>
          <a:p>
            <a:pPr lvl="1"/>
            <a:r>
              <a:rPr lang="en-US" dirty="0"/>
              <a:t>Precision control for overlap between two beams</a:t>
            </a:r>
          </a:p>
          <a:p>
            <a:pPr lvl="1"/>
            <a:r>
              <a:rPr lang="en-US" dirty="0"/>
              <a:t>Near field mode: control for Gaussian or shaped pulse matched guiding</a:t>
            </a:r>
          </a:p>
          <a:p>
            <a:pPr lvl="1"/>
            <a:r>
              <a:rPr lang="en-US" dirty="0"/>
              <a:t>Laser pointing: kHz front end pilot beam</a:t>
            </a:r>
          </a:p>
          <a:p>
            <a:pPr lvl="1"/>
            <a:r>
              <a:rPr lang="en-US" dirty="0"/>
              <a:t>Intensity control: feedback</a:t>
            </a:r>
          </a:p>
          <a:p>
            <a:pPr lvl="1"/>
            <a:r>
              <a:rPr lang="en-US" dirty="0"/>
              <a:t>Multi-parameter optimization: Collecting data with statistical significance</a:t>
            </a:r>
          </a:p>
        </p:txBody>
      </p:sp>
      <p:sp>
        <p:nvSpPr>
          <p:cNvPr id="4" name="Slide Number Placeholder 3">
            <a:extLst>
              <a:ext uri="{FF2B5EF4-FFF2-40B4-BE49-F238E27FC236}">
                <a16:creationId xmlns:a16="http://schemas.microsoft.com/office/drawing/2014/main" id="{1AA2B5D0-E207-6246-AF44-286D9D190F8A}"/>
              </a:ext>
            </a:extLst>
          </p:cNvPr>
          <p:cNvSpPr>
            <a:spLocks noGrp="1"/>
          </p:cNvSpPr>
          <p:nvPr>
            <p:ph type="sldNum" sz="quarter" idx="12"/>
          </p:nvPr>
        </p:nvSpPr>
        <p:spPr/>
        <p:txBody>
          <a:bodyPr/>
          <a:lstStyle/>
          <a:p>
            <a:fld id="{716D9922-87B3-6043-9531-5184EA303DC1}" type="slidenum">
              <a:rPr lang="en-US" smtClean="0"/>
              <a:t>38</a:t>
            </a:fld>
            <a:endParaRPr lang="en-US"/>
          </a:p>
        </p:txBody>
      </p:sp>
      <p:sp>
        <p:nvSpPr>
          <p:cNvPr id="5" name="Footer Placeholder 4">
            <a:extLst>
              <a:ext uri="{FF2B5EF4-FFF2-40B4-BE49-F238E27FC236}">
                <a16:creationId xmlns:a16="http://schemas.microsoft.com/office/drawing/2014/main" id="{BA36FF76-8ACC-7947-BE01-5E3E12F83C53}"/>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40194679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54712-E666-8F45-89FA-6A0D13DD13E6}"/>
              </a:ext>
            </a:extLst>
          </p:cNvPr>
          <p:cNvSpPr>
            <a:spLocks noGrp="1"/>
          </p:cNvSpPr>
          <p:nvPr>
            <p:ph type="title"/>
          </p:nvPr>
        </p:nvSpPr>
        <p:spPr/>
        <p:txBody>
          <a:bodyPr/>
          <a:lstStyle/>
          <a:p>
            <a:r>
              <a:rPr lang="en-US" dirty="0"/>
              <a:t>High Rep Rate Capabilities</a:t>
            </a:r>
          </a:p>
        </p:txBody>
      </p:sp>
      <p:sp>
        <p:nvSpPr>
          <p:cNvPr id="4" name="Slide Number Placeholder 3">
            <a:extLst>
              <a:ext uri="{FF2B5EF4-FFF2-40B4-BE49-F238E27FC236}">
                <a16:creationId xmlns:a16="http://schemas.microsoft.com/office/drawing/2014/main" id="{F2B0C984-DCDA-8540-97A3-F034350F01CA}"/>
              </a:ext>
            </a:extLst>
          </p:cNvPr>
          <p:cNvSpPr>
            <a:spLocks noGrp="1"/>
          </p:cNvSpPr>
          <p:nvPr>
            <p:ph type="sldNum" sz="quarter" idx="12"/>
          </p:nvPr>
        </p:nvSpPr>
        <p:spPr/>
        <p:txBody>
          <a:bodyPr/>
          <a:lstStyle/>
          <a:p>
            <a:fld id="{716D9922-87B3-6043-9531-5184EA303DC1}" type="slidenum">
              <a:rPr lang="en-US" smtClean="0"/>
              <a:t>39</a:t>
            </a:fld>
            <a:endParaRPr lang="en-US"/>
          </a:p>
        </p:txBody>
      </p:sp>
      <p:sp>
        <p:nvSpPr>
          <p:cNvPr id="5" name="Footer Placeholder 4">
            <a:extLst>
              <a:ext uri="{FF2B5EF4-FFF2-40B4-BE49-F238E27FC236}">
                <a16:creationId xmlns:a16="http://schemas.microsoft.com/office/drawing/2014/main" id="{C1DE74AE-67A1-8C42-B506-C0224E53E17C}"/>
              </a:ext>
            </a:extLst>
          </p:cNvPr>
          <p:cNvSpPr>
            <a:spLocks noGrp="1"/>
          </p:cNvSpPr>
          <p:nvPr>
            <p:ph type="ftr" sz="quarter" idx="13"/>
          </p:nvPr>
        </p:nvSpPr>
        <p:spPr/>
        <p:txBody>
          <a:bodyPr/>
          <a:lstStyle/>
          <a:p>
            <a:endParaRPr lang="en-US" dirty="0"/>
          </a:p>
        </p:txBody>
      </p:sp>
      <p:sp>
        <p:nvSpPr>
          <p:cNvPr id="18" name="Rectangle 17">
            <a:extLst>
              <a:ext uri="{FF2B5EF4-FFF2-40B4-BE49-F238E27FC236}">
                <a16:creationId xmlns:a16="http://schemas.microsoft.com/office/drawing/2014/main" id="{1AB2BC6A-F6D0-CE4A-AD56-0B9F3A09E670}"/>
              </a:ext>
            </a:extLst>
          </p:cNvPr>
          <p:cNvSpPr/>
          <p:nvPr/>
        </p:nvSpPr>
        <p:spPr>
          <a:xfrm>
            <a:off x="5030749" y="1196755"/>
            <a:ext cx="3813915" cy="646331"/>
          </a:xfrm>
          <a:prstGeom prst="rect">
            <a:avLst/>
          </a:prstGeom>
        </p:spPr>
        <p:txBody>
          <a:bodyPr wrap="square">
            <a:spAutoFit/>
          </a:bodyPr>
          <a:lstStyle/>
          <a:p>
            <a:pPr algn="r"/>
            <a:r>
              <a:rPr lang="en-US" dirty="0">
                <a:solidFill>
                  <a:schemeClr val="tx1"/>
                </a:solidFill>
                <a:latin typeface="Arial"/>
                <a:cs typeface="Arial"/>
              </a:rPr>
              <a:t>Pulse front tilt </a:t>
            </a:r>
          </a:p>
          <a:p>
            <a:pPr algn="r"/>
            <a:r>
              <a:rPr lang="en-US" baseline="30000" dirty="0">
                <a:solidFill>
                  <a:schemeClr val="tx1"/>
                </a:solidFill>
              </a:rPr>
              <a:t>Nakamura et </a:t>
            </a:r>
            <a:r>
              <a:rPr lang="en-US" baseline="30000" dirty="0" err="1">
                <a:solidFill>
                  <a:schemeClr val="tx1"/>
                </a:solidFill>
              </a:rPr>
              <a:t>al.,IEEE</a:t>
            </a:r>
            <a:r>
              <a:rPr lang="en-US" baseline="30000" dirty="0">
                <a:solidFill>
                  <a:schemeClr val="tx1"/>
                </a:solidFill>
              </a:rPr>
              <a:t> JQE (2017)</a:t>
            </a:r>
            <a:endParaRPr lang="en-US" dirty="0">
              <a:solidFill>
                <a:schemeClr val="tx1"/>
              </a:solidFill>
            </a:endParaRPr>
          </a:p>
        </p:txBody>
      </p:sp>
      <p:pic>
        <p:nvPicPr>
          <p:cNvPr id="19" name="Picture 18">
            <a:extLst>
              <a:ext uri="{FF2B5EF4-FFF2-40B4-BE49-F238E27FC236}">
                <a16:creationId xmlns:a16="http://schemas.microsoft.com/office/drawing/2014/main" id="{D4C6930E-8A6F-A44F-A833-353B05E4615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44664" y="1099981"/>
            <a:ext cx="2979776" cy="2534152"/>
          </a:xfrm>
          <a:prstGeom prst="rect">
            <a:avLst/>
          </a:prstGeom>
        </p:spPr>
      </p:pic>
      <p:pic>
        <p:nvPicPr>
          <p:cNvPr id="20" name="Picture 19">
            <a:extLst>
              <a:ext uri="{FF2B5EF4-FFF2-40B4-BE49-F238E27FC236}">
                <a16:creationId xmlns:a16="http://schemas.microsoft.com/office/drawing/2014/main" id="{3737D6AF-003D-F64D-ABFA-796BFEE0959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70992" y="4204288"/>
            <a:ext cx="5823116" cy="1937114"/>
          </a:xfrm>
          <a:prstGeom prst="rect">
            <a:avLst/>
          </a:prstGeom>
        </p:spPr>
      </p:pic>
      <p:sp>
        <p:nvSpPr>
          <p:cNvPr id="21" name="Rectangle 20">
            <a:extLst>
              <a:ext uri="{FF2B5EF4-FFF2-40B4-BE49-F238E27FC236}">
                <a16:creationId xmlns:a16="http://schemas.microsoft.com/office/drawing/2014/main" id="{EE3E5A71-0A63-9344-AC52-AE8801EAA6B0}"/>
              </a:ext>
            </a:extLst>
          </p:cNvPr>
          <p:cNvSpPr/>
          <p:nvPr/>
        </p:nvSpPr>
        <p:spPr>
          <a:xfrm>
            <a:off x="6441212" y="3829833"/>
            <a:ext cx="5750788" cy="369332"/>
          </a:xfrm>
          <a:prstGeom prst="rect">
            <a:avLst/>
          </a:prstGeom>
        </p:spPr>
        <p:txBody>
          <a:bodyPr wrap="square">
            <a:spAutoFit/>
          </a:bodyPr>
          <a:lstStyle/>
          <a:p>
            <a:pPr algn="ctr"/>
            <a:r>
              <a:rPr lang="en-US" dirty="0">
                <a:solidFill>
                  <a:schemeClr val="tx1"/>
                </a:solidFill>
                <a:latin typeface="Arial"/>
                <a:cs typeface="Arial"/>
              </a:rPr>
              <a:t>Improved Deformable </a:t>
            </a:r>
            <a:r>
              <a:rPr lang="en-US" dirty="0">
                <a:solidFill>
                  <a:schemeClr val="tx1"/>
                </a:solidFill>
              </a:rPr>
              <a:t>Mirror Loop</a:t>
            </a:r>
          </a:p>
        </p:txBody>
      </p:sp>
      <p:pic>
        <p:nvPicPr>
          <p:cNvPr id="24" name="Picture 23">
            <a:extLst>
              <a:ext uri="{FF2B5EF4-FFF2-40B4-BE49-F238E27FC236}">
                <a16:creationId xmlns:a16="http://schemas.microsoft.com/office/drawing/2014/main" id="{F4528ED8-BC66-EC4F-BFAC-9CE6FAEE8C08}"/>
              </a:ext>
            </a:extLst>
          </p:cNvPr>
          <p:cNvPicPr>
            <a:picLocks noChangeAspect="1"/>
          </p:cNvPicPr>
          <p:nvPr/>
        </p:nvPicPr>
        <p:blipFill>
          <a:blip r:embed="rId4"/>
          <a:stretch>
            <a:fillRect/>
          </a:stretch>
        </p:blipFill>
        <p:spPr>
          <a:xfrm>
            <a:off x="9098" y="1046614"/>
            <a:ext cx="5750788" cy="4304875"/>
          </a:xfrm>
          <a:prstGeom prst="rect">
            <a:avLst/>
          </a:prstGeom>
        </p:spPr>
      </p:pic>
    </p:spTree>
    <p:extLst>
      <p:ext uri="{BB962C8B-B14F-4D97-AF65-F5344CB8AC3E}">
        <p14:creationId xmlns:p14="http://schemas.microsoft.com/office/powerpoint/2010/main" val="3197721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4B317-81B3-BA45-AFA8-4D41215F7B72}"/>
              </a:ext>
            </a:extLst>
          </p:cNvPr>
          <p:cNvSpPr>
            <a:spLocks noGrp="1"/>
          </p:cNvSpPr>
          <p:nvPr>
            <p:ph type="title"/>
          </p:nvPr>
        </p:nvSpPr>
        <p:spPr/>
        <p:txBody>
          <a:bodyPr>
            <a:normAutofit fontScale="90000"/>
          </a:bodyPr>
          <a:lstStyle/>
          <a:p>
            <a:r>
              <a:rPr lang="en-US" dirty="0"/>
              <a:t>ATF Provides Unique Electron Beam + Laser Capabilities</a:t>
            </a:r>
          </a:p>
        </p:txBody>
      </p:sp>
      <p:sp>
        <p:nvSpPr>
          <p:cNvPr id="4" name="Slide Number Placeholder 3">
            <a:extLst>
              <a:ext uri="{FF2B5EF4-FFF2-40B4-BE49-F238E27FC236}">
                <a16:creationId xmlns:a16="http://schemas.microsoft.com/office/drawing/2014/main" id="{457132AB-77EC-6B46-BB6C-5DA249CE91FE}"/>
              </a:ext>
            </a:extLst>
          </p:cNvPr>
          <p:cNvSpPr>
            <a:spLocks noGrp="1"/>
          </p:cNvSpPr>
          <p:nvPr>
            <p:ph type="sldNum" sz="quarter" idx="12"/>
          </p:nvPr>
        </p:nvSpPr>
        <p:spPr/>
        <p:txBody>
          <a:bodyPr/>
          <a:lstStyle/>
          <a:p>
            <a:fld id="{716D9922-87B3-6043-9531-5184EA303DC1}" type="slidenum">
              <a:rPr lang="en-US" smtClean="0"/>
              <a:t>4</a:t>
            </a:fld>
            <a:endParaRPr lang="en-US"/>
          </a:p>
        </p:txBody>
      </p:sp>
      <p:sp>
        <p:nvSpPr>
          <p:cNvPr id="5" name="Footer Placeholder 4">
            <a:extLst>
              <a:ext uri="{FF2B5EF4-FFF2-40B4-BE49-F238E27FC236}">
                <a16:creationId xmlns:a16="http://schemas.microsoft.com/office/drawing/2014/main" id="{7E02F427-1541-CC48-B73B-BACC127EDD47}"/>
              </a:ext>
            </a:extLst>
          </p:cNvPr>
          <p:cNvSpPr>
            <a:spLocks noGrp="1"/>
          </p:cNvSpPr>
          <p:nvPr>
            <p:ph type="ftr" sz="quarter" idx="13"/>
          </p:nvPr>
        </p:nvSpPr>
        <p:spPr/>
        <p:txBody>
          <a:bodyPr/>
          <a:lstStyle/>
          <a:p>
            <a:endParaRPr lang="en-US" dirty="0"/>
          </a:p>
        </p:txBody>
      </p:sp>
      <p:pic>
        <p:nvPicPr>
          <p:cNvPr id="6" name="Picture 2" descr="C:\Users\igor\AppData\Local\Microsoft\Windows\Temporary Internet Files\Content.Outlook\2PPR990T\Future experiements_Slide3 (2).jpg">
            <a:extLst>
              <a:ext uri="{FF2B5EF4-FFF2-40B4-BE49-F238E27FC236}">
                <a16:creationId xmlns:a16="http://schemas.microsoft.com/office/drawing/2014/main" id="{47C78DF5-092F-F343-A9C7-244D113C059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156" r="24521" b="39543"/>
          <a:stretch/>
        </p:blipFill>
        <p:spPr bwMode="auto">
          <a:xfrm>
            <a:off x="2742149" y="1443262"/>
            <a:ext cx="6036170" cy="3971476"/>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3">
            <a:extLst>
              <a:ext uri="{FF2B5EF4-FFF2-40B4-BE49-F238E27FC236}">
                <a16:creationId xmlns:a16="http://schemas.microsoft.com/office/drawing/2014/main" id="{8F97EAE5-C86F-5D4B-AC67-0D65CF68C83F}"/>
              </a:ext>
            </a:extLst>
          </p:cNvPr>
          <p:cNvSpPr txBox="1">
            <a:spLocks/>
          </p:cNvSpPr>
          <p:nvPr/>
        </p:nvSpPr>
        <p:spPr>
          <a:xfrm>
            <a:off x="5950831" y="6557019"/>
            <a:ext cx="2057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08D4E7-48C9-4538-A106-B37BF4C42899}" type="slidenum">
              <a:rPr lang="en-US" smtClean="0"/>
              <a:pPr/>
              <a:t>4</a:t>
            </a:fld>
            <a:endParaRPr lang="en-US"/>
          </a:p>
        </p:txBody>
      </p:sp>
      <p:sp>
        <p:nvSpPr>
          <p:cNvPr id="8" name="TextBox 7">
            <a:extLst>
              <a:ext uri="{FF2B5EF4-FFF2-40B4-BE49-F238E27FC236}">
                <a16:creationId xmlns:a16="http://schemas.microsoft.com/office/drawing/2014/main" id="{FC563EAC-84A0-7247-BA92-C23CF2B2B144}"/>
              </a:ext>
            </a:extLst>
          </p:cNvPr>
          <p:cNvSpPr txBox="1"/>
          <p:nvPr/>
        </p:nvSpPr>
        <p:spPr>
          <a:xfrm>
            <a:off x="7076024" y="3953874"/>
            <a:ext cx="3209925" cy="2031325"/>
          </a:xfrm>
          <a:prstGeom prst="rect">
            <a:avLst/>
          </a:prstGeom>
          <a:solidFill>
            <a:schemeClr val="tx2">
              <a:lumMod val="20000"/>
              <a:lumOff val="80000"/>
            </a:schemeClr>
          </a:solidFill>
          <a:ln>
            <a:solidFill>
              <a:srgbClr val="042B7F"/>
            </a:solidFill>
          </a:ln>
        </p:spPr>
        <p:txBody>
          <a:bodyPr wrap="square" rtlCol="0">
            <a:spAutoFit/>
          </a:bodyPr>
          <a:lstStyle/>
          <a:p>
            <a:pPr marL="127000" indent="-127000">
              <a:buFont typeface="Arial" charset="0"/>
              <a:buChar char="•"/>
            </a:pPr>
            <a:r>
              <a:rPr lang="en-US" sz="1800" dirty="0"/>
              <a:t>High-brightness photocathode </a:t>
            </a:r>
            <a:r>
              <a:rPr lang="en-US" sz="1800" dirty="0" err="1"/>
              <a:t>linac</a:t>
            </a:r>
            <a:r>
              <a:rPr lang="en-US" sz="1800" dirty="0"/>
              <a:t>:  80 MeV</a:t>
            </a:r>
          </a:p>
          <a:p>
            <a:pPr marL="127000" indent="-127000">
              <a:buFont typeface="Arial" charset="0"/>
              <a:buChar char="•"/>
            </a:pPr>
            <a:r>
              <a:rPr lang="en-US" sz="1800" dirty="0"/>
              <a:t>Emittance - 1</a:t>
            </a:r>
            <a:r>
              <a:rPr lang="en-US" sz="1800" dirty="0">
                <a:latin typeface="Symbol" panose="05050102010706020507" pitchFamily="18" charset="2"/>
              </a:rPr>
              <a:t>m</a:t>
            </a:r>
            <a:r>
              <a:rPr lang="en-US" sz="1800" dirty="0"/>
              <a:t>m</a:t>
            </a:r>
          </a:p>
          <a:p>
            <a:pPr marL="127000" indent="-127000">
              <a:buFont typeface="Arial" charset="0"/>
              <a:buChar char="•"/>
            </a:pPr>
            <a:r>
              <a:rPr lang="en-US" sz="1800" dirty="0"/>
              <a:t>Energy spread - 0.1%</a:t>
            </a:r>
          </a:p>
          <a:p>
            <a:pPr marL="127000" indent="-127000">
              <a:buFont typeface="Arial" charset="0"/>
              <a:buChar char="•"/>
            </a:pPr>
            <a:r>
              <a:rPr lang="en-US" sz="1800" dirty="0"/>
              <a:t>Charge ~ 1.5 </a:t>
            </a:r>
            <a:r>
              <a:rPr lang="en-US" sz="1800" dirty="0" err="1"/>
              <a:t>nC</a:t>
            </a:r>
            <a:endParaRPr lang="en-US" sz="1800" dirty="0"/>
          </a:p>
          <a:p>
            <a:pPr marL="127000" indent="-127000">
              <a:buFont typeface="Arial" charset="0"/>
              <a:buChar char="•"/>
            </a:pPr>
            <a:r>
              <a:rPr lang="en-US" sz="1800" dirty="0"/>
              <a:t>Single bunch 10 </a:t>
            </a:r>
            <a:r>
              <a:rPr lang="en-US" sz="1800" dirty="0" err="1"/>
              <a:t>ps</a:t>
            </a:r>
            <a:r>
              <a:rPr lang="en-US" sz="1800" dirty="0"/>
              <a:t> </a:t>
            </a:r>
            <a:r>
              <a:rPr lang="mr-IN" sz="1800" dirty="0"/>
              <a:t>–</a:t>
            </a:r>
            <a:r>
              <a:rPr lang="en-US" sz="1800" dirty="0"/>
              <a:t> 200 fs</a:t>
            </a:r>
          </a:p>
          <a:p>
            <a:pPr marL="127000" indent="-127000">
              <a:buFont typeface="Arial" charset="0"/>
              <a:buChar char="•"/>
            </a:pPr>
            <a:r>
              <a:rPr lang="en-US" sz="1800" dirty="0"/>
              <a:t>Multi-bunch trains</a:t>
            </a:r>
          </a:p>
        </p:txBody>
      </p:sp>
      <p:sp>
        <p:nvSpPr>
          <p:cNvPr id="9" name="TextBox 8">
            <a:extLst>
              <a:ext uri="{FF2B5EF4-FFF2-40B4-BE49-F238E27FC236}">
                <a16:creationId xmlns:a16="http://schemas.microsoft.com/office/drawing/2014/main" id="{7EFF6E1E-8C6F-BC40-B094-19CD0DFB81EE}"/>
              </a:ext>
            </a:extLst>
          </p:cNvPr>
          <p:cNvSpPr txBox="1"/>
          <p:nvPr/>
        </p:nvSpPr>
        <p:spPr>
          <a:xfrm>
            <a:off x="1751549" y="4258674"/>
            <a:ext cx="2895600" cy="1477328"/>
          </a:xfrm>
          <a:prstGeom prst="rect">
            <a:avLst/>
          </a:prstGeom>
          <a:solidFill>
            <a:schemeClr val="tx2">
              <a:lumMod val="20000"/>
              <a:lumOff val="80000"/>
            </a:schemeClr>
          </a:solidFill>
          <a:ln>
            <a:solidFill>
              <a:srgbClr val="042B7F"/>
            </a:solidFill>
          </a:ln>
        </p:spPr>
        <p:txBody>
          <a:bodyPr wrap="square" rtlCol="0">
            <a:spAutoFit/>
          </a:bodyPr>
          <a:lstStyle/>
          <a:p>
            <a:pPr marL="127000" indent="-127000">
              <a:buFont typeface="Arial" charset="0"/>
              <a:buChar char="•"/>
            </a:pPr>
            <a:r>
              <a:rPr lang="en-US" sz="1800" dirty="0"/>
              <a:t>CO</a:t>
            </a:r>
            <a:r>
              <a:rPr lang="en-US" sz="1800" baseline="-25000" dirty="0"/>
              <a:t>2</a:t>
            </a:r>
            <a:r>
              <a:rPr lang="en-US" sz="1800" dirty="0"/>
              <a:t> laser system</a:t>
            </a:r>
          </a:p>
          <a:p>
            <a:pPr marL="127000" indent="-127000">
              <a:buFont typeface="Arial" charset="0"/>
              <a:buChar char="•"/>
            </a:pPr>
            <a:r>
              <a:rPr lang="en-US" sz="1800" dirty="0">
                <a:latin typeface="Symbol" panose="05050102010706020507" pitchFamily="18" charset="2"/>
              </a:rPr>
              <a:t>l </a:t>
            </a:r>
            <a:r>
              <a:rPr lang="en-US" sz="1800" dirty="0"/>
              <a:t>= 9-11 </a:t>
            </a:r>
            <a:r>
              <a:rPr lang="en-US" sz="1800" dirty="0">
                <a:latin typeface="Symbol" panose="05050102010706020507" pitchFamily="18" charset="2"/>
              </a:rPr>
              <a:t>m</a:t>
            </a:r>
            <a:r>
              <a:rPr lang="en-US" sz="1800" dirty="0"/>
              <a:t>m</a:t>
            </a:r>
          </a:p>
          <a:p>
            <a:pPr marL="127000" indent="-127000">
              <a:buFont typeface="Arial" charset="0"/>
              <a:buChar char="•"/>
            </a:pPr>
            <a:r>
              <a:rPr lang="en-US" sz="1800" dirty="0"/>
              <a:t>&gt;2 TW peak power</a:t>
            </a:r>
          </a:p>
          <a:p>
            <a:pPr marL="127000" indent="-127000">
              <a:buFont typeface="Arial" charset="0"/>
              <a:buChar char="•"/>
            </a:pPr>
            <a:r>
              <a:rPr lang="en-US" sz="1800" dirty="0"/>
              <a:t>5J @ </a:t>
            </a:r>
            <a:r>
              <a:rPr lang="en-US" dirty="0"/>
              <a:t>2</a:t>
            </a:r>
            <a:r>
              <a:rPr lang="en-US" sz="1800" dirty="0"/>
              <a:t>ps pulse width</a:t>
            </a:r>
          </a:p>
          <a:p>
            <a:pPr marL="127000" indent="-127000">
              <a:buFont typeface="Arial" charset="0"/>
              <a:buChar char="•"/>
            </a:pPr>
            <a:r>
              <a:rPr lang="en-US" sz="1800" dirty="0"/>
              <a:t>0.05 Hz repetition rate</a:t>
            </a:r>
          </a:p>
        </p:txBody>
      </p:sp>
    </p:spTree>
    <p:extLst>
      <p:ext uri="{BB962C8B-B14F-4D97-AF65-F5344CB8AC3E}">
        <p14:creationId xmlns:p14="http://schemas.microsoft.com/office/powerpoint/2010/main" val="24858907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CA7B4-AF34-A247-A462-47CFA3C91E7F}"/>
              </a:ext>
            </a:extLst>
          </p:cNvPr>
          <p:cNvSpPr>
            <a:spLocks noGrp="1"/>
          </p:cNvSpPr>
          <p:nvPr>
            <p:ph type="title"/>
          </p:nvPr>
        </p:nvSpPr>
        <p:spPr/>
        <p:txBody>
          <a:bodyPr/>
          <a:lstStyle/>
          <a:p>
            <a:r>
              <a:rPr lang="en-US" dirty="0"/>
              <a:t>High Rep-rate Capabilities </a:t>
            </a:r>
          </a:p>
        </p:txBody>
      </p:sp>
      <p:sp>
        <p:nvSpPr>
          <p:cNvPr id="3" name="Content Placeholder 2">
            <a:extLst>
              <a:ext uri="{FF2B5EF4-FFF2-40B4-BE49-F238E27FC236}">
                <a16:creationId xmlns:a16="http://schemas.microsoft.com/office/drawing/2014/main" id="{C9F16792-AA1B-2B4D-85C2-C1C10A12B899}"/>
              </a:ext>
            </a:extLst>
          </p:cNvPr>
          <p:cNvSpPr>
            <a:spLocks noGrp="1"/>
          </p:cNvSpPr>
          <p:nvPr>
            <p:ph idx="1"/>
          </p:nvPr>
        </p:nvSpPr>
        <p:spPr/>
        <p:txBody>
          <a:bodyPr>
            <a:normAutofit/>
          </a:bodyPr>
          <a:lstStyle/>
          <a:p>
            <a:r>
              <a:rPr lang="en-US" dirty="0"/>
              <a:t>Adaptive control and machine learning for tuning the behavior of the system for desired outcome is the other benefit of high rep rate. Examples include</a:t>
            </a:r>
          </a:p>
          <a:p>
            <a:pPr lvl="1"/>
            <a:r>
              <a:rPr lang="en-US" dirty="0"/>
              <a:t>Adaptive control of LWFA with DAZZLER &amp; Deformable Mirrors via Genetic Algorithm </a:t>
            </a:r>
          </a:p>
          <a:p>
            <a:pPr lvl="1"/>
            <a:r>
              <a:rPr lang="en-US" dirty="0"/>
              <a:t>Implement Convolutional Neural Network Architecture </a:t>
            </a:r>
          </a:p>
          <a:p>
            <a:pPr lvl="1"/>
            <a:r>
              <a:rPr lang="en-US" dirty="0"/>
              <a:t>Optimization: quicker than grid search and capable of more dimensions </a:t>
            </a:r>
          </a:p>
          <a:p>
            <a:pPr lvl="1"/>
            <a:r>
              <a:rPr lang="en-US" dirty="0"/>
              <a:t>Active feedback: can adjust for unseen drift in laser parameters </a:t>
            </a:r>
          </a:p>
          <a:p>
            <a:pPr lvl="1"/>
            <a:r>
              <a:rPr lang="en-US" dirty="0"/>
              <a:t>Analysis: once you have the data, you can always use it to train predictive models </a:t>
            </a:r>
          </a:p>
          <a:p>
            <a:r>
              <a:rPr lang="en-US" dirty="0"/>
              <a:t>High rep rate prepares us for an eventuality of precision control being outsourced to neural-networked computers</a:t>
            </a:r>
          </a:p>
        </p:txBody>
      </p:sp>
      <p:sp>
        <p:nvSpPr>
          <p:cNvPr id="4" name="Slide Number Placeholder 3">
            <a:extLst>
              <a:ext uri="{FF2B5EF4-FFF2-40B4-BE49-F238E27FC236}">
                <a16:creationId xmlns:a16="http://schemas.microsoft.com/office/drawing/2014/main" id="{ACE1C8B4-1D81-4143-8675-EB18CCFC05BA}"/>
              </a:ext>
            </a:extLst>
          </p:cNvPr>
          <p:cNvSpPr>
            <a:spLocks noGrp="1"/>
          </p:cNvSpPr>
          <p:nvPr>
            <p:ph type="sldNum" sz="quarter" idx="12"/>
          </p:nvPr>
        </p:nvSpPr>
        <p:spPr/>
        <p:txBody>
          <a:bodyPr/>
          <a:lstStyle/>
          <a:p>
            <a:fld id="{716D9922-87B3-6043-9531-5184EA303DC1}" type="slidenum">
              <a:rPr lang="en-US" smtClean="0"/>
              <a:t>40</a:t>
            </a:fld>
            <a:endParaRPr lang="en-US"/>
          </a:p>
        </p:txBody>
      </p:sp>
      <p:sp>
        <p:nvSpPr>
          <p:cNvPr id="5" name="Footer Placeholder 4">
            <a:extLst>
              <a:ext uri="{FF2B5EF4-FFF2-40B4-BE49-F238E27FC236}">
                <a16:creationId xmlns:a16="http://schemas.microsoft.com/office/drawing/2014/main" id="{F6F552B4-6D0D-0746-9F75-0E6C50248391}"/>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26606888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46884-66F8-0C48-BC8E-5062723F2B8F}"/>
              </a:ext>
            </a:extLst>
          </p:cNvPr>
          <p:cNvSpPr>
            <a:spLocks noGrp="1"/>
          </p:cNvSpPr>
          <p:nvPr>
            <p:ph type="title"/>
          </p:nvPr>
        </p:nvSpPr>
        <p:spPr/>
        <p:txBody>
          <a:bodyPr/>
          <a:lstStyle/>
          <a:p>
            <a:r>
              <a:rPr lang="en-US" dirty="0"/>
              <a:t>Plasma Lens</a:t>
            </a:r>
          </a:p>
        </p:txBody>
      </p:sp>
      <p:sp>
        <p:nvSpPr>
          <p:cNvPr id="3" name="Content Placeholder 2">
            <a:extLst>
              <a:ext uri="{FF2B5EF4-FFF2-40B4-BE49-F238E27FC236}">
                <a16:creationId xmlns:a16="http://schemas.microsoft.com/office/drawing/2014/main" id="{BF45B2F4-55E1-C941-AEFC-23E9C5D1F587}"/>
              </a:ext>
            </a:extLst>
          </p:cNvPr>
          <p:cNvSpPr>
            <a:spLocks noGrp="1"/>
          </p:cNvSpPr>
          <p:nvPr>
            <p:ph idx="1"/>
          </p:nvPr>
        </p:nvSpPr>
        <p:spPr>
          <a:xfrm>
            <a:off x="477080" y="1077686"/>
            <a:ext cx="11105321" cy="1383113"/>
          </a:xfrm>
        </p:spPr>
        <p:txBody>
          <a:bodyPr>
            <a:normAutofit fontScale="85000" lnSpcReduction="20000"/>
          </a:bodyPr>
          <a:lstStyle/>
          <a:p>
            <a:r>
              <a:rPr lang="en-US" dirty="0"/>
              <a:t>Plasma optics: use of the plasma medium for manipulating the state of a laser pulse, particularly for focusing, guiding, and compression.</a:t>
            </a:r>
          </a:p>
          <a:p>
            <a:r>
              <a:rPr lang="en-US" dirty="0"/>
              <a:t>The goal is to implement plasma sources where a conventional optic would be too costly or impractical</a:t>
            </a:r>
          </a:p>
        </p:txBody>
      </p:sp>
      <p:sp>
        <p:nvSpPr>
          <p:cNvPr id="4" name="Slide Number Placeholder 3">
            <a:extLst>
              <a:ext uri="{FF2B5EF4-FFF2-40B4-BE49-F238E27FC236}">
                <a16:creationId xmlns:a16="http://schemas.microsoft.com/office/drawing/2014/main" id="{27DACD84-1E30-474F-BE60-AAD1B391AB51}"/>
              </a:ext>
            </a:extLst>
          </p:cNvPr>
          <p:cNvSpPr>
            <a:spLocks noGrp="1"/>
          </p:cNvSpPr>
          <p:nvPr>
            <p:ph type="sldNum" sz="quarter" idx="12"/>
          </p:nvPr>
        </p:nvSpPr>
        <p:spPr/>
        <p:txBody>
          <a:bodyPr/>
          <a:lstStyle/>
          <a:p>
            <a:fld id="{716D9922-87B3-6043-9531-5184EA303DC1}" type="slidenum">
              <a:rPr lang="en-US" smtClean="0"/>
              <a:t>41</a:t>
            </a:fld>
            <a:endParaRPr lang="en-US"/>
          </a:p>
        </p:txBody>
      </p:sp>
      <p:sp>
        <p:nvSpPr>
          <p:cNvPr id="5" name="Footer Placeholder 4">
            <a:extLst>
              <a:ext uri="{FF2B5EF4-FFF2-40B4-BE49-F238E27FC236}">
                <a16:creationId xmlns:a16="http://schemas.microsoft.com/office/drawing/2014/main" id="{CBCBD717-B28B-884B-B934-1CC54740FF36}"/>
              </a:ext>
            </a:extLst>
          </p:cNvPr>
          <p:cNvSpPr>
            <a:spLocks noGrp="1"/>
          </p:cNvSpPr>
          <p:nvPr>
            <p:ph type="ftr" sz="quarter" idx="13"/>
          </p:nvPr>
        </p:nvSpPr>
        <p:spPr/>
        <p:txBody>
          <a:bodyPr/>
          <a:lstStyle/>
          <a:p>
            <a:endParaRPr lang="en-US" dirty="0"/>
          </a:p>
        </p:txBody>
      </p:sp>
      <p:pic>
        <p:nvPicPr>
          <p:cNvPr id="6" name="Picture 5">
            <a:extLst>
              <a:ext uri="{FF2B5EF4-FFF2-40B4-BE49-F238E27FC236}">
                <a16:creationId xmlns:a16="http://schemas.microsoft.com/office/drawing/2014/main" id="{076764C3-25E8-794D-9951-79F1800BB1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611" y="2645464"/>
            <a:ext cx="4636247" cy="3477185"/>
          </a:xfrm>
          <a:prstGeom prst="rect">
            <a:avLst/>
          </a:prstGeom>
        </p:spPr>
      </p:pic>
      <p:pic>
        <p:nvPicPr>
          <p:cNvPr id="7" name="Picture 6">
            <a:extLst>
              <a:ext uri="{FF2B5EF4-FFF2-40B4-BE49-F238E27FC236}">
                <a16:creationId xmlns:a16="http://schemas.microsoft.com/office/drawing/2014/main" id="{C61A3C1A-3CD0-8148-9F3E-E1EB2093FF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0913" y="2645464"/>
            <a:ext cx="3657600" cy="3657600"/>
          </a:xfrm>
          <a:prstGeom prst="rect">
            <a:avLst/>
          </a:prstGeom>
        </p:spPr>
      </p:pic>
      <p:sp>
        <p:nvSpPr>
          <p:cNvPr id="8" name="TextBox 7">
            <a:extLst>
              <a:ext uri="{FF2B5EF4-FFF2-40B4-BE49-F238E27FC236}">
                <a16:creationId xmlns:a16="http://schemas.microsoft.com/office/drawing/2014/main" id="{341C35F1-1B5B-0946-BB3A-026F32BD12AA}"/>
              </a:ext>
            </a:extLst>
          </p:cNvPr>
          <p:cNvSpPr txBox="1"/>
          <p:nvPr/>
        </p:nvSpPr>
        <p:spPr>
          <a:xfrm>
            <a:off x="1588801" y="2537589"/>
            <a:ext cx="325986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Density structure of F/1 ideal lens</a:t>
            </a:r>
          </a:p>
        </p:txBody>
      </p:sp>
      <p:sp>
        <p:nvSpPr>
          <p:cNvPr id="9" name="TextBox 8">
            <a:extLst>
              <a:ext uri="{FF2B5EF4-FFF2-40B4-BE49-F238E27FC236}">
                <a16:creationId xmlns:a16="http://schemas.microsoft.com/office/drawing/2014/main" id="{51C41186-B92E-CF40-A18B-7196A3120418}"/>
              </a:ext>
            </a:extLst>
          </p:cNvPr>
          <p:cNvSpPr txBox="1"/>
          <p:nvPr/>
        </p:nvSpPr>
        <p:spPr>
          <a:xfrm>
            <a:off x="7497994" y="2490277"/>
            <a:ext cx="3602907"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Ray tracing through ideal plasma lens</a:t>
            </a:r>
          </a:p>
        </p:txBody>
      </p:sp>
    </p:spTree>
    <p:extLst>
      <p:ext uri="{BB962C8B-B14F-4D97-AF65-F5344CB8AC3E}">
        <p14:creationId xmlns:p14="http://schemas.microsoft.com/office/powerpoint/2010/main" val="38212421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24CE8-F748-8446-8521-58F69EC21F49}"/>
              </a:ext>
            </a:extLst>
          </p:cNvPr>
          <p:cNvSpPr>
            <a:spLocks noGrp="1"/>
          </p:cNvSpPr>
          <p:nvPr>
            <p:ph type="title"/>
          </p:nvPr>
        </p:nvSpPr>
        <p:spPr/>
        <p:txBody>
          <a:bodyPr/>
          <a:lstStyle/>
          <a:p>
            <a:r>
              <a:rPr lang="en-US" dirty="0"/>
              <a:t>Plasma Lens</a:t>
            </a:r>
          </a:p>
        </p:txBody>
      </p:sp>
      <p:sp>
        <p:nvSpPr>
          <p:cNvPr id="3" name="Content Placeholder 2">
            <a:extLst>
              <a:ext uri="{FF2B5EF4-FFF2-40B4-BE49-F238E27FC236}">
                <a16:creationId xmlns:a16="http://schemas.microsoft.com/office/drawing/2014/main" id="{48D0668D-18EA-7D43-B786-BB2EAE2E85B0}"/>
              </a:ext>
            </a:extLst>
          </p:cNvPr>
          <p:cNvSpPr>
            <a:spLocks noGrp="1"/>
          </p:cNvSpPr>
          <p:nvPr>
            <p:ph idx="1"/>
          </p:nvPr>
        </p:nvSpPr>
        <p:spPr/>
        <p:txBody>
          <a:bodyPr/>
          <a:lstStyle/>
          <a:p>
            <a:r>
              <a:rPr lang="en-US" dirty="0"/>
              <a:t>Advantages</a:t>
            </a:r>
          </a:p>
          <a:p>
            <a:pPr lvl="1"/>
            <a:r>
              <a:rPr lang="en-US" dirty="0"/>
              <a:t>The density of a strongly focusing plasma lens has to be a substantial fraction of the critical density. This is easier to achieve in the long wavelength regime. </a:t>
            </a:r>
          </a:p>
          <a:p>
            <a:pPr lvl="1"/>
            <a:r>
              <a:rPr lang="en-US" dirty="0"/>
              <a:t>The use of short pulse is important because it allows one to test the limitations imposed by plasma dispersion.</a:t>
            </a:r>
          </a:p>
          <a:p>
            <a:r>
              <a:rPr lang="en-US" dirty="0"/>
              <a:t>The parameter regime where a plasma lens is useful is constrained by dispersive and nonlinear effects.  Minimizing dispersion generally requires narrowing the bandwidth of the laser pulse, which means using longer transform-limited pulses.  This is natural for CO</a:t>
            </a:r>
            <a:r>
              <a:rPr lang="en-US" baseline="-25000" dirty="0"/>
              <a:t>2</a:t>
            </a:r>
            <a:r>
              <a:rPr lang="en-US" dirty="0"/>
              <a:t> lasers, since one generally deals with a relatively narrow bandwidth comparable to that achieved in the near infrared</a:t>
            </a:r>
          </a:p>
          <a:p>
            <a:endParaRPr lang="en-US" dirty="0"/>
          </a:p>
        </p:txBody>
      </p:sp>
      <p:sp>
        <p:nvSpPr>
          <p:cNvPr id="4" name="Slide Number Placeholder 3">
            <a:extLst>
              <a:ext uri="{FF2B5EF4-FFF2-40B4-BE49-F238E27FC236}">
                <a16:creationId xmlns:a16="http://schemas.microsoft.com/office/drawing/2014/main" id="{6189F0E2-6671-5D45-9D6F-72EE0EC420BF}"/>
              </a:ext>
            </a:extLst>
          </p:cNvPr>
          <p:cNvSpPr>
            <a:spLocks noGrp="1"/>
          </p:cNvSpPr>
          <p:nvPr>
            <p:ph type="sldNum" sz="quarter" idx="12"/>
          </p:nvPr>
        </p:nvSpPr>
        <p:spPr/>
        <p:txBody>
          <a:bodyPr/>
          <a:lstStyle/>
          <a:p>
            <a:fld id="{716D9922-87B3-6043-9531-5184EA303DC1}" type="slidenum">
              <a:rPr lang="en-US" smtClean="0"/>
              <a:t>42</a:t>
            </a:fld>
            <a:endParaRPr lang="en-US"/>
          </a:p>
        </p:txBody>
      </p:sp>
      <p:sp>
        <p:nvSpPr>
          <p:cNvPr id="5" name="Footer Placeholder 4">
            <a:extLst>
              <a:ext uri="{FF2B5EF4-FFF2-40B4-BE49-F238E27FC236}">
                <a16:creationId xmlns:a16="http://schemas.microsoft.com/office/drawing/2014/main" id="{584B4F54-AA41-AF46-B146-8A63E1B6F1FC}"/>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5535938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83E87-5968-DB4E-B56D-21E26683409F}"/>
              </a:ext>
            </a:extLst>
          </p:cNvPr>
          <p:cNvSpPr>
            <a:spLocks noGrp="1"/>
          </p:cNvSpPr>
          <p:nvPr>
            <p:ph type="title"/>
          </p:nvPr>
        </p:nvSpPr>
        <p:spPr/>
        <p:txBody>
          <a:bodyPr/>
          <a:lstStyle/>
          <a:p>
            <a:r>
              <a:rPr lang="en-US" dirty="0"/>
              <a:t>Optically Pumped CO</a:t>
            </a:r>
            <a:r>
              <a:rPr lang="en-US" baseline="-25000" dirty="0"/>
              <a:t>2</a:t>
            </a:r>
            <a:r>
              <a:rPr lang="en-US" dirty="0"/>
              <a:t> Amplifiers</a:t>
            </a:r>
          </a:p>
        </p:txBody>
      </p:sp>
      <p:sp>
        <p:nvSpPr>
          <p:cNvPr id="3" name="Content Placeholder 2">
            <a:extLst>
              <a:ext uri="{FF2B5EF4-FFF2-40B4-BE49-F238E27FC236}">
                <a16:creationId xmlns:a16="http://schemas.microsoft.com/office/drawing/2014/main" id="{B244F939-530C-134F-A0C1-6D47AA4BBF81}"/>
              </a:ext>
            </a:extLst>
          </p:cNvPr>
          <p:cNvSpPr>
            <a:spLocks noGrp="1"/>
          </p:cNvSpPr>
          <p:nvPr>
            <p:ph idx="1"/>
          </p:nvPr>
        </p:nvSpPr>
        <p:spPr>
          <a:xfrm>
            <a:off x="477080" y="1077687"/>
            <a:ext cx="11105321" cy="1814708"/>
          </a:xfrm>
        </p:spPr>
        <p:txBody>
          <a:bodyPr>
            <a:normAutofit lnSpcReduction="10000"/>
          </a:bodyPr>
          <a:lstStyle/>
          <a:p>
            <a:r>
              <a:rPr lang="en-US" dirty="0"/>
              <a:t>CO</a:t>
            </a:r>
            <a:r>
              <a:rPr lang="en-US" baseline="-25000" dirty="0"/>
              <a:t>2</a:t>
            </a:r>
            <a:r>
              <a:rPr lang="en-US" dirty="0"/>
              <a:t> lasers operating at 10 µm are currently the most viable candidates for reaching very high relativistic intensity (&gt;10</a:t>
            </a:r>
            <a:r>
              <a:rPr lang="en-US" baseline="30000" dirty="0"/>
              <a:t>16</a:t>
            </a:r>
            <a:r>
              <a:rPr lang="en-US" dirty="0"/>
              <a:t> W/cm</a:t>
            </a:r>
            <a:r>
              <a:rPr lang="en-US" baseline="30000" dirty="0"/>
              <a:t>2</a:t>
            </a:r>
            <a:r>
              <a:rPr lang="en-US" dirty="0"/>
              <a:t>) and high energy pulses in the long wavelength portion of the IR spectrum because of their ability to store a great deal of energy within the active medium.</a:t>
            </a:r>
          </a:p>
        </p:txBody>
      </p:sp>
      <p:sp>
        <p:nvSpPr>
          <p:cNvPr id="4" name="Slide Number Placeholder 3">
            <a:extLst>
              <a:ext uri="{FF2B5EF4-FFF2-40B4-BE49-F238E27FC236}">
                <a16:creationId xmlns:a16="http://schemas.microsoft.com/office/drawing/2014/main" id="{8B442331-AFB0-D446-B188-98018A7D500A}"/>
              </a:ext>
            </a:extLst>
          </p:cNvPr>
          <p:cNvSpPr>
            <a:spLocks noGrp="1"/>
          </p:cNvSpPr>
          <p:nvPr>
            <p:ph type="sldNum" sz="quarter" idx="12"/>
          </p:nvPr>
        </p:nvSpPr>
        <p:spPr/>
        <p:txBody>
          <a:bodyPr/>
          <a:lstStyle/>
          <a:p>
            <a:fld id="{716D9922-87B3-6043-9531-5184EA303DC1}" type="slidenum">
              <a:rPr lang="en-US" smtClean="0"/>
              <a:t>43</a:t>
            </a:fld>
            <a:endParaRPr lang="en-US"/>
          </a:p>
        </p:txBody>
      </p:sp>
      <p:sp>
        <p:nvSpPr>
          <p:cNvPr id="5" name="Footer Placeholder 4">
            <a:extLst>
              <a:ext uri="{FF2B5EF4-FFF2-40B4-BE49-F238E27FC236}">
                <a16:creationId xmlns:a16="http://schemas.microsoft.com/office/drawing/2014/main" id="{649A1902-802A-704E-BDF3-A82B743D70BD}"/>
              </a:ext>
            </a:extLst>
          </p:cNvPr>
          <p:cNvSpPr>
            <a:spLocks noGrp="1"/>
          </p:cNvSpPr>
          <p:nvPr>
            <p:ph type="ftr" sz="quarter" idx="13"/>
          </p:nvPr>
        </p:nvSpPr>
        <p:spPr/>
        <p:txBody>
          <a:bodyPr/>
          <a:lstStyle/>
          <a:p>
            <a:endParaRPr lang="en-US" dirty="0"/>
          </a:p>
        </p:txBody>
      </p:sp>
      <p:grpSp>
        <p:nvGrpSpPr>
          <p:cNvPr id="6" name="Group 9">
            <a:extLst>
              <a:ext uri="{FF2B5EF4-FFF2-40B4-BE49-F238E27FC236}">
                <a16:creationId xmlns:a16="http://schemas.microsoft.com/office/drawing/2014/main" id="{8770068F-B19E-3544-8E32-8D6087BFA670}"/>
              </a:ext>
            </a:extLst>
          </p:cNvPr>
          <p:cNvGrpSpPr>
            <a:grpSpLocks/>
          </p:cNvGrpSpPr>
          <p:nvPr/>
        </p:nvGrpSpPr>
        <p:grpSpPr bwMode="auto">
          <a:xfrm>
            <a:off x="380999" y="3570514"/>
            <a:ext cx="1600200" cy="304800"/>
            <a:chOff x="288" y="1104"/>
            <a:chExt cx="1200" cy="240"/>
          </a:xfrm>
        </p:grpSpPr>
        <p:sp>
          <p:nvSpPr>
            <p:cNvPr id="7" name="Oval 10">
              <a:extLst>
                <a:ext uri="{FF2B5EF4-FFF2-40B4-BE49-F238E27FC236}">
                  <a16:creationId xmlns:a16="http://schemas.microsoft.com/office/drawing/2014/main" id="{86608597-6921-674A-AB36-25234557B5D5}"/>
                </a:ext>
              </a:extLst>
            </p:cNvPr>
            <p:cNvSpPr>
              <a:spLocks noChangeArrowheads="1"/>
            </p:cNvSpPr>
            <p:nvPr/>
          </p:nvSpPr>
          <p:spPr bwMode="auto">
            <a:xfrm>
              <a:off x="768" y="1104"/>
              <a:ext cx="240" cy="240"/>
            </a:xfrm>
            <a:prstGeom prst="ellipse">
              <a:avLst/>
            </a:prstGeom>
            <a:solidFill>
              <a:srgbClr val="FF00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lstStyle/>
            <a:p>
              <a:endParaRPr lang="en-US"/>
            </a:p>
          </p:txBody>
        </p:sp>
        <p:sp>
          <p:nvSpPr>
            <p:cNvPr id="8" name="Oval 11">
              <a:extLst>
                <a:ext uri="{FF2B5EF4-FFF2-40B4-BE49-F238E27FC236}">
                  <a16:creationId xmlns:a16="http://schemas.microsoft.com/office/drawing/2014/main" id="{70C3540C-7EDA-B24D-A2E8-C67FE2887998}"/>
                </a:ext>
              </a:extLst>
            </p:cNvPr>
            <p:cNvSpPr>
              <a:spLocks noChangeArrowheads="1"/>
            </p:cNvSpPr>
            <p:nvPr/>
          </p:nvSpPr>
          <p:spPr bwMode="auto">
            <a:xfrm>
              <a:off x="1248" y="1104"/>
              <a:ext cx="240" cy="240"/>
            </a:xfrm>
            <a:prstGeom prst="ellipse">
              <a:avLst/>
            </a:prstGeom>
            <a:solidFill>
              <a:srgbClr val="00CCFF"/>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lstStyle/>
            <a:p>
              <a:endParaRPr lang="en-US"/>
            </a:p>
          </p:txBody>
        </p:sp>
        <p:sp>
          <p:nvSpPr>
            <p:cNvPr id="9" name="Oval 12">
              <a:extLst>
                <a:ext uri="{FF2B5EF4-FFF2-40B4-BE49-F238E27FC236}">
                  <a16:creationId xmlns:a16="http://schemas.microsoft.com/office/drawing/2014/main" id="{86B47CE0-3C4F-AC4A-A57F-6C016B9C826D}"/>
                </a:ext>
              </a:extLst>
            </p:cNvPr>
            <p:cNvSpPr>
              <a:spLocks noChangeArrowheads="1"/>
            </p:cNvSpPr>
            <p:nvPr/>
          </p:nvSpPr>
          <p:spPr bwMode="auto">
            <a:xfrm>
              <a:off x="288" y="1104"/>
              <a:ext cx="240" cy="240"/>
            </a:xfrm>
            <a:prstGeom prst="ellipse">
              <a:avLst/>
            </a:prstGeom>
            <a:solidFill>
              <a:srgbClr val="00CCFF"/>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lstStyle/>
            <a:p>
              <a:endParaRPr lang="en-US"/>
            </a:p>
          </p:txBody>
        </p:sp>
        <p:sp>
          <p:nvSpPr>
            <p:cNvPr id="10" name="Line 13">
              <a:extLst>
                <a:ext uri="{FF2B5EF4-FFF2-40B4-BE49-F238E27FC236}">
                  <a16:creationId xmlns:a16="http://schemas.microsoft.com/office/drawing/2014/main" id="{10E9F758-37C8-9646-80BD-9FB520193238}"/>
                </a:ext>
              </a:extLst>
            </p:cNvPr>
            <p:cNvSpPr>
              <a:spLocks noChangeShapeType="1"/>
            </p:cNvSpPr>
            <p:nvPr/>
          </p:nvSpPr>
          <p:spPr bwMode="auto">
            <a:xfrm>
              <a:off x="528" y="1200"/>
              <a:ext cx="24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lstStyle/>
            <a:p>
              <a:endParaRPr lang="en-US"/>
            </a:p>
          </p:txBody>
        </p:sp>
        <p:sp>
          <p:nvSpPr>
            <p:cNvPr id="11" name="Line 14">
              <a:extLst>
                <a:ext uri="{FF2B5EF4-FFF2-40B4-BE49-F238E27FC236}">
                  <a16:creationId xmlns:a16="http://schemas.microsoft.com/office/drawing/2014/main" id="{34AD4B3E-25A7-F44F-98B5-608E23E5ABBE}"/>
                </a:ext>
              </a:extLst>
            </p:cNvPr>
            <p:cNvSpPr>
              <a:spLocks noChangeShapeType="1"/>
            </p:cNvSpPr>
            <p:nvPr/>
          </p:nvSpPr>
          <p:spPr bwMode="auto">
            <a:xfrm>
              <a:off x="1008" y="1200"/>
              <a:ext cx="24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lstStyle/>
            <a:p>
              <a:endParaRPr lang="en-US"/>
            </a:p>
          </p:txBody>
        </p:sp>
      </p:grpSp>
      <p:sp>
        <p:nvSpPr>
          <p:cNvPr id="12" name="Rectangle 15">
            <a:extLst>
              <a:ext uri="{FF2B5EF4-FFF2-40B4-BE49-F238E27FC236}">
                <a16:creationId xmlns:a16="http://schemas.microsoft.com/office/drawing/2014/main" id="{65862871-A9FB-A745-B767-3898B884DFF1}"/>
              </a:ext>
            </a:extLst>
          </p:cNvPr>
          <p:cNvSpPr>
            <a:spLocks noChangeArrowheads="1"/>
          </p:cNvSpPr>
          <p:nvPr/>
        </p:nvSpPr>
        <p:spPr bwMode="auto">
          <a:xfrm>
            <a:off x="990599" y="3189514"/>
            <a:ext cx="401638"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buFont typeface="Monotype Sorts" charset="2"/>
              <a:buNone/>
            </a:pPr>
            <a:r>
              <a:rPr lang="en-US" sz="2400">
                <a:solidFill>
                  <a:srgbClr val="FA111D"/>
                </a:solidFill>
              </a:rPr>
              <a:t>C</a:t>
            </a:r>
          </a:p>
        </p:txBody>
      </p:sp>
      <p:sp>
        <p:nvSpPr>
          <p:cNvPr id="13" name="Rectangle 16">
            <a:extLst>
              <a:ext uri="{FF2B5EF4-FFF2-40B4-BE49-F238E27FC236}">
                <a16:creationId xmlns:a16="http://schemas.microsoft.com/office/drawing/2014/main" id="{45C22815-596A-E146-86E7-DDBC49FD380A}"/>
              </a:ext>
            </a:extLst>
          </p:cNvPr>
          <p:cNvSpPr>
            <a:spLocks noChangeArrowheads="1"/>
          </p:cNvSpPr>
          <p:nvPr/>
        </p:nvSpPr>
        <p:spPr bwMode="auto">
          <a:xfrm>
            <a:off x="1600199" y="3189514"/>
            <a:ext cx="417513"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buFont typeface="Monotype Sorts" charset="2"/>
              <a:buNone/>
            </a:pPr>
            <a:r>
              <a:rPr lang="en-US" sz="2400">
                <a:solidFill>
                  <a:schemeClr val="accent2"/>
                </a:solidFill>
              </a:rPr>
              <a:t>O</a:t>
            </a:r>
            <a:endParaRPr lang="en-US" sz="2400">
              <a:solidFill>
                <a:srgbClr val="FA111D"/>
              </a:solidFill>
            </a:endParaRPr>
          </a:p>
        </p:txBody>
      </p:sp>
      <p:sp>
        <p:nvSpPr>
          <p:cNvPr id="14" name="Rectangle 17">
            <a:extLst>
              <a:ext uri="{FF2B5EF4-FFF2-40B4-BE49-F238E27FC236}">
                <a16:creationId xmlns:a16="http://schemas.microsoft.com/office/drawing/2014/main" id="{7AD5AF0F-3ACE-0042-BA5A-612974894DBE}"/>
              </a:ext>
            </a:extLst>
          </p:cNvPr>
          <p:cNvSpPr>
            <a:spLocks noChangeArrowheads="1"/>
          </p:cNvSpPr>
          <p:nvPr/>
        </p:nvSpPr>
        <p:spPr bwMode="auto">
          <a:xfrm>
            <a:off x="304799" y="3189514"/>
            <a:ext cx="417513"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buFont typeface="Monotype Sorts" charset="2"/>
              <a:buNone/>
            </a:pPr>
            <a:r>
              <a:rPr lang="en-US" sz="2400">
                <a:solidFill>
                  <a:schemeClr val="accent2"/>
                </a:solidFill>
              </a:rPr>
              <a:t>O</a:t>
            </a:r>
            <a:endParaRPr lang="en-US" sz="2400">
              <a:solidFill>
                <a:srgbClr val="FA111D"/>
              </a:solidFill>
            </a:endParaRPr>
          </a:p>
        </p:txBody>
      </p:sp>
      <p:sp>
        <p:nvSpPr>
          <p:cNvPr id="15" name="Line 18">
            <a:extLst>
              <a:ext uri="{FF2B5EF4-FFF2-40B4-BE49-F238E27FC236}">
                <a16:creationId xmlns:a16="http://schemas.microsoft.com/office/drawing/2014/main" id="{A06DD1DF-E493-8346-A667-39F55D7199B8}"/>
              </a:ext>
            </a:extLst>
          </p:cNvPr>
          <p:cNvSpPr>
            <a:spLocks noChangeShapeType="1"/>
          </p:cNvSpPr>
          <p:nvPr/>
        </p:nvSpPr>
        <p:spPr bwMode="auto">
          <a:xfrm>
            <a:off x="2819399" y="4256314"/>
            <a:ext cx="1143000" cy="0"/>
          </a:xfrm>
          <a:prstGeom prst="line">
            <a:avLst/>
          </a:prstGeom>
          <a:noFill/>
          <a:ln w="222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lstStyle/>
          <a:p>
            <a:endParaRPr lang="en-US"/>
          </a:p>
        </p:txBody>
      </p:sp>
      <p:sp>
        <p:nvSpPr>
          <p:cNvPr id="16" name="Line 19">
            <a:extLst>
              <a:ext uri="{FF2B5EF4-FFF2-40B4-BE49-F238E27FC236}">
                <a16:creationId xmlns:a16="http://schemas.microsoft.com/office/drawing/2014/main" id="{6C7B7CD3-9480-134C-8889-B793E535710E}"/>
              </a:ext>
            </a:extLst>
          </p:cNvPr>
          <p:cNvSpPr>
            <a:spLocks noChangeShapeType="1"/>
          </p:cNvSpPr>
          <p:nvPr/>
        </p:nvSpPr>
        <p:spPr bwMode="auto">
          <a:xfrm>
            <a:off x="761999" y="5094514"/>
            <a:ext cx="1143000" cy="0"/>
          </a:xfrm>
          <a:prstGeom prst="line">
            <a:avLst/>
          </a:prstGeom>
          <a:noFill/>
          <a:ln w="222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lstStyle/>
          <a:p>
            <a:endParaRPr lang="en-US"/>
          </a:p>
        </p:txBody>
      </p:sp>
      <p:sp>
        <p:nvSpPr>
          <p:cNvPr id="17" name="Line 20">
            <a:extLst>
              <a:ext uri="{FF2B5EF4-FFF2-40B4-BE49-F238E27FC236}">
                <a16:creationId xmlns:a16="http://schemas.microsoft.com/office/drawing/2014/main" id="{F8532190-FA90-5D42-8915-280348FFDEBD}"/>
              </a:ext>
            </a:extLst>
          </p:cNvPr>
          <p:cNvSpPr>
            <a:spLocks noChangeShapeType="1"/>
          </p:cNvSpPr>
          <p:nvPr/>
        </p:nvSpPr>
        <p:spPr bwMode="auto">
          <a:xfrm>
            <a:off x="609599" y="5780314"/>
            <a:ext cx="3276600" cy="0"/>
          </a:xfrm>
          <a:prstGeom prst="line">
            <a:avLst/>
          </a:prstGeom>
          <a:noFill/>
          <a:ln w="222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lstStyle/>
          <a:p>
            <a:endParaRPr lang="en-US"/>
          </a:p>
        </p:txBody>
      </p:sp>
      <p:sp>
        <p:nvSpPr>
          <p:cNvPr id="18" name="Text Box 21">
            <a:extLst>
              <a:ext uri="{FF2B5EF4-FFF2-40B4-BE49-F238E27FC236}">
                <a16:creationId xmlns:a16="http://schemas.microsoft.com/office/drawing/2014/main" id="{9F226250-7ECB-0944-AFBE-D781744053C0}"/>
              </a:ext>
            </a:extLst>
          </p:cNvPr>
          <p:cNvSpPr txBox="1">
            <a:spLocks noChangeArrowheads="1"/>
          </p:cNvSpPr>
          <p:nvPr/>
        </p:nvSpPr>
        <p:spPr bwMode="auto">
          <a:xfrm>
            <a:off x="3505199" y="4256314"/>
            <a:ext cx="6000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6pPr>
            <a:lvl7pPr marL="29718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7pPr>
            <a:lvl8pPr marL="34290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8pPr>
            <a:lvl9pPr marL="38862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9pPr>
          </a:lstStyle>
          <a:p>
            <a:pPr>
              <a:buFont typeface="Monotype Sorts" charset="2"/>
              <a:buNone/>
            </a:pPr>
            <a:r>
              <a:rPr lang="en-US" sz="1800">
                <a:latin typeface="Times" pitchFamily="18" charset="0"/>
              </a:rPr>
              <a:t>00</a:t>
            </a:r>
            <a:r>
              <a:rPr lang="en-US" sz="1800" baseline="30000">
                <a:latin typeface="Times" pitchFamily="18" charset="0"/>
              </a:rPr>
              <a:t>0</a:t>
            </a:r>
            <a:r>
              <a:rPr lang="en-US" sz="1800">
                <a:latin typeface="Times" pitchFamily="18" charset="0"/>
              </a:rPr>
              <a:t>1</a:t>
            </a:r>
          </a:p>
        </p:txBody>
      </p:sp>
      <p:sp>
        <p:nvSpPr>
          <p:cNvPr id="19" name="Text Box 22">
            <a:extLst>
              <a:ext uri="{FF2B5EF4-FFF2-40B4-BE49-F238E27FC236}">
                <a16:creationId xmlns:a16="http://schemas.microsoft.com/office/drawing/2014/main" id="{24FDC832-8140-F046-A03E-B781293B0AED}"/>
              </a:ext>
            </a:extLst>
          </p:cNvPr>
          <p:cNvSpPr txBox="1">
            <a:spLocks noChangeArrowheads="1"/>
          </p:cNvSpPr>
          <p:nvPr/>
        </p:nvSpPr>
        <p:spPr bwMode="auto">
          <a:xfrm>
            <a:off x="3428999" y="5475514"/>
            <a:ext cx="6000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6pPr>
            <a:lvl7pPr marL="29718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7pPr>
            <a:lvl8pPr marL="34290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8pPr>
            <a:lvl9pPr marL="38862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9pPr>
          </a:lstStyle>
          <a:p>
            <a:pPr>
              <a:buFont typeface="Monotype Sorts" charset="2"/>
              <a:buNone/>
            </a:pPr>
            <a:r>
              <a:rPr lang="en-US" sz="1800">
                <a:latin typeface="Times" pitchFamily="18" charset="0"/>
              </a:rPr>
              <a:t>00</a:t>
            </a:r>
            <a:r>
              <a:rPr lang="en-US" sz="1800" baseline="30000">
                <a:latin typeface="Times" pitchFamily="18" charset="0"/>
              </a:rPr>
              <a:t>0</a:t>
            </a:r>
            <a:r>
              <a:rPr lang="en-US" sz="1800">
                <a:latin typeface="Times" pitchFamily="18" charset="0"/>
              </a:rPr>
              <a:t>0</a:t>
            </a:r>
          </a:p>
        </p:txBody>
      </p:sp>
      <p:sp>
        <p:nvSpPr>
          <p:cNvPr id="20" name="Text Box 23">
            <a:extLst>
              <a:ext uri="{FF2B5EF4-FFF2-40B4-BE49-F238E27FC236}">
                <a16:creationId xmlns:a16="http://schemas.microsoft.com/office/drawing/2014/main" id="{C2DDE66E-99F0-E644-8F5E-B938CB904C79}"/>
              </a:ext>
            </a:extLst>
          </p:cNvPr>
          <p:cNvSpPr txBox="1">
            <a:spLocks noChangeArrowheads="1"/>
          </p:cNvSpPr>
          <p:nvPr/>
        </p:nvSpPr>
        <p:spPr bwMode="auto">
          <a:xfrm>
            <a:off x="533399" y="5094514"/>
            <a:ext cx="6000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6pPr>
            <a:lvl7pPr marL="29718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7pPr>
            <a:lvl8pPr marL="34290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8pPr>
            <a:lvl9pPr marL="38862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9pPr>
          </a:lstStyle>
          <a:p>
            <a:pPr>
              <a:buFont typeface="Monotype Sorts" charset="2"/>
              <a:buNone/>
            </a:pPr>
            <a:r>
              <a:rPr lang="en-US" sz="1800">
                <a:latin typeface="Times" pitchFamily="18" charset="0"/>
              </a:rPr>
              <a:t>10</a:t>
            </a:r>
            <a:r>
              <a:rPr lang="en-US" sz="1800" baseline="30000">
                <a:latin typeface="Times" pitchFamily="18" charset="0"/>
              </a:rPr>
              <a:t>0</a:t>
            </a:r>
            <a:r>
              <a:rPr lang="en-US" sz="1800">
                <a:latin typeface="Times" pitchFamily="18" charset="0"/>
              </a:rPr>
              <a:t>0</a:t>
            </a:r>
          </a:p>
        </p:txBody>
      </p:sp>
      <p:sp>
        <p:nvSpPr>
          <p:cNvPr id="21" name="Line 24">
            <a:extLst>
              <a:ext uri="{FF2B5EF4-FFF2-40B4-BE49-F238E27FC236}">
                <a16:creationId xmlns:a16="http://schemas.microsoft.com/office/drawing/2014/main" id="{8674F304-6EC8-8C44-885D-130CDF05905D}"/>
              </a:ext>
            </a:extLst>
          </p:cNvPr>
          <p:cNvSpPr>
            <a:spLocks noChangeShapeType="1"/>
          </p:cNvSpPr>
          <p:nvPr/>
        </p:nvSpPr>
        <p:spPr bwMode="auto">
          <a:xfrm flipV="1">
            <a:off x="1295399" y="3875314"/>
            <a:ext cx="1447800" cy="1219200"/>
          </a:xfrm>
          <a:prstGeom prst="line">
            <a:avLst/>
          </a:prstGeom>
          <a:noFill/>
          <a:ln w="22225">
            <a:solidFill>
              <a:srgbClr val="000000"/>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lstStyle/>
          <a:p>
            <a:endParaRPr lang="en-US"/>
          </a:p>
        </p:txBody>
      </p:sp>
      <p:sp>
        <p:nvSpPr>
          <p:cNvPr id="22" name="Arc 25">
            <a:extLst>
              <a:ext uri="{FF2B5EF4-FFF2-40B4-BE49-F238E27FC236}">
                <a16:creationId xmlns:a16="http://schemas.microsoft.com/office/drawing/2014/main" id="{A7491F15-FDAF-F54F-B405-76B5D58F8545}"/>
              </a:ext>
            </a:extLst>
          </p:cNvPr>
          <p:cNvSpPr>
            <a:spLocks/>
          </p:cNvSpPr>
          <p:nvPr/>
        </p:nvSpPr>
        <p:spPr bwMode="auto">
          <a:xfrm flipH="1" flipV="1">
            <a:off x="2743199" y="3722914"/>
            <a:ext cx="533400" cy="5334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lstStyle/>
          <a:p>
            <a:endParaRPr lang="en-US"/>
          </a:p>
        </p:txBody>
      </p:sp>
      <p:sp>
        <p:nvSpPr>
          <p:cNvPr id="23" name="Arc 26">
            <a:extLst>
              <a:ext uri="{FF2B5EF4-FFF2-40B4-BE49-F238E27FC236}">
                <a16:creationId xmlns:a16="http://schemas.microsoft.com/office/drawing/2014/main" id="{739773B2-709E-0F46-AAE0-18BCCCF2296D}"/>
              </a:ext>
            </a:extLst>
          </p:cNvPr>
          <p:cNvSpPr>
            <a:spLocks/>
          </p:cNvSpPr>
          <p:nvPr/>
        </p:nvSpPr>
        <p:spPr bwMode="auto">
          <a:xfrm flipH="1">
            <a:off x="2743199" y="3265714"/>
            <a:ext cx="533400" cy="5334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lstStyle/>
          <a:p>
            <a:endParaRPr lang="en-US"/>
          </a:p>
        </p:txBody>
      </p:sp>
      <p:sp>
        <p:nvSpPr>
          <p:cNvPr id="24" name="Line 27">
            <a:extLst>
              <a:ext uri="{FF2B5EF4-FFF2-40B4-BE49-F238E27FC236}">
                <a16:creationId xmlns:a16="http://schemas.microsoft.com/office/drawing/2014/main" id="{4A25249D-EE25-0E4D-AD3F-0D1F549A0512}"/>
              </a:ext>
            </a:extLst>
          </p:cNvPr>
          <p:cNvSpPr>
            <a:spLocks noChangeShapeType="1"/>
          </p:cNvSpPr>
          <p:nvPr/>
        </p:nvSpPr>
        <p:spPr bwMode="auto">
          <a:xfrm>
            <a:off x="3047999" y="4180114"/>
            <a:ext cx="2286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lstStyle/>
          <a:p>
            <a:endParaRPr lang="en-US"/>
          </a:p>
        </p:txBody>
      </p:sp>
      <p:sp>
        <p:nvSpPr>
          <p:cNvPr id="25" name="Line 28">
            <a:extLst>
              <a:ext uri="{FF2B5EF4-FFF2-40B4-BE49-F238E27FC236}">
                <a16:creationId xmlns:a16="http://schemas.microsoft.com/office/drawing/2014/main" id="{56855F0D-494B-6B41-9E89-41682CC9D793}"/>
              </a:ext>
            </a:extLst>
          </p:cNvPr>
          <p:cNvSpPr>
            <a:spLocks noChangeShapeType="1"/>
          </p:cNvSpPr>
          <p:nvPr/>
        </p:nvSpPr>
        <p:spPr bwMode="auto">
          <a:xfrm>
            <a:off x="2895599" y="4103914"/>
            <a:ext cx="3810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lstStyle/>
          <a:p>
            <a:endParaRPr lang="en-US"/>
          </a:p>
        </p:txBody>
      </p:sp>
      <p:sp>
        <p:nvSpPr>
          <p:cNvPr id="26" name="Line 29">
            <a:extLst>
              <a:ext uri="{FF2B5EF4-FFF2-40B4-BE49-F238E27FC236}">
                <a16:creationId xmlns:a16="http://schemas.microsoft.com/office/drawing/2014/main" id="{78089728-D785-9840-815E-D764214BA8DF}"/>
              </a:ext>
            </a:extLst>
          </p:cNvPr>
          <p:cNvSpPr>
            <a:spLocks noChangeShapeType="1"/>
          </p:cNvSpPr>
          <p:nvPr/>
        </p:nvSpPr>
        <p:spPr bwMode="auto">
          <a:xfrm>
            <a:off x="3276599" y="3265714"/>
            <a:ext cx="0" cy="990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lstStyle/>
          <a:p>
            <a:endParaRPr lang="en-US"/>
          </a:p>
        </p:txBody>
      </p:sp>
      <p:sp>
        <p:nvSpPr>
          <p:cNvPr id="27" name="Line 30">
            <a:extLst>
              <a:ext uri="{FF2B5EF4-FFF2-40B4-BE49-F238E27FC236}">
                <a16:creationId xmlns:a16="http://schemas.microsoft.com/office/drawing/2014/main" id="{8DB5E118-BAE8-CA4C-9BFA-0953BAE9933B}"/>
              </a:ext>
            </a:extLst>
          </p:cNvPr>
          <p:cNvSpPr>
            <a:spLocks noChangeShapeType="1"/>
          </p:cNvSpPr>
          <p:nvPr/>
        </p:nvSpPr>
        <p:spPr bwMode="auto">
          <a:xfrm>
            <a:off x="2819399" y="4027714"/>
            <a:ext cx="4572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lstStyle/>
          <a:p>
            <a:endParaRPr lang="en-US"/>
          </a:p>
        </p:txBody>
      </p:sp>
      <p:sp>
        <p:nvSpPr>
          <p:cNvPr id="28" name="Line 31">
            <a:extLst>
              <a:ext uri="{FF2B5EF4-FFF2-40B4-BE49-F238E27FC236}">
                <a16:creationId xmlns:a16="http://schemas.microsoft.com/office/drawing/2014/main" id="{7673895B-B0F4-214B-B11C-421E31DD7BD0}"/>
              </a:ext>
            </a:extLst>
          </p:cNvPr>
          <p:cNvSpPr>
            <a:spLocks noChangeShapeType="1"/>
          </p:cNvSpPr>
          <p:nvPr/>
        </p:nvSpPr>
        <p:spPr bwMode="auto">
          <a:xfrm>
            <a:off x="2819399" y="3951514"/>
            <a:ext cx="4572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lstStyle/>
          <a:p>
            <a:endParaRPr lang="en-US"/>
          </a:p>
        </p:txBody>
      </p:sp>
      <p:sp>
        <p:nvSpPr>
          <p:cNvPr id="29" name="Line 32">
            <a:extLst>
              <a:ext uri="{FF2B5EF4-FFF2-40B4-BE49-F238E27FC236}">
                <a16:creationId xmlns:a16="http://schemas.microsoft.com/office/drawing/2014/main" id="{A43C3626-F4A5-2646-9E29-DA61D1DC4289}"/>
              </a:ext>
            </a:extLst>
          </p:cNvPr>
          <p:cNvSpPr>
            <a:spLocks noChangeShapeType="1"/>
          </p:cNvSpPr>
          <p:nvPr/>
        </p:nvSpPr>
        <p:spPr bwMode="auto">
          <a:xfrm>
            <a:off x="2743199" y="3875314"/>
            <a:ext cx="5334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lstStyle/>
          <a:p>
            <a:endParaRPr lang="en-US"/>
          </a:p>
        </p:txBody>
      </p:sp>
      <p:sp>
        <p:nvSpPr>
          <p:cNvPr id="30" name="Line 33">
            <a:extLst>
              <a:ext uri="{FF2B5EF4-FFF2-40B4-BE49-F238E27FC236}">
                <a16:creationId xmlns:a16="http://schemas.microsoft.com/office/drawing/2014/main" id="{3129CAA4-16C1-3049-A667-95BD29EDABD3}"/>
              </a:ext>
            </a:extLst>
          </p:cNvPr>
          <p:cNvSpPr>
            <a:spLocks noChangeShapeType="1"/>
          </p:cNvSpPr>
          <p:nvPr/>
        </p:nvSpPr>
        <p:spPr bwMode="auto">
          <a:xfrm>
            <a:off x="2743199" y="3799114"/>
            <a:ext cx="5334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lstStyle/>
          <a:p>
            <a:endParaRPr lang="en-US"/>
          </a:p>
        </p:txBody>
      </p:sp>
      <p:sp>
        <p:nvSpPr>
          <p:cNvPr id="31" name="Line 34">
            <a:extLst>
              <a:ext uri="{FF2B5EF4-FFF2-40B4-BE49-F238E27FC236}">
                <a16:creationId xmlns:a16="http://schemas.microsoft.com/office/drawing/2014/main" id="{AAB2D587-2DF8-0E43-9CEC-7153EDB971D0}"/>
              </a:ext>
            </a:extLst>
          </p:cNvPr>
          <p:cNvSpPr>
            <a:spLocks noChangeShapeType="1"/>
          </p:cNvSpPr>
          <p:nvPr/>
        </p:nvSpPr>
        <p:spPr bwMode="auto">
          <a:xfrm>
            <a:off x="2743199" y="3722914"/>
            <a:ext cx="5334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lstStyle/>
          <a:p>
            <a:endParaRPr lang="en-US"/>
          </a:p>
        </p:txBody>
      </p:sp>
      <p:sp>
        <p:nvSpPr>
          <p:cNvPr id="32" name="Line 35">
            <a:extLst>
              <a:ext uri="{FF2B5EF4-FFF2-40B4-BE49-F238E27FC236}">
                <a16:creationId xmlns:a16="http://schemas.microsoft.com/office/drawing/2014/main" id="{6548D7B1-0ED7-8A41-A644-FD79FA779C01}"/>
              </a:ext>
            </a:extLst>
          </p:cNvPr>
          <p:cNvSpPr>
            <a:spLocks noChangeShapeType="1"/>
          </p:cNvSpPr>
          <p:nvPr/>
        </p:nvSpPr>
        <p:spPr bwMode="auto">
          <a:xfrm>
            <a:off x="2743199" y="3646714"/>
            <a:ext cx="5334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lstStyle/>
          <a:p>
            <a:endParaRPr lang="en-US"/>
          </a:p>
        </p:txBody>
      </p:sp>
      <p:sp>
        <p:nvSpPr>
          <p:cNvPr id="33" name="Line 36">
            <a:extLst>
              <a:ext uri="{FF2B5EF4-FFF2-40B4-BE49-F238E27FC236}">
                <a16:creationId xmlns:a16="http://schemas.microsoft.com/office/drawing/2014/main" id="{34CC8AB4-C870-D64D-B54B-0974C8F8692B}"/>
              </a:ext>
            </a:extLst>
          </p:cNvPr>
          <p:cNvSpPr>
            <a:spLocks noChangeShapeType="1"/>
          </p:cNvSpPr>
          <p:nvPr/>
        </p:nvSpPr>
        <p:spPr bwMode="auto">
          <a:xfrm>
            <a:off x="2819399" y="3570514"/>
            <a:ext cx="4572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lstStyle/>
          <a:p>
            <a:endParaRPr lang="en-US"/>
          </a:p>
        </p:txBody>
      </p:sp>
      <p:sp>
        <p:nvSpPr>
          <p:cNvPr id="34" name="Line 37">
            <a:extLst>
              <a:ext uri="{FF2B5EF4-FFF2-40B4-BE49-F238E27FC236}">
                <a16:creationId xmlns:a16="http://schemas.microsoft.com/office/drawing/2014/main" id="{6F7365D8-EF91-9049-8518-61343A3B25C9}"/>
              </a:ext>
            </a:extLst>
          </p:cNvPr>
          <p:cNvSpPr>
            <a:spLocks noChangeShapeType="1"/>
          </p:cNvSpPr>
          <p:nvPr/>
        </p:nvSpPr>
        <p:spPr bwMode="auto">
          <a:xfrm>
            <a:off x="2819399" y="3494314"/>
            <a:ext cx="4572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lstStyle/>
          <a:p>
            <a:endParaRPr lang="en-US"/>
          </a:p>
        </p:txBody>
      </p:sp>
      <p:sp>
        <p:nvSpPr>
          <p:cNvPr id="35" name="Line 38">
            <a:extLst>
              <a:ext uri="{FF2B5EF4-FFF2-40B4-BE49-F238E27FC236}">
                <a16:creationId xmlns:a16="http://schemas.microsoft.com/office/drawing/2014/main" id="{409B3110-2497-D244-ACA7-9A323697C79C}"/>
              </a:ext>
            </a:extLst>
          </p:cNvPr>
          <p:cNvSpPr>
            <a:spLocks noChangeShapeType="1"/>
          </p:cNvSpPr>
          <p:nvPr/>
        </p:nvSpPr>
        <p:spPr bwMode="auto">
          <a:xfrm>
            <a:off x="2895599" y="3418114"/>
            <a:ext cx="3810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lstStyle/>
          <a:p>
            <a:endParaRPr lang="en-US"/>
          </a:p>
        </p:txBody>
      </p:sp>
      <p:sp>
        <p:nvSpPr>
          <p:cNvPr id="36" name="Line 39">
            <a:extLst>
              <a:ext uri="{FF2B5EF4-FFF2-40B4-BE49-F238E27FC236}">
                <a16:creationId xmlns:a16="http://schemas.microsoft.com/office/drawing/2014/main" id="{6CD57857-974A-624F-9A9F-50A60F280C89}"/>
              </a:ext>
            </a:extLst>
          </p:cNvPr>
          <p:cNvSpPr>
            <a:spLocks noChangeShapeType="1"/>
          </p:cNvSpPr>
          <p:nvPr/>
        </p:nvSpPr>
        <p:spPr bwMode="auto">
          <a:xfrm>
            <a:off x="3047999" y="3341914"/>
            <a:ext cx="2286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lstStyle/>
          <a:p>
            <a:endParaRPr lang="en-US"/>
          </a:p>
        </p:txBody>
      </p:sp>
      <p:sp>
        <p:nvSpPr>
          <p:cNvPr id="37" name="Line 40">
            <a:extLst>
              <a:ext uri="{FF2B5EF4-FFF2-40B4-BE49-F238E27FC236}">
                <a16:creationId xmlns:a16="http://schemas.microsoft.com/office/drawing/2014/main" id="{BB113C97-3FE4-7E4E-AB90-2ED1C2F6393D}"/>
              </a:ext>
            </a:extLst>
          </p:cNvPr>
          <p:cNvSpPr>
            <a:spLocks noChangeShapeType="1"/>
          </p:cNvSpPr>
          <p:nvPr/>
        </p:nvSpPr>
        <p:spPr bwMode="auto">
          <a:xfrm>
            <a:off x="1752599" y="5246914"/>
            <a:ext cx="1143000" cy="0"/>
          </a:xfrm>
          <a:prstGeom prst="line">
            <a:avLst/>
          </a:prstGeom>
          <a:noFill/>
          <a:ln w="222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lstStyle/>
          <a:p>
            <a:endParaRPr lang="en-US"/>
          </a:p>
        </p:txBody>
      </p:sp>
      <p:sp>
        <p:nvSpPr>
          <p:cNvPr id="38" name="Line 41">
            <a:extLst>
              <a:ext uri="{FF2B5EF4-FFF2-40B4-BE49-F238E27FC236}">
                <a16:creationId xmlns:a16="http://schemas.microsoft.com/office/drawing/2014/main" id="{AEAA1FF9-31B8-C74F-A16B-7DF86C44D79A}"/>
              </a:ext>
            </a:extLst>
          </p:cNvPr>
          <p:cNvSpPr>
            <a:spLocks noChangeShapeType="1"/>
          </p:cNvSpPr>
          <p:nvPr/>
        </p:nvSpPr>
        <p:spPr bwMode="auto">
          <a:xfrm flipV="1">
            <a:off x="2285999" y="3951514"/>
            <a:ext cx="533400" cy="1295400"/>
          </a:xfrm>
          <a:prstGeom prst="line">
            <a:avLst/>
          </a:prstGeom>
          <a:noFill/>
          <a:ln w="22225">
            <a:solidFill>
              <a:srgbClr val="000000"/>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lstStyle/>
          <a:p>
            <a:endParaRPr lang="en-US"/>
          </a:p>
        </p:txBody>
      </p:sp>
      <p:sp>
        <p:nvSpPr>
          <p:cNvPr id="39" name="Text Box 42">
            <a:extLst>
              <a:ext uri="{FF2B5EF4-FFF2-40B4-BE49-F238E27FC236}">
                <a16:creationId xmlns:a16="http://schemas.microsoft.com/office/drawing/2014/main" id="{0831FE4B-D257-434C-B6E4-A1C99D1521BD}"/>
              </a:ext>
            </a:extLst>
          </p:cNvPr>
          <p:cNvSpPr txBox="1">
            <a:spLocks noChangeArrowheads="1"/>
          </p:cNvSpPr>
          <p:nvPr/>
        </p:nvSpPr>
        <p:spPr bwMode="auto">
          <a:xfrm>
            <a:off x="1295399" y="4156302"/>
            <a:ext cx="757238"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6pPr>
            <a:lvl7pPr marL="29718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7pPr>
            <a:lvl8pPr marL="34290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8pPr>
            <a:lvl9pPr marL="38862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9pPr>
          </a:lstStyle>
          <a:p>
            <a:pPr>
              <a:buFont typeface="Monotype Sorts" charset="2"/>
              <a:buNone/>
            </a:pPr>
            <a:r>
              <a:rPr lang="en-US" sz="1800">
                <a:latin typeface="Times" pitchFamily="18" charset="0"/>
              </a:rPr>
              <a:t>10</a:t>
            </a:r>
            <a:r>
              <a:rPr lang="en-US" sz="1800" baseline="30000">
                <a:latin typeface="Times" pitchFamily="18" charset="0"/>
              </a:rPr>
              <a:t> </a:t>
            </a:r>
            <a:r>
              <a:rPr lang="en-US" sz="1800">
                <a:latin typeface="Symbol" pitchFamily="18" charset="2"/>
              </a:rPr>
              <a:t>m</a:t>
            </a:r>
            <a:r>
              <a:rPr lang="en-US" sz="1800">
                <a:latin typeface="Times" pitchFamily="18" charset="0"/>
              </a:rPr>
              <a:t>m</a:t>
            </a:r>
          </a:p>
        </p:txBody>
      </p:sp>
      <p:sp>
        <p:nvSpPr>
          <p:cNvPr id="40" name="Text Box 43">
            <a:extLst>
              <a:ext uri="{FF2B5EF4-FFF2-40B4-BE49-F238E27FC236}">
                <a16:creationId xmlns:a16="http://schemas.microsoft.com/office/drawing/2014/main" id="{2EC1E51A-3283-0F46-B381-77661D938A6E}"/>
              </a:ext>
            </a:extLst>
          </p:cNvPr>
          <p:cNvSpPr txBox="1">
            <a:spLocks noChangeArrowheads="1"/>
          </p:cNvSpPr>
          <p:nvPr/>
        </p:nvSpPr>
        <p:spPr bwMode="auto">
          <a:xfrm>
            <a:off x="2590799" y="4484914"/>
            <a:ext cx="642938" cy="38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6pPr>
            <a:lvl7pPr marL="29718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7pPr>
            <a:lvl8pPr marL="34290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8pPr>
            <a:lvl9pPr marL="38862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9pPr>
          </a:lstStyle>
          <a:p>
            <a:pPr>
              <a:buFont typeface="Monotype Sorts" charset="2"/>
              <a:buNone/>
            </a:pPr>
            <a:r>
              <a:rPr lang="en-US" sz="1800">
                <a:latin typeface="Times" pitchFamily="18" charset="0"/>
              </a:rPr>
              <a:t>9</a:t>
            </a:r>
            <a:r>
              <a:rPr lang="en-US" sz="1800" baseline="30000">
                <a:latin typeface="Times" pitchFamily="18" charset="0"/>
              </a:rPr>
              <a:t> </a:t>
            </a:r>
            <a:r>
              <a:rPr lang="en-US" sz="1800">
                <a:latin typeface="Symbol" pitchFamily="18" charset="2"/>
              </a:rPr>
              <a:t>m</a:t>
            </a:r>
            <a:r>
              <a:rPr lang="en-US" sz="1800">
                <a:latin typeface="Times" pitchFamily="18" charset="0"/>
              </a:rPr>
              <a:t>m</a:t>
            </a:r>
          </a:p>
        </p:txBody>
      </p:sp>
      <p:sp>
        <p:nvSpPr>
          <p:cNvPr id="41" name="Text Box 44">
            <a:extLst>
              <a:ext uri="{FF2B5EF4-FFF2-40B4-BE49-F238E27FC236}">
                <a16:creationId xmlns:a16="http://schemas.microsoft.com/office/drawing/2014/main" id="{94E77B3A-9E6F-0347-8B0B-8502D7CCC731}"/>
              </a:ext>
            </a:extLst>
          </p:cNvPr>
          <p:cNvSpPr txBox="1">
            <a:spLocks noChangeArrowheads="1"/>
          </p:cNvSpPr>
          <p:nvPr/>
        </p:nvSpPr>
        <p:spPr bwMode="auto">
          <a:xfrm>
            <a:off x="2362199" y="5246914"/>
            <a:ext cx="6000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6pPr>
            <a:lvl7pPr marL="29718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7pPr>
            <a:lvl8pPr marL="34290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8pPr>
            <a:lvl9pPr marL="38862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9pPr>
          </a:lstStyle>
          <a:p>
            <a:pPr>
              <a:buFont typeface="Monotype Sorts" charset="2"/>
              <a:buNone/>
            </a:pPr>
            <a:r>
              <a:rPr lang="en-US" sz="1800">
                <a:latin typeface="Times" pitchFamily="18" charset="0"/>
              </a:rPr>
              <a:t>02</a:t>
            </a:r>
            <a:r>
              <a:rPr lang="en-US" sz="1800" baseline="30000">
                <a:latin typeface="Times" pitchFamily="18" charset="0"/>
              </a:rPr>
              <a:t>0</a:t>
            </a:r>
            <a:r>
              <a:rPr lang="en-US" sz="1800">
                <a:latin typeface="Times" pitchFamily="18" charset="0"/>
              </a:rPr>
              <a:t>0</a:t>
            </a:r>
          </a:p>
        </p:txBody>
      </p:sp>
      <p:sp>
        <p:nvSpPr>
          <p:cNvPr id="42" name="object 2">
            <a:extLst>
              <a:ext uri="{FF2B5EF4-FFF2-40B4-BE49-F238E27FC236}">
                <a16:creationId xmlns:a16="http://schemas.microsoft.com/office/drawing/2014/main" id="{ABED4B09-998E-2D47-8A04-0D2CF0423B60}"/>
              </a:ext>
            </a:extLst>
          </p:cNvPr>
          <p:cNvSpPr/>
          <p:nvPr/>
        </p:nvSpPr>
        <p:spPr>
          <a:xfrm flipH="1">
            <a:off x="3236080" y="4287430"/>
            <a:ext cx="45719" cy="1523643"/>
          </a:xfrm>
          <a:custGeom>
            <a:avLst/>
            <a:gdLst/>
            <a:ahLst/>
            <a:cxnLst/>
            <a:rect l="l" t="t" r="r" b="b"/>
            <a:pathLst>
              <a:path h="737870">
                <a:moveTo>
                  <a:pt x="0" y="737686"/>
                </a:moveTo>
                <a:lnTo>
                  <a:pt x="0" y="0"/>
                </a:lnTo>
              </a:path>
            </a:pathLst>
          </a:custGeom>
          <a:ln w="38099">
            <a:solidFill>
              <a:srgbClr val="008F00"/>
            </a:solidFill>
          </a:ln>
        </p:spPr>
        <p:txBody>
          <a:bodyPr wrap="square" lIns="0" tIns="0" rIns="0" bIns="0" rtlCol="0"/>
          <a:lstStyle/>
          <a:p>
            <a:endParaRPr/>
          </a:p>
        </p:txBody>
      </p:sp>
      <p:sp>
        <p:nvSpPr>
          <p:cNvPr id="43" name="object 36">
            <a:extLst>
              <a:ext uri="{FF2B5EF4-FFF2-40B4-BE49-F238E27FC236}">
                <a16:creationId xmlns:a16="http://schemas.microsoft.com/office/drawing/2014/main" id="{8DAB8B4F-783D-6646-8127-CF069629026C}"/>
              </a:ext>
            </a:extLst>
          </p:cNvPr>
          <p:cNvSpPr/>
          <p:nvPr/>
        </p:nvSpPr>
        <p:spPr>
          <a:xfrm>
            <a:off x="3213462" y="4234883"/>
            <a:ext cx="171450" cy="171450"/>
          </a:xfrm>
          <a:custGeom>
            <a:avLst/>
            <a:gdLst/>
            <a:ahLst/>
            <a:cxnLst/>
            <a:rect l="l" t="t" r="r" b="b"/>
            <a:pathLst>
              <a:path w="171450" h="171450">
                <a:moveTo>
                  <a:pt x="85608" y="0"/>
                </a:moveTo>
                <a:lnTo>
                  <a:pt x="2478" y="142507"/>
                </a:lnTo>
                <a:lnTo>
                  <a:pt x="0" y="154222"/>
                </a:lnTo>
                <a:lnTo>
                  <a:pt x="4820" y="164909"/>
                </a:lnTo>
                <a:lnTo>
                  <a:pt x="9334" y="168562"/>
                </a:lnTo>
                <a:lnTo>
                  <a:pt x="21048" y="171040"/>
                </a:lnTo>
                <a:lnTo>
                  <a:pt x="31736" y="166219"/>
                </a:lnTo>
                <a:lnTo>
                  <a:pt x="35387" y="161706"/>
                </a:lnTo>
                <a:lnTo>
                  <a:pt x="85608" y="75614"/>
                </a:lnTo>
                <a:lnTo>
                  <a:pt x="129716" y="75614"/>
                </a:lnTo>
                <a:lnTo>
                  <a:pt x="85608" y="0"/>
                </a:lnTo>
                <a:close/>
              </a:path>
              <a:path w="171450" h="171450">
                <a:moveTo>
                  <a:pt x="129716" y="75614"/>
                </a:moveTo>
                <a:lnTo>
                  <a:pt x="85608" y="75614"/>
                </a:lnTo>
                <a:lnTo>
                  <a:pt x="135828" y="161706"/>
                </a:lnTo>
                <a:lnTo>
                  <a:pt x="144805" y="169629"/>
                </a:lnTo>
                <a:lnTo>
                  <a:pt x="156481" y="170693"/>
                </a:lnTo>
                <a:lnTo>
                  <a:pt x="161882" y="168562"/>
                </a:lnTo>
                <a:lnTo>
                  <a:pt x="169804" y="159585"/>
                </a:lnTo>
                <a:lnTo>
                  <a:pt x="170869" y="147908"/>
                </a:lnTo>
                <a:lnTo>
                  <a:pt x="168737" y="142507"/>
                </a:lnTo>
                <a:lnTo>
                  <a:pt x="129716" y="75614"/>
                </a:lnTo>
                <a:close/>
              </a:path>
            </a:pathLst>
          </a:custGeom>
          <a:solidFill>
            <a:srgbClr val="008F00"/>
          </a:solidFill>
        </p:spPr>
        <p:txBody>
          <a:bodyPr wrap="square" lIns="0" tIns="0" rIns="0" bIns="0" rtlCol="0"/>
          <a:lstStyle/>
          <a:p>
            <a:endParaRPr/>
          </a:p>
        </p:txBody>
      </p:sp>
      <p:sp>
        <p:nvSpPr>
          <p:cNvPr id="44" name="object 39">
            <a:extLst>
              <a:ext uri="{FF2B5EF4-FFF2-40B4-BE49-F238E27FC236}">
                <a16:creationId xmlns:a16="http://schemas.microsoft.com/office/drawing/2014/main" id="{FA601B27-C1F2-C346-BF43-7762218FCD02}"/>
              </a:ext>
            </a:extLst>
          </p:cNvPr>
          <p:cNvSpPr txBox="1"/>
          <p:nvPr/>
        </p:nvSpPr>
        <p:spPr>
          <a:xfrm>
            <a:off x="3299187" y="4503171"/>
            <a:ext cx="767080" cy="406400"/>
          </a:xfrm>
          <a:prstGeom prst="rect">
            <a:avLst/>
          </a:prstGeom>
        </p:spPr>
        <p:txBody>
          <a:bodyPr vert="horz" wrap="square" lIns="0" tIns="0" rIns="0" bIns="0" rtlCol="0">
            <a:spAutoFit/>
          </a:bodyPr>
          <a:lstStyle/>
          <a:p>
            <a:pPr marL="12700" marR="5080" indent="83820">
              <a:lnSpc>
                <a:spcPts val="1600"/>
              </a:lnSpc>
            </a:pPr>
            <a:r>
              <a:rPr sz="1400" b="1" spc="-55" dirty="0">
                <a:solidFill>
                  <a:srgbClr val="008000"/>
                </a:solidFill>
                <a:latin typeface="Tahoma"/>
                <a:cs typeface="Tahoma"/>
              </a:rPr>
              <a:t>4.3 </a:t>
            </a:r>
            <a:r>
              <a:rPr sz="1400" b="1" spc="-60" dirty="0">
                <a:solidFill>
                  <a:srgbClr val="008000"/>
                </a:solidFill>
                <a:latin typeface="Arial"/>
                <a:cs typeface="Arial"/>
              </a:rPr>
              <a:t>μ</a:t>
            </a:r>
            <a:r>
              <a:rPr sz="1400" b="1" spc="-125" dirty="0">
                <a:solidFill>
                  <a:srgbClr val="008000"/>
                </a:solidFill>
                <a:latin typeface="Tahoma"/>
                <a:cs typeface="Tahoma"/>
              </a:rPr>
              <a:t>m</a:t>
            </a:r>
            <a:r>
              <a:rPr sz="1400" b="1" spc="-40" dirty="0">
                <a:solidFill>
                  <a:srgbClr val="008000"/>
                </a:solidFill>
                <a:latin typeface="Tahoma"/>
                <a:cs typeface="Tahoma"/>
              </a:rPr>
              <a:t> </a:t>
            </a:r>
            <a:r>
              <a:rPr sz="1400" b="1" spc="-55" dirty="0">
                <a:solidFill>
                  <a:srgbClr val="008000"/>
                </a:solidFill>
                <a:latin typeface="Tahoma"/>
                <a:cs typeface="Tahoma"/>
              </a:rPr>
              <a:t>pumping</a:t>
            </a:r>
            <a:endParaRPr sz="1400" dirty="0">
              <a:latin typeface="Tahoma"/>
              <a:cs typeface="Tahoma"/>
            </a:endParaRPr>
          </a:p>
        </p:txBody>
      </p:sp>
      <p:graphicFrame>
        <p:nvGraphicFramePr>
          <p:cNvPr id="45" name="Object 44">
            <a:extLst>
              <a:ext uri="{FF2B5EF4-FFF2-40B4-BE49-F238E27FC236}">
                <a16:creationId xmlns:a16="http://schemas.microsoft.com/office/drawing/2014/main" id="{FA049870-EE2A-E445-8789-52E5F6C824C7}"/>
              </a:ext>
            </a:extLst>
          </p:cNvPr>
          <p:cNvGraphicFramePr>
            <a:graphicFrameLocks noChangeAspect="1"/>
          </p:cNvGraphicFramePr>
          <p:nvPr>
            <p:extLst>
              <p:ext uri="{D42A27DB-BD31-4B8C-83A1-F6EECF244321}">
                <p14:modId xmlns:p14="http://schemas.microsoft.com/office/powerpoint/2010/main" val="1041664398"/>
              </p:ext>
            </p:extLst>
          </p:nvPr>
        </p:nvGraphicFramePr>
        <p:xfrm>
          <a:off x="4252474" y="3570514"/>
          <a:ext cx="4724400" cy="2374567"/>
        </p:xfrm>
        <a:graphic>
          <a:graphicData uri="http://schemas.openxmlformats.org/presentationml/2006/ole">
            <mc:AlternateContent xmlns:mc="http://schemas.openxmlformats.org/markup-compatibility/2006">
              <mc:Choice xmlns:v="urn:schemas-microsoft-com:vml" Requires="v">
                <p:oleObj spid="_x0000_s1044" name="Graph" r:id="rId3" imgW="2926080" imgH="1462932" progId="Origin50.Graph">
                  <p:embed/>
                </p:oleObj>
              </mc:Choice>
              <mc:Fallback>
                <p:oleObj name="Graph" r:id="rId3" imgW="2926080" imgH="1462932" progId="Origin50.Graph">
                  <p:embed/>
                  <p:pic>
                    <p:nvPicPr>
                      <p:cNvPr id="45" name="Object 44">
                        <a:extLst>
                          <a:ext uri="{FF2B5EF4-FFF2-40B4-BE49-F238E27FC236}">
                            <a16:creationId xmlns:a16="http://schemas.microsoft.com/office/drawing/2014/main" id="{FA049870-EE2A-E445-8789-52E5F6C824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2474" y="3570514"/>
                        <a:ext cx="4724400" cy="2374567"/>
                      </a:xfrm>
                      <a:prstGeom prst="rect">
                        <a:avLst/>
                      </a:prstGeom>
                      <a:noFill/>
                    </p:spPr>
                  </p:pic>
                </p:oleObj>
              </mc:Fallback>
            </mc:AlternateContent>
          </a:graphicData>
        </a:graphic>
      </p:graphicFrame>
      <p:sp>
        <p:nvSpPr>
          <p:cNvPr id="46" name="Rectangle 45">
            <a:extLst>
              <a:ext uri="{FF2B5EF4-FFF2-40B4-BE49-F238E27FC236}">
                <a16:creationId xmlns:a16="http://schemas.microsoft.com/office/drawing/2014/main" id="{C525C5C7-8469-8E4A-B997-7D1A7C8BCF7D}"/>
              </a:ext>
            </a:extLst>
          </p:cNvPr>
          <p:cNvSpPr/>
          <p:nvPr/>
        </p:nvSpPr>
        <p:spPr>
          <a:xfrm>
            <a:off x="8976874" y="3853001"/>
            <a:ext cx="3215126" cy="1384995"/>
          </a:xfrm>
          <a:prstGeom prst="rect">
            <a:avLst/>
          </a:prstGeom>
        </p:spPr>
        <p:txBody>
          <a:bodyPr wrap="square">
            <a:spAutoFit/>
          </a:bodyPr>
          <a:lstStyle/>
          <a:p>
            <a:pPr algn="ctr"/>
            <a:r>
              <a:rPr lang="en-US" sz="1400" dirty="0">
                <a:solidFill>
                  <a:schemeClr val="tx2"/>
                </a:solidFill>
              </a:rPr>
              <a:t>Room-temperature cross-sections of emission of </a:t>
            </a:r>
          </a:p>
          <a:p>
            <a:r>
              <a:rPr lang="en-US" sz="1400" dirty="0">
                <a:solidFill>
                  <a:schemeClr val="tx2"/>
                </a:solidFill>
              </a:rPr>
              <a:t>(</a:t>
            </a:r>
            <a:r>
              <a:rPr lang="en-US" sz="1400" dirty="0" err="1">
                <a:solidFill>
                  <a:schemeClr val="tx2"/>
                </a:solidFill>
              </a:rPr>
              <a:t>i</a:t>
            </a:r>
            <a:r>
              <a:rPr lang="en-US" sz="1400" dirty="0">
                <a:solidFill>
                  <a:schemeClr val="tx2"/>
                </a:solidFill>
              </a:rPr>
              <a:t>) </a:t>
            </a:r>
            <a:r>
              <a:rPr lang="en-US" sz="1400" dirty="0" err="1">
                <a:solidFill>
                  <a:schemeClr val="tx2"/>
                </a:solidFill>
              </a:rPr>
              <a:t>Cr:ZnS</a:t>
            </a:r>
            <a:r>
              <a:rPr lang="en-US" sz="1400" dirty="0">
                <a:solidFill>
                  <a:schemeClr val="tx2"/>
                </a:solidFill>
              </a:rPr>
              <a:t>, ii) </a:t>
            </a:r>
            <a:r>
              <a:rPr lang="en-US" sz="1400" dirty="0" err="1">
                <a:solidFill>
                  <a:schemeClr val="tx2"/>
                </a:solidFill>
              </a:rPr>
              <a:t>Cr:ZnSe</a:t>
            </a:r>
            <a:r>
              <a:rPr lang="en-US" sz="1400" dirty="0">
                <a:solidFill>
                  <a:schemeClr val="tx2"/>
                </a:solidFill>
              </a:rPr>
              <a:t> ; iii) </a:t>
            </a:r>
            <a:r>
              <a:rPr lang="en-US" sz="1400" dirty="0" err="1">
                <a:solidFill>
                  <a:schemeClr val="tx2"/>
                </a:solidFill>
              </a:rPr>
              <a:t>Fe:ZnS</a:t>
            </a:r>
            <a:r>
              <a:rPr lang="en-US" sz="1400" dirty="0">
                <a:solidFill>
                  <a:schemeClr val="tx2"/>
                </a:solidFill>
              </a:rPr>
              <a:t>, iv) </a:t>
            </a:r>
            <a:r>
              <a:rPr lang="en-US" sz="1400" dirty="0" err="1">
                <a:solidFill>
                  <a:schemeClr val="tx2"/>
                </a:solidFill>
              </a:rPr>
              <a:t>Fe:ZnSe</a:t>
            </a:r>
            <a:r>
              <a:rPr lang="en-US" sz="1400" dirty="0">
                <a:solidFill>
                  <a:schemeClr val="tx2"/>
                </a:solidFill>
              </a:rPr>
              <a:t>, v) Fe:Cd</a:t>
            </a:r>
            <a:r>
              <a:rPr lang="en-US" sz="1400" baseline="-25000" dirty="0">
                <a:solidFill>
                  <a:schemeClr val="tx2"/>
                </a:solidFill>
              </a:rPr>
              <a:t>0.75</a:t>
            </a:r>
            <a:r>
              <a:rPr lang="en-US" sz="1400" dirty="0">
                <a:solidFill>
                  <a:schemeClr val="tx2"/>
                </a:solidFill>
              </a:rPr>
              <a:t>Mn</a:t>
            </a:r>
            <a:r>
              <a:rPr lang="en-US" sz="1400" baseline="-25000" dirty="0">
                <a:solidFill>
                  <a:schemeClr val="tx2"/>
                </a:solidFill>
              </a:rPr>
              <a:t>0.25</a:t>
            </a:r>
            <a:r>
              <a:rPr lang="en-US" sz="1400" dirty="0">
                <a:solidFill>
                  <a:schemeClr val="tx2"/>
                </a:solidFill>
              </a:rPr>
              <a:t>Se, vi) </a:t>
            </a:r>
            <a:r>
              <a:rPr lang="en-US" sz="1400" dirty="0" err="1">
                <a:solidFill>
                  <a:schemeClr val="tx2"/>
                </a:solidFill>
              </a:rPr>
              <a:t>Fe:CdTe</a:t>
            </a:r>
            <a:r>
              <a:rPr lang="en-US" sz="1400" dirty="0">
                <a:solidFill>
                  <a:schemeClr val="tx2"/>
                </a:solidFill>
              </a:rPr>
              <a:t>,  vii) Fe:Zn</a:t>
            </a:r>
            <a:r>
              <a:rPr lang="en-US" sz="1400" baseline="-25000" dirty="0">
                <a:solidFill>
                  <a:schemeClr val="tx2"/>
                </a:solidFill>
              </a:rPr>
              <a:t>0.5</a:t>
            </a:r>
            <a:r>
              <a:rPr lang="en-US" sz="1400" dirty="0">
                <a:solidFill>
                  <a:schemeClr val="tx2"/>
                </a:solidFill>
              </a:rPr>
              <a:t>Cd</a:t>
            </a:r>
            <a:r>
              <a:rPr lang="en-US" sz="1400" baseline="-25000" dirty="0">
                <a:solidFill>
                  <a:schemeClr val="tx2"/>
                </a:solidFill>
              </a:rPr>
              <a:t>0.5</a:t>
            </a:r>
            <a:r>
              <a:rPr lang="en-US" sz="1400" dirty="0">
                <a:solidFill>
                  <a:schemeClr val="tx2"/>
                </a:solidFill>
              </a:rPr>
              <a:t>Te, and viii) Fe:Cd</a:t>
            </a:r>
            <a:r>
              <a:rPr lang="en-US" sz="1400" baseline="-25000" dirty="0">
                <a:solidFill>
                  <a:schemeClr val="tx2"/>
                </a:solidFill>
              </a:rPr>
              <a:t>0.5</a:t>
            </a:r>
            <a:r>
              <a:rPr lang="en-US" sz="1400" dirty="0">
                <a:solidFill>
                  <a:schemeClr val="tx2"/>
                </a:solidFill>
              </a:rPr>
              <a:t>Mn</a:t>
            </a:r>
            <a:r>
              <a:rPr lang="en-US" sz="1400" baseline="-25000" dirty="0">
                <a:solidFill>
                  <a:schemeClr val="tx2"/>
                </a:solidFill>
              </a:rPr>
              <a:t>0.5</a:t>
            </a:r>
            <a:r>
              <a:rPr lang="en-US" sz="1400" dirty="0">
                <a:solidFill>
                  <a:schemeClr val="tx2"/>
                </a:solidFill>
              </a:rPr>
              <a:t>Te</a:t>
            </a:r>
          </a:p>
        </p:txBody>
      </p:sp>
    </p:spTree>
    <p:extLst>
      <p:ext uri="{BB962C8B-B14F-4D97-AF65-F5344CB8AC3E}">
        <p14:creationId xmlns:p14="http://schemas.microsoft.com/office/powerpoint/2010/main" val="16050459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83E87-5968-DB4E-B56D-21E26683409F}"/>
              </a:ext>
            </a:extLst>
          </p:cNvPr>
          <p:cNvSpPr>
            <a:spLocks noGrp="1"/>
          </p:cNvSpPr>
          <p:nvPr>
            <p:ph type="title"/>
          </p:nvPr>
        </p:nvSpPr>
        <p:spPr/>
        <p:txBody>
          <a:bodyPr/>
          <a:lstStyle/>
          <a:p>
            <a:r>
              <a:rPr lang="en-US" dirty="0"/>
              <a:t>Optically Pumped CO</a:t>
            </a:r>
            <a:r>
              <a:rPr lang="en-US" baseline="-25000" dirty="0"/>
              <a:t>2</a:t>
            </a:r>
            <a:r>
              <a:rPr lang="en-US" dirty="0"/>
              <a:t> Amplifiers</a:t>
            </a:r>
          </a:p>
        </p:txBody>
      </p:sp>
      <p:sp>
        <p:nvSpPr>
          <p:cNvPr id="3" name="Content Placeholder 2">
            <a:extLst>
              <a:ext uri="{FF2B5EF4-FFF2-40B4-BE49-F238E27FC236}">
                <a16:creationId xmlns:a16="http://schemas.microsoft.com/office/drawing/2014/main" id="{B244F939-530C-134F-A0C1-6D47AA4BBF81}"/>
              </a:ext>
            </a:extLst>
          </p:cNvPr>
          <p:cNvSpPr>
            <a:spLocks noGrp="1"/>
          </p:cNvSpPr>
          <p:nvPr>
            <p:ph idx="1"/>
          </p:nvPr>
        </p:nvSpPr>
        <p:spPr/>
        <p:txBody>
          <a:bodyPr>
            <a:normAutofit/>
          </a:bodyPr>
          <a:lstStyle/>
          <a:p>
            <a:r>
              <a:rPr lang="en-US" dirty="0"/>
              <a:t>Advantages:</a:t>
            </a:r>
          </a:p>
          <a:p>
            <a:pPr lvl="1"/>
            <a:r>
              <a:rPr lang="en-US" dirty="0"/>
              <a:t>ATF is a test-bed for advanced CO</a:t>
            </a:r>
            <a:r>
              <a:rPr lang="en-US" baseline="-25000" dirty="0"/>
              <a:t>2</a:t>
            </a:r>
            <a:r>
              <a:rPr lang="en-US" dirty="0"/>
              <a:t> laser concepts that ultimately lead to an improvement in efficiency, repetition rate, and size of TW-class CO</a:t>
            </a:r>
            <a:r>
              <a:rPr lang="en-US" baseline="-25000" dirty="0"/>
              <a:t>2</a:t>
            </a:r>
            <a:r>
              <a:rPr lang="en-US" dirty="0"/>
              <a:t> lasers. </a:t>
            </a:r>
          </a:p>
          <a:p>
            <a:pPr lvl="1"/>
            <a:r>
              <a:rPr lang="en-US" dirty="0"/>
              <a:t>Switching from the traditional electrical discharge pumping to an optical pumping of a high-pressure centimeter-scale CO</a:t>
            </a:r>
            <a:r>
              <a:rPr lang="en-US" baseline="-25000" dirty="0"/>
              <a:t>2</a:t>
            </a:r>
            <a:r>
              <a:rPr lang="en-US" dirty="0"/>
              <a:t> cell could drastically decrease the size of such a system and the pulse length by 10X, simultaneously increasing the repetition rate to 10-100 Hz.</a:t>
            </a:r>
          </a:p>
          <a:p>
            <a:pPr lvl="1"/>
            <a:r>
              <a:rPr lang="en-US" dirty="0"/>
              <a:t>To this end, the upper laser level in the 10 micron lasing channel 001-100 of a CO</a:t>
            </a:r>
            <a:r>
              <a:rPr lang="en-US" baseline="-25000" dirty="0"/>
              <a:t>2</a:t>
            </a:r>
            <a:r>
              <a:rPr lang="en-US" dirty="0"/>
              <a:t> molecule is pumped directly from the ground state (by a novel 4.3-4.8 µm </a:t>
            </a:r>
            <a:r>
              <a:rPr lang="en-US" dirty="0" err="1"/>
              <a:t>Fe:ZnSe</a:t>
            </a:r>
            <a:r>
              <a:rPr lang="en-US" dirty="0"/>
              <a:t> laser) </a:t>
            </a:r>
          </a:p>
          <a:p>
            <a:pPr lvl="1"/>
            <a:r>
              <a:rPr lang="en-US" dirty="0"/>
              <a:t>The main advantage of this approach in comparison with OPAs is that the energy of a ~100 ns long pump pulse can be effectively channeled into almost million times shorter pulse amplified in the inverted CO</a:t>
            </a:r>
            <a:r>
              <a:rPr lang="en-US" baseline="-25000" dirty="0"/>
              <a:t>2</a:t>
            </a:r>
            <a:r>
              <a:rPr lang="en-US" dirty="0"/>
              <a:t> medium.</a:t>
            </a:r>
          </a:p>
          <a:p>
            <a:pPr lvl="1"/>
            <a:endParaRPr lang="en-US" dirty="0"/>
          </a:p>
        </p:txBody>
      </p:sp>
      <p:sp>
        <p:nvSpPr>
          <p:cNvPr id="4" name="Slide Number Placeholder 3">
            <a:extLst>
              <a:ext uri="{FF2B5EF4-FFF2-40B4-BE49-F238E27FC236}">
                <a16:creationId xmlns:a16="http://schemas.microsoft.com/office/drawing/2014/main" id="{8B442331-AFB0-D446-B188-98018A7D500A}"/>
              </a:ext>
            </a:extLst>
          </p:cNvPr>
          <p:cNvSpPr>
            <a:spLocks noGrp="1"/>
          </p:cNvSpPr>
          <p:nvPr>
            <p:ph type="sldNum" sz="quarter" idx="12"/>
          </p:nvPr>
        </p:nvSpPr>
        <p:spPr/>
        <p:txBody>
          <a:bodyPr/>
          <a:lstStyle/>
          <a:p>
            <a:fld id="{716D9922-87B3-6043-9531-5184EA303DC1}" type="slidenum">
              <a:rPr lang="en-US" smtClean="0"/>
              <a:t>44</a:t>
            </a:fld>
            <a:endParaRPr lang="en-US"/>
          </a:p>
        </p:txBody>
      </p:sp>
      <p:sp>
        <p:nvSpPr>
          <p:cNvPr id="5" name="Footer Placeholder 4">
            <a:extLst>
              <a:ext uri="{FF2B5EF4-FFF2-40B4-BE49-F238E27FC236}">
                <a16:creationId xmlns:a16="http://schemas.microsoft.com/office/drawing/2014/main" id="{649A1902-802A-704E-BDF3-A82B743D70BD}"/>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13500955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8CB2F-2D93-A24E-8A82-60AD2C8FE88B}"/>
              </a:ext>
            </a:extLst>
          </p:cNvPr>
          <p:cNvSpPr>
            <a:spLocks noGrp="1"/>
          </p:cNvSpPr>
          <p:nvPr>
            <p:ph type="title"/>
          </p:nvPr>
        </p:nvSpPr>
        <p:spPr/>
        <p:txBody>
          <a:bodyPr/>
          <a:lstStyle/>
          <a:p>
            <a:r>
              <a:rPr lang="en-US" dirty="0"/>
              <a:t>Optically Pumped CO</a:t>
            </a:r>
            <a:r>
              <a:rPr lang="en-US" baseline="-25000" dirty="0"/>
              <a:t>2</a:t>
            </a:r>
            <a:r>
              <a:rPr lang="en-US" dirty="0"/>
              <a:t> Amplifiers</a:t>
            </a:r>
          </a:p>
        </p:txBody>
      </p:sp>
      <p:sp>
        <p:nvSpPr>
          <p:cNvPr id="3" name="Content Placeholder 2">
            <a:extLst>
              <a:ext uri="{FF2B5EF4-FFF2-40B4-BE49-F238E27FC236}">
                <a16:creationId xmlns:a16="http://schemas.microsoft.com/office/drawing/2014/main" id="{1D89D79C-00DE-0C4B-B1C4-8F20DC855AF7}"/>
              </a:ext>
            </a:extLst>
          </p:cNvPr>
          <p:cNvSpPr>
            <a:spLocks noGrp="1"/>
          </p:cNvSpPr>
          <p:nvPr>
            <p:ph idx="1"/>
          </p:nvPr>
        </p:nvSpPr>
        <p:spPr>
          <a:xfrm>
            <a:off x="477080" y="1077685"/>
            <a:ext cx="11105321" cy="4933371"/>
          </a:xfrm>
        </p:spPr>
        <p:txBody>
          <a:bodyPr>
            <a:normAutofit/>
          </a:bodyPr>
          <a:lstStyle/>
          <a:p>
            <a:r>
              <a:rPr lang="en-US" dirty="0"/>
              <a:t>Scaling the peak power up to ~1TW for 300 fs pulses will require:</a:t>
            </a:r>
          </a:p>
          <a:p>
            <a:pPr lvl="0"/>
            <a:r>
              <a:rPr lang="en-US" dirty="0"/>
              <a:t>Better understanding of physics behind CO</a:t>
            </a:r>
            <a:r>
              <a:rPr lang="en-US" baseline="-25000" dirty="0"/>
              <a:t>2</a:t>
            </a:r>
            <a:r>
              <a:rPr lang="en-US" dirty="0"/>
              <a:t> excitation by energetic 4.3 um pulses including self-focusing of the pump, optimization of upper laser level lifetime at high-pressures and relaxation processes in vibrationally excited CO</a:t>
            </a:r>
            <a:r>
              <a:rPr lang="en-US" baseline="-25000" dirty="0"/>
              <a:t>2</a:t>
            </a:r>
            <a:r>
              <a:rPr lang="en-US" dirty="0"/>
              <a:t>.</a:t>
            </a:r>
          </a:p>
          <a:p>
            <a:pPr lvl="0"/>
            <a:r>
              <a:rPr lang="en-US" dirty="0"/>
              <a:t>Detailed studies of gain tailoring in a mix of CO</a:t>
            </a:r>
            <a:r>
              <a:rPr lang="en-US" baseline="-25000" dirty="0"/>
              <a:t>2</a:t>
            </a:r>
            <a:r>
              <a:rPr lang="en-US" dirty="0"/>
              <a:t> isotopes to create a multi-THz </a:t>
            </a:r>
            <a:r>
              <a:rPr lang="en-US" dirty="0" err="1"/>
              <a:t>banwidth</a:t>
            </a:r>
            <a:r>
              <a:rPr lang="en-US" dirty="0"/>
              <a:t> at high pressures. </a:t>
            </a:r>
          </a:p>
          <a:p>
            <a:pPr lvl="0"/>
            <a:r>
              <a:rPr lang="en-US" dirty="0"/>
              <a:t>Development of energetic (≤1 J) ~100 ns pulse duration 4.3 um </a:t>
            </a:r>
            <a:r>
              <a:rPr lang="en-US" dirty="0" err="1"/>
              <a:t>Fe:ZnSe</a:t>
            </a:r>
            <a:r>
              <a:rPr lang="en-US" dirty="0"/>
              <a:t> pump sources</a:t>
            </a:r>
          </a:p>
        </p:txBody>
      </p:sp>
      <p:sp>
        <p:nvSpPr>
          <p:cNvPr id="4" name="Slide Number Placeholder 3">
            <a:extLst>
              <a:ext uri="{FF2B5EF4-FFF2-40B4-BE49-F238E27FC236}">
                <a16:creationId xmlns:a16="http://schemas.microsoft.com/office/drawing/2014/main" id="{5EB929E0-32D3-F44B-9C19-6AA7C1C13584}"/>
              </a:ext>
            </a:extLst>
          </p:cNvPr>
          <p:cNvSpPr>
            <a:spLocks noGrp="1"/>
          </p:cNvSpPr>
          <p:nvPr>
            <p:ph type="sldNum" sz="quarter" idx="12"/>
          </p:nvPr>
        </p:nvSpPr>
        <p:spPr/>
        <p:txBody>
          <a:bodyPr/>
          <a:lstStyle/>
          <a:p>
            <a:fld id="{716D9922-87B3-6043-9531-5184EA303DC1}" type="slidenum">
              <a:rPr lang="en-US" smtClean="0"/>
              <a:t>45</a:t>
            </a:fld>
            <a:endParaRPr lang="en-US"/>
          </a:p>
        </p:txBody>
      </p:sp>
      <p:sp>
        <p:nvSpPr>
          <p:cNvPr id="5" name="Footer Placeholder 4">
            <a:extLst>
              <a:ext uri="{FF2B5EF4-FFF2-40B4-BE49-F238E27FC236}">
                <a16:creationId xmlns:a16="http://schemas.microsoft.com/office/drawing/2014/main" id="{79BBD2D0-3E89-F749-B62F-002CAEAEE5F2}"/>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11826395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6122D-E6C2-9540-90F1-7FDB6F4FACB8}"/>
              </a:ext>
            </a:extLst>
          </p:cNvPr>
          <p:cNvSpPr>
            <a:spLocks noGrp="1"/>
          </p:cNvSpPr>
          <p:nvPr>
            <p:ph type="title"/>
          </p:nvPr>
        </p:nvSpPr>
        <p:spPr/>
        <p:txBody>
          <a:bodyPr/>
          <a:lstStyle/>
          <a:p>
            <a:r>
              <a:rPr lang="en-US" dirty="0"/>
              <a:t>Laser Microfabrication</a:t>
            </a:r>
          </a:p>
        </p:txBody>
      </p:sp>
      <p:sp>
        <p:nvSpPr>
          <p:cNvPr id="3" name="Content Placeholder 2">
            <a:extLst>
              <a:ext uri="{FF2B5EF4-FFF2-40B4-BE49-F238E27FC236}">
                <a16:creationId xmlns:a16="http://schemas.microsoft.com/office/drawing/2014/main" id="{1B3A6731-F5F9-5C4E-830B-2A21B5771A14}"/>
              </a:ext>
            </a:extLst>
          </p:cNvPr>
          <p:cNvSpPr>
            <a:spLocks noGrp="1"/>
          </p:cNvSpPr>
          <p:nvPr>
            <p:ph idx="1"/>
          </p:nvPr>
        </p:nvSpPr>
        <p:spPr>
          <a:xfrm>
            <a:off x="477080" y="1077686"/>
            <a:ext cx="11105321" cy="2190170"/>
          </a:xfrm>
        </p:spPr>
        <p:txBody>
          <a:bodyPr>
            <a:normAutofit fontScale="85000" lnSpcReduction="20000"/>
          </a:bodyPr>
          <a:lstStyle/>
          <a:p>
            <a:r>
              <a:rPr lang="en-US" dirty="0"/>
              <a:t>Availability of extremely short pulse, femtosecond lasers now makes possible the process of ablation without melting. </a:t>
            </a:r>
          </a:p>
          <a:p>
            <a:r>
              <a:rPr lang="en-US" dirty="0"/>
              <a:t>Surfaces processed in this manner exhibit less structural damage and are expected to have a very high optical damage threshold. </a:t>
            </a:r>
          </a:p>
          <a:p>
            <a:r>
              <a:rPr lang="en-US" dirty="0"/>
              <a:t>Laser microfabrication can be potentially used for fast prototyping and development of compression gratings, large area dispersive mirrors and power samplers. </a:t>
            </a:r>
          </a:p>
          <a:p>
            <a:endParaRPr lang="en-US" dirty="0"/>
          </a:p>
        </p:txBody>
      </p:sp>
      <p:sp>
        <p:nvSpPr>
          <p:cNvPr id="4" name="Slide Number Placeholder 3">
            <a:extLst>
              <a:ext uri="{FF2B5EF4-FFF2-40B4-BE49-F238E27FC236}">
                <a16:creationId xmlns:a16="http://schemas.microsoft.com/office/drawing/2014/main" id="{EBAB3932-527D-864F-A8D9-DCD9F837860D}"/>
              </a:ext>
            </a:extLst>
          </p:cNvPr>
          <p:cNvSpPr>
            <a:spLocks noGrp="1"/>
          </p:cNvSpPr>
          <p:nvPr>
            <p:ph type="sldNum" sz="quarter" idx="12"/>
          </p:nvPr>
        </p:nvSpPr>
        <p:spPr/>
        <p:txBody>
          <a:bodyPr/>
          <a:lstStyle/>
          <a:p>
            <a:fld id="{716D9922-87B3-6043-9531-5184EA303DC1}" type="slidenum">
              <a:rPr lang="en-US" smtClean="0"/>
              <a:t>46</a:t>
            </a:fld>
            <a:endParaRPr lang="en-US"/>
          </a:p>
        </p:txBody>
      </p:sp>
      <p:sp>
        <p:nvSpPr>
          <p:cNvPr id="5" name="Footer Placeholder 4">
            <a:extLst>
              <a:ext uri="{FF2B5EF4-FFF2-40B4-BE49-F238E27FC236}">
                <a16:creationId xmlns:a16="http://schemas.microsoft.com/office/drawing/2014/main" id="{84661C8B-0391-6F42-AE28-E7721744ACC9}"/>
              </a:ext>
            </a:extLst>
          </p:cNvPr>
          <p:cNvSpPr>
            <a:spLocks noGrp="1"/>
          </p:cNvSpPr>
          <p:nvPr>
            <p:ph type="ftr" sz="quarter" idx="13"/>
          </p:nvPr>
        </p:nvSpPr>
        <p:spPr/>
        <p:txBody>
          <a:bodyPr/>
          <a:lstStyle/>
          <a:p>
            <a:endParaRPr lang="en-US" dirty="0"/>
          </a:p>
        </p:txBody>
      </p:sp>
      <p:pic>
        <p:nvPicPr>
          <p:cNvPr id="6" name="Picture 5">
            <a:extLst>
              <a:ext uri="{FF2B5EF4-FFF2-40B4-BE49-F238E27FC236}">
                <a16:creationId xmlns:a16="http://schemas.microsoft.com/office/drawing/2014/main" id="{869AC09A-1FDC-B244-B7AB-FFF0A9ABE9C9}"/>
              </a:ext>
            </a:extLst>
          </p:cNvPr>
          <p:cNvPicPr/>
          <p:nvPr/>
        </p:nvPicPr>
        <p:blipFill>
          <a:blip r:embed="rId2"/>
          <a:stretch>
            <a:fillRect/>
          </a:stretch>
        </p:blipFill>
        <p:spPr>
          <a:xfrm>
            <a:off x="1953205" y="3240488"/>
            <a:ext cx="7974711" cy="3096304"/>
          </a:xfrm>
          <a:prstGeom prst="rect">
            <a:avLst/>
          </a:prstGeom>
        </p:spPr>
      </p:pic>
    </p:spTree>
    <p:extLst>
      <p:ext uri="{BB962C8B-B14F-4D97-AF65-F5344CB8AC3E}">
        <p14:creationId xmlns:p14="http://schemas.microsoft.com/office/powerpoint/2010/main" val="23484734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7F64E-8707-A144-8DFA-1987B66C8667}"/>
              </a:ext>
            </a:extLst>
          </p:cNvPr>
          <p:cNvSpPr>
            <a:spLocks noGrp="1"/>
          </p:cNvSpPr>
          <p:nvPr>
            <p:ph type="title"/>
          </p:nvPr>
        </p:nvSpPr>
        <p:spPr/>
        <p:txBody>
          <a:bodyPr/>
          <a:lstStyle/>
          <a:p>
            <a:r>
              <a:rPr lang="en-US" dirty="0"/>
              <a:t>Laser Microfabrication</a:t>
            </a:r>
          </a:p>
        </p:txBody>
      </p:sp>
      <p:sp>
        <p:nvSpPr>
          <p:cNvPr id="3" name="Content Placeholder 2">
            <a:extLst>
              <a:ext uri="{FF2B5EF4-FFF2-40B4-BE49-F238E27FC236}">
                <a16:creationId xmlns:a16="http://schemas.microsoft.com/office/drawing/2014/main" id="{144E5FF0-4777-E84D-B486-4ACC16C9DA74}"/>
              </a:ext>
            </a:extLst>
          </p:cNvPr>
          <p:cNvSpPr>
            <a:spLocks noGrp="1"/>
          </p:cNvSpPr>
          <p:nvPr>
            <p:ph idx="1"/>
          </p:nvPr>
        </p:nvSpPr>
        <p:spPr/>
        <p:txBody>
          <a:bodyPr>
            <a:normAutofit/>
          </a:bodyPr>
          <a:lstStyle/>
          <a:p>
            <a:r>
              <a:rPr lang="en-US" dirty="0"/>
              <a:t>Currently an area of 2x2 in</a:t>
            </a:r>
            <a:r>
              <a:rPr lang="en-US" baseline="30000" dirty="0"/>
              <a:t>2</a:t>
            </a:r>
            <a:r>
              <a:rPr lang="en-US" dirty="0"/>
              <a:t> can be covered with laser beam </a:t>
            </a:r>
            <a:r>
              <a:rPr lang="en-US" dirty="0" err="1"/>
              <a:t>rastering</a:t>
            </a:r>
            <a:r>
              <a:rPr lang="en-US" dirty="0"/>
              <a:t> using precision translation stages</a:t>
            </a:r>
          </a:p>
          <a:p>
            <a:r>
              <a:rPr lang="en-US" dirty="0"/>
              <a:t>Laser microfabrication allows feature control on the scale from 1 micron to sub-mm. i.e. suitable for fabrication of components for handling THz wavelengths all the way to 10um</a:t>
            </a:r>
          </a:p>
          <a:p>
            <a:r>
              <a:rPr lang="en-US" dirty="0"/>
              <a:t>Sharp corners produced by a traditional diamond knife-based technology are avoided which should make such gratings more resilient to electric breakdown. </a:t>
            </a:r>
          </a:p>
          <a:p>
            <a:r>
              <a:rPr lang="en-US" dirty="0"/>
              <a:t> Such ATF-CO</a:t>
            </a:r>
            <a:r>
              <a:rPr lang="en-US" baseline="-25000" dirty="0"/>
              <a:t>2</a:t>
            </a:r>
            <a:r>
              <a:rPr lang="en-US" dirty="0"/>
              <a:t> centric development is extremely valuable for community, because availability of high power components in turn will drive the development of high power industrial CO</a:t>
            </a:r>
            <a:r>
              <a:rPr lang="en-US" baseline="-25000" dirty="0"/>
              <a:t>2</a:t>
            </a:r>
            <a:r>
              <a:rPr lang="en-US" dirty="0"/>
              <a:t> lasers</a:t>
            </a:r>
          </a:p>
        </p:txBody>
      </p:sp>
      <p:sp>
        <p:nvSpPr>
          <p:cNvPr id="4" name="Slide Number Placeholder 3">
            <a:extLst>
              <a:ext uri="{FF2B5EF4-FFF2-40B4-BE49-F238E27FC236}">
                <a16:creationId xmlns:a16="http://schemas.microsoft.com/office/drawing/2014/main" id="{BAA4F0AC-FFB1-D048-B547-8504D04E1608}"/>
              </a:ext>
            </a:extLst>
          </p:cNvPr>
          <p:cNvSpPr>
            <a:spLocks noGrp="1"/>
          </p:cNvSpPr>
          <p:nvPr>
            <p:ph type="sldNum" sz="quarter" idx="12"/>
          </p:nvPr>
        </p:nvSpPr>
        <p:spPr/>
        <p:txBody>
          <a:bodyPr/>
          <a:lstStyle/>
          <a:p>
            <a:fld id="{716D9922-87B3-6043-9531-5184EA303DC1}" type="slidenum">
              <a:rPr lang="en-US" smtClean="0"/>
              <a:t>47</a:t>
            </a:fld>
            <a:endParaRPr lang="en-US"/>
          </a:p>
        </p:txBody>
      </p:sp>
      <p:sp>
        <p:nvSpPr>
          <p:cNvPr id="5" name="Footer Placeholder 4">
            <a:extLst>
              <a:ext uri="{FF2B5EF4-FFF2-40B4-BE49-F238E27FC236}">
                <a16:creationId xmlns:a16="http://schemas.microsoft.com/office/drawing/2014/main" id="{974BB3EF-7578-2D43-B59D-DAAB402171A3}"/>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40999867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47BCC-B73C-044D-B64E-21F122FC6D27}"/>
              </a:ext>
            </a:extLst>
          </p:cNvPr>
          <p:cNvSpPr>
            <a:spLocks noGrp="1"/>
          </p:cNvSpPr>
          <p:nvPr>
            <p:ph type="title"/>
          </p:nvPr>
        </p:nvSpPr>
        <p:spPr/>
        <p:txBody>
          <a:bodyPr/>
          <a:lstStyle/>
          <a:p>
            <a:r>
              <a:rPr lang="en-US" dirty="0"/>
              <a:t>Simulation Tools</a:t>
            </a:r>
          </a:p>
        </p:txBody>
      </p:sp>
      <p:sp>
        <p:nvSpPr>
          <p:cNvPr id="3" name="Content Placeholder 2">
            <a:extLst>
              <a:ext uri="{FF2B5EF4-FFF2-40B4-BE49-F238E27FC236}">
                <a16:creationId xmlns:a16="http://schemas.microsoft.com/office/drawing/2014/main" id="{AFEFD823-FDFB-5D44-98A2-F56F451D8D3B}"/>
              </a:ext>
            </a:extLst>
          </p:cNvPr>
          <p:cNvSpPr>
            <a:spLocks noGrp="1"/>
          </p:cNvSpPr>
          <p:nvPr>
            <p:ph idx="1"/>
          </p:nvPr>
        </p:nvSpPr>
        <p:spPr/>
        <p:txBody>
          <a:bodyPr>
            <a:normAutofit fontScale="85000" lnSpcReduction="20000"/>
          </a:bodyPr>
          <a:lstStyle/>
          <a:p>
            <a:r>
              <a:rPr lang="en-US" dirty="0"/>
              <a:t>One of the principal methods used for simulating ATF experiments is particle-in-cell (PIC). The PIC algorithm models fields and charged particles self consistently</a:t>
            </a:r>
          </a:p>
          <a:p>
            <a:r>
              <a:rPr lang="en-US" dirty="0"/>
              <a:t>Fields are represented on a grid and particles in continuous space, with fields interpolated to particle positions for the computation of the Lorentz force and charge and current deposition. </a:t>
            </a:r>
          </a:p>
          <a:p>
            <a:r>
              <a:rPr lang="en-US" dirty="0"/>
              <a:t>Several codes were discussed, each with its own unique capabilities </a:t>
            </a:r>
          </a:p>
          <a:p>
            <a:r>
              <a:rPr lang="en-US" dirty="0" err="1"/>
              <a:t>WarpX</a:t>
            </a:r>
            <a:r>
              <a:rPr lang="en-US" dirty="0"/>
              <a:t> (LBNL) is a general PIC code developed under the </a:t>
            </a:r>
            <a:r>
              <a:rPr lang="en-US" dirty="0" err="1"/>
              <a:t>Exascale</a:t>
            </a:r>
            <a:r>
              <a:rPr lang="en-US" dirty="0"/>
              <a:t> Computing Project, and includes a host of features including adaptive mesh refinement, ionization, and support for advanced architectures. Notably for ATF, </a:t>
            </a:r>
            <a:r>
              <a:rPr lang="en-US" dirty="0" err="1"/>
              <a:t>WarpX</a:t>
            </a:r>
            <a:r>
              <a:rPr lang="en-US" dirty="0"/>
              <a:t> has features specifically developed to aid boosted frame simulations of laser-plasma acceleration, namely a pseudo-spectral solver to prevent the numerical </a:t>
            </a:r>
            <a:r>
              <a:rPr lang="en-US" dirty="0" err="1"/>
              <a:t>Čerenkov</a:t>
            </a:r>
            <a:r>
              <a:rPr lang="en-US" dirty="0"/>
              <a:t> instability. </a:t>
            </a:r>
          </a:p>
          <a:p>
            <a:r>
              <a:rPr lang="en-US" dirty="0"/>
              <a:t>FBPIC (LBNL) is a quasi-3D </a:t>
            </a:r>
            <a:r>
              <a:rPr lang="en-US" i="1" dirty="0"/>
              <a:t>r</a:t>
            </a:r>
            <a:r>
              <a:rPr lang="en-US" dirty="0"/>
              <a:t>-</a:t>
            </a:r>
            <a:r>
              <a:rPr lang="en-US" i="1" dirty="0"/>
              <a:t>z</a:t>
            </a:r>
            <a:r>
              <a:rPr lang="en-US" dirty="0"/>
              <a:t> code, modeling 3D fields as an expansion of cylindrical modes around a propagation axis. As such, it is specialized for laser-plasma simulation, with a spectral solver, ionization, and GPU support. </a:t>
            </a:r>
          </a:p>
        </p:txBody>
      </p:sp>
      <p:sp>
        <p:nvSpPr>
          <p:cNvPr id="4" name="Slide Number Placeholder 3">
            <a:extLst>
              <a:ext uri="{FF2B5EF4-FFF2-40B4-BE49-F238E27FC236}">
                <a16:creationId xmlns:a16="http://schemas.microsoft.com/office/drawing/2014/main" id="{C95AAD64-94B7-6D41-8246-98B3B1F7946D}"/>
              </a:ext>
            </a:extLst>
          </p:cNvPr>
          <p:cNvSpPr>
            <a:spLocks noGrp="1"/>
          </p:cNvSpPr>
          <p:nvPr>
            <p:ph type="sldNum" sz="quarter" idx="12"/>
          </p:nvPr>
        </p:nvSpPr>
        <p:spPr/>
        <p:txBody>
          <a:bodyPr/>
          <a:lstStyle/>
          <a:p>
            <a:fld id="{716D9922-87B3-6043-9531-5184EA303DC1}" type="slidenum">
              <a:rPr lang="en-US" smtClean="0"/>
              <a:t>48</a:t>
            </a:fld>
            <a:endParaRPr lang="en-US"/>
          </a:p>
        </p:txBody>
      </p:sp>
      <p:sp>
        <p:nvSpPr>
          <p:cNvPr id="5" name="Footer Placeholder 4">
            <a:extLst>
              <a:ext uri="{FF2B5EF4-FFF2-40B4-BE49-F238E27FC236}">
                <a16:creationId xmlns:a16="http://schemas.microsoft.com/office/drawing/2014/main" id="{25FEB264-3872-2A40-BE1E-6FFC7B9A45EC}"/>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4164902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4524C-DC41-CC4C-AF7F-8BEB9F792094}"/>
              </a:ext>
            </a:extLst>
          </p:cNvPr>
          <p:cNvSpPr>
            <a:spLocks noGrp="1"/>
          </p:cNvSpPr>
          <p:nvPr>
            <p:ph type="title"/>
          </p:nvPr>
        </p:nvSpPr>
        <p:spPr/>
        <p:txBody>
          <a:bodyPr/>
          <a:lstStyle/>
          <a:p>
            <a:r>
              <a:rPr lang="en-US" dirty="0"/>
              <a:t>Simulation Tools</a:t>
            </a:r>
          </a:p>
        </p:txBody>
      </p:sp>
      <p:sp>
        <p:nvSpPr>
          <p:cNvPr id="3" name="Content Placeholder 2">
            <a:extLst>
              <a:ext uri="{FF2B5EF4-FFF2-40B4-BE49-F238E27FC236}">
                <a16:creationId xmlns:a16="http://schemas.microsoft.com/office/drawing/2014/main" id="{FDA55ED5-2886-2341-B370-43E4A214BEFA}"/>
              </a:ext>
            </a:extLst>
          </p:cNvPr>
          <p:cNvSpPr>
            <a:spLocks noGrp="1"/>
          </p:cNvSpPr>
          <p:nvPr>
            <p:ph idx="1"/>
          </p:nvPr>
        </p:nvSpPr>
        <p:spPr/>
        <p:txBody>
          <a:bodyPr>
            <a:normAutofit/>
          </a:bodyPr>
          <a:lstStyle/>
          <a:p>
            <a:r>
              <a:rPr lang="en-US" dirty="0"/>
              <a:t>OSIRIS (UCLA and IST): General PIC code with new features for interaction of charged particles with extremely intense fields. These include classical radiation reaction and quantum processes such as pair production. </a:t>
            </a:r>
          </a:p>
          <a:p>
            <a:r>
              <a:rPr lang="en-US" dirty="0" err="1"/>
              <a:t>Vsim</a:t>
            </a:r>
            <a:r>
              <a:rPr lang="en-US" dirty="0"/>
              <a:t> (TechX) provides many </a:t>
            </a:r>
            <a:r>
              <a:rPr lang="en-US" dirty="0" err="1"/>
              <a:t>multiphysics</a:t>
            </a:r>
            <a:r>
              <a:rPr lang="en-US" dirty="0"/>
              <a:t> features, including an advanced dielectric algorithm, an electromagnetic eigenmode solver, and secondary electron emission from material surfaces.</a:t>
            </a:r>
          </a:p>
          <a:p>
            <a:r>
              <a:rPr lang="en-US" dirty="0"/>
              <a:t>FLASH (</a:t>
            </a:r>
            <a:r>
              <a:rPr lang="en-US" dirty="0" err="1"/>
              <a:t>RadiaSoft</a:t>
            </a:r>
            <a:r>
              <a:rPr lang="en-US" dirty="0"/>
              <a:t>): a magnetohydrodynamics code for modeling the evolution of plasmas in plasma lenses and gas jets and discharge capillaries for laser-plasma acceleration. These, other simulation codes, and accelerator control tools are available through </a:t>
            </a:r>
            <a:r>
              <a:rPr lang="en-US" dirty="0" err="1"/>
              <a:t>RadiaSoft’s</a:t>
            </a:r>
            <a:r>
              <a:rPr lang="en-US" dirty="0"/>
              <a:t> </a:t>
            </a:r>
            <a:r>
              <a:rPr lang="en-US" dirty="0" err="1"/>
              <a:t>Sirepo</a:t>
            </a:r>
            <a:r>
              <a:rPr lang="en-US" dirty="0"/>
              <a:t> cloud-based interface. </a:t>
            </a:r>
          </a:p>
          <a:p>
            <a:endParaRPr lang="en-US" dirty="0"/>
          </a:p>
        </p:txBody>
      </p:sp>
      <p:sp>
        <p:nvSpPr>
          <p:cNvPr id="4" name="Slide Number Placeholder 3">
            <a:extLst>
              <a:ext uri="{FF2B5EF4-FFF2-40B4-BE49-F238E27FC236}">
                <a16:creationId xmlns:a16="http://schemas.microsoft.com/office/drawing/2014/main" id="{D6E3F1D7-FD8B-404A-BAF7-85A7AA1B653B}"/>
              </a:ext>
            </a:extLst>
          </p:cNvPr>
          <p:cNvSpPr>
            <a:spLocks noGrp="1"/>
          </p:cNvSpPr>
          <p:nvPr>
            <p:ph type="sldNum" sz="quarter" idx="12"/>
          </p:nvPr>
        </p:nvSpPr>
        <p:spPr/>
        <p:txBody>
          <a:bodyPr/>
          <a:lstStyle/>
          <a:p>
            <a:fld id="{716D9922-87B3-6043-9531-5184EA303DC1}" type="slidenum">
              <a:rPr lang="en-US" smtClean="0"/>
              <a:t>49</a:t>
            </a:fld>
            <a:endParaRPr lang="en-US"/>
          </a:p>
        </p:txBody>
      </p:sp>
      <p:sp>
        <p:nvSpPr>
          <p:cNvPr id="5" name="Footer Placeholder 4">
            <a:extLst>
              <a:ext uri="{FF2B5EF4-FFF2-40B4-BE49-F238E27FC236}">
                <a16:creationId xmlns:a16="http://schemas.microsoft.com/office/drawing/2014/main" id="{BAE45FA5-85D7-F74C-8660-B77E42723011}"/>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29968636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89D6D-BFE1-5747-85B4-8B2A307F2BF8}"/>
              </a:ext>
            </a:extLst>
          </p:cNvPr>
          <p:cNvSpPr>
            <a:spLocks noGrp="1"/>
          </p:cNvSpPr>
          <p:nvPr>
            <p:ph type="title"/>
          </p:nvPr>
        </p:nvSpPr>
        <p:spPr/>
        <p:txBody>
          <a:bodyPr/>
          <a:lstStyle/>
          <a:p>
            <a:r>
              <a:rPr lang="en-US" dirty="0"/>
              <a:t>Workshop Deliverables</a:t>
            </a:r>
          </a:p>
        </p:txBody>
      </p:sp>
      <p:sp>
        <p:nvSpPr>
          <p:cNvPr id="3" name="Content Placeholder 2">
            <a:extLst>
              <a:ext uri="{FF2B5EF4-FFF2-40B4-BE49-F238E27FC236}">
                <a16:creationId xmlns:a16="http://schemas.microsoft.com/office/drawing/2014/main" id="{2A1EC6CE-7BD7-5141-A3E4-74A88C36D207}"/>
              </a:ext>
            </a:extLst>
          </p:cNvPr>
          <p:cNvSpPr>
            <a:spLocks noGrp="1"/>
          </p:cNvSpPr>
          <p:nvPr>
            <p:ph idx="1"/>
          </p:nvPr>
        </p:nvSpPr>
        <p:spPr/>
        <p:txBody>
          <a:bodyPr/>
          <a:lstStyle/>
          <a:p>
            <a:pPr marL="914400" lvl="1" indent="-457200">
              <a:buFont typeface="+mj-lt"/>
              <a:buAutoNum type="arabicPeriod"/>
            </a:pPr>
            <a:r>
              <a:rPr lang="en-US" dirty="0"/>
              <a:t>A summary of scientific needs for the ATF facilities to pursue for exploration of new physics</a:t>
            </a:r>
          </a:p>
          <a:p>
            <a:pPr marL="914400" lvl="1" indent="-457200">
              <a:buFont typeface="+mj-lt"/>
              <a:buAutoNum type="arabicPeriod"/>
            </a:pPr>
            <a:r>
              <a:rPr lang="en-US" dirty="0"/>
              <a:t>A summary of capability upgrades required for enabling key research thrusts in the near term</a:t>
            </a:r>
          </a:p>
          <a:p>
            <a:pPr marL="914400" lvl="1" indent="-457200">
              <a:buFont typeface="+mj-lt"/>
              <a:buAutoNum type="arabicPeriod"/>
            </a:pPr>
            <a:r>
              <a:rPr lang="en-US" dirty="0"/>
              <a:t>A prioritized list of upgrades that will enable a long-term path for the facility.</a:t>
            </a:r>
          </a:p>
          <a:p>
            <a:pPr marL="914400" lvl="1" indent="-457200">
              <a:buFont typeface="+mj-lt"/>
              <a:buAutoNum type="arabicPeriod"/>
            </a:pPr>
            <a:endParaRPr lang="en-US" dirty="0"/>
          </a:p>
          <a:p>
            <a:pPr marL="457200" lvl="1" indent="0">
              <a:buNone/>
            </a:pPr>
            <a:r>
              <a:rPr lang="en-US" dirty="0"/>
              <a:t>For Each Topic Presented:</a:t>
            </a:r>
          </a:p>
          <a:p>
            <a:pPr marL="914400" lvl="1" indent="-457200">
              <a:buFont typeface="+mj-lt"/>
              <a:buAutoNum type="arabicPeriod"/>
            </a:pPr>
            <a:r>
              <a:rPr lang="en-US" dirty="0"/>
              <a:t>Uniqueness/Advantage of ATF facilities to science proposed</a:t>
            </a:r>
          </a:p>
          <a:p>
            <a:pPr marL="914400" lvl="1" indent="-457200">
              <a:buFont typeface="+mj-lt"/>
              <a:buAutoNum type="arabicPeriod"/>
            </a:pPr>
            <a:r>
              <a:rPr lang="en-US" dirty="0"/>
              <a:t>Required LWIR/electron beam parameters needed for the science proposed</a:t>
            </a:r>
          </a:p>
        </p:txBody>
      </p:sp>
      <p:sp>
        <p:nvSpPr>
          <p:cNvPr id="4" name="Slide Number Placeholder 3">
            <a:extLst>
              <a:ext uri="{FF2B5EF4-FFF2-40B4-BE49-F238E27FC236}">
                <a16:creationId xmlns:a16="http://schemas.microsoft.com/office/drawing/2014/main" id="{8203F063-8F6B-B84B-B101-546765EF8576}"/>
              </a:ext>
            </a:extLst>
          </p:cNvPr>
          <p:cNvSpPr>
            <a:spLocks noGrp="1"/>
          </p:cNvSpPr>
          <p:nvPr>
            <p:ph type="sldNum" sz="quarter" idx="12"/>
          </p:nvPr>
        </p:nvSpPr>
        <p:spPr/>
        <p:txBody>
          <a:bodyPr/>
          <a:lstStyle/>
          <a:p>
            <a:fld id="{716D9922-87B3-6043-9531-5184EA303DC1}" type="slidenum">
              <a:rPr lang="en-US" smtClean="0"/>
              <a:t>5</a:t>
            </a:fld>
            <a:endParaRPr lang="en-US"/>
          </a:p>
        </p:txBody>
      </p:sp>
      <p:sp>
        <p:nvSpPr>
          <p:cNvPr id="5" name="Footer Placeholder 4">
            <a:extLst>
              <a:ext uri="{FF2B5EF4-FFF2-40B4-BE49-F238E27FC236}">
                <a16:creationId xmlns:a16="http://schemas.microsoft.com/office/drawing/2014/main" id="{DBE4FBF3-5826-DE41-A1D0-F84330C1A038}"/>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37920121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8256C-9F19-A643-B4D0-EC8D28427B28}"/>
              </a:ext>
            </a:extLst>
          </p:cNvPr>
          <p:cNvSpPr>
            <a:spLocks noGrp="1"/>
          </p:cNvSpPr>
          <p:nvPr>
            <p:ph type="title"/>
          </p:nvPr>
        </p:nvSpPr>
        <p:spPr/>
        <p:txBody>
          <a:bodyPr/>
          <a:lstStyle/>
          <a:p>
            <a:r>
              <a:rPr lang="en-US" dirty="0"/>
              <a:t>Simulation Tools</a:t>
            </a:r>
          </a:p>
        </p:txBody>
      </p:sp>
      <p:sp>
        <p:nvSpPr>
          <p:cNvPr id="3" name="Content Placeholder 2">
            <a:extLst>
              <a:ext uri="{FF2B5EF4-FFF2-40B4-BE49-F238E27FC236}">
                <a16:creationId xmlns:a16="http://schemas.microsoft.com/office/drawing/2014/main" id="{90DBF18B-B2B9-604A-A4AE-D75F3FF55551}"/>
              </a:ext>
            </a:extLst>
          </p:cNvPr>
          <p:cNvSpPr>
            <a:spLocks noGrp="1"/>
          </p:cNvSpPr>
          <p:nvPr>
            <p:ph idx="1"/>
          </p:nvPr>
        </p:nvSpPr>
        <p:spPr/>
        <p:txBody>
          <a:bodyPr>
            <a:normAutofit/>
          </a:bodyPr>
          <a:lstStyle/>
          <a:p>
            <a:r>
              <a:rPr lang="en-US" dirty="0"/>
              <a:t>LW3D: a parallel code for computing the </a:t>
            </a:r>
            <a:r>
              <a:rPr lang="en-US" dirty="0" err="1"/>
              <a:t>Lienard-Wiechert</a:t>
            </a:r>
            <a:r>
              <a:rPr lang="en-US" dirty="0"/>
              <a:t> fields from the history of particle trajectories. LW3D can be used, for instance, to model undulator radiation or betatron radiation from LPA-accelerated particles used as a diagnostic.</a:t>
            </a:r>
          </a:p>
          <a:p>
            <a:r>
              <a:rPr lang="en-US" dirty="0"/>
              <a:t>Commercial codes (e.g. </a:t>
            </a:r>
            <a:r>
              <a:rPr lang="en-US" dirty="0" err="1"/>
              <a:t>Vsim</a:t>
            </a:r>
            <a:r>
              <a:rPr lang="en-US" dirty="0"/>
              <a:t>), provide many ease-of-use features so that researchers who are not simulation experts can get started quickly. These include a graphical user interface, complete online documentation, and dozens of user examples. In this context, experimentalists at the meeting expressed interest in having ATF initial conditions, such as laser pulse profiles and electron phase space distributions, available with the simulation tools. </a:t>
            </a:r>
          </a:p>
        </p:txBody>
      </p:sp>
      <p:sp>
        <p:nvSpPr>
          <p:cNvPr id="4" name="Slide Number Placeholder 3">
            <a:extLst>
              <a:ext uri="{FF2B5EF4-FFF2-40B4-BE49-F238E27FC236}">
                <a16:creationId xmlns:a16="http://schemas.microsoft.com/office/drawing/2014/main" id="{9C145668-4F32-9347-874C-19A171B5DF7C}"/>
              </a:ext>
            </a:extLst>
          </p:cNvPr>
          <p:cNvSpPr>
            <a:spLocks noGrp="1"/>
          </p:cNvSpPr>
          <p:nvPr>
            <p:ph type="sldNum" sz="quarter" idx="12"/>
          </p:nvPr>
        </p:nvSpPr>
        <p:spPr/>
        <p:txBody>
          <a:bodyPr/>
          <a:lstStyle/>
          <a:p>
            <a:fld id="{716D9922-87B3-6043-9531-5184EA303DC1}" type="slidenum">
              <a:rPr lang="en-US" smtClean="0"/>
              <a:t>50</a:t>
            </a:fld>
            <a:endParaRPr lang="en-US"/>
          </a:p>
        </p:txBody>
      </p:sp>
      <p:sp>
        <p:nvSpPr>
          <p:cNvPr id="5" name="Footer Placeholder 4">
            <a:extLst>
              <a:ext uri="{FF2B5EF4-FFF2-40B4-BE49-F238E27FC236}">
                <a16:creationId xmlns:a16="http://schemas.microsoft.com/office/drawing/2014/main" id="{69228ECE-24BA-B546-A8EB-876E9DC04B5B}"/>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42345969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76348-AD02-0A44-A52A-FA00CD6D472C}"/>
              </a:ext>
            </a:extLst>
          </p:cNvPr>
          <p:cNvSpPr>
            <a:spLocks noGrp="1"/>
          </p:cNvSpPr>
          <p:nvPr>
            <p:ph type="title"/>
          </p:nvPr>
        </p:nvSpPr>
        <p:spPr/>
        <p:txBody>
          <a:bodyPr/>
          <a:lstStyle/>
          <a:p>
            <a:r>
              <a:rPr lang="en-US" dirty="0"/>
              <a:t>Discussion and Summary</a:t>
            </a:r>
          </a:p>
        </p:txBody>
      </p:sp>
      <p:sp>
        <p:nvSpPr>
          <p:cNvPr id="3" name="Content Placeholder 2">
            <a:extLst>
              <a:ext uri="{FF2B5EF4-FFF2-40B4-BE49-F238E27FC236}">
                <a16:creationId xmlns:a16="http://schemas.microsoft.com/office/drawing/2014/main" id="{01E23640-8EBF-7B4D-973C-DA61D8BA8557}"/>
              </a:ext>
            </a:extLst>
          </p:cNvPr>
          <p:cNvSpPr>
            <a:spLocks noGrp="1"/>
          </p:cNvSpPr>
          <p:nvPr>
            <p:ph idx="1"/>
          </p:nvPr>
        </p:nvSpPr>
        <p:spPr/>
        <p:txBody>
          <a:bodyPr>
            <a:normAutofit/>
          </a:bodyPr>
          <a:lstStyle/>
          <a:p>
            <a:r>
              <a:rPr lang="en-US" dirty="0"/>
              <a:t>ATF is a unique facility with activities that span cutting edge laser science and technology, particle acceleration, and advanced diagnostic</a:t>
            </a:r>
          </a:p>
          <a:p>
            <a:r>
              <a:rPr lang="en-US" dirty="0"/>
              <a:t>As a user facility, ATF is the only place that provides access to a number of multi-beam experiments that can only be performed here</a:t>
            </a:r>
          </a:p>
          <a:p>
            <a:r>
              <a:rPr lang="en-US" dirty="0"/>
              <a:t>LWIR is a unique source that once developed to a particular maturity, will enable new research avenues.</a:t>
            </a:r>
          </a:p>
          <a:p>
            <a:r>
              <a:rPr lang="en-US" dirty="0"/>
              <a:t>ATF possesses a unique driver for advanced acceleration research of positive and negative charged particles. This is important for ATF facility’s mission of advancing accelerator technology forefront</a:t>
            </a:r>
          </a:p>
        </p:txBody>
      </p:sp>
      <p:sp>
        <p:nvSpPr>
          <p:cNvPr id="4" name="Slide Number Placeholder 3">
            <a:extLst>
              <a:ext uri="{FF2B5EF4-FFF2-40B4-BE49-F238E27FC236}">
                <a16:creationId xmlns:a16="http://schemas.microsoft.com/office/drawing/2014/main" id="{6D05156E-71C7-BD41-A2E2-C6C8538FCC2B}"/>
              </a:ext>
            </a:extLst>
          </p:cNvPr>
          <p:cNvSpPr>
            <a:spLocks noGrp="1"/>
          </p:cNvSpPr>
          <p:nvPr>
            <p:ph type="sldNum" sz="quarter" idx="12"/>
          </p:nvPr>
        </p:nvSpPr>
        <p:spPr/>
        <p:txBody>
          <a:bodyPr/>
          <a:lstStyle/>
          <a:p>
            <a:fld id="{716D9922-87B3-6043-9531-5184EA303DC1}" type="slidenum">
              <a:rPr lang="en-US" smtClean="0"/>
              <a:t>51</a:t>
            </a:fld>
            <a:endParaRPr lang="en-US"/>
          </a:p>
        </p:txBody>
      </p:sp>
      <p:sp>
        <p:nvSpPr>
          <p:cNvPr id="5" name="Footer Placeholder 4">
            <a:extLst>
              <a:ext uri="{FF2B5EF4-FFF2-40B4-BE49-F238E27FC236}">
                <a16:creationId xmlns:a16="http://schemas.microsoft.com/office/drawing/2014/main" id="{F37B4E75-C1B0-6F42-A630-9686E47E2D25}"/>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9002626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B1579-D346-5243-8E09-D2CC86ADE884}"/>
              </a:ext>
            </a:extLst>
          </p:cNvPr>
          <p:cNvSpPr>
            <a:spLocks noGrp="1"/>
          </p:cNvSpPr>
          <p:nvPr>
            <p:ph type="title"/>
          </p:nvPr>
        </p:nvSpPr>
        <p:spPr>
          <a:xfrm>
            <a:off x="477080" y="0"/>
            <a:ext cx="11105321" cy="647244"/>
          </a:xfrm>
        </p:spPr>
        <p:txBody>
          <a:bodyPr/>
          <a:lstStyle/>
          <a:p>
            <a:r>
              <a:rPr lang="en-US" dirty="0"/>
              <a:t>Parameters Desired by Users </a:t>
            </a:r>
          </a:p>
        </p:txBody>
      </p:sp>
      <p:sp>
        <p:nvSpPr>
          <p:cNvPr id="3" name="Content Placeholder 2">
            <a:extLst>
              <a:ext uri="{FF2B5EF4-FFF2-40B4-BE49-F238E27FC236}">
                <a16:creationId xmlns:a16="http://schemas.microsoft.com/office/drawing/2014/main" id="{1E8B63D5-7952-3E48-AE86-5BBEAC026BE6}"/>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1BC191AE-065D-B54E-A8BC-9BF11E7C5E0F}"/>
              </a:ext>
            </a:extLst>
          </p:cNvPr>
          <p:cNvSpPr>
            <a:spLocks noGrp="1"/>
          </p:cNvSpPr>
          <p:nvPr>
            <p:ph type="sldNum" sz="quarter" idx="12"/>
          </p:nvPr>
        </p:nvSpPr>
        <p:spPr/>
        <p:txBody>
          <a:bodyPr/>
          <a:lstStyle/>
          <a:p>
            <a:fld id="{716D9922-87B3-6043-9531-5184EA303DC1}" type="slidenum">
              <a:rPr lang="en-US" smtClean="0"/>
              <a:t>52</a:t>
            </a:fld>
            <a:endParaRPr lang="en-US"/>
          </a:p>
        </p:txBody>
      </p:sp>
      <p:sp>
        <p:nvSpPr>
          <p:cNvPr id="5" name="Footer Placeholder 4">
            <a:extLst>
              <a:ext uri="{FF2B5EF4-FFF2-40B4-BE49-F238E27FC236}">
                <a16:creationId xmlns:a16="http://schemas.microsoft.com/office/drawing/2014/main" id="{9E59AECB-AC76-0446-8F97-5A5B5884DEF5}"/>
              </a:ext>
            </a:extLst>
          </p:cNvPr>
          <p:cNvSpPr>
            <a:spLocks noGrp="1"/>
          </p:cNvSpPr>
          <p:nvPr>
            <p:ph type="ftr" sz="quarter" idx="13"/>
          </p:nvPr>
        </p:nvSpPr>
        <p:spPr/>
        <p:txBody>
          <a:bodyPr/>
          <a:lstStyle/>
          <a:p>
            <a:endParaRPr lang="en-US" dirty="0"/>
          </a:p>
        </p:txBody>
      </p:sp>
      <p:graphicFrame>
        <p:nvGraphicFramePr>
          <p:cNvPr id="6" name="Content Placeholder 3">
            <a:extLst>
              <a:ext uri="{FF2B5EF4-FFF2-40B4-BE49-F238E27FC236}">
                <a16:creationId xmlns:a16="http://schemas.microsoft.com/office/drawing/2014/main" id="{0312D086-B09A-EB42-81F4-C0800AB949CD}"/>
              </a:ext>
            </a:extLst>
          </p:cNvPr>
          <p:cNvGraphicFramePr>
            <a:graphicFrameLocks/>
          </p:cNvGraphicFramePr>
          <p:nvPr>
            <p:extLst>
              <p:ext uri="{D42A27DB-BD31-4B8C-83A1-F6EECF244321}">
                <p14:modId xmlns:p14="http://schemas.microsoft.com/office/powerpoint/2010/main" val="4089140970"/>
              </p:ext>
            </p:extLst>
          </p:nvPr>
        </p:nvGraphicFramePr>
        <p:xfrm>
          <a:off x="1234189" y="620486"/>
          <a:ext cx="4171530" cy="6218739"/>
        </p:xfrm>
        <a:graphic>
          <a:graphicData uri="http://schemas.openxmlformats.org/drawingml/2006/table">
            <a:tbl>
              <a:tblPr firstRow="1" bandRow="1">
                <a:tableStyleId>{5C22544A-7EE6-4342-B048-85BDC9FD1C3A}</a:tableStyleId>
              </a:tblPr>
              <a:tblGrid>
                <a:gridCol w="2085765">
                  <a:extLst>
                    <a:ext uri="{9D8B030D-6E8A-4147-A177-3AD203B41FA5}">
                      <a16:colId xmlns:a16="http://schemas.microsoft.com/office/drawing/2014/main" val="295978936"/>
                    </a:ext>
                  </a:extLst>
                </a:gridCol>
                <a:gridCol w="2085765">
                  <a:extLst>
                    <a:ext uri="{9D8B030D-6E8A-4147-A177-3AD203B41FA5}">
                      <a16:colId xmlns:a16="http://schemas.microsoft.com/office/drawing/2014/main" val="3519006261"/>
                    </a:ext>
                  </a:extLst>
                </a:gridCol>
              </a:tblGrid>
              <a:tr h="349377">
                <a:tc>
                  <a:txBody>
                    <a:bodyPr/>
                    <a:lstStyle/>
                    <a:p>
                      <a:r>
                        <a:rPr lang="en-US" sz="1400" dirty="0"/>
                        <a:t>Experiment</a:t>
                      </a:r>
                    </a:p>
                  </a:txBody>
                  <a:tcPr/>
                </a:tc>
                <a:tc>
                  <a:txBody>
                    <a:bodyPr/>
                    <a:lstStyle/>
                    <a:p>
                      <a:r>
                        <a:rPr lang="en-US" sz="1400" dirty="0"/>
                        <a:t>Laser Requirement</a:t>
                      </a:r>
                    </a:p>
                  </a:txBody>
                  <a:tcPr/>
                </a:tc>
                <a:extLst>
                  <a:ext uri="{0D108BD9-81ED-4DB2-BD59-A6C34878D82A}">
                    <a16:rowId xmlns:a16="http://schemas.microsoft.com/office/drawing/2014/main" val="3917285194"/>
                  </a:ext>
                </a:extLst>
              </a:tr>
              <a:tr h="349377">
                <a:tc>
                  <a:txBody>
                    <a:bodyPr/>
                    <a:lstStyle/>
                    <a:p>
                      <a:r>
                        <a:rPr lang="en-US" sz="1400" dirty="0"/>
                        <a:t>Non-linear LPA</a:t>
                      </a:r>
                    </a:p>
                  </a:txBody>
                  <a:tcPr/>
                </a:tc>
                <a:tc>
                  <a:txBody>
                    <a:bodyPr/>
                    <a:lstStyle/>
                    <a:p>
                      <a:r>
                        <a:rPr lang="en-US" sz="1400" dirty="0"/>
                        <a:t>~2 TW</a:t>
                      </a:r>
                    </a:p>
                  </a:txBody>
                  <a:tcPr/>
                </a:tc>
                <a:extLst>
                  <a:ext uri="{0D108BD9-81ED-4DB2-BD59-A6C34878D82A}">
                    <a16:rowId xmlns:a16="http://schemas.microsoft.com/office/drawing/2014/main" val="1949982624"/>
                  </a:ext>
                </a:extLst>
              </a:tr>
              <a:tr h="349377">
                <a:tc>
                  <a:txBody>
                    <a:bodyPr/>
                    <a:lstStyle/>
                    <a:p>
                      <a:r>
                        <a:rPr lang="en-US" sz="1400" dirty="0"/>
                        <a:t>Blow-out LPA</a:t>
                      </a:r>
                    </a:p>
                  </a:txBody>
                  <a:tcPr/>
                </a:tc>
                <a:tc>
                  <a:txBody>
                    <a:bodyPr/>
                    <a:lstStyle/>
                    <a:p>
                      <a:r>
                        <a:rPr lang="en-US" sz="1400" dirty="0"/>
                        <a:t>10 TW, 1</a:t>
                      </a:r>
                      <a:r>
                        <a:rPr lang="en-US" sz="1400" baseline="0" dirty="0"/>
                        <a:t> </a:t>
                      </a:r>
                      <a:r>
                        <a:rPr lang="en-US" sz="1400" baseline="0" dirty="0" err="1"/>
                        <a:t>psec</a:t>
                      </a:r>
                      <a:endParaRPr lang="en-US" sz="1400" dirty="0"/>
                    </a:p>
                  </a:txBody>
                  <a:tcPr/>
                </a:tc>
                <a:extLst>
                  <a:ext uri="{0D108BD9-81ED-4DB2-BD59-A6C34878D82A}">
                    <a16:rowId xmlns:a16="http://schemas.microsoft.com/office/drawing/2014/main" val="1341899265"/>
                  </a:ext>
                </a:extLst>
              </a:tr>
              <a:tr h="361239">
                <a:tc>
                  <a:txBody>
                    <a:bodyPr/>
                    <a:lstStyle/>
                    <a:p>
                      <a:r>
                        <a:rPr lang="en-US" sz="1400" dirty="0"/>
                        <a:t>Bubble LPA</a:t>
                      </a:r>
                    </a:p>
                  </a:txBody>
                  <a:tcPr/>
                </a:tc>
                <a:tc>
                  <a:txBody>
                    <a:bodyPr/>
                    <a:lstStyle/>
                    <a:p>
                      <a:r>
                        <a:rPr lang="en-US" sz="1400" dirty="0"/>
                        <a:t>25-30 TW, 0.5 </a:t>
                      </a:r>
                      <a:r>
                        <a:rPr lang="en-US" sz="1400" dirty="0" err="1"/>
                        <a:t>psec</a:t>
                      </a:r>
                      <a:endParaRPr lang="en-US" sz="1400" dirty="0"/>
                    </a:p>
                  </a:txBody>
                  <a:tcPr/>
                </a:tc>
                <a:extLst>
                  <a:ext uri="{0D108BD9-81ED-4DB2-BD59-A6C34878D82A}">
                    <a16:rowId xmlns:a16="http://schemas.microsoft.com/office/drawing/2014/main" val="346215282"/>
                  </a:ext>
                </a:extLst>
              </a:tr>
              <a:tr h="500350">
                <a:tc>
                  <a:txBody>
                    <a:bodyPr/>
                    <a:lstStyle/>
                    <a:p>
                      <a:r>
                        <a:rPr lang="en-US" sz="1400" dirty="0"/>
                        <a:t>Ion acceleration</a:t>
                      </a:r>
                    </a:p>
                    <a:p>
                      <a:r>
                        <a:rPr lang="en-US" sz="1400" dirty="0"/>
                        <a:t>(&gt;20 MeV)</a:t>
                      </a:r>
                    </a:p>
                  </a:txBody>
                  <a:tcPr/>
                </a:tc>
                <a:tc>
                  <a:txBody>
                    <a:bodyPr/>
                    <a:lstStyle/>
                    <a:p>
                      <a:r>
                        <a:rPr lang="en-US" sz="1400" dirty="0"/>
                        <a:t>&gt;10 TW, long-term circ. polar.</a:t>
                      </a:r>
                    </a:p>
                  </a:txBody>
                  <a:tcPr/>
                </a:tc>
                <a:extLst>
                  <a:ext uri="{0D108BD9-81ED-4DB2-BD59-A6C34878D82A}">
                    <a16:rowId xmlns:a16="http://schemas.microsoft.com/office/drawing/2014/main" val="1224133492"/>
                  </a:ext>
                </a:extLst>
              </a:tr>
              <a:tr h="390146">
                <a:tc>
                  <a:txBody>
                    <a:bodyPr/>
                    <a:lstStyle/>
                    <a:p>
                      <a:r>
                        <a:rPr lang="en-US" sz="1400" dirty="0"/>
                        <a:t>Weibel Instability</a:t>
                      </a:r>
                    </a:p>
                  </a:txBody>
                  <a:tcPr/>
                </a:tc>
                <a:tc>
                  <a:txBody>
                    <a:bodyPr/>
                    <a:lstStyle/>
                    <a:p>
                      <a:r>
                        <a:rPr lang="en-US" sz="1400" dirty="0"/>
                        <a:t>0.8 TW, 3 </a:t>
                      </a:r>
                      <a:r>
                        <a:rPr lang="en-US" sz="1400" dirty="0" err="1"/>
                        <a:t>ps</a:t>
                      </a:r>
                      <a:endParaRPr lang="en-US" sz="1400" dirty="0"/>
                    </a:p>
                  </a:txBody>
                  <a:tcPr/>
                </a:tc>
                <a:extLst>
                  <a:ext uri="{0D108BD9-81ED-4DB2-BD59-A6C34878D82A}">
                    <a16:rowId xmlns:a16="http://schemas.microsoft.com/office/drawing/2014/main" val="4284928358"/>
                  </a:ext>
                </a:extLst>
              </a:tr>
              <a:tr h="500350">
                <a:tc>
                  <a:txBody>
                    <a:bodyPr/>
                    <a:lstStyle/>
                    <a:p>
                      <a:r>
                        <a:rPr lang="en-US" sz="1400" dirty="0"/>
                        <a:t>Backwards Raman Amplification</a:t>
                      </a:r>
                    </a:p>
                  </a:txBody>
                  <a:tcPr/>
                </a:tc>
                <a:tc>
                  <a:txBody>
                    <a:bodyPr/>
                    <a:lstStyle/>
                    <a:p>
                      <a:r>
                        <a:rPr lang="en-US" sz="1400" dirty="0"/>
                        <a:t>1 TW, 3 </a:t>
                      </a:r>
                      <a:r>
                        <a:rPr lang="en-US" sz="1400" dirty="0" err="1"/>
                        <a:t>ps</a:t>
                      </a:r>
                      <a:endParaRPr lang="en-US" sz="1400" dirty="0"/>
                    </a:p>
                  </a:txBody>
                  <a:tcPr/>
                </a:tc>
                <a:extLst>
                  <a:ext uri="{0D108BD9-81ED-4DB2-BD59-A6C34878D82A}">
                    <a16:rowId xmlns:a16="http://schemas.microsoft.com/office/drawing/2014/main" val="3533184306"/>
                  </a:ext>
                </a:extLst>
              </a:tr>
              <a:tr h="500350">
                <a:tc>
                  <a:txBody>
                    <a:bodyPr/>
                    <a:lstStyle/>
                    <a:p>
                      <a:r>
                        <a:rPr lang="en-US" sz="1400" dirty="0"/>
                        <a:t>Plasma channel radiation source</a:t>
                      </a:r>
                    </a:p>
                  </a:txBody>
                  <a:tcPr/>
                </a:tc>
                <a:tc>
                  <a:txBody>
                    <a:bodyPr/>
                    <a:lstStyle/>
                    <a:p>
                      <a:r>
                        <a:rPr lang="en-US" sz="1400" dirty="0"/>
                        <a:t>2TW, 2 </a:t>
                      </a:r>
                      <a:r>
                        <a:rPr lang="en-US" sz="1400" dirty="0" err="1"/>
                        <a:t>ps</a:t>
                      </a:r>
                      <a:endParaRPr lang="en-US" sz="1400" dirty="0"/>
                    </a:p>
                  </a:txBody>
                  <a:tcPr/>
                </a:tc>
                <a:extLst>
                  <a:ext uri="{0D108BD9-81ED-4DB2-BD59-A6C34878D82A}">
                    <a16:rowId xmlns:a16="http://schemas.microsoft.com/office/drawing/2014/main" val="2256475916"/>
                  </a:ext>
                </a:extLst>
              </a:tr>
              <a:tr h="500350">
                <a:tc>
                  <a:txBody>
                    <a:bodyPr/>
                    <a:lstStyle/>
                    <a:p>
                      <a:r>
                        <a:rPr lang="en-US" sz="1400" dirty="0"/>
                        <a:t>DLA</a:t>
                      </a:r>
                    </a:p>
                  </a:txBody>
                  <a:tcPr/>
                </a:tc>
                <a:tc>
                  <a:txBody>
                    <a:bodyPr/>
                    <a:lstStyle/>
                    <a:p>
                      <a:r>
                        <a:rPr lang="en-US" sz="1400" dirty="0"/>
                        <a:t>10</a:t>
                      </a:r>
                      <a:r>
                        <a:rPr lang="en-US" sz="1400" baseline="0" dirty="0"/>
                        <a:t>-100 GW</a:t>
                      </a:r>
                      <a:r>
                        <a:rPr lang="en-US" sz="1400" dirty="0"/>
                        <a:t>, 0.1-2 </a:t>
                      </a:r>
                      <a:r>
                        <a:rPr lang="en-US" sz="1400" dirty="0" err="1"/>
                        <a:t>ps</a:t>
                      </a:r>
                      <a:r>
                        <a:rPr lang="en-US" sz="1400" dirty="0"/>
                        <a:t>, lin. polar.</a:t>
                      </a:r>
                    </a:p>
                  </a:txBody>
                  <a:tcPr/>
                </a:tc>
                <a:extLst>
                  <a:ext uri="{0D108BD9-81ED-4DB2-BD59-A6C34878D82A}">
                    <a16:rowId xmlns:a16="http://schemas.microsoft.com/office/drawing/2014/main" val="245203616"/>
                  </a:ext>
                </a:extLst>
              </a:tr>
              <a:tr h="349377">
                <a:tc>
                  <a:txBody>
                    <a:bodyPr/>
                    <a:lstStyle/>
                    <a:p>
                      <a:r>
                        <a:rPr lang="en-US" sz="1400" kern="1200" dirty="0">
                          <a:solidFill>
                            <a:schemeClr val="dk1"/>
                          </a:solidFill>
                          <a:latin typeface="+mn-lt"/>
                          <a:ea typeface="+mn-ea"/>
                          <a:cs typeface="+mn-cs"/>
                        </a:rPr>
                        <a:t>ICS</a:t>
                      </a:r>
                    </a:p>
                  </a:txBody>
                  <a:tcPr/>
                </a:tc>
                <a:tc>
                  <a:txBody>
                    <a:bodyPr/>
                    <a:lstStyle/>
                    <a:p>
                      <a:r>
                        <a:rPr lang="en-US" sz="1400" kern="1200" dirty="0">
                          <a:solidFill>
                            <a:schemeClr val="dk1"/>
                          </a:solidFill>
                          <a:latin typeface="+mn-lt"/>
                          <a:ea typeface="+mn-ea"/>
                          <a:cs typeface="+mn-cs"/>
                        </a:rPr>
                        <a:t>2-10 TW</a:t>
                      </a:r>
                    </a:p>
                  </a:txBody>
                  <a:tcPr/>
                </a:tc>
                <a:extLst>
                  <a:ext uri="{0D108BD9-81ED-4DB2-BD59-A6C34878D82A}">
                    <a16:rowId xmlns:a16="http://schemas.microsoft.com/office/drawing/2014/main" val="4209848340"/>
                  </a:ext>
                </a:extLst>
              </a:tr>
              <a:tr h="349377">
                <a:tc>
                  <a:txBody>
                    <a:bodyPr/>
                    <a:lstStyle/>
                    <a:p>
                      <a:r>
                        <a:rPr lang="en-US" sz="1400" kern="1200" dirty="0">
                          <a:solidFill>
                            <a:schemeClr val="dk1"/>
                          </a:solidFill>
                          <a:latin typeface="+mn-lt"/>
                          <a:ea typeface="+mn-ea"/>
                          <a:cs typeface="+mn-cs"/>
                        </a:rPr>
                        <a:t>ICS OAM</a:t>
                      </a:r>
                    </a:p>
                  </a:txBody>
                  <a:tcPr/>
                </a:tc>
                <a:tc>
                  <a:txBody>
                    <a:bodyPr/>
                    <a:lstStyle/>
                    <a:p>
                      <a:r>
                        <a:rPr lang="en-US" sz="1400" kern="1200" dirty="0">
                          <a:solidFill>
                            <a:schemeClr val="dk1"/>
                          </a:solidFill>
                          <a:latin typeface="+mn-lt"/>
                          <a:ea typeface="+mn-ea"/>
                          <a:cs typeface="+mn-cs"/>
                        </a:rPr>
                        <a:t>Circ. polar.</a:t>
                      </a:r>
                    </a:p>
                  </a:txBody>
                  <a:tcPr/>
                </a:tc>
                <a:extLst>
                  <a:ext uri="{0D108BD9-81ED-4DB2-BD59-A6C34878D82A}">
                    <a16:rowId xmlns:a16="http://schemas.microsoft.com/office/drawing/2014/main" val="4005989590"/>
                  </a:ext>
                </a:extLst>
              </a:tr>
              <a:tr h="349377">
                <a:tc>
                  <a:txBody>
                    <a:bodyPr/>
                    <a:lstStyle/>
                    <a:p>
                      <a:r>
                        <a:rPr lang="en-US" sz="1400" kern="1200" dirty="0">
                          <a:solidFill>
                            <a:schemeClr val="dk1"/>
                          </a:solidFill>
                          <a:latin typeface="+mn-lt"/>
                          <a:ea typeface="+mn-ea"/>
                          <a:cs typeface="+mn-cs"/>
                        </a:rPr>
                        <a:t>Positron Generation</a:t>
                      </a:r>
                    </a:p>
                  </a:txBody>
                  <a:tcPr/>
                </a:tc>
                <a:tc>
                  <a:txBody>
                    <a:bodyPr/>
                    <a:lstStyle/>
                    <a:p>
                      <a:r>
                        <a:rPr lang="en-US" sz="1400" kern="1200" dirty="0">
                          <a:solidFill>
                            <a:schemeClr val="dk1"/>
                          </a:solidFill>
                          <a:latin typeface="+mn-lt"/>
                          <a:ea typeface="+mn-ea"/>
                          <a:cs typeface="+mn-cs"/>
                        </a:rPr>
                        <a:t>0.5-5 TW, 2 </a:t>
                      </a:r>
                      <a:r>
                        <a:rPr lang="en-US" sz="1400" kern="1200" dirty="0" err="1">
                          <a:solidFill>
                            <a:schemeClr val="dk1"/>
                          </a:solidFill>
                          <a:latin typeface="+mn-lt"/>
                          <a:ea typeface="+mn-ea"/>
                          <a:cs typeface="+mn-cs"/>
                        </a:rPr>
                        <a:t>ps</a:t>
                      </a:r>
                      <a:endParaRPr lang="en-US" sz="1400" kern="1200" dirty="0">
                        <a:solidFill>
                          <a:schemeClr val="dk1"/>
                        </a:solidFill>
                        <a:latin typeface="+mn-lt"/>
                        <a:ea typeface="+mn-ea"/>
                        <a:cs typeface="+mn-cs"/>
                      </a:endParaRPr>
                    </a:p>
                  </a:txBody>
                  <a:tcPr/>
                </a:tc>
                <a:extLst>
                  <a:ext uri="{0D108BD9-81ED-4DB2-BD59-A6C34878D82A}">
                    <a16:rowId xmlns:a16="http://schemas.microsoft.com/office/drawing/2014/main" val="1128153946"/>
                  </a:ext>
                </a:extLst>
              </a:tr>
              <a:tr h="500350">
                <a:tc>
                  <a:txBody>
                    <a:bodyPr/>
                    <a:lstStyle/>
                    <a:p>
                      <a:r>
                        <a:rPr lang="en-US" sz="1400" dirty="0">
                          <a:solidFill>
                            <a:schemeClr val="bg1">
                              <a:lumMod val="65000"/>
                            </a:schemeClr>
                          </a:solidFill>
                        </a:rPr>
                        <a:t>Phase space manipulation</a:t>
                      </a:r>
                    </a:p>
                  </a:txBody>
                  <a:tcPr/>
                </a:tc>
                <a:tc>
                  <a:txBody>
                    <a:bodyPr/>
                    <a:lstStyle/>
                    <a:p>
                      <a:r>
                        <a:rPr lang="en-US" sz="1400" dirty="0">
                          <a:solidFill>
                            <a:schemeClr val="bg1">
                              <a:lumMod val="65000"/>
                            </a:schemeClr>
                          </a:solidFill>
                        </a:rPr>
                        <a:t>~</a:t>
                      </a:r>
                      <a:r>
                        <a:rPr lang="en-US" sz="1400" baseline="0" dirty="0">
                          <a:solidFill>
                            <a:schemeClr val="bg1">
                              <a:lumMod val="65000"/>
                            </a:schemeClr>
                          </a:solidFill>
                        </a:rPr>
                        <a:t> TW</a:t>
                      </a:r>
                      <a:endParaRPr lang="en-US" sz="1400" dirty="0">
                        <a:solidFill>
                          <a:schemeClr val="bg1">
                            <a:lumMod val="65000"/>
                          </a:schemeClr>
                        </a:solidFill>
                      </a:endParaRPr>
                    </a:p>
                  </a:txBody>
                  <a:tcPr/>
                </a:tc>
                <a:extLst>
                  <a:ext uri="{0D108BD9-81ED-4DB2-BD59-A6C34878D82A}">
                    <a16:rowId xmlns:a16="http://schemas.microsoft.com/office/drawing/2014/main" val="1469085974"/>
                  </a:ext>
                </a:extLst>
              </a:tr>
              <a:tr h="390146">
                <a:tc>
                  <a:txBody>
                    <a:bodyPr/>
                    <a:lstStyle/>
                    <a:p>
                      <a:r>
                        <a:rPr lang="en-US" sz="1400" dirty="0">
                          <a:solidFill>
                            <a:schemeClr val="bg1">
                              <a:lumMod val="65000"/>
                            </a:schemeClr>
                          </a:solidFill>
                        </a:rPr>
                        <a:t>Nonlinear Kerr</a:t>
                      </a:r>
                    </a:p>
                  </a:txBody>
                  <a:tcPr/>
                </a:tc>
                <a:tc>
                  <a:txBody>
                    <a:bodyPr/>
                    <a:lstStyle/>
                    <a:p>
                      <a:r>
                        <a:rPr lang="en-US" sz="1400" dirty="0">
                          <a:solidFill>
                            <a:schemeClr val="bg1">
                              <a:lumMod val="65000"/>
                            </a:schemeClr>
                          </a:solidFill>
                        </a:rPr>
                        <a:t>1-10 TW</a:t>
                      </a:r>
                    </a:p>
                  </a:txBody>
                  <a:tcPr/>
                </a:tc>
                <a:extLst>
                  <a:ext uri="{0D108BD9-81ED-4DB2-BD59-A6C34878D82A}">
                    <a16:rowId xmlns:a16="http://schemas.microsoft.com/office/drawing/2014/main" val="2798878758"/>
                  </a:ext>
                </a:extLst>
              </a:tr>
              <a:tr h="390146">
                <a:tc>
                  <a:txBody>
                    <a:bodyPr/>
                    <a:lstStyle/>
                    <a:p>
                      <a:r>
                        <a:rPr lang="en-US" sz="1400" dirty="0">
                          <a:solidFill>
                            <a:schemeClr val="bg1">
                              <a:lumMod val="65000"/>
                            </a:schemeClr>
                          </a:solidFill>
                        </a:rPr>
                        <a:t>IFEL</a:t>
                      </a:r>
                    </a:p>
                  </a:txBody>
                  <a:tcPr/>
                </a:tc>
                <a:tc>
                  <a:txBody>
                    <a:bodyPr/>
                    <a:lstStyle/>
                    <a:p>
                      <a:r>
                        <a:rPr lang="en-US" sz="1400" dirty="0">
                          <a:solidFill>
                            <a:schemeClr val="bg1">
                              <a:lumMod val="65000"/>
                            </a:schemeClr>
                          </a:solidFill>
                        </a:rPr>
                        <a:t>25-100 TW</a:t>
                      </a:r>
                    </a:p>
                  </a:txBody>
                  <a:tcPr/>
                </a:tc>
                <a:extLst>
                  <a:ext uri="{0D108BD9-81ED-4DB2-BD59-A6C34878D82A}">
                    <a16:rowId xmlns:a16="http://schemas.microsoft.com/office/drawing/2014/main" val="2316612966"/>
                  </a:ext>
                </a:extLst>
              </a:tr>
            </a:tbl>
          </a:graphicData>
        </a:graphic>
      </p:graphicFrame>
      <mc:AlternateContent xmlns:mc="http://schemas.openxmlformats.org/markup-compatibility/2006" xmlns:a14="http://schemas.microsoft.com/office/drawing/2010/main">
        <mc:Choice Requires="a14">
          <p:graphicFrame>
            <p:nvGraphicFramePr>
              <p:cNvPr id="7" name="Table 6">
                <a:extLst>
                  <a:ext uri="{FF2B5EF4-FFF2-40B4-BE49-F238E27FC236}">
                    <a16:creationId xmlns:a16="http://schemas.microsoft.com/office/drawing/2014/main" id="{B517F4E7-1D6A-744B-AAF5-2C36DACA1CF9}"/>
                  </a:ext>
                </a:extLst>
              </p:cNvPr>
              <p:cNvGraphicFramePr>
                <a:graphicFrameLocks noGrp="1"/>
              </p:cNvGraphicFramePr>
              <p:nvPr>
                <p:extLst>
                  <p:ext uri="{D42A27DB-BD31-4B8C-83A1-F6EECF244321}">
                    <p14:modId xmlns:p14="http://schemas.microsoft.com/office/powerpoint/2010/main" val="3613257266"/>
                  </p:ext>
                </p:extLst>
              </p:nvPr>
            </p:nvGraphicFramePr>
            <p:xfrm>
              <a:off x="5592667" y="654789"/>
              <a:ext cx="4693282" cy="6203211"/>
            </p:xfrm>
            <a:graphic>
              <a:graphicData uri="http://schemas.openxmlformats.org/drawingml/2006/table">
                <a:tbl>
                  <a:tblPr firstRow="1" bandRow="1">
                    <a:tableStyleId>{5C22544A-7EE6-4342-B048-85BDC9FD1C3A}</a:tableStyleId>
                  </a:tblPr>
                  <a:tblGrid>
                    <a:gridCol w="2346641">
                      <a:extLst>
                        <a:ext uri="{9D8B030D-6E8A-4147-A177-3AD203B41FA5}">
                          <a16:colId xmlns:a16="http://schemas.microsoft.com/office/drawing/2014/main" val="1986593495"/>
                        </a:ext>
                      </a:extLst>
                    </a:gridCol>
                    <a:gridCol w="2346641">
                      <a:extLst>
                        <a:ext uri="{9D8B030D-6E8A-4147-A177-3AD203B41FA5}">
                          <a16:colId xmlns:a16="http://schemas.microsoft.com/office/drawing/2014/main" val="3175514535"/>
                        </a:ext>
                      </a:extLst>
                    </a:gridCol>
                  </a:tblGrid>
                  <a:tr h="691155">
                    <a:tc>
                      <a:txBody>
                        <a:bodyPr/>
                        <a:lstStyle/>
                        <a:p>
                          <a:r>
                            <a:rPr lang="en-US" sz="1400" dirty="0"/>
                            <a:t>Experiment</a:t>
                          </a:r>
                        </a:p>
                      </a:txBody>
                      <a:tcPr/>
                    </a:tc>
                    <a:tc>
                      <a:txBody>
                        <a:bodyPr/>
                        <a:lstStyle/>
                        <a:p>
                          <a:r>
                            <a:rPr lang="en-US" sz="1400" dirty="0"/>
                            <a:t>E-beam Requirements</a:t>
                          </a:r>
                        </a:p>
                      </a:txBody>
                      <a:tcPr/>
                    </a:tc>
                    <a:extLst>
                      <a:ext uri="{0D108BD9-81ED-4DB2-BD59-A6C34878D82A}">
                        <a16:rowId xmlns:a16="http://schemas.microsoft.com/office/drawing/2014/main" val="2382293936"/>
                      </a:ext>
                    </a:extLst>
                  </a:tr>
                  <a:tr h="530364">
                    <a:tc>
                      <a:txBody>
                        <a:bodyPr/>
                        <a:lstStyle/>
                        <a:p>
                          <a:r>
                            <a:rPr lang="en-US" sz="1400" dirty="0"/>
                            <a:t>LWFA Injector</a:t>
                          </a:r>
                        </a:p>
                      </a:txBody>
                      <a:tcPr/>
                    </a:tc>
                    <a:tc>
                      <a:txBody>
                        <a:bodyPr/>
                        <a:lstStyle/>
                        <a:p>
                          <a14:m>
                            <m:oMath xmlns:m="http://schemas.openxmlformats.org/officeDocument/2006/math">
                              <m:r>
                                <a:rPr lang="en-US" sz="1400" i="1" dirty="0" smtClean="0">
                                  <a:latin typeface="Cambria Math" panose="02040503050406030204" pitchFamily="18" charset="0"/>
                                </a:rPr>
                                <m:t> </m:t>
                              </m:r>
                              <m:sSub>
                                <m:sSubPr>
                                  <m:ctrlPr>
                                    <a:rPr lang="en-US" sz="1400" i="1" dirty="0" smtClean="0">
                                      <a:latin typeface="Cambria Math" panose="02040503050406030204" pitchFamily="18" charset="0"/>
                                    </a:rPr>
                                  </m:ctrlPr>
                                </m:sSubPr>
                                <m:e>
                                  <m:r>
                                    <a:rPr lang="en-US" sz="1400" i="1" dirty="0" smtClean="0">
                                      <a:latin typeface="Cambria Math" panose="02040503050406030204" pitchFamily="18" charset="0"/>
                                    </a:rPr>
                                    <m:t>𝜎</m:t>
                                  </m:r>
                                </m:e>
                                <m:sub>
                                  <m:r>
                                    <a:rPr lang="en-US" sz="1400" i="1" dirty="0" smtClean="0">
                                      <a:latin typeface="Cambria Math" panose="02040503050406030204" pitchFamily="18" charset="0"/>
                                    </a:rPr>
                                    <m:t>𝑟</m:t>
                                  </m:r>
                                </m:sub>
                              </m:sSub>
                              <m:r>
                                <a:rPr lang="en-US" sz="1400" i="1" dirty="0" smtClean="0">
                                  <a:latin typeface="Cambria Math" panose="02040503050406030204" pitchFamily="18" charset="0"/>
                                </a:rPr>
                                <m:t>,</m:t>
                              </m:r>
                              <m:sSub>
                                <m:sSubPr>
                                  <m:ctrlPr>
                                    <a:rPr lang="en-US" sz="1400" i="1" dirty="0" smtClean="0">
                                      <a:latin typeface="Cambria Math" panose="02040503050406030204" pitchFamily="18" charset="0"/>
                                    </a:rPr>
                                  </m:ctrlPr>
                                </m:sSubPr>
                                <m:e>
                                  <m:r>
                                    <a:rPr lang="en-US" sz="1400" i="1" dirty="0" smtClean="0">
                                      <a:latin typeface="Cambria Math" panose="02040503050406030204" pitchFamily="18" charset="0"/>
                                    </a:rPr>
                                    <m:t>𝜎</m:t>
                                  </m:r>
                                </m:e>
                                <m:sub>
                                  <m:r>
                                    <a:rPr lang="en-US" sz="1400" i="1" dirty="0" smtClean="0">
                                      <a:latin typeface="Cambria Math" panose="02040503050406030204" pitchFamily="18" charset="0"/>
                                    </a:rPr>
                                    <m:t>𝑧</m:t>
                                  </m:r>
                                </m:sub>
                              </m:sSub>
                              <m:r>
                                <a:rPr lang="en-US" sz="1400" i="1" dirty="0" smtClean="0">
                                  <a:latin typeface="Cambria Math" panose="02040503050406030204" pitchFamily="18" charset="0"/>
                                </a:rPr>
                                <m:t>≪</m:t>
                              </m:r>
                              <m:sSub>
                                <m:sSubPr>
                                  <m:ctrlPr>
                                    <a:rPr lang="en-US" sz="1400" i="1" dirty="0" smtClean="0">
                                      <a:latin typeface="Cambria Math" panose="02040503050406030204" pitchFamily="18" charset="0"/>
                                    </a:rPr>
                                  </m:ctrlPr>
                                </m:sSubPr>
                                <m:e>
                                  <m:r>
                                    <a:rPr lang="en-US" sz="1400" i="1" dirty="0" smtClean="0">
                                      <a:latin typeface="Cambria Math" panose="02040503050406030204" pitchFamily="18" charset="0"/>
                                    </a:rPr>
                                    <m:t>𝑅</m:t>
                                  </m:r>
                                </m:e>
                                <m:sub>
                                  <m:r>
                                    <a:rPr lang="en-US" sz="1400" i="1" dirty="0" smtClean="0">
                                      <a:latin typeface="Cambria Math" panose="02040503050406030204" pitchFamily="18" charset="0"/>
                                    </a:rPr>
                                    <m:t>𝑏</m:t>
                                  </m:r>
                                </m:sub>
                              </m:sSub>
                            </m:oMath>
                          </a14:m>
                          <a:r>
                            <a:rPr lang="en-US" sz="1400" dirty="0"/>
                            <a:t>~100 𝜇𝑚. Highly relativistic e-beam (𝛾≫10).</a:t>
                          </a:r>
                        </a:p>
                      </a:txBody>
                      <a:tcPr/>
                    </a:tc>
                    <a:extLst>
                      <a:ext uri="{0D108BD9-81ED-4DB2-BD59-A6C34878D82A}">
                        <a16:rowId xmlns:a16="http://schemas.microsoft.com/office/drawing/2014/main" val="1983771297"/>
                      </a:ext>
                    </a:extLst>
                  </a:tr>
                  <a:tr h="530364">
                    <a:tc>
                      <a:txBody>
                        <a:bodyPr/>
                        <a:lstStyle/>
                        <a:p>
                          <a:r>
                            <a:rPr lang="en-US" sz="1400" dirty="0"/>
                            <a:t>Weibel Instability Probe </a:t>
                          </a:r>
                        </a:p>
                      </a:txBody>
                      <a:tcPr/>
                    </a:tc>
                    <a:tc>
                      <a:txBody>
                        <a:bodyPr/>
                        <a:lstStyle/>
                        <a:p>
                          <a14:m>
                            <m:oMath xmlns:m="http://schemas.openxmlformats.org/officeDocument/2006/math">
                              <m:r>
                                <m:rPr>
                                  <m:sty m:val="p"/>
                                </m:rPr>
                                <a:rPr lang="en-US" sz="1400" i="0" dirty="0" smtClean="0">
                                  <a:latin typeface="Cambria Math" panose="02040503050406030204" pitchFamily="18" charset="0"/>
                                </a:rPr>
                                <m:t>Δ</m:t>
                              </m:r>
                              <m:r>
                                <a:rPr lang="en-US" sz="1400" i="1" dirty="0" smtClean="0">
                                  <a:latin typeface="Cambria Math" panose="02040503050406030204" pitchFamily="18" charset="0"/>
                                </a:rPr>
                                <m:t>𝐸</m:t>
                              </m:r>
                              <m:r>
                                <a:rPr lang="en-US" sz="1400" i="1" dirty="0" smtClean="0">
                                  <a:latin typeface="Cambria Math" panose="02040503050406030204" pitchFamily="18" charset="0"/>
                                </a:rPr>
                                <m:t>/</m:t>
                              </m:r>
                              <m:r>
                                <a:rPr lang="en-US" sz="1400" i="1" dirty="0" smtClean="0">
                                  <a:latin typeface="Cambria Math" panose="02040503050406030204" pitchFamily="18" charset="0"/>
                                </a:rPr>
                                <m:t>𝐸</m:t>
                              </m:r>
                            </m:oMath>
                          </a14:m>
                          <a:r>
                            <a:rPr lang="en-US" sz="1400" dirty="0"/>
                            <a:t>&lt;1%, Q &gt;50 </a:t>
                          </a:r>
                          <a:r>
                            <a:rPr lang="en-US" sz="1400" dirty="0" err="1"/>
                            <a:t>pC</a:t>
                          </a:r>
                          <a:r>
                            <a:rPr lang="en-US" sz="1400" dirty="0"/>
                            <a:t>, </a:t>
                          </a:r>
                          <a14:m>
                            <m:oMath xmlns:m="http://schemas.openxmlformats.org/officeDocument/2006/math">
                              <m:sSub>
                                <m:sSubPr>
                                  <m:ctrlPr>
                                    <a:rPr lang="en-US" sz="1400" i="1" kern="1200" dirty="0" smtClean="0">
                                      <a:solidFill>
                                        <a:schemeClr val="dk1"/>
                                      </a:solidFill>
                                      <a:latin typeface="Cambria Math" panose="02040503050406030204" pitchFamily="18" charset="0"/>
                                      <a:ea typeface="+mn-ea"/>
                                      <a:cs typeface="+mn-cs"/>
                                    </a:rPr>
                                  </m:ctrlPr>
                                </m:sSubPr>
                                <m:e>
                                  <m:r>
                                    <a:rPr lang="en-US" sz="1400" kern="1200" dirty="0" smtClean="0">
                                      <a:solidFill>
                                        <a:schemeClr val="dk1"/>
                                      </a:solidFill>
                                      <a:latin typeface="Cambria Math" panose="02040503050406030204" pitchFamily="18" charset="0"/>
                                      <a:ea typeface="+mn-ea"/>
                                      <a:cs typeface="+mn-cs"/>
                                    </a:rPr>
                                    <m:t>𝜖</m:t>
                                  </m:r>
                                </m:e>
                                <m:sub>
                                  <m:r>
                                    <a:rPr lang="en-US" sz="1400" kern="1200" dirty="0" err="1" smtClean="0">
                                      <a:solidFill>
                                        <a:schemeClr val="dk1"/>
                                      </a:solidFill>
                                      <a:latin typeface="Cambria Math" panose="02040503050406030204" pitchFamily="18" charset="0"/>
                                      <a:ea typeface="+mn-ea"/>
                                      <a:cs typeface="+mn-cs"/>
                                    </a:rPr>
                                    <m:t>𝑛</m:t>
                                  </m:r>
                                </m:sub>
                              </m:sSub>
                              <m:r>
                                <a:rPr lang="en-US" sz="1400" b="0" i="0" kern="1200" dirty="0" smtClean="0">
                                  <a:solidFill>
                                    <a:schemeClr val="dk1"/>
                                  </a:solidFill>
                                  <a:latin typeface="Cambria Math" panose="02040503050406030204" pitchFamily="18" charset="0"/>
                                  <a:ea typeface="+mn-ea"/>
                                  <a:cs typeface="+mn-cs"/>
                                </a:rPr>
                                <m:t>&lt;</m:t>
                              </m:r>
                            </m:oMath>
                          </a14:m>
                          <a:r>
                            <a:rPr lang="en-US" sz="1400" dirty="0"/>
                            <a:t>10 µm,</a:t>
                          </a:r>
                          <a:r>
                            <a:rPr lang="en-US" sz="1400" baseline="0" dirty="0"/>
                            <a:t> </a:t>
                          </a:r>
                          <a14:m>
                            <m:oMath xmlns:m="http://schemas.openxmlformats.org/officeDocument/2006/math">
                              <m:sSub>
                                <m:sSubPr>
                                  <m:ctrlPr>
                                    <a:rPr lang="en-US" sz="1400" i="1" dirty="0" smtClean="0">
                                      <a:latin typeface="Cambria Math" panose="02040503050406030204" pitchFamily="18" charset="0"/>
                                    </a:rPr>
                                  </m:ctrlPr>
                                </m:sSubPr>
                                <m:e>
                                  <m:r>
                                    <a:rPr lang="en-US" sz="1400" i="1" dirty="0" smtClean="0">
                                      <a:latin typeface="Cambria Math" panose="02040503050406030204" pitchFamily="18" charset="0"/>
                                    </a:rPr>
                                    <m:t>𝜎</m:t>
                                  </m:r>
                                </m:e>
                                <m:sub>
                                  <m:r>
                                    <a:rPr lang="en-US" sz="1400" i="1" dirty="0" smtClean="0">
                                      <a:latin typeface="Cambria Math" panose="02040503050406030204" pitchFamily="18" charset="0"/>
                                    </a:rPr>
                                    <m:t>𝑟</m:t>
                                  </m:r>
                                </m:sub>
                              </m:sSub>
                              <m:r>
                                <a:rPr lang="en-US" sz="1400" i="1" dirty="0" smtClean="0">
                                  <a:latin typeface="Cambria Math" panose="02040503050406030204" pitchFamily="18" charset="0"/>
                                </a:rPr>
                                <m:t>~1 </m:t>
                              </m:r>
                            </m:oMath>
                          </a14:m>
                          <a:r>
                            <a:rPr lang="en-US" sz="1400" dirty="0"/>
                            <a:t>mm, pulse duration </a:t>
                          </a:r>
                          <a:r>
                            <a:rPr lang="el-GR" sz="1400" dirty="0"/>
                            <a:t>τ&lt;0.2 </a:t>
                          </a:r>
                          <a:r>
                            <a:rPr lang="en-US" sz="1400" dirty="0" err="1"/>
                            <a:t>ps</a:t>
                          </a:r>
                          <a:endParaRPr lang="en-US" sz="1400" dirty="0"/>
                        </a:p>
                      </a:txBody>
                      <a:tcPr/>
                    </a:tc>
                    <a:extLst>
                      <a:ext uri="{0D108BD9-81ED-4DB2-BD59-A6C34878D82A}">
                        <a16:rowId xmlns:a16="http://schemas.microsoft.com/office/drawing/2014/main" val="3367649433"/>
                      </a:ext>
                    </a:extLst>
                  </a:tr>
                  <a:tr h="548370">
                    <a:tc>
                      <a:txBody>
                        <a:bodyPr/>
                        <a:lstStyle/>
                        <a:p>
                          <a:r>
                            <a:rPr lang="en-US" sz="1400" dirty="0"/>
                            <a:t>High resolution LWFA Probing</a:t>
                          </a:r>
                        </a:p>
                      </a:txBody>
                      <a:tcPr/>
                    </a:tc>
                    <a:tc>
                      <a:txBody>
                        <a:bodyPr/>
                        <a:lstStyle/>
                        <a:p>
                          <a:r>
                            <a:rPr lang="en-US" sz="1400" dirty="0"/>
                            <a:t> </a:t>
                          </a:r>
                          <a14:m>
                            <m:oMath xmlns:m="http://schemas.openxmlformats.org/officeDocument/2006/math">
                              <m:sSub>
                                <m:sSubPr>
                                  <m:ctrlPr>
                                    <a:rPr lang="en-US" sz="1400" i="1" dirty="0" smtClean="0">
                                      <a:latin typeface="Cambria Math" panose="02040503050406030204" pitchFamily="18" charset="0"/>
                                    </a:rPr>
                                  </m:ctrlPr>
                                </m:sSubPr>
                                <m:e>
                                  <m:r>
                                    <a:rPr lang="en-US" sz="1400" i="1" dirty="0" smtClean="0">
                                      <a:latin typeface="Cambria Math" panose="02040503050406030204" pitchFamily="18" charset="0"/>
                                    </a:rPr>
                                    <m:t>𝜎</m:t>
                                  </m:r>
                                </m:e>
                                <m:sub>
                                  <m:r>
                                    <a:rPr lang="en-US" sz="1400" i="1" dirty="0" smtClean="0">
                                      <a:latin typeface="Cambria Math" panose="02040503050406030204" pitchFamily="18" charset="0"/>
                                    </a:rPr>
                                    <m:t>𝑟</m:t>
                                  </m:r>
                                </m:sub>
                              </m:sSub>
                              <m:r>
                                <a:rPr lang="en-US" sz="1400" i="1" dirty="0" smtClean="0">
                                  <a:latin typeface="Cambria Math" panose="02040503050406030204" pitchFamily="18" charset="0"/>
                                </a:rPr>
                                <m:t>~1 </m:t>
                              </m:r>
                            </m:oMath>
                          </a14:m>
                          <a:r>
                            <a:rPr lang="en-US" sz="1400" dirty="0"/>
                            <a:t>mm, pulse, </a:t>
                          </a:r>
                          <a:r>
                            <a:rPr lang="el-GR" sz="1400" dirty="0"/>
                            <a:t>τ&lt;0.</a:t>
                          </a:r>
                          <a:r>
                            <a:rPr lang="en-US" sz="1400" dirty="0"/>
                            <a:t>0</a:t>
                          </a:r>
                          <a:r>
                            <a:rPr lang="el-GR" sz="1400" dirty="0"/>
                            <a:t>2 </a:t>
                          </a:r>
                          <a:r>
                            <a:rPr lang="en-US" sz="1400" dirty="0" err="1"/>
                            <a:t>ps</a:t>
                          </a:r>
                          <a:endParaRPr lang="en-US" sz="1400" dirty="0"/>
                        </a:p>
                      </a:txBody>
                      <a:tcPr/>
                    </a:tc>
                    <a:extLst>
                      <a:ext uri="{0D108BD9-81ED-4DB2-BD59-A6C34878D82A}">
                        <a16:rowId xmlns:a16="http://schemas.microsoft.com/office/drawing/2014/main" val="4043381902"/>
                      </a:ext>
                    </a:extLst>
                  </a:tr>
                  <a:tr h="701629">
                    <a:tc>
                      <a:txBody>
                        <a:bodyPr/>
                        <a:lstStyle/>
                        <a:p>
                          <a:r>
                            <a:rPr lang="en-US" sz="1400" dirty="0"/>
                            <a:t>Dielectric Wakefield Acceleration </a:t>
                          </a:r>
                        </a:p>
                      </a:txBody>
                      <a:tcPr/>
                    </a:tc>
                    <a:tc>
                      <a:txBody>
                        <a:bodyPr/>
                        <a:lstStyle/>
                        <a:p>
                          <a:r>
                            <a:rPr lang="en-US" sz="1400" dirty="0"/>
                            <a:t>Q=0.1-1nC, E=40-80 MeV, </a:t>
                          </a:r>
                          <a14:m>
                            <m:oMath xmlns:m="http://schemas.openxmlformats.org/officeDocument/2006/math">
                              <m:sSub>
                                <m:sSubPr>
                                  <m:ctrlPr>
                                    <a:rPr lang="en-US" sz="1400" i="1" dirty="0" smtClean="0">
                                      <a:latin typeface="Cambria Math" panose="02040503050406030204" pitchFamily="18" charset="0"/>
                                    </a:rPr>
                                  </m:ctrlPr>
                                </m:sSubPr>
                                <m:e>
                                  <m:r>
                                    <a:rPr lang="en-US" sz="1400" i="1" dirty="0" smtClean="0">
                                      <a:latin typeface="Cambria Math" panose="02040503050406030204" pitchFamily="18" charset="0"/>
                                    </a:rPr>
                                    <m:t>𝜎</m:t>
                                  </m:r>
                                </m:e>
                                <m:sub>
                                  <m:r>
                                    <a:rPr lang="en-US" sz="1400" i="1" dirty="0" smtClean="0">
                                      <a:latin typeface="Cambria Math" panose="02040503050406030204" pitchFamily="18" charset="0"/>
                                    </a:rPr>
                                    <m:t>𝑟</m:t>
                                  </m:r>
                                </m:sub>
                              </m:sSub>
                              <m:r>
                                <a:rPr lang="en-US" sz="1400" i="1" dirty="0" smtClean="0">
                                  <a:latin typeface="Cambria Math" panose="02040503050406030204" pitchFamily="18" charset="0"/>
                                </a:rPr>
                                <m:t>~</m:t>
                              </m:r>
                              <m:r>
                                <a:rPr lang="en-US" sz="1400" b="0" i="1" dirty="0" smtClean="0">
                                  <a:latin typeface="Cambria Math" panose="02040503050406030204" pitchFamily="18" charset="0"/>
                                </a:rPr>
                                <m:t>50 </m:t>
                              </m:r>
                              <m:r>
                                <a:rPr lang="en-US" sz="1400" b="0" i="1" dirty="0" smtClean="0">
                                  <a:latin typeface="Cambria Math" panose="02040503050406030204" pitchFamily="18" charset="0"/>
                                </a:rPr>
                                <m:t>𝜇</m:t>
                              </m:r>
                              <m:r>
                                <a:rPr lang="en-US" sz="1400" b="0" i="1" dirty="0" smtClean="0">
                                  <a:latin typeface="Cambria Math" panose="02040503050406030204" pitchFamily="18" charset="0"/>
                                </a:rPr>
                                <m:t>𝑚</m:t>
                              </m:r>
                            </m:oMath>
                          </a14:m>
                          <a:r>
                            <a:rPr lang="en-US" sz="1400" dirty="0"/>
                            <a:t>, </a:t>
                          </a:r>
                          <a14:m>
                            <m:oMath xmlns:m="http://schemas.openxmlformats.org/officeDocument/2006/math">
                              <m:sSub>
                                <m:sSubPr>
                                  <m:ctrlPr>
                                    <a:rPr lang="en-US" sz="1400" i="1" kern="1200" dirty="0" smtClean="0">
                                      <a:solidFill>
                                        <a:schemeClr val="dk1"/>
                                      </a:solidFill>
                                      <a:latin typeface="Cambria Math" panose="02040503050406030204" pitchFamily="18" charset="0"/>
                                      <a:ea typeface="+mn-ea"/>
                                      <a:cs typeface="+mn-cs"/>
                                    </a:rPr>
                                  </m:ctrlPr>
                                </m:sSubPr>
                                <m:e>
                                  <m:r>
                                    <a:rPr lang="en-US" sz="1400" kern="1200" dirty="0" smtClean="0">
                                      <a:solidFill>
                                        <a:schemeClr val="dk1"/>
                                      </a:solidFill>
                                      <a:latin typeface="Cambria Math" panose="02040503050406030204" pitchFamily="18" charset="0"/>
                                      <a:ea typeface="+mn-ea"/>
                                      <a:cs typeface="+mn-cs"/>
                                    </a:rPr>
                                    <m:t>𝜖</m:t>
                                  </m:r>
                                </m:e>
                                <m:sub>
                                  <m:r>
                                    <a:rPr lang="en-US" sz="1400" kern="1200" dirty="0" err="1" smtClean="0">
                                      <a:solidFill>
                                        <a:schemeClr val="dk1"/>
                                      </a:solidFill>
                                      <a:latin typeface="Cambria Math" panose="02040503050406030204" pitchFamily="18" charset="0"/>
                                      <a:ea typeface="+mn-ea"/>
                                      <a:cs typeface="+mn-cs"/>
                                    </a:rPr>
                                    <m:t>𝑛</m:t>
                                  </m:r>
                                </m:sub>
                              </m:sSub>
                              <m:r>
                                <a:rPr lang="en-US" sz="1400" b="0" i="0" kern="1200" dirty="0" smtClean="0">
                                  <a:solidFill>
                                    <a:schemeClr val="dk1"/>
                                  </a:solidFill>
                                  <a:latin typeface="Cambria Math" panose="02040503050406030204" pitchFamily="18" charset="0"/>
                                  <a:ea typeface="+mn-ea"/>
                                  <a:cs typeface="+mn-cs"/>
                                </a:rPr>
                                <m:t>~</m:t>
                              </m:r>
                            </m:oMath>
                          </a14:m>
                          <a:r>
                            <a:rPr lang="en-US" sz="1400" dirty="0"/>
                            <a:t>1-2 µm</a:t>
                          </a:r>
                        </a:p>
                      </a:txBody>
                      <a:tcPr/>
                    </a:tc>
                    <a:extLst>
                      <a:ext uri="{0D108BD9-81ED-4DB2-BD59-A6C34878D82A}">
                        <a16:rowId xmlns:a16="http://schemas.microsoft.com/office/drawing/2014/main" val="3937971261"/>
                      </a:ext>
                    </a:extLst>
                  </a:tr>
                  <a:tr h="592253">
                    <a:tc>
                      <a:txBody>
                        <a:bodyPr/>
                        <a:lstStyle/>
                        <a:p>
                          <a:r>
                            <a:rPr lang="en-US" sz="1400" dirty="0"/>
                            <a:t>Structure based beam driven acceleration</a:t>
                          </a:r>
                        </a:p>
                      </a:txBody>
                      <a:tcPr/>
                    </a:tc>
                    <a:tc>
                      <a:txBody>
                        <a:bodyPr/>
                        <a:lstStyle/>
                        <a:p>
                          <a:r>
                            <a:rPr lang="en-US" sz="1400" dirty="0"/>
                            <a:t> Q&lt; </a:t>
                          </a:r>
                          <a:r>
                            <a:rPr lang="en-US" sz="1400" kern="1200" dirty="0">
                              <a:solidFill>
                                <a:schemeClr val="dk1"/>
                              </a:solidFill>
                              <a:effectLst/>
                              <a:latin typeface="+mn-lt"/>
                              <a:ea typeface="+mn-ea"/>
                              <a:cs typeface="+mn-cs"/>
                            </a:rPr>
                            <a:t>1nC. Number of drive (relativistic) bunches should be in excess of 350. </a:t>
                          </a:r>
                          <a14:m>
                            <m:oMath xmlns:m="http://schemas.openxmlformats.org/officeDocument/2006/math">
                              <m:sSub>
                                <m:sSubPr>
                                  <m:ctrlPr>
                                    <a:rPr lang="en-US" sz="1400" i="1" dirty="0" smtClean="0">
                                      <a:latin typeface="Cambria Math" panose="02040503050406030204" pitchFamily="18" charset="0"/>
                                    </a:rPr>
                                  </m:ctrlPr>
                                </m:sSubPr>
                                <m:e>
                                  <m:r>
                                    <a:rPr lang="en-US" sz="1400" i="1" dirty="0" smtClean="0">
                                      <a:latin typeface="Cambria Math" panose="02040503050406030204" pitchFamily="18" charset="0"/>
                                    </a:rPr>
                                    <m:t>𝜎</m:t>
                                  </m:r>
                                </m:e>
                                <m:sub>
                                  <m:r>
                                    <a:rPr lang="en-US" sz="1400" i="1" dirty="0" smtClean="0">
                                      <a:latin typeface="Cambria Math" panose="02040503050406030204" pitchFamily="18" charset="0"/>
                                    </a:rPr>
                                    <m:t>𝑟</m:t>
                                  </m:r>
                                </m:sub>
                              </m:sSub>
                            </m:oMath>
                          </a14:m>
                          <a:r>
                            <a:rPr lang="en-US" sz="1400" kern="1200" dirty="0">
                              <a:solidFill>
                                <a:schemeClr val="dk1"/>
                              </a:solidFill>
                              <a:effectLst/>
                              <a:latin typeface="+mn-lt"/>
                              <a:ea typeface="+mn-ea"/>
                              <a:cs typeface="+mn-cs"/>
                            </a:rPr>
                            <a:t>,</a:t>
                          </a:r>
                          <a:r>
                            <a:rPr lang="en-US" sz="1400" dirty="0"/>
                            <a:t> </a:t>
                          </a:r>
                          <a14:m>
                            <m:oMath xmlns:m="http://schemas.openxmlformats.org/officeDocument/2006/math">
                              <m:sSub>
                                <m:sSubPr>
                                  <m:ctrlPr>
                                    <a:rPr lang="en-US" sz="1400" i="1" dirty="0" smtClean="0">
                                      <a:latin typeface="Cambria Math" panose="02040503050406030204" pitchFamily="18" charset="0"/>
                                    </a:rPr>
                                  </m:ctrlPr>
                                </m:sSubPr>
                                <m:e>
                                  <m:r>
                                    <a:rPr lang="en-US" sz="1400" i="1" dirty="0" smtClean="0">
                                      <a:latin typeface="Cambria Math" panose="02040503050406030204" pitchFamily="18" charset="0"/>
                                    </a:rPr>
                                    <m:t>𝜎</m:t>
                                  </m:r>
                                </m:e>
                                <m:sub>
                                  <m:r>
                                    <a:rPr lang="en-US" sz="1400" b="0" i="1" dirty="0" smtClean="0">
                                      <a:latin typeface="Cambria Math" panose="02040503050406030204" pitchFamily="18" charset="0"/>
                                    </a:rPr>
                                    <m:t>𝑧</m:t>
                                  </m:r>
                                </m:sub>
                              </m:sSub>
                            </m:oMath>
                          </a14:m>
                          <a:r>
                            <a:rPr lang="en-US" sz="1400" kern="1200" dirty="0">
                              <a:solidFill>
                                <a:schemeClr val="dk1"/>
                              </a:solidFill>
                              <a:effectLst/>
                              <a:latin typeface="+mn-lt"/>
                              <a:ea typeface="+mn-ea"/>
                              <a:cs typeface="+mn-cs"/>
                            </a:rPr>
                            <a:t>&lt; 2mm E ~ 10 MeV</a:t>
                          </a:r>
                          <a:endParaRPr lang="en-US" sz="1400" dirty="0"/>
                        </a:p>
                      </a:txBody>
                      <a:tcPr/>
                    </a:tc>
                    <a:extLst>
                      <a:ext uri="{0D108BD9-81ED-4DB2-BD59-A6C34878D82A}">
                        <a16:rowId xmlns:a16="http://schemas.microsoft.com/office/drawing/2014/main" val="1713788527"/>
                      </a:ext>
                    </a:extLst>
                  </a:tr>
                  <a:tr h="530364">
                    <a:tc>
                      <a:txBody>
                        <a:bodyPr/>
                        <a:lstStyle/>
                        <a:p>
                          <a:r>
                            <a:rPr lang="en-US" sz="1400" kern="1200" dirty="0">
                              <a:solidFill>
                                <a:schemeClr val="dk1"/>
                              </a:solidFill>
                              <a:latin typeface="+mn-lt"/>
                              <a:ea typeface="+mn-ea"/>
                              <a:cs typeface="+mn-cs"/>
                            </a:rPr>
                            <a:t>DLA</a:t>
                          </a:r>
                        </a:p>
                      </a:txBody>
                      <a:tcPr/>
                    </a:tc>
                    <a:tc>
                      <a:txBody>
                        <a:bodyPr/>
                        <a:lstStyle/>
                        <a:p>
                          <a:r>
                            <a:rPr lang="en-US" sz="1400" kern="1200" dirty="0">
                              <a:solidFill>
                                <a:schemeClr val="dk1"/>
                              </a:solidFill>
                              <a:latin typeface="+mn-lt"/>
                              <a:ea typeface="+mn-ea"/>
                              <a:cs typeface="+mn-cs"/>
                            </a:rPr>
                            <a:t>1pC, 50 MeV, </a:t>
                          </a:r>
                          <a14:m>
                            <m:oMath xmlns:m="http://schemas.openxmlformats.org/officeDocument/2006/math">
                              <m:sSub>
                                <m:sSubPr>
                                  <m:ctrlPr>
                                    <a:rPr lang="en-US" sz="1400" i="1" kern="1200" dirty="0" err="1" smtClean="0">
                                      <a:solidFill>
                                        <a:schemeClr val="dk1"/>
                                      </a:solidFill>
                                      <a:latin typeface="Cambria Math" panose="02040503050406030204" pitchFamily="18" charset="0"/>
                                      <a:ea typeface="+mn-ea"/>
                                      <a:cs typeface="+mn-cs"/>
                                    </a:rPr>
                                  </m:ctrlPr>
                                </m:sSubPr>
                                <m:e>
                                  <m:r>
                                    <a:rPr lang="en-US" sz="1400" kern="1200" dirty="0" smtClean="0">
                                      <a:solidFill>
                                        <a:schemeClr val="dk1"/>
                                      </a:solidFill>
                                      <a:latin typeface="Cambria Math" panose="02040503050406030204" pitchFamily="18" charset="0"/>
                                      <a:ea typeface="+mn-ea"/>
                                      <a:cs typeface="+mn-cs"/>
                                    </a:rPr>
                                    <m:t>𝜖</m:t>
                                  </m:r>
                                </m:e>
                                <m:sub>
                                  <m:r>
                                    <a:rPr lang="en-US" sz="1400" kern="1200" dirty="0" err="1" smtClean="0">
                                      <a:solidFill>
                                        <a:schemeClr val="dk1"/>
                                      </a:solidFill>
                                      <a:latin typeface="Cambria Math" panose="02040503050406030204" pitchFamily="18" charset="0"/>
                                      <a:ea typeface="+mn-ea"/>
                                      <a:cs typeface="+mn-cs"/>
                                    </a:rPr>
                                    <m:t>𝑛</m:t>
                                  </m:r>
                                </m:sub>
                              </m:sSub>
                              <m:r>
                                <a:rPr lang="en-US" sz="1400" kern="1200" dirty="0" smtClean="0">
                                  <a:solidFill>
                                    <a:schemeClr val="dk1"/>
                                  </a:solidFill>
                                  <a:latin typeface="Cambria Math" panose="02040503050406030204" pitchFamily="18" charset="0"/>
                                  <a:ea typeface="+mn-ea"/>
                                  <a:cs typeface="+mn-cs"/>
                                </a:rPr>
                                <m:t>=20 </m:t>
                              </m:r>
                            </m:oMath>
                          </a14:m>
                          <a:r>
                            <a:rPr lang="en-US" sz="1400" kern="1200" dirty="0">
                              <a:solidFill>
                                <a:schemeClr val="dk1"/>
                              </a:solidFill>
                              <a:latin typeface="+mn-lt"/>
                              <a:ea typeface="+mn-ea"/>
                              <a:cs typeface="+mn-cs"/>
                            </a:rPr>
                            <a:t>nm, </a:t>
                          </a:r>
                          <a14:m>
                            <m:oMath xmlns:m="http://schemas.openxmlformats.org/officeDocument/2006/math">
                              <m:sSub>
                                <m:sSubPr>
                                  <m:ctrlPr>
                                    <a:rPr lang="en-US" sz="1400" i="1" kern="1200" dirty="0" err="1" smtClean="0">
                                      <a:solidFill>
                                        <a:schemeClr val="dk1"/>
                                      </a:solidFill>
                                      <a:latin typeface="Cambria Math" panose="02040503050406030204" pitchFamily="18" charset="0"/>
                                      <a:ea typeface="+mn-ea"/>
                                      <a:cs typeface="+mn-cs"/>
                                    </a:rPr>
                                  </m:ctrlPr>
                                </m:sSubPr>
                                <m:e>
                                  <m:r>
                                    <a:rPr lang="en-US" sz="1400" kern="1200" dirty="0" smtClean="0">
                                      <a:solidFill>
                                        <a:schemeClr val="dk1"/>
                                      </a:solidFill>
                                      <a:latin typeface="Cambria Math" panose="02040503050406030204" pitchFamily="18" charset="0"/>
                                      <a:ea typeface="+mn-ea"/>
                                      <a:cs typeface="+mn-cs"/>
                                    </a:rPr>
                                    <m:t>𝜎</m:t>
                                  </m:r>
                                </m:e>
                                <m:sub>
                                  <m:r>
                                    <a:rPr lang="en-US" sz="1400" kern="1200" dirty="0" err="1" smtClean="0">
                                      <a:solidFill>
                                        <a:schemeClr val="dk1"/>
                                      </a:solidFill>
                                      <a:latin typeface="Cambria Math" panose="02040503050406030204" pitchFamily="18" charset="0"/>
                                      <a:ea typeface="+mn-ea"/>
                                      <a:cs typeface="+mn-cs"/>
                                    </a:rPr>
                                    <m:t>𝑟</m:t>
                                  </m:r>
                                </m:sub>
                              </m:sSub>
                              <m:r>
                                <a:rPr lang="en-US" sz="1400" kern="1200" dirty="0" smtClean="0">
                                  <a:solidFill>
                                    <a:schemeClr val="dk1"/>
                                  </a:solidFill>
                                  <a:latin typeface="Cambria Math" panose="02040503050406030204" pitchFamily="18" charset="0"/>
                                  <a:ea typeface="+mn-ea"/>
                                  <a:cs typeface="+mn-cs"/>
                                </a:rPr>
                                <m:t>=5 </m:t>
                              </m:r>
                              <m:r>
                                <a:rPr lang="en-US" sz="1400" kern="1200" dirty="0" smtClean="0">
                                  <a:solidFill>
                                    <a:schemeClr val="dk1"/>
                                  </a:solidFill>
                                  <a:latin typeface="Cambria Math" panose="02040503050406030204" pitchFamily="18" charset="0"/>
                                  <a:ea typeface="+mn-ea"/>
                                  <a:cs typeface="+mn-cs"/>
                                </a:rPr>
                                <m:t>𝜇</m:t>
                              </m:r>
                              <m:r>
                                <a:rPr lang="en-US" sz="1400" kern="1200" dirty="0" smtClean="0">
                                  <a:solidFill>
                                    <a:schemeClr val="dk1"/>
                                  </a:solidFill>
                                  <a:latin typeface="Cambria Math" panose="02040503050406030204" pitchFamily="18" charset="0"/>
                                  <a:ea typeface="+mn-ea"/>
                                  <a:cs typeface="+mn-cs"/>
                                </a:rPr>
                                <m:t>𝑚</m:t>
                              </m:r>
                            </m:oMath>
                          </a14:m>
                          <a:endParaRPr lang="en-US" sz="1400" kern="1200" dirty="0">
                            <a:solidFill>
                              <a:schemeClr val="dk1"/>
                            </a:solidFill>
                            <a:latin typeface="+mn-lt"/>
                            <a:ea typeface="+mn-ea"/>
                            <a:cs typeface="+mn-cs"/>
                          </a:endParaRPr>
                        </a:p>
                      </a:txBody>
                      <a:tcPr/>
                    </a:tc>
                    <a:extLst>
                      <a:ext uri="{0D108BD9-81ED-4DB2-BD59-A6C34878D82A}">
                        <a16:rowId xmlns:a16="http://schemas.microsoft.com/office/drawing/2014/main" val="2129847800"/>
                      </a:ext>
                    </a:extLst>
                  </a:tr>
                  <a:tr h="592253">
                    <a:tc>
                      <a:txBody>
                        <a:bodyPr/>
                        <a:lstStyle/>
                        <a:p>
                          <a:r>
                            <a:rPr lang="en-US" sz="1400" dirty="0">
                              <a:solidFill>
                                <a:schemeClr val="tx1"/>
                              </a:solidFill>
                            </a:rPr>
                            <a:t>ICS</a:t>
                          </a:r>
                        </a:p>
                      </a:txBody>
                      <a:tcPr/>
                    </a:tc>
                    <a:tc>
                      <a:txBody>
                        <a:bodyPr/>
                        <a:lstStyle/>
                        <a:p>
                          <a:r>
                            <a:rPr lang="en-US" sz="1400" dirty="0">
                              <a:solidFill>
                                <a:schemeClr val="tx1"/>
                              </a:solidFill>
                            </a:rPr>
                            <a:t> Q=0.3-0.5 </a:t>
                          </a:r>
                          <a:r>
                            <a:rPr lang="en-US" sz="1400" dirty="0" err="1">
                              <a:solidFill>
                                <a:schemeClr val="tx1"/>
                              </a:solidFill>
                            </a:rPr>
                            <a:t>nC</a:t>
                          </a:r>
                          <a:r>
                            <a:rPr lang="en-US" sz="1400" dirty="0">
                              <a:solidFill>
                                <a:schemeClr val="tx1"/>
                              </a:solidFill>
                            </a:rPr>
                            <a:t>, E=75 MeV, </a:t>
                          </a:r>
                          <a14:m>
                            <m:oMath xmlns:m="http://schemas.openxmlformats.org/officeDocument/2006/math">
                              <m:sSub>
                                <m:sSubPr>
                                  <m:ctrlPr>
                                    <a:rPr lang="en-US" sz="1400" i="1" kern="1200" dirty="0" smtClean="0">
                                      <a:solidFill>
                                        <a:schemeClr val="dk1"/>
                                      </a:solidFill>
                                      <a:latin typeface="Cambria Math" panose="02040503050406030204" pitchFamily="18" charset="0"/>
                                      <a:ea typeface="+mn-ea"/>
                                      <a:cs typeface="+mn-cs"/>
                                    </a:rPr>
                                  </m:ctrlPr>
                                </m:sSubPr>
                                <m:e>
                                  <m:r>
                                    <a:rPr lang="en-US" sz="1400" kern="1200" dirty="0" smtClean="0">
                                      <a:solidFill>
                                        <a:schemeClr val="dk1"/>
                                      </a:solidFill>
                                      <a:latin typeface="Cambria Math" panose="02040503050406030204" pitchFamily="18" charset="0"/>
                                      <a:ea typeface="+mn-ea"/>
                                      <a:cs typeface="+mn-cs"/>
                                    </a:rPr>
                                    <m:t>𝜖</m:t>
                                  </m:r>
                                </m:e>
                                <m:sub>
                                  <m:r>
                                    <a:rPr lang="en-US" sz="1400" kern="1200" dirty="0" err="1" smtClean="0">
                                      <a:solidFill>
                                        <a:schemeClr val="dk1"/>
                                      </a:solidFill>
                                      <a:latin typeface="Cambria Math" panose="02040503050406030204" pitchFamily="18" charset="0"/>
                                      <a:ea typeface="+mn-ea"/>
                                      <a:cs typeface="+mn-cs"/>
                                    </a:rPr>
                                    <m:t>𝑛</m:t>
                                  </m:r>
                                </m:sub>
                              </m:sSub>
                              <m:r>
                                <a:rPr lang="en-US" sz="1400" kern="1200" dirty="0" smtClean="0">
                                  <a:solidFill>
                                    <a:schemeClr val="dk1"/>
                                  </a:solidFill>
                                  <a:latin typeface="Cambria Math" panose="02040503050406030204" pitchFamily="18" charset="0"/>
                                  <a:ea typeface="+mn-ea"/>
                                  <a:cs typeface="+mn-cs"/>
                                </a:rPr>
                                <m:t>=</m:t>
                              </m:r>
                              <m:r>
                                <a:rPr lang="en-US" sz="1400" b="0" i="0" kern="1200" dirty="0" smtClean="0">
                                  <a:solidFill>
                                    <a:schemeClr val="dk1"/>
                                  </a:solidFill>
                                  <a:latin typeface="Cambria Math" panose="02040503050406030204" pitchFamily="18" charset="0"/>
                                  <a:ea typeface="+mn-ea"/>
                                  <a:cs typeface="+mn-cs"/>
                                </a:rPr>
                                <m:t>1 </m:t>
                              </m:r>
                              <m:r>
                                <a:rPr lang="en-US" sz="1400" b="0" i="1" kern="1200" dirty="0" smtClean="0">
                                  <a:solidFill>
                                    <a:schemeClr val="dk1"/>
                                  </a:solidFill>
                                  <a:latin typeface="Cambria Math" panose="02040503050406030204" pitchFamily="18" charset="0"/>
                                  <a:ea typeface="+mn-ea"/>
                                  <a:cs typeface="+mn-cs"/>
                                </a:rPr>
                                <m:t>𝜇</m:t>
                              </m:r>
                            </m:oMath>
                          </a14:m>
                          <a:r>
                            <a:rPr lang="en-US" sz="1400" kern="1200" dirty="0">
                              <a:solidFill>
                                <a:schemeClr val="dk1"/>
                              </a:solidFill>
                              <a:latin typeface="+mn-lt"/>
                              <a:ea typeface="+mn-ea"/>
                              <a:cs typeface="+mn-cs"/>
                            </a:rPr>
                            <a:t>m, </a:t>
                          </a:r>
                          <a14:m>
                            <m:oMath xmlns:m="http://schemas.openxmlformats.org/officeDocument/2006/math">
                              <m:sSub>
                                <m:sSubPr>
                                  <m:ctrlPr>
                                    <a:rPr lang="en-US" sz="1400" i="1" kern="1200" dirty="0" smtClean="0">
                                      <a:solidFill>
                                        <a:schemeClr val="dk1"/>
                                      </a:solidFill>
                                      <a:latin typeface="Cambria Math" panose="02040503050406030204" pitchFamily="18" charset="0"/>
                                      <a:ea typeface="+mn-ea"/>
                                      <a:cs typeface="+mn-cs"/>
                                    </a:rPr>
                                  </m:ctrlPr>
                                </m:sSubPr>
                                <m:e>
                                  <m:r>
                                    <a:rPr lang="en-US" sz="1400" kern="1200" dirty="0" smtClean="0">
                                      <a:solidFill>
                                        <a:schemeClr val="dk1"/>
                                      </a:solidFill>
                                      <a:latin typeface="Cambria Math" panose="02040503050406030204" pitchFamily="18" charset="0"/>
                                      <a:ea typeface="+mn-ea"/>
                                      <a:cs typeface="+mn-cs"/>
                                    </a:rPr>
                                    <m:t>𝜎</m:t>
                                  </m:r>
                                </m:e>
                                <m:sub>
                                  <m:r>
                                    <a:rPr lang="en-US" sz="1400" kern="1200" dirty="0" err="1" smtClean="0">
                                      <a:solidFill>
                                        <a:schemeClr val="dk1"/>
                                      </a:solidFill>
                                      <a:latin typeface="Cambria Math" panose="02040503050406030204" pitchFamily="18" charset="0"/>
                                      <a:ea typeface="+mn-ea"/>
                                      <a:cs typeface="+mn-cs"/>
                                    </a:rPr>
                                    <m:t>𝑟</m:t>
                                  </m:r>
                                </m:sub>
                              </m:sSub>
                              <m:r>
                                <a:rPr lang="en-US" sz="1400" kern="1200" dirty="0" smtClean="0">
                                  <a:solidFill>
                                    <a:schemeClr val="dk1"/>
                                  </a:solidFill>
                                  <a:latin typeface="Cambria Math" panose="02040503050406030204" pitchFamily="18" charset="0"/>
                                  <a:ea typeface="+mn-ea"/>
                                  <a:cs typeface="+mn-cs"/>
                                </a:rPr>
                                <m:t>=</m:t>
                              </m:r>
                              <m:r>
                                <a:rPr lang="en-US" sz="1400" b="0" i="0" kern="1200" dirty="0" smtClean="0">
                                  <a:solidFill>
                                    <a:schemeClr val="dk1"/>
                                  </a:solidFill>
                                  <a:latin typeface="Cambria Math" panose="02040503050406030204" pitchFamily="18" charset="0"/>
                                  <a:ea typeface="+mn-ea"/>
                                  <a:cs typeface="+mn-cs"/>
                                </a:rPr>
                                <m:t>30</m:t>
                              </m:r>
                              <m:r>
                                <a:rPr lang="en-US" sz="1400" kern="1200" dirty="0" smtClean="0">
                                  <a:solidFill>
                                    <a:schemeClr val="dk1"/>
                                  </a:solidFill>
                                  <a:latin typeface="Cambria Math" panose="02040503050406030204" pitchFamily="18" charset="0"/>
                                  <a:ea typeface="+mn-ea"/>
                                  <a:cs typeface="+mn-cs"/>
                                </a:rPr>
                                <m:t> </m:t>
                              </m:r>
                              <m:r>
                                <a:rPr lang="en-US" sz="1400" kern="1200" dirty="0" smtClean="0">
                                  <a:solidFill>
                                    <a:schemeClr val="dk1"/>
                                  </a:solidFill>
                                  <a:latin typeface="Cambria Math" panose="02040503050406030204" pitchFamily="18" charset="0"/>
                                  <a:ea typeface="+mn-ea"/>
                                  <a:cs typeface="+mn-cs"/>
                                </a:rPr>
                                <m:t>𝜇</m:t>
                              </m:r>
                              <m:r>
                                <a:rPr lang="en-US" sz="1400" kern="1200" dirty="0" smtClean="0">
                                  <a:solidFill>
                                    <a:schemeClr val="dk1"/>
                                  </a:solidFill>
                                  <a:latin typeface="Cambria Math" panose="02040503050406030204" pitchFamily="18" charset="0"/>
                                  <a:ea typeface="+mn-ea"/>
                                  <a:cs typeface="+mn-cs"/>
                                </a:rPr>
                                <m:t>𝑚</m:t>
                              </m:r>
                            </m:oMath>
                          </a14:m>
                          <a:endParaRPr lang="en-US" sz="1400" dirty="0">
                            <a:solidFill>
                              <a:schemeClr val="tx1"/>
                            </a:solidFill>
                          </a:endParaRPr>
                        </a:p>
                      </a:txBody>
                      <a:tcPr/>
                    </a:tc>
                    <a:extLst>
                      <a:ext uri="{0D108BD9-81ED-4DB2-BD59-A6C34878D82A}">
                        <a16:rowId xmlns:a16="http://schemas.microsoft.com/office/drawing/2014/main" val="3653265554"/>
                      </a:ext>
                    </a:extLst>
                  </a:tr>
                  <a:tr h="592253">
                    <a:tc>
                      <a:txBody>
                        <a:bodyPr/>
                        <a:lstStyle/>
                        <a:p>
                          <a:r>
                            <a:rPr lang="en-US" sz="1400" dirty="0">
                              <a:solidFill>
                                <a:schemeClr val="tx1"/>
                              </a:solidFill>
                            </a:rPr>
                            <a:t>Positron Generation</a:t>
                          </a:r>
                        </a:p>
                      </a:txBody>
                      <a:tcPr/>
                    </a:tc>
                    <a:tc>
                      <a:txBody>
                        <a:bodyPr/>
                        <a:lstStyle/>
                        <a:p>
                          <a:r>
                            <a:rPr lang="en-US" sz="1400" dirty="0"/>
                            <a:t>E&gt;60 MeV, </a:t>
                          </a:r>
                          <a14:m>
                            <m:oMath xmlns:m="http://schemas.openxmlformats.org/officeDocument/2006/math">
                              <m:r>
                                <m:rPr>
                                  <m:sty m:val="p"/>
                                </m:rPr>
                                <a:rPr lang="en-US" sz="1400" i="0" dirty="0" smtClean="0">
                                  <a:latin typeface="Cambria Math" panose="02040503050406030204" pitchFamily="18" charset="0"/>
                                </a:rPr>
                                <m:t>Δ</m:t>
                              </m:r>
                              <m:r>
                                <a:rPr lang="en-US" sz="1400" i="1" dirty="0" smtClean="0">
                                  <a:latin typeface="Cambria Math" panose="02040503050406030204" pitchFamily="18" charset="0"/>
                                </a:rPr>
                                <m:t>𝐸</m:t>
                              </m:r>
                              <m:r>
                                <a:rPr lang="en-US" sz="1400" i="1" dirty="0" smtClean="0">
                                  <a:latin typeface="Cambria Math" panose="02040503050406030204" pitchFamily="18" charset="0"/>
                                </a:rPr>
                                <m:t>/</m:t>
                              </m:r>
                              <m:r>
                                <a:rPr lang="en-US" sz="1400" i="1" dirty="0" smtClean="0">
                                  <a:latin typeface="Cambria Math" panose="02040503050406030204" pitchFamily="18" charset="0"/>
                                </a:rPr>
                                <m:t>𝐸</m:t>
                              </m:r>
                            </m:oMath>
                          </a14:m>
                          <a:r>
                            <a:rPr lang="en-US" sz="1400" dirty="0"/>
                            <a:t>&lt;1%, </a:t>
                          </a:r>
                          <a:r>
                            <a:rPr lang="el-GR" sz="1400" dirty="0"/>
                            <a:t>σ</a:t>
                          </a:r>
                          <a:r>
                            <a:rPr lang="en-US" sz="1400" baseline="-25000" dirty="0"/>
                            <a:t>r</a:t>
                          </a:r>
                          <a:r>
                            <a:rPr lang="en-US" sz="1400" dirty="0"/>
                            <a:t>&lt;50 µm, Q&gt;250 </a:t>
                          </a:r>
                          <a:r>
                            <a:rPr lang="en-US" sz="1400" dirty="0" err="1"/>
                            <a:t>pC</a:t>
                          </a:r>
                          <a:r>
                            <a:rPr lang="en-US" sz="1400" dirty="0"/>
                            <a:t>, </a:t>
                          </a:r>
                          <a:r>
                            <a:rPr lang="el-GR" sz="1400" dirty="0"/>
                            <a:t>ε</a:t>
                          </a:r>
                          <a:r>
                            <a:rPr lang="en-US" sz="1400" baseline="-25000" dirty="0"/>
                            <a:t>n</a:t>
                          </a:r>
                          <a:r>
                            <a:rPr lang="en-US" sz="1400" dirty="0"/>
                            <a:t>&lt;10 µm, </a:t>
                          </a:r>
                          <a:r>
                            <a:rPr lang="el-GR" sz="1400" dirty="0"/>
                            <a:t>σ</a:t>
                          </a:r>
                          <a:r>
                            <a:rPr lang="en-US" sz="1400" baseline="-25000" dirty="0"/>
                            <a:t>z</a:t>
                          </a:r>
                          <a:r>
                            <a:rPr lang="en-US" sz="1400" dirty="0"/>
                            <a:t>/c &lt;0.2 </a:t>
                          </a:r>
                          <a:r>
                            <a:rPr lang="en-US" sz="1400" dirty="0" err="1"/>
                            <a:t>ps</a:t>
                          </a:r>
                          <a:endParaRPr lang="en-US" sz="1400" dirty="0">
                            <a:solidFill>
                              <a:schemeClr val="tx1"/>
                            </a:solidFill>
                          </a:endParaRPr>
                        </a:p>
                      </a:txBody>
                      <a:tcPr/>
                    </a:tc>
                    <a:extLst>
                      <a:ext uri="{0D108BD9-81ED-4DB2-BD59-A6C34878D82A}">
                        <a16:rowId xmlns:a16="http://schemas.microsoft.com/office/drawing/2014/main" val="2675133490"/>
                      </a:ext>
                    </a:extLst>
                  </a:tr>
                </a:tbl>
              </a:graphicData>
            </a:graphic>
          </p:graphicFrame>
        </mc:Choice>
        <mc:Fallback xmlns="">
          <p:graphicFrame>
            <p:nvGraphicFramePr>
              <p:cNvPr id="7" name="Table 6">
                <a:extLst>
                  <a:ext uri="{FF2B5EF4-FFF2-40B4-BE49-F238E27FC236}">
                    <a16:creationId xmlns:a16="http://schemas.microsoft.com/office/drawing/2014/main" id="{B517F4E7-1D6A-744B-AAF5-2C36DACA1CF9}"/>
                  </a:ext>
                </a:extLst>
              </p:cNvPr>
              <p:cNvGraphicFramePr>
                <a:graphicFrameLocks noGrp="1"/>
              </p:cNvGraphicFramePr>
              <p:nvPr>
                <p:extLst>
                  <p:ext uri="{D42A27DB-BD31-4B8C-83A1-F6EECF244321}">
                    <p14:modId xmlns:p14="http://schemas.microsoft.com/office/powerpoint/2010/main" val="3613257266"/>
                  </p:ext>
                </p:extLst>
              </p:nvPr>
            </p:nvGraphicFramePr>
            <p:xfrm>
              <a:off x="5592667" y="654789"/>
              <a:ext cx="4693282" cy="6203211"/>
            </p:xfrm>
            <a:graphic>
              <a:graphicData uri="http://schemas.openxmlformats.org/drawingml/2006/table">
                <a:tbl>
                  <a:tblPr firstRow="1" bandRow="1">
                    <a:tableStyleId>{5C22544A-7EE6-4342-B048-85BDC9FD1C3A}</a:tableStyleId>
                  </a:tblPr>
                  <a:tblGrid>
                    <a:gridCol w="2346641">
                      <a:extLst>
                        <a:ext uri="{9D8B030D-6E8A-4147-A177-3AD203B41FA5}">
                          <a16:colId xmlns:a16="http://schemas.microsoft.com/office/drawing/2014/main" val="1986593495"/>
                        </a:ext>
                      </a:extLst>
                    </a:gridCol>
                    <a:gridCol w="2346641">
                      <a:extLst>
                        <a:ext uri="{9D8B030D-6E8A-4147-A177-3AD203B41FA5}">
                          <a16:colId xmlns:a16="http://schemas.microsoft.com/office/drawing/2014/main" val="3175514535"/>
                        </a:ext>
                      </a:extLst>
                    </a:gridCol>
                  </a:tblGrid>
                  <a:tr h="691155">
                    <a:tc>
                      <a:txBody>
                        <a:bodyPr/>
                        <a:lstStyle/>
                        <a:p>
                          <a:r>
                            <a:rPr lang="en-US" sz="1400" dirty="0"/>
                            <a:t>Experiment</a:t>
                          </a:r>
                        </a:p>
                      </a:txBody>
                      <a:tcPr/>
                    </a:tc>
                    <a:tc>
                      <a:txBody>
                        <a:bodyPr/>
                        <a:lstStyle/>
                        <a:p>
                          <a:r>
                            <a:rPr lang="en-US" sz="1400" dirty="0"/>
                            <a:t>E-beam Requirements</a:t>
                          </a:r>
                        </a:p>
                      </a:txBody>
                      <a:tcPr/>
                    </a:tc>
                    <a:extLst>
                      <a:ext uri="{0D108BD9-81ED-4DB2-BD59-A6C34878D82A}">
                        <a16:rowId xmlns:a16="http://schemas.microsoft.com/office/drawing/2014/main" val="2382293936"/>
                      </a:ext>
                    </a:extLst>
                  </a:tr>
                  <a:tr h="731520">
                    <a:tc>
                      <a:txBody>
                        <a:bodyPr/>
                        <a:lstStyle/>
                        <a:p>
                          <a:r>
                            <a:rPr lang="en-US" sz="1400" dirty="0"/>
                            <a:t>LWFA Injector</a:t>
                          </a:r>
                        </a:p>
                      </a:txBody>
                      <a:tcPr/>
                    </a:tc>
                    <a:tc>
                      <a:txBody>
                        <a:bodyPr/>
                        <a:lstStyle/>
                        <a:p>
                          <a:endParaRPr lang="en-US"/>
                        </a:p>
                      </a:txBody>
                      <a:tcPr>
                        <a:blipFill>
                          <a:blip r:embed="rId3"/>
                          <a:stretch>
                            <a:fillRect l="-100541" t="-94828" r="-1081" b="-656897"/>
                          </a:stretch>
                        </a:blipFill>
                      </a:tcPr>
                    </a:tc>
                    <a:extLst>
                      <a:ext uri="{0D108BD9-81ED-4DB2-BD59-A6C34878D82A}">
                        <a16:rowId xmlns:a16="http://schemas.microsoft.com/office/drawing/2014/main" val="1983771297"/>
                      </a:ext>
                    </a:extLst>
                  </a:tr>
                  <a:tr h="731520">
                    <a:tc>
                      <a:txBody>
                        <a:bodyPr/>
                        <a:lstStyle/>
                        <a:p>
                          <a:r>
                            <a:rPr lang="en-US" sz="1400" dirty="0"/>
                            <a:t>Weibel Instability Probe </a:t>
                          </a:r>
                        </a:p>
                      </a:txBody>
                      <a:tcPr/>
                    </a:tc>
                    <a:tc>
                      <a:txBody>
                        <a:bodyPr/>
                        <a:lstStyle/>
                        <a:p>
                          <a:endParaRPr lang="en-US"/>
                        </a:p>
                      </a:txBody>
                      <a:tcPr>
                        <a:blipFill>
                          <a:blip r:embed="rId3"/>
                          <a:stretch>
                            <a:fillRect l="-100541" t="-194828" r="-1081" b="-556897"/>
                          </a:stretch>
                        </a:blipFill>
                      </a:tcPr>
                    </a:tc>
                    <a:extLst>
                      <a:ext uri="{0D108BD9-81ED-4DB2-BD59-A6C34878D82A}">
                        <a16:rowId xmlns:a16="http://schemas.microsoft.com/office/drawing/2014/main" val="3367649433"/>
                      </a:ext>
                    </a:extLst>
                  </a:tr>
                  <a:tr h="548370">
                    <a:tc>
                      <a:txBody>
                        <a:bodyPr/>
                        <a:lstStyle/>
                        <a:p>
                          <a:r>
                            <a:rPr lang="en-US" sz="1400" dirty="0"/>
                            <a:t>High resolution LWFA Probing</a:t>
                          </a:r>
                        </a:p>
                      </a:txBody>
                      <a:tcPr/>
                    </a:tc>
                    <a:tc>
                      <a:txBody>
                        <a:bodyPr/>
                        <a:lstStyle/>
                        <a:p>
                          <a:endParaRPr lang="en-US"/>
                        </a:p>
                      </a:txBody>
                      <a:tcPr>
                        <a:blipFill>
                          <a:blip r:embed="rId3"/>
                          <a:stretch>
                            <a:fillRect l="-100541" t="-397674" r="-1081" b="-651163"/>
                          </a:stretch>
                        </a:blipFill>
                      </a:tcPr>
                    </a:tc>
                    <a:extLst>
                      <a:ext uri="{0D108BD9-81ED-4DB2-BD59-A6C34878D82A}">
                        <a16:rowId xmlns:a16="http://schemas.microsoft.com/office/drawing/2014/main" val="4043381902"/>
                      </a:ext>
                    </a:extLst>
                  </a:tr>
                  <a:tr h="701629">
                    <a:tc>
                      <a:txBody>
                        <a:bodyPr/>
                        <a:lstStyle/>
                        <a:p>
                          <a:r>
                            <a:rPr lang="en-US" sz="1400" dirty="0"/>
                            <a:t>Dielectric Wakefield Acceleration </a:t>
                          </a:r>
                        </a:p>
                      </a:txBody>
                      <a:tcPr/>
                    </a:tc>
                    <a:tc>
                      <a:txBody>
                        <a:bodyPr/>
                        <a:lstStyle/>
                        <a:p>
                          <a:endParaRPr lang="en-US"/>
                        </a:p>
                      </a:txBody>
                      <a:tcPr>
                        <a:blipFill>
                          <a:blip r:embed="rId3"/>
                          <a:stretch>
                            <a:fillRect l="-100541" t="-389091" r="-1081" b="-409091"/>
                          </a:stretch>
                        </a:blipFill>
                      </a:tcPr>
                    </a:tc>
                    <a:extLst>
                      <a:ext uri="{0D108BD9-81ED-4DB2-BD59-A6C34878D82A}">
                        <a16:rowId xmlns:a16="http://schemas.microsoft.com/office/drawing/2014/main" val="3937971261"/>
                      </a:ext>
                    </a:extLst>
                  </a:tr>
                  <a:tr h="944880">
                    <a:tc>
                      <a:txBody>
                        <a:bodyPr/>
                        <a:lstStyle/>
                        <a:p>
                          <a:r>
                            <a:rPr lang="en-US" sz="1400" dirty="0"/>
                            <a:t>Structure based beam driven acceleration</a:t>
                          </a:r>
                        </a:p>
                      </a:txBody>
                      <a:tcPr/>
                    </a:tc>
                    <a:tc>
                      <a:txBody>
                        <a:bodyPr/>
                        <a:lstStyle/>
                        <a:p>
                          <a:endParaRPr lang="en-US"/>
                        </a:p>
                      </a:txBody>
                      <a:tcPr>
                        <a:blipFill>
                          <a:blip r:embed="rId3"/>
                          <a:stretch>
                            <a:fillRect l="-100541" t="-358667" r="-1081" b="-200000"/>
                          </a:stretch>
                        </a:blipFill>
                      </a:tcPr>
                    </a:tc>
                    <a:extLst>
                      <a:ext uri="{0D108BD9-81ED-4DB2-BD59-A6C34878D82A}">
                        <a16:rowId xmlns:a16="http://schemas.microsoft.com/office/drawing/2014/main" val="1713788527"/>
                      </a:ext>
                    </a:extLst>
                  </a:tr>
                  <a:tr h="530364">
                    <a:tc>
                      <a:txBody>
                        <a:bodyPr/>
                        <a:lstStyle/>
                        <a:p>
                          <a:r>
                            <a:rPr lang="en-US" sz="1400" kern="1200" dirty="0">
                              <a:solidFill>
                                <a:schemeClr val="dk1"/>
                              </a:solidFill>
                              <a:latin typeface="+mn-lt"/>
                              <a:ea typeface="+mn-ea"/>
                              <a:cs typeface="+mn-cs"/>
                            </a:rPr>
                            <a:t>DLA</a:t>
                          </a:r>
                        </a:p>
                      </a:txBody>
                      <a:tcPr/>
                    </a:tc>
                    <a:tc>
                      <a:txBody>
                        <a:bodyPr/>
                        <a:lstStyle/>
                        <a:p>
                          <a:endParaRPr lang="en-US"/>
                        </a:p>
                      </a:txBody>
                      <a:tcPr>
                        <a:blipFill>
                          <a:blip r:embed="rId3"/>
                          <a:stretch>
                            <a:fillRect l="-100541" t="-819048" r="-1081" b="-257143"/>
                          </a:stretch>
                        </a:blipFill>
                      </a:tcPr>
                    </a:tc>
                    <a:extLst>
                      <a:ext uri="{0D108BD9-81ED-4DB2-BD59-A6C34878D82A}">
                        <a16:rowId xmlns:a16="http://schemas.microsoft.com/office/drawing/2014/main" val="2129847800"/>
                      </a:ext>
                    </a:extLst>
                  </a:tr>
                  <a:tr h="592253">
                    <a:tc>
                      <a:txBody>
                        <a:bodyPr/>
                        <a:lstStyle/>
                        <a:p>
                          <a:r>
                            <a:rPr lang="en-US" sz="1400" dirty="0">
                              <a:solidFill>
                                <a:schemeClr val="tx1"/>
                              </a:solidFill>
                            </a:rPr>
                            <a:t>ICS</a:t>
                          </a:r>
                        </a:p>
                      </a:txBody>
                      <a:tcPr/>
                    </a:tc>
                    <a:tc>
                      <a:txBody>
                        <a:bodyPr/>
                        <a:lstStyle/>
                        <a:p>
                          <a:endParaRPr lang="en-US"/>
                        </a:p>
                      </a:txBody>
                      <a:tcPr>
                        <a:blipFill>
                          <a:blip r:embed="rId3"/>
                          <a:stretch>
                            <a:fillRect l="-100541" t="-839130" r="-1081" b="-134783"/>
                          </a:stretch>
                        </a:blipFill>
                      </a:tcPr>
                    </a:tc>
                    <a:extLst>
                      <a:ext uri="{0D108BD9-81ED-4DB2-BD59-A6C34878D82A}">
                        <a16:rowId xmlns:a16="http://schemas.microsoft.com/office/drawing/2014/main" val="3653265554"/>
                      </a:ext>
                    </a:extLst>
                  </a:tr>
                  <a:tr h="731520">
                    <a:tc>
                      <a:txBody>
                        <a:bodyPr/>
                        <a:lstStyle/>
                        <a:p>
                          <a:r>
                            <a:rPr lang="en-US" sz="1400" dirty="0">
                              <a:solidFill>
                                <a:schemeClr val="tx1"/>
                              </a:solidFill>
                            </a:rPr>
                            <a:t>Positron Generation</a:t>
                          </a:r>
                        </a:p>
                      </a:txBody>
                      <a:tcPr/>
                    </a:tc>
                    <a:tc>
                      <a:txBody>
                        <a:bodyPr/>
                        <a:lstStyle/>
                        <a:p>
                          <a:endParaRPr lang="en-US"/>
                        </a:p>
                      </a:txBody>
                      <a:tcPr>
                        <a:blipFill>
                          <a:blip r:embed="rId3"/>
                          <a:stretch>
                            <a:fillRect l="-100541" t="-744828" r="-1081" b="-6897"/>
                          </a:stretch>
                        </a:blipFill>
                      </a:tcPr>
                    </a:tc>
                    <a:extLst>
                      <a:ext uri="{0D108BD9-81ED-4DB2-BD59-A6C34878D82A}">
                        <a16:rowId xmlns:a16="http://schemas.microsoft.com/office/drawing/2014/main" val="2675133490"/>
                      </a:ext>
                    </a:extLst>
                  </a:tr>
                </a:tbl>
              </a:graphicData>
            </a:graphic>
          </p:graphicFrame>
        </mc:Fallback>
      </mc:AlternateContent>
    </p:spTree>
    <p:extLst>
      <p:ext uri="{BB962C8B-B14F-4D97-AF65-F5344CB8AC3E}">
        <p14:creationId xmlns:p14="http://schemas.microsoft.com/office/powerpoint/2010/main" val="6139818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6A652-28FD-1A41-908E-946F58142BF7}"/>
              </a:ext>
            </a:extLst>
          </p:cNvPr>
          <p:cNvSpPr>
            <a:spLocks noGrp="1"/>
          </p:cNvSpPr>
          <p:nvPr>
            <p:ph type="title"/>
          </p:nvPr>
        </p:nvSpPr>
        <p:spPr/>
        <p:txBody>
          <a:bodyPr/>
          <a:lstStyle/>
          <a:p>
            <a:r>
              <a:rPr lang="en-US" dirty="0"/>
              <a:t>Upgrades to Meet User Needs</a:t>
            </a:r>
          </a:p>
        </p:txBody>
      </p:sp>
      <p:sp>
        <p:nvSpPr>
          <p:cNvPr id="4" name="Slide Number Placeholder 3">
            <a:extLst>
              <a:ext uri="{FF2B5EF4-FFF2-40B4-BE49-F238E27FC236}">
                <a16:creationId xmlns:a16="http://schemas.microsoft.com/office/drawing/2014/main" id="{1004F3AF-DD78-7E4E-8161-D344EECDF3D6}"/>
              </a:ext>
            </a:extLst>
          </p:cNvPr>
          <p:cNvSpPr>
            <a:spLocks noGrp="1"/>
          </p:cNvSpPr>
          <p:nvPr>
            <p:ph type="sldNum" sz="quarter" idx="12"/>
          </p:nvPr>
        </p:nvSpPr>
        <p:spPr/>
        <p:txBody>
          <a:bodyPr/>
          <a:lstStyle/>
          <a:p>
            <a:fld id="{716D9922-87B3-6043-9531-5184EA303DC1}" type="slidenum">
              <a:rPr lang="en-US" smtClean="0"/>
              <a:t>53</a:t>
            </a:fld>
            <a:endParaRPr lang="en-US"/>
          </a:p>
        </p:txBody>
      </p:sp>
      <p:sp>
        <p:nvSpPr>
          <p:cNvPr id="5" name="Footer Placeholder 4">
            <a:extLst>
              <a:ext uri="{FF2B5EF4-FFF2-40B4-BE49-F238E27FC236}">
                <a16:creationId xmlns:a16="http://schemas.microsoft.com/office/drawing/2014/main" id="{4E9E048C-AFB9-4C4C-9393-74700DD43188}"/>
              </a:ext>
            </a:extLst>
          </p:cNvPr>
          <p:cNvSpPr>
            <a:spLocks noGrp="1"/>
          </p:cNvSpPr>
          <p:nvPr>
            <p:ph type="ftr" sz="quarter" idx="13"/>
          </p:nvPr>
        </p:nvSpPr>
        <p:spPr/>
        <p:txBody>
          <a:bodyPr/>
          <a:lstStyle/>
          <a:p>
            <a:endParaRPr lang="en-US" dirty="0"/>
          </a:p>
        </p:txBody>
      </p:sp>
      <p:graphicFrame>
        <p:nvGraphicFramePr>
          <p:cNvPr id="10" name="Table 9">
            <a:extLst>
              <a:ext uri="{FF2B5EF4-FFF2-40B4-BE49-F238E27FC236}">
                <a16:creationId xmlns:a16="http://schemas.microsoft.com/office/drawing/2014/main" id="{93741715-AEEB-0B40-AF98-3132C0A94E64}"/>
              </a:ext>
            </a:extLst>
          </p:cNvPr>
          <p:cNvGraphicFramePr>
            <a:graphicFrameLocks noGrp="1"/>
          </p:cNvGraphicFramePr>
          <p:nvPr>
            <p:extLst>
              <p:ext uri="{D42A27DB-BD31-4B8C-83A1-F6EECF244321}">
                <p14:modId xmlns:p14="http://schemas.microsoft.com/office/powerpoint/2010/main" val="3690889704"/>
              </p:ext>
            </p:extLst>
          </p:nvPr>
        </p:nvGraphicFramePr>
        <p:xfrm>
          <a:off x="4045301" y="2285315"/>
          <a:ext cx="4101397" cy="2287370"/>
        </p:xfrm>
        <a:graphic>
          <a:graphicData uri="http://schemas.openxmlformats.org/drawingml/2006/table">
            <a:tbl>
              <a:tblPr firstRow="1" bandRow="1">
                <a:tableStyleId>{2D5ABB26-0587-4C30-8999-92F81FD0307C}</a:tableStyleId>
              </a:tblPr>
              <a:tblGrid>
                <a:gridCol w="4101397">
                  <a:extLst>
                    <a:ext uri="{9D8B030D-6E8A-4147-A177-3AD203B41FA5}">
                      <a16:colId xmlns:a16="http://schemas.microsoft.com/office/drawing/2014/main" val="598765379"/>
                    </a:ext>
                  </a:extLst>
                </a:gridCol>
              </a:tblGrid>
              <a:tr h="506562">
                <a:tc>
                  <a:txBody>
                    <a:bodyPr/>
                    <a:lstStyle/>
                    <a:p>
                      <a:r>
                        <a:rPr lang="en-US" sz="2400" dirty="0"/>
                        <a:t>Current state is satisfactory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617379354"/>
                  </a:ext>
                </a:extLst>
              </a:tr>
              <a:tr h="592088">
                <a:tc>
                  <a:txBody>
                    <a:bodyPr/>
                    <a:lstStyle/>
                    <a:p>
                      <a:r>
                        <a:rPr lang="en-US" sz="2400" dirty="0"/>
                        <a:t>Strong Need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3423894992"/>
                  </a:ext>
                </a:extLst>
              </a:tr>
              <a:tr h="506562">
                <a:tc>
                  <a:txBody>
                    <a:bodyPr/>
                    <a:lstStyle/>
                    <a:p>
                      <a:r>
                        <a:rPr lang="en-US" sz="2400" dirty="0"/>
                        <a:t>Some improvement or improvement in certain situations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4080181818"/>
                  </a:ext>
                </a:extLst>
              </a:tr>
            </a:tbl>
          </a:graphicData>
        </a:graphic>
      </p:graphicFrame>
      <p:sp>
        <p:nvSpPr>
          <p:cNvPr id="11" name="TextBox 10">
            <a:extLst>
              <a:ext uri="{FF2B5EF4-FFF2-40B4-BE49-F238E27FC236}">
                <a16:creationId xmlns:a16="http://schemas.microsoft.com/office/drawing/2014/main" id="{A390A11F-D49E-B845-BFF7-86D3E14859DF}"/>
              </a:ext>
            </a:extLst>
          </p:cNvPr>
          <p:cNvSpPr txBox="1"/>
          <p:nvPr/>
        </p:nvSpPr>
        <p:spPr>
          <a:xfrm>
            <a:off x="4573787" y="1663593"/>
            <a:ext cx="3044423" cy="461665"/>
          </a:xfrm>
          <a:prstGeom prst="rect">
            <a:avLst/>
          </a:prstGeom>
          <a:noFill/>
        </p:spPr>
        <p:txBody>
          <a:bodyPr wrap="none" rtlCol="0">
            <a:spAutoFit/>
          </a:bodyPr>
          <a:lstStyle/>
          <a:p>
            <a:r>
              <a:rPr lang="en-US" sz="2400" dirty="0"/>
              <a:t>Legend for next slide</a:t>
            </a:r>
          </a:p>
        </p:txBody>
      </p:sp>
    </p:spTree>
    <p:extLst>
      <p:ext uri="{BB962C8B-B14F-4D97-AF65-F5344CB8AC3E}">
        <p14:creationId xmlns:p14="http://schemas.microsoft.com/office/powerpoint/2010/main" val="7869634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6A652-28FD-1A41-908E-946F58142BF7}"/>
              </a:ext>
            </a:extLst>
          </p:cNvPr>
          <p:cNvSpPr>
            <a:spLocks noGrp="1"/>
          </p:cNvSpPr>
          <p:nvPr>
            <p:ph type="title"/>
          </p:nvPr>
        </p:nvSpPr>
        <p:spPr/>
        <p:txBody>
          <a:bodyPr/>
          <a:lstStyle/>
          <a:p>
            <a:r>
              <a:rPr lang="en-US" dirty="0"/>
              <a:t>Upgrades to Meet User Needs</a:t>
            </a:r>
          </a:p>
        </p:txBody>
      </p:sp>
      <p:sp>
        <p:nvSpPr>
          <p:cNvPr id="4" name="Slide Number Placeholder 3">
            <a:extLst>
              <a:ext uri="{FF2B5EF4-FFF2-40B4-BE49-F238E27FC236}">
                <a16:creationId xmlns:a16="http://schemas.microsoft.com/office/drawing/2014/main" id="{1004F3AF-DD78-7E4E-8161-D344EECDF3D6}"/>
              </a:ext>
            </a:extLst>
          </p:cNvPr>
          <p:cNvSpPr>
            <a:spLocks noGrp="1"/>
          </p:cNvSpPr>
          <p:nvPr>
            <p:ph type="sldNum" sz="quarter" idx="12"/>
          </p:nvPr>
        </p:nvSpPr>
        <p:spPr/>
        <p:txBody>
          <a:bodyPr/>
          <a:lstStyle/>
          <a:p>
            <a:fld id="{716D9922-87B3-6043-9531-5184EA303DC1}" type="slidenum">
              <a:rPr lang="en-US" smtClean="0"/>
              <a:t>54</a:t>
            </a:fld>
            <a:endParaRPr lang="en-US"/>
          </a:p>
        </p:txBody>
      </p:sp>
      <p:sp>
        <p:nvSpPr>
          <p:cNvPr id="5" name="Footer Placeholder 4">
            <a:extLst>
              <a:ext uri="{FF2B5EF4-FFF2-40B4-BE49-F238E27FC236}">
                <a16:creationId xmlns:a16="http://schemas.microsoft.com/office/drawing/2014/main" id="{4E9E048C-AFB9-4C4C-9393-74700DD43188}"/>
              </a:ext>
            </a:extLst>
          </p:cNvPr>
          <p:cNvSpPr>
            <a:spLocks noGrp="1"/>
          </p:cNvSpPr>
          <p:nvPr>
            <p:ph type="ftr" sz="quarter" idx="13"/>
          </p:nvPr>
        </p:nvSpPr>
        <p:spPr/>
        <p:txBody>
          <a:bodyPr/>
          <a:lstStyle/>
          <a:p>
            <a:endParaRPr lang="en-US" dirty="0"/>
          </a:p>
        </p:txBody>
      </p:sp>
      <p:graphicFrame>
        <p:nvGraphicFramePr>
          <p:cNvPr id="9" name="Content Placeholder 8">
            <a:extLst>
              <a:ext uri="{FF2B5EF4-FFF2-40B4-BE49-F238E27FC236}">
                <a16:creationId xmlns:a16="http://schemas.microsoft.com/office/drawing/2014/main" id="{09F26F3E-2284-5C40-997D-5458CCFCEA0F}"/>
              </a:ext>
            </a:extLst>
          </p:cNvPr>
          <p:cNvGraphicFramePr>
            <a:graphicFrameLocks noGrp="1"/>
          </p:cNvGraphicFramePr>
          <p:nvPr>
            <p:ph idx="1"/>
            <p:extLst>
              <p:ext uri="{D42A27DB-BD31-4B8C-83A1-F6EECF244321}">
                <p14:modId xmlns:p14="http://schemas.microsoft.com/office/powerpoint/2010/main" val="1941871295"/>
              </p:ext>
            </p:extLst>
          </p:nvPr>
        </p:nvGraphicFramePr>
        <p:xfrm>
          <a:off x="1528188" y="1115126"/>
          <a:ext cx="8041696" cy="5268726"/>
        </p:xfrm>
        <a:graphic>
          <a:graphicData uri="http://schemas.openxmlformats.org/drawingml/2006/table">
            <a:tbl>
              <a:tblPr firstRow="1" bandRow="1">
                <a:tableStyleId>{2D5ABB26-0587-4C30-8999-92F81FD0307C}</a:tableStyleId>
              </a:tblPr>
              <a:tblGrid>
                <a:gridCol w="2010424">
                  <a:extLst>
                    <a:ext uri="{9D8B030D-6E8A-4147-A177-3AD203B41FA5}">
                      <a16:colId xmlns:a16="http://schemas.microsoft.com/office/drawing/2014/main" val="3058596404"/>
                    </a:ext>
                  </a:extLst>
                </a:gridCol>
                <a:gridCol w="2010424">
                  <a:extLst>
                    <a:ext uri="{9D8B030D-6E8A-4147-A177-3AD203B41FA5}">
                      <a16:colId xmlns:a16="http://schemas.microsoft.com/office/drawing/2014/main" val="3504216034"/>
                    </a:ext>
                  </a:extLst>
                </a:gridCol>
                <a:gridCol w="2010424">
                  <a:extLst>
                    <a:ext uri="{9D8B030D-6E8A-4147-A177-3AD203B41FA5}">
                      <a16:colId xmlns:a16="http://schemas.microsoft.com/office/drawing/2014/main" val="3911894178"/>
                    </a:ext>
                  </a:extLst>
                </a:gridCol>
                <a:gridCol w="2010424">
                  <a:extLst>
                    <a:ext uri="{9D8B030D-6E8A-4147-A177-3AD203B41FA5}">
                      <a16:colId xmlns:a16="http://schemas.microsoft.com/office/drawing/2014/main" val="3544007413"/>
                    </a:ext>
                  </a:extLst>
                </a:gridCol>
              </a:tblGrid>
              <a:tr h="845840">
                <a:tc>
                  <a:txBody>
                    <a:bodyPr/>
                    <a:lstStyle/>
                    <a:p>
                      <a:r>
                        <a:rPr lang="en-US" dirty="0"/>
                        <a:t>Experiment/ capability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Double energy (same pulse length)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Reduce pulse length by half (same energy)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Increase repetition rate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64597040"/>
                  </a:ext>
                </a:extLst>
              </a:tr>
              <a:tr h="592088">
                <a:tc>
                  <a:txBody>
                    <a:bodyPr/>
                    <a:lstStyle/>
                    <a:p>
                      <a:r>
                        <a:rPr lang="en-US" dirty="0"/>
                        <a:t>Electron acceleration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highlight>
                          <a:srgbClr val="FF0000"/>
                        </a:high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dirty="0">
                        <a:highlight>
                          <a:srgbClr val="FF0000"/>
                        </a:high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dirty="0">
                        <a:highlight>
                          <a:srgbClr val="FF0000"/>
                        </a:high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46118366"/>
                  </a:ext>
                </a:extLst>
              </a:tr>
              <a:tr h="506562">
                <a:tc>
                  <a:txBody>
                    <a:bodyPr/>
                    <a:lstStyle/>
                    <a:p>
                      <a:r>
                        <a:rPr lang="en-US" dirty="0"/>
                        <a:t>Ion Acceleration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311159620"/>
                  </a:ext>
                </a:extLst>
              </a:tr>
              <a:tr h="506562">
                <a:tc>
                  <a:txBody>
                    <a:bodyPr/>
                    <a:lstStyle/>
                    <a:p>
                      <a:r>
                        <a:rPr lang="en-US" dirty="0"/>
                        <a:t>ICS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364695520"/>
                  </a:ext>
                </a:extLst>
              </a:tr>
              <a:tr h="592088">
                <a:tc>
                  <a:txBody>
                    <a:bodyPr/>
                    <a:lstStyle/>
                    <a:p>
                      <a:r>
                        <a:rPr lang="en-US" dirty="0"/>
                        <a:t>Novel Plasma Physics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98460699"/>
                  </a:ext>
                </a:extLst>
              </a:tr>
              <a:tr h="506562">
                <a:tc>
                  <a:txBody>
                    <a:bodyPr/>
                    <a:lstStyle/>
                    <a:p>
                      <a:r>
                        <a:rPr lang="en-US" dirty="0"/>
                        <a:t>DLA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2584939872"/>
                  </a:ext>
                </a:extLst>
              </a:tr>
              <a:tr h="845840">
                <a:tc>
                  <a:txBody>
                    <a:bodyPr/>
                    <a:lstStyle/>
                    <a:p>
                      <a:r>
                        <a:rPr lang="en-US" dirty="0"/>
                        <a:t>Radiation Generation in LWFA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802673134"/>
                  </a:ext>
                </a:extLst>
              </a:tr>
              <a:tr h="592088">
                <a:tc>
                  <a:txBody>
                    <a:bodyPr/>
                    <a:lstStyle/>
                    <a:p>
                      <a:r>
                        <a:rPr lang="en-US" dirty="0"/>
                        <a:t>Positron generation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823035623"/>
                  </a:ext>
                </a:extLst>
              </a:tr>
            </a:tbl>
          </a:graphicData>
        </a:graphic>
      </p:graphicFrame>
      <p:sp>
        <p:nvSpPr>
          <p:cNvPr id="11" name="TextBox 10">
            <a:extLst>
              <a:ext uri="{FF2B5EF4-FFF2-40B4-BE49-F238E27FC236}">
                <a16:creationId xmlns:a16="http://schemas.microsoft.com/office/drawing/2014/main" id="{A390A11F-D49E-B845-BFF7-86D3E14859DF}"/>
              </a:ext>
            </a:extLst>
          </p:cNvPr>
          <p:cNvSpPr txBox="1"/>
          <p:nvPr/>
        </p:nvSpPr>
        <p:spPr>
          <a:xfrm>
            <a:off x="10373868" y="1684074"/>
            <a:ext cx="954107" cy="369332"/>
          </a:xfrm>
          <a:prstGeom prst="rect">
            <a:avLst/>
          </a:prstGeom>
          <a:noFill/>
        </p:spPr>
        <p:txBody>
          <a:bodyPr wrap="none" rtlCol="0">
            <a:spAutoFit/>
          </a:bodyPr>
          <a:lstStyle/>
          <a:p>
            <a:r>
              <a:rPr lang="en-US" dirty="0"/>
              <a:t>Legend</a:t>
            </a:r>
          </a:p>
        </p:txBody>
      </p:sp>
      <p:graphicFrame>
        <p:nvGraphicFramePr>
          <p:cNvPr id="8" name="Table 7">
            <a:extLst>
              <a:ext uri="{FF2B5EF4-FFF2-40B4-BE49-F238E27FC236}">
                <a16:creationId xmlns:a16="http://schemas.microsoft.com/office/drawing/2014/main" id="{B8BB7FB6-C867-F046-B3D1-E5AB00792FDB}"/>
              </a:ext>
            </a:extLst>
          </p:cNvPr>
          <p:cNvGraphicFramePr>
            <a:graphicFrameLocks noGrp="1"/>
          </p:cNvGraphicFramePr>
          <p:nvPr>
            <p:extLst>
              <p:ext uri="{D42A27DB-BD31-4B8C-83A1-F6EECF244321}">
                <p14:modId xmlns:p14="http://schemas.microsoft.com/office/powerpoint/2010/main" val="1160719309"/>
              </p:ext>
            </p:extLst>
          </p:nvPr>
        </p:nvGraphicFramePr>
        <p:xfrm>
          <a:off x="9927916" y="2194560"/>
          <a:ext cx="2010424" cy="2420888"/>
        </p:xfrm>
        <a:graphic>
          <a:graphicData uri="http://schemas.openxmlformats.org/drawingml/2006/table">
            <a:tbl>
              <a:tblPr firstRow="1" bandRow="1">
                <a:tableStyleId>{2D5ABB26-0587-4C30-8999-92F81FD0307C}</a:tableStyleId>
              </a:tblPr>
              <a:tblGrid>
                <a:gridCol w="2010424">
                  <a:extLst>
                    <a:ext uri="{9D8B030D-6E8A-4147-A177-3AD203B41FA5}">
                      <a16:colId xmlns:a16="http://schemas.microsoft.com/office/drawing/2014/main" val="598765379"/>
                    </a:ext>
                  </a:extLst>
                </a:gridCol>
              </a:tblGrid>
              <a:tr h="506562">
                <a:tc>
                  <a:txBody>
                    <a:bodyPr/>
                    <a:lstStyle/>
                    <a:p>
                      <a:r>
                        <a:rPr lang="en-US" dirty="0"/>
                        <a:t>Current state is satisfactory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617379354"/>
                  </a:ext>
                </a:extLst>
              </a:tr>
              <a:tr h="592088">
                <a:tc>
                  <a:txBody>
                    <a:bodyPr/>
                    <a:lstStyle/>
                    <a:p>
                      <a:r>
                        <a:rPr lang="en-US" dirty="0"/>
                        <a:t>Strong Need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3423894992"/>
                  </a:ext>
                </a:extLst>
              </a:tr>
              <a:tr h="506562">
                <a:tc>
                  <a:txBody>
                    <a:bodyPr/>
                    <a:lstStyle/>
                    <a:p>
                      <a:r>
                        <a:rPr lang="en-US" dirty="0"/>
                        <a:t>Some improvement or improvement in certain situations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4080181818"/>
                  </a:ext>
                </a:extLst>
              </a:tr>
            </a:tbl>
          </a:graphicData>
        </a:graphic>
      </p:graphicFrame>
    </p:spTree>
    <p:extLst>
      <p:ext uri="{BB962C8B-B14F-4D97-AF65-F5344CB8AC3E}">
        <p14:creationId xmlns:p14="http://schemas.microsoft.com/office/powerpoint/2010/main" val="37628623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57C28A4-4AE9-934E-B6AD-DDBDD49AE1DC}"/>
              </a:ext>
            </a:extLst>
          </p:cNvPr>
          <p:cNvSpPr>
            <a:spLocks noGrp="1"/>
          </p:cNvSpPr>
          <p:nvPr>
            <p:ph type="title"/>
          </p:nvPr>
        </p:nvSpPr>
        <p:spPr/>
        <p:txBody>
          <a:bodyPr/>
          <a:lstStyle/>
          <a:p>
            <a:r>
              <a:rPr lang="en-US" dirty="0"/>
              <a:t>The End</a:t>
            </a:r>
          </a:p>
        </p:txBody>
      </p:sp>
      <p:sp>
        <p:nvSpPr>
          <p:cNvPr id="7" name="Text Placeholder 6">
            <a:extLst>
              <a:ext uri="{FF2B5EF4-FFF2-40B4-BE49-F238E27FC236}">
                <a16:creationId xmlns:a16="http://schemas.microsoft.com/office/drawing/2014/main" id="{3DE5422B-13F2-0D46-978B-10B197DB336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46A402A-6174-414F-924C-456EF268F63F}"/>
              </a:ext>
            </a:extLst>
          </p:cNvPr>
          <p:cNvSpPr>
            <a:spLocks noGrp="1"/>
          </p:cNvSpPr>
          <p:nvPr>
            <p:ph type="sldNum" sz="quarter" idx="12"/>
          </p:nvPr>
        </p:nvSpPr>
        <p:spPr/>
        <p:txBody>
          <a:bodyPr/>
          <a:lstStyle/>
          <a:p>
            <a:fld id="{716D9922-87B3-6043-9531-5184EA303DC1}" type="slidenum">
              <a:rPr lang="en-US" smtClean="0"/>
              <a:t>55</a:t>
            </a:fld>
            <a:endParaRPr lang="en-US"/>
          </a:p>
        </p:txBody>
      </p:sp>
      <p:sp>
        <p:nvSpPr>
          <p:cNvPr id="5" name="Footer Placeholder 4">
            <a:extLst>
              <a:ext uri="{FF2B5EF4-FFF2-40B4-BE49-F238E27FC236}">
                <a16:creationId xmlns:a16="http://schemas.microsoft.com/office/drawing/2014/main" id="{29A44AF1-CB7D-204B-A2C5-504061563AAD}"/>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8606199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104DD-8970-724F-9106-D2EF7D2B2BBB}"/>
              </a:ext>
            </a:extLst>
          </p:cNvPr>
          <p:cNvSpPr>
            <a:spLocks noGrp="1"/>
          </p:cNvSpPr>
          <p:nvPr>
            <p:ph type="title"/>
          </p:nvPr>
        </p:nvSpPr>
        <p:spPr/>
        <p:txBody>
          <a:bodyPr/>
          <a:lstStyle/>
          <a:p>
            <a:r>
              <a:rPr lang="en-US" dirty="0"/>
              <a:t>Science Thrusts</a:t>
            </a:r>
          </a:p>
        </p:txBody>
      </p:sp>
      <p:sp>
        <p:nvSpPr>
          <p:cNvPr id="3" name="Content Placeholder 2">
            <a:extLst>
              <a:ext uri="{FF2B5EF4-FFF2-40B4-BE49-F238E27FC236}">
                <a16:creationId xmlns:a16="http://schemas.microsoft.com/office/drawing/2014/main" id="{2F90E31B-E732-864D-B00C-3DA121E7B371}"/>
              </a:ext>
            </a:extLst>
          </p:cNvPr>
          <p:cNvSpPr>
            <a:spLocks noGrp="1"/>
          </p:cNvSpPr>
          <p:nvPr>
            <p:ph idx="1"/>
          </p:nvPr>
        </p:nvSpPr>
        <p:spPr/>
        <p:txBody>
          <a:bodyPr/>
          <a:lstStyle/>
          <a:p>
            <a:pPr marL="514350" indent="-514350">
              <a:lnSpc>
                <a:spcPct val="120000"/>
              </a:lnSpc>
              <a:buFont typeface="+mj-lt"/>
              <a:buAutoNum type="arabicPeriod"/>
            </a:pPr>
            <a:r>
              <a:rPr lang="en-US" dirty="0"/>
              <a:t>Long-Wave InfraRed (LWIR) Driven Science</a:t>
            </a:r>
          </a:p>
          <a:p>
            <a:pPr marL="514350" indent="-514350">
              <a:lnSpc>
                <a:spcPct val="120000"/>
              </a:lnSpc>
              <a:buFont typeface="+mj-lt"/>
              <a:buAutoNum type="arabicPeriod"/>
            </a:pPr>
            <a:r>
              <a:rPr lang="en-US" dirty="0"/>
              <a:t>E-beam Driven Science</a:t>
            </a:r>
          </a:p>
          <a:p>
            <a:pPr marL="514350" indent="-514350">
              <a:lnSpc>
                <a:spcPct val="120000"/>
              </a:lnSpc>
              <a:buFont typeface="+mj-lt"/>
              <a:buAutoNum type="arabicPeriod"/>
            </a:pPr>
            <a:r>
              <a:rPr lang="en-US" dirty="0"/>
              <a:t>Combined Laser and Electron Beam </a:t>
            </a:r>
          </a:p>
          <a:p>
            <a:pPr marL="514350" indent="-514350">
              <a:lnSpc>
                <a:spcPct val="120000"/>
              </a:lnSpc>
              <a:buFont typeface="+mj-lt"/>
              <a:buAutoNum type="arabicPeriod"/>
            </a:pPr>
            <a:r>
              <a:rPr lang="en-US" dirty="0"/>
              <a:t>Methods, Diagnostics, and Tools</a:t>
            </a:r>
          </a:p>
          <a:p>
            <a:pPr marL="0" indent="0">
              <a:buNone/>
            </a:pPr>
            <a:endParaRPr lang="en-US" dirty="0"/>
          </a:p>
        </p:txBody>
      </p:sp>
      <p:sp>
        <p:nvSpPr>
          <p:cNvPr id="4" name="Slide Number Placeholder 3">
            <a:extLst>
              <a:ext uri="{FF2B5EF4-FFF2-40B4-BE49-F238E27FC236}">
                <a16:creationId xmlns:a16="http://schemas.microsoft.com/office/drawing/2014/main" id="{B4E57807-6B35-814A-B6E7-A7BAF8ED1A77}"/>
              </a:ext>
            </a:extLst>
          </p:cNvPr>
          <p:cNvSpPr>
            <a:spLocks noGrp="1"/>
          </p:cNvSpPr>
          <p:nvPr>
            <p:ph type="sldNum" sz="quarter" idx="12"/>
          </p:nvPr>
        </p:nvSpPr>
        <p:spPr/>
        <p:txBody>
          <a:bodyPr/>
          <a:lstStyle/>
          <a:p>
            <a:fld id="{716D9922-87B3-6043-9531-5184EA303DC1}" type="slidenum">
              <a:rPr lang="en-US" smtClean="0"/>
              <a:t>6</a:t>
            </a:fld>
            <a:endParaRPr lang="en-US"/>
          </a:p>
        </p:txBody>
      </p:sp>
      <p:sp>
        <p:nvSpPr>
          <p:cNvPr id="5" name="Footer Placeholder 4">
            <a:extLst>
              <a:ext uri="{FF2B5EF4-FFF2-40B4-BE49-F238E27FC236}">
                <a16:creationId xmlns:a16="http://schemas.microsoft.com/office/drawing/2014/main" id="{23B3272C-BAE2-7643-A480-3869C1CCE697}"/>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26876138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104DD-8970-724F-9106-D2EF7D2B2BBB}"/>
              </a:ext>
            </a:extLst>
          </p:cNvPr>
          <p:cNvSpPr>
            <a:spLocks noGrp="1"/>
          </p:cNvSpPr>
          <p:nvPr>
            <p:ph type="title"/>
          </p:nvPr>
        </p:nvSpPr>
        <p:spPr/>
        <p:txBody>
          <a:bodyPr/>
          <a:lstStyle/>
          <a:p>
            <a:r>
              <a:rPr lang="en-US" dirty="0"/>
              <a:t>Science Thrusts</a:t>
            </a:r>
          </a:p>
        </p:txBody>
      </p:sp>
      <p:sp>
        <p:nvSpPr>
          <p:cNvPr id="3" name="Content Placeholder 2">
            <a:extLst>
              <a:ext uri="{FF2B5EF4-FFF2-40B4-BE49-F238E27FC236}">
                <a16:creationId xmlns:a16="http://schemas.microsoft.com/office/drawing/2014/main" id="{2F90E31B-E732-864D-B00C-3DA121E7B371}"/>
              </a:ext>
            </a:extLst>
          </p:cNvPr>
          <p:cNvSpPr>
            <a:spLocks noGrp="1"/>
          </p:cNvSpPr>
          <p:nvPr>
            <p:ph idx="1"/>
          </p:nvPr>
        </p:nvSpPr>
        <p:spPr/>
        <p:txBody>
          <a:bodyPr/>
          <a:lstStyle/>
          <a:p>
            <a:pPr marL="514350" indent="-514350">
              <a:lnSpc>
                <a:spcPct val="120000"/>
              </a:lnSpc>
              <a:buFont typeface="+mj-lt"/>
              <a:buAutoNum type="arabicPeriod"/>
            </a:pPr>
            <a:r>
              <a:rPr lang="en-US" dirty="0"/>
              <a:t>Long-Wave InfraRed (LWIR) Driven Science</a:t>
            </a:r>
          </a:p>
          <a:p>
            <a:pPr marL="514350" indent="-514350">
              <a:lnSpc>
                <a:spcPct val="120000"/>
              </a:lnSpc>
              <a:buFont typeface="+mj-lt"/>
              <a:buAutoNum type="arabicPeriod"/>
            </a:pPr>
            <a:r>
              <a:rPr lang="en-US" dirty="0">
                <a:solidFill>
                  <a:schemeClr val="bg1">
                    <a:lumMod val="65000"/>
                  </a:schemeClr>
                </a:solidFill>
              </a:rPr>
              <a:t>E-beam Driven Science</a:t>
            </a:r>
          </a:p>
          <a:p>
            <a:pPr marL="514350" indent="-514350">
              <a:lnSpc>
                <a:spcPct val="120000"/>
              </a:lnSpc>
              <a:buFont typeface="+mj-lt"/>
              <a:buAutoNum type="arabicPeriod"/>
            </a:pPr>
            <a:r>
              <a:rPr lang="en-US" dirty="0">
                <a:solidFill>
                  <a:schemeClr val="bg1">
                    <a:lumMod val="65000"/>
                  </a:schemeClr>
                </a:solidFill>
              </a:rPr>
              <a:t>Combined Laser and Electron Beam </a:t>
            </a:r>
          </a:p>
          <a:p>
            <a:pPr marL="514350" indent="-514350">
              <a:lnSpc>
                <a:spcPct val="120000"/>
              </a:lnSpc>
              <a:buFont typeface="+mj-lt"/>
              <a:buAutoNum type="arabicPeriod"/>
            </a:pPr>
            <a:r>
              <a:rPr lang="en-US" dirty="0">
                <a:solidFill>
                  <a:schemeClr val="bg1">
                    <a:lumMod val="65000"/>
                  </a:schemeClr>
                </a:solidFill>
              </a:rPr>
              <a:t>Methods, Diagnostics, and Tools</a:t>
            </a:r>
          </a:p>
          <a:p>
            <a:pPr marL="0" indent="0">
              <a:buNone/>
            </a:pPr>
            <a:endParaRPr lang="en-US" dirty="0"/>
          </a:p>
        </p:txBody>
      </p:sp>
      <p:sp>
        <p:nvSpPr>
          <p:cNvPr id="4" name="Slide Number Placeholder 3">
            <a:extLst>
              <a:ext uri="{FF2B5EF4-FFF2-40B4-BE49-F238E27FC236}">
                <a16:creationId xmlns:a16="http://schemas.microsoft.com/office/drawing/2014/main" id="{B4E57807-6B35-814A-B6E7-A7BAF8ED1A77}"/>
              </a:ext>
            </a:extLst>
          </p:cNvPr>
          <p:cNvSpPr>
            <a:spLocks noGrp="1"/>
          </p:cNvSpPr>
          <p:nvPr>
            <p:ph type="sldNum" sz="quarter" idx="12"/>
          </p:nvPr>
        </p:nvSpPr>
        <p:spPr/>
        <p:txBody>
          <a:bodyPr/>
          <a:lstStyle/>
          <a:p>
            <a:fld id="{716D9922-87B3-6043-9531-5184EA303DC1}" type="slidenum">
              <a:rPr lang="en-US" smtClean="0"/>
              <a:t>7</a:t>
            </a:fld>
            <a:endParaRPr lang="en-US"/>
          </a:p>
        </p:txBody>
      </p:sp>
      <p:sp>
        <p:nvSpPr>
          <p:cNvPr id="5" name="Footer Placeholder 4">
            <a:extLst>
              <a:ext uri="{FF2B5EF4-FFF2-40B4-BE49-F238E27FC236}">
                <a16:creationId xmlns:a16="http://schemas.microsoft.com/office/drawing/2014/main" id="{23B3272C-BAE2-7643-A480-3869C1CCE697}"/>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3127357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37772-9CFC-634D-98D4-38E9E0DF638A}"/>
              </a:ext>
            </a:extLst>
          </p:cNvPr>
          <p:cNvSpPr>
            <a:spLocks noGrp="1"/>
          </p:cNvSpPr>
          <p:nvPr>
            <p:ph type="title"/>
          </p:nvPr>
        </p:nvSpPr>
        <p:spPr/>
        <p:txBody>
          <a:bodyPr/>
          <a:lstStyle/>
          <a:p>
            <a:r>
              <a:rPr lang="en-US" dirty="0"/>
              <a:t>LWIR Driven Science</a:t>
            </a:r>
          </a:p>
        </p:txBody>
      </p:sp>
      <p:sp>
        <p:nvSpPr>
          <p:cNvPr id="3" name="Content Placeholder 2">
            <a:extLst>
              <a:ext uri="{FF2B5EF4-FFF2-40B4-BE49-F238E27FC236}">
                <a16:creationId xmlns:a16="http://schemas.microsoft.com/office/drawing/2014/main" id="{78EA05CA-544F-8249-ACF6-C89C8ABEB853}"/>
              </a:ext>
            </a:extLst>
          </p:cNvPr>
          <p:cNvSpPr>
            <a:spLocks noGrp="1"/>
          </p:cNvSpPr>
          <p:nvPr>
            <p:ph idx="1"/>
          </p:nvPr>
        </p:nvSpPr>
        <p:spPr/>
        <p:txBody>
          <a:bodyPr/>
          <a:lstStyle/>
          <a:p>
            <a:r>
              <a:rPr lang="en-US" dirty="0"/>
              <a:t>Electron acceleration </a:t>
            </a:r>
          </a:p>
          <a:p>
            <a:r>
              <a:rPr lang="en-US" dirty="0"/>
              <a:t>Ions and positron acceleration </a:t>
            </a:r>
          </a:p>
          <a:p>
            <a:r>
              <a:rPr lang="en-US" dirty="0"/>
              <a:t>Novel plasma physics</a:t>
            </a:r>
          </a:p>
          <a:p>
            <a:r>
              <a:rPr lang="en-US" dirty="0"/>
              <a:t>Novel particle sources</a:t>
            </a:r>
          </a:p>
          <a:p>
            <a:endParaRPr lang="en-US" dirty="0"/>
          </a:p>
        </p:txBody>
      </p:sp>
      <p:sp>
        <p:nvSpPr>
          <p:cNvPr id="4" name="Slide Number Placeholder 3">
            <a:extLst>
              <a:ext uri="{FF2B5EF4-FFF2-40B4-BE49-F238E27FC236}">
                <a16:creationId xmlns:a16="http://schemas.microsoft.com/office/drawing/2014/main" id="{DF7D6FC4-3F23-4D4D-A307-F71A1367BB7E}"/>
              </a:ext>
            </a:extLst>
          </p:cNvPr>
          <p:cNvSpPr>
            <a:spLocks noGrp="1"/>
          </p:cNvSpPr>
          <p:nvPr>
            <p:ph type="sldNum" sz="quarter" idx="12"/>
          </p:nvPr>
        </p:nvSpPr>
        <p:spPr/>
        <p:txBody>
          <a:bodyPr/>
          <a:lstStyle/>
          <a:p>
            <a:fld id="{716D9922-87B3-6043-9531-5184EA303DC1}" type="slidenum">
              <a:rPr lang="en-US" smtClean="0"/>
              <a:t>8</a:t>
            </a:fld>
            <a:endParaRPr lang="en-US"/>
          </a:p>
        </p:txBody>
      </p:sp>
      <p:sp>
        <p:nvSpPr>
          <p:cNvPr id="5" name="Footer Placeholder 4">
            <a:extLst>
              <a:ext uri="{FF2B5EF4-FFF2-40B4-BE49-F238E27FC236}">
                <a16:creationId xmlns:a16="http://schemas.microsoft.com/office/drawing/2014/main" id="{557E3512-652E-594D-AAA2-81BE93680373}"/>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4183089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5FBBB-8147-F546-9B81-1945C4E2FA30}"/>
              </a:ext>
            </a:extLst>
          </p:cNvPr>
          <p:cNvSpPr>
            <a:spLocks noGrp="1"/>
          </p:cNvSpPr>
          <p:nvPr>
            <p:ph type="title"/>
          </p:nvPr>
        </p:nvSpPr>
        <p:spPr/>
        <p:txBody>
          <a:bodyPr/>
          <a:lstStyle/>
          <a:p>
            <a:r>
              <a:rPr lang="en-US" dirty="0"/>
              <a:t>Electron Acceleration (LWFA)</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210E976-B844-7345-9FBF-DC24DC93785A}"/>
                  </a:ext>
                </a:extLst>
              </p:cNvPr>
              <p:cNvSpPr>
                <a:spLocks noGrp="1"/>
              </p:cNvSpPr>
              <p:nvPr>
                <p:ph idx="1"/>
              </p:nvPr>
            </p:nvSpPr>
            <p:spPr>
              <a:xfrm>
                <a:off x="477080" y="1077687"/>
                <a:ext cx="11230011" cy="1740256"/>
              </a:xfrm>
            </p:spPr>
            <p:txBody>
              <a:bodyPr>
                <a:normAutofit/>
              </a:bodyPr>
              <a:lstStyle/>
              <a:p>
                <a:r>
                  <a:rPr lang="en-US" sz="2400" dirty="0"/>
                  <a:t>Advantages </a:t>
                </a:r>
              </a:p>
              <a:p>
                <a:pPr lvl="1"/>
                <a:r>
                  <a:rPr lang="en-US" sz="2000" dirty="0"/>
                  <a:t>Scaling of </a:t>
                </a:r>
                <a14:m>
                  <m:oMath xmlns:m="http://schemas.openxmlformats.org/officeDocument/2006/math">
                    <m:sSub>
                      <m:sSubPr>
                        <m:ctrlPr>
                          <a:rPr lang="en-US" sz="2000" i="1" dirty="0">
                            <a:latin typeface="Cambria Math" panose="02040503050406030204" pitchFamily="18" charset="0"/>
                          </a:rPr>
                        </m:ctrlPr>
                      </m:sSubPr>
                      <m:e>
                        <m:r>
                          <a:rPr lang="en-US" sz="2000" i="1" dirty="0">
                            <a:latin typeface="Cambria Math" panose="02040503050406030204" pitchFamily="18" charset="0"/>
                          </a:rPr>
                          <m:t>𝑎</m:t>
                        </m:r>
                      </m:e>
                      <m:sub>
                        <m:r>
                          <a:rPr lang="en-US" sz="2000" i="1" dirty="0">
                            <a:latin typeface="Cambria Math" panose="02040503050406030204" pitchFamily="18" charset="0"/>
                          </a:rPr>
                          <m:t>0</m:t>
                        </m:r>
                      </m:sub>
                    </m:sSub>
                  </m:oMath>
                </a14:m>
                <a:r>
                  <a:rPr lang="en-US" sz="2000" dirty="0"/>
                  <a:t> with </a:t>
                </a:r>
                <a14:m>
                  <m:oMath xmlns:m="http://schemas.openxmlformats.org/officeDocument/2006/math">
                    <m:r>
                      <a:rPr lang="en-US" sz="2000" i="1" dirty="0">
                        <a:latin typeface="Cambria Math" panose="02040503050406030204" pitchFamily="18" charset="0"/>
                      </a:rPr>
                      <m:t>𝐼</m:t>
                    </m:r>
                    <m:sSup>
                      <m:sSupPr>
                        <m:ctrlPr>
                          <a:rPr lang="en-US" sz="2000" i="1" dirty="0">
                            <a:latin typeface="Cambria Math" panose="02040503050406030204" pitchFamily="18" charset="0"/>
                          </a:rPr>
                        </m:ctrlPr>
                      </m:sSupPr>
                      <m:e>
                        <m:r>
                          <a:rPr lang="en-US" sz="2000" i="1" dirty="0">
                            <a:latin typeface="Cambria Math" panose="02040503050406030204" pitchFamily="18" charset="0"/>
                          </a:rPr>
                          <m:t>𝜆</m:t>
                        </m:r>
                      </m:e>
                      <m:sup>
                        <m:r>
                          <a:rPr lang="en-US" sz="2000" i="1" dirty="0">
                            <a:latin typeface="Cambria Math" panose="02040503050406030204" pitchFamily="18" charset="0"/>
                          </a:rPr>
                          <m:t>2</m:t>
                        </m:r>
                      </m:sup>
                    </m:sSup>
                    <m:r>
                      <a:rPr lang="en-US" sz="2000" i="1" dirty="0">
                        <a:latin typeface="Cambria Math" panose="02040503050406030204" pitchFamily="18" charset="0"/>
                      </a:rPr>
                      <m:t> </m:t>
                    </m:r>
                  </m:oMath>
                </a14:m>
                <a:r>
                  <a:rPr lang="en-US" sz="2000" dirty="0"/>
                  <a:t>allows for much larger ponderomotive force at the same intensity </a:t>
                </a:r>
              </a:p>
              <a:p>
                <a:pPr lvl="1"/>
                <a:r>
                  <a:rPr lang="en-US" sz="2000" dirty="0"/>
                  <a:t>Large bubble size allows for more accessible diagnostic</a:t>
                </a:r>
              </a:p>
              <a:p>
                <a:endParaRPr lang="en-US" sz="2400" dirty="0"/>
              </a:p>
            </p:txBody>
          </p:sp>
        </mc:Choice>
        <mc:Fallback xmlns="">
          <p:sp>
            <p:nvSpPr>
              <p:cNvPr id="3" name="Content Placeholder 2">
                <a:extLst>
                  <a:ext uri="{FF2B5EF4-FFF2-40B4-BE49-F238E27FC236}">
                    <a16:creationId xmlns:a16="http://schemas.microsoft.com/office/drawing/2014/main" id="{B210E976-B844-7345-9FBF-DC24DC93785A}"/>
                  </a:ext>
                </a:extLst>
              </p:cNvPr>
              <p:cNvSpPr>
                <a:spLocks noGrp="1" noRot="1" noChangeAspect="1" noMove="1" noResize="1" noEditPoints="1" noAdjustHandles="1" noChangeArrowheads="1" noChangeShapeType="1" noTextEdit="1"/>
              </p:cNvSpPr>
              <p:nvPr>
                <p:ph idx="1"/>
              </p:nvPr>
            </p:nvSpPr>
            <p:spPr>
              <a:xfrm>
                <a:off x="477080" y="1077687"/>
                <a:ext cx="11230011" cy="1740256"/>
              </a:xfrm>
              <a:blipFill>
                <a:blip r:embed="rId2"/>
                <a:stretch>
                  <a:fillRect l="-678" t="-5072"/>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DF1CBABA-1335-F340-9E50-93E0B7D6DD56}"/>
              </a:ext>
            </a:extLst>
          </p:cNvPr>
          <p:cNvSpPr>
            <a:spLocks noGrp="1"/>
          </p:cNvSpPr>
          <p:nvPr>
            <p:ph type="sldNum" sz="quarter" idx="12"/>
          </p:nvPr>
        </p:nvSpPr>
        <p:spPr/>
        <p:txBody>
          <a:bodyPr/>
          <a:lstStyle/>
          <a:p>
            <a:fld id="{716D9922-87B3-6043-9531-5184EA303DC1}" type="slidenum">
              <a:rPr lang="en-US" smtClean="0"/>
              <a:t>9</a:t>
            </a:fld>
            <a:endParaRPr lang="en-US"/>
          </a:p>
        </p:txBody>
      </p:sp>
      <p:sp>
        <p:nvSpPr>
          <p:cNvPr id="5" name="Footer Placeholder 4">
            <a:extLst>
              <a:ext uri="{FF2B5EF4-FFF2-40B4-BE49-F238E27FC236}">
                <a16:creationId xmlns:a16="http://schemas.microsoft.com/office/drawing/2014/main" id="{E6B2AB74-DC0B-F540-ACF9-80A45275AEF9}"/>
              </a:ext>
            </a:extLst>
          </p:cNvPr>
          <p:cNvSpPr>
            <a:spLocks noGrp="1"/>
          </p:cNvSpPr>
          <p:nvPr>
            <p:ph type="ftr" sz="quarter" idx="13"/>
          </p:nvPr>
        </p:nvSpPr>
        <p:spPr/>
        <p:txBody>
          <a:bodyPr/>
          <a:lstStyle/>
          <a:p>
            <a:endParaRPr lang="en-US" dirty="0"/>
          </a:p>
        </p:txBody>
      </p:sp>
      <p:pic>
        <p:nvPicPr>
          <p:cNvPr id="9" name="Picture 8" descr="A close up of a map&#10;&#10;Description automatically generated">
            <a:extLst>
              <a:ext uri="{FF2B5EF4-FFF2-40B4-BE49-F238E27FC236}">
                <a16:creationId xmlns:a16="http://schemas.microsoft.com/office/drawing/2014/main" id="{F29F8273-6576-5D45-BCE6-B5343A3DD6FE}"/>
              </a:ext>
            </a:extLst>
          </p:cNvPr>
          <p:cNvPicPr>
            <a:picLocks noChangeAspect="1"/>
          </p:cNvPicPr>
          <p:nvPr/>
        </p:nvPicPr>
        <p:blipFill>
          <a:blip r:embed="rId3"/>
          <a:stretch>
            <a:fillRect/>
          </a:stretch>
        </p:blipFill>
        <p:spPr>
          <a:xfrm>
            <a:off x="905688" y="2695858"/>
            <a:ext cx="9989862" cy="3319984"/>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17CF6A3-BF51-CA4C-8990-63367BED380A}"/>
                  </a:ext>
                </a:extLst>
              </p:cNvPr>
              <p:cNvSpPr txBox="1"/>
              <p:nvPr/>
            </p:nvSpPr>
            <p:spPr>
              <a:xfrm>
                <a:off x="905688" y="5615732"/>
                <a:ext cx="3550459" cy="400110"/>
              </a:xfrm>
              <a:prstGeom prst="rect">
                <a:avLst/>
              </a:prstGeom>
              <a:noFill/>
              <a:ln>
                <a:solidFill>
                  <a:schemeClr val="tx1"/>
                </a:solidFill>
              </a:ln>
            </p:spPr>
            <p:txBody>
              <a:bodyPr wrap="none" rtlCol="0">
                <a:spAutoFit/>
              </a:bodyPr>
              <a:lstStyle/>
              <a:p>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𝑛</m:t>
                        </m:r>
                      </m:e>
                      <m:sub>
                        <m:r>
                          <a:rPr lang="en-US" sz="2000" b="0" i="1" smtClean="0">
                            <a:latin typeface="Cambria Math" panose="02040503050406030204" pitchFamily="18" charset="0"/>
                          </a:rPr>
                          <m:t>𝑒</m:t>
                        </m:r>
                      </m:sub>
                    </m:sSub>
                    <m:r>
                      <a:rPr lang="en-US" sz="2000" b="0" i="1" smtClean="0">
                        <a:latin typeface="Cambria Math" panose="02040503050406030204" pitchFamily="18" charset="0"/>
                      </a:rPr>
                      <m:t>∼2×</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10</m:t>
                        </m:r>
                      </m:e>
                      <m:sup>
                        <m:r>
                          <a:rPr lang="en-US" sz="2000" b="0" i="1" smtClean="0">
                            <a:latin typeface="Cambria Math" panose="02040503050406030204" pitchFamily="18" charset="0"/>
                          </a:rPr>
                          <m:t>16</m:t>
                        </m:r>
                      </m:sup>
                    </m:sSup>
                    <m:r>
                      <a:rPr lang="en-US" sz="2000" b="0" i="1" smtClean="0">
                        <a:latin typeface="Cambria Math" panose="02040503050406030204" pitchFamily="18" charset="0"/>
                      </a:rPr>
                      <m:t>𝑐</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𝑚</m:t>
                        </m:r>
                      </m:e>
                      <m:sup>
                        <m:r>
                          <a:rPr lang="en-US" sz="2000" b="0" i="1" smtClean="0">
                            <a:latin typeface="Cambria Math" panose="02040503050406030204" pitchFamily="18" charset="0"/>
                          </a:rPr>
                          <m:t>−3</m:t>
                        </m:r>
                      </m:sup>
                    </m:sSup>
                  </m:oMath>
                </a14:m>
                <a:r>
                  <a:rPr lang="en-US" sz="2000" dirty="0"/>
                  <a:t> in all cases</a:t>
                </a:r>
              </a:p>
            </p:txBody>
          </p:sp>
        </mc:Choice>
        <mc:Fallback xmlns="">
          <p:sp>
            <p:nvSpPr>
              <p:cNvPr id="10" name="TextBox 9">
                <a:extLst>
                  <a:ext uri="{FF2B5EF4-FFF2-40B4-BE49-F238E27FC236}">
                    <a16:creationId xmlns:a16="http://schemas.microsoft.com/office/drawing/2014/main" id="{C17CF6A3-BF51-CA4C-8990-63367BED380A}"/>
                  </a:ext>
                </a:extLst>
              </p:cNvPr>
              <p:cNvSpPr txBox="1">
                <a:spLocks noRot="1" noChangeAspect="1" noMove="1" noResize="1" noEditPoints="1" noAdjustHandles="1" noChangeArrowheads="1" noChangeShapeType="1" noTextEdit="1"/>
              </p:cNvSpPr>
              <p:nvPr/>
            </p:nvSpPr>
            <p:spPr>
              <a:xfrm>
                <a:off x="905688" y="5615732"/>
                <a:ext cx="3550459" cy="400110"/>
              </a:xfrm>
              <a:prstGeom prst="rect">
                <a:avLst/>
              </a:prstGeom>
              <a:blipFill>
                <a:blip r:embed="rId4"/>
                <a:stretch>
                  <a:fillRect t="-5882" r="-355" b="-17647"/>
                </a:stretch>
              </a:blipFill>
              <a:ln>
                <a:solidFill>
                  <a:schemeClr val="tx1"/>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B76C1659-6578-B441-8C3A-4372ABA2CC94}"/>
                  </a:ext>
                </a:extLst>
              </p:cNvPr>
              <p:cNvSpPr txBox="1"/>
              <p:nvPr/>
            </p:nvSpPr>
            <p:spPr>
              <a:xfrm>
                <a:off x="484909" y="2478952"/>
                <a:ext cx="2894900" cy="307777"/>
              </a:xfrm>
              <a:prstGeom prst="rect">
                <a:avLst/>
              </a:prstGeom>
              <a:noFill/>
            </p:spPr>
            <p:txBody>
              <a:bodyPr wrap="square" rtlCol="0">
                <a:spAutoFit/>
              </a:bodyPr>
              <a:lstStyle/>
              <a:p>
                <a:r>
                  <a:rPr lang="en-US" sz="1400" dirty="0"/>
                  <a:t>Matched: 20 TW, 0.5 </a:t>
                </a:r>
                <a:r>
                  <a:rPr lang="en-US" sz="1400" dirty="0" err="1"/>
                  <a:t>ps</a:t>
                </a:r>
                <a:r>
                  <a:rPr lang="en-US" sz="1400" dirty="0"/>
                  <a:t>, </a:t>
                </a:r>
                <a14:m>
                  <m:oMath xmlns:m="http://schemas.openxmlformats.org/officeDocument/2006/math">
                    <m:sSub>
                      <m:sSubPr>
                        <m:ctrlPr>
                          <a:rPr lang="en-US" sz="1400" i="1" dirty="0" smtClean="0">
                            <a:latin typeface="Cambria Math" panose="02040503050406030204" pitchFamily="18" charset="0"/>
                          </a:rPr>
                        </m:ctrlPr>
                      </m:sSubPr>
                      <m:e>
                        <m:r>
                          <a:rPr lang="en-US" sz="1400" i="1" dirty="0" smtClean="0">
                            <a:latin typeface="Cambria Math" panose="02040503050406030204" pitchFamily="18" charset="0"/>
                          </a:rPr>
                          <m:t>𝑎</m:t>
                        </m:r>
                      </m:e>
                      <m:sub>
                        <m:r>
                          <a:rPr lang="en-US" sz="1400" i="1" dirty="0" smtClean="0">
                            <a:latin typeface="Cambria Math" panose="02040503050406030204" pitchFamily="18" charset="0"/>
                          </a:rPr>
                          <m:t>0</m:t>
                        </m:r>
                      </m:sub>
                    </m:sSub>
                  </m:oMath>
                </a14:m>
                <a:r>
                  <a:rPr lang="en-US" sz="1400" dirty="0"/>
                  <a:t> =2.4 </a:t>
                </a:r>
              </a:p>
            </p:txBody>
          </p:sp>
        </mc:Choice>
        <mc:Fallback>
          <p:sp>
            <p:nvSpPr>
              <p:cNvPr id="11" name="TextBox 10">
                <a:extLst>
                  <a:ext uri="{FF2B5EF4-FFF2-40B4-BE49-F238E27FC236}">
                    <a16:creationId xmlns:a16="http://schemas.microsoft.com/office/drawing/2014/main" id="{B76C1659-6578-B441-8C3A-4372ABA2CC94}"/>
                  </a:ext>
                </a:extLst>
              </p:cNvPr>
              <p:cNvSpPr txBox="1">
                <a:spLocks noRot="1" noChangeAspect="1" noMove="1" noResize="1" noEditPoints="1" noAdjustHandles="1" noChangeArrowheads="1" noChangeShapeType="1" noTextEdit="1"/>
              </p:cNvSpPr>
              <p:nvPr/>
            </p:nvSpPr>
            <p:spPr>
              <a:xfrm>
                <a:off x="484909" y="2478952"/>
                <a:ext cx="2894900" cy="307777"/>
              </a:xfrm>
              <a:prstGeom prst="rect">
                <a:avLst/>
              </a:prstGeom>
              <a:blipFill>
                <a:blip r:embed="rId5"/>
                <a:stretch>
                  <a:fillRect l="-437" b="-20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29049872-21F5-9949-87AC-313491FEE8CA}"/>
                  </a:ext>
                </a:extLst>
              </p:cNvPr>
              <p:cNvSpPr txBox="1"/>
              <p:nvPr/>
            </p:nvSpPr>
            <p:spPr>
              <a:xfrm>
                <a:off x="3931105" y="2495467"/>
                <a:ext cx="1969514" cy="307777"/>
              </a:xfrm>
              <a:prstGeom prst="rect">
                <a:avLst/>
              </a:prstGeom>
              <a:noFill/>
            </p:spPr>
            <p:txBody>
              <a:bodyPr wrap="none" rtlCol="0">
                <a:spAutoFit/>
              </a:bodyPr>
              <a:lstStyle/>
              <a:p>
                <a:r>
                  <a:rPr lang="en-US" sz="1400" dirty="0"/>
                  <a:t>20 TW, 0.5 </a:t>
                </a:r>
                <a:r>
                  <a:rPr lang="en-US" sz="1400" dirty="0" err="1"/>
                  <a:t>ps</a:t>
                </a:r>
                <a:r>
                  <a:rPr lang="en-US" sz="1400" dirty="0"/>
                  <a:t>, </a:t>
                </a:r>
                <a14:m>
                  <m:oMath xmlns:m="http://schemas.openxmlformats.org/officeDocument/2006/math">
                    <m:sSub>
                      <m:sSubPr>
                        <m:ctrlPr>
                          <a:rPr lang="en-US" sz="1400" i="1" dirty="0" smtClean="0">
                            <a:latin typeface="Cambria Math" panose="02040503050406030204" pitchFamily="18" charset="0"/>
                          </a:rPr>
                        </m:ctrlPr>
                      </m:sSubPr>
                      <m:e>
                        <m:r>
                          <a:rPr lang="en-US" sz="1400" i="1" dirty="0" smtClean="0">
                            <a:latin typeface="Cambria Math" panose="02040503050406030204" pitchFamily="18" charset="0"/>
                          </a:rPr>
                          <m:t>𝑎</m:t>
                        </m:r>
                      </m:e>
                      <m:sub>
                        <m:r>
                          <a:rPr lang="en-US" sz="1400" i="1" dirty="0" smtClean="0">
                            <a:latin typeface="Cambria Math" panose="02040503050406030204" pitchFamily="18" charset="0"/>
                          </a:rPr>
                          <m:t>0</m:t>
                        </m:r>
                      </m:sub>
                    </m:sSub>
                  </m:oMath>
                </a14:m>
                <a:r>
                  <a:rPr lang="en-US" sz="1400" dirty="0"/>
                  <a:t> =3.8</a:t>
                </a:r>
              </a:p>
            </p:txBody>
          </p:sp>
        </mc:Choice>
        <mc:Fallback>
          <p:sp>
            <p:nvSpPr>
              <p:cNvPr id="12" name="TextBox 11">
                <a:extLst>
                  <a:ext uri="{FF2B5EF4-FFF2-40B4-BE49-F238E27FC236}">
                    <a16:creationId xmlns:a16="http://schemas.microsoft.com/office/drawing/2014/main" id="{29049872-21F5-9949-87AC-313491FEE8CA}"/>
                  </a:ext>
                </a:extLst>
              </p:cNvPr>
              <p:cNvSpPr txBox="1">
                <a:spLocks noRot="1" noChangeAspect="1" noMove="1" noResize="1" noEditPoints="1" noAdjustHandles="1" noChangeArrowheads="1" noChangeShapeType="1" noTextEdit="1"/>
              </p:cNvSpPr>
              <p:nvPr/>
            </p:nvSpPr>
            <p:spPr>
              <a:xfrm>
                <a:off x="3931105" y="2495467"/>
                <a:ext cx="1969514" cy="307777"/>
              </a:xfrm>
              <a:prstGeom prst="rect">
                <a:avLst/>
              </a:prstGeom>
              <a:blipFill>
                <a:blip r:embed="rId6"/>
                <a:stretch>
                  <a:fillRect l="-641" b="-1538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E5DB9754-09B1-7845-BF2B-9595AEAD67B1}"/>
                  </a:ext>
                </a:extLst>
              </p:cNvPr>
              <p:cNvSpPr txBox="1"/>
              <p:nvPr/>
            </p:nvSpPr>
            <p:spPr>
              <a:xfrm>
                <a:off x="6329227" y="2484779"/>
                <a:ext cx="1820435" cy="307777"/>
              </a:xfrm>
              <a:prstGeom prst="rect">
                <a:avLst/>
              </a:prstGeom>
              <a:noFill/>
            </p:spPr>
            <p:txBody>
              <a:bodyPr wrap="none" rtlCol="0">
                <a:spAutoFit/>
              </a:bodyPr>
              <a:lstStyle/>
              <a:p>
                <a:r>
                  <a:rPr lang="en-US" sz="1400" dirty="0"/>
                  <a:t>20 TW, 1 </a:t>
                </a:r>
                <a:r>
                  <a:rPr lang="en-US" sz="1400" dirty="0" err="1"/>
                  <a:t>ps</a:t>
                </a:r>
                <a:r>
                  <a:rPr lang="en-US" sz="1400" dirty="0"/>
                  <a:t>, </a:t>
                </a:r>
                <a14:m>
                  <m:oMath xmlns:m="http://schemas.openxmlformats.org/officeDocument/2006/math">
                    <m:sSub>
                      <m:sSubPr>
                        <m:ctrlPr>
                          <a:rPr lang="en-US" sz="1400" i="1" dirty="0" smtClean="0">
                            <a:latin typeface="Cambria Math" panose="02040503050406030204" pitchFamily="18" charset="0"/>
                          </a:rPr>
                        </m:ctrlPr>
                      </m:sSubPr>
                      <m:e>
                        <m:r>
                          <a:rPr lang="en-US" sz="1400" i="1" dirty="0" smtClean="0">
                            <a:latin typeface="Cambria Math" panose="02040503050406030204" pitchFamily="18" charset="0"/>
                          </a:rPr>
                          <m:t>𝑎</m:t>
                        </m:r>
                      </m:e>
                      <m:sub>
                        <m:r>
                          <a:rPr lang="en-US" sz="1400" i="1" dirty="0" smtClean="0">
                            <a:latin typeface="Cambria Math" panose="02040503050406030204" pitchFamily="18" charset="0"/>
                          </a:rPr>
                          <m:t>0</m:t>
                        </m:r>
                      </m:sub>
                    </m:sSub>
                  </m:oMath>
                </a14:m>
                <a:r>
                  <a:rPr lang="en-US" sz="1400" dirty="0"/>
                  <a:t> =3.8</a:t>
                </a:r>
              </a:p>
            </p:txBody>
          </p:sp>
        </mc:Choice>
        <mc:Fallback>
          <p:sp>
            <p:nvSpPr>
              <p:cNvPr id="13" name="TextBox 12">
                <a:extLst>
                  <a:ext uri="{FF2B5EF4-FFF2-40B4-BE49-F238E27FC236}">
                    <a16:creationId xmlns:a16="http://schemas.microsoft.com/office/drawing/2014/main" id="{E5DB9754-09B1-7845-BF2B-9595AEAD67B1}"/>
                  </a:ext>
                </a:extLst>
              </p:cNvPr>
              <p:cNvSpPr txBox="1">
                <a:spLocks noRot="1" noChangeAspect="1" noMove="1" noResize="1" noEditPoints="1" noAdjustHandles="1" noChangeArrowheads="1" noChangeShapeType="1" noTextEdit="1"/>
              </p:cNvSpPr>
              <p:nvPr/>
            </p:nvSpPr>
            <p:spPr>
              <a:xfrm>
                <a:off x="6329227" y="2484779"/>
                <a:ext cx="1820435" cy="307777"/>
              </a:xfrm>
              <a:prstGeom prst="rect">
                <a:avLst/>
              </a:prstGeom>
              <a:blipFill>
                <a:blip r:embed="rId7"/>
                <a:stretch>
                  <a:fillRect l="-690" t="-4000" b="-20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0BE61940-4BA0-A34B-9ED2-BEF22F96E443}"/>
                  </a:ext>
                </a:extLst>
              </p:cNvPr>
              <p:cNvSpPr txBox="1"/>
              <p:nvPr/>
            </p:nvSpPr>
            <p:spPr>
              <a:xfrm>
                <a:off x="8465514" y="2495466"/>
                <a:ext cx="1820435" cy="307777"/>
              </a:xfrm>
              <a:prstGeom prst="rect">
                <a:avLst/>
              </a:prstGeom>
              <a:noFill/>
            </p:spPr>
            <p:txBody>
              <a:bodyPr wrap="none" rtlCol="0">
                <a:spAutoFit/>
              </a:bodyPr>
              <a:lstStyle/>
              <a:p>
                <a:r>
                  <a:rPr lang="en-US" sz="1400" dirty="0"/>
                  <a:t>20 TW, 1 </a:t>
                </a:r>
                <a:r>
                  <a:rPr lang="en-US" sz="1400" dirty="0" err="1"/>
                  <a:t>ps</a:t>
                </a:r>
                <a:r>
                  <a:rPr lang="en-US" sz="1400" dirty="0"/>
                  <a:t>, </a:t>
                </a:r>
                <a14:m>
                  <m:oMath xmlns:m="http://schemas.openxmlformats.org/officeDocument/2006/math">
                    <m:sSub>
                      <m:sSubPr>
                        <m:ctrlPr>
                          <a:rPr lang="en-US" sz="1400" i="1" dirty="0" smtClean="0">
                            <a:latin typeface="Cambria Math" panose="02040503050406030204" pitchFamily="18" charset="0"/>
                          </a:rPr>
                        </m:ctrlPr>
                      </m:sSubPr>
                      <m:e>
                        <m:r>
                          <a:rPr lang="en-US" sz="1400" i="1" dirty="0" smtClean="0">
                            <a:latin typeface="Cambria Math" panose="02040503050406030204" pitchFamily="18" charset="0"/>
                          </a:rPr>
                          <m:t>𝑎</m:t>
                        </m:r>
                      </m:e>
                      <m:sub>
                        <m:r>
                          <a:rPr lang="en-US" sz="1400" i="1" dirty="0" smtClean="0">
                            <a:latin typeface="Cambria Math" panose="02040503050406030204" pitchFamily="18" charset="0"/>
                          </a:rPr>
                          <m:t>0</m:t>
                        </m:r>
                      </m:sub>
                    </m:sSub>
                  </m:oMath>
                </a14:m>
                <a:r>
                  <a:rPr lang="en-US" sz="1400" dirty="0"/>
                  <a:t> =3.8</a:t>
                </a:r>
              </a:p>
            </p:txBody>
          </p:sp>
        </mc:Choice>
        <mc:Fallback>
          <p:sp>
            <p:nvSpPr>
              <p:cNvPr id="14" name="TextBox 13">
                <a:extLst>
                  <a:ext uri="{FF2B5EF4-FFF2-40B4-BE49-F238E27FC236}">
                    <a16:creationId xmlns:a16="http://schemas.microsoft.com/office/drawing/2014/main" id="{0BE61940-4BA0-A34B-9ED2-BEF22F96E443}"/>
                  </a:ext>
                </a:extLst>
              </p:cNvPr>
              <p:cNvSpPr txBox="1">
                <a:spLocks noRot="1" noChangeAspect="1" noMove="1" noResize="1" noEditPoints="1" noAdjustHandles="1" noChangeArrowheads="1" noChangeShapeType="1" noTextEdit="1"/>
              </p:cNvSpPr>
              <p:nvPr/>
            </p:nvSpPr>
            <p:spPr>
              <a:xfrm>
                <a:off x="8465514" y="2495466"/>
                <a:ext cx="1820435" cy="307777"/>
              </a:xfrm>
              <a:prstGeom prst="rect">
                <a:avLst/>
              </a:prstGeom>
              <a:blipFill>
                <a:blip r:embed="rId8"/>
                <a:stretch>
                  <a:fillRect l="-1389" b="-15385"/>
                </a:stretch>
              </a:blipFill>
            </p:spPr>
            <p:txBody>
              <a:bodyPr/>
              <a:lstStyle/>
              <a:p>
                <a:r>
                  <a:rPr lang="en-US">
                    <a:noFill/>
                  </a:rPr>
                  <a:t> </a:t>
                </a:r>
              </a:p>
            </p:txBody>
          </p:sp>
        </mc:Fallback>
      </mc:AlternateContent>
    </p:spTree>
    <p:extLst>
      <p:ext uri="{BB962C8B-B14F-4D97-AF65-F5344CB8AC3E}">
        <p14:creationId xmlns:p14="http://schemas.microsoft.com/office/powerpoint/2010/main" val="334040456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LHD_Palmer" id="{0C366F2B-4799-D248-BDFC-E57BB9DA9EF4}" vid="{612D999E-72F1-C743-A98D-9275D80DBD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2642</TotalTime>
  <Words>4720</Words>
  <Application>Microsoft Macintosh PowerPoint</Application>
  <PresentationFormat>Widescreen</PresentationFormat>
  <Paragraphs>478</Paragraphs>
  <Slides>55</Slides>
  <Notes>2</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64" baseType="lpstr">
      <vt:lpstr>Arial</vt:lpstr>
      <vt:lpstr>Calibri</vt:lpstr>
      <vt:lpstr>Cambria Math</vt:lpstr>
      <vt:lpstr>Monotype Sorts</vt:lpstr>
      <vt:lpstr>Symbol</vt:lpstr>
      <vt:lpstr>Tahoma</vt:lpstr>
      <vt:lpstr>Times</vt:lpstr>
      <vt:lpstr>Office Theme</vt:lpstr>
      <vt:lpstr>Graph</vt:lpstr>
      <vt:lpstr>The ATF Science Planning Workshop</vt:lpstr>
      <vt:lpstr>Acknowledgements</vt:lpstr>
      <vt:lpstr>Summary</vt:lpstr>
      <vt:lpstr>ATF Provides Unique Electron Beam + Laser Capabilities</vt:lpstr>
      <vt:lpstr>Workshop Deliverables</vt:lpstr>
      <vt:lpstr>Science Thrusts</vt:lpstr>
      <vt:lpstr>Science Thrusts</vt:lpstr>
      <vt:lpstr>LWIR Driven Science</vt:lpstr>
      <vt:lpstr>Electron Acceleration (LWFA)</vt:lpstr>
      <vt:lpstr>Electron Acceleration (LWFA)</vt:lpstr>
      <vt:lpstr>Ion Acceleration</vt:lpstr>
      <vt:lpstr>Ion Acceleration </vt:lpstr>
      <vt:lpstr>Novel Plasma Physics – Weibel Instability </vt:lpstr>
      <vt:lpstr>Novel Plasma Physics – Weibel Instability </vt:lpstr>
      <vt:lpstr>Novel Plasma Physics – Backwards Raman Amplification (BRA) of Short Pulses</vt:lpstr>
      <vt:lpstr>Development of Field Emission Cathodes</vt:lpstr>
      <vt:lpstr>Science Thrusts</vt:lpstr>
      <vt:lpstr>E-beam Driven Science</vt:lpstr>
      <vt:lpstr>Dielectric Wakefield Acceleration</vt:lpstr>
      <vt:lpstr>Dielectric Wakefield Acceleration</vt:lpstr>
      <vt:lpstr>Structure-based Beam Driven Acceleration </vt:lpstr>
      <vt:lpstr>Structure-based Beam Driven Acceleration </vt:lpstr>
      <vt:lpstr>Diamond Electron Amplifiers</vt:lpstr>
      <vt:lpstr>Science Thrusts</vt:lpstr>
      <vt:lpstr>Combined Laser and Electron Beam </vt:lpstr>
      <vt:lpstr>LWFA Injector</vt:lpstr>
      <vt:lpstr>Dielectric Laser Acceleration</vt:lpstr>
      <vt:lpstr>Dielectric Laser Acceleration</vt:lpstr>
      <vt:lpstr>Positron Generation and Acceleration</vt:lpstr>
      <vt:lpstr>Radiation generation in LWFA</vt:lpstr>
      <vt:lpstr>Radiation generation in LWFA</vt:lpstr>
      <vt:lpstr>Inverse Compton Scattering</vt:lpstr>
      <vt:lpstr>E-beam as Diagnostic</vt:lpstr>
      <vt:lpstr>Science Thrusts</vt:lpstr>
      <vt:lpstr>Methods, Diagnostics, and Tools </vt:lpstr>
      <vt:lpstr>Diagnostics – Electron Beam</vt:lpstr>
      <vt:lpstr>Diagnostics – Plasma </vt:lpstr>
      <vt:lpstr>High Rep Rate Capabilities</vt:lpstr>
      <vt:lpstr>High Rep Rate Capabilities</vt:lpstr>
      <vt:lpstr>High Rep-rate Capabilities </vt:lpstr>
      <vt:lpstr>Plasma Lens</vt:lpstr>
      <vt:lpstr>Plasma Lens</vt:lpstr>
      <vt:lpstr>Optically Pumped CO2 Amplifiers</vt:lpstr>
      <vt:lpstr>Optically Pumped CO2 Amplifiers</vt:lpstr>
      <vt:lpstr>Optically Pumped CO2 Amplifiers</vt:lpstr>
      <vt:lpstr>Laser Microfabrication</vt:lpstr>
      <vt:lpstr>Laser Microfabrication</vt:lpstr>
      <vt:lpstr>Simulation Tools</vt:lpstr>
      <vt:lpstr>Simulation Tools</vt:lpstr>
      <vt:lpstr>Simulation Tools</vt:lpstr>
      <vt:lpstr>Discussion and Summary</vt:lpstr>
      <vt:lpstr>Parameters Desired by Users </vt:lpstr>
      <vt:lpstr>Upgrades to Meet User Needs</vt:lpstr>
      <vt:lpstr>Upgrades to Meet User Needs</vt:lpstr>
      <vt:lpstr>The End</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Palmer, Mark</dc:creator>
  <cp:keywords/>
  <dc:description/>
  <cp:lastModifiedBy>Navid Vafaei-Najafabadi</cp:lastModifiedBy>
  <cp:revision>126</cp:revision>
  <dcterms:created xsi:type="dcterms:W3CDTF">2019-12-02T22:33:18Z</dcterms:created>
  <dcterms:modified xsi:type="dcterms:W3CDTF">2019-12-05T13:21:44Z</dcterms:modified>
  <cp:category/>
</cp:coreProperties>
</file>