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sldIdLst>
    <p:sldId id="256" r:id="rId5"/>
    <p:sldId id="374" r:id="rId6"/>
    <p:sldId id="365" r:id="rId7"/>
    <p:sldId id="370" r:id="rId8"/>
    <p:sldId id="366" r:id="rId9"/>
    <p:sldId id="368" r:id="rId10"/>
    <p:sldId id="363" r:id="rId11"/>
    <p:sldId id="367" r:id="rId12"/>
    <p:sldId id="369" r:id="rId13"/>
    <p:sldId id="373" r:id="rId14"/>
    <p:sldId id="372" r:id="rId15"/>
    <p:sldId id="371" r:id="rId16"/>
    <p:sldId id="375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  <a:srgbClr val="D0D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0FFD10-E7F3-405C-A9EA-4900B5185351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343748-7AD1-401C-AB75-B8AC3A601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6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343748-7AD1-401C-AB75-B8AC3A60135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52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9CA65-7411-49AD-AE56-EBE75410ADD4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533400" y="3581400"/>
            <a:ext cx="8077200" cy="0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6897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C68EC-2A3D-4FC8-A003-AD3980F18E64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9CA65-7411-49AD-AE56-EBE75410A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523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C68EC-2A3D-4FC8-A003-AD3980F18E64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9CA65-7411-49AD-AE56-EBE75410A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018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>
            <a:lvl1pPr>
              <a:defRPr b="0" cap="none" spc="0" baseline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2"/>
            <a:ext cx="8229600" cy="4678362"/>
          </a:xfrm>
        </p:spPr>
        <p:txBody>
          <a:bodyPr/>
          <a:lstStyle>
            <a:lvl1pPr>
              <a:defRPr b="0" cap="none" spc="0" baseline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defRPr>
            </a:lvl1pPr>
            <a:lvl2pPr>
              <a:defRPr b="0" cap="none" spc="0" baseline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defRPr>
            </a:lvl2pPr>
            <a:lvl3pPr>
              <a:defRPr b="0" cap="none" spc="0" baseline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defRPr>
            </a:lvl3pPr>
            <a:lvl4pPr>
              <a:defRPr b="0" cap="none" spc="0" baseline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defRPr>
            </a:lvl4pPr>
            <a:lvl5pPr>
              <a:defRPr b="0" cap="none" spc="0" baseline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9CA65-7411-49AD-AE56-EBE75410ADD4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219200"/>
            <a:ext cx="8077200" cy="0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1AEED02E-FC97-4FEC-BEE1-FEA647EA28EC}"/>
              </a:ext>
            </a:extLst>
          </p:cNvPr>
          <p:cNvSpPr/>
          <p:nvPr userDrawn="1"/>
        </p:nvSpPr>
        <p:spPr>
          <a:xfrm>
            <a:off x="6124525" y="6483797"/>
            <a:ext cx="255230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srgbClr val="FF0000"/>
                </a:solidFill>
              </a:rPr>
              <a:t>Propitiatory, for Government review only</a:t>
            </a:r>
          </a:p>
        </p:txBody>
      </p:sp>
      <p:pic>
        <p:nvPicPr>
          <p:cNvPr id="10" name="Picture 9" descr="C:\Users\Seyfollah\Desktop\Logo2.png">
            <a:extLst>
              <a:ext uri="{FF2B5EF4-FFF2-40B4-BE49-F238E27FC236}">
                <a16:creationId xmlns:a16="http://schemas.microsoft.com/office/drawing/2014/main" id="{14DC4D26-FEAD-4730-A83C-F4B8D168C624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98" y="6156960"/>
            <a:ext cx="2209800" cy="5645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065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C68EC-2A3D-4FC8-A003-AD3980F18E64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9CA65-7411-49AD-AE56-EBE75410A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88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C68EC-2A3D-4FC8-A003-AD3980F18E64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9CA65-7411-49AD-AE56-EBE75410A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864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C68EC-2A3D-4FC8-A003-AD3980F18E64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9CA65-7411-49AD-AE56-EBE75410A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88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C68EC-2A3D-4FC8-A003-AD3980F18E64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9CA65-7411-49AD-AE56-EBE75410A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75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C68EC-2A3D-4FC8-A003-AD3980F18E64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9CA65-7411-49AD-AE56-EBE75410A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692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C68EC-2A3D-4FC8-A003-AD3980F18E64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9CA65-7411-49AD-AE56-EBE75410A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594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C68EC-2A3D-4FC8-A003-AD3980F18E64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9CA65-7411-49AD-AE56-EBE75410A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060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DC68EC-2A3D-4FC8-A003-AD3980F18E64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E9CA65-7411-49AD-AE56-EBE75410A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94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457200"/>
            <a:ext cx="7772400" cy="2838450"/>
          </a:xfrm>
        </p:spPr>
        <p:txBody>
          <a:bodyPr>
            <a:normAutofit fontScale="90000"/>
          </a:bodyPr>
          <a:lstStyle/>
          <a:p>
            <a:b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b="1" u="sng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Partow Electro-Optic Bunch Characterization</a:t>
            </a:r>
            <a:b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dirty="0">
                <a:solidFill>
                  <a:schemeClr val="accent1">
                    <a:lumMod val="75000"/>
                  </a:schemeClr>
                </a:solidFill>
              </a:rPr>
            </a:b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886200"/>
            <a:ext cx="7010400" cy="25908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CEO: Payam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Rabiei</a:t>
            </a:r>
            <a:endParaRPr lang="en-US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Partow</a:t>
            </a:r>
            <a:r>
              <a:rPr lang="en-US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Technologies LLC, Vista, CA</a:t>
            </a:r>
          </a:p>
          <a:p>
            <a:endParaRPr lang="en-US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15205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5468D-7E52-422D-B751-E28519538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Vacuum feedthrough</a:t>
            </a:r>
          </a:p>
        </p:txBody>
      </p:sp>
      <p:pic>
        <p:nvPicPr>
          <p:cNvPr id="5" name="Content Placeholder 4" descr="A picture containing table, sitting, computer, white&#10;&#10;Description automatically generated">
            <a:extLst>
              <a:ext uri="{FF2B5EF4-FFF2-40B4-BE49-F238E27FC236}">
                <a16:creationId xmlns:a16="http://schemas.microsoft.com/office/drawing/2014/main" id="{6C659C40-A485-4F10-A209-11F2D18E5E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514600"/>
            <a:ext cx="5334002" cy="3000377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4B2AF91-372D-4331-97C1-AC7380A48EB6}"/>
              </a:ext>
            </a:extLst>
          </p:cNvPr>
          <p:cNvSpPr txBox="1"/>
          <p:nvPr/>
        </p:nvSpPr>
        <p:spPr>
          <a:xfrm>
            <a:off x="2057400" y="1905000"/>
            <a:ext cx="3144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Available form several suppliers</a:t>
            </a:r>
          </a:p>
        </p:txBody>
      </p:sp>
    </p:spTree>
    <p:extLst>
      <p:ext uri="{BB962C8B-B14F-4D97-AF65-F5344CB8AC3E}">
        <p14:creationId xmlns:p14="http://schemas.microsoft.com/office/powerpoint/2010/main" val="28536387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FC309CE-EC8A-49FB-9F3C-80004A4996DE}"/>
              </a:ext>
            </a:extLst>
          </p:cNvPr>
          <p:cNvSpPr/>
          <p:nvPr/>
        </p:nvSpPr>
        <p:spPr>
          <a:xfrm>
            <a:off x="1456695" y="1625600"/>
            <a:ext cx="1625600" cy="889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F-sec laser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C27F184-70A7-40C2-9911-4AF14397080A}"/>
              </a:ext>
            </a:extLst>
          </p:cNvPr>
          <p:cNvSpPr/>
          <p:nvPr/>
        </p:nvSpPr>
        <p:spPr>
          <a:xfrm>
            <a:off x="7061200" y="2590800"/>
            <a:ext cx="1625600" cy="889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Detector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FB37D5E-DBAA-4092-9852-DA4F3A70A058}"/>
              </a:ext>
            </a:extLst>
          </p:cNvPr>
          <p:cNvSpPr/>
          <p:nvPr/>
        </p:nvSpPr>
        <p:spPr>
          <a:xfrm>
            <a:off x="1066800" y="4267200"/>
            <a:ext cx="7315200" cy="111740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8FFCF53-525A-46EF-9534-019EF1843D3E}"/>
              </a:ext>
            </a:extLst>
          </p:cNvPr>
          <p:cNvSpPr/>
          <p:nvPr/>
        </p:nvSpPr>
        <p:spPr>
          <a:xfrm>
            <a:off x="5526157" y="4419600"/>
            <a:ext cx="228600" cy="152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Connector: Elbow 9">
            <a:extLst>
              <a:ext uri="{FF2B5EF4-FFF2-40B4-BE49-F238E27FC236}">
                <a16:creationId xmlns:a16="http://schemas.microsoft.com/office/drawing/2014/main" id="{A0F624BD-71B0-40E5-A8E5-80351EC14E83}"/>
              </a:ext>
            </a:extLst>
          </p:cNvPr>
          <p:cNvCxnSpPr>
            <a:cxnSpLocks/>
            <a:stCxn id="27" idx="3"/>
          </p:cNvCxnSpPr>
          <p:nvPr/>
        </p:nvCxnSpPr>
        <p:spPr>
          <a:xfrm>
            <a:off x="5147911" y="2056367"/>
            <a:ext cx="414689" cy="2363233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or: Elbow 10">
            <a:extLst>
              <a:ext uri="{FF2B5EF4-FFF2-40B4-BE49-F238E27FC236}">
                <a16:creationId xmlns:a16="http://schemas.microsoft.com/office/drawing/2014/main" id="{2FF75A78-5228-4070-BB52-994C086F0475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5684361" y="3074228"/>
            <a:ext cx="1384300" cy="1306443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A3FD801D-5CCA-45AC-8502-7611DCFFBF15}"/>
              </a:ext>
            </a:extLst>
          </p:cNvPr>
          <p:cNvSpPr/>
          <p:nvPr/>
        </p:nvSpPr>
        <p:spPr>
          <a:xfrm>
            <a:off x="4495800" y="4737100"/>
            <a:ext cx="304800" cy="1397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0480863-DD11-4296-A415-1B75801B3CCD}"/>
              </a:ext>
            </a:extLst>
          </p:cNvPr>
          <p:cNvCxnSpPr>
            <a:stCxn id="12" idx="7"/>
          </p:cNvCxnSpPr>
          <p:nvPr/>
        </p:nvCxnSpPr>
        <p:spPr>
          <a:xfrm flipV="1">
            <a:off x="4755963" y="4279900"/>
            <a:ext cx="197037" cy="4776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82D6E2B-DCE4-4701-B99E-B1AEBFE2C586}"/>
              </a:ext>
            </a:extLst>
          </p:cNvPr>
          <p:cNvCxnSpPr>
            <a:cxnSpLocks/>
            <a:endCxn id="8" idx="0"/>
          </p:cNvCxnSpPr>
          <p:nvPr/>
        </p:nvCxnSpPr>
        <p:spPr>
          <a:xfrm flipV="1">
            <a:off x="4699641" y="4267200"/>
            <a:ext cx="24759" cy="4508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A38B906-7CBB-4B5A-9D24-673D517A6897}"/>
              </a:ext>
            </a:extLst>
          </p:cNvPr>
          <p:cNvCxnSpPr>
            <a:cxnSpLocks/>
          </p:cNvCxnSpPr>
          <p:nvPr/>
        </p:nvCxnSpPr>
        <p:spPr>
          <a:xfrm flipH="1" flipV="1">
            <a:off x="4538952" y="4267200"/>
            <a:ext cx="85414" cy="4451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B84DAE1-BC43-4802-8DDE-4723B6130BE1}"/>
              </a:ext>
            </a:extLst>
          </p:cNvPr>
          <p:cNvCxnSpPr>
            <a:cxnSpLocks/>
            <a:stCxn id="12" idx="1"/>
          </p:cNvCxnSpPr>
          <p:nvPr/>
        </p:nvCxnSpPr>
        <p:spPr>
          <a:xfrm flipH="1" flipV="1">
            <a:off x="4335111" y="4267201"/>
            <a:ext cx="205326" cy="4903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280AC12-C377-464B-B90F-65ABC8A9FC39}"/>
              </a:ext>
            </a:extLst>
          </p:cNvPr>
          <p:cNvCxnSpPr>
            <a:cxnSpLocks/>
          </p:cNvCxnSpPr>
          <p:nvPr/>
        </p:nvCxnSpPr>
        <p:spPr>
          <a:xfrm flipV="1">
            <a:off x="4335111" y="4850697"/>
            <a:ext cx="205326" cy="5024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A0F73C5-426A-439E-9AB7-D9310580D5F1}"/>
              </a:ext>
            </a:extLst>
          </p:cNvPr>
          <p:cNvCxnSpPr>
            <a:cxnSpLocks/>
          </p:cNvCxnSpPr>
          <p:nvPr/>
        </p:nvCxnSpPr>
        <p:spPr>
          <a:xfrm flipV="1">
            <a:off x="4538952" y="4864099"/>
            <a:ext cx="30608" cy="4890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42B83E7-550D-42CF-9B10-340A47871CBD}"/>
              </a:ext>
            </a:extLst>
          </p:cNvPr>
          <p:cNvCxnSpPr>
            <a:cxnSpLocks/>
            <a:stCxn id="8" idx="2"/>
          </p:cNvCxnSpPr>
          <p:nvPr/>
        </p:nvCxnSpPr>
        <p:spPr>
          <a:xfrm flipH="1" flipV="1">
            <a:off x="4668078" y="4864100"/>
            <a:ext cx="56322" cy="5205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706750F-7890-4AD5-9870-54C061CAD23F}"/>
              </a:ext>
            </a:extLst>
          </p:cNvPr>
          <p:cNvCxnSpPr>
            <a:cxnSpLocks/>
          </p:cNvCxnSpPr>
          <p:nvPr/>
        </p:nvCxnSpPr>
        <p:spPr>
          <a:xfrm flipH="1" flipV="1">
            <a:off x="4717161" y="4879603"/>
            <a:ext cx="172278" cy="4773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2B0192F-CFA8-4E20-9036-BAF6C536681C}"/>
              </a:ext>
            </a:extLst>
          </p:cNvPr>
          <p:cNvCxnSpPr>
            <a:cxnSpLocks/>
            <a:stCxn id="8" idx="1"/>
            <a:endCxn id="8" idx="3"/>
          </p:cNvCxnSpPr>
          <p:nvPr/>
        </p:nvCxnSpPr>
        <p:spPr>
          <a:xfrm>
            <a:off x="1066800" y="4825904"/>
            <a:ext cx="7315200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le 1">
            <a:extLst>
              <a:ext uri="{FF2B5EF4-FFF2-40B4-BE49-F238E27FC236}">
                <a16:creationId xmlns:a16="http://schemas.microsoft.com/office/drawing/2014/main" id="{A78FCCFB-2A25-4593-954D-4EEDBE3C4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/>
              <a:t>Measurement system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7F05506-7201-4938-8628-DF10E710B437}"/>
              </a:ext>
            </a:extLst>
          </p:cNvPr>
          <p:cNvSpPr txBox="1"/>
          <p:nvPr/>
        </p:nvSpPr>
        <p:spPr>
          <a:xfrm>
            <a:off x="5640457" y="2566804"/>
            <a:ext cx="13406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Optical fiber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21F4B27-FC07-4306-A436-F554D23A44A8}"/>
              </a:ext>
            </a:extLst>
          </p:cNvPr>
          <p:cNvSpPr/>
          <p:nvPr/>
        </p:nvSpPr>
        <p:spPr>
          <a:xfrm>
            <a:off x="1371602" y="2869905"/>
            <a:ext cx="1828793" cy="889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Synchronization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74CB1F4-C67C-47F3-85AA-DD568009B46F}"/>
              </a:ext>
            </a:extLst>
          </p:cNvPr>
          <p:cNvCxnSpPr>
            <a:cxnSpLocks/>
            <a:endCxn id="22" idx="2"/>
          </p:cNvCxnSpPr>
          <p:nvPr/>
        </p:nvCxnSpPr>
        <p:spPr>
          <a:xfrm flipV="1">
            <a:off x="2269495" y="3758905"/>
            <a:ext cx="16504" cy="4955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816A0614-968E-4FBB-9882-C057AA977E7F}"/>
              </a:ext>
            </a:extLst>
          </p:cNvPr>
          <p:cNvCxnSpPr>
            <a:cxnSpLocks/>
            <a:endCxn id="4" idx="2"/>
          </p:cNvCxnSpPr>
          <p:nvPr/>
        </p:nvCxnSpPr>
        <p:spPr>
          <a:xfrm flipV="1">
            <a:off x="2269495" y="2514600"/>
            <a:ext cx="0" cy="3680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DED0B1DE-6A73-46CF-8FD9-3A131A1CB1BE}"/>
              </a:ext>
            </a:extLst>
          </p:cNvPr>
          <p:cNvSpPr/>
          <p:nvPr/>
        </p:nvSpPr>
        <p:spPr>
          <a:xfrm>
            <a:off x="3522311" y="1611867"/>
            <a:ext cx="1625600" cy="889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Variable delay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32DEC1C4-1EA4-4A02-A763-B0A30785418A}"/>
              </a:ext>
            </a:extLst>
          </p:cNvPr>
          <p:cNvCxnSpPr>
            <a:stCxn id="4" idx="3"/>
            <a:endCxn id="27" idx="1"/>
          </p:cNvCxnSpPr>
          <p:nvPr/>
        </p:nvCxnSpPr>
        <p:spPr>
          <a:xfrm flipV="1">
            <a:off x="3082295" y="2056367"/>
            <a:ext cx="440016" cy="137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2746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8FF2A-A473-4826-883F-C3A669B90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Measurement system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C7CC72-B8CD-4867-881E-3453BCA1BF9E}"/>
              </a:ext>
            </a:extLst>
          </p:cNvPr>
          <p:cNvSpPr/>
          <p:nvPr/>
        </p:nvSpPr>
        <p:spPr>
          <a:xfrm>
            <a:off x="2625582" y="2537102"/>
            <a:ext cx="1625600" cy="889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Laser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159EAB9-6A0F-49FF-BADB-B91DD435D5CA}"/>
              </a:ext>
            </a:extLst>
          </p:cNvPr>
          <p:cNvSpPr/>
          <p:nvPr/>
        </p:nvSpPr>
        <p:spPr>
          <a:xfrm>
            <a:off x="7061200" y="2590800"/>
            <a:ext cx="1625600" cy="889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High resolution spectrometer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B476FEF-9CA1-41C8-B842-C9FDC70B02D2}"/>
              </a:ext>
            </a:extLst>
          </p:cNvPr>
          <p:cNvSpPr/>
          <p:nvPr/>
        </p:nvSpPr>
        <p:spPr>
          <a:xfrm>
            <a:off x="1066800" y="4267200"/>
            <a:ext cx="7315200" cy="111740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DD315D-4985-443B-B3E8-8FEFDA9DD444}"/>
              </a:ext>
            </a:extLst>
          </p:cNvPr>
          <p:cNvSpPr/>
          <p:nvPr/>
        </p:nvSpPr>
        <p:spPr>
          <a:xfrm>
            <a:off x="5526157" y="4419600"/>
            <a:ext cx="228600" cy="152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Connector: Elbow 18">
            <a:extLst>
              <a:ext uri="{FF2B5EF4-FFF2-40B4-BE49-F238E27FC236}">
                <a16:creationId xmlns:a16="http://schemas.microsoft.com/office/drawing/2014/main" id="{BEB2754F-63CB-4AC4-9E00-09539B0B4571}"/>
              </a:ext>
            </a:extLst>
          </p:cNvPr>
          <p:cNvCxnSpPr>
            <a:cxnSpLocks/>
          </p:cNvCxnSpPr>
          <p:nvPr/>
        </p:nvCxnSpPr>
        <p:spPr>
          <a:xfrm>
            <a:off x="4251182" y="3035300"/>
            <a:ext cx="1311418" cy="138430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or: Elbow 23">
            <a:extLst>
              <a:ext uri="{FF2B5EF4-FFF2-40B4-BE49-F238E27FC236}">
                <a16:creationId xmlns:a16="http://schemas.microsoft.com/office/drawing/2014/main" id="{52528D6A-4969-4AAC-8239-795D419318B7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5684361" y="3074228"/>
            <a:ext cx="1384300" cy="1306443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0CD1583E-B9AF-4695-A77B-965F10921CBC}"/>
              </a:ext>
            </a:extLst>
          </p:cNvPr>
          <p:cNvSpPr/>
          <p:nvPr/>
        </p:nvSpPr>
        <p:spPr>
          <a:xfrm>
            <a:off x="4495800" y="4737100"/>
            <a:ext cx="304800" cy="1397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B60675D1-6165-45DC-9B89-15258CE2DE54}"/>
              </a:ext>
            </a:extLst>
          </p:cNvPr>
          <p:cNvCxnSpPr>
            <a:stCxn id="25" idx="7"/>
          </p:cNvCxnSpPr>
          <p:nvPr/>
        </p:nvCxnSpPr>
        <p:spPr>
          <a:xfrm flipV="1">
            <a:off x="4755963" y="4279900"/>
            <a:ext cx="197037" cy="4776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7F817A85-9410-423D-ACF8-5DF2FFB2EEB1}"/>
              </a:ext>
            </a:extLst>
          </p:cNvPr>
          <p:cNvCxnSpPr>
            <a:cxnSpLocks/>
            <a:endCxn id="15" idx="0"/>
          </p:cNvCxnSpPr>
          <p:nvPr/>
        </p:nvCxnSpPr>
        <p:spPr>
          <a:xfrm flipV="1">
            <a:off x="4699641" y="4267200"/>
            <a:ext cx="24759" cy="4508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7847CF90-CF00-42B1-BE58-8929A55E6284}"/>
              </a:ext>
            </a:extLst>
          </p:cNvPr>
          <p:cNvCxnSpPr>
            <a:cxnSpLocks/>
          </p:cNvCxnSpPr>
          <p:nvPr/>
        </p:nvCxnSpPr>
        <p:spPr>
          <a:xfrm flipH="1" flipV="1">
            <a:off x="4538952" y="4267200"/>
            <a:ext cx="85414" cy="4451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1609109E-5846-4128-9174-056EDBF7AB2D}"/>
              </a:ext>
            </a:extLst>
          </p:cNvPr>
          <p:cNvCxnSpPr>
            <a:cxnSpLocks/>
            <a:stCxn id="25" idx="1"/>
          </p:cNvCxnSpPr>
          <p:nvPr/>
        </p:nvCxnSpPr>
        <p:spPr>
          <a:xfrm flipH="1" flipV="1">
            <a:off x="4335111" y="4267201"/>
            <a:ext cx="205326" cy="4903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82D2C6F1-EBE8-4CA3-B2CA-3C340B9C98CF}"/>
              </a:ext>
            </a:extLst>
          </p:cNvPr>
          <p:cNvCxnSpPr>
            <a:cxnSpLocks/>
          </p:cNvCxnSpPr>
          <p:nvPr/>
        </p:nvCxnSpPr>
        <p:spPr>
          <a:xfrm flipV="1">
            <a:off x="4335111" y="4850697"/>
            <a:ext cx="205326" cy="5024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7655A732-5031-4577-A113-1D29DE56A094}"/>
              </a:ext>
            </a:extLst>
          </p:cNvPr>
          <p:cNvCxnSpPr>
            <a:cxnSpLocks/>
          </p:cNvCxnSpPr>
          <p:nvPr/>
        </p:nvCxnSpPr>
        <p:spPr>
          <a:xfrm flipV="1">
            <a:off x="4538952" y="4864099"/>
            <a:ext cx="30608" cy="4890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A0B045CA-40A5-4A03-B8A3-8A97ABCA3F85}"/>
              </a:ext>
            </a:extLst>
          </p:cNvPr>
          <p:cNvCxnSpPr>
            <a:cxnSpLocks/>
            <a:stCxn id="15" idx="2"/>
          </p:cNvCxnSpPr>
          <p:nvPr/>
        </p:nvCxnSpPr>
        <p:spPr>
          <a:xfrm flipH="1" flipV="1">
            <a:off x="4668078" y="4864100"/>
            <a:ext cx="56322" cy="5205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6C2D9B49-A149-46DF-9B10-13B862C5D243}"/>
              </a:ext>
            </a:extLst>
          </p:cNvPr>
          <p:cNvCxnSpPr>
            <a:cxnSpLocks/>
          </p:cNvCxnSpPr>
          <p:nvPr/>
        </p:nvCxnSpPr>
        <p:spPr>
          <a:xfrm flipH="1" flipV="1">
            <a:off x="4717161" y="4879603"/>
            <a:ext cx="172278" cy="4773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5CFD2743-E2FE-4725-8FD9-75932F7F63F6}"/>
              </a:ext>
            </a:extLst>
          </p:cNvPr>
          <p:cNvCxnSpPr>
            <a:stCxn id="15" idx="1"/>
            <a:endCxn id="15" idx="3"/>
          </p:cNvCxnSpPr>
          <p:nvPr/>
        </p:nvCxnSpPr>
        <p:spPr>
          <a:xfrm>
            <a:off x="1066800" y="4825904"/>
            <a:ext cx="7315200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BD9A2398-CAF7-405D-9755-F3FF24A11749}"/>
              </a:ext>
            </a:extLst>
          </p:cNvPr>
          <p:cNvSpPr txBox="1"/>
          <p:nvPr/>
        </p:nvSpPr>
        <p:spPr>
          <a:xfrm>
            <a:off x="4953000" y="2659617"/>
            <a:ext cx="13406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Optical fiber</a:t>
            </a:r>
          </a:p>
        </p:txBody>
      </p:sp>
    </p:spTree>
    <p:extLst>
      <p:ext uri="{BB962C8B-B14F-4D97-AF65-F5344CB8AC3E}">
        <p14:creationId xmlns:p14="http://schemas.microsoft.com/office/powerpoint/2010/main" val="35078667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89C58-9034-423F-B1FC-A3B8F082A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Time-line for experiment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BD15F8-75C7-475D-8CAD-64378DA89D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Last quarter of 2020</a:t>
            </a:r>
          </a:p>
          <a:p>
            <a:r>
              <a:rPr lang="en-US" dirty="0"/>
              <a:t>Beam parameters </a:t>
            </a:r>
          </a:p>
          <a:p>
            <a:pPr lvl="1"/>
            <a:r>
              <a:rPr lang="en-US" dirty="0"/>
              <a:t>We should be able to characterize most beams but higher charge and higher repetition rate is advantageous</a:t>
            </a:r>
          </a:p>
          <a:p>
            <a:r>
              <a:rPr lang="en-US" dirty="0"/>
              <a:t>No hazard for </a:t>
            </a:r>
            <a:r>
              <a:rPr lang="en-US" dirty="0" err="1"/>
              <a:t>oue</a:t>
            </a:r>
            <a:r>
              <a:rPr lang="en-US" dirty="0"/>
              <a:t> equipment</a:t>
            </a:r>
          </a:p>
          <a:p>
            <a:r>
              <a:rPr lang="en-US" dirty="0"/>
              <a:t>Estimated beam time is 40-80 hours.</a:t>
            </a:r>
          </a:p>
          <a:p>
            <a:r>
              <a:rPr lang="en-US" dirty="0"/>
              <a:t>Need help from ATF to setup </a:t>
            </a:r>
            <a:r>
              <a:rPr lang="en-US"/>
              <a:t>and perform tests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63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1AABC-1FCB-4643-81B8-C6806C3F7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Project description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FC74E2-E485-43FB-9379-D79C220DFC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Title:</a:t>
            </a:r>
          </a:p>
          <a:p>
            <a:pPr lvl="1"/>
            <a:r>
              <a:rPr lang="en-US" dirty="0"/>
              <a:t>Lithium niobite thin film modulators for electron beam characterization</a:t>
            </a:r>
          </a:p>
          <a:p>
            <a:r>
              <a:rPr lang="en-US" dirty="0"/>
              <a:t>DOE SBIR Phase I funded</a:t>
            </a:r>
          </a:p>
          <a:p>
            <a:r>
              <a:rPr lang="en-US" dirty="0"/>
              <a:t>DOE SBIR Phase II pending</a:t>
            </a:r>
          </a:p>
          <a:p>
            <a:r>
              <a:rPr lang="en-US" dirty="0"/>
              <a:t>Collaborators</a:t>
            </a:r>
          </a:p>
          <a:p>
            <a:pPr lvl="1"/>
            <a:r>
              <a:rPr lang="en-US" dirty="0" err="1"/>
              <a:t>Rensaelear</a:t>
            </a:r>
            <a:r>
              <a:rPr lang="en-US" dirty="0"/>
              <a:t> </a:t>
            </a:r>
            <a:r>
              <a:rPr lang="en-US" dirty="0" err="1"/>
              <a:t>Polythechnic</a:t>
            </a:r>
            <a:r>
              <a:rPr lang="en-US" dirty="0"/>
              <a:t> Institute, Prof. Ingrid </a:t>
            </a:r>
            <a:r>
              <a:rPr lang="en-US" dirty="0" err="1"/>
              <a:t>Wilkei</a:t>
            </a:r>
            <a:endParaRPr lang="en-US" dirty="0"/>
          </a:p>
          <a:p>
            <a:pPr lvl="1"/>
            <a:r>
              <a:rPr lang="en-US" dirty="0"/>
              <a:t>Argonne </a:t>
            </a:r>
            <a:r>
              <a:rPr lang="en-US" dirty="0" err="1"/>
              <a:t>Wakefiled</a:t>
            </a:r>
            <a:r>
              <a:rPr lang="en-US" dirty="0"/>
              <a:t> Accelerator, Dr. John Power</a:t>
            </a:r>
          </a:p>
        </p:txBody>
      </p:sp>
    </p:spTree>
    <p:extLst>
      <p:ext uri="{BB962C8B-B14F-4D97-AF65-F5344CB8AC3E}">
        <p14:creationId xmlns:p14="http://schemas.microsoft.com/office/powerpoint/2010/main" val="678488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7EE08-6FAB-46A5-AA8A-81FD60976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Existing beam characterization method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74E131-E184-4D74-A09D-1CA36BBBE88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250" y="3730834"/>
            <a:ext cx="5616550" cy="23622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1B75021-4E7B-43FC-BAA3-94EF827428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47802"/>
            <a:ext cx="8229600" cy="4678362"/>
          </a:xfrm>
        </p:spPr>
        <p:txBody>
          <a:bodyPr/>
          <a:lstStyle/>
          <a:p>
            <a:r>
              <a:rPr lang="en-US" dirty="0"/>
              <a:t>Using electro-optic crystals a femtosecond pulse is modulated  by electron beam electric field</a:t>
            </a:r>
          </a:p>
          <a:p>
            <a:r>
              <a:rPr lang="en-US" dirty="0"/>
              <a:t>The beam duration is characterized non-destructively</a:t>
            </a:r>
          </a:p>
          <a:p>
            <a:r>
              <a:rPr lang="en-US" dirty="0"/>
              <a:t>E-O crystal used </a:t>
            </a:r>
          </a:p>
          <a:p>
            <a:pPr marL="0" indent="0">
              <a:buNone/>
            </a:pPr>
            <a:r>
              <a:rPr lang="en-US" dirty="0" err="1"/>
              <a:t>ZnTe</a:t>
            </a:r>
            <a:r>
              <a:rPr lang="en-US" dirty="0"/>
              <a:t>(4pm/V),</a:t>
            </a:r>
          </a:p>
          <a:p>
            <a:pPr marL="0" indent="0">
              <a:buNone/>
            </a:pPr>
            <a:r>
              <a:rPr lang="en-US" dirty="0"/>
              <a:t> or </a:t>
            </a:r>
            <a:r>
              <a:rPr lang="en-US" dirty="0" err="1"/>
              <a:t>GaP</a:t>
            </a:r>
            <a:r>
              <a:rPr lang="en-US" dirty="0"/>
              <a:t> (0.5pm/v)</a:t>
            </a:r>
          </a:p>
        </p:txBody>
      </p:sp>
    </p:spTree>
    <p:extLst>
      <p:ext uri="{BB962C8B-B14F-4D97-AF65-F5344CB8AC3E}">
        <p14:creationId xmlns:p14="http://schemas.microsoft.com/office/powerpoint/2010/main" val="38031728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8EEF2-3E78-45BD-B434-EA1B74925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715962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Proposed Electro-optic Mach-Zehnder modulator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EBAA41-EF8B-4EC8-9F26-AA63AF6CD1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optical waveguide is used. </a:t>
            </a:r>
          </a:p>
          <a:p>
            <a:r>
              <a:rPr lang="en-US" dirty="0"/>
              <a:t>By applying electric field light phase is modulated</a:t>
            </a:r>
          </a:p>
          <a:p>
            <a:r>
              <a:rPr lang="en-US" dirty="0"/>
              <a:t>The circuit convert phase to intensity  signal</a:t>
            </a:r>
          </a:p>
        </p:txBody>
      </p:sp>
      <p:pic>
        <p:nvPicPr>
          <p:cNvPr id="1026" name="Picture 2" descr="https://d2vlcm61l7u1fs.cloudfront.net/media%2F1fb%2F1fbc297f-b4fd-46a3-8947-e522f21d6485%2FphpVwSrcv.png">
            <a:extLst>
              <a:ext uri="{FF2B5EF4-FFF2-40B4-BE49-F238E27FC236}">
                <a16:creationId xmlns:a16="http://schemas.microsoft.com/office/drawing/2014/main" id="{DF1472BB-8AF0-40C7-B141-21D97E4EAA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786983"/>
            <a:ext cx="4953000" cy="293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4864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A5754-ECEC-450E-890C-888C5A971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Proposed idea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3312F3-A7A7-4681-8A4F-C98A21F123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Lithium niobite has much  higher electro-optic coefficient (30pm/V) -&gt; much better sensitivity</a:t>
            </a:r>
          </a:p>
          <a:p>
            <a:r>
              <a:rPr lang="en-US" dirty="0"/>
              <a:t>However it has not been used due to limitation for phase matching between electron-beam velocity and optical signal</a:t>
            </a:r>
          </a:p>
          <a:p>
            <a:r>
              <a:rPr lang="en-US" dirty="0"/>
              <a:t>Using our thin film lithium niobate on quartz this problem can be solved</a:t>
            </a:r>
          </a:p>
          <a:p>
            <a:r>
              <a:rPr lang="en-US" dirty="0"/>
              <a:t>It is fiber based so is much cheaper and easier to operate</a:t>
            </a:r>
          </a:p>
          <a:p>
            <a:r>
              <a:rPr lang="en-US" dirty="0"/>
              <a:t>Detection scheme is a simple spectrometer</a:t>
            </a:r>
          </a:p>
          <a:p>
            <a:pPr lvl="1"/>
            <a:r>
              <a:rPr lang="en-US" dirty="0"/>
              <a:t>Allows characterization of beams as short as 0.1psec</a:t>
            </a:r>
          </a:p>
        </p:txBody>
      </p:sp>
    </p:spTree>
    <p:extLst>
      <p:ext uri="{BB962C8B-B14F-4D97-AF65-F5344CB8AC3E}">
        <p14:creationId xmlns:p14="http://schemas.microsoft.com/office/powerpoint/2010/main" val="30434289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565E3-0481-4E4D-B05D-BEE95276C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Calculated field profile in sensor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36F374-BD8A-4A67-BB99-1223A1AE513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62000" y="1493837"/>
            <a:ext cx="3276600" cy="25644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39878EA-2FF2-4476-BF2B-15C1727C23F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648200" y="1391247"/>
            <a:ext cx="3276600" cy="2667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FC5D6FF-57E6-4517-9B58-EE543E2ECBD1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761978" y="3810000"/>
            <a:ext cx="3276622" cy="2458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5078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0211B-63AC-4A85-98B3-3C3E41FE1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Fiber-attached modulator (on Silicon)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169009-EF81-4008-A309-5F5FD9435C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39" y="1485900"/>
            <a:ext cx="5181600" cy="388620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6512FDB3-70A1-431A-8E83-751AD2A685C3}"/>
              </a:ext>
            </a:extLst>
          </p:cNvPr>
          <p:cNvGrpSpPr/>
          <p:nvPr/>
        </p:nvGrpSpPr>
        <p:grpSpPr>
          <a:xfrm>
            <a:off x="3800061" y="2203174"/>
            <a:ext cx="4876800" cy="3657600"/>
            <a:chOff x="3800061" y="2203174"/>
            <a:chExt cx="4876800" cy="3657600"/>
          </a:xfrm>
        </p:grpSpPr>
        <p:pic>
          <p:nvPicPr>
            <p:cNvPr id="4" name="Picture 3" descr="A glass of wine&#10;&#10;Description automatically generated">
              <a:extLst>
                <a:ext uri="{FF2B5EF4-FFF2-40B4-BE49-F238E27FC236}">
                  <a16:creationId xmlns:a16="http://schemas.microsoft.com/office/drawing/2014/main" id="{2C8FEB1D-AFFA-421C-B7ED-C3222CF5258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0061" y="2203174"/>
              <a:ext cx="4876800" cy="3657600"/>
            </a:xfrm>
            <a:prstGeom prst="rect">
              <a:avLst/>
            </a:prstGeom>
          </p:spPr>
        </p:pic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83B2B056-43E1-47AE-8301-12D43DFAF1CD}"/>
                </a:ext>
              </a:extLst>
            </p:cNvPr>
            <p:cNvCxnSpPr/>
            <p:nvPr/>
          </p:nvCxnSpPr>
          <p:spPr>
            <a:xfrm>
              <a:off x="3800061" y="2514600"/>
              <a:ext cx="4790661" cy="0"/>
            </a:xfrm>
            <a:prstGeom prst="straightConnector1">
              <a:avLst/>
            </a:prstGeom>
            <a:ln w="28575"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8E4DEDE-46AB-4A1D-8AC7-A2743A7A2EC4}"/>
                </a:ext>
              </a:extLst>
            </p:cNvPr>
            <p:cNvSpPr txBox="1"/>
            <p:nvPr/>
          </p:nvSpPr>
          <p:spPr>
            <a:xfrm>
              <a:off x="5860203" y="2514600"/>
              <a:ext cx="6703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6mm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174439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2490D-C621-445E-95C9-D8EF63ECA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Calculated sensor bandwidth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1C7954-B2A3-47F2-9B7F-5A6C94B3084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676400"/>
            <a:ext cx="5638800" cy="4008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4072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76BEF-C846-41C2-8890-B4342B76F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Proposed sampling device for DOE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4150C23-7844-4904-A113-7286D34A0701}"/>
              </a:ext>
            </a:extLst>
          </p:cNvPr>
          <p:cNvSpPr/>
          <p:nvPr/>
        </p:nvSpPr>
        <p:spPr>
          <a:xfrm>
            <a:off x="5297307" y="3588643"/>
            <a:ext cx="3543300" cy="944880"/>
          </a:xfrm>
          <a:prstGeom prst="rect">
            <a:avLst/>
          </a:prstGeom>
          <a:pattFill prst="ltUpDiag">
            <a:fgClr>
              <a:schemeClr val="tx1"/>
            </a:fgClr>
            <a:bgClr>
              <a:schemeClr val="bg1"/>
            </a:bgClr>
          </a:patt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Quartz substrate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8FA0126-6185-4DBA-ABB4-F562FD8EAD48}"/>
              </a:ext>
            </a:extLst>
          </p:cNvPr>
          <p:cNvSpPr/>
          <p:nvPr/>
        </p:nvSpPr>
        <p:spPr>
          <a:xfrm>
            <a:off x="5297307" y="3182243"/>
            <a:ext cx="3543300" cy="4064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E9B8E2A-F924-4EFA-9705-1ACC47AF4D75}"/>
              </a:ext>
            </a:extLst>
          </p:cNvPr>
          <p:cNvSpPr/>
          <p:nvPr/>
        </p:nvSpPr>
        <p:spPr>
          <a:xfrm>
            <a:off x="6234567" y="3375283"/>
            <a:ext cx="236220" cy="91440"/>
          </a:xfrm>
          <a:prstGeom prst="rect">
            <a:avLst/>
          </a:prstGeom>
          <a:pattFill prst="wdDnDiag">
            <a:fgClr>
              <a:schemeClr val="tx1"/>
            </a:fgClr>
            <a:bgClr>
              <a:schemeClr val="bg1"/>
            </a:bgClr>
          </a:patt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FFC030A8-FA81-4ADF-A1AF-1CA15A559A81}"/>
              </a:ext>
            </a:extLst>
          </p:cNvPr>
          <p:cNvSpPr/>
          <p:nvPr/>
        </p:nvSpPr>
        <p:spPr>
          <a:xfrm>
            <a:off x="7518537" y="3375283"/>
            <a:ext cx="236220" cy="91440"/>
          </a:xfrm>
          <a:prstGeom prst="rect">
            <a:avLst/>
          </a:prstGeom>
          <a:pattFill prst="wdDnDiag">
            <a:fgClr>
              <a:schemeClr val="tx1"/>
            </a:fgClr>
            <a:bgClr>
              <a:schemeClr val="bg1"/>
            </a:bgClr>
          </a:patt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1C237267-D572-4F59-BCB3-7A6448DF4E39}"/>
              </a:ext>
            </a:extLst>
          </p:cNvPr>
          <p:cNvSpPr/>
          <p:nvPr/>
        </p:nvSpPr>
        <p:spPr>
          <a:xfrm>
            <a:off x="5998347" y="3454023"/>
            <a:ext cx="716280" cy="137160"/>
          </a:xfrm>
          <a:prstGeom prst="rect">
            <a:avLst/>
          </a:prstGeom>
          <a:pattFill prst="dashVert">
            <a:fgClr>
              <a:schemeClr val="tx1"/>
            </a:fgClr>
            <a:bgClr>
              <a:schemeClr val="bg1"/>
            </a:bgClr>
          </a:patt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E278699B-A53D-4CD2-BC60-3005D505581D}"/>
              </a:ext>
            </a:extLst>
          </p:cNvPr>
          <p:cNvSpPr/>
          <p:nvPr/>
        </p:nvSpPr>
        <p:spPr>
          <a:xfrm>
            <a:off x="7278507" y="3451483"/>
            <a:ext cx="716280" cy="137160"/>
          </a:xfrm>
          <a:prstGeom prst="rect">
            <a:avLst/>
          </a:prstGeom>
          <a:pattFill prst="dashVert">
            <a:fgClr>
              <a:schemeClr val="tx1"/>
            </a:fgClr>
            <a:bgClr>
              <a:schemeClr val="bg1"/>
            </a:bgClr>
          </a:patt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36B1015B-BFF2-4CE8-9099-7DAB2D85A83A}"/>
              </a:ext>
            </a:extLst>
          </p:cNvPr>
          <p:cNvGrpSpPr/>
          <p:nvPr/>
        </p:nvGrpSpPr>
        <p:grpSpPr>
          <a:xfrm>
            <a:off x="6769725" y="2694285"/>
            <a:ext cx="598464" cy="369332"/>
            <a:chOff x="2387332" y="2962796"/>
            <a:chExt cx="598464" cy="369332"/>
          </a:xfrm>
        </p:grpSpPr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156DBA9B-6D0C-4860-8C89-5616607F445B}"/>
                </a:ext>
              </a:extLst>
            </p:cNvPr>
            <p:cNvCxnSpPr/>
            <p:nvPr/>
          </p:nvCxnSpPr>
          <p:spPr>
            <a:xfrm>
              <a:off x="2387332" y="3280700"/>
              <a:ext cx="59846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FFA315CD-5430-40FC-BA6F-2DE86CDD081E}"/>
                </a:ext>
              </a:extLst>
            </p:cNvPr>
            <p:cNvSpPr txBox="1"/>
            <p:nvPr/>
          </p:nvSpPr>
          <p:spPr>
            <a:xfrm>
              <a:off x="2557700" y="2962796"/>
              <a:ext cx="296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C7AED3F1-1DF4-4367-B1F0-43F0A046EEDC}"/>
              </a:ext>
            </a:extLst>
          </p:cNvPr>
          <p:cNvSpPr txBox="1"/>
          <p:nvPr/>
        </p:nvSpPr>
        <p:spPr>
          <a:xfrm>
            <a:off x="4630033" y="2063611"/>
            <a:ext cx="1662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Lithium </a:t>
            </a:r>
            <a:r>
              <a:rPr lang="en-US" dirty="0" err="1"/>
              <a:t>niobate</a:t>
            </a:r>
            <a:endParaRPr lang="en-US" dirty="0"/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214407DB-0537-4F20-9A40-E50B8BA50D13}"/>
              </a:ext>
            </a:extLst>
          </p:cNvPr>
          <p:cNvCxnSpPr>
            <a:endCxn id="42" idx="0"/>
          </p:cNvCxnSpPr>
          <p:nvPr/>
        </p:nvCxnSpPr>
        <p:spPr>
          <a:xfrm>
            <a:off x="5888393" y="2432943"/>
            <a:ext cx="464284" cy="9423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7" name="Group 66">
            <a:extLst>
              <a:ext uri="{FF2B5EF4-FFF2-40B4-BE49-F238E27FC236}">
                <a16:creationId xmlns:a16="http://schemas.microsoft.com/office/drawing/2014/main" id="{385A316E-7476-4979-B553-A1C7C91F08B8}"/>
              </a:ext>
            </a:extLst>
          </p:cNvPr>
          <p:cNvGrpSpPr/>
          <p:nvPr/>
        </p:nvGrpSpPr>
        <p:grpSpPr>
          <a:xfrm rot="5400000">
            <a:off x="938422" y="1365133"/>
            <a:ext cx="3150079" cy="4712330"/>
            <a:chOff x="938422" y="1365133"/>
            <a:chExt cx="3150079" cy="4712330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A332D6FB-A633-48C8-9F58-6F0BD686A25B}"/>
                </a:ext>
              </a:extLst>
            </p:cNvPr>
            <p:cNvCxnSpPr/>
            <p:nvPr/>
          </p:nvCxnSpPr>
          <p:spPr>
            <a:xfrm>
              <a:off x="1145384" y="2760381"/>
              <a:ext cx="0" cy="33556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74615DB0-7366-4F34-9D5A-DC8EF775AAB9}"/>
                </a:ext>
              </a:extLst>
            </p:cNvPr>
            <p:cNvCxnSpPr/>
            <p:nvPr/>
          </p:nvCxnSpPr>
          <p:spPr>
            <a:xfrm>
              <a:off x="1175210" y="2760381"/>
              <a:ext cx="0" cy="33556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4C298DFE-D81E-4FC5-8BE5-4D2D0DD96379}"/>
                </a:ext>
              </a:extLst>
            </p:cNvPr>
            <p:cNvCxnSpPr/>
            <p:nvPr/>
          </p:nvCxnSpPr>
          <p:spPr>
            <a:xfrm>
              <a:off x="1205032" y="2760381"/>
              <a:ext cx="0" cy="33556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C2064128-A3DC-444F-B486-6168E613C7F0}"/>
                </a:ext>
              </a:extLst>
            </p:cNvPr>
            <p:cNvCxnSpPr/>
            <p:nvPr/>
          </p:nvCxnSpPr>
          <p:spPr>
            <a:xfrm>
              <a:off x="1235989" y="2760381"/>
              <a:ext cx="0" cy="33556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254E117-FB65-4A8F-9018-2FECFC703AA8}"/>
                </a:ext>
              </a:extLst>
            </p:cNvPr>
            <p:cNvCxnSpPr/>
            <p:nvPr/>
          </p:nvCxnSpPr>
          <p:spPr>
            <a:xfrm>
              <a:off x="1266946" y="2760381"/>
              <a:ext cx="0" cy="33556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2B5710B9-40A2-444F-B593-E6A742316FA0}"/>
                </a:ext>
              </a:extLst>
            </p:cNvPr>
            <p:cNvCxnSpPr/>
            <p:nvPr/>
          </p:nvCxnSpPr>
          <p:spPr>
            <a:xfrm>
              <a:off x="1296657" y="2760381"/>
              <a:ext cx="0" cy="33556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rapezoid 9">
              <a:extLst>
                <a:ext uri="{FF2B5EF4-FFF2-40B4-BE49-F238E27FC236}">
                  <a16:creationId xmlns:a16="http://schemas.microsoft.com/office/drawing/2014/main" id="{3BD3BAD2-18BF-4570-9245-A271C6C3C7B8}"/>
                </a:ext>
              </a:extLst>
            </p:cNvPr>
            <p:cNvSpPr/>
            <p:nvPr/>
          </p:nvSpPr>
          <p:spPr>
            <a:xfrm rot="5400000">
              <a:off x="1333663" y="2761951"/>
              <a:ext cx="323460" cy="335560"/>
            </a:xfrm>
            <a:prstGeom prst="trapezoid">
              <a:avLst>
                <a:gd name="adj" fmla="val 42668"/>
              </a:avLst>
            </a:prstGeom>
            <a:pattFill prst="narVert">
              <a:fgClr>
                <a:schemeClr val="tx1"/>
              </a:fgClr>
              <a:bgClr>
                <a:schemeClr val="bg1"/>
              </a:bgClr>
            </a:patt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3B922EA4-54A8-43C0-90AD-672E24B73EBD}"/>
                </a:ext>
              </a:extLst>
            </p:cNvPr>
            <p:cNvCxnSpPr/>
            <p:nvPr/>
          </p:nvCxnSpPr>
          <p:spPr>
            <a:xfrm>
              <a:off x="962028" y="2760381"/>
              <a:ext cx="0" cy="33556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7B6F948-B528-4B8F-83C5-DCADE5D66C75}"/>
                </a:ext>
              </a:extLst>
            </p:cNvPr>
            <p:cNvCxnSpPr/>
            <p:nvPr/>
          </p:nvCxnSpPr>
          <p:spPr>
            <a:xfrm>
              <a:off x="991854" y="2760381"/>
              <a:ext cx="0" cy="33556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212F60C-D6C9-415E-BEFC-6A4C0103F607}"/>
                </a:ext>
              </a:extLst>
            </p:cNvPr>
            <p:cNvCxnSpPr/>
            <p:nvPr/>
          </p:nvCxnSpPr>
          <p:spPr>
            <a:xfrm>
              <a:off x="1021676" y="2760381"/>
              <a:ext cx="0" cy="33556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BB47A35-DDFD-4C0B-BF14-39C52DFCDB40}"/>
                </a:ext>
              </a:extLst>
            </p:cNvPr>
            <p:cNvCxnSpPr/>
            <p:nvPr/>
          </p:nvCxnSpPr>
          <p:spPr>
            <a:xfrm>
              <a:off x="1052633" y="2760381"/>
              <a:ext cx="0" cy="33556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6F102C92-FCB8-40C9-A432-82D3905C4BB2}"/>
                </a:ext>
              </a:extLst>
            </p:cNvPr>
            <p:cNvCxnSpPr/>
            <p:nvPr/>
          </p:nvCxnSpPr>
          <p:spPr>
            <a:xfrm>
              <a:off x="1083590" y="2760381"/>
              <a:ext cx="0" cy="33556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E35E776-F855-4487-BA9E-B5390104CDBF}"/>
                </a:ext>
              </a:extLst>
            </p:cNvPr>
            <p:cNvCxnSpPr/>
            <p:nvPr/>
          </p:nvCxnSpPr>
          <p:spPr>
            <a:xfrm>
              <a:off x="1113301" y="2760381"/>
              <a:ext cx="0" cy="33556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2343810-0B86-480A-AC34-06DC55B7EEC5}"/>
                </a:ext>
              </a:extLst>
            </p:cNvPr>
            <p:cNvCxnSpPr/>
            <p:nvPr/>
          </p:nvCxnSpPr>
          <p:spPr>
            <a:xfrm>
              <a:off x="1121778" y="4456629"/>
              <a:ext cx="0" cy="33556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3A0418D-36C0-4410-B22D-A4A6B6B68DBF}"/>
                </a:ext>
              </a:extLst>
            </p:cNvPr>
            <p:cNvCxnSpPr/>
            <p:nvPr/>
          </p:nvCxnSpPr>
          <p:spPr>
            <a:xfrm>
              <a:off x="1151604" y="4456629"/>
              <a:ext cx="0" cy="33556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D707EA0-FCFE-4CA3-9A36-134CB4DFF414}"/>
                </a:ext>
              </a:extLst>
            </p:cNvPr>
            <p:cNvCxnSpPr/>
            <p:nvPr/>
          </p:nvCxnSpPr>
          <p:spPr>
            <a:xfrm>
              <a:off x="1181426" y="4456629"/>
              <a:ext cx="0" cy="33556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83D5EF6-C227-40F8-9B43-BD959C715263}"/>
                </a:ext>
              </a:extLst>
            </p:cNvPr>
            <p:cNvCxnSpPr/>
            <p:nvPr/>
          </p:nvCxnSpPr>
          <p:spPr>
            <a:xfrm>
              <a:off x="1212383" y="4456629"/>
              <a:ext cx="0" cy="33556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BA2D3E2C-0412-4816-99AF-5538543947DA}"/>
                </a:ext>
              </a:extLst>
            </p:cNvPr>
            <p:cNvCxnSpPr/>
            <p:nvPr/>
          </p:nvCxnSpPr>
          <p:spPr>
            <a:xfrm>
              <a:off x="1243340" y="4456629"/>
              <a:ext cx="0" cy="33556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BCBF1DA1-005E-48FE-A459-0C190AE35E15}"/>
                </a:ext>
              </a:extLst>
            </p:cNvPr>
            <p:cNvCxnSpPr/>
            <p:nvPr/>
          </p:nvCxnSpPr>
          <p:spPr>
            <a:xfrm>
              <a:off x="1273051" y="4456629"/>
              <a:ext cx="0" cy="33556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rapezoid 22">
              <a:extLst>
                <a:ext uri="{FF2B5EF4-FFF2-40B4-BE49-F238E27FC236}">
                  <a16:creationId xmlns:a16="http://schemas.microsoft.com/office/drawing/2014/main" id="{62529053-9FDB-41E7-8D9F-DEACF057D084}"/>
                </a:ext>
              </a:extLst>
            </p:cNvPr>
            <p:cNvSpPr/>
            <p:nvPr/>
          </p:nvSpPr>
          <p:spPr>
            <a:xfrm rot="5400000">
              <a:off x="1305295" y="4450579"/>
              <a:ext cx="323460" cy="335560"/>
            </a:xfrm>
            <a:prstGeom prst="trapezoid">
              <a:avLst>
                <a:gd name="adj" fmla="val 44141"/>
              </a:avLst>
            </a:prstGeom>
            <a:pattFill prst="narVert">
              <a:fgClr>
                <a:schemeClr val="tx1"/>
              </a:fgClr>
              <a:bgClr>
                <a:schemeClr val="bg1"/>
              </a:bgClr>
            </a:patt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33AD1FD5-2A5A-4D52-8609-33D5109873C2}"/>
                </a:ext>
              </a:extLst>
            </p:cNvPr>
            <p:cNvCxnSpPr/>
            <p:nvPr/>
          </p:nvCxnSpPr>
          <p:spPr>
            <a:xfrm>
              <a:off x="938422" y="4456629"/>
              <a:ext cx="0" cy="33556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221552FD-EB40-4A05-89BA-2CD13391D555}"/>
                </a:ext>
              </a:extLst>
            </p:cNvPr>
            <p:cNvCxnSpPr/>
            <p:nvPr/>
          </p:nvCxnSpPr>
          <p:spPr>
            <a:xfrm>
              <a:off x="968248" y="4456629"/>
              <a:ext cx="0" cy="33556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8DD6D2DB-8A8E-4DB5-B683-FC88856B1227}"/>
                </a:ext>
              </a:extLst>
            </p:cNvPr>
            <p:cNvCxnSpPr/>
            <p:nvPr/>
          </p:nvCxnSpPr>
          <p:spPr>
            <a:xfrm>
              <a:off x="998070" y="4456629"/>
              <a:ext cx="0" cy="33556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65DAAA-5468-43BB-B580-F27F1A5D93EA}"/>
                </a:ext>
              </a:extLst>
            </p:cNvPr>
            <p:cNvCxnSpPr/>
            <p:nvPr/>
          </p:nvCxnSpPr>
          <p:spPr>
            <a:xfrm>
              <a:off x="1029027" y="4456629"/>
              <a:ext cx="0" cy="33556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83BD7F3F-D81F-4010-A1DC-0005D1744047}"/>
                </a:ext>
              </a:extLst>
            </p:cNvPr>
            <p:cNvCxnSpPr/>
            <p:nvPr/>
          </p:nvCxnSpPr>
          <p:spPr>
            <a:xfrm>
              <a:off x="1059984" y="4456629"/>
              <a:ext cx="0" cy="33556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98814944-544E-4E6B-8DEA-258D7F3C807D}"/>
                </a:ext>
              </a:extLst>
            </p:cNvPr>
            <p:cNvCxnSpPr/>
            <p:nvPr/>
          </p:nvCxnSpPr>
          <p:spPr>
            <a:xfrm>
              <a:off x="1089695" y="4456629"/>
              <a:ext cx="0" cy="33556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08BEDA0E-2D99-4A45-B425-674F077EE12C}"/>
                </a:ext>
              </a:extLst>
            </p:cNvPr>
            <p:cNvSpPr/>
            <p:nvPr/>
          </p:nvSpPr>
          <p:spPr>
            <a:xfrm>
              <a:off x="2695800" y="2013083"/>
              <a:ext cx="45719" cy="3321439"/>
            </a:xfrm>
            <a:prstGeom prst="rect">
              <a:avLst/>
            </a:prstGeom>
            <a:pattFill prst="narVert">
              <a:fgClr>
                <a:schemeClr val="tx1"/>
              </a:fgClr>
              <a:bgClr>
                <a:schemeClr val="bg1"/>
              </a:bgClr>
            </a:patt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EA523329-9FB3-4312-B52B-C1269E378544}"/>
                </a:ext>
              </a:extLst>
            </p:cNvPr>
            <p:cNvSpPr/>
            <p:nvPr/>
          </p:nvSpPr>
          <p:spPr>
            <a:xfrm flipH="1">
              <a:off x="2845054" y="2086052"/>
              <a:ext cx="70534" cy="3321439"/>
            </a:xfrm>
            <a:prstGeom prst="rect">
              <a:avLst/>
            </a:prstGeom>
            <a:pattFill prst="narVert">
              <a:fgClr>
                <a:schemeClr val="tx1"/>
              </a:fgClr>
              <a:bgClr>
                <a:schemeClr val="bg1"/>
              </a:bgClr>
            </a:patt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38EF813E-1674-4A6C-A133-2F32D129068A}"/>
                </a:ext>
              </a:extLst>
            </p:cNvPr>
            <p:cNvSpPr/>
            <p:nvPr/>
          </p:nvSpPr>
          <p:spPr>
            <a:xfrm>
              <a:off x="2647274" y="5334523"/>
              <a:ext cx="315490" cy="365261"/>
            </a:xfrm>
            <a:prstGeom prst="rect">
              <a:avLst/>
            </a:prstGeom>
            <a:pattFill prst="narVert">
              <a:fgClr>
                <a:schemeClr val="tx1"/>
              </a:fgClr>
              <a:bgClr>
                <a:schemeClr val="bg1"/>
              </a:bgClr>
            </a:patt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1469DF2A-6816-4CE4-B078-4B5376D142D6}"/>
                </a:ext>
              </a:extLst>
            </p:cNvPr>
            <p:cNvSpPr/>
            <p:nvPr/>
          </p:nvSpPr>
          <p:spPr>
            <a:xfrm>
              <a:off x="2637749" y="1720791"/>
              <a:ext cx="315490" cy="365261"/>
            </a:xfrm>
            <a:prstGeom prst="rect">
              <a:avLst/>
            </a:prstGeom>
            <a:pattFill prst="narVert">
              <a:fgClr>
                <a:schemeClr val="tx1"/>
              </a:fgClr>
              <a:bgClr>
                <a:schemeClr val="bg1"/>
              </a:bgClr>
            </a:patt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Block Arc 33">
              <a:extLst>
                <a:ext uri="{FF2B5EF4-FFF2-40B4-BE49-F238E27FC236}">
                  <a16:creationId xmlns:a16="http://schemas.microsoft.com/office/drawing/2014/main" id="{9AEDADF3-1469-4A3E-9EDE-01AE8A0762A8}"/>
                </a:ext>
              </a:extLst>
            </p:cNvPr>
            <p:cNvSpPr/>
            <p:nvPr/>
          </p:nvSpPr>
          <p:spPr>
            <a:xfrm rot="5400000">
              <a:off x="2039524" y="1343816"/>
              <a:ext cx="752466" cy="795100"/>
            </a:xfrm>
            <a:prstGeom prst="blockArc">
              <a:avLst>
                <a:gd name="adj1" fmla="val 5416481"/>
                <a:gd name="adj2" fmla="val 16019249"/>
                <a:gd name="adj3" fmla="val 5564"/>
              </a:avLst>
            </a:prstGeom>
            <a:pattFill prst="narVert">
              <a:fgClr>
                <a:schemeClr val="tx1"/>
              </a:fgClr>
              <a:bgClr>
                <a:schemeClr val="bg1"/>
              </a:bgClr>
            </a:patt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5" name="Block Arc 34">
              <a:extLst>
                <a:ext uri="{FF2B5EF4-FFF2-40B4-BE49-F238E27FC236}">
                  <a16:creationId xmlns:a16="http://schemas.microsoft.com/office/drawing/2014/main" id="{E9F618E3-32D7-4662-8D3C-82CCF4231560}"/>
                </a:ext>
              </a:extLst>
            </p:cNvPr>
            <p:cNvSpPr/>
            <p:nvPr/>
          </p:nvSpPr>
          <p:spPr>
            <a:xfrm rot="16200000">
              <a:off x="2023989" y="5290083"/>
              <a:ext cx="752466" cy="822294"/>
            </a:xfrm>
            <a:prstGeom prst="blockArc">
              <a:avLst>
                <a:gd name="adj1" fmla="val 5416481"/>
                <a:gd name="adj2" fmla="val 16019249"/>
                <a:gd name="adj3" fmla="val 5564"/>
              </a:avLst>
            </a:prstGeom>
            <a:pattFill prst="narVert">
              <a:fgClr>
                <a:schemeClr val="tx1"/>
              </a:fgClr>
              <a:bgClr>
                <a:schemeClr val="bg1"/>
              </a:bgClr>
            </a:patt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9B600EC0-425E-44B5-B3BD-9DD5A627EFD7}"/>
                </a:ext>
              </a:extLst>
            </p:cNvPr>
            <p:cNvSpPr/>
            <p:nvPr/>
          </p:nvSpPr>
          <p:spPr>
            <a:xfrm>
              <a:off x="2019002" y="1737458"/>
              <a:ext cx="45719" cy="832175"/>
            </a:xfrm>
            <a:prstGeom prst="rect">
              <a:avLst/>
            </a:prstGeom>
            <a:pattFill prst="narVert">
              <a:fgClr>
                <a:schemeClr val="tx1"/>
              </a:fgClr>
              <a:bgClr>
                <a:schemeClr val="bg1"/>
              </a:bgClr>
            </a:patt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B53C458E-4334-47E5-998E-83891F70CFDD}"/>
                </a:ext>
              </a:extLst>
            </p:cNvPr>
            <p:cNvSpPr/>
            <p:nvPr/>
          </p:nvSpPr>
          <p:spPr>
            <a:xfrm>
              <a:off x="1989075" y="4978876"/>
              <a:ext cx="45719" cy="752466"/>
            </a:xfrm>
            <a:prstGeom prst="rect">
              <a:avLst/>
            </a:prstGeom>
            <a:pattFill prst="narVert">
              <a:fgClr>
                <a:schemeClr val="tx1"/>
              </a:fgClr>
              <a:bgClr>
                <a:schemeClr val="bg1"/>
              </a:bgClr>
            </a:patt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Block Arc 37">
              <a:extLst>
                <a:ext uri="{FF2B5EF4-FFF2-40B4-BE49-F238E27FC236}">
                  <a16:creationId xmlns:a16="http://schemas.microsoft.com/office/drawing/2014/main" id="{9A606842-B57C-4105-8F18-7EFD94976E08}"/>
                </a:ext>
              </a:extLst>
            </p:cNvPr>
            <p:cNvSpPr/>
            <p:nvPr/>
          </p:nvSpPr>
          <p:spPr>
            <a:xfrm rot="16200000">
              <a:off x="1273973" y="2163586"/>
              <a:ext cx="772369" cy="802782"/>
            </a:xfrm>
            <a:prstGeom prst="blockArc">
              <a:avLst>
                <a:gd name="adj1" fmla="val 5416481"/>
                <a:gd name="adj2" fmla="val 10738327"/>
                <a:gd name="adj3" fmla="val 5679"/>
              </a:avLst>
            </a:prstGeom>
            <a:pattFill prst="narVert">
              <a:fgClr>
                <a:schemeClr val="tx1"/>
              </a:fgClr>
              <a:bgClr>
                <a:schemeClr val="bg1"/>
              </a:bgClr>
            </a:patt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9" name="Block Arc 38">
              <a:extLst>
                <a:ext uri="{FF2B5EF4-FFF2-40B4-BE49-F238E27FC236}">
                  <a16:creationId xmlns:a16="http://schemas.microsoft.com/office/drawing/2014/main" id="{604EF27A-DF48-4BDB-B6C4-CCF8AD939738}"/>
                </a:ext>
              </a:extLst>
            </p:cNvPr>
            <p:cNvSpPr/>
            <p:nvPr/>
          </p:nvSpPr>
          <p:spPr>
            <a:xfrm rot="16200000" flipH="1">
              <a:off x="1247219" y="4581722"/>
              <a:ext cx="772369" cy="802782"/>
            </a:xfrm>
            <a:prstGeom prst="blockArc">
              <a:avLst>
                <a:gd name="adj1" fmla="val 5416481"/>
                <a:gd name="adj2" fmla="val 10738327"/>
                <a:gd name="adj3" fmla="val 5679"/>
              </a:avLst>
            </a:prstGeom>
            <a:pattFill prst="narVert">
              <a:fgClr>
                <a:schemeClr val="tx1"/>
              </a:fgClr>
              <a:bgClr>
                <a:schemeClr val="bg1"/>
              </a:bgClr>
            </a:patt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9E120DA7-C3B0-4466-AF4D-B9B1EA3A5B65}"/>
                </a:ext>
              </a:extLst>
            </p:cNvPr>
            <p:cNvGrpSpPr/>
            <p:nvPr/>
          </p:nvGrpSpPr>
          <p:grpSpPr>
            <a:xfrm>
              <a:off x="3490037" y="3486588"/>
              <a:ext cx="598464" cy="369332"/>
              <a:chOff x="2387332" y="2962796"/>
              <a:chExt cx="598464" cy="369332"/>
            </a:xfrm>
          </p:grpSpPr>
          <p:cxnSp>
            <p:nvCxnSpPr>
              <p:cNvPr id="51" name="Straight Arrow Connector 50">
                <a:extLst>
                  <a:ext uri="{FF2B5EF4-FFF2-40B4-BE49-F238E27FC236}">
                    <a16:creationId xmlns:a16="http://schemas.microsoft.com/office/drawing/2014/main" id="{F77CA59B-4978-4F0C-9250-B72F0433F50B}"/>
                  </a:ext>
                </a:extLst>
              </p:cNvPr>
              <p:cNvCxnSpPr/>
              <p:nvPr/>
            </p:nvCxnSpPr>
            <p:spPr>
              <a:xfrm>
                <a:off x="2387332" y="3280700"/>
                <a:ext cx="598464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B05D0A9D-564B-4F82-94F7-9B3968014314}"/>
                  </a:ext>
                </a:extLst>
              </p:cNvPr>
              <p:cNvSpPr txBox="1"/>
              <p:nvPr/>
            </p:nvSpPr>
            <p:spPr>
              <a:xfrm>
                <a:off x="2557700" y="2962796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E</a:t>
                </a:r>
              </a:p>
            </p:txBody>
          </p:sp>
        </p:grp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079C8CD4-88CB-4A7F-8D34-2571A68BF6C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94176" y="2715577"/>
              <a:ext cx="503309" cy="47117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2007531C-9CCC-451E-A29B-231D3CDA48D1}"/>
                </a:ext>
              </a:extLst>
            </p:cNvPr>
            <p:cNvGrpSpPr/>
            <p:nvPr/>
          </p:nvGrpSpPr>
          <p:grpSpPr>
            <a:xfrm flipH="1">
              <a:off x="2380807" y="3505200"/>
              <a:ext cx="781663" cy="369332"/>
              <a:chOff x="2387332" y="2962796"/>
              <a:chExt cx="598464" cy="369332"/>
            </a:xfrm>
          </p:grpSpPr>
          <p:cxnSp>
            <p:nvCxnSpPr>
              <p:cNvPr id="62" name="Straight Arrow Connector 61">
                <a:extLst>
                  <a:ext uri="{FF2B5EF4-FFF2-40B4-BE49-F238E27FC236}">
                    <a16:creationId xmlns:a16="http://schemas.microsoft.com/office/drawing/2014/main" id="{81EC116B-1AF9-4DDD-8E62-011B967D75BB}"/>
                  </a:ext>
                </a:extLst>
              </p:cNvPr>
              <p:cNvCxnSpPr/>
              <p:nvPr/>
            </p:nvCxnSpPr>
            <p:spPr>
              <a:xfrm>
                <a:off x="2387332" y="3280700"/>
                <a:ext cx="598464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D46652D9-7FAA-4418-BD1B-30D8B5D8C6B9}"/>
                  </a:ext>
                </a:extLst>
              </p:cNvPr>
              <p:cNvSpPr txBox="1"/>
              <p:nvPr/>
            </p:nvSpPr>
            <p:spPr>
              <a:xfrm>
                <a:off x="2557700" y="2962796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E</a:t>
                </a:r>
              </a:p>
            </p:txBody>
          </p:sp>
        </p:grp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8D84F6F0-855C-46F8-B755-F9CDF8271E26}"/>
                </a:ext>
              </a:extLst>
            </p:cNvPr>
            <p:cNvSpPr/>
            <p:nvPr/>
          </p:nvSpPr>
          <p:spPr>
            <a:xfrm>
              <a:off x="3243115" y="3597506"/>
              <a:ext cx="196347" cy="47116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A7FCBAED-42B6-4B3E-9E3C-E8C0750E5CB4}"/>
                </a:ext>
              </a:extLst>
            </p:cNvPr>
            <p:cNvCxnSpPr/>
            <p:nvPr/>
          </p:nvCxnSpPr>
          <p:spPr>
            <a:xfrm>
              <a:off x="3307452" y="1471802"/>
              <a:ext cx="70958" cy="4540967"/>
            </a:xfrm>
            <a:prstGeom prst="line">
              <a:avLst/>
            </a:prstGeom>
            <a:ln w="28575">
              <a:prstDash val="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D546127C-379F-4714-BF5C-54FE7A7ECC14}"/>
              </a:ext>
            </a:extLst>
          </p:cNvPr>
          <p:cNvCxnSpPr>
            <a:cxnSpLocks/>
          </p:cNvCxnSpPr>
          <p:nvPr/>
        </p:nvCxnSpPr>
        <p:spPr>
          <a:xfrm flipH="1">
            <a:off x="4428409" y="2552833"/>
            <a:ext cx="411137" cy="6000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C7A27E6F-5DF3-4685-8D4D-FB58A98CA30B}"/>
              </a:ext>
            </a:extLst>
          </p:cNvPr>
          <p:cNvSpPr txBox="1"/>
          <p:nvPr/>
        </p:nvSpPr>
        <p:spPr>
          <a:xfrm>
            <a:off x="955373" y="1716627"/>
            <a:ext cx="1423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Fiber coupler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0D312E17-388F-42FB-87FD-ADBCA1FE8C41}"/>
              </a:ext>
            </a:extLst>
          </p:cNvPr>
          <p:cNvSpPr txBox="1"/>
          <p:nvPr/>
        </p:nvSpPr>
        <p:spPr>
          <a:xfrm>
            <a:off x="2513505" y="1682631"/>
            <a:ext cx="1423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Fiber coupler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9BF39322-5809-43A6-A867-09F79B77368E}"/>
              </a:ext>
            </a:extLst>
          </p:cNvPr>
          <p:cNvSpPr txBox="1"/>
          <p:nvPr/>
        </p:nvSpPr>
        <p:spPr>
          <a:xfrm>
            <a:off x="679993" y="3413976"/>
            <a:ext cx="1787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Modulating arms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53229CEE-A5CB-4515-ADC9-5F0F4EEBD858}"/>
              </a:ext>
            </a:extLst>
          </p:cNvPr>
          <p:cNvCxnSpPr/>
          <p:nvPr/>
        </p:nvCxnSpPr>
        <p:spPr>
          <a:xfrm>
            <a:off x="6263788" y="3512443"/>
            <a:ext cx="23622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23C6B2C0-7288-4366-9E41-6AF8F4A320DD}"/>
              </a:ext>
            </a:extLst>
          </p:cNvPr>
          <p:cNvCxnSpPr>
            <a:cxnSpLocks/>
          </p:cNvCxnSpPr>
          <p:nvPr/>
        </p:nvCxnSpPr>
        <p:spPr>
          <a:xfrm flipH="1">
            <a:off x="7518537" y="3512443"/>
            <a:ext cx="25386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041A282F-62F6-481A-AE3F-1BC76F108DEB}"/>
              </a:ext>
            </a:extLst>
          </p:cNvPr>
          <p:cNvCxnSpPr>
            <a:cxnSpLocks/>
          </p:cNvCxnSpPr>
          <p:nvPr/>
        </p:nvCxnSpPr>
        <p:spPr>
          <a:xfrm flipV="1">
            <a:off x="2895600" y="3658917"/>
            <a:ext cx="0" cy="18666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076FDEA9-C659-4DD5-BF98-6A0D9A98EDE9}"/>
              </a:ext>
            </a:extLst>
          </p:cNvPr>
          <p:cNvCxnSpPr>
            <a:cxnSpLocks/>
          </p:cNvCxnSpPr>
          <p:nvPr/>
        </p:nvCxnSpPr>
        <p:spPr>
          <a:xfrm>
            <a:off x="2895588" y="4167057"/>
            <a:ext cx="12" cy="14980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3C02A1FD-6794-42EC-9DEB-D89CBA15F94B}"/>
              </a:ext>
            </a:extLst>
          </p:cNvPr>
          <p:cNvCxnSpPr/>
          <p:nvPr/>
        </p:nvCxnSpPr>
        <p:spPr>
          <a:xfrm>
            <a:off x="7282317" y="1859300"/>
            <a:ext cx="23622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45D5A238-5D03-4217-A0C6-54FF4F6AA5D3}"/>
              </a:ext>
            </a:extLst>
          </p:cNvPr>
          <p:cNvSpPr txBox="1"/>
          <p:nvPr/>
        </p:nvSpPr>
        <p:spPr>
          <a:xfrm>
            <a:off x="6624218" y="1856760"/>
            <a:ext cx="1648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Poling direction</a:t>
            </a:r>
          </a:p>
        </p:txBody>
      </p:sp>
    </p:spTree>
    <p:extLst>
      <p:ext uri="{BB962C8B-B14F-4D97-AF65-F5344CB8AC3E}">
        <p14:creationId xmlns:p14="http://schemas.microsoft.com/office/powerpoint/2010/main" val="36074822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A532574F771242948D92CD0C2EEB18" ma:contentTypeVersion="10" ma:contentTypeDescription="Create a new document." ma:contentTypeScope="" ma:versionID="c2dd0cad628a3fb84955f4c1534b230c">
  <xsd:schema xmlns:xsd="http://www.w3.org/2001/XMLSchema" xmlns:xs="http://www.w3.org/2001/XMLSchema" xmlns:p="http://schemas.microsoft.com/office/2006/metadata/properties" xmlns:ns3="6262da12-6864-436e-a0d6-97c87d2d5dee" xmlns:ns4="0486187e-9083-4a71-82f2-ef046c25d0d1" targetNamespace="http://schemas.microsoft.com/office/2006/metadata/properties" ma:root="true" ma:fieldsID="a96c11fa926deb6104be055345d7aa2f" ns3:_="" ns4:_="">
    <xsd:import namespace="6262da12-6864-436e-a0d6-97c87d2d5dee"/>
    <xsd:import namespace="0486187e-9083-4a71-82f2-ef046c25d0d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62da12-6864-436e-a0d6-97c87d2d5de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86187e-9083-4a71-82f2-ef046c25d0d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77D4424-BF7A-4A42-A5F9-DEFDAD85F25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262da12-6864-436e-a0d6-97c87d2d5dee"/>
    <ds:schemaRef ds:uri="0486187e-9083-4a71-82f2-ef046c25d0d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475A4E9-F21D-4E71-A34F-3371F564F44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28B6E56-B64A-490A-B3A3-A181AB0AF588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6262da12-6864-436e-a0d6-97c87d2d5dee"/>
    <ds:schemaRef ds:uri="http://purl.org/dc/dcmitype/"/>
    <ds:schemaRef ds:uri="http://schemas.microsoft.com/office/2006/documentManagement/types"/>
    <ds:schemaRef ds:uri="http://schemas.microsoft.com/office/infopath/2007/PartnerControls"/>
    <ds:schemaRef ds:uri="0486187e-9083-4a71-82f2-ef046c25d0d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392</TotalTime>
  <Words>298</Words>
  <Application>Microsoft Office PowerPoint</Application>
  <PresentationFormat>On-screen Show (4:3)</PresentationFormat>
  <Paragraphs>62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Office Theme</vt:lpstr>
      <vt:lpstr>   Partow Electro-Optic Bunch Characterization  </vt:lpstr>
      <vt:lpstr>Project description</vt:lpstr>
      <vt:lpstr>Existing beam characterization method</vt:lpstr>
      <vt:lpstr>Proposed Electro-optic Mach-Zehnder modulator</vt:lpstr>
      <vt:lpstr>Proposed idea</vt:lpstr>
      <vt:lpstr>Calculated field profile in sensor</vt:lpstr>
      <vt:lpstr>Fiber-attached modulator (on Silicon)</vt:lpstr>
      <vt:lpstr>Calculated sensor bandwidth</vt:lpstr>
      <vt:lpstr>Proposed sampling device for DOE</vt:lpstr>
      <vt:lpstr>Vacuum feedthrough</vt:lpstr>
      <vt:lpstr>Measurement system</vt:lpstr>
      <vt:lpstr>Measurement system</vt:lpstr>
      <vt:lpstr>Time-line for experiment</vt:lpstr>
    </vt:vector>
  </TitlesOfParts>
  <Company>College of Optics &amp; Photonics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Micro-ring optical resonators fabricated by selective oxidation of refractory metals (SORM)</dc:title>
  <dc:creator>Payam Rabiei</dc:creator>
  <cp:lastModifiedBy>Ilardi, Mary Jane</cp:lastModifiedBy>
  <cp:revision>211</cp:revision>
  <dcterms:created xsi:type="dcterms:W3CDTF">2013-03-02T21:29:11Z</dcterms:created>
  <dcterms:modified xsi:type="dcterms:W3CDTF">2019-12-05T16:56:26Z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0x01010044A532574F771242948D92CD0C2EEB18</vt:lpwstr>
  </property>
</Properties>
</file>