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31"/>
  </p:notesMasterIdLst>
  <p:sldIdLst>
    <p:sldId id="256" r:id="rId2"/>
    <p:sldId id="336" r:id="rId3"/>
    <p:sldId id="448" r:id="rId4"/>
    <p:sldId id="449" r:id="rId5"/>
    <p:sldId id="342" r:id="rId6"/>
    <p:sldId id="261" r:id="rId7"/>
    <p:sldId id="270" r:id="rId8"/>
    <p:sldId id="450" r:id="rId9"/>
    <p:sldId id="499" r:id="rId10"/>
    <p:sldId id="278" r:id="rId11"/>
    <p:sldId id="279" r:id="rId12"/>
    <p:sldId id="464" r:id="rId13"/>
    <p:sldId id="501" r:id="rId14"/>
    <p:sldId id="502" r:id="rId15"/>
    <p:sldId id="541" r:id="rId16"/>
    <p:sldId id="542" r:id="rId17"/>
    <p:sldId id="508" r:id="rId18"/>
    <p:sldId id="510" r:id="rId19"/>
    <p:sldId id="543" r:id="rId20"/>
    <p:sldId id="546" r:id="rId21"/>
    <p:sldId id="545" r:id="rId22"/>
    <p:sldId id="540" r:id="rId23"/>
    <p:sldId id="287" r:id="rId24"/>
    <p:sldId id="288" r:id="rId25"/>
    <p:sldId id="505" r:id="rId26"/>
    <p:sldId id="544" r:id="rId27"/>
    <p:sldId id="507" r:id="rId28"/>
    <p:sldId id="292"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CF601-09F7-4C73-93D7-EA753BAE64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822DE8-D7D3-45B9-906E-AE7464E0245D}">
      <dgm:prSet/>
      <dgm:spPr/>
      <dgm:t>
        <a:bodyPr/>
        <a:lstStyle/>
        <a:p>
          <a:r>
            <a:rPr lang="en-US" dirty="0"/>
            <a:t>Small-</a:t>
          </a:r>
          <a:r>
            <a:rPr lang="en-US" i="1" dirty="0"/>
            <a:t>x</a:t>
          </a:r>
          <a:r>
            <a:rPr lang="en-US" dirty="0"/>
            <a:t> helicity evolution has now been studied at large-N</a:t>
          </a:r>
          <a:r>
            <a:rPr lang="en-US" baseline="-25000" dirty="0"/>
            <a:t>c</a:t>
          </a:r>
          <a:r>
            <a:rPr lang="en-US" dirty="0"/>
            <a:t> and </a:t>
          </a:r>
          <a:r>
            <a:rPr lang="en-US" dirty="0" err="1"/>
            <a:t>large-N</a:t>
          </a:r>
          <a:r>
            <a:rPr lang="en-US" baseline="-25000" dirty="0" err="1"/>
            <a:t>c</a:t>
          </a:r>
          <a:r>
            <a:rPr lang="en-US" dirty="0" err="1"/>
            <a:t>&amp;N</a:t>
          </a:r>
          <a:r>
            <a:rPr lang="en-US" baseline="-25000" dirty="0" err="1"/>
            <a:t>f</a:t>
          </a:r>
          <a:r>
            <a:rPr lang="en-US" dirty="0"/>
            <a:t> at DLA, yielding the small-</a:t>
          </a:r>
          <a:r>
            <a:rPr lang="en-US" i="1" dirty="0"/>
            <a:t>x</a:t>
          </a:r>
          <a:r>
            <a:rPr lang="en-US" dirty="0"/>
            <a:t> asymptotics of </a:t>
          </a:r>
          <a:r>
            <a:rPr lang="en-US" dirty="0">
              <a:latin typeface="Symbol" pitchFamily="2" charset="2"/>
            </a:rPr>
            <a:t>DS</a:t>
          </a:r>
          <a:r>
            <a:rPr lang="en-US" dirty="0"/>
            <a:t>(x, Q</a:t>
          </a:r>
          <a:r>
            <a:rPr lang="en-US" baseline="30000" dirty="0"/>
            <a:t>2</a:t>
          </a:r>
          <a:r>
            <a:rPr lang="en-US" dirty="0"/>
            <a:t>) and </a:t>
          </a:r>
          <a:r>
            <a:rPr lang="en-US" dirty="0">
              <a:latin typeface="Symbol" pitchFamily="2" charset="2"/>
            </a:rPr>
            <a:t>D</a:t>
          </a:r>
          <a:r>
            <a:rPr lang="en-US" dirty="0">
              <a:latin typeface="+mn-lt"/>
            </a:rPr>
            <a:t>G(x, Q</a:t>
          </a:r>
          <a:r>
            <a:rPr lang="en-US" baseline="30000" dirty="0">
              <a:latin typeface="+mn-lt"/>
            </a:rPr>
            <a:t>2</a:t>
          </a:r>
          <a:r>
            <a:rPr lang="en-US" dirty="0">
              <a:latin typeface="+mn-lt"/>
            </a:rPr>
            <a:t>)</a:t>
          </a:r>
          <a:r>
            <a:rPr lang="en-US" dirty="0"/>
            <a:t>. </a:t>
          </a:r>
        </a:p>
      </dgm:t>
    </dgm:pt>
    <dgm:pt modelId="{69AC638F-761D-4815-9F16-87E03E6E484F}" type="parTrans" cxnId="{1F1897CB-8768-4389-B38B-1252EBA59E6D}">
      <dgm:prSet/>
      <dgm:spPr/>
      <dgm:t>
        <a:bodyPr/>
        <a:lstStyle/>
        <a:p>
          <a:endParaRPr lang="en-US"/>
        </a:p>
      </dgm:t>
    </dgm:pt>
    <dgm:pt modelId="{5345FADE-AF2B-4131-A5F9-4A90F79C23AE}" type="sibTrans" cxnId="{1F1897CB-8768-4389-B38B-1252EBA59E6D}">
      <dgm:prSet/>
      <dgm:spPr/>
      <dgm:t>
        <a:bodyPr/>
        <a:lstStyle/>
        <a:p>
          <a:endParaRPr lang="en-US"/>
        </a:p>
      </dgm:t>
    </dgm:pt>
    <dgm:pt modelId="{891AF47A-B3F8-4971-A7BD-9C4DD813AC5C}">
      <dgm:prSet/>
      <dgm:spPr/>
      <dgm:t>
        <a:bodyPr/>
        <a:lstStyle/>
        <a:p>
          <a:r>
            <a:rPr lang="en-US" dirty="0"/>
            <a:t>Beyond those limits: helicity JIMWLK is written down, yet to be solved. </a:t>
          </a:r>
        </a:p>
      </dgm:t>
    </dgm:pt>
    <dgm:pt modelId="{5A477F72-4F05-4482-99EB-330B885361D2}" type="parTrans" cxnId="{82781582-E5D6-4794-94FD-7DFFD0316D25}">
      <dgm:prSet/>
      <dgm:spPr/>
      <dgm:t>
        <a:bodyPr/>
        <a:lstStyle/>
        <a:p>
          <a:endParaRPr lang="en-US"/>
        </a:p>
      </dgm:t>
    </dgm:pt>
    <dgm:pt modelId="{A8B74382-AFE9-4834-8141-9613F1A74D9C}" type="sibTrans" cxnId="{82781582-E5D6-4794-94FD-7DFFD0316D25}">
      <dgm:prSet/>
      <dgm:spPr/>
      <dgm:t>
        <a:bodyPr/>
        <a:lstStyle/>
        <a:p>
          <a:endParaRPr lang="en-US"/>
        </a:p>
      </dgm:t>
    </dgm:pt>
    <dgm:pt modelId="{2E0F71F3-9011-4214-89A0-73D71969E64B}">
      <dgm:prSet/>
      <dgm:spPr/>
      <dgm:t>
        <a:bodyPr/>
        <a:lstStyle/>
        <a:p>
          <a:r>
            <a:rPr lang="en-US" dirty="0"/>
            <a:t>Helicity evolution has been derived at DLA+SLA:                      +</a:t>
          </a:r>
        </a:p>
      </dgm:t>
    </dgm:pt>
    <dgm:pt modelId="{54F31736-9D3D-4902-8866-9B56485AFE07}" type="parTrans" cxnId="{66B47887-0B8E-407A-8B32-E69A933B7B29}">
      <dgm:prSet/>
      <dgm:spPr/>
      <dgm:t>
        <a:bodyPr/>
        <a:lstStyle/>
        <a:p>
          <a:endParaRPr lang="en-US"/>
        </a:p>
      </dgm:t>
    </dgm:pt>
    <dgm:pt modelId="{DA653177-6E88-48C7-8EAF-3F4982208E7C}" type="sibTrans" cxnId="{66B47887-0B8E-407A-8B32-E69A933B7B29}">
      <dgm:prSet/>
      <dgm:spPr/>
      <dgm:t>
        <a:bodyPr/>
        <a:lstStyle/>
        <a:p>
          <a:endParaRPr lang="en-US"/>
        </a:p>
      </dgm:t>
    </dgm:pt>
    <dgm:pt modelId="{0D874431-04AF-8645-A0DE-1EA9A2CFD1D8}">
      <dgm:prSet/>
      <dgm:spPr/>
      <dgm:t>
        <a:bodyPr/>
        <a:lstStyle/>
        <a:p>
          <a:r>
            <a:rPr lang="en-US" dirty="0"/>
            <a:t>First successful fit of polarized world DIS data for x&lt;0.1 done using small-</a:t>
          </a:r>
          <a:r>
            <a:rPr lang="en-US" i="1" dirty="0"/>
            <a:t>x</a:t>
          </a:r>
          <a:r>
            <a:rPr lang="en-US" dirty="0"/>
            <a:t> helicity evolution (</a:t>
          </a:r>
          <a:r>
            <a:rPr lang="en-US" dirty="0" err="1"/>
            <a:t>JAMsmall</a:t>
          </a:r>
          <a:r>
            <a:rPr lang="en-US" i="1" dirty="0" err="1"/>
            <a:t>x</a:t>
          </a:r>
          <a:r>
            <a:rPr lang="en-US" dirty="0"/>
            <a:t>).</a:t>
          </a:r>
        </a:p>
      </dgm:t>
    </dgm:pt>
    <dgm:pt modelId="{B0C82C0A-DBAC-2D4F-BAF4-A67EDE9D1CAD}" type="parTrans" cxnId="{9E7ADECB-D523-9B4A-B939-884493B9FFB5}">
      <dgm:prSet/>
      <dgm:spPr/>
      <dgm:t>
        <a:bodyPr/>
        <a:lstStyle/>
        <a:p>
          <a:endParaRPr lang="en-US"/>
        </a:p>
      </dgm:t>
    </dgm:pt>
    <dgm:pt modelId="{EFE51C02-32C7-8747-BD54-177022E7D792}" type="sibTrans" cxnId="{9E7ADECB-D523-9B4A-B939-884493B9FFB5}">
      <dgm:prSet/>
      <dgm:spPr/>
      <dgm:t>
        <a:bodyPr/>
        <a:lstStyle/>
        <a:p>
          <a:endParaRPr lang="en-US"/>
        </a:p>
      </dgm:t>
    </dgm:pt>
    <dgm:pt modelId="{2B9F5632-419A-8441-A5D5-41237E10991F}">
      <dgm:prSet/>
      <dgm:spPr/>
      <dgm:t>
        <a:bodyPr/>
        <a:lstStyle/>
        <a:p>
          <a:r>
            <a:rPr lang="en-US" dirty="0"/>
            <a:t>Theoretical challenge: the interplay between            and                         needs to be understood.</a:t>
          </a:r>
        </a:p>
      </dgm:t>
    </dgm:pt>
    <dgm:pt modelId="{0E4948B7-40F5-C941-A197-4775C487C8AC}" type="parTrans" cxnId="{717F8250-BF75-8148-AE14-63C09FE41BE9}">
      <dgm:prSet/>
      <dgm:spPr/>
      <dgm:t>
        <a:bodyPr/>
        <a:lstStyle/>
        <a:p>
          <a:endParaRPr lang="en-US"/>
        </a:p>
      </dgm:t>
    </dgm:pt>
    <dgm:pt modelId="{DA04E9D1-AB29-A440-9C4F-33D631E5AC10}" type="sibTrans" cxnId="{717F8250-BF75-8148-AE14-63C09FE41BE9}">
      <dgm:prSet/>
      <dgm:spPr/>
      <dgm:t>
        <a:bodyPr/>
        <a:lstStyle/>
        <a:p>
          <a:endParaRPr lang="en-US"/>
        </a:p>
      </dgm:t>
    </dgm:pt>
    <dgm:pt modelId="{1CFB74DD-4FF2-4F4F-A57F-4F5AB02A1BC0}" type="pres">
      <dgm:prSet presAssocID="{CE1CF601-09F7-4C73-93D7-EA753BAE64BE}" presName="linear" presStyleCnt="0">
        <dgm:presLayoutVars>
          <dgm:animLvl val="lvl"/>
          <dgm:resizeHandles val="exact"/>
        </dgm:presLayoutVars>
      </dgm:prSet>
      <dgm:spPr/>
    </dgm:pt>
    <dgm:pt modelId="{9BFD3B70-284D-7B4C-BAA8-052BE24B810A}" type="pres">
      <dgm:prSet presAssocID="{62822DE8-D7D3-45B9-906E-AE7464E0245D}" presName="parentText" presStyleLbl="node1" presStyleIdx="0" presStyleCnt="5">
        <dgm:presLayoutVars>
          <dgm:chMax val="0"/>
          <dgm:bulletEnabled val="1"/>
        </dgm:presLayoutVars>
      </dgm:prSet>
      <dgm:spPr/>
    </dgm:pt>
    <dgm:pt modelId="{078CC06D-0FEB-7649-BE01-0265496991DB}" type="pres">
      <dgm:prSet presAssocID="{5345FADE-AF2B-4131-A5F9-4A90F79C23AE}" presName="spacer" presStyleCnt="0"/>
      <dgm:spPr/>
    </dgm:pt>
    <dgm:pt modelId="{F05AF389-1644-A84C-B8D4-17DA4EE6C9E9}" type="pres">
      <dgm:prSet presAssocID="{891AF47A-B3F8-4971-A7BD-9C4DD813AC5C}" presName="parentText" presStyleLbl="node1" presStyleIdx="1" presStyleCnt="5">
        <dgm:presLayoutVars>
          <dgm:chMax val="0"/>
          <dgm:bulletEnabled val="1"/>
        </dgm:presLayoutVars>
      </dgm:prSet>
      <dgm:spPr/>
    </dgm:pt>
    <dgm:pt modelId="{63408396-962C-CF4A-837B-E4B87AA0B97F}" type="pres">
      <dgm:prSet presAssocID="{A8B74382-AFE9-4834-8141-9613F1A74D9C}" presName="spacer" presStyleCnt="0"/>
      <dgm:spPr/>
    </dgm:pt>
    <dgm:pt modelId="{17EC3389-179D-AD46-BFBA-7D0A26D0D987}" type="pres">
      <dgm:prSet presAssocID="{2E0F71F3-9011-4214-89A0-73D71969E64B}" presName="parentText" presStyleLbl="node1" presStyleIdx="2" presStyleCnt="5">
        <dgm:presLayoutVars>
          <dgm:chMax val="0"/>
          <dgm:bulletEnabled val="1"/>
        </dgm:presLayoutVars>
      </dgm:prSet>
      <dgm:spPr/>
    </dgm:pt>
    <dgm:pt modelId="{5C5BBF76-0533-4243-944B-B0DD5EEB7B41}" type="pres">
      <dgm:prSet presAssocID="{DA653177-6E88-48C7-8EAF-3F4982208E7C}" presName="spacer" presStyleCnt="0"/>
      <dgm:spPr/>
    </dgm:pt>
    <dgm:pt modelId="{BD3BDF96-1FB2-F940-BDDD-B74CE90E4120}" type="pres">
      <dgm:prSet presAssocID="{0D874431-04AF-8645-A0DE-1EA9A2CFD1D8}" presName="parentText" presStyleLbl="node1" presStyleIdx="3" presStyleCnt="5">
        <dgm:presLayoutVars>
          <dgm:chMax val="0"/>
          <dgm:bulletEnabled val="1"/>
        </dgm:presLayoutVars>
      </dgm:prSet>
      <dgm:spPr/>
    </dgm:pt>
    <dgm:pt modelId="{9F1325EF-75C6-584B-BA87-7C77052B716D}" type="pres">
      <dgm:prSet presAssocID="{EFE51C02-32C7-8747-BD54-177022E7D792}" presName="spacer" presStyleCnt="0"/>
      <dgm:spPr/>
    </dgm:pt>
    <dgm:pt modelId="{C193D2D8-EDFB-9342-B271-84E30BC44678}" type="pres">
      <dgm:prSet presAssocID="{2B9F5632-419A-8441-A5D5-41237E10991F}" presName="parentText" presStyleLbl="node1" presStyleIdx="4" presStyleCnt="5">
        <dgm:presLayoutVars>
          <dgm:chMax val="0"/>
          <dgm:bulletEnabled val="1"/>
        </dgm:presLayoutVars>
      </dgm:prSet>
      <dgm:spPr/>
    </dgm:pt>
  </dgm:ptLst>
  <dgm:cxnLst>
    <dgm:cxn modelId="{6CC1EA09-6123-D14C-9197-FF6149371B7A}" type="presOf" srcId="{0D874431-04AF-8645-A0DE-1EA9A2CFD1D8}" destId="{BD3BDF96-1FB2-F940-BDDD-B74CE90E4120}" srcOrd="0" destOrd="0" presId="urn:microsoft.com/office/officeart/2005/8/layout/vList2"/>
    <dgm:cxn modelId="{4EA7F015-0FD2-6D49-9ABF-4F9C19A3A9EB}" type="presOf" srcId="{2B9F5632-419A-8441-A5D5-41237E10991F}" destId="{C193D2D8-EDFB-9342-B271-84E30BC44678}" srcOrd="0" destOrd="0" presId="urn:microsoft.com/office/officeart/2005/8/layout/vList2"/>
    <dgm:cxn modelId="{717F8250-BF75-8148-AE14-63C09FE41BE9}" srcId="{CE1CF601-09F7-4C73-93D7-EA753BAE64BE}" destId="{2B9F5632-419A-8441-A5D5-41237E10991F}" srcOrd="4" destOrd="0" parTransId="{0E4948B7-40F5-C941-A197-4775C487C8AC}" sibTransId="{DA04E9D1-AB29-A440-9C4F-33D631E5AC10}"/>
    <dgm:cxn modelId="{82781582-E5D6-4794-94FD-7DFFD0316D25}" srcId="{CE1CF601-09F7-4C73-93D7-EA753BAE64BE}" destId="{891AF47A-B3F8-4971-A7BD-9C4DD813AC5C}" srcOrd="1" destOrd="0" parTransId="{5A477F72-4F05-4482-99EB-330B885361D2}" sibTransId="{A8B74382-AFE9-4834-8141-9613F1A74D9C}"/>
    <dgm:cxn modelId="{66B47887-0B8E-407A-8B32-E69A933B7B29}" srcId="{CE1CF601-09F7-4C73-93D7-EA753BAE64BE}" destId="{2E0F71F3-9011-4214-89A0-73D71969E64B}" srcOrd="2" destOrd="0" parTransId="{54F31736-9D3D-4902-8866-9B56485AFE07}" sibTransId="{DA653177-6E88-48C7-8EAF-3F4982208E7C}"/>
    <dgm:cxn modelId="{CF65648F-C5A8-2B42-B221-F9DD1D2F1353}" type="presOf" srcId="{CE1CF601-09F7-4C73-93D7-EA753BAE64BE}" destId="{1CFB74DD-4FF2-4F4F-A57F-4F5AB02A1BC0}" srcOrd="0" destOrd="0" presId="urn:microsoft.com/office/officeart/2005/8/layout/vList2"/>
    <dgm:cxn modelId="{6E66D4C2-3D27-2045-ACB8-50237C918C84}" type="presOf" srcId="{891AF47A-B3F8-4971-A7BD-9C4DD813AC5C}" destId="{F05AF389-1644-A84C-B8D4-17DA4EE6C9E9}" srcOrd="0" destOrd="0" presId="urn:microsoft.com/office/officeart/2005/8/layout/vList2"/>
    <dgm:cxn modelId="{1F1897CB-8768-4389-B38B-1252EBA59E6D}" srcId="{CE1CF601-09F7-4C73-93D7-EA753BAE64BE}" destId="{62822DE8-D7D3-45B9-906E-AE7464E0245D}" srcOrd="0" destOrd="0" parTransId="{69AC638F-761D-4815-9F16-87E03E6E484F}" sibTransId="{5345FADE-AF2B-4131-A5F9-4A90F79C23AE}"/>
    <dgm:cxn modelId="{9E7ADECB-D523-9B4A-B939-884493B9FFB5}" srcId="{CE1CF601-09F7-4C73-93D7-EA753BAE64BE}" destId="{0D874431-04AF-8645-A0DE-1EA9A2CFD1D8}" srcOrd="3" destOrd="0" parTransId="{B0C82C0A-DBAC-2D4F-BAF4-A67EDE9D1CAD}" sibTransId="{EFE51C02-32C7-8747-BD54-177022E7D792}"/>
    <dgm:cxn modelId="{9B9050F5-4D9D-5C43-8DF2-E54A88614AA7}" type="presOf" srcId="{62822DE8-D7D3-45B9-906E-AE7464E0245D}" destId="{9BFD3B70-284D-7B4C-BAA8-052BE24B810A}" srcOrd="0" destOrd="0" presId="urn:microsoft.com/office/officeart/2005/8/layout/vList2"/>
    <dgm:cxn modelId="{E1B19BF9-FF2F-864B-A735-C0F85A6D1D67}" type="presOf" srcId="{2E0F71F3-9011-4214-89A0-73D71969E64B}" destId="{17EC3389-179D-AD46-BFBA-7D0A26D0D987}" srcOrd="0" destOrd="0" presId="urn:microsoft.com/office/officeart/2005/8/layout/vList2"/>
    <dgm:cxn modelId="{6C7B99C0-1D73-934C-B89B-8917ADBA6C0B}" type="presParOf" srcId="{1CFB74DD-4FF2-4F4F-A57F-4F5AB02A1BC0}" destId="{9BFD3B70-284D-7B4C-BAA8-052BE24B810A}" srcOrd="0" destOrd="0" presId="urn:microsoft.com/office/officeart/2005/8/layout/vList2"/>
    <dgm:cxn modelId="{FD4F623E-0B5A-0746-B44F-C93E9E43C478}" type="presParOf" srcId="{1CFB74DD-4FF2-4F4F-A57F-4F5AB02A1BC0}" destId="{078CC06D-0FEB-7649-BE01-0265496991DB}" srcOrd="1" destOrd="0" presId="urn:microsoft.com/office/officeart/2005/8/layout/vList2"/>
    <dgm:cxn modelId="{4BAABA4D-51D1-0744-9D5F-9D501A34BA63}" type="presParOf" srcId="{1CFB74DD-4FF2-4F4F-A57F-4F5AB02A1BC0}" destId="{F05AF389-1644-A84C-B8D4-17DA4EE6C9E9}" srcOrd="2" destOrd="0" presId="urn:microsoft.com/office/officeart/2005/8/layout/vList2"/>
    <dgm:cxn modelId="{24AB17C0-BD02-9247-A03A-5D75CA185551}" type="presParOf" srcId="{1CFB74DD-4FF2-4F4F-A57F-4F5AB02A1BC0}" destId="{63408396-962C-CF4A-837B-E4B87AA0B97F}" srcOrd="3" destOrd="0" presId="urn:microsoft.com/office/officeart/2005/8/layout/vList2"/>
    <dgm:cxn modelId="{64327726-4A86-4C48-A6C4-74A7A28D26A0}" type="presParOf" srcId="{1CFB74DD-4FF2-4F4F-A57F-4F5AB02A1BC0}" destId="{17EC3389-179D-AD46-BFBA-7D0A26D0D987}" srcOrd="4" destOrd="0" presId="urn:microsoft.com/office/officeart/2005/8/layout/vList2"/>
    <dgm:cxn modelId="{0861F345-CBC0-C84A-A3C2-C43C34F856C0}" type="presParOf" srcId="{1CFB74DD-4FF2-4F4F-A57F-4F5AB02A1BC0}" destId="{5C5BBF76-0533-4243-944B-B0DD5EEB7B41}" srcOrd="5" destOrd="0" presId="urn:microsoft.com/office/officeart/2005/8/layout/vList2"/>
    <dgm:cxn modelId="{0BDC724D-8EBA-5648-93B2-BFB502316E8D}" type="presParOf" srcId="{1CFB74DD-4FF2-4F4F-A57F-4F5AB02A1BC0}" destId="{BD3BDF96-1FB2-F940-BDDD-B74CE90E4120}" srcOrd="6" destOrd="0" presId="urn:microsoft.com/office/officeart/2005/8/layout/vList2"/>
    <dgm:cxn modelId="{9C8A8153-D963-B043-855C-D94EAA300362}" type="presParOf" srcId="{1CFB74DD-4FF2-4F4F-A57F-4F5AB02A1BC0}" destId="{9F1325EF-75C6-584B-BA87-7C77052B716D}" srcOrd="7" destOrd="0" presId="urn:microsoft.com/office/officeart/2005/8/layout/vList2"/>
    <dgm:cxn modelId="{88111A6E-2497-B74A-958B-F31E51F0AD40}" type="presParOf" srcId="{1CFB74DD-4FF2-4F4F-A57F-4F5AB02A1BC0}" destId="{C193D2D8-EDFB-9342-B271-84E30BC4467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D3B70-284D-7B4C-BAA8-052BE24B810A}">
      <dsp:nvSpPr>
        <dsp:cNvPr id="0" name=""/>
        <dsp:cNvSpPr/>
      </dsp:nvSpPr>
      <dsp:spPr>
        <a:xfrm>
          <a:off x="0" y="8126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Small-</a:t>
          </a:r>
          <a:r>
            <a:rPr lang="en-US" sz="1900" i="1" kern="1200" dirty="0"/>
            <a:t>x</a:t>
          </a:r>
          <a:r>
            <a:rPr lang="en-US" sz="1900" kern="1200" dirty="0"/>
            <a:t> helicity evolution has now been studied at large-N</a:t>
          </a:r>
          <a:r>
            <a:rPr lang="en-US" sz="1900" kern="1200" baseline="-25000" dirty="0"/>
            <a:t>c</a:t>
          </a:r>
          <a:r>
            <a:rPr lang="en-US" sz="1900" kern="1200" dirty="0"/>
            <a:t> and </a:t>
          </a:r>
          <a:r>
            <a:rPr lang="en-US" sz="1900" kern="1200" dirty="0" err="1"/>
            <a:t>large-N</a:t>
          </a:r>
          <a:r>
            <a:rPr lang="en-US" sz="1900" kern="1200" baseline="-25000" dirty="0" err="1"/>
            <a:t>c</a:t>
          </a:r>
          <a:r>
            <a:rPr lang="en-US" sz="1900" kern="1200" dirty="0" err="1"/>
            <a:t>&amp;N</a:t>
          </a:r>
          <a:r>
            <a:rPr lang="en-US" sz="1900" kern="1200" baseline="-25000" dirty="0" err="1"/>
            <a:t>f</a:t>
          </a:r>
          <a:r>
            <a:rPr lang="en-US" sz="1900" kern="1200" dirty="0"/>
            <a:t> at DLA, yielding the small-</a:t>
          </a:r>
          <a:r>
            <a:rPr lang="en-US" sz="1900" i="1" kern="1200" dirty="0"/>
            <a:t>x</a:t>
          </a:r>
          <a:r>
            <a:rPr lang="en-US" sz="1900" kern="1200" dirty="0"/>
            <a:t> asymptotics of </a:t>
          </a:r>
          <a:r>
            <a:rPr lang="en-US" sz="1900" kern="1200" dirty="0">
              <a:latin typeface="Symbol" pitchFamily="2" charset="2"/>
            </a:rPr>
            <a:t>DS</a:t>
          </a:r>
          <a:r>
            <a:rPr lang="en-US" sz="1900" kern="1200" dirty="0"/>
            <a:t>(x, Q</a:t>
          </a:r>
          <a:r>
            <a:rPr lang="en-US" sz="1900" kern="1200" baseline="30000" dirty="0"/>
            <a:t>2</a:t>
          </a:r>
          <a:r>
            <a:rPr lang="en-US" sz="1900" kern="1200" dirty="0"/>
            <a:t>) and </a:t>
          </a:r>
          <a:r>
            <a:rPr lang="en-US" sz="1900" kern="1200" dirty="0">
              <a:latin typeface="Symbol" pitchFamily="2" charset="2"/>
            </a:rPr>
            <a:t>D</a:t>
          </a:r>
          <a:r>
            <a:rPr lang="en-US" sz="1900" kern="1200" dirty="0">
              <a:latin typeface="+mn-lt"/>
            </a:rPr>
            <a:t>G(x, Q</a:t>
          </a:r>
          <a:r>
            <a:rPr lang="en-US" sz="1900" kern="1200" baseline="30000" dirty="0">
              <a:latin typeface="+mn-lt"/>
            </a:rPr>
            <a:t>2</a:t>
          </a:r>
          <a:r>
            <a:rPr lang="en-US" sz="1900" kern="1200" dirty="0">
              <a:latin typeface="+mn-lt"/>
            </a:rPr>
            <a:t>)</a:t>
          </a:r>
          <a:r>
            <a:rPr lang="en-US" sz="1900" kern="1200" dirty="0"/>
            <a:t>. </a:t>
          </a:r>
        </a:p>
      </dsp:txBody>
      <dsp:txXfrm>
        <a:off x="36896" y="118165"/>
        <a:ext cx="10441808" cy="682028"/>
      </dsp:txXfrm>
    </dsp:sp>
    <dsp:sp modelId="{F05AF389-1644-A84C-B8D4-17DA4EE6C9E9}">
      <dsp:nvSpPr>
        <dsp:cNvPr id="0" name=""/>
        <dsp:cNvSpPr/>
      </dsp:nvSpPr>
      <dsp:spPr>
        <a:xfrm>
          <a:off x="0" y="891809"/>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Beyond those limits: helicity JIMWLK is written down, yet to be solved. </a:t>
          </a:r>
        </a:p>
      </dsp:txBody>
      <dsp:txXfrm>
        <a:off x="36896" y="928705"/>
        <a:ext cx="10441808" cy="682028"/>
      </dsp:txXfrm>
    </dsp:sp>
    <dsp:sp modelId="{17EC3389-179D-AD46-BFBA-7D0A26D0D987}">
      <dsp:nvSpPr>
        <dsp:cNvPr id="0" name=""/>
        <dsp:cNvSpPr/>
      </dsp:nvSpPr>
      <dsp:spPr>
        <a:xfrm>
          <a:off x="0" y="1702350"/>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Helicity evolution has been derived at DLA+SLA:                      +</a:t>
          </a:r>
        </a:p>
      </dsp:txBody>
      <dsp:txXfrm>
        <a:off x="36896" y="1739246"/>
        <a:ext cx="10441808" cy="682028"/>
      </dsp:txXfrm>
    </dsp:sp>
    <dsp:sp modelId="{BD3BDF96-1FB2-F940-BDDD-B74CE90E4120}">
      <dsp:nvSpPr>
        <dsp:cNvPr id="0" name=""/>
        <dsp:cNvSpPr/>
      </dsp:nvSpPr>
      <dsp:spPr>
        <a:xfrm>
          <a:off x="0" y="2512890"/>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First successful fit of polarized world DIS data for x&lt;0.1 done using small-</a:t>
          </a:r>
          <a:r>
            <a:rPr lang="en-US" sz="1900" i="1" kern="1200" dirty="0"/>
            <a:t>x</a:t>
          </a:r>
          <a:r>
            <a:rPr lang="en-US" sz="1900" kern="1200" dirty="0"/>
            <a:t> helicity evolution (</a:t>
          </a:r>
          <a:r>
            <a:rPr lang="en-US" sz="1900" kern="1200" dirty="0" err="1"/>
            <a:t>JAMsmall</a:t>
          </a:r>
          <a:r>
            <a:rPr lang="en-US" sz="1900" i="1" kern="1200" dirty="0" err="1"/>
            <a:t>x</a:t>
          </a:r>
          <a:r>
            <a:rPr lang="en-US" sz="1900" kern="1200" dirty="0"/>
            <a:t>).</a:t>
          </a:r>
        </a:p>
      </dsp:txBody>
      <dsp:txXfrm>
        <a:off x="36896" y="2549786"/>
        <a:ext cx="10441808" cy="682028"/>
      </dsp:txXfrm>
    </dsp:sp>
    <dsp:sp modelId="{C193D2D8-EDFB-9342-B271-84E30BC44678}">
      <dsp:nvSpPr>
        <dsp:cNvPr id="0" name=""/>
        <dsp:cNvSpPr/>
      </dsp:nvSpPr>
      <dsp:spPr>
        <a:xfrm>
          <a:off x="0" y="3323430"/>
          <a:ext cx="105156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Theoretical challenge: the interplay between            and                         needs to be understood.</a:t>
          </a:r>
        </a:p>
      </dsp:txBody>
      <dsp:txXfrm>
        <a:off x="36896" y="3360326"/>
        <a:ext cx="10441808" cy="6820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9FE58-D20C-C443-969A-082A5BDEF9B9}" type="datetimeFigureOut">
              <a:rPr lang="en-US" smtClean="0"/>
              <a:t>5/11/21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CD769-5A28-FD45-84E5-1A32B87F887F}" type="slidenum">
              <a:rPr lang="en-US" smtClean="0"/>
              <a:t>‹#›</a:t>
            </a:fld>
            <a:endParaRPr lang="en-US"/>
          </a:p>
        </p:txBody>
      </p:sp>
    </p:spTree>
    <p:extLst>
      <p:ext uri="{BB962C8B-B14F-4D97-AF65-F5344CB8AC3E}">
        <p14:creationId xmlns:p14="http://schemas.microsoft.com/office/powerpoint/2010/main" val="347870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6CAF61-9946-B248-B230-E738D8BA56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4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85DBDB1-873D-5649-A974-D30F1AC81759}" type="datetime1">
              <a:rPr lang="en-US" smtClean="0"/>
              <a:t>5/11/21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6324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C74502FD-8519-6B45-A953-D88778514E64}" type="datetime1">
              <a:rPr lang="en-US" smtClean="0"/>
              <a:t>5/11/21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42940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A5400948-8BB6-754B-A629-E99D9A97EE87}" type="datetime1">
              <a:rPr lang="en-US" smtClean="0"/>
              <a:t>5/11/21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79090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88B29134-A207-314F-89F1-72332C638524}" type="datetime1">
              <a:rPr lang="en-US" smtClean="0"/>
              <a:t>5/11/21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0626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DDE25C2F-FA3D-0940-979A-E08B552C60FF}" type="datetime1">
              <a:rPr lang="en-US" smtClean="0"/>
              <a:t>5/11/21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3471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C79284F6-BEE5-C847-B46C-9F8C9908A3C2}" type="datetime1">
              <a:rPr lang="en-US" smtClean="0"/>
              <a:t>5/11/21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6038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B9337132-300B-AE41-9923-629A63DDE750}" type="datetime1">
              <a:rPr lang="en-US" smtClean="0"/>
              <a:t>5/11/21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4814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6A58C5B8-AD31-1C4D-96A2-863C70B5D8E4}" type="datetime1">
              <a:rPr lang="en-US" smtClean="0"/>
              <a:t>5/11/21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6961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BD9E21C7-CC66-4041-805B-3BEBBBB3739F}" type="datetime1">
              <a:rPr lang="en-US" smtClean="0"/>
              <a:t>5/11/21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3985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C581FE97-567F-724F-A6FB-1F03A71C68BD}" type="datetime1">
              <a:rPr lang="en-US" smtClean="0"/>
              <a:t>5/11/21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3752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E990DC09-3C1B-8B4E-A258-CBB0EC3D1025}" type="datetime1">
              <a:rPr lang="en-US" smtClean="0"/>
              <a:t>5/11/21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8023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E0512BBF-1277-0443-AB81-CFAC96B9F85D}" type="datetime1">
              <a:rPr lang="en-US" smtClean="0"/>
              <a:t>5/11/21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4845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7F592-4932-D84B-B42D-2251D6DE0D3A}" type="datetime1">
              <a:rPr lang="en-US" smtClean="0"/>
              <a:t>5/11/21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02611402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62" r:id="rId5"/>
    <p:sldLayoutId id="2147483663" r:id="rId6"/>
    <p:sldLayoutId id="2147483669" r:id="rId7"/>
    <p:sldLayoutId id="2147483664" r:id="rId8"/>
    <p:sldLayoutId id="2147483665" r:id="rId9"/>
    <p:sldLayoutId id="2147483666" r:id="rId10"/>
    <p:sldLayoutId id="2147483667" r:id="rId11"/>
    <p:sldLayoutId id="2147483668" r:id="rId12"/>
  </p:sldLayoutIdLst>
  <p:hf hdr="0" ftr="0" dt="0"/>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4.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1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4.emf"/><Relationship Id="rId1" Type="http://schemas.openxmlformats.org/officeDocument/2006/relationships/slideLayout" Target="../slideLayouts/slideLayout4.xml"/><Relationship Id="rId4" Type="http://schemas.openxmlformats.org/officeDocument/2006/relationships/image" Target="../media/image45.emf"/></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29.emf"/><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1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diagramLayout" Target="../diagrams/layout1.xml"/><Relationship Id="rId7" Type="http://schemas.openxmlformats.org/officeDocument/2006/relationships/image" Target="../media/image57.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0.emf"/><Relationship Id="rId4" Type="http://schemas.openxmlformats.org/officeDocument/2006/relationships/diagramQuickStyle" Target="../diagrams/quickStyle1.xml"/><Relationship Id="rId9" Type="http://schemas.openxmlformats.org/officeDocument/2006/relationships/image" Target="../media/image5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image" Target="../media/image63.emf"/><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26.xml.rels><?xml version="1.0" encoding="UTF-8" standalone="yes"?>
<Relationships xmlns="http://schemas.openxmlformats.org/package/2006/relationships"><Relationship Id="rId3" Type="http://schemas.openxmlformats.org/officeDocument/2006/relationships/image" Target="../media/image69.emf"/><Relationship Id="rId7" Type="http://schemas.openxmlformats.org/officeDocument/2006/relationships/image" Target="../media/image70.png"/><Relationship Id="rId2" Type="http://schemas.openxmlformats.org/officeDocument/2006/relationships/image" Target="../media/image64.emf"/><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54.emf"/><Relationship Id="rId4" Type="http://schemas.openxmlformats.org/officeDocument/2006/relationships/image" Target="../media/image70.emf"/></Relationships>
</file>

<file path=ppt/slides/_rels/slide2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5.png"/><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EC12A9-8705-7D4F-AC8E-8E6850FBF632}"/>
              </a:ext>
            </a:extLst>
          </p:cNvPr>
          <p:cNvSpPr>
            <a:spLocks noGrp="1"/>
          </p:cNvSpPr>
          <p:nvPr>
            <p:ph type="ctrTitle"/>
          </p:nvPr>
        </p:nvSpPr>
        <p:spPr>
          <a:xfrm>
            <a:off x="643468" y="643467"/>
            <a:ext cx="4620584" cy="3193037"/>
          </a:xfrm>
        </p:spPr>
        <p:txBody>
          <a:bodyPr>
            <a:normAutofit fontScale="90000"/>
          </a:bodyPr>
          <a:lstStyle/>
          <a:p>
            <a:br>
              <a:rPr lang="en-US" dirty="0"/>
            </a:br>
            <a:r>
              <a:rPr lang="en-US" dirty="0"/>
              <a:t>An Update on Helicity Evolution at Small </a:t>
            </a:r>
            <a:r>
              <a:rPr lang="en-US" i="1" dirty="0"/>
              <a:t>x</a:t>
            </a:r>
          </a:p>
        </p:txBody>
      </p:sp>
      <p:sp>
        <p:nvSpPr>
          <p:cNvPr id="3" name="Subtitle 2">
            <a:extLst>
              <a:ext uri="{FF2B5EF4-FFF2-40B4-BE49-F238E27FC236}">
                <a16:creationId xmlns:a16="http://schemas.microsoft.com/office/drawing/2014/main" id="{8AD94081-AECF-8E49-8BDB-B7EA92B4F48F}"/>
              </a:ext>
            </a:extLst>
          </p:cNvPr>
          <p:cNvSpPr>
            <a:spLocks noGrp="1"/>
          </p:cNvSpPr>
          <p:nvPr>
            <p:ph type="subTitle" idx="1"/>
          </p:nvPr>
        </p:nvSpPr>
        <p:spPr>
          <a:xfrm>
            <a:off x="643468" y="4055171"/>
            <a:ext cx="5452533" cy="2375446"/>
          </a:xfrm>
        </p:spPr>
        <p:txBody>
          <a:bodyPr>
            <a:normAutofit fontScale="92500" lnSpcReduction="20000"/>
          </a:bodyPr>
          <a:lstStyle/>
          <a:p>
            <a:r>
              <a:rPr lang="en-US" dirty="0"/>
              <a:t>Yuri Kovchegov</a:t>
            </a:r>
          </a:p>
          <a:p>
            <a:r>
              <a:rPr lang="en-US" dirty="0"/>
              <a:t>The Ohio state university</a:t>
            </a:r>
          </a:p>
          <a:p>
            <a:r>
              <a:rPr lang="en-US" dirty="0"/>
              <a:t>Based on work done with Dan Pitonyak and Matt Sievert (2015-2018), with Florian Cougoulic (2019-2020), and with Josh Tawabutr (2020)</a:t>
            </a:r>
          </a:p>
        </p:txBody>
      </p:sp>
      <p:pic>
        <p:nvPicPr>
          <p:cNvPr id="4" name="Picture 3" descr="Forest road with vanishing point">
            <a:extLst>
              <a:ext uri="{FF2B5EF4-FFF2-40B4-BE49-F238E27FC236}">
                <a16:creationId xmlns:a16="http://schemas.microsoft.com/office/drawing/2014/main" id="{7F9407F0-96AF-4FCD-89FE-2E540D97E04C}"/>
              </a:ext>
            </a:extLst>
          </p:cNvPr>
          <p:cNvPicPr>
            <a:picLocks noChangeAspect="1"/>
          </p:cNvPicPr>
          <p:nvPr/>
        </p:nvPicPr>
        <p:blipFill rotWithShape="1">
          <a:blip r:embed="rId2"/>
          <a:srcRect l="14681" r="2728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Slide Number Placeholder 4">
            <a:extLst>
              <a:ext uri="{FF2B5EF4-FFF2-40B4-BE49-F238E27FC236}">
                <a16:creationId xmlns:a16="http://schemas.microsoft.com/office/drawing/2014/main" id="{3A0BED29-1435-644E-9818-3E3E7A6FD303}"/>
              </a:ext>
            </a:extLst>
          </p:cNvPr>
          <p:cNvSpPr>
            <a:spLocks noGrp="1"/>
          </p:cNvSpPr>
          <p:nvPr>
            <p:ph type="sldNum" sz="quarter" idx="12"/>
          </p:nvPr>
        </p:nvSpPr>
        <p:spPr/>
        <p:txBody>
          <a:bodyPr/>
          <a:lstStyle/>
          <a:p>
            <a:fld id="{51845F5A-061D-4825-9AE9-D7794091C6CF}" type="slidenum">
              <a:rPr lang="en-US" smtClean="0"/>
              <a:t>1</a:t>
            </a:fld>
            <a:endParaRPr lang="en-US"/>
          </a:p>
        </p:txBody>
      </p:sp>
    </p:spTree>
    <p:extLst>
      <p:ext uri="{BB962C8B-B14F-4D97-AF65-F5344CB8AC3E}">
        <p14:creationId xmlns:p14="http://schemas.microsoft.com/office/powerpoint/2010/main" val="4019826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1325563"/>
          </a:xfrm>
        </p:spPr>
        <p:txBody>
          <a:bodyPr/>
          <a:lstStyle/>
          <a:p>
            <a:r>
              <a:rPr lang="en-US" dirty="0"/>
              <a:t>Large-</a:t>
            </a:r>
            <a:r>
              <a:rPr lang="en-US" dirty="0" err="1"/>
              <a:t>N</a:t>
            </a:r>
            <a:r>
              <a:rPr lang="en-US" baseline="-25000" dirty="0" err="1"/>
              <a:t>c</a:t>
            </a:r>
            <a:r>
              <a:rPr lang="en-US" dirty="0"/>
              <a:t> Evolution</a:t>
            </a:r>
          </a:p>
        </p:txBody>
      </p:sp>
      <p:sp>
        <p:nvSpPr>
          <p:cNvPr id="8" name="Content Placeholder 7"/>
          <p:cNvSpPr>
            <a:spLocks noGrp="1"/>
          </p:cNvSpPr>
          <p:nvPr>
            <p:ph idx="1"/>
          </p:nvPr>
        </p:nvSpPr>
        <p:spPr>
          <a:xfrm>
            <a:off x="1981200" y="1099087"/>
            <a:ext cx="9372600" cy="4525963"/>
          </a:xfrm>
        </p:spPr>
        <p:txBody>
          <a:bodyPr>
            <a:normAutofit/>
          </a:bodyPr>
          <a:lstStyle/>
          <a:p>
            <a:r>
              <a:rPr lang="en-US" sz="2000" dirty="0"/>
              <a:t>In the strict DLA limit and at large N</a:t>
            </a:r>
            <a:r>
              <a:rPr lang="en-US" sz="2000" baseline="-25000" dirty="0"/>
              <a:t>c</a:t>
            </a:r>
            <a:r>
              <a:rPr lang="en-US" sz="2000" dirty="0"/>
              <a:t>, we get (here </a:t>
            </a:r>
            <a:r>
              <a:rPr lang="en-US" sz="2000" dirty="0">
                <a:latin typeface="Symbol" charset="2"/>
                <a:ea typeface="Symbol" charset="2"/>
                <a:cs typeface="Symbol" charset="2"/>
              </a:rPr>
              <a:t>G </a:t>
            </a:r>
            <a:r>
              <a:rPr lang="en-US" sz="2000" dirty="0">
                <a:ea typeface="Symbol" charset="2"/>
                <a:cs typeface="Symbol" charset="2"/>
              </a:rPr>
              <a:t>is an auxiliary function we call the ‘neighbor dipole amplitude’) (KPS ‘15)</a:t>
            </a:r>
            <a:br>
              <a:rPr lang="en-US" sz="2000" dirty="0"/>
            </a:br>
            <a:br>
              <a:rPr lang="en-US" sz="2000" dirty="0"/>
            </a:br>
            <a:br>
              <a:rPr lang="en-US" sz="2000" dirty="0"/>
            </a:br>
            <a:br>
              <a:rPr lang="en-US" sz="2000" dirty="0"/>
            </a:br>
            <a:br>
              <a:rPr lang="en-US" sz="2000" dirty="0"/>
            </a:br>
            <a:br>
              <a:rPr lang="en-US" sz="2000" dirty="0"/>
            </a:br>
            <a:endParaRPr lang="en-US" sz="2000" dirty="0"/>
          </a:p>
          <a:p>
            <a:endParaRPr lang="en-US" sz="2000" dirty="0"/>
          </a:p>
          <a:p>
            <a:r>
              <a:rPr lang="en-US" sz="2000" dirty="0"/>
              <a:t>The initial conditions are given by the Born-level graphs</a:t>
            </a:r>
          </a:p>
          <a:p>
            <a:endParaRPr lang="en-US" sz="2000" dirty="0"/>
          </a:p>
        </p:txBody>
      </p:sp>
      <p:pic>
        <p:nvPicPr>
          <p:cNvPr id="3" name="Picture 2"/>
          <p:cNvPicPr>
            <a:picLocks noChangeAspect="1"/>
          </p:cNvPicPr>
          <p:nvPr/>
        </p:nvPicPr>
        <p:blipFill>
          <a:blip r:embed="rId2"/>
          <a:stretch>
            <a:fillRect/>
          </a:stretch>
        </p:blipFill>
        <p:spPr>
          <a:xfrm>
            <a:off x="1981200" y="1955786"/>
            <a:ext cx="8229600" cy="1958450"/>
          </a:xfrm>
          <a:prstGeom prst="rect">
            <a:avLst/>
          </a:prstGeom>
        </p:spPr>
      </p:pic>
      <p:pic>
        <p:nvPicPr>
          <p:cNvPr id="4" name="Picture 3"/>
          <p:cNvPicPr>
            <a:picLocks noChangeAspect="1"/>
          </p:cNvPicPr>
          <p:nvPr/>
        </p:nvPicPr>
        <p:blipFill>
          <a:blip r:embed="rId3"/>
          <a:stretch>
            <a:fillRect/>
          </a:stretch>
        </p:blipFill>
        <p:spPr>
          <a:xfrm>
            <a:off x="1168094" y="5072775"/>
            <a:ext cx="2825496" cy="267935"/>
          </a:xfrm>
          <a:prstGeom prst="rect">
            <a:avLst/>
          </a:prstGeom>
        </p:spPr>
      </p:pic>
      <p:sp>
        <p:nvSpPr>
          <p:cNvPr id="5" name="Slide Number Placeholder 4"/>
          <p:cNvSpPr>
            <a:spLocks noGrp="1"/>
          </p:cNvSpPr>
          <p:nvPr>
            <p:ph type="sldNum" sz="quarter" idx="12"/>
          </p:nvPr>
        </p:nvSpPr>
        <p:spPr/>
        <p:txBody>
          <a:bodyPr/>
          <a:lstStyle/>
          <a:p>
            <a:pPr>
              <a:defRPr/>
            </a:pPr>
            <a:fld id="{E19024E6-CAF2-2844-A979-9EC65125D416}" type="slidenum">
              <a:rPr lang="en-US">
                <a:solidFill>
                  <a:prstClr val="black">
                    <a:tint val="75000"/>
                  </a:prstClr>
                </a:solidFill>
                <a:latin typeface="Calibri" panose="020F0502020204030204"/>
              </a:rPr>
              <a:pPr>
                <a:defRPr/>
              </a:pPr>
              <a:t>10</a:t>
            </a:fld>
            <a:endParaRPr lang="en-US">
              <a:solidFill>
                <a:prstClr val="black">
                  <a:tint val="75000"/>
                </a:prstClr>
              </a:solidFill>
              <a:latin typeface="Calibri" panose="020F0502020204030204"/>
            </a:endParaRPr>
          </a:p>
        </p:txBody>
      </p:sp>
      <p:pic>
        <p:nvPicPr>
          <p:cNvPr id="7" name="Picture 6"/>
          <p:cNvPicPr>
            <a:picLocks noChangeAspect="1"/>
          </p:cNvPicPr>
          <p:nvPr/>
        </p:nvPicPr>
        <p:blipFill>
          <a:blip r:embed="rId4"/>
          <a:stretch>
            <a:fillRect/>
          </a:stretch>
        </p:blipFill>
        <p:spPr>
          <a:xfrm>
            <a:off x="1164368" y="5879792"/>
            <a:ext cx="4307271" cy="49408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639" y="4470188"/>
            <a:ext cx="5783654" cy="1750152"/>
          </a:xfrm>
          <a:prstGeom prst="rect">
            <a:avLst/>
          </a:prstGeom>
        </p:spPr>
      </p:pic>
      <p:pic>
        <p:nvPicPr>
          <p:cNvPr id="10" name="Picture 9">
            <a:extLst>
              <a:ext uri="{FF2B5EF4-FFF2-40B4-BE49-F238E27FC236}">
                <a16:creationId xmlns:a16="http://schemas.microsoft.com/office/drawing/2014/main" id="{1B5E89DD-6F46-ED4F-8EC3-2C54B2F8E666}"/>
              </a:ext>
            </a:extLst>
          </p:cNvPr>
          <p:cNvPicPr>
            <a:picLocks noChangeAspect="1"/>
          </p:cNvPicPr>
          <p:nvPr/>
        </p:nvPicPr>
        <p:blipFill>
          <a:blip r:embed="rId6"/>
          <a:stretch>
            <a:fillRect/>
          </a:stretch>
        </p:blipFill>
        <p:spPr>
          <a:xfrm>
            <a:off x="10741684" y="42993"/>
            <a:ext cx="1027218" cy="598536"/>
          </a:xfrm>
          <a:prstGeom prst="rect">
            <a:avLst/>
          </a:prstGeom>
        </p:spPr>
      </p:pic>
      <p:sp>
        <p:nvSpPr>
          <p:cNvPr id="6" name="TextBox 5">
            <a:extLst>
              <a:ext uri="{FF2B5EF4-FFF2-40B4-BE49-F238E27FC236}">
                <a16:creationId xmlns:a16="http://schemas.microsoft.com/office/drawing/2014/main" id="{A942B6E7-4FCA-294A-BCC8-F3CB8FF51476}"/>
              </a:ext>
            </a:extLst>
          </p:cNvPr>
          <p:cNvSpPr txBox="1"/>
          <p:nvPr/>
        </p:nvSpPr>
        <p:spPr>
          <a:xfrm>
            <a:off x="7405112" y="175757"/>
            <a:ext cx="4786888" cy="923330"/>
          </a:xfrm>
          <a:prstGeom prst="rect">
            <a:avLst/>
          </a:prstGeom>
          <a:noFill/>
        </p:spPr>
        <p:txBody>
          <a:bodyPr wrap="none" rtlCol="0">
            <a:spAutoFit/>
          </a:bodyPr>
          <a:lstStyle/>
          <a:p>
            <a:r>
              <a:rPr lang="en-US" dirty="0"/>
              <a:t>Resummation parameter:</a:t>
            </a:r>
            <a:br>
              <a:rPr lang="en-US" dirty="0"/>
            </a:br>
            <a:br>
              <a:rPr lang="en-US" dirty="0"/>
            </a:br>
            <a:r>
              <a:rPr lang="en-US" dirty="0"/>
              <a:t>Double-logarithmic approximation (DLA) </a:t>
            </a:r>
          </a:p>
        </p:txBody>
      </p:sp>
    </p:spTree>
    <p:extLst>
      <p:ext uri="{BB962C8B-B14F-4D97-AF65-F5344CB8AC3E}">
        <p14:creationId xmlns:p14="http://schemas.microsoft.com/office/powerpoint/2010/main" val="171679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Quark Helicity at Small x</a:t>
            </a:r>
          </a:p>
        </p:txBody>
      </p:sp>
      <p:sp>
        <p:nvSpPr>
          <p:cNvPr id="3" name="Content Placeholder 2"/>
          <p:cNvSpPr>
            <a:spLocks noGrp="1"/>
          </p:cNvSpPr>
          <p:nvPr>
            <p:ph idx="1"/>
          </p:nvPr>
        </p:nvSpPr>
        <p:spPr/>
        <p:txBody>
          <a:bodyPr>
            <a:normAutofit/>
          </a:bodyPr>
          <a:lstStyle/>
          <a:p>
            <a:r>
              <a:rPr lang="en-US" sz="2400" dirty="0"/>
              <a:t>These equations can be </a:t>
            </a:r>
            <a:br>
              <a:rPr lang="en-US" sz="2400" dirty="0"/>
            </a:br>
            <a:r>
              <a:rPr lang="en-US" sz="2400" dirty="0"/>
              <a:t>solved both numerically </a:t>
            </a:r>
            <a:br>
              <a:rPr lang="en-US" sz="2400" dirty="0"/>
            </a:br>
            <a:r>
              <a:rPr lang="en-US" sz="2400" dirty="0"/>
              <a:t>and analytically. </a:t>
            </a:r>
            <a:br>
              <a:rPr lang="en-US" sz="2400" dirty="0"/>
            </a:br>
            <a:r>
              <a:rPr lang="en-US" sz="2400" dirty="0"/>
              <a:t>(KPS ‘16-’17)</a:t>
            </a:r>
          </a:p>
          <a:p>
            <a:endParaRPr lang="en-US" sz="2400" dirty="0"/>
          </a:p>
          <a:p>
            <a:endParaRPr lang="en-US" sz="2400" dirty="0"/>
          </a:p>
          <a:p>
            <a:endParaRPr lang="en-US" sz="2400" dirty="0"/>
          </a:p>
          <a:p>
            <a:r>
              <a:rPr lang="en-US" sz="2400" dirty="0"/>
              <a:t>The small-x </a:t>
            </a:r>
            <a:r>
              <a:rPr lang="en-US" sz="2400" dirty="0" err="1"/>
              <a:t>asymptotics</a:t>
            </a:r>
            <a:r>
              <a:rPr lang="en-US" sz="2400" dirty="0"/>
              <a:t> of quark helicity is (at large </a:t>
            </a:r>
            <a:r>
              <a:rPr lang="en-US" sz="2400" dirty="0" err="1"/>
              <a:t>N</a:t>
            </a:r>
            <a:r>
              <a:rPr lang="en-US" sz="2400" baseline="-25000" dirty="0" err="1"/>
              <a:t>c</a:t>
            </a:r>
            <a:r>
              <a:rPr lang="en-US" sz="2400" dirty="0"/>
              <a:t>) </a:t>
            </a:r>
          </a:p>
        </p:txBody>
      </p:sp>
      <p:pic>
        <p:nvPicPr>
          <p:cNvPr id="4" name="Picture 3"/>
          <p:cNvPicPr>
            <a:picLocks noChangeAspect="1"/>
          </p:cNvPicPr>
          <p:nvPr/>
        </p:nvPicPr>
        <p:blipFill>
          <a:blip r:embed="rId2"/>
          <a:stretch>
            <a:fillRect/>
          </a:stretch>
        </p:blipFill>
        <p:spPr>
          <a:xfrm>
            <a:off x="2451218" y="5670215"/>
            <a:ext cx="7838401" cy="7658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419" y="1418561"/>
            <a:ext cx="4583517" cy="3223013"/>
          </a:xfrm>
          <a:prstGeom prst="rect">
            <a:avLst/>
          </a:prstGeom>
        </p:spPr>
      </p:pic>
      <p:pic>
        <p:nvPicPr>
          <p:cNvPr id="6" name="Picture 5"/>
          <p:cNvPicPr>
            <a:picLocks noChangeAspect="1"/>
          </p:cNvPicPr>
          <p:nvPr/>
        </p:nvPicPr>
        <p:blipFill>
          <a:blip r:embed="rId4"/>
          <a:stretch>
            <a:fillRect/>
          </a:stretch>
        </p:blipFill>
        <p:spPr>
          <a:xfrm>
            <a:off x="10411535" y="3866912"/>
            <a:ext cx="1484667" cy="450056"/>
          </a:xfrm>
          <a:prstGeom prst="rect">
            <a:avLst/>
          </a:prstGeom>
        </p:spPr>
      </p:pic>
      <p:pic>
        <p:nvPicPr>
          <p:cNvPr id="7" name="Picture 6"/>
          <p:cNvPicPr>
            <a:picLocks noChangeAspect="1"/>
          </p:cNvPicPr>
          <p:nvPr/>
        </p:nvPicPr>
        <p:blipFill>
          <a:blip r:embed="rId5"/>
          <a:stretch>
            <a:fillRect/>
          </a:stretch>
        </p:blipFill>
        <p:spPr>
          <a:xfrm>
            <a:off x="5861792" y="4090398"/>
            <a:ext cx="1783633" cy="453139"/>
          </a:xfrm>
          <a:prstGeom prst="rect">
            <a:avLst/>
          </a:prstGeom>
        </p:spPr>
      </p:pic>
      <p:sp>
        <p:nvSpPr>
          <p:cNvPr id="8" name="Slide Number Placeholder 7">
            <a:extLst>
              <a:ext uri="{FF2B5EF4-FFF2-40B4-BE49-F238E27FC236}">
                <a16:creationId xmlns:a16="http://schemas.microsoft.com/office/drawing/2014/main" id="{01DB4210-7999-F040-8B91-EBE62FA9C281}"/>
              </a:ext>
            </a:extLst>
          </p:cNvPr>
          <p:cNvSpPr>
            <a:spLocks noGrp="1"/>
          </p:cNvSpPr>
          <p:nvPr>
            <p:ph type="sldNum" sz="quarter" idx="12"/>
          </p:nvPr>
        </p:nvSpPr>
        <p:spPr/>
        <p:txBody>
          <a:bodyPr/>
          <a:lstStyle/>
          <a:p>
            <a:fld id="{51845F5A-061D-4825-9AE9-D7794091C6CF}" type="slidenum">
              <a:rPr lang="en-US" smtClean="0"/>
              <a:t>11</a:t>
            </a:fld>
            <a:endParaRPr lang="en-US"/>
          </a:p>
        </p:txBody>
      </p:sp>
    </p:spTree>
    <p:extLst>
      <p:ext uri="{BB962C8B-B14F-4D97-AF65-F5344CB8AC3E}">
        <p14:creationId xmlns:p14="http://schemas.microsoft.com/office/powerpoint/2010/main" val="380277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713" y="7787"/>
            <a:ext cx="10098157" cy="1325563"/>
          </a:xfrm>
        </p:spPr>
        <p:txBody>
          <a:bodyPr/>
          <a:lstStyle/>
          <a:p>
            <a:r>
              <a:rPr lang="en-US" dirty="0"/>
              <a:t>Small-x Helicity Evolution at large </a:t>
            </a:r>
            <a:r>
              <a:rPr lang="en-US" dirty="0" err="1"/>
              <a:t>N</a:t>
            </a:r>
            <a:r>
              <a:rPr lang="en-US" baseline="-25000" dirty="0" err="1"/>
              <a:t>c</a:t>
            </a:r>
            <a:r>
              <a:rPr lang="en-US" dirty="0" err="1"/>
              <a:t>&amp;N</a:t>
            </a:r>
            <a:r>
              <a:rPr lang="en-US" baseline="-25000" dirty="0" err="1"/>
              <a:t>f</a:t>
            </a:r>
            <a:endParaRPr lang="en-US" dirty="0"/>
          </a:p>
        </p:txBody>
      </p:sp>
      <p:sp>
        <p:nvSpPr>
          <p:cNvPr id="3" name="Content Placeholder 2"/>
          <p:cNvSpPr>
            <a:spLocks noGrp="1"/>
          </p:cNvSpPr>
          <p:nvPr>
            <p:ph idx="1"/>
          </p:nvPr>
        </p:nvSpPr>
        <p:spPr>
          <a:xfrm>
            <a:off x="2152650" y="1333349"/>
            <a:ext cx="7886700" cy="4351338"/>
          </a:xfrm>
        </p:spPr>
        <p:txBody>
          <a:bodyPr>
            <a:normAutofit/>
          </a:bodyPr>
          <a:lstStyle/>
          <a:p>
            <a:r>
              <a:rPr lang="en-US" sz="2000" dirty="0"/>
              <a:t>The resulting equations are (KPS ‘15)</a:t>
            </a:r>
          </a:p>
        </p:txBody>
      </p:sp>
      <p:sp>
        <p:nvSpPr>
          <p:cNvPr id="4" name="Slide Number Placeholder 3"/>
          <p:cNvSpPr>
            <a:spLocks noGrp="1"/>
          </p:cNvSpPr>
          <p:nvPr>
            <p:ph type="sldNum" sz="quarter" idx="12"/>
          </p:nvPr>
        </p:nvSpPr>
        <p:spPr/>
        <p:txBody>
          <a:bodyPr/>
          <a:lstStyle/>
          <a:p>
            <a:pPr>
              <a:defRPr/>
            </a:pPr>
            <a:fld id="{8EB2134C-88A3-0441-B969-98507E5F5B53}" type="slidenum">
              <a:rPr lang="en-US">
                <a:solidFill>
                  <a:prstClr val="black">
                    <a:tint val="75000"/>
                  </a:prstClr>
                </a:solidFill>
                <a:latin typeface="Calibri" panose="020F0502020204030204"/>
              </a:rPr>
              <a:pPr>
                <a:defRPr/>
              </a:pPr>
              <a:t>12</a:t>
            </a:fld>
            <a:endParaRPr lang="en-US">
              <a:solidFill>
                <a:prstClr val="black">
                  <a:tint val="75000"/>
                </a:prstClr>
              </a:solidFill>
              <a:latin typeface="Calibri" panose="020F0502020204030204"/>
            </a:endParaRPr>
          </a:p>
        </p:txBody>
      </p:sp>
      <p:pic>
        <p:nvPicPr>
          <p:cNvPr id="5" name="Picture 4"/>
          <p:cNvPicPr>
            <a:picLocks noChangeAspect="1"/>
          </p:cNvPicPr>
          <p:nvPr/>
        </p:nvPicPr>
        <p:blipFill>
          <a:blip r:embed="rId2"/>
          <a:stretch>
            <a:fillRect/>
          </a:stretch>
        </p:blipFill>
        <p:spPr>
          <a:xfrm>
            <a:off x="3085812" y="1785479"/>
            <a:ext cx="6020376" cy="4659582"/>
          </a:xfrm>
          <a:prstGeom prst="rect">
            <a:avLst/>
          </a:prstGeom>
        </p:spPr>
      </p:pic>
    </p:spTree>
    <p:extLst>
      <p:ext uri="{BB962C8B-B14F-4D97-AF65-F5344CB8AC3E}">
        <p14:creationId xmlns:p14="http://schemas.microsoft.com/office/powerpoint/2010/main" val="265322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1D5B-3B1E-184B-9AAD-63D72D704098}"/>
              </a:ext>
            </a:extLst>
          </p:cNvPr>
          <p:cNvSpPr>
            <a:spLocks noGrp="1"/>
          </p:cNvSpPr>
          <p:nvPr>
            <p:ph type="title"/>
          </p:nvPr>
        </p:nvSpPr>
        <p:spPr>
          <a:xfrm>
            <a:off x="1162879" y="55726"/>
            <a:ext cx="10803834" cy="1325563"/>
          </a:xfrm>
        </p:spPr>
        <p:txBody>
          <a:bodyPr>
            <a:normAutofit/>
          </a:bodyPr>
          <a:lstStyle/>
          <a:p>
            <a:r>
              <a:rPr lang="en-US" dirty="0"/>
              <a:t>Small-x Helicity Asymptotics at large </a:t>
            </a:r>
            <a:r>
              <a:rPr lang="en-US" dirty="0" err="1"/>
              <a:t>N</a:t>
            </a:r>
            <a:r>
              <a:rPr lang="en-US" baseline="-25000" dirty="0" err="1"/>
              <a:t>c</a:t>
            </a:r>
            <a:r>
              <a:rPr lang="en-US" dirty="0" err="1"/>
              <a:t>&amp;N</a:t>
            </a:r>
            <a:r>
              <a:rPr lang="en-US" baseline="-25000" dirty="0" err="1"/>
              <a:t>f</a:t>
            </a:r>
            <a:endParaRPr lang="en-US" dirty="0"/>
          </a:p>
        </p:txBody>
      </p:sp>
      <p:sp>
        <p:nvSpPr>
          <p:cNvPr id="3" name="Content Placeholder 2">
            <a:extLst>
              <a:ext uri="{FF2B5EF4-FFF2-40B4-BE49-F238E27FC236}">
                <a16:creationId xmlns:a16="http://schemas.microsoft.com/office/drawing/2014/main" id="{4333BD8B-6E34-D043-8A0B-83CE7E6E702C}"/>
              </a:ext>
            </a:extLst>
          </p:cNvPr>
          <p:cNvSpPr>
            <a:spLocks noGrp="1"/>
          </p:cNvSpPr>
          <p:nvPr>
            <p:ph idx="1"/>
          </p:nvPr>
        </p:nvSpPr>
        <p:spPr>
          <a:xfrm>
            <a:off x="2152649" y="1253331"/>
            <a:ext cx="9814063" cy="4351338"/>
          </a:xfrm>
        </p:spPr>
        <p:txBody>
          <a:bodyPr>
            <a:normAutofit/>
          </a:bodyPr>
          <a:lstStyle/>
          <a:p>
            <a:r>
              <a:rPr lang="en-US" sz="2000" dirty="0"/>
              <a:t>Large </a:t>
            </a:r>
            <a:r>
              <a:rPr lang="en-US" sz="2000" dirty="0" err="1"/>
              <a:t>N</a:t>
            </a:r>
            <a:r>
              <a:rPr lang="en-US" sz="2000" baseline="-25000" dirty="0" err="1"/>
              <a:t>c</a:t>
            </a:r>
            <a:r>
              <a:rPr lang="en-US" sz="2000" dirty="0" err="1"/>
              <a:t>&amp;N</a:t>
            </a:r>
            <a:r>
              <a:rPr lang="en-US" sz="2000" baseline="-25000" dirty="0" err="1"/>
              <a:t>f</a:t>
            </a:r>
            <a:r>
              <a:rPr lang="en-US" sz="2000" baseline="-25000" dirty="0"/>
              <a:t> </a:t>
            </a:r>
            <a:r>
              <a:rPr lang="en-US" sz="2000" dirty="0"/>
              <a:t>equations can be solved only numerically, due to their complexity. This was done by Y. Tawabutr &amp; YK in arXiv:2005.07285 [hep-</a:t>
            </a:r>
            <a:r>
              <a:rPr lang="en-US" sz="2000" dirty="0" err="1"/>
              <a:t>ph</a:t>
            </a:r>
            <a:r>
              <a:rPr lang="en-US" sz="2000" dirty="0"/>
              <a:t>].</a:t>
            </a:r>
          </a:p>
          <a:p>
            <a:r>
              <a:rPr lang="en-US" sz="2000" dirty="0"/>
              <a:t>The solution exhibits an interesting qualitative change compared to large-N</a:t>
            </a:r>
            <a:r>
              <a:rPr lang="en-US" sz="2000" baseline="-25000" dirty="0"/>
              <a:t>c</a:t>
            </a:r>
            <a:r>
              <a:rPr lang="en-US" sz="2000" dirty="0"/>
              <a:t>: it oscillates with ln(1/x)!</a:t>
            </a:r>
          </a:p>
        </p:txBody>
      </p:sp>
      <p:pic>
        <p:nvPicPr>
          <p:cNvPr id="4" name="Picture 3">
            <a:extLst>
              <a:ext uri="{FF2B5EF4-FFF2-40B4-BE49-F238E27FC236}">
                <a16:creationId xmlns:a16="http://schemas.microsoft.com/office/drawing/2014/main" id="{6B7AFD4A-015D-664D-BDD2-613BD116523E}"/>
              </a:ext>
            </a:extLst>
          </p:cNvPr>
          <p:cNvPicPr>
            <a:picLocks noChangeAspect="1"/>
          </p:cNvPicPr>
          <p:nvPr/>
        </p:nvPicPr>
        <p:blipFill>
          <a:blip r:embed="rId2"/>
          <a:stretch>
            <a:fillRect/>
          </a:stretch>
        </p:blipFill>
        <p:spPr>
          <a:xfrm>
            <a:off x="6328874" y="5278948"/>
            <a:ext cx="5317435" cy="701561"/>
          </a:xfrm>
          <a:prstGeom prst="rect">
            <a:avLst/>
          </a:prstGeom>
        </p:spPr>
      </p:pic>
      <p:pic>
        <p:nvPicPr>
          <p:cNvPr id="6" name="Picture 5" descr="A close up of a map&#10;&#10;Description automatically generated">
            <a:extLst>
              <a:ext uri="{FF2B5EF4-FFF2-40B4-BE49-F238E27FC236}">
                <a16:creationId xmlns:a16="http://schemas.microsoft.com/office/drawing/2014/main" id="{59E57129-F747-C542-94E0-E6852071937E}"/>
              </a:ext>
            </a:extLst>
          </p:cNvPr>
          <p:cNvPicPr>
            <a:picLocks noChangeAspect="1"/>
          </p:cNvPicPr>
          <p:nvPr/>
        </p:nvPicPr>
        <p:blipFill>
          <a:blip r:embed="rId3"/>
          <a:stretch>
            <a:fillRect/>
          </a:stretch>
        </p:blipFill>
        <p:spPr>
          <a:xfrm>
            <a:off x="225288" y="2801556"/>
            <a:ext cx="6103585" cy="3460551"/>
          </a:xfrm>
          <a:prstGeom prst="rect">
            <a:avLst/>
          </a:prstGeom>
        </p:spPr>
      </p:pic>
      <p:pic>
        <p:nvPicPr>
          <p:cNvPr id="9" name="Picture 8">
            <a:extLst>
              <a:ext uri="{FF2B5EF4-FFF2-40B4-BE49-F238E27FC236}">
                <a16:creationId xmlns:a16="http://schemas.microsoft.com/office/drawing/2014/main" id="{EEF2B962-72AA-2244-9A82-0F8FD5023DF5}"/>
              </a:ext>
            </a:extLst>
          </p:cNvPr>
          <p:cNvPicPr>
            <a:picLocks noChangeAspect="1"/>
          </p:cNvPicPr>
          <p:nvPr/>
        </p:nvPicPr>
        <p:blipFill>
          <a:blip r:embed="rId4"/>
          <a:stretch>
            <a:fillRect/>
          </a:stretch>
        </p:blipFill>
        <p:spPr>
          <a:xfrm>
            <a:off x="7763805" y="3261169"/>
            <a:ext cx="1981825" cy="645764"/>
          </a:xfrm>
          <a:prstGeom prst="rect">
            <a:avLst/>
          </a:prstGeom>
        </p:spPr>
      </p:pic>
      <p:sp>
        <p:nvSpPr>
          <p:cNvPr id="5" name="Slide Number Placeholder 4">
            <a:extLst>
              <a:ext uri="{FF2B5EF4-FFF2-40B4-BE49-F238E27FC236}">
                <a16:creationId xmlns:a16="http://schemas.microsoft.com/office/drawing/2014/main" id="{45CD1B24-097A-8342-BB13-D69C38FB57AF}"/>
              </a:ext>
            </a:extLst>
          </p:cNvPr>
          <p:cNvSpPr>
            <a:spLocks noGrp="1"/>
          </p:cNvSpPr>
          <p:nvPr>
            <p:ph type="sldNum" sz="quarter" idx="12"/>
          </p:nvPr>
        </p:nvSpPr>
        <p:spPr/>
        <p:txBody>
          <a:bodyPr/>
          <a:lstStyle/>
          <a:p>
            <a:fld id="{8EB2134C-88A3-0441-B969-98507E5F5B53}" type="slidenum">
              <a:rPr lang="en-US" smtClean="0"/>
              <a:t>13</a:t>
            </a:fld>
            <a:endParaRPr lang="en-US"/>
          </a:p>
        </p:txBody>
      </p:sp>
      <p:pic>
        <p:nvPicPr>
          <p:cNvPr id="7" name="Picture 6">
            <a:extLst>
              <a:ext uri="{FF2B5EF4-FFF2-40B4-BE49-F238E27FC236}">
                <a16:creationId xmlns:a16="http://schemas.microsoft.com/office/drawing/2014/main" id="{3C65FD84-3A5A-974D-8C12-F650A5978B57}"/>
              </a:ext>
            </a:extLst>
          </p:cNvPr>
          <p:cNvPicPr>
            <a:picLocks noChangeAspect="1"/>
          </p:cNvPicPr>
          <p:nvPr/>
        </p:nvPicPr>
        <p:blipFill>
          <a:blip r:embed="rId5"/>
          <a:stretch>
            <a:fillRect/>
          </a:stretch>
        </p:blipFill>
        <p:spPr>
          <a:xfrm>
            <a:off x="6753586" y="4160558"/>
            <a:ext cx="4178815" cy="742549"/>
          </a:xfrm>
          <a:prstGeom prst="rect">
            <a:avLst/>
          </a:prstGeom>
        </p:spPr>
      </p:pic>
      <p:sp>
        <p:nvSpPr>
          <p:cNvPr id="10" name="TextBox 9">
            <a:extLst>
              <a:ext uri="{FF2B5EF4-FFF2-40B4-BE49-F238E27FC236}">
                <a16:creationId xmlns:a16="http://schemas.microsoft.com/office/drawing/2014/main" id="{1D1A6B0F-0CEE-4240-AAB8-B263F2BFF5CA}"/>
              </a:ext>
            </a:extLst>
          </p:cNvPr>
          <p:cNvSpPr txBox="1"/>
          <p:nvPr/>
        </p:nvSpPr>
        <p:spPr>
          <a:xfrm>
            <a:off x="0" y="-5288"/>
            <a:ext cx="3611886" cy="369332"/>
          </a:xfrm>
          <a:prstGeom prst="rect">
            <a:avLst/>
          </a:prstGeom>
          <a:noFill/>
        </p:spPr>
        <p:txBody>
          <a:bodyPr wrap="none" rtlCol="0">
            <a:spAutoFit/>
          </a:bodyPr>
          <a:lstStyle/>
          <a:p>
            <a:r>
              <a:rPr lang="en-US" dirty="0">
                <a:solidFill>
                  <a:srgbClr val="FF0000"/>
                </a:solidFill>
              </a:rPr>
              <a:t>New since QCD Evolution 2019</a:t>
            </a:r>
          </a:p>
        </p:txBody>
      </p:sp>
    </p:spTree>
    <p:extLst>
      <p:ext uri="{BB962C8B-B14F-4D97-AF65-F5344CB8AC3E}">
        <p14:creationId xmlns:p14="http://schemas.microsoft.com/office/powerpoint/2010/main" val="384496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54BA-18AE-1F43-81EF-298E987C1178}"/>
              </a:ext>
            </a:extLst>
          </p:cNvPr>
          <p:cNvSpPr>
            <a:spLocks noGrp="1"/>
          </p:cNvSpPr>
          <p:nvPr>
            <p:ph type="title"/>
          </p:nvPr>
        </p:nvSpPr>
        <p:spPr>
          <a:xfrm>
            <a:off x="2152650" y="204045"/>
            <a:ext cx="7886700" cy="1325563"/>
          </a:xfrm>
        </p:spPr>
        <p:txBody>
          <a:bodyPr/>
          <a:lstStyle/>
          <a:p>
            <a:r>
              <a:rPr lang="en-US" dirty="0"/>
              <a:t>Helicity JIMWLK</a:t>
            </a:r>
          </a:p>
        </p:txBody>
      </p:sp>
      <p:sp>
        <p:nvSpPr>
          <p:cNvPr id="6" name="Content Placeholder 2">
            <a:extLst>
              <a:ext uri="{FF2B5EF4-FFF2-40B4-BE49-F238E27FC236}">
                <a16:creationId xmlns:a16="http://schemas.microsoft.com/office/drawing/2014/main" id="{E95BBDD1-CB00-C648-BA2D-6F1025C8BBEC}"/>
              </a:ext>
            </a:extLst>
          </p:cNvPr>
          <p:cNvSpPr txBox="1">
            <a:spLocks/>
          </p:cNvSpPr>
          <p:nvPr/>
        </p:nvSpPr>
        <p:spPr>
          <a:xfrm>
            <a:off x="1302027" y="1529607"/>
            <a:ext cx="103168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a:solidFill>
                  <a:prstClr val="black"/>
                </a:solidFill>
                <a:latin typeface="Calibri" panose="020F0502020204030204"/>
              </a:rPr>
              <a:t>To go beyond the large-N</a:t>
            </a:r>
            <a:r>
              <a:rPr lang="en-US" sz="2000" baseline="-25000" dirty="0">
                <a:solidFill>
                  <a:prstClr val="black"/>
                </a:solidFill>
                <a:latin typeface="Calibri" panose="020F0502020204030204"/>
              </a:rPr>
              <a:t>c</a:t>
            </a:r>
            <a:r>
              <a:rPr lang="en-US" sz="2000" dirty="0">
                <a:solidFill>
                  <a:prstClr val="black"/>
                </a:solidFill>
                <a:latin typeface="Calibri" panose="020F0502020204030204"/>
              </a:rPr>
              <a:t> and </a:t>
            </a:r>
            <a:r>
              <a:rPr lang="en-US" sz="2000" dirty="0" err="1">
                <a:solidFill>
                  <a:prstClr val="black"/>
                </a:solidFill>
                <a:latin typeface="Calibri" panose="020F0502020204030204"/>
              </a:rPr>
              <a:t>large-N</a:t>
            </a:r>
            <a:r>
              <a:rPr lang="en-US" sz="2000" baseline="-25000" dirty="0" err="1">
                <a:solidFill>
                  <a:prstClr val="black"/>
                </a:solidFill>
                <a:latin typeface="Calibri" panose="020F0502020204030204"/>
              </a:rPr>
              <a:t>c</a:t>
            </a:r>
            <a:r>
              <a:rPr lang="en-US" sz="2000" dirty="0" err="1">
                <a:solidFill>
                  <a:prstClr val="black"/>
                </a:solidFill>
                <a:latin typeface="Calibri" panose="020F0502020204030204"/>
              </a:rPr>
              <a:t>&amp;N</a:t>
            </a:r>
            <a:r>
              <a:rPr lang="en-US" sz="2000" baseline="-25000" dirty="0" err="1">
                <a:solidFill>
                  <a:prstClr val="black"/>
                </a:solidFill>
                <a:latin typeface="Calibri" panose="020F0502020204030204"/>
              </a:rPr>
              <a:t>f</a:t>
            </a:r>
            <a:r>
              <a:rPr lang="en-US" sz="2000" dirty="0">
                <a:solidFill>
                  <a:prstClr val="black"/>
                </a:solidFill>
                <a:latin typeface="Calibri" panose="020F0502020204030204"/>
              </a:rPr>
              <a:t> limits need to write down a helicity analogue of JIMWLK evolution. </a:t>
            </a:r>
          </a:p>
          <a:p>
            <a:pPr>
              <a:defRPr/>
            </a:pPr>
            <a:r>
              <a:rPr lang="en-US" sz="2000" dirty="0">
                <a:solidFill>
                  <a:prstClr val="black"/>
                </a:solidFill>
                <a:latin typeface="Calibri" panose="020F0502020204030204"/>
              </a:rPr>
              <a:t>This has been done recently (F. Cougoulic, YK, arXiv:1910.04268 [hep-</a:t>
            </a:r>
            <a:r>
              <a:rPr lang="en-US" sz="2000" dirty="0" err="1">
                <a:solidFill>
                  <a:prstClr val="black"/>
                </a:solidFill>
                <a:latin typeface="Calibri" panose="020F0502020204030204"/>
              </a:rPr>
              <a:t>ph</a:t>
            </a:r>
            <a:r>
              <a:rPr lang="en-US" sz="2000" dirty="0">
                <a:solidFill>
                  <a:prstClr val="black"/>
                </a:solidFill>
                <a:latin typeface="Calibri" panose="020F0502020204030204"/>
              </a:rPr>
              <a:t>],</a:t>
            </a:r>
            <a:r>
              <a:rPr lang="pt-BR" sz="2000" dirty="0">
                <a:solidFill>
                  <a:prstClr val="black"/>
                </a:solidFill>
                <a:latin typeface="Calibri" panose="020F0502020204030204"/>
              </a:rPr>
              <a:t> arXiv:2005.14688 [</a:t>
            </a:r>
            <a:r>
              <a:rPr lang="pt-BR" sz="2000" dirty="0" err="1">
                <a:solidFill>
                  <a:prstClr val="black"/>
                </a:solidFill>
                <a:latin typeface="Calibri" panose="020F0502020204030204"/>
              </a:rPr>
              <a:t>hep-ph</a:t>
            </a:r>
            <a:r>
              <a:rPr lang="pt-BR" sz="2000" dirty="0">
                <a:solidFill>
                  <a:prstClr val="black"/>
                </a:solidFill>
                <a:latin typeface="Calibri" panose="020F0502020204030204"/>
              </a:rPr>
              <a:t>]</a:t>
            </a:r>
            <a:r>
              <a:rPr lang="en-US" sz="2000" dirty="0">
                <a:solidFill>
                  <a:prstClr val="black"/>
                </a:solidFill>
                <a:latin typeface="Calibri" panose="020F0502020204030204"/>
              </a:rPr>
              <a:t>):</a:t>
            </a:r>
            <a:br>
              <a:rPr lang="en-US" sz="2000" dirty="0">
                <a:solidFill>
                  <a:prstClr val="black"/>
                </a:solidFill>
                <a:latin typeface="Calibri" panose="020F0502020204030204"/>
              </a:rPr>
            </a:br>
            <a:br>
              <a:rPr lang="en-US" sz="2000" dirty="0">
                <a:solidFill>
                  <a:prstClr val="black"/>
                </a:solidFill>
                <a:latin typeface="Calibri" panose="020F0502020204030204"/>
              </a:rPr>
            </a:br>
            <a:br>
              <a:rPr lang="en-US" sz="2000" dirty="0">
                <a:solidFill>
                  <a:prstClr val="black"/>
                </a:solidFill>
                <a:latin typeface="Calibri" panose="020F0502020204030204"/>
              </a:rPr>
            </a:br>
            <a:br>
              <a:rPr lang="en-US" sz="2000" dirty="0">
                <a:solidFill>
                  <a:prstClr val="black"/>
                </a:solidFill>
                <a:latin typeface="Calibri" panose="020F0502020204030204"/>
              </a:rPr>
            </a:br>
            <a:r>
              <a:rPr lang="en-US" sz="2000" dirty="0">
                <a:solidFill>
                  <a:prstClr val="black"/>
                </a:solidFill>
                <a:latin typeface="Calibri" panose="020F0502020204030204"/>
              </a:rPr>
              <a:t>with                                          and the kernel</a:t>
            </a:r>
          </a:p>
        </p:txBody>
      </p:sp>
      <p:pic>
        <p:nvPicPr>
          <p:cNvPr id="14" name="Picture 13">
            <a:extLst>
              <a:ext uri="{FF2B5EF4-FFF2-40B4-BE49-F238E27FC236}">
                <a16:creationId xmlns:a16="http://schemas.microsoft.com/office/drawing/2014/main" id="{422B75B0-9493-8B47-99F9-093A2F7FE23F}"/>
              </a:ext>
            </a:extLst>
          </p:cNvPr>
          <p:cNvPicPr>
            <a:picLocks noChangeAspect="1"/>
          </p:cNvPicPr>
          <p:nvPr/>
        </p:nvPicPr>
        <p:blipFill>
          <a:blip r:embed="rId2"/>
          <a:stretch>
            <a:fillRect/>
          </a:stretch>
        </p:blipFill>
        <p:spPr>
          <a:xfrm>
            <a:off x="2695533" y="2719202"/>
            <a:ext cx="7529804" cy="580891"/>
          </a:xfrm>
          <a:prstGeom prst="rect">
            <a:avLst/>
          </a:prstGeom>
        </p:spPr>
      </p:pic>
      <p:pic>
        <p:nvPicPr>
          <p:cNvPr id="15" name="Picture 14">
            <a:extLst>
              <a:ext uri="{FF2B5EF4-FFF2-40B4-BE49-F238E27FC236}">
                <a16:creationId xmlns:a16="http://schemas.microsoft.com/office/drawing/2014/main" id="{39F7F1FF-060C-EB49-B20F-862C692D0DC3}"/>
              </a:ext>
            </a:extLst>
          </p:cNvPr>
          <p:cNvPicPr>
            <a:picLocks noChangeAspect="1"/>
          </p:cNvPicPr>
          <p:nvPr/>
        </p:nvPicPr>
        <p:blipFill>
          <a:blip r:embed="rId3"/>
          <a:stretch>
            <a:fillRect/>
          </a:stretch>
        </p:blipFill>
        <p:spPr>
          <a:xfrm>
            <a:off x="1302027" y="4150953"/>
            <a:ext cx="7265774" cy="2128791"/>
          </a:xfrm>
          <a:prstGeom prst="rect">
            <a:avLst/>
          </a:prstGeom>
        </p:spPr>
      </p:pic>
      <p:pic>
        <p:nvPicPr>
          <p:cNvPr id="3" name="Picture 2">
            <a:extLst>
              <a:ext uri="{FF2B5EF4-FFF2-40B4-BE49-F238E27FC236}">
                <a16:creationId xmlns:a16="http://schemas.microsoft.com/office/drawing/2014/main" id="{743715DA-FB1E-274A-B72F-E4473D8A9F76}"/>
              </a:ext>
            </a:extLst>
          </p:cNvPr>
          <p:cNvPicPr>
            <a:picLocks noChangeAspect="1"/>
          </p:cNvPicPr>
          <p:nvPr/>
        </p:nvPicPr>
        <p:blipFill>
          <a:blip r:embed="rId4"/>
          <a:stretch>
            <a:fillRect/>
          </a:stretch>
        </p:blipFill>
        <p:spPr>
          <a:xfrm>
            <a:off x="2225814" y="3580378"/>
            <a:ext cx="2180535" cy="300006"/>
          </a:xfrm>
          <a:prstGeom prst="rect">
            <a:avLst/>
          </a:prstGeom>
        </p:spPr>
      </p:pic>
      <p:sp>
        <p:nvSpPr>
          <p:cNvPr id="4" name="TextBox 3">
            <a:extLst>
              <a:ext uri="{FF2B5EF4-FFF2-40B4-BE49-F238E27FC236}">
                <a16:creationId xmlns:a16="http://schemas.microsoft.com/office/drawing/2014/main" id="{5A67D7DC-3D34-CF46-88C1-A929CCBD220C}"/>
              </a:ext>
            </a:extLst>
          </p:cNvPr>
          <p:cNvSpPr txBox="1"/>
          <p:nvPr/>
        </p:nvSpPr>
        <p:spPr>
          <a:xfrm>
            <a:off x="7745896" y="4716316"/>
            <a:ext cx="3205558" cy="369332"/>
          </a:xfrm>
          <a:prstGeom prst="rect">
            <a:avLst/>
          </a:prstGeom>
          <a:noFill/>
        </p:spPr>
        <p:txBody>
          <a:bodyPr wrap="none" rtlCol="0">
            <a:spAutoFit/>
          </a:bodyPr>
          <a:lstStyle/>
          <a:p>
            <a:pPr>
              <a:defRPr/>
            </a:pPr>
            <a:r>
              <a:rPr lang="en-US" dirty="0">
                <a:solidFill>
                  <a:prstClr val="black"/>
                </a:solidFill>
                <a:latin typeface="Calibri" panose="020F0502020204030204"/>
              </a:rPr>
              <a:t>Regular (spin-averaged) JIMWLK</a:t>
            </a:r>
          </a:p>
        </p:txBody>
      </p:sp>
      <p:sp>
        <p:nvSpPr>
          <p:cNvPr id="5" name="TextBox 4">
            <a:extLst>
              <a:ext uri="{FF2B5EF4-FFF2-40B4-BE49-F238E27FC236}">
                <a16:creationId xmlns:a16="http://schemas.microsoft.com/office/drawing/2014/main" id="{33A1BA7B-95B2-034F-B28C-586B525A9C2F}"/>
              </a:ext>
            </a:extLst>
          </p:cNvPr>
          <p:cNvSpPr txBox="1"/>
          <p:nvPr/>
        </p:nvSpPr>
        <p:spPr>
          <a:xfrm>
            <a:off x="7745896" y="5249249"/>
            <a:ext cx="2592184" cy="369332"/>
          </a:xfrm>
          <a:prstGeom prst="rect">
            <a:avLst/>
          </a:prstGeom>
          <a:noFill/>
        </p:spPr>
        <p:txBody>
          <a:bodyPr wrap="none" rtlCol="0">
            <a:spAutoFit/>
          </a:bodyPr>
          <a:lstStyle/>
          <a:p>
            <a:pPr>
              <a:defRPr/>
            </a:pPr>
            <a:r>
              <a:rPr lang="en-US" dirty="0">
                <a:solidFill>
                  <a:prstClr val="black"/>
                </a:solidFill>
                <a:latin typeface="Calibri" panose="020F0502020204030204"/>
              </a:rPr>
              <a:t>Polarized gluon emissions</a:t>
            </a:r>
          </a:p>
        </p:txBody>
      </p:sp>
      <p:sp>
        <p:nvSpPr>
          <p:cNvPr id="7" name="TextBox 6">
            <a:extLst>
              <a:ext uri="{FF2B5EF4-FFF2-40B4-BE49-F238E27FC236}">
                <a16:creationId xmlns:a16="http://schemas.microsoft.com/office/drawing/2014/main" id="{46BAB0AC-ED76-774F-8718-CFFA1F5FD9FA}"/>
              </a:ext>
            </a:extLst>
          </p:cNvPr>
          <p:cNvSpPr txBox="1"/>
          <p:nvPr/>
        </p:nvSpPr>
        <p:spPr>
          <a:xfrm>
            <a:off x="7745896" y="5782182"/>
            <a:ext cx="2603405" cy="369332"/>
          </a:xfrm>
          <a:prstGeom prst="rect">
            <a:avLst/>
          </a:prstGeom>
          <a:noFill/>
        </p:spPr>
        <p:txBody>
          <a:bodyPr wrap="none" rtlCol="0">
            <a:spAutoFit/>
          </a:bodyPr>
          <a:lstStyle/>
          <a:p>
            <a:pPr>
              <a:defRPr/>
            </a:pPr>
            <a:r>
              <a:rPr lang="en-US" dirty="0">
                <a:solidFill>
                  <a:prstClr val="black"/>
                </a:solidFill>
                <a:latin typeface="Calibri" panose="020F0502020204030204"/>
              </a:rPr>
              <a:t>Polarized quark emissions</a:t>
            </a:r>
          </a:p>
        </p:txBody>
      </p:sp>
      <p:sp>
        <p:nvSpPr>
          <p:cNvPr id="8" name="TextBox 7">
            <a:extLst>
              <a:ext uri="{FF2B5EF4-FFF2-40B4-BE49-F238E27FC236}">
                <a16:creationId xmlns:a16="http://schemas.microsoft.com/office/drawing/2014/main" id="{1BA11278-0AC8-7E43-90EB-6F5B9A9D03B4}"/>
              </a:ext>
            </a:extLst>
          </p:cNvPr>
          <p:cNvSpPr txBox="1"/>
          <p:nvPr/>
        </p:nvSpPr>
        <p:spPr>
          <a:xfrm>
            <a:off x="9128336" y="3680790"/>
            <a:ext cx="1894365" cy="369332"/>
          </a:xfrm>
          <a:prstGeom prst="rect">
            <a:avLst/>
          </a:prstGeom>
          <a:noFill/>
        </p:spPr>
        <p:txBody>
          <a:bodyPr wrap="none" rtlCol="0">
            <a:spAutoFit/>
          </a:bodyPr>
          <a:lstStyle/>
          <a:p>
            <a:pPr>
              <a:defRPr/>
            </a:pPr>
            <a:r>
              <a:rPr lang="en-US" dirty="0">
                <a:solidFill>
                  <a:prstClr val="black"/>
                </a:solidFill>
                <a:latin typeface="Calibri" panose="020F0502020204030204"/>
              </a:rPr>
              <a:t>Life-time ordered!</a:t>
            </a:r>
          </a:p>
        </p:txBody>
      </p:sp>
      <p:sp>
        <p:nvSpPr>
          <p:cNvPr id="9" name="Slide Number Placeholder 8">
            <a:extLst>
              <a:ext uri="{FF2B5EF4-FFF2-40B4-BE49-F238E27FC236}">
                <a16:creationId xmlns:a16="http://schemas.microsoft.com/office/drawing/2014/main" id="{2A996D45-855B-3448-B019-E92D013418B9}"/>
              </a:ext>
            </a:extLst>
          </p:cNvPr>
          <p:cNvSpPr>
            <a:spLocks noGrp="1"/>
          </p:cNvSpPr>
          <p:nvPr>
            <p:ph type="sldNum" sz="quarter" idx="12"/>
          </p:nvPr>
        </p:nvSpPr>
        <p:spPr/>
        <p:txBody>
          <a:bodyPr/>
          <a:lstStyle/>
          <a:p>
            <a:pPr>
              <a:defRPr/>
            </a:pPr>
            <a:fld id="{8EB2134C-88A3-0441-B969-98507E5F5B53}" type="slidenum">
              <a:rPr lang="en-US">
                <a:solidFill>
                  <a:prstClr val="black">
                    <a:tint val="75000"/>
                  </a:prstClr>
                </a:solidFill>
                <a:latin typeface="Calibri" panose="020F0502020204030204"/>
              </a:rPr>
              <a:pPr>
                <a:defRPr/>
              </a:pPr>
              <a:t>14</a:t>
            </a:fld>
            <a:endParaRPr lang="en-US">
              <a:solidFill>
                <a:prstClr val="black">
                  <a:tint val="75000"/>
                </a:prstClr>
              </a:solidFill>
              <a:latin typeface="Calibri" panose="020F0502020204030204"/>
            </a:endParaRPr>
          </a:p>
        </p:txBody>
      </p:sp>
      <p:cxnSp>
        <p:nvCxnSpPr>
          <p:cNvPr id="11" name="Straight Arrow Connector 10">
            <a:extLst>
              <a:ext uri="{FF2B5EF4-FFF2-40B4-BE49-F238E27FC236}">
                <a16:creationId xmlns:a16="http://schemas.microsoft.com/office/drawing/2014/main" id="{7D922497-79A7-0444-9E01-4AFE0614D340}"/>
              </a:ext>
            </a:extLst>
          </p:cNvPr>
          <p:cNvCxnSpPr/>
          <p:nvPr/>
        </p:nvCxnSpPr>
        <p:spPr>
          <a:xfrm flipH="1">
            <a:off x="8678590" y="4011817"/>
            <a:ext cx="449746" cy="22297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AACA9BF-BDF5-C74E-B9DF-AF9E06A502BA}"/>
              </a:ext>
            </a:extLst>
          </p:cNvPr>
          <p:cNvPicPr>
            <a:picLocks noChangeAspect="1"/>
          </p:cNvPicPr>
          <p:nvPr/>
        </p:nvPicPr>
        <p:blipFill>
          <a:blip r:embed="rId5"/>
          <a:stretch>
            <a:fillRect/>
          </a:stretch>
        </p:blipFill>
        <p:spPr>
          <a:xfrm>
            <a:off x="6467945" y="713403"/>
            <a:ext cx="5150898" cy="585191"/>
          </a:xfrm>
          <a:prstGeom prst="rect">
            <a:avLst/>
          </a:prstGeom>
        </p:spPr>
      </p:pic>
      <p:pic>
        <p:nvPicPr>
          <p:cNvPr id="16" name="Picture 15">
            <a:extLst>
              <a:ext uri="{FF2B5EF4-FFF2-40B4-BE49-F238E27FC236}">
                <a16:creationId xmlns:a16="http://schemas.microsoft.com/office/drawing/2014/main" id="{4736C55B-F325-B94D-9CA5-8669E498972F}"/>
              </a:ext>
            </a:extLst>
          </p:cNvPr>
          <p:cNvPicPr>
            <a:picLocks noChangeAspect="1"/>
          </p:cNvPicPr>
          <p:nvPr/>
        </p:nvPicPr>
        <p:blipFill>
          <a:blip r:embed="rId6"/>
          <a:stretch>
            <a:fillRect/>
          </a:stretch>
        </p:blipFill>
        <p:spPr>
          <a:xfrm>
            <a:off x="7127803" y="203549"/>
            <a:ext cx="2330654" cy="305018"/>
          </a:xfrm>
          <a:prstGeom prst="rect">
            <a:avLst/>
          </a:prstGeom>
        </p:spPr>
      </p:pic>
      <p:sp>
        <p:nvSpPr>
          <p:cNvPr id="17" name="TextBox 16">
            <a:extLst>
              <a:ext uri="{FF2B5EF4-FFF2-40B4-BE49-F238E27FC236}">
                <a16:creationId xmlns:a16="http://schemas.microsoft.com/office/drawing/2014/main" id="{1348DA78-B77A-5A40-B34B-870A929F746E}"/>
              </a:ext>
            </a:extLst>
          </p:cNvPr>
          <p:cNvSpPr txBox="1"/>
          <p:nvPr/>
        </p:nvSpPr>
        <p:spPr>
          <a:xfrm>
            <a:off x="0" y="0"/>
            <a:ext cx="3611886" cy="369332"/>
          </a:xfrm>
          <a:prstGeom prst="rect">
            <a:avLst/>
          </a:prstGeom>
          <a:noFill/>
        </p:spPr>
        <p:txBody>
          <a:bodyPr wrap="none" rtlCol="0">
            <a:spAutoFit/>
          </a:bodyPr>
          <a:lstStyle/>
          <a:p>
            <a:r>
              <a:rPr lang="en-US" dirty="0">
                <a:solidFill>
                  <a:srgbClr val="FF0000"/>
                </a:solidFill>
              </a:rPr>
              <a:t>New since QCD Evolution 2019</a:t>
            </a:r>
          </a:p>
        </p:txBody>
      </p:sp>
    </p:spTree>
    <p:extLst>
      <p:ext uri="{BB962C8B-B14F-4D97-AF65-F5344CB8AC3E}">
        <p14:creationId xmlns:p14="http://schemas.microsoft.com/office/powerpoint/2010/main" val="3581204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F97F-F1EF-C446-84ED-1A9C95C35402}"/>
              </a:ext>
            </a:extLst>
          </p:cNvPr>
          <p:cNvSpPr>
            <a:spLocks noGrp="1"/>
          </p:cNvSpPr>
          <p:nvPr>
            <p:ph type="title"/>
          </p:nvPr>
        </p:nvSpPr>
        <p:spPr>
          <a:xfrm>
            <a:off x="2315817" y="261375"/>
            <a:ext cx="9037983" cy="1325563"/>
          </a:xfrm>
        </p:spPr>
        <p:txBody>
          <a:bodyPr>
            <a:normAutofit/>
          </a:bodyPr>
          <a:lstStyle/>
          <a:p>
            <a:r>
              <a:rPr lang="en-US" sz="3600" dirty="0"/>
              <a:t>Helicity McLerran-</a:t>
            </a:r>
            <a:r>
              <a:rPr lang="en-US" sz="3600" dirty="0" err="1"/>
              <a:t>Venugopalan</a:t>
            </a:r>
            <a:r>
              <a:rPr lang="en-US" sz="3600" dirty="0"/>
              <a:t> Model</a:t>
            </a:r>
          </a:p>
        </p:txBody>
      </p:sp>
      <p:sp>
        <p:nvSpPr>
          <p:cNvPr id="3" name="Content Placeholder 2">
            <a:extLst>
              <a:ext uri="{FF2B5EF4-FFF2-40B4-BE49-F238E27FC236}">
                <a16:creationId xmlns:a16="http://schemas.microsoft.com/office/drawing/2014/main" id="{4C6AD68B-E0CE-8A4D-9A13-582ECA38D231}"/>
              </a:ext>
            </a:extLst>
          </p:cNvPr>
          <p:cNvSpPr>
            <a:spLocks noGrp="1"/>
          </p:cNvSpPr>
          <p:nvPr>
            <p:ph sz="half" idx="1"/>
          </p:nvPr>
        </p:nvSpPr>
        <p:spPr>
          <a:xfrm>
            <a:off x="1510748" y="1586938"/>
            <a:ext cx="9644269" cy="4625019"/>
          </a:xfrm>
        </p:spPr>
        <p:txBody>
          <a:bodyPr>
            <a:normAutofit/>
          </a:bodyPr>
          <a:lstStyle/>
          <a:p>
            <a:r>
              <a:rPr lang="en-US" sz="2000" dirty="0"/>
              <a:t>The initial conditions for helicity JIMWLK are given by the helicity MV model, with the weight functional (F. Cougoulic, YK, 2005.14688 [hep-</a:t>
            </a:r>
            <a:r>
              <a:rPr lang="en-US" sz="2000" dirty="0" err="1"/>
              <a:t>ph</a:t>
            </a:r>
            <a:r>
              <a:rPr lang="en-US" sz="2000" dirty="0"/>
              <a:t>])</a:t>
            </a:r>
          </a:p>
          <a:p>
            <a:endParaRPr lang="en-US" sz="2000" dirty="0"/>
          </a:p>
          <a:p>
            <a:endParaRPr lang="en-US" sz="2000" dirty="0"/>
          </a:p>
          <a:p>
            <a:endParaRPr lang="en-US" sz="2000" dirty="0"/>
          </a:p>
          <a:p>
            <a:endParaRPr lang="en-US" sz="2000" dirty="0"/>
          </a:p>
          <a:p>
            <a:endParaRPr lang="en-US" sz="2000" dirty="0"/>
          </a:p>
          <a:p>
            <a:r>
              <a:rPr lang="en-US" sz="2000" dirty="0"/>
              <a:t>Here </a:t>
            </a:r>
          </a:p>
          <a:p>
            <a:endParaRPr lang="en-US" sz="2000" dirty="0"/>
          </a:p>
          <a:p>
            <a:r>
              <a:rPr lang="en-US" sz="2000" dirty="0"/>
              <a:t>The parameters                              are ~ “saturation scales” of helicity-plus and helicity-minus partons. </a:t>
            </a:r>
          </a:p>
        </p:txBody>
      </p:sp>
      <p:sp>
        <p:nvSpPr>
          <p:cNvPr id="5" name="Slide Number Placeholder 4">
            <a:extLst>
              <a:ext uri="{FF2B5EF4-FFF2-40B4-BE49-F238E27FC236}">
                <a16:creationId xmlns:a16="http://schemas.microsoft.com/office/drawing/2014/main" id="{B6BE254C-77E4-644E-ABA1-084B4AE74E7C}"/>
              </a:ext>
            </a:extLst>
          </p:cNvPr>
          <p:cNvSpPr>
            <a:spLocks noGrp="1"/>
          </p:cNvSpPr>
          <p:nvPr>
            <p:ph type="sldNum" sz="quarter" idx="12"/>
          </p:nvPr>
        </p:nvSpPr>
        <p:spPr/>
        <p:txBody>
          <a:bodyPr/>
          <a:lstStyle/>
          <a:p>
            <a:pPr>
              <a:defRPr/>
            </a:pPr>
            <a:fld id="{8EB2134C-88A3-0441-B969-98507E5F5B53}" type="slidenum">
              <a:rPr lang="en-US">
                <a:solidFill>
                  <a:prstClr val="black">
                    <a:tint val="75000"/>
                  </a:prstClr>
                </a:solidFill>
                <a:latin typeface="Calibri" panose="020F0502020204030204"/>
              </a:rPr>
              <a:pPr>
                <a:defRPr/>
              </a:pPr>
              <a:t>15</a:t>
            </a:fld>
            <a:endParaRPr lang="en-US">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0A284BC1-9181-ED4F-8249-B091E9F5A536}"/>
              </a:ext>
            </a:extLst>
          </p:cNvPr>
          <p:cNvPicPr>
            <a:picLocks noChangeAspect="1"/>
          </p:cNvPicPr>
          <p:nvPr/>
        </p:nvPicPr>
        <p:blipFill>
          <a:blip r:embed="rId2"/>
          <a:stretch>
            <a:fillRect/>
          </a:stretch>
        </p:blipFill>
        <p:spPr>
          <a:xfrm>
            <a:off x="1061375" y="2799982"/>
            <a:ext cx="10292425" cy="1224996"/>
          </a:xfrm>
          <a:prstGeom prst="rect">
            <a:avLst/>
          </a:prstGeom>
        </p:spPr>
      </p:pic>
      <p:sp>
        <p:nvSpPr>
          <p:cNvPr id="7" name="TextBox 6">
            <a:extLst>
              <a:ext uri="{FF2B5EF4-FFF2-40B4-BE49-F238E27FC236}">
                <a16:creationId xmlns:a16="http://schemas.microsoft.com/office/drawing/2014/main" id="{2955A0CD-BAD2-9C46-812E-B95875536D6D}"/>
              </a:ext>
            </a:extLst>
          </p:cNvPr>
          <p:cNvSpPr txBox="1"/>
          <p:nvPr/>
        </p:nvSpPr>
        <p:spPr>
          <a:xfrm>
            <a:off x="5023348" y="2383292"/>
            <a:ext cx="1409810" cy="369332"/>
          </a:xfrm>
          <a:prstGeom prst="rect">
            <a:avLst/>
          </a:prstGeom>
          <a:noFill/>
        </p:spPr>
        <p:txBody>
          <a:bodyPr wrap="none" rtlCol="0">
            <a:spAutoFit/>
          </a:bodyPr>
          <a:lstStyle/>
          <a:p>
            <a:pPr>
              <a:defRPr/>
            </a:pPr>
            <a:r>
              <a:rPr lang="en-US" dirty="0">
                <a:solidFill>
                  <a:prstClr val="black"/>
                </a:solidFill>
                <a:latin typeface="Calibri" panose="020F0502020204030204"/>
              </a:rPr>
              <a:t>Standard MV</a:t>
            </a:r>
          </a:p>
        </p:txBody>
      </p:sp>
      <p:pic>
        <p:nvPicPr>
          <p:cNvPr id="8" name="Picture 7">
            <a:extLst>
              <a:ext uri="{FF2B5EF4-FFF2-40B4-BE49-F238E27FC236}">
                <a16:creationId xmlns:a16="http://schemas.microsoft.com/office/drawing/2014/main" id="{92348EC2-DCE7-9A4E-9513-EEF949615567}"/>
              </a:ext>
            </a:extLst>
          </p:cNvPr>
          <p:cNvPicPr>
            <a:picLocks noChangeAspect="1"/>
          </p:cNvPicPr>
          <p:nvPr/>
        </p:nvPicPr>
        <p:blipFill>
          <a:blip r:embed="rId3"/>
          <a:stretch>
            <a:fillRect/>
          </a:stretch>
        </p:blipFill>
        <p:spPr>
          <a:xfrm>
            <a:off x="3020944" y="4495240"/>
            <a:ext cx="2707309" cy="354312"/>
          </a:xfrm>
          <a:prstGeom prst="rect">
            <a:avLst/>
          </a:prstGeom>
        </p:spPr>
      </p:pic>
      <p:pic>
        <p:nvPicPr>
          <p:cNvPr id="9" name="Picture 8">
            <a:extLst>
              <a:ext uri="{FF2B5EF4-FFF2-40B4-BE49-F238E27FC236}">
                <a16:creationId xmlns:a16="http://schemas.microsoft.com/office/drawing/2014/main" id="{8846158C-9F43-BA4B-9557-5720A75B7180}"/>
              </a:ext>
            </a:extLst>
          </p:cNvPr>
          <p:cNvPicPr>
            <a:picLocks noChangeAspect="1"/>
          </p:cNvPicPr>
          <p:nvPr/>
        </p:nvPicPr>
        <p:blipFill>
          <a:blip r:embed="rId4"/>
          <a:stretch>
            <a:fillRect/>
          </a:stretch>
        </p:blipFill>
        <p:spPr>
          <a:xfrm>
            <a:off x="4170019" y="5461090"/>
            <a:ext cx="1369391" cy="251726"/>
          </a:xfrm>
          <a:prstGeom prst="rect">
            <a:avLst/>
          </a:prstGeom>
        </p:spPr>
      </p:pic>
      <p:sp>
        <p:nvSpPr>
          <p:cNvPr id="10" name="TextBox 9">
            <a:extLst>
              <a:ext uri="{FF2B5EF4-FFF2-40B4-BE49-F238E27FC236}">
                <a16:creationId xmlns:a16="http://schemas.microsoft.com/office/drawing/2014/main" id="{DEC2470F-644C-3640-8784-315CC17356E6}"/>
              </a:ext>
            </a:extLst>
          </p:cNvPr>
          <p:cNvSpPr txBox="1"/>
          <p:nvPr/>
        </p:nvSpPr>
        <p:spPr>
          <a:xfrm>
            <a:off x="0" y="0"/>
            <a:ext cx="3611886" cy="369332"/>
          </a:xfrm>
          <a:prstGeom prst="rect">
            <a:avLst/>
          </a:prstGeom>
          <a:noFill/>
        </p:spPr>
        <p:txBody>
          <a:bodyPr wrap="none" rtlCol="0">
            <a:spAutoFit/>
          </a:bodyPr>
          <a:lstStyle/>
          <a:p>
            <a:r>
              <a:rPr lang="en-US" dirty="0">
                <a:solidFill>
                  <a:srgbClr val="FF0000"/>
                </a:solidFill>
              </a:rPr>
              <a:t>New since QCD Evolution 2019</a:t>
            </a:r>
          </a:p>
        </p:txBody>
      </p:sp>
    </p:spTree>
    <p:extLst>
      <p:ext uri="{BB962C8B-B14F-4D97-AF65-F5344CB8AC3E}">
        <p14:creationId xmlns:p14="http://schemas.microsoft.com/office/powerpoint/2010/main" val="319281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E63EE-9644-1244-83CB-A0806543E1E3}"/>
              </a:ext>
            </a:extLst>
          </p:cNvPr>
          <p:cNvSpPr>
            <a:spLocks noGrp="1"/>
          </p:cNvSpPr>
          <p:nvPr>
            <p:ph type="title"/>
          </p:nvPr>
        </p:nvSpPr>
        <p:spPr>
          <a:xfrm>
            <a:off x="838200" y="47219"/>
            <a:ext cx="10515600" cy="1325563"/>
          </a:xfrm>
        </p:spPr>
        <p:txBody>
          <a:bodyPr>
            <a:normAutofit/>
          </a:bodyPr>
          <a:lstStyle/>
          <a:p>
            <a:r>
              <a:rPr lang="en-US" sz="3200" dirty="0"/>
              <a:t>New results to be presented at this QCD Evolution</a:t>
            </a:r>
          </a:p>
        </p:txBody>
      </p:sp>
      <p:sp>
        <p:nvSpPr>
          <p:cNvPr id="3" name="Content Placeholder 2">
            <a:extLst>
              <a:ext uri="{FF2B5EF4-FFF2-40B4-BE49-F238E27FC236}">
                <a16:creationId xmlns:a16="http://schemas.microsoft.com/office/drawing/2014/main" id="{3397A995-7E01-2E4C-8084-71536B6F088E}"/>
              </a:ext>
            </a:extLst>
          </p:cNvPr>
          <p:cNvSpPr>
            <a:spLocks noGrp="1"/>
          </p:cNvSpPr>
          <p:nvPr>
            <p:ph sz="half" idx="1"/>
          </p:nvPr>
        </p:nvSpPr>
        <p:spPr>
          <a:xfrm>
            <a:off x="838200" y="1703566"/>
            <a:ext cx="4937760" cy="4697233"/>
          </a:xfrm>
        </p:spPr>
        <p:txBody>
          <a:bodyPr>
            <a:normAutofit/>
          </a:bodyPr>
          <a:lstStyle/>
          <a:p>
            <a:r>
              <a:rPr lang="en-US" sz="2000" dirty="0"/>
              <a:t>Small-x helicity evolution equations have been constructed to the single-logarithmic order (SLA) + running coupling (Tarasov, Tawabutr, YK) – see the talk by Josh Tawabutr next. </a:t>
            </a:r>
          </a:p>
          <a:p>
            <a:r>
              <a:rPr lang="en-US" sz="2000" dirty="0"/>
              <a:t>DLA: </a:t>
            </a:r>
          </a:p>
          <a:p>
            <a:pPr marL="0" indent="0">
              <a:buNone/>
            </a:pPr>
            <a:endParaRPr lang="en-US" sz="2000" dirty="0"/>
          </a:p>
          <a:p>
            <a:r>
              <a:rPr lang="en-US" sz="2000" dirty="0"/>
              <a:t>SLA: </a:t>
            </a:r>
          </a:p>
          <a:p>
            <a:endParaRPr lang="en-US" sz="2000" dirty="0"/>
          </a:p>
          <a:p>
            <a:r>
              <a:rPr lang="en-US" sz="2000" dirty="0"/>
              <a:t>Include exact LO DGLAP splitting functions. Unprecedented precision for small-</a:t>
            </a:r>
            <a:r>
              <a:rPr lang="en-US" sz="2000" i="1" dirty="0"/>
              <a:t>x</a:t>
            </a:r>
            <a:r>
              <a:rPr lang="en-US" sz="2000" dirty="0"/>
              <a:t> helicity evolution.</a:t>
            </a:r>
          </a:p>
        </p:txBody>
      </p:sp>
      <p:sp>
        <p:nvSpPr>
          <p:cNvPr id="4" name="Content Placeholder 3">
            <a:extLst>
              <a:ext uri="{FF2B5EF4-FFF2-40B4-BE49-F238E27FC236}">
                <a16:creationId xmlns:a16="http://schemas.microsoft.com/office/drawing/2014/main" id="{B167B2D0-0B43-284B-85AA-9AB2A617333C}"/>
              </a:ext>
            </a:extLst>
          </p:cNvPr>
          <p:cNvSpPr>
            <a:spLocks noGrp="1"/>
          </p:cNvSpPr>
          <p:nvPr>
            <p:ph sz="half" idx="2"/>
          </p:nvPr>
        </p:nvSpPr>
        <p:spPr>
          <a:xfrm>
            <a:off x="6416040" y="1194098"/>
            <a:ext cx="4937760" cy="4160520"/>
          </a:xfrm>
        </p:spPr>
        <p:txBody>
          <a:bodyPr>
            <a:normAutofit/>
          </a:bodyPr>
          <a:lstStyle/>
          <a:p>
            <a:r>
              <a:rPr lang="en-US" sz="2000" dirty="0"/>
              <a:t>DLA large-N</a:t>
            </a:r>
            <a:r>
              <a:rPr lang="en-US" sz="2000" baseline="-25000" dirty="0"/>
              <a:t>c</a:t>
            </a:r>
            <a:r>
              <a:rPr lang="en-US" sz="2000" dirty="0"/>
              <a:t> equations with Born-inspired initial conditions have been used to describe the world polarized </a:t>
            </a:r>
            <a:r>
              <a:rPr lang="en-US" sz="2000"/>
              <a:t>DIS data for x&lt;0.1 </a:t>
            </a:r>
            <a:r>
              <a:rPr lang="en-US" sz="2000" dirty="0"/>
              <a:t>(Adamiak, Melnitchouk, Pitonyak, Sato, Sievert, YK, 2102.06159 [hep-</a:t>
            </a:r>
            <a:r>
              <a:rPr lang="en-US" sz="2000" dirty="0" err="1"/>
              <a:t>ph</a:t>
            </a:r>
            <a:r>
              <a:rPr lang="en-US" sz="2000" dirty="0"/>
              <a:t>] = </a:t>
            </a:r>
            <a:r>
              <a:rPr lang="en-US" sz="2000" dirty="0" err="1"/>
              <a:t>JAMsmall</a:t>
            </a:r>
            <a:r>
              <a:rPr lang="en-US" sz="2000" i="1" dirty="0" err="1"/>
              <a:t>x</a:t>
            </a:r>
            <a:r>
              <a:rPr lang="en-US" sz="2000" dirty="0"/>
              <a:t>) – see the talk by Daniel Adamiak on Thursday. </a:t>
            </a:r>
          </a:p>
        </p:txBody>
      </p:sp>
      <p:pic>
        <p:nvPicPr>
          <p:cNvPr id="5" name="Picture 4">
            <a:extLst>
              <a:ext uri="{FF2B5EF4-FFF2-40B4-BE49-F238E27FC236}">
                <a16:creationId xmlns:a16="http://schemas.microsoft.com/office/drawing/2014/main" id="{96365177-8A04-6844-9335-F561825F93E3}"/>
              </a:ext>
            </a:extLst>
          </p:cNvPr>
          <p:cNvPicPr>
            <a:picLocks noChangeAspect="1"/>
          </p:cNvPicPr>
          <p:nvPr/>
        </p:nvPicPr>
        <p:blipFill>
          <a:blip r:embed="rId2"/>
          <a:stretch>
            <a:fillRect/>
          </a:stretch>
        </p:blipFill>
        <p:spPr>
          <a:xfrm>
            <a:off x="2092000" y="3649952"/>
            <a:ext cx="1027218" cy="598536"/>
          </a:xfrm>
          <a:prstGeom prst="rect">
            <a:avLst/>
          </a:prstGeom>
        </p:spPr>
      </p:pic>
      <p:pic>
        <p:nvPicPr>
          <p:cNvPr id="6" name="Picture 5">
            <a:extLst>
              <a:ext uri="{FF2B5EF4-FFF2-40B4-BE49-F238E27FC236}">
                <a16:creationId xmlns:a16="http://schemas.microsoft.com/office/drawing/2014/main" id="{BD1F9013-3011-1842-87BE-1B19F6EF6FB1}"/>
              </a:ext>
            </a:extLst>
          </p:cNvPr>
          <p:cNvPicPr>
            <a:picLocks noChangeAspect="1"/>
          </p:cNvPicPr>
          <p:nvPr/>
        </p:nvPicPr>
        <p:blipFill>
          <a:blip r:embed="rId3"/>
          <a:stretch>
            <a:fillRect/>
          </a:stretch>
        </p:blipFill>
        <p:spPr>
          <a:xfrm>
            <a:off x="2181452" y="4502616"/>
            <a:ext cx="937766" cy="625177"/>
          </a:xfrm>
          <a:prstGeom prst="rect">
            <a:avLst/>
          </a:prstGeom>
        </p:spPr>
      </p:pic>
      <p:pic>
        <p:nvPicPr>
          <p:cNvPr id="7" name="Picture 6" descr="Chart&#10;&#10;Description automatically generated">
            <a:extLst>
              <a:ext uri="{FF2B5EF4-FFF2-40B4-BE49-F238E27FC236}">
                <a16:creationId xmlns:a16="http://schemas.microsoft.com/office/drawing/2014/main" id="{4100422D-CF21-C64C-B1FF-AF34FC691B3A}"/>
              </a:ext>
            </a:extLst>
          </p:cNvPr>
          <p:cNvPicPr>
            <a:picLocks noChangeAspect="1"/>
          </p:cNvPicPr>
          <p:nvPr/>
        </p:nvPicPr>
        <p:blipFill>
          <a:blip r:embed="rId4"/>
          <a:stretch>
            <a:fillRect/>
          </a:stretch>
        </p:blipFill>
        <p:spPr>
          <a:xfrm>
            <a:off x="6096000" y="3857685"/>
            <a:ext cx="5488748" cy="2744374"/>
          </a:xfrm>
          <a:prstGeom prst="rect">
            <a:avLst/>
          </a:prstGeom>
        </p:spPr>
      </p:pic>
      <p:sp>
        <p:nvSpPr>
          <p:cNvPr id="8" name="Slide Number Placeholder 7">
            <a:extLst>
              <a:ext uri="{FF2B5EF4-FFF2-40B4-BE49-F238E27FC236}">
                <a16:creationId xmlns:a16="http://schemas.microsoft.com/office/drawing/2014/main" id="{D23456A9-DCC4-424D-93F8-337841BBE5E8}"/>
              </a:ext>
            </a:extLst>
          </p:cNvPr>
          <p:cNvSpPr>
            <a:spLocks noGrp="1"/>
          </p:cNvSpPr>
          <p:nvPr>
            <p:ph type="sldNum" sz="quarter" idx="12"/>
          </p:nvPr>
        </p:nvSpPr>
        <p:spPr/>
        <p:txBody>
          <a:bodyPr/>
          <a:lstStyle/>
          <a:p>
            <a:fld id="{51845F5A-061D-4825-9AE9-D7794091C6CF}" type="slidenum">
              <a:rPr lang="en-US" smtClean="0"/>
              <a:t>16</a:t>
            </a:fld>
            <a:endParaRPr lang="en-US"/>
          </a:p>
        </p:txBody>
      </p:sp>
    </p:spTree>
    <p:extLst>
      <p:ext uri="{BB962C8B-B14F-4D97-AF65-F5344CB8AC3E}">
        <p14:creationId xmlns:p14="http://schemas.microsoft.com/office/powerpoint/2010/main" val="1452654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2533-8778-9A41-9F0F-88FC407FD1B5}"/>
              </a:ext>
            </a:extLst>
          </p:cNvPr>
          <p:cNvSpPr>
            <a:spLocks noGrp="1"/>
          </p:cNvSpPr>
          <p:nvPr>
            <p:ph type="title"/>
          </p:nvPr>
        </p:nvSpPr>
        <p:spPr>
          <a:xfrm>
            <a:off x="2152650" y="18256"/>
            <a:ext cx="7886700" cy="1325563"/>
          </a:xfrm>
        </p:spPr>
        <p:txBody>
          <a:bodyPr/>
          <a:lstStyle/>
          <a:p>
            <a:r>
              <a:rPr lang="en-US" dirty="0"/>
              <a:t>Musings on gluon helicity</a:t>
            </a:r>
          </a:p>
        </p:txBody>
      </p:sp>
      <p:sp>
        <p:nvSpPr>
          <p:cNvPr id="3" name="Content Placeholder 2">
            <a:extLst>
              <a:ext uri="{FF2B5EF4-FFF2-40B4-BE49-F238E27FC236}">
                <a16:creationId xmlns:a16="http://schemas.microsoft.com/office/drawing/2014/main" id="{0DCC3361-697B-BC4E-AED1-F553A6F43C50}"/>
              </a:ext>
            </a:extLst>
          </p:cNvPr>
          <p:cNvSpPr>
            <a:spLocks noGrp="1"/>
          </p:cNvSpPr>
          <p:nvPr>
            <p:ph idx="1"/>
          </p:nvPr>
        </p:nvSpPr>
        <p:spPr>
          <a:xfrm>
            <a:off x="1392261" y="1512784"/>
            <a:ext cx="10513659" cy="5116617"/>
          </a:xfrm>
        </p:spPr>
        <p:txBody>
          <a:bodyPr>
            <a:normAutofit/>
          </a:bodyPr>
          <a:lstStyle/>
          <a:p>
            <a:r>
              <a:rPr lang="en-US" sz="2000" dirty="0"/>
              <a:t>Small-x evolution for helicity mixes two operators (in the DLA):</a:t>
            </a:r>
            <a:br>
              <a:rPr lang="en-US" sz="2000" dirty="0"/>
            </a:br>
            <a:br>
              <a:rPr lang="en-US" sz="2000" dirty="0"/>
            </a:br>
            <a:r>
              <a:rPr lang="en-US" sz="2000" dirty="0"/>
              <a:t>                                                 and</a:t>
            </a:r>
          </a:p>
          <a:p>
            <a:r>
              <a:rPr lang="en-US" sz="2000" dirty="0"/>
              <a:t>See for instance the polarized fundamental Wilson line:</a:t>
            </a:r>
          </a:p>
          <a:p>
            <a:endParaRPr lang="en-US" sz="2000" dirty="0"/>
          </a:p>
          <a:p>
            <a:endParaRPr lang="en-US" sz="2000" dirty="0"/>
          </a:p>
          <a:p>
            <a:pPr marL="0" indent="0">
              <a:buNone/>
            </a:pPr>
            <a:endParaRPr lang="en-US" sz="2000" dirty="0"/>
          </a:p>
          <a:p>
            <a:endParaRPr lang="en-US" sz="2000" dirty="0"/>
          </a:p>
          <a:p>
            <a:r>
              <a:rPr lang="en-US" sz="2000" dirty="0"/>
              <a:t>This is </a:t>
            </a:r>
            <a:r>
              <a:rPr lang="en-US" sz="2000" u="sng" dirty="0"/>
              <a:t>different</a:t>
            </a:r>
            <a:r>
              <a:rPr lang="en-US" sz="2000" dirty="0"/>
              <a:t> from polarized DGLAP evolution in Q</a:t>
            </a:r>
            <a:r>
              <a:rPr lang="en-US" sz="2000" baseline="30000" dirty="0"/>
              <a:t>2 </a:t>
            </a:r>
            <a:r>
              <a:rPr lang="en-US" sz="2000" dirty="0"/>
              <a:t>, which mixes</a:t>
            </a:r>
            <a:br>
              <a:rPr lang="en-US" sz="2000" dirty="0"/>
            </a:br>
            <a:r>
              <a:rPr lang="en-US" sz="2000" dirty="0"/>
              <a:t>     </a:t>
            </a:r>
            <a:br>
              <a:rPr lang="en-US" sz="2000" dirty="0"/>
            </a:br>
            <a:r>
              <a:rPr lang="en-US" sz="2000" dirty="0"/>
              <a:t>                                                and</a:t>
            </a:r>
          </a:p>
          <a:p>
            <a:r>
              <a:rPr lang="en-US" sz="2000" dirty="0"/>
              <a:t>This difference may be related to the difficulties in defining the gluon helicity PDF. </a:t>
            </a:r>
            <a:br>
              <a:rPr lang="en-US" sz="2000" dirty="0"/>
            </a:br>
            <a:r>
              <a:rPr lang="en-US" sz="2000" dirty="0"/>
              <a:t>Or small-</a:t>
            </a:r>
            <a:r>
              <a:rPr lang="en-US" sz="2000" i="1" dirty="0"/>
              <a:t>x</a:t>
            </a:r>
            <a:r>
              <a:rPr lang="en-US" sz="2000" dirty="0"/>
              <a:t> evolution simply avoids it. Any thoughts from the experts?    </a:t>
            </a:r>
          </a:p>
        </p:txBody>
      </p:sp>
      <p:pic>
        <p:nvPicPr>
          <p:cNvPr id="4" name="Picture 3">
            <a:extLst>
              <a:ext uri="{FF2B5EF4-FFF2-40B4-BE49-F238E27FC236}">
                <a16:creationId xmlns:a16="http://schemas.microsoft.com/office/drawing/2014/main" id="{BD636274-22AA-6148-BCEE-538F58738187}"/>
              </a:ext>
            </a:extLst>
          </p:cNvPr>
          <p:cNvPicPr>
            <a:picLocks noChangeAspect="1"/>
          </p:cNvPicPr>
          <p:nvPr/>
        </p:nvPicPr>
        <p:blipFill>
          <a:blip r:embed="rId2"/>
          <a:stretch>
            <a:fillRect/>
          </a:stretch>
        </p:blipFill>
        <p:spPr>
          <a:xfrm>
            <a:off x="3193299" y="2092713"/>
            <a:ext cx="1570383" cy="383871"/>
          </a:xfrm>
          <a:prstGeom prst="rect">
            <a:avLst/>
          </a:prstGeom>
        </p:spPr>
      </p:pic>
      <p:pic>
        <p:nvPicPr>
          <p:cNvPr id="5" name="Picture 4">
            <a:extLst>
              <a:ext uri="{FF2B5EF4-FFF2-40B4-BE49-F238E27FC236}">
                <a16:creationId xmlns:a16="http://schemas.microsoft.com/office/drawing/2014/main" id="{0ED71241-AA6A-F246-9DA0-49BB5CC98799}"/>
              </a:ext>
            </a:extLst>
          </p:cNvPr>
          <p:cNvPicPr>
            <a:picLocks noChangeAspect="1"/>
          </p:cNvPicPr>
          <p:nvPr/>
        </p:nvPicPr>
        <p:blipFill>
          <a:blip r:embed="rId3"/>
          <a:stretch>
            <a:fillRect/>
          </a:stretch>
        </p:blipFill>
        <p:spPr>
          <a:xfrm>
            <a:off x="6096000" y="1923619"/>
            <a:ext cx="3851689" cy="618275"/>
          </a:xfrm>
          <a:prstGeom prst="rect">
            <a:avLst/>
          </a:prstGeom>
        </p:spPr>
      </p:pic>
      <p:pic>
        <p:nvPicPr>
          <p:cNvPr id="6" name="Picture 5">
            <a:extLst>
              <a:ext uri="{FF2B5EF4-FFF2-40B4-BE49-F238E27FC236}">
                <a16:creationId xmlns:a16="http://schemas.microsoft.com/office/drawing/2014/main" id="{85C93124-AD1C-FD45-8A51-5F02A75EB005}"/>
              </a:ext>
            </a:extLst>
          </p:cNvPr>
          <p:cNvPicPr>
            <a:picLocks noChangeAspect="1"/>
          </p:cNvPicPr>
          <p:nvPr/>
        </p:nvPicPr>
        <p:blipFill>
          <a:blip r:embed="rId4"/>
          <a:stretch>
            <a:fillRect/>
          </a:stretch>
        </p:blipFill>
        <p:spPr>
          <a:xfrm>
            <a:off x="1984227" y="2942790"/>
            <a:ext cx="8494836" cy="1533561"/>
          </a:xfrm>
          <a:prstGeom prst="rect">
            <a:avLst/>
          </a:prstGeom>
        </p:spPr>
      </p:pic>
      <p:pic>
        <p:nvPicPr>
          <p:cNvPr id="7" name="Picture 6">
            <a:extLst>
              <a:ext uri="{FF2B5EF4-FFF2-40B4-BE49-F238E27FC236}">
                <a16:creationId xmlns:a16="http://schemas.microsoft.com/office/drawing/2014/main" id="{F7F9DDF2-87FC-0A44-8063-EB492485F2BE}"/>
              </a:ext>
            </a:extLst>
          </p:cNvPr>
          <p:cNvPicPr>
            <a:picLocks noChangeAspect="1"/>
          </p:cNvPicPr>
          <p:nvPr/>
        </p:nvPicPr>
        <p:blipFill>
          <a:blip r:embed="rId5"/>
          <a:stretch>
            <a:fillRect/>
          </a:stretch>
        </p:blipFill>
        <p:spPr>
          <a:xfrm>
            <a:off x="2277950" y="5213503"/>
            <a:ext cx="2485732" cy="306079"/>
          </a:xfrm>
          <a:prstGeom prst="rect">
            <a:avLst/>
          </a:prstGeom>
        </p:spPr>
      </p:pic>
      <p:pic>
        <p:nvPicPr>
          <p:cNvPr id="8" name="Picture 7">
            <a:extLst>
              <a:ext uri="{FF2B5EF4-FFF2-40B4-BE49-F238E27FC236}">
                <a16:creationId xmlns:a16="http://schemas.microsoft.com/office/drawing/2014/main" id="{1D1D7174-D83D-074E-835E-73F4AD9FC617}"/>
              </a:ext>
            </a:extLst>
          </p:cNvPr>
          <p:cNvPicPr>
            <a:picLocks noChangeAspect="1"/>
          </p:cNvPicPr>
          <p:nvPr/>
        </p:nvPicPr>
        <p:blipFill>
          <a:blip r:embed="rId3"/>
          <a:stretch>
            <a:fillRect/>
          </a:stretch>
        </p:blipFill>
        <p:spPr>
          <a:xfrm>
            <a:off x="5956853" y="5057406"/>
            <a:ext cx="3851689" cy="618275"/>
          </a:xfrm>
          <a:prstGeom prst="rect">
            <a:avLst/>
          </a:prstGeom>
        </p:spPr>
      </p:pic>
      <p:sp>
        <p:nvSpPr>
          <p:cNvPr id="10" name="Slide Number Placeholder 9">
            <a:extLst>
              <a:ext uri="{FF2B5EF4-FFF2-40B4-BE49-F238E27FC236}">
                <a16:creationId xmlns:a16="http://schemas.microsoft.com/office/drawing/2014/main" id="{F7DB5C9F-FA1B-BA45-B58F-FEA330123EE4}"/>
              </a:ext>
            </a:extLst>
          </p:cNvPr>
          <p:cNvSpPr>
            <a:spLocks noGrp="1"/>
          </p:cNvSpPr>
          <p:nvPr>
            <p:ph type="sldNum" sz="quarter" idx="12"/>
          </p:nvPr>
        </p:nvSpPr>
        <p:spPr/>
        <p:txBody>
          <a:bodyPr/>
          <a:lstStyle/>
          <a:p>
            <a:fld id="{51845F5A-061D-4825-9AE9-D7794091C6CF}" type="slidenum">
              <a:rPr lang="en-US" smtClean="0"/>
              <a:t>17</a:t>
            </a:fld>
            <a:endParaRPr lang="en-US"/>
          </a:p>
        </p:txBody>
      </p:sp>
    </p:spTree>
    <p:extLst>
      <p:ext uri="{BB962C8B-B14F-4D97-AF65-F5344CB8AC3E}">
        <p14:creationId xmlns:p14="http://schemas.microsoft.com/office/powerpoint/2010/main" val="3613546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8849-3480-B348-B4DD-9F89EBEC60EA}"/>
              </a:ext>
            </a:extLst>
          </p:cNvPr>
          <p:cNvSpPr>
            <a:spLocks noGrp="1"/>
          </p:cNvSpPr>
          <p:nvPr>
            <p:ph type="title"/>
          </p:nvPr>
        </p:nvSpPr>
        <p:spPr>
          <a:xfrm>
            <a:off x="2658717" y="173783"/>
            <a:ext cx="6874565" cy="1325563"/>
          </a:xfrm>
        </p:spPr>
        <p:txBody>
          <a:bodyPr/>
          <a:lstStyle/>
          <a:p>
            <a:r>
              <a:rPr lang="en-US" dirty="0"/>
              <a:t>Musings on gluon helicity</a:t>
            </a:r>
          </a:p>
        </p:txBody>
      </p:sp>
      <p:sp>
        <p:nvSpPr>
          <p:cNvPr id="3" name="Content Placeholder 2">
            <a:extLst>
              <a:ext uri="{FF2B5EF4-FFF2-40B4-BE49-F238E27FC236}">
                <a16:creationId xmlns:a16="http://schemas.microsoft.com/office/drawing/2014/main" id="{E6D2F170-29FC-A84E-A361-A1D399A99709}"/>
              </a:ext>
            </a:extLst>
          </p:cNvPr>
          <p:cNvSpPr>
            <a:spLocks noGrp="1"/>
          </p:cNvSpPr>
          <p:nvPr>
            <p:ph idx="1"/>
          </p:nvPr>
        </p:nvSpPr>
        <p:spPr>
          <a:xfrm>
            <a:off x="987286" y="1713505"/>
            <a:ext cx="10515600" cy="4403089"/>
          </a:xfrm>
        </p:spPr>
        <p:txBody>
          <a:bodyPr>
            <a:normAutofit/>
          </a:bodyPr>
          <a:lstStyle/>
          <a:p>
            <a:r>
              <a:rPr lang="en-US" sz="2000" dirty="0"/>
              <a:t>At SLA (subleading to DLA), the two gluon operators</a:t>
            </a:r>
            <a:br>
              <a:rPr lang="en-US" sz="2000" dirty="0"/>
            </a:br>
            <a:br>
              <a:rPr lang="en-US" sz="2000" dirty="0"/>
            </a:br>
            <a:r>
              <a:rPr lang="en-US" sz="2000" dirty="0"/>
              <a:t>                                               and </a:t>
            </a:r>
            <a:br>
              <a:rPr lang="en-US" sz="2000" dirty="0"/>
            </a:br>
            <a:br>
              <a:rPr lang="en-US" sz="2000" dirty="0"/>
            </a:br>
            <a:r>
              <a:rPr lang="en-US" sz="2000" dirty="0"/>
              <a:t>appear to mix with each other (KPS ‘17; Cougoulic, YK, Tarasov, Tawabutr, in preparation). </a:t>
            </a:r>
          </a:p>
          <a:p>
            <a:endParaRPr lang="en-US" sz="2000" dirty="0"/>
          </a:p>
          <a:p>
            <a:r>
              <a:rPr lang="en-US" sz="2000" dirty="0"/>
              <a:t>The above operators involved in small-x evolution,</a:t>
            </a:r>
            <a:br>
              <a:rPr lang="en-US" sz="2000" dirty="0"/>
            </a:br>
            <a:br>
              <a:rPr lang="en-US" sz="2000" dirty="0"/>
            </a:br>
            <a:r>
              <a:rPr lang="en-US" sz="2000" dirty="0"/>
              <a:t>                                            and</a:t>
            </a:r>
            <a:br>
              <a:rPr lang="en-US" sz="2000" dirty="0"/>
            </a:br>
            <a:br>
              <a:rPr lang="en-US" sz="2000" dirty="0"/>
            </a:br>
            <a:r>
              <a:rPr lang="en-US" sz="2000" dirty="0"/>
              <a:t>were independently confirmed by Chirilli (2018, 2020), </a:t>
            </a:r>
            <a:r>
              <a:rPr lang="en-US" sz="2000" dirty="0" err="1"/>
              <a:t>Altinoluk</a:t>
            </a:r>
            <a:r>
              <a:rPr lang="en-US" sz="2000" dirty="0"/>
              <a:t> et al (2020), and by Tarasov (unpublished). </a:t>
            </a:r>
          </a:p>
        </p:txBody>
      </p:sp>
      <p:pic>
        <p:nvPicPr>
          <p:cNvPr id="4" name="Picture 3">
            <a:extLst>
              <a:ext uri="{FF2B5EF4-FFF2-40B4-BE49-F238E27FC236}">
                <a16:creationId xmlns:a16="http://schemas.microsoft.com/office/drawing/2014/main" id="{F12FC050-EBB5-5240-9D81-73D3B81910DD}"/>
              </a:ext>
            </a:extLst>
          </p:cNvPr>
          <p:cNvPicPr>
            <a:picLocks noChangeAspect="1"/>
          </p:cNvPicPr>
          <p:nvPr/>
        </p:nvPicPr>
        <p:blipFill>
          <a:blip r:embed="rId2"/>
          <a:stretch>
            <a:fillRect/>
          </a:stretch>
        </p:blipFill>
        <p:spPr>
          <a:xfrm>
            <a:off x="2776329" y="2324624"/>
            <a:ext cx="1570383" cy="383871"/>
          </a:xfrm>
          <a:prstGeom prst="rect">
            <a:avLst/>
          </a:prstGeom>
        </p:spPr>
      </p:pic>
      <p:pic>
        <p:nvPicPr>
          <p:cNvPr id="5" name="Picture 4">
            <a:extLst>
              <a:ext uri="{FF2B5EF4-FFF2-40B4-BE49-F238E27FC236}">
                <a16:creationId xmlns:a16="http://schemas.microsoft.com/office/drawing/2014/main" id="{C9B990C1-EB2E-5E49-BD07-834B7952359C}"/>
              </a:ext>
            </a:extLst>
          </p:cNvPr>
          <p:cNvPicPr>
            <a:picLocks noChangeAspect="1"/>
          </p:cNvPicPr>
          <p:nvPr/>
        </p:nvPicPr>
        <p:blipFill>
          <a:blip r:embed="rId3"/>
          <a:stretch>
            <a:fillRect/>
          </a:stretch>
        </p:blipFill>
        <p:spPr>
          <a:xfrm>
            <a:off x="5439067" y="2324624"/>
            <a:ext cx="2485732" cy="306079"/>
          </a:xfrm>
          <a:prstGeom prst="rect">
            <a:avLst/>
          </a:prstGeom>
        </p:spPr>
      </p:pic>
      <p:pic>
        <p:nvPicPr>
          <p:cNvPr id="6" name="Picture 5">
            <a:extLst>
              <a:ext uri="{FF2B5EF4-FFF2-40B4-BE49-F238E27FC236}">
                <a16:creationId xmlns:a16="http://schemas.microsoft.com/office/drawing/2014/main" id="{F9D41179-9165-2A48-9E1F-589BB3552C0F}"/>
              </a:ext>
            </a:extLst>
          </p:cNvPr>
          <p:cNvPicPr>
            <a:picLocks noChangeAspect="1"/>
          </p:cNvPicPr>
          <p:nvPr/>
        </p:nvPicPr>
        <p:blipFill>
          <a:blip r:embed="rId2"/>
          <a:stretch>
            <a:fillRect/>
          </a:stretch>
        </p:blipFill>
        <p:spPr>
          <a:xfrm>
            <a:off x="2658717" y="4709011"/>
            <a:ext cx="1570383" cy="383871"/>
          </a:xfrm>
          <a:prstGeom prst="rect">
            <a:avLst/>
          </a:prstGeom>
        </p:spPr>
      </p:pic>
      <p:pic>
        <p:nvPicPr>
          <p:cNvPr id="7" name="Picture 6">
            <a:extLst>
              <a:ext uri="{FF2B5EF4-FFF2-40B4-BE49-F238E27FC236}">
                <a16:creationId xmlns:a16="http://schemas.microsoft.com/office/drawing/2014/main" id="{E2DE648B-3394-0F4F-B047-1A5B6F1DBAA1}"/>
              </a:ext>
            </a:extLst>
          </p:cNvPr>
          <p:cNvPicPr>
            <a:picLocks noChangeAspect="1"/>
          </p:cNvPicPr>
          <p:nvPr/>
        </p:nvPicPr>
        <p:blipFill>
          <a:blip r:embed="rId4"/>
          <a:stretch>
            <a:fillRect/>
          </a:stretch>
        </p:blipFill>
        <p:spPr>
          <a:xfrm>
            <a:off x="5159235" y="4591808"/>
            <a:ext cx="3851689" cy="618275"/>
          </a:xfrm>
          <a:prstGeom prst="rect">
            <a:avLst/>
          </a:prstGeom>
        </p:spPr>
      </p:pic>
      <p:sp>
        <p:nvSpPr>
          <p:cNvPr id="8" name="Slide Number Placeholder 7">
            <a:extLst>
              <a:ext uri="{FF2B5EF4-FFF2-40B4-BE49-F238E27FC236}">
                <a16:creationId xmlns:a16="http://schemas.microsoft.com/office/drawing/2014/main" id="{58D06AB1-A179-5142-91E5-AFAF54D428C9}"/>
              </a:ext>
            </a:extLst>
          </p:cNvPr>
          <p:cNvSpPr>
            <a:spLocks noGrp="1"/>
          </p:cNvSpPr>
          <p:nvPr>
            <p:ph type="sldNum" sz="quarter" idx="12"/>
          </p:nvPr>
        </p:nvSpPr>
        <p:spPr/>
        <p:txBody>
          <a:bodyPr/>
          <a:lstStyle/>
          <a:p>
            <a:fld id="{51845F5A-061D-4825-9AE9-D7794091C6CF}" type="slidenum">
              <a:rPr lang="en-US" smtClean="0"/>
              <a:t>18</a:t>
            </a:fld>
            <a:endParaRPr lang="en-US"/>
          </a:p>
        </p:txBody>
      </p:sp>
    </p:spTree>
    <p:extLst>
      <p:ext uri="{BB962C8B-B14F-4D97-AF65-F5344CB8AC3E}">
        <p14:creationId xmlns:p14="http://schemas.microsoft.com/office/powerpoint/2010/main" val="253195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20DC-AB46-CE43-A418-79ADAAB35FB7}"/>
              </a:ext>
            </a:extLst>
          </p:cNvPr>
          <p:cNvSpPr>
            <a:spLocks noGrp="1"/>
          </p:cNvSpPr>
          <p:nvPr>
            <p:ph type="title"/>
          </p:nvPr>
        </p:nvSpPr>
        <p:spPr>
          <a:xfrm>
            <a:off x="838200" y="82405"/>
            <a:ext cx="10515600" cy="1325563"/>
          </a:xfrm>
        </p:spPr>
        <p:txBody>
          <a:bodyPr/>
          <a:lstStyle/>
          <a:p>
            <a:pPr algn="ctr"/>
            <a:r>
              <a:rPr lang="en-US" dirty="0"/>
              <a:t>Musings on gluon helicity</a:t>
            </a:r>
          </a:p>
        </p:txBody>
      </p:sp>
      <p:sp>
        <p:nvSpPr>
          <p:cNvPr id="3" name="Content Placeholder 2">
            <a:extLst>
              <a:ext uri="{FF2B5EF4-FFF2-40B4-BE49-F238E27FC236}">
                <a16:creationId xmlns:a16="http://schemas.microsoft.com/office/drawing/2014/main" id="{A86E30BE-A695-5A45-B56E-5745E38F95EB}"/>
              </a:ext>
            </a:extLst>
          </p:cNvPr>
          <p:cNvSpPr>
            <a:spLocks noGrp="1"/>
          </p:cNvSpPr>
          <p:nvPr>
            <p:ph idx="1"/>
          </p:nvPr>
        </p:nvSpPr>
        <p:spPr>
          <a:xfrm>
            <a:off x="838200" y="1544698"/>
            <a:ext cx="10515600" cy="4945554"/>
          </a:xfrm>
        </p:spPr>
        <p:txBody>
          <a:bodyPr>
            <a:normAutofit/>
          </a:bodyPr>
          <a:lstStyle/>
          <a:p>
            <a:r>
              <a:rPr lang="en-US" sz="2000" dirty="0">
                <a:solidFill>
                  <a:srgbClr val="000000"/>
                </a:solidFill>
              </a:rPr>
              <a:t>Certainly,                              is a local operator and has no collinear limit…</a:t>
            </a:r>
          </a:p>
          <a:p>
            <a:r>
              <a:rPr lang="en-US" sz="2000" dirty="0">
                <a:solidFill>
                  <a:srgbClr val="000000"/>
                </a:solidFill>
              </a:rPr>
              <a:t>However, one can make a TMD out of it (cf. Chirilli ‘20):</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r>
              <a:rPr lang="en-US" sz="2000" dirty="0">
                <a:solidFill>
                  <a:srgbClr val="000000"/>
                </a:solidFill>
              </a:rPr>
              <a:t>At LO this TMD scales as</a:t>
            </a:r>
          </a:p>
          <a:p>
            <a:pPr marL="0" indent="0">
              <a:buNone/>
            </a:pPr>
            <a:endParaRPr lang="en-US" sz="2000" dirty="0">
              <a:solidFill>
                <a:srgbClr val="000000"/>
              </a:solidFill>
            </a:endParaRPr>
          </a:p>
          <a:p>
            <a:r>
              <a:rPr lang="en-US" sz="2000" dirty="0">
                <a:solidFill>
                  <a:srgbClr val="000000"/>
                </a:solidFill>
              </a:rPr>
              <a:t>The </a:t>
            </a:r>
            <a:r>
              <a:rPr lang="en-US" sz="2000" dirty="0" err="1">
                <a:solidFill>
                  <a:srgbClr val="000000"/>
                </a:solidFill>
              </a:rPr>
              <a:t>k</a:t>
            </a:r>
            <a:r>
              <a:rPr lang="en-US" sz="2000" baseline="-25000" dirty="0" err="1">
                <a:solidFill>
                  <a:srgbClr val="000000"/>
                </a:solidFill>
              </a:rPr>
              <a:t>T</a:t>
            </a:r>
            <a:r>
              <a:rPr lang="en-US" sz="2000" dirty="0">
                <a:solidFill>
                  <a:srgbClr val="000000"/>
                </a:solidFill>
              </a:rPr>
              <a:t> integral of this TMD is zero, but only due to the delta-function, the TMD itself looks “healthy” for non-zero </a:t>
            </a:r>
            <a:r>
              <a:rPr lang="en-US" sz="2000" dirty="0" err="1">
                <a:solidFill>
                  <a:srgbClr val="000000"/>
                </a:solidFill>
              </a:rPr>
              <a:t>k</a:t>
            </a:r>
            <a:r>
              <a:rPr lang="en-US" sz="2000" baseline="-25000" dirty="0" err="1">
                <a:solidFill>
                  <a:srgbClr val="000000"/>
                </a:solidFill>
              </a:rPr>
              <a:t>T</a:t>
            </a:r>
            <a:r>
              <a:rPr lang="en-US" sz="2000" dirty="0" err="1">
                <a:solidFill>
                  <a:srgbClr val="000000"/>
                </a:solidFill>
              </a:rPr>
              <a:t>.</a:t>
            </a:r>
            <a:r>
              <a:rPr lang="en-US" sz="2000" dirty="0">
                <a:solidFill>
                  <a:srgbClr val="000000"/>
                </a:solidFill>
              </a:rPr>
              <a:t> Easy to confuse with the standard gluon helicity TMD.</a:t>
            </a:r>
            <a:endParaRPr lang="en-US" sz="2000" dirty="0"/>
          </a:p>
        </p:txBody>
      </p:sp>
      <p:pic>
        <p:nvPicPr>
          <p:cNvPr id="4" name="Picture 3">
            <a:extLst>
              <a:ext uri="{FF2B5EF4-FFF2-40B4-BE49-F238E27FC236}">
                <a16:creationId xmlns:a16="http://schemas.microsoft.com/office/drawing/2014/main" id="{B8F3BB55-EEB1-3A4F-BBCA-BE2F85B353CD}"/>
              </a:ext>
            </a:extLst>
          </p:cNvPr>
          <p:cNvPicPr>
            <a:picLocks noChangeAspect="1"/>
          </p:cNvPicPr>
          <p:nvPr/>
        </p:nvPicPr>
        <p:blipFill>
          <a:blip r:embed="rId2"/>
          <a:stretch>
            <a:fillRect/>
          </a:stretch>
        </p:blipFill>
        <p:spPr>
          <a:xfrm>
            <a:off x="2642082" y="1600709"/>
            <a:ext cx="1570383" cy="383871"/>
          </a:xfrm>
          <a:prstGeom prst="rect">
            <a:avLst/>
          </a:prstGeom>
        </p:spPr>
      </p:pic>
      <p:pic>
        <p:nvPicPr>
          <p:cNvPr id="5" name="Picture 4">
            <a:extLst>
              <a:ext uri="{FF2B5EF4-FFF2-40B4-BE49-F238E27FC236}">
                <a16:creationId xmlns:a16="http://schemas.microsoft.com/office/drawing/2014/main" id="{2DE8D897-A6C0-1F40-A16A-EC212B3AD3DB}"/>
              </a:ext>
            </a:extLst>
          </p:cNvPr>
          <p:cNvPicPr>
            <a:picLocks noChangeAspect="1"/>
          </p:cNvPicPr>
          <p:nvPr/>
        </p:nvPicPr>
        <p:blipFill>
          <a:blip r:embed="rId3"/>
          <a:stretch>
            <a:fillRect/>
          </a:stretch>
        </p:blipFill>
        <p:spPr>
          <a:xfrm>
            <a:off x="2958066" y="2452778"/>
            <a:ext cx="8132805" cy="1730271"/>
          </a:xfrm>
          <a:prstGeom prst="rect">
            <a:avLst/>
          </a:prstGeom>
        </p:spPr>
      </p:pic>
      <p:pic>
        <p:nvPicPr>
          <p:cNvPr id="6" name="Picture 5">
            <a:extLst>
              <a:ext uri="{FF2B5EF4-FFF2-40B4-BE49-F238E27FC236}">
                <a16:creationId xmlns:a16="http://schemas.microsoft.com/office/drawing/2014/main" id="{A5E4CD5D-BEA2-F144-8354-66C68F104782}"/>
              </a:ext>
            </a:extLst>
          </p:cNvPr>
          <p:cNvPicPr>
            <a:picLocks noChangeAspect="1"/>
          </p:cNvPicPr>
          <p:nvPr/>
        </p:nvPicPr>
        <p:blipFill>
          <a:blip r:embed="rId4"/>
          <a:stretch>
            <a:fillRect/>
          </a:stretch>
        </p:blipFill>
        <p:spPr>
          <a:xfrm>
            <a:off x="4354227" y="4508040"/>
            <a:ext cx="4574472" cy="583089"/>
          </a:xfrm>
          <a:prstGeom prst="rect">
            <a:avLst/>
          </a:prstGeom>
        </p:spPr>
      </p:pic>
      <p:pic>
        <p:nvPicPr>
          <p:cNvPr id="7" name="Picture 6">
            <a:extLst>
              <a:ext uri="{FF2B5EF4-FFF2-40B4-BE49-F238E27FC236}">
                <a16:creationId xmlns:a16="http://schemas.microsoft.com/office/drawing/2014/main" id="{7900F829-B640-E042-97D3-E9266A55D8CE}"/>
              </a:ext>
            </a:extLst>
          </p:cNvPr>
          <p:cNvPicPr>
            <a:picLocks noChangeAspect="1"/>
          </p:cNvPicPr>
          <p:nvPr/>
        </p:nvPicPr>
        <p:blipFill>
          <a:blip r:embed="rId5"/>
          <a:stretch>
            <a:fillRect/>
          </a:stretch>
        </p:blipFill>
        <p:spPr>
          <a:xfrm>
            <a:off x="1913089" y="6113798"/>
            <a:ext cx="1684130" cy="277881"/>
          </a:xfrm>
          <a:prstGeom prst="rect">
            <a:avLst/>
          </a:prstGeom>
        </p:spPr>
      </p:pic>
      <p:sp>
        <p:nvSpPr>
          <p:cNvPr id="8" name="Slide Number Placeholder 7">
            <a:extLst>
              <a:ext uri="{FF2B5EF4-FFF2-40B4-BE49-F238E27FC236}">
                <a16:creationId xmlns:a16="http://schemas.microsoft.com/office/drawing/2014/main" id="{945E437C-B3C8-484C-B6D6-F2ECCDFC1487}"/>
              </a:ext>
            </a:extLst>
          </p:cNvPr>
          <p:cNvSpPr>
            <a:spLocks noGrp="1"/>
          </p:cNvSpPr>
          <p:nvPr>
            <p:ph type="sldNum" sz="quarter" idx="12"/>
          </p:nvPr>
        </p:nvSpPr>
        <p:spPr/>
        <p:txBody>
          <a:bodyPr/>
          <a:lstStyle/>
          <a:p>
            <a:fld id="{51845F5A-061D-4825-9AE9-D7794091C6CF}" type="slidenum">
              <a:rPr lang="en-US" smtClean="0"/>
              <a:t>19</a:t>
            </a:fld>
            <a:endParaRPr lang="en-US"/>
          </a:p>
        </p:txBody>
      </p:sp>
      <p:pic>
        <p:nvPicPr>
          <p:cNvPr id="11" name="Picture 10">
            <a:extLst>
              <a:ext uri="{FF2B5EF4-FFF2-40B4-BE49-F238E27FC236}">
                <a16:creationId xmlns:a16="http://schemas.microsoft.com/office/drawing/2014/main" id="{D6007C7A-0332-F34B-9783-1120CD90BD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283" y="2452778"/>
            <a:ext cx="2266854" cy="2293460"/>
          </a:xfrm>
          <a:prstGeom prst="rect">
            <a:avLst/>
          </a:prstGeom>
        </p:spPr>
      </p:pic>
      <p:sp>
        <p:nvSpPr>
          <p:cNvPr id="13" name="TextBox 12">
            <a:extLst>
              <a:ext uri="{FF2B5EF4-FFF2-40B4-BE49-F238E27FC236}">
                <a16:creationId xmlns:a16="http://schemas.microsoft.com/office/drawing/2014/main" id="{078A31ED-14EC-3049-8A62-F4086874856A}"/>
              </a:ext>
            </a:extLst>
          </p:cNvPr>
          <p:cNvSpPr txBox="1"/>
          <p:nvPr/>
        </p:nvSpPr>
        <p:spPr>
          <a:xfrm>
            <a:off x="1094916" y="2633838"/>
            <a:ext cx="466794" cy="369332"/>
          </a:xfrm>
          <a:prstGeom prst="rect">
            <a:avLst/>
          </a:prstGeom>
          <a:noFill/>
        </p:spPr>
        <p:txBody>
          <a:bodyPr wrap="none" rtlCol="0">
            <a:spAutoFit/>
          </a:bodyPr>
          <a:lstStyle/>
          <a:p>
            <a:r>
              <a:rPr lang="en-US" dirty="0"/>
              <a:t>F</a:t>
            </a:r>
            <a:r>
              <a:rPr lang="en-US" baseline="30000" dirty="0"/>
              <a:t>12</a:t>
            </a:r>
            <a:endParaRPr lang="en-US" dirty="0"/>
          </a:p>
        </p:txBody>
      </p:sp>
    </p:spTree>
    <p:extLst>
      <p:ext uri="{BB962C8B-B14F-4D97-AF65-F5344CB8AC3E}">
        <p14:creationId xmlns:p14="http://schemas.microsoft.com/office/powerpoint/2010/main" val="292870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pPr algn="l"/>
            <a:r>
              <a:rPr lang="en-US" dirty="0"/>
              <a:t>Proton Spin Puzzle</a:t>
            </a:r>
          </a:p>
        </p:txBody>
      </p:sp>
      <p:sp>
        <p:nvSpPr>
          <p:cNvPr id="3" name="Content Placeholder 2"/>
          <p:cNvSpPr>
            <a:spLocks noGrp="1"/>
          </p:cNvSpPr>
          <p:nvPr>
            <p:ph idx="1"/>
          </p:nvPr>
        </p:nvSpPr>
        <p:spPr>
          <a:xfrm>
            <a:off x="2637183" y="933218"/>
            <a:ext cx="8229600" cy="5423132"/>
          </a:xfrm>
        </p:spPr>
        <p:txBody>
          <a:bodyPr>
            <a:normAutofit fontScale="92500" lnSpcReduction="10000"/>
          </a:bodyPr>
          <a:lstStyle/>
          <a:p>
            <a:r>
              <a:rPr lang="en-US" sz="2000" dirty="0"/>
              <a:t>Helicity sum rule (Jaffe-Manohar form):</a:t>
            </a:r>
            <a:br>
              <a:rPr lang="en-US" sz="2000" dirty="0"/>
            </a:br>
            <a:br>
              <a:rPr lang="en-US" sz="2000" dirty="0"/>
            </a:br>
            <a:br>
              <a:rPr lang="en-US" sz="2000" dirty="0"/>
            </a:br>
            <a:br>
              <a:rPr lang="en-US" sz="2000" dirty="0"/>
            </a:br>
            <a:r>
              <a:rPr lang="en-US" sz="2000" dirty="0"/>
              <a:t>with the net quark and gluon spin</a:t>
            </a:r>
          </a:p>
          <a:p>
            <a:endParaRPr lang="en-US" sz="2000" dirty="0"/>
          </a:p>
          <a:p>
            <a:endParaRPr lang="en-US" sz="2000" dirty="0"/>
          </a:p>
          <a:p>
            <a:endParaRPr lang="en-US" sz="2000" dirty="0"/>
          </a:p>
          <a:p>
            <a:r>
              <a:rPr lang="en-US" sz="2000" dirty="0"/>
              <a:t>The helicity parton distributions are</a:t>
            </a:r>
            <a:br>
              <a:rPr lang="en-US" sz="2000" dirty="0"/>
            </a:br>
            <a:br>
              <a:rPr lang="en-US" sz="2000" dirty="0"/>
            </a:br>
            <a:br>
              <a:rPr lang="en-US" sz="2000" dirty="0"/>
            </a:br>
            <a:br>
              <a:rPr lang="en-US" sz="2000" dirty="0"/>
            </a:br>
            <a:r>
              <a:rPr lang="en-US" sz="2000" dirty="0"/>
              <a:t>with the net quark helicity distribution</a:t>
            </a:r>
          </a:p>
          <a:p>
            <a:endParaRPr lang="en-US" sz="2000" dirty="0"/>
          </a:p>
          <a:p>
            <a:endParaRPr lang="en-US" sz="2000" dirty="0"/>
          </a:p>
          <a:p>
            <a:r>
              <a:rPr lang="en-US" sz="2000" dirty="0" err="1"/>
              <a:t>L</a:t>
            </a:r>
            <a:r>
              <a:rPr lang="en-US" sz="2000" baseline="-25000" dirty="0" err="1"/>
              <a:t>q</a:t>
            </a:r>
            <a:r>
              <a:rPr lang="en-US" sz="2000" dirty="0"/>
              <a:t> and L</a:t>
            </a:r>
            <a:r>
              <a:rPr lang="en-US" sz="2000" baseline="-25000" dirty="0"/>
              <a:t>g</a:t>
            </a:r>
            <a:r>
              <a:rPr lang="en-US" sz="2000" dirty="0"/>
              <a:t> are the quark and gluon orbital angular momenta</a:t>
            </a: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1885" y="1272992"/>
            <a:ext cx="3114989" cy="645683"/>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518" y="2365974"/>
            <a:ext cx="3637645" cy="1042847"/>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7069" y="2349626"/>
            <a:ext cx="3476094" cy="1079374"/>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5749" y="3990419"/>
            <a:ext cx="5378831" cy="396640"/>
          </a:xfrm>
          <a:prstGeom prst="rect">
            <a:avLst/>
          </a:prstGeom>
        </p:spPr>
      </p:pic>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4263" y="5072354"/>
            <a:ext cx="5405918" cy="299350"/>
          </a:xfrm>
          <a:prstGeom prst="rect">
            <a:avLst/>
          </a:prstGeom>
        </p:spPr>
      </p:pic>
      <p:sp>
        <p:nvSpPr>
          <p:cNvPr id="9" name="Slide Number Placeholder 8"/>
          <p:cNvSpPr>
            <a:spLocks noGrp="1"/>
          </p:cNvSpPr>
          <p:nvPr>
            <p:ph type="sldNum" sz="quarter" idx="12"/>
          </p:nvPr>
        </p:nvSpPr>
        <p:spPr/>
        <p:txBody>
          <a:bodyPr/>
          <a:lstStyle/>
          <a:p>
            <a:pPr defTabSz="457200">
              <a:defRPr/>
            </a:pPr>
            <a:fld id="{DFD32261-BD66-B544-9384-C35EE5C4F1DD}" type="slidenum">
              <a:rPr lang="en-US">
                <a:solidFill>
                  <a:prstClr val="black">
                    <a:tint val="75000"/>
                  </a:prstClr>
                </a:solidFill>
                <a:latin typeface="Calibri"/>
              </a:rPr>
              <a:pPr defTabSz="457200">
                <a:defRPr/>
              </a:pPr>
              <a:t>2</a:t>
            </a:fld>
            <a:endParaRPr lang="en-US">
              <a:solidFill>
                <a:prstClr val="black">
                  <a:tint val="75000"/>
                </a:prstClr>
              </a:solidFill>
              <a:latin typeface="Calibri"/>
            </a:endParaRPr>
          </a:p>
        </p:txBody>
      </p:sp>
      <p:pic>
        <p:nvPicPr>
          <p:cNvPr id="10" name="Picture 9">
            <a:extLst>
              <a:ext uri="{FF2B5EF4-FFF2-40B4-BE49-F238E27FC236}">
                <a16:creationId xmlns:a16="http://schemas.microsoft.com/office/drawing/2014/main" id="{CCE784A0-EB4C-D548-B38F-D78B54457C11}"/>
              </a:ext>
            </a:extLst>
          </p:cNvPr>
          <p:cNvPicPr>
            <a:picLocks noChangeAspect="1"/>
          </p:cNvPicPr>
          <p:nvPr/>
        </p:nvPicPr>
        <p:blipFill>
          <a:blip r:embed="rId7"/>
          <a:stretch>
            <a:fillRect/>
          </a:stretch>
        </p:blipFill>
        <p:spPr>
          <a:xfrm>
            <a:off x="8846760" y="683232"/>
            <a:ext cx="2788571" cy="2470886"/>
          </a:xfrm>
          <a:prstGeom prst="rect">
            <a:avLst/>
          </a:prstGeom>
        </p:spPr>
      </p:pic>
    </p:spTree>
    <p:extLst>
      <p:ext uri="{BB962C8B-B14F-4D97-AF65-F5344CB8AC3E}">
        <p14:creationId xmlns:p14="http://schemas.microsoft.com/office/powerpoint/2010/main" val="395682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0FD0-1C71-DB4E-A11A-188A11AB2E3B}"/>
              </a:ext>
            </a:extLst>
          </p:cNvPr>
          <p:cNvSpPr>
            <a:spLocks noGrp="1"/>
          </p:cNvSpPr>
          <p:nvPr>
            <p:ph type="title"/>
          </p:nvPr>
        </p:nvSpPr>
        <p:spPr/>
        <p:txBody>
          <a:bodyPr/>
          <a:lstStyle/>
          <a:p>
            <a:pPr algn="ctr"/>
            <a:r>
              <a:rPr lang="en-US" dirty="0"/>
              <a:t>Beyond Helicity</a:t>
            </a:r>
          </a:p>
        </p:txBody>
      </p:sp>
      <p:sp>
        <p:nvSpPr>
          <p:cNvPr id="3" name="Content Placeholder 2">
            <a:extLst>
              <a:ext uri="{FF2B5EF4-FFF2-40B4-BE49-F238E27FC236}">
                <a16:creationId xmlns:a16="http://schemas.microsoft.com/office/drawing/2014/main" id="{24ADAB16-3A00-244B-BFE9-46680115C4EE}"/>
              </a:ext>
            </a:extLst>
          </p:cNvPr>
          <p:cNvSpPr>
            <a:spLocks noGrp="1"/>
          </p:cNvSpPr>
          <p:nvPr>
            <p:ph idx="1"/>
          </p:nvPr>
        </p:nvSpPr>
        <p:spPr/>
        <p:txBody>
          <a:bodyPr>
            <a:normAutofit/>
          </a:bodyPr>
          <a:lstStyle/>
          <a:p>
            <a:r>
              <a:rPr lang="en-US" sz="2000" dirty="0"/>
              <a:t>Similar small-</a:t>
            </a:r>
            <a:r>
              <a:rPr lang="en-US" sz="2000" i="1" dirty="0"/>
              <a:t>x</a:t>
            </a:r>
            <a:r>
              <a:rPr lang="en-US" sz="2000" dirty="0"/>
              <a:t> analysis was applied to transversity (Sievert, YK, 2018), yielding</a:t>
            </a:r>
          </a:p>
          <a:p>
            <a:endParaRPr lang="en-US" sz="2000" dirty="0"/>
          </a:p>
          <a:p>
            <a:endParaRPr lang="en-US" sz="2000" dirty="0"/>
          </a:p>
          <a:p>
            <a:endParaRPr lang="en-US" sz="2000" dirty="0"/>
          </a:p>
          <a:p>
            <a:r>
              <a:rPr lang="en-US" sz="2000" dirty="0"/>
              <a:t>and to the quark Sivers function, obtaining the spin-dependent odderon contribution (see the talk by M. Gabriel Santiago later this morning), such that</a:t>
            </a:r>
            <a:br>
              <a:rPr lang="en-US" sz="2000" dirty="0"/>
            </a:br>
            <a:br>
              <a:rPr lang="en-US" sz="2000" dirty="0"/>
            </a:br>
            <a:br>
              <a:rPr lang="en-US" sz="2000" dirty="0"/>
            </a:br>
            <a:br>
              <a:rPr lang="en-US" sz="2000" dirty="0"/>
            </a:br>
            <a:r>
              <a:rPr lang="en-US" sz="2000" dirty="0"/>
              <a:t>with the non-perturbative accuracy it seems. </a:t>
            </a:r>
          </a:p>
        </p:txBody>
      </p:sp>
      <p:sp>
        <p:nvSpPr>
          <p:cNvPr id="4" name="Slide Number Placeholder 3">
            <a:extLst>
              <a:ext uri="{FF2B5EF4-FFF2-40B4-BE49-F238E27FC236}">
                <a16:creationId xmlns:a16="http://schemas.microsoft.com/office/drawing/2014/main" id="{A8978120-5321-FC43-8BB1-B4C295816473}"/>
              </a:ext>
            </a:extLst>
          </p:cNvPr>
          <p:cNvSpPr>
            <a:spLocks noGrp="1"/>
          </p:cNvSpPr>
          <p:nvPr>
            <p:ph type="sldNum" sz="quarter" idx="12"/>
          </p:nvPr>
        </p:nvSpPr>
        <p:spPr/>
        <p:txBody>
          <a:bodyPr/>
          <a:lstStyle/>
          <a:p>
            <a:fld id="{51845F5A-061D-4825-9AE9-D7794091C6CF}" type="slidenum">
              <a:rPr lang="en-US" smtClean="0"/>
              <a:t>20</a:t>
            </a:fld>
            <a:endParaRPr lang="en-US"/>
          </a:p>
        </p:txBody>
      </p:sp>
      <p:pic>
        <p:nvPicPr>
          <p:cNvPr id="5" name="Picture 4">
            <a:extLst>
              <a:ext uri="{FF2B5EF4-FFF2-40B4-BE49-F238E27FC236}">
                <a16:creationId xmlns:a16="http://schemas.microsoft.com/office/drawing/2014/main" id="{FA8D5CC6-91ED-974E-BE0B-35BC997199FB}"/>
              </a:ext>
            </a:extLst>
          </p:cNvPr>
          <p:cNvPicPr>
            <a:picLocks noChangeAspect="1"/>
          </p:cNvPicPr>
          <p:nvPr/>
        </p:nvPicPr>
        <p:blipFill>
          <a:blip r:embed="rId2"/>
          <a:stretch>
            <a:fillRect/>
          </a:stretch>
        </p:blipFill>
        <p:spPr>
          <a:xfrm>
            <a:off x="2595922" y="2608653"/>
            <a:ext cx="7000155" cy="641136"/>
          </a:xfrm>
          <a:prstGeom prst="rect">
            <a:avLst/>
          </a:prstGeom>
        </p:spPr>
      </p:pic>
      <p:pic>
        <p:nvPicPr>
          <p:cNvPr id="6" name="Picture 5">
            <a:extLst>
              <a:ext uri="{FF2B5EF4-FFF2-40B4-BE49-F238E27FC236}">
                <a16:creationId xmlns:a16="http://schemas.microsoft.com/office/drawing/2014/main" id="{0950D856-DB30-5344-9432-39446FBA3120}"/>
              </a:ext>
            </a:extLst>
          </p:cNvPr>
          <p:cNvPicPr>
            <a:picLocks noChangeAspect="1"/>
          </p:cNvPicPr>
          <p:nvPr/>
        </p:nvPicPr>
        <p:blipFill>
          <a:blip r:embed="rId3"/>
          <a:stretch>
            <a:fillRect/>
          </a:stretch>
        </p:blipFill>
        <p:spPr>
          <a:xfrm>
            <a:off x="5218793" y="4575630"/>
            <a:ext cx="1754413" cy="547791"/>
          </a:xfrm>
          <a:prstGeom prst="rect">
            <a:avLst/>
          </a:prstGeom>
        </p:spPr>
      </p:pic>
    </p:spTree>
    <p:extLst>
      <p:ext uri="{BB962C8B-B14F-4D97-AF65-F5344CB8AC3E}">
        <p14:creationId xmlns:p14="http://schemas.microsoft.com/office/powerpoint/2010/main" val="40107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E3659137-11A5-2549-B2C8-F4DD1491805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1845F5A-061D-4825-9AE9-D7794091C6CF}" type="slidenum">
              <a:rPr lang="en-US" smtClean="0"/>
              <a:pPr>
                <a:spcAft>
                  <a:spcPts val="600"/>
                </a:spcAft>
              </a:pPr>
              <a:t>21</a:t>
            </a:fld>
            <a:endParaRPr lang="en-US"/>
          </a:p>
        </p:txBody>
      </p:sp>
      <p:sp>
        <p:nvSpPr>
          <p:cNvPr id="2" name="Title 1">
            <a:extLst>
              <a:ext uri="{FF2B5EF4-FFF2-40B4-BE49-F238E27FC236}">
                <a16:creationId xmlns:a16="http://schemas.microsoft.com/office/drawing/2014/main" id="{02DA5071-EFF0-F949-8BC1-DE0AAC04D7C4}"/>
              </a:ext>
            </a:extLst>
          </p:cNvPr>
          <p:cNvSpPr>
            <a:spLocks noGrp="1"/>
          </p:cNvSpPr>
          <p:nvPr>
            <p:ph type="title"/>
          </p:nvPr>
        </p:nvSpPr>
        <p:spPr/>
        <p:txBody>
          <a:bodyPr/>
          <a:lstStyle/>
          <a:p>
            <a:pPr algn="ctr"/>
            <a:r>
              <a:rPr lang="en-US" dirty="0"/>
              <a:t>Conclusions</a:t>
            </a:r>
          </a:p>
        </p:txBody>
      </p:sp>
      <p:graphicFrame>
        <p:nvGraphicFramePr>
          <p:cNvPr id="6" name="Content Placeholder 2">
            <a:extLst>
              <a:ext uri="{FF2B5EF4-FFF2-40B4-BE49-F238E27FC236}">
                <a16:creationId xmlns:a16="http://schemas.microsoft.com/office/drawing/2014/main" id="{47653DCA-6DA5-46F4-8723-9230C3A513D4}"/>
              </a:ext>
            </a:extLst>
          </p:cNvPr>
          <p:cNvGraphicFramePr>
            <a:graphicFrameLocks noGrp="1"/>
          </p:cNvGraphicFramePr>
          <p:nvPr>
            <p:ph idx="1"/>
            <p:extLst>
              <p:ext uri="{D42A27DB-BD31-4B8C-83A1-F6EECF244321}">
                <p14:modId xmlns:p14="http://schemas.microsoft.com/office/powerpoint/2010/main" val="2565111218"/>
              </p:ext>
            </p:extLst>
          </p:nvPr>
        </p:nvGraphicFramePr>
        <p:xfrm>
          <a:off x="838200" y="1690688"/>
          <a:ext cx="10515600" cy="416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462F213-F477-F14F-8919-77FA484246B0}"/>
              </a:ext>
            </a:extLst>
          </p:cNvPr>
          <p:cNvPicPr>
            <a:picLocks noChangeAspect="1"/>
          </p:cNvPicPr>
          <p:nvPr/>
        </p:nvPicPr>
        <p:blipFill>
          <a:blip r:embed="rId7"/>
          <a:stretch>
            <a:fillRect/>
          </a:stretch>
        </p:blipFill>
        <p:spPr>
          <a:xfrm>
            <a:off x="6635124" y="3642320"/>
            <a:ext cx="1078023" cy="257255"/>
          </a:xfrm>
          <a:prstGeom prst="rect">
            <a:avLst/>
          </a:prstGeom>
        </p:spPr>
      </p:pic>
      <p:pic>
        <p:nvPicPr>
          <p:cNvPr id="8" name="Picture 7">
            <a:extLst>
              <a:ext uri="{FF2B5EF4-FFF2-40B4-BE49-F238E27FC236}">
                <a16:creationId xmlns:a16="http://schemas.microsoft.com/office/drawing/2014/main" id="{D8CEEA98-6517-E24A-A769-E7EDAD2AB546}"/>
              </a:ext>
            </a:extLst>
          </p:cNvPr>
          <p:cNvPicPr>
            <a:picLocks noChangeAspect="1"/>
          </p:cNvPicPr>
          <p:nvPr/>
        </p:nvPicPr>
        <p:blipFill>
          <a:blip r:embed="rId8"/>
          <a:stretch>
            <a:fillRect/>
          </a:stretch>
        </p:blipFill>
        <p:spPr>
          <a:xfrm>
            <a:off x="8353092" y="3667883"/>
            <a:ext cx="1001913" cy="231692"/>
          </a:xfrm>
          <a:prstGeom prst="rect">
            <a:avLst/>
          </a:prstGeom>
        </p:spPr>
      </p:pic>
      <p:pic>
        <p:nvPicPr>
          <p:cNvPr id="5" name="Picture 4">
            <a:extLst>
              <a:ext uri="{FF2B5EF4-FFF2-40B4-BE49-F238E27FC236}">
                <a16:creationId xmlns:a16="http://schemas.microsoft.com/office/drawing/2014/main" id="{5AABFE33-6DE7-7F44-9167-04F66BBED71B}"/>
              </a:ext>
            </a:extLst>
          </p:cNvPr>
          <p:cNvPicPr>
            <a:picLocks noChangeAspect="1"/>
          </p:cNvPicPr>
          <p:nvPr/>
        </p:nvPicPr>
        <p:blipFill>
          <a:blip r:embed="rId9"/>
          <a:stretch>
            <a:fillRect/>
          </a:stretch>
        </p:blipFill>
        <p:spPr>
          <a:xfrm>
            <a:off x="7675526" y="5111723"/>
            <a:ext cx="1355132" cy="276045"/>
          </a:xfrm>
          <a:prstGeom prst="rect">
            <a:avLst/>
          </a:prstGeom>
        </p:spPr>
      </p:pic>
      <p:pic>
        <p:nvPicPr>
          <p:cNvPr id="9" name="Picture 8">
            <a:extLst>
              <a:ext uri="{FF2B5EF4-FFF2-40B4-BE49-F238E27FC236}">
                <a16:creationId xmlns:a16="http://schemas.microsoft.com/office/drawing/2014/main" id="{31119A99-3DA4-3D40-BC22-BF80CD450270}"/>
              </a:ext>
            </a:extLst>
          </p:cNvPr>
          <p:cNvPicPr>
            <a:picLocks noChangeAspect="1"/>
          </p:cNvPicPr>
          <p:nvPr/>
        </p:nvPicPr>
        <p:blipFill>
          <a:blip r:embed="rId10"/>
          <a:stretch>
            <a:fillRect/>
          </a:stretch>
        </p:blipFill>
        <p:spPr>
          <a:xfrm>
            <a:off x="6387535" y="5111723"/>
            <a:ext cx="495178" cy="293439"/>
          </a:xfrm>
          <a:prstGeom prst="rect">
            <a:avLst/>
          </a:prstGeom>
        </p:spPr>
      </p:pic>
    </p:spTree>
    <p:extLst>
      <p:ext uri="{BB962C8B-B14F-4D97-AF65-F5344CB8AC3E}">
        <p14:creationId xmlns:p14="http://schemas.microsoft.com/office/powerpoint/2010/main" val="2192765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790B-C3C2-C946-B132-B4F8BE73D03C}"/>
              </a:ext>
            </a:extLst>
          </p:cNvPr>
          <p:cNvSpPr>
            <a:spLocks noGrp="1"/>
          </p:cNvSpPr>
          <p:nvPr>
            <p:ph type="title"/>
          </p:nvPr>
        </p:nvSpPr>
        <p:spPr>
          <a:xfrm>
            <a:off x="838200" y="2343012"/>
            <a:ext cx="10515600" cy="1325563"/>
          </a:xfrm>
        </p:spPr>
        <p:txBody>
          <a:bodyPr/>
          <a:lstStyle/>
          <a:p>
            <a:pPr algn="ctr"/>
            <a:r>
              <a:rPr lang="en-US" dirty="0"/>
              <a:t>Backup Slides</a:t>
            </a:r>
          </a:p>
        </p:txBody>
      </p:sp>
      <p:sp>
        <p:nvSpPr>
          <p:cNvPr id="3" name="Content Placeholder 2">
            <a:extLst>
              <a:ext uri="{FF2B5EF4-FFF2-40B4-BE49-F238E27FC236}">
                <a16:creationId xmlns:a16="http://schemas.microsoft.com/office/drawing/2014/main" id="{F0228B39-66AA-8F46-A6C7-3995F37DCFC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DD483B9-DE65-A947-BB6D-FF346F00AF56}"/>
              </a:ext>
            </a:extLst>
          </p:cNvPr>
          <p:cNvSpPr>
            <a:spLocks noGrp="1"/>
          </p:cNvSpPr>
          <p:nvPr>
            <p:ph type="sldNum" sz="quarter" idx="12"/>
          </p:nvPr>
        </p:nvSpPr>
        <p:spPr/>
        <p:txBody>
          <a:bodyPr/>
          <a:lstStyle/>
          <a:p>
            <a:fld id="{51845F5A-061D-4825-9AE9-D7794091C6CF}" type="slidenum">
              <a:rPr lang="en-US" smtClean="0"/>
              <a:t>22</a:t>
            </a:fld>
            <a:endParaRPr lang="en-US"/>
          </a:p>
        </p:txBody>
      </p:sp>
    </p:spTree>
    <p:extLst>
      <p:ext uri="{BB962C8B-B14F-4D97-AF65-F5344CB8AC3E}">
        <p14:creationId xmlns:p14="http://schemas.microsoft.com/office/powerpoint/2010/main" val="2677085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87530"/>
            <a:ext cx="8229600" cy="1983986"/>
          </a:xfrm>
        </p:spPr>
        <p:txBody>
          <a:bodyPr>
            <a:normAutofit/>
          </a:bodyPr>
          <a:lstStyle/>
          <a:p>
            <a:r>
              <a:rPr lang="en-US" dirty="0"/>
              <a:t>Gluon Helicity at Small x</a:t>
            </a:r>
            <a:endParaRPr lang="en-US" sz="3600" dirty="0"/>
          </a:p>
        </p:txBody>
      </p:sp>
      <p:sp>
        <p:nvSpPr>
          <p:cNvPr id="3" name="TextBox 2"/>
          <p:cNvSpPr txBox="1"/>
          <p:nvPr/>
        </p:nvSpPr>
        <p:spPr>
          <a:xfrm>
            <a:off x="4730903" y="5656997"/>
            <a:ext cx="6264857" cy="369332"/>
          </a:xfrm>
          <a:prstGeom prst="rect">
            <a:avLst/>
          </a:prstGeom>
          <a:noFill/>
        </p:spPr>
        <p:txBody>
          <a:bodyPr wrap="none" rtlCol="0">
            <a:spAutoFit/>
          </a:bodyPr>
          <a:lstStyle/>
          <a:p>
            <a:r>
              <a:rPr lang="en-US" dirty="0" err="1"/>
              <a:t>Yu.K</a:t>
            </a:r>
            <a:r>
              <a:rPr lang="en-US" dirty="0"/>
              <a:t>., D. Pitonyak, M. Sievert, arXiv:1706.04236 [</a:t>
            </a:r>
            <a:r>
              <a:rPr lang="en-US" dirty="0" err="1"/>
              <a:t>nucl-th</a:t>
            </a:r>
            <a:r>
              <a:rPr lang="en-US" dirty="0"/>
              <a:t>]</a:t>
            </a:r>
          </a:p>
        </p:txBody>
      </p:sp>
      <p:sp>
        <p:nvSpPr>
          <p:cNvPr id="4" name="Slide Number Placeholder 3">
            <a:extLst>
              <a:ext uri="{FF2B5EF4-FFF2-40B4-BE49-F238E27FC236}">
                <a16:creationId xmlns:a16="http://schemas.microsoft.com/office/drawing/2014/main" id="{197B0759-CFEE-6749-9566-90995C8358AF}"/>
              </a:ext>
            </a:extLst>
          </p:cNvPr>
          <p:cNvSpPr>
            <a:spLocks noGrp="1"/>
          </p:cNvSpPr>
          <p:nvPr>
            <p:ph type="sldNum" sz="quarter" idx="12"/>
          </p:nvPr>
        </p:nvSpPr>
        <p:spPr/>
        <p:txBody>
          <a:bodyPr/>
          <a:lstStyle/>
          <a:p>
            <a:fld id="{51845F5A-061D-4825-9AE9-D7794091C6CF}" type="slidenum">
              <a:rPr lang="en-US" smtClean="0"/>
              <a:t>23</a:t>
            </a:fld>
            <a:endParaRPr lang="en-US"/>
          </a:p>
        </p:txBody>
      </p:sp>
    </p:spTree>
    <p:extLst>
      <p:ext uri="{BB962C8B-B14F-4D97-AF65-F5344CB8AC3E}">
        <p14:creationId xmlns:p14="http://schemas.microsoft.com/office/powerpoint/2010/main" val="1614236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1325563"/>
          </a:xfrm>
        </p:spPr>
        <p:txBody>
          <a:bodyPr/>
          <a:lstStyle/>
          <a:p>
            <a:r>
              <a:rPr lang="en-US" dirty="0"/>
              <a:t>Dipole Gluon Helicity TMD</a:t>
            </a:r>
          </a:p>
        </p:txBody>
      </p:sp>
      <p:sp>
        <p:nvSpPr>
          <p:cNvPr id="3" name="Content Placeholder 2"/>
          <p:cNvSpPr>
            <a:spLocks noGrp="1"/>
          </p:cNvSpPr>
          <p:nvPr>
            <p:ph idx="1"/>
          </p:nvPr>
        </p:nvSpPr>
        <p:spPr>
          <a:xfrm>
            <a:off x="2152650" y="1185809"/>
            <a:ext cx="7886700" cy="5439172"/>
          </a:xfrm>
        </p:spPr>
        <p:txBody>
          <a:bodyPr>
            <a:normAutofit/>
          </a:bodyPr>
          <a:lstStyle/>
          <a:p>
            <a:r>
              <a:rPr lang="en-US" sz="2000" dirty="0"/>
              <a:t>Now let us repeat the calculation for gluon helicity TMDs.</a:t>
            </a:r>
          </a:p>
          <a:p>
            <a:endParaRPr lang="en-US" sz="2000" dirty="0"/>
          </a:p>
          <a:p>
            <a:r>
              <a:rPr lang="en-US" sz="2000" dirty="0"/>
              <a:t>We start with the definition of the gluon dipole helicity TMD:</a:t>
            </a:r>
          </a:p>
          <a:p>
            <a:endParaRPr lang="en-US" sz="2000" dirty="0"/>
          </a:p>
          <a:p>
            <a:endParaRPr lang="en-US" sz="2000" dirty="0"/>
          </a:p>
          <a:p>
            <a:endParaRPr lang="en-US" sz="2000" dirty="0"/>
          </a:p>
          <a:p>
            <a:r>
              <a:rPr lang="en-US" sz="2000" dirty="0"/>
              <a:t>Here U</a:t>
            </a:r>
            <a:r>
              <a:rPr lang="en-US" sz="2000" baseline="30000" dirty="0"/>
              <a:t>[+]</a:t>
            </a:r>
            <a:r>
              <a:rPr lang="en-US" sz="2000" dirty="0"/>
              <a:t> and U</a:t>
            </a:r>
            <a:r>
              <a:rPr lang="en-US" sz="2000" baseline="30000" dirty="0"/>
              <a:t>[-]</a:t>
            </a:r>
            <a:r>
              <a:rPr lang="en-US" sz="2000" dirty="0"/>
              <a:t> are future and </a:t>
            </a:r>
            <a:br>
              <a:rPr lang="en-US" sz="2000" dirty="0"/>
            </a:br>
            <a:r>
              <a:rPr lang="en-US" sz="2000" dirty="0"/>
              <a:t>past Wilson line staples</a:t>
            </a:r>
            <a:r>
              <a:rPr lang="en-US" sz="2000" dirty="0">
                <a:sym typeface="Wingdings"/>
              </a:rPr>
              <a:t> (hence </a:t>
            </a:r>
            <a:br>
              <a:rPr lang="en-US" sz="2000" dirty="0">
                <a:sym typeface="Wingdings"/>
              </a:rPr>
            </a:br>
            <a:r>
              <a:rPr lang="en-US" sz="2000" dirty="0">
                <a:sym typeface="Wingdings"/>
              </a:rPr>
              <a:t>the name `dipole’ TMD, </a:t>
            </a:r>
            <a:br>
              <a:rPr lang="en-US" sz="2000" dirty="0">
                <a:sym typeface="Wingdings"/>
              </a:rPr>
            </a:br>
            <a:r>
              <a:rPr lang="en-US" sz="2000" dirty="0">
                <a:sym typeface="Wingdings"/>
              </a:rPr>
              <a:t>F. Dominguez et al </a:t>
            </a:r>
            <a:r>
              <a:rPr lang="mr-IN" sz="2000" dirty="0">
                <a:sym typeface="Wingdings"/>
              </a:rPr>
              <a:t>’</a:t>
            </a:r>
            <a:r>
              <a:rPr lang="en-US" sz="2000" dirty="0">
                <a:sym typeface="Wingdings"/>
              </a:rPr>
              <a:t>11 </a:t>
            </a:r>
            <a:r>
              <a:rPr lang="mr-IN" sz="2000" dirty="0">
                <a:sym typeface="Wingdings"/>
              </a:rPr>
              <a:t>–</a:t>
            </a:r>
            <a:r>
              <a:rPr lang="en-US" sz="2000" dirty="0">
                <a:sym typeface="Wingdings"/>
              </a:rPr>
              <a:t> looks</a:t>
            </a:r>
            <a:br>
              <a:rPr lang="en-US" sz="2000" dirty="0">
                <a:sym typeface="Wingdings"/>
              </a:rPr>
            </a:br>
            <a:r>
              <a:rPr lang="en-US" sz="2000" dirty="0">
                <a:sym typeface="Wingdings"/>
              </a:rPr>
              <a:t>like a dipole scattering on a </a:t>
            </a:r>
            <a:br>
              <a:rPr lang="en-US" sz="2000" dirty="0">
                <a:sym typeface="Wingdings"/>
              </a:rPr>
            </a:br>
            <a:r>
              <a:rPr lang="en-US" sz="2000" dirty="0">
                <a:sym typeface="Wingdings"/>
              </a:rPr>
              <a:t>proton):</a:t>
            </a:r>
            <a:endParaRPr lang="en-US" sz="2000" dirty="0"/>
          </a:p>
        </p:txBody>
      </p:sp>
      <p:pic>
        <p:nvPicPr>
          <p:cNvPr id="4" name="Picture 3"/>
          <p:cNvPicPr>
            <a:picLocks noChangeAspect="1"/>
          </p:cNvPicPr>
          <p:nvPr/>
        </p:nvPicPr>
        <p:blipFill>
          <a:blip r:embed="rId2"/>
          <a:stretch>
            <a:fillRect/>
          </a:stretch>
        </p:blipFill>
        <p:spPr>
          <a:xfrm>
            <a:off x="1838325" y="2539334"/>
            <a:ext cx="8515350" cy="4584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061" y="3118064"/>
            <a:ext cx="3301615" cy="3386669"/>
          </a:xfrm>
          <a:prstGeom prst="rect">
            <a:avLst/>
          </a:prstGeom>
        </p:spPr>
      </p:pic>
      <p:cxnSp>
        <p:nvCxnSpPr>
          <p:cNvPr id="7" name="Straight Arrow Connector 6"/>
          <p:cNvCxnSpPr/>
          <p:nvPr/>
        </p:nvCxnSpPr>
        <p:spPr>
          <a:xfrm flipH="1">
            <a:off x="7992177" y="2929166"/>
            <a:ext cx="86628" cy="6225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673516" y="2997815"/>
            <a:ext cx="2387216" cy="24176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8826243-FABF-1D4A-8895-E8F686418EC1}"/>
              </a:ext>
            </a:extLst>
          </p:cNvPr>
          <p:cNvSpPr>
            <a:spLocks noGrp="1"/>
          </p:cNvSpPr>
          <p:nvPr>
            <p:ph type="sldNum" sz="quarter" idx="12"/>
          </p:nvPr>
        </p:nvSpPr>
        <p:spPr/>
        <p:txBody>
          <a:bodyPr/>
          <a:lstStyle/>
          <a:p>
            <a:fld id="{51845F5A-061D-4825-9AE9-D7794091C6CF}" type="slidenum">
              <a:rPr lang="en-US" smtClean="0"/>
              <a:t>24</a:t>
            </a:fld>
            <a:endParaRPr lang="en-US"/>
          </a:p>
        </p:txBody>
      </p:sp>
    </p:spTree>
    <p:extLst>
      <p:ext uri="{BB962C8B-B14F-4D97-AF65-F5344CB8AC3E}">
        <p14:creationId xmlns:p14="http://schemas.microsoft.com/office/powerpoint/2010/main" val="98667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22"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1325563"/>
          </a:xfrm>
        </p:spPr>
        <p:txBody>
          <a:bodyPr/>
          <a:lstStyle/>
          <a:p>
            <a:r>
              <a:rPr lang="en-US" dirty="0"/>
              <a:t>Dipole Gluon Helicity TMD</a:t>
            </a:r>
          </a:p>
        </p:txBody>
      </p:sp>
      <p:sp>
        <p:nvSpPr>
          <p:cNvPr id="3" name="Content Placeholder 2"/>
          <p:cNvSpPr>
            <a:spLocks noGrp="1"/>
          </p:cNvSpPr>
          <p:nvPr>
            <p:ph idx="1"/>
          </p:nvPr>
        </p:nvSpPr>
        <p:spPr>
          <a:xfrm>
            <a:off x="1421297" y="1255977"/>
            <a:ext cx="9153938" cy="5128503"/>
          </a:xfrm>
        </p:spPr>
        <p:txBody>
          <a:bodyPr>
            <a:normAutofit/>
          </a:bodyPr>
          <a:lstStyle/>
          <a:p>
            <a:r>
              <a:rPr lang="en-US" sz="2000" dirty="0"/>
              <a:t>At small x, the definition of dipole gluon helicity TMD can be massaged into</a:t>
            </a:r>
          </a:p>
          <a:p>
            <a:endParaRPr lang="en-US" sz="2000" dirty="0"/>
          </a:p>
          <a:p>
            <a:r>
              <a:rPr lang="en-US" sz="2000" dirty="0"/>
              <a:t>Here we obtain a new operator, which is a transverse vector (written here in A</a:t>
            </a:r>
            <a:r>
              <a:rPr lang="en-US" sz="2000" baseline="30000" dirty="0"/>
              <a:t>-</a:t>
            </a:r>
            <a:r>
              <a:rPr lang="en-US" sz="2000" dirty="0"/>
              <a:t>=0 gauge, cf. Hatta et al, 2016):</a:t>
            </a:r>
          </a:p>
          <a:p>
            <a:endParaRPr lang="en-US" sz="2000" dirty="0"/>
          </a:p>
          <a:p>
            <a:endParaRPr lang="en-US" sz="2000" dirty="0"/>
          </a:p>
          <a:p>
            <a:r>
              <a:rPr lang="en-US" sz="2000" dirty="0"/>
              <a:t>Note that                 can be thought of</a:t>
            </a:r>
            <a:br>
              <a:rPr lang="en-US" sz="2000" dirty="0"/>
            </a:br>
            <a:br>
              <a:rPr lang="en-US" sz="2000" dirty="0"/>
            </a:br>
            <a:r>
              <a:rPr lang="en-US" sz="2000" dirty="0"/>
              <a:t>as a transverse curl acting on</a:t>
            </a:r>
            <a:br>
              <a:rPr lang="en-US" sz="2000" dirty="0"/>
            </a:br>
            <a:br>
              <a:rPr lang="en-US" sz="2000" dirty="0"/>
            </a:br>
            <a:r>
              <a:rPr lang="en-US" sz="2000" dirty="0"/>
              <a:t>and not just on                       -- different</a:t>
            </a:r>
            <a:br>
              <a:rPr lang="en-US" sz="2000" dirty="0"/>
            </a:br>
            <a:r>
              <a:rPr lang="en-US" sz="2000" dirty="0"/>
              <a:t> </a:t>
            </a:r>
            <a:br>
              <a:rPr lang="en-US" sz="2000" dirty="0"/>
            </a:br>
            <a:r>
              <a:rPr lang="en-US" sz="2000" dirty="0"/>
              <a:t>from the polarized dipole amplitude!</a:t>
            </a:r>
          </a:p>
        </p:txBody>
      </p:sp>
      <p:pic>
        <p:nvPicPr>
          <p:cNvPr id="4" name="Picture 3"/>
          <p:cNvPicPr>
            <a:picLocks noChangeAspect="1"/>
          </p:cNvPicPr>
          <p:nvPr/>
        </p:nvPicPr>
        <p:blipFill>
          <a:blip r:embed="rId2"/>
          <a:stretch>
            <a:fillRect/>
          </a:stretch>
        </p:blipFill>
        <p:spPr>
          <a:xfrm>
            <a:off x="2819307" y="1750769"/>
            <a:ext cx="6553385" cy="528308"/>
          </a:xfrm>
          <a:prstGeom prst="rect">
            <a:avLst/>
          </a:prstGeom>
        </p:spPr>
      </p:pic>
      <p:pic>
        <p:nvPicPr>
          <p:cNvPr id="5" name="Picture 4"/>
          <p:cNvPicPr>
            <a:picLocks noChangeAspect="1"/>
          </p:cNvPicPr>
          <p:nvPr/>
        </p:nvPicPr>
        <p:blipFill>
          <a:blip r:embed="rId3"/>
          <a:stretch>
            <a:fillRect/>
          </a:stretch>
        </p:blipFill>
        <p:spPr>
          <a:xfrm>
            <a:off x="2192596" y="3163687"/>
            <a:ext cx="7466120" cy="6565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371" y="3811280"/>
            <a:ext cx="2777475" cy="2810075"/>
          </a:xfrm>
          <a:prstGeom prst="rect">
            <a:avLst/>
          </a:prstGeom>
        </p:spPr>
      </p:pic>
      <p:cxnSp>
        <p:nvCxnSpPr>
          <p:cNvPr id="8" name="Straight Arrow Connector 7"/>
          <p:cNvCxnSpPr/>
          <p:nvPr/>
        </p:nvCxnSpPr>
        <p:spPr>
          <a:xfrm>
            <a:off x="7347285" y="3657601"/>
            <a:ext cx="345501" cy="6352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stretch>
            <a:fillRect/>
          </a:stretch>
        </p:blipFill>
        <p:spPr>
          <a:xfrm>
            <a:off x="5560480" y="4704838"/>
            <a:ext cx="730352" cy="306748"/>
          </a:xfrm>
          <a:prstGeom prst="rect">
            <a:avLst/>
          </a:prstGeom>
        </p:spPr>
      </p:pic>
      <p:pic>
        <p:nvPicPr>
          <p:cNvPr id="10" name="Picture 9"/>
          <p:cNvPicPr>
            <a:picLocks noChangeAspect="1"/>
          </p:cNvPicPr>
          <p:nvPr/>
        </p:nvPicPr>
        <p:blipFill>
          <a:blip r:embed="rId6"/>
          <a:stretch>
            <a:fillRect/>
          </a:stretch>
        </p:blipFill>
        <p:spPr>
          <a:xfrm>
            <a:off x="3207594" y="4031016"/>
            <a:ext cx="615827" cy="333882"/>
          </a:xfrm>
          <a:prstGeom prst="rect">
            <a:avLst/>
          </a:prstGeom>
        </p:spPr>
      </p:pic>
      <p:pic>
        <p:nvPicPr>
          <p:cNvPr id="11" name="Picture 10"/>
          <p:cNvPicPr>
            <a:picLocks noChangeAspect="1"/>
          </p:cNvPicPr>
          <p:nvPr/>
        </p:nvPicPr>
        <p:blipFill>
          <a:blip r:embed="rId7"/>
          <a:stretch>
            <a:fillRect/>
          </a:stretch>
        </p:blipFill>
        <p:spPr>
          <a:xfrm>
            <a:off x="3823421" y="5279493"/>
            <a:ext cx="1080102" cy="322530"/>
          </a:xfrm>
          <a:prstGeom prst="rect">
            <a:avLst/>
          </a:prstGeom>
        </p:spPr>
      </p:pic>
      <p:sp>
        <p:nvSpPr>
          <p:cNvPr id="7" name="Slide Number Placeholder 6">
            <a:extLst>
              <a:ext uri="{FF2B5EF4-FFF2-40B4-BE49-F238E27FC236}">
                <a16:creationId xmlns:a16="http://schemas.microsoft.com/office/drawing/2014/main" id="{232C414B-9A72-1E49-9253-9437307D2F36}"/>
              </a:ext>
            </a:extLst>
          </p:cNvPr>
          <p:cNvSpPr>
            <a:spLocks noGrp="1"/>
          </p:cNvSpPr>
          <p:nvPr>
            <p:ph type="sldNum" sz="quarter" idx="12"/>
          </p:nvPr>
        </p:nvSpPr>
        <p:spPr/>
        <p:txBody>
          <a:bodyPr/>
          <a:lstStyle/>
          <a:p>
            <a:pPr>
              <a:defRPr/>
            </a:pPr>
            <a:fld id="{8EB2134C-88A3-0441-B969-98507E5F5B53}" type="slidenum">
              <a:rPr lang="en-US">
                <a:solidFill>
                  <a:prstClr val="black">
                    <a:tint val="75000"/>
                  </a:prstClr>
                </a:solidFill>
                <a:latin typeface="Calibri" panose="020F0502020204030204"/>
              </a:rPr>
              <a:pPr>
                <a:defRPr/>
              </a:pPr>
              <a:t>25</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6580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
            <a:ext cx="9327046" cy="1156954"/>
          </a:xfrm>
        </p:spPr>
        <p:txBody>
          <a:bodyPr>
            <a:normAutofit/>
          </a:bodyPr>
          <a:lstStyle/>
          <a:p>
            <a:r>
              <a:rPr lang="en-US" sz="3600" dirty="0"/>
              <a:t>Dipole TMD vs dipole amplitude</a:t>
            </a:r>
          </a:p>
        </p:txBody>
      </p:sp>
      <p:sp>
        <p:nvSpPr>
          <p:cNvPr id="3" name="Content Placeholder 2"/>
          <p:cNvSpPr>
            <a:spLocks noGrp="1"/>
          </p:cNvSpPr>
          <p:nvPr>
            <p:ph idx="1"/>
          </p:nvPr>
        </p:nvSpPr>
        <p:spPr>
          <a:xfrm>
            <a:off x="1115799" y="1029952"/>
            <a:ext cx="10409583" cy="5128503"/>
          </a:xfrm>
        </p:spPr>
        <p:txBody>
          <a:bodyPr>
            <a:normAutofit/>
          </a:bodyPr>
          <a:lstStyle/>
          <a:p>
            <a:r>
              <a:rPr lang="en-US" sz="2000" dirty="0"/>
              <a:t>Note that the operator for the </a:t>
            </a:r>
            <a:r>
              <a:rPr lang="en-US" sz="2000" u="sng" dirty="0"/>
              <a:t>dipole</a:t>
            </a:r>
            <a:r>
              <a:rPr lang="en-US" sz="2000" dirty="0"/>
              <a:t> gluon helicity TMD</a:t>
            </a:r>
            <a:br>
              <a:rPr lang="en-US" sz="2000" dirty="0"/>
            </a:br>
            <a:br>
              <a:rPr lang="en-US" sz="2000" dirty="0"/>
            </a:br>
            <a:br>
              <a:rPr lang="en-US" sz="2000" dirty="0"/>
            </a:br>
            <a:br>
              <a:rPr lang="en-US" sz="2000" dirty="0"/>
            </a:br>
            <a:r>
              <a:rPr lang="en-US" sz="2000" dirty="0"/>
              <a:t>is different from the polarized </a:t>
            </a:r>
            <a:r>
              <a:rPr lang="en-US" sz="2000" u="sng" dirty="0"/>
              <a:t>dipole</a:t>
            </a:r>
            <a:r>
              <a:rPr lang="en-US" sz="2000" dirty="0"/>
              <a:t> amplitude</a:t>
            </a:r>
          </a:p>
          <a:p>
            <a:endParaRPr lang="en-US" sz="2000" dirty="0"/>
          </a:p>
          <a:p>
            <a:endParaRPr lang="en-US" sz="2000" dirty="0"/>
          </a:p>
          <a:p>
            <a:r>
              <a:rPr lang="en-US" sz="2000" dirty="0"/>
              <a:t>We conclude that the dipole gluon helicity TMD does not depend on the polarized dipole amplitude! (Hence the ‘dipole’ name may not even be valid for such TMDs.) This is different from the unpolarized gluon TMD case.</a:t>
            </a:r>
          </a:p>
        </p:txBody>
      </p:sp>
      <p:pic>
        <p:nvPicPr>
          <p:cNvPr id="4" name="Picture 3"/>
          <p:cNvPicPr>
            <a:picLocks noChangeAspect="1"/>
          </p:cNvPicPr>
          <p:nvPr/>
        </p:nvPicPr>
        <p:blipFill>
          <a:blip r:embed="rId2"/>
          <a:stretch>
            <a:fillRect/>
          </a:stretch>
        </p:blipFill>
        <p:spPr>
          <a:xfrm>
            <a:off x="2362940" y="1492391"/>
            <a:ext cx="7466120" cy="656541"/>
          </a:xfrm>
          <a:prstGeom prst="rect">
            <a:avLst/>
          </a:prstGeom>
        </p:spPr>
      </p:pic>
      <p:pic>
        <p:nvPicPr>
          <p:cNvPr id="5" name="Picture 4"/>
          <p:cNvPicPr>
            <a:picLocks noChangeAspect="1"/>
          </p:cNvPicPr>
          <p:nvPr/>
        </p:nvPicPr>
        <p:blipFill>
          <a:blip r:embed="rId3"/>
          <a:stretch>
            <a:fillRect/>
          </a:stretch>
        </p:blipFill>
        <p:spPr>
          <a:xfrm>
            <a:off x="2152650" y="2750612"/>
            <a:ext cx="7886700" cy="663624"/>
          </a:xfrm>
          <a:prstGeom prst="rect">
            <a:avLst/>
          </a:prstGeom>
        </p:spPr>
      </p:pic>
      <p:sp>
        <p:nvSpPr>
          <p:cNvPr id="6" name="Slide Number Placeholder 5">
            <a:extLst>
              <a:ext uri="{FF2B5EF4-FFF2-40B4-BE49-F238E27FC236}">
                <a16:creationId xmlns:a16="http://schemas.microsoft.com/office/drawing/2014/main" id="{F820F1A2-7D2B-C140-B2B4-22CCEFAED1CA}"/>
              </a:ext>
            </a:extLst>
          </p:cNvPr>
          <p:cNvSpPr>
            <a:spLocks noGrp="1"/>
          </p:cNvSpPr>
          <p:nvPr>
            <p:ph type="sldNum" sz="quarter" idx="12"/>
          </p:nvPr>
        </p:nvSpPr>
        <p:spPr/>
        <p:txBody>
          <a:bodyPr/>
          <a:lstStyle/>
          <a:p>
            <a:pPr>
              <a:defRPr/>
            </a:pPr>
            <a:fld id="{8EB2134C-88A3-0441-B969-98507E5F5B53}" type="slidenum">
              <a:rPr lang="en-US">
                <a:solidFill>
                  <a:prstClr val="black">
                    <a:tint val="75000"/>
                  </a:prstClr>
                </a:solidFill>
                <a:latin typeface="Calibri" panose="020F0502020204030204"/>
              </a:rPr>
              <a:pPr>
                <a:defRPr/>
              </a:pPr>
              <a:t>26</a:t>
            </a:fld>
            <a:endParaRPr lang="en-US">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84A6615D-A7C3-A140-9163-2DF1599E8C9A}"/>
              </a:ext>
            </a:extLst>
          </p:cNvPr>
          <p:cNvPicPr>
            <a:picLocks noChangeAspect="1"/>
          </p:cNvPicPr>
          <p:nvPr/>
        </p:nvPicPr>
        <p:blipFill>
          <a:blip r:embed="rId4"/>
          <a:stretch>
            <a:fillRect/>
          </a:stretch>
        </p:blipFill>
        <p:spPr>
          <a:xfrm>
            <a:off x="7087639" y="2655725"/>
            <a:ext cx="733288" cy="255057"/>
          </a:xfrm>
          <a:prstGeom prst="rect">
            <a:avLst/>
          </a:prstGeom>
        </p:spPr>
      </p:pic>
      <p:pic>
        <p:nvPicPr>
          <p:cNvPr id="9" name="Picture 8">
            <a:extLst>
              <a:ext uri="{FF2B5EF4-FFF2-40B4-BE49-F238E27FC236}">
                <a16:creationId xmlns:a16="http://schemas.microsoft.com/office/drawing/2014/main" id="{346F0376-E3E4-B344-B856-F9B0BC4894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8926" y="4522902"/>
            <a:ext cx="2266854" cy="2293460"/>
          </a:xfrm>
          <a:prstGeom prst="rect">
            <a:avLst/>
          </a:prstGeom>
        </p:spPr>
      </p:pic>
      <p:pic>
        <p:nvPicPr>
          <p:cNvPr id="10" name="Picture 9">
            <a:extLst>
              <a:ext uri="{FF2B5EF4-FFF2-40B4-BE49-F238E27FC236}">
                <a16:creationId xmlns:a16="http://schemas.microsoft.com/office/drawing/2014/main" id="{5A58B012-2BE4-EE4A-BB00-BA5E0A3075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9232" y="4444436"/>
            <a:ext cx="2266854" cy="2325251"/>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B6FFA9-1407-014F-86E4-6662E8960074}"/>
                  </a:ext>
                </a:extLst>
              </p:cNvPr>
              <p:cNvSpPr txBox="1"/>
              <p:nvPr/>
            </p:nvSpPr>
            <p:spPr>
              <a:xfrm>
                <a:off x="5694949" y="5395346"/>
                <a:ext cx="62564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DAB6FFA9-1407-014F-86E4-6662E8960074}"/>
                  </a:ext>
                </a:extLst>
              </p:cNvPr>
              <p:cNvSpPr txBox="1">
                <a:spLocks noRot="1" noChangeAspect="1" noMove="1" noResize="1" noEditPoints="1" noAdjustHandles="1" noChangeArrowheads="1" noChangeShapeType="1" noTextEdit="1"/>
              </p:cNvSpPr>
              <p:nvPr/>
            </p:nvSpPr>
            <p:spPr>
              <a:xfrm>
                <a:off x="5694949" y="5395346"/>
                <a:ext cx="625642" cy="430887"/>
              </a:xfrm>
              <a:prstGeom prst="rect">
                <a:avLst/>
              </a:prstGeom>
              <a:blipFill>
                <a:blip r:embed="rId7"/>
                <a:stretch>
                  <a:fillRect b="-8571"/>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36196571-A4F9-D04B-923F-EC45032787D8}"/>
              </a:ext>
            </a:extLst>
          </p:cNvPr>
          <p:cNvSpPr txBox="1"/>
          <p:nvPr/>
        </p:nvSpPr>
        <p:spPr>
          <a:xfrm>
            <a:off x="3895444" y="4522902"/>
            <a:ext cx="421910" cy="369332"/>
          </a:xfrm>
          <a:prstGeom prst="rect">
            <a:avLst/>
          </a:prstGeom>
          <a:noFill/>
        </p:spPr>
        <p:txBody>
          <a:bodyPr wrap="none" rtlCol="0">
            <a:spAutoFit/>
          </a:bodyPr>
          <a:lstStyle/>
          <a:p>
            <a:r>
              <a:rPr lang="en-US" dirty="0" err="1"/>
              <a:t>F</a:t>
            </a:r>
            <a:r>
              <a:rPr lang="en-US" baseline="30000" dirty="0" err="1"/>
              <a:t>+j</a:t>
            </a:r>
            <a:endParaRPr lang="en-US" dirty="0"/>
          </a:p>
        </p:txBody>
      </p:sp>
      <p:sp>
        <p:nvSpPr>
          <p:cNvPr id="12" name="TextBox 11">
            <a:extLst>
              <a:ext uri="{FF2B5EF4-FFF2-40B4-BE49-F238E27FC236}">
                <a16:creationId xmlns:a16="http://schemas.microsoft.com/office/drawing/2014/main" id="{93CED66F-7BE1-8B47-84CC-3148BC6A8674}"/>
              </a:ext>
            </a:extLst>
          </p:cNvPr>
          <p:cNvSpPr txBox="1"/>
          <p:nvPr/>
        </p:nvSpPr>
        <p:spPr>
          <a:xfrm>
            <a:off x="4472959" y="6072737"/>
            <a:ext cx="420308" cy="369332"/>
          </a:xfrm>
          <a:prstGeom prst="rect">
            <a:avLst/>
          </a:prstGeom>
          <a:noFill/>
        </p:spPr>
        <p:txBody>
          <a:bodyPr wrap="none" rtlCol="0">
            <a:spAutoFit/>
          </a:bodyPr>
          <a:lstStyle/>
          <a:p>
            <a:r>
              <a:rPr lang="en-US" dirty="0" err="1"/>
              <a:t>F</a:t>
            </a:r>
            <a:r>
              <a:rPr lang="en-US" baseline="30000" dirty="0" err="1"/>
              <a:t>+i</a:t>
            </a:r>
            <a:endParaRPr lang="en-US" dirty="0"/>
          </a:p>
        </p:txBody>
      </p:sp>
      <p:sp>
        <p:nvSpPr>
          <p:cNvPr id="13" name="TextBox 12">
            <a:extLst>
              <a:ext uri="{FF2B5EF4-FFF2-40B4-BE49-F238E27FC236}">
                <a16:creationId xmlns:a16="http://schemas.microsoft.com/office/drawing/2014/main" id="{80FDBD91-E8B5-6345-A8D0-5B66E1CF48EB}"/>
              </a:ext>
            </a:extLst>
          </p:cNvPr>
          <p:cNvSpPr txBox="1"/>
          <p:nvPr/>
        </p:nvSpPr>
        <p:spPr>
          <a:xfrm>
            <a:off x="7220886" y="4746843"/>
            <a:ext cx="466794" cy="369332"/>
          </a:xfrm>
          <a:prstGeom prst="rect">
            <a:avLst/>
          </a:prstGeom>
          <a:noFill/>
        </p:spPr>
        <p:txBody>
          <a:bodyPr wrap="none" rtlCol="0">
            <a:spAutoFit/>
          </a:bodyPr>
          <a:lstStyle/>
          <a:p>
            <a:r>
              <a:rPr lang="en-US" dirty="0"/>
              <a:t>F</a:t>
            </a:r>
            <a:r>
              <a:rPr lang="en-US" baseline="30000" dirty="0"/>
              <a:t>12</a:t>
            </a:r>
            <a:endParaRPr lang="en-US" dirty="0"/>
          </a:p>
        </p:txBody>
      </p:sp>
    </p:spTree>
    <p:extLst>
      <p:ext uri="{BB962C8B-B14F-4D97-AF65-F5344CB8AC3E}">
        <p14:creationId xmlns:p14="http://schemas.microsoft.com/office/powerpoint/2010/main" val="234634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a:t>To construct evolution equation for the operator </a:t>
                </a:r>
                <a14:m>
                  <m:oMath xmlns:m="http://schemas.openxmlformats.org/officeDocument/2006/math">
                    <m:sSup>
                      <m:sSupPr>
                        <m:ctrlPr>
                          <a:rPr lang="en-US" sz="2000" i="1">
                            <a:latin typeface="Cambria Math" panose="02040503050406030204" pitchFamily="18" charset="0"/>
                          </a:rPr>
                        </m:ctrlPr>
                      </m:sSupPr>
                      <m:e>
                        <m:r>
                          <a:rPr lang="en-US" sz="2000" i="1">
                            <a:latin typeface="Cambria Math" charset="0"/>
                          </a:rPr>
                          <m:t>𝐺</m:t>
                        </m:r>
                      </m:e>
                      <m:sup>
                        <m:r>
                          <a:rPr lang="en-US" sz="2000" i="1">
                            <a:latin typeface="Cambria Math" charset="0"/>
                          </a:rPr>
                          <m:t>𝑖</m:t>
                        </m:r>
                      </m:sup>
                    </m:sSup>
                  </m:oMath>
                </a14:m>
                <a:r>
                  <a:rPr lang="en-US" sz="2000" baseline="30000" dirty="0"/>
                  <a:t> </a:t>
                </a:r>
                <a:r>
                  <a:rPr lang="en-US" sz="2000" dirty="0"/>
                  <a:t>governing the gluon helicity TMD we </a:t>
                </a:r>
                <a:r>
                  <a:rPr lang="en-US" sz="2000" dirty="0" err="1"/>
                  <a:t>resum</a:t>
                </a:r>
                <a:r>
                  <a:rPr lang="en-US" sz="2000" dirty="0"/>
                  <a:t> similar (to the quark case) diagrams: </a:t>
                </a:r>
                <a:r>
                  <a:rPr lang="en-US" sz="2000" baseline="30000" dirty="0"/>
                  <a:t>    </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43" t="-1462" r="-482"/>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1" y="2820283"/>
            <a:ext cx="7886697" cy="2869595"/>
          </a:xfrm>
          <a:prstGeom prst="rect">
            <a:avLst/>
          </a:prstGeom>
        </p:spPr>
      </p:pic>
      <p:sp>
        <p:nvSpPr>
          <p:cNvPr id="5" name="Slide Number Placeholder 4">
            <a:extLst>
              <a:ext uri="{FF2B5EF4-FFF2-40B4-BE49-F238E27FC236}">
                <a16:creationId xmlns:a16="http://schemas.microsoft.com/office/drawing/2014/main" id="{0E9ED1B6-A60D-674C-8EE2-E912EA3F80F2}"/>
              </a:ext>
            </a:extLst>
          </p:cNvPr>
          <p:cNvSpPr>
            <a:spLocks noGrp="1"/>
          </p:cNvSpPr>
          <p:nvPr>
            <p:ph type="sldNum" sz="quarter" idx="12"/>
          </p:nvPr>
        </p:nvSpPr>
        <p:spPr/>
        <p:txBody>
          <a:bodyPr/>
          <a:lstStyle/>
          <a:p>
            <a:pPr>
              <a:defRPr/>
            </a:pPr>
            <a:fld id="{8EB2134C-88A3-0441-B969-98507E5F5B53}" type="slidenum">
              <a:rPr lang="en-US">
                <a:solidFill>
                  <a:prstClr val="black">
                    <a:tint val="75000"/>
                  </a:prstClr>
                </a:solidFill>
                <a:latin typeface="Calibri" panose="020F0502020204030204"/>
              </a:rPr>
              <a:pPr>
                <a:defRPr/>
              </a:pPr>
              <a:t>27</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728123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1325563"/>
          </a:xfrm>
        </p:spPr>
        <p:txBody>
          <a:bodyPr/>
          <a:lstStyle/>
          <a:p>
            <a:r>
              <a:rPr lang="en-US" dirty="0"/>
              <a:t>Large-</a:t>
            </a:r>
            <a:r>
              <a:rPr lang="en-US" dirty="0" err="1"/>
              <a:t>N</a:t>
            </a:r>
            <a:r>
              <a:rPr lang="en-US" baseline="-25000" dirty="0" err="1"/>
              <a:t>c</a:t>
            </a:r>
            <a:r>
              <a:rPr lang="en-US" baseline="-25000" dirty="0"/>
              <a:t> </a:t>
            </a:r>
            <a:r>
              <a:rPr lang="en-US" dirty="0"/>
              <a:t>Evolution: Equations</a:t>
            </a:r>
          </a:p>
        </p:txBody>
      </p:sp>
      <p:sp>
        <p:nvSpPr>
          <p:cNvPr id="3" name="Content Placeholder 2"/>
          <p:cNvSpPr>
            <a:spLocks noGrp="1"/>
          </p:cNvSpPr>
          <p:nvPr>
            <p:ph idx="1"/>
          </p:nvPr>
        </p:nvSpPr>
        <p:spPr>
          <a:xfrm>
            <a:off x="2152650" y="1325563"/>
            <a:ext cx="7886700" cy="4351338"/>
          </a:xfrm>
        </p:spPr>
        <p:txBody>
          <a:bodyPr>
            <a:normAutofit/>
          </a:bodyPr>
          <a:lstStyle/>
          <a:p>
            <a:r>
              <a:rPr lang="en-US" sz="2000" dirty="0"/>
              <a:t>This results in the following evolution equations:</a:t>
            </a:r>
          </a:p>
        </p:txBody>
      </p:sp>
      <p:pic>
        <p:nvPicPr>
          <p:cNvPr id="5" name="Picture 4"/>
          <p:cNvPicPr>
            <a:picLocks noChangeAspect="1"/>
          </p:cNvPicPr>
          <p:nvPr/>
        </p:nvPicPr>
        <p:blipFill>
          <a:blip r:embed="rId2"/>
          <a:stretch>
            <a:fillRect/>
          </a:stretch>
        </p:blipFill>
        <p:spPr>
          <a:xfrm>
            <a:off x="2940908" y="1800330"/>
            <a:ext cx="6318423" cy="4860666"/>
          </a:xfrm>
          <a:prstGeom prst="rect">
            <a:avLst/>
          </a:prstGeom>
        </p:spPr>
      </p:pic>
      <p:sp>
        <p:nvSpPr>
          <p:cNvPr id="4" name="Slide Number Placeholder 3">
            <a:extLst>
              <a:ext uri="{FF2B5EF4-FFF2-40B4-BE49-F238E27FC236}">
                <a16:creationId xmlns:a16="http://schemas.microsoft.com/office/drawing/2014/main" id="{AE98A3CC-BAA5-A04C-858F-D55C4464839C}"/>
              </a:ext>
            </a:extLst>
          </p:cNvPr>
          <p:cNvSpPr>
            <a:spLocks noGrp="1"/>
          </p:cNvSpPr>
          <p:nvPr>
            <p:ph type="sldNum" sz="quarter" idx="12"/>
          </p:nvPr>
        </p:nvSpPr>
        <p:spPr/>
        <p:txBody>
          <a:bodyPr/>
          <a:lstStyle/>
          <a:p>
            <a:fld id="{51845F5A-061D-4825-9AE9-D7794091C6CF}" type="slidenum">
              <a:rPr lang="en-US" smtClean="0"/>
              <a:t>28</a:t>
            </a:fld>
            <a:endParaRPr lang="en-US"/>
          </a:p>
        </p:txBody>
      </p:sp>
    </p:spTree>
    <p:extLst>
      <p:ext uri="{BB962C8B-B14F-4D97-AF65-F5344CB8AC3E}">
        <p14:creationId xmlns:p14="http://schemas.microsoft.com/office/powerpoint/2010/main" val="2884230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49" y="1"/>
            <a:ext cx="9287289" cy="1325563"/>
          </a:xfrm>
        </p:spPr>
        <p:txBody>
          <a:bodyPr/>
          <a:lstStyle/>
          <a:p>
            <a:r>
              <a:rPr lang="en-US" sz="3600" dirty="0">
                <a:solidFill>
                  <a:prstClr val="black"/>
                </a:solidFill>
              </a:rPr>
              <a:t>Large-</a:t>
            </a:r>
            <a:r>
              <a:rPr lang="en-US" sz="3600" dirty="0" err="1">
                <a:solidFill>
                  <a:prstClr val="black"/>
                </a:solidFill>
              </a:rPr>
              <a:t>N</a:t>
            </a:r>
            <a:r>
              <a:rPr lang="en-US" sz="3600" baseline="-25000" dirty="0" err="1">
                <a:solidFill>
                  <a:prstClr val="black"/>
                </a:solidFill>
              </a:rPr>
              <a:t>c</a:t>
            </a:r>
            <a:r>
              <a:rPr lang="en-US" sz="3600" baseline="-25000" dirty="0">
                <a:solidFill>
                  <a:prstClr val="black"/>
                </a:solidFill>
              </a:rPr>
              <a:t> </a:t>
            </a:r>
            <a:r>
              <a:rPr lang="en-US" sz="3600" dirty="0">
                <a:solidFill>
                  <a:prstClr val="black"/>
                </a:solidFill>
              </a:rPr>
              <a:t>Evolution Equations: Solution</a:t>
            </a:r>
            <a:endParaRPr lang="en-US" dirty="0"/>
          </a:p>
        </p:txBody>
      </p:sp>
      <p:sp>
        <p:nvSpPr>
          <p:cNvPr id="3" name="Content Placeholder 2"/>
          <p:cNvSpPr>
            <a:spLocks noGrp="1"/>
          </p:cNvSpPr>
          <p:nvPr>
            <p:ph idx="1"/>
          </p:nvPr>
        </p:nvSpPr>
        <p:spPr>
          <a:xfrm>
            <a:off x="1093303" y="1325563"/>
            <a:ext cx="9959009" cy="4351338"/>
          </a:xfrm>
        </p:spPr>
        <p:txBody>
          <a:bodyPr>
            <a:normAutofit/>
          </a:bodyPr>
          <a:lstStyle/>
          <a:p>
            <a:r>
              <a:rPr lang="en-US" sz="2000" dirty="0"/>
              <a:t>These equations can be solved in the asymptotic high-energy region yielding the small-x gluon helicity intercept</a:t>
            </a:r>
          </a:p>
          <a:p>
            <a:endParaRPr lang="en-US" sz="2000" dirty="0"/>
          </a:p>
          <a:p>
            <a:endParaRPr lang="en-US" sz="2000" dirty="0"/>
          </a:p>
          <a:p>
            <a:endParaRPr lang="en-US" sz="2000" dirty="0"/>
          </a:p>
          <a:p>
            <a:endParaRPr lang="en-US" sz="2000" dirty="0"/>
          </a:p>
          <a:p>
            <a:r>
              <a:rPr lang="en-US" sz="2000" dirty="0"/>
              <a:t>We obtain the small-x asymptotics of the gluon helicity distributions:</a:t>
            </a:r>
          </a:p>
        </p:txBody>
      </p:sp>
      <p:pic>
        <p:nvPicPr>
          <p:cNvPr id="5" name="Picture 4"/>
          <p:cNvPicPr>
            <a:picLocks noChangeAspect="1"/>
          </p:cNvPicPr>
          <p:nvPr/>
        </p:nvPicPr>
        <p:blipFill>
          <a:blip r:embed="rId2"/>
          <a:stretch>
            <a:fillRect/>
          </a:stretch>
        </p:blipFill>
        <p:spPr>
          <a:xfrm>
            <a:off x="4176193" y="2318281"/>
            <a:ext cx="3665932" cy="605504"/>
          </a:xfrm>
          <a:prstGeom prst="rect">
            <a:avLst/>
          </a:prstGeom>
        </p:spPr>
      </p:pic>
      <p:pic>
        <p:nvPicPr>
          <p:cNvPr id="6" name="Picture 5"/>
          <p:cNvPicPr>
            <a:picLocks noChangeAspect="1"/>
          </p:cNvPicPr>
          <p:nvPr/>
        </p:nvPicPr>
        <p:blipFill>
          <a:blip r:embed="rId3"/>
          <a:stretch>
            <a:fillRect/>
          </a:stretch>
        </p:blipFill>
        <p:spPr>
          <a:xfrm>
            <a:off x="3494559" y="4506254"/>
            <a:ext cx="5202881" cy="780432"/>
          </a:xfrm>
          <a:prstGeom prst="rect">
            <a:avLst/>
          </a:prstGeom>
          <a:solidFill>
            <a:schemeClr val="bg1">
              <a:lumMod val="85000"/>
            </a:schemeClr>
          </a:solidFill>
        </p:spPr>
      </p:pic>
      <p:sp>
        <p:nvSpPr>
          <p:cNvPr id="4" name="Slide Number Placeholder 3"/>
          <p:cNvSpPr>
            <a:spLocks noGrp="1"/>
          </p:cNvSpPr>
          <p:nvPr>
            <p:ph type="sldNum" sz="quarter" idx="12"/>
          </p:nvPr>
        </p:nvSpPr>
        <p:spPr/>
        <p:txBody>
          <a:bodyPr/>
          <a:lstStyle/>
          <a:p>
            <a:fld id="{8EB2134C-88A3-0441-B969-98507E5F5B53}" type="slidenum">
              <a:rPr lang="en-US" smtClean="0"/>
              <a:t>29</a:t>
            </a:fld>
            <a:endParaRPr lang="en-US"/>
          </a:p>
        </p:txBody>
      </p:sp>
    </p:spTree>
    <p:extLst>
      <p:ext uri="{BB962C8B-B14F-4D97-AF65-F5344CB8AC3E}">
        <p14:creationId xmlns:p14="http://schemas.microsoft.com/office/powerpoint/2010/main" val="32150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E871-B7FF-3746-B15B-928FF2FCDBB9}"/>
              </a:ext>
            </a:extLst>
          </p:cNvPr>
          <p:cNvSpPr>
            <a:spLocks noGrp="1"/>
          </p:cNvSpPr>
          <p:nvPr>
            <p:ph type="title"/>
          </p:nvPr>
        </p:nvSpPr>
        <p:spPr/>
        <p:txBody>
          <a:bodyPr/>
          <a:lstStyle/>
          <a:p>
            <a:r>
              <a:rPr lang="en-US" dirty="0"/>
              <a:t>Our goal</a:t>
            </a:r>
          </a:p>
        </p:txBody>
      </p:sp>
      <p:sp>
        <p:nvSpPr>
          <p:cNvPr id="3" name="Content Placeholder 2">
            <a:extLst>
              <a:ext uri="{FF2B5EF4-FFF2-40B4-BE49-F238E27FC236}">
                <a16:creationId xmlns:a16="http://schemas.microsoft.com/office/drawing/2014/main" id="{637E9562-EF39-8140-89F3-0E1D949F9F91}"/>
              </a:ext>
            </a:extLst>
          </p:cNvPr>
          <p:cNvSpPr>
            <a:spLocks noGrp="1"/>
          </p:cNvSpPr>
          <p:nvPr>
            <p:ph idx="1"/>
          </p:nvPr>
        </p:nvSpPr>
        <p:spPr>
          <a:xfrm>
            <a:off x="1981200" y="1600200"/>
            <a:ext cx="8229600" cy="4756150"/>
          </a:xfrm>
        </p:spPr>
        <p:txBody>
          <a:bodyPr>
            <a:normAutofit lnSpcReduction="10000"/>
          </a:bodyPr>
          <a:lstStyle/>
          <a:p>
            <a:r>
              <a:rPr lang="en-US" sz="2000" dirty="0"/>
              <a:t>The goal is to constrain theoretically the amount of proton spin and OAM coming from small x.</a:t>
            </a:r>
          </a:p>
          <a:p>
            <a:endParaRPr lang="en-US" sz="2000" dirty="0"/>
          </a:p>
          <a:p>
            <a:r>
              <a:rPr lang="en-US" sz="2000" dirty="0"/>
              <a:t>Any existing and future experiment probes the helicity distributions and OAM down to some </a:t>
            </a:r>
            <a:r>
              <a:rPr lang="en-US" sz="2000" dirty="0" err="1"/>
              <a:t>x</a:t>
            </a:r>
            <a:r>
              <a:rPr lang="en-US" sz="2000" baseline="-25000" dirty="0" err="1"/>
              <a:t>min</a:t>
            </a:r>
            <a:r>
              <a:rPr lang="en-US" sz="2000" baseline="-25000" dirty="0"/>
              <a:t> </a:t>
            </a:r>
            <a:r>
              <a:rPr lang="en-US" sz="2000" dirty="0"/>
              <a:t>. </a:t>
            </a:r>
          </a:p>
          <a:p>
            <a:endParaRPr lang="en-US" sz="2000" dirty="0"/>
          </a:p>
          <a:p>
            <a:endParaRPr lang="en-US" sz="2000" dirty="0"/>
          </a:p>
          <a:p>
            <a:endParaRPr lang="en-US" sz="2000" dirty="0"/>
          </a:p>
          <a:p>
            <a:endParaRPr lang="en-US" sz="2000" dirty="0"/>
          </a:p>
          <a:p>
            <a:endParaRPr lang="en-US" sz="2000" dirty="0"/>
          </a:p>
          <a:p>
            <a:r>
              <a:rPr lang="en-US" sz="2000" dirty="0"/>
              <a:t>At very small x (for the proton), saturation sets in: that region likely carries a negligible amount of proton spin. But what happens at larger (but still small) x?</a:t>
            </a:r>
          </a:p>
        </p:txBody>
      </p:sp>
      <p:sp>
        <p:nvSpPr>
          <p:cNvPr id="4" name="Slide Number Placeholder 3">
            <a:extLst>
              <a:ext uri="{FF2B5EF4-FFF2-40B4-BE49-F238E27FC236}">
                <a16:creationId xmlns:a16="http://schemas.microsoft.com/office/drawing/2014/main" id="{CC59ED8C-F815-2C4C-BCE9-6968DFF0BAFA}"/>
              </a:ext>
            </a:extLst>
          </p:cNvPr>
          <p:cNvSpPr>
            <a:spLocks noGrp="1"/>
          </p:cNvSpPr>
          <p:nvPr>
            <p:ph type="sldNum" sz="quarter" idx="12"/>
          </p:nvPr>
        </p:nvSpPr>
        <p:spPr/>
        <p:txBody>
          <a:bodyPr/>
          <a:lstStyle/>
          <a:p>
            <a:pPr>
              <a:defRPr/>
            </a:pPr>
            <a:fld id="{DFD32261-BD66-B544-9384-C35EE5C4F1DD}" type="slidenum">
              <a:rPr lang="en-US">
                <a:solidFill>
                  <a:prstClr val="black">
                    <a:tint val="75000"/>
                  </a:prstClr>
                </a:solidFill>
                <a:latin typeface="Calibri"/>
              </a:rPr>
              <a:pPr>
                <a:defRPr/>
              </a:pPr>
              <a:t>3</a:t>
            </a:fld>
            <a:endParaRPr lang="en-US">
              <a:solidFill>
                <a:prstClr val="black">
                  <a:tint val="75000"/>
                </a:prstClr>
              </a:solidFill>
              <a:latin typeface="Calibri"/>
            </a:endParaRPr>
          </a:p>
        </p:txBody>
      </p:sp>
      <p:pic>
        <p:nvPicPr>
          <p:cNvPr id="6" name="Picture 5">
            <a:extLst>
              <a:ext uri="{FF2B5EF4-FFF2-40B4-BE49-F238E27FC236}">
                <a16:creationId xmlns:a16="http://schemas.microsoft.com/office/drawing/2014/main" id="{4087D57B-0B08-A248-A3A3-252F2304ED35}"/>
              </a:ext>
            </a:extLst>
          </p:cNvPr>
          <p:cNvPicPr>
            <a:picLocks noChangeAspect="1"/>
          </p:cNvPicPr>
          <p:nvPr/>
        </p:nvPicPr>
        <p:blipFill>
          <a:blip r:embed="rId2"/>
          <a:stretch>
            <a:fillRect/>
          </a:stretch>
        </p:blipFill>
        <p:spPr>
          <a:xfrm>
            <a:off x="6096000" y="4366983"/>
            <a:ext cx="2279435" cy="707795"/>
          </a:xfrm>
          <a:prstGeom prst="rect">
            <a:avLst/>
          </a:prstGeom>
        </p:spPr>
      </p:pic>
      <p:pic>
        <p:nvPicPr>
          <p:cNvPr id="7" name="Picture 6">
            <a:extLst>
              <a:ext uri="{FF2B5EF4-FFF2-40B4-BE49-F238E27FC236}">
                <a16:creationId xmlns:a16="http://schemas.microsoft.com/office/drawing/2014/main" id="{0DC583E0-C397-A744-B8DD-163268693DFB}"/>
              </a:ext>
            </a:extLst>
          </p:cNvPr>
          <p:cNvPicPr>
            <a:picLocks noChangeAspect="1"/>
          </p:cNvPicPr>
          <p:nvPr/>
        </p:nvPicPr>
        <p:blipFill>
          <a:blip r:embed="rId3"/>
          <a:stretch>
            <a:fillRect/>
          </a:stretch>
        </p:blipFill>
        <p:spPr>
          <a:xfrm>
            <a:off x="2356599" y="4347458"/>
            <a:ext cx="2585956" cy="707794"/>
          </a:xfrm>
          <a:prstGeom prst="rect">
            <a:avLst/>
          </a:prstGeom>
        </p:spPr>
      </p:pic>
      <p:pic>
        <p:nvPicPr>
          <p:cNvPr id="8" name="Picture 7" descr="latex-image-1.pdf">
            <a:extLst>
              <a:ext uri="{FF2B5EF4-FFF2-40B4-BE49-F238E27FC236}">
                <a16:creationId xmlns:a16="http://schemas.microsoft.com/office/drawing/2014/main" id="{3B4AF41A-364F-F44A-8F48-215AF46B4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021" y="3457102"/>
            <a:ext cx="2468924" cy="707795"/>
          </a:xfrm>
          <a:prstGeom prst="rect">
            <a:avLst/>
          </a:prstGeom>
        </p:spPr>
      </p:pic>
      <p:pic>
        <p:nvPicPr>
          <p:cNvPr id="9" name="Picture 8" descr="latex-image-1.pdf">
            <a:extLst>
              <a:ext uri="{FF2B5EF4-FFF2-40B4-BE49-F238E27FC236}">
                <a16:creationId xmlns:a16="http://schemas.microsoft.com/office/drawing/2014/main" id="{EC8E4396-9E1C-5349-9198-FAF3DCE4A2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429001"/>
            <a:ext cx="2279434" cy="707795"/>
          </a:xfrm>
          <a:prstGeom prst="rect">
            <a:avLst/>
          </a:prstGeom>
        </p:spPr>
      </p:pic>
      <p:cxnSp>
        <p:nvCxnSpPr>
          <p:cNvPr id="10" name="Straight Arrow Connector 9">
            <a:extLst>
              <a:ext uri="{FF2B5EF4-FFF2-40B4-BE49-F238E27FC236}">
                <a16:creationId xmlns:a16="http://schemas.microsoft.com/office/drawing/2014/main" id="{1EB652C0-1125-EE4F-95C8-B4765BBB7A2E}"/>
              </a:ext>
            </a:extLst>
          </p:cNvPr>
          <p:cNvCxnSpPr>
            <a:cxnSpLocks/>
          </p:cNvCxnSpPr>
          <p:nvPr/>
        </p:nvCxnSpPr>
        <p:spPr>
          <a:xfrm flipH="1">
            <a:off x="3610006" y="4132311"/>
            <a:ext cx="582548"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CCDEB064-17D8-8B4E-A922-1CF39605E491}"/>
              </a:ext>
            </a:extLst>
          </p:cNvPr>
          <p:cNvCxnSpPr>
            <a:cxnSpLocks/>
          </p:cNvCxnSpPr>
          <p:nvPr/>
        </p:nvCxnSpPr>
        <p:spPr>
          <a:xfrm flipH="1">
            <a:off x="7121427" y="4132311"/>
            <a:ext cx="582548"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D34E0563-971E-3646-BE48-F41E22E98697}"/>
              </a:ext>
            </a:extLst>
          </p:cNvPr>
          <p:cNvCxnSpPr>
            <a:cxnSpLocks/>
          </p:cNvCxnSpPr>
          <p:nvPr/>
        </p:nvCxnSpPr>
        <p:spPr>
          <a:xfrm flipH="1">
            <a:off x="3610006" y="5055252"/>
            <a:ext cx="582548"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6D63336D-EF14-BB4E-A207-44DAB290F472}"/>
              </a:ext>
            </a:extLst>
          </p:cNvPr>
          <p:cNvCxnSpPr>
            <a:cxnSpLocks/>
          </p:cNvCxnSpPr>
          <p:nvPr/>
        </p:nvCxnSpPr>
        <p:spPr>
          <a:xfrm flipH="1">
            <a:off x="7205402" y="5055252"/>
            <a:ext cx="582548"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0272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8164-9B30-4845-A81C-9C255E97CC54}"/>
              </a:ext>
            </a:extLst>
          </p:cNvPr>
          <p:cNvSpPr>
            <a:spLocks noGrp="1"/>
          </p:cNvSpPr>
          <p:nvPr>
            <p:ph type="title"/>
          </p:nvPr>
        </p:nvSpPr>
        <p:spPr/>
        <p:txBody>
          <a:bodyPr/>
          <a:lstStyle/>
          <a:p>
            <a:r>
              <a:rPr lang="en-US" dirty="0"/>
              <a:t>Philosophy of our approach</a:t>
            </a:r>
          </a:p>
        </p:txBody>
      </p:sp>
      <p:sp>
        <p:nvSpPr>
          <p:cNvPr id="3" name="Content Placeholder 2">
            <a:extLst>
              <a:ext uri="{FF2B5EF4-FFF2-40B4-BE49-F238E27FC236}">
                <a16:creationId xmlns:a16="http://schemas.microsoft.com/office/drawing/2014/main" id="{A48BBE7C-1967-8A4C-9AEF-A232E609118B}"/>
              </a:ext>
            </a:extLst>
          </p:cNvPr>
          <p:cNvSpPr>
            <a:spLocks noGrp="1"/>
          </p:cNvSpPr>
          <p:nvPr>
            <p:ph idx="1"/>
          </p:nvPr>
        </p:nvSpPr>
        <p:spPr/>
        <p:txBody>
          <a:bodyPr>
            <a:normAutofit/>
          </a:bodyPr>
          <a:lstStyle/>
          <a:p>
            <a:r>
              <a:rPr lang="en-US" sz="2400" dirty="0"/>
              <a:t>DGLAP equation evolves in Q</a:t>
            </a:r>
            <a:r>
              <a:rPr lang="en-US" sz="2400" baseline="30000" dirty="0"/>
              <a:t>2</a:t>
            </a:r>
            <a:r>
              <a:rPr lang="en-US" sz="2400" dirty="0"/>
              <a:t>, it does not evolve in </a:t>
            </a:r>
            <a:r>
              <a:rPr lang="en-US" sz="2400" i="1" dirty="0"/>
              <a:t>x</a:t>
            </a:r>
            <a:r>
              <a:rPr lang="en-US" sz="2400" dirty="0"/>
              <a:t>. </a:t>
            </a:r>
          </a:p>
          <a:p>
            <a:r>
              <a:rPr lang="en-US" sz="2400" dirty="0"/>
              <a:t>Hence, DGLAP-based analyses (DSSV, NNPDF, standard JAM) cannot predict the x-dependence of PDFs.</a:t>
            </a:r>
          </a:p>
          <a:p>
            <a:r>
              <a:rPr lang="en-US" sz="2400" dirty="0"/>
              <a:t> If we want to predict helicity PDFs at small </a:t>
            </a:r>
            <a:r>
              <a:rPr lang="en-US" sz="2400" i="1" dirty="0"/>
              <a:t>x, </a:t>
            </a:r>
            <a:r>
              <a:rPr lang="en-US" sz="2400" dirty="0"/>
              <a:t>we need a different evolution equation evolving in </a:t>
            </a:r>
            <a:r>
              <a:rPr lang="en-US" sz="2400" i="1" dirty="0"/>
              <a:t>x</a:t>
            </a:r>
            <a:r>
              <a:rPr lang="en-US" sz="2400" dirty="0"/>
              <a:t>.</a:t>
            </a:r>
          </a:p>
          <a:p>
            <a:r>
              <a:rPr lang="en-US" sz="2400" dirty="0"/>
              <a:t>Such equations were constructed by D. Pitonyak, M. Sievert, and YK, 2015-2018 using an approach similar to the BK/JIMWLK evolution. </a:t>
            </a:r>
          </a:p>
        </p:txBody>
      </p:sp>
      <p:sp>
        <p:nvSpPr>
          <p:cNvPr id="4" name="Slide Number Placeholder 3">
            <a:extLst>
              <a:ext uri="{FF2B5EF4-FFF2-40B4-BE49-F238E27FC236}">
                <a16:creationId xmlns:a16="http://schemas.microsoft.com/office/drawing/2014/main" id="{EF238E74-9DDC-024B-9D5C-165AD2AA345D}"/>
              </a:ext>
            </a:extLst>
          </p:cNvPr>
          <p:cNvSpPr>
            <a:spLocks noGrp="1"/>
          </p:cNvSpPr>
          <p:nvPr>
            <p:ph type="sldNum" sz="quarter" idx="12"/>
          </p:nvPr>
        </p:nvSpPr>
        <p:spPr/>
        <p:txBody>
          <a:bodyPr/>
          <a:lstStyle/>
          <a:p>
            <a:fld id="{51845F5A-061D-4825-9AE9-D7794091C6CF}" type="slidenum">
              <a:rPr lang="en-US" smtClean="0"/>
              <a:t>4</a:t>
            </a:fld>
            <a:endParaRPr lang="en-US"/>
          </a:p>
        </p:txBody>
      </p:sp>
    </p:spTree>
    <p:extLst>
      <p:ext uri="{BB962C8B-B14F-4D97-AF65-F5344CB8AC3E}">
        <p14:creationId xmlns:p14="http://schemas.microsoft.com/office/powerpoint/2010/main" val="393417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a:t>Helicity Evolution at Small x</a:t>
            </a:r>
          </a:p>
        </p:txBody>
      </p:sp>
      <p:sp>
        <p:nvSpPr>
          <p:cNvPr id="3" name="Content Placeholder 2"/>
          <p:cNvSpPr>
            <a:spLocks noGrp="1"/>
          </p:cNvSpPr>
          <p:nvPr>
            <p:ph idx="1"/>
          </p:nvPr>
        </p:nvSpPr>
        <p:spPr>
          <a:xfrm>
            <a:off x="755854" y="1073024"/>
            <a:ext cx="8229600" cy="5358283"/>
          </a:xfrm>
        </p:spPr>
        <p:txBody>
          <a:bodyPr>
            <a:normAutofit/>
          </a:bodyPr>
          <a:lstStyle/>
          <a:p>
            <a:r>
              <a:rPr lang="en-US" sz="2000" dirty="0"/>
              <a:t>To understand how much of the proton’s spin is at small x one can construct a helicity analogue of the BFKL equation:</a:t>
            </a:r>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r>
              <a:rPr lang="en-US" sz="1800" dirty="0"/>
              <a:t>This new helicity evolution equation is subtle, </a:t>
            </a:r>
            <a:br>
              <a:rPr lang="en-US" sz="1800" dirty="0"/>
            </a:br>
            <a:r>
              <a:rPr lang="en-US" sz="1800" dirty="0"/>
              <a:t>since it must keep track of both quark and </a:t>
            </a:r>
            <a:br>
              <a:rPr lang="en-US" sz="1800" dirty="0"/>
            </a:br>
            <a:r>
              <a:rPr lang="en-US" sz="1800" dirty="0"/>
              <a:t>gluon helicities. (BFKL/BK/JIMWLK only have </a:t>
            </a:r>
            <a:br>
              <a:rPr lang="en-US" sz="1800" dirty="0"/>
            </a:br>
            <a:r>
              <a:rPr lang="en-US" sz="1800" dirty="0"/>
              <a:t>gluons at leading order.)</a:t>
            </a:r>
          </a:p>
        </p:txBody>
      </p:sp>
      <p:sp>
        <p:nvSpPr>
          <p:cNvPr id="4" name="Slide Number Placeholder 3"/>
          <p:cNvSpPr>
            <a:spLocks noGrp="1"/>
          </p:cNvSpPr>
          <p:nvPr>
            <p:ph type="sldNum" sz="quarter" idx="12"/>
          </p:nvPr>
        </p:nvSpPr>
        <p:spPr/>
        <p:txBody>
          <a:bodyPr/>
          <a:lstStyle/>
          <a:p>
            <a:fld id="{DFD32261-BD66-B544-9384-C35EE5C4F1DD}" type="slidenum">
              <a:rPr lang="en-US" smtClean="0">
                <a:solidFill>
                  <a:prstClr val="black">
                    <a:tint val="75000"/>
                  </a:prstClr>
                </a:solidFill>
              </a:rPr>
              <a:pPr/>
              <a:t>5</a:t>
            </a:fld>
            <a:endParaRPr lang="en-US">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986" y="1946637"/>
            <a:ext cx="8317815" cy="1572616"/>
          </a:xfrm>
          <a:prstGeom prst="rect">
            <a:avLst/>
          </a:prstGeom>
        </p:spPr>
      </p:pic>
      <p:sp>
        <p:nvSpPr>
          <p:cNvPr id="8" name="TextBox 7"/>
          <p:cNvSpPr txBox="1"/>
          <p:nvPr/>
        </p:nvSpPr>
        <p:spPr>
          <a:xfrm>
            <a:off x="1529024" y="3105835"/>
            <a:ext cx="1218603" cy="646331"/>
          </a:xfrm>
          <a:prstGeom prst="rect">
            <a:avLst/>
          </a:prstGeom>
          <a:noFill/>
        </p:spPr>
        <p:txBody>
          <a:bodyPr wrap="none" rtlCol="0">
            <a:spAutoFit/>
          </a:bodyPr>
          <a:lstStyle/>
          <a:p>
            <a:r>
              <a:rPr lang="en-US" dirty="0"/>
              <a:t>polarized</a:t>
            </a:r>
            <a:br>
              <a:rPr lang="en-US" dirty="0"/>
            </a:br>
            <a:r>
              <a:rPr lang="en-US" dirty="0"/>
              <a:t>proton</a:t>
            </a:r>
          </a:p>
        </p:txBody>
      </p:sp>
      <p:sp>
        <p:nvSpPr>
          <p:cNvPr id="9" name="TextBox 8"/>
          <p:cNvSpPr txBox="1"/>
          <p:nvPr/>
        </p:nvSpPr>
        <p:spPr>
          <a:xfrm>
            <a:off x="6707465" y="3481022"/>
            <a:ext cx="1218603" cy="646331"/>
          </a:xfrm>
          <a:prstGeom prst="rect">
            <a:avLst/>
          </a:prstGeom>
          <a:noFill/>
        </p:spPr>
        <p:txBody>
          <a:bodyPr wrap="none" rtlCol="0">
            <a:spAutoFit/>
          </a:bodyPr>
          <a:lstStyle/>
          <a:p>
            <a:r>
              <a:rPr lang="en-US" dirty="0"/>
              <a:t>polarized</a:t>
            </a:r>
            <a:br>
              <a:rPr lang="en-US"/>
            </a:br>
            <a:r>
              <a:rPr lang="en-US"/>
              <a:t>quark</a:t>
            </a:r>
          </a:p>
        </p:txBody>
      </p:sp>
      <p:sp>
        <p:nvSpPr>
          <p:cNvPr id="10" name="TextBox 9"/>
          <p:cNvSpPr txBox="1"/>
          <p:nvPr/>
        </p:nvSpPr>
        <p:spPr>
          <a:xfrm>
            <a:off x="2338465" y="3638636"/>
            <a:ext cx="4128053" cy="369332"/>
          </a:xfrm>
          <a:prstGeom prst="rect">
            <a:avLst/>
          </a:prstGeom>
          <a:noFill/>
        </p:spPr>
        <p:txBody>
          <a:bodyPr wrap="none" rtlCol="0">
            <a:spAutoFit/>
          </a:bodyPr>
          <a:lstStyle/>
          <a:p>
            <a:r>
              <a:rPr lang="en-US" dirty="0">
                <a:solidFill>
                  <a:srgbClr val="002060"/>
                </a:solidFill>
              </a:rPr>
              <a:t>D. </a:t>
            </a:r>
            <a:r>
              <a:rPr lang="en-US" dirty="0" err="1">
                <a:solidFill>
                  <a:srgbClr val="002060"/>
                </a:solidFill>
              </a:rPr>
              <a:t>Pitonyak</a:t>
            </a:r>
            <a:r>
              <a:rPr lang="en-US" dirty="0">
                <a:solidFill>
                  <a:srgbClr val="002060"/>
                </a:solidFill>
              </a:rPr>
              <a:t>, M. Sievert, Y.K. ‘15-’18</a:t>
            </a:r>
          </a:p>
        </p:txBody>
      </p:sp>
      <p:sp>
        <p:nvSpPr>
          <p:cNvPr id="11" name="TextBox 10"/>
          <p:cNvSpPr txBox="1"/>
          <p:nvPr/>
        </p:nvSpPr>
        <p:spPr>
          <a:xfrm>
            <a:off x="9517944" y="3519254"/>
            <a:ext cx="1218603" cy="646331"/>
          </a:xfrm>
          <a:prstGeom prst="rect">
            <a:avLst/>
          </a:prstGeom>
          <a:noFill/>
        </p:spPr>
        <p:txBody>
          <a:bodyPr wrap="none" rtlCol="0">
            <a:spAutoFit/>
          </a:bodyPr>
          <a:lstStyle/>
          <a:p>
            <a:r>
              <a:rPr lang="en-US" dirty="0"/>
              <a:t>polarized</a:t>
            </a:r>
            <a:br>
              <a:rPr lang="en-US" dirty="0"/>
            </a:br>
            <a:r>
              <a:rPr lang="en-US" dirty="0"/>
              <a:t>gluon</a:t>
            </a:r>
          </a:p>
        </p:txBody>
      </p:sp>
      <p:pic>
        <p:nvPicPr>
          <p:cNvPr id="6" name="Picture 5">
            <a:extLst>
              <a:ext uri="{FF2B5EF4-FFF2-40B4-BE49-F238E27FC236}">
                <a16:creationId xmlns:a16="http://schemas.microsoft.com/office/drawing/2014/main" id="{2503A7D1-D678-E645-809E-633ACAB18718}"/>
              </a:ext>
            </a:extLst>
          </p:cNvPr>
          <p:cNvPicPr>
            <a:picLocks noChangeAspect="1"/>
          </p:cNvPicPr>
          <p:nvPr/>
        </p:nvPicPr>
        <p:blipFill>
          <a:blip r:embed="rId3"/>
          <a:stretch>
            <a:fillRect/>
          </a:stretch>
        </p:blipFill>
        <p:spPr>
          <a:xfrm>
            <a:off x="6186565" y="4127351"/>
            <a:ext cx="4024235" cy="2618083"/>
          </a:xfrm>
          <a:prstGeom prst="rect">
            <a:avLst/>
          </a:prstGeom>
        </p:spPr>
      </p:pic>
    </p:spTree>
    <p:extLst>
      <p:ext uri="{BB962C8B-B14F-4D97-AF65-F5344CB8AC3E}">
        <p14:creationId xmlns:p14="http://schemas.microsoft.com/office/powerpoint/2010/main" val="54329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257" y="-16896"/>
            <a:ext cx="8229600" cy="1143000"/>
          </a:xfrm>
        </p:spPr>
        <p:txBody>
          <a:bodyPr>
            <a:normAutofit/>
          </a:bodyPr>
          <a:lstStyle/>
          <a:p>
            <a:r>
              <a:rPr lang="en-US" sz="3200" dirty="0"/>
              <a:t>Quark Helicity Observables at Small x</a:t>
            </a:r>
          </a:p>
        </p:txBody>
      </p:sp>
      <p:sp>
        <p:nvSpPr>
          <p:cNvPr id="3" name="Content Placeholder 2"/>
          <p:cNvSpPr>
            <a:spLocks noGrp="1"/>
          </p:cNvSpPr>
          <p:nvPr>
            <p:ph idx="1"/>
          </p:nvPr>
        </p:nvSpPr>
        <p:spPr>
          <a:xfrm>
            <a:off x="1094062" y="2337165"/>
            <a:ext cx="8229600" cy="3985306"/>
          </a:xfrm>
        </p:spPr>
        <p:txBody>
          <a:bodyPr>
            <a:normAutofit fontScale="92500" lnSpcReduction="10000"/>
          </a:bodyPr>
          <a:lstStyle/>
          <a:p>
            <a:r>
              <a:rPr lang="en-US" sz="2000" dirty="0"/>
              <a:t>One can show that the g</a:t>
            </a:r>
            <a:r>
              <a:rPr lang="en-US" sz="2000" baseline="-25000" dirty="0"/>
              <a:t>1</a:t>
            </a:r>
            <a:r>
              <a:rPr lang="en-US" sz="2000" dirty="0"/>
              <a:t> structure function and quark helicity PDF (</a:t>
            </a:r>
            <a:r>
              <a:rPr lang="en-US" sz="2000" dirty="0" err="1">
                <a:latin typeface="Symbol" charset="2"/>
                <a:ea typeface="Symbol" charset="2"/>
                <a:cs typeface="Symbol" charset="2"/>
              </a:rPr>
              <a:t>D</a:t>
            </a:r>
            <a:r>
              <a:rPr lang="en-US" sz="2000" dirty="0" err="1"/>
              <a:t>q</a:t>
            </a:r>
            <a:r>
              <a:rPr lang="en-US" sz="2000" dirty="0"/>
              <a:t>) and TMD at small-x can be expressed in terms of the polarized dipole amplitude (flavor singlet case):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Here s is </a:t>
            </a:r>
            <a:r>
              <a:rPr lang="en-US" sz="2000" dirty="0" err="1"/>
              <a:t>cms</a:t>
            </a:r>
            <a:r>
              <a:rPr lang="en-US" sz="2000" dirty="0"/>
              <a:t> energy squared, </a:t>
            </a:r>
            <a:r>
              <a:rPr lang="en-US" sz="2000" dirty="0" err="1"/>
              <a:t>z</a:t>
            </a:r>
            <a:r>
              <a:rPr lang="en-US" sz="2000" baseline="-25000" dirty="0" err="1"/>
              <a:t>i</a:t>
            </a:r>
            <a:r>
              <a:rPr lang="en-US" sz="2000" dirty="0"/>
              <a:t>=</a:t>
            </a:r>
            <a:r>
              <a:rPr lang="en-US" sz="2000" dirty="0">
                <a:latin typeface="Symbol" charset="2"/>
                <a:ea typeface="Symbol" charset="2"/>
                <a:cs typeface="Symbol" charset="2"/>
              </a:rPr>
              <a:t>L</a:t>
            </a:r>
            <a:r>
              <a:rPr lang="en-US" sz="2000" baseline="30000" dirty="0">
                <a:latin typeface="Symbol" charset="2"/>
                <a:ea typeface="Symbol" charset="2"/>
                <a:cs typeface="Symbol" charset="2"/>
              </a:rPr>
              <a:t>2</a:t>
            </a:r>
            <a:r>
              <a:rPr lang="en-US" sz="2000" dirty="0">
                <a:latin typeface="Symbol" charset="2"/>
                <a:ea typeface="Symbol" charset="2"/>
                <a:cs typeface="Symbol" charset="2"/>
              </a:rPr>
              <a:t>/</a:t>
            </a:r>
            <a:r>
              <a:rPr lang="en-US" sz="2000" dirty="0">
                <a:ea typeface="Symbol" charset="2"/>
                <a:cs typeface="Symbol" charset="2"/>
              </a:rPr>
              <a:t>s, </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843" y="857565"/>
            <a:ext cx="7399592" cy="1445719"/>
          </a:xfrm>
          <a:prstGeom prst="rect">
            <a:avLst/>
          </a:prstGeom>
        </p:spPr>
      </p:pic>
      <p:pic>
        <p:nvPicPr>
          <p:cNvPr id="7" name="Picture 6"/>
          <p:cNvPicPr>
            <a:picLocks noChangeAspect="1"/>
          </p:cNvPicPr>
          <p:nvPr/>
        </p:nvPicPr>
        <p:blipFill>
          <a:blip r:embed="rId3"/>
          <a:stretch>
            <a:fillRect/>
          </a:stretch>
        </p:blipFill>
        <p:spPr>
          <a:xfrm>
            <a:off x="1094062" y="3364905"/>
            <a:ext cx="7146823" cy="2206823"/>
          </a:xfrm>
          <a:prstGeom prst="rect">
            <a:avLst/>
          </a:prstGeom>
        </p:spPr>
      </p:pic>
      <p:pic>
        <p:nvPicPr>
          <p:cNvPr id="8" name="Picture 7"/>
          <p:cNvPicPr>
            <a:picLocks noChangeAspect="1"/>
          </p:cNvPicPr>
          <p:nvPr/>
        </p:nvPicPr>
        <p:blipFill>
          <a:blip r:embed="rId4"/>
          <a:stretch>
            <a:fillRect/>
          </a:stretch>
        </p:blipFill>
        <p:spPr>
          <a:xfrm>
            <a:off x="5910093" y="5870998"/>
            <a:ext cx="2360023" cy="485352"/>
          </a:xfrm>
          <a:prstGeom prst="rect">
            <a:avLst/>
          </a:prstGeom>
        </p:spPr>
      </p:pic>
      <p:sp>
        <p:nvSpPr>
          <p:cNvPr id="4" name="Slide Number Placeholder 3"/>
          <p:cNvSpPr>
            <a:spLocks noGrp="1"/>
          </p:cNvSpPr>
          <p:nvPr>
            <p:ph type="sldNum" sz="quarter" idx="12"/>
          </p:nvPr>
        </p:nvSpPr>
        <p:spPr/>
        <p:txBody>
          <a:bodyPr/>
          <a:lstStyle/>
          <a:p>
            <a:pPr>
              <a:defRPr/>
            </a:pPr>
            <a:fld id="{E19024E6-CAF2-2844-A979-9EC65125D416}" type="slidenum">
              <a:rPr lang="en-US">
                <a:solidFill>
                  <a:prstClr val="black">
                    <a:tint val="75000"/>
                  </a:prstClr>
                </a:solidFill>
                <a:latin typeface="Calibri" panose="020F0502020204030204"/>
              </a:rPr>
              <a:pPr>
                <a:defRPr/>
              </a:pPr>
              <a:t>6</a:t>
            </a:fld>
            <a:endParaRPr lang="en-US">
              <a:solidFill>
                <a:prstClr val="black">
                  <a:tint val="75000"/>
                </a:prstClr>
              </a:solidFill>
              <a:latin typeface="Calibri" panose="020F0502020204030204"/>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CD682D-664A-E943-A505-3FC6BB6B17DE}"/>
                  </a:ext>
                </a:extLst>
              </p:cNvPr>
              <p:cNvSpPr txBox="1"/>
              <p:nvPr/>
            </p:nvSpPr>
            <p:spPr>
              <a:xfrm>
                <a:off x="4674114" y="4336114"/>
                <a:ext cx="1235979" cy="276999"/>
              </a:xfrm>
              <a:prstGeom prst="rect">
                <a:avLst/>
              </a:prstGeom>
              <a:noFill/>
            </p:spPr>
            <p:txBody>
              <a:bodyPr wrap="none" lIns="0" tIns="0" rIns="0" bIns="0" rtlCol="0">
                <a:spAutoFit/>
              </a:bodyPr>
              <a:lstStyle/>
              <a:p>
                <a:pPr>
                  <a:defRPr/>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ea typeface="Cambria Math" panose="02040503050406030204" pitchFamily="18" charset="0"/>
                        </a:rPr>
                        <m:t>=</m:t>
                      </m:r>
                      <m:r>
                        <m:rPr>
                          <m:sty m:val="p"/>
                        </m:rPr>
                        <a:rPr lang="el-GR" i="1">
                          <a:solidFill>
                            <a:prstClr val="black"/>
                          </a:solidFill>
                          <a:latin typeface="Cambria Math" panose="02040503050406030204" pitchFamily="18" charset="0"/>
                          <a:ea typeface="Cambria Math" panose="02040503050406030204" pitchFamily="18" charset="0"/>
                        </a:rPr>
                        <m:t>ΔΣ</m:t>
                      </m:r>
                      <m:d>
                        <m:dPr>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𝑄</m:t>
                              </m:r>
                            </m:e>
                            <m:sup>
                              <m:r>
                                <a:rPr lang="en-US" i="1">
                                  <a:solidFill>
                                    <a:prstClr val="black"/>
                                  </a:solidFill>
                                  <a:latin typeface="Cambria Math" panose="02040503050406030204" pitchFamily="18" charset="0"/>
                                  <a:ea typeface="Cambria Math" panose="02040503050406030204" pitchFamily="18" charset="0"/>
                                </a:rPr>
                                <m:t>2</m:t>
                              </m:r>
                            </m:sup>
                          </m:sSup>
                        </m:e>
                      </m:d>
                    </m:oMath>
                  </m:oMathPara>
                </a14:m>
                <a:endParaRPr lang="en-US" dirty="0">
                  <a:solidFill>
                    <a:prstClr val="black"/>
                  </a:solidFill>
                  <a:latin typeface="Calibri" panose="020F0502020204030204"/>
                </a:endParaRPr>
              </a:p>
            </p:txBody>
          </p:sp>
        </mc:Choice>
        <mc:Fallback xmlns="">
          <p:sp>
            <p:nvSpPr>
              <p:cNvPr id="6" name="TextBox 5">
                <a:extLst>
                  <a:ext uri="{FF2B5EF4-FFF2-40B4-BE49-F238E27FC236}">
                    <a16:creationId xmlns:a16="http://schemas.microsoft.com/office/drawing/2014/main" id="{A9CD682D-664A-E943-A505-3FC6BB6B17DE}"/>
                  </a:ext>
                </a:extLst>
              </p:cNvPr>
              <p:cNvSpPr txBox="1">
                <a:spLocks noRot="1" noChangeAspect="1" noMove="1" noResize="1" noEditPoints="1" noAdjustHandles="1" noChangeArrowheads="1" noChangeShapeType="1" noTextEdit="1"/>
              </p:cNvSpPr>
              <p:nvPr/>
            </p:nvSpPr>
            <p:spPr>
              <a:xfrm>
                <a:off x="4674114" y="4336114"/>
                <a:ext cx="1235979" cy="276999"/>
              </a:xfrm>
              <a:prstGeom prst="rect">
                <a:avLst/>
              </a:prstGeom>
              <a:blipFill>
                <a:blip r:embed="rId5"/>
                <a:stretch>
                  <a:fillRect l="-2041" t="-4348" b="-26087"/>
                </a:stretch>
              </a:blipFill>
            </p:spPr>
            <p:txBody>
              <a:bodyPr/>
              <a:lstStyle/>
              <a:p>
                <a:r>
                  <a:rPr lang="en-US">
                    <a:noFill/>
                  </a:rPr>
                  <a:t> </a:t>
                </a:r>
              </a:p>
            </p:txBody>
          </p:sp>
        </mc:Fallback>
      </mc:AlternateContent>
      <p:pic>
        <p:nvPicPr>
          <p:cNvPr id="9" name="Picture 8">
            <a:hlinkClick r:id="" action="ppaction://noaction"/>
            <a:extLst>
              <a:ext uri="{FF2B5EF4-FFF2-40B4-BE49-F238E27FC236}">
                <a16:creationId xmlns:a16="http://schemas.microsoft.com/office/drawing/2014/main" id="{B3174D12-8398-814F-AC08-C2BEC9192B08}"/>
              </a:ext>
            </a:extLst>
          </p:cNvPr>
          <p:cNvPicPr>
            <a:picLocks noChangeAspect="1"/>
          </p:cNvPicPr>
          <p:nvPr/>
        </p:nvPicPr>
        <p:blipFill>
          <a:blip r:embed="rId6"/>
          <a:stretch>
            <a:fillRect/>
          </a:stretch>
        </p:blipFill>
        <p:spPr>
          <a:xfrm>
            <a:off x="8078274" y="3818851"/>
            <a:ext cx="3807851" cy="2141916"/>
          </a:xfrm>
          <a:prstGeom prst="rect">
            <a:avLst/>
          </a:prstGeom>
        </p:spPr>
      </p:pic>
    </p:spTree>
    <p:extLst>
      <p:ext uri="{BB962C8B-B14F-4D97-AF65-F5344CB8AC3E}">
        <p14:creationId xmlns:p14="http://schemas.microsoft.com/office/powerpoint/2010/main" val="375893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03" y="0"/>
            <a:ext cx="9929193" cy="1143000"/>
          </a:xfrm>
        </p:spPr>
        <p:txBody>
          <a:bodyPr>
            <a:normAutofit fontScale="90000"/>
          </a:bodyPr>
          <a:lstStyle/>
          <a:p>
            <a:r>
              <a:rPr lang="en-US" dirty="0"/>
              <a:t>Polarized Dipole: non-eikonal small-x physics</a:t>
            </a:r>
          </a:p>
        </p:txBody>
      </p:sp>
      <p:sp>
        <p:nvSpPr>
          <p:cNvPr id="3" name="Content Placeholder 2"/>
          <p:cNvSpPr>
            <a:spLocks noGrp="1"/>
          </p:cNvSpPr>
          <p:nvPr>
            <p:ph idx="1"/>
          </p:nvPr>
        </p:nvSpPr>
        <p:spPr>
          <a:xfrm>
            <a:off x="1981200" y="1089153"/>
            <a:ext cx="9220200" cy="4909289"/>
          </a:xfrm>
        </p:spPr>
        <p:txBody>
          <a:bodyPr>
            <a:normAutofit fontScale="92500" lnSpcReduction="10000"/>
          </a:bodyPr>
          <a:lstStyle/>
          <a:p>
            <a:r>
              <a:rPr lang="en-US" sz="2000" dirty="0"/>
              <a:t>All flavor-singlet small-x helicity observables depend on one object, “polarized dipole amplitude”:</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Double brackets denote an object with energy suppression scaled out:</a:t>
            </a:r>
          </a:p>
          <a:p>
            <a:endParaRPr lang="en-US" sz="2400" dirty="0"/>
          </a:p>
        </p:txBody>
      </p:sp>
      <p:pic>
        <p:nvPicPr>
          <p:cNvPr id="16" name="Picture 15"/>
          <p:cNvPicPr>
            <a:picLocks noChangeAspect="1"/>
          </p:cNvPicPr>
          <p:nvPr/>
        </p:nvPicPr>
        <p:blipFill>
          <a:blip r:embed="rId3"/>
          <a:stretch>
            <a:fillRect/>
          </a:stretch>
        </p:blipFill>
        <p:spPr>
          <a:xfrm>
            <a:off x="3247741" y="1776464"/>
            <a:ext cx="5696519" cy="1564785"/>
          </a:xfrm>
          <a:prstGeom prst="rect">
            <a:avLst/>
          </a:prstGeom>
        </p:spPr>
      </p:pic>
      <p:pic>
        <p:nvPicPr>
          <p:cNvPr id="18" name="Picture 17"/>
          <p:cNvPicPr>
            <a:picLocks noChangeAspect="1"/>
          </p:cNvPicPr>
          <p:nvPr/>
        </p:nvPicPr>
        <p:blipFill>
          <a:blip r:embed="rId4"/>
          <a:stretch>
            <a:fillRect/>
          </a:stretch>
        </p:blipFill>
        <p:spPr>
          <a:xfrm>
            <a:off x="4449174" y="5998441"/>
            <a:ext cx="2657021" cy="511264"/>
          </a:xfrm>
          <a:prstGeom prst="rect">
            <a:avLst/>
          </a:prstGeom>
        </p:spPr>
      </p:pic>
      <p:sp>
        <p:nvSpPr>
          <p:cNvPr id="20" name="TextBox 19"/>
          <p:cNvSpPr txBox="1"/>
          <p:nvPr/>
        </p:nvSpPr>
        <p:spPr>
          <a:xfrm>
            <a:off x="6499040" y="4436298"/>
            <a:ext cx="3905813" cy="646331"/>
          </a:xfrm>
          <a:prstGeom prst="rect">
            <a:avLst/>
          </a:prstGeom>
          <a:noFill/>
        </p:spPr>
        <p:txBody>
          <a:bodyPr wrap="none" rtlCol="0">
            <a:spAutoFit/>
          </a:bodyPr>
          <a:lstStyle/>
          <a:p>
            <a:pPr>
              <a:defRPr/>
            </a:pPr>
            <a:r>
              <a:rPr lang="en-US" dirty="0">
                <a:solidFill>
                  <a:prstClr val="black"/>
                </a:solidFill>
                <a:latin typeface="Calibri" panose="020F0502020204030204"/>
              </a:rPr>
              <a:t>polarized quark: </a:t>
            </a:r>
            <a:r>
              <a:rPr lang="en-US" dirty="0" err="1">
                <a:solidFill>
                  <a:prstClr val="black"/>
                </a:solidFill>
                <a:latin typeface="Calibri" panose="020F0502020204030204"/>
              </a:rPr>
              <a:t>eikonal</a:t>
            </a:r>
            <a:r>
              <a:rPr lang="en-US" dirty="0">
                <a:solidFill>
                  <a:prstClr val="black"/>
                </a:solidFill>
                <a:latin typeface="Calibri" panose="020F0502020204030204"/>
              </a:rPr>
              <a:t> propagation,</a:t>
            </a:r>
          </a:p>
          <a:p>
            <a:pPr>
              <a:defRPr/>
            </a:pPr>
            <a:r>
              <a:rPr lang="en-US" dirty="0">
                <a:solidFill>
                  <a:prstClr val="black"/>
                </a:solidFill>
                <a:latin typeface="Calibri" panose="020F0502020204030204"/>
              </a:rPr>
              <a:t>non-</a:t>
            </a:r>
            <a:r>
              <a:rPr lang="en-US" dirty="0" err="1">
                <a:solidFill>
                  <a:prstClr val="black"/>
                </a:solidFill>
                <a:latin typeface="Calibri" panose="020F0502020204030204"/>
              </a:rPr>
              <a:t>eikonal</a:t>
            </a:r>
            <a:r>
              <a:rPr lang="en-US" dirty="0">
                <a:solidFill>
                  <a:prstClr val="black"/>
                </a:solidFill>
                <a:latin typeface="Calibri" panose="020F0502020204030204"/>
              </a:rPr>
              <a:t> spin-dependent interaction</a:t>
            </a:r>
          </a:p>
        </p:txBody>
      </p:sp>
      <p:sp>
        <p:nvSpPr>
          <p:cNvPr id="21" name="TextBox 20"/>
          <p:cNvSpPr txBox="1"/>
          <p:nvPr/>
        </p:nvSpPr>
        <p:spPr>
          <a:xfrm>
            <a:off x="4169321" y="4436297"/>
            <a:ext cx="1883593" cy="369332"/>
          </a:xfrm>
          <a:prstGeom prst="rect">
            <a:avLst/>
          </a:prstGeom>
          <a:noFill/>
        </p:spPr>
        <p:txBody>
          <a:bodyPr wrap="none" rtlCol="0">
            <a:spAutoFit/>
          </a:bodyPr>
          <a:lstStyle/>
          <a:p>
            <a:pPr>
              <a:defRPr/>
            </a:pPr>
            <a:r>
              <a:rPr lang="en-US" dirty="0" err="1">
                <a:solidFill>
                  <a:prstClr val="black"/>
                </a:solidFill>
                <a:latin typeface="Calibri" panose="020F0502020204030204"/>
              </a:rPr>
              <a:t>unpolarized</a:t>
            </a:r>
            <a:r>
              <a:rPr lang="en-US" dirty="0">
                <a:solidFill>
                  <a:prstClr val="black"/>
                </a:solidFill>
                <a:latin typeface="Calibri" panose="020F0502020204030204"/>
              </a:rPr>
              <a:t> quark</a:t>
            </a:r>
          </a:p>
        </p:txBody>
      </p:sp>
      <p:cxnSp>
        <p:nvCxnSpPr>
          <p:cNvPr id="23" name="Straight Arrow Connector 22"/>
          <p:cNvCxnSpPr>
            <a:cxnSpLocks/>
          </p:cNvCxnSpPr>
          <p:nvPr/>
        </p:nvCxnSpPr>
        <p:spPr>
          <a:xfrm flipV="1">
            <a:off x="5296862" y="3907800"/>
            <a:ext cx="289233" cy="5226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cxnSpLocks/>
          </p:cNvCxnSpPr>
          <p:nvPr/>
        </p:nvCxnSpPr>
        <p:spPr>
          <a:xfrm flipV="1">
            <a:off x="7375136" y="3925035"/>
            <a:ext cx="1" cy="56511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5"/>
          <a:stretch>
            <a:fillRect/>
          </a:stretch>
        </p:blipFill>
        <p:spPr>
          <a:xfrm>
            <a:off x="2153674" y="4835107"/>
            <a:ext cx="3143188" cy="684446"/>
          </a:xfrm>
          <a:prstGeom prst="rect">
            <a:avLst/>
          </a:prstGeom>
        </p:spPr>
      </p:pic>
      <p:sp>
        <p:nvSpPr>
          <p:cNvPr id="4" name="Slide Number Placeholder 3"/>
          <p:cNvSpPr>
            <a:spLocks noGrp="1"/>
          </p:cNvSpPr>
          <p:nvPr>
            <p:ph type="sldNum" sz="quarter" idx="12"/>
          </p:nvPr>
        </p:nvSpPr>
        <p:spPr/>
        <p:txBody>
          <a:bodyPr/>
          <a:lstStyle/>
          <a:p>
            <a:pPr>
              <a:defRPr/>
            </a:pPr>
            <a:fld id="{E19024E6-CAF2-2844-A979-9EC65125D416}" type="slidenum">
              <a:rPr lang="en-US">
                <a:solidFill>
                  <a:prstClr val="black">
                    <a:tint val="75000"/>
                  </a:prstClr>
                </a:solidFill>
                <a:latin typeface="Calibri" panose="020F0502020204030204"/>
              </a:rPr>
              <a:pPr>
                <a:defRPr/>
              </a:pPr>
              <a:t>7</a:t>
            </a:fld>
            <a:endParaRPr lang="en-US">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928531B3-E3D3-464F-9068-C1FD8991FD41}"/>
              </a:ext>
            </a:extLst>
          </p:cNvPr>
          <p:cNvPicPr>
            <a:picLocks noChangeAspect="1"/>
          </p:cNvPicPr>
          <p:nvPr/>
        </p:nvPicPr>
        <p:blipFill>
          <a:blip r:embed="rId6"/>
          <a:stretch>
            <a:fillRect/>
          </a:stretch>
        </p:blipFill>
        <p:spPr>
          <a:xfrm>
            <a:off x="2986586" y="3400049"/>
            <a:ext cx="5582194" cy="514488"/>
          </a:xfrm>
          <a:prstGeom prst="rect">
            <a:avLst/>
          </a:prstGeom>
        </p:spPr>
      </p:pic>
    </p:spTree>
    <p:extLst>
      <p:ext uri="{BB962C8B-B14F-4D97-AF65-F5344CB8AC3E}">
        <p14:creationId xmlns:p14="http://schemas.microsoft.com/office/powerpoint/2010/main" val="96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par>
                          <p:cTn id="17" fill="hold">
                            <p:stCondLst>
                              <p:cond delay="0"/>
                            </p:stCondLst>
                            <p:childTnLst>
                              <p:par>
                                <p:cTn id="18" presetID="22" presetClass="entr" presetSubtype="4"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8714"/>
            <a:ext cx="9048750" cy="1325563"/>
          </a:xfrm>
        </p:spPr>
        <p:txBody>
          <a:bodyPr/>
          <a:lstStyle/>
          <a:p>
            <a:r>
              <a:rPr lang="en-US" dirty="0">
                <a:solidFill>
                  <a:prstClr val="black"/>
                </a:solidFill>
              </a:rPr>
              <a:t>Polarized fundamental “Wilson line”</a:t>
            </a:r>
            <a:endParaRPr lang="en-US" dirty="0"/>
          </a:p>
        </p:txBody>
      </p:sp>
      <p:sp>
        <p:nvSpPr>
          <p:cNvPr id="3" name="Content Placeholder 2"/>
          <p:cNvSpPr>
            <a:spLocks noGrp="1"/>
          </p:cNvSpPr>
          <p:nvPr>
            <p:ph idx="1"/>
          </p:nvPr>
        </p:nvSpPr>
        <p:spPr>
          <a:xfrm>
            <a:off x="744515" y="2650363"/>
            <a:ext cx="10745120" cy="3463227"/>
          </a:xfrm>
        </p:spPr>
        <p:txBody>
          <a:bodyPr>
            <a:normAutofit/>
          </a:bodyPr>
          <a:lstStyle/>
          <a:p>
            <a:r>
              <a:rPr lang="en-US" sz="2000" dirty="0"/>
              <a:t>In the end one arrives at (KPS ‘17; YK, Sievert, ‘18; cf. Chirilli ’18; </a:t>
            </a:r>
            <a:r>
              <a:rPr lang="en-US" sz="2000" dirty="0" err="1"/>
              <a:t>Altinoluk</a:t>
            </a:r>
            <a:r>
              <a:rPr lang="en-US" sz="2000" dirty="0"/>
              <a:t> et al, ‘20)</a:t>
            </a:r>
          </a:p>
          <a:p>
            <a:endParaRPr lang="en-US" sz="2000" dirty="0"/>
          </a:p>
          <a:p>
            <a:endParaRPr lang="en-US" sz="2000" dirty="0"/>
          </a:p>
          <a:p>
            <a:endParaRPr lang="en-US" sz="2000" dirty="0"/>
          </a:p>
          <a:p>
            <a:endParaRPr lang="en-US" sz="2000" dirty="0"/>
          </a:p>
          <a:p>
            <a:r>
              <a:rPr lang="en-US" sz="2000" dirty="0"/>
              <a:t>We have employed an adjoint light-cone Wilson line </a:t>
            </a:r>
          </a:p>
          <a:p>
            <a:r>
              <a:rPr lang="en-US" sz="2000" dirty="0"/>
              <a:t>Note the simple physical meaning of the first term:</a:t>
            </a:r>
          </a:p>
        </p:txBody>
      </p:sp>
      <p:sp>
        <p:nvSpPr>
          <p:cNvPr id="4" name="Slide Number Placeholder 3"/>
          <p:cNvSpPr>
            <a:spLocks noGrp="1"/>
          </p:cNvSpPr>
          <p:nvPr>
            <p:ph type="sldNum" sz="quarter" idx="12"/>
          </p:nvPr>
        </p:nvSpPr>
        <p:spPr/>
        <p:txBody>
          <a:bodyPr/>
          <a:lstStyle/>
          <a:p>
            <a:pPr>
              <a:defRPr/>
            </a:pPr>
            <a:fld id="{8EB2134C-88A3-0441-B969-98507E5F5B53}" type="slidenum">
              <a:rPr lang="en-US">
                <a:solidFill>
                  <a:prstClr val="black">
                    <a:tint val="75000"/>
                  </a:prstClr>
                </a:solidFill>
                <a:latin typeface="Calibri" panose="020F0502020204030204"/>
              </a:rPr>
              <a:pPr>
                <a:defRPr/>
              </a:pPr>
              <a:t>8</a:t>
            </a:fld>
            <a:endParaRPr lang="en-US" dirty="0">
              <a:solidFill>
                <a:prstClr val="black">
                  <a:tint val="75000"/>
                </a:prstClr>
              </a:solidFill>
              <a:latin typeface="Calibri" panose="020F0502020204030204"/>
            </a:endParaRPr>
          </a:p>
        </p:txBody>
      </p:sp>
      <p:pic>
        <p:nvPicPr>
          <p:cNvPr id="5" name="Picture 4"/>
          <p:cNvPicPr>
            <a:picLocks noChangeAspect="1"/>
          </p:cNvPicPr>
          <p:nvPr/>
        </p:nvPicPr>
        <p:blipFill>
          <a:blip r:embed="rId2"/>
          <a:stretch>
            <a:fillRect/>
          </a:stretch>
        </p:blipFill>
        <p:spPr>
          <a:xfrm>
            <a:off x="3010993" y="1068543"/>
            <a:ext cx="8342807" cy="1339061"/>
          </a:xfrm>
          <a:prstGeom prst="rect">
            <a:avLst/>
          </a:prstGeom>
        </p:spPr>
      </p:pic>
      <p:pic>
        <p:nvPicPr>
          <p:cNvPr id="6" name="Picture 5"/>
          <p:cNvPicPr>
            <a:picLocks noChangeAspect="1"/>
          </p:cNvPicPr>
          <p:nvPr/>
        </p:nvPicPr>
        <p:blipFill>
          <a:blip r:embed="rId3"/>
          <a:stretch>
            <a:fillRect/>
          </a:stretch>
        </p:blipFill>
        <p:spPr>
          <a:xfrm>
            <a:off x="1924594" y="3066891"/>
            <a:ext cx="8494836" cy="1533561"/>
          </a:xfrm>
          <a:prstGeom prst="rect">
            <a:avLst/>
          </a:prstGeom>
        </p:spPr>
      </p:pic>
      <p:pic>
        <p:nvPicPr>
          <p:cNvPr id="7" name="Picture 6"/>
          <p:cNvPicPr>
            <a:picLocks noChangeAspect="1"/>
          </p:cNvPicPr>
          <p:nvPr/>
        </p:nvPicPr>
        <p:blipFill>
          <a:blip r:embed="rId4"/>
          <a:stretch>
            <a:fillRect/>
          </a:stretch>
        </p:blipFill>
        <p:spPr>
          <a:xfrm>
            <a:off x="7786662" y="4628939"/>
            <a:ext cx="3951890" cy="776082"/>
          </a:xfrm>
          <a:prstGeom prst="rect">
            <a:avLst/>
          </a:prstGeom>
        </p:spPr>
      </p:pic>
      <p:pic>
        <p:nvPicPr>
          <p:cNvPr id="8" name="Picture 7">
            <a:extLst>
              <a:ext uri="{FF2B5EF4-FFF2-40B4-BE49-F238E27FC236}">
                <a16:creationId xmlns:a16="http://schemas.microsoft.com/office/drawing/2014/main" id="{02E836D1-5770-734C-9652-49F796EF6940}"/>
              </a:ext>
            </a:extLst>
          </p:cNvPr>
          <p:cNvPicPr>
            <a:picLocks noChangeAspect="1"/>
          </p:cNvPicPr>
          <p:nvPr/>
        </p:nvPicPr>
        <p:blipFill>
          <a:blip r:embed="rId5"/>
          <a:stretch>
            <a:fillRect/>
          </a:stretch>
        </p:blipFill>
        <p:spPr>
          <a:xfrm>
            <a:off x="4557361" y="5769548"/>
            <a:ext cx="3229301" cy="344042"/>
          </a:xfrm>
          <a:prstGeom prst="rect">
            <a:avLst/>
          </a:prstGeom>
        </p:spPr>
      </p:pic>
    </p:spTree>
    <p:extLst>
      <p:ext uri="{BB962C8B-B14F-4D97-AF65-F5344CB8AC3E}">
        <p14:creationId xmlns:p14="http://schemas.microsoft.com/office/powerpoint/2010/main" val="58689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a:t>Evolution for Polarized Quark Dipole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816038"/>
            <a:ext cx="8229600" cy="4420859"/>
          </a:xfrm>
        </p:spPr>
      </p:pic>
      <p:sp>
        <p:nvSpPr>
          <p:cNvPr id="5" name="TextBox 4"/>
          <p:cNvSpPr txBox="1"/>
          <p:nvPr/>
        </p:nvSpPr>
        <p:spPr>
          <a:xfrm>
            <a:off x="2057400" y="1143000"/>
            <a:ext cx="6985310" cy="400110"/>
          </a:xfrm>
          <a:prstGeom prst="rect">
            <a:avLst/>
          </a:prstGeom>
          <a:noFill/>
        </p:spPr>
        <p:txBody>
          <a:bodyPr wrap="none" rtlCol="0">
            <a:spAutoFit/>
          </a:bodyPr>
          <a:lstStyle/>
          <a:p>
            <a:pPr>
              <a:defRPr/>
            </a:pPr>
            <a:r>
              <a:rPr lang="en-US" sz="2000" dirty="0">
                <a:solidFill>
                  <a:prstClr val="black"/>
                </a:solidFill>
                <a:latin typeface="Calibri" panose="020F0502020204030204"/>
              </a:rPr>
              <a:t>One can construct an evolution equation for the polarized dipole:</a:t>
            </a:r>
          </a:p>
        </p:txBody>
      </p:sp>
      <p:sp>
        <p:nvSpPr>
          <p:cNvPr id="6" name="TextBox 5"/>
          <p:cNvSpPr txBox="1"/>
          <p:nvPr/>
        </p:nvSpPr>
        <p:spPr>
          <a:xfrm>
            <a:off x="5856515" y="2960914"/>
            <a:ext cx="3626442" cy="369332"/>
          </a:xfrm>
          <a:prstGeom prst="rect">
            <a:avLst/>
          </a:prstGeom>
          <a:noFill/>
        </p:spPr>
        <p:txBody>
          <a:bodyPr wrap="none" rtlCol="0">
            <a:spAutoFit/>
          </a:bodyPr>
          <a:lstStyle/>
          <a:p>
            <a:pPr>
              <a:defRPr/>
            </a:pPr>
            <a:r>
              <a:rPr lang="en-US" dirty="0">
                <a:solidFill>
                  <a:prstClr val="black"/>
                </a:solidFill>
                <a:latin typeface="Calibri" panose="020F0502020204030204"/>
              </a:rPr>
              <a:t>Spin-dependent (non-</a:t>
            </a:r>
            <a:r>
              <a:rPr lang="en-US" dirty="0" err="1">
                <a:solidFill>
                  <a:prstClr val="black"/>
                </a:solidFill>
                <a:latin typeface="Calibri" panose="020F0502020204030204"/>
              </a:rPr>
              <a:t>eikonal</a:t>
            </a:r>
            <a:r>
              <a:rPr lang="en-US" dirty="0">
                <a:solidFill>
                  <a:prstClr val="black"/>
                </a:solidFill>
                <a:latin typeface="Calibri" panose="020F0502020204030204"/>
              </a:rPr>
              <a:t>) vertex</a:t>
            </a:r>
          </a:p>
        </p:txBody>
      </p:sp>
      <p:cxnSp>
        <p:nvCxnSpPr>
          <p:cNvPr id="8" name="Straight Arrow Connector 7"/>
          <p:cNvCxnSpPr/>
          <p:nvPr/>
        </p:nvCxnSpPr>
        <p:spPr>
          <a:xfrm flipH="1" flipV="1">
            <a:off x="6618514" y="2547258"/>
            <a:ext cx="228600" cy="4136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7304314" y="2547258"/>
            <a:ext cx="228600" cy="4136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81201" y="3145581"/>
            <a:ext cx="1048429" cy="646331"/>
          </a:xfrm>
          <a:prstGeom prst="rect">
            <a:avLst/>
          </a:prstGeom>
          <a:noFill/>
        </p:spPr>
        <p:txBody>
          <a:bodyPr wrap="none" rtlCol="0">
            <a:spAutoFit/>
          </a:bodyPr>
          <a:lstStyle/>
          <a:p>
            <a:pPr>
              <a:defRPr/>
            </a:pPr>
            <a:r>
              <a:rPr lang="en-US" dirty="0">
                <a:solidFill>
                  <a:prstClr val="black"/>
                </a:solidFill>
                <a:latin typeface="Calibri" panose="020F0502020204030204"/>
              </a:rPr>
              <a:t>polarized</a:t>
            </a:r>
          </a:p>
          <a:p>
            <a:pPr>
              <a:defRPr/>
            </a:pPr>
            <a:r>
              <a:rPr lang="en-US" dirty="0">
                <a:solidFill>
                  <a:prstClr val="black"/>
                </a:solidFill>
                <a:latin typeface="Calibri" panose="020F0502020204030204"/>
              </a:rPr>
              <a:t>particle</a:t>
            </a:r>
          </a:p>
        </p:txBody>
      </p:sp>
      <p:cxnSp>
        <p:nvCxnSpPr>
          <p:cNvPr id="14" name="Straight Arrow Connector 13"/>
          <p:cNvCxnSpPr/>
          <p:nvPr/>
        </p:nvCxnSpPr>
        <p:spPr>
          <a:xfrm flipV="1">
            <a:off x="2688771" y="2515148"/>
            <a:ext cx="141514" cy="58782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042710" y="5069541"/>
            <a:ext cx="1538370" cy="923330"/>
          </a:xfrm>
          <a:prstGeom prst="rect">
            <a:avLst/>
          </a:prstGeom>
          <a:noFill/>
        </p:spPr>
        <p:txBody>
          <a:bodyPr wrap="none" rtlCol="0">
            <a:spAutoFit/>
          </a:bodyPr>
          <a:lstStyle/>
          <a:p>
            <a:pPr>
              <a:defRPr/>
            </a:pPr>
            <a:r>
              <a:rPr lang="en-US" dirty="0">
                <a:solidFill>
                  <a:prstClr val="black"/>
                </a:solidFill>
                <a:latin typeface="Calibri" panose="020F0502020204030204"/>
              </a:rPr>
              <a:t>box =</a:t>
            </a:r>
          </a:p>
          <a:p>
            <a:pPr>
              <a:defRPr/>
            </a:pPr>
            <a:r>
              <a:rPr lang="en-US" dirty="0">
                <a:solidFill>
                  <a:prstClr val="black"/>
                </a:solidFill>
                <a:latin typeface="Calibri" panose="020F0502020204030204"/>
              </a:rPr>
              <a:t>target shock</a:t>
            </a:r>
          </a:p>
          <a:p>
            <a:pPr>
              <a:defRPr/>
            </a:pPr>
            <a:r>
              <a:rPr lang="en-US" dirty="0">
                <a:solidFill>
                  <a:prstClr val="black"/>
                </a:solidFill>
                <a:latin typeface="Calibri" panose="020F0502020204030204"/>
              </a:rPr>
              <a:t>wave (proton)</a:t>
            </a:r>
          </a:p>
        </p:txBody>
      </p:sp>
      <p:cxnSp>
        <p:nvCxnSpPr>
          <p:cNvPr id="17" name="Straight Arrow Connector 16"/>
          <p:cNvCxnSpPr/>
          <p:nvPr/>
        </p:nvCxnSpPr>
        <p:spPr>
          <a:xfrm flipV="1">
            <a:off x="9482958" y="4475124"/>
            <a:ext cx="95831" cy="5002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8113060" y="5741894"/>
            <a:ext cx="929651" cy="147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Left Brace 2"/>
          <p:cNvSpPr/>
          <p:nvPr/>
        </p:nvSpPr>
        <p:spPr>
          <a:xfrm>
            <a:off x="3029629" y="3718560"/>
            <a:ext cx="305754" cy="2438400"/>
          </a:xfrm>
          <a:prstGeom prst="leftBrace">
            <a:avLst>
              <a:gd name="adj1" fmla="val 8333"/>
              <a:gd name="adj2" fmla="val 50357"/>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Calibri" panose="020F0502020204030204"/>
            </a:endParaRPr>
          </a:p>
        </p:txBody>
      </p:sp>
      <p:sp>
        <p:nvSpPr>
          <p:cNvPr id="7" name="TextBox 6"/>
          <p:cNvSpPr txBox="1"/>
          <p:nvPr/>
        </p:nvSpPr>
        <p:spPr>
          <a:xfrm>
            <a:off x="1712847" y="4476095"/>
            <a:ext cx="1477649" cy="923330"/>
          </a:xfrm>
          <a:prstGeom prst="rect">
            <a:avLst/>
          </a:prstGeom>
          <a:noFill/>
        </p:spPr>
        <p:txBody>
          <a:bodyPr wrap="none" rtlCol="0">
            <a:spAutoFit/>
          </a:bodyPr>
          <a:lstStyle/>
          <a:p>
            <a:pPr>
              <a:defRPr/>
            </a:pPr>
            <a:r>
              <a:rPr lang="en-US" dirty="0">
                <a:solidFill>
                  <a:prstClr val="black"/>
                </a:solidFill>
                <a:latin typeface="Calibri" panose="020F0502020204030204"/>
              </a:rPr>
              <a:t>similar to the </a:t>
            </a:r>
          </a:p>
          <a:p>
            <a:pPr>
              <a:defRPr/>
            </a:pPr>
            <a:r>
              <a:rPr lang="en-US" dirty="0">
                <a:solidFill>
                  <a:prstClr val="black"/>
                </a:solidFill>
                <a:latin typeface="Calibri" panose="020F0502020204030204"/>
              </a:rPr>
              <a:t>unpolarized</a:t>
            </a:r>
          </a:p>
          <a:p>
            <a:pPr>
              <a:defRPr/>
            </a:pPr>
            <a:r>
              <a:rPr lang="en-US" dirty="0">
                <a:solidFill>
                  <a:prstClr val="black"/>
                </a:solidFill>
                <a:latin typeface="Calibri" panose="020F0502020204030204"/>
              </a:rPr>
              <a:t>BK evolution</a:t>
            </a:r>
          </a:p>
        </p:txBody>
      </p:sp>
      <p:sp>
        <p:nvSpPr>
          <p:cNvPr id="9" name="Slide Number Placeholder 8"/>
          <p:cNvSpPr>
            <a:spLocks noGrp="1"/>
          </p:cNvSpPr>
          <p:nvPr>
            <p:ph type="sldNum" sz="quarter" idx="12"/>
          </p:nvPr>
        </p:nvSpPr>
        <p:spPr/>
        <p:txBody>
          <a:bodyPr/>
          <a:lstStyle/>
          <a:p>
            <a:pPr>
              <a:defRPr/>
            </a:pPr>
            <a:fld id="{8EB2134C-88A3-0441-B969-98507E5F5B53}" type="slidenum">
              <a:rPr lang="en-US">
                <a:solidFill>
                  <a:prstClr val="black">
                    <a:tint val="75000"/>
                  </a:prstClr>
                </a:solidFill>
                <a:latin typeface="Calibri" panose="020F0502020204030204"/>
              </a:rPr>
              <a:pPr>
                <a:defRPr/>
              </a:pPr>
              <a:t>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60666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par>
                          <p:cTn id="26" fill="hold">
                            <p:stCondLst>
                              <p:cond delay="0"/>
                            </p:stCondLst>
                            <p:childTnLst>
                              <p:par>
                                <p:cTn id="27" presetID="22" presetClass="entr" presetSubtype="4"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2"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5" grpId="0"/>
      <p:bldP spid="3" grpId="0" animBg="1"/>
      <p:bldP spid="7" grpId="0"/>
    </p:bldLst>
  </p:timing>
</p:sld>
</file>

<file path=ppt/theme/theme1.xml><?xml version="1.0" encoding="utf-8"?>
<a:theme xmlns:a="http://schemas.openxmlformats.org/drawingml/2006/main" name="BrushVTI">
  <a:themeElements>
    <a:clrScheme name="AnalogousFromLightSeed_2SEEDS">
      <a:dk1>
        <a:srgbClr val="000000"/>
      </a:dk1>
      <a:lt1>
        <a:srgbClr val="FFFFFF"/>
      </a:lt1>
      <a:dk2>
        <a:srgbClr val="293B21"/>
      </a:dk2>
      <a:lt2>
        <a:srgbClr val="E7E8E2"/>
      </a:lt2>
      <a:accent1>
        <a:srgbClr val="867FBA"/>
      </a:accent1>
      <a:accent2>
        <a:srgbClr val="96A4C6"/>
      </a:accent2>
      <a:accent3>
        <a:srgbClr val="B096C6"/>
      </a:accent3>
      <a:accent4>
        <a:srgbClr val="BAA07F"/>
      </a:accent4>
      <a:accent5>
        <a:srgbClr val="A6A57E"/>
      </a:accent5>
      <a:accent6>
        <a:srgbClr val="96AB75"/>
      </a:accent6>
      <a:hlink>
        <a:srgbClr val="808751"/>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1670</Words>
  <Application>Microsoft Macintosh PowerPoint</Application>
  <PresentationFormat>Widescreen</PresentationFormat>
  <Paragraphs>237</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 Math</vt:lpstr>
      <vt:lpstr>Century Gothic</vt:lpstr>
      <vt:lpstr>Symbol</vt:lpstr>
      <vt:lpstr>BrushVTI</vt:lpstr>
      <vt:lpstr> An Update on Helicity Evolution at Small x</vt:lpstr>
      <vt:lpstr>Proton Spin Puzzle</vt:lpstr>
      <vt:lpstr>Our goal</vt:lpstr>
      <vt:lpstr>Philosophy of our approach</vt:lpstr>
      <vt:lpstr>Helicity Evolution at Small x</vt:lpstr>
      <vt:lpstr>Quark Helicity Observables at Small x</vt:lpstr>
      <vt:lpstr>Polarized Dipole: non-eikonal small-x physics</vt:lpstr>
      <vt:lpstr>Polarized fundamental “Wilson line”</vt:lpstr>
      <vt:lpstr>Evolution for Polarized Quark Dipole</vt:lpstr>
      <vt:lpstr>Large-Nc Evolution</vt:lpstr>
      <vt:lpstr>Quark Helicity at Small x</vt:lpstr>
      <vt:lpstr>Small-x Helicity Evolution at large Nc&amp;Nf</vt:lpstr>
      <vt:lpstr>Small-x Helicity Asymptotics at large Nc&amp;Nf</vt:lpstr>
      <vt:lpstr>Helicity JIMWLK</vt:lpstr>
      <vt:lpstr>Helicity McLerran-Venugopalan Model</vt:lpstr>
      <vt:lpstr>New results to be presented at this QCD Evolution</vt:lpstr>
      <vt:lpstr>Musings on gluon helicity</vt:lpstr>
      <vt:lpstr>Musings on gluon helicity</vt:lpstr>
      <vt:lpstr>Musings on gluon helicity</vt:lpstr>
      <vt:lpstr>Beyond Helicity</vt:lpstr>
      <vt:lpstr>Conclusions</vt:lpstr>
      <vt:lpstr>Backup Slides</vt:lpstr>
      <vt:lpstr>Gluon Helicity at Small x</vt:lpstr>
      <vt:lpstr>Dipole Gluon Helicity TMD</vt:lpstr>
      <vt:lpstr>Dipole Gluon Helicity TMD</vt:lpstr>
      <vt:lpstr>Dipole TMD vs dipole amplitude</vt:lpstr>
      <vt:lpstr>Evolution Equation</vt:lpstr>
      <vt:lpstr>Large-Nc Evolution: Equations</vt:lpstr>
      <vt:lpstr>Large-Nc Evolution Equations: 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First analysis of world polarized DIS data with small-x helicity evolution</dc:title>
  <dc:creator>Kovchegov, Yuri</dc:creator>
  <cp:lastModifiedBy>Kovchegov, Yuri</cp:lastModifiedBy>
  <cp:revision>157</cp:revision>
  <cp:lastPrinted>2021-05-10T22:53:53Z</cp:lastPrinted>
  <dcterms:created xsi:type="dcterms:W3CDTF">2021-04-16T15:29:44Z</dcterms:created>
  <dcterms:modified xsi:type="dcterms:W3CDTF">2021-05-11T18:47:45Z</dcterms:modified>
</cp:coreProperties>
</file>