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7" r:id="rId3"/>
    <p:sldId id="479" r:id="rId4"/>
    <p:sldId id="480" r:id="rId5"/>
    <p:sldId id="267" r:id="rId6"/>
    <p:sldId id="486" r:id="rId7"/>
    <p:sldId id="487" r:id="rId8"/>
    <p:sldId id="488" r:id="rId9"/>
    <p:sldId id="489" r:id="rId10"/>
    <p:sldId id="490" r:id="rId11"/>
    <p:sldId id="492" r:id="rId12"/>
    <p:sldId id="493" r:id="rId13"/>
    <p:sldId id="491" r:id="rId14"/>
    <p:sldId id="494" r:id="rId15"/>
    <p:sldId id="495" r:id="rId16"/>
    <p:sldId id="497" r:id="rId17"/>
    <p:sldId id="500" r:id="rId18"/>
    <p:sldId id="496" r:id="rId19"/>
    <p:sldId id="499" r:id="rId20"/>
    <p:sldId id="4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6B98-AD92-46F2-B7B3-41D6E8277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BF0CA-E9B6-4170-9B99-1E6107156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9875E-C36D-4E61-BA9B-1041AAB2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0523-270B-4DFA-B148-71195382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3FFA3-89BB-4C87-848C-6185BB95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5C64-E4EB-46E8-BB32-38FCE449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BC0F6-F704-4856-B13E-D03AE15ED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5D1A5-2C0F-4CC5-9074-21CEFDAE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509DF-5402-48F8-927A-CED3EA39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A70FD-BCB1-4CC1-AE0D-C2D1ED41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DBEC-1074-4D1F-8276-0ABB0ACE0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35F3A-9702-49EE-99E9-D16DD7946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7E722-79DA-401E-B372-270088EF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1F437-B69C-413E-A24D-575F51D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1E4E-F209-4D21-8104-67A86D3E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A0AD-CC48-4FEE-9B9E-DA834F3A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F26E-C64F-4919-AA36-6E80E243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09BD-0D68-42DB-912B-11D27553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F9D55-1B4E-40D6-A16C-8E22B54B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48BDC-3FEB-45A7-B1CC-A45EAFAD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B791-7701-41AC-93CF-DEA37117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44746-7E64-4B45-9EF7-1C172D2C1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DEE1-2938-4A27-AA98-5D1EE083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86EF0-B631-41A9-8A89-DD1DA5C5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2C2F-E1F2-48AA-86E9-C2A288CB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52FF-3E2D-4224-8228-7CBFB71E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CA7F-6E6E-453E-A1C6-BD81458FA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7781E-E9B0-4A17-B2AF-610BF530D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42948-E095-4A87-A585-1DB0F116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8E302-A353-458B-91EF-078648EA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DF596-273A-4034-AB94-12B250D4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821F-39E7-4437-BE51-0BA7CFB2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900BF-ABD7-4BC5-B0A4-739D8145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84E3E-DEEE-4F7C-AE14-A826D169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6A676-FAD4-4367-9036-8FDEBBAD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3721F-DBC4-47F8-97F8-DEAF8FA69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6AC5A-0B74-4E65-8E04-A75B3384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8E078-B4C1-4AAB-BD9C-6579A80D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0420B-74CD-43C7-BAD0-F0012039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7466-0865-4BCC-88A1-0A2798B5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1F393-D583-434E-8551-A0D9F568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00237-17B1-47F7-9F18-4E41B7E8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30E9E-DA1D-442D-A09F-44A733C3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1B4FD-65B2-4367-A923-F4A092EB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23100-B66F-43F8-8C01-8823E0B4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6F7F1-79F1-46E3-9FB7-FB05664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DF6F-9921-4EE4-B774-5D178707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D60F7-4B99-470C-92BE-1D55662F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4CE41-C7BD-4EE8-848A-ED3D44A5A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12997-DD51-4AA9-A131-72AD6E60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150-3994-4858-9FB6-363A63CA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A3B7-F844-41F7-9EF9-9A81D56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9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D44F-1EA8-4BFE-A558-534128E3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66550-9834-4F99-823E-A7155C655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04246-5A9A-486E-9863-2030A93C5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7319D-81D7-4324-98A5-41029271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BE24D-394E-423E-AEEF-14140902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6BC86-2D60-4835-BFB5-3BFECB7F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105CC-A5D7-4D4B-8D46-225F9D6F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B28B8-5098-4AB9-99DC-D6DBF1E9E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C436-3AD5-478C-AFC2-9F6AAB5D6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9B5F-EE8E-4600-A262-68CE14AD493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63BD6-357C-4209-BBA8-0FC969919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A72F3-D290-4FF6-B1A8-C60E92503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DABB-59CF-4D29-9F56-045AA81E3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4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.xml"/><Relationship Id="rId7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9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8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4.xml"/><Relationship Id="rId7" Type="http://schemas.openxmlformats.org/officeDocument/2006/relationships/image" Target="../media/image4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42.em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17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tags" Target="../tags/tag19.xml"/><Relationship Id="rId10" Type="http://schemas.openxmlformats.org/officeDocument/2006/relationships/image" Target="../media/image47.emf"/><Relationship Id="rId4" Type="http://schemas.openxmlformats.org/officeDocument/2006/relationships/tags" Target="../tags/tag18.xml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3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clip.marutank.net/#s=%5Cnewcommand%7B%5Cnn%7D%7B%5Cnonumber%20%5C%5C%7D%0A%5Cbegin%7Beqnarray*%7D%0A%2B%20%5C%20c.c.%0A%5Cend%7Beqnarray*%7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74E5-077F-48CA-902E-E10805DD3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557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Single spin asymmetry at two-loops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6BA7B-CBE7-4736-8E2E-7DB55AB37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Yoshitaka Hatta</a:t>
            </a:r>
          </a:p>
          <a:p>
            <a:r>
              <a:rPr lang="en-US" sz="2800" dirty="0"/>
              <a:t>BNL/RIKEN BNL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96327-333A-4F64-9340-9701FDAA524C}"/>
              </a:ext>
            </a:extLst>
          </p:cNvPr>
          <p:cNvSpPr txBox="1"/>
          <p:nvPr/>
        </p:nvSpPr>
        <p:spPr>
          <a:xfrm>
            <a:off x="1214120" y="5161280"/>
            <a:ext cx="1123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Sanjin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Benic</a:t>
            </a:r>
            <a:r>
              <a:rPr lang="en-US" sz="2400" dirty="0">
                <a:solidFill>
                  <a:srgbClr val="0070C0"/>
                </a:solidFill>
              </a:rPr>
              <a:t>, YH, Hsiang-nan Li, Dong-</a:t>
            </a:r>
            <a:r>
              <a:rPr lang="en-US" sz="2400" dirty="0" err="1">
                <a:solidFill>
                  <a:srgbClr val="0070C0"/>
                </a:solidFill>
              </a:rPr>
              <a:t>jing</a:t>
            </a:r>
            <a:r>
              <a:rPr lang="en-US" sz="2400" dirty="0">
                <a:solidFill>
                  <a:srgbClr val="0070C0"/>
                </a:solidFill>
              </a:rPr>
              <a:t> Yang</a:t>
            </a:r>
            <a:r>
              <a:rPr lang="en-US" sz="2400" dirty="0">
                <a:solidFill>
                  <a:srgbClr val="002060"/>
                </a:solidFill>
              </a:rPr>
              <a:t>,    Phys. Rev. D100 (2019), 094027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Benic</a:t>
            </a:r>
            <a:r>
              <a:rPr lang="en-US" sz="2400" dirty="0">
                <a:solidFill>
                  <a:srgbClr val="0070C0"/>
                </a:solidFill>
              </a:rPr>
              <a:t>, YH, Li, </a:t>
            </a:r>
            <a:r>
              <a:rPr lang="en-US" sz="2400" dirty="0">
                <a:solidFill>
                  <a:srgbClr val="002060"/>
                </a:solidFill>
              </a:rPr>
              <a:t>work in progress </a:t>
            </a:r>
          </a:p>
        </p:txBody>
      </p:sp>
    </p:spTree>
    <p:extLst>
      <p:ext uri="{BB962C8B-B14F-4D97-AF65-F5344CB8AC3E}">
        <p14:creationId xmlns:p14="http://schemas.microsoft.com/office/powerpoint/2010/main" val="158481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50AD-229E-4E79-B6C5-029FF8A0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515600" cy="1325563"/>
          </a:xfrm>
        </p:spPr>
        <p:txBody>
          <a:bodyPr/>
          <a:lstStyle/>
          <a:p>
            <a:r>
              <a:rPr lang="en-US" dirty="0" err="1"/>
              <a:t>Wandzura-Wilczek</a:t>
            </a:r>
            <a:r>
              <a:rPr lang="en-US" dirty="0"/>
              <a:t> approximation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036AD0-2A6D-4C41-BFEB-79DB5A91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68" y="1537968"/>
            <a:ext cx="4361155" cy="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60EE697-EC04-45DE-94D7-1763FA4E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70" y="1509474"/>
            <a:ext cx="3879400" cy="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2E7B2-AC98-436F-BBAC-A51A1B81FEA6}"/>
              </a:ext>
            </a:extLst>
          </p:cNvPr>
          <p:cNvSpPr txBox="1"/>
          <p:nvPr/>
        </p:nvSpPr>
        <p:spPr>
          <a:xfrm>
            <a:off x="323942" y="3632309"/>
            <a:ext cx="1194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SSA solely from collinear twist-two PDFs and twist-two FFs. </a:t>
            </a:r>
          </a:p>
          <a:p>
            <a:r>
              <a:rPr lang="en-US" sz="2800" dirty="0"/>
              <a:t>No higher-twist distributions involved.</a:t>
            </a:r>
          </a:p>
          <a:p>
            <a:r>
              <a:rPr lang="en-US" sz="2800" dirty="0"/>
              <a:t>Not proportional to the current quark mass.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7D38D-6715-46F4-AC90-D7D43EAD15A7}"/>
              </a:ext>
            </a:extLst>
          </p:cNvPr>
          <p:cNvSpPr txBox="1"/>
          <p:nvPr/>
        </p:nvSpPr>
        <p:spPr>
          <a:xfrm>
            <a:off x="2893695" y="2832089"/>
            <a:ext cx="39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polarized quark PDF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C7D3CF-8526-4A3A-BC4D-25EA8FDB2BA9}"/>
              </a:ext>
            </a:extLst>
          </p:cNvPr>
          <p:cNvCxnSpPr>
            <a:cxnSpLocks/>
          </p:cNvCxnSpPr>
          <p:nvPr/>
        </p:nvCxnSpPr>
        <p:spPr>
          <a:xfrm flipV="1">
            <a:off x="3992880" y="2208088"/>
            <a:ext cx="0" cy="65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FB021B-352A-4CC1-89E6-07E178766BED}"/>
              </a:ext>
            </a:extLst>
          </p:cNvPr>
          <p:cNvCxnSpPr>
            <a:cxnSpLocks/>
          </p:cNvCxnSpPr>
          <p:nvPr/>
        </p:nvCxnSpPr>
        <p:spPr>
          <a:xfrm flipH="1">
            <a:off x="8107680" y="4983704"/>
            <a:ext cx="811846" cy="510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D83F84-EF84-49F8-84BA-B477E92AC90F}"/>
              </a:ext>
            </a:extLst>
          </p:cNvPr>
          <p:cNvSpPr txBox="1"/>
          <p:nvPr/>
        </p:nvSpPr>
        <p:spPr>
          <a:xfrm>
            <a:off x="9056209" y="4783649"/>
            <a:ext cx="306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unpolarized 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12631-E711-4981-986D-EA2CABB8E9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99" y="5509050"/>
            <a:ext cx="5956221" cy="6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BBA2-D328-4A39-ABCA-F89D6DBC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-132715"/>
            <a:ext cx="10515600" cy="1325563"/>
          </a:xfrm>
        </p:spPr>
        <p:txBody>
          <a:bodyPr/>
          <a:lstStyle/>
          <a:p>
            <a:r>
              <a:rPr lang="en-US" dirty="0"/>
              <a:t>Hard part: Box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D05F2-A9AE-45A8-928B-2DD9080BD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138" y="1035677"/>
            <a:ext cx="3947803" cy="3401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1DD8B-E29B-46D3-8C15-98511A5AD36A}"/>
              </a:ext>
            </a:extLst>
          </p:cNvPr>
          <p:cNvSpPr txBox="1"/>
          <p:nvPr/>
        </p:nvSpPr>
        <p:spPr>
          <a:xfrm>
            <a:off x="269240" y="1118471"/>
            <a:ext cx="6182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phase at the Born and 1-loop diagrams.</a:t>
            </a:r>
          </a:p>
          <a:p>
            <a:r>
              <a:rPr lang="en-US" sz="2000" dirty="0"/>
              <a:t>Phase starts to show up first at 2-loops.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 example of 2-loop diagrams that contribute to SSA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B11A6-A408-4A44-B616-F87DD8977DAC}"/>
              </a:ext>
            </a:extLst>
          </p:cNvPr>
          <p:cNvSpPr txBox="1"/>
          <p:nvPr/>
        </p:nvSpPr>
        <p:spPr>
          <a:xfrm>
            <a:off x="715264" y="4610888"/>
            <a:ext cx="105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Check if the on-shell conditions have a solution </a:t>
            </a:r>
            <a:r>
              <a:rPr lang="en-US" sz="2000" dirty="0">
                <a:sym typeface="Wingdings" panose="05000000000000000000" pitchFamily="2" charset="2"/>
              </a:rPr>
              <a:t> imaginary phase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4115F-D846-4ED9-B447-CE1874E32D13}"/>
              </a:ext>
            </a:extLst>
          </p:cNvPr>
          <p:cNvSpPr txBox="1"/>
          <p:nvPr/>
        </p:nvSpPr>
        <p:spPr>
          <a:xfrm>
            <a:off x="7929880" y="1953526"/>
            <a:ext cx="77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8B180-C64C-4280-AAFF-5F15B666F3C6}"/>
              </a:ext>
            </a:extLst>
          </p:cNvPr>
          <p:cNvSpPr txBox="1"/>
          <p:nvPr/>
        </p:nvSpPr>
        <p:spPr>
          <a:xfrm>
            <a:off x="7929880" y="2839206"/>
            <a:ext cx="77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A6B29-4916-4102-B44D-1F2167043B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80" y="3480878"/>
            <a:ext cx="249468" cy="288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CFDF0-B210-44C4-9277-BAA225B130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97" y="3480878"/>
            <a:ext cx="257580" cy="288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C85A0-D546-4EF9-B8DA-8CDF0454C9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71" y="5347999"/>
            <a:ext cx="894432" cy="361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FFE8BC-6767-4289-B3CE-5DCB87D5F7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71" y="6083708"/>
            <a:ext cx="894432" cy="3610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108CC0-1464-439D-AEEB-80B98CC2CFB4}"/>
              </a:ext>
            </a:extLst>
          </p:cNvPr>
          <p:cNvSpPr txBox="1"/>
          <p:nvPr/>
        </p:nvSpPr>
        <p:spPr>
          <a:xfrm>
            <a:off x="3309117" y="5296731"/>
            <a:ext cx="210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2 roots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  2 roots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40500-0BD7-4958-BFD2-FBD70AFDCD62}"/>
              </a:ext>
            </a:extLst>
          </p:cNvPr>
          <p:cNvSpPr txBox="1"/>
          <p:nvPr/>
        </p:nvSpPr>
        <p:spPr>
          <a:xfrm>
            <a:off x="5458460" y="5528508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root collinear to the incoming quark, </a:t>
            </a:r>
          </a:p>
          <a:p>
            <a:r>
              <a:rPr lang="en-US" sz="2000" dirty="0"/>
              <a:t>the other is not.</a:t>
            </a:r>
          </a:p>
        </p:txBody>
      </p:sp>
    </p:spTree>
    <p:extLst>
      <p:ext uri="{BB962C8B-B14F-4D97-AF65-F5344CB8AC3E}">
        <p14:creationId xmlns:p14="http://schemas.microsoft.com/office/powerpoint/2010/main" val="194693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C4E3C9-FD76-4BE1-8399-9816C4EE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12673"/>
            <a:ext cx="10515600" cy="1325563"/>
          </a:xfrm>
        </p:spPr>
        <p:txBody>
          <a:bodyPr/>
          <a:lstStyle/>
          <a:p>
            <a:r>
              <a:rPr lang="en-US" dirty="0"/>
              <a:t>Hard part: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515BB-8109-4905-B902-641664832494}"/>
              </a:ext>
            </a:extLst>
          </p:cNvPr>
          <p:cNvSpPr txBox="1"/>
          <p:nvPr/>
        </p:nvSpPr>
        <p:spPr>
          <a:xfrm>
            <a:off x="147320" y="1212890"/>
            <a:ext cx="885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example of 2-loop diagrams that do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contribute to SSA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BAFC6-8949-4683-A5C2-F5C05CB5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74" y="2051064"/>
            <a:ext cx="8108181" cy="2755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4210CC-9DD3-4570-9B91-F3CC8467E338}"/>
              </a:ext>
            </a:extLst>
          </p:cNvPr>
          <p:cNvSpPr txBox="1"/>
          <p:nvPr/>
        </p:nvSpPr>
        <p:spPr>
          <a:xfrm>
            <a:off x="3610464" y="4726186"/>
            <a:ext cx="559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Real-virtual cancellation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DF879-9953-4E56-A1A7-FD2D993408A7}"/>
              </a:ext>
            </a:extLst>
          </p:cNvPr>
          <p:cNvSpPr txBox="1"/>
          <p:nvPr/>
        </p:nvSpPr>
        <p:spPr>
          <a:xfrm>
            <a:off x="3412344" y="6101080"/>
            <a:ext cx="50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all diagrams, all possible cuts.</a:t>
            </a:r>
          </a:p>
        </p:txBody>
      </p:sp>
    </p:spTree>
    <p:extLst>
      <p:ext uri="{BB962C8B-B14F-4D97-AF65-F5344CB8AC3E}">
        <p14:creationId xmlns:p14="http://schemas.microsoft.com/office/powerpoint/2010/main" val="10999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76CD-F940-4B97-9B41-3466A029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0"/>
            <a:ext cx="10515600" cy="1325563"/>
          </a:xfrm>
        </p:spPr>
        <p:txBody>
          <a:bodyPr/>
          <a:lstStyle/>
          <a:p>
            <a:r>
              <a:rPr lang="en-US" dirty="0"/>
              <a:t>Hard part </a:t>
            </a:r>
            <a:r>
              <a:rPr lang="en-US" sz="3600" dirty="0"/>
              <a:t>(there are 12 diagrams in total)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A8092-E2DC-4A0A-A1FC-9BFDC7EEF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1325563"/>
            <a:ext cx="9767386" cy="3827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20838-A529-45E3-A9E7-DCD2774E2F1A}"/>
              </a:ext>
            </a:extLst>
          </p:cNvPr>
          <p:cNvSpPr txBox="1"/>
          <p:nvPr/>
        </p:nvSpPr>
        <p:spPr>
          <a:xfrm>
            <a:off x="9560560" y="4506277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+ mirror images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DA5E0-4E71-4785-BBDF-775CD16D68BB}"/>
              </a:ext>
            </a:extLst>
          </p:cNvPr>
          <p:cNvSpPr txBox="1"/>
          <p:nvPr/>
        </p:nvSpPr>
        <p:spPr>
          <a:xfrm>
            <a:off x="2294706" y="5770999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Imaginary piece alone respects the QED, QCD gauge invariance.</a:t>
            </a:r>
          </a:p>
        </p:txBody>
      </p:sp>
    </p:spTree>
    <p:extLst>
      <p:ext uri="{BB962C8B-B14F-4D97-AF65-F5344CB8AC3E}">
        <p14:creationId xmlns:p14="http://schemas.microsoft.com/office/powerpoint/2010/main" val="324553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0521-2A83-4966-92B8-187E44D8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51404"/>
            <a:ext cx="10515600" cy="1325563"/>
          </a:xfrm>
        </p:spPr>
        <p:txBody>
          <a:bodyPr/>
          <a:lstStyle/>
          <a:p>
            <a:r>
              <a:rPr lang="en-US" dirty="0"/>
              <a:t>Factorization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5B9A4-4A94-405C-A346-D5EA5409DF34}"/>
              </a:ext>
            </a:extLst>
          </p:cNvPr>
          <p:cNvSpPr txBox="1"/>
          <p:nvPr/>
        </p:nvSpPr>
        <p:spPr>
          <a:xfrm>
            <a:off x="289560" y="1274159"/>
            <a:ext cx="924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diagrams contain collinear divergence </a:t>
            </a:r>
          </a:p>
          <a:p>
            <a:r>
              <a:rPr lang="en-US" sz="2400" dirty="0"/>
              <a:t>Discard the known contributions in the literature.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B5A2F-8A04-4EC2-88C4-8A003A5E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1" y="2414966"/>
            <a:ext cx="7540846" cy="31249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4C98ED-8644-4D6B-89B2-62D2E59D8C5E}"/>
              </a:ext>
            </a:extLst>
          </p:cNvPr>
          <p:cNvCxnSpPr>
            <a:cxnSpLocks/>
          </p:cNvCxnSpPr>
          <p:nvPr/>
        </p:nvCxnSpPr>
        <p:spPr>
          <a:xfrm flipH="1" flipV="1">
            <a:off x="1676400" y="4551741"/>
            <a:ext cx="35560" cy="128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8011EC-4F3B-47F4-AB56-A8F77B02A8E1}"/>
              </a:ext>
            </a:extLst>
          </p:cNvPr>
          <p:cNvSpPr txBox="1"/>
          <p:nvPr/>
        </p:nvSpPr>
        <p:spPr>
          <a:xfrm>
            <a:off x="1066800" y="5900160"/>
            <a:ext cx="617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Divergence when this gluon is collinear </a:t>
            </a:r>
          </a:p>
          <a:p>
            <a:r>
              <a:rPr lang="en-US" sz="2400" dirty="0"/>
              <a:t>and has a transverse polarization index.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0AED4-66F6-4737-B299-0ECA553F29DE}"/>
              </a:ext>
            </a:extLst>
          </p:cNvPr>
          <p:cNvSpPr txBox="1"/>
          <p:nvPr/>
        </p:nvSpPr>
        <p:spPr>
          <a:xfrm>
            <a:off x="8414260" y="3634353"/>
            <a:ext cx="418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Re-factorize. This is called </a:t>
            </a:r>
          </a:p>
          <a:p>
            <a:r>
              <a:rPr lang="en-US" sz="2400" dirty="0"/>
              <a:t>`hard pole’ in SSA literature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E9F157-8C0B-453E-BA5E-D50975A742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60" y="4669642"/>
            <a:ext cx="1971401" cy="33870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45F1C7-1E73-4DC1-A5F4-19C843160CDC}"/>
              </a:ext>
            </a:extLst>
          </p:cNvPr>
          <p:cNvSpPr/>
          <p:nvPr/>
        </p:nvSpPr>
        <p:spPr>
          <a:xfrm>
            <a:off x="758698" y="3365161"/>
            <a:ext cx="3313684" cy="984343"/>
          </a:xfrm>
          <a:custGeom>
            <a:avLst/>
            <a:gdLst>
              <a:gd name="connsiteX0" fmla="*/ 0 w 2712720"/>
              <a:gd name="connsiteY0" fmla="*/ 0 h 984343"/>
              <a:gd name="connsiteX1" fmla="*/ 629920 w 2712720"/>
              <a:gd name="connsiteY1" fmla="*/ 619760 h 984343"/>
              <a:gd name="connsiteX2" fmla="*/ 1442720 w 2712720"/>
              <a:gd name="connsiteY2" fmla="*/ 965200 h 984343"/>
              <a:gd name="connsiteX3" fmla="*/ 2712720 w 2712720"/>
              <a:gd name="connsiteY3" fmla="*/ 909320 h 98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720" h="984343">
                <a:moveTo>
                  <a:pt x="0" y="0"/>
                </a:moveTo>
                <a:cubicBezTo>
                  <a:pt x="194733" y="229446"/>
                  <a:pt x="389467" y="458893"/>
                  <a:pt x="629920" y="619760"/>
                </a:cubicBezTo>
                <a:cubicBezTo>
                  <a:pt x="870373" y="780627"/>
                  <a:pt x="1095587" y="916940"/>
                  <a:pt x="1442720" y="965200"/>
                </a:cubicBezTo>
                <a:cubicBezTo>
                  <a:pt x="1789853" y="1013460"/>
                  <a:pt x="2251286" y="961390"/>
                  <a:pt x="2712720" y="909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DD118-100F-4BEB-914A-AC1D752B74A3}"/>
              </a:ext>
            </a:extLst>
          </p:cNvPr>
          <p:cNvSpPr txBox="1"/>
          <p:nvPr/>
        </p:nvSpPr>
        <p:spPr>
          <a:xfrm>
            <a:off x="10054981" y="5416934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Bjorken</a:t>
            </a:r>
            <a:r>
              <a:rPr lang="en-US" dirty="0"/>
              <a:t>-x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1DF089-A959-4BFE-95D0-15BC54F572C7}"/>
              </a:ext>
            </a:extLst>
          </p:cNvPr>
          <p:cNvCxnSpPr/>
          <p:nvPr/>
        </p:nvCxnSpPr>
        <p:spPr>
          <a:xfrm flipH="1" flipV="1">
            <a:off x="10236200" y="5085080"/>
            <a:ext cx="68530" cy="35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621B80D-29BF-4611-876D-7308D4F35F4E}"/>
              </a:ext>
            </a:extLst>
          </p:cNvPr>
          <p:cNvSpPr txBox="1"/>
          <p:nvPr/>
        </p:nvSpPr>
        <p:spPr>
          <a:xfrm rot="2647215">
            <a:off x="346671" y="3525639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Fierz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85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2CC5-522A-4102-9DC7-3B1B20C2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0"/>
            <a:ext cx="10515600" cy="1325563"/>
          </a:xfrm>
        </p:spPr>
        <p:txBody>
          <a:bodyPr/>
          <a:lstStyle/>
          <a:p>
            <a:r>
              <a:rPr lang="en-US" dirty="0"/>
              <a:t>New origin of SSA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287E5-54AA-4CD2-A0ED-F5D4A33C4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120" y="218589"/>
            <a:ext cx="4342583" cy="37413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BEB880-3315-4635-8C79-EA3E500C378C}"/>
              </a:ext>
            </a:extLst>
          </p:cNvPr>
          <p:cNvCxnSpPr>
            <a:cxnSpLocks/>
          </p:cNvCxnSpPr>
          <p:nvPr/>
        </p:nvCxnSpPr>
        <p:spPr>
          <a:xfrm>
            <a:off x="5720080" y="1852097"/>
            <a:ext cx="1906497" cy="704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0470EF-F5BD-4137-9DC2-0FEEC8151189}"/>
              </a:ext>
            </a:extLst>
          </p:cNvPr>
          <p:cNvSpPr txBox="1"/>
          <p:nvPr/>
        </p:nvSpPr>
        <p:spPr>
          <a:xfrm>
            <a:off x="396240" y="1327990"/>
            <a:ext cx="679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this gluon is </a:t>
            </a:r>
            <a:r>
              <a:rPr lang="en-US" sz="2000" dirty="0">
                <a:solidFill>
                  <a:srgbClr val="FF0000"/>
                </a:solidFill>
              </a:rPr>
              <a:t>not </a:t>
            </a:r>
            <a:r>
              <a:rPr lang="en-US" sz="2000" dirty="0"/>
              <a:t>collinear (the other root),</a:t>
            </a:r>
          </a:p>
          <a:p>
            <a:r>
              <a:rPr lang="en-US" sz="2000" dirty="0"/>
              <a:t>the diagram is finite and has an imaginary phase.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68D34-E9EB-46E0-81C0-E1F5AB9F7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561" y="4347500"/>
            <a:ext cx="7385036" cy="134495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5282CE-F49D-4345-BC39-B9B8EC25378F}"/>
              </a:ext>
            </a:extLst>
          </p:cNvPr>
          <p:cNvSpPr/>
          <p:nvPr/>
        </p:nvSpPr>
        <p:spPr>
          <a:xfrm>
            <a:off x="5967312" y="2404488"/>
            <a:ext cx="5582920" cy="934721"/>
          </a:xfrm>
          <a:custGeom>
            <a:avLst/>
            <a:gdLst>
              <a:gd name="connsiteX0" fmla="*/ 0 w 5582920"/>
              <a:gd name="connsiteY0" fmla="*/ 5080 h 934721"/>
              <a:gd name="connsiteX1" fmla="*/ 2717800 w 5582920"/>
              <a:gd name="connsiteY1" fmla="*/ 934720 h 934721"/>
              <a:gd name="connsiteX2" fmla="*/ 5582920 w 5582920"/>
              <a:gd name="connsiteY2" fmla="*/ 0 h 93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2920" h="934721">
                <a:moveTo>
                  <a:pt x="0" y="5080"/>
                </a:moveTo>
                <a:cubicBezTo>
                  <a:pt x="893656" y="470323"/>
                  <a:pt x="1787313" y="935567"/>
                  <a:pt x="2717800" y="934720"/>
                </a:cubicBezTo>
                <a:cubicBezTo>
                  <a:pt x="3648287" y="933873"/>
                  <a:pt x="4615603" y="466936"/>
                  <a:pt x="55829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66D2C-46BC-4918-BF2D-106D5FD1B542}"/>
              </a:ext>
            </a:extLst>
          </p:cNvPr>
          <p:cNvSpPr txBox="1"/>
          <p:nvPr/>
        </p:nvSpPr>
        <p:spPr>
          <a:xfrm rot="19939980">
            <a:off x="11004132" y="2434940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Fierz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8A6602-695D-4D0B-9837-2ADFB9C525C5}"/>
              </a:ext>
            </a:extLst>
          </p:cNvPr>
          <p:cNvSpPr/>
          <p:nvPr/>
        </p:nvSpPr>
        <p:spPr>
          <a:xfrm>
            <a:off x="9124357" y="5342801"/>
            <a:ext cx="6502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8FE7B1-C9E0-40ED-B9A8-B99D9DC5FDFB}"/>
              </a:ext>
            </a:extLst>
          </p:cNvPr>
          <p:cNvSpPr txBox="1"/>
          <p:nvPr/>
        </p:nvSpPr>
        <p:spPr>
          <a:xfrm>
            <a:off x="2726272" y="5821532"/>
            <a:ext cx="635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Contributes to </a:t>
            </a:r>
            <a:r>
              <a:rPr lang="en-US" sz="2400" dirty="0">
                <a:solidFill>
                  <a:srgbClr val="FF0000"/>
                </a:solidFill>
              </a:rPr>
              <a:t>both</a:t>
            </a:r>
            <a:r>
              <a:rPr lang="en-US" sz="2400" dirty="0"/>
              <a:t> </a:t>
            </a:r>
            <a:r>
              <a:rPr lang="en-US" sz="2400" dirty="0" err="1"/>
              <a:t>Sivers</a:t>
            </a:r>
            <a:r>
              <a:rPr lang="en-US" sz="2400" dirty="0"/>
              <a:t>                         and </a:t>
            </a:r>
          </a:p>
          <a:p>
            <a:r>
              <a:rPr lang="en-US" sz="2400" dirty="0"/>
              <a:t>Collins                         asymmetries in SIDIS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9BF7C-2E78-462B-873C-D1ED2FCAD1F9}"/>
              </a:ext>
            </a:extLst>
          </p:cNvPr>
          <p:cNvSpPr txBox="1"/>
          <p:nvPr/>
        </p:nvSpPr>
        <p:spPr>
          <a:xfrm>
            <a:off x="396240" y="2185587"/>
            <a:ext cx="591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fact, we can also include the collinear root.</a:t>
            </a:r>
          </a:p>
          <a:p>
            <a:r>
              <a:rPr lang="en-US" sz="2000" dirty="0"/>
              <a:t>The divergence is canceled between the two terms.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00E1A-F747-40D0-8C5F-ED70F6F959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93" y="5909446"/>
            <a:ext cx="1498515" cy="279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FBDF2-DC38-4C28-9336-20FBF91F9B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75" y="6287337"/>
            <a:ext cx="1498515" cy="279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1FC92-DA81-4BE3-9BF4-4BF78D90F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266" y="2974736"/>
            <a:ext cx="4114028" cy="13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E1BE4-FCAB-4E8C-90A9-AB3C7F9A2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040" y="1760030"/>
            <a:ext cx="10340083" cy="3337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FBA91-DA2F-4216-BCC1-6A619001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36" y="-2323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TMD case  </a:t>
            </a:r>
            <a:r>
              <a:rPr lang="en-US" sz="3200" dirty="0"/>
              <a:t>(up to 2-loops, twist-3)</a:t>
            </a:r>
            <a:endParaRPr lang="en-US" sz="4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E5D746-2AC3-4805-B434-70784C1E598D}"/>
              </a:ext>
            </a:extLst>
          </p:cNvPr>
          <p:cNvCxnSpPr>
            <a:cxnSpLocks/>
          </p:cNvCxnSpPr>
          <p:nvPr/>
        </p:nvCxnSpPr>
        <p:spPr>
          <a:xfrm flipH="1">
            <a:off x="2954567" y="1330340"/>
            <a:ext cx="290001" cy="5882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A17978-8592-487B-ABCB-E983C04DE7E4}"/>
              </a:ext>
            </a:extLst>
          </p:cNvPr>
          <p:cNvSpPr txBox="1"/>
          <p:nvPr/>
        </p:nvSpPr>
        <p:spPr>
          <a:xfrm>
            <a:off x="3318008" y="1014428"/>
            <a:ext cx="162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Sivers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87ECE6-3159-46D9-A5C4-328FAE7B5471}"/>
              </a:ext>
            </a:extLst>
          </p:cNvPr>
          <p:cNvCxnSpPr>
            <a:cxnSpLocks/>
          </p:cNvCxnSpPr>
          <p:nvPr/>
        </p:nvCxnSpPr>
        <p:spPr>
          <a:xfrm flipV="1">
            <a:off x="1833577" y="3298144"/>
            <a:ext cx="946093" cy="3685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3ECE31-7AB9-4C62-B12C-5124B1243454}"/>
              </a:ext>
            </a:extLst>
          </p:cNvPr>
          <p:cNvSpPr txBox="1"/>
          <p:nvPr/>
        </p:nvSpPr>
        <p:spPr>
          <a:xfrm>
            <a:off x="816629" y="3619954"/>
            <a:ext cx="184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Collins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E94C81-B0F8-4B3D-9964-5EF854A00145}"/>
              </a:ext>
            </a:extLst>
          </p:cNvPr>
          <p:cNvCxnSpPr>
            <a:cxnSpLocks/>
          </p:cNvCxnSpPr>
          <p:nvPr/>
        </p:nvCxnSpPr>
        <p:spPr>
          <a:xfrm flipV="1">
            <a:off x="1772920" y="2742000"/>
            <a:ext cx="729586" cy="102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113C00-C68E-461B-BD0C-6EA7F626A5DD}"/>
              </a:ext>
            </a:extLst>
          </p:cNvPr>
          <p:cNvSpPr txBox="1"/>
          <p:nvPr/>
        </p:nvSpPr>
        <p:spPr>
          <a:xfrm>
            <a:off x="273160" y="2565748"/>
            <a:ext cx="1560417" cy="732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TMD version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of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17305-3509-453D-9C51-99503F7C734B}"/>
              </a:ext>
            </a:extLst>
          </p:cNvPr>
          <p:cNvSpPr txBox="1"/>
          <p:nvPr/>
        </p:nvSpPr>
        <p:spPr>
          <a:xfrm>
            <a:off x="9418556" y="4259504"/>
            <a:ext cx="287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Notations of TMD/FF from </a:t>
            </a:r>
          </a:p>
          <a:p>
            <a:r>
              <a:rPr lang="en-US" dirty="0" err="1">
                <a:solidFill>
                  <a:srgbClr val="0070C0"/>
                </a:solidFill>
              </a:rPr>
              <a:t>Bacchetta</a:t>
            </a:r>
            <a:r>
              <a:rPr lang="en-US" dirty="0">
                <a:solidFill>
                  <a:srgbClr val="0070C0"/>
                </a:solidFill>
              </a:rPr>
              <a:t> et al. (2007)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F460D-57AE-4E1B-BDBD-7B6D7B5A8ED0}"/>
              </a:ext>
            </a:extLst>
          </p:cNvPr>
          <p:cNvSpPr txBox="1"/>
          <p:nvPr/>
        </p:nvSpPr>
        <p:spPr>
          <a:xfrm>
            <a:off x="1300480" y="5488188"/>
            <a:ext cx="1020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general, these new twist-3 terms contribute to ``</a:t>
            </a:r>
            <a:r>
              <a:rPr lang="en-US" sz="2400" dirty="0" err="1"/>
              <a:t>Sivers</a:t>
            </a:r>
            <a:r>
              <a:rPr lang="en-US" sz="2400" dirty="0"/>
              <a:t>”                           </a:t>
            </a:r>
          </a:p>
          <a:p>
            <a:r>
              <a:rPr lang="en-US" sz="2400" dirty="0"/>
              <a:t>and ``Collins”                           asymmetries in SIDIS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73517C-B371-4542-9D83-56D64799C5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49" y="5580530"/>
            <a:ext cx="1648367" cy="307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065126-AF99-4333-8838-B295BA1DFF5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27" y="5948962"/>
            <a:ext cx="1648367" cy="307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D51C0-52E7-48EC-B15C-6A074D4919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2" y="3013046"/>
            <a:ext cx="309029" cy="1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8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3650-1EE4-4CA0-8265-D68E0D39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71" y="-89640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B87FB96-63C9-48C8-B51D-ADC8250F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25" y="1460026"/>
            <a:ext cx="3711131" cy="8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247495-3652-490A-9D92-F0485989DC5A}"/>
              </a:ext>
            </a:extLst>
          </p:cNvPr>
          <p:cNvSpPr txBox="1"/>
          <p:nvPr/>
        </p:nvSpPr>
        <p:spPr>
          <a:xfrm>
            <a:off x="213360" y="1435215"/>
            <a:ext cx="340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T-odd twist-3 TMD</a:t>
            </a: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C29B34D1-9B8B-49F4-94D9-92EC2FB92FEE}"/>
              </a:ext>
            </a:extLst>
          </p:cNvPr>
          <p:cNvGrpSpPr/>
          <p:nvPr/>
        </p:nvGrpSpPr>
        <p:grpSpPr>
          <a:xfrm>
            <a:off x="7869401" y="1156009"/>
            <a:ext cx="3502319" cy="3257930"/>
            <a:chOff x="8074202" y="838118"/>
            <a:chExt cx="2894478" cy="2692503"/>
          </a:xfrm>
        </p:grpSpPr>
        <p:sp>
          <p:nvSpPr>
            <p:cNvPr id="7" name="Freeform 6 1">
              <a:extLst>
                <a:ext uri="{FF2B5EF4-FFF2-40B4-BE49-F238E27FC236}">
                  <a16:creationId xmlns:a16="http://schemas.microsoft.com/office/drawing/2014/main" id="{F161BEB9-1C6F-4E11-A420-C992252F94B3}"/>
                </a:ext>
              </a:extLst>
            </p:cNvPr>
            <p:cNvSpPr>
              <a:spLocks noChangeAspect="1"/>
            </p:cNvSpPr>
            <p:nvPr/>
          </p:nvSpPr>
          <p:spPr bwMode="auto">
            <a:xfrm rot="2687549">
              <a:off x="8074202" y="1218131"/>
              <a:ext cx="861974" cy="71355"/>
            </a:xfrm>
            <a:custGeom>
              <a:avLst/>
              <a:gdLst>
                <a:gd name="T0" fmla="*/ 0 w 1128"/>
                <a:gd name="T1" fmla="*/ 0 h 167"/>
                <a:gd name="T2" fmla="*/ 81368 w 1128"/>
                <a:gd name="T3" fmla="*/ 155575 h 167"/>
                <a:gd name="T4" fmla="*/ 185852 w 1128"/>
                <a:gd name="T5" fmla="*/ 0 h 167"/>
                <a:gd name="T6" fmla="*/ 278315 w 1128"/>
                <a:gd name="T7" fmla="*/ 155575 h 167"/>
                <a:gd name="T8" fmla="*/ 370779 w 1128"/>
                <a:gd name="T9" fmla="*/ 0 h 167"/>
                <a:gd name="T10" fmla="*/ 471564 w 1128"/>
                <a:gd name="T11" fmla="*/ 155575 h 167"/>
                <a:gd name="T12" fmla="*/ 565876 w 1128"/>
                <a:gd name="T13" fmla="*/ 1863 h 167"/>
                <a:gd name="T14" fmla="*/ 668511 w 1128"/>
                <a:gd name="T15" fmla="*/ 153712 h 167"/>
                <a:gd name="T16" fmla="*/ 762824 w 1128"/>
                <a:gd name="T17" fmla="*/ 1863 h 167"/>
                <a:gd name="T18" fmla="*/ 856212 w 1128"/>
                <a:gd name="T19" fmla="*/ 151849 h 167"/>
                <a:gd name="T20" fmla="*/ 944977 w 1128"/>
                <a:gd name="T21" fmla="*/ 0 h 167"/>
                <a:gd name="T22" fmla="*/ 1042988 w 1128"/>
                <a:gd name="T23" fmla="*/ 153712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8" h="167">
                  <a:moveTo>
                    <a:pt x="0" y="0"/>
                  </a:moveTo>
                  <a:cubicBezTo>
                    <a:pt x="15" y="28"/>
                    <a:pt x="54" y="167"/>
                    <a:pt x="88" y="167"/>
                  </a:cubicBezTo>
                  <a:cubicBezTo>
                    <a:pt x="121" y="167"/>
                    <a:pt x="165" y="0"/>
                    <a:pt x="201" y="0"/>
                  </a:cubicBezTo>
                  <a:cubicBezTo>
                    <a:pt x="236" y="0"/>
                    <a:pt x="267" y="167"/>
                    <a:pt x="301" y="167"/>
                  </a:cubicBezTo>
                  <a:cubicBezTo>
                    <a:pt x="334" y="167"/>
                    <a:pt x="366" y="0"/>
                    <a:pt x="401" y="0"/>
                  </a:cubicBezTo>
                  <a:cubicBezTo>
                    <a:pt x="436" y="0"/>
                    <a:pt x="475" y="167"/>
                    <a:pt x="510" y="167"/>
                  </a:cubicBezTo>
                  <a:cubicBezTo>
                    <a:pt x="545" y="167"/>
                    <a:pt x="577" y="2"/>
                    <a:pt x="612" y="2"/>
                  </a:cubicBezTo>
                  <a:cubicBezTo>
                    <a:pt x="648" y="2"/>
                    <a:pt x="687" y="165"/>
                    <a:pt x="723" y="165"/>
                  </a:cubicBezTo>
                  <a:cubicBezTo>
                    <a:pt x="759" y="165"/>
                    <a:pt x="792" y="2"/>
                    <a:pt x="825" y="2"/>
                  </a:cubicBezTo>
                  <a:cubicBezTo>
                    <a:pt x="859" y="2"/>
                    <a:pt x="893" y="163"/>
                    <a:pt x="926" y="163"/>
                  </a:cubicBezTo>
                  <a:cubicBezTo>
                    <a:pt x="958" y="162"/>
                    <a:pt x="988" y="0"/>
                    <a:pt x="1022" y="0"/>
                  </a:cubicBezTo>
                  <a:cubicBezTo>
                    <a:pt x="1055" y="0"/>
                    <a:pt x="1110" y="137"/>
                    <a:pt x="1128" y="165"/>
                  </a:cubicBezTo>
                </a:path>
              </a:pathLst>
            </a:custGeom>
            <a:noFill/>
            <a:ln w="127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6 2">
              <a:extLst>
                <a:ext uri="{FF2B5EF4-FFF2-40B4-BE49-F238E27FC236}">
                  <a16:creationId xmlns:a16="http://schemas.microsoft.com/office/drawing/2014/main" id="{729F239F-5AC1-4B57-BE8A-06EEBF031C35}"/>
                </a:ext>
              </a:extLst>
            </p:cNvPr>
            <p:cNvSpPr>
              <a:spLocks noChangeAspect="1"/>
            </p:cNvSpPr>
            <p:nvPr/>
          </p:nvSpPr>
          <p:spPr bwMode="auto">
            <a:xfrm rot="7734135">
              <a:off x="10398100" y="1219122"/>
              <a:ext cx="861974" cy="99966"/>
            </a:xfrm>
            <a:custGeom>
              <a:avLst/>
              <a:gdLst>
                <a:gd name="T0" fmla="*/ 0 w 1128"/>
                <a:gd name="T1" fmla="*/ 0 h 167"/>
                <a:gd name="T2" fmla="*/ 81368 w 1128"/>
                <a:gd name="T3" fmla="*/ 155575 h 167"/>
                <a:gd name="T4" fmla="*/ 185852 w 1128"/>
                <a:gd name="T5" fmla="*/ 0 h 167"/>
                <a:gd name="T6" fmla="*/ 278315 w 1128"/>
                <a:gd name="T7" fmla="*/ 155575 h 167"/>
                <a:gd name="T8" fmla="*/ 370779 w 1128"/>
                <a:gd name="T9" fmla="*/ 0 h 167"/>
                <a:gd name="T10" fmla="*/ 471564 w 1128"/>
                <a:gd name="T11" fmla="*/ 155575 h 167"/>
                <a:gd name="T12" fmla="*/ 565876 w 1128"/>
                <a:gd name="T13" fmla="*/ 1863 h 167"/>
                <a:gd name="T14" fmla="*/ 668511 w 1128"/>
                <a:gd name="T15" fmla="*/ 153712 h 167"/>
                <a:gd name="T16" fmla="*/ 762824 w 1128"/>
                <a:gd name="T17" fmla="*/ 1863 h 167"/>
                <a:gd name="T18" fmla="*/ 856212 w 1128"/>
                <a:gd name="T19" fmla="*/ 151849 h 167"/>
                <a:gd name="T20" fmla="*/ 944977 w 1128"/>
                <a:gd name="T21" fmla="*/ 0 h 167"/>
                <a:gd name="T22" fmla="*/ 1042988 w 1128"/>
                <a:gd name="T23" fmla="*/ 153712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8" h="167">
                  <a:moveTo>
                    <a:pt x="0" y="0"/>
                  </a:moveTo>
                  <a:cubicBezTo>
                    <a:pt x="15" y="28"/>
                    <a:pt x="54" y="167"/>
                    <a:pt x="88" y="167"/>
                  </a:cubicBezTo>
                  <a:cubicBezTo>
                    <a:pt x="121" y="167"/>
                    <a:pt x="165" y="0"/>
                    <a:pt x="201" y="0"/>
                  </a:cubicBezTo>
                  <a:cubicBezTo>
                    <a:pt x="236" y="0"/>
                    <a:pt x="267" y="167"/>
                    <a:pt x="301" y="167"/>
                  </a:cubicBezTo>
                  <a:cubicBezTo>
                    <a:pt x="334" y="167"/>
                    <a:pt x="366" y="0"/>
                    <a:pt x="401" y="0"/>
                  </a:cubicBezTo>
                  <a:cubicBezTo>
                    <a:pt x="436" y="0"/>
                    <a:pt x="475" y="167"/>
                    <a:pt x="510" y="167"/>
                  </a:cubicBezTo>
                  <a:cubicBezTo>
                    <a:pt x="545" y="167"/>
                    <a:pt x="577" y="2"/>
                    <a:pt x="612" y="2"/>
                  </a:cubicBezTo>
                  <a:cubicBezTo>
                    <a:pt x="648" y="2"/>
                    <a:pt x="687" y="165"/>
                    <a:pt x="723" y="165"/>
                  </a:cubicBezTo>
                  <a:cubicBezTo>
                    <a:pt x="759" y="165"/>
                    <a:pt x="792" y="2"/>
                    <a:pt x="825" y="2"/>
                  </a:cubicBezTo>
                  <a:cubicBezTo>
                    <a:pt x="859" y="2"/>
                    <a:pt x="893" y="163"/>
                    <a:pt x="926" y="163"/>
                  </a:cubicBezTo>
                  <a:cubicBezTo>
                    <a:pt x="958" y="162"/>
                    <a:pt x="988" y="0"/>
                    <a:pt x="1022" y="0"/>
                  </a:cubicBezTo>
                  <a:cubicBezTo>
                    <a:pt x="1055" y="0"/>
                    <a:pt x="1110" y="137"/>
                    <a:pt x="1128" y="165"/>
                  </a:cubicBezTo>
                </a:path>
              </a:pathLst>
            </a:custGeom>
            <a:noFill/>
            <a:ln w="127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8 1">
              <a:extLst>
                <a:ext uri="{FF2B5EF4-FFF2-40B4-BE49-F238E27FC236}">
                  <a16:creationId xmlns:a16="http://schemas.microsoft.com/office/drawing/2014/main" id="{B61C6C4B-A202-4ECF-B33E-4E019DD3277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640660" y="2086012"/>
              <a:ext cx="2043637" cy="116302"/>
            </a:xfrm>
            <a:custGeom>
              <a:avLst/>
              <a:gdLst>
                <a:gd name="T0" fmla="*/ 0 w 2320"/>
                <a:gd name="T1" fmla="*/ 2147483647 h 246"/>
                <a:gd name="T2" fmla="*/ 2147483647 w 2320"/>
                <a:gd name="T3" fmla="*/ 2147483647 h 246"/>
                <a:gd name="T4" fmla="*/ 2147483647 w 2320"/>
                <a:gd name="T5" fmla="*/ 2147483647 h 246"/>
                <a:gd name="T6" fmla="*/ 2147483647 w 2320"/>
                <a:gd name="T7" fmla="*/ 2147483647 h 246"/>
                <a:gd name="T8" fmla="*/ 2147483647 w 2320"/>
                <a:gd name="T9" fmla="*/ 2147483647 h 246"/>
                <a:gd name="T10" fmla="*/ 2147483647 w 2320"/>
                <a:gd name="T11" fmla="*/ 2147483647 h 246"/>
                <a:gd name="T12" fmla="*/ 2147483647 w 2320"/>
                <a:gd name="T13" fmla="*/ 2147483647 h 246"/>
                <a:gd name="T14" fmla="*/ 2147483647 w 2320"/>
                <a:gd name="T15" fmla="*/ 2147483647 h 246"/>
                <a:gd name="T16" fmla="*/ 2147483647 w 2320"/>
                <a:gd name="T17" fmla="*/ 2147483647 h 246"/>
                <a:gd name="T18" fmla="*/ 2147483647 w 2320"/>
                <a:gd name="T19" fmla="*/ 2147483647 h 246"/>
                <a:gd name="T20" fmla="*/ 2147483647 w 2320"/>
                <a:gd name="T21" fmla="*/ 2147483647 h 246"/>
                <a:gd name="T22" fmla="*/ 2147483647 w 2320"/>
                <a:gd name="T23" fmla="*/ 2147483647 h 246"/>
                <a:gd name="T24" fmla="*/ 2147483647 w 2320"/>
                <a:gd name="T25" fmla="*/ 2147483647 h 246"/>
                <a:gd name="T26" fmla="*/ 2147483647 w 2320"/>
                <a:gd name="T27" fmla="*/ 2147483647 h 246"/>
                <a:gd name="T28" fmla="*/ 2147483647 w 2320"/>
                <a:gd name="T29" fmla="*/ 2147483647 h 246"/>
                <a:gd name="T30" fmla="*/ 2147483647 w 2320"/>
                <a:gd name="T31" fmla="*/ 2147483647 h 246"/>
                <a:gd name="T32" fmla="*/ 2147483647 w 2320"/>
                <a:gd name="T33" fmla="*/ 2147483647 h 246"/>
                <a:gd name="T34" fmla="*/ 2147483647 w 2320"/>
                <a:gd name="T35" fmla="*/ 2147483647 h 246"/>
                <a:gd name="T36" fmla="*/ 2147483647 w 2320"/>
                <a:gd name="T37" fmla="*/ 2147483647 h 246"/>
                <a:gd name="T38" fmla="*/ 2147483647 w 2320"/>
                <a:gd name="T39" fmla="*/ 2147483647 h 246"/>
                <a:gd name="T40" fmla="*/ 2147483647 w 2320"/>
                <a:gd name="T41" fmla="*/ 2147483647 h 246"/>
                <a:gd name="T42" fmla="*/ 2147483647 w 2320"/>
                <a:gd name="T43" fmla="*/ 2147483647 h 246"/>
                <a:gd name="T44" fmla="*/ 2147483647 w 2320"/>
                <a:gd name="T45" fmla="*/ 2147483647 h 246"/>
                <a:gd name="T46" fmla="*/ 2147483647 w 2320"/>
                <a:gd name="T47" fmla="*/ 2147483647 h 246"/>
                <a:gd name="T48" fmla="*/ 2147483647 w 2320"/>
                <a:gd name="T49" fmla="*/ 2147483647 h 246"/>
                <a:gd name="T50" fmla="*/ 2147483647 w 2320"/>
                <a:gd name="T51" fmla="*/ 2147483647 h 246"/>
                <a:gd name="T52" fmla="*/ 2147483647 w 2320"/>
                <a:gd name="T53" fmla="*/ 2147483647 h 246"/>
                <a:gd name="T54" fmla="*/ 2147483647 w 2320"/>
                <a:gd name="T55" fmla="*/ 2147483647 h 246"/>
                <a:gd name="T56" fmla="*/ 2147483647 w 2320"/>
                <a:gd name="T57" fmla="*/ 2147483647 h 246"/>
                <a:gd name="T58" fmla="*/ 2147483647 w 2320"/>
                <a:gd name="T59" fmla="*/ 2147483647 h 246"/>
                <a:gd name="T60" fmla="*/ 2147483647 w 2320"/>
                <a:gd name="T61" fmla="*/ 2147483647 h 246"/>
                <a:gd name="T62" fmla="*/ 2147483647 w 2320"/>
                <a:gd name="T63" fmla="*/ 2147483647 h 246"/>
                <a:gd name="T64" fmla="*/ 2147483647 w 2320"/>
                <a:gd name="T65" fmla="*/ 2147483647 h 246"/>
                <a:gd name="T66" fmla="*/ 2147483647 w 2320"/>
                <a:gd name="T67" fmla="*/ 2147483647 h 246"/>
                <a:gd name="T68" fmla="*/ 2147483647 w 2320"/>
                <a:gd name="T69" fmla="*/ 2147483647 h 246"/>
                <a:gd name="T70" fmla="*/ 2147483647 w 2320"/>
                <a:gd name="T71" fmla="*/ 2147483647 h 246"/>
                <a:gd name="T72" fmla="*/ 2147483647 w 2320"/>
                <a:gd name="T73" fmla="*/ 2147483647 h 246"/>
                <a:gd name="T74" fmla="*/ 2147483647 w 2320"/>
                <a:gd name="T75" fmla="*/ 2147483647 h 246"/>
                <a:gd name="T76" fmla="*/ 2147483647 w 2320"/>
                <a:gd name="T77" fmla="*/ 2147483647 h 246"/>
                <a:gd name="T78" fmla="*/ 2147483647 w 2320"/>
                <a:gd name="T79" fmla="*/ 2147483647 h 246"/>
                <a:gd name="T80" fmla="*/ 2147483647 w 2320"/>
                <a:gd name="T81" fmla="*/ 2147483647 h 246"/>
                <a:gd name="T82" fmla="*/ 2147483647 w 2320"/>
                <a:gd name="T83" fmla="*/ 2147483647 h 246"/>
                <a:gd name="T84" fmla="*/ 2147483647 w 2320"/>
                <a:gd name="T85" fmla="*/ 0 h 246"/>
                <a:gd name="T86" fmla="*/ 2147483647 w 2320"/>
                <a:gd name="T87" fmla="*/ 2147483647 h 246"/>
                <a:gd name="T88" fmla="*/ 2147483647 w 2320"/>
                <a:gd name="T89" fmla="*/ 2147483647 h 246"/>
                <a:gd name="T90" fmla="*/ 2147483647 w 2320"/>
                <a:gd name="T91" fmla="*/ 2147483647 h 246"/>
                <a:gd name="T92" fmla="*/ 2147483647 w 2320"/>
                <a:gd name="T93" fmla="*/ 2147483647 h 246"/>
                <a:gd name="T94" fmla="*/ 2147483647 w 2320"/>
                <a:gd name="T95" fmla="*/ 2147483647 h 246"/>
                <a:gd name="T96" fmla="*/ 2147483647 w 2320"/>
                <a:gd name="T97" fmla="*/ 0 h 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20" h="246">
                  <a:moveTo>
                    <a:pt x="0" y="3"/>
                  </a:moveTo>
                  <a:cubicBezTo>
                    <a:pt x="31" y="16"/>
                    <a:pt x="151" y="54"/>
                    <a:pt x="186" y="84"/>
                  </a:cubicBezTo>
                  <a:cubicBezTo>
                    <a:pt x="221" y="114"/>
                    <a:pt x="220" y="160"/>
                    <a:pt x="210" y="186"/>
                  </a:cubicBezTo>
                  <a:cubicBezTo>
                    <a:pt x="200" y="212"/>
                    <a:pt x="153" y="242"/>
                    <a:pt x="126" y="243"/>
                  </a:cubicBezTo>
                  <a:cubicBezTo>
                    <a:pt x="99" y="244"/>
                    <a:pt x="57" y="218"/>
                    <a:pt x="48" y="192"/>
                  </a:cubicBezTo>
                  <a:cubicBezTo>
                    <a:pt x="39" y="166"/>
                    <a:pt x="29" y="116"/>
                    <a:pt x="69" y="84"/>
                  </a:cubicBezTo>
                  <a:cubicBezTo>
                    <a:pt x="109" y="52"/>
                    <a:pt x="218" y="3"/>
                    <a:pt x="288" y="3"/>
                  </a:cubicBezTo>
                  <a:cubicBezTo>
                    <a:pt x="358" y="3"/>
                    <a:pt x="455" y="49"/>
                    <a:pt x="492" y="81"/>
                  </a:cubicBezTo>
                  <a:cubicBezTo>
                    <a:pt x="529" y="113"/>
                    <a:pt x="520" y="168"/>
                    <a:pt x="510" y="195"/>
                  </a:cubicBezTo>
                  <a:cubicBezTo>
                    <a:pt x="500" y="222"/>
                    <a:pt x="459" y="243"/>
                    <a:pt x="432" y="243"/>
                  </a:cubicBezTo>
                  <a:cubicBezTo>
                    <a:pt x="405" y="243"/>
                    <a:pt x="357" y="222"/>
                    <a:pt x="345" y="195"/>
                  </a:cubicBezTo>
                  <a:cubicBezTo>
                    <a:pt x="333" y="168"/>
                    <a:pt x="321" y="113"/>
                    <a:pt x="360" y="81"/>
                  </a:cubicBezTo>
                  <a:cubicBezTo>
                    <a:pt x="399" y="49"/>
                    <a:pt x="504" y="3"/>
                    <a:pt x="576" y="3"/>
                  </a:cubicBezTo>
                  <a:cubicBezTo>
                    <a:pt x="648" y="3"/>
                    <a:pt x="752" y="50"/>
                    <a:pt x="792" y="81"/>
                  </a:cubicBezTo>
                  <a:cubicBezTo>
                    <a:pt x="832" y="112"/>
                    <a:pt x="826" y="162"/>
                    <a:pt x="816" y="189"/>
                  </a:cubicBezTo>
                  <a:cubicBezTo>
                    <a:pt x="806" y="216"/>
                    <a:pt x="760" y="244"/>
                    <a:pt x="732" y="243"/>
                  </a:cubicBezTo>
                  <a:cubicBezTo>
                    <a:pt x="704" y="242"/>
                    <a:pt x="659" y="213"/>
                    <a:pt x="648" y="186"/>
                  </a:cubicBezTo>
                  <a:cubicBezTo>
                    <a:pt x="637" y="159"/>
                    <a:pt x="627" y="108"/>
                    <a:pt x="666" y="78"/>
                  </a:cubicBezTo>
                  <a:cubicBezTo>
                    <a:pt x="705" y="48"/>
                    <a:pt x="808" y="6"/>
                    <a:pt x="879" y="6"/>
                  </a:cubicBezTo>
                  <a:cubicBezTo>
                    <a:pt x="950" y="6"/>
                    <a:pt x="1055" y="48"/>
                    <a:pt x="1095" y="78"/>
                  </a:cubicBezTo>
                  <a:cubicBezTo>
                    <a:pt x="1135" y="108"/>
                    <a:pt x="1131" y="162"/>
                    <a:pt x="1122" y="189"/>
                  </a:cubicBezTo>
                  <a:cubicBezTo>
                    <a:pt x="1113" y="216"/>
                    <a:pt x="1066" y="240"/>
                    <a:pt x="1038" y="240"/>
                  </a:cubicBezTo>
                  <a:cubicBezTo>
                    <a:pt x="1010" y="240"/>
                    <a:pt x="963" y="218"/>
                    <a:pt x="951" y="192"/>
                  </a:cubicBezTo>
                  <a:cubicBezTo>
                    <a:pt x="939" y="166"/>
                    <a:pt x="927" y="115"/>
                    <a:pt x="966" y="84"/>
                  </a:cubicBezTo>
                  <a:cubicBezTo>
                    <a:pt x="1005" y="53"/>
                    <a:pt x="1113" y="6"/>
                    <a:pt x="1185" y="6"/>
                  </a:cubicBezTo>
                  <a:cubicBezTo>
                    <a:pt x="1257" y="6"/>
                    <a:pt x="1361" y="50"/>
                    <a:pt x="1398" y="81"/>
                  </a:cubicBezTo>
                  <a:cubicBezTo>
                    <a:pt x="1435" y="112"/>
                    <a:pt x="1418" y="163"/>
                    <a:pt x="1407" y="189"/>
                  </a:cubicBezTo>
                  <a:cubicBezTo>
                    <a:pt x="1396" y="215"/>
                    <a:pt x="1356" y="237"/>
                    <a:pt x="1329" y="237"/>
                  </a:cubicBezTo>
                  <a:cubicBezTo>
                    <a:pt x="1302" y="237"/>
                    <a:pt x="1255" y="214"/>
                    <a:pt x="1242" y="189"/>
                  </a:cubicBezTo>
                  <a:cubicBezTo>
                    <a:pt x="1229" y="164"/>
                    <a:pt x="1214" y="115"/>
                    <a:pt x="1251" y="84"/>
                  </a:cubicBezTo>
                  <a:cubicBezTo>
                    <a:pt x="1288" y="53"/>
                    <a:pt x="1394" y="3"/>
                    <a:pt x="1467" y="3"/>
                  </a:cubicBezTo>
                  <a:cubicBezTo>
                    <a:pt x="1540" y="3"/>
                    <a:pt x="1652" y="53"/>
                    <a:pt x="1692" y="84"/>
                  </a:cubicBezTo>
                  <a:cubicBezTo>
                    <a:pt x="1732" y="115"/>
                    <a:pt x="1719" y="163"/>
                    <a:pt x="1707" y="189"/>
                  </a:cubicBezTo>
                  <a:cubicBezTo>
                    <a:pt x="1695" y="215"/>
                    <a:pt x="1649" y="240"/>
                    <a:pt x="1620" y="240"/>
                  </a:cubicBezTo>
                  <a:cubicBezTo>
                    <a:pt x="1591" y="240"/>
                    <a:pt x="1544" y="212"/>
                    <a:pt x="1533" y="186"/>
                  </a:cubicBezTo>
                  <a:cubicBezTo>
                    <a:pt x="1522" y="160"/>
                    <a:pt x="1515" y="112"/>
                    <a:pt x="1554" y="81"/>
                  </a:cubicBezTo>
                  <a:cubicBezTo>
                    <a:pt x="1593" y="50"/>
                    <a:pt x="1694" y="2"/>
                    <a:pt x="1767" y="3"/>
                  </a:cubicBezTo>
                  <a:cubicBezTo>
                    <a:pt x="1840" y="4"/>
                    <a:pt x="1954" y="55"/>
                    <a:pt x="1995" y="87"/>
                  </a:cubicBezTo>
                  <a:cubicBezTo>
                    <a:pt x="2036" y="119"/>
                    <a:pt x="2025" y="168"/>
                    <a:pt x="2013" y="195"/>
                  </a:cubicBezTo>
                  <a:cubicBezTo>
                    <a:pt x="2001" y="222"/>
                    <a:pt x="1955" y="246"/>
                    <a:pt x="1926" y="246"/>
                  </a:cubicBezTo>
                  <a:cubicBezTo>
                    <a:pt x="1897" y="246"/>
                    <a:pt x="1848" y="222"/>
                    <a:pt x="1836" y="195"/>
                  </a:cubicBezTo>
                  <a:cubicBezTo>
                    <a:pt x="1824" y="168"/>
                    <a:pt x="1813" y="116"/>
                    <a:pt x="1851" y="84"/>
                  </a:cubicBezTo>
                  <a:cubicBezTo>
                    <a:pt x="1889" y="52"/>
                    <a:pt x="1996" y="0"/>
                    <a:pt x="2067" y="0"/>
                  </a:cubicBezTo>
                  <a:cubicBezTo>
                    <a:pt x="2138" y="0"/>
                    <a:pt x="2240" y="50"/>
                    <a:pt x="2280" y="81"/>
                  </a:cubicBezTo>
                  <a:cubicBezTo>
                    <a:pt x="2320" y="112"/>
                    <a:pt x="2319" y="162"/>
                    <a:pt x="2307" y="189"/>
                  </a:cubicBezTo>
                  <a:cubicBezTo>
                    <a:pt x="2295" y="216"/>
                    <a:pt x="2241" y="240"/>
                    <a:pt x="2211" y="240"/>
                  </a:cubicBezTo>
                  <a:cubicBezTo>
                    <a:pt x="2181" y="240"/>
                    <a:pt x="2139" y="218"/>
                    <a:pt x="2127" y="192"/>
                  </a:cubicBezTo>
                  <a:cubicBezTo>
                    <a:pt x="2115" y="166"/>
                    <a:pt x="2110" y="113"/>
                    <a:pt x="2142" y="81"/>
                  </a:cubicBezTo>
                  <a:cubicBezTo>
                    <a:pt x="2174" y="49"/>
                    <a:pt x="2282" y="17"/>
                    <a:pt x="2319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FAD56F-2604-4013-A313-49F38EB355C6}"/>
                </a:ext>
              </a:extLst>
            </p:cNvPr>
            <p:cNvSpPr/>
            <p:nvPr/>
          </p:nvSpPr>
          <p:spPr>
            <a:xfrm>
              <a:off x="9567612" y="929049"/>
              <a:ext cx="328045" cy="2113218"/>
            </a:xfrm>
            <a:custGeom>
              <a:avLst/>
              <a:gdLst>
                <a:gd name="connsiteX0" fmla="*/ 528320 w 528320"/>
                <a:gd name="connsiteY0" fmla="*/ 361415 h 3843944"/>
                <a:gd name="connsiteX1" fmla="*/ 233680 w 528320"/>
                <a:gd name="connsiteY1" fmla="*/ 280135 h 3843944"/>
                <a:gd name="connsiteX2" fmla="*/ 203200 w 528320"/>
                <a:gd name="connsiteY2" fmla="*/ 3455135 h 3843944"/>
                <a:gd name="connsiteX3" fmla="*/ 0 w 528320"/>
                <a:gd name="connsiteY3" fmla="*/ 3678655 h 384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320" h="3843944">
                  <a:moveTo>
                    <a:pt x="528320" y="361415"/>
                  </a:moveTo>
                  <a:cubicBezTo>
                    <a:pt x="408093" y="62965"/>
                    <a:pt x="287867" y="-235485"/>
                    <a:pt x="233680" y="280135"/>
                  </a:cubicBezTo>
                  <a:cubicBezTo>
                    <a:pt x="179493" y="795755"/>
                    <a:pt x="242147" y="2888715"/>
                    <a:pt x="203200" y="3455135"/>
                  </a:cubicBezTo>
                  <a:cubicBezTo>
                    <a:pt x="164253" y="4021555"/>
                    <a:pt x="82126" y="3850105"/>
                    <a:pt x="0" y="367865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7453325-334B-4B8B-8A99-CA0B648C88B7}"/>
                </a:ext>
              </a:extLst>
            </p:cNvPr>
            <p:cNvCxnSpPr/>
            <p:nvPr/>
          </p:nvCxnSpPr>
          <p:spPr>
            <a:xfrm flipV="1">
              <a:off x="8420518" y="1606613"/>
              <a:ext cx="384461" cy="134305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0D732-EA04-46DF-8D87-091BE46DE6BB}"/>
                </a:ext>
              </a:extLst>
            </p:cNvPr>
            <p:cNvCxnSpPr/>
            <p:nvPr/>
          </p:nvCxnSpPr>
          <p:spPr>
            <a:xfrm>
              <a:off x="8779936" y="1591665"/>
              <a:ext cx="17610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D64915-CD98-4B67-8E5B-A06433D4D98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5116" y="1615113"/>
              <a:ext cx="423564" cy="13456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17F2E9-14E3-405C-B7EE-A03E42D5165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4333" y="3169867"/>
              <a:ext cx="422108" cy="360754"/>
            </a:xfrm>
            <a:prstGeom prst="rect">
              <a:avLst/>
            </a:prstGeom>
          </p:spPr>
        </p:pic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DE32F306-3B1B-48DF-87FF-BC774015A3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19" y="4673785"/>
            <a:ext cx="3688082" cy="567171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AA3E92CE-3CFA-45CC-9FC3-F5878FFD82DE}"/>
              </a:ext>
            </a:extLst>
          </p:cNvPr>
          <p:cNvSpPr/>
          <p:nvPr/>
        </p:nvSpPr>
        <p:spPr>
          <a:xfrm>
            <a:off x="2557920" y="4803780"/>
            <a:ext cx="985520" cy="28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237913-0439-44E4-ABDC-23FA18ECC0E4}"/>
              </a:ext>
            </a:extLst>
          </p:cNvPr>
          <p:cNvSpPr txBox="1"/>
          <p:nvPr/>
        </p:nvSpPr>
        <p:spPr>
          <a:xfrm>
            <a:off x="2596020" y="5867177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``</a:t>
            </a:r>
            <a:r>
              <a:rPr lang="en-US" sz="2800" dirty="0" err="1"/>
              <a:t>Sivers</a:t>
            </a:r>
            <a:r>
              <a:rPr lang="en-US" sz="2800" dirty="0"/>
              <a:t> asymmetry” not from the </a:t>
            </a:r>
            <a:r>
              <a:rPr lang="en-US" sz="2800" dirty="0" err="1"/>
              <a:t>Sivers</a:t>
            </a:r>
            <a:r>
              <a:rPr lang="en-US" sz="2800" dirty="0"/>
              <a:t> function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:a16="http://schemas.microsoft.com/office/drawing/2014/main" id="{4D408C29-8DC0-4424-A1D4-F4F2BE9151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0654" y="3080914"/>
            <a:ext cx="5697080" cy="834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6C15D-C69E-4DF0-A440-B45B65A008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12" y="909690"/>
            <a:ext cx="184566" cy="221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16E4B-D6C8-4A4D-8D16-8475E2A070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208" y="926442"/>
            <a:ext cx="172650" cy="159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805EE8-7D1A-4DD2-80A3-743688D2C9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78" y="2264278"/>
            <a:ext cx="157714" cy="2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8398D9-1910-4BC1-9766-E5CF10D09472}"/>
              </a:ext>
            </a:extLst>
          </p:cNvPr>
          <p:cNvSpPr txBox="1"/>
          <p:nvPr/>
        </p:nvSpPr>
        <p:spPr>
          <a:xfrm>
            <a:off x="245372" y="2619256"/>
            <a:ext cx="805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source of SSA from the gluonic analog of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1806D-451C-4E80-B936-CEBAF81E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-121603"/>
            <a:ext cx="10515600" cy="1325563"/>
          </a:xfrm>
        </p:spPr>
        <p:txBody>
          <a:bodyPr/>
          <a:lstStyle/>
          <a:p>
            <a:r>
              <a:rPr lang="en-US" dirty="0"/>
              <a:t>Gluon channel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4DE62-6448-4830-BF01-495CCEF0B9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0" y="2679755"/>
            <a:ext cx="783085" cy="3353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264DC0-DFDA-4224-BFD1-6C3C13DFA08E}"/>
              </a:ext>
            </a:extLst>
          </p:cNvPr>
          <p:cNvSpPr txBox="1"/>
          <p:nvPr/>
        </p:nvSpPr>
        <p:spPr>
          <a:xfrm>
            <a:off x="9128760" y="4262257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Ji (1992)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YH, Tanaka, Yoshida (2013)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F092D-6D15-4864-81C2-78AC99932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16" y="3131841"/>
            <a:ext cx="10902008" cy="104009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DAF445D-3380-4DFF-A8E9-7BDFF12A03E8}"/>
              </a:ext>
            </a:extLst>
          </p:cNvPr>
          <p:cNvSpPr/>
          <p:nvPr/>
        </p:nvSpPr>
        <p:spPr>
          <a:xfrm>
            <a:off x="9374655" y="3412416"/>
            <a:ext cx="818851" cy="759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04D992-3804-467B-BE93-E194C9DE1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975" y="4682766"/>
            <a:ext cx="5444930" cy="116915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C5BBA6F-0B60-4A07-A2AE-F45A4147ACE0}"/>
              </a:ext>
            </a:extLst>
          </p:cNvPr>
          <p:cNvCxnSpPr>
            <a:cxnSpLocks/>
          </p:cNvCxnSpPr>
          <p:nvPr/>
        </p:nvCxnSpPr>
        <p:spPr>
          <a:xfrm flipV="1">
            <a:off x="4694765" y="5565927"/>
            <a:ext cx="0" cy="571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57BCA9E-6C88-40FA-B923-3FFCC52D09E2}"/>
              </a:ext>
            </a:extLst>
          </p:cNvPr>
          <p:cNvSpPr txBox="1"/>
          <p:nvPr/>
        </p:nvSpPr>
        <p:spPr>
          <a:xfrm>
            <a:off x="3749040" y="6162701"/>
            <a:ext cx="214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gluon helicity PDF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08EDD95-C335-4F0E-A69E-53460535C54F}"/>
              </a:ext>
            </a:extLst>
          </p:cNvPr>
          <p:cNvCxnSpPr>
            <a:cxnSpLocks/>
          </p:cNvCxnSpPr>
          <p:nvPr/>
        </p:nvCxnSpPr>
        <p:spPr>
          <a:xfrm flipH="1" flipV="1">
            <a:off x="6566789" y="5457097"/>
            <a:ext cx="530274" cy="308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EC6BC1A-A074-412F-9B7C-D5EC8E04FF7B}"/>
              </a:ext>
            </a:extLst>
          </p:cNvPr>
          <p:cNvSpPr txBox="1"/>
          <p:nvPr/>
        </p:nvSpPr>
        <p:spPr>
          <a:xfrm>
            <a:off x="7097063" y="5651870"/>
            <a:ext cx="214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genuine twist-3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8E773-7EC2-462F-8E10-917D3A90A3BD}"/>
              </a:ext>
            </a:extLst>
          </p:cNvPr>
          <p:cNvSpPr txBox="1"/>
          <p:nvPr/>
        </p:nvSpPr>
        <p:spPr>
          <a:xfrm>
            <a:off x="462280" y="132809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gluon initiated SSA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D2871FD-2292-4B42-B7A0-293D7C27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44" y="1613070"/>
            <a:ext cx="1783773" cy="3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14A0-4643-485A-8166-C33CF895ADCE}"/>
              </a:ext>
            </a:extLst>
          </p:cNvPr>
          <p:cNvSpPr/>
          <p:nvPr/>
        </p:nvSpPr>
        <p:spPr>
          <a:xfrm>
            <a:off x="3843460" y="1579280"/>
            <a:ext cx="784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three-gluon correlator</a:t>
            </a:r>
            <a:endParaRPr lang="en-US" sz="24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BA11A99-747C-4B86-A04D-55E1D9210CC3}"/>
              </a:ext>
            </a:extLst>
          </p:cNvPr>
          <p:cNvSpPr/>
          <p:nvPr/>
        </p:nvSpPr>
        <p:spPr>
          <a:xfrm>
            <a:off x="3388360" y="1086195"/>
            <a:ext cx="360680" cy="95410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89F7C-BEEF-44A7-A9C2-FA3F85DAAAB9}"/>
              </a:ext>
            </a:extLst>
          </p:cNvPr>
          <p:cNvSpPr/>
          <p:nvPr/>
        </p:nvSpPr>
        <p:spPr>
          <a:xfrm>
            <a:off x="3843460" y="1074079"/>
            <a:ext cx="592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gluon </a:t>
            </a:r>
            <a:r>
              <a:rPr lang="en-US" sz="2400" dirty="0" err="1">
                <a:sym typeface="Wingdings" panose="05000000000000000000" pitchFamily="2" charset="2"/>
              </a:rPr>
              <a:t>Sivers</a:t>
            </a:r>
            <a:r>
              <a:rPr lang="en-US" sz="2400" dirty="0">
                <a:sym typeface="Wingdings" panose="05000000000000000000" pitchFamily="2" charset="2"/>
              </a:rPr>
              <a:t> (a.k.a. spin-dependent </a:t>
            </a:r>
            <a:r>
              <a:rPr lang="en-US" sz="2400" dirty="0" err="1">
                <a:sym typeface="Wingdings" panose="05000000000000000000" pitchFamily="2" charset="2"/>
              </a:rPr>
              <a:t>odderon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588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2D06-D4C6-4592-9B18-84F255B1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122209"/>
            <a:ext cx="10515600" cy="1325563"/>
          </a:xfrm>
        </p:spPr>
        <p:txBody>
          <a:bodyPr/>
          <a:lstStyle/>
          <a:p>
            <a:r>
              <a:rPr lang="en-US" dirty="0"/>
              <a:t>Two-loop SSA, gluonic channel</a:t>
            </a:r>
          </a:p>
        </p:txBody>
      </p:sp>
      <p:sp>
        <p:nvSpPr>
          <p:cNvPr id="4" name="Freeform 6 1">
            <a:extLst>
              <a:ext uri="{FF2B5EF4-FFF2-40B4-BE49-F238E27FC236}">
                <a16:creationId xmlns:a16="http://schemas.microsoft.com/office/drawing/2014/main" id="{9F7F98BB-DFF6-47CB-AFE5-333E483E6963}"/>
              </a:ext>
            </a:extLst>
          </p:cNvPr>
          <p:cNvSpPr>
            <a:spLocks noChangeAspect="1"/>
          </p:cNvSpPr>
          <p:nvPr/>
        </p:nvSpPr>
        <p:spPr bwMode="auto">
          <a:xfrm rot="3014911">
            <a:off x="804623" y="1554301"/>
            <a:ext cx="948171" cy="78486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CE473-8CF5-43C5-A3AE-8A72BC6BDB49}"/>
              </a:ext>
            </a:extLst>
          </p:cNvPr>
          <p:cNvSpPr/>
          <p:nvPr/>
        </p:nvSpPr>
        <p:spPr>
          <a:xfrm>
            <a:off x="1529080" y="2003253"/>
            <a:ext cx="3063240" cy="1010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6 2">
            <a:extLst>
              <a:ext uri="{FF2B5EF4-FFF2-40B4-BE49-F238E27FC236}">
                <a16:creationId xmlns:a16="http://schemas.microsoft.com/office/drawing/2014/main" id="{C0344A09-F0EF-4901-B8CF-9FCBF1BEC4C8}"/>
              </a:ext>
            </a:extLst>
          </p:cNvPr>
          <p:cNvSpPr>
            <a:spLocks noChangeAspect="1"/>
          </p:cNvSpPr>
          <p:nvPr/>
        </p:nvSpPr>
        <p:spPr bwMode="auto">
          <a:xfrm rot="7734135">
            <a:off x="4414565" y="1614668"/>
            <a:ext cx="948171" cy="109960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8 1">
            <a:extLst>
              <a:ext uri="{FF2B5EF4-FFF2-40B4-BE49-F238E27FC236}">
                <a16:creationId xmlns:a16="http://schemas.microsoft.com/office/drawing/2014/main" id="{FB71E3FD-6D87-4D40-B08D-87F98AD77B01}"/>
              </a:ext>
            </a:extLst>
          </p:cNvPr>
          <p:cNvSpPr>
            <a:spLocks noChangeAspect="1"/>
          </p:cNvSpPr>
          <p:nvPr/>
        </p:nvSpPr>
        <p:spPr bwMode="auto">
          <a:xfrm rot="16200000" flipV="1">
            <a:off x="2209170" y="2405808"/>
            <a:ext cx="989388" cy="205809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 2">
            <a:extLst>
              <a:ext uri="{FF2B5EF4-FFF2-40B4-BE49-F238E27FC236}">
                <a16:creationId xmlns:a16="http://schemas.microsoft.com/office/drawing/2014/main" id="{6C852E5E-D964-4B81-A36D-A49C0DD28130}"/>
              </a:ext>
            </a:extLst>
          </p:cNvPr>
          <p:cNvSpPr>
            <a:spLocks noChangeAspect="1"/>
          </p:cNvSpPr>
          <p:nvPr/>
        </p:nvSpPr>
        <p:spPr bwMode="auto">
          <a:xfrm rot="16200000" flipV="1">
            <a:off x="1034385" y="3426087"/>
            <a:ext cx="989388" cy="205809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8 3">
            <a:extLst>
              <a:ext uri="{FF2B5EF4-FFF2-40B4-BE49-F238E27FC236}">
                <a16:creationId xmlns:a16="http://schemas.microsoft.com/office/drawing/2014/main" id="{30B2B12E-2759-4239-BEF8-E31DFD1713B5}"/>
              </a:ext>
            </a:extLst>
          </p:cNvPr>
          <p:cNvSpPr>
            <a:spLocks noChangeAspect="1"/>
          </p:cNvSpPr>
          <p:nvPr/>
        </p:nvSpPr>
        <p:spPr bwMode="auto">
          <a:xfrm rot="16200000" flipV="1">
            <a:off x="3994721" y="3405962"/>
            <a:ext cx="989388" cy="205809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58981E-A901-4DFF-B5BE-55B746E3FD7E}"/>
              </a:ext>
            </a:extLst>
          </p:cNvPr>
          <p:cNvSpPr/>
          <p:nvPr/>
        </p:nvSpPr>
        <p:spPr>
          <a:xfrm>
            <a:off x="3353410" y="1203960"/>
            <a:ext cx="436628" cy="3403358"/>
          </a:xfrm>
          <a:custGeom>
            <a:avLst/>
            <a:gdLst>
              <a:gd name="connsiteX0" fmla="*/ 528320 w 528320"/>
              <a:gd name="connsiteY0" fmla="*/ 361415 h 3843944"/>
              <a:gd name="connsiteX1" fmla="*/ 233680 w 528320"/>
              <a:gd name="connsiteY1" fmla="*/ 280135 h 3843944"/>
              <a:gd name="connsiteX2" fmla="*/ 203200 w 528320"/>
              <a:gd name="connsiteY2" fmla="*/ 3455135 h 3843944"/>
              <a:gd name="connsiteX3" fmla="*/ 0 w 528320"/>
              <a:gd name="connsiteY3" fmla="*/ 3678655 h 38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0" h="3843944">
                <a:moveTo>
                  <a:pt x="528320" y="361415"/>
                </a:moveTo>
                <a:cubicBezTo>
                  <a:pt x="408093" y="62965"/>
                  <a:pt x="287867" y="-235485"/>
                  <a:pt x="233680" y="280135"/>
                </a:cubicBezTo>
                <a:cubicBezTo>
                  <a:pt x="179493" y="795755"/>
                  <a:pt x="242147" y="2888715"/>
                  <a:pt x="203200" y="3455135"/>
                </a:cubicBezTo>
                <a:cubicBezTo>
                  <a:pt x="164253" y="4021555"/>
                  <a:pt x="82126" y="3850105"/>
                  <a:pt x="0" y="367865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楕円 4">
            <a:extLst>
              <a:ext uri="{FF2B5EF4-FFF2-40B4-BE49-F238E27FC236}">
                <a16:creationId xmlns:a16="http://schemas.microsoft.com/office/drawing/2014/main" id="{9BC0FAD7-88FE-4C35-AC09-1A0AA260D7AF}"/>
              </a:ext>
            </a:extLst>
          </p:cNvPr>
          <p:cNvSpPr/>
          <p:nvPr/>
        </p:nvSpPr>
        <p:spPr>
          <a:xfrm>
            <a:off x="1051702" y="3798153"/>
            <a:ext cx="4114658" cy="410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42067C-6976-40BF-8C21-E4F451E44AF5}"/>
              </a:ext>
            </a:extLst>
          </p:cNvPr>
          <p:cNvGrpSpPr/>
          <p:nvPr/>
        </p:nvGrpSpPr>
        <p:grpSpPr>
          <a:xfrm>
            <a:off x="2039078" y="1941035"/>
            <a:ext cx="161582" cy="158641"/>
            <a:chOff x="4688840" y="2678782"/>
            <a:chExt cx="381000" cy="37406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7FE45C-0656-485C-844B-C1FD4D019A20}"/>
                </a:ext>
              </a:extLst>
            </p:cNvPr>
            <p:cNvCxnSpPr/>
            <p:nvPr/>
          </p:nvCxnSpPr>
          <p:spPr>
            <a:xfrm>
              <a:off x="4688840" y="2682240"/>
              <a:ext cx="381000" cy="35205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FF2B21-2BB5-4FD1-942C-A370A12E7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8840" y="2678782"/>
              <a:ext cx="345104" cy="374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313670-291C-41D9-AEDA-5B206F6FF7AD}"/>
              </a:ext>
            </a:extLst>
          </p:cNvPr>
          <p:cNvGrpSpPr/>
          <p:nvPr/>
        </p:nvGrpSpPr>
        <p:grpSpPr>
          <a:xfrm>
            <a:off x="2041518" y="2934851"/>
            <a:ext cx="161582" cy="158641"/>
            <a:chOff x="4688840" y="2678782"/>
            <a:chExt cx="381000" cy="37406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70C504-FDF8-4DF7-8837-80BB52E7EC3C}"/>
                </a:ext>
              </a:extLst>
            </p:cNvPr>
            <p:cNvCxnSpPr/>
            <p:nvPr/>
          </p:nvCxnSpPr>
          <p:spPr>
            <a:xfrm>
              <a:off x="4688840" y="2682240"/>
              <a:ext cx="381000" cy="35205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0F14AE-33CE-468B-A611-13BA4ECCD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8840" y="2678782"/>
              <a:ext cx="345104" cy="374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3356954-56C8-4BBD-9B01-C902E404A389}"/>
              </a:ext>
            </a:extLst>
          </p:cNvPr>
          <p:cNvSpPr txBox="1"/>
          <p:nvPr/>
        </p:nvSpPr>
        <p:spPr>
          <a:xfrm>
            <a:off x="6034302" y="4786961"/>
            <a:ext cx="416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 in the WW approximation,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8397ED-325B-451C-B00D-28DC24F97D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37" y="5218008"/>
            <a:ext cx="3883775" cy="561827"/>
          </a:xfrm>
          <a:prstGeom prst="rect">
            <a:avLst/>
          </a:prstGeom>
        </p:spPr>
      </p:pic>
      <p:sp>
        <p:nvSpPr>
          <p:cNvPr id="23" name="Freeform 6 1">
            <a:extLst>
              <a:ext uri="{FF2B5EF4-FFF2-40B4-BE49-F238E27FC236}">
                <a16:creationId xmlns:a16="http://schemas.microsoft.com/office/drawing/2014/main" id="{B9DE8997-A43A-4D96-BF9A-1E98BC4C1A30}"/>
              </a:ext>
            </a:extLst>
          </p:cNvPr>
          <p:cNvSpPr>
            <a:spLocks noChangeAspect="1"/>
          </p:cNvSpPr>
          <p:nvPr/>
        </p:nvSpPr>
        <p:spPr bwMode="auto">
          <a:xfrm rot="3014911">
            <a:off x="6179263" y="1564461"/>
            <a:ext cx="948171" cy="78486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DF777B-8C72-4778-8312-768A07797303}"/>
              </a:ext>
            </a:extLst>
          </p:cNvPr>
          <p:cNvSpPr/>
          <p:nvPr/>
        </p:nvSpPr>
        <p:spPr>
          <a:xfrm>
            <a:off x="6903720" y="2013413"/>
            <a:ext cx="1124953" cy="1010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6 2">
            <a:extLst>
              <a:ext uri="{FF2B5EF4-FFF2-40B4-BE49-F238E27FC236}">
                <a16:creationId xmlns:a16="http://schemas.microsoft.com/office/drawing/2014/main" id="{F12925AF-E2A6-401D-9223-45F0325BDC0F}"/>
              </a:ext>
            </a:extLst>
          </p:cNvPr>
          <p:cNvSpPr>
            <a:spLocks noChangeAspect="1"/>
          </p:cNvSpPr>
          <p:nvPr/>
        </p:nvSpPr>
        <p:spPr bwMode="auto">
          <a:xfrm rot="7734135">
            <a:off x="9789205" y="1624828"/>
            <a:ext cx="948171" cy="109960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8 1">
            <a:extLst>
              <a:ext uri="{FF2B5EF4-FFF2-40B4-BE49-F238E27FC236}">
                <a16:creationId xmlns:a16="http://schemas.microsoft.com/office/drawing/2014/main" id="{FE670027-C732-4FCC-BA89-6B2B2601120A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8029467" y="2382611"/>
            <a:ext cx="743342" cy="154627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Freeform 8 2">
            <a:extLst>
              <a:ext uri="{FF2B5EF4-FFF2-40B4-BE49-F238E27FC236}">
                <a16:creationId xmlns:a16="http://schemas.microsoft.com/office/drawing/2014/main" id="{2B32A42A-DD30-4B99-924A-5384682DD622}"/>
              </a:ext>
            </a:extLst>
          </p:cNvPr>
          <p:cNvSpPr>
            <a:spLocks noChangeAspect="1"/>
          </p:cNvSpPr>
          <p:nvPr/>
        </p:nvSpPr>
        <p:spPr bwMode="auto">
          <a:xfrm rot="16200000" flipV="1">
            <a:off x="6409025" y="3436247"/>
            <a:ext cx="989388" cy="205809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8 3">
            <a:extLst>
              <a:ext uri="{FF2B5EF4-FFF2-40B4-BE49-F238E27FC236}">
                <a16:creationId xmlns:a16="http://schemas.microsoft.com/office/drawing/2014/main" id="{D210F5EA-4F8D-41FD-918A-4DAD5DD05432}"/>
              </a:ext>
            </a:extLst>
          </p:cNvPr>
          <p:cNvSpPr>
            <a:spLocks noChangeAspect="1"/>
          </p:cNvSpPr>
          <p:nvPr/>
        </p:nvSpPr>
        <p:spPr bwMode="auto">
          <a:xfrm rot="16200000" flipV="1">
            <a:off x="9369361" y="3416122"/>
            <a:ext cx="989388" cy="205809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A95DDE-2204-4BEC-B2CE-5E9486EA2288}"/>
              </a:ext>
            </a:extLst>
          </p:cNvPr>
          <p:cNvSpPr/>
          <p:nvPr/>
        </p:nvSpPr>
        <p:spPr>
          <a:xfrm>
            <a:off x="9089463" y="1233172"/>
            <a:ext cx="436628" cy="3403358"/>
          </a:xfrm>
          <a:custGeom>
            <a:avLst/>
            <a:gdLst>
              <a:gd name="connsiteX0" fmla="*/ 528320 w 528320"/>
              <a:gd name="connsiteY0" fmla="*/ 361415 h 3843944"/>
              <a:gd name="connsiteX1" fmla="*/ 233680 w 528320"/>
              <a:gd name="connsiteY1" fmla="*/ 280135 h 3843944"/>
              <a:gd name="connsiteX2" fmla="*/ 203200 w 528320"/>
              <a:gd name="connsiteY2" fmla="*/ 3455135 h 3843944"/>
              <a:gd name="connsiteX3" fmla="*/ 0 w 528320"/>
              <a:gd name="connsiteY3" fmla="*/ 3678655 h 38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0" h="3843944">
                <a:moveTo>
                  <a:pt x="528320" y="361415"/>
                </a:moveTo>
                <a:cubicBezTo>
                  <a:pt x="408093" y="62965"/>
                  <a:pt x="287867" y="-235485"/>
                  <a:pt x="233680" y="280135"/>
                </a:cubicBezTo>
                <a:cubicBezTo>
                  <a:pt x="179493" y="795755"/>
                  <a:pt x="242147" y="2888715"/>
                  <a:pt x="203200" y="3455135"/>
                </a:cubicBezTo>
                <a:cubicBezTo>
                  <a:pt x="164253" y="4021555"/>
                  <a:pt x="82126" y="3850105"/>
                  <a:pt x="0" y="367865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楕円 4">
            <a:extLst>
              <a:ext uri="{FF2B5EF4-FFF2-40B4-BE49-F238E27FC236}">
                <a16:creationId xmlns:a16="http://schemas.microsoft.com/office/drawing/2014/main" id="{8C4B22D5-24C1-4B61-981B-4D279D3CEA02}"/>
              </a:ext>
            </a:extLst>
          </p:cNvPr>
          <p:cNvSpPr/>
          <p:nvPr/>
        </p:nvSpPr>
        <p:spPr>
          <a:xfrm>
            <a:off x="6426342" y="3808313"/>
            <a:ext cx="4114658" cy="410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9F9AE6-DF3E-4BD8-8447-8B9407E0C7CF}"/>
              </a:ext>
            </a:extLst>
          </p:cNvPr>
          <p:cNvGrpSpPr/>
          <p:nvPr/>
        </p:nvGrpSpPr>
        <p:grpSpPr>
          <a:xfrm>
            <a:off x="7413718" y="1951195"/>
            <a:ext cx="161582" cy="158641"/>
            <a:chOff x="4688840" y="2678782"/>
            <a:chExt cx="381000" cy="37406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70D7B5-CD12-4A5E-A5CF-12D9CE5E38CA}"/>
                </a:ext>
              </a:extLst>
            </p:cNvPr>
            <p:cNvCxnSpPr/>
            <p:nvPr/>
          </p:nvCxnSpPr>
          <p:spPr>
            <a:xfrm>
              <a:off x="4688840" y="2682240"/>
              <a:ext cx="381000" cy="35205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12A1D4-62C6-4656-A70D-7A62B2FEEC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8840" y="2678782"/>
              <a:ext cx="345104" cy="374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1A8D01-523D-4469-A2C6-F41FB1AAFC38}"/>
              </a:ext>
            </a:extLst>
          </p:cNvPr>
          <p:cNvGrpSpPr/>
          <p:nvPr/>
        </p:nvGrpSpPr>
        <p:grpSpPr>
          <a:xfrm>
            <a:off x="7416158" y="2945011"/>
            <a:ext cx="161582" cy="158641"/>
            <a:chOff x="4688840" y="2678782"/>
            <a:chExt cx="381000" cy="37406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9BBE39-CA76-4E32-9D89-4EE61AA22F12}"/>
                </a:ext>
              </a:extLst>
            </p:cNvPr>
            <p:cNvCxnSpPr/>
            <p:nvPr/>
          </p:nvCxnSpPr>
          <p:spPr>
            <a:xfrm>
              <a:off x="4688840" y="2682240"/>
              <a:ext cx="381000" cy="35205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1AAFEC6-EB2D-4781-8A02-71FB55C6F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8840" y="2678782"/>
              <a:ext cx="345104" cy="374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C0BF611-AF10-41E4-809E-62CD95053C25}"/>
              </a:ext>
            </a:extLst>
          </p:cNvPr>
          <p:cNvSpPr/>
          <p:nvPr/>
        </p:nvSpPr>
        <p:spPr>
          <a:xfrm>
            <a:off x="8783320" y="2018493"/>
            <a:ext cx="1124953" cy="1010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95FEF3-DC54-4548-A01F-078674A00579}"/>
              </a:ext>
            </a:extLst>
          </p:cNvPr>
          <p:cNvSpPr txBox="1"/>
          <p:nvPr/>
        </p:nvSpPr>
        <p:spPr>
          <a:xfrm>
            <a:off x="8657115" y="412093"/>
            <a:ext cx="416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Benic</a:t>
            </a:r>
            <a:r>
              <a:rPr lang="en-US" sz="2000" dirty="0">
                <a:solidFill>
                  <a:srgbClr val="0070C0"/>
                </a:solidFill>
              </a:rPr>
              <a:t>, YH, Li, work in progress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AED7BC-1DCC-4E22-97C7-DF1E109E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1" y="5116803"/>
            <a:ext cx="5349098" cy="7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985CDC6-8834-4759-AE94-E32B440CF406}"/>
              </a:ext>
            </a:extLst>
          </p:cNvPr>
          <p:cNvSpPr txBox="1"/>
          <p:nvPr/>
        </p:nvSpPr>
        <p:spPr>
          <a:xfrm flipH="1">
            <a:off x="3571724" y="6276941"/>
            <a:ext cx="780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contribution to SSA of open charm, etc.</a:t>
            </a:r>
          </a:p>
        </p:txBody>
      </p:sp>
    </p:spTree>
    <p:extLst>
      <p:ext uri="{BB962C8B-B14F-4D97-AF65-F5344CB8AC3E}">
        <p14:creationId xmlns:p14="http://schemas.microsoft.com/office/powerpoint/2010/main" val="153713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1678" y="-219561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Transverse Single Spin Asymmetry (SSA)</a:t>
            </a:r>
            <a:endParaRPr kumimoji="1" lang="ja-JP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A8F3C-3D83-4EAF-9D1B-58AAE2770E2F}"/>
              </a:ext>
            </a:extLst>
          </p:cNvPr>
          <p:cNvSpPr txBox="1"/>
          <p:nvPr/>
        </p:nvSpPr>
        <p:spPr>
          <a:xfrm>
            <a:off x="3909171" y="6106319"/>
            <a:ext cx="64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Production of hadrons are left-right asymmetric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A96932-E9CE-4B0E-8452-F31EACA8EC0D}"/>
              </a:ext>
            </a:extLst>
          </p:cNvPr>
          <p:cNvGrpSpPr/>
          <p:nvPr/>
        </p:nvGrpSpPr>
        <p:grpSpPr>
          <a:xfrm>
            <a:off x="3093221" y="3014845"/>
            <a:ext cx="5734705" cy="2910207"/>
            <a:chOff x="2279553" y="1492257"/>
            <a:chExt cx="7632893" cy="3873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2DFF7A-E698-4EDA-A9B2-E2124D1C7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553" y="1492257"/>
              <a:ext cx="7632893" cy="387348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77C71A-79DE-4C4A-8D57-483E3CC6F2B7}"/>
                </a:ext>
              </a:extLst>
            </p:cNvPr>
            <p:cNvSpPr/>
            <p:nvPr/>
          </p:nvSpPr>
          <p:spPr>
            <a:xfrm>
              <a:off x="2794000" y="2397760"/>
              <a:ext cx="1727200" cy="441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A4CF59-3135-4BBD-B413-B5E9299931CF}"/>
                </a:ext>
              </a:extLst>
            </p:cNvPr>
            <p:cNvSpPr/>
            <p:nvPr/>
          </p:nvSpPr>
          <p:spPr>
            <a:xfrm>
              <a:off x="6461760" y="1818640"/>
              <a:ext cx="1727200" cy="441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図 8">
            <a:extLst>
              <a:ext uri="{FF2B5EF4-FFF2-40B4-BE49-F238E27FC236}">
                <a16:creationId xmlns:a16="http://schemas.microsoft.com/office/drawing/2014/main" id="{6A8180A7-EF0B-4B2D-A892-7552F7CD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87" y="861333"/>
            <a:ext cx="3122724" cy="1630420"/>
          </a:xfrm>
          <a:prstGeom prst="rect">
            <a:avLst/>
          </a:prstGeom>
        </p:spPr>
      </p:pic>
      <p:pic>
        <p:nvPicPr>
          <p:cNvPr id="27" name="図 7">
            <a:extLst>
              <a:ext uri="{FF2B5EF4-FFF2-40B4-BE49-F238E27FC236}">
                <a16:creationId xmlns:a16="http://schemas.microsoft.com/office/drawing/2014/main" id="{2207B8AD-CFE8-4405-8449-EF369F9C8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352" y="778700"/>
            <a:ext cx="2409939" cy="2160701"/>
          </a:xfrm>
          <a:prstGeom prst="rect">
            <a:avLst/>
          </a:prstGeom>
        </p:spPr>
      </p:pic>
      <p:pic>
        <p:nvPicPr>
          <p:cNvPr id="28" name="Picture 2" descr="https://inspirehep.net/record/1209607/files/figs_PHENIX_pi0ANxF_2011Preliminary.png">
            <a:extLst>
              <a:ext uri="{FF2B5EF4-FFF2-40B4-BE49-F238E27FC236}">
                <a16:creationId xmlns:a16="http://schemas.microsoft.com/office/drawing/2014/main" id="{EB1B0E9C-B6D4-46D0-9994-E09A61F7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3" y="5073399"/>
            <a:ext cx="3299828" cy="15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10">
            <a:extLst>
              <a:ext uri="{FF2B5EF4-FFF2-40B4-BE49-F238E27FC236}">
                <a16:creationId xmlns:a16="http://schemas.microsoft.com/office/drawing/2014/main" id="{C4521F64-5CDC-4326-974C-3F3E20AF0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1" y="2451401"/>
            <a:ext cx="2689085" cy="2367276"/>
          </a:xfrm>
          <a:prstGeom prst="rect">
            <a:avLst/>
          </a:prstGeom>
        </p:spPr>
      </p:pic>
      <p:pic>
        <p:nvPicPr>
          <p:cNvPr id="30" name="Picture 6" descr="figure686">
            <a:extLst>
              <a:ext uri="{FF2B5EF4-FFF2-40B4-BE49-F238E27FC236}">
                <a16:creationId xmlns:a16="http://schemas.microsoft.com/office/drawing/2014/main" id="{4190734C-5A2C-494F-B287-21A508BF6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01" y="3403810"/>
            <a:ext cx="24479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4114DB-6098-4781-B922-D4789DE74B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940" y="869666"/>
            <a:ext cx="3565639" cy="18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D38B-CB36-4E3B-BF99-F8533005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A454-4E5F-4C71-8533-7FBCA9BA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/>
          <a:lstStyle/>
          <a:p>
            <a:r>
              <a:rPr lang="en-US" dirty="0"/>
              <a:t>New source of SSA proportional to        in SIDIS. </a:t>
            </a:r>
          </a:p>
          <a:p>
            <a:r>
              <a:rPr lang="en-US" dirty="0" err="1"/>
              <a:t>Subleading</a:t>
            </a:r>
            <a:r>
              <a:rPr lang="en-US" dirty="0"/>
              <a:t> in       , but involves only twist-2 PDFs (FFs) after WW approx.</a:t>
            </a:r>
          </a:p>
          <a:p>
            <a:r>
              <a:rPr lang="en-US" dirty="0"/>
              <a:t>Similar new contributions expected in pp, DY, etc.</a:t>
            </a:r>
          </a:p>
          <a:p>
            <a:r>
              <a:rPr lang="en-US" dirty="0"/>
              <a:t>A plethora of new twist-3 contributions in TMD framework that can affect </a:t>
            </a:r>
            <a:r>
              <a:rPr lang="en-US" dirty="0" err="1"/>
              <a:t>Sivers</a:t>
            </a:r>
            <a:r>
              <a:rPr lang="en-US" dirty="0"/>
              <a:t> and Collins asymmetries</a:t>
            </a:r>
          </a:p>
          <a:p>
            <a:r>
              <a:rPr lang="en-US" dirty="0"/>
              <a:t>Numerical evaluation underway (hard!)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03EEF-860B-490A-B3C5-503C33E46F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27" y="2493880"/>
            <a:ext cx="363734" cy="232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796E9-FF3C-428A-AA5F-05F5384076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6" y="1949424"/>
            <a:ext cx="411318" cy="2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1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/>
          <p:cNvSpPr txBox="1"/>
          <p:nvPr/>
        </p:nvSpPr>
        <p:spPr>
          <a:xfrm>
            <a:off x="3126411" y="6120287"/>
            <a:ext cx="487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An extra factor of        is needed.</a:t>
            </a:r>
            <a:endParaRPr kumimoji="1" lang="ja-JP" altLang="en-US" sz="2800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B7EC136-0002-489A-B430-38EBB29ACD06}"/>
              </a:ext>
            </a:extLst>
          </p:cNvPr>
          <p:cNvCxnSpPr/>
          <p:nvPr/>
        </p:nvCxnSpPr>
        <p:spPr>
          <a:xfrm>
            <a:off x="3272724" y="4417978"/>
            <a:ext cx="366972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\newcommand{\nn}{\nonumber \\}&#10;\begin{eqnarray*}&#10;d\sigma\sim &#10;\end{eqnarray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4" y="3424428"/>
            <a:ext cx="1002697" cy="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5944924" y="3381370"/>
            <a:ext cx="344001" cy="1036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</p:cNvCxnSpPr>
          <p:nvPr/>
        </p:nvCxnSpPr>
        <p:spPr>
          <a:xfrm flipH="1">
            <a:off x="4061953" y="3390644"/>
            <a:ext cx="220196" cy="874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cxnSpLocks/>
          </p:cNvCxnSpPr>
          <p:nvPr/>
        </p:nvCxnSpPr>
        <p:spPr>
          <a:xfrm>
            <a:off x="5116269" y="2157520"/>
            <a:ext cx="51912" cy="29178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8"/>
          <p:cNvSpPr>
            <a:spLocks noChangeAspect="1"/>
          </p:cNvSpPr>
          <p:nvPr/>
        </p:nvSpPr>
        <p:spPr bwMode="auto">
          <a:xfrm rot="15348715" flipV="1">
            <a:off x="5160044" y="3763010"/>
            <a:ext cx="817676" cy="87072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622182" y="4212571"/>
            <a:ext cx="2849217" cy="410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1272" name="Picture 8" descr="\newcommand{\nn}{\nonumber \\}&#10;\begin{eqnarray*}&#10;+ \ c.c.&#10;\end{eqnarray*}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19" y="3480588"/>
            <a:ext cx="1267778" cy="3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602974" y="1422660"/>
            <a:ext cx="926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Find part of the cross section </a:t>
            </a:r>
            <a:r>
              <a:rPr lang="en-US" altLang="ja-JP" sz="2400" dirty="0">
                <a:solidFill>
                  <a:srgbClr val="FF0000"/>
                </a:solidFill>
              </a:rPr>
              <a:t>linear</a:t>
            </a:r>
            <a:r>
              <a:rPr lang="en-US" altLang="ja-JP" sz="2400" dirty="0"/>
              <a:t> in spin          </a:t>
            </a:r>
            <a:r>
              <a:rPr lang="en-US" altLang="ja-JP" sz="2400" dirty="0">
                <a:sym typeface="Wingdings" panose="05000000000000000000" pitchFamily="2" charset="2"/>
              </a:rPr>
              <a:t>   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interference </a:t>
            </a:r>
            <a:r>
              <a:rPr lang="en-US" altLang="ja-JP" sz="2400" dirty="0">
                <a:sym typeface="Wingdings" panose="05000000000000000000" pitchFamily="2" charset="2"/>
              </a:rPr>
              <a:t>terms</a:t>
            </a:r>
            <a:r>
              <a:rPr lang="en-US" altLang="ja-JP" sz="2400" dirty="0"/>
              <a:t>   </a:t>
            </a:r>
            <a:endParaRPr kumimoji="1" lang="ja-JP" altLang="en-US" sz="2400" dirty="0"/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3272724" y="-1396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Quest for a phase</a:t>
            </a:r>
            <a:endParaRPr lang="ja-JP" altLang="en-US" dirty="0"/>
          </a:p>
        </p:txBody>
      </p:sp>
      <p:pic>
        <p:nvPicPr>
          <p:cNvPr id="11279" name="Picture 15" descr="\newcommand{\nn}{\nonumber \\}&#10;\begin{eqnarray*}&#10;i&#10;\end{eqnarray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84" y="6143216"/>
            <a:ext cx="167346" cy="3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59442F0-BAC4-4679-975A-D2E6EB334EE5}"/>
              </a:ext>
            </a:extLst>
          </p:cNvPr>
          <p:cNvCxnSpPr/>
          <p:nvPr/>
        </p:nvCxnSpPr>
        <p:spPr>
          <a:xfrm>
            <a:off x="4291105" y="3400521"/>
            <a:ext cx="1686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exTeXPicture" descr="&lt;?xml version=&quot;1.0&quot; encoding=&quot;utf-16&quot;?&gt;&#10;&lt;TeXTeX&gt;&#10;  &lt;preamble&gt;\documentclass{article}&#10;\usepackage{amsmath}&#10;\usepackage{color}&#10;\pagestyle{empty}&lt;/preamble&gt;&#10;  &lt;body&gt;\begin{align*} &#10;\vec{S}&#10;\end{align*}&lt;/body&gt;&#10;  &lt;fcolor&gt;FF000000&lt;/fcolor&gt;&#10;  &lt;bcolor&gt;FFFFFFFF&lt;/bcolor&gt;&#10;  &lt;transparent&gt;True&lt;/transparent&gt;&#10;  &lt;resolution&gt;1800&lt;/resolution&gt;&#10;  &lt;imageh&gt;244&lt;/imageh&gt;&#10;  &lt;imagew&gt;16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42" y="1491143"/>
            <a:ext cx="190924" cy="284056"/>
          </a:xfrm>
          <a:prstGeom prst="rect">
            <a:avLst/>
          </a:prstGeom>
        </p:spPr>
      </p:pic>
      <p:sp>
        <p:nvSpPr>
          <p:cNvPr id="6" name="矢印: 上 5">
            <a:extLst>
              <a:ext uri="{FF2B5EF4-FFF2-40B4-BE49-F238E27FC236}">
                <a16:creationId xmlns:a16="http://schemas.microsoft.com/office/drawing/2014/main" id="{C0372DCD-C7A9-49FF-A19E-8787023F431B}"/>
              </a:ext>
            </a:extLst>
          </p:cNvPr>
          <p:cNvSpPr/>
          <p:nvPr/>
        </p:nvSpPr>
        <p:spPr>
          <a:xfrm>
            <a:off x="3317974" y="4034809"/>
            <a:ext cx="242311" cy="3555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article}&#10;\usepackage{amsmath}&#10;\usepackage{color}&#10;\pagestyle{empty}&lt;/preamble&gt;&#10;  &lt;body&gt;\begin{align*} &#10;\vec{S}&#10;\end{align*}&lt;/body&gt;&#10;  &lt;fcolor&gt;FF000000&lt;/fcolor&gt;&#10;  &lt;bcolor&gt;FFFFFFFF&lt;/bcolor&gt;&#10;  &lt;transparent&gt;True&lt;/transparent&gt;&#10;  &lt;resolution&gt;1800&lt;/resolution&gt;&#10;  &lt;imageh&gt;244&lt;/imageh&gt;&#10;  &lt;imagew&gt;16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67E7892E-036A-44FC-9F7D-0387AF6B6C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03" y="4043983"/>
            <a:ext cx="210016" cy="312462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F0857452-08DF-44CE-B5BF-AEADE057EB64}"/>
              </a:ext>
            </a:extLst>
          </p:cNvPr>
          <p:cNvSpPr>
            <a:spLocks noChangeAspect="1"/>
          </p:cNvSpPr>
          <p:nvPr/>
        </p:nvSpPr>
        <p:spPr bwMode="auto">
          <a:xfrm rot="3014911">
            <a:off x="3405584" y="2833709"/>
            <a:ext cx="948171" cy="141433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A5A479B8-40F1-44F6-9A2C-01FCF27DD6AF}"/>
              </a:ext>
            </a:extLst>
          </p:cNvPr>
          <p:cNvSpPr>
            <a:spLocks noChangeAspect="1"/>
          </p:cNvSpPr>
          <p:nvPr/>
        </p:nvSpPr>
        <p:spPr bwMode="auto">
          <a:xfrm rot="7508090">
            <a:off x="5834282" y="2927592"/>
            <a:ext cx="948171" cy="141433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BA670-46A3-44D9-833E-A89E473E48DF}"/>
              </a:ext>
            </a:extLst>
          </p:cNvPr>
          <p:cNvSpPr txBox="1"/>
          <p:nvPr/>
        </p:nvSpPr>
        <p:spPr>
          <a:xfrm>
            <a:off x="1052211" y="5409243"/>
            <a:ext cx="1033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Naively purely imaginary, vanish after adding the complex-conjugate part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8E5FC6-4717-4D7E-A459-EA4523932EA3}"/>
              </a:ext>
            </a:extLst>
          </p:cNvPr>
          <p:cNvSpPr/>
          <p:nvPr/>
        </p:nvSpPr>
        <p:spPr>
          <a:xfrm>
            <a:off x="4003040" y="3210560"/>
            <a:ext cx="2162514" cy="46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188923" y="921852"/>
            <a:ext cx="208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Qiu</a:t>
            </a:r>
            <a:r>
              <a:rPr kumimoji="1" lang="en-US" altLang="ja-JP" dirty="0">
                <a:solidFill>
                  <a:srgbClr val="0070C0"/>
                </a:solidFill>
              </a:rPr>
              <a:t>,</a:t>
            </a:r>
            <a:r>
              <a:rPr kumimoji="1" lang="ja-JP" altLang="en-US" dirty="0">
                <a:solidFill>
                  <a:srgbClr val="0070C0"/>
                </a:solidFill>
              </a:rPr>
              <a:t> </a:t>
            </a:r>
            <a:r>
              <a:rPr kumimoji="1" lang="en-US" altLang="ja-JP" dirty="0" err="1">
                <a:solidFill>
                  <a:srgbClr val="0070C0"/>
                </a:solidFill>
              </a:rPr>
              <a:t>Sterman</a:t>
            </a:r>
            <a:r>
              <a:rPr kumimoji="1" lang="ja-JP" altLang="en-US" dirty="0">
                <a:solidFill>
                  <a:srgbClr val="0070C0"/>
                </a:solidFill>
              </a:rPr>
              <a:t> </a:t>
            </a:r>
            <a:r>
              <a:rPr kumimoji="1" lang="en-US" altLang="ja-JP" dirty="0">
                <a:solidFill>
                  <a:srgbClr val="0070C0"/>
                </a:solidFill>
              </a:rPr>
              <a:t>(1999)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99161" y="157208"/>
            <a:ext cx="6147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Phase from the propagator pole</a:t>
            </a:r>
            <a:endParaRPr kumimoji="1" lang="ja-JP" altLang="en-US" sz="3600" dirty="0"/>
          </a:p>
        </p:txBody>
      </p:sp>
      <p:pic>
        <p:nvPicPr>
          <p:cNvPr id="13" name="TexTeXPicture 1" descr="&lt;?xml version=&quot;1.0&quot; encoding=&quot;utf-16&quot;?&gt;&#10;&lt;TeXTeX&gt;&#10;  &lt;preamble&gt;\documentclass{jarticle}&#10;\usepackage{amsmath}&#10;\pagestyle{empty}&lt;/preamble&gt;&#10;  &lt;body&gt;\begin{align*} &#10;\frac{1}{k^2+i\epsilon}={\rm P}\frac{1}{k^2} -i\pi\delta(k^2)&#10;\end{align*}&lt;/body&gt;&#10;  &lt;fcolor&gt;FF000000&lt;/fcolor&gt;&#10;  &lt;bcolor&gt;FFFFFFFF&lt;/bcolor&gt;&#10;  &lt;transparent&gt;True&lt;/transparent&gt;&#10;  &lt;resolution&gt;1800&lt;/resolution&gt;&#10;  &lt;imageh&gt;524&lt;/imageh&gt;&#10;  &lt;imagew&gt;2661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75" y="1291184"/>
            <a:ext cx="3407634" cy="671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93E63C-5A73-484B-A7C6-A85E3C333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54" y="5226189"/>
            <a:ext cx="7844078" cy="15037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6C5A0D7-D2AF-4079-A110-68E90A7EACA4}"/>
              </a:ext>
            </a:extLst>
          </p:cNvPr>
          <p:cNvSpPr/>
          <p:nvPr/>
        </p:nvSpPr>
        <p:spPr>
          <a:xfrm>
            <a:off x="5842434" y="1338876"/>
            <a:ext cx="513516" cy="505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BD670-39FE-4A9B-A4AD-18C5C7CC2DAC}"/>
              </a:ext>
            </a:extLst>
          </p:cNvPr>
          <p:cNvSpPr txBox="1"/>
          <p:nvPr/>
        </p:nvSpPr>
        <p:spPr>
          <a:xfrm>
            <a:off x="378912" y="5565404"/>
            <a:ext cx="27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ETQS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04ACA-6724-47D1-AE4F-181A3B0441ED}"/>
              </a:ext>
            </a:extLst>
          </p:cNvPr>
          <p:cNvSpPr txBox="1"/>
          <p:nvPr/>
        </p:nvSpPr>
        <p:spPr>
          <a:xfrm>
            <a:off x="6942714" y="4658295"/>
            <a:ext cx="239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Soft gluonic pole</a:t>
            </a:r>
          </a:p>
        </p:txBody>
      </p:sp>
      <p:sp>
        <p:nvSpPr>
          <p:cNvPr id="11" name="Freeform 6 1">
            <a:extLst>
              <a:ext uri="{FF2B5EF4-FFF2-40B4-BE49-F238E27FC236}">
                <a16:creationId xmlns:a16="http://schemas.microsoft.com/office/drawing/2014/main" id="{D60AE1CA-7494-4BEB-9CE2-F5516BCAF7B7}"/>
              </a:ext>
            </a:extLst>
          </p:cNvPr>
          <p:cNvSpPr>
            <a:spLocks noChangeAspect="1"/>
          </p:cNvSpPr>
          <p:nvPr/>
        </p:nvSpPr>
        <p:spPr bwMode="auto">
          <a:xfrm rot="2687549">
            <a:off x="1827182" y="2631977"/>
            <a:ext cx="861974" cy="71355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Freeform 6 2">
            <a:extLst>
              <a:ext uri="{FF2B5EF4-FFF2-40B4-BE49-F238E27FC236}">
                <a16:creationId xmlns:a16="http://schemas.microsoft.com/office/drawing/2014/main" id="{6DFE9818-4161-49D2-B251-9E32F7FB3B84}"/>
              </a:ext>
            </a:extLst>
          </p:cNvPr>
          <p:cNvSpPr>
            <a:spLocks noChangeAspect="1"/>
          </p:cNvSpPr>
          <p:nvPr/>
        </p:nvSpPr>
        <p:spPr bwMode="auto">
          <a:xfrm rot="7734135">
            <a:off x="4151080" y="2632968"/>
            <a:ext cx="861974" cy="99966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Freeform 8 1">
            <a:extLst>
              <a:ext uri="{FF2B5EF4-FFF2-40B4-BE49-F238E27FC236}">
                <a16:creationId xmlns:a16="http://schemas.microsoft.com/office/drawing/2014/main" id="{D0D7CCAE-1D2B-44A9-9980-4F179EBB001E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2393640" y="3499858"/>
            <a:ext cx="2043637" cy="116302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8 2">
            <a:extLst>
              <a:ext uri="{FF2B5EF4-FFF2-40B4-BE49-F238E27FC236}">
                <a16:creationId xmlns:a16="http://schemas.microsoft.com/office/drawing/2014/main" id="{F3D98B70-2282-454C-B4FF-AFC312CDA616}"/>
              </a:ext>
            </a:extLst>
          </p:cNvPr>
          <p:cNvSpPr>
            <a:spLocks noChangeAspect="1"/>
          </p:cNvSpPr>
          <p:nvPr/>
        </p:nvSpPr>
        <p:spPr bwMode="auto">
          <a:xfrm rot="16200000" flipV="1">
            <a:off x="2438695" y="3599566"/>
            <a:ext cx="1395775" cy="160227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44B311-4B44-4870-8CA4-99834625E84D}"/>
              </a:ext>
            </a:extLst>
          </p:cNvPr>
          <p:cNvSpPr/>
          <p:nvPr/>
        </p:nvSpPr>
        <p:spPr>
          <a:xfrm>
            <a:off x="3688482" y="2443337"/>
            <a:ext cx="328045" cy="2113218"/>
          </a:xfrm>
          <a:custGeom>
            <a:avLst/>
            <a:gdLst>
              <a:gd name="connsiteX0" fmla="*/ 528320 w 528320"/>
              <a:gd name="connsiteY0" fmla="*/ 361415 h 3843944"/>
              <a:gd name="connsiteX1" fmla="*/ 233680 w 528320"/>
              <a:gd name="connsiteY1" fmla="*/ 280135 h 3843944"/>
              <a:gd name="connsiteX2" fmla="*/ 203200 w 528320"/>
              <a:gd name="connsiteY2" fmla="*/ 3455135 h 3843944"/>
              <a:gd name="connsiteX3" fmla="*/ 0 w 528320"/>
              <a:gd name="connsiteY3" fmla="*/ 3678655 h 38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0" h="3843944">
                <a:moveTo>
                  <a:pt x="528320" y="361415"/>
                </a:moveTo>
                <a:cubicBezTo>
                  <a:pt x="408093" y="62965"/>
                  <a:pt x="287867" y="-235485"/>
                  <a:pt x="233680" y="280135"/>
                </a:cubicBezTo>
                <a:cubicBezTo>
                  <a:pt x="179493" y="795755"/>
                  <a:pt x="242147" y="2888715"/>
                  <a:pt x="203200" y="3455135"/>
                </a:cubicBezTo>
                <a:cubicBezTo>
                  <a:pt x="164253" y="4021555"/>
                  <a:pt x="82126" y="3850105"/>
                  <a:pt x="0" y="367865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11A343-C46E-4D69-BE2A-41A91D255DAB}"/>
              </a:ext>
            </a:extLst>
          </p:cNvPr>
          <p:cNvGrpSpPr/>
          <p:nvPr/>
        </p:nvGrpSpPr>
        <p:grpSpPr>
          <a:xfrm>
            <a:off x="2374096" y="3154069"/>
            <a:ext cx="215065" cy="211152"/>
            <a:chOff x="4688840" y="2678782"/>
            <a:chExt cx="381000" cy="3740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E1203D-B836-4D76-A4E1-B39F83C6D2B4}"/>
                </a:ext>
              </a:extLst>
            </p:cNvPr>
            <p:cNvCxnSpPr/>
            <p:nvPr/>
          </p:nvCxnSpPr>
          <p:spPr>
            <a:xfrm>
              <a:off x="4688840" y="2682240"/>
              <a:ext cx="381000" cy="3520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B05D58-2447-4F60-926A-AC88D5297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8840" y="2678782"/>
              <a:ext cx="345104" cy="3740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0B043C-D8C6-4E10-B053-88BAF0BF6A38}"/>
              </a:ext>
            </a:extLst>
          </p:cNvPr>
          <p:cNvCxnSpPr/>
          <p:nvPr/>
        </p:nvCxnSpPr>
        <p:spPr>
          <a:xfrm flipV="1">
            <a:off x="2173498" y="3020459"/>
            <a:ext cx="384461" cy="13430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21FB70-4255-41EA-A21D-8414CDF2ACE2}"/>
              </a:ext>
            </a:extLst>
          </p:cNvPr>
          <p:cNvCxnSpPr/>
          <p:nvPr/>
        </p:nvCxnSpPr>
        <p:spPr>
          <a:xfrm>
            <a:off x="2532916" y="3005511"/>
            <a:ext cx="17610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88AF81-10FD-4670-8A6B-9C23EE378C56}"/>
              </a:ext>
            </a:extLst>
          </p:cNvPr>
          <p:cNvCxnSpPr>
            <a:cxnSpLocks/>
          </p:cNvCxnSpPr>
          <p:nvPr/>
        </p:nvCxnSpPr>
        <p:spPr>
          <a:xfrm>
            <a:off x="4298096" y="3028959"/>
            <a:ext cx="423564" cy="1345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9AF4E4A-7EA0-403F-B985-1180D9CBFD2E}"/>
              </a:ext>
            </a:extLst>
          </p:cNvPr>
          <p:cNvSpPr txBox="1"/>
          <p:nvPr/>
        </p:nvSpPr>
        <p:spPr>
          <a:xfrm>
            <a:off x="2365728" y="4649225"/>
            <a:ext cx="239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Soft fermionic pole</a:t>
            </a:r>
          </a:p>
        </p:txBody>
      </p:sp>
      <p:sp>
        <p:nvSpPr>
          <p:cNvPr id="45" name="テキスト ボックス 4">
            <a:extLst>
              <a:ext uri="{FF2B5EF4-FFF2-40B4-BE49-F238E27FC236}">
                <a16:creationId xmlns:a16="http://schemas.microsoft.com/office/drawing/2014/main" id="{D785461B-A00C-4C78-8667-6C3113415AAD}"/>
              </a:ext>
            </a:extLst>
          </p:cNvPr>
          <p:cNvSpPr txBox="1"/>
          <p:nvPr/>
        </p:nvSpPr>
        <p:spPr>
          <a:xfrm>
            <a:off x="9188923" y="618873"/>
            <a:ext cx="243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Efremov</a:t>
            </a:r>
            <a:r>
              <a:rPr kumimoji="1" lang="en-US" altLang="ja-JP" dirty="0">
                <a:solidFill>
                  <a:srgbClr val="0070C0"/>
                </a:solidFill>
              </a:rPr>
              <a:t>, </a:t>
            </a:r>
            <a:r>
              <a:rPr kumimoji="1" lang="en-US" altLang="ja-JP" dirty="0" err="1">
                <a:solidFill>
                  <a:srgbClr val="0070C0"/>
                </a:solidFill>
              </a:rPr>
              <a:t>Teryaev</a:t>
            </a:r>
            <a:r>
              <a:rPr kumimoji="1" lang="ja-JP" altLang="en-US" dirty="0">
                <a:solidFill>
                  <a:srgbClr val="0070C0"/>
                </a:solidFill>
              </a:rPr>
              <a:t> </a:t>
            </a:r>
            <a:r>
              <a:rPr kumimoji="1" lang="en-US" altLang="ja-JP" dirty="0">
                <a:solidFill>
                  <a:srgbClr val="0070C0"/>
                </a:solidFill>
              </a:rPr>
              <a:t>(1985)</a:t>
            </a:r>
          </a:p>
        </p:txBody>
      </p:sp>
      <p:sp>
        <p:nvSpPr>
          <p:cNvPr id="46" name="Freeform 6 1">
            <a:extLst>
              <a:ext uri="{FF2B5EF4-FFF2-40B4-BE49-F238E27FC236}">
                <a16:creationId xmlns:a16="http://schemas.microsoft.com/office/drawing/2014/main" id="{13A568F0-BD2D-40DB-8F45-E66793844DC8}"/>
              </a:ext>
            </a:extLst>
          </p:cNvPr>
          <p:cNvSpPr>
            <a:spLocks noChangeAspect="1"/>
          </p:cNvSpPr>
          <p:nvPr/>
        </p:nvSpPr>
        <p:spPr bwMode="auto">
          <a:xfrm rot="2687549">
            <a:off x="6236980" y="2603402"/>
            <a:ext cx="861974" cy="71355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Freeform 6 2">
            <a:extLst>
              <a:ext uri="{FF2B5EF4-FFF2-40B4-BE49-F238E27FC236}">
                <a16:creationId xmlns:a16="http://schemas.microsoft.com/office/drawing/2014/main" id="{82DBC53B-16D9-43CF-AF64-B4B55506C0BC}"/>
              </a:ext>
            </a:extLst>
          </p:cNvPr>
          <p:cNvSpPr>
            <a:spLocks noChangeAspect="1"/>
          </p:cNvSpPr>
          <p:nvPr/>
        </p:nvSpPr>
        <p:spPr bwMode="auto">
          <a:xfrm rot="7734135">
            <a:off x="8560878" y="2604393"/>
            <a:ext cx="861974" cy="99966"/>
          </a:xfrm>
          <a:custGeom>
            <a:avLst/>
            <a:gdLst>
              <a:gd name="T0" fmla="*/ 0 w 1128"/>
              <a:gd name="T1" fmla="*/ 0 h 167"/>
              <a:gd name="T2" fmla="*/ 81368 w 1128"/>
              <a:gd name="T3" fmla="*/ 155575 h 167"/>
              <a:gd name="T4" fmla="*/ 185852 w 1128"/>
              <a:gd name="T5" fmla="*/ 0 h 167"/>
              <a:gd name="T6" fmla="*/ 278315 w 1128"/>
              <a:gd name="T7" fmla="*/ 155575 h 167"/>
              <a:gd name="T8" fmla="*/ 370779 w 1128"/>
              <a:gd name="T9" fmla="*/ 0 h 167"/>
              <a:gd name="T10" fmla="*/ 471564 w 1128"/>
              <a:gd name="T11" fmla="*/ 155575 h 167"/>
              <a:gd name="T12" fmla="*/ 565876 w 1128"/>
              <a:gd name="T13" fmla="*/ 1863 h 167"/>
              <a:gd name="T14" fmla="*/ 668511 w 1128"/>
              <a:gd name="T15" fmla="*/ 153712 h 167"/>
              <a:gd name="T16" fmla="*/ 762824 w 1128"/>
              <a:gd name="T17" fmla="*/ 1863 h 167"/>
              <a:gd name="T18" fmla="*/ 856212 w 1128"/>
              <a:gd name="T19" fmla="*/ 151849 h 167"/>
              <a:gd name="T20" fmla="*/ 944977 w 1128"/>
              <a:gd name="T21" fmla="*/ 0 h 167"/>
              <a:gd name="T22" fmla="*/ 1042988 w 1128"/>
              <a:gd name="T23" fmla="*/ 153712 h 1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Freeform 8 1">
            <a:extLst>
              <a:ext uri="{FF2B5EF4-FFF2-40B4-BE49-F238E27FC236}">
                <a16:creationId xmlns:a16="http://schemas.microsoft.com/office/drawing/2014/main" id="{1C2A678C-69FF-4C32-BE0A-E4AD0BE9B312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803438" y="3471283"/>
            <a:ext cx="2043637" cy="116302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8 2">
            <a:extLst>
              <a:ext uri="{FF2B5EF4-FFF2-40B4-BE49-F238E27FC236}">
                <a16:creationId xmlns:a16="http://schemas.microsoft.com/office/drawing/2014/main" id="{5D3748AD-413B-451A-842B-A78E969095D5}"/>
              </a:ext>
            </a:extLst>
          </p:cNvPr>
          <p:cNvSpPr>
            <a:spLocks noChangeAspect="1"/>
          </p:cNvSpPr>
          <p:nvPr/>
        </p:nvSpPr>
        <p:spPr bwMode="auto">
          <a:xfrm rot="16200000" flipV="1">
            <a:off x="6848493" y="3570991"/>
            <a:ext cx="1395775" cy="160227"/>
          </a:xfrm>
          <a:custGeom>
            <a:avLst/>
            <a:gdLst>
              <a:gd name="T0" fmla="*/ 0 w 2320"/>
              <a:gd name="T1" fmla="*/ 2147483647 h 246"/>
              <a:gd name="T2" fmla="*/ 2147483647 w 2320"/>
              <a:gd name="T3" fmla="*/ 2147483647 h 246"/>
              <a:gd name="T4" fmla="*/ 2147483647 w 2320"/>
              <a:gd name="T5" fmla="*/ 2147483647 h 246"/>
              <a:gd name="T6" fmla="*/ 2147483647 w 2320"/>
              <a:gd name="T7" fmla="*/ 2147483647 h 246"/>
              <a:gd name="T8" fmla="*/ 2147483647 w 2320"/>
              <a:gd name="T9" fmla="*/ 2147483647 h 246"/>
              <a:gd name="T10" fmla="*/ 2147483647 w 2320"/>
              <a:gd name="T11" fmla="*/ 2147483647 h 246"/>
              <a:gd name="T12" fmla="*/ 2147483647 w 2320"/>
              <a:gd name="T13" fmla="*/ 2147483647 h 246"/>
              <a:gd name="T14" fmla="*/ 2147483647 w 2320"/>
              <a:gd name="T15" fmla="*/ 2147483647 h 246"/>
              <a:gd name="T16" fmla="*/ 2147483647 w 2320"/>
              <a:gd name="T17" fmla="*/ 2147483647 h 246"/>
              <a:gd name="T18" fmla="*/ 2147483647 w 2320"/>
              <a:gd name="T19" fmla="*/ 2147483647 h 246"/>
              <a:gd name="T20" fmla="*/ 2147483647 w 2320"/>
              <a:gd name="T21" fmla="*/ 2147483647 h 246"/>
              <a:gd name="T22" fmla="*/ 2147483647 w 2320"/>
              <a:gd name="T23" fmla="*/ 2147483647 h 246"/>
              <a:gd name="T24" fmla="*/ 2147483647 w 2320"/>
              <a:gd name="T25" fmla="*/ 2147483647 h 246"/>
              <a:gd name="T26" fmla="*/ 2147483647 w 2320"/>
              <a:gd name="T27" fmla="*/ 2147483647 h 246"/>
              <a:gd name="T28" fmla="*/ 2147483647 w 2320"/>
              <a:gd name="T29" fmla="*/ 2147483647 h 246"/>
              <a:gd name="T30" fmla="*/ 2147483647 w 2320"/>
              <a:gd name="T31" fmla="*/ 2147483647 h 246"/>
              <a:gd name="T32" fmla="*/ 2147483647 w 2320"/>
              <a:gd name="T33" fmla="*/ 2147483647 h 246"/>
              <a:gd name="T34" fmla="*/ 2147483647 w 2320"/>
              <a:gd name="T35" fmla="*/ 2147483647 h 246"/>
              <a:gd name="T36" fmla="*/ 2147483647 w 2320"/>
              <a:gd name="T37" fmla="*/ 2147483647 h 246"/>
              <a:gd name="T38" fmla="*/ 2147483647 w 2320"/>
              <a:gd name="T39" fmla="*/ 2147483647 h 246"/>
              <a:gd name="T40" fmla="*/ 2147483647 w 2320"/>
              <a:gd name="T41" fmla="*/ 2147483647 h 246"/>
              <a:gd name="T42" fmla="*/ 2147483647 w 2320"/>
              <a:gd name="T43" fmla="*/ 2147483647 h 246"/>
              <a:gd name="T44" fmla="*/ 2147483647 w 2320"/>
              <a:gd name="T45" fmla="*/ 2147483647 h 246"/>
              <a:gd name="T46" fmla="*/ 2147483647 w 2320"/>
              <a:gd name="T47" fmla="*/ 2147483647 h 246"/>
              <a:gd name="T48" fmla="*/ 2147483647 w 2320"/>
              <a:gd name="T49" fmla="*/ 2147483647 h 246"/>
              <a:gd name="T50" fmla="*/ 2147483647 w 2320"/>
              <a:gd name="T51" fmla="*/ 2147483647 h 246"/>
              <a:gd name="T52" fmla="*/ 2147483647 w 2320"/>
              <a:gd name="T53" fmla="*/ 2147483647 h 246"/>
              <a:gd name="T54" fmla="*/ 2147483647 w 2320"/>
              <a:gd name="T55" fmla="*/ 2147483647 h 246"/>
              <a:gd name="T56" fmla="*/ 2147483647 w 2320"/>
              <a:gd name="T57" fmla="*/ 2147483647 h 246"/>
              <a:gd name="T58" fmla="*/ 2147483647 w 2320"/>
              <a:gd name="T59" fmla="*/ 2147483647 h 246"/>
              <a:gd name="T60" fmla="*/ 2147483647 w 2320"/>
              <a:gd name="T61" fmla="*/ 2147483647 h 246"/>
              <a:gd name="T62" fmla="*/ 2147483647 w 2320"/>
              <a:gd name="T63" fmla="*/ 2147483647 h 246"/>
              <a:gd name="T64" fmla="*/ 2147483647 w 2320"/>
              <a:gd name="T65" fmla="*/ 2147483647 h 246"/>
              <a:gd name="T66" fmla="*/ 2147483647 w 2320"/>
              <a:gd name="T67" fmla="*/ 2147483647 h 246"/>
              <a:gd name="T68" fmla="*/ 2147483647 w 2320"/>
              <a:gd name="T69" fmla="*/ 2147483647 h 246"/>
              <a:gd name="T70" fmla="*/ 2147483647 w 2320"/>
              <a:gd name="T71" fmla="*/ 2147483647 h 246"/>
              <a:gd name="T72" fmla="*/ 2147483647 w 2320"/>
              <a:gd name="T73" fmla="*/ 2147483647 h 246"/>
              <a:gd name="T74" fmla="*/ 2147483647 w 2320"/>
              <a:gd name="T75" fmla="*/ 2147483647 h 246"/>
              <a:gd name="T76" fmla="*/ 2147483647 w 2320"/>
              <a:gd name="T77" fmla="*/ 2147483647 h 246"/>
              <a:gd name="T78" fmla="*/ 2147483647 w 2320"/>
              <a:gd name="T79" fmla="*/ 2147483647 h 246"/>
              <a:gd name="T80" fmla="*/ 2147483647 w 2320"/>
              <a:gd name="T81" fmla="*/ 2147483647 h 246"/>
              <a:gd name="T82" fmla="*/ 2147483647 w 2320"/>
              <a:gd name="T83" fmla="*/ 2147483647 h 246"/>
              <a:gd name="T84" fmla="*/ 2147483647 w 2320"/>
              <a:gd name="T85" fmla="*/ 0 h 246"/>
              <a:gd name="T86" fmla="*/ 2147483647 w 2320"/>
              <a:gd name="T87" fmla="*/ 2147483647 h 246"/>
              <a:gd name="T88" fmla="*/ 2147483647 w 2320"/>
              <a:gd name="T89" fmla="*/ 2147483647 h 246"/>
              <a:gd name="T90" fmla="*/ 2147483647 w 2320"/>
              <a:gd name="T91" fmla="*/ 2147483647 h 246"/>
              <a:gd name="T92" fmla="*/ 2147483647 w 2320"/>
              <a:gd name="T93" fmla="*/ 2147483647 h 246"/>
              <a:gd name="T94" fmla="*/ 2147483647 w 2320"/>
              <a:gd name="T95" fmla="*/ 2147483647 h 246"/>
              <a:gd name="T96" fmla="*/ 2147483647 w 2320"/>
              <a:gd name="T97" fmla="*/ 0 h 2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0" h="246">
                <a:moveTo>
                  <a:pt x="0" y="3"/>
                </a:moveTo>
                <a:cubicBezTo>
                  <a:pt x="31" y="16"/>
                  <a:pt x="151" y="54"/>
                  <a:pt x="186" y="84"/>
                </a:cubicBezTo>
                <a:cubicBezTo>
                  <a:pt x="221" y="114"/>
                  <a:pt x="220" y="160"/>
                  <a:pt x="210" y="186"/>
                </a:cubicBezTo>
                <a:cubicBezTo>
                  <a:pt x="200" y="212"/>
                  <a:pt x="153" y="242"/>
                  <a:pt x="126" y="243"/>
                </a:cubicBezTo>
                <a:cubicBezTo>
                  <a:pt x="99" y="244"/>
                  <a:pt x="57" y="218"/>
                  <a:pt x="48" y="192"/>
                </a:cubicBezTo>
                <a:cubicBezTo>
                  <a:pt x="39" y="166"/>
                  <a:pt x="29" y="116"/>
                  <a:pt x="69" y="84"/>
                </a:cubicBezTo>
                <a:cubicBezTo>
                  <a:pt x="109" y="52"/>
                  <a:pt x="218" y="3"/>
                  <a:pt x="288" y="3"/>
                </a:cubicBezTo>
                <a:cubicBezTo>
                  <a:pt x="358" y="3"/>
                  <a:pt x="455" y="49"/>
                  <a:pt x="492" y="81"/>
                </a:cubicBezTo>
                <a:cubicBezTo>
                  <a:pt x="529" y="113"/>
                  <a:pt x="520" y="168"/>
                  <a:pt x="510" y="195"/>
                </a:cubicBezTo>
                <a:cubicBezTo>
                  <a:pt x="500" y="222"/>
                  <a:pt x="459" y="243"/>
                  <a:pt x="432" y="243"/>
                </a:cubicBezTo>
                <a:cubicBezTo>
                  <a:pt x="405" y="243"/>
                  <a:pt x="357" y="222"/>
                  <a:pt x="345" y="195"/>
                </a:cubicBezTo>
                <a:cubicBezTo>
                  <a:pt x="333" y="168"/>
                  <a:pt x="321" y="113"/>
                  <a:pt x="360" y="81"/>
                </a:cubicBezTo>
                <a:cubicBezTo>
                  <a:pt x="399" y="49"/>
                  <a:pt x="504" y="3"/>
                  <a:pt x="576" y="3"/>
                </a:cubicBezTo>
                <a:cubicBezTo>
                  <a:pt x="648" y="3"/>
                  <a:pt x="752" y="50"/>
                  <a:pt x="792" y="81"/>
                </a:cubicBezTo>
                <a:cubicBezTo>
                  <a:pt x="832" y="112"/>
                  <a:pt x="826" y="162"/>
                  <a:pt x="816" y="189"/>
                </a:cubicBezTo>
                <a:cubicBezTo>
                  <a:pt x="806" y="216"/>
                  <a:pt x="760" y="244"/>
                  <a:pt x="732" y="243"/>
                </a:cubicBezTo>
                <a:cubicBezTo>
                  <a:pt x="704" y="242"/>
                  <a:pt x="659" y="213"/>
                  <a:pt x="648" y="186"/>
                </a:cubicBezTo>
                <a:cubicBezTo>
                  <a:pt x="637" y="159"/>
                  <a:pt x="627" y="108"/>
                  <a:pt x="666" y="78"/>
                </a:cubicBezTo>
                <a:cubicBezTo>
                  <a:pt x="705" y="48"/>
                  <a:pt x="808" y="6"/>
                  <a:pt x="879" y="6"/>
                </a:cubicBezTo>
                <a:cubicBezTo>
                  <a:pt x="950" y="6"/>
                  <a:pt x="1055" y="48"/>
                  <a:pt x="1095" y="78"/>
                </a:cubicBezTo>
                <a:cubicBezTo>
                  <a:pt x="1135" y="108"/>
                  <a:pt x="1131" y="162"/>
                  <a:pt x="1122" y="189"/>
                </a:cubicBezTo>
                <a:cubicBezTo>
                  <a:pt x="1113" y="216"/>
                  <a:pt x="1066" y="240"/>
                  <a:pt x="1038" y="240"/>
                </a:cubicBezTo>
                <a:cubicBezTo>
                  <a:pt x="1010" y="240"/>
                  <a:pt x="963" y="218"/>
                  <a:pt x="951" y="192"/>
                </a:cubicBezTo>
                <a:cubicBezTo>
                  <a:pt x="939" y="166"/>
                  <a:pt x="927" y="115"/>
                  <a:pt x="966" y="84"/>
                </a:cubicBezTo>
                <a:cubicBezTo>
                  <a:pt x="1005" y="53"/>
                  <a:pt x="1113" y="6"/>
                  <a:pt x="1185" y="6"/>
                </a:cubicBezTo>
                <a:cubicBezTo>
                  <a:pt x="1257" y="6"/>
                  <a:pt x="1361" y="50"/>
                  <a:pt x="1398" y="81"/>
                </a:cubicBezTo>
                <a:cubicBezTo>
                  <a:pt x="1435" y="112"/>
                  <a:pt x="1418" y="163"/>
                  <a:pt x="1407" y="189"/>
                </a:cubicBezTo>
                <a:cubicBezTo>
                  <a:pt x="1396" y="215"/>
                  <a:pt x="1356" y="237"/>
                  <a:pt x="1329" y="237"/>
                </a:cubicBezTo>
                <a:cubicBezTo>
                  <a:pt x="1302" y="237"/>
                  <a:pt x="1255" y="214"/>
                  <a:pt x="1242" y="189"/>
                </a:cubicBezTo>
                <a:cubicBezTo>
                  <a:pt x="1229" y="164"/>
                  <a:pt x="1214" y="115"/>
                  <a:pt x="1251" y="84"/>
                </a:cubicBezTo>
                <a:cubicBezTo>
                  <a:pt x="1288" y="53"/>
                  <a:pt x="1394" y="3"/>
                  <a:pt x="1467" y="3"/>
                </a:cubicBezTo>
                <a:cubicBezTo>
                  <a:pt x="1540" y="3"/>
                  <a:pt x="1652" y="53"/>
                  <a:pt x="1692" y="84"/>
                </a:cubicBezTo>
                <a:cubicBezTo>
                  <a:pt x="1732" y="115"/>
                  <a:pt x="1719" y="163"/>
                  <a:pt x="1707" y="189"/>
                </a:cubicBezTo>
                <a:cubicBezTo>
                  <a:pt x="1695" y="215"/>
                  <a:pt x="1649" y="240"/>
                  <a:pt x="1620" y="240"/>
                </a:cubicBezTo>
                <a:cubicBezTo>
                  <a:pt x="1591" y="240"/>
                  <a:pt x="1544" y="212"/>
                  <a:pt x="1533" y="186"/>
                </a:cubicBezTo>
                <a:cubicBezTo>
                  <a:pt x="1522" y="160"/>
                  <a:pt x="1515" y="112"/>
                  <a:pt x="1554" y="81"/>
                </a:cubicBezTo>
                <a:cubicBezTo>
                  <a:pt x="1593" y="50"/>
                  <a:pt x="1694" y="2"/>
                  <a:pt x="1767" y="3"/>
                </a:cubicBezTo>
                <a:cubicBezTo>
                  <a:pt x="1840" y="4"/>
                  <a:pt x="1954" y="55"/>
                  <a:pt x="1995" y="87"/>
                </a:cubicBezTo>
                <a:cubicBezTo>
                  <a:pt x="2036" y="119"/>
                  <a:pt x="2025" y="168"/>
                  <a:pt x="2013" y="195"/>
                </a:cubicBezTo>
                <a:cubicBezTo>
                  <a:pt x="2001" y="222"/>
                  <a:pt x="1955" y="246"/>
                  <a:pt x="1926" y="246"/>
                </a:cubicBezTo>
                <a:cubicBezTo>
                  <a:pt x="1897" y="246"/>
                  <a:pt x="1848" y="222"/>
                  <a:pt x="1836" y="195"/>
                </a:cubicBezTo>
                <a:cubicBezTo>
                  <a:pt x="1824" y="168"/>
                  <a:pt x="1813" y="116"/>
                  <a:pt x="1851" y="84"/>
                </a:cubicBezTo>
                <a:cubicBezTo>
                  <a:pt x="1889" y="52"/>
                  <a:pt x="1996" y="0"/>
                  <a:pt x="2067" y="0"/>
                </a:cubicBezTo>
                <a:cubicBezTo>
                  <a:pt x="2138" y="0"/>
                  <a:pt x="2240" y="50"/>
                  <a:pt x="2280" y="81"/>
                </a:cubicBezTo>
                <a:cubicBezTo>
                  <a:pt x="2320" y="112"/>
                  <a:pt x="2319" y="162"/>
                  <a:pt x="2307" y="189"/>
                </a:cubicBezTo>
                <a:cubicBezTo>
                  <a:pt x="2295" y="216"/>
                  <a:pt x="2241" y="240"/>
                  <a:pt x="2211" y="240"/>
                </a:cubicBezTo>
                <a:cubicBezTo>
                  <a:pt x="2181" y="240"/>
                  <a:pt x="2139" y="218"/>
                  <a:pt x="2127" y="192"/>
                </a:cubicBezTo>
                <a:cubicBezTo>
                  <a:pt x="2115" y="166"/>
                  <a:pt x="2110" y="113"/>
                  <a:pt x="2142" y="81"/>
                </a:cubicBezTo>
                <a:cubicBezTo>
                  <a:pt x="2174" y="49"/>
                  <a:pt x="2282" y="17"/>
                  <a:pt x="2319" y="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173299C-E5B7-4B65-93C0-5321257E21AA}"/>
              </a:ext>
            </a:extLst>
          </p:cNvPr>
          <p:cNvSpPr/>
          <p:nvPr/>
        </p:nvSpPr>
        <p:spPr>
          <a:xfrm>
            <a:off x="8098280" y="2414762"/>
            <a:ext cx="328045" cy="2113218"/>
          </a:xfrm>
          <a:custGeom>
            <a:avLst/>
            <a:gdLst>
              <a:gd name="connsiteX0" fmla="*/ 528320 w 528320"/>
              <a:gd name="connsiteY0" fmla="*/ 361415 h 3843944"/>
              <a:gd name="connsiteX1" fmla="*/ 233680 w 528320"/>
              <a:gd name="connsiteY1" fmla="*/ 280135 h 3843944"/>
              <a:gd name="connsiteX2" fmla="*/ 203200 w 528320"/>
              <a:gd name="connsiteY2" fmla="*/ 3455135 h 3843944"/>
              <a:gd name="connsiteX3" fmla="*/ 0 w 528320"/>
              <a:gd name="connsiteY3" fmla="*/ 3678655 h 38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0" h="3843944">
                <a:moveTo>
                  <a:pt x="528320" y="361415"/>
                </a:moveTo>
                <a:cubicBezTo>
                  <a:pt x="408093" y="62965"/>
                  <a:pt x="287867" y="-235485"/>
                  <a:pt x="233680" y="280135"/>
                </a:cubicBezTo>
                <a:cubicBezTo>
                  <a:pt x="179493" y="795755"/>
                  <a:pt x="242147" y="2888715"/>
                  <a:pt x="203200" y="3455135"/>
                </a:cubicBezTo>
                <a:cubicBezTo>
                  <a:pt x="164253" y="4021555"/>
                  <a:pt x="82126" y="3850105"/>
                  <a:pt x="0" y="367865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FBF6BB-4845-4450-AE61-2C2E984A7076}"/>
              </a:ext>
            </a:extLst>
          </p:cNvPr>
          <p:cNvGrpSpPr/>
          <p:nvPr/>
        </p:nvGrpSpPr>
        <p:grpSpPr>
          <a:xfrm>
            <a:off x="7082706" y="2862471"/>
            <a:ext cx="215065" cy="211152"/>
            <a:chOff x="4688840" y="2678782"/>
            <a:chExt cx="381000" cy="37406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060EAC-6D0E-4DE3-B7FB-A8AE0D729B75}"/>
                </a:ext>
              </a:extLst>
            </p:cNvPr>
            <p:cNvCxnSpPr/>
            <p:nvPr/>
          </p:nvCxnSpPr>
          <p:spPr>
            <a:xfrm>
              <a:off x="4688840" y="2682240"/>
              <a:ext cx="381000" cy="3520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18E0B46-A43F-4127-85ED-3877F10A8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8840" y="2678782"/>
              <a:ext cx="345104" cy="3740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E6F0E7-340F-4024-AD06-E56F006DEE54}"/>
              </a:ext>
            </a:extLst>
          </p:cNvPr>
          <p:cNvCxnSpPr/>
          <p:nvPr/>
        </p:nvCxnSpPr>
        <p:spPr>
          <a:xfrm flipV="1">
            <a:off x="6583296" y="2991884"/>
            <a:ext cx="384461" cy="13430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E46763-FE99-4123-982F-88A29AAF189A}"/>
              </a:ext>
            </a:extLst>
          </p:cNvPr>
          <p:cNvCxnSpPr/>
          <p:nvPr/>
        </p:nvCxnSpPr>
        <p:spPr>
          <a:xfrm>
            <a:off x="6942714" y="2976936"/>
            <a:ext cx="17610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52E58D-537C-486D-9989-4A0000955364}"/>
              </a:ext>
            </a:extLst>
          </p:cNvPr>
          <p:cNvCxnSpPr>
            <a:cxnSpLocks/>
          </p:cNvCxnSpPr>
          <p:nvPr/>
        </p:nvCxnSpPr>
        <p:spPr>
          <a:xfrm>
            <a:off x="8707894" y="3000384"/>
            <a:ext cx="423564" cy="1345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D57734-EFAB-4B6F-A8C2-1E4A88EF87BF}"/>
              </a:ext>
            </a:extLst>
          </p:cNvPr>
          <p:cNvSpPr txBox="1"/>
          <p:nvPr/>
        </p:nvSpPr>
        <p:spPr>
          <a:xfrm>
            <a:off x="594427" y="6150179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`genuine twist-three’ </a:t>
            </a:r>
          </a:p>
        </p:txBody>
      </p:sp>
    </p:spTree>
    <p:extLst>
      <p:ext uri="{BB962C8B-B14F-4D97-AF65-F5344CB8AC3E}">
        <p14:creationId xmlns:p14="http://schemas.microsoft.com/office/powerpoint/2010/main" val="293972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2904" y="234593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Origins of </a:t>
            </a:r>
            <a:r>
              <a:rPr lang="en-US" altLang="ja-JP" sz="4000" dirty="0"/>
              <a:t>SSA </a:t>
            </a:r>
            <a:r>
              <a:rPr lang="en-US" altLang="ja-JP" sz="3600" dirty="0"/>
              <a:t>(collinear framework)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3930" y="1539339"/>
            <a:ext cx="7886700" cy="4351338"/>
          </a:xfrm>
        </p:spPr>
        <p:txBody>
          <a:bodyPr/>
          <a:lstStyle/>
          <a:p>
            <a:r>
              <a:rPr kumimoji="1" lang="en-US" altLang="ja-JP" dirty="0"/>
              <a:t>Soft fermionic pole</a:t>
            </a:r>
          </a:p>
          <a:p>
            <a:r>
              <a:rPr lang="en-US" altLang="ja-JP" dirty="0"/>
              <a:t>Soft gluonic pole </a:t>
            </a:r>
          </a:p>
          <a:p>
            <a:r>
              <a:rPr lang="en-US" altLang="ja-JP" dirty="0"/>
              <a:t>Hard pole</a:t>
            </a:r>
          </a:p>
          <a:p>
            <a:r>
              <a:rPr lang="en-US" altLang="ja-JP" dirty="0"/>
              <a:t>Twist-three fragmentation functions</a:t>
            </a:r>
          </a:p>
          <a:p>
            <a:r>
              <a:rPr lang="en-US" altLang="ja-JP" dirty="0"/>
              <a:t>Three-gluon correlator</a:t>
            </a:r>
          </a:p>
          <a:p>
            <a:r>
              <a:rPr lang="en-US" altLang="ja-JP" dirty="0"/>
              <a:t>….</a:t>
            </a:r>
          </a:p>
          <a:p>
            <a:pPr marL="0" indent="0">
              <a:buNone/>
            </a:pPr>
            <a:r>
              <a:rPr lang="en-US" altLang="ja-JP" dirty="0"/>
              <a:t>                   </a:t>
            </a:r>
          </a:p>
          <a:p>
            <a:endParaRPr kumimoji="1" lang="ja-JP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2141F-76F4-4CB4-B0BA-8F92F603B942}"/>
              </a:ext>
            </a:extLst>
          </p:cNvPr>
          <p:cNvSpPr txBox="1"/>
          <p:nvPr/>
        </p:nvSpPr>
        <p:spPr>
          <a:xfrm>
            <a:off x="1312904" y="5318661"/>
            <a:ext cx="1000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these mechanisms require introducing nonperturbative </a:t>
            </a:r>
          </a:p>
          <a:p>
            <a:r>
              <a:rPr lang="en-US" sz="2800" dirty="0"/>
              <a:t>higher-twist functions that need to be parameterized and fitted. </a:t>
            </a:r>
          </a:p>
        </p:txBody>
      </p:sp>
    </p:spTree>
    <p:extLst>
      <p:ext uri="{BB962C8B-B14F-4D97-AF65-F5344CB8AC3E}">
        <p14:creationId xmlns:p14="http://schemas.microsoft.com/office/powerpoint/2010/main" val="301630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144B9-612C-43ED-9AE7-FA408E94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9823" y="6828790"/>
            <a:ext cx="2743200" cy="365125"/>
          </a:xfrm>
        </p:spPr>
        <p:txBody>
          <a:bodyPr/>
          <a:lstStyle/>
          <a:p>
            <a:fld id="{8E48164C-3445-4728-804B-355A83A6FA8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6EB17-F419-4B9C-87AD-4E10AEB01849}"/>
              </a:ext>
            </a:extLst>
          </p:cNvPr>
          <p:cNvSpPr txBox="1"/>
          <p:nvPr/>
        </p:nvSpPr>
        <p:spPr>
          <a:xfrm>
            <a:off x="883512" y="3425722"/>
            <a:ext cx="11084968" cy="305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Pt-</a:t>
            </a:r>
            <a:r>
              <a:rPr lang="en-US" sz="2000" dirty="0">
                <a:solidFill>
                  <a:srgbClr val="FF0000"/>
                </a:solidFill>
              </a:rPr>
              <a:t>weighted</a:t>
            </a:r>
            <a:r>
              <a:rPr lang="en-US" sz="2000" dirty="0"/>
              <a:t>         in </a:t>
            </a:r>
            <a:r>
              <a:rPr lang="en-US" sz="2000" dirty="0" err="1"/>
              <a:t>Drell</a:t>
            </a:r>
            <a:r>
              <a:rPr lang="en-US" sz="2000" dirty="0"/>
              <a:t>-Yan and SIDIS                             Not yet for Pt-</a:t>
            </a:r>
            <a:r>
              <a:rPr lang="en-US" sz="2000" dirty="0">
                <a:solidFill>
                  <a:srgbClr val="FF0000"/>
                </a:solidFill>
              </a:rPr>
              <a:t>differential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     </a:t>
            </a: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Polarized hyperon production in </a:t>
            </a:r>
            <a:r>
              <a:rPr lang="en-US" sz="2000" dirty="0" err="1"/>
              <a:t>e+e</a:t>
            </a:r>
            <a:r>
              <a:rPr lang="en-US" sz="2000" dirty="0"/>
              <a:t>-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A71A72-79F7-47D2-9BEB-CE1444D1183E}"/>
              </a:ext>
            </a:extLst>
          </p:cNvPr>
          <p:cNvSpPr txBox="1">
            <a:spLocks/>
          </p:cNvSpPr>
          <p:nvPr/>
        </p:nvSpPr>
        <p:spPr>
          <a:xfrm>
            <a:off x="1978747" y="-319848"/>
            <a:ext cx="7455095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Towards spin asymmetries at NLO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20AEA-B76E-42A9-9512-BB21D288089A}"/>
              </a:ext>
            </a:extLst>
          </p:cNvPr>
          <p:cNvSpPr txBox="1"/>
          <p:nvPr/>
        </p:nvSpPr>
        <p:spPr>
          <a:xfrm>
            <a:off x="426904" y="1252303"/>
            <a:ext cx="10109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No all-order proof of factorization for SSAs in collinear twist-3 framework.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Phenomenology based on leading order formulas.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Check of factorization at NLO very hard, so far only for very limited observables.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3996CD-6D1F-4CC6-8ED2-EFC2E8C11406}"/>
              </a:ext>
            </a:extLst>
          </p:cNvPr>
          <p:cNvSpPr/>
          <p:nvPr/>
        </p:nvSpPr>
        <p:spPr>
          <a:xfrm>
            <a:off x="2694207" y="3898162"/>
            <a:ext cx="6096000" cy="1320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Vogelsang, Yuan;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Chen, Ma, Zhang;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Kang, </a:t>
            </a:r>
            <a:r>
              <a:rPr lang="en-US" dirty="0" err="1">
                <a:solidFill>
                  <a:srgbClr val="0070C0"/>
                </a:solidFill>
              </a:rPr>
              <a:t>Vitev</a:t>
            </a:r>
            <a:r>
              <a:rPr lang="en-US" dirty="0">
                <a:solidFill>
                  <a:srgbClr val="0070C0"/>
                </a:solidFill>
              </a:rPr>
              <a:t>, Xing;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Yoshida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9A474A-E415-4696-9AC0-A712F9D1BCAF}"/>
              </a:ext>
            </a:extLst>
          </p:cNvPr>
          <p:cNvSpPr/>
          <p:nvPr/>
        </p:nvSpPr>
        <p:spPr>
          <a:xfrm>
            <a:off x="2694207" y="6054210"/>
            <a:ext cx="423808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70C0"/>
                </a:solidFill>
              </a:rPr>
              <a:t>Gamberg</a:t>
            </a:r>
            <a:r>
              <a:rPr lang="en-US" dirty="0">
                <a:solidFill>
                  <a:srgbClr val="0070C0"/>
                </a:solidFill>
              </a:rPr>
              <a:t>, Kang, </a:t>
            </a:r>
            <a:r>
              <a:rPr lang="en-US" dirty="0" err="1">
                <a:solidFill>
                  <a:srgbClr val="0070C0"/>
                </a:solidFill>
              </a:rPr>
              <a:t>Pitonyak</a:t>
            </a:r>
            <a:r>
              <a:rPr lang="en-US" dirty="0">
                <a:solidFill>
                  <a:srgbClr val="0070C0"/>
                </a:solidFill>
              </a:rPr>
              <a:t>, Schlegel, Yoshida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AF1432-B9EA-48B9-BCFF-E7F7A4925800}"/>
              </a:ext>
            </a:extLst>
          </p:cNvPr>
          <p:cNvCxnSpPr/>
          <p:nvPr/>
        </p:nvCxnSpPr>
        <p:spPr>
          <a:xfrm>
            <a:off x="5697440" y="3623707"/>
            <a:ext cx="6927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2B12833-F3D8-4E5C-8D3E-39F1A90128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27" y="3488912"/>
            <a:ext cx="352000" cy="21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DAB29-846F-4D9D-BF39-76D32089C6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87" y="3499072"/>
            <a:ext cx="352000" cy="2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D45C-581A-4DA9-8557-82EA8111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-60470"/>
            <a:ext cx="10515600" cy="1325563"/>
          </a:xfrm>
        </p:spPr>
        <p:txBody>
          <a:bodyPr/>
          <a:lstStyle/>
          <a:p>
            <a:r>
              <a:rPr lang="en-US" dirty="0"/>
              <a:t>New origin of SSA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746FB-F1F1-4D1B-85A3-1FF7B38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7496"/>
            <a:ext cx="6222466" cy="2725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88497-9621-4DA5-8290-FE296FC02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34" y="5855254"/>
            <a:ext cx="2653048" cy="598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553B2-DEF1-437C-AE79-5655E7353DDF}"/>
              </a:ext>
            </a:extLst>
          </p:cNvPr>
          <p:cNvSpPr txBox="1"/>
          <p:nvPr/>
        </p:nvSpPr>
        <p:spPr>
          <a:xfrm>
            <a:off x="178444" y="5373115"/>
            <a:ext cx="467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Hard part: </a:t>
            </a:r>
            <a:r>
              <a:rPr lang="en-US" sz="2000" dirty="0"/>
              <a:t>collinear expansion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1EBE4-1704-42BE-9289-C65008456C1E}"/>
              </a:ext>
            </a:extLst>
          </p:cNvPr>
          <p:cNvSpPr txBox="1"/>
          <p:nvPr/>
        </p:nvSpPr>
        <p:spPr>
          <a:xfrm>
            <a:off x="8488279" y="441466"/>
            <a:ext cx="292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Benic</a:t>
            </a:r>
            <a:r>
              <a:rPr lang="en-US" sz="2000" dirty="0">
                <a:solidFill>
                  <a:srgbClr val="0070C0"/>
                </a:solidFill>
              </a:rPr>
              <a:t>, YH, Li, Yang (2019)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857BF-2DB6-4CB9-AC00-C6B4FCA4A42D}"/>
              </a:ext>
            </a:extLst>
          </p:cNvPr>
          <p:cNvSpPr txBox="1"/>
          <p:nvPr/>
        </p:nvSpPr>
        <p:spPr>
          <a:xfrm>
            <a:off x="289560" y="1376463"/>
            <a:ext cx="881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the general expression of the hadronic tensor           in DIS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5C4A3B-5A41-4233-A482-EF31845F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45" y="5675110"/>
            <a:ext cx="4804877" cy="8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5AE57A-F9F8-49B4-BC8C-20659CC719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39" y="1501713"/>
            <a:ext cx="412815" cy="22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FC50F6-5252-4AA3-AB30-3D3214639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282" y="2272111"/>
            <a:ext cx="5950040" cy="7260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6D479C-1F17-4304-BEBA-C2F45A24C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165" y="3526827"/>
            <a:ext cx="4623515" cy="8145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05BDDC-08CB-494D-9466-0C3A9A4B4432}"/>
              </a:ext>
            </a:extLst>
          </p:cNvPr>
          <p:cNvSpPr/>
          <p:nvPr/>
        </p:nvSpPr>
        <p:spPr>
          <a:xfrm>
            <a:off x="914400" y="3526827"/>
            <a:ext cx="359794" cy="354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58C52-EA9A-43D4-BAC0-53D1C9CA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41" y="475461"/>
            <a:ext cx="8183485" cy="1847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00218-5940-401E-ADED-0CE19F41F65A}"/>
              </a:ext>
            </a:extLst>
          </p:cNvPr>
          <p:cNvSpPr txBox="1"/>
          <p:nvPr/>
        </p:nvSpPr>
        <p:spPr>
          <a:xfrm>
            <a:off x="340701" y="237493"/>
            <a:ext cx="267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Soft part: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26E3B-C099-44C8-B9F3-3E1016D9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04" y="2873156"/>
            <a:ext cx="9499632" cy="1493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73756-D183-4BE1-A30E-066A2CA7B3C6}"/>
              </a:ext>
            </a:extLst>
          </p:cNvPr>
          <p:cNvSpPr txBox="1"/>
          <p:nvPr/>
        </p:nvSpPr>
        <p:spPr>
          <a:xfrm>
            <a:off x="8915400" y="4420390"/>
            <a:ext cx="412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Eguchi</a:t>
            </a:r>
            <a:r>
              <a:rPr lang="en-US" dirty="0">
                <a:solidFill>
                  <a:srgbClr val="0070C0"/>
                </a:solidFill>
              </a:rPr>
              <a:t>, Koike, Tanaka (2006)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5B256D-00F4-48C8-9799-035B461534E7}"/>
              </a:ext>
            </a:extLst>
          </p:cNvPr>
          <p:cNvCxnSpPr>
            <a:cxnSpLocks/>
          </p:cNvCxnSpPr>
          <p:nvPr/>
        </p:nvCxnSpPr>
        <p:spPr>
          <a:xfrm flipV="1">
            <a:off x="4033520" y="3144520"/>
            <a:ext cx="6634480" cy="355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97682-DFE9-4837-B299-8595979F01C2}"/>
              </a:ext>
            </a:extLst>
          </p:cNvPr>
          <p:cNvCxnSpPr>
            <a:cxnSpLocks/>
          </p:cNvCxnSpPr>
          <p:nvPr/>
        </p:nvCxnSpPr>
        <p:spPr>
          <a:xfrm flipV="1">
            <a:off x="5842000" y="4355119"/>
            <a:ext cx="3794760" cy="228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240D23-F985-4E11-B2B3-C561A8E4031F}"/>
              </a:ext>
            </a:extLst>
          </p:cNvPr>
          <p:cNvSpPr txBox="1"/>
          <p:nvPr/>
        </p:nvSpPr>
        <p:spPr>
          <a:xfrm>
            <a:off x="665480" y="5247640"/>
            <a:ext cx="972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phase at the Born level. But at higher orders, there is. </a:t>
            </a:r>
          </a:p>
          <a:p>
            <a:endParaRPr lang="en-US" sz="2400" dirty="0"/>
          </a:p>
          <a:p>
            <a:r>
              <a:rPr lang="en-US" sz="2400" dirty="0"/>
              <a:t>Our new contribution will be proportional to the               structure function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DFA66C-F909-44DE-8D17-C1AA15C835FE}"/>
              </a:ext>
            </a:extLst>
          </p:cNvPr>
          <p:cNvCxnSpPr/>
          <p:nvPr/>
        </p:nvCxnSpPr>
        <p:spPr>
          <a:xfrm flipH="1" flipV="1">
            <a:off x="8397240" y="1554480"/>
            <a:ext cx="279400" cy="51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DC980C-DD3A-4240-ADF8-BE691E228A2F}"/>
              </a:ext>
            </a:extLst>
          </p:cNvPr>
          <p:cNvSpPr txBox="1"/>
          <p:nvPr/>
        </p:nvSpPr>
        <p:spPr>
          <a:xfrm>
            <a:off x="8694420" y="1954014"/>
            <a:ext cx="338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 people just keep this</a:t>
            </a:r>
          </a:p>
          <a:p>
            <a:r>
              <a:rPr lang="en-US" dirty="0"/>
              <a:t>(</a:t>
            </a:r>
            <a:r>
              <a:rPr lang="en-US" dirty="0" err="1"/>
              <a:t>transversity</a:t>
            </a:r>
            <a:r>
              <a:rPr lang="en-US" dirty="0"/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A80813-A5CF-4525-859F-BBD4B18C3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89" y="5999294"/>
            <a:ext cx="936646" cy="5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FF2D08-CF47-4A68-84DA-DBE771CCCDB6}"/>
              </a:ext>
            </a:extLst>
          </p:cNvPr>
          <p:cNvSpPr txBox="1"/>
          <p:nvPr/>
        </p:nvSpPr>
        <p:spPr>
          <a:xfrm>
            <a:off x="304465" y="186517"/>
            <a:ext cx="867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All-order result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9761A-2B2E-4D8A-9B68-6D85BB77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0" y="1331086"/>
            <a:ext cx="10061729" cy="3142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75337-4683-4CF4-8FE4-4090F7C2D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99" y="4792922"/>
            <a:ext cx="4110598" cy="1725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12901C-C3EB-48DA-A48F-5969FCF9F5DC}"/>
              </a:ext>
            </a:extLst>
          </p:cNvPr>
          <p:cNvSpPr txBox="1"/>
          <p:nvPr/>
        </p:nvSpPr>
        <p:spPr>
          <a:xfrm>
            <a:off x="6182360" y="4978400"/>
            <a:ext cx="503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QED gauge invariance OK</a:t>
            </a:r>
          </a:p>
          <a:p>
            <a:r>
              <a:rPr lang="en-US" sz="3200" dirty="0"/>
              <a:t>QCD gauge invariance OK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C26AAB-D5BA-4AFB-93A7-E8196DD7552C}"/>
              </a:ext>
            </a:extLst>
          </p:cNvPr>
          <p:cNvSpPr/>
          <p:nvPr/>
        </p:nvSpPr>
        <p:spPr>
          <a:xfrm>
            <a:off x="8840657" y="609407"/>
            <a:ext cx="2792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See also, </a:t>
            </a:r>
            <a:r>
              <a:rPr lang="en-US" sz="2000" dirty="0">
                <a:solidFill>
                  <a:srgbClr val="0070C0"/>
                </a:solidFill>
              </a:rPr>
              <a:t>Ratcliffe (1985)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959F5-D03C-4C61-BC2F-344B160A78BB}"/>
              </a:ext>
            </a:extLst>
          </p:cNvPr>
          <p:cNvSpPr txBox="1"/>
          <p:nvPr/>
        </p:nvSpPr>
        <p:spPr>
          <a:xfrm>
            <a:off x="8840657" y="241298"/>
            <a:ext cx="292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Benic</a:t>
            </a:r>
            <a:r>
              <a:rPr lang="en-US" sz="2000" dirty="0">
                <a:solidFill>
                  <a:srgbClr val="0070C0"/>
                </a:solidFill>
              </a:rPr>
              <a:t>, YH, Li, Yang (2019)</a:t>
            </a:r>
          </a:p>
        </p:txBody>
      </p:sp>
    </p:spTree>
    <p:extLst>
      <p:ext uri="{BB962C8B-B14F-4D97-AF65-F5344CB8AC3E}">
        <p14:creationId xmlns:p14="http://schemas.microsoft.com/office/powerpoint/2010/main" val="1640164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73.2283"/>
  <p:tag name="LATEXADDIN" val="\documentclass{article}&#10;\usepackage{amsmath}&#10;\pagestyle{empty}&#10;\begin{document}&#10;&#10;&#10;$A_N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0.4162"/>
  <p:tag name="LATEXADDIN" val="\documentclass{article}&#10;\usepackage{amsmath}&#10;\pagestyle{empty}&#10;\begin{document}&#10;&#10;&#10;$\sin (\phi_h-\phi_S)$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0.4162"/>
  <p:tag name="LATEXADDIN" val="\documentclass{article}&#10;\usepackage{amsmath}&#10;\pagestyle{empty}&#10;\begin{document}&#10;&#10;&#10;$\sin (\phi_h+\phi_S)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0.4162"/>
  <p:tag name="LATEXADDIN" val="\documentclass{article}&#10;\usepackage{amsmath}&#10;\pagestyle{empty}&#10;\begin{document}&#10;&#10;&#10;$\sin (\phi_h-\phi_S)$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0.4162"/>
  <p:tag name="LATEXADDIN" val="\documentclass{article}&#10;\usepackage{amsmath}&#10;\pagestyle{empty}&#10;\begin{document}&#10;&#10;&#10;$\sin (\phi_h+\phi_S)$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26.7342"/>
  <p:tag name="LATEXADDIN" val="\documentclass{article}&#10;\usepackage{amsmath}&#10;\pagestyle{empty}&#10;\begin{document}&#10;&#10;$g_T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931.3835"/>
  <p:tag name="LATEXADDIN" val="\documentclass{article}&#10;\usepackage{amsmath}&#10;\pagestyle{empty}&#10;\begin{document}&#10;&#10;$\epsilon_{\alpha\beta}P_h^\alpha S^\beta f_T \otimes D_1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8.24149"/>
  <p:tag name="LATEXADDIN" val="\documentclass{article}&#10;\usepackage{amsmath}&#10;\pagestyle{empty}&#10;\begin{document}&#10;&#10;&#10;$\mu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\nu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pagestyle{empty}&#10;\begin{document}&#10;&#10;$k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28.9839"/>
  <p:tag name="LATEXADDIN" val="\documentclass{article}&#10;\usepackage{amsmath}&#10;\pagestyle{empty}&#10;\begin{document}&#10;&#10;$\gamma^\alpha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73.2283"/>
  <p:tag name="LATEXADDIN" val="\documentclass{article}&#10;\usepackage{amsmath}&#10;\pagestyle{empty}&#10;\begin{document}&#10;&#10;&#10;$A_N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2.4635"/>
  <p:tag name="LATEXADDIN" val="\documentclass{article}&#10;\usepackage{amsmath}&#10;\pagestyle{empty}&#10;\begin{document}&#10;&#10;&#10;$g_T(x)$&#10;&#10;\end{document}"/>
  <p:tag name="IGUANATEXSIZE" val="1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9839"/>
  <p:tag name="ORIGINALWIDTH" val="891.6385"/>
  <p:tag name="LATEXADDIN" val="\documentclass{article}&#10;\usepackage{amsmath}&#10;\pagestyle{empty}&#10;\begin{document}&#10;&#10;&#10;$\Delta G\otimes H^{(2)}\otimes D_1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$\alpha_s$&#10;&#10;\end{document}"/>
  <p:tag name="IGUANATEXSIZE" val="28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26.7342"/>
  <p:tag name="LATEXADDIN" val="\documentclass{article}&#10;\usepackage{amsmath}&#10;\pagestyle{empty}&#10;\begin{document}&#10;&#10;$g_T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223.472"/>
  <p:tag name="LATEXADDIN" val="\documentclass{article}&#10;\usepackage{amsmath}&#10;\pagestyle{empty}&#10;\begin{document}&#10;&#10;&#10;$W_{\mu\nu}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27.372"/>
  <p:tag name="LATEXADDIN" val="\documentclass{article}&#10;\usepackage{amsmath}&#10;\pagestyle{empty}&#10;\begin{document}&#10;&#10;&#10;$d\sigma \sim \Delta q \otimes H \otimes D_1$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92.2385"/>
  <p:tag name="LATEXADDIN" val="\documentclass{article}&#10;\usepackage{amsmath}&#10;\pagestyle{empty}&#10;\begin{document}&#10;&#10;$\ell_1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95.23811"/>
  <p:tag name="LATEXADDIN" val="\documentclass{article}&#10;\usepackage{amsmath}&#10;\pagestyle{empty}&#10;\begin{document}&#10;&#10;$\ell_2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30.7086"/>
  <p:tag name="LATEXADDIN" val="\documentclass{article}&#10;\usepackage{amsmath}&#10;\pagestyle{empty}&#10;\begin{document}&#10;&#10;$\ell_1^2=0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30.7086"/>
  <p:tag name="LATEXADDIN" val="\documentclass{article}&#10;\usepackage{amsmath}&#10;\pagestyle{empty}&#10;\begin{document}&#10;&#10;$\ell_2^2=0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28.9089"/>
  <p:tag name="LATEXADDIN" val="\documentclass{article}&#10;\usepackage{amsmath}&#10;\pagestyle{empty}&#10;\begin{document}&#10;&#10;$\propto G_F(x_B,x_2)$&#10;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775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Single spin asymmetry at two-loops</vt:lpstr>
      <vt:lpstr>Transverse Single Spin Asymmetry (SSA)</vt:lpstr>
      <vt:lpstr>PowerPoint Presentation</vt:lpstr>
      <vt:lpstr>PowerPoint Presentation</vt:lpstr>
      <vt:lpstr>Origins of SSA (collinear framework)</vt:lpstr>
      <vt:lpstr>PowerPoint Presentation</vt:lpstr>
      <vt:lpstr>New origin of SSA</vt:lpstr>
      <vt:lpstr>PowerPoint Presentation</vt:lpstr>
      <vt:lpstr>PowerPoint Presentation</vt:lpstr>
      <vt:lpstr>Wandzura-Wilczek approximation</vt:lpstr>
      <vt:lpstr>Hard part: Box diagram</vt:lpstr>
      <vt:lpstr>Hard part:</vt:lpstr>
      <vt:lpstr>Hard part (there are 12 diagrams in total)</vt:lpstr>
      <vt:lpstr>Factorization</vt:lpstr>
      <vt:lpstr>New origin of SSA</vt:lpstr>
      <vt:lpstr>TMD case  (up to 2-loops, twist-3)</vt:lpstr>
      <vt:lpstr>Example</vt:lpstr>
      <vt:lpstr>Gluon channel</vt:lpstr>
      <vt:lpstr>Two-loop SSA, gluonic channel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spin asymmetry at two-loops</dc:title>
  <dc:creator>Hatta, Yoshitaka</dc:creator>
  <cp:lastModifiedBy>Hatta, Yoshitaka</cp:lastModifiedBy>
  <cp:revision>104</cp:revision>
  <dcterms:created xsi:type="dcterms:W3CDTF">2021-04-22T21:00:39Z</dcterms:created>
  <dcterms:modified xsi:type="dcterms:W3CDTF">2021-05-14T18:02:38Z</dcterms:modified>
</cp:coreProperties>
</file>