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51"/>
  </p:notesMasterIdLst>
  <p:sldIdLst>
    <p:sldId id="256" r:id="rId2"/>
    <p:sldId id="257" r:id="rId3"/>
    <p:sldId id="265" r:id="rId4"/>
    <p:sldId id="259" r:id="rId5"/>
    <p:sldId id="360" r:id="rId6"/>
    <p:sldId id="304" r:id="rId7"/>
    <p:sldId id="258" r:id="rId8"/>
    <p:sldId id="262" r:id="rId9"/>
    <p:sldId id="336" r:id="rId10"/>
    <p:sldId id="356" r:id="rId11"/>
    <p:sldId id="349" r:id="rId12"/>
    <p:sldId id="359" r:id="rId13"/>
    <p:sldId id="264" r:id="rId14"/>
    <p:sldId id="351" r:id="rId15"/>
    <p:sldId id="354" r:id="rId16"/>
    <p:sldId id="337" r:id="rId17"/>
    <p:sldId id="269" r:id="rId18"/>
    <p:sldId id="338" r:id="rId19"/>
    <p:sldId id="319" r:id="rId20"/>
    <p:sldId id="320" r:id="rId21"/>
    <p:sldId id="321" r:id="rId22"/>
    <p:sldId id="353" r:id="rId23"/>
    <p:sldId id="341" r:id="rId24"/>
    <p:sldId id="295" r:id="rId25"/>
    <p:sldId id="296" r:id="rId26"/>
    <p:sldId id="276" r:id="rId27"/>
    <p:sldId id="342" r:id="rId28"/>
    <p:sldId id="355" r:id="rId29"/>
    <p:sldId id="346" r:id="rId30"/>
    <p:sldId id="280" r:id="rId31"/>
    <p:sldId id="301" r:id="rId32"/>
    <p:sldId id="300" r:id="rId33"/>
    <p:sldId id="299" r:id="rId34"/>
    <p:sldId id="279" r:id="rId35"/>
    <p:sldId id="357" r:id="rId36"/>
    <p:sldId id="281" r:id="rId37"/>
    <p:sldId id="268" r:id="rId38"/>
    <p:sldId id="343" r:id="rId39"/>
    <p:sldId id="344" r:id="rId40"/>
    <p:sldId id="348" r:id="rId41"/>
    <p:sldId id="347" r:id="rId42"/>
    <p:sldId id="312" r:id="rId43"/>
    <p:sldId id="358" r:id="rId44"/>
    <p:sldId id="310" r:id="rId45"/>
    <p:sldId id="307" r:id="rId46"/>
    <p:sldId id="308" r:id="rId47"/>
    <p:sldId id="334" r:id="rId48"/>
    <p:sldId id="303" r:id="rId49"/>
    <p:sldId id="345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EE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71"/>
    <p:restoredTop sz="94674"/>
  </p:normalViewPr>
  <p:slideViewPr>
    <p:cSldViewPr snapToGrid="0" snapToObjects="1">
      <p:cViewPr varScale="1">
        <p:scale>
          <a:sx n="100" d="100"/>
          <a:sy n="100" d="100"/>
        </p:scale>
        <p:origin x="158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image" Target="../media/image11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emf"/><Relationship Id="rId1" Type="http://schemas.openxmlformats.org/officeDocument/2006/relationships/image" Target="../media/image1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9303AF-F393-484D-9F16-F23AEE8AC11D}" type="datetimeFigureOut">
              <a:rPr lang="en-US" smtClean="0"/>
              <a:t>10/21/19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2F6D6B-00C0-CA40-9317-119E9D3A7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784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1C7CC-C0B4-2C44-A88E-702EE6C20558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729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Neutrino free-streaming inhibits</a:t>
            </a:r>
            <a:r>
              <a:rPr lang="en-US" baseline="0"/>
              <a:t> the growth of perturbations (i.e. suppress the matter power spectrum)</a:t>
            </a:r>
          </a:p>
          <a:p>
            <a:r>
              <a:rPr lang="en-US" baseline="0"/>
              <a:t>Degeneracy is enhanced at lower neutrino masses</a:t>
            </a:r>
            <a:endParaRPr lang="en-US"/>
          </a:p>
          <a:p>
            <a:r>
              <a:rPr lang="en-US"/>
              <a:t>Increasing</a:t>
            </a:r>
            <a:r>
              <a:rPr lang="en-US" baseline="0"/>
              <a:t> mnu decreases the a</a:t>
            </a:r>
            <a:r>
              <a:rPr lang="en-US"/>
              <a:t>mplitude of power spectrum of</a:t>
            </a:r>
            <a:r>
              <a:rPr lang="en-US" baseline="0"/>
              <a:t> matter perturbations in universe</a:t>
            </a:r>
          </a:p>
          <a:p>
            <a:r>
              <a:rPr lang="en-US" baseline="0"/>
              <a:t>Tension with Planck Sunyaev-Zel’dovich cluster abundances. That pushes m_nu higher, but that in turn worsens the discrepancy with local H0 measurements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1C7CC-C0B4-2C44-A88E-702EE6C20558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688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5E406-8724-194A-9A1B-4520205691C7}" type="slidenum"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676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2147A-4E71-8442-B570-8D9685920397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793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mass eigenstates propagate with different frequencies.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5E406-8724-194A-9A1B-4520205691C7}" type="slidenum">
              <a:rPr lang="uk-UA" smtClean="0"/>
              <a:t>46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96372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18E61C-3B4A-8E41-B3AB-ADF32B7665E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87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13D28-51BA-D945-BD7C-BE4105B7588D}" type="datetime1">
              <a:rPr lang="en-US" smtClean="0"/>
              <a:t>10/21/19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Diana Parno -- KATRIN and the Neutrino-Mass Scale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503D8-17F2-5747-87AD-098ADBA9A3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6356350"/>
            <a:ext cx="766482" cy="501650"/>
          </a:xfrm>
          <a:prstGeom prst="rt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ight Triangle 7"/>
          <p:cNvSpPr/>
          <p:nvPr/>
        </p:nvSpPr>
        <p:spPr>
          <a:xfrm rot="10800000">
            <a:off x="8377518" y="3161"/>
            <a:ext cx="766482" cy="501650"/>
          </a:xfrm>
          <a:prstGeom prst="rt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ight Triangle 8"/>
          <p:cNvSpPr/>
          <p:nvPr/>
        </p:nvSpPr>
        <p:spPr>
          <a:xfrm rot="10800000" flipH="1">
            <a:off x="0" y="1851"/>
            <a:ext cx="766482" cy="501650"/>
          </a:xfrm>
          <a:prstGeom prst="rt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ight Triangle 9"/>
          <p:cNvSpPr/>
          <p:nvPr/>
        </p:nvSpPr>
        <p:spPr>
          <a:xfrm flipH="1">
            <a:off x="8377518" y="6356350"/>
            <a:ext cx="766482" cy="501650"/>
          </a:xfrm>
          <a:prstGeom prst="rt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/>
          <p:cNvSpPr/>
          <p:nvPr/>
        </p:nvSpPr>
        <p:spPr>
          <a:xfrm>
            <a:off x="-1" y="6721476"/>
            <a:ext cx="9144001" cy="1365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/>
          <p:cNvSpPr/>
          <p:nvPr/>
        </p:nvSpPr>
        <p:spPr>
          <a:xfrm>
            <a:off x="-1" y="1"/>
            <a:ext cx="9144001" cy="1365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51" y="91088"/>
            <a:ext cx="1484380" cy="982676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2077116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29A6A-C711-424E-ABA7-3B5DAD244112}" type="datetime1">
              <a:rPr lang="en-US" smtClean="0"/>
              <a:t>10/21/19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Diana Parno -- KATRIN and the Neutrino-Mass Scale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503D8-17F2-5747-87AD-098ADBA9A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431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22097-17AA-4546-A827-91ED5018F689}" type="datetime1">
              <a:rPr lang="en-US" smtClean="0"/>
              <a:t>10/21/19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Diana Parno -- KATRIN and the Neutrino-Mass Scale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503D8-17F2-5747-87AD-098ADBA9A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603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2671" y="549514"/>
            <a:ext cx="6858000" cy="2387600"/>
          </a:xfrm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6043" y="4286011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700">
                <a:solidFill>
                  <a:schemeClr val="accent6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6" name="Right Triangle 35"/>
          <p:cNvSpPr/>
          <p:nvPr/>
        </p:nvSpPr>
        <p:spPr>
          <a:xfrm>
            <a:off x="0" y="6356350"/>
            <a:ext cx="766482" cy="501650"/>
          </a:xfrm>
          <a:prstGeom prst="rtTriangl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7" name="Right Triangle 36"/>
          <p:cNvSpPr/>
          <p:nvPr/>
        </p:nvSpPr>
        <p:spPr>
          <a:xfrm rot="10800000">
            <a:off x="8377518" y="3161"/>
            <a:ext cx="766482" cy="501650"/>
          </a:xfrm>
          <a:prstGeom prst="rtTriangl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8" name="Right Triangle 37"/>
          <p:cNvSpPr/>
          <p:nvPr/>
        </p:nvSpPr>
        <p:spPr>
          <a:xfrm rot="10800000" flipH="1">
            <a:off x="0" y="-6170"/>
            <a:ext cx="766482" cy="501650"/>
          </a:xfrm>
          <a:prstGeom prst="rtTriangl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9" name="Right Triangle 38"/>
          <p:cNvSpPr/>
          <p:nvPr/>
        </p:nvSpPr>
        <p:spPr>
          <a:xfrm flipH="1">
            <a:off x="8377518" y="6356350"/>
            <a:ext cx="766482" cy="501650"/>
          </a:xfrm>
          <a:prstGeom prst="rtTriangl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Rectangle 39"/>
          <p:cNvSpPr/>
          <p:nvPr/>
        </p:nvSpPr>
        <p:spPr>
          <a:xfrm>
            <a:off x="-1" y="6721476"/>
            <a:ext cx="9144001" cy="136525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path path="rect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Rectangle 40"/>
          <p:cNvSpPr/>
          <p:nvPr/>
        </p:nvSpPr>
        <p:spPr>
          <a:xfrm>
            <a:off x="-1" y="1"/>
            <a:ext cx="9144001" cy="136525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path path="rect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3162"/>
            <a:ext cx="1317764" cy="1163166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32598713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28650" y="94130"/>
            <a:ext cx="7886700" cy="1030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628650" y="1489917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937353" y="6344777"/>
            <a:ext cx="12017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 i="1">
                <a:solidFill>
                  <a:schemeClr val="accent6"/>
                </a:solidFill>
              </a:defRPr>
            </a:lvl1pPr>
          </a:lstStyle>
          <a:p>
            <a:fld id="{AFE45B1C-E51A-1D44-A810-CAD213E78499}" type="datetime1">
              <a:rPr lang="en-US" smtClean="0"/>
              <a:t>10/21/19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98504" y="6356351"/>
            <a:ext cx="40860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0" i="1">
                <a:solidFill>
                  <a:schemeClr val="accent6"/>
                </a:solidFill>
              </a:defRPr>
            </a:lvl1pPr>
          </a:lstStyle>
          <a:p>
            <a:r>
              <a:rPr lang="en-US"/>
              <a:t>Diana Parno -- KATRIN and the Neutrino-Mass Scale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89481" y="6356351"/>
            <a:ext cx="11648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 i="1">
                <a:solidFill>
                  <a:schemeClr val="accent6"/>
                </a:solidFill>
              </a:defRPr>
            </a:lvl1pPr>
          </a:lstStyle>
          <a:p>
            <a:fld id="{033503D8-17F2-5747-87AD-098ADBA9A39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ight Triangle 11"/>
          <p:cNvSpPr/>
          <p:nvPr/>
        </p:nvSpPr>
        <p:spPr>
          <a:xfrm>
            <a:off x="0" y="6356350"/>
            <a:ext cx="766482" cy="501650"/>
          </a:xfrm>
          <a:prstGeom prst="rtTriangl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ight Triangle 12"/>
          <p:cNvSpPr/>
          <p:nvPr/>
        </p:nvSpPr>
        <p:spPr>
          <a:xfrm rot="10800000">
            <a:off x="8377518" y="-6170"/>
            <a:ext cx="766482" cy="501650"/>
          </a:xfrm>
          <a:prstGeom prst="rtTriangl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ight Triangle 13"/>
          <p:cNvSpPr/>
          <p:nvPr/>
        </p:nvSpPr>
        <p:spPr>
          <a:xfrm rot="10800000" flipH="1">
            <a:off x="0" y="-6170"/>
            <a:ext cx="766482" cy="501650"/>
          </a:xfrm>
          <a:prstGeom prst="rtTriangl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ight Triangle 14"/>
          <p:cNvSpPr/>
          <p:nvPr/>
        </p:nvSpPr>
        <p:spPr>
          <a:xfrm flipH="1">
            <a:off x="8377518" y="6356350"/>
            <a:ext cx="766482" cy="501650"/>
          </a:xfrm>
          <a:prstGeom prst="rtTriangl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Rectangle 15"/>
          <p:cNvSpPr/>
          <p:nvPr/>
        </p:nvSpPr>
        <p:spPr>
          <a:xfrm>
            <a:off x="-1" y="6721476"/>
            <a:ext cx="9144001" cy="136525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path path="rect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Rectangle 16"/>
          <p:cNvSpPr/>
          <p:nvPr/>
        </p:nvSpPr>
        <p:spPr>
          <a:xfrm>
            <a:off x="-1" y="1"/>
            <a:ext cx="9144001" cy="136525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path path="rect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Rectangle 17"/>
          <p:cNvSpPr/>
          <p:nvPr/>
        </p:nvSpPr>
        <p:spPr>
          <a:xfrm>
            <a:off x="628651" y="1046025"/>
            <a:ext cx="7886700" cy="110423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path path="rect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5701"/>
            <a:ext cx="774090" cy="683275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4170461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1" y="6669742"/>
            <a:ext cx="9144001" cy="18826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6171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537538"/>
            <a:ext cx="7886700" cy="4351338"/>
          </a:xfrm>
        </p:spPr>
        <p:txBody>
          <a:bodyPr>
            <a:normAutofit/>
          </a:bodyPr>
          <a:lstStyle>
            <a:lvl1pPr marL="349250" indent="-349250">
              <a:buClr>
                <a:srgbClr val="0070C0"/>
              </a:buClr>
              <a:buFont typeface=".LucidaGrandeUI" charset="0"/>
              <a:buChar char="◆"/>
              <a:tabLst/>
              <a:defRPr sz="2400"/>
            </a:lvl1pPr>
            <a:lvl2pPr marL="804863" indent="-347663">
              <a:buClr>
                <a:srgbClr val="0070C0"/>
              </a:buClr>
              <a:buFont typeface=".LucidaGrandeUI" charset="0"/>
              <a:buChar char="◆"/>
              <a:tabLst/>
              <a:defRPr sz="2400"/>
            </a:lvl2pPr>
            <a:lvl3pPr marL="1260475" indent="-346075">
              <a:buClr>
                <a:srgbClr val="0070C0"/>
              </a:buClr>
              <a:buFont typeface=".LucidaGrandeUI" charset="0"/>
              <a:buChar char="◆"/>
              <a:tabLst/>
              <a:defRPr sz="2400"/>
            </a:lvl3pPr>
            <a:lvl4pPr marL="1717675" indent="-346075">
              <a:buClr>
                <a:srgbClr val="0070C0"/>
              </a:buClr>
              <a:buFont typeface=".LucidaGrandeUI" charset="0"/>
              <a:buChar char="◆"/>
              <a:tabLst/>
              <a:defRPr sz="2400"/>
            </a:lvl4pPr>
            <a:lvl5pPr marL="2173288" indent="-344488">
              <a:buClr>
                <a:srgbClr val="0070C0"/>
              </a:buClr>
              <a:buFont typeface=".LucidaGrandeUI" charset="0"/>
              <a:buChar char="◆"/>
              <a:tabLst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81" y="6576062"/>
            <a:ext cx="2057400" cy="365125"/>
          </a:xfrm>
        </p:spPr>
        <p:txBody>
          <a:bodyPr/>
          <a:lstStyle>
            <a:lvl1pPr>
              <a:defRPr sz="1400" i="1">
                <a:solidFill>
                  <a:schemeClr val="bg1"/>
                </a:solidFill>
              </a:defRPr>
            </a:lvl1pPr>
          </a:lstStyle>
          <a:p>
            <a:fld id="{40AA8DEE-396F-6E49-B687-A0A37C0D635F}" type="datetime1">
              <a:rPr lang="en-US" smtClean="0"/>
              <a:t>10/21/19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15671" y="6580469"/>
            <a:ext cx="4805082" cy="365125"/>
          </a:xfrm>
        </p:spPr>
        <p:txBody>
          <a:bodyPr/>
          <a:lstStyle>
            <a:lvl1pPr>
              <a:defRPr sz="14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Diana </a:t>
            </a:r>
            <a:r>
              <a:rPr lang="en-US" dirty="0" err="1"/>
              <a:t>Parno</a:t>
            </a:r>
            <a:r>
              <a:rPr lang="en-US" dirty="0"/>
              <a:t> -- KATRIN and the Neutrino-Mass Scale</a:t>
            </a:r>
          </a:p>
        </p:txBody>
      </p:sp>
      <p:sp>
        <p:nvSpPr>
          <p:cNvPr id="7" name="Right Triangle 6"/>
          <p:cNvSpPr/>
          <p:nvPr/>
        </p:nvSpPr>
        <p:spPr>
          <a:xfrm>
            <a:off x="0" y="6356350"/>
            <a:ext cx="766482" cy="501650"/>
          </a:xfrm>
          <a:prstGeom prst="rt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ight Triangle 7"/>
          <p:cNvSpPr/>
          <p:nvPr/>
        </p:nvSpPr>
        <p:spPr>
          <a:xfrm rot="10800000">
            <a:off x="8377518" y="-6170"/>
            <a:ext cx="766482" cy="501650"/>
          </a:xfrm>
          <a:prstGeom prst="rt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ight Triangle 8"/>
          <p:cNvSpPr/>
          <p:nvPr/>
        </p:nvSpPr>
        <p:spPr>
          <a:xfrm rot="10800000" flipH="1">
            <a:off x="0" y="-6170"/>
            <a:ext cx="766482" cy="501650"/>
          </a:xfrm>
          <a:prstGeom prst="rt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ight Triangle 9"/>
          <p:cNvSpPr/>
          <p:nvPr/>
        </p:nvSpPr>
        <p:spPr>
          <a:xfrm flipH="1">
            <a:off x="8377518" y="6356350"/>
            <a:ext cx="766482" cy="501650"/>
          </a:xfrm>
          <a:prstGeom prst="rt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/>
          <p:cNvSpPr/>
          <p:nvPr/>
        </p:nvSpPr>
        <p:spPr>
          <a:xfrm>
            <a:off x="-1" y="1"/>
            <a:ext cx="9144001" cy="13652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ctangle 12"/>
          <p:cNvSpPr/>
          <p:nvPr/>
        </p:nvSpPr>
        <p:spPr>
          <a:xfrm>
            <a:off x="628651" y="1013941"/>
            <a:ext cx="7886700" cy="45719"/>
          </a:xfrm>
          <a:prstGeom prst="rect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9" y="6351943"/>
            <a:ext cx="760581" cy="503513"/>
          </a:xfrm>
          <a:prstGeom prst="rect">
            <a:avLst/>
          </a:prstGeom>
          <a:ln>
            <a:solidFill>
              <a:schemeClr val="accent6"/>
            </a:solidFill>
          </a:ln>
        </p:spPr>
      </p:pic>
      <p:grpSp>
        <p:nvGrpSpPr>
          <p:cNvPr id="16" name="Group 15"/>
          <p:cNvGrpSpPr/>
          <p:nvPr/>
        </p:nvGrpSpPr>
        <p:grpSpPr>
          <a:xfrm>
            <a:off x="0" y="0"/>
            <a:ext cx="655698" cy="654986"/>
            <a:chOff x="-908706" y="1042279"/>
            <a:chExt cx="1312413" cy="1310989"/>
          </a:xfrm>
        </p:grpSpPr>
        <p:sp>
          <p:nvSpPr>
            <p:cNvPr id="17" name="Oval 16"/>
            <p:cNvSpPr/>
            <p:nvPr/>
          </p:nvSpPr>
          <p:spPr>
            <a:xfrm>
              <a:off x="-908706" y="1042280"/>
              <a:ext cx="1312413" cy="1310988"/>
            </a:xfrm>
            <a:prstGeom prst="ellipse">
              <a:avLst/>
            </a:prstGeom>
            <a:solidFill>
              <a:srgbClr val="FFFFFF"/>
            </a:soli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908706" y="1042279"/>
              <a:ext cx="1312413" cy="1310988"/>
            </a:xfrm>
            <a:prstGeom prst="rect">
              <a:avLst/>
            </a:prstGeom>
            <a:noFill/>
          </p:spPr>
        </p:pic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06024" y="6586224"/>
            <a:ext cx="2057400" cy="365125"/>
          </a:xfrm>
        </p:spPr>
        <p:txBody>
          <a:bodyPr/>
          <a:lstStyle>
            <a:lvl1pPr>
              <a:defRPr sz="1400" i="1">
                <a:solidFill>
                  <a:schemeClr val="bg1"/>
                </a:solidFill>
              </a:defRPr>
            </a:lvl1pPr>
          </a:lstStyle>
          <a:p>
            <a:fld id="{033503D8-17F2-5747-87AD-098ADBA9A3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882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F826E-666F-7F41-93DE-9752F94CA3F1}" type="datetime1">
              <a:rPr lang="en-US" smtClean="0"/>
              <a:t>10/21/19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Diana Parno -- KATRIN and the Neutrino-Mass Scale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503D8-17F2-5747-87AD-098ADBA9A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846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8E4F5-F641-1145-957D-8D1BEA4C2926}" type="datetime1">
              <a:rPr lang="en-US" smtClean="0"/>
              <a:t>10/21/19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Diana Parno -- KATRIN and the Neutrino-Mass Scale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503D8-17F2-5747-87AD-098ADBA9A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327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7EC3B-894E-6A49-A127-F5870B6D4635}" type="datetime1">
              <a:rPr lang="en-US" smtClean="0"/>
              <a:t>10/21/19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Diana Parno -- KATRIN and the Neutrino-Mass Scale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503D8-17F2-5747-87AD-098ADBA9A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363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B827-1265-D648-86CF-C9BEA75BA6F7}" type="datetime1">
              <a:rPr lang="en-US" smtClean="0"/>
              <a:t>10/21/19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Diana Parno -- KATRIN and the Neutrino-Mass Scale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503D8-17F2-5747-87AD-098ADBA9A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733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3F636-52B1-4D4B-BE91-97697C7003F4}" type="datetime1">
              <a:rPr lang="en-US" smtClean="0"/>
              <a:t>10/21/19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Diana Parno -- KATRIN and the Neutrino-Mass Scale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503D8-17F2-5747-87AD-098ADBA9A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697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9A131-AC20-384E-8D48-48F217F7E1FA}" type="datetime1">
              <a:rPr lang="en-US" smtClean="0"/>
              <a:t>10/21/19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Diana Parno -- KATRIN and the Neutrino-Mass Scale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503D8-17F2-5747-87AD-098ADBA9A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145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3B40A-DAC1-814D-9C43-34197BEAF588}" type="datetime1">
              <a:rPr lang="en-US" smtClean="0"/>
              <a:t>10/21/19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Diana Parno -- KATRIN and the Neutrino-Mass Scale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503D8-17F2-5747-87AD-098ADBA9A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57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A1A46-F9C6-554E-AC3F-72D9FB948FE7}" type="datetime1">
              <a:rPr lang="en-US" smtClean="0"/>
              <a:t>10/21/19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Diana Parno -- KATRIN and the Neutrino-Mass Scale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503D8-17F2-5747-87AD-098ADBA9A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315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tiff"/><Relationship Id="rId13" Type="http://schemas.openxmlformats.org/officeDocument/2006/relationships/image" Target="../media/image92.tiff"/><Relationship Id="rId18" Type="http://schemas.openxmlformats.org/officeDocument/2006/relationships/image" Target="../media/image97.tiff"/><Relationship Id="rId3" Type="http://schemas.openxmlformats.org/officeDocument/2006/relationships/image" Target="../media/image82.tiff"/><Relationship Id="rId21" Type="http://schemas.openxmlformats.org/officeDocument/2006/relationships/image" Target="../media/image100.tiff"/><Relationship Id="rId7" Type="http://schemas.openxmlformats.org/officeDocument/2006/relationships/image" Target="../media/image86.tiff"/><Relationship Id="rId12" Type="http://schemas.openxmlformats.org/officeDocument/2006/relationships/image" Target="../media/image91.tiff"/><Relationship Id="rId17" Type="http://schemas.openxmlformats.org/officeDocument/2006/relationships/image" Target="../media/image96.tiff"/><Relationship Id="rId2" Type="http://schemas.openxmlformats.org/officeDocument/2006/relationships/image" Target="../media/image81.tiff"/><Relationship Id="rId16" Type="http://schemas.openxmlformats.org/officeDocument/2006/relationships/image" Target="../media/image95.tiff"/><Relationship Id="rId20" Type="http://schemas.openxmlformats.org/officeDocument/2006/relationships/image" Target="../media/image9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tiff"/><Relationship Id="rId11" Type="http://schemas.openxmlformats.org/officeDocument/2006/relationships/image" Target="../media/image90.tiff"/><Relationship Id="rId5" Type="http://schemas.openxmlformats.org/officeDocument/2006/relationships/image" Target="../media/image84.tiff"/><Relationship Id="rId15" Type="http://schemas.openxmlformats.org/officeDocument/2006/relationships/image" Target="../media/image94.tiff"/><Relationship Id="rId10" Type="http://schemas.openxmlformats.org/officeDocument/2006/relationships/image" Target="../media/image89.tiff"/><Relationship Id="rId19" Type="http://schemas.openxmlformats.org/officeDocument/2006/relationships/image" Target="../media/image98.tiff"/><Relationship Id="rId4" Type="http://schemas.openxmlformats.org/officeDocument/2006/relationships/image" Target="../media/image83.tiff"/><Relationship Id="rId9" Type="http://schemas.openxmlformats.org/officeDocument/2006/relationships/image" Target="../media/image88.tiff"/><Relationship Id="rId14" Type="http://schemas.openxmlformats.org/officeDocument/2006/relationships/image" Target="../media/image93.tiff"/><Relationship Id="rId22" Type="http://schemas.openxmlformats.org/officeDocument/2006/relationships/image" Target="../media/image10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0.png"/><Relationship Id="rId4" Type="http://schemas.openxmlformats.org/officeDocument/2006/relationships/image" Target="../media/image1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emf"/><Relationship Id="rId3" Type="http://schemas.openxmlformats.org/officeDocument/2006/relationships/image" Target="../media/image110.png"/><Relationship Id="rId7" Type="http://schemas.openxmlformats.org/officeDocument/2006/relationships/image" Target="../media/image11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emf"/><Relationship Id="rId5" Type="http://schemas.openxmlformats.org/officeDocument/2006/relationships/image" Target="../media/image112.png"/><Relationship Id="rId10" Type="http://schemas.microsoft.com/office/2007/relationships/hdphoto" Target="../media/hdphoto2.wdp"/><Relationship Id="rId4" Type="http://schemas.openxmlformats.org/officeDocument/2006/relationships/image" Target="../media/image111.png"/><Relationship Id="rId9" Type="http://schemas.openxmlformats.org/officeDocument/2006/relationships/image" Target="../media/image11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11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17.emf"/><Relationship Id="rId4" Type="http://schemas.openxmlformats.org/officeDocument/2006/relationships/oleObject" Target="../embeddings/oleObject6.bin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13" Type="http://schemas.openxmlformats.org/officeDocument/2006/relationships/image" Target="../media/image18.png"/><Relationship Id="rId18" Type="http://schemas.openxmlformats.org/officeDocument/2006/relationships/image" Target="../media/image15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7.png"/><Relationship Id="rId1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1.png"/><Relationship Id="rId20" Type="http://schemas.microsoft.com/office/2007/relationships/hdphoto" Target="../media/hdphoto1.wdp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emf"/><Relationship Id="rId11" Type="http://schemas.openxmlformats.org/officeDocument/2006/relationships/image" Target="../media/image16.png"/><Relationship Id="rId5" Type="http://schemas.openxmlformats.org/officeDocument/2006/relationships/oleObject" Target="../embeddings/oleObject2.bin"/><Relationship Id="rId15" Type="http://schemas.openxmlformats.org/officeDocument/2006/relationships/image" Target="../media/image20.png"/><Relationship Id="rId10" Type="http://schemas.openxmlformats.org/officeDocument/2006/relationships/image" Target="../media/image14.emf"/><Relationship Id="rId19" Type="http://schemas.openxmlformats.org/officeDocument/2006/relationships/image" Target="../media/image22.png"/><Relationship Id="rId4" Type="http://schemas.openxmlformats.org/officeDocument/2006/relationships/image" Target="../media/image11.e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464DDEA-72D4-BC48-93F5-1B218726B0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492749"/>
            <a:ext cx="9144000" cy="1655762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Diana </a:t>
            </a:r>
            <a:r>
              <a:rPr lang="en-US" sz="3200" b="1" dirty="0" err="1">
                <a:solidFill>
                  <a:srgbClr val="0070C0"/>
                </a:solidFill>
              </a:rPr>
              <a:t>Parno</a:t>
            </a:r>
            <a:r>
              <a:rPr lang="en-US" sz="3200" b="1" dirty="0">
                <a:solidFill>
                  <a:srgbClr val="0070C0"/>
                </a:solidFill>
              </a:rPr>
              <a:t> – Carnegie Mellon University</a:t>
            </a:r>
          </a:p>
          <a:p>
            <a:r>
              <a:rPr lang="en-US" dirty="0"/>
              <a:t>Physics Colloquium, Brookhaven National Lab, </a:t>
            </a:r>
            <a:r>
              <a:rPr lang="en-US"/>
              <a:t>October 22, </a:t>
            </a:r>
            <a:r>
              <a:rPr lang="en-US" dirty="0"/>
              <a:t>2019</a:t>
            </a:r>
          </a:p>
        </p:txBody>
      </p:sp>
      <p:pic>
        <p:nvPicPr>
          <p:cNvPr id="4" name="Picture 2" descr="mage result for running neutrinos">
            <a:extLst>
              <a:ext uri="{FF2B5EF4-FFF2-40B4-BE49-F238E27FC236}">
                <a16:creationId xmlns:a16="http://schemas.microsoft.com/office/drawing/2014/main" id="{BD1956B8-D897-E044-87BA-10CC0445B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29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5A26177E-B142-2E4F-9EE2-ACCE49BD8794}"/>
              </a:ext>
            </a:extLst>
          </p:cNvPr>
          <p:cNvSpPr txBox="1">
            <a:spLocks/>
          </p:cNvSpPr>
          <p:nvPr/>
        </p:nvSpPr>
        <p:spPr>
          <a:xfrm>
            <a:off x="5516033" y="5169958"/>
            <a:ext cx="3856567" cy="359833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/>
              <a:t>Image from </a:t>
            </a:r>
            <a:r>
              <a:rPr lang="en-US" dirty="0"/>
              <a:t>Symmetry</a:t>
            </a:r>
            <a:r>
              <a:rPr lang="en-US" i="1" dirty="0"/>
              <a:t> Magazine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CD83F4-4C59-CA49-A97C-3DF913F99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3088" y="1004943"/>
            <a:ext cx="3511550" cy="797898"/>
          </a:xfrm>
        </p:spPr>
        <p:txBody>
          <a:bodyPr>
            <a:normAutofit/>
          </a:bodyPr>
          <a:lstStyle/>
          <a:p>
            <a:pPr algn="l"/>
            <a:r>
              <a:rPr lang="en-US" sz="4800" i="1" dirty="0"/>
              <a:t>    </a:t>
            </a:r>
            <a:r>
              <a:rPr lang="en-US" sz="4800" b="1" i="1" dirty="0"/>
              <a:t>KATRIN   </a:t>
            </a:r>
            <a:endParaRPr lang="en-US" sz="3600" b="1" i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CB521BA-C61A-1B41-95FB-16A0B95FBE9C}"/>
              </a:ext>
            </a:extLst>
          </p:cNvPr>
          <p:cNvSpPr txBox="1">
            <a:spLocks/>
          </p:cNvSpPr>
          <p:nvPr/>
        </p:nvSpPr>
        <p:spPr>
          <a:xfrm>
            <a:off x="2703993" y="2015772"/>
            <a:ext cx="3511550" cy="660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i="1" dirty="0"/>
              <a:t>Neutrino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5D0171C-3EEE-214D-8C89-094B1DAEDB9E}"/>
              </a:ext>
            </a:extLst>
          </p:cNvPr>
          <p:cNvSpPr txBox="1">
            <a:spLocks/>
          </p:cNvSpPr>
          <p:nvPr/>
        </p:nvSpPr>
        <p:spPr>
          <a:xfrm>
            <a:off x="2649675" y="1707428"/>
            <a:ext cx="3511550" cy="57078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i="1" dirty="0"/>
              <a:t>  and the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2E6A055-59CF-9B40-BB69-54F14359D642}"/>
              </a:ext>
            </a:extLst>
          </p:cNvPr>
          <p:cNvSpPr txBox="1">
            <a:spLocks/>
          </p:cNvSpPr>
          <p:nvPr/>
        </p:nvSpPr>
        <p:spPr>
          <a:xfrm>
            <a:off x="2564014" y="2385742"/>
            <a:ext cx="3511550" cy="6896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i="1" dirty="0"/>
              <a:t>Mass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C4C3DC4-5FF5-E648-BD4F-0106AC0CE7B0}"/>
              </a:ext>
            </a:extLst>
          </p:cNvPr>
          <p:cNvSpPr txBox="1">
            <a:spLocks/>
          </p:cNvSpPr>
          <p:nvPr/>
        </p:nvSpPr>
        <p:spPr>
          <a:xfrm>
            <a:off x="2433088" y="2769969"/>
            <a:ext cx="3511550" cy="6896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i="1" dirty="0"/>
              <a:t>Scale</a:t>
            </a:r>
          </a:p>
        </p:txBody>
      </p:sp>
    </p:spTree>
    <p:extLst>
      <p:ext uri="{BB962C8B-B14F-4D97-AF65-F5344CB8AC3E}">
        <p14:creationId xmlns:p14="http://schemas.microsoft.com/office/powerpoint/2010/main" val="2676400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5AEA6-1B11-4B46-8F81-FDE1E281A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55A2D8-894C-4D46-AD21-ED26113C51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Neutrinos and neutrino mass: A quick review</a:t>
            </a:r>
          </a:p>
          <a:p>
            <a:r>
              <a:rPr lang="en-US" dirty="0"/>
              <a:t>Molecular physics of T</a:t>
            </a:r>
            <a:r>
              <a:rPr lang="en-US" baseline="-25000" dirty="0"/>
              <a:t>2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KATRIN: How to weigh a neutrino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Background considerations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KATRIN’s new results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What’s next?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DF9BE4-4A04-0945-9B0A-EBC3A7690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Diana Parno -- KATRIN and the Neutrino-Mass Scale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B7E509-3005-424A-8307-3C0A14A8A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503D8-17F2-5747-87AD-098ADBA9A39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8994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8649" y="-6171"/>
            <a:ext cx="8685831" cy="1325563"/>
          </a:xfrm>
        </p:spPr>
        <p:txBody>
          <a:bodyPr>
            <a:normAutofit/>
          </a:bodyPr>
          <a:lstStyle/>
          <a:p>
            <a:r>
              <a:rPr lang="en-US" sz="4400" dirty="0"/>
              <a:t>Molecular </a:t>
            </a:r>
            <a:r>
              <a:rPr lang="en-US" sz="4400" b="1" dirty="0">
                <a:solidFill>
                  <a:srgbClr val="800000"/>
                </a:solidFill>
              </a:rPr>
              <a:t>F</a:t>
            </a:r>
            <a:r>
              <a:rPr lang="en-US" sz="4400" dirty="0"/>
              <a:t>inal-</a:t>
            </a:r>
            <a:r>
              <a:rPr lang="en-US" sz="4400" b="1" dirty="0">
                <a:solidFill>
                  <a:srgbClr val="800000"/>
                </a:solidFill>
              </a:rPr>
              <a:t>S</a:t>
            </a:r>
            <a:r>
              <a:rPr lang="en-US" sz="4400" dirty="0"/>
              <a:t>tate </a:t>
            </a:r>
            <a:r>
              <a:rPr lang="en-US" sz="4400" b="1" dirty="0">
                <a:solidFill>
                  <a:srgbClr val="800000"/>
                </a:solidFill>
              </a:rPr>
              <a:t>D</a:t>
            </a:r>
            <a:r>
              <a:rPr lang="en-US" sz="4400" dirty="0"/>
              <a:t>istribution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 Electronic excitations in T atoms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Diana Parno -- KATRIN and the Neutrino-Mass Scale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83D37-E1DA-F54B-B631-8449D357E126}" type="slidenum">
              <a:rPr lang="en-US"/>
              <a:pPr/>
              <a:t>11</a:t>
            </a:fld>
            <a:endParaRPr lang="en-US"/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669608" y="1887866"/>
            <a:ext cx="5264834" cy="2024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5760" indent="-365760" algn="l" defTabSz="914400" rtl="0" eaLnBrk="1" latinLnBrk="0" hangingPunct="1">
              <a:spcBef>
                <a:spcPct val="20000"/>
              </a:spcBef>
              <a:buClr>
                <a:srgbClr val="000090"/>
              </a:buClr>
              <a:buFont typeface="Wingdings" pitchFamily="2" charset="2"/>
              <a:buChar char="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77240" indent="-365760" algn="l" defTabSz="914400" rtl="0" eaLnBrk="1" latinLnBrk="0" hangingPunct="1">
              <a:spcBef>
                <a:spcPct val="20000"/>
              </a:spcBef>
              <a:buClr>
                <a:srgbClr val="000090"/>
              </a:buClr>
              <a:buFont typeface="Wingdings" pitchFamily="2" charset="2"/>
              <a:buChar char="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365760" algn="l" defTabSz="914400" rtl="0" eaLnBrk="1" latinLnBrk="0" hangingPunct="1">
              <a:spcBef>
                <a:spcPct val="20000"/>
              </a:spcBef>
              <a:buClr>
                <a:srgbClr val="000090"/>
              </a:buClr>
              <a:buFont typeface="Wingdings" pitchFamily="2" charset="2"/>
              <a:buChar char="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08760" indent="-320040" algn="l" defTabSz="914400" rtl="0" eaLnBrk="1" latinLnBrk="0" hangingPunct="1">
              <a:spcBef>
                <a:spcPct val="20000"/>
              </a:spcBef>
              <a:buClr>
                <a:srgbClr val="000090"/>
              </a:buClr>
              <a:buFont typeface="Wingdings" pitchFamily="2" charset="2"/>
              <a:buChar char="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-320040" algn="l" defTabSz="914400" rtl="0" eaLnBrk="1" latinLnBrk="0" hangingPunct="1">
              <a:spcBef>
                <a:spcPct val="20000"/>
              </a:spcBef>
              <a:buClr>
                <a:srgbClr val="000090"/>
              </a:buClr>
              <a:buFont typeface="Wingdings" pitchFamily="2" charset="2"/>
              <a:buChar char="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4884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892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Arial" charset="0"/>
              <a:buChar char="•"/>
            </a:pPr>
            <a:r>
              <a:rPr lang="en-US" sz="2400" dirty="0">
                <a:cs typeface="Book Antiqua"/>
              </a:rPr>
              <a:t>Excitations in T</a:t>
            </a:r>
            <a:r>
              <a:rPr lang="en-US" sz="2400" baseline="-25000" dirty="0">
                <a:cs typeface="Book Antiqua"/>
              </a:rPr>
              <a:t>2</a:t>
            </a:r>
            <a:r>
              <a:rPr lang="en-US" sz="2400" dirty="0">
                <a:cs typeface="Book Antiqua"/>
              </a:rPr>
              <a:t> gas</a:t>
            </a:r>
          </a:p>
          <a:p>
            <a:pPr lvl="1">
              <a:buFont typeface="Arial" charset="0"/>
              <a:buChar char="•"/>
            </a:pPr>
            <a:r>
              <a:rPr lang="en-US" dirty="0">
                <a:cs typeface="Book Antiqua"/>
              </a:rPr>
              <a:t>Electronic: 20 eV</a:t>
            </a:r>
          </a:p>
          <a:p>
            <a:pPr lvl="1">
              <a:buFont typeface="Arial" charset="0"/>
              <a:buChar char="•"/>
            </a:pPr>
            <a:r>
              <a:rPr lang="en-US" dirty="0">
                <a:cs typeface="Book Antiqua"/>
              </a:rPr>
              <a:t>Vibrational: ~0.1 eV</a:t>
            </a:r>
          </a:p>
          <a:p>
            <a:pPr lvl="1">
              <a:buFont typeface="Arial" charset="0"/>
              <a:buChar char="•"/>
            </a:pPr>
            <a:r>
              <a:rPr lang="en-US" dirty="0">
                <a:cs typeface="Book Antiqua"/>
              </a:rPr>
              <a:t>Rotational: ~0.01 eV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295686" y="3715672"/>
            <a:ext cx="8798360" cy="19612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5760" indent="-365760" algn="l" defTabSz="914400" rtl="0" eaLnBrk="1" latinLnBrk="0" hangingPunct="1">
              <a:spcBef>
                <a:spcPct val="20000"/>
              </a:spcBef>
              <a:buClr>
                <a:srgbClr val="000090"/>
              </a:buClr>
              <a:buFont typeface="Wingdings" pitchFamily="2" charset="2"/>
              <a:buChar char="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77240" indent="-365760" algn="l" defTabSz="914400" rtl="0" eaLnBrk="1" latinLnBrk="0" hangingPunct="1">
              <a:spcBef>
                <a:spcPct val="20000"/>
              </a:spcBef>
              <a:buClr>
                <a:srgbClr val="000090"/>
              </a:buClr>
              <a:buFont typeface="Wingdings" pitchFamily="2" charset="2"/>
              <a:buChar char="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365760" algn="l" defTabSz="914400" rtl="0" eaLnBrk="1" latinLnBrk="0" hangingPunct="1">
              <a:spcBef>
                <a:spcPct val="20000"/>
              </a:spcBef>
              <a:buClr>
                <a:srgbClr val="000090"/>
              </a:buClr>
              <a:buFont typeface="Wingdings" pitchFamily="2" charset="2"/>
              <a:buChar char="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08760" indent="-320040" algn="l" defTabSz="914400" rtl="0" eaLnBrk="1" latinLnBrk="0" hangingPunct="1">
              <a:spcBef>
                <a:spcPct val="20000"/>
              </a:spcBef>
              <a:buClr>
                <a:srgbClr val="000090"/>
              </a:buClr>
              <a:buFont typeface="Wingdings" pitchFamily="2" charset="2"/>
              <a:buChar char="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-320040" algn="l" defTabSz="914400" rtl="0" eaLnBrk="1" latinLnBrk="0" hangingPunct="1">
              <a:spcBef>
                <a:spcPct val="20000"/>
              </a:spcBef>
              <a:buClr>
                <a:srgbClr val="000090"/>
              </a:buClr>
              <a:buFont typeface="Wingdings" pitchFamily="2" charset="2"/>
              <a:buChar char="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4884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892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Arial" charset="0"/>
              <a:buChar char="•"/>
            </a:pPr>
            <a:r>
              <a:rPr lang="en-US" sz="2400" dirty="0">
                <a:cs typeface="Book Antiqua"/>
              </a:rPr>
              <a:t>Beta spectrum depends on excitation energies </a:t>
            </a:r>
            <a:r>
              <a:rPr lang="en-US" sz="2400" b="1" i="1" dirty="0" err="1">
                <a:solidFill>
                  <a:srgbClr val="800000"/>
                </a:solidFill>
                <a:cs typeface="Book Antiqua"/>
              </a:rPr>
              <a:t>V</a:t>
            </a:r>
            <a:r>
              <a:rPr lang="en-US" sz="2400" b="1" i="1" baseline="-25000" dirty="0" err="1">
                <a:solidFill>
                  <a:srgbClr val="800000"/>
                </a:solidFill>
                <a:cs typeface="Book Antiqua"/>
              </a:rPr>
              <a:t>k</a:t>
            </a:r>
            <a:r>
              <a:rPr lang="en-US" sz="2400" dirty="0">
                <a:cs typeface="Book Antiqua"/>
              </a:rPr>
              <a:t> </a:t>
            </a:r>
            <a:r>
              <a:rPr lang="en-US" sz="2400" b="1" dirty="0">
                <a:cs typeface="Book Antiqua"/>
              </a:rPr>
              <a:t>and</a:t>
            </a:r>
            <a:r>
              <a:rPr lang="en-US" sz="2400" dirty="0">
                <a:cs typeface="Book Antiqua"/>
              </a:rPr>
              <a:t> probabilities </a:t>
            </a:r>
            <a:r>
              <a:rPr lang="en-US" sz="2400" b="1" i="1" dirty="0" err="1">
                <a:solidFill>
                  <a:srgbClr val="000090"/>
                </a:solidFill>
                <a:cs typeface="Book Antiqua"/>
              </a:rPr>
              <a:t>P</a:t>
            </a:r>
            <a:r>
              <a:rPr lang="en-US" sz="2400" b="1" i="1" baseline="-25000" dirty="0" err="1">
                <a:solidFill>
                  <a:srgbClr val="000090"/>
                </a:solidFill>
                <a:cs typeface="Book Antiqua"/>
              </a:rPr>
              <a:t>k</a:t>
            </a:r>
            <a:endParaRPr lang="en-US" sz="2400" dirty="0">
              <a:solidFill>
                <a:schemeClr val="tx1"/>
              </a:solidFill>
              <a:cs typeface="Book Antiqua"/>
            </a:endParaRPr>
          </a:p>
          <a:p>
            <a:pPr marL="0" indent="0">
              <a:buFont typeface="Wingdings" pitchFamily="2" charset="2"/>
              <a:buNone/>
            </a:pPr>
            <a:endParaRPr lang="en-US" dirty="0"/>
          </a:p>
        </p:txBody>
      </p:sp>
      <p:grpSp>
        <p:nvGrpSpPr>
          <p:cNvPr id="80" name="Group 79"/>
          <p:cNvGrpSpPr/>
          <p:nvPr/>
        </p:nvGrpSpPr>
        <p:grpSpPr>
          <a:xfrm rot="21038930">
            <a:off x="6687612" y="1956133"/>
            <a:ext cx="696348" cy="1492465"/>
            <a:chOff x="5425406" y="1718008"/>
            <a:chExt cx="696348" cy="1492465"/>
          </a:xfrm>
        </p:grpSpPr>
        <p:grpSp>
          <p:nvGrpSpPr>
            <p:cNvPr id="79" name="Group 78"/>
            <p:cNvGrpSpPr/>
            <p:nvPr/>
          </p:nvGrpSpPr>
          <p:grpSpPr>
            <a:xfrm>
              <a:off x="5425406" y="1718008"/>
              <a:ext cx="521662" cy="1492465"/>
              <a:chOff x="5425406" y="1718008"/>
              <a:chExt cx="521662" cy="1492465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>
                <a:off x="5582219" y="2571874"/>
                <a:ext cx="0" cy="196537"/>
              </a:xfrm>
              <a:prstGeom prst="line">
                <a:avLst/>
              </a:prstGeom>
              <a:ln>
                <a:solidFill>
                  <a:srgbClr val="7F7F7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5895195" y="1718008"/>
                <a:ext cx="0" cy="106775"/>
              </a:xfrm>
              <a:prstGeom prst="line">
                <a:avLst/>
              </a:prstGeom>
              <a:ln>
                <a:solidFill>
                  <a:srgbClr val="7F7F7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/>
              <p:cNvGrpSpPr/>
              <p:nvPr/>
            </p:nvGrpSpPr>
            <p:grpSpPr>
              <a:xfrm>
                <a:off x="5425406" y="2571874"/>
                <a:ext cx="521662" cy="638599"/>
                <a:chOff x="3318364" y="3951256"/>
                <a:chExt cx="521662" cy="638599"/>
              </a:xfrm>
            </p:grpSpPr>
            <p:sp>
              <p:nvSpPr>
                <p:cNvPr id="44" name="Oval 43"/>
                <p:cNvSpPr/>
                <p:nvPr/>
              </p:nvSpPr>
              <p:spPr>
                <a:xfrm>
                  <a:off x="3446953" y="3951256"/>
                  <a:ext cx="393073" cy="393073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5" name="Oval 44"/>
                <p:cNvSpPr/>
                <p:nvPr/>
              </p:nvSpPr>
              <p:spPr>
                <a:xfrm>
                  <a:off x="3318364" y="4196782"/>
                  <a:ext cx="393073" cy="39307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63" name="Donut 62"/>
              <p:cNvSpPr/>
              <p:nvPr/>
            </p:nvSpPr>
            <p:spPr>
              <a:xfrm>
                <a:off x="5578691" y="1891853"/>
                <a:ext cx="326517" cy="103672"/>
              </a:xfrm>
              <a:prstGeom prst="donut">
                <a:avLst>
                  <a:gd name="adj" fmla="val 4431"/>
                </a:avLst>
              </a:prstGeom>
              <a:solidFill>
                <a:schemeClr val="accent5"/>
              </a:solidFill>
              <a:ln>
                <a:solidFill>
                  <a:srgbClr val="7F7F7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Donut 63"/>
              <p:cNvSpPr/>
              <p:nvPr/>
            </p:nvSpPr>
            <p:spPr>
              <a:xfrm>
                <a:off x="5578691" y="1954671"/>
                <a:ext cx="326517" cy="103672"/>
              </a:xfrm>
              <a:prstGeom prst="donut">
                <a:avLst>
                  <a:gd name="adj" fmla="val 4431"/>
                </a:avLst>
              </a:prstGeom>
              <a:solidFill>
                <a:schemeClr val="accent5"/>
              </a:solidFill>
              <a:ln>
                <a:solidFill>
                  <a:srgbClr val="7F7F7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5" name="Donut 64"/>
              <p:cNvSpPr/>
              <p:nvPr/>
            </p:nvSpPr>
            <p:spPr>
              <a:xfrm>
                <a:off x="5578691" y="2017489"/>
                <a:ext cx="326517" cy="103672"/>
              </a:xfrm>
              <a:prstGeom prst="donut">
                <a:avLst>
                  <a:gd name="adj" fmla="val 4431"/>
                </a:avLst>
              </a:prstGeom>
              <a:solidFill>
                <a:schemeClr val="accent5"/>
              </a:solidFill>
              <a:ln>
                <a:solidFill>
                  <a:srgbClr val="7F7F7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Donut 65"/>
              <p:cNvSpPr/>
              <p:nvPr/>
            </p:nvSpPr>
            <p:spPr>
              <a:xfrm>
                <a:off x="5578438" y="2080307"/>
                <a:ext cx="326517" cy="103672"/>
              </a:xfrm>
              <a:prstGeom prst="donut">
                <a:avLst>
                  <a:gd name="adj" fmla="val 4431"/>
                </a:avLst>
              </a:prstGeom>
              <a:solidFill>
                <a:schemeClr val="accent5"/>
              </a:solidFill>
              <a:ln>
                <a:solidFill>
                  <a:srgbClr val="7F7F7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7" name="Donut 66"/>
              <p:cNvSpPr/>
              <p:nvPr/>
            </p:nvSpPr>
            <p:spPr>
              <a:xfrm>
                <a:off x="5574459" y="2143125"/>
                <a:ext cx="326517" cy="103672"/>
              </a:xfrm>
              <a:prstGeom prst="donut">
                <a:avLst>
                  <a:gd name="adj" fmla="val 4431"/>
                </a:avLst>
              </a:prstGeom>
              <a:solidFill>
                <a:schemeClr val="accent5"/>
              </a:solidFill>
              <a:ln>
                <a:solidFill>
                  <a:srgbClr val="7F7F7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8" name="Donut 67"/>
              <p:cNvSpPr/>
              <p:nvPr/>
            </p:nvSpPr>
            <p:spPr>
              <a:xfrm>
                <a:off x="5578691" y="2205943"/>
                <a:ext cx="326517" cy="103672"/>
              </a:xfrm>
              <a:prstGeom prst="donut">
                <a:avLst>
                  <a:gd name="adj" fmla="val 4431"/>
                </a:avLst>
              </a:prstGeom>
              <a:solidFill>
                <a:schemeClr val="accent5"/>
              </a:solidFill>
              <a:ln>
                <a:solidFill>
                  <a:srgbClr val="7F7F7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9" name="Donut 68"/>
              <p:cNvSpPr/>
              <p:nvPr/>
            </p:nvSpPr>
            <p:spPr>
              <a:xfrm>
                <a:off x="5578691" y="2268761"/>
                <a:ext cx="326517" cy="103672"/>
              </a:xfrm>
              <a:prstGeom prst="donut">
                <a:avLst>
                  <a:gd name="adj" fmla="val 4431"/>
                </a:avLst>
              </a:prstGeom>
              <a:solidFill>
                <a:schemeClr val="accent5"/>
              </a:solidFill>
              <a:ln>
                <a:solidFill>
                  <a:srgbClr val="7F7F7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0" name="Donut 69"/>
              <p:cNvSpPr/>
              <p:nvPr/>
            </p:nvSpPr>
            <p:spPr>
              <a:xfrm>
                <a:off x="5578691" y="2331579"/>
                <a:ext cx="326517" cy="103672"/>
              </a:xfrm>
              <a:prstGeom prst="donut">
                <a:avLst>
                  <a:gd name="adj" fmla="val 4431"/>
                </a:avLst>
              </a:prstGeom>
              <a:solidFill>
                <a:schemeClr val="accent5"/>
              </a:solidFill>
              <a:ln>
                <a:solidFill>
                  <a:srgbClr val="7F7F7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1" name="Donut 70"/>
              <p:cNvSpPr/>
              <p:nvPr/>
            </p:nvSpPr>
            <p:spPr>
              <a:xfrm>
                <a:off x="5574459" y="2394397"/>
                <a:ext cx="326517" cy="103672"/>
              </a:xfrm>
              <a:prstGeom prst="donut">
                <a:avLst>
                  <a:gd name="adj" fmla="val 4431"/>
                </a:avLst>
              </a:prstGeom>
              <a:solidFill>
                <a:schemeClr val="accent5"/>
              </a:solidFill>
              <a:ln>
                <a:solidFill>
                  <a:srgbClr val="7F7F7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2" name="Donut 71"/>
              <p:cNvSpPr/>
              <p:nvPr/>
            </p:nvSpPr>
            <p:spPr>
              <a:xfrm>
                <a:off x="5574459" y="1829035"/>
                <a:ext cx="326517" cy="103672"/>
              </a:xfrm>
              <a:prstGeom prst="donut">
                <a:avLst>
                  <a:gd name="adj" fmla="val 4431"/>
                </a:avLst>
              </a:prstGeom>
              <a:solidFill>
                <a:schemeClr val="accent5"/>
              </a:solidFill>
              <a:ln>
                <a:solidFill>
                  <a:srgbClr val="7F7F7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3" name="Donut 72"/>
              <p:cNvSpPr/>
              <p:nvPr/>
            </p:nvSpPr>
            <p:spPr>
              <a:xfrm>
                <a:off x="5574459" y="1766217"/>
                <a:ext cx="326517" cy="103672"/>
              </a:xfrm>
              <a:prstGeom prst="donut">
                <a:avLst>
                  <a:gd name="adj" fmla="val 4431"/>
                </a:avLst>
              </a:prstGeom>
              <a:solidFill>
                <a:schemeClr val="accent5"/>
              </a:solidFill>
              <a:ln>
                <a:solidFill>
                  <a:srgbClr val="7F7F7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4" name="Donut 73"/>
              <p:cNvSpPr/>
              <p:nvPr/>
            </p:nvSpPr>
            <p:spPr>
              <a:xfrm>
                <a:off x="5578438" y="2520038"/>
                <a:ext cx="326517" cy="103672"/>
              </a:xfrm>
              <a:prstGeom prst="donut">
                <a:avLst>
                  <a:gd name="adj" fmla="val 4431"/>
                </a:avLst>
              </a:prstGeom>
              <a:solidFill>
                <a:schemeClr val="accent5"/>
              </a:solidFill>
              <a:ln>
                <a:solidFill>
                  <a:srgbClr val="7F7F7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5" name="Donut 74"/>
              <p:cNvSpPr/>
              <p:nvPr/>
            </p:nvSpPr>
            <p:spPr>
              <a:xfrm>
                <a:off x="5574459" y="2457215"/>
                <a:ext cx="326517" cy="103672"/>
              </a:xfrm>
              <a:prstGeom prst="donut">
                <a:avLst>
                  <a:gd name="adj" fmla="val 4431"/>
                </a:avLst>
              </a:prstGeom>
              <a:solidFill>
                <a:schemeClr val="accent5"/>
              </a:solidFill>
              <a:ln>
                <a:solidFill>
                  <a:srgbClr val="7F7F7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9" name="Oval 48"/>
            <p:cNvSpPr/>
            <p:nvPr/>
          </p:nvSpPr>
          <p:spPr>
            <a:xfrm>
              <a:off x="5728681" y="2801636"/>
              <a:ext cx="393073" cy="393073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950205" y="1419887"/>
            <a:ext cx="2560904" cy="987438"/>
            <a:chOff x="5346881" y="1246884"/>
            <a:chExt cx="2560904" cy="987438"/>
          </a:xfrm>
        </p:grpSpPr>
        <p:grpSp>
          <p:nvGrpSpPr>
            <p:cNvPr id="19" name="Group 18"/>
            <p:cNvGrpSpPr/>
            <p:nvPr/>
          </p:nvGrpSpPr>
          <p:grpSpPr>
            <a:xfrm>
              <a:off x="5909815" y="1246884"/>
              <a:ext cx="1997970" cy="987438"/>
              <a:chOff x="4580734" y="3272603"/>
              <a:chExt cx="1997970" cy="987438"/>
            </a:xfrm>
          </p:grpSpPr>
          <p:cxnSp>
            <p:nvCxnSpPr>
              <p:cNvPr id="20" name="Straight Arrow Connector 19"/>
              <p:cNvCxnSpPr/>
              <p:nvPr/>
            </p:nvCxnSpPr>
            <p:spPr>
              <a:xfrm>
                <a:off x="5303942" y="3795286"/>
                <a:ext cx="1096102" cy="46475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V="1">
                <a:off x="5281056" y="3272603"/>
                <a:ext cx="1297648" cy="29651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dash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" name="Group 21"/>
              <p:cNvGrpSpPr/>
              <p:nvPr/>
            </p:nvGrpSpPr>
            <p:grpSpPr>
              <a:xfrm>
                <a:off x="4580734" y="3272603"/>
                <a:ext cx="708119" cy="638599"/>
                <a:chOff x="3318364" y="3951256"/>
                <a:chExt cx="708119" cy="638599"/>
              </a:xfrm>
            </p:grpSpPr>
            <p:sp>
              <p:nvSpPr>
                <p:cNvPr id="30" name="Oval 29"/>
                <p:cNvSpPr/>
                <p:nvPr/>
              </p:nvSpPr>
              <p:spPr>
                <a:xfrm>
                  <a:off x="3446953" y="3951256"/>
                  <a:ext cx="393073" cy="393073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>
                  <a:off x="3318364" y="4196782"/>
                  <a:ext cx="393073" cy="39307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3633410" y="4178032"/>
                  <a:ext cx="393073" cy="39307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3" name="Oval 22"/>
              <p:cNvSpPr/>
              <p:nvPr/>
            </p:nvSpPr>
            <p:spPr>
              <a:xfrm>
                <a:off x="5836850" y="3936397"/>
                <a:ext cx="231833" cy="231833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5909690" y="3373097"/>
                <a:ext cx="107823" cy="106910"/>
              </a:xfrm>
              <a:prstGeom prst="ellipse">
                <a:avLst/>
              </a:prstGeom>
              <a:solidFill>
                <a:srgbClr val="5F25A7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33" name="Straight Arrow Connector 32"/>
            <p:cNvCxnSpPr/>
            <p:nvPr/>
          </p:nvCxnSpPr>
          <p:spPr>
            <a:xfrm flipH="1">
              <a:off x="5346881" y="1672640"/>
              <a:ext cx="56293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8" name="Picture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296" y="4765474"/>
            <a:ext cx="8458931" cy="172687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306843" y="5072233"/>
            <a:ext cx="5424537" cy="1238861"/>
            <a:chOff x="3306843" y="5072233"/>
            <a:chExt cx="5424537" cy="1238861"/>
          </a:xfrm>
        </p:grpSpPr>
        <p:sp>
          <p:nvSpPr>
            <p:cNvPr id="50" name="Parallelogram 49"/>
            <p:cNvSpPr/>
            <p:nvPr/>
          </p:nvSpPr>
          <p:spPr>
            <a:xfrm>
              <a:off x="6659459" y="5975357"/>
              <a:ext cx="385476" cy="335737"/>
            </a:xfrm>
            <a:prstGeom prst="parallelogram">
              <a:avLst/>
            </a:prstGeom>
            <a:solidFill>
              <a:srgbClr val="800000">
                <a:alpha val="2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1" name="Parallelogram 50"/>
            <p:cNvSpPr/>
            <p:nvPr/>
          </p:nvSpPr>
          <p:spPr>
            <a:xfrm>
              <a:off x="8345904" y="5072233"/>
              <a:ext cx="385476" cy="335737"/>
            </a:xfrm>
            <a:prstGeom prst="parallelogram">
              <a:avLst/>
            </a:prstGeom>
            <a:solidFill>
              <a:srgbClr val="800000">
                <a:alpha val="2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" name="Parallelogram 51"/>
            <p:cNvSpPr/>
            <p:nvPr/>
          </p:nvSpPr>
          <p:spPr>
            <a:xfrm>
              <a:off x="3306843" y="5975357"/>
              <a:ext cx="385476" cy="335737"/>
            </a:xfrm>
            <a:prstGeom prst="parallelogram">
              <a:avLst/>
            </a:prstGeom>
            <a:solidFill>
              <a:srgbClr val="800000">
                <a:alpha val="2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Parallelogram 52"/>
            <p:cNvSpPr/>
            <p:nvPr/>
          </p:nvSpPr>
          <p:spPr>
            <a:xfrm>
              <a:off x="6459823" y="5072233"/>
              <a:ext cx="385476" cy="335737"/>
            </a:xfrm>
            <a:prstGeom prst="parallelogram">
              <a:avLst/>
            </a:prstGeom>
            <a:solidFill>
              <a:srgbClr val="000090">
                <a:alpha val="2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464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5673" y="1251514"/>
            <a:ext cx="8636000" cy="1122038"/>
          </a:xfrm>
        </p:spPr>
        <p:txBody>
          <a:bodyPr/>
          <a:lstStyle/>
          <a:p>
            <a:r>
              <a:rPr lang="en-US"/>
              <a:t> Any mistake in the FSD variance will shift the mass observable:</a:t>
            </a:r>
          </a:p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Diana Parno -- TRIMS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83D37-E1DA-F54B-B631-8449D357E126}" type="slidenum">
              <a:rPr lang="en-US"/>
              <a:pPr/>
              <a:t>12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LANL, LLNL and the FSD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97539" y="5973276"/>
            <a:ext cx="6163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/>
              <a:t>Bodine, DSP, Robertson, Phys. </a:t>
            </a:r>
            <a:r>
              <a:rPr lang="en-US" i="1" dirty="0"/>
              <a:t>Rev. C </a:t>
            </a:r>
            <a:r>
              <a:rPr lang="en-US" b="1" i="1" dirty="0"/>
              <a:t>91</a:t>
            </a:r>
            <a:r>
              <a:rPr lang="en-US" i="1" dirty="0"/>
              <a:t>, 035505 (2015)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130" y="2649435"/>
            <a:ext cx="4831229" cy="345633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91158" y="5264470"/>
            <a:ext cx="4924083" cy="791883"/>
          </a:xfrm>
          <a:prstGeom prst="rect">
            <a:avLst/>
          </a:prstGeom>
          <a:solidFill>
            <a:srgbClr val="FFFFFF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070507" y="4312654"/>
            <a:ext cx="4924083" cy="791883"/>
          </a:xfrm>
          <a:prstGeom prst="rect">
            <a:avLst/>
          </a:prstGeom>
          <a:solidFill>
            <a:srgbClr val="FFFFFF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4034694" y="5332048"/>
            <a:ext cx="5012761" cy="515814"/>
            <a:chOff x="4034694" y="5332048"/>
            <a:chExt cx="5012761" cy="515814"/>
          </a:xfrm>
        </p:grpSpPr>
        <p:grpSp>
          <p:nvGrpSpPr>
            <p:cNvPr id="30" name="Group 29"/>
            <p:cNvGrpSpPr/>
            <p:nvPr/>
          </p:nvGrpSpPr>
          <p:grpSpPr>
            <a:xfrm>
              <a:off x="4034694" y="5332048"/>
              <a:ext cx="2962818" cy="515814"/>
              <a:chOff x="4050276" y="5314074"/>
              <a:chExt cx="2962818" cy="515814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3198" t="87420" r="45967" b="4930"/>
              <a:stretch/>
            </p:blipFill>
            <p:spPr>
              <a:xfrm>
                <a:off x="5991902" y="5314074"/>
                <a:ext cx="1021192" cy="515814"/>
              </a:xfrm>
              <a:prstGeom prst="rect">
                <a:avLst/>
              </a:prstGeom>
              <a:solidFill>
                <a:srgbClr val="FFFFFF"/>
              </a:solidFill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60346" r="83512" b="32256"/>
              <a:stretch/>
            </p:blipFill>
            <p:spPr>
              <a:xfrm>
                <a:off x="4050276" y="5335683"/>
                <a:ext cx="1472167" cy="472596"/>
              </a:xfrm>
              <a:prstGeom prst="rect">
                <a:avLst/>
              </a:prstGeom>
              <a:solidFill>
                <a:srgbClr val="FFFFFF"/>
              </a:solidFill>
            </p:spPr>
          </p:pic>
        </p:grp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7270" t="87235" r="1325" b="5099"/>
            <a:stretch/>
          </p:blipFill>
          <p:spPr>
            <a:xfrm>
              <a:off x="7120862" y="5332048"/>
              <a:ext cx="1926593" cy="493630"/>
            </a:xfrm>
            <a:prstGeom prst="rect">
              <a:avLst/>
            </a:prstGeom>
            <a:solidFill>
              <a:srgbClr val="FFFFFF"/>
            </a:solidFill>
          </p:spPr>
        </p:pic>
      </p:grpSp>
      <p:grpSp>
        <p:nvGrpSpPr>
          <p:cNvPr id="26" name="Group 25"/>
          <p:cNvGrpSpPr/>
          <p:nvPr/>
        </p:nvGrpSpPr>
        <p:grpSpPr>
          <a:xfrm>
            <a:off x="4050276" y="4386233"/>
            <a:ext cx="4924083" cy="515815"/>
            <a:chOff x="4050276" y="4386233"/>
            <a:chExt cx="4924083" cy="51581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0637" t="59669" r="43780" b="33064"/>
            <a:stretch/>
          </p:blipFill>
          <p:spPr>
            <a:xfrm>
              <a:off x="5786569" y="4386233"/>
              <a:ext cx="1391381" cy="464234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1608" t="59669" r="3254" b="32256"/>
            <a:stretch/>
          </p:blipFill>
          <p:spPr>
            <a:xfrm>
              <a:off x="7622660" y="4386233"/>
              <a:ext cx="1351699" cy="515815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9669" r="83512" b="32256"/>
            <a:stretch/>
          </p:blipFill>
          <p:spPr>
            <a:xfrm>
              <a:off x="4050276" y="4386233"/>
              <a:ext cx="1472167" cy="515814"/>
            </a:xfrm>
            <a:prstGeom prst="rect">
              <a:avLst/>
            </a:prstGeom>
            <a:solidFill>
              <a:srgbClr val="FFFFFF"/>
            </a:solidFill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968" y="2752148"/>
            <a:ext cx="4014789" cy="312101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90616" y="2850255"/>
            <a:ext cx="34525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>
                <a:solidFill>
                  <a:srgbClr val="0000FF"/>
                </a:solidFill>
                <a:latin typeface="Book Antiqua"/>
                <a:cs typeface="Book Antiqua"/>
              </a:rPr>
              <a:t>Older calc. (Fackler et al. 1985)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81349" y="2743748"/>
            <a:ext cx="3911544" cy="2970748"/>
            <a:chOff x="281349" y="2743748"/>
            <a:chExt cx="3911544" cy="297074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1349" y="2743748"/>
              <a:ext cx="3911544" cy="2970748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690616" y="3194885"/>
              <a:ext cx="345251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>
                  <a:solidFill>
                    <a:srgbClr val="FF0000"/>
                  </a:solidFill>
                  <a:latin typeface="Book Antiqua"/>
                  <a:cs typeface="Book Antiqua"/>
                </a:rPr>
                <a:t>Modern calc. (Saenz et al. 2000)</a:t>
              </a:r>
              <a:endParaRPr lang="en-US" sz="1200">
                <a:solidFill>
                  <a:srgbClr val="FF0000"/>
                </a:solidFill>
                <a:latin typeface="Book Antiqua"/>
                <a:cs typeface="Book Antiqua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0630" y="1957544"/>
            <a:ext cx="3325690" cy="5806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11900" y="1736695"/>
            <a:ext cx="2832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Book Antiqua"/>
                <a:cs typeface="Book Antiqua"/>
              </a:rPr>
              <a:t>Robertson and Knapp, </a:t>
            </a:r>
            <a:r>
              <a:rPr lang="en-US" i="1" dirty="0" err="1">
                <a:latin typeface="Book Antiqua"/>
                <a:cs typeface="Book Antiqua"/>
              </a:rPr>
              <a:t>Annu</a:t>
            </a:r>
            <a:r>
              <a:rPr lang="en-US" i="1" dirty="0">
                <a:latin typeface="Book Antiqua"/>
                <a:cs typeface="Book Antiqua"/>
              </a:rPr>
              <a:t>. Rev. </a:t>
            </a:r>
            <a:r>
              <a:rPr lang="en-US" i="1" dirty="0" err="1">
                <a:latin typeface="Book Antiqua"/>
                <a:cs typeface="Book Antiqua"/>
              </a:rPr>
              <a:t>Nucl</a:t>
            </a:r>
            <a:r>
              <a:rPr lang="en-US" i="1" dirty="0">
                <a:latin typeface="Book Antiqua"/>
                <a:cs typeface="Book Antiqua"/>
              </a:rPr>
              <a:t>. Part. Sci </a:t>
            </a:r>
            <a:r>
              <a:rPr lang="en-US" b="1" i="1" dirty="0">
                <a:latin typeface="Book Antiqua"/>
                <a:cs typeface="Book Antiqua"/>
              </a:rPr>
              <a:t>38</a:t>
            </a:r>
            <a:r>
              <a:rPr lang="en-US" i="1" dirty="0">
                <a:latin typeface="Book Antiqua"/>
                <a:cs typeface="Book Antiqua"/>
              </a:rPr>
              <a:t>, 185 (1988)</a:t>
            </a:r>
          </a:p>
        </p:txBody>
      </p:sp>
      <p:sp>
        <p:nvSpPr>
          <p:cNvPr id="7" name="Rectangle 6"/>
          <p:cNvSpPr/>
          <p:nvPr/>
        </p:nvSpPr>
        <p:spPr>
          <a:xfrm>
            <a:off x="4192893" y="4312654"/>
            <a:ext cx="4801697" cy="537813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4198603" y="5287865"/>
            <a:ext cx="4801697" cy="537813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629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  <p:bldP spid="22" grpId="0" animBg="1"/>
      <p:bldP spid="7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1102" y="1340242"/>
            <a:ext cx="9144000" cy="3877815"/>
          </a:xfrm>
        </p:spPr>
        <p:txBody>
          <a:bodyPr/>
          <a:lstStyle/>
          <a:p>
            <a:r>
              <a:rPr lang="en-US" dirty="0"/>
              <a:t> How often does </a:t>
            </a:r>
            <a:r>
              <a:rPr lang="en-US" baseline="30000" dirty="0"/>
              <a:t>3</a:t>
            </a:r>
            <a:r>
              <a:rPr lang="en-US" dirty="0"/>
              <a:t>HeT</a:t>
            </a:r>
            <a:r>
              <a:rPr lang="en-US" baseline="30000" dirty="0"/>
              <a:t>+</a:t>
            </a:r>
            <a:r>
              <a:rPr lang="en-US" dirty="0"/>
              <a:t> stay bound after beta decay?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Diana Parno -- TRIMS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Odd Observable Out</a:t>
            </a:r>
            <a:endParaRPr lang="en-US" sz="4400" dirty="0"/>
          </a:p>
        </p:txBody>
      </p:sp>
      <p:graphicFrame>
        <p:nvGraphicFramePr>
          <p:cNvPr id="88" name="Table 87"/>
          <p:cNvGraphicFramePr>
            <a:graphicFrameLocks noGrp="1"/>
          </p:cNvGraphicFramePr>
          <p:nvPr>
            <p:extLst/>
          </p:nvPr>
        </p:nvGraphicFramePr>
        <p:xfrm>
          <a:off x="514321" y="3459049"/>
          <a:ext cx="8258325" cy="1425671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6787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46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407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841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6439">
                <a:tc>
                  <a:txBody>
                    <a:bodyPr/>
                    <a:lstStyle/>
                    <a:p>
                      <a:endParaRPr lang="en-US" sz="2400" dirty="0">
                        <a:latin typeface="Book Antiqua"/>
                        <a:cs typeface="Book Antiqua"/>
                      </a:endParaRPr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Book Antiqua"/>
                          <a:cs typeface="Book Antiqua"/>
                        </a:rPr>
                        <a:t>Theory</a:t>
                      </a:r>
                      <a:r>
                        <a:rPr lang="en-US" sz="2400" baseline="0" dirty="0">
                          <a:latin typeface="Book Antiqua"/>
                          <a:cs typeface="Book Antiqua"/>
                        </a:rPr>
                        <a:t> </a:t>
                      </a:r>
                      <a:endParaRPr lang="en-US" sz="2400" dirty="0">
                        <a:latin typeface="Book Antiqua"/>
                        <a:cs typeface="Book Antiqua"/>
                      </a:endParaRPr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Book Antiqua"/>
                          <a:cs typeface="Book Antiqua"/>
                        </a:rPr>
                        <a:t>Snell Experiment*</a:t>
                      </a:r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Book Antiqua"/>
                          <a:cs typeface="Book Antiqua"/>
                        </a:rPr>
                        <a:t>Wexler Experiment*</a:t>
                      </a:r>
                    </a:p>
                  </a:txBody>
                  <a:tcPr>
                    <a:solidFill>
                      <a:srgbClr val="0000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39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Book Antiqua"/>
                          <a:cs typeface="Book Antiqua"/>
                        </a:rPr>
                        <a:t>HT</a:t>
                      </a:r>
                      <a:endParaRPr lang="en-US" sz="2400" b="1">
                        <a:latin typeface="Book Antiqua"/>
                        <a:cs typeface="Book Antiqu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Book Antiqua"/>
                          <a:cs typeface="Book Antiqua"/>
                        </a:rPr>
                        <a:t>0.55</a:t>
                      </a:r>
                      <a:r>
                        <a:rPr lang="en-US" sz="2400" baseline="0" dirty="0">
                          <a:latin typeface="Book Antiqua"/>
                          <a:cs typeface="Book Antiqua"/>
                        </a:rPr>
                        <a:t> – </a:t>
                      </a:r>
                      <a:r>
                        <a:rPr lang="en-US" sz="2400" dirty="0">
                          <a:latin typeface="Book Antiqua"/>
                          <a:cs typeface="Book Antiqua"/>
                        </a:rPr>
                        <a:t>0.57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Book Antiqua"/>
                          <a:cs typeface="Book Antiqua"/>
                        </a:rPr>
                        <a:t>0.932 </a:t>
                      </a:r>
                      <a:r>
                        <a:rPr lang="en-US" sz="2400" baseline="0" dirty="0">
                          <a:latin typeface="Book Antiqua"/>
                          <a:cs typeface="Book Antiqua"/>
                        </a:rPr>
                        <a:t>± 0.019</a:t>
                      </a:r>
                      <a:endParaRPr lang="en-US" sz="2400" dirty="0">
                        <a:latin typeface="Book Antiqua"/>
                        <a:cs typeface="Book Antiqu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Book Antiqua"/>
                          <a:cs typeface="Book Antiqua"/>
                        </a:rPr>
                        <a:t>0.895 </a:t>
                      </a:r>
                      <a:r>
                        <a:rPr lang="en-US" sz="2400" baseline="0" dirty="0">
                          <a:latin typeface="Book Antiqua"/>
                          <a:cs typeface="Book Antiqua"/>
                        </a:rPr>
                        <a:t>± 0.011</a:t>
                      </a:r>
                      <a:endParaRPr lang="en-US" sz="2400" dirty="0">
                        <a:latin typeface="Book Antiqua"/>
                        <a:cs typeface="Book Antiqu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1271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Book Antiqua"/>
                          <a:cs typeface="Book Antiqua"/>
                        </a:rPr>
                        <a:t>T</a:t>
                      </a:r>
                      <a:r>
                        <a:rPr lang="en-US" sz="2400" baseline="-25000">
                          <a:latin typeface="Book Antiqua"/>
                          <a:cs typeface="Book Antiqua"/>
                        </a:rPr>
                        <a:t>2</a:t>
                      </a:r>
                      <a:endParaRPr lang="en-US" sz="2400" b="1">
                        <a:latin typeface="Book Antiqua"/>
                        <a:cs typeface="Book Antiqu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Book Antiqua"/>
                          <a:cs typeface="Book Antiqua"/>
                        </a:rPr>
                        <a:t>0.39 – 0.57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Book Antiqua"/>
                        <a:cs typeface="Book Antiqu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>
                          <a:latin typeface="Book Antiqua"/>
                          <a:cs typeface="Book Antiqua"/>
                        </a:rPr>
                        <a:t>0.945 ± 0.006</a:t>
                      </a:r>
                      <a:endParaRPr lang="en-US" sz="2400" dirty="0">
                        <a:latin typeface="Book Antiqua"/>
                        <a:cs typeface="Book Antiqu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9" name="TextBox 88"/>
          <p:cNvSpPr txBox="1"/>
          <p:nvPr/>
        </p:nvSpPr>
        <p:spPr>
          <a:xfrm>
            <a:off x="5964467" y="4882225"/>
            <a:ext cx="3195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/>
              <a:t>Wexler, J. Inorg. Nucl. Chem. </a:t>
            </a:r>
            <a:r>
              <a:rPr lang="en-US" sz="2000" b="1" i="1"/>
              <a:t>10</a:t>
            </a:r>
            <a:r>
              <a:rPr lang="en-US" sz="2000" i="1"/>
              <a:t>, 8 (1958) 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877131" y="4884720"/>
            <a:ext cx="24091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/>
              <a:t>Jonsell, Saenz, Froelich, PRC </a:t>
            </a:r>
            <a:r>
              <a:rPr lang="en-US" sz="2000" b="1" i="1"/>
              <a:t>60</a:t>
            </a:r>
            <a:r>
              <a:rPr lang="en-US" sz="2000" i="1"/>
              <a:t>, 034601 (1999) 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3222503" y="4877678"/>
            <a:ext cx="26325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Snell, Pleasanton, </a:t>
            </a:r>
            <a:r>
              <a:rPr lang="en-US" sz="2000" i="1" dirty="0" err="1"/>
              <a:t>Leming</a:t>
            </a:r>
            <a:r>
              <a:rPr lang="en-US" sz="2000" i="1" dirty="0"/>
              <a:t>, J. </a:t>
            </a:r>
            <a:r>
              <a:rPr lang="en-US" sz="2000" i="1" dirty="0" err="1"/>
              <a:t>Inorg</a:t>
            </a:r>
            <a:r>
              <a:rPr lang="en-US" sz="2000" i="1" dirty="0"/>
              <a:t>. </a:t>
            </a:r>
            <a:r>
              <a:rPr lang="en-US" sz="2000" i="1" dirty="0" err="1"/>
              <a:t>Nucl</a:t>
            </a:r>
            <a:r>
              <a:rPr lang="en-US" sz="2000" i="1" dirty="0"/>
              <a:t>. Chem. </a:t>
            </a:r>
            <a:r>
              <a:rPr lang="en-US" sz="2000" b="1" i="1" dirty="0"/>
              <a:t>5</a:t>
            </a:r>
            <a:r>
              <a:rPr lang="en-US" sz="2000" i="1" dirty="0"/>
              <a:t>, 112 (1957) </a:t>
            </a:r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877131" y="6093899"/>
            <a:ext cx="9144000" cy="7968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Font typeface="Wingdings" charset="2"/>
              <a:buChar char=""/>
              <a:defRPr sz="2800" kern="1200">
                <a:solidFill>
                  <a:schemeClr val="tx1"/>
                </a:solidFill>
                <a:latin typeface="Book Antiqua"/>
                <a:ea typeface="+mn-ea"/>
                <a:cs typeface="Book Antiqu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Font typeface="Wingdings" charset="2"/>
              <a:buChar char="²"/>
              <a:defRPr sz="2600" kern="1200">
                <a:solidFill>
                  <a:schemeClr val="tx1"/>
                </a:solidFill>
                <a:latin typeface="Book Antiqua"/>
                <a:ea typeface="+mn-ea"/>
                <a:cs typeface="Book Antiqu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Font typeface="Wingdings" charset="2"/>
              <a:buChar char="²"/>
              <a:defRPr sz="2600" kern="1200">
                <a:solidFill>
                  <a:schemeClr val="tx1"/>
                </a:solidFill>
                <a:latin typeface="Book Antiqua"/>
                <a:ea typeface="+mn-ea"/>
                <a:cs typeface="Book Antiqu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Font typeface="Wingdings" charset="2"/>
              <a:buChar char="²"/>
              <a:defRPr sz="2600" kern="1200">
                <a:solidFill>
                  <a:schemeClr val="tx1"/>
                </a:solidFill>
                <a:latin typeface="Book Antiqua"/>
                <a:ea typeface="+mn-ea"/>
                <a:cs typeface="Book Antiqu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Font typeface="Wingdings" charset="2"/>
              <a:buChar char="²"/>
              <a:defRPr sz="2600" kern="1200">
                <a:solidFill>
                  <a:schemeClr val="tx1"/>
                </a:solidFill>
                <a:latin typeface="Book Antiqua"/>
                <a:ea typeface="+mn-ea"/>
                <a:cs typeface="Book Antiqu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* = Not really comparable ...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8132-C908-9E47-B380-964BD6409B77}" type="slidenum">
              <a:rPr lang="en-US"/>
              <a:t>13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-6674" y="1942982"/>
                <a:ext cx="9076367" cy="98963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latin typeface="Cambria Math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2600" b="0" i="1" smtClean="0">
                              <a:latin typeface="Cambria Math" charset="0"/>
                            </a:rPr>
                            <m:t>bound</m:t>
                          </m:r>
                        </m:sub>
                      </m:sSub>
                      <m:r>
                        <a:rPr lang="mr-IN" sz="260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latin typeface="Cambria Math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mr-IN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Pre>
                                <m:sPrePr>
                                  <m:ctrlPr>
                                    <a:rPr lang="mr-IN" sz="2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/>
                                <m:sup>
                                  <m:r>
                                    <a:rPr lang="en-US" sz="2600" b="0" i="1" smtClean="0">
                                      <a:latin typeface="Cambria Math" charset="0"/>
                                    </a:rPr>
                                    <m:t>3</m:t>
                                  </m:r>
                                </m:sup>
                                <m:e>
                                  <m:r>
                                    <m:rPr>
                                      <m:nor/>
                                    </m:rPr>
                                    <a:rPr lang="en-US" sz="2600" b="0" i="0" smtClean="0">
                                      <a:latin typeface="Cambria Math" charset="0"/>
                                    </a:rPr>
                                    <m:t>He</m:t>
                                  </m:r>
                                  <m:sSup>
                                    <m:sSupPr>
                                      <m:ctrlPr>
                                        <a:rPr lang="en-US" sz="2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n-US" sz="2600" b="0" i="0" smtClean="0">
                                          <a:latin typeface="Cambria Math" charset="0"/>
                                        </a:rPr>
                                        <m:t>T</m:t>
                                      </m:r>
                                    </m:e>
                                    <m:sup>
                                      <m:r>
                                        <m:rPr>
                                          <m:nor/>
                                        </m:rPr>
                                        <a:rPr lang="en-US" sz="2600" b="0" i="0" smtClean="0">
                                          <a:latin typeface="Cambria Math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</m:e>
                              </m:sPre>
                            </m:e>
                          </m:d>
                        </m:num>
                        <m:den>
                          <m:r>
                            <a:rPr lang="en-US" sz="2600" b="0" i="1" smtClean="0">
                              <a:latin typeface="Cambria Math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mr-IN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Pre>
                                <m:sPrePr>
                                  <m:ctrlPr>
                                    <a:rPr lang="mr-IN" sz="2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/>
                                <m:sup>
                                  <m:r>
                                    <a:rPr lang="en-US" sz="2600" b="0" i="1" smtClean="0">
                                      <a:latin typeface="Cambria Math" charset="0"/>
                                    </a:rPr>
                                    <m:t>3</m:t>
                                  </m:r>
                                </m:sup>
                                <m:e>
                                  <m:r>
                                    <m:rPr>
                                      <m:nor/>
                                    </m:rPr>
                                    <a:rPr lang="en-US" sz="2600" b="0" i="0" smtClean="0">
                                      <a:latin typeface="Cambria Math" charset="0"/>
                                    </a:rPr>
                                    <m:t>H</m:t>
                                  </m:r>
                                  <m:sSup>
                                    <m:sSupPr>
                                      <m:ctrlPr>
                                        <a:rPr lang="en-US" sz="2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n-US" sz="2600" b="0" i="0" smtClean="0">
                                          <a:latin typeface="Cambria Math" charset="0"/>
                                        </a:rPr>
                                        <m:t>e</m:t>
                                      </m:r>
                                    </m:e>
                                    <m:sup>
                                      <m:r>
                                        <a:rPr lang="en-US" sz="2600" b="0" i="1" smtClean="0">
                                          <a:latin typeface="Cambria Math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  <m:r>
                                    <a:rPr lang="en-US" sz="2600" b="0" i="1" smtClean="0">
                                      <a:latin typeface="Cambria Math" charset="0"/>
                                    </a:rPr>
                                    <m:t>+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600" b="0" i="0" smtClean="0">
                                      <a:latin typeface="Cambria Math" charset="0"/>
                                    </a:rPr>
                                    <m:t>T</m:t>
                                  </m:r>
                                </m:e>
                              </m:sPre>
                            </m:e>
                          </m:d>
                          <m:r>
                            <a:rPr lang="en-US" sz="2600" b="0" i="1" smtClean="0">
                              <a:latin typeface="Cambria Math" charset="0"/>
                            </a:rPr>
                            <m:t>+</m:t>
                          </m:r>
                          <m:r>
                            <a:rPr lang="en-US" sz="2600" i="1">
                              <a:latin typeface="Cambria Math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mr-IN" sz="2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Pre>
                                <m:sPrePr>
                                  <m:ctrlPr>
                                    <a:rPr lang="mr-IN" sz="2600" i="1"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/>
                                <m:sup>
                                  <m:r>
                                    <a:rPr lang="en-US" sz="2600" i="1">
                                      <a:latin typeface="Cambria Math" charset="0"/>
                                    </a:rPr>
                                    <m:t>3</m:t>
                                  </m:r>
                                </m:sup>
                                <m:e>
                                  <m:r>
                                    <m:rPr>
                                      <m:nor/>
                                    </m:rPr>
                                    <a:rPr lang="en-US" sz="2600" i="0" smtClean="0">
                                      <a:latin typeface="Cambria Math" charset="0"/>
                                    </a:rPr>
                                    <m:t>H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600" b="0" i="0" smtClean="0">
                                      <a:latin typeface="Cambria Math" charset="0"/>
                                    </a:rPr>
                                    <m:t>e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600" i="0" smtClean="0">
                                      <a:latin typeface="Cambria Math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sz="26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n-US" sz="2600" b="0" i="0" smtClean="0">
                                          <a:latin typeface="Cambria Math" charset="0"/>
                                        </a:rPr>
                                        <m:t>T</m:t>
                                      </m:r>
                                    </m:e>
                                    <m:sup>
                                      <m:r>
                                        <m:rPr>
                                          <m:nor/>
                                        </m:rPr>
                                        <a:rPr lang="en-US" sz="2600" b="0" i="0" smtClean="0">
                                          <a:latin typeface="Cambria Math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</m:e>
                              </m:sPre>
                            </m:e>
                          </m:d>
                          <m:r>
                            <a:rPr lang="en-US" sz="2600" b="0" i="1" smtClean="0">
                              <a:latin typeface="Cambria Math" charset="0"/>
                            </a:rPr>
                            <m:t>+</m:t>
                          </m:r>
                          <m:r>
                            <a:rPr lang="en-US" sz="2600" i="1">
                              <a:latin typeface="Cambria Math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mr-IN" sz="2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Pre>
                                <m:sPrePr>
                                  <m:ctrlPr>
                                    <a:rPr lang="mr-IN" sz="2600" i="1"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/>
                                <m:sup>
                                  <m:r>
                                    <a:rPr lang="en-US" sz="2600" i="1">
                                      <a:latin typeface="Cambria Math" charset="0"/>
                                    </a:rPr>
                                    <m:t>3</m:t>
                                  </m:r>
                                </m:sup>
                                <m:e>
                                  <m:r>
                                    <m:rPr>
                                      <m:nor/>
                                    </m:rPr>
                                    <a:rPr lang="en-US" sz="2600">
                                      <a:latin typeface="Cambria Math" charset="0"/>
                                    </a:rPr>
                                    <m:t>He</m:t>
                                  </m:r>
                                  <m:sSup>
                                    <m:sSupPr>
                                      <m:ctrlPr>
                                        <a:rPr lang="en-US" sz="2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n-US" sz="2600">
                                          <a:latin typeface="Cambria Math" charset="0"/>
                                        </a:rPr>
                                        <m:t>T</m:t>
                                      </m:r>
                                    </m:e>
                                    <m:sup>
                                      <m:r>
                                        <m:rPr>
                                          <m:nor/>
                                        </m:rPr>
                                        <a:rPr lang="en-US" sz="2600">
                                          <a:latin typeface="Cambria Math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</m:e>
                              </m:sPre>
                            </m:e>
                          </m:d>
                          <m:r>
                            <a:rPr lang="en-US" sz="2600" b="0" i="1" smtClean="0">
                              <a:latin typeface="Cambria Math" charset="0"/>
                            </a:rPr>
                            <m:t>+</m:t>
                          </m:r>
                          <m:r>
                            <a:rPr lang="en-US" sz="2600" b="0" i="1" smtClean="0">
                              <a:latin typeface="Cambria Math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mr-IN" sz="2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600" b="0" i="1" smtClean="0">
                                  <a:latin typeface="Cambria Math" charset="0"/>
                                </a:rPr>
                                <m:t>…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674" y="1942982"/>
                <a:ext cx="9076367" cy="98963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79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90" grpId="0"/>
      <p:bldP spid="91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6171"/>
            <a:ext cx="8515350" cy="1325563"/>
          </a:xfrm>
        </p:spPr>
        <p:txBody>
          <a:bodyPr>
            <a:normAutofit/>
          </a:bodyPr>
          <a:lstStyle/>
          <a:p>
            <a:r>
              <a:rPr lang="en-US" sz="3800" b="1" dirty="0">
                <a:solidFill>
                  <a:srgbClr val="0070C0"/>
                </a:solidFill>
              </a:rPr>
              <a:t>T</a:t>
            </a:r>
            <a:r>
              <a:rPr lang="en-US" sz="3800" dirty="0"/>
              <a:t>ritium </a:t>
            </a:r>
            <a:r>
              <a:rPr lang="en-US" sz="3800" b="1" dirty="0">
                <a:solidFill>
                  <a:srgbClr val="0070C0"/>
                </a:solidFill>
              </a:rPr>
              <a:t>R</a:t>
            </a:r>
            <a:r>
              <a:rPr lang="en-US" sz="3800" dirty="0"/>
              <a:t>ecoil-</a:t>
            </a:r>
            <a:r>
              <a:rPr lang="en-US" sz="3800" b="1" dirty="0">
                <a:solidFill>
                  <a:srgbClr val="0070C0"/>
                </a:solidFill>
              </a:rPr>
              <a:t>I</a:t>
            </a:r>
            <a:r>
              <a:rPr lang="en-US" sz="3800" dirty="0"/>
              <a:t>on </a:t>
            </a:r>
            <a:r>
              <a:rPr lang="en-US" sz="3800" b="1" dirty="0">
                <a:solidFill>
                  <a:srgbClr val="0070C0"/>
                </a:solidFill>
              </a:rPr>
              <a:t>M</a:t>
            </a:r>
            <a:r>
              <a:rPr lang="en-US" sz="3800" dirty="0"/>
              <a:t>ass </a:t>
            </a:r>
            <a:r>
              <a:rPr lang="en-US" sz="3800" b="1" dirty="0">
                <a:solidFill>
                  <a:srgbClr val="0070C0"/>
                </a:solidFill>
              </a:rPr>
              <a:t>S</a:t>
            </a:r>
            <a:r>
              <a:rPr lang="en-US" sz="3800" dirty="0"/>
              <a:t>pectrometer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" y="817657"/>
            <a:ext cx="9144000" cy="218594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200" dirty="0"/>
          </a:p>
          <a:p>
            <a:r>
              <a:rPr lang="en-US" dirty="0"/>
              <a:t>A few plausible experimental explanations for discrepancy</a:t>
            </a:r>
          </a:p>
          <a:p>
            <a:r>
              <a:rPr lang="en-US" dirty="0"/>
              <a:t>TRIMS (at University of Washington) aims to resolve the issue with a modern time-of-flight mass spectrometer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Diana Parno -- KATRIN and the Neutrino-Mass Scale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F5F8-651D-A742-89E9-E170C6CEEC86}" type="slidenum">
              <a:rPr lang="en-US" smtClean="0"/>
              <a:t>14</a:t>
            </a:fld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>
            <a:off x="3785764" y="2594621"/>
            <a:ext cx="5147896" cy="3751424"/>
            <a:chOff x="3653493" y="2664152"/>
            <a:chExt cx="5147896" cy="3751424"/>
          </a:xfrm>
        </p:grpSpPr>
        <p:grpSp>
          <p:nvGrpSpPr>
            <p:cNvPr id="30" name="Group 29"/>
            <p:cNvGrpSpPr/>
            <p:nvPr/>
          </p:nvGrpSpPr>
          <p:grpSpPr>
            <a:xfrm>
              <a:off x="3653493" y="2664152"/>
              <a:ext cx="5147896" cy="3751424"/>
              <a:chOff x="3653493" y="2664152"/>
              <a:chExt cx="5147896" cy="3751424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7A55D608-8235-E249-9033-BC91CEA556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96102" y="2959547"/>
                <a:ext cx="4805287" cy="3060598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5EC8079-8B4E-3944-A1FA-2960F88BCA9C}"/>
                  </a:ext>
                </a:extLst>
              </p:cNvPr>
              <p:cNvSpPr/>
              <p:nvPr/>
            </p:nvSpPr>
            <p:spPr>
              <a:xfrm>
                <a:off x="4298166" y="6046244"/>
                <a:ext cx="431956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Ion Timing – Beta Timing (ns)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84EF653-B48E-994D-98C4-893B95E2FB39}"/>
                  </a:ext>
                </a:extLst>
              </p:cNvPr>
              <p:cNvSpPr/>
              <p:nvPr/>
            </p:nvSpPr>
            <p:spPr>
              <a:xfrm rot="16200000">
                <a:off x="2845576" y="4145132"/>
                <a:ext cx="198516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Ion Energy (</a:t>
                </a:r>
                <a:r>
                  <a:rPr lang="en-US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keV</a:t>
                </a:r>
                <a:r>
                  <a:rPr 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4295848" y="2664152"/>
                <a:ext cx="4234942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/>
                  <a:t>30 minutes </a:t>
                </a:r>
                <a:r>
                  <a:rPr lang="en-US" sz="2200" dirty="0"/>
                  <a:t>with HT </a:t>
                </a:r>
                <a:r>
                  <a:rPr lang="mr-IN" sz="2200" dirty="0"/>
                  <a:t>–</a:t>
                </a:r>
                <a:r>
                  <a:rPr lang="en-US" sz="2200" dirty="0"/>
                  <a:t> T</a:t>
                </a:r>
                <a:r>
                  <a:rPr lang="en-US" sz="2200" baseline="-25000" dirty="0"/>
                  <a:t>2</a:t>
                </a:r>
                <a:r>
                  <a:rPr lang="en-US" sz="2200" dirty="0"/>
                  <a:t> gas mix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5434002" y="3484631"/>
                <a:ext cx="441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H</a:t>
                </a:r>
                <a:r>
                  <a:rPr lang="en-US" baseline="30000" dirty="0"/>
                  <a:t>+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905114" y="3471500"/>
                <a:ext cx="10092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aseline="30000" dirty="0"/>
                  <a:t>3</a:t>
                </a:r>
                <a:r>
                  <a:rPr lang="en-US" dirty="0"/>
                  <a:t>He</a:t>
                </a:r>
                <a:r>
                  <a:rPr lang="en-US" baseline="30000" dirty="0"/>
                  <a:t>+</a:t>
                </a:r>
                <a:r>
                  <a:rPr lang="en-US" dirty="0"/>
                  <a:t>, T</a:t>
                </a:r>
                <a:r>
                  <a:rPr lang="en-US" baseline="30000" dirty="0"/>
                  <a:t>+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6742942" y="3660384"/>
                <a:ext cx="8210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aseline="30000" dirty="0"/>
                  <a:t>3</a:t>
                </a:r>
                <a:r>
                  <a:rPr lang="en-US" dirty="0"/>
                  <a:t>HeH</a:t>
                </a:r>
                <a:r>
                  <a:rPr lang="en-US" baseline="30000" dirty="0"/>
                  <a:t>+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7532499" y="3565627"/>
                <a:ext cx="7954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aseline="30000" dirty="0"/>
                  <a:t>3</a:t>
                </a:r>
                <a:r>
                  <a:rPr lang="en-US" dirty="0"/>
                  <a:t>HeT</a:t>
                </a:r>
                <a:r>
                  <a:rPr lang="en-US" baseline="30000" dirty="0"/>
                  <a:t>+</a:t>
                </a: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 rot="20192415">
              <a:off x="4074906" y="3210702"/>
              <a:ext cx="19848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i="1" dirty="0">
                  <a:solidFill>
                    <a:schemeClr val="bg1">
                      <a:lumMod val="75000"/>
                    </a:schemeClr>
                  </a:solidFill>
                </a:rPr>
                <a:t>Preliminary</a:t>
              </a:r>
            </a:p>
          </p:txBody>
        </p:sp>
      </p:grpSp>
      <p:pic>
        <p:nvPicPr>
          <p:cNvPr id="20" name="Picture 2" descr="https://www.npl.washington.edu/TRIMS/sites/sand.npl.washington.edu.TRIMS/files/TRIMSlogox400.jpg">
            <a:extLst>
              <a:ext uri="{FF2B5EF4-FFF2-40B4-BE49-F238E27FC236}">
                <a16:creationId xmlns:a16="http://schemas.microsoft.com/office/drawing/2014/main" id="{B90A7E53-2066-6C4E-878C-A7607E68D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05" y="3101832"/>
            <a:ext cx="3107975" cy="91685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E01C2F-D80D-5545-8FF6-3606438463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05" y="4331225"/>
            <a:ext cx="3736372" cy="138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79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5AEA6-1B11-4B46-8F81-FDE1E281A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55A2D8-894C-4D46-AD21-ED26113C51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Neutrinos and neutrino mass: A quick review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Molecular physics of T</a:t>
            </a:r>
            <a:r>
              <a:rPr lang="en-US" baseline="-25000" dirty="0">
                <a:solidFill>
                  <a:schemeClr val="bg1">
                    <a:lumMod val="65000"/>
                  </a:schemeClr>
                </a:solidFill>
              </a:rPr>
              <a:t>2</a:t>
            </a:r>
          </a:p>
          <a:p>
            <a:r>
              <a:rPr lang="en-US" dirty="0"/>
              <a:t>KATRIN: How to weigh a neutrino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Background considerations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KATRIN’s new results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What’s next?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DF9BE4-4A04-0945-9B0A-EBC3A7690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Diana Parno -- KATRIN and the Neutrino-Mass Scale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B7E509-3005-424A-8307-3C0A14A8A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503D8-17F2-5747-87AD-098ADBA9A39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8231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First Challenge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0" y="4213099"/>
            <a:ext cx="7886700" cy="1834156"/>
          </a:xfrm>
        </p:spPr>
        <p:txBody>
          <a:bodyPr/>
          <a:lstStyle/>
          <a:p>
            <a:r>
              <a:rPr lang="en-US" dirty="0"/>
              <a:t>Take a huge number of decays</a:t>
            </a:r>
          </a:p>
          <a:p>
            <a:r>
              <a:rPr lang="en-US" dirty="0"/>
              <a:t>Precisely measure energy, rate near endpoint</a:t>
            </a:r>
          </a:p>
          <a:p>
            <a:r>
              <a:rPr lang="en-US" dirty="0"/>
              <a:t>Somehow ignore all the low-energy decays with no useful information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Diana Parno -- KATRIN and the Neutrino-Mass Scale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8AD80-3F49-DD49-894F-EE000681981B}" type="slidenum">
              <a:rPr lang="uk-UA" smtClean="0"/>
              <a:t>16</a:t>
            </a:fld>
            <a:endParaRPr lang="uk-UA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584" y="1329824"/>
            <a:ext cx="3373387" cy="2423598"/>
          </a:xfrm>
          <a:prstGeom prst="rect">
            <a:avLst/>
          </a:prstGeom>
        </p:spPr>
      </p:pic>
      <p:sp>
        <p:nvSpPr>
          <p:cNvPr id="9" name="Donut 8"/>
          <p:cNvSpPr/>
          <p:nvPr/>
        </p:nvSpPr>
        <p:spPr>
          <a:xfrm>
            <a:off x="3447201" y="3339329"/>
            <a:ext cx="259059" cy="189619"/>
          </a:xfrm>
          <a:prstGeom prst="donut">
            <a:avLst>
              <a:gd name="adj" fmla="val 11726"/>
            </a:avLst>
          </a:prstGeom>
          <a:solidFill>
            <a:srgbClr val="FF0000"/>
          </a:solidFill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425439" y="1423819"/>
            <a:ext cx="3348400" cy="2329603"/>
            <a:chOff x="957162" y="3230785"/>
            <a:chExt cx="3978320" cy="2767862"/>
          </a:xfrm>
        </p:grpSpPr>
        <p:grpSp>
          <p:nvGrpSpPr>
            <p:cNvPr id="11" name="Group 10"/>
            <p:cNvGrpSpPr/>
            <p:nvPr/>
          </p:nvGrpSpPr>
          <p:grpSpPr>
            <a:xfrm>
              <a:off x="957162" y="3230785"/>
              <a:ext cx="3978320" cy="2767862"/>
              <a:chOff x="1295400" y="1143000"/>
              <a:chExt cx="6553200" cy="4559300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95400" y="1143000"/>
                <a:ext cx="6553200" cy="4559300"/>
              </a:xfrm>
              <a:prstGeom prst="rect">
                <a:avLst/>
              </a:prstGeom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5522721" y="1329932"/>
                <a:ext cx="1491327" cy="551894"/>
              </a:xfrm>
              <a:prstGeom prst="rect">
                <a:avLst/>
              </a:prstGeom>
              <a:solidFill>
                <a:schemeClr val="bg1"/>
              </a:solidFill>
              <a:ln w="12700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3363101" y="4961492"/>
              <a:ext cx="1240532" cy="403629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normAutofit lnSpcReduction="10000"/>
            </a:bodyPr>
            <a:lstStyle/>
            <a:p>
              <a:r>
                <a:rPr lang="en-US">
                  <a:latin typeface="Book Antiqua"/>
                  <a:cs typeface="Book Antiqua"/>
                </a:rPr>
                <a:t>m</a:t>
              </a:r>
              <a:r>
                <a:rPr lang="en-US" baseline="-25000">
                  <a:latin typeface="Symbol" charset="2"/>
                  <a:cs typeface="Symbol" charset="2"/>
                </a:rPr>
                <a:t>nb</a:t>
              </a:r>
              <a:r>
                <a:rPr lang="en-US">
                  <a:latin typeface="Book Antiqua"/>
                  <a:cs typeface="Book Antiqua"/>
                </a:rPr>
                <a:t> = 0 eV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944783" y="5242065"/>
              <a:ext cx="1240532" cy="403629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normAutofit fontScale="92500" lnSpcReduction="10000"/>
            </a:bodyPr>
            <a:lstStyle/>
            <a:p>
              <a:r>
                <a:rPr lang="en-US">
                  <a:solidFill>
                    <a:srgbClr val="FF0000"/>
                  </a:solidFill>
                  <a:latin typeface="Book Antiqua"/>
                  <a:cs typeface="Book Antiqua"/>
                </a:rPr>
                <a:t>m</a:t>
              </a:r>
              <a:r>
                <a:rPr lang="en-US" baseline="-25000">
                  <a:solidFill>
                    <a:srgbClr val="FF0000"/>
                  </a:solidFill>
                  <a:latin typeface="Symbol" charset="2"/>
                  <a:cs typeface="Symbol" charset="2"/>
                </a:rPr>
                <a:t>nb</a:t>
              </a:r>
              <a:r>
                <a:rPr lang="en-US" dirty="0">
                  <a:solidFill>
                    <a:srgbClr val="FF0000"/>
                  </a:solidFill>
                  <a:latin typeface="Book Antiqua"/>
                  <a:cs typeface="Book Antiqua"/>
                </a:rPr>
                <a:t> = 1 eV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706260" y="2271511"/>
            <a:ext cx="1945603" cy="583474"/>
            <a:chOff x="3706260" y="2271511"/>
            <a:chExt cx="1945603" cy="583474"/>
          </a:xfrm>
        </p:grpSpPr>
        <p:sp>
          <p:nvSpPr>
            <p:cNvPr id="16" name="Right Arrow 15"/>
            <p:cNvSpPr/>
            <p:nvPr/>
          </p:nvSpPr>
          <p:spPr>
            <a:xfrm>
              <a:off x="3760971" y="2271511"/>
              <a:ext cx="1890892" cy="583474"/>
            </a:xfrm>
            <a:prstGeom prst="rightArrow">
              <a:avLst/>
            </a:prstGeom>
            <a:solidFill>
              <a:schemeClr val="bg1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706260" y="2387097"/>
              <a:ext cx="18908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Book Antiqua"/>
                  <a:cs typeface="Book Antiqua"/>
                </a:rPr>
                <a:t>~10</a:t>
              </a:r>
              <a:r>
                <a:rPr lang="en-US" baseline="30000" dirty="0">
                  <a:latin typeface="Book Antiqua"/>
                  <a:cs typeface="Book Antiqua"/>
                </a:rPr>
                <a:t>-13</a:t>
              </a:r>
              <a:r>
                <a:rPr lang="en-US" dirty="0">
                  <a:latin typeface="Book Antiqua"/>
                  <a:cs typeface="Book Antiqua"/>
                </a:rPr>
                <a:t>  of decays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041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51438" y="55634"/>
            <a:ext cx="8392561" cy="1143000"/>
          </a:xfrm>
        </p:spPr>
        <p:txBody>
          <a:bodyPr>
            <a:noAutofit/>
          </a:bodyPr>
          <a:lstStyle/>
          <a:p>
            <a:r>
              <a:rPr lang="en-US" sz="5000" dirty="0"/>
              <a:t>MAC-E Filter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636" y="1249503"/>
            <a:ext cx="8636000" cy="1021160"/>
          </a:xfrm>
          <a:noFill/>
        </p:spPr>
        <p:txBody>
          <a:bodyPr>
            <a:normAutofit/>
          </a:bodyPr>
          <a:lstStyle/>
          <a:p>
            <a:r>
              <a:rPr lang="en-US"/>
              <a:t>Measure integral spectrum with moving threshold</a:t>
            </a:r>
          </a:p>
          <a:p>
            <a:r>
              <a:rPr lang="en-US" b="1">
                <a:solidFill>
                  <a:srgbClr val="000090"/>
                </a:solidFill>
              </a:rPr>
              <a:t>M</a:t>
            </a:r>
            <a:r>
              <a:rPr lang="en-US"/>
              <a:t>agnetic </a:t>
            </a:r>
            <a:r>
              <a:rPr lang="en-US" b="1">
                <a:solidFill>
                  <a:srgbClr val="000090"/>
                </a:solidFill>
              </a:rPr>
              <a:t>A</a:t>
            </a:r>
            <a:r>
              <a:rPr lang="en-US"/>
              <a:t>diabatic </a:t>
            </a:r>
            <a:r>
              <a:rPr lang="en-US" b="1">
                <a:solidFill>
                  <a:srgbClr val="000090"/>
                </a:solidFill>
              </a:rPr>
              <a:t>C</a:t>
            </a:r>
            <a:r>
              <a:rPr lang="en-US"/>
              <a:t>ollimation + </a:t>
            </a:r>
            <a:r>
              <a:rPr lang="en-US" b="1">
                <a:solidFill>
                  <a:srgbClr val="000090"/>
                </a:solidFill>
              </a:rPr>
              <a:t>E</a:t>
            </a:r>
            <a:r>
              <a:rPr lang="en-US"/>
              <a:t>lectrostatic filter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Diana Parno -- KATRIN and the Neutrino-Mass Scale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8AD80-3F49-DD49-894F-EE000681981B}" type="slidenum">
              <a:rPr lang="uk-UA" smtClean="0"/>
              <a:t>17</a:t>
            </a:fld>
            <a:endParaRPr lang="uk-UA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4224" y="2573386"/>
            <a:ext cx="2608412" cy="9513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6494"/>
          <a:stretch/>
        </p:blipFill>
        <p:spPr>
          <a:xfrm>
            <a:off x="270041" y="1832134"/>
            <a:ext cx="5796618" cy="2945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1398" y="3964742"/>
            <a:ext cx="1930519" cy="96526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4" name="Rectangle 23"/>
          <p:cNvSpPr/>
          <p:nvPr/>
        </p:nvSpPr>
        <p:spPr>
          <a:xfrm>
            <a:off x="2833006" y="2031415"/>
            <a:ext cx="484237" cy="367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4092679" y="4423506"/>
            <a:ext cx="472105" cy="184666"/>
          </a:xfrm>
          <a:prstGeom prst="straightConnector1">
            <a:avLst/>
          </a:prstGeom>
          <a:ln>
            <a:solidFill>
              <a:srgbClr val="57AA34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 flipV="1">
            <a:off x="4138502" y="2713086"/>
            <a:ext cx="603900" cy="1476118"/>
          </a:xfrm>
          <a:prstGeom prst="straightConnector1">
            <a:avLst/>
          </a:prstGeom>
          <a:ln>
            <a:solidFill>
              <a:srgbClr val="57AA34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88673" y="4423506"/>
            <a:ext cx="116232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94347A"/>
                </a:solidFill>
              </a:rPr>
              <a:t>T</a:t>
            </a:r>
            <a:r>
              <a:rPr lang="en-US" baseline="-25000">
                <a:solidFill>
                  <a:srgbClr val="94347A"/>
                </a:solidFill>
              </a:rPr>
              <a:t>2</a:t>
            </a:r>
            <a:r>
              <a:rPr lang="en-US">
                <a:solidFill>
                  <a:srgbClr val="94347A"/>
                </a:solidFill>
              </a:rPr>
              <a:t> source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0384"/>
          <a:stretch/>
        </p:blipFill>
        <p:spPr>
          <a:xfrm>
            <a:off x="64045" y="5231544"/>
            <a:ext cx="5796617" cy="1079938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5214218" y="4425088"/>
            <a:ext cx="105670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/>
              <a:t>Detector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396176" y="4081899"/>
            <a:ext cx="1243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57AA34"/>
                </a:solidFill>
              </a:rPr>
              <a:t>Electrodes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 flipV="1">
            <a:off x="3091980" y="2175415"/>
            <a:ext cx="0" cy="2715352"/>
          </a:xfrm>
          <a:prstGeom prst="straightConnector1">
            <a:avLst/>
          </a:prstGeom>
          <a:ln w="38100" cmpd="sng">
            <a:solidFill>
              <a:srgbClr val="000090"/>
            </a:solidFill>
            <a:prstDash val="dot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288486" y="4760147"/>
            <a:ext cx="1601229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i="1">
                <a:solidFill>
                  <a:srgbClr val="000090"/>
                </a:solidFill>
              </a:rPr>
              <a:t>Analyzing plane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75577" y="5129217"/>
            <a:ext cx="1803584" cy="367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2262621" y="5316134"/>
            <a:ext cx="2033419" cy="369332"/>
            <a:chOff x="2300533" y="5024802"/>
            <a:chExt cx="2033419" cy="369332"/>
          </a:xfrm>
          <a:solidFill>
            <a:srgbClr val="FFFFFF"/>
          </a:solidFill>
        </p:grpSpPr>
        <p:sp>
          <p:nvSpPr>
            <p:cNvPr id="47" name="TextBox 46"/>
            <p:cNvSpPr txBox="1"/>
            <p:nvPr/>
          </p:nvSpPr>
          <p:spPr>
            <a:xfrm>
              <a:off x="2300533" y="5024802"/>
              <a:ext cx="2033419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i="1">
                  <a:solidFill>
                    <a:srgbClr val="FF0000"/>
                  </a:solidFill>
                </a:rPr>
                <a:t>p</a:t>
              </a:r>
              <a:r>
                <a:rPr lang="en-US" i="1" baseline="-25000">
                  <a:solidFill>
                    <a:srgbClr val="FF0000"/>
                  </a:solidFill>
                </a:rPr>
                <a:t>e</a:t>
              </a:r>
              <a:r>
                <a:rPr lang="en-US" i="1">
                  <a:solidFill>
                    <a:srgbClr val="FF0000"/>
                  </a:solidFill>
                </a:rPr>
                <a:t> (without E field)</a:t>
              </a:r>
            </a:p>
          </p:txBody>
        </p:sp>
        <p:cxnSp>
          <p:nvCxnSpPr>
            <p:cNvPr id="50" name="Straight Connector 49"/>
            <p:cNvCxnSpPr/>
            <p:nvPr/>
          </p:nvCxnSpPr>
          <p:spPr>
            <a:xfrm flipV="1">
              <a:off x="2402357" y="5096202"/>
              <a:ext cx="44059" cy="67042"/>
            </a:xfrm>
            <a:prstGeom prst="line">
              <a:avLst/>
            </a:prstGeom>
            <a:grpFill/>
            <a:ln>
              <a:solidFill>
                <a:srgbClr val="FF0000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2445987" y="5096202"/>
              <a:ext cx="37978" cy="67042"/>
            </a:xfrm>
            <a:prstGeom prst="line">
              <a:avLst/>
            </a:prstGeom>
            <a:grpFill/>
            <a:ln>
              <a:solidFill>
                <a:srgbClr val="FF0000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A4C27CC5-4D98-3D4B-8CFF-3EEF520850CC}"/>
              </a:ext>
            </a:extLst>
          </p:cNvPr>
          <p:cNvSpPr/>
          <p:nvPr/>
        </p:nvSpPr>
        <p:spPr>
          <a:xfrm>
            <a:off x="5742568" y="5576718"/>
            <a:ext cx="2814407" cy="8370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>
                <a:solidFill>
                  <a:schemeClr val="tx1"/>
                </a:solidFill>
              </a:rPr>
              <a:t>Detailed application to KATRIN: </a:t>
            </a:r>
            <a:r>
              <a:rPr lang="en-US" sz="1600" i="1" dirty="0" err="1">
                <a:solidFill>
                  <a:schemeClr val="tx1"/>
                </a:solidFill>
              </a:rPr>
              <a:t>Kleesiek</a:t>
            </a:r>
            <a:r>
              <a:rPr lang="en-US" sz="1600" i="1" dirty="0">
                <a:solidFill>
                  <a:schemeClr val="tx1"/>
                </a:solidFill>
              </a:rPr>
              <a:t> et al., EPJC </a:t>
            </a:r>
            <a:r>
              <a:rPr lang="en-US" sz="1600" b="1" i="1" dirty="0">
                <a:solidFill>
                  <a:schemeClr val="tx1"/>
                </a:solidFill>
              </a:rPr>
              <a:t>79 </a:t>
            </a:r>
            <a:r>
              <a:rPr lang="en-US" sz="1600" i="1" dirty="0">
                <a:solidFill>
                  <a:schemeClr val="tx1"/>
                </a:solidFill>
              </a:rPr>
              <a:t>204</a:t>
            </a:r>
            <a:r>
              <a:rPr lang="en-US" sz="1600" b="1" i="1" dirty="0">
                <a:solidFill>
                  <a:schemeClr val="tx1"/>
                </a:solidFill>
              </a:rPr>
              <a:t> </a:t>
            </a:r>
            <a:r>
              <a:rPr lang="en-US" sz="1600" i="1" dirty="0">
                <a:solidFill>
                  <a:schemeClr val="tx1"/>
                </a:solidFill>
              </a:rPr>
              <a:t>(2019)</a:t>
            </a:r>
            <a:endParaRPr lang="is-IS" sz="16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45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KATRIN Experiment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Diana Parno -- KATRIN and the Neutrino-Mass Scale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8AD80-3F49-DD49-894F-EE000681981B}" type="slidenum">
              <a:rPr lang="uk-UA" smtClean="0"/>
              <a:t>18</a:t>
            </a:fld>
            <a:endParaRPr lang="uk-UA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92" y="2106349"/>
            <a:ext cx="8860037" cy="3864904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4487250" y="3273871"/>
            <a:ext cx="4312225" cy="830997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Book Antiqua"/>
                <a:cs typeface="Book Antiqua"/>
              </a:rPr>
              <a:t>Spectrometers </a:t>
            </a:r>
          </a:p>
          <a:p>
            <a:pPr algn="ctr"/>
            <a:r>
              <a:rPr lang="en-US" sz="2200">
                <a:latin typeface="Book Antiqua"/>
                <a:cs typeface="Book Antiqua"/>
              </a:rPr>
              <a:t>(integrating high-pass filters)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5371203" y="4266837"/>
            <a:ext cx="3428272" cy="2230371"/>
            <a:chOff x="5371203" y="4266837"/>
            <a:chExt cx="3428272" cy="2230371"/>
          </a:xfrm>
        </p:grpSpPr>
        <p:grpSp>
          <p:nvGrpSpPr>
            <p:cNvPr id="56" name="Group 55"/>
            <p:cNvGrpSpPr/>
            <p:nvPr/>
          </p:nvGrpSpPr>
          <p:grpSpPr>
            <a:xfrm>
              <a:off x="6639264" y="4266837"/>
              <a:ext cx="2160211" cy="2230371"/>
              <a:chOff x="6136754" y="4383186"/>
              <a:chExt cx="2160211" cy="2230371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7297800" y="5614393"/>
                <a:ext cx="1350545" cy="647784"/>
              </a:xfrm>
              <a:prstGeom prst="rect">
                <a:avLst/>
              </a:prstGeom>
            </p:spPr>
          </p:pic>
          <p:grpSp>
            <p:nvGrpSpPr>
              <p:cNvPr id="23" name="Group 22"/>
              <p:cNvGrpSpPr/>
              <p:nvPr/>
            </p:nvGrpSpPr>
            <p:grpSpPr>
              <a:xfrm>
                <a:off x="6136754" y="4383186"/>
                <a:ext cx="996415" cy="1779652"/>
                <a:chOff x="4363590" y="4699817"/>
                <a:chExt cx="996415" cy="1779652"/>
              </a:xfrm>
            </p:grpSpPr>
            <p:grpSp>
              <p:nvGrpSpPr>
                <p:cNvPr id="24" name="Group 23"/>
                <p:cNvGrpSpPr/>
                <p:nvPr/>
              </p:nvGrpSpPr>
              <p:grpSpPr>
                <a:xfrm rot="5400000">
                  <a:off x="4813136" y="5583389"/>
                  <a:ext cx="490007" cy="130503"/>
                  <a:chOff x="5190631" y="5779987"/>
                  <a:chExt cx="918071" cy="159092"/>
                </a:xfrm>
              </p:grpSpPr>
              <p:cxnSp>
                <p:nvCxnSpPr>
                  <p:cNvPr id="40" name="Straight Connector 39"/>
                  <p:cNvCxnSpPr/>
                  <p:nvPr/>
                </p:nvCxnSpPr>
                <p:spPr>
                  <a:xfrm>
                    <a:off x="5190631" y="5867439"/>
                    <a:ext cx="19326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Connector 40"/>
                  <p:cNvCxnSpPr/>
                  <p:nvPr/>
                </p:nvCxnSpPr>
                <p:spPr>
                  <a:xfrm flipV="1">
                    <a:off x="5376834" y="5779987"/>
                    <a:ext cx="79748" cy="8799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Connector 41"/>
                  <p:cNvCxnSpPr/>
                  <p:nvPr/>
                </p:nvCxnSpPr>
                <p:spPr>
                  <a:xfrm>
                    <a:off x="5451753" y="5787217"/>
                    <a:ext cx="79717" cy="151862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Connector 42"/>
                  <p:cNvCxnSpPr/>
                  <p:nvPr/>
                </p:nvCxnSpPr>
                <p:spPr>
                  <a:xfrm flipV="1">
                    <a:off x="5531470" y="5787217"/>
                    <a:ext cx="89292" cy="14062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Straight Connector 43"/>
                  <p:cNvCxnSpPr/>
                  <p:nvPr/>
                </p:nvCxnSpPr>
                <p:spPr>
                  <a:xfrm>
                    <a:off x="5620762" y="5795290"/>
                    <a:ext cx="82090" cy="13254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Straight Connector 44"/>
                  <p:cNvCxnSpPr/>
                  <p:nvPr/>
                </p:nvCxnSpPr>
                <p:spPr>
                  <a:xfrm flipV="1">
                    <a:off x="5698023" y="5784816"/>
                    <a:ext cx="101406" cy="14785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Straight Connector 45"/>
                  <p:cNvCxnSpPr/>
                  <p:nvPr/>
                </p:nvCxnSpPr>
                <p:spPr>
                  <a:xfrm>
                    <a:off x="5799429" y="5795290"/>
                    <a:ext cx="67604" cy="13254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Straight Connector 46"/>
                  <p:cNvCxnSpPr/>
                  <p:nvPr/>
                </p:nvCxnSpPr>
                <p:spPr>
                  <a:xfrm flipV="1">
                    <a:off x="5859827" y="5863148"/>
                    <a:ext cx="70091" cy="6469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Straight Connector 47"/>
                  <p:cNvCxnSpPr/>
                  <p:nvPr/>
                </p:nvCxnSpPr>
                <p:spPr>
                  <a:xfrm>
                    <a:off x="5915434" y="5867977"/>
                    <a:ext cx="19326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5" name="Group 24"/>
                <p:cNvGrpSpPr/>
                <p:nvPr/>
              </p:nvGrpSpPr>
              <p:grpSpPr>
                <a:xfrm rot="5400000">
                  <a:off x="4810171" y="6077493"/>
                  <a:ext cx="490007" cy="130503"/>
                  <a:chOff x="5190631" y="5779987"/>
                  <a:chExt cx="918071" cy="159092"/>
                </a:xfrm>
              </p:grpSpPr>
              <p:cxnSp>
                <p:nvCxnSpPr>
                  <p:cNvPr id="31" name="Straight Connector 30"/>
                  <p:cNvCxnSpPr/>
                  <p:nvPr/>
                </p:nvCxnSpPr>
                <p:spPr>
                  <a:xfrm>
                    <a:off x="5190631" y="5867439"/>
                    <a:ext cx="19326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Connector 31"/>
                  <p:cNvCxnSpPr/>
                  <p:nvPr/>
                </p:nvCxnSpPr>
                <p:spPr>
                  <a:xfrm flipV="1">
                    <a:off x="5376834" y="5779987"/>
                    <a:ext cx="79748" cy="8799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Connector 32"/>
                  <p:cNvCxnSpPr/>
                  <p:nvPr/>
                </p:nvCxnSpPr>
                <p:spPr>
                  <a:xfrm>
                    <a:off x="5451753" y="5787217"/>
                    <a:ext cx="79717" cy="151862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Connector 33"/>
                  <p:cNvCxnSpPr/>
                  <p:nvPr/>
                </p:nvCxnSpPr>
                <p:spPr>
                  <a:xfrm flipV="1">
                    <a:off x="5531470" y="5787217"/>
                    <a:ext cx="89292" cy="14062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/>
                  <p:cNvCxnSpPr/>
                  <p:nvPr/>
                </p:nvCxnSpPr>
                <p:spPr>
                  <a:xfrm>
                    <a:off x="5620762" y="5795290"/>
                    <a:ext cx="82090" cy="13254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/>
                  <p:cNvCxnSpPr/>
                  <p:nvPr/>
                </p:nvCxnSpPr>
                <p:spPr>
                  <a:xfrm flipV="1">
                    <a:off x="5698023" y="5784816"/>
                    <a:ext cx="101406" cy="14785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Connector 36"/>
                  <p:cNvCxnSpPr/>
                  <p:nvPr/>
                </p:nvCxnSpPr>
                <p:spPr>
                  <a:xfrm>
                    <a:off x="5799429" y="5795290"/>
                    <a:ext cx="67604" cy="13254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Straight Connector 37"/>
                  <p:cNvCxnSpPr/>
                  <p:nvPr/>
                </p:nvCxnSpPr>
                <p:spPr>
                  <a:xfrm flipV="1">
                    <a:off x="5859831" y="5863148"/>
                    <a:ext cx="70090" cy="6469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Straight Connector 38"/>
                  <p:cNvCxnSpPr/>
                  <p:nvPr/>
                </p:nvCxnSpPr>
                <p:spPr>
                  <a:xfrm>
                    <a:off x="5915434" y="5867977"/>
                    <a:ext cx="19326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6" name="Straight Connector 25"/>
                <p:cNvCxnSpPr/>
                <p:nvPr/>
              </p:nvCxnSpPr>
              <p:spPr>
                <a:xfrm>
                  <a:off x="5041555" y="5893644"/>
                  <a:ext cx="31845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/>
              </p:nvCxnSpPr>
              <p:spPr>
                <a:xfrm>
                  <a:off x="4989923" y="6387748"/>
                  <a:ext cx="11795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/>
              </p:nvCxnSpPr>
              <p:spPr>
                <a:xfrm>
                  <a:off x="5013792" y="6433916"/>
                  <a:ext cx="6566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>
                  <a:off x="5021197" y="6479469"/>
                  <a:ext cx="5479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>
                  <a:off x="4363590" y="4699817"/>
                  <a:ext cx="698821" cy="70382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/>
              <p:cNvGrpSpPr/>
              <p:nvPr/>
            </p:nvGrpSpPr>
            <p:grpSpPr>
              <a:xfrm>
                <a:off x="7009269" y="5382023"/>
                <a:ext cx="315636" cy="369332"/>
                <a:chOff x="8593071" y="4388550"/>
                <a:chExt cx="315636" cy="369332"/>
              </a:xfrm>
            </p:grpSpPr>
            <p:sp>
              <p:nvSpPr>
                <p:cNvPr id="50" name="Oval 49"/>
                <p:cNvSpPr/>
                <p:nvPr/>
              </p:nvSpPr>
              <p:spPr>
                <a:xfrm>
                  <a:off x="8600652" y="4429179"/>
                  <a:ext cx="297730" cy="2977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1" name="TextBox 50"/>
                <p:cNvSpPr txBox="1"/>
                <p:nvPr/>
              </p:nvSpPr>
              <p:spPr>
                <a:xfrm>
                  <a:off x="8593071" y="4388550"/>
                  <a:ext cx="31563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/>
                    <a:t>V</a:t>
                  </a:r>
                </a:p>
              </p:txBody>
            </p:sp>
          </p:grpSp>
          <p:grpSp>
            <p:nvGrpSpPr>
              <p:cNvPr id="52" name="Group 51"/>
              <p:cNvGrpSpPr/>
              <p:nvPr/>
            </p:nvGrpSpPr>
            <p:grpSpPr>
              <a:xfrm>
                <a:off x="6807475" y="5062555"/>
                <a:ext cx="1182370" cy="206334"/>
                <a:chOff x="7441116" y="161725"/>
                <a:chExt cx="1182370" cy="206334"/>
              </a:xfrm>
            </p:grpSpPr>
            <p:cxnSp>
              <p:nvCxnSpPr>
                <p:cNvPr id="53" name="Straight Connector 52"/>
                <p:cNvCxnSpPr/>
                <p:nvPr/>
              </p:nvCxnSpPr>
              <p:spPr>
                <a:xfrm>
                  <a:off x="7441116" y="161725"/>
                  <a:ext cx="118237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>
                  <a:off x="8623486" y="163055"/>
                  <a:ext cx="0" cy="20500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1" name="TextBox 60"/>
            <p:cNvSpPr txBox="1"/>
            <p:nvPr/>
          </p:nvSpPr>
          <p:spPr>
            <a:xfrm>
              <a:off x="5371203" y="5278838"/>
              <a:ext cx="20516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latin typeface="Book Antiqua"/>
                  <a:cs typeface="Book Antiqua"/>
                </a:rPr>
                <a:t>Voltage monitoring</a:t>
              </a:r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1036446" y="2223782"/>
            <a:ext cx="1643768" cy="2405396"/>
            <a:chOff x="1036446" y="2223782"/>
            <a:chExt cx="1643768" cy="2405396"/>
          </a:xfrm>
        </p:grpSpPr>
        <p:sp>
          <p:nvSpPr>
            <p:cNvPr id="21" name="TextBox 20"/>
            <p:cNvSpPr txBox="1"/>
            <p:nvPr/>
          </p:nvSpPr>
          <p:spPr>
            <a:xfrm>
              <a:off x="1088524" y="3798181"/>
              <a:ext cx="15851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latin typeface="Book Antiqua"/>
                  <a:cs typeface="Book Antiqua"/>
                </a:rPr>
                <a:t>Gaseous T</a:t>
              </a:r>
              <a:r>
                <a:rPr lang="en-US" sz="2400" baseline="-25000">
                  <a:latin typeface="Book Antiqua"/>
                  <a:cs typeface="Book Antiqua"/>
                </a:rPr>
                <a:t>2</a:t>
              </a:r>
              <a:r>
                <a:rPr lang="en-US" sz="2400">
                  <a:latin typeface="Book Antiqua"/>
                  <a:cs typeface="Book Antiqua"/>
                </a:rPr>
                <a:t> source</a:t>
              </a:r>
            </a:p>
          </p:txBody>
        </p:sp>
        <p:grpSp>
          <p:nvGrpSpPr>
            <p:cNvPr id="85" name="Group 84"/>
            <p:cNvGrpSpPr/>
            <p:nvPr/>
          </p:nvGrpSpPr>
          <p:grpSpPr>
            <a:xfrm rot="20687798">
              <a:off x="1036446" y="2223782"/>
              <a:ext cx="1643768" cy="978791"/>
              <a:chOff x="1194206" y="2073910"/>
              <a:chExt cx="1643768" cy="978791"/>
            </a:xfrm>
          </p:grpSpPr>
          <p:grpSp>
            <p:nvGrpSpPr>
              <p:cNvPr id="63" name="Group 62"/>
              <p:cNvGrpSpPr/>
              <p:nvPr/>
            </p:nvGrpSpPr>
            <p:grpSpPr>
              <a:xfrm>
                <a:off x="1781229" y="2073910"/>
                <a:ext cx="1056745" cy="978791"/>
                <a:chOff x="4246204" y="2281388"/>
                <a:chExt cx="2401366" cy="2224222"/>
              </a:xfrm>
            </p:grpSpPr>
            <p:cxnSp>
              <p:nvCxnSpPr>
                <p:cNvPr id="64" name="Straight Arrow Connector 63"/>
                <p:cNvCxnSpPr/>
                <p:nvPr/>
              </p:nvCxnSpPr>
              <p:spPr>
                <a:xfrm>
                  <a:off x="5303941" y="3795285"/>
                  <a:ext cx="1343629" cy="7943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Arrow Connector 64"/>
                <p:cNvCxnSpPr/>
                <p:nvPr/>
              </p:nvCxnSpPr>
              <p:spPr>
                <a:xfrm flipV="1">
                  <a:off x="5281056" y="2889648"/>
                  <a:ext cx="1366514" cy="679473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prstDash val="dash"/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6" name="Group 65"/>
                <p:cNvGrpSpPr/>
                <p:nvPr/>
              </p:nvGrpSpPr>
              <p:grpSpPr>
                <a:xfrm>
                  <a:off x="4580734" y="3272603"/>
                  <a:ext cx="708119" cy="638599"/>
                  <a:chOff x="3318364" y="3951256"/>
                  <a:chExt cx="708119" cy="638599"/>
                </a:xfrm>
              </p:grpSpPr>
              <p:sp>
                <p:nvSpPr>
                  <p:cNvPr id="74" name="Oval 73"/>
                  <p:cNvSpPr/>
                  <p:nvPr/>
                </p:nvSpPr>
                <p:spPr>
                  <a:xfrm>
                    <a:off x="3446953" y="3951256"/>
                    <a:ext cx="393073" cy="393073"/>
                  </a:xfrm>
                  <a:prstGeom prst="ellipse">
                    <a:avLst/>
                  </a:prstGeom>
                  <a:solidFill>
                    <a:srgbClr val="0000FF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5" name="Oval 74"/>
                  <p:cNvSpPr/>
                  <p:nvPr/>
                </p:nvSpPr>
                <p:spPr>
                  <a:xfrm>
                    <a:off x="3318364" y="4196782"/>
                    <a:ext cx="393073" cy="39307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6" name="Oval 75"/>
                  <p:cNvSpPr/>
                  <p:nvPr/>
                </p:nvSpPr>
                <p:spPr>
                  <a:xfrm>
                    <a:off x="3633410" y="4178032"/>
                    <a:ext cx="393073" cy="39307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67" name="Oval 66"/>
                <p:cNvSpPr/>
                <p:nvPr/>
              </p:nvSpPr>
              <p:spPr>
                <a:xfrm>
                  <a:off x="5836851" y="3685450"/>
                  <a:ext cx="231832" cy="231832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8" name="Oval 67"/>
                <p:cNvSpPr/>
                <p:nvPr/>
              </p:nvSpPr>
              <p:spPr>
                <a:xfrm>
                  <a:off x="5997400" y="3130338"/>
                  <a:ext cx="107823" cy="106910"/>
                </a:xfrm>
                <a:prstGeom prst="ellipse">
                  <a:avLst/>
                </a:prstGeom>
                <a:solidFill>
                  <a:srgbClr val="5F25A7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9" name="TextBox 68"/>
                <p:cNvSpPr txBox="1"/>
                <p:nvPr/>
              </p:nvSpPr>
              <p:spPr>
                <a:xfrm rot="912202">
                  <a:off x="4246204" y="2493714"/>
                  <a:ext cx="1282187" cy="8392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aseline="30000">
                      <a:latin typeface="Book Antiqua"/>
                      <a:cs typeface="Book Antiqua"/>
                    </a:rPr>
                    <a:t>3</a:t>
                  </a:r>
                  <a:r>
                    <a:rPr lang="en-US">
                      <a:latin typeface="Book Antiqua"/>
                      <a:cs typeface="Book Antiqua"/>
                    </a:rPr>
                    <a:t>He</a:t>
                  </a:r>
                </a:p>
              </p:txBody>
            </p:sp>
            <p:sp>
              <p:nvSpPr>
                <p:cNvPr id="70" name="TextBox 69"/>
                <p:cNvSpPr txBox="1"/>
                <p:nvPr/>
              </p:nvSpPr>
              <p:spPr>
                <a:xfrm rot="912202">
                  <a:off x="5609494" y="3666333"/>
                  <a:ext cx="798478" cy="8392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>
                      <a:latin typeface="Book Antiqua"/>
                      <a:cs typeface="Book Antiqua"/>
                    </a:rPr>
                    <a:t>e</a:t>
                  </a:r>
                  <a:r>
                    <a:rPr lang="en-US" baseline="30000">
                      <a:latin typeface="Book Antiqua"/>
                      <a:cs typeface="Book Antiqua"/>
                    </a:rPr>
                    <a:t>-</a:t>
                  </a:r>
                  <a:endParaRPr lang="en-US">
                    <a:latin typeface="Book Antiqua"/>
                    <a:cs typeface="Book Antiqua"/>
                  </a:endParaRPr>
                </a:p>
              </p:txBody>
            </p:sp>
            <p:grpSp>
              <p:nvGrpSpPr>
                <p:cNvPr id="71" name="Group 70"/>
                <p:cNvGrpSpPr/>
                <p:nvPr/>
              </p:nvGrpSpPr>
              <p:grpSpPr>
                <a:xfrm>
                  <a:off x="5656947" y="2281388"/>
                  <a:ext cx="860430" cy="839276"/>
                  <a:chOff x="4178319" y="4996667"/>
                  <a:chExt cx="860430" cy="839276"/>
                </a:xfrm>
              </p:grpSpPr>
              <p:sp>
                <p:nvSpPr>
                  <p:cNvPr id="72" name="TextBox 71"/>
                  <p:cNvSpPr txBox="1"/>
                  <p:nvPr/>
                </p:nvSpPr>
                <p:spPr>
                  <a:xfrm rot="912202">
                    <a:off x="4178319" y="4996667"/>
                    <a:ext cx="860430" cy="83927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>
                        <a:latin typeface="Symbol" charset="2"/>
                        <a:cs typeface="Symbol" charset="2"/>
                      </a:rPr>
                      <a:t>n</a:t>
                    </a:r>
                    <a:r>
                      <a:rPr lang="en-US" baseline="-25000">
                        <a:latin typeface="Book Antiqua"/>
                        <a:cs typeface="Book Antiqua"/>
                      </a:rPr>
                      <a:t>e</a:t>
                    </a:r>
                  </a:p>
                </p:txBody>
              </p:sp>
              <p:cxnSp>
                <p:nvCxnSpPr>
                  <p:cNvPr id="73" name="Straight Connector 72"/>
                  <p:cNvCxnSpPr/>
                  <p:nvPr/>
                </p:nvCxnSpPr>
                <p:spPr>
                  <a:xfrm rot="912202">
                    <a:off x="4441460" y="5297188"/>
                    <a:ext cx="21279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77" name="Group 76"/>
              <p:cNvGrpSpPr/>
              <p:nvPr/>
            </p:nvGrpSpPr>
            <p:grpSpPr>
              <a:xfrm>
                <a:off x="1194206" y="2174080"/>
                <a:ext cx="756314" cy="609241"/>
                <a:chOff x="2270786" y="2507627"/>
                <a:chExt cx="1718661" cy="1384449"/>
              </a:xfrm>
            </p:grpSpPr>
            <p:sp>
              <p:nvSpPr>
                <p:cNvPr id="78" name="Right Arrow 77"/>
                <p:cNvSpPr/>
                <p:nvPr/>
              </p:nvSpPr>
              <p:spPr>
                <a:xfrm>
                  <a:off x="2270786" y="3346903"/>
                  <a:ext cx="1718661" cy="453588"/>
                </a:xfrm>
                <a:prstGeom prst="rightArrow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79" name="Group 78"/>
                <p:cNvGrpSpPr/>
                <p:nvPr/>
              </p:nvGrpSpPr>
              <p:grpSpPr>
                <a:xfrm>
                  <a:off x="2534539" y="3253477"/>
                  <a:ext cx="690196" cy="638599"/>
                  <a:chOff x="3067414" y="3951256"/>
                  <a:chExt cx="690196" cy="638599"/>
                </a:xfrm>
              </p:grpSpPr>
              <p:sp>
                <p:nvSpPr>
                  <p:cNvPr id="81" name="Oval 80"/>
                  <p:cNvSpPr/>
                  <p:nvPr/>
                </p:nvSpPr>
                <p:spPr>
                  <a:xfrm>
                    <a:off x="3213931" y="3951256"/>
                    <a:ext cx="393073" cy="393073"/>
                  </a:xfrm>
                  <a:prstGeom prst="ellipse">
                    <a:avLst/>
                  </a:prstGeom>
                  <a:solidFill>
                    <a:srgbClr val="0000FF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2" name="Oval 81"/>
                  <p:cNvSpPr/>
                  <p:nvPr/>
                </p:nvSpPr>
                <p:spPr>
                  <a:xfrm>
                    <a:off x="3067414" y="4196782"/>
                    <a:ext cx="393073" cy="39307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3" name="Oval 82"/>
                  <p:cNvSpPr/>
                  <p:nvPr/>
                </p:nvSpPr>
                <p:spPr>
                  <a:xfrm>
                    <a:off x="3364538" y="4178032"/>
                    <a:ext cx="393072" cy="393073"/>
                  </a:xfrm>
                  <a:prstGeom prst="ellipse">
                    <a:avLst/>
                  </a:prstGeom>
                  <a:solidFill>
                    <a:srgbClr val="0000FF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80" name="TextBox 79"/>
                <p:cNvSpPr txBox="1"/>
                <p:nvPr/>
              </p:nvSpPr>
              <p:spPr>
                <a:xfrm rot="912202">
                  <a:off x="2483790" y="2507627"/>
                  <a:ext cx="1031609" cy="8392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aseline="30000">
                      <a:latin typeface="Book Antiqua"/>
                      <a:cs typeface="Book Antiqua"/>
                    </a:rPr>
                    <a:t>3</a:t>
                  </a:r>
                  <a:r>
                    <a:rPr lang="en-US">
                      <a:latin typeface="Book Antiqua"/>
                      <a:cs typeface="Book Antiqua"/>
                    </a:rPr>
                    <a:t>H</a:t>
                  </a:r>
                </a:p>
              </p:txBody>
            </p:sp>
          </p:grpSp>
        </p:grpSp>
        <p:sp>
          <p:nvSpPr>
            <p:cNvPr id="86" name="TextBox 85"/>
            <p:cNvSpPr txBox="1"/>
            <p:nvPr/>
          </p:nvSpPr>
          <p:spPr>
            <a:xfrm>
              <a:off x="1253247" y="3144251"/>
              <a:ext cx="12567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Book Antiqua"/>
                  <a:cs typeface="Book Antiqua"/>
                </a:rPr>
                <a:t>10</a:t>
              </a:r>
              <a:r>
                <a:rPr lang="en-US" baseline="30000">
                  <a:latin typeface="Book Antiqua"/>
                  <a:cs typeface="Book Antiqua"/>
                </a:rPr>
                <a:t>11</a:t>
              </a:r>
              <a:r>
                <a:rPr lang="en-US">
                  <a:latin typeface="Book Antiqua"/>
                  <a:cs typeface="Book Antiqua"/>
                </a:rPr>
                <a:t> e</a:t>
              </a:r>
              <a:r>
                <a:rPr lang="en-US" baseline="30000">
                  <a:latin typeface="Book Antiqua"/>
                  <a:cs typeface="Book Antiqua"/>
                </a:rPr>
                <a:t>-</a:t>
              </a:r>
              <a:r>
                <a:rPr lang="en-US">
                  <a:latin typeface="Book Antiqua"/>
                  <a:cs typeface="Book Antiqua"/>
                </a:rPr>
                <a:t>/sec</a:t>
              </a:r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2817077" y="2312622"/>
            <a:ext cx="1789608" cy="3489757"/>
            <a:chOff x="2817077" y="2312622"/>
            <a:chExt cx="1789608" cy="3489757"/>
          </a:xfrm>
        </p:grpSpPr>
        <p:sp>
          <p:nvSpPr>
            <p:cNvPr id="58" name="TextBox 57"/>
            <p:cNvSpPr txBox="1"/>
            <p:nvPr/>
          </p:nvSpPr>
          <p:spPr>
            <a:xfrm>
              <a:off x="3021537" y="4971382"/>
              <a:ext cx="15851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latin typeface="Book Antiqua"/>
                  <a:cs typeface="Book Antiqua"/>
                </a:rPr>
                <a:t>Transport section</a:t>
              </a:r>
            </a:p>
          </p:txBody>
        </p:sp>
        <p:grpSp>
          <p:nvGrpSpPr>
            <p:cNvPr id="106" name="Group 105"/>
            <p:cNvGrpSpPr/>
            <p:nvPr/>
          </p:nvGrpSpPr>
          <p:grpSpPr>
            <a:xfrm rot="20699334">
              <a:off x="3073276" y="2312622"/>
              <a:ext cx="591277" cy="102020"/>
              <a:chOff x="3205441" y="2330037"/>
              <a:chExt cx="591277" cy="102020"/>
            </a:xfrm>
          </p:grpSpPr>
          <p:cxnSp>
            <p:nvCxnSpPr>
              <p:cNvPr id="90" name="Straight Arrow Connector 89"/>
              <p:cNvCxnSpPr/>
              <p:nvPr/>
            </p:nvCxnSpPr>
            <p:spPr>
              <a:xfrm flipV="1">
                <a:off x="3205441" y="2348768"/>
                <a:ext cx="591277" cy="4332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Oval 91"/>
              <p:cNvSpPr/>
              <p:nvPr/>
            </p:nvSpPr>
            <p:spPr>
              <a:xfrm>
                <a:off x="3450069" y="2330037"/>
                <a:ext cx="102020" cy="102020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7" name="Group 106"/>
            <p:cNvGrpSpPr/>
            <p:nvPr/>
          </p:nvGrpSpPr>
          <p:grpSpPr>
            <a:xfrm rot="20699334">
              <a:off x="2872677" y="2504741"/>
              <a:ext cx="591277" cy="102020"/>
              <a:chOff x="3004842" y="2522156"/>
              <a:chExt cx="591277" cy="102020"/>
            </a:xfrm>
          </p:grpSpPr>
          <p:cxnSp>
            <p:nvCxnSpPr>
              <p:cNvPr id="89" name="Straight Arrow Connector 88"/>
              <p:cNvCxnSpPr/>
              <p:nvPr/>
            </p:nvCxnSpPr>
            <p:spPr>
              <a:xfrm>
                <a:off x="3004842" y="2549502"/>
                <a:ext cx="591277" cy="5101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Oval 92"/>
              <p:cNvSpPr/>
              <p:nvPr/>
            </p:nvSpPr>
            <p:spPr>
              <a:xfrm>
                <a:off x="3254604" y="2522156"/>
                <a:ext cx="102020" cy="102020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8" name="Group 107"/>
            <p:cNvGrpSpPr/>
            <p:nvPr/>
          </p:nvGrpSpPr>
          <p:grpSpPr>
            <a:xfrm rot="20699334">
              <a:off x="3463954" y="2615054"/>
              <a:ext cx="591277" cy="102020"/>
              <a:chOff x="3596119" y="2632469"/>
              <a:chExt cx="591277" cy="102020"/>
            </a:xfrm>
          </p:grpSpPr>
          <p:cxnSp>
            <p:nvCxnSpPr>
              <p:cNvPr id="88" name="Straight Arrow Connector 87"/>
              <p:cNvCxnSpPr/>
              <p:nvPr/>
            </p:nvCxnSpPr>
            <p:spPr>
              <a:xfrm flipV="1">
                <a:off x="3596119" y="2648245"/>
                <a:ext cx="591277" cy="5101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Oval 93"/>
              <p:cNvSpPr/>
              <p:nvPr/>
            </p:nvSpPr>
            <p:spPr>
              <a:xfrm>
                <a:off x="3745708" y="2632469"/>
                <a:ext cx="102020" cy="102020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9" name="Group 108"/>
            <p:cNvGrpSpPr/>
            <p:nvPr/>
          </p:nvGrpSpPr>
          <p:grpSpPr>
            <a:xfrm rot="20699334">
              <a:off x="2817077" y="2744944"/>
              <a:ext cx="446822" cy="102020"/>
              <a:chOff x="2949242" y="2762359"/>
              <a:chExt cx="446822" cy="102020"/>
            </a:xfrm>
          </p:grpSpPr>
          <p:cxnSp>
            <p:nvCxnSpPr>
              <p:cNvPr id="91" name="Straight Arrow Connector 90"/>
              <p:cNvCxnSpPr/>
              <p:nvPr/>
            </p:nvCxnSpPr>
            <p:spPr>
              <a:xfrm>
                <a:off x="2949242" y="2817357"/>
                <a:ext cx="446822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Oval 94"/>
              <p:cNvSpPr/>
              <p:nvPr/>
            </p:nvSpPr>
            <p:spPr>
              <a:xfrm>
                <a:off x="3128767" y="2762359"/>
                <a:ext cx="102020" cy="102020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9" name="Group 118"/>
            <p:cNvGrpSpPr/>
            <p:nvPr/>
          </p:nvGrpSpPr>
          <p:grpSpPr>
            <a:xfrm>
              <a:off x="3561975" y="3513583"/>
              <a:ext cx="307176" cy="611164"/>
              <a:chOff x="2803461" y="3640701"/>
              <a:chExt cx="307176" cy="611164"/>
            </a:xfrm>
          </p:grpSpPr>
          <p:cxnSp>
            <p:nvCxnSpPr>
              <p:cNvPr id="112" name="Straight Arrow Connector 111"/>
              <p:cNvCxnSpPr/>
              <p:nvPr/>
            </p:nvCxnSpPr>
            <p:spPr>
              <a:xfrm>
                <a:off x="2965723" y="3640701"/>
                <a:ext cx="0" cy="61116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0" name="Group 109"/>
              <p:cNvGrpSpPr/>
              <p:nvPr/>
            </p:nvGrpSpPr>
            <p:grpSpPr>
              <a:xfrm>
                <a:off x="2803461" y="3805470"/>
                <a:ext cx="307176" cy="257276"/>
                <a:chOff x="2651989" y="3625205"/>
                <a:chExt cx="307176" cy="257276"/>
              </a:xfrm>
            </p:grpSpPr>
            <p:sp>
              <p:nvSpPr>
                <p:cNvPr id="100" name="Oval 99"/>
                <p:cNvSpPr/>
                <p:nvPr/>
              </p:nvSpPr>
              <p:spPr>
                <a:xfrm>
                  <a:off x="2730589" y="3625205"/>
                  <a:ext cx="172976" cy="17297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3" name="Oval 102"/>
                <p:cNvSpPr/>
                <p:nvPr/>
              </p:nvSpPr>
              <p:spPr>
                <a:xfrm>
                  <a:off x="2786189" y="3709505"/>
                  <a:ext cx="172976" cy="172976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4" name="Oval 103"/>
                <p:cNvSpPr/>
                <p:nvPr/>
              </p:nvSpPr>
              <p:spPr>
                <a:xfrm>
                  <a:off x="2651989" y="3693729"/>
                  <a:ext cx="172976" cy="172976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118" name="Group 117"/>
            <p:cNvGrpSpPr/>
            <p:nvPr/>
          </p:nvGrpSpPr>
          <p:grpSpPr>
            <a:xfrm>
              <a:off x="3182241" y="3798181"/>
              <a:ext cx="300361" cy="611164"/>
              <a:chOff x="3345914" y="3568412"/>
              <a:chExt cx="300361" cy="611164"/>
            </a:xfrm>
          </p:grpSpPr>
          <p:cxnSp>
            <p:nvCxnSpPr>
              <p:cNvPr id="117" name="Straight Arrow Connector 116"/>
              <p:cNvCxnSpPr/>
              <p:nvPr/>
            </p:nvCxnSpPr>
            <p:spPr>
              <a:xfrm>
                <a:off x="3491440" y="3568412"/>
                <a:ext cx="0" cy="61116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1" name="Group 110"/>
              <p:cNvGrpSpPr/>
              <p:nvPr/>
            </p:nvGrpSpPr>
            <p:grpSpPr>
              <a:xfrm>
                <a:off x="3345914" y="3711693"/>
                <a:ext cx="300361" cy="272696"/>
                <a:chOff x="3345914" y="3711693"/>
                <a:chExt cx="300361" cy="272696"/>
              </a:xfrm>
            </p:grpSpPr>
            <p:sp>
              <p:nvSpPr>
                <p:cNvPr id="101" name="Oval 100"/>
                <p:cNvSpPr/>
                <p:nvPr/>
              </p:nvSpPr>
              <p:spPr>
                <a:xfrm>
                  <a:off x="3473299" y="3811413"/>
                  <a:ext cx="172976" cy="17297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2" name="Oval 101"/>
                <p:cNvSpPr/>
                <p:nvPr/>
              </p:nvSpPr>
              <p:spPr>
                <a:xfrm>
                  <a:off x="3410605" y="3711693"/>
                  <a:ext cx="172976" cy="17297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5" name="Oval 104"/>
                <p:cNvSpPr/>
                <p:nvPr/>
              </p:nvSpPr>
              <p:spPr>
                <a:xfrm>
                  <a:off x="3345914" y="3803525"/>
                  <a:ext cx="172976" cy="172976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grpSp>
        <p:nvGrpSpPr>
          <p:cNvPr id="140" name="Group 139"/>
          <p:cNvGrpSpPr/>
          <p:nvPr/>
        </p:nvGrpSpPr>
        <p:grpSpPr>
          <a:xfrm rot="20857446">
            <a:off x="5370279" y="1280705"/>
            <a:ext cx="2172010" cy="1212795"/>
            <a:chOff x="1389965" y="1011874"/>
            <a:chExt cx="2172010" cy="1212795"/>
          </a:xfrm>
        </p:grpSpPr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89965" y="1011874"/>
              <a:ext cx="2124364" cy="1144275"/>
            </a:xfrm>
            <a:prstGeom prst="rect">
              <a:avLst/>
            </a:prstGeom>
          </p:spPr>
        </p:pic>
        <p:sp>
          <p:nvSpPr>
            <p:cNvPr id="134" name="Oval 133"/>
            <p:cNvSpPr>
              <a:spLocks noChangeAspect="1"/>
            </p:cNvSpPr>
            <p:nvPr/>
          </p:nvSpPr>
          <p:spPr>
            <a:xfrm rot="20833016">
              <a:off x="1721425" y="1538436"/>
              <a:ext cx="146909" cy="146909"/>
            </a:xfrm>
            <a:prstGeom prst="ellipse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5" name="Oval 134"/>
            <p:cNvSpPr>
              <a:spLocks noChangeAspect="1"/>
            </p:cNvSpPr>
            <p:nvPr/>
          </p:nvSpPr>
          <p:spPr>
            <a:xfrm rot="20833016">
              <a:off x="1840269" y="1316739"/>
              <a:ext cx="146909" cy="146909"/>
            </a:xfrm>
            <a:prstGeom prst="ellipse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6" name="Oval 135"/>
            <p:cNvSpPr>
              <a:spLocks noChangeAspect="1"/>
            </p:cNvSpPr>
            <p:nvPr/>
          </p:nvSpPr>
          <p:spPr>
            <a:xfrm rot="20833016">
              <a:off x="2013184" y="1101438"/>
              <a:ext cx="146909" cy="146909"/>
            </a:xfrm>
            <a:prstGeom prst="ellipse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7" name="Oval 136"/>
            <p:cNvSpPr>
              <a:spLocks noChangeAspect="1"/>
            </p:cNvSpPr>
            <p:nvPr/>
          </p:nvSpPr>
          <p:spPr>
            <a:xfrm rot="20833016">
              <a:off x="1562478" y="1690837"/>
              <a:ext cx="146909" cy="146909"/>
            </a:xfrm>
            <a:prstGeom prst="ellipse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8" name="Oval 137"/>
            <p:cNvSpPr>
              <a:spLocks noChangeAspect="1"/>
            </p:cNvSpPr>
            <p:nvPr/>
          </p:nvSpPr>
          <p:spPr>
            <a:xfrm rot="20833016">
              <a:off x="1925297" y="1945008"/>
              <a:ext cx="146909" cy="146909"/>
            </a:xfrm>
            <a:prstGeom prst="ellipse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3021537" y="2077879"/>
              <a:ext cx="540438" cy="146790"/>
            </a:xfrm>
            <a:prstGeom prst="rect">
              <a:avLst/>
            </a:prstGeom>
            <a:solidFill>
              <a:schemeClr val="bg1"/>
            </a:solidFill>
            <a:ln w="12700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7467707" y="2477988"/>
            <a:ext cx="1585148" cy="461665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Book Antiqua"/>
                <a:cs typeface="Book Antiqua"/>
              </a:rPr>
              <a:t>Detector</a:t>
            </a:r>
          </a:p>
        </p:txBody>
      </p:sp>
      <p:sp>
        <p:nvSpPr>
          <p:cNvPr id="148" name="Rectangle 147"/>
          <p:cNvSpPr/>
          <p:nvPr/>
        </p:nvSpPr>
        <p:spPr>
          <a:xfrm rot="20857446">
            <a:off x="7626010" y="1238951"/>
            <a:ext cx="305012" cy="280473"/>
          </a:xfrm>
          <a:prstGeom prst="rect">
            <a:avLst/>
          </a:prstGeom>
          <a:solidFill>
            <a:schemeClr val="bg1"/>
          </a:solidFill>
          <a:ln w="1270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5" name="Group 154"/>
          <p:cNvGrpSpPr/>
          <p:nvPr/>
        </p:nvGrpSpPr>
        <p:grpSpPr>
          <a:xfrm>
            <a:off x="4211016" y="1674978"/>
            <a:ext cx="1162698" cy="1175107"/>
            <a:chOff x="4211016" y="1674978"/>
            <a:chExt cx="1162698" cy="1175107"/>
          </a:xfrm>
        </p:grpSpPr>
        <p:grpSp>
          <p:nvGrpSpPr>
            <p:cNvPr id="130" name="Group 129"/>
            <p:cNvGrpSpPr/>
            <p:nvPr/>
          </p:nvGrpSpPr>
          <p:grpSpPr>
            <a:xfrm rot="20833016">
              <a:off x="4389898" y="1674978"/>
              <a:ext cx="968017" cy="817212"/>
              <a:chOff x="4448752" y="2126461"/>
              <a:chExt cx="968017" cy="817212"/>
            </a:xfrm>
          </p:grpSpPr>
          <p:cxnSp>
            <p:nvCxnSpPr>
              <p:cNvPr id="127" name="Straight Arrow Connector 126"/>
              <p:cNvCxnSpPr/>
              <p:nvPr/>
            </p:nvCxnSpPr>
            <p:spPr>
              <a:xfrm>
                <a:off x="5036426" y="2677676"/>
                <a:ext cx="380343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22" name="Picture 12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448752" y="2126461"/>
                <a:ext cx="749347" cy="817212"/>
              </a:xfrm>
              <a:prstGeom prst="rect">
                <a:avLst/>
              </a:prstGeom>
            </p:spPr>
          </p:pic>
          <p:sp>
            <p:nvSpPr>
              <p:cNvPr id="123" name="Oval 122"/>
              <p:cNvSpPr>
                <a:spLocks noChangeAspect="1"/>
              </p:cNvSpPr>
              <p:nvPr/>
            </p:nvSpPr>
            <p:spPr>
              <a:xfrm>
                <a:off x="4519511" y="2608966"/>
                <a:ext cx="122424" cy="122424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4" name="Oval 123"/>
              <p:cNvSpPr>
                <a:spLocks noChangeAspect="1"/>
              </p:cNvSpPr>
              <p:nvPr/>
            </p:nvSpPr>
            <p:spPr>
              <a:xfrm>
                <a:off x="4595363" y="2399022"/>
                <a:ext cx="122424" cy="122424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5" name="Oval 124"/>
              <p:cNvSpPr>
                <a:spLocks noChangeAspect="1"/>
              </p:cNvSpPr>
              <p:nvPr/>
            </p:nvSpPr>
            <p:spPr>
              <a:xfrm>
                <a:off x="5075675" y="2608966"/>
                <a:ext cx="122424" cy="122424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6" name="Oval 125"/>
              <p:cNvSpPr>
                <a:spLocks noChangeAspect="1"/>
              </p:cNvSpPr>
              <p:nvPr/>
            </p:nvSpPr>
            <p:spPr>
              <a:xfrm>
                <a:off x="4595363" y="2718270"/>
                <a:ext cx="122424" cy="122424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53" name="TextBox 152"/>
            <p:cNvSpPr txBox="1"/>
            <p:nvPr/>
          </p:nvSpPr>
          <p:spPr>
            <a:xfrm>
              <a:off x="4211016" y="2480753"/>
              <a:ext cx="11626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Book Antiqua"/>
                  <a:cs typeface="Book Antiqua"/>
                </a:rPr>
                <a:t>10</a:t>
              </a:r>
              <a:r>
                <a:rPr lang="en-US" baseline="30000">
                  <a:latin typeface="Book Antiqua"/>
                  <a:cs typeface="Book Antiqua"/>
                </a:rPr>
                <a:t>3</a:t>
              </a:r>
              <a:r>
                <a:rPr lang="en-US">
                  <a:latin typeface="Book Antiqua"/>
                  <a:cs typeface="Book Antiqua"/>
                </a:rPr>
                <a:t> e</a:t>
              </a:r>
              <a:r>
                <a:rPr lang="en-US" baseline="30000">
                  <a:latin typeface="Book Antiqua"/>
                  <a:cs typeface="Book Antiqua"/>
                </a:rPr>
                <a:t>-</a:t>
              </a:r>
              <a:r>
                <a:rPr lang="en-US">
                  <a:latin typeface="Book Antiqua"/>
                  <a:cs typeface="Book Antiqua"/>
                </a:rPr>
                <a:t>/sec</a:t>
              </a:r>
            </a:p>
          </p:txBody>
        </p:sp>
      </p:grpSp>
      <p:grpSp>
        <p:nvGrpSpPr>
          <p:cNvPr id="156" name="Group 155"/>
          <p:cNvGrpSpPr/>
          <p:nvPr/>
        </p:nvGrpSpPr>
        <p:grpSpPr>
          <a:xfrm>
            <a:off x="7414091" y="952667"/>
            <a:ext cx="1045926" cy="1159388"/>
            <a:chOff x="7414091" y="952667"/>
            <a:chExt cx="1045926" cy="1159388"/>
          </a:xfrm>
        </p:grpSpPr>
        <p:grpSp>
          <p:nvGrpSpPr>
            <p:cNvPr id="152" name="Group 151"/>
            <p:cNvGrpSpPr/>
            <p:nvPr/>
          </p:nvGrpSpPr>
          <p:grpSpPr>
            <a:xfrm>
              <a:off x="7467707" y="952667"/>
              <a:ext cx="992310" cy="1144275"/>
              <a:chOff x="7467707" y="952667"/>
              <a:chExt cx="992310" cy="1144275"/>
            </a:xfrm>
          </p:grpSpPr>
          <p:grpSp>
            <p:nvGrpSpPr>
              <p:cNvPr id="149" name="Group 148"/>
              <p:cNvGrpSpPr/>
              <p:nvPr/>
            </p:nvGrpSpPr>
            <p:grpSpPr>
              <a:xfrm>
                <a:off x="7467707" y="952667"/>
                <a:ext cx="992310" cy="1144275"/>
                <a:chOff x="6671015" y="1168536"/>
                <a:chExt cx="992310" cy="1144275"/>
              </a:xfrm>
            </p:grpSpPr>
            <p:pic>
              <p:nvPicPr>
                <p:cNvPr id="141" name="Picture 140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rot="20826391">
                  <a:off x="6671015" y="1168536"/>
                  <a:ext cx="992310" cy="1144275"/>
                </a:xfrm>
                <a:prstGeom prst="rect">
                  <a:avLst/>
                </a:prstGeom>
              </p:spPr>
            </p:pic>
            <p:cxnSp>
              <p:nvCxnSpPr>
                <p:cNvPr id="145" name="Straight Arrow Connector 144"/>
                <p:cNvCxnSpPr>
                  <a:stCxn id="146" idx="2"/>
                </p:cNvCxnSpPr>
                <p:nvPr/>
              </p:nvCxnSpPr>
              <p:spPr>
                <a:xfrm flipV="1">
                  <a:off x="6742982" y="1737109"/>
                  <a:ext cx="521562" cy="12894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6" name="Oval 145"/>
                <p:cNvSpPr>
                  <a:spLocks noChangeAspect="1"/>
                </p:cNvSpPr>
                <p:nvPr/>
              </p:nvSpPr>
              <p:spPr>
                <a:xfrm rot="20090462">
                  <a:off x="6736013" y="1761368"/>
                  <a:ext cx="146909" cy="146909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43" name="Rectangle 142"/>
              <p:cNvSpPr/>
              <p:nvPr/>
            </p:nvSpPr>
            <p:spPr>
              <a:xfrm rot="20857446">
                <a:off x="7650678" y="1656534"/>
                <a:ext cx="540438" cy="146790"/>
              </a:xfrm>
              <a:prstGeom prst="rect">
                <a:avLst/>
              </a:prstGeom>
              <a:solidFill>
                <a:schemeClr val="bg1"/>
              </a:solidFill>
              <a:ln w="12700" cmpd="sng"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Rectangle 150"/>
              <p:cNvSpPr/>
              <p:nvPr/>
            </p:nvSpPr>
            <p:spPr>
              <a:xfrm rot="20857446">
                <a:off x="7637808" y="1378964"/>
                <a:ext cx="204618" cy="165020"/>
              </a:xfrm>
              <a:prstGeom prst="rect">
                <a:avLst/>
              </a:prstGeom>
              <a:solidFill>
                <a:schemeClr val="bg1"/>
              </a:solidFill>
              <a:ln w="12700" cmpd="sng"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4" name="TextBox 153"/>
            <p:cNvSpPr txBox="1"/>
            <p:nvPr/>
          </p:nvSpPr>
          <p:spPr>
            <a:xfrm>
              <a:off x="7414091" y="1742723"/>
              <a:ext cx="9703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Book Antiqua"/>
                  <a:cs typeface="Book Antiqua"/>
                </a:rPr>
                <a:t>1 e</a:t>
              </a:r>
              <a:r>
                <a:rPr lang="en-US" baseline="30000">
                  <a:latin typeface="Book Antiqua"/>
                  <a:cs typeface="Book Antiqua"/>
                </a:rPr>
                <a:t>-</a:t>
              </a:r>
              <a:r>
                <a:rPr lang="en-US">
                  <a:latin typeface="Book Antiqua"/>
                  <a:cs typeface="Book Antiqua"/>
                </a:rPr>
                <a:t>/sec</a:t>
              </a:r>
            </a:p>
          </p:txBody>
        </p:sp>
      </p:grpSp>
      <p:pic>
        <p:nvPicPr>
          <p:cNvPr id="15370" name="Picture 10" descr="ttp://www.pngall.com/wp-content/uploads/2017/05/Scientist-PNG-Images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505" y="4647004"/>
            <a:ext cx="197200" cy="45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275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KATRIN by the Numbers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Expected </a:t>
            </a:r>
            <a:r>
              <a:rPr lang="en-US" i="1" dirty="0" err="1"/>
              <a:t>m</a:t>
            </a:r>
            <a:r>
              <a:rPr lang="en-US" i="1" baseline="-25000" dirty="0" err="1">
                <a:latin typeface="Symbol" charset="2"/>
                <a:cs typeface="Symbol" charset="2"/>
              </a:rPr>
              <a:t>n</a:t>
            </a:r>
            <a:r>
              <a:rPr lang="en-US" dirty="0"/>
              <a:t> sensitivity in 5 calendar years: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5F25A7"/>
                </a:solidFill>
              </a:rPr>
              <a:t>		</a:t>
            </a:r>
            <a:r>
              <a:rPr lang="en-US" b="1" dirty="0">
                <a:solidFill>
                  <a:srgbClr val="000090"/>
                </a:solidFill>
              </a:rPr>
              <a:t>0.2 eV </a:t>
            </a:r>
            <a:r>
              <a:rPr lang="en-US" dirty="0"/>
              <a:t>at 90% confidence</a:t>
            </a:r>
          </a:p>
          <a:p>
            <a:endParaRPr lang="en-US" dirty="0"/>
          </a:p>
          <a:p>
            <a:r>
              <a:rPr lang="en-US" dirty="0"/>
              <a:t>Magnetic field range 3 G – 60,000 G</a:t>
            </a:r>
          </a:p>
          <a:p>
            <a:r>
              <a:rPr lang="en-US" dirty="0"/>
              <a:t>Source activity: 10</a:t>
            </a:r>
            <a:r>
              <a:rPr lang="en-US" baseline="30000" dirty="0"/>
              <a:t>11</a:t>
            </a:r>
            <a:r>
              <a:rPr lang="en-US" dirty="0"/>
              <a:t> decays every second</a:t>
            </a:r>
          </a:p>
          <a:p>
            <a:r>
              <a:rPr lang="en-US" dirty="0"/>
              <a:t>95% tritium purity </a:t>
            </a:r>
          </a:p>
          <a:p>
            <a:r>
              <a:rPr lang="en-US" dirty="0"/>
              <a:t>Main spectrometer volume: 1240 m</a:t>
            </a:r>
            <a:r>
              <a:rPr lang="en-US" baseline="30000" dirty="0"/>
              <a:t>3</a:t>
            </a:r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Diana Parno -- KATRIN and the Neutrino-Mass Scale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8AD80-3F49-DD49-894F-EE000681981B}" type="slidenum">
              <a:rPr lang="uk-UA" smtClean="0"/>
              <a:t>19</a:t>
            </a:fld>
            <a:endParaRPr lang="uk-UA"/>
          </a:p>
        </p:txBody>
      </p:sp>
      <p:sp>
        <p:nvSpPr>
          <p:cNvPr id="8" name="Snip Diagonal Corner Rectangle 7"/>
          <p:cNvSpPr/>
          <p:nvPr/>
        </p:nvSpPr>
        <p:spPr>
          <a:xfrm>
            <a:off x="2533182" y="2356827"/>
            <a:ext cx="3535248" cy="86037"/>
          </a:xfrm>
          <a:prstGeom prst="snip2DiagRect">
            <a:avLst/>
          </a:prstGeom>
          <a:solidFill>
            <a:srgbClr val="000090"/>
          </a:soli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655" y="1388284"/>
            <a:ext cx="935209" cy="93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48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5AEA6-1B11-4B46-8F81-FDE1E281A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55A2D8-894C-4D46-AD21-ED26113C51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Neutrinos and neutrino mass: A quick review</a:t>
            </a:r>
          </a:p>
          <a:p>
            <a:r>
              <a:rPr lang="en-US" dirty="0"/>
              <a:t>Molecular physics of T</a:t>
            </a:r>
            <a:r>
              <a:rPr lang="en-US" baseline="-25000" dirty="0"/>
              <a:t>2</a:t>
            </a:r>
          </a:p>
          <a:p>
            <a:r>
              <a:rPr lang="en-US" dirty="0"/>
              <a:t>KATRIN: How to weigh a neutrino</a:t>
            </a:r>
          </a:p>
          <a:p>
            <a:r>
              <a:rPr lang="en-US" dirty="0"/>
              <a:t>Background considerations</a:t>
            </a:r>
          </a:p>
          <a:p>
            <a:r>
              <a:rPr lang="en-US" dirty="0"/>
              <a:t>KATRIN’s new results</a:t>
            </a:r>
          </a:p>
          <a:p>
            <a:r>
              <a:rPr lang="en-US" dirty="0"/>
              <a:t>What’s next?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DF9BE4-4A04-0945-9B0A-EBC3A7690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Diana Parno -- KATRIN and the Neutrino-Mass Scale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B7E509-3005-424A-8307-3C0A14A8A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503D8-17F2-5747-87AD-098ADBA9A39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9801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8650" y="-158571"/>
            <a:ext cx="7886700" cy="1325563"/>
          </a:xfrm>
        </p:spPr>
        <p:txBody>
          <a:bodyPr/>
          <a:lstStyle/>
          <a:p>
            <a:r>
              <a:rPr lang="en-US" dirty="0"/>
              <a:t>1240 m</a:t>
            </a:r>
            <a:r>
              <a:rPr lang="en-US" baseline="30000" dirty="0"/>
              <a:t>3 </a:t>
            </a:r>
            <a:r>
              <a:rPr lang="en-US" dirty="0"/>
              <a:t>in Real Life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3CB7DB-D052-B540-9EA4-363DF99491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Diana Parno -- KATRIN and the Neutrino-Mass Scale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8AD80-3F49-DD49-894F-EE000681981B}" type="slidenum">
              <a:rPr lang="uk-UA" smtClean="0"/>
              <a:t>20</a:t>
            </a:fld>
            <a:endParaRPr lang="uk-U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7403"/>
            <a:ext cx="9144000" cy="61070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99102" y="722153"/>
            <a:ext cx="364489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>
                <a:latin typeface="Book Antiqua"/>
                <a:cs typeface="Book Antiqua"/>
              </a:rPr>
              <a:t>Leopoldshafen, Germany</a:t>
            </a:r>
          </a:p>
          <a:p>
            <a:pPr algn="r"/>
            <a:r>
              <a:rPr lang="en-US" sz="2400">
                <a:latin typeface="Book Antiqua"/>
                <a:cs typeface="Book Antiqua"/>
              </a:rPr>
              <a:t>November 2006</a:t>
            </a:r>
          </a:p>
          <a:p>
            <a:pPr algn="r"/>
            <a:r>
              <a:rPr lang="en-US" sz="2400">
                <a:latin typeface="Book Antiqua"/>
                <a:cs typeface="Book Antiqua"/>
              </a:rPr>
              <a:t>Photo: KIT</a:t>
            </a:r>
          </a:p>
        </p:txBody>
      </p:sp>
    </p:spTree>
    <p:extLst>
      <p:ext uri="{BB962C8B-B14F-4D97-AF65-F5344CB8AC3E}">
        <p14:creationId xmlns:p14="http://schemas.microsoft.com/office/powerpoint/2010/main" val="41460821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1240 m</a:t>
            </a:r>
            <a:r>
              <a:rPr lang="en-US" baseline="30000"/>
              <a:t>3</a:t>
            </a:r>
            <a:r>
              <a:rPr lang="en-US"/>
              <a:t>: Practical Challenges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Diana Parno -- KATRIN and the Neutrino-Mass Scale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8AD80-3F49-DD49-894F-EE000681981B}" type="slidenum">
              <a:rPr lang="uk-UA" smtClean="0"/>
              <a:t>21</a:t>
            </a:fld>
            <a:endParaRPr lang="uk-UA"/>
          </a:p>
        </p:txBody>
      </p:sp>
      <p:grpSp>
        <p:nvGrpSpPr>
          <p:cNvPr id="12" name="Group 11"/>
          <p:cNvGrpSpPr/>
          <p:nvPr/>
        </p:nvGrpSpPr>
        <p:grpSpPr>
          <a:xfrm>
            <a:off x="134469" y="1187822"/>
            <a:ext cx="6577855" cy="4385237"/>
            <a:chOff x="134470" y="1187822"/>
            <a:chExt cx="5535706" cy="369047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4470" y="1187822"/>
              <a:ext cx="5535706" cy="369047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382181" y="1195293"/>
              <a:ext cx="128799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Book Antiqua"/>
                  <a:cs typeface="Book Antiqua"/>
                </a:rPr>
                <a:t>2007-2012</a:t>
              </a:r>
            </a:p>
            <a:p>
              <a:r>
                <a:rPr lang="en-US">
                  <a:solidFill>
                    <a:schemeClr val="bg1"/>
                  </a:solidFill>
                  <a:latin typeface="Book Antiqua"/>
                  <a:cs typeface="Book Antiqua"/>
                </a:rPr>
                <a:t>Photo: KIT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130176" y="2300080"/>
            <a:ext cx="5835906" cy="4074882"/>
            <a:chOff x="3739975" y="1703293"/>
            <a:chExt cx="5226107" cy="364909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39975" y="1725706"/>
              <a:ext cx="5170345" cy="362668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223751" y="1703293"/>
              <a:ext cx="13850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Book Antiqua"/>
                  <a:cs typeface="Book Antiqua"/>
                </a:rPr>
                <a:t>Spring 2013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746969" y="4990526"/>
              <a:ext cx="3219113" cy="303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  <a:latin typeface="Book Antiqua"/>
                  <a:cs typeface="Book Antiqua"/>
                </a:rPr>
                <a:t>Arenz et al., JINST </a:t>
              </a:r>
              <a:r>
                <a:rPr lang="en-US" sz="1600" b="1">
                  <a:solidFill>
                    <a:schemeClr val="bg1"/>
                  </a:solidFill>
                  <a:latin typeface="Book Antiqua"/>
                  <a:cs typeface="Book Antiqua"/>
                </a:rPr>
                <a:t>11</a:t>
              </a:r>
              <a:r>
                <a:rPr lang="en-US" sz="1600">
                  <a:solidFill>
                    <a:schemeClr val="bg1"/>
                  </a:solidFill>
                  <a:latin typeface="Book Antiqua"/>
                  <a:cs typeface="Book Antiqua"/>
                </a:rPr>
                <a:t> P04011 (2016) 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3059" y="1056698"/>
            <a:ext cx="1257261" cy="125589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12954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51C58-6ABE-5D44-9097-6C695230D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It Together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A4CB6E-D79C-7443-903B-83B4AF05E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Diana Parno -- KATRIN and the Neutrino-Mass Scale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9E5CAA-693F-1B42-8BCE-510588D20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503D8-17F2-5747-87AD-098ADBA9A39F}" type="slidenum">
              <a:rPr lang="en-US" smtClean="0"/>
              <a:t>22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156D9AC-9BDC-D949-8612-86DE1489E9F4}"/>
              </a:ext>
            </a:extLst>
          </p:cNvPr>
          <p:cNvGrpSpPr/>
          <p:nvPr/>
        </p:nvGrpSpPr>
        <p:grpSpPr>
          <a:xfrm>
            <a:off x="182043" y="1123135"/>
            <a:ext cx="4400213" cy="3674288"/>
            <a:chOff x="287125" y="1415183"/>
            <a:chExt cx="4400213" cy="367428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12157D4-E39E-394A-83A9-D03E15C2F8C2}"/>
                </a:ext>
              </a:extLst>
            </p:cNvPr>
            <p:cNvGrpSpPr/>
            <p:nvPr/>
          </p:nvGrpSpPr>
          <p:grpSpPr>
            <a:xfrm>
              <a:off x="287125" y="1769290"/>
              <a:ext cx="4400213" cy="3320181"/>
              <a:chOff x="331193" y="1648103"/>
              <a:chExt cx="4400213" cy="3320181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9C525715-1F65-F343-9E66-CCF33E5A56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31193" y="1779024"/>
                <a:ext cx="4400213" cy="3037566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FB64097-96E8-8944-AB78-2E9494A5CCAC}"/>
                  </a:ext>
                </a:extLst>
              </p:cNvPr>
              <p:cNvSpPr txBox="1"/>
              <p:nvPr/>
            </p:nvSpPr>
            <p:spPr>
              <a:xfrm rot="16200000">
                <a:off x="-935738" y="2915035"/>
                <a:ext cx="2833945" cy="300082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Normalized Electron Rate (arb. u.)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9A927DB-D527-5944-BD36-7FF48268B520}"/>
                  </a:ext>
                </a:extLst>
              </p:cNvPr>
              <p:cNvSpPr txBox="1"/>
              <p:nvPr/>
            </p:nvSpPr>
            <p:spPr>
              <a:xfrm>
                <a:off x="2109600" y="4668202"/>
                <a:ext cx="1867490" cy="300082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Surplus energy (eV)</a:t>
                </a:r>
                <a:endPara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36980D1E-5382-D747-9C29-0B7E948FC441}"/>
                </a:ext>
              </a:extLst>
            </p:cNvPr>
            <p:cNvSpPr txBox="1">
              <a:spLocks/>
            </p:cNvSpPr>
            <p:nvPr/>
          </p:nvSpPr>
          <p:spPr>
            <a:xfrm>
              <a:off x="587208" y="1415183"/>
              <a:ext cx="3890698" cy="57729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61938" indent="-261938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Clr>
                  <a:schemeClr val="accent3"/>
                </a:buClr>
                <a:buFont typeface=".LucidaGrandeUI" charset="0"/>
                <a:buChar char="◆"/>
                <a:tabLst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3647" indent="-260747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chemeClr val="accent3"/>
                </a:buClr>
                <a:buFont typeface=".LucidaGrandeUI" charset="0"/>
                <a:buChar char="◆"/>
                <a:tabLst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45356" indent="-259556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chemeClr val="accent3"/>
                </a:buClr>
                <a:buFont typeface=".LucidaGrandeUI" charset="0"/>
                <a:buChar char="◆"/>
                <a:tabLst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88256" indent="-259556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chemeClr val="accent3"/>
                </a:buClr>
                <a:buFont typeface=".LucidaGrandeUI" charset="0"/>
                <a:buChar char="◆"/>
                <a:tabLst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29966" indent="-258366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chemeClr val="accent3"/>
                </a:buClr>
                <a:buFont typeface=".LucidaGrandeUI" charset="0"/>
                <a:buChar char="◆"/>
                <a:tabLst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1938" marR="0" lvl="0" indent="-261938" algn="l" defTabSz="685800" rtl="0" eaLnBrk="1" fontAlgn="auto" latinLnBrk="0" hangingPunct="1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>
                  <a:srgbClr val="1B587C"/>
                </a:buClr>
                <a:buSzTx/>
                <a:buFont typeface=".LucidaGrandeUI" charset="0"/>
                <a:buChar char="◆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Transmission function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BA6051F-F8D0-FF49-B9EB-B554127874F2}"/>
              </a:ext>
            </a:extLst>
          </p:cNvPr>
          <p:cNvGrpSpPr/>
          <p:nvPr/>
        </p:nvGrpSpPr>
        <p:grpSpPr>
          <a:xfrm>
            <a:off x="4653163" y="1123135"/>
            <a:ext cx="4461489" cy="3471452"/>
            <a:chOff x="4752751" y="1510205"/>
            <a:chExt cx="4461489" cy="3471452"/>
          </a:xfrm>
        </p:grpSpPr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C8C569F9-7E6E-0049-92CD-8419AF814961}"/>
                </a:ext>
              </a:extLst>
            </p:cNvPr>
            <p:cNvSpPr txBox="1">
              <a:spLocks/>
            </p:cNvSpPr>
            <p:nvPr/>
          </p:nvSpPr>
          <p:spPr>
            <a:xfrm>
              <a:off x="5201469" y="1510205"/>
              <a:ext cx="3259122" cy="57729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61938" indent="-261938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Clr>
                  <a:schemeClr val="accent3"/>
                </a:buClr>
                <a:buFont typeface=".LucidaGrandeUI" charset="0"/>
                <a:buChar char="◆"/>
                <a:tabLst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3647" indent="-260747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chemeClr val="accent3"/>
                </a:buClr>
                <a:buFont typeface=".LucidaGrandeUI" charset="0"/>
                <a:buChar char="◆"/>
                <a:tabLst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45356" indent="-259556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chemeClr val="accent3"/>
                </a:buClr>
                <a:buFont typeface=".LucidaGrandeUI" charset="0"/>
                <a:buChar char="◆"/>
                <a:tabLst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88256" indent="-259556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chemeClr val="accent3"/>
                </a:buClr>
                <a:buFont typeface=".LucidaGrandeUI" charset="0"/>
                <a:buChar char="◆"/>
                <a:tabLst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29966" indent="-258366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chemeClr val="accent3"/>
                </a:buClr>
                <a:buFont typeface=".LucidaGrandeUI" charset="0"/>
                <a:buChar char="◆"/>
                <a:tabLst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1938" marR="0" lvl="0" indent="-261938" algn="l" defTabSz="685800" rtl="0" eaLnBrk="1" fontAlgn="auto" latinLnBrk="0" hangingPunct="1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>
                  <a:srgbClr val="1B587C"/>
                </a:buClr>
                <a:buSzTx/>
                <a:buFont typeface=".LucidaGrandeUI" charset="0"/>
                <a:buChar char="◆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Backgrounds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2111050-E0A1-1D4B-92EF-48F2278AF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52751" y="1893553"/>
              <a:ext cx="4349916" cy="2548112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13D045D-B7D1-B14A-B51C-F07ECB99928C}"/>
                </a:ext>
              </a:extLst>
            </p:cNvPr>
            <p:cNvSpPr txBox="1"/>
            <p:nvPr/>
          </p:nvSpPr>
          <p:spPr>
            <a:xfrm>
              <a:off x="6462055" y="4436381"/>
              <a:ext cx="1867490" cy="300082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Time (days)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05CA08A-956A-8149-ABEC-5397C1C93F50}"/>
                </a:ext>
              </a:extLst>
            </p:cNvPr>
            <p:cNvSpPr txBox="1"/>
            <p:nvPr/>
          </p:nvSpPr>
          <p:spPr>
            <a:xfrm>
              <a:off x="6593010" y="4673880"/>
              <a:ext cx="2621230" cy="307777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4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Astropart. Phys. 108 40 (2019)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D9E8706-8DAD-DE49-8B98-C4CB3E8A76B8}"/>
              </a:ext>
            </a:extLst>
          </p:cNvPr>
          <p:cNvGrpSpPr/>
          <p:nvPr/>
        </p:nvGrpSpPr>
        <p:grpSpPr>
          <a:xfrm>
            <a:off x="2146486" y="3724107"/>
            <a:ext cx="6856593" cy="2813300"/>
            <a:chOff x="2146486" y="3724107"/>
            <a:chExt cx="6856593" cy="281330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679465A-1DA8-574B-B6B8-46E5C4C7C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46486" y="3724107"/>
              <a:ext cx="3596132" cy="2813300"/>
            </a:xfrm>
            <a:prstGeom prst="rect">
              <a:avLst/>
            </a:prstGeom>
          </p:spPr>
        </p:pic>
        <p:sp>
          <p:nvSpPr>
            <p:cNvPr id="29" name="Content Placeholder 2">
              <a:extLst>
                <a:ext uri="{FF2B5EF4-FFF2-40B4-BE49-F238E27FC236}">
                  <a16:creationId xmlns:a16="http://schemas.microsoft.com/office/drawing/2014/main" id="{E8CA414F-53C2-9543-AE80-AF09C3B48CB9}"/>
                </a:ext>
              </a:extLst>
            </p:cNvPr>
            <p:cNvSpPr txBox="1">
              <a:spLocks/>
            </p:cNvSpPr>
            <p:nvPr/>
          </p:nvSpPr>
          <p:spPr>
            <a:xfrm>
              <a:off x="5743957" y="4777059"/>
              <a:ext cx="3259122" cy="136998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61938" indent="-261938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Clr>
                  <a:schemeClr val="accent3"/>
                </a:buClr>
                <a:buFont typeface=".LucidaGrandeUI" charset="0"/>
                <a:buChar char="◆"/>
                <a:tabLst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3647" indent="-260747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chemeClr val="accent3"/>
                </a:buClr>
                <a:buFont typeface=".LucidaGrandeUI" charset="0"/>
                <a:buChar char="◆"/>
                <a:tabLst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45356" indent="-259556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chemeClr val="accent3"/>
                </a:buClr>
                <a:buFont typeface=".LucidaGrandeUI" charset="0"/>
                <a:buChar char="◆"/>
                <a:tabLst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88256" indent="-259556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chemeClr val="accent3"/>
                </a:buClr>
                <a:buFont typeface=".LucidaGrandeUI" charset="0"/>
                <a:buChar char="◆"/>
                <a:tabLst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29966" indent="-258366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chemeClr val="accent3"/>
                </a:buClr>
                <a:buFont typeface=".LucidaGrandeUI" charset="0"/>
                <a:buChar char="◆"/>
                <a:tabLst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1938" marR="0" lvl="0" indent="-261938" algn="l" defTabSz="685800" rtl="0" eaLnBrk="1" fontAlgn="auto" latinLnBrk="0" hangingPunct="1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>
                  <a:srgbClr val="1B587C"/>
                </a:buClr>
                <a:buSzTx/>
                <a:buFont typeface=".LucidaGrandeUI" charset="0"/>
                <a:buChar char="◆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First electrons transmitted down entire beamline (October 2016)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0336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6171"/>
            <a:ext cx="9163424" cy="1325563"/>
          </a:xfrm>
        </p:spPr>
        <p:txBody>
          <a:bodyPr>
            <a:normAutofit/>
          </a:bodyPr>
          <a:lstStyle/>
          <a:p>
            <a:r>
              <a:rPr lang="en-US" sz="4000" dirty="0"/>
              <a:t>Can KATRIN Measure Decay Spectra?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635" y="1482813"/>
            <a:ext cx="8278282" cy="1003960"/>
          </a:xfrm>
        </p:spPr>
        <p:txBody>
          <a:bodyPr>
            <a:normAutofit/>
          </a:bodyPr>
          <a:lstStyle/>
          <a:p>
            <a:r>
              <a:rPr lang="en-US" dirty="0"/>
              <a:t>Quasi-</a:t>
            </a:r>
            <a:r>
              <a:rPr lang="en-US" dirty="0" err="1"/>
              <a:t>monoenergetic</a:t>
            </a:r>
            <a:r>
              <a:rPr lang="en-US" dirty="0"/>
              <a:t> electron source: </a:t>
            </a:r>
            <a:r>
              <a:rPr lang="en-US" baseline="30000" dirty="0"/>
              <a:t>83m</a:t>
            </a:r>
            <a:r>
              <a:rPr lang="en-US" dirty="0"/>
              <a:t>Kr </a:t>
            </a:r>
          </a:p>
          <a:p>
            <a:r>
              <a:rPr lang="en-US" dirty="0"/>
              <a:t>Conversion electron lines with linewidths ~ few eV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Diana Parno -- KATRIN and the Neutrino-Mass Scale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DAF27-765E-C34C-8E8D-54AFAEE46E03}" type="slidenum">
              <a:rPr lang="en-US" smtClean="0"/>
              <a:t>23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9893"/>
            <a:ext cx="4320000" cy="2880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379125" y="2649893"/>
            <a:ext cx="3631345" cy="2952328"/>
            <a:chOff x="72070" y="1635646"/>
            <a:chExt cx="3631345" cy="2952328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2051880" y="1984338"/>
              <a:ext cx="144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67544" y="2579307"/>
              <a:ext cx="144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67544" y="3496821"/>
              <a:ext cx="144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67544" y="4443958"/>
              <a:ext cx="144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411760" y="1635646"/>
              <a:ext cx="7024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baseline="30000"/>
                <a:t>83</a:t>
              </a:r>
              <a:r>
                <a:rPr lang="cs-CZ" sz="2000"/>
                <a:t>Rb</a:t>
              </a:r>
              <a:endParaRPr lang="en-US" sz="200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>
              <a:off x="1763736" y="2048585"/>
              <a:ext cx="432000" cy="468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2032765" y="2158292"/>
              <a:ext cx="16706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/>
                <a:t>T</a:t>
              </a:r>
              <a:r>
                <a:rPr lang="en-US" sz="1400" baseline="-25000"/>
                <a:t>1/2</a:t>
              </a:r>
              <a:r>
                <a:rPr lang="en-US" sz="1400"/>
                <a:t> = 86.2 d; 75 %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85688" y="2139702"/>
              <a:ext cx="8114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b="1" baseline="30000"/>
                <a:t>83</a:t>
              </a:r>
              <a:r>
                <a:rPr lang="en-US" sz="2000" b="1" baseline="30000"/>
                <a:t>m</a:t>
              </a:r>
              <a:r>
                <a:rPr lang="en-US" sz="2000" b="1"/>
                <a:t>Kr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608046" y="2662434"/>
              <a:ext cx="0" cy="756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606836" y="3587978"/>
              <a:ext cx="0" cy="756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656465" y="2651315"/>
              <a:ext cx="165301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T</a:t>
              </a:r>
              <a:r>
                <a:rPr lang="en-US" sz="1400" baseline="-25000" dirty="0"/>
                <a:t>1/2</a:t>
              </a:r>
              <a:r>
                <a:rPr lang="en-US" sz="1400" dirty="0"/>
                <a:t> = 1.83 h</a:t>
              </a:r>
            </a:p>
            <a:p>
              <a:r>
                <a:rPr lang="en-US" sz="1400" dirty="0"/>
                <a:t>α = 1947</a:t>
              </a:r>
            </a:p>
            <a:p>
              <a:r>
                <a:rPr lang="en-US" sz="1400" b="1" dirty="0">
                  <a:solidFill>
                    <a:srgbClr val="007977"/>
                  </a:solidFill>
                </a:rPr>
                <a:t>ΔE = 32.1516 </a:t>
              </a:r>
              <a:r>
                <a:rPr lang="en-US" sz="1400" b="1" dirty="0" err="1">
                  <a:solidFill>
                    <a:srgbClr val="007977"/>
                  </a:solidFill>
                </a:rPr>
                <a:t>keV</a:t>
              </a:r>
              <a:endParaRPr lang="en-US" sz="1400" b="1" dirty="0">
                <a:solidFill>
                  <a:srgbClr val="007977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56465" y="3579862"/>
              <a:ext cx="1553630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T</a:t>
              </a:r>
              <a:r>
                <a:rPr lang="en-US" sz="1400" baseline="-25000" dirty="0"/>
                <a:t>1/2</a:t>
              </a:r>
              <a:r>
                <a:rPr lang="en-US" sz="1400" dirty="0"/>
                <a:t> = 155 ns</a:t>
              </a:r>
            </a:p>
            <a:p>
              <a:r>
                <a:rPr lang="en-US" sz="1400" dirty="0"/>
                <a:t>α = 16</a:t>
              </a:r>
            </a:p>
            <a:p>
              <a:r>
                <a:rPr lang="en-US" sz="1400" b="1" dirty="0">
                  <a:solidFill>
                    <a:srgbClr val="007977"/>
                  </a:solidFill>
                </a:rPr>
                <a:t>ΔE = 9.4057 </a:t>
              </a:r>
              <a:r>
                <a:rPr lang="en-US" sz="1400" b="1" dirty="0" err="1">
                  <a:solidFill>
                    <a:srgbClr val="007977"/>
                  </a:solidFill>
                </a:rPr>
                <a:t>keV</a:t>
              </a:r>
              <a:endParaRPr lang="en-US" sz="1400" b="1" dirty="0">
                <a:solidFill>
                  <a:srgbClr val="007977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671360" y="1836556"/>
              <a:ext cx="4523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5/2</a:t>
              </a:r>
              <a:r>
                <a:rPr lang="en-US" sz="1200" baseline="30000"/>
                <a:t>–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4903" y="2438767"/>
              <a:ext cx="4523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1/2</a:t>
              </a:r>
              <a:r>
                <a:rPr lang="en-US" sz="1200" baseline="30000"/>
                <a:t>–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3281" y="3363838"/>
              <a:ext cx="4571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7/2</a:t>
              </a:r>
              <a:r>
                <a:rPr lang="en-US" sz="1200" baseline="30000"/>
                <a:t>+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2070" y="4310975"/>
              <a:ext cx="4571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9/2</a:t>
              </a:r>
              <a:r>
                <a:rPr lang="en-US" sz="1200" baseline="30000"/>
                <a:t>+</a:t>
              </a:r>
            </a:p>
          </p:txBody>
        </p:sp>
      </p:grpSp>
      <p:sp>
        <p:nvSpPr>
          <p:cNvPr id="28" name="Right Arrow 27"/>
          <p:cNvSpPr/>
          <p:nvPr/>
        </p:nvSpPr>
        <p:spPr>
          <a:xfrm>
            <a:off x="6467356" y="3881463"/>
            <a:ext cx="504000" cy="252000"/>
          </a:xfrm>
          <a:prstGeom prst="rightArrow">
            <a:avLst/>
          </a:prstGeom>
          <a:noFill/>
          <a:ln>
            <a:solidFill>
              <a:srgbClr val="0079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/>
          <p:cNvSpPr/>
          <p:nvPr/>
        </p:nvSpPr>
        <p:spPr>
          <a:xfrm>
            <a:off x="6467894" y="4798563"/>
            <a:ext cx="504000" cy="252000"/>
          </a:xfrm>
          <a:prstGeom prst="rightArrow">
            <a:avLst/>
          </a:prstGeom>
          <a:noFill/>
          <a:ln>
            <a:solidFill>
              <a:srgbClr val="0079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Zaoblený obdélník 34"/>
          <p:cNvSpPr/>
          <p:nvPr/>
        </p:nvSpPr>
        <p:spPr>
          <a:xfrm>
            <a:off x="7078934" y="3794501"/>
            <a:ext cx="1440000" cy="461934"/>
          </a:xfrm>
          <a:prstGeom prst="roundRect">
            <a:avLst/>
          </a:prstGeom>
          <a:gradFill flip="none" rotWithShape="1">
            <a:gsLst>
              <a:gs pos="0">
                <a:srgbClr val="007977">
                  <a:shade val="30000"/>
                  <a:satMod val="115000"/>
                </a:srgbClr>
              </a:gs>
              <a:gs pos="50000">
                <a:srgbClr val="007977">
                  <a:shade val="67500"/>
                  <a:satMod val="115000"/>
                </a:srgbClr>
              </a:gs>
              <a:gs pos="100000">
                <a:srgbClr val="007977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K–N electrons</a:t>
            </a:r>
          </a:p>
        </p:txBody>
      </p:sp>
      <p:sp>
        <p:nvSpPr>
          <p:cNvPr id="31" name="Zaoblený obdélník 34"/>
          <p:cNvSpPr/>
          <p:nvPr/>
        </p:nvSpPr>
        <p:spPr>
          <a:xfrm>
            <a:off x="7092917" y="4738165"/>
            <a:ext cx="1440000" cy="492691"/>
          </a:xfrm>
          <a:prstGeom prst="roundRect">
            <a:avLst/>
          </a:prstGeom>
          <a:gradFill flip="none" rotWithShape="1">
            <a:gsLst>
              <a:gs pos="0">
                <a:srgbClr val="007977">
                  <a:shade val="30000"/>
                  <a:satMod val="115000"/>
                </a:srgbClr>
              </a:gs>
              <a:gs pos="50000">
                <a:srgbClr val="007977">
                  <a:shade val="67500"/>
                  <a:satMod val="115000"/>
                </a:srgbClr>
              </a:gs>
              <a:gs pos="100000">
                <a:srgbClr val="007977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L–N electrons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379125" y="6259345"/>
            <a:ext cx="4300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Slide credit: Martin </a:t>
            </a:r>
            <a:r>
              <a:rPr lang="en-US" i="1" dirty="0" err="1"/>
              <a:t>Slezák</a:t>
            </a:r>
            <a:r>
              <a:rPr lang="en-US" i="1" dirty="0"/>
              <a:t>, TUM/MPPG</a:t>
            </a:r>
          </a:p>
        </p:txBody>
      </p:sp>
    </p:spTree>
    <p:extLst>
      <p:ext uri="{BB962C8B-B14F-4D97-AF65-F5344CB8AC3E}">
        <p14:creationId xmlns:p14="http://schemas.microsoft.com/office/powerpoint/2010/main" val="27679730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000" y="14602"/>
            <a:ext cx="91440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Scanning a Conversion-Electron 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23615"/>
            <a:ext cx="8856000" cy="3263504"/>
          </a:xfrm>
        </p:spPr>
        <p:txBody>
          <a:bodyPr/>
          <a:lstStyle/>
          <a:p>
            <a:r>
              <a:rPr lang="en-US" dirty="0"/>
              <a:t>Set retarding potential and record rate of electrons at the detector</a:t>
            </a:r>
          </a:p>
          <a:p>
            <a:r>
              <a:rPr lang="en-US" dirty="0"/>
              <a:t>Map out the spectrum by stepping the potential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Diana Parno -- KATRIN and the Neutrino-Mass Scale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DAF27-765E-C34C-8E8D-54AFAEE46E03}" type="slidenum">
              <a:rPr lang="en-US" smtClean="0"/>
              <a:t>24</a:t>
            </a:fld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319734" y="3250875"/>
            <a:ext cx="3676266" cy="2420926"/>
            <a:chOff x="319734" y="2041200"/>
            <a:chExt cx="3676266" cy="2420926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000" y="2041200"/>
              <a:ext cx="3600000" cy="2403338"/>
            </a:xfrm>
            <a:prstGeom prst="rect">
              <a:avLst/>
            </a:prstGeom>
          </p:spPr>
        </p:pic>
        <p:cxnSp>
          <p:nvCxnSpPr>
            <p:cNvPr id="22" name="Straight Arrow Connector 21"/>
            <p:cNvCxnSpPr/>
            <p:nvPr/>
          </p:nvCxnSpPr>
          <p:spPr>
            <a:xfrm>
              <a:off x="724744" y="4083918"/>
              <a:ext cx="305516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734144" y="2099506"/>
              <a:ext cx="0" cy="198441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 rot="16200000">
              <a:off x="-269722" y="2698434"/>
              <a:ext cx="15482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Transmission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883576" y="4088348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Energy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 flipV="1">
              <a:off x="1763688" y="3363838"/>
              <a:ext cx="0" cy="909176"/>
            </a:xfrm>
            <a:prstGeom prst="line">
              <a:avLst/>
            </a:prstGeom>
            <a:ln w="28575">
              <a:solidFill>
                <a:srgbClr val="00797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2699792" y="2382654"/>
              <a:ext cx="0" cy="1890360"/>
            </a:xfrm>
            <a:prstGeom prst="line">
              <a:avLst/>
            </a:prstGeom>
            <a:ln w="28575">
              <a:solidFill>
                <a:srgbClr val="00797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2020712" y="4092794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>
                  <a:solidFill>
                    <a:srgbClr val="007977"/>
                  </a:solidFill>
                </a:rPr>
                <a:t>Δ</a:t>
              </a:r>
              <a:r>
                <a:rPr lang="en-US">
                  <a:solidFill>
                    <a:srgbClr val="007977"/>
                  </a:solidFill>
                </a:rPr>
                <a:t>E</a:t>
              </a:r>
            </a:p>
          </p:txBody>
        </p:sp>
      </p:grpSp>
      <p:sp>
        <p:nvSpPr>
          <p:cNvPr id="29" name="Zaoblený obdélník 34"/>
          <p:cNvSpPr/>
          <p:nvPr/>
        </p:nvSpPr>
        <p:spPr>
          <a:xfrm>
            <a:off x="1187624" y="2915504"/>
            <a:ext cx="2052000" cy="505301"/>
          </a:xfrm>
          <a:prstGeom prst="roundRect">
            <a:avLst/>
          </a:prstGeom>
          <a:gradFill flip="none" rotWithShape="1">
            <a:gsLst>
              <a:gs pos="0">
                <a:srgbClr val="007977">
                  <a:shade val="30000"/>
                  <a:satMod val="115000"/>
                </a:srgbClr>
              </a:gs>
              <a:gs pos="50000">
                <a:srgbClr val="007977">
                  <a:shade val="67500"/>
                  <a:satMod val="115000"/>
                </a:srgbClr>
              </a:gs>
              <a:gs pos="100000">
                <a:srgbClr val="007977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sharp high-pass filter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000" y="3016874"/>
            <a:ext cx="4356000" cy="2662664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428000" y="6162458"/>
            <a:ext cx="4391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Slide credit: Martin </a:t>
            </a:r>
            <a:r>
              <a:rPr lang="en-US" i="1" dirty="0" err="1"/>
              <a:t>Slezák</a:t>
            </a:r>
            <a:r>
              <a:rPr lang="en-US" i="1" dirty="0"/>
              <a:t>, TUM/MPPG</a:t>
            </a:r>
          </a:p>
        </p:txBody>
      </p:sp>
    </p:spTree>
    <p:extLst>
      <p:ext uri="{BB962C8B-B14F-4D97-AF65-F5344CB8AC3E}">
        <p14:creationId xmlns:p14="http://schemas.microsoft.com/office/powerpoint/2010/main" val="20977585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/>
              <a:t>83m</a:t>
            </a:r>
            <a:r>
              <a:rPr lang="en-US" dirty="0"/>
              <a:t>Kr Spectroscopy at KATRIN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Diana Parno -- KATRIN and the Neutrino-Mass Scale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DAF27-765E-C34C-8E8D-54AFAEE46E03}" type="slidenum">
              <a:rPr lang="en-US" smtClean="0"/>
              <a:t>25</a:t>
            </a:fld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203458" y="2427472"/>
            <a:ext cx="4345206" cy="3573278"/>
            <a:chOff x="528130" y="1570222"/>
            <a:chExt cx="4345206" cy="357327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8130" y="1570222"/>
              <a:ext cx="4345206" cy="357327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068013" y="2604779"/>
              <a:ext cx="21600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L</a:t>
              </a:r>
              <a:r>
                <a:rPr lang="en-US" sz="1400" baseline="-25000" dirty="0"/>
                <a:t>3</a:t>
              </a:r>
              <a:r>
                <a:rPr lang="en-US" sz="1400" dirty="0"/>
                <a:t>-32</a:t>
              </a:r>
            </a:p>
            <a:p>
              <a:r>
                <a:rPr lang="en-US" sz="1400" dirty="0"/>
                <a:t>30472.60 ± 0.02 eV</a:t>
              </a:r>
            </a:p>
            <a:p>
              <a:r>
                <a:rPr lang="en-US" sz="1400" dirty="0">
                  <a:latin typeface="Symbol" charset="2"/>
                  <a:ea typeface="Symbol" charset="2"/>
                  <a:cs typeface="Symbol" charset="2"/>
                </a:rPr>
                <a:t>G</a:t>
              </a:r>
              <a:r>
                <a:rPr lang="en-US" sz="1400" dirty="0"/>
                <a:t>=1.15 ± 0.02 eV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612436" y="2503366"/>
            <a:ext cx="4406451" cy="3497384"/>
            <a:chOff x="4737548" y="1646116"/>
            <a:chExt cx="4406451" cy="349738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37548" y="1646116"/>
              <a:ext cx="4406451" cy="349738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275984" y="2604779"/>
              <a:ext cx="184377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</a:t>
              </a:r>
              <a:r>
                <a:rPr lang="en-US" sz="1400" baseline="-25000" dirty="0"/>
                <a:t>2,3</a:t>
              </a:r>
              <a:r>
                <a:rPr lang="en-US" sz="1400" dirty="0"/>
                <a:t>-32</a:t>
              </a:r>
            </a:p>
            <a:p>
              <a:r>
                <a:rPr lang="en-US" sz="1400" dirty="0"/>
                <a:t>32137.098 ± 0.05 eV</a:t>
              </a:r>
            </a:p>
            <a:p>
              <a:r>
                <a:rPr lang="en-US" sz="1400" dirty="0"/>
                <a:t>32137.758 ± 0.05 eV</a:t>
              </a:r>
            </a:p>
            <a:p>
              <a:endParaRPr lang="en-US" sz="1400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818" y="1420397"/>
            <a:ext cx="8549218" cy="1080765"/>
          </a:xfrm>
        </p:spPr>
        <p:txBody>
          <a:bodyPr>
            <a:normAutofit/>
          </a:bodyPr>
          <a:lstStyle/>
          <a:p>
            <a:r>
              <a:rPr lang="en-US" dirty="0"/>
              <a:t>arXiv:1903.06452 [</a:t>
            </a:r>
            <a:r>
              <a:rPr lang="en-US" dirty="0" err="1"/>
              <a:t>physics.ins-det</a:t>
            </a:r>
            <a:r>
              <a:rPr lang="en-US" dirty="0"/>
              <a:t>]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/>
              <a:t>K-32 and L</a:t>
            </a:r>
            <a:r>
              <a:rPr lang="en-US" baseline="-25000" dirty="0"/>
              <a:t>3</a:t>
            </a:r>
            <a:r>
              <a:rPr lang="en-US" dirty="0"/>
              <a:t>-32 linewidth uncertainties improved by 10x</a:t>
            </a:r>
          </a:p>
        </p:txBody>
      </p:sp>
      <p:sp>
        <p:nvSpPr>
          <p:cNvPr id="15" name="Rectangle 14"/>
          <p:cNvSpPr/>
          <p:nvPr/>
        </p:nvSpPr>
        <p:spPr>
          <a:xfrm rot="20052249">
            <a:off x="3322699" y="4701091"/>
            <a:ext cx="2555457" cy="69110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Sub-eV energy resolution</a:t>
            </a:r>
          </a:p>
        </p:txBody>
      </p:sp>
    </p:spTree>
    <p:extLst>
      <p:ext uri="{BB962C8B-B14F-4D97-AF65-F5344CB8AC3E}">
        <p14:creationId xmlns:p14="http://schemas.microsoft.com/office/powerpoint/2010/main" val="3089590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KATRIN Handle Tritium?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024" y="1155518"/>
            <a:ext cx="6965576" cy="3263504"/>
          </a:xfrm>
        </p:spPr>
        <p:txBody>
          <a:bodyPr/>
          <a:lstStyle/>
          <a:p>
            <a:r>
              <a:rPr lang="en-US" dirty="0"/>
              <a:t>First tritium tests in May-June of 2018</a:t>
            </a:r>
          </a:p>
          <a:p>
            <a:r>
              <a:rPr lang="en-US" dirty="0"/>
              <a:t>0.5% T atoms circulating in D</a:t>
            </a:r>
            <a:r>
              <a:rPr lang="en-US" baseline="-25000" dirty="0"/>
              <a:t>2</a:t>
            </a:r>
            <a:r>
              <a:rPr lang="en-US" dirty="0"/>
              <a:t> gas</a:t>
            </a:r>
          </a:p>
          <a:p>
            <a:r>
              <a:rPr lang="en-US" dirty="0"/>
              <a:t>Tested everything except loops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Diana Parno -- KATRIN and the Neutrino-Mass Scale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DAF27-765E-C34C-8E8D-54AFAEE46E03}" type="slidenum">
              <a:rPr lang="en-US" smtClean="0"/>
              <a:t>26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330506" y="3290765"/>
            <a:ext cx="4096612" cy="2239128"/>
            <a:chOff x="3833197" y="4406493"/>
            <a:chExt cx="4096612" cy="2239128"/>
          </a:xfrm>
        </p:grpSpPr>
        <p:pic>
          <p:nvPicPr>
            <p:cNvPr id="9" name="Grafik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33197" y="4406493"/>
              <a:ext cx="4096612" cy="223912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754616" y="5799806"/>
              <a:ext cx="2253774" cy="830997"/>
            </a:xfrm>
            <a:prstGeom prst="rect">
              <a:avLst/>
            </a:prstGeom>
            <a:solidFill>
              <a:schemeClr val="bg1"/>
            </a:solidFill>
            <a:ln w="38100" cmpd="thinThick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First tritium injection: </a:t>
              </a:r>
            </a:p>
            <a:p>
              <a:pPr algn="ctr"/>
              <a:r>
                <a:rPr lang="en-US" sz="1600" dirty="0"/>
                <a:t>Friday 18 May</a:t>
              </a:r>
            </a:p>
            <a:p>
              <a:pPr algn="ctr"/>
              <a:r>
                <a:rPr lang="en-US" sz="1600" dirty="0"/>
                <a:t>7:48 am UTC </a:t>
              </a:r>
            </a:p>
          </p:txBody>
        </p:sp>
      </p:grpSp>
      <p:pic>
        <p:nvPicPr>
          <p:cNvPr id="11" name="Content Placeholder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1" r="2439" b="2244"/>
          <a:stretch/>
        </p:blipFill>
        <p:spPr>
          <a:xfrm>
            <a:off x="5111157" y="2441041"/>
            <a:ext cx="3989734" cy="39559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19844823">
            <a:off x="7167561" y="3179703"/>
            <a:ext cx="198483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chemeClr val="bg1">
                    <a:lumMod val="50000"/>
                  </a:schemeClr>
                </a:solidFill>
              </a:rPr>
              <a:t>Preliminary</a:t>
            </a:r>
          </a:p>
          <a:p>
            <a:r>
              <a:rPr lang="en-US" sz="2800" i="1" dirty="0">
                <a:solidFill>
                  <a:schemeClr val="bg1">
                    <a:lumMod val="50000"/>
                  </a:schemeClr>
                </a:solidFill>
              </a:rPr>
              <a:t>Day 1 Fit, </a:t>
            </a:r>
          </a:p>
          <a:p>
            <a:r>
              <a:rPr lang="en-US" sz="2800" i="1" dirty="0">
                <a:solidFill>
                  <a:schemeClr val="bg1">
                    <a:lumMod val="50000"/>
                  </a:schemeClr>
                </a:solidFill>
              </a:rPr>
              <a:t>Stats Only</a:t>
            </a:r>
          </a:p>
        </p:txBody>
      </p:sp>
    </p:spTree>
    <p:extLst>
      <p:ext uri="{BB962C8B-B14F-4D97-AF65-F5344CB8AC3E}">
        <p14:creationId xmlns:p14="http://schemas.microsoft.com/office/powerpoint/2010/main" val="61893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A1036-8256-E444-AAE5-4D36B7E41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6171"/>
            <a:ext cx="8655050" cy="1325563"/>
          </a:xfrm>
        </p:spPr>
        <p:txBody>
          <a:bodyPr/>
          <a:lstStyle/>
          <a:p>
            <a:r>
              <a:rPr lang="en-US" dirty="0"/>
              <a:t>Spring 2019: KATRIN Takes Off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D507E9-042F-2E45-93E8-DD93070F3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5127" y="1167638"/>
            <a:ext cx="3838873" cy="2579243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4F0658-3223-FB41-BFA7-67876E393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61" y="2365074"/>
            <a:ext cx="5689362" cy="408833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DAB82F5-9658-3E4B-A380-90047AC65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4458" y="4318932"/>
            <a:ext cx="3189507" cy="2134478"/>
          </a:xfrm>
        </p:spPr>
        <p:txBody>
          <a:bodyPr/>
          <a:lstStyle/>
          <a:p>
            <a:r>
              <a:rPr lang="en-US" dirty="0"/>
              <a:t>A few glitches remained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9AB1C1-20E4-8644-B113-1252ADCCE9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77"/>
          <a:stretch/>
        </p:blipFill>
        <p:spPr>
          <a:xfrm rot="2534590">
            <a:off x="6685481" y="2531323"/>
            <a:ext cx="1480782" cy="1028975"/>
          </a:xfrm>
          <a:prstGeom prst="rect">
            <a:avLst/>
          </a:prstGeo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3635B3C-2219-6946-99AE-04798B43F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Diana Parno -- KATRIN and the Neutrino-Mass Scale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B958C37-DB64-E74C-A687-DE65CA836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31C9E-13FA-6147-AE1B-75F234F521CC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8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5AEA6-1B11-4B46-8F81-FDE1E281A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55A2D8-894C-4D46-AD21-ED26113C51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Neutrinos and neutrino mass: A quick review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Molecular physics of T</a:t>
            </a:r>
            <a:r>
              <a:rPr lang="en-US" baseline="-25000" dirty="0">
                <a:solidFill>
                  <a:schemeClr val="bg1">
                    <a:lumMod val="65000"/>
                  </a:schemeClr>
                </a:solidFill>
              </a:rPr>
              <a:t>2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KATRIN: How to weigh a neutrino</a:t>
            </a:r>
          </a:p>
          <a:p>
            <a:r>
              <a:rPr lang="en-US" dirty="0"/>
              <a:t>Background considerations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KATRIN’s new results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What’s next?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DF9BE4-4A04-0945-9B0A-EBC3A7690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Diana Parno -- KATRIN and the Neutrino-Mass Scale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B7E509-3005-424A-8307-3C0A14A8A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503D8-17F2-5747-87AD-098ADBA9A39F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9822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17712-CBB5-8343-A8CE-941F450C8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Backgrounds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97AEA2E-63A5-AE49-A0F4-50644BF543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73" r="8830"/>
          <a:stretch/>
        </p:blipFill>
        <p:spPr>
          <a:xfrm>
            <a:off x="160931" y="2293514"/>
            <a:ext cx="8770418" cy="4074713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EFF6B1C-99FB-A443-90D4-2A32229C2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931" y="1218561"/>
            <a:ext cx="8770418" cy="1418313"/>
          </a:xfrm>
        </p:spPr>
        <p:txBody>
          <a:bodyPr>
            <a:normAutofit/>
          </a:bodyPr>
          <a:lstStyle/>
          <a:p>
            <a:r>
              <a:rPr lang="en-US" dirty="0"/>
              <a:t>Backgrounds 30x higher than design goal!</a:t>
            </a:r>
          </a:p>
          <a:p>
            <a:r>
              <a:rPr lang="en-US" dirty="0"/>
              <a:t>Two weird sources: Rydberg atoms and Rn decay </a:t>
            </a:r>
          </a:p>
          <a:p>
            <a:r>
              <a:rPr lang="en-US" dirty="0"/>
              <a:t>But, rates were stable and we have some countermeasures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3342C4-798F-9240-983C-9479B3CDE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Diana Parno -- KATRIN and the Neutrino-Mass Scale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7B247B-8710-1749-8366-C30029BAE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503D8-17F2-5747-87AD-098ADBA9A39F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376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3154" y="55634"/>
            <a:ext cx="8836936" cy="1143000"/>
          </a:xfrm>
        </p:spPr>
        <p:txBody>
          <a:bodyPr>
            <a:normAutofit fontScale="90000"/>
          </a:bodyPr>
          <a:lstStyle/>
          <a:p>
            <a:r>
              <a:rPr lang="en-US"/>
              <a:t>The Neutrino: A “Desperate Remedy”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" y="1269927"/>
            <a:ext cx="8826416" cy="3877815"/>
          </a:xfrm>
        </p:spPr>
        <p:txBody>
          <a:bodyPr/>
          <a:lstStyle/>
          <a:p>
            <a:r>
              <a:rPr lang="en-US" dirty="0"/>
              <a:t>1930: Proposed by Pauli to save energy conservation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Diana Parno -- KATRIN and the Neutrino-Mass Scale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8AD80-3F49-DD49-894F-EE000681981B}" type="slidenum">
              <a:rPr lang="uk-UA" smtClean="0"/>
              <a:t>3</a:t>
            </a:fld>
            <a:endParaRPr lang="uk-UA"/>
          </a:p>
        </p:txBody>
      </p:sp>
      <p:grpSp>
        <p:nvGrpSpPr>
          <p:cNvPr id="16" name="Group 15"/>
          <p:cNvGrpSpPr/>
          <p:nvPr/>
        </p:nvGrpSpPr>
        <p:grpSpPr>
          <a:xfrm>
            <a:off x="4507669" y="1698791"/>
            <a:ext cx="4208408" cy="3011611"/>
            <a:chOff x="317638" y="2088391"/>
            <a:chExt cx="4208408" cy="301161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638" y="2088391"/>
              <a:ext cx="4208408" cy="3011611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2476704" y="2607995"/>
              <a:ext cx="17373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Beta spectrum for T decay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252110" y="2592432"/>
            <a:ext cx="1819310" cy="1079779"/>
            <a:chOff x="2234335" y="2316318"/>
            <a:chExt cx="1819310" cy="1079779"/>
          </a:xfrm>
        </p:grpSpPr>
        <p:cxnSp>
          <p:nvCxnSpPr>
            <p:cNvPr id="21" name="Straight Arrow Connector 20"/>
            <p:cNvCxnSpPr/>
            <p:nvPr/>
          </p:nvCxnSpPr>
          <p:spPr>
            <a:xfrm>
              <a:off x="2957543" y="2739842"/>
              <a:ext cx="1096102" cy="46475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/>
            <p:cNvGrpSpPr/>
            <p:nvPr/>
          </p:nvGrpSpPr>
          <p:grpSpPr>
            <a:xfrm>
              <a:off x="2234335" y="2316318"/>
              <a:ext cx="708119" cy="638599"/>
              <a:chOff x="3318364" y="3951256"/>
              <a:chExt cx="708119" cy="638599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3446953" y="3951256"/>
                <a:ext cx="393073" cy="393073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3318364" y="4196782"/>
                <a:ext cx="393073" cy="39307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3633410" y="4178032"/>
                <a:ext cx="393073" cy="39307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4" name="Oval 23"/>
            <p:cNvSpPr/>
            <p:nvPr/>
          </p:nvSpPr>
          <p:spPr>
            <a:xfrm>
              <a:off x="3258618" y="2780177"/>
              <a:ext cx="231833" cy="231833"/>
            </a:xfrm>
            <a:prstGeom prst="ellipse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251937" y="2872877"/>
              <a:ext cx="7083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aseline="30000"/>
                <a:t>3</a:t>
              </a:r>
              <a:r>
                <a:rPr lang="en-US" sz="2800"/>
                <a:t>He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452821" y="2464869"/>
              <a:ext cx="4411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e</a:t>
              </a:r>
              <a:r>
                <a:rPr lang="en-US" sz="2800" baseline="30000"/>
                <a:t>-</a:t>
              </a:r>
              <a:endParaRPr lang="en-US" sz="280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960229" y="2084292"/>
            <a:ext cx="1297648" cy="901213"/>
            <a:chOff x="2934657" y="1711622"/>
            <a:chExt cx="1297648" cy="901213"/>
          </a:xfrm>
        </p:grpSpPr>
        <p:cxnSp>
          <p:nvCxnSpPr>
            <p:cNvPr id="22" name="Straight Arrow Connector 21"/>
            <p:cNvCxnSpPr/>
            <p:nvPr/>
          </p:nvCxnSpPr>
          <p:spPr>
            <a:xfrm flipV="1">
              <a:off x="2934657" y="1711622"/>
              <a:ext cx="1297648" cy="901213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/>
            <p:cNvSpPr/>
            <p:nvPr/>
          </p:nvSpPr>
          <p:spPr>
            <a:xfrm>
              <a:off x="3651001" y="2029752"/>
              <a:ext cx="107823" cy="106910"/>
            </a:xfrm>
            <a:prstGeom prst="ellipse">
              <a:avLst/>
            </a:prstGeom>
            <a:solidFill>
              <a:srgbClr val="5F25A7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3704913" y="1933363"/>
              <a:ext cx="492443" cy="523220"/>
              <a:chOff x="4572684" y="5604927"/>
              <a:chExt cx="492443" cy="52322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4572684" y="5604927"/>
                <a:ext cx="49244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latin typeface="Symbol" charset="2"/>
                    <a:cs typeface="Symbol" charset="2"/>
                  </a:rPr>
                  <a:t>n</a:t>
                </a:r>
                <a:r>
                  <a:rPr lang="en-US" sz="2800" baseline="-25000"/>
                  <a:t>e</a:t>
                </a:r>
              </a:p>
            </p:txBody>
          </p:sp>
          <p:cxnSp>
            <p:nvCxnSpPr>
              <p:cNvPr id="30" name="Straight Connector 29"/>
              <p:cNvCxnSpPr/>
              <p:nvPr/>
            </p:nvCxnSpPr>
            <p:spPr>
              <a:xfrm>
                <a:off x="4669008" y="5786215"/>
                <a:ext cx="14110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4" name="Group 33"/>
          <p:cNvGrpSpPr/>
          <p:nvPr/>
        </p:nvGrpSpPr>
        <p:grpSpPr>
          <a:xfrm>
            <a:off x="744580" y="2596431"/>
            <a:ext cx="1507357" cy="1084916"/>
            <a:chOff x="2508349" y="3253477"/>
            <a:chExt cx="1507357" cy="1084916"/>
          </a:xfrm>
        </p:grpSpPr>
        <p:sp>
          <p:nvSpPr>
            <p:cNvPr id="35" name="Right Arrow 34"/>
            <p:cNvSpPr/>
            <p:nvPr/>
          </p:nvSpPr>
          <p:spPr>
            <a:xfrm>
              <a:off x="2508349" y="3346902"/>
              <a:ext cx="1507357" cy="453588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2785489" y="3253477"/>
              <a:ext cx="708119" cy="638599"/>
              <a:chOff x="3318364" y="3951256"/>
              <a:chExt cx="708119" cy="638599"/>
            </a:xfrm>
          </p:grpSpPr>
          <p:sp>
            <p:nvSpPr>
              <p:cNvPr id="38" name="Oval 37"/>
              <p:cNvSpPr/>
              <p:nvPr/>
            </p:nvSpPr>
            <p:spPr>
              <a:xfrm>
                <a:off x="3446953" y="3951256"/>
                <a:ext cx="393073" cy="393073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3318364" y="4196782"/>
                <a:ext cx="393073" cy="39307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3633410" y="4178032"/>
                <a:ext cx="393073" cy="393073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2853953" y="3815173"/>
              <a:ext cx="5297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aseline="30000"/>
                <a:t>3</a:t>
              </a:r>
              <a:r>
                <a:rPr lang="en-US" sz="2800"/>
                <a:t>H</a:t>
              </a:r>
            </a:p>
          </p:txBody>
        </p:sp>
      </p:grpSp>
      <p:sp>
        <p:nvSpPr>
          <p:cNvPr id="44" name="Content Placeholder 1"/>
          <p:cNvSpPr txBox="1">
            <a:spLocks/>
          </p:cNvSpPr>
          <p:nvPr/>
        </p:nvSpPr>
        <p:spPr>
          <a:xfrm>
            <a:off x="163154" y="3834334"/>
            <a:ext cx="4917100" cy="1400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Font typeface="Wingdings" charset="2"/>
              <a:buChar char=""/>
              <a:defRPr sz="2800" kern="1200">
                <a:solidFill>
                  <a:schemeClr val="tx1"/>
                </a:solidFill>
                <a:latin typeface="Book Antiqua"/>
                <a:ea typeface="+mn-ea"/>
                <a:cs typeface="Book Antiqu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Font typeface="Wingdings" charset="2"/>
              <a:buChar char="²"/>
              <a:defRPr sz="2600" kern="1200">
                <a:solidFill>
                  <a:schemeClr val="tx1"/>
                </a:solidFill>
                <a:latin typeface="Book Antiqua"/>
                <a:ea typeface="+mn-ea"/>
                <a:cs typeface="Book Antiqu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Font typeface="Wingdings" charset="2"/>
              <a:buChar char="²"/>
              <a:defRPr sz="2600" kern="1200">
                <a:solidFill>
                  <a:schemeClr val="tx1"/>
                </a:solidFill>
                <a:latin typeface="Book Antiqua"/>
                <a:ea typeface="+mn-ea"/>
                <a:cs typeface="Book Antiqu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Font typeface="Wingdings" charset="2"/>
              <a:buChar char="²"/>
              <a:defRPr sz="2600" kern="1200">
                <a:solidFill>
                  <a:schemeClr val="tx1"/>
                </a:solidFill>
                <a:latin typeface="Book Antiqua"/>
                <a:ea typeface="+mn-ea"/>
                <a:cs typeface="Book Antiqu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Font typeface="Wingdings" charset="2"/>
              <a:buChar char="²"/>
              <a:defRPr sz="2600" kern="1200">
                <a:solidFill>
                  <a:schemeClr val="tx1"/>
                </a:solidFill>
                <a:latin typeface="Book Antiqua"/>
                <a:ea typeface="+mn-ea"/>
                <a:cs typeface="Book Antiqu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+mn-lt"/>
              </a:rPr>
              <a:t>Additional, unseen particle needed to explain beta spectrum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985461" y="4695546"/>
            <a:ext cx="4244407" cy="1660804"/>
            <a:chOff x="2985461" y="4695546"/>
            <a:chExt cx="4244407" cy="1660804"/>
          </a:xfrm>
        </p:grpSpPr>
        <p:grpSp>
          <p:nvGrpSpPr>
            <p:cNvPr id="15" name="Group 14"/>
            <p:cNvGrpSpPr/>
            <p:nvPr/>
          </p:nvGrpSpPr>
          <p:grpSpPr>
            <a:xfrm>
              <a:off x="2985461" y="4695546"/>
              <a:ext cx="4244407" cy="1660804"/>
              <a:chOff x="310800" y="2965843"/>
              <a:chExt cx="4244407" cy="1660804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0800" y="3138752"/>
                <a:ext cx="1050773" cy="1487895"/>
              </a:xfrm>
              <a:prstGeom prst="rect">
                <a:avLst/>
              </a:prstGeom>
            </p:spPr>
          </p:pic>
          <p:grpSp>
            <p:nvGrpSpPr>
              <p:cNvPr id="13" name="Group 12"/>
              <p:cNvGrpSpPr/>
              <p:nvPr/>
            </p:nvGrpSpPr>
            <p:grpSpPr>
              <a:xfrm>
                <a:off x="1404604" y="2965843"/>
                <a:ext cx="3150603" cy="923330"/>
                <a:chOff x="1782227" y="4217528"/>
                <a:chExt cx="3150603" cy="923330"/>
              </a:xfrm>
            </p:grpSpPr>
            <p:sp>
              <p:nvSpPr>
                <p:cNvPr id="12" name="Rounded Rectangular Callout 11"/>
                <p:cNvSpPr/>
                <p:nvPr/>
              </p:nvSpPr>
              <p:spPr>
                <a:xfrm>
                  <a:off x="1782227" y="4232384"/>
                  <a:ext cx="3095781" cy="881066"/>
                </a:xfrm>
                <a:prstGeom prst="wedgeRoundRectCallout">
                  <a:avLst>
                    <a:gd name="adj1" fmla="val -54208"/>
                    <a:gd name="adj2" fmla="val 69065"/>
                    <a:gd name="adj3" fmla="val 16667"/>
                  </a:avLst>
                </a:prstGeom>
                <a:solidFill>
                  <a:srgbClr val="C2D0FF"/>
                </a:solidFill>
                <a:ln>
                  <a:solidFill>
                    <a:srgbClr val="00009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1837050" y="4217528"/>
                  <a:ext cx="3095780" cy="92333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i="1"/>
                    <a:t>I have done a terrible thing. I have postulated a particle that cannot be detected.</a:t>
                  </a:r>
                </a:p>
              </p:txBody>
            </p:sp>
          </p:grpSp>
        </p:grpSp>
        <p:sp>
          <p:nvSpPr>
            <p:cNvPr id="8" name="TextBox 7"/>
            <p:cNvSpPr txBox="1"/>
            <p:nvPr/>
          </p:nvSpPr>
          <p:spPr>
            <a:xfrm>
              <a:off x="5165383" y="5652962"/>
              <a:ext cx="19113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>
                  <a:latin typeface="Book Antiqua"/>
                  <a:cs typeface="Book Antiqua"/>
                </a:rPr>
                <a:t>-- Wolfgang Pauli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930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Rydberg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7220" y="3103759"/>
            <a:ext cx="3284579" cy="1851503"/>
          </a:xfrm>
        </p:spPr>
        <p:txBody>
          <a:bodyPr>
            <a:normAutofit fontScale="92500"/>
          </a:bodyPr>
          <a:lstStyle/>
          <a:p>
            <a:r>
              <a:rPr lang="en-US" dirty="0"/>
              <a:t>Dominant background</a:t>
            </a:r>
          </a:p>
          <a:p>
            <a:r>
              <a:rPr lang="en-US" dirty="0"/>
              <a:t>Tested with </a:t>
            </a:r>
            <a:r>
              <a:rPr lang="en-US" baseline="30000" dirty="0"/>
              <a:t>220</a:t>
            </a:r>
            <a:r>
              <a:rPr lang="en-US" dirty="0"/>
              <a:t>Rn source </a:t>
            </a:r>
          </a:p>
          <a:p>
            <a:pPr lvl="1"/>
            <a:r>
              <a:rPr lang="en-US" dirty="0"/>
              <a:t>All daughters are short-lived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Diana Parno -- KATRIN and the Neutrino-Mass Scale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DAF27-765E-C34C-8E8D-54AFAEE46E03}" type="slidenum">
              <a:rPr lang="en-US" smtClean="0"/>
              <a:t>30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" y="1689593"/>
            <a:ext cx="5565133" cy="39737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72654" y="6175954"/>
            <a:ext cx="3219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Slide credit: Luke </a:t>
            </a:r>
            <a:r>
              <a:rPr lang="en-US" sz="1400" i="1" dirty="0" err="1"/>
              <a:t>Kippenbrock</a:t>
            </a:r>
            <a:r>
              <a:rPr lang="en-US" sz="1400" i="1" dirty="0"/>
              <a:t>, UW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2104" y="1689592"/>
            <a:ext cx="2823246" cy="141647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" y="3029559"/>
            <a:ext cx="2750545" cy="1278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-1" y="4316120"/>
            <a:ext cx="2750545" cy="1278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783712" y="4338281"/>
            <a:ext cx="2750545" cy="1278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531967" y="1758687"/>
            <a:ext cx="2947033" cy="1278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203584" y="2626269"/>
            <a:ext cx="627095" cy="338554"/>
          </a:xfrm>
          <a:prstGeom prst="rect">
            <a:avLst/>
          </a:prstGeom>
          <a:solidFill>
            <a:srgbClr val="A8A8AC"/>
          </a:solidFill>
        </p:spPr>
        <p:txBody>
          <a:bodyPr wrap="none" rtlCol="0">
            <a:spAutoFit/>
          </a:bodyPr>
          <a:lstStyle/>
          <a:p>
            <a:r>
              <a:rPr lang="en-US" sz="1600" baseline="30000" dirty="0">
                <a:latin typeface="Book Antiqua" charset="0"/>
                <a:ea typeface="Book Antiqua" charset="0"/>
                <a:cs typeface="Book Antiqua" charset="0"/>
              </a:rPr>
              <a:t>210</a:t>
            </a:r>
            <a:r>
              <a:rPr lang="en-US" sz="1600" dirty="0">
                <a:latin typeface="Book Antiqua" charset="0"/>
                <a:ea typeface="Book Antiqua" charset="0"/>
                <a:cs typeface="Book Antiqua" charset="0"/>
              </a:rPr>
              <a:t>Po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783712" y="1750107"/>
            <a:ext cx="2783713" cy="25795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91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6171"/>
            <a:ext cx="8534774" cy="1325563"/>
          </a:xfrm>
        </p:spPr>
        <p:txBody>
          <a:bodyPr/>
          <a:lstStyle/>
          <a:p>
            <a:r>
              <a:rPr lang="en-US" dirty="0"/>
              <a:t>Does This </a:t>
            </a:r>
            <a:r>
              <a:rPr lang="en-US" i="1" dirty="0"/>
              <a:t>Really</a:t>
            </a:r>
            <a:r>
              <a:rPr lang="en-US" dirty="0"/>
              <a:t> Make Sense?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91" y="1143843"/>
            <a:ext cx="8463304" cy="3263504"/>
          </a:xfrm>
        </p:spPr>
        <p:txBody>
          <a:bodyPr/>
          <a:lstStyle/>
          <a:p>
            <a:r>
              <a:rPr lang="en-US" dirty="0"/>
              <a:t>Dominant background is homogeneously distributed in the volume</a:t>
            </a:r>
          </a:p>
          <a:p>
            <a:r>
              <a:rPr lang="en-US" dirty="0"/>
              <a:t>Background electrons are created with very low energy    (&lt; 1 eV)</a:t>
            </a:r>
          </a:p>
          <a:p>
            <a:r>
              <a:rPr lang="en-US" dirty="0"/>
              <a:t>Rate dependence on temperature, inner-electrode offset, </a:t>
            </a:r>
            <a:r>
              <a:rPr lang="en-US" dirty="0" err="1"/>
              <a:t>bakeout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Diana Parno -- KATRIN and the Neutrino-Mass Scale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DAF27-765E-C34C-8E8D-54AFAEE46E03}" type="slidenum">
              <a:rPr lang="en-US" smtClean="0"/>
              <a:t>31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070" y="3381761"/>
            <a:ext cx="5238597" cy="298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3655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006" y="34450"/>
            <a:ext cx="8902201" cy="1325563"/>
          </a:xfrm>
        </p:spPr>
        <p:txBody>
          <a:bodyPr>
            <a:normAutofit/>
          </a:bodyPr>
          <a:lstStyle/>
          <a:p>
            <a:r>
              <a:rPr lang="en-US" sz="3600" dirty="0"/>
              <a:t>Rydberg Backgrounds: I Want to Believe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675" y="1425002"/>
            <a:ext cx="7886700" cy="721375"/>
          </a:xfrm>
        </p:spPr>
        <p:txBody>
          <a:bodyPr/>
          <a:lstStyle/>
          <a:p>
            <a:r>
              <a:rPr lang="en-US" dirty="0"/>
              <a:t>Blackbody radiation really can ionize these atoms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Diana Parno -- KATRIN and the Neutrino-Mass Scale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DAF27-765E-C34C-8E8D-54AFAEE46E03}" type="slidenum">
              <a:rPr lang="en-US" smtClean="0"/>
              <a:t>32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99" y="2130359"/>
            <a:ext cx="4651597" cy="33082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21839" y="5566231"/>
            <a:ext cx="3219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PhD thesis, </a:t>
            </a:r>
            <a:r>
              <a:rPr lang="en-US" sz="1400" i="1" dirty="0" err="1"/>
              <a:t>Nikolaus</a:t>
            </a:r>
            <a:r>
              <a:rPr lang="en-US" sz="1400" i="1" dirty="0"/>
              <a:t> </a:t>
            </a:r>
            <a:r>
              <a:rPr lang="en-US" sz="1400" i="1" dirty="0" err="1"/>
              <a:t>Trost</a:t>
            </a:r>
            <a:r>
              <a:rPr lang="en-US" sz="1400" i="1" dirty="0"/>
              <a:t> (KIT)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31545" y="4335338"/>
            <a:ext cx="17011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BBR spectrum, 293 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18806" y="2704118"/>
            <a:ext cx="2974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4">
                    <a:lumMod val="75000"/>
                  </a:schemeClr>
                </a:solidFill>
              </a:rPr>
              <a:t>Hydrogen binding energies, 8 ≤ n ≤ 40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24579" y="5242142"/>
            <a:ext cx="112624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/>
              <a:t>Energy (eV)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-391619" y="3403539"/>
            <a:ext cx="156691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Intensity (arb. u.)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4804813" y="2087383"/>
            <a:ext cx="4308239" cy="3984882"/>
            <a:chOff x="4705437" y="534863"/>
            <a:chExt cx="4308239" cy="398488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16276" y="1331250"/>
              <a:ext cx="4197400" cy="2739859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746694" y="3873414"/>
              <a:ext cx="2830532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/>
                <a:t>Inner electrode offset potential (V)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 rot="16200000">
              <a:off x="3142784" y="2097516"/>
              <a:ext cx="349463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Relative background reduction</a:t>
              </a:r>
            </a:p>
          </p:txBody>
        </p:sp>
      </p:grpSp>
      <p:sp>
        <p:nvSpPr>
          <p:cNvPr id="18" name="Content Placeholder 2"/>
          <p:cNvSpPr txBox="1">
            <a:spLocks/>
          </p:cNvSpPr>
          <p:nvPr/>
        </p:nvSpPr>
        <p:spPr>
          <a:xfrm>
            <a:off x="5123407" y="1924391"/>
            <a:ext cx="4330212" cy="10188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61938" indent="-261938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3"/>
              </a:buClr>
              <a:buFont typeface=".LucidaGrandeUI" charset="0"/>
              <a:buChar char="◆"/>
              <a:tabLst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3647" indent="-260747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.LucidaGrandeUI" charset="0"/>
              <a:buChar char="◆"/>
              <a:tabLst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5356" indent="-259556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.LucidaGrandeUI" charset="0"/>
              <a:buChar char="◆"/>
              <a:tabLst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8256" indent="-259556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.LucidaGrandeUI" charset="0"/>
              <a:buChar char="◆"/>
              <a:tabLst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29966" indent="-258366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.LucidaGrandeUI" charset="0"/>
              <a:buChar char="◆"/>
              <a:tabLst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Simulations reproduce measured rate, dependences</a:t>
            </a:r>
          </a:p>
        </p:txBody>
      </p:sp>
    </p:spTree>
    <p:extLst>
      <p:ext uri="{BB962C8B-B14F-4D97-AF65-F5344CB8AC3E}">
        <p14:creationId xmlns:p14="http://schemas.microsoft.com/office/powerpoint/2010/main" val="359829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Radon-Induced Backgrounds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Diana Parno -- KATRIN and the Neutrino-Mass Scale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DAF27-765E-C34C-8E8D-54AFAEE46E03}" type="slidenum">
              <a:rPr lang="en-US" smtClean="0"/>
              <a:t>33</a:t>
            </a:fld>
            <a:endParaRPr lang="en-US"/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FBD8AECB-5F65-2E40-9C03-6B8A4CAEC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460" y="4139979"/>
            <a:ext cx="7291017" cy="1728192"/>
          </a:xfrm>
        </p:spPr>
        <p:txBody>
          <a:bodyPr>
            <a:noAutofit/>
          </a:bodyPr>
          <a:lstStyle/>
          <a:p>
            <a:r>
              <a:rPr lang="en-US" baseline="30000" dirty="0">
                <a:latin typeface="Calibri" panose="020F0502020204030204" pitchFamily="34" charset="0"/>
              </a:rPr>
              <a:t>219</a:t>
            </a:r>
            <a:r>
              <a:rPr lang="en-US" dirty="0">
                <a:latin typeface="Calibri" panose="020F0502020204030204" pitchFamily="34" charset="0"/>
              </a:rPr>
              <a:t>Rn emanates from NEG pumps</a:t>
            </a:r>
          </a:p>
          <a:p>
            <a:r>
              <a:rPr lang="en-US" dirty="0" err="1">
                <a:latin typeface="Calibri" panose="020F0502020204030204" pitchFamily="34" charset="0"/>
              </a:rPr>
              <a:t>Shakeoff</a:t>
            </a:r>
            <a:r>
              <a:rPr lang="en-US" dirty="0">
                <a:latin typeface="Calibri" panose="020F0502020204030204" pitchFamily="34" charset="0"/>
              </a:rPr>
              <a:t> electrons are magnetically trapped and ionize residual gas molecules</a:t>
            </a:r>
          </a:p>
          <a:p>
            <a:r>
              <a:rPr lang="en-US" dirty="0">
                <a:latin typeface="Calibri" panose="020F0502020204030204" pitchFamily="34" charset="0"/>
              </a:rPr>
              <a:t>Detected electrons show motion pattern of progenitors</a:t>
            </a:r>
          </a:p>
        </p:txBody>
      </p:sp>
      <p:pic>
        <p:nvPicPr>
          <p:cNvPr id="21" name="Grafik 7">
            <a:extLst>
              <a:ext uri="{FF2B5EF4-FFF2-40B4-BE49-F238E27FC236}">
                <a16:creationId xmlns:a16="http://schemas.microsoft.com/office/drawing/2014/main" id="{217E4EF8-8140-9847-BC1C-655DAD794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02" y="1783745"/>
            <a:ext cx="5439921" cy="2372883"/>
          </a:xfrm>
          <a:prstGeom prst="rect">
            <a:avLst/>
          </a:prstGeom>
        </p:spPr>
      </p:pic>
      <p:pic>
        <p:nvPicPr>
          <p:cNvPr id="22" name="Grafik 8">
            <a:extLst>
              <a:ext uri="{FF2B5EF4-FFF2-40B4-BE49-F238E27FC236}">
                <a16:creationId xmlns:a16="http://schemas.microsoft.com/office/drawing/2014/main" id="{9199513A-D881-DF4C-8170-D81B443150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012" y="2895228"/>
            <a:ext cx="2553978" cy="1944216"/>
          </a:xfrm>
          <a:prstGeom prst="rect">
            <a:avLst/>
          </a:prstGeom>
        </p:spPr>
      </p:pic>
      <p:sp>
        <p:nvSpPr>
          <p:cNvPr id="23" name="Inhaltsplatzhalter 2">
            <a:extLst>
              <a:ext uri="{FF2B5EF4-FFF2-40B4-BE49-F238E27FC236}">
                <a16:creationId xmlns:a16="http://schemas.microsoft.com/office/drawing/2014/main" id="{BB93D06C-35D2-D34C-9A55-58A0F0824691}"/>
              </a:ext>
            </a:extLst>
          </p:cNvPr>
          <p:cNvSpPr txBox="1">
            <a:spLocks/>
          </p:cNvSpPr>
          <p:nvPr/>
        </p:nvSpPr>
        <p:spPr bwMode="auto">
          <a:xfrm>
            <a:off x="6768766" y="2950994"/>
            <a:ext cx="1779177" cy="296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60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sz="1400" kern="0" dirty="0">
                <a:solidFill>
                  <a:schemeClr val="accent2"/>
                </a:solidFill>
                <a:latin typeface="Calibri" panose="020F0502020204030204" pitchFamily="34" charset="0"/>
              </a:rPr>
              <a:t>clustered events</a:t>
            </a:r>
          </a:p>
        </p:txBody>
      </p:sp>
      <p:sp>
        <p:nvSpPr>
          <p:cNvPr id="24" name="Inhaltsplatzhalter 2">
            <a:extLst>
              <a:ext uri="{FF2B5EF4-FFF2-40B4-BE49-F238E27FC236}">
                <a16:creationId xmlns:a16="http://schemas.microsoft.com/office/drawing/2014/main" id="{B10691D2-D6A6-8541-8AD3-2E1A07A8C94B}"/>
              </a:ext>
            </a:extLst>
          </p:cNvPr>
          <p:cNvSpPr txBox="1">
            <a:spLocks/>
          </p:cNvSpPr>
          <p:nvPr/>
        </p:nvSpPr>
        <p:spPr bwMode="auto">
          <a:xfrm>
            <a:off x="6768766" y="3632851"/>
            <a:ext cx="1779177" cy="296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60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sz="1400" kern="0" dirty="0">
                <a:solidFill>
                  <a:srgbClr val="99CCFF"/>
                </a:solidFill>
                <a:latin typeface="Calibri" panose="020F0502020204030204" pitchFamily="34" charset="0"/>
              </a:rPr>
              <a:t>“single” events</a:t>
            </a:r>
          </a:p>
        </p:txBody>
      </p:sp>
      <p:cxnSp>
        <p:nvCxnSpPr>
          <p:cNvPr id="25" name="Gerade Verbindung mit Pfeil 11">
            <a:extLst>
              <a:ext uri="{FF2B5EF4-FFF2-40B4-BE49-F238E27FC236}">
                <a16:creationId xmlns:a16="http://schemas.microsoft.com/office/drawing/2014/main" id="{437A50DA-1125-9446-8B0D-F8CFF6A3BF8F}"/>
              </a:ext>
            </a:extLst>
          </p:cNvPr>
          <p:cNvCxnSpPr/>
          <p:nvPr/>
        </p:nvCxnSpPr>
        <p:spPr>
          <a:xfrm>
            <a:off x="8073496" y="3099259"/>
            <a:ext cx="533753" cy="257539"/>
          </a:xfrm>
          <a:prstGeom prst="straightConnector1">
            <a:avLst/>
          </a:prstGeom>
          <a:ln w="25400">
            <a:solidFill>
              <a:schemeClr val="accent2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12">
            <a:extLst>
              <a:ext uri="{FF2B5EF4-FFF2-40B4-BE49-F238E27FC236}">
                <a16:creationId xmlns:a16="http://schemas.microsoft.com/office/drawing/2014/main" id="{501399E3-7437-9E46-B9DD-F66D9037D01A}"/>
              </a:ext>
            </a:extLst>
          </p:cNvPr>
          <p:cNvCxnSpPr/>
          <p:nvPr/>
        </p:nvCxnSpPr>
        <p:spPr>
          <a:xfrm>
            <a:off x="8073495" y="3099259"/>
            <a:ext cx="266876" cy="1028515"/>
          </a:xfrm>
          <a:prstGeom prst="straightConnector1">
            <a:avLst/>
          </a:prstGeom>
          <a:ln w="25400">
            <a:solidFill>
              <a:schemeClr val="accent2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13">
            <a:extLst>
              <a:ext uri="{FF2B5EF4-FFF2-40B4-BE49-F238E27FC236}">
                <a16:creationId xmlns:a16="http://schemas.microsoft.com/office/drawing/2014/main" id="{2E62E91B-CF66-1941-910B-3AEEC2B26C85}"/>
              </a:ext>
            </a:extLst>
          </p:cNvPr>
          <p:cNvCxnSpPr/>
          <p:nvPr/>
        </p:nvCxnSpPr>
        <p:spPr>
          <a:xfrm flipH="1">
            <a:off x="7234424" y="3975348"/>
            <a:ext cx="328095" cy="554068"/>
          </a:xfrm>
          <a:prstGeom prst="straightConnector1">
            <a:avLst/>
          </a:prstGeom>
          <a:ln w="25400">
            <a:solidFill>
              <a:srgbClr val="99CCFF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14">
            <a:extLst>
              <a:ext uri="{FF2B5EF4-FFF2-40B4-BE49-F238E27FC236}">
                <a16:creationId xmlns:a16="http://schemas.microsoft.com/office/drawing/2014/main" id="{75AC26FB-8393-1B45-8F63-7F9BAAD65B28}"/>
              </a:ext>
            </a:extLst>
          </p:cNvPr>
          <p:cNvCxnSpPr/>
          <p:nvPr/>
        </p:nvCxnSpPr>
        <p:spPr>
          <a:xfrm>
            <a:off x="7562518" y="3975348"/>
            <a:ext cx="146352" cy="554068"/>
          </a:xfrm>
          <a:prstGeom prst="straightConnector1">
            <a:avLst/>
          </a:prstGeom>
          <a:ln w="25400">
            <a:solidFill>
              <a:srgbClr val="99CCFF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Grafik 15">
            <a:extLst>
              <a:ext uri="{FF2B5EF4-FFF2-40B4-BE49-F238E27FC236}">
                <a16:creationId xmlns:a16="http://schemas.microsoft.com/office/drawing/2014/main" id="{9833FC14-2BC0-0D4F-9604-916CE4004E6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506" y="1671092"/>
            <a:ext cx="1333428" cy="1112058"/>
          </a:xfrm>
          <a:prstGeom prst="rect">
            <a:avLst/>
          </a:prstGeom>
        </p:spPr>
      </p:pic>
      <p:sp>
        <p:nvSpPr>
          <p:cNvPr id="30" name="TextBox 2">
            <a:extLst>
              <a:ext uri="{FF2B5EF4-FFF2-40B4-BE49-F238E27FC236}">
                <a16:creationId xmlns:a16="http://schemas.microsoft.com/office/drawing/2014/main" id="{F65C0585-8F77-994E-B384-1C45B4CDE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5264" y="1795616"/>
            <a:ext cx="97488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>
                <a:latin typeface="Calibri" panose="020F0502020204030204" pitchFamily="34" charset="0"/>
              </a:rPr>
              <a:t>simulation</a:t>
            </a:r>
          </a:p>
        </p:txBody>
      </p:sp>
      <p:sp>
        <p:nvSpPr>
          <p:cNvPr id="31" name="TextBox 2">
            <a:extLst>
              <a:ext uri="{FF2B5EF4-FFF2-40B4-BE49-F238E27FC236}">
                <a16:creationId xmlns:a16="http://schemas.microsoft.com/office/drawing/2014/main" id="{0967741D-1E36-E74D-9BCC-2F85D5F89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6758" y="2530011"/>
            <a:ext cx="12213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>
                <a:latin typeface="Calibri" panose="020F0502020204030204" pitchFamily="34" charset="0"/>
              </a:rPr>
              <a:t>measurement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777751" y="5615024"/>
            <a:ext cx="3219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Slide credit: Florian </a:t>
            </a:r>
            <a:r>
              <a:rPr lang="en-US" sz="1400" i="1" dirty="0" err="1"/>
              <a:t>Fränkle</a:t>
            </a:r>
            <a:r>
              <a:rPr lang="en-US" sz="1400" i="1" dirty="0"/>
              <a:t>, KIT</a:t>
            </a:r>
          </a:p>
        </p:txBody>
      </p:sp>
    </p:spTree>
    <p:extLst>
      <p:ext uri="{BB962C8B-B14F-4D97-AF65-F5344CB8AC3E}">
        <p14:creationId xmlns:p14="http://schemas.microsoft.com/office/powerpoint/2010/main" val="33365552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302" y="174247"/>
            <a:ext cx="8798183" cy="994172"/>
          </a:xfrm>
        </p:spPr>
        <p:txBody>
          <a:bodyPr>
            <a:noAutofit/>
          </a:bodyPr>
          <a:lstStyle/>
          <a:p>
            <a:r>
              <a:rPr lang="en-US" sz="3600" dirty="0"/>
              <a:t>Suppression: Radon-Induced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25712"/>
            <a:ext cx="4348716" cy="2436994"/>
          </a:xfrm>
        </p:spPr>
        <p:txBody>
          <a:bodyPr>
            <a:normAutofit/>
          </a:bodyPr>
          <a:lstStyle/>
          <a:p>
            <a:r>
              <a:rPr lang="en-US" dirty="0"/>
              <a:t>LN-cooled baffle at each pump port</a:t>
            </a:r>
          </a:p>
          <a:p>
            <a:r>
              <a:rPr lang="en-US" dirty="0"/>
              <a:t>~97% suppression with all three baffles cold</a:t>
            </a:r>
          </a:p>
          <a:p>
            <a:r>
              <a:rPr lang="en-US" dirty="0"/>
              <a:t>Testing optimal regeneration strategy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Diana Parno -- KATRIN and the Neutrino-Mass Scale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DAF27-765E-C34C-8E8D-54AFAEE46E03}" type="slidenum">
              <a:rPr lang="en-US" smtClean="0"/>
              <a:t>34</a:t>
            </a:fld>
            <a:endParaRPr lang="en-US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9FCC54B-5D67-974D-9396-6574F2A336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452" y="1548235"/>
            <a:ext cx="5064513" cy="36386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42013" y="5414678"/>
            <a:ext cx="3219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PhD thesis, Fabian Harms (KIT)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" y="2313090"/>
            <a:ext cx="2680148" cy="935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61938" indent="-261938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3"/>
              </a:buClr>
              <a:buFont typeface=".LucidaGrandeUI" charset="0"/>
              <a:buChar char="◆"/>
              <a:tabLst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3647" indent="-260747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.LucidaGrandeUI" charset="0"/>
              <a:buChar char="◆"/>
              <a:tabLst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5356" indent="-259556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.LucidaGrandeUI" charset="0"/>
              <a:buChar char="◆"/>
              <a:tabLst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8256" indent="-259556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.LucidaGrandeUI" charset="0"/>
              <a:buChar char="◆"/>
              <a:tabLst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29966" indent="-258366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.LucidaGrandeUI" charset="0"/>
              <a:buChar char="◆"/>
              <a:tabLst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2" name="image-filtered.png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1340075" y="4342912"/>
            <a:ext cx="2114886" cy="215652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3" name="TextBox 12"/>
          <p:cNvSpPr txBox="1"/>
          <p:nvPr/>
        </p:nvSpPr>
        <p:spPr>
          <a:xfrm rot="16200000">
            <a:off x="2758866" y="3243363"/>
            <a:ext cx="31206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Total background rate (cps)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11977" y="4988341"/>
            <a:ext cx="355222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Rate of events in clusters (cps)</a:t>
            </a:r>
          </a:p>
        </p:txBody>
      </p:sp>
    </p:spTree>
    <p:extLst>
      <p:ext uri="{BB962C8B-B14F-4D97-AF65-F5344CB8AC3E}">
        <p14:creationId xmlns:p14="http://schemas.microsoft.com/office/powerpoint/2010/main" val="36212530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5AEA6-1B11-4B46-8F81-FDE1E281A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55A2D8-894C-4D46-AD21-ED26113C51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Neutrinos and neutrino mass: A quick review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Molecular physics of T</a:t>
            </a:r>
            <a:r>
              <a:rPr lang="en-US" baseline="-25000" dirty="0">
                <a:solidFill>
                  <a:schemeClr val="bg1">
                    <a:lumMod val="65000"/>
                  </a:schemeClr>
                </a:solidFill>
              </a:rPr>
              <a:t>2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KATRIN: How to weigh a neutrino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Background considerations</a:t>
            </a:r>
          </a:p>
          <a:p>
            <a:r>
              <a:rPr lang="en-US" dirty="0"/>
              <a:t>KATRIN’s new results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What’s next?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DF9BE4-4A04-0945-9B0A-EBC3A7690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Diana Parno -- KATRIN and the Neutrino-Mass Scale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B7E509-3005-424A-8307-3C0A14A8A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503D8-17F2-5747-87AD-098ADBA9A39F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9783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the Data (in Principle)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991" y="1867547"/>
            <a:ext cx="3700980" cy="3263504"/>
          </a:xfrm>
        </p:spPr>
        <p:txBody>
          <a:bodyPr/>
          <a:lstStyle/>
          <a:p>
            <a:r>
              <a:rPr lang="en-US" dirty="0"/>
              <a:t>A KATRIN spectral fit ideally has four parameters:</a:t>
            </a:r>
          </a:p>
          <a:p>
            <a:pPr lvl="1"/>
            <a:r>
              <a:rPr lang="en-US" dirty="0"/>
              <a:t>Amplitude / intensity</a:t>
            </a:r>
          </a:p>
          <a:p>
            <a:pPr lvl="1"/>
            <a:r>
              <a:rPr lang="en-US" dirty="0"/>
              <a:t>Background rate</a:t>
            </a:r>
          </a:p>
          <a:p>
            <a:pPr lvl="1"/>
            <a:r>
              <a:rPr lang="en-US" dirty="0"/>
              <a:t>Endpoint energy</a:t>
            </a:r>
          </a:p>
          <a:p>
            <a:pPr lvl="1"/>
            <a:r>
              <a:rPr lang="en-US" dirty="0"/>
              <a:t>m</a:t>
            </a:r>
            <a:r>
              <a:rPr lang="en-US" baseline="-25000" dirty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baseline="30000" dirty="0"/>
              <a:t>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Diana Parno -- KATRIN and the Neutrino-Mass Scale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DAF27-765E-C34C-8E8D-54AFAEE46E03}" type="slidenum">
              <a:rPr lang="en-US" smtClean="0"/>
              <a:t>36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7431" y="1664955"/>
            <a:ext cx="5473931" cy="39300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96287" y="5659299"/>
            <a:ext cx="3545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PhD thesis, Marco </a:t>
            </a:r>
            <a:r>
              <a:rPr lang="en-US" sz="1400" i="1" dirty="0" err="1"/>
              <a:t>Kleesiek</a:t>
            </a:r>
            <a:r>
              <a:rPr lang="en-US" sz="1400" i="1" dirty="0"/>
              <a:t> (KIT)</a:t>
            </a:r>
          </a:p>
        </p:txBody>
      </p:sp>
    </p:spTree>
    <p:extLst>
      <p:ext uri="{BB962C8B-B14F-4D97-AF65-F5344CB8AC3E}">
        <p14:creationId xmlns:p14="http://schemas.microsoft.com/office/powerpoint/2010/main" val="30969180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6AE5E-5F4E-964A-9964-2F99C2527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the Data (in Practice)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AB59F-5001-7748-ABC4-F392161F3B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510" y="1319392"/>
            <a:ext cx="3670007" cy="4773064"/>
          </a:xfrm>
        </p:spPr>
        <p:txBody>
          <a:bodyPr>
            <a:normAutofit/>
          </a:bodyPr>
          <a:lstStyle/>
          <a:p>
            <a:r>
              <a:rPr lang="en-US" dirty="0"/>
              <a:t>Fit of modeled to measured spectrum over all data</a:t>
            </a:r>
          </a:p>
          <a:p>
            <a:pPr lvl="1"/>
            <a:r>
              <a:rPr lang="en-US" dirty="0"/>
              <a:t>Treat detector as one uniform pixel</a:t>
            </a:r>
          </a:p>
          <a:p>
            <a:pPr lvl="1"/>
            <a:r>
              <a:rPr lang="en-US" dirty="0"/>
              <a:t>“Stack” similar high-voltage settings</a:t>
            </a:r>
          </a:p>
          <a:p>
            <a:pPr lvl="1"/>
            <a:r>
              <a:rPr lang="en-US" dirty="0"/>
              <a:t>4 fit parameters: intensity, background, endpoint, neutrino mass</a:t>
            </a:r>
          </a:p>
          <a:p>
            <a:pPr lvl="1"/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9D072A7C-F01B-E746-9C9F-A19BFBD6F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131" y="1181168"/>
            <a:ext cx="5252483" cy="52432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AD18DC-DDC5-D94F-B9F5-99783F6AE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9529" y="1648047"/>
            <a:ext cx="1784229" cy="119877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25C3BD-D391-574A-AFD7-EBE007547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Diana Parno -- KATRIN and the Neutrino-Mass Scale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1633B4-6836-BC46-9AAD-E4ABCDBB1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31C9E-13FA-6147-AE1B-75F234F521CC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8550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84C09-18EC-C647-B30C-04D2B7624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Systematics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AD48E7-6333-1E46-B15F-F75E89F7F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2312" y="1149269"/>
            <a:ext cx="5762108" cy="46020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EC7B526-EC55-BB40-9866-CFC42E856C31}"/>
              </a:ext>
            </a:extLst>
          </p:cNvPr>
          <p:cNvSpPr txBox="1"/>
          <p:nvPr/>
        </p:nvSpPr>
        <p:spPr>
          <a:xfrm>
            <a:off x="744276" y="1924491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Column density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C2053F-D3A1-0844-954C-0698DBA54000}"/>
              </a:ext>
            </a:extLst>
          </p:cNvPr>
          <p:cNvSpPr txBox="1"/>
          <p:nvPr/>
        </p:nvSpPr>
        <p:spPr>
          <a:xfrm>
            <a:off x="744276" y="2884379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 fields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38CC2A-E71F-B54F-B8D8-F257B1E10420}"/>
              </a:ext>
            </a:extLst>
          </p:cNvPr>
          <p:cNvSpPr txBox="1"/>
          <p:nvPr/>
        </p:nvSpPr>
        <p:spPr>
          <a:xfrm>
            <a:off x="744275" y="3396712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Molecular physics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B04A2F-D77C-934A-9666-14F8C7535A38}"/>
              </a:ext>
            </a:extLst>
          </p:cNvPr>
          <p:cNvSpPr txBox="1"/>
          <p:nvPr/>
        </p:nvSpPr>
        <p:spPr>
          <a:xfrm>
            <a:off x="744274" y="3987268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Drifts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E6790A-09BD-0440-A486-4EDBBB150998}"/>
              </a:ext>
            </a:extLst>
          </p:cNvPr>
          <p:cNvSpPr txBox="1"/>
          <p:nvPr/>
        </p:nvSpPr>
        <p:spPr>
          <a:xfrm>
            <a:off x="744275" y="4856119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F35FFD-22C7-F54B-96D1-3231F72D4AAD}"/>
              </a:ext>
            </a:extLst>
          </p:cNvPr>
          <p:cNvSpPr txBox="1"/>
          <p:nvPr/>
        </p:nvSpPr>
        <p:spPr>
          <a:xfrm>
            <a:off x="744274" y="5658698"/>
            <a:ext cx="7556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Statistical						    0.97 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61FB0A4B-59FD-D74A-89F4-5AA0B6930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Diana Parno -- KATRIN and the Neutrino-Mass Scale</a:t>
            </a:r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7F1C871-E691-B245-8B99-0863BF57E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31C9E-13FA-6147-AE1B-75F234F521CC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6849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4198B-57B9-0C49-8352-028F7DFE2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Results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5EB8E7-0EFE-E847-83AD-2E5947E1023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06491" y="1133039"/>
                <a:ext cx="8731018" cy="4351338"/>
              </a:xfrm>
            </p:spPr>
            <p:txBody>
              <a:bodyPr/>
              <a:lstStyle/>
              <a:p>
                <a:r>
                  <a:rPr lang="en-US" dirty="0"/>
                  <a:t>Best-fit value: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−1.0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−1.1</m:t>
                            </m:r>
                          </m:sub>
                          <m: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+0.9</m:t>
                            </m:r>
                          </m:sup>
                        </m:sSubSup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eV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/>
                  <a:t>Find upper limit based on sensitivity: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&lt;1.1 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eV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 (90% 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.)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5EB8E7-0EFE-E847-83AD-2E5947E1023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6491" y="1133039"/>
                <a:ext cx="8731018" cy="4351338"/>
              </a:xfrm>
              <a:blipFill>
                <a:blip r:embed="rId2"/>
                <a:stretch>
                  <a:fillRect l="-1597" t="-2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4C9AF996-C371-064F-97F2-08FCA514351B}"/>
              </a:ext>
            </a:extLst>
          </p:cNvPr>
          <p:cNvSpPr txBox="1"/>
          <p:nvPr/>
        </p:nvSpPr>
        <p:spPr>
          <a:xfrm>
            <a:off x="5368547" y="2230817"/>
            <a:ext cx="305529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arXiv:1909.06048 [hep-ex]</a:t>
            </a:r>
          </a:p>
        </p:txBody>
      </p:sp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1BC8C353-523F-7047-A9D0-AF4D90C0E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173" y="2920213"/>
            <a:ext cx="7997362" cy="3937788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338E2C-8388-CE45-BAC8-A2FDA6FAC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Diana Parno -- KATRIN and the Neutrino-Mass Scale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D9A8CD-0880-E64D-9AD1-DB575C9CA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31C9E-13FA-6147-AE1B-75F234F521CC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35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B7B6E-C3DE-8044-A6F4-9D573435A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Gap in the Standard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6759D-E754-334B-A59A-C1A67F20E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6424" y="1319392"/>
            <a:ext cx="4646276" cy="1412187"/>
          </a:xfrm>
        </p:spPr>
        <p:txBody>
          <a:bodyPr>
            <a:normAutofit/>
          </a:bodyPr>
          <a:lstStyle/>
          <a:p>
            <a:r>
              <a:rPr lang="en-US" dirty="0"/>
              <a:t>Neutrino mass doesn’t quite fit in the original Standard Model – how does it arise? 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E422D02-F992-FE44-BE9B-24758EB7C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Diana Parno -- KATRIN and the Neutrino-Mass Scale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03E4AE1-1FBA-2D47-9C27-99240E4AC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31C9E-13FA-6147-AE1B-75F234F521CC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6FA49C-C9FE-3F42-B329-2B364C007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2273"/>
            <a:ext cx="4152900" cy="2309136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8F89CD69-0EE3-3647-98F3-ADDA88F11A99}"/>
              </a:ext>
            </a:extLst>
          </p:cNvPr>
          <p:cNvSpPr txBox="1">
            <a:spLocks/>
          </p:cNvSpPr>
          <p:nvPr/>
        </p:nvSpPr>
        <p:spPr>
          <a:xfrm>
            <a:off x="-199993" y="3411409"/>
            <a:ext cx="3856567" cy="359833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/>
              <a:t>Image from </a:t>
            </a:r>
            <a:r>
              <a:rPr lang="en-US" dirty="0"/>
              <a:t>Symmetry</a:t>
            </a:r>
            <a:r>
              <a:rPr lang="en-US" i="1" dirty="0"/>
              <a:t> Magazine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0AFC46D-CAD3-684E-B7F0-CD42E1C29343}"/>
              </a:ext>
            </a:extLst>
          </p:cNvPr>
          <p:cNvGrpSpPr/>
          <p:nvPr/>
        </p:nvGrpSpPr>
        <p:grpSpPr>
          <a:xfrm>
            <a:off x="-19425" y="3098800"/>
            <a:ext cx="9163425" cy="3661585"/>
            <a:chOff x="-19425" y="3098800"/>
            <a:chExt cx="9163425" cy="366158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FFAA207-427D-484B-AD33-D88AD00DA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56583" y="3098800"/>
              <a:ext cx="5687417" cy="3561592"/>
            </a:xfrm>
            <a:prstGeom prst="rect">
              <a:avLst/>
            </a:prstGeom>
          </p:spPr>
        </p:pic>
        <p:sp>
          <p:nvSpPr>
            <p:cNvPr id="8" name="Subtitle 2">
              <a:extLst>
                <a:ext uri="{FF2B5EF4-FFF2-40B4-BE49-F238E27FC236}">
                  <a16:creationId xmlns:a16="http://schemas.microsoft.com/office/drawing/2014/main" id="{BCEDA209-3E88-6344-AC13-AB9D7EBBEB91}"/>
                </a:ext>
              </a:extLst>
            </p:cNvPr>
            <p:cNvSpPr txBox="1">
              <a:spLocks/>
            </p:cNvSpPr>
            <p:nvPr/>
          </p:nvSpPr>
          <p:spPr>
            <a:xfrm>
              <a:off x="1637860" y="6400552"/>
              <a:ext cx="3856567" cy="359833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i="1" dirty="0"/>
                <a:t>Plot from Luke </a:t>
              </a:r>
              <a:r>
                <a:rPr lang="en-US" sz="1600" i="1" dirty="0" err="1"/>
                <a:t>Kippenbrock</a:t>
              </a:r>
              <a:endParaRPr lang="en-US" sz="1600" i="1" dirty="0"/>
            </a:p>
          </p:txBody>
        </p:sp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75D229D7-13EF-9342-B865-23004100B2B9}"/>
                </a:ext>
              </a:extLst>
            </p:cNvPr>
            <p:cNvSpPr txBox="1">
              <a:spLocks/>
            </p:cNvSpPr>
            <p:nvPr/>
          </p:nvSpPr>
          <p:spPr>
            <a:xfrm>
              <a:off x="-19425" y="4197400"/>
              <a:ext cx="3456584" cy="202323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9250" indent="-34925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0070C0"/>
                </a:buClr>
                <a:buFont typeface=".LucidaGrandeUI" charset="0"/>
                <a:buChar char="◆"/>
                <a:tabLst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804863" indent="-34766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70C0"/>
                </a:buClr>
                <a:buFont typeface=".LucidaGrandeUI" charset="0"/>
                <a:buChar char="◆"/>
                <a:tabLst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260475" indent="-34607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70C0"/>
                </a:buClr>
                <a:buFont typeface=".LucidaGrandeUI" charset="0"/>
                <a:buChar char="◆"/>
                <a:tabLst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717675" indent="-34607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70C0"/>
                </a:buClr>
                <a:buFont typeface=".LucidaGrandeUI" charset="0"/>
                <a:buChar char="◆"/>
                <a:tabLst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173288" indent="-34448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70C0"/>
                </a:buClr>
                <a:buFont typeface=".LucidaGrandeUI" charset="0"/>
                <a:buChar char="◆"/>
                <a:tabLst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Why are neutrinos so light compared to all other fundamental particles?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600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2DA02-C767-0244-904F-450A01816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B11C7F-281F-5E42-89C3-6C12AA26A9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8442" y="3770745"/>
            <a:ext cx="602174" cy="477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792980-4923-414D-8C2A-3E5DA60420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3228" y="3782509"/>
            <a:ext cx="488516" cy="4705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BD5A80-F258-3D45-A1B8-D7DD92E774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7018" y="3770157"/>
            <a:ext cx="637244" cy="4761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7249F6-ACD0-E043-BE31-7042E81942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4428" y="4335003"/>
            <a:ext cx="1439469" cy="4777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9EF88E-9182-6B41-B4DA-9AE8741F87B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8246" y="3786673"/>
            <a:ext cx="995793" cy="4596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1A9EDE-A88D-AF4E-95A4-9EFA1C32B8A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06" y="3762084"/>
            <a:ext cx="1272504" cy="4737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599487-8EAC-1749-A875-E729DF38F02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0752" b="-5009"/>
          <a:stretch/>
        </p:blipFill>
        <p:spPr>
          <a:xfrm>
            <a:off x="7155155" y="4341235"/>
            <a:ext cx="755223" cy="5016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B5456B-B1D4-EB42-99CD-E983E4A73AA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7624" y="3776911"/>
            <a:ext cx="1008596" cy="4589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4FE403-A80C-4E47-899B-399577F5978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1048" y="3781352"/>
            <a:ext cx="1567842" cy="459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D0A81B-C8CF-9D41-A6FC-B091F55228C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2178" y="3781429"/>
            <a:ext cx="619256" cy="4589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CB8C703-3F32-B244-BC3C-FF0FB235885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325859"/>
            <a:ext cx="1386987" cy="4627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6F89F33-87F5-0C41-9A02-6EF5BA5C300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8752" y="3780149"/>
            <a:ext cx="512486" cy="4737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E8AA037-10CC-1449-B1A5-F5B40C8F648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6022" y="4335419"/>
            <a:ext cx="492630" cy="4751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2EE7FF-6570-764E-98E6-928BC168623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1226" y="4332357"/>
            <a:ext cx="934857" cy="46405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5CEB98A-05E3-FC45-9FCB-EA2D3AEE007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5332" y="4347853"/>
            <a:ext cx="967549" cy="4485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336FB80-0D37-0841-A912-B089F09215EE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8722" y="4325859"/>
            <a:ext cx="1322784" cy="4814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F7F0667-DD54-404C-BA22-2B18B7319D16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3021" y="3776811"/>
            <a:ext cx="782149" cy="4774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439146-63F1-7A4A-8CA0-7CE3DCC4077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6997" y="4341204"/>
            <a:ext cx="1839813" cy="46405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1989577-05CE-0F41-80DF-9A5AD881E4C5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1270" y="3780531"/>
            <a:ext cx="814743" cy="4761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78185B0-AD7A-5D44-AD0D-DBBC00020A4B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2242" y="4360263"/>
            <a:ext cx="525435" cy="44859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187F8BA-6475-9449-9568-075A2B50A01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07370" y="937385"/>
            <a:ext cx="8129259" cy="274291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778EA78-9989-0649-81CE-B4E3DEBCAD90}"/>
              </a:ext>
            </a:extLst>
          </p:cNvPr>
          <p:cNvSpPr txBox="1"/>
          <p:nvPr/>
        </p:nvSpPr>
        <p:spPr>
          <a:xfrm>
            <a:off x="0" y="4967333"/>
            <a:ext cx="919889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Funding and support from: </a:t>
            </a:r>
            <a:r>
              <a:rPr lang="en-US" sz="1400" b="1" dirty="0"/>
              <a:t>Helmholtz Association </a:t>
            </a:r>
            <a:r>
              <a:rPr lang="en-US" sz="1400" dirty="0"/>
              <a:t>(HGF), </a:t>
            </a:r>
            <a:r>
              <a:rPr lang="en-US" sz="1400" b="1" dirty="0"/>
              <a:t>Ministry for Education and Research BMBF </a:t>
            </a:r>
            <a:r>
              <a:rPr lang="en-US" sz="1400" dirty="0"/>
              <a:t>(05A17PM3, 05A17PX3, 05A17VK2, and 05A17WO3), </a:t>
            </a:r>
            <a:r>
              <a:rPr lang="en-US" sz="1400" b="1" dirty="0"/>
              <a:t>Helmholtz Alliance for </a:t>
            </a:r>
            <a:r>
              <a:rPr lang="en-US" sz="1400" b="1" dirty="0" err="1"/>
              <a:t>Astroparticle</a:t>
            </a:r>
            <a:r>
              <a:rPr lang="en-US" sz="1400" b="1" dirty="0"/>
              <a:t> Physics</a:t>
            </a:r>
            <a:r>
              <a:rPr lang="en-US" sz="1400" dirty="0"/>
              <a:t> (HAP), and </a:t>
            </a:r>
            <a:r>
              <a:rPr lang="en-US" sz="1400" b="1" dirty="0"/>
              <a:t>Helmholtz Young Investigator Group </a:t>
            </a:r>
            <a:r>
              <a:rPr lang="en-US" sz="1400" dirty="0"/>
              <a:t>(VH-NG-1055) in Germany; </a:t>
            </a:r>
            <a:r>
              <a:rPr lang="en-US" sz="1400" b="1" dirty="0"/>
              <a:t>Ministry of Education, Youth and Sport </a:t>
            </a:r>
            <a:r>
              <a:rPr lang="en-US" sz="1400" dirty="0"/>
              <a:t>(CANAM-LM2011019), cooperation with the </a:t>
            </a:r>
            <a:r>
              <a:rPr lang="en-US" sz="1400" b="1" dirty="0"/>
              <a:t>JINR </a:t>
            </a:r>
            <a:r>
              <a:rPr lang="en-US" sz="1400" b="1" dirty="0" err="1"/>
              <a:t>Dubna</a:t>
            </a:r>
            <a:r>
              <a:rPr lang="en-US" sz="1400" b="1" dirty="0"/>
              <a:t> </a:t>
            </a:r>
            <a:r>
              <a:rPr lang="en-US" sz="1400" dirty="0"/>
              <a:t>(3+3 grants) 2017–2019 in the Czech Republic; and the </a:t>
            </a:r>
            <a:r>
              <a:rPr lang="en-US" sz="1400" b="1" dirty="0"/>
              <a:t>Department of Energy </a:t>
            </a:r>
            <a:r>
              <a:rPr lang="en-US" sz="1400" dirty="0"/>
              <a:t>through grants DE-FG02-97ER41020, DE-FG02-94ER40818, DE-SC0004036, DE-FG02-97ER41033, DE-FG02-97ER41041, DE-AC02-05CH11231, DE-SC0011091, and </a:t>
            </a:r>
            <a:r>
              <a:rPr lang="de-DE" sz="1400" b="1" dirty="0">
                <a:solidFill>
                  <a:srgbClr val="0070C0"/>
                </a:solidFill>
              </a:rPr>
              <a:t>DE-SC0019304</a:t>
            </a:r>
            <a:r>
              <a:rPr lang="en-US" sz="1400" dirty="0"/>
              <a:t> in the United 	States.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4DE74B-23A3-2A4C-8B73-6A88BB766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Diana Parno -- KATRIN and the Neutrino-Mass Scale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64F584F5-CEA1-F04B-9F17-E24402ABA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503D8-17F2-5747-87AD-098ADBA9A39F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1785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BD6E1-7106-D44B-8758-84C2C7F9D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0AA06E-9038-0A43-A5BD-B377339C3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160" y="1214372"/>
            <a:ext cx="7886700" cy="4351338"/>
          </a:xfrm>
        </p:spPr>
        <p:txBody>
          <a:bodyPr/>
          <a:lstStyle/>
          <a:p>
            <a:r>
              <a:rPr lang="en-US" dirty="0"/>
              <a:t>Neutrino mass is an exciting field!</a:t>
            </a:r>
          </a:p>
          <a:p>
            <a:pPr lvl="1"/>
            <a:r>
              <a:rPr lang="en-US" dirty="0"/>
              <a:t>Gap in Standard Model</a:t>
            </a:r>
          </a:p>
          <a:p>
            <a:pPr lvl="1"/>
            <a:r>
              <a:rPr lang="en-US" dirty="0"/>
              <a:t>Cosmological data from the lab</a:t>
            </a:r>
          </a:p>
          <a:p>
            <a:r>
              <a:rPr lang="en-US" dirty="0"/>
              <a:t>KATRIN is taking data and taking names</a:t>
            </a:r>
          </a:p>
          <a:p>
            <a:pPr lvl="1"/>
            <a:r>
              <a:rPr lang="en-US" dirty="0"/>
              <a:t>More neutrino-mass runs – at 4x the column density – started last month!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8B685C-D271-6547-9417-E7B80993B078}"/>
              </a:ext>
            </a:extLst>
          </p:cNvPr>
          <p:cNvSpPr txBox="1"/>
          <p:nvPr/>
        </p:nvSpPr>
        <p:spPr>
          <a:xfrm>
            <a:off x="1884632" y="4014096"/>
            <a:ext cx="2646878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b="1" i="1" dirty="0">
                <a:solidFill>
                  <a:srgbClr val="C00000"/>
                </a:solidFill>
              </a:rPr>
              <a:t>Thank you!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FDDDA-209E-624B-8B11-2C99E1474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Diana Parno -- KATRIN and the Neutrino-Mass Scale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CC045E-7D30-AB45-8C38-A0BCBAFD3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503D8-17F2-5747-87AD-098ADBA9A39F}" type="slidenum">
              <a:rPr lang="en-US" smtClean="0"/>
              <a:t>41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34EC42-BEA7-254B-B9C9-58974220D580}"/>
              </a:ext>
            </a:extLst>
          </p:cNvPr>
          <p:cNvSpPr txBox="1"/>
          <p:nvPr/>
        </p:nvSpPr>
        <p:spPr>
          <a:xfrm>
            <a:off x="1376862" y="6296443"/>
            <a:ext cx="6908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G. </a:t>
            </a:r>
            <a:r>
              <a:rPr lang="en-US" i="1" dirty="0" err="1"/>
              <a:t>Drexlin</a:t>
            </a:r>
            <a:r>
              <a:rPr lang="en-US" i="1" dirty="0"/>
              <a:t> et al., Adv. High Energy Phys. </a:t>
            </a:r>
            <a:r>
              <a:rPr lang="en-US" b="1" i="1" dirty="0"/>
              <a:t>2013</a:t>
            </a:r>
            <a:r>
              <a:rPr lang="en-US" i="1" dirty="0"/>
              <a:t> (2013) 293986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27C41EC-351B-0B44-A7E9-5E7FFB01B4C4}"/>
              </a:ext>
            </a:extLst>
          </p:cNvPr>
          <p:cNvGrpSpPr/>
          <p:nvPr/>
        </p:nvGrpSpPr>
        <p:grpSpPr>
          <a:xfrm>
            <a:off x="4612454" y="3597737"/>
            <a:ext cx="4531546" cy="2597751"/>
            <a:chOff x="4612454" y="3520604"/>
            <a:chExt cx="4531546" cy="259775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B582FA0-9C42-7A4A-9083-A08DA9F47D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51365"/>
            <a:stretch/>
          </p:blipFill>
          <p:spPr>
            <a:xfrm>
              <a:off x="4612454" y="3520604"/>
              <a:ext cx="4531546" cy="254834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9DECE87-7F8B-D743-AC5D-19C2306B2F74}"/>
                </a:ext>
              </a:extLst>
            </p:cNvPr>
            <p:cNvSpPr txBox="1"/>
            <p:nvPr/>
          </p:nvSpPr>
          <p:spPr>
            <a:xfrm>
              <a:off x="6050091" y="5749023"/>
              <a:ext cx="2223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Full beam time (</a:t>
              </a:r>
              <a:r>
                <a:rPr lang="en-US" dirty="0" err="1"/>
                <a:t>yrs</a:t>
              </a:r>
              <a:r>
                <a:rPr lang="en-US" dirty="0"/>
                <a:t>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5E4EE59-E5DE-C04C-83D5-7E55292AE173}"/>
                </a:ext>
              </a:extLst>
            </p:cNvPr>
            <p:cNvSpPr txBox="1"/>
            <p:nvPr/>
          </p:nvSpPr>
          <p:spPr>
            <a:xfrm rot="16200000">
              <a:off x="3597591" y="4609654"/>
              <a:ext cx="246734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Discovery potential (</a:t>
              </a:r>
              <a:r>
                <a:rPr lang="en-US" dirty="0">
                  <a:latin typeface="Symbol" charset="2"/>
                  <a:ea typeface="Symbol" charset="2"/>
                  <a:cs typeface="Symbol" charset="2"/>
                </a:rPr>
                <a:t>s</a:t>
              </a:r>
              <a:r>
                <a:rPr lang="en-US" dirty="0"/>
                <a:t>)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182BFDE-3F85-694A-B774-CF961284B620}"/>
              </a:ext>
            </a:extLst>
          </p:cNvPr>
          <p:cNvGrpSpPr/>
          <p:nvPr/>
        </p:nvGrpSpPr>
        <p:grpSpPr>
          <a:xfrm>
            <a:off x="64591" y="3548335"/>
            <a:ext cx="4669701" cy="2595896"/>
            <a:chOff x="64591" y="3471202"/>
            <a:chExt cx="4669701" cy="259589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57CDCC8-2E89-EE4A-BA46-7AF1E92D32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9560"/>
            <a:stretch/>
          </p:blipFill>
          <p:spPr>
            <a:xfrm>
              <a:off x="64591" y="3471202"/>
              <a:ext cx="4669701" cy="253208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C84D333-6F21-6D45-BBA6-6AAAB3003A37}"/>
                </a:ext>
              </a:extLst>
            </p:cNvPr>
            <p:cNvSpPr txBox="1"/>
            <p:nvPr/>
          </p:nvSpPr>
          <p:spPr>
            <a:xfrm>
              <a:off x="1481718" y="5697766"/>
              <a:ext cx="267252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Full beam time (months)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E760D8F-7D6C-6043-9A55-64F089F7A830}"/>
                </a:ext>
              </a:extLst>
            </p:cNvPr>
            <p:cNvSpPr txBox="1"/>
            <p:nvPr/>
          </p:nvSpPr>
          <p:spPr>
            <a:xfrm rot="16200000">
              <a:off x="-929831" y="4549275"/>
              <a:ext cx="235974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m</a:t>
              </a:r>
              <a:r>
                <a:rPr lang="en-US" baseline="-25000" dirty="0" err="1">
                  <a:latin typeface="Symbol" charset="2"/>
                  <a:ea typeface="Symbol" charset="2"/>
                  <a:cs typeface="Symbol" charset="2"/>
                </a:rPr>
                <a:t>n</a:t>
              </a:r>
              <a:r>
                <a:rPr lang="en-US" dirty="0"/>
                <a:t> limit (eV, 90% CL)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428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25324-AAEE-904D-A67C-216484C2C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A3CE0-4755-374D-8AFD-304EC6B1F0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E91E9-7651-F045-93C7-24D068BE6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Diana Parno -- KATRIN and the Neutrino-Mass Scale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BD3147-8D7C-5E41-81CF-931F63895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503D8-17F2-5747-87AD-098ADBA9A39F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3379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68A2D-68C7-274C-901C-363432298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Neutrino Mass?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0E0D2-F56E-B845-98A6-B2FDBE8B8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045" y="1211613"/>
            <a:ext cx="7886700" cy="881398"/>
          </a:xfrm>
        </p:spPr>
        <p:txBody>
          <a:bodyPr/>
          <a:lstStyle/>
          <a:p>
            <a:r>
              <a:rPr lang="en-US" dirty="0"/>
              <a:t>With an incredibly precise measurement of the </a:t>
            </a:r>
            <a:r>
              <a:rPr lang="en-US"/>
              <a:t>tritium </a:t>
            </a:r>
            <a:r>
              <a:rPr lang="en-US">
                <a:latin typeface="Symbol" pitchFamily="2" charset="2"/>
              </a:rPr>
              <a:t>b</a:t>
            </a:r>
            <a:r>
              <a:rPr lang="en-US"/>
              <a:t> </a:t>
            </a:r>
            <a:r>
              <a:rPr lang="en-US" dirty="0"/>
              <a:t>spectrum, we can probe: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6E1C41-3805-EB4F-B1FA-A5A63A1A5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Diana Parno -- KATRIN and the Neutrino-Mass Scale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394B0F-2E9F-4949-89BC-A171F685D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503D8-17F2-5747-87AD-098ADBA9A39F}" type="slidenum">
              <a:rPr lang="en-US" smtClean="0"/>
              <a:t>43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14B9F1-1CCF-8541-B012-58E6165EB9C7}"/>
              </a:ext>
            </a:extLst>
          </p:cNvPr>
          <p:cNvSpPr txBox="1"/>
          <p:nvPr/>
        </p:nvSpPr>
        <p:spPr>
          <a:xfrm>
            <a:off x="6050002" y="2247536"/>
            <a:ext cx="2826647" cy="646331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>
                <a:cs typeface="Book Antiqua"/>
              </a:rPr>
              <a:t>Díaz et al., Phys. Rev. D </a:t>
            </a:r>
            <a:r>
              <a:rPr lang="en-US" b="1" i="1" dirty="0">
                <a:cs typeface="Book Antiqua"/>
              </a:rPr>
              <a:t>88</a:t>
            </a:r>
            <a:r>
              <a:rPr lang="en-US" i="1" dirty="0">
                <a:cs typeface="Book Antiqua"/>
              </a:rPr>
              <a:t> (2013) 071902(R)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727D3E-ECC4-ED41-B830-2C8AE838DAB4}"/>
              </a:ext>
            </a:extLst>
          </p:cNvPr>
          <p:cNvSpPr txBox="1"/>
          <p:nvPr/>
        </p:nvSpPr>
        <p:spPr>
          <a:xfrm>
            <a:off x="6050002" y="4516218"/>
            <a:ext cx="2826647" cy="646331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 err="1">
                <a:cs typeface="Book Antiqua"/>
              </a:rPr>
              <a:t>Faessler</a:t>
            </a:r>
            <a:r>
              <a:rPr lang="en-US" i="1" dirty="0">
                <a:cs typeface="Book Antiqua"/>
              </a:rPr>
              <a:t> et al., EPJ Web Conf. </a:t>
            </a:r>
            <a:r>
              <a:rPr lang="en-US" b="1" i="1" dirty="0">
                <a:cs typeface="Book Antiqua"/>
              </a:rPr>
              <a:t>71</a:t>
            </a:r>
            <a:r>
              <a:rPr lang="en-US" i="1" dirty="0">
                <a:cs typeface="Book Antiqua"/>
              </a:rPr>
              <a:t> (2014) 00044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A64876-0FD1-CB42-BE15-1B8842D1DF9C}"/>
              </a:ext>
            </a:extLst>
          </p:cNvPr>
          <p:cNvSpPr txBox="1"/>
          <p:nvPr/>
        </p:nvSpPr>
        <p:spPr>
          <a:xfrm>
            <a:off x="6050002" y="5276050"/>
            <a:ext cx="2826647" cy="646331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i="1">
                <a:cs typeface="Book Antiqua"/>
              </a:rPr>
              <a:t>Bonn et al., Phys. Lett. B </a:t>
            </a:r>
            <a:r>
              <a:rPr lang="en-US" b="1" i="1">
                <a:cs typeface="Book Antiqua"/>
              </a:rPr>
              <a:t>703</a:t>
            </a:r>
            <a:r>
              <a:rPr lang="en-US" i="1">
                <a:cs typeface="Book Antiqua"/>
              </a:rPr>
              <a:t> (2011) 310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D26B31-241B-174A-AFA4-B72C11206821}"/>
              </a:ext>
            </a:extLst>
          </p:cNvPr>
          <p:cNvSpPr txBox="1"/>
          <p:nvPr/>
        </p:nvSpPr>
        <p:spPr>
          <a:xfrm>
            <a:off x="5914199" y="3146815"/>
            <a:ext cx="3098252" cy="1200329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 err="1">
                <a:cs typeface="Book Antiqua"/>
              </a:rPr>
              <a:t>Formaggio</a:t>
            </a:r>
            <a:r>
              <a:rPr lang="en-US" i="1" dirty="0">
                <a:cs typeface="Book Antiqua"/>
              </a:rPr>
              <a:t> and Barrett, Phys. Lett. B </a:t>
            </a:r>
            <a:r>
              <a:rPr lang="en-US" b="1" i="1" dirty="0">
                <a:cs typeface="Book Antiqua"/>
              </a:rPr>
              <a:t>706</a:t>
            </a:r>
            <a:r>
              <a:rPr lang="en-US" i="1" dirty="0">
                <a:cs typeface="Book Antiqua"/>
              </a:rPr>
              <a:t> (2011) 68;</a:t>
            </a:r>
          </a:p>
          <a:p>
            <a:r>
              <a:rPr lang="en-US" i="1" dirty="0">
                <a:cs typeface="Book Antiqua"/>
              </a:rPr>
              <a:t>Mertens et al., JCAP </a:t>
            </a:r>
            <a:r>
              <a:rPr lang="en-US" b="1" i="1" dirty="0">
                <a:cs typeface="Book Antiqua"/>
              </a:rPr>
              <a:t>02</a:t>
            </a:r>
            <a:r>
              <a:rPr lang="en-US" i="1" dirty="0">
                <a:cs typeface="Book Antiqua"/>
              </a:rPr>
              <a:t> (2015) 020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00EC91B-35CE-B64C-AEBC-9BC8B8D94D17}"/>
              </a:ext>
            </a:extLst>
          </p:cNvPr>
          <p:cNvSpPr txBox="1">
            <a:spLocks/>
          </p:cNvSpPr>
          <p:nvPr/>
        </p:nvSpPr>
        <p:spPr>
          <a:xfrm>
            <a:off x="357045" y="2133500"/>
            <a:ext cx="542135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63" indent="-347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76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3288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Lorentz-invariance violation</a:t>
            </a:r>
          </a:p>
          <a:p>
            <a:pPr lvl="2"/>
            <a:r>
              <a:rPr lang="en-US" dirty="0"/>
              <a:t>Endpoint oscillation during sidereal day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Sterile neutrinos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Relic neutrinos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Right-handed weak currents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New, light bosons</a:t>
            </a:r>
          </a:p>
          <a:p>
            <a:pPr lvl="1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DCDC16-EC9C-7E42-88CF-3E17DE537899}"/>
              </a:ext>
            </a:extLst>
          </p:cNvPr>
          <p:cNvSpPr txBox="1"/>
          <p:nvPr/>
        </p:nvSpPr>
        <p:spPr>
          <a:xfrm>
            <a:off x="6050001" y="6035882"/>
            <a:ext cx="2826647" cy="646331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 err="1">
                <a:cs typeface="Book Antiqua"/>
              </a:rPr>
              <a:t>Arcadi</a:t>
            </a:r>
            <a:r>
              <a:rPr lang="en-US" i="1" dirty="0">
                <a:cs typeface="Book Antiqua"/>
              </a:rPr>
              <a:t> et al., JHEP </a:t>
            </a:r>
            <a:r>
              <a:rPr lang="en-US" b="1" i="1" dirty="0">
                <a:cs typeface="Book Antiqua"/>
              </a:rPr>
              <a:t>2019</a:t>
            </a:r>
            <a:r>
              <a:rPr lang="en-US" i="1" dirty="0">
                <a:cs typeface="Book Antiqua"/>
              </a:rPr>
              <a:t> (2019) 206</a:t>
            </a:r>
          </a:p>
        </p:txBody>
      </p:sp>
    </p:spTree>
    <p:extLst>
      <p:ext uri="{BB962C8B-B14F-4D97-AF65-F5344CB8AC3E}">
        <p14:creationId xmlns:p14="http://schemas.microsoft.com/office/powerpoint/2010/main" val="303303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uiExpand="1" build="p" bldLvl="2"/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Neutrino Flavors</a:t>
            </a:r>
          </a:p>
        </p:txBody>
      </p:sp>
      <p:sp>
        <p:nvSpPr>
          <p:cNvPr id="9" name="Content Placeholder 1"/>
          <p:cNvSpPr>
            <a:spLocks noGrp="1"/>
          </p:cNvSpPr>
          <p:nvPr>
            <p:ph idx="1"/>
          </p:nvPr>
        </p:nvSpPr>
        <p:spPr>
          <a:xfrm>
            <a:off x="4354958" y="1358703"/>
            <a:ext cx="4531590" cy="5104241"/>
          </a:xfrm>
        </p:spPr>
        <p:txBody>
          <a:bodyPr>
            <a:normAutofit/>
          </a:bodyPr>
          <a:lstStyle/>
          <a:p>
            <a:r>
              <a:rPr lang="en-US" dirty="0"/>
              <a:t>Electron neutrino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baseline="-25000" dirty="0"/>
              <a:t>e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 Nuclear reactions (fission, fusion)</a:t>
            </a:r>
          </a:p>
          <a:p>
            <a:pPr lvl="1"/>
            <a:r>
              <a:rPr lang="en-US" dirty="0"/>
              <a:t> Beta decays</a:t>
            </a:r>
          </a:p>
          <a:p>
            <a:r>
              <a:rPr lang="en-US" dirty="0"/>
              <a:t>Muon neutrino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baseline="-25000" dirty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 Cosmic-ray interactions in atmosphere</a:t>
            </a:r>
          </a:p>
          <a:p>
            <a:r>
              <a:rPr lang="en-US" dirty="0"/>
              <a:t>Tau neutrino </a:t>
            </a:r>
            <a:r>
              <a:rPr lang="en-US" dirty="0" err="1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baseline="-25000" dirty="0" err="1">
                <a:latin typeface="Symbol" charset="2"/>
                <a:ea typeface="Symbol" charset="2"/>
                <a:cs typeface="Symbol" charset="2"/>
              </a:rPr>
              <a:t>t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 Accelerators</a:t>
            </a:r>
          </a:p>
          <a:p>
            <a:pPr lvl="1"/>
            <a:r>
              <a:rPr lang="en-US" dirty="0"/>
              <a:t> Last fundamental particle discovered before Higgs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Diana Parno -- KATRIN and the Neutrino-Mass Scale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8AD80-3F49-DD49-894F-EE000681981B}" type="slidenum">
              <a:rPr lang="uk-UA" smtClean="0"/>
              <a:t>44</a:t>
            </a:fld>
            <a:endParaRPr lang="uk-U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143"/>
          <a:stretch/>
        </p:blipFill>
        <p:spPr>
          <a:xfrm>
            <a:off x="14876" y="914161"/>
            <a:ext cx="4256443" cy="49095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5823751"/>
            <a:ext cx="4256442" cy="573442"/>
          </a:xfrm>
          <a:prstGeom prst="rect">
            <a:avLst/>
          </a:prstGeom>
          <a:solidFill>
            <a:schemeClr val="bg1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  <a:latin typeface="Book Antiqua"/>
                <a:cs typeface="Book Antiqua"/>
              </a:rPr>
              <a:t>http://</a:t>
            </a:r>
            <a:r>
              <a:rPr lang="en-US" i="1" dirty="0" err="1">
                <a:solidFill>
                  <a:schemeClr val="tx1"/>
                </a:solidFill>
                <a:latin typeface="Book Antiqua"/>
                <a:cs typeface="Book Antiqua"/>
              </a:rPr>
              <a:t>www.particlezoo.net</a:t>
            </a:r>
            <a:endParaRPr lang="en-US" i="1" dirty="0">
              <a:solidFill>
                <a:schemeClr val="tx1"/>
              </a:solidFill>
              <a:latin typeface="Book Antiqua"/>
              <a:cs typeface="Book Antiqua"/>
            </a:endParaRPr>
          </a:p>
        </p:txBody>
      </p:sp>
      <p:sp>
        <p:nvSpPr>
          <p:cNvPr id="8" name="Frame 7"/>
          <p:cNvSpPr/>
          <p:nvPr/>
        </p:nvSpPr>
        <p:spPr>
          <a:xfrm>
            <a:off x="17340" y="3852909"/>
            <a:ext cx="3116478" cy="1065320"/>
          </a:xfrm>
          <a:prstGeom prst="frame">
            <a:avLst>
              <a:gd name="adj1" fmla="val 6875"/>
            </a:avLst>
          </a:prstGeom>
          <a:solidFill>
            <a:srgbClr val="C00000"/>
          </a:solidFill>
          <a:ln w="12700" cmpd="sng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97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84"/>
          <p:cNvGrpSpPr/>
          <p:nvPr/>
        </p:nvGrpSpPr>
        <p:grpSpPr>
          <a:xfrm>
            <a:off x="1074804" y="3730362"/>
            <a:ext cx="1345125" cy="1638537"/>
            <a:chOff x="1067816" y="4053859"/>
            <a:chExt cx="1345125" cy="1638537"/>
          </a:xfrm>
        </p:grpSpPr>
        <p:cxnSp>
          <p:nvCxnSpPr>
            <p:cNvPr id="73" name="Straight Arrow Connector 72"/>
            <p:cNvCxnSpPr/>
            <p:nvPr/>
          </p:nvCxnSpPr>
          <p:spPr>
            <a:xfrm flipV="1">
              <a:off x="1067816" y="4053859"/>
              <a:ext cx="1183822" cy="531880"/>
            </a:xfrm>
            <a:prstGeom prst="straightConnector1">
              <a:avLst/>
            </a:prstGeom>
            <a:ln>
              <a:solidFill>
                <a:schemeClr val="accent5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 flipV="1">
              <a:off x="1082104" y="4446730"/>
              <a:ext cx="1292786" cy="132957"/>
            </a:xfrm>
            <a:prstGeom prst="straightConnector1">
              <a:avLst/>
            </a:prstGeom>
            <a:ln>
              <a:solidFill>
                <a:schemeClr val="accent5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>
              <a:off x="1087762" y="4594382"/>
              <a:ext cx="1325179" cy="305420"/>
            </a:xfrm>
            <a:prstGeom prst="straightConnector1">
              <a:avLst/>
            </a:prstGeom>
            <a:ln>
              <a:solidFill>
                <a:schemeClr val="accent5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>
              <a:off x="1092842" y="4590554"/>
              <a:ext cx="1158796" cy="741184"/>
            </a:xfrm>
            <a:prstGeom prst="straightConnector1">
              <a:avLst/>
            </a:prstGeom>
            <a:ln>
              <a:solidFill>
                <a:schemeClr val="accent5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>
              <a:off x="1088744" y="4568439"/>
              <a:ext cx="859279" cy="1123957"/>
            </a:xfrm>
            <a:prstGeom prst="straightConnector1">
              <a:avLst/>
            </a:prstGeom>
            <a:ln>
              <a:solidFill>
                <a:schemeClr val="accent5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Neutrino Oscillation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Diana Parno -- KATRIN and the Neutrino-Mass Scale</a:t>
            </a:r>
          </a:p>
        </p:txBody>
      </p:sp>
      <p:sp>
        <p:nvSpPr>
          <p:cNvPr id="112" name="Slide Number Placeholder 1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8AD80-3F49-DD49-894F-EE000681981B}" type="slidenum">
              <a:rPr lang="uk-UA" smtClean="0"/>
              <a:t>45</a:t>
            </a:fld>
            <a:endParaRPr lang="uk-UA"/>
          </a:p>
        </p:txBody>
      </p:sp>
      <p:grpSp>
        <p:nvGrpSpPr>
          <p:cNvPr id="7" name="Group 6"/>
          <p:cNvGrpSpPr/>
          <p:nvPr/>
        </p:nvGrpSpPr>
        <p:grpSpPr>
          <a:xfrm>
            <a:off x="605081" y="1208812"/>
            <a:ext cx="3114508" cy="2084027"/>
            <a:chOff x="92925" y="3200571"/>
            <a:chExt cx="3682148" cy="246385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25" y="3200571"/>
              <a:ext cx="3682148" cy="246385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03419" y="5212523"/>
              <a:ext cx="3328103" cy="436646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SuperKamiokande</a:t>
              </a:r>
              <a:r>
                <a:rPr lang="en-US" dirty="0"/>
                <a:t>, Japan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452346" y="1208815"/>
            <a:ext cx="3132848" cy="2080409"/>
            <a:chOff x="5116329" y="3200571"/>
            <a:chExt cx="3711498" cy="246466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6329" y="3200571"/>
              <a:ext cx="3711498" cy="2464667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126824" y="5222693"/>
              <a:ext cx="1948624" cy="437549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SNO, Canada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1441" y="854240"/>
            <a:ext cx="1309053" cy="128525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371368" y="3765946"/>
            <a:ext cx="3558856" cy="2920855"/>
            <a:chOff x="4798965" y="4141963"/>
            <a:chExt cx="3558856" cy="292085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37760" y="4339658"/>
              <a:ext cx="3420061" cy="2248142"/>
            </a:xfrm>
            <a:prstGeom prst="rect">
              <a:avLst/>
            </a:prstGeom>
          </p:spPr>
        </p:pic>
        <p:grpSp>
          <p:nvGrpSpPr>
            <p:cNvPr id="15" name="Group 14"/>
            <p:cNvGrpSpPr/>
            <p:nvPr/>
          </p:nvGrpSpPr>
          <p:grpSpPr>
            <a:xfrm>
              <a:off x="4798965" y="4141963"/>
              <a:ext cx="3457820" cy="2920855"/>
              <a:chOff x="4798965" y="4141963"/>
              <a:chExt cx="3457820" cy="2920855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7637636" y="4840892"/>
                <a:ext cx="509611" cy="338554"/>
                <a:chOff x="1535613" y="5273050"/>
                <a:chExt cx="509611" cy="338554"/>
              </a:xfrm>
            </p:grpSpPr>
            <p:cxnSp>
              <p:nvCxnSpPr>
                <p:cNvPr id="26" name="Straight Connector 25"/>
                <p:cNvCxnSpPr/>
                <p:nvPr/>
              </p:nvCxnSpPr>
              <p:spPr>
                <a:xfrm>
                  <a:off x="1535613" y="5479149"/>
                  <a:ext cx="192112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TextBox 26"/>
                <p:cNvSpPr txBox="1"/>
                <p:nvPr/>
              </p:nvSpPr>
              <p:spPr>
                <a:xfrm>
                  <a:off x="1679118" y="5273050"/>
                  <a:ext cx="366106" cy="338554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>
                      <a:solidFill>
                        <a:srgbClr val="000000"/>
                      </a:solidFill>
                    </a:rPr>
                    <a:t>v</a:t>
                  </a:r>
                  <a:r>
                    <a:rPr lang="en-US" sz="1600" baseline="-25000">
                      <a:solidFill>
                        <a:srgbClr val="000000"/>
                      </a:solidFill>
                    </a:rPr>
                    <a:t>e</a:t>
                  </a:r>
                </a:p>
              </p:txBody>
            </p:sp>
          </p:grpSp>
          <p:grpSp>
            <p:nvGrpSpPr>
              <p:cNvPr id="17" name="Group 16"/>
              <p:cNvGrpSpPr/>
              <p:nvPr/>
            </p:nvGrpSpPr>
            <p:grpSpPr>
              <a:xfrm>
                <a:off x="7637636" y="5144192"/>
                <a:ext cx="515773" cy="338554"/>
                <a:chOff x="1535613" y="5576350"/>
                <a:chExt cx="515773" cy="338554"/>
              </a:xfrm>
            </p:grpSpPr>
            <p:cxnSp>
              <p:nvCxnSpPr>
                <p:cNvPr id="24" name="Straight Connector 23"/>
                <p:cNvCxnSpPr/>
                <p:nvPr/>
              </p:nvCxnSpPr>
              <p:spPr>
                <a:xfrm>
                  <a:off x="1535613" y="5782449"/>
                  <a:ext cx="192112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TextBox 24"/>
                <p:cNvSpPr txBox="1"/>
                <p:nvPr/>
              </p:nvSpPr>
              <p:spPr>
                <a:xfrm>
                  <a:off x="1674360" y="5576350"/>
                  <a:ext cx="377026" cy="338554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/>
                    <a:t>v</a:t>
                  </a:r>
                  <a:r>
                    <a:rPr lang="en-US" sz="1600" baseline="-25000">
                      <a:latin typeface="Times New Roman"/>
                      <a:cs typeface="Times New Roman"/>
                    </a:rPr>
                    <a:t>μ</a:t>
                  </a:r>
                  <a:endParaRPr lang="en-US" sz="16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8" name="Group 17"/>
              <p:cNvGrpSpPr/>
              <p:nvPr/>
            </p:nvGrpSpPr>
            <p:grpSpPr>
              <a:xfrm>
                <a:off x="7637636" y="5449933"/>
                <a:ext cx="513622" cy="338554"/>
                <a:chOff x="1535613" y="5882091"/>
                <a:chExt cx="513622" cy="338554"/>
              </a:xfrm>
            </p:grpSpPr>
            <p:cxnSp>
              <p:nvCxnSpPr>
                <p:cNvPr id="22" name="Straight Connector 21"/>
                <p:cNvCxnSpPr/>
                <p:nvPr/>
              </p:nvCxnSpPr>
              <p:spPr>
                <a:xfrm>
                  <a:off x="1535613" y="6086195"/>
                  <a:ext cx="192112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TextBox 22"/>
                <p:cNvSpPr txBox="1"/>
                <p:nvPr/>
              </p:nvSpPr>
              <p:spPr>
                <a:xfrm>
                  <a:off x="1685033" y="5882091"/>
                  <a:ext cx="364202" cy="338554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/>
                    <a:t>v</a:t>
                  </a:r>
                  <a:r>
                    <a:rPr lang="en-US" sz="1600" baseline="-25000">
                      <a:latin typeface="Times New Roman"/>
                      <a:cs typeface="Times New Roman"/>
                    </a:rPr>
                    <a:t>τ</a:t>
                  </a:r>
                  <a:endParaRPr lang="en-US" sz="16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9" name="TextBox 18"/>
              <p:cNvSpPr txBox="1"/>
              <p:nvPr/>
            </p:nvSpPr>
            <p:spPr>
              <a:xfrm rot="16200000">
                <a:off x="3758415" y="5182513"/>
                <a:ext cx="2419653" cy="338554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>
                    <a:solidFill>
                      <a:srgbClr val="000000"/>
                    </a:solidFill>
                  </a:rPr>
                  <a:t>Probability of detecting </a:t>
                </a:r>
                <a:r>
                  <a:rPr lang="en-US" sz="1600">
                    <a:solidFill>
                      <a:srgbClr val="000000"/>
                    </a:solidFill>
                    <a:latin typeface="Symbol" charset="2"/>
                    <a:cs typeface="Symbol" charset="2"/>
                  </a:rPr>
                  <a:t>n</a:t>
                </a:r>
                <a:r>
                  <a:rPr lang="en-US" sz="1600" baseline="-25000">
                    <a:solidFill>
                      <a:srgbClr val="000000"/>
                    </a:solidFill>
                    <a:latin typeface="Symbol" charset="2"/>
                    <a:cs typeface="Symbol" charset="2"/>
                  </a:rPr>
                  <a:t>a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5897347" y="6410399"/>
                <a:ext cx="1305566" cy="338554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>
                    <a:solidFill>
                      <a:srgbClr val="000000"/>
                    </a:solidFill>
                  </a:rPr>
                  <a:t>L/E (km/GeV)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570296" y="6724264"/>
                <a:ext cx="168648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i="1" dirty="0">
                    <a:solidFill>
                      <a:srgbClr val="000000"/>
                    </a:solidFill>
                  </a:rPr>
                  <a:t>Credit: Wikipedia</a:t>
                </a:r>
              </a:p>
            </p:txBody>
          </p:sp>
        </p:grpSp>
      </p:grpSp>
      <p:grpSp>
        <p:nvGrpSpPr>
          <p:cNvPr id="86" name="Group 85"/>
          <p:cNvGrpSpPr/>
          <p:nvPr/>
        </p:nvGrpSpPr>
        <p:grpSpPr>
          <a:xfrm>
            <a:off x="133745" y="3304562"/>
            <a:ext cx="1682519" cy="1672098"/>
            <a:chOff x="126757" y="3628059"/>
            <a:chExt cx="1682519" cy="1672098"/>
          </a:xfrm>
        </p:grpSpPr>
        <p:sp>
          <p:nvSpPr>
            <p:cNvPr id="30" name="TextBox 29"/>
            <p:cNvSpPr txBox="1"/>
            <p:nvPr/>
          </p:nvSpPr>
          <p:spPr>
            <a:xfrm>
              <a:off x="126757" y="3628059"/>
              <a:ext cx="8178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>
                  <a:latin typeface="Book Antiqua"/>
                  <a:cs typeface="Book Antiqua"/>
                </a:rPr>
                <a:t>Source</a:t>
              </a:r>
            </a:p>
          </p:txBody>
        </p:sp>
        <p:sp>
          <p:nvSpPr>
            <p:cNvPr id="51" name="Sun 50"/>
            <p:cNvSpPr/>
            <p:nvPr/>
          </p:nvSpPr>
          <p:spPr>
            <a:xfrm>
              <a:off x="326357" y="3817238"/>
              <a:ext cx="1482919" cy="1482919"/>
            </a:xfrm>
            <a:prstGeom prst="sun">
              <a:avLst/>
            </a:prstGeom>
            <a:solidFill>
              <a:srgbClr val="FFFF00"/>
            </a:solidFill>
            <a:ln w="12700" cmpd="sng">
              <a:solidFill>
                <a:srgbClr val="FFC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4093400" y="4633616"/>
            <a:ext cx="1394199" cy="1670434"/>
            <a:chOff x="4093400" y="4633616"/>
            <a:chExt cx="1394199" cy="1670434"/>
          </a:xfrm>
        </p:grpSpPr>
        <p:sp>
          <p:nvSpPr>
            <p:cNvPr id="33" name="TextBox 32"/>
            <p:cNvSpPr txBox="1"/>
            <p:nvPr/>
          </p:nvSpPr>
          <p:spPr>
            <a:xfrm>
              <a:off x="4503034" y="4633616"/>
              <a:ext cx="9845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Book Antiqua"/>
                  <a:cs typeface="Book Antiqua"/>
                </a:rPr>
                <a:t>Detector</a:t>
              </a:r>
            </a:p>
          </p:txBody>
        </p:sp>
        <p:pic>
          <p:nvPicPr>
            <p:cNvPr id="1026" name="Picture 2" descr="mage result for clipart earth asia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3400" y="5058042"/>
              <a:ext cx="1216341" cy="1246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2" name="5-Point Star 51"/>
          <p:cNvSpPr/>
          <p:nvPr/>
        </p:nvSpPr>
        <p:spPr>
          <a:xfrm>
            <a:off x="4737881" y="5437673"/>
            <a:ext cx="60949" cy="70193"/>
          </a:xfrm>
          <a:prstGeom prst="star5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1855344" y="4359112"/>
            <a:ext cx="364202" cy="394625"/>
            <a:chOff x="2575700" y="4962877"/>
            <a:chExt cx="364202" cy="394625"/>
          </a:xfrm>
        </p:grpSpPr>
        <p:sp>
          <p:nvSpPr>
            <p:cNvPr id="54" name="Oval 53"/>
            <p:cNvSpPr/>
            <p:nvPr/>
          </p:nvSpPr>
          <p:spPr>
            <a:xfrm>
              <a:off x="2604872" y="5022472"/>
              <a:ext cx="335030" cy="33503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mpd="sng">
              <a:solidFill>
                <a:schemeClr val="accent5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575700" y="4962877"/>
              <a:ext cx="364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Symbol" charset="2"/>
                  <a:ea typeface="Symbol" charset="2"/>
                  <a:cs typeface="Symbol" charset="2"/>
                </a:rPr>
                <a:t>n</a:t>
              </a:r>
              <a:r>
                <a:rPr lang="en-US" i="1" baseline="-25000" dirty="0">
                  <a:latin typeface="Book Antiqua"/>
                  <a:cs typeface="Book Antiqua"/>
                </a:rPr>
                <a:t>e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583756" y="3790684"/>
            <a:ext cx="364202" cy="394625"/>
            <a:chOff x="2575700" y="4962877"/>
            <a:chExt cx="364202" cy="394625"/>
          </a:xfrm>
        </p:grpSpPr>
        <p:sp>
          <p:nvSpPr>
            <p:cNvPr id="59" name="Oval 58"/>
            <p:cNvSpPr/>
            <p:nvPr/>
          </p:nvSpPr>
          <p:spPr>
            <a:xfrm>
              <a:off x="2604872" y="5022472"/>
              <a:ext cx="335030" cy="33503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mpd="sng">
              <a:solidFill>
                <a:schemeClr val="accent5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575700" y="4962877"/>
              <a:ext cx="364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Symbol" charset="2"/>
                  <a:ea typeface="Symbol" charset="2"/>
                  <a:cs typeface="Symbol" charset="2"/>
                </a:rPr>
                <a:t>n</a:t>
              </a:r>
              <a:r>
                <a:rPr lang="en-US" i="1" baseline="-25000" dirty="0">
                  <a:latin typeface="Book Antiqua"/>
                  <a:cs typeface="Book Antiqua"/>
                </a:rPr>
                <a:t>e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1517909" y="4707041"/>
            <a:ext cx="364202" cy="394625"/>
            <a:chOff x="2575700" y="4962877"/>
            <a:chExt cx="364202" cy="394625"/>
          </a:xfrm>
        </p:grpSpPr>
        <p:sp>
          <p:nvSpPr>
            <p:cNvPr id="62" name="Oval 61"/>
            <p:cNvSpPr/>
            <p:nvPr/>
          </p:nvSpPr>
          <p:spPr>
            <a:xfrm>
              <a:off x="2604872" y="5022472"/>
              <a:ext cx="335030" cy="33503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mpd="sng">
              <a:solidFill>
                <a:schemeClr val="accent5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575700" y="4962877"/>
              <a:ext cx="364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Symbol" charset="2"/>
                  <a:ea typeface="Symbol" charset="2"/>
                  <a:cs typeface="Symbol" charset="2"/>
                </a:rPr>
                <a:t>n</a:t>
              </a:r>
              <a:r>
                <a:rPr lang="en-US" i="1" baseline="-25000" dirty="0">
                  <a:latin typeface="Book Antiqua"/>
                  <a:cs typeface="Book Antiqua"/>
                </a:rPr>
                <a:t>e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1493473" y="4304583"/>
            <a:ext cx="364202" cy="394625"/>
            <a:chOff x="2575700" y="4962877"/>
            <a:chExt cx="364202" cy="394625"/>
          </a:xfrm>
        </p:grpSpPr>
        <p:sp>
          <p:nvSpPr>
            <p:cNvPr id="65" name="Oval 64"/>
            <p:cNvSpPr/>
            <p:nvPr/>
          </p:nvSpPr>
          <p:spPr>
            <a:xfrm>
              <a:off x="2604872" y="5022472"/>
              <a:ext cx="335030" cy="33503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mpd="sng">
              <a:solidFill>
                <a:schemeClr val="accent5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575700" y="4962877"/>
              <a:ext cx="364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Symbol" charset="2"/>
                  <a:ea typeface="Symbol" charset="2"/>
                  <a:cs typeface="Symbol" charset="2"/>
                </a:rPr>
                <a:t>n</a:t>
              </a:r>
              <a:r>
                <a:rPr lang="en-US" i="1" baseline="-25000" dirty="0">
                  <a:latin typeface="Book Antiqua"/>
                  <a:cs typeface="Book Antiqua"/>
                </a:rPr>
                <a:t>e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1105452" y="4509729"/>
            <a:ext cx="364202" cy="394625"/>
            <a:chOff x="2575700" y="4962877"/>
            <a:chExt cx="364202" cy="394625"/>
          </a:xfrm>
        </p:grpSpPr>
        <p:sp>
          <p:nvSpPr>
            <p:cNvPr id="68" name="Oval 67"/>
            <p:cNvSpPr/>
            <p:nvPr/>
          </p:nvSpPr>
          <p:spPr>
            <a:xfrm>
              <a:off x="2604872" y="5022472"/>
              <a:ext cx="335030" cy="33503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mpd="sng">
              <a:solidFill>
                <a:schemeClr val="accent5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575700" y="4962877"/>
              <a:ext cx="364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Symbol" charset="2"/>
                  <a:ea typeface="Symbol" charset="2"/>
                  <a:cs typeface="Symbol" charset="2"/>
                </a:rPr>
                <a:t>n</a:t>
              </a:r>
              <a:r>
                <a:rPr lang="en-US" i="1" baseline="-25000" dirty="0">
                  <a:latin typeface="Book Antiqua"/>
                  <a:cs typeface="Book Antiqua"/>
                </a:rPr>
                <a:t>e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1894424" y="4017794"/>
            <a:ext cx="364202" cy="394625"/>
            <a:chOff x="2575700" y="4962877"/>
            <a:chExt cx="364202" cy="394625"/>
          </a:xfrm>
        </p:grpSpPr>
        <p:sp>
          <p:nvSpPr>
            <p:cNvPr id="71" name="Oval 70"/>
            <p:cNvSpPr/>
            <p:nvPr/>
          </p:nvSpPr>
          <p:spPr>
            <a:xfrm>
              <a:off x="2604872" y="5022472"/>
              <a:ext cx="335030" cy="33503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mpd="sng">
              <a:solidFill>
                <a:schemeClr val="accent5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2575700" y="4962877"/>
              <a:ext cx="364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Symbol" charset="2"/>
                  <a:ea typeface="Symbol" charset="2"/>
                  <a:cs typeface="Symbol" charset="2"/>
                </a:rPr>
                <a:t>n</a:t>
              </a:r>
              <a:r>
                <a:rPr lang="en-US" i="1" baseline="-25000" dirty="0">
                  <a:latin typeface="Book Antiqua"/>
                  <a:cs typeface="Book Antiqua"/>
                </a:rPr>
                <a:t>e</a:t>
              </a: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4206947" y="4974274"/>
            <a:ext cx="364202" cy="394625"/>
            <a:chOff x="2575700" y="4962877"/>
            <a:chExt cx="364202" cy="394625"/>
          </a:xfrm>
        </p:grpSpPr>
        <p:sp>
          <p:nvSpPr>
            <p:cNvPr id="88" name="Oval 87"/>
            <p:cNvSpPr/>
            <p:nvPr/>
          </p:nvSpPr>
          <p:spPr>
            <a:xfrm>
              <a:off x="2604872" y="5022472"/>
              <a:ext cx="335030" cy="33503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mpd="sng">
              <a:solidFill>
                <a:schemeClr val="accent5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575700" y="4962877"/>
              <a:ext cx="364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Symbol" charset="2"/>
                  <a:ea typeface="Symbol" charset="2"/>
                  <a:cs typeface="Symbol" charset="2"/>
                </a:rPr>
                <a:t>n</a:t>
              </a:r>
              <a:r>
                <a:rPr lang="en-US" i="1" baseline="-25000" dirty="0">
                  <a:latin typeface="Book Antiqua"/>
                  <a:cs typeface="Book Antiqua"/>
                </a:rPr>
                <a:t>e</a:t>
              </a: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3811963" y="5331738"/>
            <a:ext cx="364202" cy="394625"/>
            <a:chOff x="2575700" y="4962877"/>
            <a:chExt cx="364202" cy="394625"/>
          </a:xfrm>
        </p:grpSpPr>
        <p:sp>
          <p:nvSpPr>
            <p:cNvPr id="91" name="Oval 90"/>
            <p:cNvSpPr/>
            <p:nvPr/>
          </p:nvSpPr>
          <p:spPr>
            <a:xfrm>
              <a:off x="2604872" y="5022472"/>
              <a:ext cx="335030" cy="33503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mpd="sng">
              <a:solidFill>
                <a:schemeClr val="accent5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2575700" y="4962877"/>
              <a:ext cx="364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Symbol" charset="2"/>
                  <a:ea typeface="Symbol" charset="2"/>
                  <a:cs typeface="Symbol" charset="2"/>
                </a:rPr>
                <a:t>n</a:t>
              </a:r>
              <a:r>
                <a:rPr lang="en-US" i="1" baseline="-25000" dirty="0">
                  <a:latin typeface="Book Antiqua"/>
                  <a:cs typeface="Book Antiqua"/>
                </a:rPr>
                <a:t>e</a:t>
              </a: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3887592" y="4814596"/>
            <a:ext cx="393056" cy="399482"/>
            <a:chOff x="2575587" y="4958020"/>
            <a:chExt cx="393056" cy="399482"/>
          </a:xfrm>
        </p:grpSpPr>
        <p:sp>
          <p:nvSpPr>
            <p:cNvPr id="94" name="Oval 93"/>
            <p:cNvSpPr/>
            <p:nvPr/>
          </p:nvSpPr>
          <p:spPr>
            <a:xfrm>
              <a:off x="2604872" y="5022472"/>
              <a:ext cx="335030" cy="33503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 cmpd="sng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2575587" y="4958020"/>
              <a:ext cx="3930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Symbol" charset="2"/>
                  <a:ea typeface="Symbol" charset="2"/>
                  <a:cs typeface="Symbol" charset="2"/>
                </a:rPr>
                <a:t>n</a:t>
              </a:r>
              <a:r>
                <a:rPr lang="en-US" i="1" baseline="-25000" dirty="0">
                  <a:latin typeface="Symbol" charset="2"/>
                  <a:ea typeface="Symbol" charset="2"/>
                  <a:cs typeface="Symbol" charset="2"/>
                </a:rPr>
                <a:t>m</a:t>
              </a: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3985438" y="5234365"/>
            <a:ext cx="393056" cy="399482"/>
            <a:chOff x="2575587" y="4958020"/>
            <a:chExt cx="393056" cy="399482"/>
          </a:xfrm>
        </p:grpSpPr>
        <p:sp>
          <p:nvSpPr>
            <p:cNvPr id="97" name="Oval 96"/>
            <p:cNvSpPr/>
            <p:nvPr/>
          </p:nvSpPr>
          <p:spPr>
            <a:xfrm>
              <a:off x="2604872" y="5022472"/>
              <a:ext cx="335030" cy="33503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 cmpd="sng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2575587" y="4958020"/>
              <a:ext cx="3930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Symbol" charset="2"/>
                  <a:ea typeface="Symbol" charset="2"/>
                  <a:cs typeface="Symbol" charset="2"/>
                </a:rPr>
                <a:t>n</a:t>
              </a:r>
              <a:r>
                <a:rPr lang="en-US" i="1" baseline="-25000" dirty="0">
                  <a:latin typeface="Symbol" charset="2"/>
                  <a:ea typeface="Symbol" charset="2"/>
                  <a:cs typeface="Symbol" charset="2"/>
                </a:rPr>
                <a:t>m</a:t>
              </a: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4168004" y="4721654"/>
            <a:ext cx="372218" cy="399155"/>
            <a:chOff x="2577569" y="4958347"/>
            <a:chExt cx="372218" cy="399155"/>
          </a:xfrm>
        </p:grpSpPr>
        <p:sp>
          <p:nvSpPr>
            <p:cNvPr id="100" name="Oval 99"/>
            <p:cNvSpPr/>
            <p:nvPr/>
          </p:nvSpPr>
          <p:spPr>
            <a:xfrm>
              <a:off x="2604872" y="5022472"/>
              <a:ext cx="335030" cy="335030"/>
            </a:xfrm>
            <a:prstGeom prst="ellipse">
              <a:avLst/>
            </a:prstGeom>
            <a:solidFill>
              <a:srgbClr val="DCEEF5"/>
            </a:solidFill>
            <a:ln w="12700" cmpd="sng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2577569" y="4958347"/>
              <a:ext cx="3722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>
                  <a:latin typeface="Symbol" charset="2"/>
                  <a:ea typeface="Symbol" charset="2"/>
                  <a:cs typeface="Symbol" charset="2"/>
                </a:rPr>
                <a:t>n</a:t>
              </a:r>
              <a:r>
                <a:rPr lang="en-US" i="1" baseline="-25000" dirty="0" err="1">
                  <a:latin typeface="Symbol" charset="2"/>
                  <a:ea typeface="Symbol" charset="2"/>
                  <a:cs typeface="Symbol" charset="2"/>
                </a:rPr>
                <a:t>t</a:t>
              </a:r>
              <a:endParaRPr lang="en-US" i="1" baseline="-25000" dirty="0">
                <a:latin typeface="Symbol" charset="2"/>
                <a:ea typeface="Symbol" charset="2"/>
                <a:cs typeface="Symbol" charset="2"/>
              </a:endParaRP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3719031" y="5032016"/>
            <a:ext cx="372218" cy="399155"/>
            <a:chOff x="2577569" y="4958347"/>
            <a:chExt cx="372218" cy="399155"/>
          </a:xfrm>
        </p:grpSpPr>
        <p:sp>
          <p:nvSpPr>
            <p:cNvPr id="103" name="Oval 102"/>
            <p:cNvSpPr/>
            <p:nvPr/>
          </p:nvSpPr>
          <p:spPr>
            <a:xfrm>
              <a:off x="2604872" y="5022472"/>
              <a:ext cx="335030" cy="335030"/>
            </a:xfrm>
            <a:prstGeom prst="ellipse">
              <a:avLst/>
            </a:prstGeom>
            <a:solidFill>
              <a:srgbClr val="DCEEF5"/>
            </a:solidFill>
            <a:ln w="12700" cmpd="sng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2577569" y="4958347"/>
              <a:ext cx="3722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>
                  <a:latin typeface="Symbol" charset="2"/>
                  <a:ea typeface="Symbol" charset="2"/>
                  <a:cs typeface="Symbol" charset="2"/>
                </a:rPr>
                <a:t>n</a:t>
              </a:r>
              <a:r>
                <a:rPr lang="en-US" i="1" baseline="-25000" dirty="0" err="1">
                  <a:latin typeface="Symbol" charset="2"/>
                  <a:ea typeface="Symbol" charset="2"/>
                  <a:cs typeface="Symbol" charset="2"/>
                </a:rPr>
                <a:t>t</a:t>
              </a:r>
              <a:endParaRPr lang="en-US" i="1" baseline="-25000" dirty="0">
                <a:latin typeface="Symbol" charset="2"/>
                <a:ea typeface="Symbol" charset="2"/>
                <a:cs typeface="Symbol" charset="2"/>
              </a:endParaRP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1349795" y="3347902"/>
            <a:ext cx="3663077" cy="1219542"/>
            <a:chOff x="1349795" y="3347902"/>
            <a:chExt cx="3663077" cy="1219542"/>
          </a:xfrm>
        </p:grpSpPr>
        <p:cxnSp>
          <p:nvCxnSpPr>
            <p:cNvPr id="107" name="Straight Arrow Connector 106"/>
            <p:cNvCxnSpPr/>
            <p:nvPr/>
          </p:nvCxnSpPr>
          <p:spPr>
            <a:xfrm>
              <a:off x="1349795" y="3347902"/>
              <a:ext cx="3663077" cy="1219542"/>
            </a:xfrm>
            <a:prstGeom prst="straightConnector1">
              <a:avLst/>
            </a:prstGeom>
            <a:ln>
              <a:solidFill>
                <a:srgbClr val="000000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/>
            <p:cNvSpPr txBox="1"/>
            <p:nvPr/>
          </p:nvSpPr>
          <p:spPr>
            <a:xfrm>
              <a:off x="3245203" y="366561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Book Antiqua"/>
                  <a:cs typeface="Book Antiqua"/>
                </a:rPr>
                <a:t>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438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Neutrinos Have Mass!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5849" y="1278625"/>
            <a:ext cx="8616612" cy="1013164"/>
          </a:xfrm>
        </p:spPr>
        <p:txBody>
          <a:bodyPr/>
          <a:lstStyle/>
          <a:p>
            <a:r>
              <a:rPr lang="en-US" dirty="0"/>
              <a:t> Neutrino oscillation means mixing between </a:t>
            </a:r>
            <a:r>
              <a:rPr lang="en-US" b="1" dirty="0">
                <a:solidFill>
                  <a:srgbClr val="FF0000"/>
                </a:solidFill>
              </a:rPr>
              <a:t>flavor</a:t>
            </a:r>
            <a:r>
              <a:rPr lang="en-US" dirty="0">
                <a:solidFill>
                  <a:srgbClr val="800000"/>
                </a:solidFill>
              </a:rPr>
              <a:t> </a:t>
            </a:r>
            <a:r>
              <a:rPr lang="en-US" dirty="0"/>
              <a:t>and </a:t>
            </a:r>
            <a:r>
              <a:rPr lang="en-US" b="1" dirty="0">
                <a:solidFill>
                  <a:srgbClr val="0000FF"/>
                </a:solidFill>
              </a:rPr>
              <a:t>mass</a:t>
            </a:r>
            <a:r>
              <a:rPr lang="en-US" dirty="0"/>
              <a:t> states:</a:t>
            </a:r>
            <a:endParaRPr lang="en-US" sz="2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Diana Parno -- KATRIN and the Neutrino-Mass Scale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8AD80-3F49-DD49-894F-EE000681981B}" type="slidenum">
              <a:rPr lang="uk-UA" smtClean="0"/>
              <a:t>46</a:t>
            </a:fld>
            <a:endParaRPr lang="uk-UA"/>
          </a:p>
        </p:txBody>
      </p:sp>
      <p:grpSp>
        <p:nvGrpSpPr>
          <p:cNvPr id="16" name="Group 15"/>
          <p:cNvGrpSpPr/>
          <p:nvPr/>
        </p:nvGrpSpPr>
        <p:grpSpPr>
          <a:xfrm>
            <a:off x="1274790" y="5181894"/>
            <a:ext cx="7166612" cy="1235095"/>
            <a:chOff x="1520188" y="4683987"/>
            <a:chExt cx="7166612" cy="123509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0188" y="4683987"/>
              <a:ext cx="5277224" cy="123509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797412" y="5007506"/>
              <a:ext cx="18893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/>
                <a:t>(simplified two-neutrino case)</a:t>
              </a:r>
            </a:p>
          </p:txBody>
        </p:sp>
      </p:grpSp>
      <p:sp>
        <p:nvSpPr>
          <p:cNvPr id="14" name="Content Placeholder 1"/>
          <p:cNvSpPr txBox="1">
            <a:spLocks/>
          </p:cNvSpPr>
          <p:nvPr/>
        </p:nvSpPr>
        <p:spPr>
          <a:xfrm>
            <a:off x="335849" y="3576585"/>
            <a:ext cx="8616612" cy="20075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Font typeface="Wingdings" charset="2"/>
              <a:buChar char=""/>
              <a:defRPr sz="2800" kern="1200">
                <a:solidFill>
                  <a:schemeClr val="tx1"/>
                </a:solidFill>
                <a:latin typeface="Book Antiqua"/>
                <a:ea typeface="+mn-ea"/>
                <a:cs typeface="Book Antiqu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Font typeface="Wingdings" charset="2"/>
              <a:buChar char="²"/>
              <a:defRPr sz="2600" kern="1200">
                <a:solidFill>
                  <a:schemeClr val="tx1"/>
                </a:solidFill>
                <a:latin typeface="Book Antiqua"/>
                <a:ea typeface="+mn-ea"/>
                <a:cs typeface="Book Antiqu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Font typeface="Wingdings" charset="2"/>
              <a:buChar char="²"/>
              <a:defRPr sz="2600" kern="1200">
                <a:solidFill>
                  <a:schemeClr val="tx1"/>
                </a:solidFill>
                <a:latin typeface="Book Antiqua"/>
                <a:ea typeface="+mn-ea"/>
                <a:cs typeface="Book Antiqu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Font typeface="Wingdings" charset="2"/>
              <a:buChar char="²"/>
              <a:defRPr sz="2600" kern="1200">
                <a:solidFill>
                  <a:schemeClr val="tx1"/>
                </a:solidFill>
                <a:latin typeface="Book Antiqua"/>
                <a:ea typeface="+mn-ea"/>
                <a:cs typeface="Book Antiqu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Font typeface="Wingdings" charset="2"/>
              <a:buChar char="²"/>
              <a:defRPr sz="2600" kern="1200">
                <a:solidFill>
                  <a:schemeClr val="tx1"/>
                </a:solidFill>
                <a:latin typeface="Book Antiqua"/>
                <a:ea typeface="+mn-ea"/>
                <a:cs typeface="Book Antiqu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+mn-lt"/>
              </a:rPr>
              <a:t>The masses are different, so the coefficients change as the neutrino travels</a:t>
            </a:r>
          </a:p>
          <a:p>
            <a:r>
              <a:rPr lang="en-US" sz="2400" dirty="0">
                <a:latin typeface="+mn-lt"/>
              </a:rPr>
              <a:t> Measurement collapses the wave function and gives a chance of observing a different flavor</a:t>
            </a:r>
            <a:endParaRPr lang="en-US" sz="2400" baseline="30000" dirty="0">
              <a:latin typeface="+mn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6D0E6B9-5369-1D4D-ADB9-B39B7F4AC7D2}"/>
              </a:ext>
            </a:extLst>
          </p:cNvPr>
          <p:cNvGrpSpPr/>
          <p:nvPr/>
        </p:nvGrpSpPr>
        <p:grpSpPr>
          <a:xfrm>
            <a:off x="1855763" y="1962826"/>
            <a:ext cx="5466738" cy="1599975"/>
            <a:chOff x="1855763" y="1962826"/>
            <a:chExt cx="5466738" cy="15999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1991207" y="2484144"/>
                  <a:ext cx="5331294" cy="56727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⟩"/>
                            <m:ctrlP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Book Antiqua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en-US" sz="320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𝜇</m:t>
                                </m:r>
                              </m:sub>
                            </m:sSub>
                          </m:e>
                        </m:d>
                        <m:r>
                          <a:rPr lang="en-US" sz="32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𝐴</m:t>
                        </m:r>
                        <m:d>
                          <m:dPr>
                            <m:begChr m:val="|"/>
                            <m:endChr m:val="⟩"/>
                            <m:ctrlPr>
                              <a:rPr lang="en-US" sz="3200" b="0" i="1" smtClean="0">
                                <a:solidFill>
                                  <a:srgbClr val="0500FF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200" b="0" i="1" smtClean="0">
                                    <a:solidFill>
                                      <a:srgbClr val="0500FF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i="1">
                                    <a:solidFill>
                                      <a:srgbClr val="0500FF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solidFill>
                                      <a:srgbClr val="0500FF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US" sz="32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𝐵</m:t>
                        </m:r>
                        <m:d>
                          <m:dPr>
                            <m:begChr m:val="|"/>
                            <m:endChr m:val="⟩"/>
                            <m:ctrlPr>
                              <a:rPr lang="en-US" sz="3200" b="0" i="1" smtClean="0">
                                <a:solidFill>
                                  <a:srgbClr val="0500FF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200" b="0" i="1" smtClean="0">
                                    <a:solidFill>
                                      <a:srgbClr val="0500FF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i="1">
                                    <a:solidFill>
                                      <a:srgbClr val="0500FF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solidFill>
                                      <a:srgbClr val="0500FF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r>
                          <a:rPr lang="en-US" sz="32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𝐶</m:t>
                        </m:r>
                        <m:r>
                          <a:rPr lang="en-US" sz="3200" b="0" i="1" smtClean="0">
                            <a:solidFill>
                              <a:srgbClr val="0500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0500FF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0500FF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0500FF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3200" b="0" i="1" smtClean="0">
                            <a:solidFill>
                              <a:srgbClr val="0500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⟩</m:t>
                        </m:r>
                      </m:oMath>
                    </m:oMathPara>
                  </a14:m>
                  <a:endParaRPr lang="en-US" sz="3200" b="0" i="1" dirty="0">
                    <a:solidFill>
                      <a:srgbClr val="0500FF"/>
                    </a:solidFill>
                    <a:latin typeface="Book Antiqua"/>
                    <a:ea typeface="Cambria Math" charset="0"/>
                    <a:cs typeface="Cambria Math" charset="0"/>
                  </a:endParaRP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1207" y="2484144"/>
                  <a:ext cx="5331294" cy="567271"/>
                </a:xfrm>
                <a:prstGeom prst="rect">
                  <a:avLst/>
                </a:prstGeom>
                <a:blipFill>
                  <a:blip r:embed="rId4"/>
                  <a:stretch>
                    <a:fillRect b="-222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1855763" y="1962826"/>
                  <a:ext cx="5432473" cy="49244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⟩"/>
                            <m:ctrlP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Book Antiqua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en-US" sz="3200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𝑒</m:t>
                                </m:r>
                              </m:sub>
                            </m:sSub>
                          </m:e>
                        </m:d>
                        <m:r>
                          <a:rPr lang="en-US" sz="32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</m:t>
                        </m:r>
                        <m:r>
                          <a:rPr lang="en-US" sz="32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𝑎</m:t>
                        </m:r>
                        <m:d>
                          <m:dPr>
                            <m:begChr m:val="|"/>
                            <m:endChr m:val="⟩"/>
                            <m:ctrlPr>
                              <a:rPr lang="en-US" sz="3200" b="0" i="1" smtClean="0">
                                <a:solidFill>
                                  <a:srgbClr val="0500FF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200" b="0" i="1" smtClean="0">
                                    <a:solidFill>
                                      <a:srgbClr val="0500FF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i="1">
                                    <a:solidFill>
                                      <a:srgbClr val="0500FF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solidFill>
                                      <a:srgbClr val="0500FF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US" sz="32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</m:t>
                        </m:r>
                        <m:r>
                          <a:rPr lang="en-US" sz="32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𝑏</m:t>
                        </m:r>
                        <m:d>
                          <m:dPr>
                            <m:begChr m:val="|"/>
                            <m:endChr m:val="⟩"/>
                            <m:ctrlPr>
                              <a:rPr lang="en-US" sz="3200" b="0" i="1" smtClean="0">
                                <a:solidFill>
                                  <a:srgbClr val="0500FF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200" b="0" i="1" smtClean="0">
                                    <a:solidFill>
                                      <a:srgbClr val="0500FF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i="1">
                                    <a:solidFill>
                                      <a:srgbClr val="0500FF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solidFill>
                                      <a:srgbClr val="0500FF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r>
                          <a:rPr lang="en-US" sz="32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</m:t>
                        </m:r>
                        <m:r>
                          <a:rPr lang="en-US" sz="32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𝑐</m:t>
                        </m:r>
                        <m:r>
                          <a:rPr lang="en-US" sz="3200" b="0" i="1" smtClean="0">
                            <a:solidFill>
                              <a:srgbClr val="0500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0500FF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0500FF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0500FF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3200" b="0" i="1" smtClean="0">
                            <a:solidFill>
                              <a:srgbClr val="0500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⟩</m:t>
                        </m:r>
                      </m:oMath>
                    </m:oMathPara>
                  </a14:m>
                  <a:endParaRPr lang="en-US" sz="3200" b="0" i="1" dirty="0">
                    <a:solidFill>
                      <a:srgbClr val="0500FF"/>
                    </a:solidFill>
                    <a:latin typeface="Book Antiqua"/>
                    <a:ea typeface="Cambria Math" charset="0"/>
                    <a:cs typeface="Cambria Math" charset="0"/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55763" y="1962826"/>
                  <a:ext cx="5432473" cy="492443"/>
                </a:xfrm>
                <a:prstGeom prst="rect">
                  <a:avLst/>
                </a:prstGeom>
                <a:blipFill>
                  <a:blip r:embed="rId5"/>
                  <a:stretch>
                    <a:fillRect b="-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421E7CEA-2E46-AE4F-A7AA-EF068DA7B528}"/>
                    </a:ext>
                  </a:extLst>
                </p:cNvPr>
                <p:cNvSpPr txBox="1"/>
                <p:nvPr/>
              </p:nvSpPr>
              <p:spPr>
                <a:xfrm>
                  <a:off x="1944242" y="3070358"/>
                  <a:ext cx="5331294" cy="49244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⟩"/>
                            <m:ctrlP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Book Antiqua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charset="0"/>
                                  </a:rPr>
                                  <m:t>𝜏</m:t>
                                </m:r>
                              </m:sub>
                            </m:sSub>
                          </m:e>
                        </m:d>
                        <m:r>
                          <a:rPr lang="en-US" sz="32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l-GR" sz="32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α</m:t>
                        </m:r>
                        <m:d>
                          <m:dPr>
                            <m:begChr m:val="|"/>
                            <m:endChr m:val="⟩"/>
                            <m:ctrlPr>
                              <a:rPr lang="en-US" sz="3200" b="0" i="1" smtClean="0">
                                <a:solidFill>
                                  <a:srgbClr val="0500FF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200" b="0" i="1" smtClean="0">
                                    <a:solidFill>
                                      <a:srgbClr val="0500FF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i="1">
                                    <a:solidFill>
                                      <a:srgbClr val="0500FF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solidFill>
                                      <a:srgbClr val="0500FF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US" sz="32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</m:t>
                        </m:r>
                        <m:r>
                          <a:rPr lang="en-US" sz="32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  <m:d>
                          <m:dPr>
                            <m:begChr m:val="|"/>
                            <m:endChr m:val="⟩"/>
                            <m:ctrlPr>
                              <a:rPr lang="en-US" sz="3200" b="0" i="1" smtClean="0">
                                <a:solidFill>
                                  <a:srgbClr val="0500FF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200" b="0" i="1" smtClean="0">
                                    <a:solidFill>
                                      <a:srgbClr val="0500FF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i="1">
                                    <a:solidFill>
                                      <a:srgbClr val="0500FF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solidFill>
                                      <a:srgbClr val="0500FF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r>
                          <a:rPr lang="en-US" sz="32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</m:t>
                        </m:r>
                        <m:r>
                          <a:rPr lang="en-US" sz="32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  <m:r>
                          <a:rPr lang="en-US" sz="3200" b="0" i="1" smtClean="0">
                            <a:solidFill>
                              <a:srgbClr val="0500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0500FF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0500FF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0500FF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3200" b="0" i="1" smtClean="0">
                            <a:solidFill>
                              <a:srgbClr val="0500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⟩</m:t>
                        </m:r>
                      </m:oMath>
                    </m:oMathPara>
                  </a14:m>
                  <a:endParaRPr lang="en-US" sz="3200" b="0" i="1" dirty="0">
                    <a:solidFill>
                      <a:srgbClr val="0500FF"/>
                    </a:solidFill>
                    <a:latin typeface="Book Antiqua"/>
                    <a:ea typeface="Cambria Math" charset="0"/>
                    <a:cs typeface="Cambria Math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421E7CEA-2E46-AE4F-A7AA-EF068DA7B5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4242" y="3070358"/>
                  <a:ext cx="5331294" cy="492443"/>
                </a:xfrm>
                <a:prstGeom prst="rect">
                  <a:avLst/>
                </a:prstGeom>
                <a:blipFill>
                  <a:blip r:embed="rId6"/>
                  <a:stretch>
                    <a:fillRect b="-3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03293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</a:t>
            </a:r>
            <a:r>
              <a:rPr lang="en-US" baseline="-25000"/>
              <a:t>νi</a:t>
            </a:r>
            <a:r>
              <a:rPr lang="en-US"/>
              <a:t> from Supernovae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079" y="1223101"/>
            <a:ext cx="8229600" cy="2443852"/>
          </a:xfrm>
        </p:spPr>
        <p:txBody>
          <a:bodyPr/>
          <a:lstStyle/>
          <a:p>
            <a:r>
              <a:rPr lang="en-US" dirty="0"/>
              <a:t>Supernova 1987a in light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>
                <a:solidFill>
                  <a:schemeClr val="tx2"/>
                </a:solidFill>
              </a:rPr>
              <a:t>Diana Parno -- KATRIN and the Neutrino-Mass Scale</a:t>
            </a:r>
            <a:endParaRPr lang="en-US" i="1" dirty="0">
              <a:solidFill>
                <a:schemeClr val="tx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0524" y="1628430"/>
            <a:ext cx="1192031" cy="15066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1524" y="1736628"/>
            <a:ext cx="1445258" cy="13984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214" y="1736915"/>
            <a:ext cx="1367530" cy="1398174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94072" y="3125109"/>
            <a:ext cx="8229600" cy="24438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Book Antiqua" charset="0"/>
                <a:ea typeface="Book Antiqua" charset="0"/>
                <a:cs typeface="Book Antiqua" charset="0"/>
              </a:rPr>
              <a:t>Supernova 1987a in neutrinos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030335" y="3146762"/>
            <a:ext cx="3037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Book Antiqua" charset="0"/>
                <a:ea typeface="Book Antiqua" charset="0"/>
                <a:cs typeface="Book Antiqua" charset="0"/>
              </a:rPr>
              <a:t>G. G. </a:t>
            </a:r>
            <a:r>
              <a:rPr lang="en-US" i="1" dirty="0" err="1">
                <a:latin typeface="Book Antiqua" charset="0"/>
                <a:ea typeface="Book Antiqua" charset="0"/>
                <a:cs typeface="Book Antiqua" charset="0"/>
              </a:rPr>
              <a:t>Raffelt</a:t>
            </a:r>
            <a:r>
              <a:rPr lang="en-US" i="1" dirty="0">
                <a:latin typeface="Book Antiqua" charset="0"/>
                <a:ea typeface="Book Antiqua" charset="0"/>
                <a:cs typeface="Book Antiqua" charset="0"/>
              </a:rPr>
              <a:t>, </a:t>
            </a:r>
            <a:r>
              <a:rPr lang="en-US" i="1" dirty="0" err="1">
                <a:latin typeface="Book Antiqua" charset="0"/>
                <a:ea typeface="Book Antiqua" charset="0"/>
                <a:cs typeface="Book Antiqua" charset="0"/>
              </a:rPr>
              <a:t>Annu</a:t>
            </a:r>
            <a:r>
              <a:rPr lang="en-US" i="1" dirty="0">
                <a:latin typeface="Book Antiqua" charset="0"/>
                <a:ea typeface="Book Antiqua" charset="0"/>
                <a:cs typeface="Book Antiqua" charset="0"/>
              </a:rPr>
              <a:t>. Rev. </a:t>
            </a:r>
            <a:r>
              <a:rPr lang="en-US" i="1" dirty="0" err="1">
                <a:latin typeface="Book Antiqua" charset="0"/>
                <a:ea typeface="Book Antiqua" charset="0"/>
                <a:cs typeface="Book Antiqua" charset="0"/>
              </a:rPr>
              <a:t>Nucl</a:t>
            </a:r>
            <a:r>
              <a:rPr lang="en-US" i="1" dirty="0">
                <a:latin typeface="Book Antiqua" charset="0"/>
                <a:ea typeface="Book Antiqua" charset="0"/>
                <a:cs typeface="Book Antiqua" charset="0"/>
              </a:rPr>
              <a:t>. Part. Sci. </a:t>
            </a:r>
            <a:r>
              <a:rPr lang="en-US" b="1" i="1" dirty="0">
                <a:latin typeface="Book Antiqua" charset="0"/>
                <a:ea typeface="Book Antiqua" charset="0"/>
                <a:cs typeface="Book Antiqua" charset="0"/>
              </a:rPr>
              <a:t>49</a:t>
            </a:r>
            <a:r>
              <a:rPr lang="en-US" i="1" dirty="0">
                <a:latin typeface="Book Antiqua" charset="0"/>
                <a:ea typeface="Book Antiqua" charset="0"/>
                <a:cs typeface="Book Antiqua" charset="0"/>
              </a:rPr>
              <a:t> (1999), 163</a:t>
            </a: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151079" y="5445993"/>
            <a:ext cx="8229600" cy="104688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Book Antiqua" charset="0"/>
                <a:ea typeface="Book Antiqua" charset="0"/>
                <a:cs typeface="Book Antiqua" charset="0"/>
              </a:rPr>
              <a:t>Time delay goes as </a:t>
            </a:r>
            <a:r>
              <a:rPr lang="en-US" i="1" dirty="0">
                <a:latin typeface="Book Antiqua" charset="0"/>
                <a:ea typeface="Book Antiqua" charset="0"/>
                <a:cs typeface="Book Antiqua" charset="0"/>
              </a:rPr>
              <a:t>m</a:t>
            </a:r>
            <a:r>
              <a:rPr lang="en-US" i="1" baseline="-25000" dirty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i="1" baseline="-25000" dirty="0">
                <a:latin typeface="Book Antiqua" charset="0"/>
                <a:ea typeface="Book Antiqua" charset="0"/>
                <a:cs typeface="Book Antiqua" charset="0"/>
              </a:rPr>
              <a:t>i</a:t>
            </a:r>
            <a:r>
              <a:rPr lang="en-US" baseline="30000" dirty="0">
                <a:latin typeface="Book Antiqua" charset="0"/>
                <a:ea typeface="Book Antiqua" charset="0"/>
                <a:cs typeface="Book Antiqua" charset="0"/>
              </a:rPr>
              <a:t>2</a:t>
            </a:r>
            <a:r>
              <a:rPr lang="en-US" dirty="0">
                <a:latin typeface="Book Antiqua" charset="0"/>
                <a:ea typeface="Book Antiqua" charset="0"/>
                <a:cs typeface="Book Antiqua" charset="0"/>
              </a:rPr>
              <a:t>/</a:t>
            </a:r>
            <a:r>
              <a:rPr lang="en-US" i="1" dirty="0">
                <a:latin typeface="Book Antiqua" charset="0"/>
                <a:ea typeface="Book Antiqua" charset="0"/>
                <a:cs typeface="Book Antiqua" charset="0"/>
              </a:rPr>
              <a:t>E</a:t>
            </a:r>
            <a:r>
              <a:rPr lang="en-US" i="1" baseline="-25000" dirty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baseline="30000" dirty="0">
                <a:latin typeface="Book Antiqua" charset="0"/>
                <a:ea typeface="Book Antiqua" charset="0"/>
                <a:cs typeface="Book Antiqua" charset="0"/>
              </a:rPr>
              <a:t>2</a:t>
            </a:r>
          </a:p>
          <a:p>
            <a:r>
              <a:rPr lang="en-US" dirty="0">
                <a:latin typeface="Book Antiqua" charset="0"/>
                <a:ea typeface="Book Antiqua" charset="0"/>
                <a:cs typeface="Book Antiqua" charset="0"/>
              </a:rPr>
              <a:t>From absence of dispersion, </a:t>
            </a:r>
            <a:r>
              <a:rPr lang="en-US" i="1" dirty="0" err="1">
                <a:latin typeface="Book Antiqua" charset="0"/>
                <a:ea typeface="Book Antiqua" charset="0"/>
                <a:cs typeface="Book Antiqua" charset="0"/>
              </a:rPr>
              <a:t>m</a:t>
            </a:r>
            <a:r>
              <a:rPr lang="en-US" i="1" baseline="-25000" dirty="0" err="1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i="1" baseline="-25000" dirty="0" err="1">
                <a:latin typeface="Book Antiqua" charset="0"/>
                <a:ea typeface="Book Antiqua" charset="0"/>
                <a:cs typeface="Book Antiqua" charset="0"/>
              </a:rPr>
              <a:t>i</a:t>
            </a:r>
            <a:r>
              <a:rPr lang="en-US" dirty="0">
                <a:latin typeface="Book Antiqua" charset="0"/>
                <a:ea typeface="Book Antiqua" charset="0"/>
                <a:cs typeface="Book Antiqua" charset="0"/>
              </a:rPr>
              <a:t> &lt; 5.8 eV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0" y="3703814"/>
            <a:ext cx="2921000" cy="1742179"/>
            <a:chOff x="0" y="4388379"/>
            <a:chExt cx="2921000" cy="1742179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8138"/>
            <a:stretch/>
          </p:blipFill>
          <p:spPr>
            <a:xfrm>
              <a:off x="0" y="4388379"/>
              <a:ext cx="2921000" cy="1379849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544" t="90088" r="7491"/>
            <a:stretch/>
          </p:blipFill>
          <p:spPr>
            <a:xfrm>
              <a:off x="595295" y="5698781"/>
              <a:ext cx="2202597" cy="431777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3073583" y="3740837"/>
            <a:ext cx="2921000" cy="1702854"/>
            <a:chOff x="3073583" y="4425402"/>
            <a:chExt cx="2921000" cy="1702854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0793" b="38200"/>
            <a:stretch/>
          </p:blipFill>
          <p:spPr>
            <a:xfrm>
              <a:off x="3073583" y="4425402"/>
              <a:ext cx="2921000" cy="1342826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544" t="90088" r="7491"/>
            <a:stretch/>
          </p:blipFill>
          <p:spPr>
            <a:xfrm>
              <a:off x="3684491" y="5696479"/>
              <a:ext cx="2202597" cy="431777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6053466" y="3800363"/>
            <a:ext cx="2921000" cy="1645630"/>
            <a:chOff x="6063388" y="4425402"/>
            <a:chExt cx="2921000" cy="164563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1800" b="5360"/>
            <a:stretch/>
          </p:blipFill>
          <p:spPr>
            <a:xfrm>
              <a:off x="6063388" y="4425402"/>
              <a:ext cx="2921000" cy="142220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544" t="90088" r="7491"/>
            <a:stretch/>
          </p:blipFill>
          <p:spPr>
            <a:xfrm>
              <a:off x="6670894" y="5639255"/>
              <a:ext cx="2202597" cy="431777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2719932" y="1626719"/>
            <a:ext cx="3798974" cy="3919097"/>
            <a:chOff x="1827871" y="3878797"/>
            <a:chExt cx="2395012" cy="2470742"/>
          </a:xfrm>
        </p:grpSpPr>
        <p:sp>
          <p:nvSpPr>
            <p:cNvPr id="25" name="Rectangle 24"/>
            <p:cNvSpPr/>
            <p:nvPr/>
          </p:nvSpPr>
          <p:spPr>
            <a:xfrm>
              <a:off x="2133146" y="4484363"/>
              <a:ext cx="1795810" cy="9821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45" b="99628" l="384" r="97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7871" y="3878797"/>
              <a:ext cx="2395012" cy="2470742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A031C2-1CEF-8E4A-9799-8AE4F2270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503D8-17F2-5747-87AD-098ADBA9A39F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534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2" grpId="0"/>
      <p:bldP spid="2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78186" y="50821"/>
            <a:ext cx="8265814" cy="1054250"/>
          </a:xfrm>
        </p:spPr>
        <p:txBody>
          <a:bodyPr/>
          <a:lstStyle/>
          <a:p>
            <a:r>
              <a:rPr lang="en-US" dirty="0"/>
              <a:t>Neutrino Mass and </a:t>
            </a:r>
            <a:r>
              <a:rPr lang="el-GR" dirty="0">
                <a:latin typeface="Symbol" charset="2"/>
                <a:cs typeface="Symbol" charset="2"/>
              </a:rPr>
              <a:t>0</a:t>
            </a:r>
            <a:r>
              <a:rPr lang="en-US" dirty="0" err="1">
                <a:latin typeface="Symbol" charset="2"/>
                <a:cs typeface="Symbol" charset="2"/>
              </a:rPr>
              <a:t>nbb</a:t>
            </a:r>
            <a:endParaRPr lang="el-GR" dirty="0">
              <a:latin typeface="Symbol" charset="2"/>
              <a:cs typeface="Symbol" charset="2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364973" y="1349219"/>
            <a:ext cx="8467877" cy="4525963"/>
          </a:xfrm>
        </p:spPr>
        <p:txBody>
          <a:bodyPr>
            <a:normAutofit/>
          </a:bodyPr>
          <a:lstStyle/>
          <a:p>
            <a:r>
              <a:rPr lang="en-US"/>
              <a:t>If neutrinos are Majorana instead of Dirac, then:</a:t>
            </a:r>
          </a:p>
          <a:p>
            <a:pPr lvl="1"/>
            <a:r>
              <a:rPr lang="en-US"/>
              <a:t>Lepton number violation</a:t>
            </a:r>
          </a:p>
          <a:p>
            <a:pPr lvl="1"/>
            <a:r>
              <a:rPr lang="en-US"/>
              <a:t>Possible baryogenesis explanation</a:t>
            </a:r>
          </a:p>
          <a:p>
            <a:pPr lvl="1"/>
            <a:r>
              <a:rPr lang="en-US"/>
              <a:t>Neutrinoless double beta decay 0</a:t>
            </a:r>
            <a:r>
              <a:rPr lang="en-US">
                <a:latin typeface="Symbol" charset="2"/>
                <a:cs typeface="Symbol" charset="2"/>
              </a:rPr>
              <a:t>nbb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76745" y="3354402"/>
            <a:ext cx="4673934" cy="2269038"/>
            <a:chOff x="651387" y="3535700"/>
            <a:chExt cx="4673934" cy="226903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1387" y="3535700"/>
              <a:ext cx="4099540" cy="2201488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3300555" y="5158407"/>
              <a:ext cx="20247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>
                  <a:latin typeface="Book Antiqua"/>
                  <a:cs typeface="Book Antiqua"/>
                </a:rPr>
                <a:t>Kellie Jaeger, Discover Magazine</a:t>
              </a:r>
            </a:p>
          </p:txBody>
        </p:sp>
      </p:grpSp>
      <p:graphicFrame>
        <p:nvGraphicFramePr>
          <p:cNvPr id="19" name="Object 18"/>
          <p:cNvGraphicFramePr>
            <a:graphicFrameLocks noChangeAspect="1"/>
          </p:cNvGraphicFramePr>
          <p:nvPr>
            <p:extLst/>
          </p:nvPr>
        </p:nvGraphicFramePr>
        <p:xfrm>
          <a:off x="4470400" y="3409950"/>
          <a:ext cx="4362450" cy="1230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1" name="Equation" r:id="rId4" imgW="1803400" imgH="508000" progId="Equation.3">
                  <p:embed/>
                </p:oleObj>
              </mc:Choice>
              <mc:Fallback>
                <p:oleObj name="Equation" r:id="rId4" imgW="1803400" imgH="508000" progId="Equation.3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70400" y="3409950"/>
                        <a:ext cx="4362450" cy="1230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4" name="Group 23"/>
          <p:cNvGrpSpPr/>
          <p:nvPr/>
        </p:nvGrpSpPr>
        <p:grpSpPr>
          <a:xfrm>
            <a:off x="5919065" y="4468944"/>
            <a:ext cx="3170099" cy="1725531"/>
            <a:chOff x="5919065" y="4468944"/>
            <a:chExt cx="3170099" cy="1725531"/>
          </a:xfrm>
        </p:grpSpPr>
        <p:graphicFrame>
          <p:nvGraphicFramePr>
            <p:cNvPr id="36" name="Object 35"/>
            <p:cNvGraphicFramePr>
              <a:graphicFrameLocks noChangeAspect="1"/>
            </p:cNvGraphicFramePr>
            <p:nvPr>
              <p:extLst/>
            </p:nvPr>
          </p:nvGraphicFramePr>
          <p:xfrm>
            <a:off x="7060380" y="4995505"/>
            <a:ext cx="1748178" cy="11989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22" name="Equation" r:id="rId6" imgW="444500" imgH="304800" progId="Equation.3">
                    <p:embed/>
                  </p:oleObj>
                </mc:Choice>
                <mc:Fallback>
                  <p:oleObj name="Equation" r:id="rId6" imgW="444500" imgH="304800" progId="Equation.3">
                    <p:embed/>
                    <p:pic>
                      <p:nvPicPr>
                        <p:cNvPr id="36" name="Object 35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7060380" y="4995505"/>
                          <a:ext cx="1748178" cy="119897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" name="TextBox 22"/>
            <p:cNvSpPr txBox="1"/>
            <p:nvPr/>
          </p:nvSpPr>
          <p:spPr>
            <a:xfrm rot="16200000">
              <a:off x="7001413" y="3386596"/>
              <a:ext cx="1005403" cy="3170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0">
                  <a:solidFill>
                    <a:srgbClr val="800000"/>
                  </a:solidFill>
                  <a:latin typeface="Adobe Garamond Pro"/>
                  <a:cs typeface="Adobe Garamond Pro"/>
                </a:rPr>
                <a:t>{</a:t>
              </a:r>
            </a:p>
          </p:txBody>
        </p:sp>
      </p:grpSp>
      <p:sp>
        <p:nvSpPr>
          <p:cNvPr id="13" name="Content Placeholder 1"/>
          <p:cNvSpPr txBox="1">
            <a:spLocks/>
          </p:cNvSpPr>
          <p:nvPr/>
        </p:nvSpPr>
        <p:spPr>
          <a:xfrm>
            <a:off x="364973" y="5766697"/>
            <a:ext cx="8606754" cy="638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Font typeface="Wingdings" charset="2"/>
              <a:buChar char=""/>
              <a:defRPr sz="2800" kern="1200">
                <a:solidFill>
                  <a:schemeClr val="tx1"/>
                </a:solidFill>
                <a:latin typeface="Book Antiqua"/>
                <a:ea typeface="+mn-ea"/>
                <a:cs typeface="Book Antiqu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Font typeface="Wingdings" charset="2"/>
              <a:buChar char="²"/>
              <a:defRPr sz="2600" kern="1200">
                <a:solidFill>
                  <a:schemeClr val="tx1"/>
                </a:solidFill>
                <a:latin typeface="Book Antiqua"/>
                <a:ea typeface="+mn-ea"/>
                <a:cs typeface="Book Antiqu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Font typeface="Wingdings" charset="2"/>
              <a:buChar char="²"/>
              <a:defRPr sz="2600" kern="1200">
                <a:solidFill>
                  <a:schemeClr val="tx1"/>
                </a:solidFill>
                <a:latin typeface="Book Antiqua"/>
                <a:ea typeface="+mn-ea"/>
                <a:cs typeface="Book Antiqu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Font typeface="Wingdings" charset="2"/>
              <a:buChar char="²"/>
              <a:defRPr sz="2600" kern="1200">
                <a:solidFill>
                  <a:schemeClr val="tx1"/>
                </a:solidFill>
                <a:latin typeface="Book Antiqua"/>
                <a:ea typeface="+mn-ea"/>
                <a:cs typeface="Book Antiqu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Font typeface="Wingdings" charset="2"/>
              <a:buChar char="²"/>
              <a:defRPr sz="2600" kern="1200">
                <a:solidFill>
                  <a:schemeClr val="tx1"/>
                </a:solidFill>
                <a:latin typeface="Book Antiqua"/>
                <a:ea typeface="+mn-ea"/>
                <a:cs typeface="Book Antiqu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Better m</a:t>
            </a:r>
            <a:r>
              <a:rPr lang="en-US" baseline="-25000">
                <a:latin typeface="Symbol" charset="2"/>
                <a:cs typeface="Symbol" charset="2"/>
              </a:rPr>
              <a:t>nb</a:t>
            </a:r>
            <a:r>
              <a:rPr lang="en-US"/>
              <a:t> from lab: access phases </a:t>
            </a:r>
            <a:r>
              <a:rPr lang="en-US">
                <a:latin typeface="Symbol" charset="2"/>
                <a:cs typeface="Symbol" charset="2"/>
              </a:rPr>
              <a:t>a</a:t>
            </a:r>
            <a:r>
              <a:rPr lang="en-US" baseline="-25000"/>
              <a:t>i</a:t>
            </a:r>
          </a:p>
          <a:p>
            <a:endParaRPr lang="en-US" baseline="-2500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Diana Parno -- KATRIN and the Neutrino-Mass Scale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8AD80-3F49-DD49-894F-EE000681981B}" type="slidenum">
              <a:rPr lang="uk-UA" smtClean="0"/>
              <a:t>48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25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4150A-DE84-7842-BD10-CD5F2019A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Column Density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74116-0CA8-514E-8D2D-FA67754F8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000" y="1193800"/>
            <a:ext cx="8890000" cy="4527730"/>
          </a:xfrm>
        </p:spPr>
        <p:txBody>
          <a:bodyPr/>
          <a:lstStyle/>
          <a:p>
            <a:r>
              <a:rPr lang="en-US" dirty="0"/>
              <a:t>Tritium-decay </a:t>
            </a:r>
            <a:r>
              <a:rPr lang="en-US" dirty="0">
                <a:latin typeface="Symbol" pitchFamily="2" charset="2"/>
              </a:rPr>
              <a:t>b</a:t>
            </a:r>
            <a:r>
              <a:rPr lang="en-US" dirty="0"/>
              <a:t> energy means radiochemistry</a:t>
            </a:r>
          </a:p>
          <a:p>
            <a:r>
              <a:rPr lang="en-US" dirty="0"/>
              <a:t>Tritiated methane forms in source and freezes in capillary</a:t>
            </a:r>
          </a:p>
          <a:p>
            <a:r>
              <a:rPr lang="en-US" dirty="0"/>
              <a:t>Ran at 20% nominal column density to control blockage</a:t>
            </a:r>
          </a:p>
          <a:p>
            <a:r>
              <a:rPr lang="en-US" dirty="0"/>
              <a:t>Cold trap installed this summer</a:t>
            </a:r>
          </a:p>
          <a:p>
            <a:endParaRPr lang="en-US" dirty="0"/>
          </a:p>
        </p:txBody>
      </p:sp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80119DE6-3D15-134D-AB5F-33A253AFA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32030"/>
            <a:ext cx="9045970" cy="392597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7D3036-B60E-AF4B-A431-337D68544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Diana Parno -- KATRIN and the Neutrino-Mass Scale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EAE2EE-6256-814C-95FC-84E8F1622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503D8-17F2-5747-87AD-098ADBA9A39F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371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07DEA-0F95-7246-B346-93FD104C1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Neutrino Mass Scale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B8A145F-D6B4-B54F-9D86-E61452FC6384}"/>
              </a:ext>
            </a:extLst>
          </p:cNvPr>
          <p:cNvSpPr txBox="1">
            <a:spLocks/>
          </p:cNvSpPr>
          <p:nvPr/>
        </p:nvSpPr>
        <p:spPr>
          <a:xfrm>
            <a:off x="4193374" y="1319393"/>
            <a:ext cx="4846373" cy="25793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61938" indent="-261938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70C0"/>
              </a:buClr>
              <a:buFont typeface=".LucidaGrandeUI" charset="0"/>
              <a:buChar char="◆"/>
              <a:tabLst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3647" indent="-260747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70C0"/>
              </a:buClr>
              <a:buFont typeface=".LucidaGrandeUI" charset="0"/>
              <a:buChar char="◆"/>
              <a:tabLst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5356" indent="-259556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70C0"/>
              </a:buClr>
              <a:buFont typeface=".LucidaGrandeUI" charset="0"/>
              <a:buChar char="◆"/>
              <a:tabLst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8256" indent="-259556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70C0"/>
              </a:buClr>
              <a:buFont typeface=".LucidaGrandeUI" charset="0"/>
              <a:buChar char="◆"/>
              <a:tabLst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29966" indent="-258366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70C0"/>
              </a:buClr>
              <a:buFont typeface=".LucidaGrandeUI" charset="0"/>
              <a:buChar char="◆"/>
              <a:tabLst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Oscillation experiments give a lower limit on the two heavier neutrino-mass states</a:t>
            </a:r>
          </a:p>
          <a:p>
            <a:r>
              <a:rPr lang="en-US" sz="2400" dirty="0"/>
              <a:t>What can we say about the offset of the lightest mass from zero?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0D9C7C2-FB8A-0044-81DE-3E956D096BA3}"/>
              </a:ext>
            </a:extLst>
          </p:cNvPr>
          <p:cNvGrpSpPr/>
          <p:nvPr/>
        </p:nvGrpSpPr>
        <p:grpSpPr>
          <a:xfrm>
            <a:off x="269753" y="1168920"/>
            <a:ext cx="3980886" cy="4774261"/>
            <a:chOff x="4933525" y="141891"/>
            <a:chExt cx="4210711" cy="504989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C673D42-4DFC-6048-8605-7494BA6B401D}"/>
                </a:ext>
              </a:extLst>
            </p:cNvPr>
            <p:cNvGrpSpPr/>
            <p:nvPr/>
          </p:nvGrpSpPr>
          <p:grpSpPr>
            <a:xfrm>
              <a:off x="4933525" y="457018"/>
              <a:ext cx="4210711" cy="4734765"/>
              <a:chOff x="4933525" y="205018"/>
              <a:chExt cx="4210711" cy="4734765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DC4E7F24-C41E-874D-A0E9-0364C34AC7C2}"/>
                  </a:ext>
                </a:extLst>
              </p:cNvPr>
              <p:cNvGrpSpPr/>
              <p:nvPr/>
            </p:nvGrpSpPr>
            <p:grpSpPr>
              <a:xfrm>
                <a:off x="5065323" y="205018"/>
                <a:ext cx="4078913" cy="4608942"/>
                <a:chOff x="4858948" y="343078"/>
                <a:chExt cx="4078913" cy="4608942"/>
              </a:xfrm>
            </p:grpSpPr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18F7A125-B9C5-D44B-80D6-76D0268D4E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858948" y="343078"/>
                  <a:ext cx="4078913" cy="4608942"/>
                </a:xfrm>
                <a:prstGeom prst="rect">
                  <a:avLst/>
                </a:prstGeom>
              </p:spPr>
            </p:pic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FC93F4BB-DE1B-044D-8C51-FF7B24C94307}"/>
                    </a:ext>
                  </a:extLst>
                </p:cNvPr>
                <p:cNvSpPr/>
                <p:nvPr/>
              </p:nvSpPr>
              <p:spPr>
                <a:xfrm>
                  <a:off x="5684162" y="579170"/>
                  <a:ext cx="1361677" cy="118432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D9D20229-4506-D04E-AB7F-043A209640E4}"/>
                    </a:ext>
                  </a:extLst>
                </p:cNvPr>
                <p:cNvSpPr/>
                <p:nvPr/>
              </p:nvSpPr>
              <p:spPr>
                <a:xfrm>
                  <a:off x="6715967" y="3087359"/>
                  <a:ext cx="1979461" cy="108623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722DF6DE-6CDF-4B41-95B6-BB74A57A76FA}"/>
                    </a:ext>
                  </a:extLst>
                </p:cNvPr>
                <p:cNvSpPr/>
                <p:nvPr/>
              </p:nvSpPr>
              <p:spPr>
                <a:xfrm rot="18461256">
                  <a:off x="5883560" y="3093041"/>
                  <a:ext cx="1821351" cy="55335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2EE0BFD3-CEA7-8C48-8FCB-C85E1A2CCFD1}"/>
                    </a:ext>
                  </a:extLst>
                </p:cNvPr>
                <p:cNvSpPr/>
                <p:nvPr/>
              </p:nvSpPr>
              <p:spPr>
                <a:xfrm>
                  <a:off x="6118447" y="3714996"/>
                  <a:ext cx="800641" cy="55335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E55A6F8F-CFEE-7743-9118-4E0FA72C2B42}"/>
                    </a:ext>
                  </a:extLst>
                </p:cNvPr>
                <p:cNvSpPr/>
                <p:nvPr/>
              </p:nvSpPr>
              <p:spPr>
                <a:xfrm>
                  <a:off x="6993276" y="4377383"/>
                  <a:ext cx="111525" cy="55335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911F8344-F84C-6045-90DB-1973BAA86D90}"/>
                    </a:ext>
                  </a:extLst>
                </p:cNvPr>
                <p:cNvSpPr/>
                <p:nvPr/>
              </p:nvSpPr>
              <p:spPr>
                <a:xfrm>
                  <a:off x="6715967" y="604060"/>
                  <a:ext cx="1155086" cy="100620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5DA9DEBC-785C-F54F-A481-E913A41E3284}"/>
                    </a:ext>
                  </a:extLst>
                </p:cNvPr>
                <p:cNvSpPr/>
                <p:nvPr/>
              </p:nvSpPr>
              <p:spPr>
                <a:xfrm rot="18624387">
                  <a:off x="7049154" y="1036734"/>
                  <a:ext cx="1470662" cy="43052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9010516-BB9F-314C-8AD1-0C49EF33BE36}"/>
                  </a:ext>
                </a:extLst>
              </p:cNvPr>
              <p:cNvSpPr txBox="1"/>
              <p:nvPr/>
            </p:nvSpPr>
            <p:spPr>
              <a:xfrm>
                <a:off x="5065323" y="4516574"/>
                <a:ext cx="3908576" cy="42320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Arial" charset="0"/>
                    <a:ea typeface="Arial" charset="0"/>
                    <a:cs typeface="Arial" charset="0"/>
                  </a:rPr>
                  <a:t>Lightest neutrino mass m</a:t>
                </a:r>
                <a:r>
                  <a:rPr lang="en-US" sz="2000" baseline="-25000" dirty="0">
                    <a:latin typeface="Arial" charset="0"/>
                    <a:ea typeface="Arial" charset="0"/>
                    <a:cs typeface="Arial" charset="0"/>
                  </a:rPr>
                  <a:t>1</a:t>
                </a:r>
                <a:r>
                  <a:rPr lang="en-US" sz="2000" dirty="0">
                    <a:latin typeface="Arial" charset="0"/>
                    <a:ea typeface="Arial" charset="0"/>
                    <a:cs typeface="Arial" charset="0"/>
                  </a:rPr>
                  <a:t> (eV)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E7CBA7D-5194-DA4C-B26E-9E49CE0AD829}"/>
                  </a:ext>
                </a:extLst>
              </p:cNvPr>
              <p:cNvSpPr txBox="1"/>
              <p:nvPr/>
            </p:nvSpPr>
            <p:spPr>
              <a:xfrm rot="16200000">
                <a:off x="3709678" y="1963747"/>
                <a:ext cx="2870903" cy="42320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Arial" charset="0"/>
                    <a:ea typeface="Arial" charset="0"/>
                    <a:cs typeface="Arial" charset="0"/>
                  </a:rPr>
                  <a:t>Neutrino mass m</a:t>
                </a:r>
                <a:r>
                  <a:rPr lang="en-US" sz="2000" baseline="-25000" dirty="0">
                    <a:latin typeface="Arial" charset="0"/>
                    <a:ea typeface="Arial" charset="0"/>
                    <a:cs typeface="Arial" charset="0"/>
                  </a:rPr>
                  <a:t>i</a:t>
                </a:r>
                <a:r>
                  <a:rPr lang="en-US" sz="2000" dirty="0">
                    <a:latin typeface="Arial" charset="0"/>
                    <a:ea typeface="Arial" charset="0"/>
                    <a:cs typeface="Arial" charset="0"/>
                  </a:rPr>
                  <a:t> (eV)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8A10F59-631C-DD4A-A38F-2868C9B09E92}"/>
                </a:ext>
              </a:extLst>
            </p:cNvPr>
            <p:cNvSpPr txBox="1"/>
            <p:nvPr/>
          </p:nvSpPr>
          <p:spPr>
            <a:xfrm>
              <a:off x="6220046" y="141891"/>
              <a:ext cx="2260505" cy="423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>
                  <a:latin typeface="Arial" charset="0"/>
                  <a:ea typeface="Arial" charset="0"/>
                  <a:cs typeface="Arial" charset="0"/>
                </a:rPr>
                <a:t>Normal hierarchy</a:t>
              </a:r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1646226-D2E3-B445-A5DB-884C0A23E2C6}"/>
              </a:ext>
            </a:extLst>
          </p:cNvPr>
          <p:cNvCxnSpPr>
            <a:cxnSpLocks/>
          </p:cNvCxnSpPr>
          <p:nvPr/>
        </p:nvCxnSpPr>
        <p:spPr>
          <a:xfrm>
            <a:off x="1105962" y="4014698"/>
            <a:ext cx="2983639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Up Arrow 19">
            <a:extLst>
              <a:ext uri="{FF2B5EF4-FFF2-40B4-BE49-F238E27FC236}">
                <a16:creationId xmlns:a16="http://schemas.microsoft.com/office/drawing/2014/main" id="{83BA4820-FA06-AD48-A0E4-71F8DF241075}"/>
              </a:ext>
            </a:extLst>
          </p:cNvPr>
          <p:cNvSpPr/>
          <p:nvPr/>
        </p:nvSpPr>
        <p:spPr>
          <a:xfrm>
            <a:off x="2696579" y="3274526"/>
            <a:ext cx="424284" cy="740172"/>
          </a:xfrm>
          <a:prstGeom prst="up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D3B956F-6BF8-C947-A540-B9F760F36E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320"/>
          <a:stretch/>
        </p:blipFill>
        <p:spPr>
          <a:xfrm>
            <a:off x="5416320" y="3317072"/>
            <a:ext cx="3099030" cy="322178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390F995E-0F57-3041-9130-9B306194AD9F}"/>
              </a:ext>
            </a:extLst>
          </p:cNvPr>
          <p:cNvGrpSpPr/>
          <p:nvPr/>
        </p:nvGrpSpPr>
        <p:grpSpPr>
          <a:xfrm>
            <a:off x="4705546" y="5434099"/>
            <a:ext cx="1211138" cy="740003"/>
            <a:chOff x="4558945" y="5514748"/>
            <a:chExt cx="1211138" cy="740003"/>
          </a:xfrm>
        </p:grpSpPr>
        <p:sp>
          <p:nvSpPr>
            <p:cNvPr id="23" name="Donut 22">
              <a:extLst>
                <a:ext uri="{FF2B5EF4-FFF2-40B4-BE49-F238E27FC236}">
                  <a16:creationId xmlns:a16="http://schemas.microsoft.com/office/drawing/2014/main" id="{DC2518FE-1C0E-E345-8453-801437460EBF}"/>
                </a:ext>
              </a:extLst>
            </p:cNvPr>
            <p:cNvSpPr/>
            <p:nvPr/>
          </p:nvSpPr>
          <p:spPr>
            <a:xfrm>
              <a:off x="5319410" y="5761640"/>
              <a:ext cx="450673" cy="493111"/>
            </a:xfrm>
            <a:prstGeom prst="donut">
              <a:avLst>
                <a:gd name="adj" fmla="val 15112"/>
              </a:avLst>
            </a:prstGeom>
            <a:solidFill>
              <a:srgbClr val="00B0F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Right Arrow 23">
              <a:extLst>
                <a:ext uri="{FF2B5EF4-FFF2-40B4-BE49-F238E27FC236}">
                  <a16:creationId xmlns:a16="http://schemas.microsoft.com/office/drawing/2014/main" id="{EAF10C73-7C40-2441-80A1-9F9474B9C4C7}"/>
                </a:ext>
              </a:extLst>
            </p:cNvPr>
            <p:cNvSpPr/>
            <p:nvPr/>
          </p:nvSpPr>
          <p:spPr>
            <a:xfrm rot="2396529">
              <a:off x="4558945" y="5514748"/>
              <a:ext cx="836730" cy="254544"/>
            </a:xfrm>
            <a:prstGeom prst="rightArrow">
              <a:avLst/>
            </a:prstGeom>
            <a:solidFill>
              <a:srgbClr val="00B0F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BAECDB03-CC08-C041-BC4E-EA09BB1F5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Diana Parno -- Neutrino Landscape: Neutrino Mass and Sterile Neutrinos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DED66F3C-050B-FF4B-ADBC-10C5434EF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1186F-8924-5840-BC54-6859183E4DE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93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97116" y="50821"/>
            <a:ext cx="8446883" cy="1054250"/>
          </a:xfrm>
        </p:spPr>
        <p:txBody>
          <a:bodyPr/>
          <a:lstStyle/>
          <a:p>
            <a:r>
              <a:rPr lang="en-US" dirty="0"/>
              <a:t>Neutrino Mass and Cosmology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0094" y="1347908"/>
            <a:ext cx="8930759" cy="2243300"/>
          </a:xfrm>
        </p:spPr>
        <p:txBody>
          <a:bodyPr/>
          <a:lstStyle/>
          <a:p>
            <a:r>
              <a:rPr lang="en-US"/>
              <a:t>Most abundant matter particle in universe</a:t>
            </a:r>
          </a:p>
          <a:p>
            <a:pPr lvl="1"/>
            <a:r>
              <a:rPr lang="en-US"/>
              <a:t> Neutrino mass affects structure formation, CMB </a:t>
            </a: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Diana Parno -- KATRIN and the Neutrino-Mass Scale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8AD80-3F49-DD49-894F-EE000681981B}" type="slidenum">
              <a:rPr lang="uk-UA" smtClean="0"/>
              <a:t>6</a:t>
            </a:fld>
            <a:endParaRPr lang="uk-UA"/>
          </a:p>
        </p:txBody>
      </p:sp>
      <p:sp>
        <p:nvSpPr>
          <p:cNvPr id="22" name="Content Placeholder 1"/>
          <p:cNvSpPr txBox="1">
            <a:spLocks/>
          </p:cNvSpPr>
          <p:nvPr/>
        </p:nvSpPr>
        <p:spPr>
          <a:xfrm>
            <a:off x="100094" y="4915129"/>
            <a:ext cx="8930759" cy="1429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Font typeface="Wingdings" charset="2"/>
              <a:buChar char=""/>
              <a:defRPr sz="2800" kern="1200">
                <a:solidFill>
                  <a:schemeClr val="tx1"/>
                </a:solidFill>
                <a:latin typeface="Book Antiqua"/>
                <a:ea typeface="+mn-ea"/>
                <a:cs typeface="Book Antiqu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Font typeface="Wingdings" charset="2"/>
              <a:buChar char="²"/>
              <a:defRPr sz="2600" kern="1200">
                <a:solidFill>
                  <a:schemeClr val="tx1"/>
                </a:solidFill>
                <a:latin typeface="Book Antiqua"/>
                <a:ea typeface="+mn-ea"/>
                <a:cs typeface="Book Antiqu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Font typeface="Wingdings" charset="2"/>
              <a:buChar char="²"/>
              <a:defRPr sz="2600" kern="1200">
                <a:solidFill>
                  <a:schemeClr val="tx1"/>
                </a:solidFill>
                <a:latin typeface="Book Antiqua"/>
                <a:ea typeface="+mn-ea"/>
                <a:cs typeface="Book Antiqu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Font typeface="Wingdings" charset="2"/>
              <a:buChar char="²"/>
              <a:defRPr sz="2600" kern="1200">
                <a:solidFill>
                  <a:schemeClr val="tx1"/>
                </a:solidFill>
                <a:latin typeface="Book Antiqua"/>
                <a:ea typeface="+mn-ea"/>
                <a:cs typeface="Book Antiqu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Font typeface="Wingdings" charset="2"/>
              <a:buChar char="²"/>
              <a:defRPr sz="2600" kern="1200">
                <a:solidFill>
                  <a:schemeClr val="tx1"/>
                </a:solidFill>
                <a:latin typeface="Book Antiqua"/>
                <a:ea typeface="+mn-ea"/>
                <a:cs typeface="Book Antiqu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+mn-lt"/>
              </a:rPr>
              <a:t>You can try to measure neutrino mass with cosmic microwave background</a:t>
            </a:r>
          </a:p>
          <a:p>
            <a:r>
              <a:rPr lang="en-US" sz="2400" dirty="0">
                <a:latin typeface="+mn-lt"/>
              </a:rPr>
              <a:t>Or ... you can test cosmology in the lab!</a:t>
            </a:r>
          </a:p>
          <a:p>
            <a:endParaRPr lang="en-US" baseline="-25000" dirty="0"/>
          </a:p>
        </p:txBody>
      </p:sp>
      <p:grpSp>
        <p:nvGrpSpPr>
          <p:cNvPr id="6" name="Group 5"/>
          <p:cNvGrpSpPr/>
          <p:nvPr/>
        </p:nvGrpSpPr>
        <p:grpSpPr>
          <a:xfrm>
            <a:off x="1055156" y="2388110"/>
            <a:ext cx="6992450" cy="2298896"/>
            <a:chOff x="2015939" y="2483939"/>
            <a:chExt cx="6353154" cy="208871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23330" y="2519136"/>
              <a:ext cx="6131323" cy="2048389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4065460" y="2519136"/>
              <a:ext cx="0" cy="2048389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6105131" y="2519136"/>
              <a:ext cx="0" cy="2048389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015939" y="2519136"/>
              <a:ext cx="1415194" cy="3355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Book Antiqua"/>
                  <a:cs typeface="Book Antiqua"/>
                </a:rPr>
                <a:t>CDM density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102636" y="2483939"/>
              <a:ext cx="1102684" cy="5872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>
                  <a:solidFill>
                    <a:schemeClr val="bg1"/>
                  </a:solidFill>
                  <a:latin typeface="Book Antiqua"/>
                  <a:cs typeface="Book Antiqua"/>
                </a:rPr>
                <a:t> density</a:t>
              </a:r>
            </a:p>
            <a:p>
              <a:r>
                <a:rPr lang="en-US" dirty="0" err="1">
                  <a:solidFill>
                    <a:schemeClr val="bg1"/>
                  </a:solidFill>
                </a:rPr>
                <a:t>Σ</a:t>
              </a:r>
              <a:r>
                <a:rPr lang="en-US" i="1" dirty="0" err="1">
                  <a:solidFill>
                    <a:schemeClr val="bg1"/>
                  </a:solidFill>
                </a:rPr>
                <a:t>m</a:t>
              </a:r>
              <a:r>
                <a:rPr lang="en-US" i="1" baseline="-25000" dirty="0" err="1">
                  <a:solidFill>
                    <a:schemeClr val="bg1"/>
                  </a:solidFill>
                </a:rPr>
                <a:t>i</a:t>
              </a:r>
              <a:r>
                <a:rPr lang="en-US" dirty="0">
                  <a:solidFill>
                    <a:schemeClr val="bg1"/>
                  </a:solidFill>
                </a:rPr>
                <a:t>=0.6 eV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149382" y="2508875"/>
              <a:ext cx="1120162" cy="5872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chemeClr val="bg1"/>
                  </a:solidFill>
                  <a:latin typeface="Symbol" charset="2"/>
                  <a:cs typeface="Symbol" charset="2"/>
                </a:rPr>
                <a:t>n </a:t>
              </a:r>
              <a:r>
                <a:rPr lang="en-US" dirty="0">
                  <a:solidFill>
                    <a:schemeClr val="bg1"/>
                  </a:solidFill>
                  <a:latin typeface="Book Antiqua"/>
                  <a:cs typeface="Book Antiqua"/>
                </a:rPr>
                <a:t>density</a:t>
              </a:r>
            </a:p>
            <a:p>
              <a:r>
                <a:rPr lang="en-US" dirty="0" err="1">
                  <a:solidFill>
                    <a:schemeClr val="bg1"/>
                  </a:solidFill>
                </a:rPr>
                <a:t>Σ</a:t>
              </a:r>
              <a:r>
                <a:rPr lang="en-US" i="1" dirty="0" err="1">
                  <a:solidFill>
                    <a:schemeClr val="bg1"/>
                  </a:solidFill>
                </a:rPr>
                <a:t>m</a:t>
              </a:r>
              <a:r>
                <a:rPr lang="en-US" i="1" baseline="-25000" dirty="0" err="1">
                  <a:solidFill>
                    <a:schemeClr val="bg1"/>
                  </a:solidFill>
                </a:rPr>
                <a:t>i</a:t>
              </a:r>
              <a:r>
                <a:rPr lang="en-US" dirty="0">
                  <a:solidFill>
                    <a:schemeClr val="bg1"/>
                  </a:solidFill>
                </a:rPr>
                <a:t>=0.3 eV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237770" y="4237090"/>
              <a:ext cx="6131323" cy="335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chemeClr val="bg1"/>
                  </a:solidFill>
                  <a:latin typeface="Book Antiqua"/>
                  <a:cs typeface="Book Antiqua"/>
                </a:rPr>
                <a:t>J. </a:t>
              </a:r>
              <a:r>
                <a:rPr lang="en-US" i="1" dirty="0" err="1">
                  <a:solidFill>
                    <a:schemeClr val="bg1"/>
                  </a:solidFill>
                  <a:latin typeface="Book Antiqua"/>
                  <a:cs typeface="Book Antiqua"/>
                </a:rPr>
                <a:t>Brandbyge</a:t>
              </a:r>
              <a:r>
                <a:rPr lang="en-US" i="1" dirty="0">
                  <a:solidFill>
                    <a:schemeClr val="bg1"/>
                  </a:solidFill>
                  <a:latin typeface="Book Antiqua"/>
                  <a:cs typeface="Book Antiqua"/>
                </a:rPr>
                <a:t> et al., J. </a:t>
              </a:r>
              <a:r>
                <a:rPr lang="en-US" i="1" dirty="0" err="1">
                  <a:solidFill>
                    <a:schemeClr val="bg1"/>
                  </a:solidFill>
                  <a:latin typeface="Book Antiqua"/>
                  <a:cs typeface="Book Antiqua"/>
                </a:rPr>
                <a:t>Cosm</a:t>
              </a:r>
              <a:r>
                <a:rPr lang="en-US" i="1" dirty="0">
                  <a:solidFill>
                    <a:schemeClr val="bg1"/>
                  </a:solidFill>
                  <a:latin typeface="Book Antiqua"/>
                  <a:cs typeface="Book Antiqua"/>
                </a:rPr>
                <a:t>. </a:t>
              </a:r>
              <a:r>
                <a:rPr lang="en-US" i="1" dirty="0" err="1">
                  <a:solidFill>
                    <a:schemeClr val="bg1"/>
                  </a:solidFill>
                  <a:latin typeface="Book Antiqua"/>
                  <a:cs typeface="Book Antiqua"/>
                </a:rPr>
                <a:t>Astropart</a:t>
              </a:r>
              <a:r>
                <a:rPr lang="en-US" i="1" dirty="0">
                  <a:solidFill>
                    <a:schemeClr val="bg1"/>
                  </a:solidFill>
                  <a:latin typeface="Book Antiqua"/>
                  <a:cs typeface="Book Antiqua"/>
                </a:rPr>
                <a:t>. Phys. </a:t>
              </a:r>
              <a:r>
                <a:rPr lang="en-US" b="1" i="1" dirty="0">
                  <a:solidFill>
                    <a:schemeClr val="bg1"/>
                  </a:solidFill>
                  <a:latin typeface="Book Antiqua"/>
                  <a:cs typeface="Book Antiqua"/>
                </a:rPr>
                <a:t>2008</a:t>
              </a:r>
              <a:r>
                <a:rPr lang="en-US" i="1" dirty="0">
                  <a:solidFill>
                    <a:schemeClr val="bg1"/>
                  </a:solidFill>
                  <a:latin typeface="Book Antiqua"/>
                  <a:cs typeface="Book Antiqua"/>
                </a:rPr>
                <a:t> (2008) 020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5721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B9BB4-4A24-3A44-A4DD-C83372359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Probes of Neutrino Mass</a:t>
            </a:r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495FC16D-4FFC-C643-A99D-154C6126C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Diana Parno -- KATRIN and the Neutrino-Mass Scale</a:t>
            </a:r>
            <a:endParaRPr lang="en-US" dirty="0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641B169C-EC88-1042-A7C9-53FAA0BE3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31C9E-13FA-6147-AE1B-75F234F521CC}" type="slidenum">
              <a:rPr lang="en-US" smtClean="0"/>
              <a:pPr/>
              <a:t>7</a:t>
            </a:fld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37B56DD-A9DA-394E-BD1E-785E3505E1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9460290"/>
              </p:ext>
            </p:extLst>
          </p:nvPr>
        </p:nvGraphicFramePr>
        <p:xfrm>
          <a:off x="166779" y="2842051"/>
          <a:ext cx="8824124" cy="3749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198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89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03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30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648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  <a:latin typeface="+mn-lt"/>
                        <a:cs typeface="Book Antiqu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Symbol" charset="2"/>
                          <a:ea typeface="Symbol" charset="2"/>
                          <a:cs typeface="Symbol" charset="2"/>
                        </a:rPr>
                        <a:t>n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  <a:latin typeface="+mn-lt"/>
                          <a:cs typeface="Book Antiqua"/>
                        </a:rPr>
                        <a:t> oscillation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+mn-lt"/>
                          <a:cs typeface="Book Antiqua"/>
                        </a:rPr>
                        <a:t>0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  <a:latin typeface="Symbol" charset="2"/>
                          <a:ea typeface="Symbol" charset="2"/>
                          <a:cs typeface="Symbol" charset="2"/>
                        </a:rPr>
                        <a:t>nbb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+mn-lt"/>
                          <a:cs typeface="Book Antiqua"/>
                        </a:rPr>
                        <a:t>Cosmology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+mn-lt"/>
                          <a:cs typeface="Book Antiqua"/>
                        </a:rPr>
                        <a:t>Decay kinematics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FFFF"/>
                          </a:solidFill>
                          <a:latin typeface="+mn-lt"/>
                          <a:cs typeface="Book Antiqua"/>
                        </a:rPr>
                        <a:t>Observable</a:t>
                      </a:r>
                    </a:p>
                    <a:p>
                      <a:endParaRPr lang="en-US" b="1" dirty="0">
                        <a:solidFill>
                          <a:srgbClr val="FFFFFF"/>
                        </a:solidFill>
                        <a:latin typeface="+mn-lt"/>
                        <a:cs typeface="Book Antiqu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aseline="30000" dirty="0">
                        <a:latin typeface="+mn-lt"/>
                        <a:cs typeface="Book Antiqu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FF1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+mn-lt"/>
                        <a:cs typeface="Book Antiqu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FF1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+mn-lt"/>
                        <a:cs typeface="Book Antiqu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FF1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+mn-lt"/>
                        <a:cs typeface="Book Antiqu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FF1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FFFF"/>
                          </a:solidFill>
                          <a:latin typeface="+mn-lt"/>
                          <a:cs typeface="Book Antiqua"/>
                        </a:rPr>
                        <a:t>Present knowledge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+mn-lt"/>
                        <a:cs typeface="Book Antiqu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FF1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latin typeface="+mn-lt"/>
                        <a:cs typeface="Book Antiqua"/>
                      </a:endParaRPr>
                    </a:p>
                    <a:p>
                      <a:r>
                        <a:rPr lang="en-US" sz="1600" dirty="0" err="1">
                          <a:latin typeface="+mn-lt"/>
                          <a:cs typeface="Book Antiqua"/>
                        </a:rPr>
                        <a:t>m</a:t>
                      </a:r>
                      <a:r>
                        <a:rPr lang="en-US" sz="1600" baseline="-25000" dirty="0" err="1">
                          <a:latin typeface="Symbol" charset="2"/>
                          <a:ea typeface="Symbol" charset="2"/>
                          <a:cs typeface="Symbol" charset="2"/>
                        </a:rPr>
                        <a:t>bb</a:t>
                      </a:r>
                      <a:r>
                        <a:rPr lang="en-US" sz="1600" dirty="0">
                          <a:latin typeface="+mn-lt"/>
                          <a:cs typeface="Book Antiqua"/>
                        </a:rPr>
                        <a:t> &lt; (0.06-0.4) eV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FF1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+mn-lt"/>
                        <a:cs typeface="Book Antiqu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FF1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i="1" baseline="0" dirty="0">
                        <a:latin typeface="+mn-lt"/>
                        <a:ea typeface="+mn-ea"/>
                        <a:cs typeface="Book Antiqua"/>
                      </a:endParaRPr>
                    </a:p>
                    <a:p>
                      <a:r>
                        <a:rPr lang="en-US" i="1" baseline="0" dirty="0">
                          <a:latin typeface="+mn-lt"/>
                          <a:ea typeface="+mn-ea"/>
                          <a:cs typeface="Book Antiqua"/>
                        </a:rPr>
                        <a:t>   </a:t>
                      </a:r>
                      <a:r>
                        <a:rPr lang="en-US" i="1" baseline="0" dirty="0" err="1">
                          <a:latin typeface="+mn-lt"/>
                          <a:ea typeface="+mn-ea"/>
                          <a:cs typeface="Book Antiqua"/>
                        </a:rPr>
                        <a:t>m</a:t>
                      </a:r>
                      <a:r>
                        <a:rPr lang="en-US" baseline="-25000" dirty="0" err="1">
                          <a:latin typeface="Symbol" charset="2"/>
                          <a:ea typeface="Symbol" charset="2"/>
                          <a:cs typeface="Symbol" charset="2"/>
                        </a:rPr>
                        <a:t>n</a:t>
                      </a:r>
                      <a:r>
                        <a:rPr lang="en-US" baseline="-25000" dirty="0" err="1">
                          <a:latin typeface="+mn-lt"/>
                          <a:cs typeface="Book Antiqua"/>
                        </a:rPr>
                        <a:t>,eff</a:t>
                      </a:r>
                      <a:r>
                        <a:rPr lang="en-US" dirty="0">
                          <a:latin typeface="+mn-lt"/>
                          <a:cs typeface="Book Antiqua"/>
                        </a:rPr>
                        <a:t> &lt; 2 eV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FF1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FFFF"/>
                          </a:solidFill>
                          <a:latin typeface="+mn-lt"/>
                          <a:cs typeface="Book Antiqua"/>
                        </a:rPr>
                        <a:t>Next gen. / near future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+mn-lt"/>
                        <a:cs typeface="Book Antiqu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FF1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lt"/>
                          <a:cs typeface="Book Antiqua"/>
                        </a:rPr>
                        <a:t>0.01</a:t>
                      </a:r>
                      <a:r>
                        <a:rPr lang="en-US" baseline="0" dirty="0">
                          <a:latin typeface="+mn-lt"/>
                          <a:cs typeface="Book Antiqua"/>
                        </a:rPr>
                        <a:t> – 0.05 eV</a:t>
                      </a:r>
                      <a:endParaRPr lang="en-US" dirty="0">
                        <a:latin typeface="+mn-lt"/>
                        <a:cs typeface="Book Antiqu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FF1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lt"/>
                          <a:cs typeface="Book Antiqua"/>
                        </a:rPr>
                        <a:t>0.01</a:t>
                      </a:r>
                      <a:r>
                        <a:rPr lang="en-US" baseline="0" dirty="0">
                          <a:latin typeface="+mn-lt"/>
                          <a:cs typeface="Book Antiqua"/>
                        </a:rPr>
                        <a:t> – 0.05 eV</a:t>
                      </a:r>
                      <a:endParaRPr lang="en-US" dirty="0">
                        <a:latin typeface="+mn-lt"/>
                        <a:cs typeface="Book Antiqu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FF1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lt"/>
                          <a:cs typeface="Book Antiqua"/>
                        </a:rPr>
                        <a:t>0.2 eV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FF1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FFFF"/>
                          </a:solidFill>
                          <a:latin typeface="+mn-lt"/>
                          <a:cs typeface="Book Antiqua"/>
                        </a:rPr>
                        <a:t>Model dependence of mass extraction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+mn-lt"/>
                          <a:cs typeface="Book Antiqua"/>
                        </a:rPr>
                        <a:t>No mass-scale</a:t>
                      </a:r>
                    </a:p>
                    <a:p>
                      <a:r>
                        <a:rPr lang="en-US" dirty="0">
                          <a:latin typeface="+mn-lt"/>
                          <a:cs typeface="Book Antiqua"/>
                        </a:rPr>
                        <a:t>information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FF1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aseline="0" dirty="0">
                          <a:latin typeface="Symbol" charset="2"/>
                          <a:ea typeface="Symbol" charset="2"/>
                          <a:cs typeface="Symbol" charset="2"/>
                        </a:rPr>
                        <a:t>d</a:t>
                      </a:r>
                      <a:r>
                        <a:rPr lang="en-US" baseline="-25000" dirty="0">
                          <a:latin typeface="+mn-lt"/>
                          <a:cs typeface="Book Antiqua"/>
                        </a:rPr>
                        <a:t>1</a:t>
                      </a:r>
                      <a:r>
                        <a:rPr lang="en-US" baseline="0" dirty="0">
                          <a:latin typeface="+mn-lt"/>
                          <a:cs typeface="Book Antiqua"/>
                        </a:rPr>
                        <a:t>, </a:t>
                      </a:r>
                      <a:r>
                        <a:rPr lang="en-US" baseline="0" dirty="0">
                          <a:latin typeface="Symbol" charset="2"/>
                          <a:ea typeface="Symbol" charset="2"/>
                          <a:cs typeface="Symbol" charset="2"/>
                        </a:rPr>
                        <a:t>d</a:t>
                      </a:r>
                      <a:r>
                        <a:rPr lang="en-US" baseline="-25000" dirty="0">
                          <a:latin typeface="+mn-lt"/>
                          <a:cs typeface="Book Antiqua"/>
                        </a:rPr>
                        <a:t>2</a:t>
                      </a:r>
                      <a:r>
                        <a:rPr lang="en-US" baseline="0" dirty="0">
                          <a:latin typeface="+mn-lt"/>
                          <a:cs typeface="Book Antiqua"/>
                        </a:rPr>
                        <a:t> phases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>
                          <a:latin typeface="+mn-lt"/>
                          <a:cs typeface="Book Antiqua"/>
                        </a:rPr>
                        <a:t>Nuclear</a:t>
                      </a:r>
                      <a:r>
                        <a:rPr lang="en-US" baseline="0" dirty="0">
                          <a:latin typeface="+mn-lt"/>
                          <a:cs typeface="Book Antiqua"/>
                        </a:rPr>
                        <a:t> matrix elements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aseline="0" dirty="0">
                          <a:latin typeface="+mn-lt"/>
                          <a:cs typeface="Book Antiqua"/>
                        </a:rPr>
                        <a:t>Requires LNV</a:t>
                      </a:r>
                      <a:endParaRPr lang="en-US" dirty="0">
                        <a:latin typeface="+mn-lt"/>
                        <a:cs typeface="Book Antiqu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FF1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Symbol" charset="2"/>
                          <a:ea typeface="Symbol" charset="2"/>
                          <a:cs typeface="Symbol" charset="2"/>
                        </a:rPr>
                        <a:t>L</a:t>
                      </a:r>
                      <a:r>
                        <a:rPr lang="en-US" dirty="0">
                          <a:latin typeface="+mn-lt"/>
                          <a:cs typeface="Book Antiqua"/>
                        </a:rPr>
                        <a:t>CDM 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>
                          <a:latin typeface="+mn-lt"/>
                          <a:cs typeface="Book Antiqua"/>
                        </a:rPr>
                        <a:t>Many</a:t>
                      </a:r>
                      <a:r>
                        <a:rPr lang="en-US" baseline="0" dirty="0">
                          <a:latin typeface="+mn-lt"/>
                          <a:cs typeface="Book Antiqua"/>
                        </a:rPr>
                        <a:t> parameters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FF1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>
                          <a:latin typeface="+mn-lt"/>
                          <a:cs typeface="Book Antiqua"/>
                        </a:rPr>
                        <a:t>Energy conservation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FF1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58F56131-063B-1349-B180-6BF62FF5C255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733596" y="3557506"/>
          <a:ext cx="1676266" cy="4530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5" name="Equation" r:id="rId3" imgW="939800" imgH="254000" progId="Equation.3">
                  <p:embed/>
                </p:oleObj>
              </mc:Choice>
              <mc:Fallback>
                <p:oleObj name="Equation" r:id="rId3" imgW="939800" imgH="254000" progId="Equation.3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58F56131-063B-1349-B180-6BF62FF5C2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33596" y="3557506"/>
                        <a:ext cx="1676266" cy="4530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1FE8B68-94B9-A447-BE41-E0A28EAE3F46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774877" y="3487279"/>
          <a:ext cx="1257704" cy="6513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6" name="Equation" r:id="rId5" imgW="711200" imgH="368300" progId="Equation.3">
                  <p:embed/>
                </p:oleObj>
              </mc:Choice>
              <mc:Fallback>
                <p:oleObj name="Equation" r:id="rId5" imgW="711200" imgH="368300" progId="Equation.3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01FE8B68-94B9-A447-BE41-E0A28EAE3F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74877" y="3487279"/>
                        <a:ext cx="1257704" cy="6513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8745F77D-D42D-5B42-B946-0D6979F2D35F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749118" y="3460785"/>
          <a:ext cx="1377549" cy="697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7" name="Equation" r:id="rId7" imgW="1003300" imgH="508000" progId="Equation.3">
                  <p:embed/>
                </p:oleObj>
              </mc:Choice>
              <mc:Fallback>
                <p:oleObj name="Equation" r:id="rId7" imgW="1003300" imgH="508000" progId="Equation.3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8745F77D-D42D-5B42-B946-0D6979F2D35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749118" y="3460785"/>
                        <a:ext cx="1377549" cy="697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A0B8ED87-3D39-6747-AF0C-DBB514EA8665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436271" y="4273253"/>
          <a:ext cx="1784306" cy="3286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8" name="Equation" r:id="rId9" imgW="1168400" imgH="215900" progId="Equation.3">
                  <p:embed/>
                </p:oleObj>
              </mc:Choice>
              <mc:Fallback>
                <p:oleObj name="Equation" r:id="rId9" imgW="1168400" imgH="215900" progId="Equation.3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A0B8ED87-3D39-6747-AF0C-DBB514EA866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436271" y="4273253"/>
                        <a:ext cx="1784306" cy="3286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55FFBD11-AD62-0F4E-9CC5-F2E4C00F00F9}"/>
              </a:ext>
            </a:extLst>
          </p:cNvPr>
          <p:cNvGrpSpPr/>
          <p:nvPr/>
        </p:nvGrpSpPr>
        <p:grpSpPr>
          <a:xfrm>
            <a:off x="7289935" y="811825"/>
            <a:ext cx="1620384" cy="1888616"/>
            <a:chOff x="7289935" y="1040147"/>
            <a:chExt cx="1620384" cy="188861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9BAF25E-22F8-524D-BD38-F8778D2BB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89935" y="1040147"/>
              <a:ext cx="1620384" cy="108222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8D4164A-39FD-914C-9B33-697B0C360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32276" y="2168565"/>
              <a:ext cx="1544625" cy="760198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C7FB13B-7C8C-684E-AEDD-6BE756F5A6D9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6595" y="1016248"/>
            <a:ext cx="1266049" cy="177173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860C74C-139D-4643-A339-19DEE9C1E3AD}"/>
              </a:ext>
            </a:extLst>
          </p:cNvPr>
          <p:cNvGrpSpPr/>
          <p:nvPr/>
        </p:nvGrpSpPr>
        <p:grpSpPr>
          <a:xfrm>
            <a:off x="3367277" y="886587"/>
            <a:ext cx="2068994" cy="1901392"/>
            <a:chOff x="3367277" y="1040147"/>
            <a:chExt cx="2068994" cy="190139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F1B4491-1E10-4549-ABF8-22DE58555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67277" y="1909693"/>
              <a:ext cx="1375795" cy="103184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EED0BC2-C14C-1843-A803-22EF98AC6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71630" y="1040147"/>
              <a:ext cx="1464641" cy="1009271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863D5E3B-B7C5-CF44-9E74-0B0BF3A31367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0586" y="1016248"/>
            <a:ext cx="1606446" cy="175895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123B56D-7074-9644-B2BE-D82D24EA6915}"/>
              </a:ext>
            </a:extLst>
          </p:cNvPr>
          <p:cNvSpPr/>
          <p:nvPr/>
        </p:nvSpPr>
        <p:spPr>
          <a:xfrm>
            <a:off x="5436271" y="2784646"/>
            <a:ext cx="1910336" cy="3836790"/>
          </a:xfrm>
          <a:prstGeom prst="rect">
            <a:avLst/>
          </a:prstGeom>
          <a:solidFill>
            <a:schemeClr val="bg1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E2CAC1AE-6C1E-1A40-9902-D7C86E6DA2A9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660861" y="4173201"/>
          <a:ext cx="1777310" cy="5360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9" name="Equation" r:id="rId17" imgW="1600200" imgH="482600" progId="Equation.3">
                  <p:embed/>
                </p:oleObj>
              </mc:Choice>
              <mc:Fallback>
                <p:oleObj name="Equation" r:id="rId17" imgW="1600200" imgH="482600" progId="Equation.3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E2CAC1AE-6C1E-1A40-9902-D7C86E6DA2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660861" y="4173201"/>
                        <a:ext cx="1777310" cy="5360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516A6601-8188-B44C-BC30-1680983F4EA1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974" b="99257" l="1828" r="97128">
                        <a14:foregroundMark x1="5614" y1="46468" x2="5614" y2="46468"/>
                        <a14:foregroundMark x1="50000" y1="18959" x2="50000" y2="18959"/>
                        <a14:foregroundMark x1="14230" y1="37175" x2="14230" y2="37175"/>
                        <a14:foregroundMark x1="12141" y1="61710" x2="12141" y2="61710"/>
                        <a14:foregroundMark x1="16057" y1="65799" x2="16057" y2="65799"/>
                        <a14:foregroundMark x1="18538" y1="60595" x2="18538" y2="60595"/>
                        <a14:foregroundMark x1="21149" y1="70632" x2="21149" y2="70632"/>
                        <a14:foregroundMark x1="24413" y1="63569" x2="24413" y2="63569"/>
                        <a14:foregroundMark x1="49217" y1="90706" x2="49217" y2="90706"/>
                        <a14:foregroundMark x1="50261" y1="82900" x2="50261" y2="82900"/>
                        <a14:foregroundMark x1="61097" y1="42379" x2="61097" y2="42379"/>
                        <a14:foregroundMark x1="64230" y1="46097" x2="64230" y2="46097"/>
                        <a14:foregroundMark x1="68277" y1="50186" x2="68277" y2="50186"/>
                        <a14:foregroundMark x1="13577" y1="63569" x2="13577" y2="63569"/>
                        <a14:foregroundMark x1="14491" y1="59851" x2="14491" y2="59851"/>
                        <a14:foregroundMark x1="9530" y1="58364" x2="9530" y2="58364"/>
                        <a14:foregroundMark x1="3133" y1="55019" x2="3133" y2="55019"/>
                        <a14:foregroundMark x1="20496" y1="59480" x2="20496" y2="59480"/>
                        <a14:foregroundMark x1="19452" y1="66171" x2="19452" y2="66171"/>
                        <a14:foregroundMark x1="72193" y1="56134" x2="72193" y2="56134"/>
                        <a14:foregroundMark x1="72454" y1="63197" x2="72454" y2="63197"/>
                        <a14:foregroundMark x1="73890" y1="56134" x2="73890" y2="56134"/>
                        <a14:foregroundMark x1="74282" y1="60967" x2="74282" y2="60967"/>
                        <a14:foregroundMark x1="75457" y1="62454" x2="75457" y2="62454"/>
                        <a14:foregroundMark x1="75196" y1="52045" x2="75196" y2="52045"/>
                        <a14:foregroundMark x1="77807" y1="56134" x2="77807" y2="56134"/>
                        <a14:foregroundMark x1="80679" y1="42751" x2="80679" y2="42751"/>
                        <a14:foregroundMark x1="82637" y1="38290" x2="82637" y2="38290"/>
                        <a14:foregroundMark x1="80026" y1="35316" x2="80026" y2="35316"/>
                        <a14:foregroundMark x1="85509" y1="49442" x2="85509" y2="49442"/>
                        <a14:foregroundMark x1="88512" y1="50186" x2="88512" y2="50186"/>
                        <a14:foregroundMark x1="91645" y1="51301" x2="91645" y2="51301"/>
                        <a14:foregroundMark x1="94386" y1="42751" x2="94386" y2="42751"/>
                        <a14:foregroundMark x1="94125" y1="32714" x2="94125" y2="32714"/>
                        <a14:foregroundMark x1="94256" y1="62082" x2="94256" y2="62082"/>
                        <a14:foregroundMark x1="95039" y1="66171" x2="95039" y2="66171"/>
                        <a14:foregroundMark x1="95039" y1="53903" x2="95039" y2="53903"/>
                        <a14:foregroundMark x1="11749" y1="34572" x2="11749" y2="34572"/>
                        <a14:foregroundMark x1="33420" y1="47212" x2="33420" y2="47212"/>
                        <a14:foregroundMark x1="33551" y1="53532" x2="33551" y2="53532"/>
                        <a14:foregroundMark x1="50522" y1="8922" x2="50522" y2="8922"/>
                        <a14:foregroundMark x1="13969" y1="44981" x2="13969" y2="44981"/>
                        <a14:foregroundMark x1="23760" y1="71004" x2="23760" y2="71004"/>
                        <a14:foregroundMark x1="25979" y1="53532" x2="25979" y2="53532"/>
                        <a14:foregroundMark x1="25587" y1="58736" x2="25587" y2="58736"/>
                        <a14:foregroundMark x1="68930" y1="42007" x2="68930" y2="42007"/>
                        <a14:foregroundMark x1="66319" y1="56877" x2="66319" y2="56877"/>
                        <a14:foregroundMark x1="69974" y1="60595" x2="69974" y2="60595"/>
                        <a14:foregroundMark x1="95692" y1="35316" x2="95692" y2="35316"/>
                        <a14:foregroundMark x1="92167" y1="56877" x2="92167" y2="56877"/>
                        <a14:foregroundMark x1="68668" y1="45725" x2="68668" y2="45725"/>
                        <a14:foregroundMark x1="67755" y1="56134" x2="67755" y2="56134"/>
                        <a14:foregroundMark x1="20496" y1="65428" x2="20496" y2="65428"/>
                        <a14:foregroundMark x1="16057" y1="71747" x2="16057" y2="71747"/>
                        <a14:foregroundMark x1="10836" y1="56134" x2="10836" y2="56134"/>
                        <a14:foregroundMark x1="81723" y1="31227" x2="81723" y2="31227"/>
                        <a14:foregroundMark x1="95431" y1="40149" x2="95431" y2="40149"/>
                        <a14:foregroundMark x1="91123" y1="46097" x2="91123" y2="46097"/>
                        <a14:foregroundMark x1="87337" y1="45725" x2="87337" y2="45725"/>
                        <a14:foregroundMark x1="50522" y1="95167" x2="50522" y2="95167"/>
                        <a14:foregroundMark x1="51567" y1="14870" x2="51567" y2="14870"/>
                        <a14:foregroundMark x1="49478" y1="13755" x2="49478" y2="13755"/>
                        <a14:foregroundMark x1="48303" y1="8550" x2="48303" y2="8550"/>
                        <a14:foregroundMark x1="22193" y1="62454" x2="22193" y2="62454"/>
                        <a14:foregroundMark x1="9269" y1="46468" x2="9269" y2="46468"/>
                        <a14:foregroundMark x1="6136" y1="53160" x2="6136" y2="53160"/>
                        <a14:foregroundMark x1="16188" y1="75836" x2="16188" y2="75836"/>
                        <a14:foregroundMark x1="63446" y1="53903" x2="63446" y2="53903"/>
                        <a14:foregroundMark x1="69452" y1="37546" x2="69452" y2="37546"/>
                        <a14:foregroundMark x1="65013" y1="36059" x2="65013" y2="36059"/>
                        <a14:foregroundMark x1="63969" y1="60595" x2="63969" y2="60595"/>
                        <a14:foregroundMark x1="64360" y1="40892" x2="64360" y2="40892"/>
                        <a14:foregroundMark x1="81984" y1="42751" x2="81984" y2="42751"/>
                        <a14:foregroundMark x1="83943" y1="53532" x2="83943" y2="53532"/>
                        <a14:foregroundMark x1="86945" y1="58364" x2="86945" y2="58364"/>
                        <a14:foregroundMark x1="95692" y1="46468" x2="95692" y2="46468"/>
                        <a14:backgroundMark x1="23499" y1="55019" x2="23499" y2="55019"/>
                        <a14:backgroundMark x1="65927" y1="48699" x2="65927" y2="48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7633" y="3525017"/>
            <a:ext cx="1700968" cy="598216"/>
          </a:xfrm>
          <a:prstGeom prst="rect">
            <a:avLst/>
          </a:prstGeom>
          <a:solidFill>
            <a:srgbClr val="DFFFF1"/>
          </a:solidFill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87C9746-46B2-5540-8187-D0A76215492F}"/>
              </a:ext>
            </a:extLst>
          </p:cNvPr>
          <p:cNvSpPr/>
          <p:nvPr/>
        </p:nvSpPr>
        <p:spPr>
          <a:xfrm>
            <a:off x="7165837" y="2833580"/>
            <a:ext cx="1839547" cy="3803112"/>
          </a:xfrm>
          <a:prstGeom prst="rect">
            <a:avLst/>
          </a:prstGeom>
          <a:solidFill>
            <a:schemeClr val="bg1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EED43CE-5CCC-D142-BCEF-611AEB4E2846}"/>
              </a:ext>
            </a:extLst>
          </p:cNvPr>
          <p:cNvSpPr/>
          <p:nvPr/>
        </p:nvSpPr>
        <p:spPr>
          <a:xfrm>
            <a:off x="3432574" y="2833580"/>
            <a:ext cx="2009700" cy="3803112"/>
          </a:xfrm>
          <a:prstGeom prst="rect">
            <a:avLst/>
          </a:prstGeom>
          <a:solidFill>
            <a:schemeClr val="bg1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53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5467465" y="1550721"/>
            <a:ext cx="3361706" cy="2132576"/>
            <a:chOff x="1241208" y="-603882"/>
            <a:chExt cx="3361706" cy="2132576"/>
          </a:xfrm>
        </p:grpSpPr>
        <p:pic>
          <p:nvPicPr>
            <p:cNvPr id="40" name="Picture 4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3" t="5045" r="23343" b="13834"/>
            <a:stretch/>
          </p:blipFill>
          <p:spPr bwMode="auto">
            <a:xfrm>
              <a:off x="1241208" y="-603882"/>
              <a:ext cx="3361706" cy="213257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1378535" y="-461665"/>
              <a:ext cx="19616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>
                  <a:latin typeface="Book Antiqua"/>
                  <a:cs typeface="Book Antiqua"/>
                </a:rPr>
                <a:t>Fermi, Zeitschrift für Physik, </a:t>
              </a:r>
              <a:r>
                <a:rPr lang="en-US" b="1" i="1">
                  <a:latin typeface="Book Antiqua"/>
                  <a:cs typeface="Book Antiqua"/>
                </a:rPr>
                <a:t>88</a:t>
              </a:r>
              <a:r>
                <a:rPr lang="en-US" i="1">
                  <a:latin typeface="Book Antiqua"/>
                  <a:cs typeface="Book Antiqua"/>
                </a:rPr>
                <a:t> (1934) 161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Direct m</a:t>
            </a:r>
            <a:r>
              <a:rPr lang="en-US" baseline="-25000">
                <a:latin typeface="Symbol" charset="2"/>
                <a:cs typeface="Symbol" charset="2"/>
              </a:rPr>
              <a:t>n</a:t>
            </a:r>
            <a:r>
              <a:rPr lang="en-US"/>
              <a:t> from </a:t>
            </a:r>
            <a:r>
              <a:rPr lang="en-US">
                <a:latin typeface="Symbol" charset="2"/>
                <a:cs typeface="Symbol" charset="2"/>
              </a:rPr>
              <a:t>b</a:t>
            </a:r>
            <a:r>
              <a:rPr lang="en-US" baseline="30000"/>
              <a:t>-</a:t>
            </a:r>
            <a:r>
              <a:rPr lang="en-US"/>
              <a:t> Decay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099" y="3061279"/>
            <a:ext cx="5142539" cy="1014387"/>
          </a:xfrm>
        </p:spPr>
        <p:txBody>
          <a:bodyPr/>
          <a:lstStyle/>
          <a:p>
            <a:r>
              <a:rPr lang="en-US" dirty="0" err="1"/>
              <a:t>m</a:t>
            </a:r>
            <a:r>
              <a:rPr lang="en-US" baseline="-25000" dirty="0" err="1">
                <a:latin typeface="Symbol" charset="2"/>
                <a:cs typeface="Symbol" charset="2"/>
              </a:rPr>
              <a:t>nb</a:t>
            </a:r>
            <a:r>
              <a:rPr lang="en-US" dirty="0"/>
              <a:t> from kinematics</a:t>
            </a:r>
          </a:p>
          <a:p>
            <a:pPr lvl="1"/>
            <a:r>
              <a:rPr lang="en-US" dirty="0"/>
              <a:t>Almost model-independent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Diana Parno -- KATRIN and the Neutrino-Mass Scale</a:t>
            </a: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8AD80-3F49-DD49-894F-EE000681981B}" type="slidenum">
              <a:rPr lang="uk-UA" smtClean="0"/>
              <a:t>8</a:t>
            </a:fld>
            <a:endParaRPr lang="uk-UA"/>
          </a:p>
        </p:txBody>
      </p:sp>
      <p:grpSp>
        <p:nvGrpSpPr>
          <p:cNvPr id="6" name="Group 5"/>
          <p:cNvGrpSpPr/>
          <p:nvPr/>
        </p:nvGrpSpPr>
        <p:grpSpPr>
          <a:xfrm>
            <a:off x="2639893" y="1528694"/>
            <a:ext cx="2066836" cy="1508414"/>
            <a:chOff x="4580734" y="2889648"/>
            <a:chExt cx="2066836" cy="1508414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5303942" y="3795286"/>
              <a:ext cx="1096102" cy="46475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V="1">
              <a:off x="5281056" y="2889648"/>
              <a:ext cx="1366514" cy="679473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8"/>
            <p:cNvGrpSpPr/>
            <p:nvPr/>
          </p:nvGrpSpPr>
          <p:grpSpPr>
            <a:xfrm>
              <a:off x="4580734" y="3272603"/>
              <a:ext cx="708119" cy="638599"/>
              <a:chOff x="3318364" y="3951256"/>
              <a:chExt cx="708119" cy="638599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3446953" y="3951256"/>
                <a:ext cx="393073" cy="393073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3318364" y="4196782"/>
                <a:ext cx="393073" cy="39307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3633410" y="4178032"/>
                <a:ext cx="393073" cy="39307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0" name="Oval 9"/>
            <p:cNvSpPr/>
            <p:nvPr/>
          </p:nvSpPr>
          <p:spPr>
            <a:xfrm>
              <a:off x="5836850" y="3936397"/>
              <a:ext cx="231833" cy="231833"/>
            </a:xfrm>
            <a:prstGeom prst="ellipse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5997400" y="3130338"/>
              <a:ext cx="107823" cy="106910"/>
            </a:xfrm>
            <a:prstGeom prst="ellipse">
              <a:avLst/>
            </a:prstGeom>
            <a:solidFill>
              <a:srgbClr val="5F25A7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799350" y="3874842"/>
              <a:ext cx="7751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aseline="30000">
                  <a:latin typeface="Book Antiqua"/>
                  <a:cs typeface="Book Antiqua"/>
                </a:rPr>
                <a:t>3</a:t>
              </a:r>
              <a:r>
                <a:rPr lang="en-US" sz="2800">
                  <a:latin typeface="Book Antiqua"/>
                  <a:cs typeface="Book Antiqua"/>
                </a:rPr>
                <a:t>He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064136" y="3569120"/>
              <a:ext cx="4411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Book Antiqua"/>
                  <a:cs typeface="Book Antiqua"/>
                </a:rPr>
                <a:t>e</a:t>
              </a:r>
              <a:r>
                <a:rPr lang="en-US" sz="2800" baseline="30000">
                  <a:latin typeface="Book Antiqua"/>
                  <a:cs typeface="Book Antiqua"/>
                </a:rPr>
                <a:t>-</a:t>
              </a:r>
              <a:endParaRPr lang="en-US" sz="2800">
                <a:latin typeface="Book Antiqua"/>
                <a:cs typeface="Book Antiqua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6051312" y="3033949"/>
              <a:ext cx="492443" cy="523220"/>
              <a:chOff x="4572684" y="5749228"/>
              <a:chExt cx="492443" cy="523220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4572684" y="5749228"/>
                <a:ext cx="49244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latin typeface="Symbol" charset="2"/>
                    <a:cs typeface="Symbol" charset="2"/>
                  </a:rPr>
                  <a:t>n</a:t>
                </a:r>
                <a:r>
                  <a:rPr lang="en-US" sz="2800" baseline="-25000">
                    <a:latin typeface="Book Antiqua"/>
                    <a:cs typeface="Book Antiqua"/>
                  </a:rPr>
                  <a:t>e</a:t>
                </a:r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4669008" y="5930516"/>
                <a:ext cx="14110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" name="Group 19"/>
          <p:cNvGrpSpPr/>
          <p:nvPr/>
        </p:nvGrpSpPr>
        <p:grpSpPr>
          <a:xfrm>
            <a:off x="274319" y="1891448"/>
            <a:ext cx="2365573" cy="1143069"/>
            <a:chOff x="2270786" y="3253477"/>
            <a:chExt cx="2365573" cy="1143069"/>
          </a:xfrm>
        </p:grpSpPr>
        <p:sp>
          <p:nvSpPr>
            <p:cNvPr id="21" name="Right Arrow 20"/>
            <p:cNvSpPr/>
            <p:nvPr/>
          </p:nvSpPr>
          <p:spPr>
            <a:xfrm>
              <a:off x="2270786" y="3346902"/>
              <a:ext cx="2365573" cy="453588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2785489" y="3253477"/>
              <a:ext cx="708119" cy="638599"/>
              <a:chOff x="3318364" y="3951256"/>
              <a:chExt cx="708119" cy="638599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3446953" y="3951256"/>
                <a:ext cx="393073" cy="393073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3318364" y="4196782"/>
                <a:ext cx="393073" cy="39307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3633410" y="4178032"/>
                <a:ext cx="393073" cy="393073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2407489" y="3873326"/>
              <a:ext cx="6031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aseline="30000">
                  <a:latin typeface="Book Antiqua"/>
                  <a:cs typeface="Book Antiqua"/>
                </a:rPr>
                <a:t>3</a:t>
              </a:r>
              <a:r>
                <a:rPr lang="en-US" sz="2800">
                  <a:latin typeface="Book Antiqua"/>
                  <a:cs typeface="Book Antiqua"/>
                </a:rPr>
                <a:t>H</a:t>
              </a: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282" y="1339554"/>
            <a:ext cx="3876889" cy="2785337"/>
          </a:xfrm>
          <a:prstGeom prst="rect">
            <a:avLst/>
          </a:prstGeom>
        </p:spPr>
      </p:pic>
      <p:sp>
        <p:nvSpPr>
          <p:cNvPr id="33" name="Donut 32"/>
          <p:cNvSpPr/>
          <p:nvPr/>
        </p:nvSpPr>
        <p:spPr>
          <a:xfrm>
            <a:off x="8496656" y="3649777"/>
            <a:ext cx="259059" cy="189619"/>
          </a:xfrm>
          <a:prstGeom prst="donut">
            <a:avLst>
              <a:gd name="adj" fmla="val 11726"/>
            </a:avLst>
          </a:prstGeom>
          <a:solidFill>
            <a:srgbClr val="FF0000"/>
          </a:solidFill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4935482" y="1357029"/>
            <a:ext cx="3978320" cy="2767862"/>
            <a:chOff x="957162" y="3230785"/>
            <a:chExt cx="3978320" cy="2767862"/>
          </a:xfrm>
        </p:grpSpPr>
        <p:grpSp>
          <p:nvGrpSpPr>
            <p:cNvPr id="32" name="Group 31"/>
            <p:cNvGrpSpPr/>
            <p:nvPr/>
          </p:nvGrpSpPr>
          <p:grpSpPr>
            <a:xfrm>
              <a:off x="957162" y="3230785"/>
              <a:ext cx="3978320" cy="2767862"/>
              <a:chOff x="1295400" y="1143000"/>
              <a:chExt cx="6553200" cy="4559300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95400" y="1143000"/>
                <a:ext cx="6553200" cy="4559300"/>
              </a:xfrm>
              <a:prstGeom prst="rect">
                <a:avLst/>
              </a:prstGeom>
            </p:spPr>
          </p:pic>
          <p:sp>
            <p:nvSpPr>
              <p:cNvPr id="31" name="Rectangle 30"/>
              <p:cNvSpPr/>
              <p:nvPr/>
            </p:nvSpPr>
            <p:spPr>
              <a:xfrm>
                <a:off x="5522721" y="1329932"/>
                <a:ext cx="1491327" cy="551894"/>
              </a:xfrm>
              <a:prstGeom prst="rect">
                <a:avLst/>
              </a:prstGeom>
              <a:solidFill>
                <a:schemeClr val="bg1"/>
              </a:solidFill>
              <a:ln w="12700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3363101" y="4961492"/>
              <a:ext cx="1240532" cy="403629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normAutofit/>
            </a:bodyPr>
            <a:lstStyle/>
            <a:p>
              <a:r>
                <a:rPr lang="en-US">
                  <a:latin typeface="Book Antiqua"/>
                  <a:cs typeface="Book Antiqua"/>
                </a:rPr>
                <a:t>m</a:t>
              </a:r>
              <a:r>
                <a:rPr lang="en-US" baseline="-25000">
                  <a:latin typeface="Symbol" charset="2"/>
                  <a:cs typeface="Symbol" charset="2"/>
                </a:rPr>
                <a:t>nb</a:t>
              </a:r>
              <a:r>
                <a:rPr lang="en-US">
                  <a:latin typeface="Book Antiqua"/>
                  <a:cs typeface="Book Antiqua"/>
                </a:rPr>
                <a:t> = 0 eV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238243" y="5242065"/>
              <a:ext cx="1240532" cy="403629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norm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Book Antiqua"/>
                  <a:cs typeface="Book Antiqua"/>
                </a:rPr>
                <a:t>m</a:t>
              </a:r>
              <a:r>
                <a:rPr lang="en-US" baseline="-25000">
                  <a:solidFill>
                    <a:srgbClr val="FF0000"/>
                  </a:solidFill>
                  <a:latin typeface="Symbol" charset="2"/>
                  <a:cs typeface="Symbol" charset="2"/>
                </a:rPr>
                <a:t>nb</a:t>
              </a:r>
              <a:r>
                <a:rPr lang="en-US">
                  <a:solidFill>
                    <a:srgbClr val="FF0000"/>
                  </a:solidFill>
                  <a:latin typeface="Book Antiqua"/>
                  <a:cs typeface="Book Antiqua"/>
                </a:rPr>
                <a:t> = 1 eV</a:t>
              </a:r>
            </a:p>
          </p:txBody>
        </p:sp>
      </p:grpSp>
      <p:sp>
        <p:nvSpPr>
          <p:cNvPr id="37" name="Content Placeholder 2"/>
          <p:cNvSpPr txBox="1">
            <a:spLocks/>
          </p:cNvSpPr>
          <p:nvPr/>
        </p:nvSpPr>
        <p:spPr>
          <a:xfrm>
            <a:off x="234939" y="4036290"/>
            <a:ext cx="8678863" cy="6082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Font typeface="Wingdings" charset="2"/>
              <a:buChar char=""/>
              <a:defRPr sz="2800" kern="1200">
                <a:solidFill>
                  <a:schemeClr val="tx1"/>
                </a:solidFill>
                <a:latin typeface="Book Antiqua"/>
                <a:ea typeface="+mn-ea"/>
                <a:cs typeface="Book Antiqu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Font typeface="Wingdings" charset="2"/>
              <a:buChar char="²"/>
              <a:defRPr sz="2600" kern="1200">
                <a:solidFill>
                  <a:schemeClr val="tx1"/>
                </a:solidFill>
                <a:latin typeface="Book Antiqua"/>
                <a:ea typeface="+mn-ea"/>
                <a:cs typeface="Book Antiqu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Font typeface="Wingdings" charset="2"/>
              <a:buChar char="²"/>
              <a:defRPr sz="2600" kern="1200">
                <a:solidFill>
                  <a:schemeClr val="tx1"/>
                </a:solidFill>
                <a:latin typeface="Book Antiqua"/>
                <a:ea typeface="+mn-ea"/>
                <a:cs typeface="Book Antiqu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Font typeface="Wingdings" charset="2"/>
              <a:buChar char="²"/>
              <a:defRPr sz="2600" kern="1200">
                <a:solidFill>
                  <a:schemeClr val="tx1"/>
                </a:solidFill>
                <a:latin typeface="Book Antiqua"/>
                <a:ea typeface="+mn-ea"/>
                <a:cs typeface="Book Antiqu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Font typeface="Wingdings" charset="2"/>
              <a:buChar char="²"/>
              <a:defRPr sz="2600" kern="1200">
                <a:solidFill>
                  <a:schemeClr val="tx1"/>
                </a:solidFill>
                <a:latin typeface="Book Antiqua"/>
                <a:ea typeface="+mn-ea"/>
                <a:cs typeface="Book Antiqu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+mn-lt"/>
              </a:rPr>
              <a:t>Extract </a:t>
            </a:r>
            <a:r>
              <a:rPr lang="en-US" sz="2400" dirty="0" err="1">
                <a:latin typeface="+mn-lt"/>
              </a:rPr>
              <a:t>m</a:t>
            </a:r>
            <a:r>
              <a:rPr lang="en-US" sz="2400" baseline="-25000" dirty="0" err="1">
                <a:latin typeface="Symbol" pitchFamily="2" charset="2"/>
                <a:cs typeface="Symbol" charset="2"/>
              </a:rPr>
              <a:t>nb</a:t>
            </a:r>
            <a:r>
              <a:rPr lang="en-US" sz="2400" dirty="0">
                <a:latin typeface="+mn-lt"/>
              </a:rPr>
              <a:t> from spectral shape near endpoint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461195" y="4746949"/>
            <a:ext cx="2322287" cy="1725227"/>
          </a:xfrm>
          <a:prstGeom prst="rect">
            <a:avLst/>
          </a:prstGeom>
          <a:solidFill>
            <a:srgbClr val="DCEEF5"/>
          </a:solidFill>
          <a:ln>
            <a:solidFill>
              <a:srgbClr val="0070C0"/>
            </a:solidFill>
          </a:ln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en-US" sz="2600" b="1" baseline="30000" dirty="0">
                <a:solidFill>
                  <a:srgbClr val="000090"/>
                </a:solidFill>
                <a:cs typeface="Book Antiqua"/>
              </a:rPr>
              <a:t>3</a:t>
            </a:r>
            <a:r>
              <a:rPr lang="en-US" sz="2600" b="1" dirty="0">
                <a:solidFill>
                  <a:srgbClr val="000090"/>
                </a:solidFill>
                <a:cs typeface="Book Antiqua"/>
              </a:rPr>
              <a:t>H</a:t>
            </a:r>
            <a:r>
              <a:rPr lang="en-US" sz="2600" dirty="0">
                <a:cs typeface="Book Antiqua"/>
              </a:rPr>
              <a:t> (tritium)</a:t>
            </a:r>
          </a:p>
          <a:p>
            <a:r>
              <a:rPr lang="en-US" sz="2600" i="1" dirty="0">
                <a:cs typeface="Book Antiqua"/>
              </a:rPr>
              <a:t>Q</a:t>
            </a:r>
            <a:r>
              <a:rPr lang="en-US" sz="2600" dirty="0">
                <a:cs typeface="Book Antiqua"/>
              </a:rPr>
              <a:t> = 18.6 </a:t>
            </a:r>
            <a:r>
              <a:rPr lang="en-US" sz="2600" dirty="0" err="1">
                <a:cs typeface="Book Antiqua"/>
              </a:rPr>
              <a:t>keV</a:t>
            </a:r>
            <a:r>
              <a:rPr lang="en-US" sz="2600" dirty="0">
                <a:cs typeface="Book Antiqua"/>
              </a:rPr>
              <a:t> </a:t>
            </a:r>
          </a:p>
          <a:p>
            <a:r>
              <a:rPr lang="en-US" sz="2600" i="1" dirty="0">
                <a:cs typeface="Book Antiqua"/>
              </a:rPr>
              <a:t>t</a:t>
            </a:r>
            <a:r>
              <a:rPr lang="en-US" sz="2600" i="1" baseline="-25000" dirty="0">
                <a:cs typeface="Book Antiqua"/>
              </a:rPr>
              <a:t>½</a:t>
            </a:r>
            <a:r>
              <a:rPr lang="en-US" sz="2600" dirty="0">
                <a:cs typeface="Book Antiqua"/>
              </a:rPr>
              <a:t> = 12.3 years</a:t>
            </a:r>
          </a:p>
          <a:p>
            <a:r>
              <a:rPr lang="en-US" sz="2600" dirty="0">
                <a:cs typeface="Book Antiqua"/>
              </a:rPr>
              <a:t>Super-allowed</a:t>
            </a:r>
          </a:p>
          <a:p>
            <a:endParaRPr lang="en-US" sz="2600" dirty="0">
              <a:latin typeface="Book Antiqua"/>
              <a:cs typeface="Book Antiqua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FAB7DAC-789A-F748-9429-0479652F4BDA}"/>
              </a:ext>
            </a:extLst>
          </p:cNvPr>
          <p:cNvGrpSpPr/>
          <p:nvPr/>
        </p:nvGrpSpPr>
        <p:grpSpPr>
          <a:xfrm>
            <a:off x="1321604" y="4523093"/>
            <a:ext cx="4608416" cy="1853222"/>
            <a:chOff x="4691880" y="3527310"/>
            <a:chExt cx="5955274" cy="2394847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FAF33FD-57A5-B94B-BBC2-12134F78C0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0948"/>
            <a:stretch/>
          </p:blipFill>
          <p:spPr>
            <a:xfrm>
              <a:off x="4691880" y="3527310"/>
              <a:ext cx="4142850" cy="2394847"/>
            </a:xfrm>
            <a:prstGeom prst="rect">
              <a:avLst/>
            </a:prstGeom>
            <a:ln>
              <a:noFill/>
            </a:ln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47ED5FF-4D08-704C-B72A-E446F67789AD}"/>
                </a:ext>
              </a:extLst>
            </p:cNvPr>
            <p:cNvSpPr txBox="1"/>
            <p:nvPr/>
          </p:nvSpPr>
          <p:spPr>
            <a:xfrm>
              <a:off x="6937723" y="5351869"/>
              <a:ext cx="3709431" cy="51704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>
                  <a:latin typeface="Book Antiqua"/>
                  <a:cs typeface="Book Antiqua"/>
                </a:rPr>
                <a:t>(</a:t>
              </a:r>
              <a:r>
                <a:rPr lang="en-US" sz="2000" i="1" dirty="0" err="1">
                  <a:latin typeface="Book Antiqua"/>
                  <a:cs typeface="Book Antiqua"/>
                </a:rPr>
                <a:t>quasidegenerate</a:t>
              </a:r>
              <a:r>
                <a:rPr lang="en-US" sz="2000" i="1" dirty="0">
                  <a:latin typeface="Book Antiqua"/>
                  <a:cs typeface="Book Antiqua"/>
                </a:rPr>
                <a:t> regime)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844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7" grpId="0" build="p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-6171"/>
            <a:ext cx="8453183" cy="1325563"/>
          </a:xfrm>
        </p:spPr>
        <p:txBody>
          <a:bodyPr/>
          <a:lstStyle/>
          <a:p>
            <a:r>
              <a:rPr lang="en-US" dirty="0"/>
              <a:t>The State of the Art (Until Now)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1417" y="1428051"/>
            <a:ext cx="3180416" cy="3309049"/>
          </a:xfrm>
        </p:spPr>
        <p:txBody>
          <a:bodyPr>
            <a:normAutofit/>
          </a:bodyPr>
          <a:lstStyle/>
          <a:p>
            <a:r>
              <a:rPr lang="en-US" dirty="0"/>
              <a:t>100x more until oscillation limit</a:t>
            </a:r>
          </a:p>
          <a:p>
            <a:r>
              <a:rPr lang="en-US" dirty="0"/>
              <a:t>No longer quasi-degenerate below 0.1 eV</a:t>
            </a:r>
          </a:p>
          <a:p>
            <a:r>
              <a:rPr lang="en-US" dirty="0"/>
              <a:t>Mainz/</a:t>
            </a:r>
            <a:r>
              <a:rPr lang="en-US" dirty="0" err="1"/>
              <a:t>Troitsk</a:t>
            </a:r>
            <a:r>
              <a:rPr lang="en-US" dirty="0"/>
              <a:t> limit: </a:t>
            </a:r>
            <a:r>
              <a:rPr lang="en-US" dirty="0" err="1"/>
              <a:t>m</a:t>
            </a:r>
            <a:r>
              <a:rPr lang="en-US" baseline="-25000" dirty="0" err="1">
                <a:latin typeface="Symbol" charset="2"/>
                <a:cs typeface="Symbol" charset="2"/>
              </a:rPr>
              <a:t>nb</a:t>
            </a:r>
            <a:r>
              <a:rPr lang="en-US" dirty="0">
                <a:cs typeface="Symbol" charset="2"/>
              </a:rPr>
              <a:t> &lt; 2 eV (90% CL)</a:t>
            </a:r>
            <a:r>
              <a:rPr lang="en-US" dirty="0"/>
              <a:t>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Diana Parno -- KATRIN and the Neutrino-Mass Scale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8AD80-3F49-DD49-894F-EE000681981B}" type="slidenum">
              <a:rPr lang="uk-UA" smtClean="0"/>
              <a:t>9</a:t>
            </a:fld>
            <a:endParaRPr lang="uk-UA"/>
          </a:p>
        </p:txBody>
      </p:sp>
      <p:grpSp>
        <p:nvGrpSpPr>
          <p:cNvPr id="10" name="Group 9"/>
          <p:cNvGrpSpPr/>
          <p:nvPr/>
        </p:nvGrpSpPr>
        <p:grpSpPr>
          <a:xfrm>
            <a:off x="208878" y="1411340"/>
            <a:ext cx="5831505" cy="4845617"/>
            <a:chOff x="208878" y="1322530"/>
            <a:chExt cx="5831505" cy="484561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8878" y="1322530"/>
              <a:ext cx="5831505" cy="458687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61203" y="5798815"/>
              <a:ext cx="40346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>
                  <a:latin typeface="Book Antiqua"/>
                  <a:cs typeface="Book Antiqua"/>
                </a:rPr>
                <a:t>Figure from J. Wilkerson, Neutrino 2012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085608" y="5498084"/>
              <a:ext cx="64743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Book Antiqua"/>
                  <a:cs typeface="Book Antiqua"/>
                </a:rPr>
                <a:t>Year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16200000">
              <a:off x="-513916" y="3132155"/>
              <a:ext cx="181492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Book Antiqua"/>
                  <a:cs typeface="Book Antiqua"/>
                </a:rPr>
                <a:t>Mass Limit (eV)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530409" y="1625144"/>
            <a:ext cx="1293718" cy="3780145"/>
            <a:chOff x="1530409" y="1545215"/>
            <a:chExt cx="1293718" cy="3780145"/>
          </a:xfrm>
        </p:grpSpPr>
        <p:cxnSp>
          <p:nvCxnSpPr>
            <p:cNvPr id="16" name="Straight Connector 15"/>
            <p:cNvCxnSpPr/>
            <p:nvPr/>
          </p:nvCxnSpPr>
          <p:spPr>
            <a:xfrm flipV="1">
              <a:off x="1530409" y="1545215"/>
              <a:ext cx="0" cy="3780145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1530409" y="3096153"/>
              <a:ext cx="12937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Book Antiqua"/>
                </a:rPr>
                <a:t>Neutrinos discovered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441357" y="3619985"/>
            <a:ext cx="835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Book Antiqua"/>
                <a:cs typeface="Book Antiqua"/>
              </a:rPr>
              <a:t>Mainz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073597" y="3286552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Book Antiqua"/>
                <a:cs typeface="Book Antiqua"/>
              </a:rPr>
              <a:t>Troitsk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41942" y="2775099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00FF"/>
                </a:solidFill>
                <a:latin typeface="Book Antiqua"/>
                <a:cs typeface="Book Antiqua"/>
              </a:rPr>
              <a:t>MIBETA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3159582" y="1571858"/>
            <a:ext cx="1293718" cy="3833431"/>
            <a:chOff x="3159582" y="1571858"/>
            <a:chExt cx="1293718" cy="3833431"/>
          </a:xfrm>
        </p:grpSpPr>
        <p:cxnSp>
          <p:nvCxnSpPr>
            <p:cNvPr id="23" name="Straight Connector 22"/>
            <p:cNvCxnSpPr/>
            <p:nvPr/>
          </p:nvCxnSpPr>
          <p:spPr>
            <a:xfrm flipV="1">
              <a:off x="4320437" y="1625144"/>
              <a:ext cx="0" cy="3780145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3159582" y="1571858"/>
              <a:ext cx="129371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cs typeface="Book Antiqua"/>
                </a:rPr>
                <a:t>SuperK</a:t>
              </a:r>
              <a:r>
                <a:rPr lang="en-US" dirty="0">
                  <a:cs typeface="Book Antiqua"/>
                </a:rPr>
                <a:t> oscillation result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528723" y="1574841"/>
            <a:ext cx="1293718" cy="3839329"/>
            <a:chOff x="4528723" y="1574841"/>
            <a:chExt cx="1293718" cy="3839329"/>
          </a:xfrm>
        </p:grpSpPr>
        <p:cxnSp>
          <p:nvCxnSpPr>
            <p:cNvPr id="25" name="Straight Connector 24"/>
            <p:cNvCxnSpPr/>
            <p:nvPr/>
          </p:nvCxnSpPr>
          <p:spPr>
            <a:xfrm flipV="1">
              <a:off x="4561646" y="1634025"/>
              <a:ext cx="0" cy="3780145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4528723" y="1574841"/>
              <a:ext cx="129371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Book Antiqua"/>
                </a:rPr>
                <a:t>SNO oscillation result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895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ueCorners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ueCorners" id="{C1C8A83E-EC81-3049-8F4F-F306374AB6B5}" vid="{4D73B7F5-BCD5-574D-817C-C09FF621C29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8894</TotalTime>
  <Words>2685</Words>
  <Application>Microsoft Macintosh PowerPoint</Application>
  <PresentationFormat>On-screen Show (4:3)</PresentationFormat>
  <Paragraphs>540</Paragraphs>
  <Slides>49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1" baseType="lpstr">
      <vt:lpstr>.LucidaGrandeUI</vt:lpstr>
      <vt:lpstr>Adobe Garamond Pro</vt:lpstr>
      <vt:lpstr>Arial</vt:lpstr>
      <vt:lpstr>Book Antiqua</vt:lpstr>
      <vt:lpstr>Calibri</vt:lpstr>
      <vt:lpstr>Cambria Math</vt:lpstr>
      <vt:lpstr>Mangal</vt:lpstr>
      <vt:lpstr>Symbol</vt:lpstr>
      <vt:lpstr>Times New Roman</vt:lpstr>
      <vt:lpstr>Wingdings</vt:lpstr>
      <vt:lpstr>BlueCorners</vt:lpstr>
      <vt:lpstr>Equation</vt:lpstr>
      <vt:lpstr>    KATRIN   </vt:lpstr>
      <vt:lpstr>The Plan</vt:lpstr>
      <vt:lpstr>The Neutrino: A “Desperate Remedy”</vt:lpstr>
      <vt:lpstr>A Gap in the Standard Model</vt:lpstr>
      <vt:lpstr>Neutrino Mass Scale</vt:lpstr>
      <vt:lpstr>Neutrino Mass and Cosmology</vt:lpstr>
      <vt:lpstr>Probes of Neutrino Mass</vt:lpstr>
      <vt:lpstr>Direct mn from b- Decay </vt:lpstr>
      <vt:lpstr>The State of the Art (Until Now)</vt:lpstr>
      <vt:lpstr>The Plan</vt:lpstr>
      <vt:lpstr>Molecular Final-State Distribution</vt:lpstr>
      <vt:lpstr>LANL, LLNL and the FSD</vt:lpstr>
      <vt:lpstr>The Odd Observable Out</vt:lpstr>
      <vt:lpstr>Tritium Recoil-Ion Mass Spectrometer</vt:lpstr>
      <vt:lpstr>The Plan</vt:lpstr>
      <vt:lpstr>The First Challenge</vt:lpstr>
      <vt:lpstr>MAC-E Filter</vt:lpstr>
      <vt:lpstr>KATRIN Experiment</vt:lpstr>
      <vt:lpstr>KATRIN by the Numbers</vt:lpstr>
      <vt:lpstr>1240 m3 in Real Life</vt:lpstr>
      <vt:lpstr>1240 m3: Practical Challenges</vt:lpstr>
      <vt:lpstr>Putting It Together</vt:lpstr>
      <vt:lpstr>Can KATRIN Measure Decay Spectra?</vt:lpstr>
      <vt:lpstr>Scanning a Conversion-Electron Line</vt:lpstr>
      <vt:lpstr>83mKr Spectroscopy at KATRIN</vt:lpstr>
      <vt:lpstr>Can KATRIN Handle Tritium?</vt:lpstr>
      <vt:lpstr>Spring 2019: KATRIN Takes Off</vt:lpstr>
      <vt:lpstr>The Plan</vt:lpstr>
      <vt:lpstr>Backgrounds</vt:lpstr>
      <vt:lpstr>The Rydberg Background</vt:lpstr>
      <vt:lpstr>Does This Really Make Sense?</vt:lpstr>
      <vt:lpstr>Rydberg Backgrounds: I Want to Believe</vt:lpstr>
      <vt:lpstr>Radon-Induced Backgrounds</vt:lpstr>
      <vt:lpstr>Suppression: Radon-Induced Background</vt:lpstr>
      <vt:lpstr>The Plan</vt:lpstr>
      <vt:lpstr>Fitting the Data (in Principle)</vt:lpstr>
      <vt:lpstr>Fitting the Data (in Practice)</vt:lpstr>
      <vt:lpstr>Systematics</vt:lpstr>
      <vt:lpstr>The Results</vt:lpstr>
      <vt:lpstr>Acknowledgments </vt:lpstr>
      <vt:lpstr>Conclusion</vt:lpstr>
      <vt:lpstr>Backup</vt:lpstr>
      <vt:lpstr>Beyond Neutrino Mass?</vt:lpstr>
      <vt:lpstr>Three Neutrino Flavors</vt:lpstr>
      <vt:lpstr>Neutrino Oscillation</vt:lpstr>
      <vt:lpstr>Neutrinos Have Mass!</vt:lpstr>
      <vt:lpstr>mνi from Supernovae</vt:lpstr>
      <vt:lpstr>Neutrino Mass and 0nbb</vt:lpstr>
      <vt:lpstr>Column Density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Neutrino Mass Appeal</dc:title>
  <dc:creator>Diana Parno</dc:creator>
  <cp:lastModifiedBy>Microsoft Office User</cp:lastModifiedBy>
  <cp:revision>63</cp:revision>
  <dcterms:created xsi:type="dcterms:W3CDTF">2019-09-28T17:43:30Z</dcterms:created>
  <dcterms:modified xsi:type="dcterms:W3CDTF">2019-10-22T20:48:24Z</dcterms:modified>
</cp:coreProperties>
</file>