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319" r:id="rId3"/>
    <p:sldId id="692" r:id="rId4"/>
    <p:sldId id="256" r:id="rId5"/>
    <p:sldId id="734" r:id="rId6"/>
    <p:sldId id="258" r:id="rId7"/>
    <p:sldId id="257" r:id="rId8"/>
    <p:sldId id="735" r:id="rId9"/>
    <p:sldId id="272" r:id="rId10"/>
    <p:sldId id="746" r:id="rId11"/>
    <p:sldId id="742" r:id="rId12"/>
    <p:sldId id="74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3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DE60-2E54-4E14-9FF7-FD77B0B71DE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93A0-F4C9-451F-9D5C-2B069A99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96F5-274E-124A-9E17-054B376D46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2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96F5-274E-124A-9E17-054B376D46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B49E-4CAF-4C71-A131-AAFB147ED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DE1B7-C3AC-4829-AD1F-8C0F41C08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6F747-CC58-4ECF-948F-AFD959D6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AFDB-C765-483C-901D-E4D9C13B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D517-EFD6-4221-BDC5-155A88D8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BED9-74F8-456E-82DF-986F9DFA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A3B70-7C55-4F15-8831-605CA1197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FC959-F855-45AF-A6D1-DEBEFAE9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A335D-7BF2-4774-8F92-E1BA7918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F849-ABBD-4DA5-BE66-76400D4B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2C7B3-3F8A-4948-8AA0-A1C6EB0EB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B4BD6-E5B4-41C3-A2E2-A099F4303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026DC-9376-4D8B-B049-5A3122BF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23E1-0AFF-415A-90E9-E9EA917F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373C-1273-4CA4-B6B1-9F77FFF7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1D66-B2ED-43DF-9DDB-F675A153F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CF8A-61FB-421B-93B4-6FE4B9C40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1172B-A22A-4A2B-B92A-2CAD47F0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052ED-2C06-4273-8F09-C8D6D986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A467-632F-434B-8950-6EAD992B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6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65E6-DEC0-4883-A3FD-0EFDB071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8684-DF21-45DF-89EF-E01C74BA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68A9-2DA9-45CE-AA7D-EFB2E5DF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7042-F37B-468F-9C17-ED8E1298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9E8B5-03E3-4EE0-B8F3-9EED121F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4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0BCF-2480-4B40-A328-1C969029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5DBFE-D816-4BC7-9D57-49FF398C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07C6B-31D0-4438-93F3-CE85C038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019DB-38F7-476C-8EB5-7F0AD745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820CE-7C58-435D-9751-9EDA430C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8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797F-968D-4598-BD03-F3E58324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3F44-A3FF-4CB5-B970-190CAEC97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FF82E-4581-40C9-95AA-DADDAD74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38F21-7AAA-4020-A10D-1D0CDA59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303B0-3CEE-4417-9791-3ED04328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AE00E-C0BE-4CDD-B4C1-5C5B0DE1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A90E-F74C-418F-8B9C-FF58C02F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0D855-412D-4F03-91D2-A692C9EBE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C8F10-65BC-4D64-A138-5DB6BF01C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9F0A7-04CC-4103-A90E-88C1217CE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328E2-5BA9-4718-87C1-99A273505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55409-AB6A-4F96-A2CB-ACF24C96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DC61B-27FC-4673-B1E7-AF9FC931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586AD-108C-4E28-A2C5-7AD3B75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B9C0-E59F-4FD3-B79F-E69BCC2C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B6008-B6B2-4BEA-A39E-E107E2F8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03B65-A7E5-4FA7-B686-42A07463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93123-234D-4434-B368-F91E4AE9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8C808-EEC3-4072-A2A1-46CD2380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29006-F4B5-4025-ABDB-BF13DCC5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3FF6B-9F6C-455E-B819-E816A352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45D5-050F-4685-8CB9-518EF7B4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D99F-8FC7-4E8D-BD9C-9EBB93675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71184-FFEB-4A71-BB50-51763A732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75DE5-1205-4265-9600-2123CA4B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54D69-6FA4-42FB-912C-66460003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0B529-A59F-4C42-A089-F48A7CA5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9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6411-2F4C-4D11-86F4-B80D312A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A7A08-8DB9-4410-9B45-D2BB39FB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6F5E4-7752-4EA9-B751-66F742ED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05125-A0D4-4192-B07A-5F04E9E1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88D9-A048-4A47-A6FF-67EDD56F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5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ECD3-7D14-4C60-9B88-83590A0D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B1ABA-F8E5-4A06-AE2D-F189D4B0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EB796-5900-4B80-B39C-54A128D4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908CC-6BFF-4701-B51F-DA0DB11B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97878-7155-4455-B633-857D96D7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9E7EA-FBB2-42DE-A0BD-910614D9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9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6958-FD0F-4AFB-A72C-5E4C84DA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1F655-4EE4-4452-A6D7-2987E9D44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2564-ADEE-4583-B878-39ACDB4F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51F9A-FCAB-4841-8F6D-3D0BAEBD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3863-1721-4F04-8999-1078CD02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3B4D5-EB8B-461A-BEC3-2A74CE13A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C8865-ED04-4BB8-9299-6DB55EFBC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8878-416D-4A07-8A5D-A6E57D01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A6AA5-804F-4D7D-B50A-B24E9C62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7E1E-281D-4EA5-A46E-13D0821C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D605-E22F-4D06-AB7C-A15F274F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4A50-05C6-4DF6-9EFD-47D28F037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3002-3064-4AB8-865B-006B5FB0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41A45-FC1E-428D-ADFC-CFD316E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5FBC-7113-48FB-83F3-348136A9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5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382E-7F42-49DF-86D2-BC561471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D72E-E519-48E5-B676-4D9267F69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0EFEC-E391-43CA-9A61-03F1F792D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9107B-818A-45AD-A133-AC25DAB0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04F99-9F9C-4E4B-B70F-BA9AE90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9F35D-D254-4353-8111-F7FEE9BB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BB9-376C-4CF3-ACF2-F6649FB3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5BC2-EFDF-42A4-A602-00C42635E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547CA-FEC7-40D0-B528-F4CD22B6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42F2F-14B7-4906-8219-C1A0CC11A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0A3CF-1D70-4406-9BA5-98358E95E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B156D-50EB-48A1-8BC1-82C5D404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B099F-FBF0-47E2-B6D0-C99E4A53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2CFE1-6E6D-4E81-959F-734185F2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2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F075-498C-4305-9A6B-02A0EE79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B0EF9-166F-4CEA-AF34-E7E5066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F2D9D-9828-4BFA-87E2-D4671189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BC88C-7957-45DC-AF80-82A7E0DD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1E6FD-17C7-413B-9327-D2C089BB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93C54-36EF-4CF6-A64B-4029BAF6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13B24-ECDC-4D9B-8C53-89D64471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0DB0-3411-4620-9996-461FC90F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5067-1750-4C5F-83A3-9DD6F4B6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63E53-A156-4A3E-AA2A-07CF0DB53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1A7F2-FD21-4EF1-98EA-0A1EF9A9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70EE3-FCFA-49FE-BCCA-D7BB8517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73CAE-8079-40FD-99F4-0749DC7C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CA37-D93B-4643-B77E-16A0F54A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9D5F7-576C-4DF8-B1CD-2911D36C9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6F555-C6DF-443B-857A-1DA51CA70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E5C45-CEA7-4F6C-97E8-EC2A6A44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F6DC-05A4-4939-B309-1103018E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8186-9CF3-4D19-B68A-F1D2329D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F19C8-6052-40FB-BFC4-6F506CFB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DADAF-6D11-4426-88A6-E7DC021F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43FD8-1E90-4F9D-8E74-82B02FB5C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7FA6C-D15F-4187-8249-B16F210486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5355-1A4A-4D77-AD68-68C320BD8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78D04-69E9-4FB9-992E-40A6CD8D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2813-9DE0-4F5A-9A10-DAB0422E9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930BC-1231-42D4-B05D-EED72421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C7BA-BC61-4244-85FD-8A339D995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C22B3-8177-4BFD-92A3-FE5841697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B12F9-F3AF-4FC3-B181-46550E294D4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4122-83CD-49A0-81FF-0FCFFFDE7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3081-BC17-4EF8-8E33-1C4DA8F04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AB95D-A340-4491-A061-E5F5C9D3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118966" y="3413472"/>
            <a:ext cx="281268" cy="1"/>
          </a:xfrm>
          <a:prstGeom prst="straightConnector1">
            <a:avLst/>
          </a:prstGeom>
          <a:ln w="635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61416" y="4583714"/>
            <a:ext cx="376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Weekly Planning Meeting: 9/26/2019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16462" y="1250956"/>
            <a:ext cx="6041637" cy="75393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000" dirty="0">
                <a:solidFill>
                  <a:schemeClr val="tx2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n-US" sz="3000" b="1" u="sng" dirty="0" err="1">
                <a:solidFill>
                  <a:srgbClr val="FF0000"/>
                </a:solidFill>
                <a:latin typeface="Palatino Linotype"/>
                <a:cs typeface="Palatino Linotype"/>
              </a:rPr>
              <a:t>sPHENIX</a:t>
            </a:r>
            <a:r>
              <a:rPr lang="en-US" sz="3000" b="1" u="sng" dirty="0">
                <a:solidFill>
                  <a:srgbClr val="FF0000"/>
                </a:solidFill>
                <a:latin typeface="Palatino Linotype"/>
                <a:cs typeface="Palatino Linotype"/>
              </a:rPr>
              <a:t> Planning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Palatino Linotype"/>
                <a:cs typeface="Palatino Linotype"/>
              </a:rPr>
              <a:t>          </a:t>
            </a:r>
          </a:p>
        </p:txBody>
      </p:sp>
      <p:pic>
        <p:nvPicPr>
          <p:cNvPr id="3" name="Picture 2" descr="IR 121112_ 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39" y="2110616"/>
            <a:ext cx="2889585" cy="2158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A6FC5-9B3D-B74B-B5CF-8FE9EC7EB5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871" y="2125769"/>
            <a:ext cx="2881622" cy="21612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4CEC98-AF3B-774B-BB2F-D27F062546EC}"/>
              </a:ext>
            </a:extLst>
          </p:cNvPr>
          <p:cNvCxnSpPr>
            <a:cxnSpLocks/>
          </p:cNvCxnSpPr>
          <p:nvPr/>
        </p:nvCxnSpPr>
        <p:spPr>
          <a:xfrm>
            <a:off x="6470539" y="3413473"/>
            <a:ext cx="310700" cy="1"/>
          </a:xfrm>
          <a:prstGeom prst="straightConnector1">
            <a:avLst/>
          </a:prstGeom>
          <a:ln w="635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B3DDEB-49C3-D64D-A1DE-F29B875970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0" t="56" r="23750" b="-56"/>
          <a:stretch/>
        </p:blipFill>
        <p:spPr>
          <a:xfrm>
            <a:off x="6820398" y="2092521"/>
            <a:ext cx="2194463" cy="21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5C0F0C-1509-4D3C-B846-CEB5E3DB1C33}"/>
              </a:ext>
            </a:extLst>
          </p:cNvPr>
          <p:cNvSpPr txBox="1"/>
          <p:nvPr/>
        </p:nvSpPr>
        <p:spPr>
          <a:xfrm>
            <a:off x="118318" y="232112"/>
            <a:ext cx="32137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Other </a:t>
            </a:r>
            <a:r>
              <a:rPr lang="en-US" sz="2800" dirty="0" err="1"/>
              <a:t>sPHENIX</a:t>
            </a:r>
            <a:r>
              <a:rPr lang="en-US" sz="2800" dirty="0"/>
              <a:t>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21A3E-898F-487F-B0A7-9444D6E196B1}"/>
              </a:ext>
            </a:extLst>
          </p:cNvPr>
          <p:cNvSpPr txBox="1"/>
          <p:nvPr/>
        </p:nvSpPr>
        <p:spPr>
          <a:xfrm>
            <a:off x="1725168" y="1414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2" descr="image002">
            <a:extLst>
              <a:ext uri="{FF2B5EF4-FFF2-40B4-BE49-F238E27FC236}">
                <a16:creationId xmlns:a16="http://schemas.microsoft.com/office/drawing/2014/main" id="{93DC5540-6E51-4230-8AF5-9FEFA5C7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9" y="814106"/>
            <a:ext cx="2088503" cy="17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CFCF21-0F58-4052-B557-70B87E0FAD69}"/>
              </a:ext>
            </a:extLst>
          </p:cNvPr>
          <p:cNvSpPr txBox="1"/>
          <p:nvPr/>
        </p:nvSpPr>
        <p:spPr>
          <a:xfrm>
            <a:off x="1909899" y="971054"/>
            <a:ext cx="25428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Design work continues to be able to “open up” the ring, such that we can make space for last sector installation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C43E0A-73EC-4616-8ABD-A8A4D94A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44" y="93517"/>
            <a:ext cx="3335031" cy="1865443"/>
          </a:xfrm>
          <a:prstGeom prst="rect">
            <a:avLst/>
          </a:prstGeom>
        </p:spPr>
      </p:pic>
      <p:pic>
        <p:nvPicPr>
          <p:cNvPr id="16" name="Picture 2" descr="https://attachments.office.net/owa/rfeder@bnl.gov/service.svc/s/GetAttachmentThumbnail?id=AAMkADMwNzU4OTY0LWJhMmMtNGEyZi1iZDNhLWUyNGFiNjI5NDk3OQBGAAAAAACwiB%2FCBfkaQamyiiAgYatmBwACNoQK0In%2BSZyWUKPW2WPKAAAAAAEMAAACNoQK0In%2BSZyWUKPW2WPKAAAp0R9lAAABEgAQAC20Y6POnQ5CptgFoTc6YWA%3D&amp;thumbnailType=2&amp;owa=outlook.office365.com&amp;scriptVer=2019060301.18&amp;X-OWA-CANARY=RpU5vbTMIUazwItxLeqtbmC1He7b8NYY71WPh0Y5SDlBRUu7-WKW6VwWrfWk0TvyTCWkeuaSP_E.&amp;token=eyJhbGciOiJSUzI1NiIsImtpZCI6IjA2MDBGOUY2NzQ2MjA3MzdFNzM0MDRFMjg3QzQ1QTgxOENCN0NFQjgiLCJ4NXQiOiJCZ0Q1OW5SaUJ6Zm5OQVRpaDhSYWdZeTN6cmciLCJ0eXAiOiJKV1QifQ.eyJ2ZXIiOiJFeGNoYW5nZS5DYWxsYmFjay5WMSIsImFwcGN0eHNlbmRlciI6Ik93YURvd25sb2FkQDg5NTYxZTYwLWRjNzUtNGMyOC1hMWM5LTJlOGQ4ODcwMTk2YiIsImFwcGN0eCI6IntcIm1zZXhjaHByb3RcIjpcIm93YVwiLFwicHJpbWFyeXNpZFwiOlwiUy0xLTUtMjEtMjk1ODkwNjA3MC0zNjkwNDg3ODMzLTI3MzMzNDQ2MzEtNjUxMzc4OFwiLFwicHVpZFwiOlwiMTE1MzgwMTExNTA1MDY3NzUyM1wiLFwib2lkXCI6XCJiMmM3NmEyMi0xYTE3LTQ2MzUtOGY1Yi0wOGIxZjU4MGFkOWFcIixcInNjb3BlXCI6XCJPd2FEb3dubG9hZFwifSIsIm5iZiI6MTU2MDUyNTM4OSwiZXhwIjoxNTYwNTI1OTg5LCJpc3MiOiIwMDAwMDAwMi0wMDAwLTBmZjEtY2UwMC0wMDAwMDAwMDAwMDBAODk1NjFlNjAtZGM3NS00YzI4LWExYzktMmU4ZDg4NzAxOTZiIiwiYXVkIjoiMDAwMDAwMDItMDAwMC0wZmYxLWNlMDAtMDAwMDAwMDAwMDAwL2F0dGFjaG1lbnRzLm9mZmljZS5uZXRAODk1NjFlNjAtZGM3NS00YzI4LWExYzktMmU4ZDg4NzAxOTZiIn0.MFQlx_emps2YuLiZk3Rz3aq6EnRdDJazLoLotcERBxaU4tWZ7vt7oYwoJKB3KfiqsZVc1gdaIN9VgWOqs7rMeAU_bb55Gcch3HV_5rYWOb6N2C76jll6-atAHWLcQ8EPYSIZSUc2r0f-p1OBnatNxxDSqfpTSKrC3_oC9LJ1rqAcR2KqJkIqtyQbAzDneCFOJ2BSjuTvKLVP4mm_JzcuSg6g_UBeQH4pHYIjL-N5_78iWASk4UjgceqTiTuj1sog8oXLXcfr5HMS5sa2_7o3jgBOeOMd_utCfXrIttWFAMq7eva1GjZp0AgMn0URqVT_PbzOQoelVebUhFmmLJiEcQ&amp;animation=true">
            <a:extLst>
              <a:ext uri="{FF2B5EF4-FFF2-40B4-BE49-F238E27FC236}">
                <a16:creationId xmlns:a16="http://schemas.microsoft.com/office/drawing/2014/main" id="{D3108454-8D71-408D-96ED-5AEBE741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6" y="2590673"/>
            <a:ext cx="1873837" cy="15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4518A4-6EB5-4CC5-B24C-797C54C1C121}"/>
              </a:ext>
            </a:extLst>
          </p:cNvPr>
          <p:cNvSpPr txBox="1"/>
          <p:nvPr/>
        </p:nvSpPr>
        <p:spPr>
          <a:xfrm>
            <a:off x="2181351" y="2805385"/>
            <a:ext cx="25428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FDR Complete/Moving on to Procurement Review after 2X review</a:t>
            </a:r>
          </a:p>
        </p:txBody>
      </p:sp>
      <p:pic>
        <p:nvPicPr>
          <p:cNvPr id="3074" name="Picture 2" descr="image001">
            <a:extLst>
              <a:ext uri="{FF2B5EF4-FFF2-40B4-BE49-F238E27FC236}">
                <a16:creationId xmlns:a16="http://schemas.microsoft.com/office/drawing/2014/main" id="{64F8EE82-6E31-485A-88A7-E59DE6BA4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52" y="1864112"/>
            <a:ext cx="3497092" cy="2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D2A076-1812-4CC5-8FDA-9D9454BD059E}"/>
              </a:ext>
            </a:extLst>
          </p:cNvPr>
          <p:cNvSpPr txBox="1"/>
          <p:nvPr/>
        </p:nvSpPr>
        <p:spPr>
          <a:xfrm>
            <a:off x="2915433" y="3666691"/>
            <a:ext cx="25428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Work has begun on a new installation fixture for the inner </a:t>
            </a:r>
            <a:r>
              <a:rPr lang="en-US" sz="1200" dirty="0" err="1"/>
              <a:t>hcal</a:t>
            </a:r>
            <a:r>
              <a:rPr lang="en-US" sz="1200" dirty="0"/>
              <a:t> sectors</a:t>
            </a:r>
          </a:p>
        </p:txBody>
      </p:sp>
      <p:pic>
        <p:nvPicPr>
          <p:cNvPr id="3075" name="Picture 3" descr="image007">
            <a:extLst>
              <a:ext uri="{FF2B5EF4-FFF2-40B4-BE49-F238E27FC236}">
                <a16:creationId xmlns:a16="http://schemas.microsoft.com/office/drawing/2014/main" id="{EBF73ADD-25A0-4FE1-8A9A-418C2E41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650"/>
            <a:ext cx="2994856" cy="2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EA6FB2-FF70-40A9-ABB6-F5ACF01DD8C6}"/>
              </a:ext>
            </a:extLst>
          </p:cNvPr>
          <p:cNvSpPr txBox="1"/>
          <p:nvPr/>
        </p:nvSpPr>
        <p:spPr>
          <a:xfrm>
            <a:off x="1848223" y="6250141"/>
            <a:ext cx="25428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Updating inner </a:t>
            </a:r>
            <a:r>
              <a:rPr lang="en-US" sz="1200" dirty="0" err="1"/>
              <a:t>hcal</a:t>
            </a:r>
            <a:r>
              <a:rPr lang="en-US" sz="1200" dirty="0"/>
              <a:t> design</a:t>
            </a:r>
          </a:p>
        </p:txBody>
      </p:sp>
      <p:pic>
        <p:nvPicPr>
          <p:cNvPr id="22" name="Picture 1" descr="image001">
            <a:extLst>
              <a:ext uri="{FF2B5EF4-FFF2-40B4-BE49-F238E27FC236}">
                <a16:creationId xmlns:a16="http://schemas.microsoft.com/office/drawing/2014/main" id="{EBD27E8C-E29C-4FA0-A67F-3BD1EB96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293" y="4497966"/>
            <a:ext cx="2661413" cy="14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A7CCB1-5EE9-40E2-81B1-1DDD50F63473}"/>
              </a:ext>
            </a:extLst>
          </p:cNvPr>
          <p:cNvSpPr txBox="1"/>
          <p:nvPr/>
        </p:nvSpPr>
        <p:spPr>
          <a:xfrm>
            <a:off x="5995473" y="5028229"/>
            <a:ext cx="25428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Met with CA/Magnet engineers</a:t>
            </a:r>
          </a:p>
        </p:txBody>
      </p:sp>
    </p:spTree>
    <p:extLst>
      <p:ext uri="{BB962C8B-B14F-4D97-AF65-F5344CB8AC3E}">
        <p14:creationId xmlns:p14="http://schemas.microsoft.com/office/powerpoint/2010/main" val="252434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56B8B7-D0DF-486B-9524-807C6CF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13" y="764629"/>
            <a:ext cx="7662672" cy="5373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C0F0C-1509-4D3C-B846-CEB5E3DB1C33}"/>
              </a:ext>
            </a:extLst>
          </p:cNvPr>
          <p:cNvSpPr txBox="1"/>
          <p:nvPr/>
        </p:nvSpPr>
        <p:spPr>
          <a:xfrm>
            <a:off x="180215" y="764629"/>
            <a:ext cx="10774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21A3E-898F-487F-B0A7-9444D6E196B1}"/>
              </a:ext>
            </a:extLst>
          </p:cNvPr>
          <p:cNvSpPr txBox="1"/>
          <p:nvPr/>
        </p:nvSpPr>
        <p:spPr>
          <a:xfrm>
            <a:off x="1725168" y="1414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1D60B-9FAB-4AEA-8C67-1B634089B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39" y="3790237"/>
            <a:ext cx="2198941" cy="8303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0143E5-1A4C-4339-9399-BE4F144001C9}"/>
              </a:ext>
            </a:extLst>
          </p:cNvPr>
          <p:cNvSpPr txBox="1"/>
          <p:nvPr/>
        </p:nvSpPr>
        <p:spPr>
          <a:xfrm>
            <a:off x="6766560" y="4654360"/>
            <a:ext cx="6527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4164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38" y="1572869"/>
            <a:ext cx="6614447" cy="4277557"/>
          </a:xfrm>
        </p:spPr>
        <p:txBody>
          <a:bodyPr>
            <a:normAutofit/>
          </a:bodyPr>
          <a:lstStyle/>
          <a:p>
            <a:pPr marL="342900" indent="-342900"/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100" b="1" dirty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PHENIX </a:t>
            </a:r>
            <a:r>
              <a:rPr lang="en-US" dirty="0" err="1"/>
              <a:t>sPHENIX</a:t>
            </a:r>
            <a:r>
              <a:rPr lang="en-US" dirty="0"/>
              <a:t> Planning Meeting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C8A-A480-5941-BB9A-97BA42034CCB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480ACE-7A34-48F4-B1B3-8BC8F3DCC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41538"/>
              </p:ext>
            </p:extLst>
          </p:nvPr>
        </p:nvGraphicFramePr>
        <p:xfrm>
          <a:off x="1101780" y="881637"/>
          <a:ext cx="7777226" cy="287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220">
                  <a:extLst>
                    <a:ext uri="{9D8B030D-6E8A-4147-A177-3AD203B41FA5}">
                      <a16:colId xmlns:a16="http://schemas.microsoft.com/office/drawing/2014/main" val="2144367215"/>
                    </a:ext>
                  </a:extLst>
                </a:gridCol>
                <a:gridCol w="1052377">
                  <a:extLst>
                    <a:ext uri="{9D8B030D-6E8A-4147-A177-3AD203B41FA5}">
                      <a16:colId xmlns:a16="http://schemas.microsoft.com/office/drawing/2014/main" val="3919414837"/>
                    </a:ext>
                  </a:extLst>
                </a:gridCol>
                <a:gridCol w="2492629">
                  <a:extLst>
                    <a:ext uri="{9D8B030D-6E8A-4147-A177-3AD203B41FA5}">
                      <a16:colId xmlns:a16="http://schemas.microsoft.com/office/drawing/2014/main" val="1660207193"/>
                    </a:ext>
                  </a:extLst>
                </a:gridCol>
              </a:tblGrid>
              <a:tr h="25906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0098"/>
                  </a:ext>
                </a:extLst>
              </a:tr>
              <a:tr h="3106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Continue to Support O-</a:t>
                      </a:r>
                      <a:r>
                        <a:rPr lang="en-US" b="1" dirty="0" err="1"/>
                        <a:t>Hcal</a:t>
                      </a:r>
                      <a:r>
                        <a:rPr lang="en-US" b="1" dirty="0"/>
                        <a:t> Factory in 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329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r>
                        <a:rPr lang="en-US" b="1" dirty="0"/>
                        <a:t>O-</a:t>
                      </a:r>
                      <a:r>
                        <a:rPr lang="en-US" b="1" dirty="0" err="1"/>
                        <a:t>Hcal</a:t>
                      </a:r>
                      <a:r>
                        <a:rPr lang="en-US" b="1" dirty="0"/>
                        <a:t> sector inspection (Go/No Go Gauge)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097195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r>
                        <a:rPr lang="en-US" b="1" dirty="0"/>
                        <a:t>HCAL Electronics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863948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r>
                        <a:rPr lang="en-US" b="1" dirty="0"/>
                        <a:t>Preproduction Skins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1894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r>
                        <a:rPr lang="en-US" b="1" dirty="0"/>
                        <a:t>OHCAL Cables, pre-amps, fibers, </a:t>
                      </a:r>
                      <a:r>
                        <a:rPr lang="en-US" b="1" dirty="0" err="1"/>
                        <a:t>etc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947473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r>
                        <a:rPr lang="en-US" b="1" dirty="0" err="1"/>
                        <a:t>SiPM</a:t>
                      </a:r>
                      <a:r>
                        <a:rPr lang="en-US" b="1" dirty="0"/>
                        <a:t> Arrival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2892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r>
                        <a:rPr lang="en-US" b="1" dirty="0"/>
                        <a:t>Starting to cable 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Signal Cables Installed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25845"/>
                  </a:ext>
                </a:extLst>
              </a:tr>
              <a:tr h="323279">
                <a:tc>
                  <a:txBody>
                    <a:bodyPr/>
                    <a:lstStyle/>
                    <a:p>
                      <a:r>
                        <a:rPr lang="en-US" b="1" dirty="0"/>
                        <a:t>Super clamp for rigging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Shipping 9/7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018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2CB2269-3C6B-423E-8365-F364392A57C4}"/>
              </a:ext>
            </a:extLst>
          </p:cNvPr>
          <p:cNvSpPr txBox="1"/>
          <p:nvPr/>
        </p:nvSpPr>
        <p:spPr>
          <a:xfrm>
            <a:off x="95940" y="881637"/>
            <a:ext cx="9589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HCAL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6FA631-8D9B-4846-96B8-B783FD06C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77" y="3890018"/>
            <a:ext cx="3551936" cy="2663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BD9F53-3853-4934-AA0A-7F1DF516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" y="3813819"/>
            <a:ext cx="2112263" cy="28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AE2BE7E2-4A35-4DF7-94C7-7B7A8B9B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10" y="304799"/>
            <a:ext cx="2947532" cy="2788921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5909661-6536-4796-B29D-028739DA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28" y="3251121"/>
            <a:ext cx="5384768" cy="3454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DF1EE-F8B0-48AA-B1B3-C73A654AC9F0}"/>
              </a:ext>
            </a:extLst>
          </p:cNvPr>
          <p:cNvSpPr txBox="1"/>
          <p:nvPr/>
        </p:nvSpPr>
        <p:spPr>
          <a:xfrm>
            <a:off x="755904" y="902208"/>
            <a:ext cx="355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Manufacturer will ship 9/27 (Friday)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966-680A-4C50-8F26-325CAABF1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60" y="3406213"/>
            <a:ext cx="3348226" cy="32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7DE59C8-F0E7-46AC-9E40-26C7749DAC97}"/>
              </a:ext>
            </a:extLst>
          </p:cNvPr>
          <p:cNvSpPr txBox="1"/>
          <p:nvPr/>
        </p:nvSpPr>
        <p:spPr>
          <a:xfrm>
            <a:off x="84510" y="252369"/>
            <a:ext cx="1217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EMCAL</a:t>
            </a:r>
          </a:p>
        </p:txBody>
      </p:sp>
      <p:pic>
        <p:nvPicPr>
          <p:cNvPr id="1025" name="Picture 1" descr="fa4ba849-a79d-40c7-933a-fc496b763d92@namprd09">
            <a:extLst>
              <a:ext uri="{FF2B5EF4-FFF2-40B4-BE49-F238E27FC236}">
                <a16:creationId xmlns:a16="http://schemas.microsoft.com/office/drawing/2014/main" id="{75E2CF49-EA2B-41AE-9F1F-98B042EA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84" y="4236319"/>
            <a:ext cx="2553715" cy="19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D36FAB-B6D0-4161-A9D7-268624BBE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69694"/>
              </p:ext>
            </p:extLst>
          </p:nvPr>
        </p:nvGraphicFramePr>
        <p:xfrm>
          <a:off x="638302" y="885317"/>
          <a:ext cx="7708900" cy="2943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176855011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904382886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505604356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TASK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STATUS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3195229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EMCal Cooling Work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Almost done, Pisani running test, may change </a:t>
                      </a:r>
                      <a:r>
                        <a:rPr lang="en-US" sz="1000" dirty="0" err="1">
                          <a:effectLst/>
                        </a:rPr>
                        <a:t>Sipm</a:t>
                      </a:r>
                      <a:r>
                        <a:rPr lang="en-US" sz="1000" dirty="0">
                          <a:effectLst/>
                        </a:rPr>
                        <a:t> cooling loop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606065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Preamp cooling </a:t>
                      </a:r>
                      <a:r>
                        <a:rPr lang="en-US" sz="1000" dirty="0" err="1">
                          <a:effectLst/>
                        </a:rPr>
                        <a:t>pem</a:t>
                      </a:r>
                      <a:r>
                        <a:rPr lang="en-US" sz="1000" dirty="0">
                          <a:effectLst/>
                        </a:rPr>
                        <a:t> nuts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Cooling plates to mount to cooling loop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5453007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SiPM Cooling Insulation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Addressed after cooling loop situation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93510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"Bump" test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816772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Mechanical parts 1-12 Order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31192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Electronic parts 1-12 Order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+mn-lt"/>
                        </a:rPr>
                        <a:t>Steve is waiting on some parts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6681692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Granite Table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+mn-lt"/>
                        </a:rPr>
                        <a:t>Waiting for riggers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0150164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Build a second assembly rail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Waiting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41044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A998D8-C9A2-495F-B292-B4309D1F8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18" y="3963322"/>
            <a:ext cx="1959293" cy="26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E933-CBC4-40D6-869C-FC18034A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510 Assembly area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599A-EF65-408E-9D9A-76BF0C3B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233" y="4459347"/>
            <a:ext cx="3871210" cy="1063592"/>
          </a:xfrm>
        </p:spPr>
        <p:txBody>
          <a:bodyPr/>
          <a:lstStyle/>
          <a:p>
            <a:r>
              <a:rPr lang="en-US" dirty="0"/>
              <a:t>New slab coming in to double the assembly area. </a:t>
            </a:r>
          </a:p>
        </p:txBody>
      </p:sp>
      <p:pic>
        <p:nvPicPr>
          <p:cNvPr id="1026" name="Picture 2" descr="https://lh3.googleusercontent.com/1GwQ6bez994yo6hgraQvOHyu9y6k1RSr4mIGitvHXWRHunxNK17kyoDEb6u19ELMjfowZtgTCk5D5hCRO3a-vrBmG4dl_0J6iI0nogLq3MuilWq1qg-1IWL55vzaQ6pcQFHpGY3pJ8WQTPCjoxlCoMNOKc5M_l_Zm8Z6jgMnLks3sWm0TfefaHXi8mqsqOGVRWmKKl8xyoHTHdbaZ7mDpJvW1498EQoPruElau8PY-ITjOXinb8ORyJ2yRZxAw1-n2aHLJLFuwBYXOYuKaseP8hIPuqvW8blSOZ1PNtq1-kShgFYxK2n3ZWS8JrDtNDO9IYYBsff8VgaWO9TuIXc_lfPjiG8na3aP3xuX64ioKA4QLPmKEQlIv3MtYwCCJvN_Sba6hS4KiRLwwQbFhoLhYWRs8EYcL6MPsewLyvxLmqajhHltQRmts5RHlx_5ffZawAtJWjFvr46Ys9t4l0H3nfe_b_dUZ4g8RjMo2-va0gNujGcGUwVX9VKRi_bQ91BKMa-pMoGK60kK8P5ofiqkQsT4d1c_nJnJCtXA_vhPyjudLmeWdFf__ZMOVCPCSzOGM2fv8tqX_hFQ_hFAPiQiHQRg3D9lzq35BWEYz_2PMapv2PyWHYmN86jopUeiKYv3G0VGShe_xJHGJS0Ez6HtLpPo9WanimOAYs3aXT8WDh6X1S2klpO-kGP=w590-h786-no">
            <a:extLst>
              <a:ext uri="{FF2B5EF4-FFF2-40B4-BE49-F238E27FC236}">
                <a16:creationId xmlns:a16="http://schemas.microsoft.com/office/drawing/2014/main" id="{1249F46B-092B-465C-9601-DB84A8AD4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7" b="12015"/>
          <a:stretch/>
        </p:blipFill>
        <p:spPr bwMode="auto">
          <a:xfrm>
            <a:off x="943171" y="2207975"/>
            <a:ext cx="2563971" cy="20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33C1E-09A5-48F0-975F-6D94EF2AD1D7}"/>
              </a:ext>
            </a:extLst>
          </p:cNvPr>
          <p:cNvSpPr txBox="1">
            <a:spLocks/>
          </p:cNvSpPr>
          <p:nvPr/>
        </p:nvSpPr>
        <p:spPr>
          <a:xfrm>
            <a:off x="735286" y="4365029"/>
            <a:ext cx="3052922" cy="106359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All channels in Sector Zero have been tested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Waiting for new rack to power the sector as a whole.</a:t>
            </a:r>
          </a:p>
        </p:txBody>
      </p:sp>
      <p:pic>
        <p:nvPicPr>
          <p:cNvPr id="1028" name="Picture 4" descr="https://lh3.googleusercontent.com/vZLsnDMX-QeDjnnuECLSswU2VD0Bhnb6TDRlbLT80r7nthOe87xZE_qXKAo5JUEOeZSWPbZstVxfDTxcx6sPNB5S7mOCPA7dsDuKGPK6rLX0qjzallhACoV7YQDYEHPRGtYmfc0SShXFGi5K5LtH81VDZCDAlqvPCee7pHnLChLv7jC9DEB33ewUyutAYzy2J-bLjJpCHtMxMsyPT1K5vl19mkZT7u-ZDRZpbso2stfSrMQP1k3gazpNN6IQPppW8NHgiuLNAfi0-_d1ARfgXV18NLTP76g6kHnjZWusrUFt8cVJToZdv8O_DVcqf0QsfJj391gT6Jn7yuEsUwoHx9pGKcJwr0UZuhB-33U99vJbJ3Sw4oIb1AV6eOS-XkMlhi1CUauuGOxga-11_gXIzuFrUX90jzu4s27l6k49_PKMYCeulE5Q62Z-K46L9Hi4hxcGa1Hbr9-YzzEz1ESv3X-2XPOC2reGgxu7BusoORHoUjx-OsvUDlnKZ2DaOHUSmrK1KERkslC2pK4p8uyGDH7t2bHag9o57RdXUGYU6rTrScPaxeunftQL8DmIxfeGIjq0lb78Jo7oLEyQ0wam4QLQQd9HGnfjIgH0c5UhqttBxCiaVLtZ_FmTEMuz3gFxjZsGVivdcXYVGxCFR7q4WdLXq_0pzuvlXCGyLmiteSjh_1G6ze9LR77E=w1048-h787-no">
            <a:extLst>
              <a:ext uri="{FF2B5EF4-FFF2-40B4-BE49-F238E27FC236}">
                <a16:creationId xmlns:a16="http://schemas.microsoft.com/office/drawing/2014/main" id="{FFC8BA5C-27D7-4489-9887-53A4B42A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33" y="1276683"/>
            <a:ext cx="4085209" cy="30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9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FEC8A3-2211-4CE6-9CF2-D0951F63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674" y="2155147"/>
            <a:ext cx="1638005" cy="145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F4781-F657-4B22-AB3A-4CCD4B1F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537"/>
            <a:ext cx="7886700" cy="994172"/>
          </a:xfrm>
        </p:spPr>
        <p:txBody>
          <a:bodyPr/>
          <a:lstStyle/>
          <a:p>
            <a:r>
              <a:rPr lang="en-US" dirty="0"/>
              <a:t>V2.2 modified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920B-3906-417A-AB87-61BF0D2D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09" y="1855462"/>
            <a:ext cx="4505481" cy="1471418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New 3/8” cooling loop installed on </a:t>
            </a:r>
            <a:r>
              <a:rPr lang="en-US" sz="1200" dirty="0" err="1"/>
              <a:t>SiPM’s</a:t>
            </a:r>
            <a:r>
              <a:rPr lang="en-US" sz="1200" dirty="0"/>
              <a:t> –Single loop, optimized for easier installation, has same thermal characteristics. </a:t>
            </a:r>
          </a:p>
          <a:p>
            <a:r>
              <a:rPr lang="en-US" sz="1200" dirty="0"/>
              <a:t>New Pre-Amp with modified  charge injection cap installed. </a:t>
            </a:r>
          </a:p>
          <a:p>
            <a:r>
              <a:rPr lang="en-US" sz="1200" dirty="0"/>
              <a:t>Using new removal gap pad between </a:t>
            </a:r>
            <a:r>
              <a:rPr lang="en-US" sz="1200" dirty="0" err="1"/>
              <a:t>Sipm</a:t>
            </a:r>
            <a:r>
              <a:rPr lang="en-US" sz="1200" dirty="0"/>
              <a:t> and cold plate</a:t>
            </a:r>
          </a:p>
          <a:p>
            <a:r>
              <a:rPr lang="en-US" sz="1200" dirty="0"/>
              <a:t>Used new clips to hold down cold plate. </a:t>
            </a:r>
          </a:p>
          <a:p>
            <a:r>
              <a:rPr lang="en-US" sz="1200" dirty="0" err="1"/>
              <a:t>Sipm’s</a:t>
            </a:r>
            <a:r>
              <a:rPr lang="en-US" sz="1200" dirty="0"/>
              <a:t> are insulated </a:t>
            </a:r>
          </a:p>
          <a:p>
            <a:r>
              <a:rPr lang="en-US" sz="1200" dirty="0"/>
              <a:t>System is back on and being tested</a:t>
            </a:r>
          </a:p>
          <a:p>
            <a:pPr marL="0" indent="0">
              <a:buNone/>
            </a:pPr>
            <a:endParaRPr lang="en-US" sz="1050" dirty="0"/>
          </a:p>
        </p:txBody>
      </p:sp>
      <p:pic>
        <p:nvPicPr>
          <p:cNvPr id="1026" name="Picture 2" descr="https://lh3.googleusercontent.com/KIpmOAvvcL7pFucy3gsKKnqfIWEkZ1LVEqYsROJObCqSihkLxNRQzNM-Uagb6b5nF1BM5RmBy91TCT3Vb99OlaEOEq3EdYsRHl6NUVFipVWDIAaukagfUDwLkJgI-9Eb-LOk7bZc3pjFfqyAAowrTkY1caOUB3_QZe1jfvCEqavtjblFMMzaUQG3ZQce965I231Lnj5EY1xeBJmeOQfXXzPxFiHsbjz48HLE1uK4dn8hc-U0xzaISi-yaBZYvXnzYnFlzPIYOwxLJZHZngsvg6QwJqBtnhT9e7Hdp2xqai4aR13--UpoJknjJvXPwce1qEUyqB5yhL9FX48LUW2NNKoxdoQf7IhK917RpAf25bs9aeKhyNVTxFjaUaaV--6KZwr5Q8Hoqrhnc1FvbcJrGwkim7ZXWPjiiHl3j6K-xV2y0WLUH3aMrEnIfzu1Y5ankc_99-dtc00pI-l74lVroBn15lOakOqbjy74wAaDDEIicFHYQ-jk8kpM4DBsO5ep5ojZWa4qypZ2dpGx5sYTQF_5D5JhOxBxeQI31qSRVEpoOoAgzzYf73B3wk7Ginb0Wuzj_vbf1w3doI744Hlt1mLZywK6eqBPUQHHi3AyBrr886360H-xg2oq3JMaeP5_sY7dy12VWHtbiBn0uRUuj-U8rUzN5DQOImGDA8GVpmdyNrBpUY-6aPNR=w1114-h835-no">
            <a:extLst>
              <a:ext uri="{FF2B5EF4-FFF2-40B4-BE49-F238E27FC236}">
                <a16:creationId xmlns:a16="http://schemas.microsoft.com/office/drawing/2014/main" id="{AAD82FAA-4EB9-42B8-A0E0-3407D6395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1" t="7163" r="15362" b="17302"/>
          <a:stretch/>
        </p:blipFill>
        <p:spPr bwMode="auto">
          <a:xfrm>
            <a:off x="2723002" y="4135220"/>
            <a:ext cx="1314174" cy="1289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Mxz2ngHt6xylpL_edlefjQicnqn_C56yfJuHhoNaP0YGjlMRhBbFDyCc9-STePhKMGbwlQ9BSf_x2oO8oo9213QLOFd4UGICK-WvAsJ9ixGlUhib2jxzdjn_i4nrAoo2-zuMhxJNJSfVDtJAN343npUW1wNy7tINKA0man_OaWFNnk8sknAGieO__fAV2PPm3_a_PxHRc9Zq9PQzYh1nautIBBl9zOL87YqFIFrsZWEMN3f8FsArX-3Wuz13tAm8YiKe3g_LF3-unvtjTnMYsLTSJDz6F6abkKb5O8qu_FoEiDx0jQp_RaxFSMNHIZs-Ne3efFppm5GWxdqDyrlTB-hajn51gIzfQd51pTNa0YES_TbAEiIgFdty00GFJezMIXo60SkOOpymE3cbm0gk8CWYhiKSupvvBK5-fqv-nV5N7zhEbkl0dtEI9Cc3wuGvnJJlccGurd2ET4Q1Xz4NKFk9iXmJG7TfSMMgV4AWcpBcEE50xpIRUtB31A72_Ru4OJLyKRJRARabWkdFTchHPeH1nSkcU2-2OME00UZzeU6PcQcfu9HtMTY9Ww-olCkDXsE_CrN5zpJ0qq-OmcqLzCLifbF0goDFKWMGor0jYCL3JQe1tdYAixllsYtdIM9mF2vBPm3Dk3_WDLWdVnHP8b-OxlEUhcSJ6g67jpSi3MiSA2c0IQTxNgMe=w1114-h835-no">
            <a:extLst>
              <a:ext uri="{FF2B5EF4-FFF2-40B4-BE49-F238E27FC236}">
                <a16:creationId xmlns:a16="http://schemas.microsoft.com/office/drawing/2014/main" id="{1F12097E-40D8-46BF-9FC2-EE60F92D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9" y="4129790"/>
            <a:ext cx="1725932" cy="1294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Y7z6-oevDZvQC-wsugrDuKswQIsleGq8vxsm_6skShy45AuAkTVa36VamfKcXVkzkyiOjqqxeb2deKypAhJvXu-bdPh0LP5RG3GA1_TEElFJOKMCFTMmh764-WqHvtk0wX-vb_Twpt6y2RUja1ERqy8L5VxkfpUb120AAsR1V_1LkKgOkygo1RPjDLuXZQ_Fm9PO-Usiiej3fwtcH98U7GiANL0fYK1UK_3A5LOlUHDq8o4N2iyMctTmUGrPkABDBd6nDYRhTeWT52-TiwdZzmYQT9HjXd31DiA--tqQxhuqyVs6q0GnYE_1NyV2__OLAJYBWELtf8uNSoqeustv3XVx6ev3NHPLSJmFcxpGEISeZYE4iMfCOHflHEWX_UTrNs1QLlkcAQNZL_W-BNQhEkJC5atfmdFpuo63AhWZw-f-zWSm2Aa7R0H19IkTCVv8gltovJzTx1f3_--dKm4jvmIogNNo1GYpbYuFzfQasyxSF9QINHbtjlnf9MFj2p2m9e-sVQd_YENaC7boef_yK6c6dkZ_RXWgzdgY-ctmPOn_O3YVrbjBGZdOeX0UkUJufuup_QnbzQRXqSSobXTTpgsd56zOKdmCr5q1tWVwwA8WqfP-kanHaGWetr_7NGeiM0vmN29lqsS9nTcG8OC7qSjAhKn3lTG6Vx1qdlyS89TN7FdNJ3vCm3d=w627-h835-no">
            <a:extLst>
              <a:ext uri="{FF2B5EF4-FFF2-40B4-BE49-F238E27FC236}">
                <a16:creationId xmlns:a16="http://schemas.microsoft.com/office/drawing/2014/main" id="{1E08F01D-F0C0-4709-A474-27EC08717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37850" r="29511" b="28925"/>
          <a:stretch/>
        </p:blipFill>
        <p:spPr bwMode="auto">
          <a:xfrm>
            <a:off x="4351118" y="4129790"/>
            <a:ext cx="1528928" cy="1300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dzD6d7fIwM6A1rmDq3TncIFyc-xfSkOISjw04ibSAqDypDnJ0qVLNmZVwIf7P5yFnWDHkJxfKPrM7Sbod3y1f4wqwfUIrq6nefX_w34NL5gB7rITcNJS-i5eUWmYasoTxTmwrhlla9Gxy9kAF26O6vwmHHFCuiPX3F9jJ5m_RwnT7z2OwLYXcVEGDo6WJ-N1JRYpwLFeZaSgpfVcv8SnivOQraPIUPrEod5eUA16MpqAhapRCpTvMVoQ6T_MRwHC5sHl2svqWDqGrHRESh-6rKys8JQh-YgE3Bz7HlwBPo4Uw5i8s9voP0G0X9untQ3SiUfMdbSwl-IVZDcdfcg8hbvV6eqVHlOh01WZV1lWPj1QIbaBAjGA4ohA5fRO9lEgqIRt1m-4l5zq9DgoyN_1fU40fZc3EGDhseVH8Bhv-oe6Y02qPNSsHBNWV4E-ei2i9UY-YJRF7Gxtj-COkNmRJ6cFYPeWhDoN2_2qSQkCRqMJZBZVe830TWg5AABVRUI_Vsu6cPK2zOfvpFNMNO92qxF6tiJzfgsy2oMAEJnPP56ogflES9R3f-KWf8tGIjvNJ7We11p9UXCnqOIDu71ogv9bzsymhxlzLRsdvtOlu7Oj8FU3ZSZpql9Nd1xxtSa7kYaMQRaqeS_OqP58iMXCUNCKzVUcBHIdatND9ZfvAdWjn2qXjTyOs_Cf=w478-h358-no">
            <a:extLst>
              <a:ext uri="{FF2B5EF4-FFF2-40B4-BE49-F238E27FC236}">
                <a16:creationId xmlns:a16="http://schemas.microsoft.com/office/drawing/2014/main" id="{D497C02C-81D9-4311-8961-5F3370B60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13376" r="12774" b="2229"/>
          <a:stretch/>
        </p:blipFill>
        <p:spPr bwMode="auto">
          <a:xfrm>
            <a:off x="6248465" y="4123961"/>
            <a:ext cx="1319244" cy="1300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85C6F-47BB-4A34-A3B6-0EE01FEA7EB6}"/>
              </a:ext>
            </a:extLst>
          </p:cNvPr>
          <p:cNvSpPr txBox="1"/>
          <p:nvPr/>
        </p:nvSpPr>
        <p:spPr>
          <a:xfrm>
            <a:off x="6543206" y="3858220"/>
            <a:ext cx="478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F9036-8457-48CE-AB3D-5AE63EE18B3C}"/>
              </a:ext>
            </a:extLst>
          </p:cNvPr>
          <p:cNvSpPr txBox="1"/>
          <p:nvPr/>
        </p:nvSpPr>
        <p:spPr>
          <a:xfrm>
            <a:off x="5029839" y="3793339"/>
            <a:ext cx="5060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5A298-BC04-4EE4-8A6F-687975C57FEB}"/>
              </a:ext>
            </a:extLst>
          </p:cNvPr>
          <p:cNvSpPr txBox="1"/>
          <p:nvPr/>
        </p:nvSpPr>
        <p:spPr>
          <a:xfrm>
            <a:off x="7127823" y="1198057"/>
            <a:ext cx="15063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Old– two  ¼” loops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0B4B8C-C562-4BE5-802E-BEF3A1E579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03" t="28875" r="16257" b="9425"/>
          <a:stretch/>
        </p:blipFill>
        <p:spPr>
          <a:xfrm>
            <a:off x="7358216" y="3158589"/>
            <a:ext cx="1113020" cy="7757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C78BF5-6F94-46FE-9338-D711C924AE16}"/>
              </a:ext>
            </a:extLst>
          </p:cNvPr>
          <p:cNvSpPr txBox="1"/>
          <p:nvPr/>
        </p:nvSpPr>
        <p:spPr>
          <a:xfrm>
            <a:off x="4715813" y="1853080"/>
            <a:ext cx="1736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New– One  3/8” loops</a:t>
            </a:r>
          </a:p>
        </p:txBody>
      </p:sp>
      <p:pic>
        <p:nvPicPr>
          <p:cNvPr id="1036" name="Picture 12" descr="https://lh3.googleusercontent.com/t13yBXGT65qFbG0vXX2uwVaA3hgbsttm02UZAP_pk6fkRJiGhcGw-MJAHk-NPdffTNGzpBLomfwmHSzHpNHuA7NMqJKpqq8Ht1UtdxTHq0w8boxRV2bViGmJlLUxbhfgPqcEfddheEiETYwariMYavULLkb4CBu19p0fqX6rVxdmy-aebCy11b_tiT2uNaNkEHS0VSEstfe1peIH9AEFlNNNY8l_xYqpfx51ZJx_IjBzuuPBXmQLV0y4HaN9nEBDFQnr2zvcok0aRrPulDVGzjsQzi94JGRGD46V1ffLwumvEwqGNQCERb0yFm93mxqy5d_dtMZLP-yWWqIFuMRTa8N_SLx9Yhl26KVocMJqtePnG4C1IendYGH3PpSuAANEUjqvqV5J0uv1h56qsIU97bOkIOUB7PAAOFQU5k2zm_RuLyPJcje-tJhA4l08mS1AYDQI8V7w6_RLovv_Z4zokmtQYuWznPHQxA1dW3ZLjzKLk2NjAtlMCu2AvUl1BSVly-deTw0Q0QeAMdjhqWlYl_J-8LscBsPVapJPTQI1baYExpMWI8BqAqKGmUw5xgsn_cXBR29PhFZbE25YvYx4CRFPTsGl9tTEwEM-hNeQyLDO3EmbC251INfxmuv-1_2mBMht4wgFmGV1yirppkOdKERL6axbG_ukL74jYtSGmqpgQ4L8Sza1jW-_=w477-h358-no">
            <a:extLst>
              <a:ext uri="{FF2B5EF4-FFF2-40B4-BE49-F238E27FC236}">
                <a16:creationId xmlns:a16="http://schemas.microsoft.com/office/drawing/2014/main" id="{C2F34B51-2562-42F9-BAF5-0D6A27C6C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8739" b="9474"/>
          <a:stretch/>
        </p:blipFill>
        <p:spPr bwMode="auto">
          <a:xfrm>
            <a:off x="6570445" y="1475057"/>
            <a:ext cx="2457413" cy="1573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110019-7AD0-4A2D-880C-046CA01E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9/20/2019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C1F410A-9E26-4FDF-B48F-66173AC0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Robert Pisani</a:t>
            </a:r>
          </a:p>
        </p:txBody>
      </p:sp>
    </p:spTree>
    <p:extLst>
      <p:ext uri="{BB962C8B-B14F-4D97-AF65-F5344CB8AC3E}">
        <p14:creationId xmlns:p14="http://schemas.microsoft.com/office/powerpoint/2010/main" val="381038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678BA6-BA5B-4578-8E09-914A98AA944B}"/>
              </a:ext>
            </a:extLst>
          </p:cNvPr>
          <p:cNvSpPr txBox="1"/>
          <p:nvPr/>
        </p:nvSpPr>
        <p:spPr>
          <a:xfrm>
            <a:off x="102036" y="804110"/>
            <a:ext cx="30614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Infrastructure/1008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E4F3D8-AE88-45C6-874F-5EEC0DCBC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01139"/>
              </p:ext>
            </p:extLst>
          </p:nvPr>
        </p:nvGraphicFramePr>
        <p:xfrm>
          <a:off x="601986" y="1425924"/>
          <a:ext cx="7499598" cy="1630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8940">
                  <a:extLst>
                    <a:ext uri="{9D8B030D-6E8A-4147-A177-3AD203B41FA5}">
                      <a16:colId xmlns:a16="http://schemas.microsoft.com/office/drawing/2014/main" val="698027658"/>
                    </a:ext>
                  </a:extLst>
                </a:gridCol>
                <a:gridCol w="1185710">
                  <a:extLst>
                    <a:ext uri="{9D8B030D-6E8A-4147-A177-3AD203B41FA5}">
                      <a16:colId xmlns:a16="http://schemas.microsoft.com/office/drawing/2014/main" val="251911783"/>
                    </a:ext>
                  </a:extLst>
                </a:gridCol>
                <a:gridCol w="1191578">
                  <a:extLst>
                    <a:ext uri="{9D8B030D-6E8A-4147-A177-3AD203B41FA5}">
                      <a16:colId xmlns:a16="http://schemas.microsoft.com/office/drawing/2014/main" val="2494087596"/>
                    </a:ext>
                  </a:extLst>
                </a:gridCol>
                <a:gridCol w="2003370">
                  <a:extLst>
                    <a:ext uri="{9D8B030D-6E8A-4147-A177-3AD203B41FA5}">
                      <a16:colId xmlns:a16="http://schemas.microsoft.com/office/drawing/2014/main" val="2383902532"/>
                    </a:ext>
                  </a:extLst>
                </a:gridCol>
              </a:tblGrid>
              <a:tr h="323215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</a:rPr>
                        <a:t>TASK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>
                          <a:effectLst/>
                        </a:rPr>
                        <a:t>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</a:rPr>
                        <a:t>NOTES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328224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</a:rPr>
                        <a:t>Cutting of North Magnet Steel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</a:rPr>
                        <a:t>DONE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Cuts Complete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7581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Clean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893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Put Beam Pipe back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11/4-11/15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1-2 weeks for the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993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Shield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11/18-11/22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114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RHIC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12/1?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73599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E04607-CDFC-429B-9E29-1C430A92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0" y="3398664"/>
            <a:ext cx="3907536" cy="29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6E945-28D1-40ED-B532-26B4C2FD6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53" y="3212317"/>
            <a:ext cx="2594502" cy="34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3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1BF95-0DCC-8C49-B25F-729B10DB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2019.07.17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53431-6935-3845-87F9-ABEB730D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Rack Room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44461-3035-9248-9483-FF50755E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6085C-3D4B-9E44-A2BA-A86DA40F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30" t="4606" r="37096" b="55063"/>
          <a:stretch/>
        </p:blipFill>
        <p:spPr>
          <a:xfrm>
            <a:off x="570813" y="1024977"/>
            <a:ext cx="4886325" cy="4263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C4C9D-CBBD-44A7-96AF-C3BF25BF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14" y="4328779"/>
            <a:ext cx="2670365" cy="806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EDD2D-9DDB-4977-A97A-2782C168B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89" r="379" b="76254"/>
          <a:stretch/>
        </p:blipFill>
        <p:spPr>
          <a:xfrm rot="5400000">
            <a:off x="1061616" y="2479839"/>
            <a:ext cx="1528427" cy="3369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3842F7-0F82-4B95-A3E0-F3875D17BE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00" r="18533" b="74603"/>
          <a:stretch/>
        </p:blipFill>
        <p:spPr>
          <a:xfrm rot="10800000">
            <a:off x="2211576" y="3839052"/>
            <a:ext cx="867974" cy="353362"/>
          </a:xfrm>
          <a:prstGeom prst="rect">
            <a:avLst/>
          </a:prstGeom>
        </p:spPr>
      </p:pic>
      <p:pic>
        <p:nvPicPr>
          <p:cNvPr id="38" name="Picture 4" descr="Image result for question mark png">
            <a:extLst>
              <a:ext uri="{FF2B5EF4-FFF2-40B4-BE49-F238E27FC236}">
                <a16:creationId xmlns:a16="http://schemas.microsoft.com/office/drawing/2014/main" id="{2E8EBAD6-1A92-45B1-ACA9-C1E6D4F4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9353" y="3742819"/>
            <a:ext cx="493641" cy="4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30A5223-0D16-4881-8094-7F540CB15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89" r="379" b="76254"/>
          <a:stretch/>
        </p:blipFill>
        <p:spPr>
          <a:xfrm rot="5400000">
            <a:off x="1652329" y="2488179"/>
            <a:ext cx="1528427" cy="3369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49BE422-06BC-41B7-B649-C26BD378F9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89" r="379" b="76254"/>
          <a:stretch/>
        </p:blipFill>
        <p:spPr>
          <a:xfrm rot="5400000">
            <a:off x="2632030" y="2488179"/>
            <a:ext cx="1528427" cy="336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C16E40-1FC1-44A1-B188-53B1610AFE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89" r="379" b="76254"/>
          <a:stretch/>
        </p:blipFill>
        <p:spPr>
          <a:xfrm rot="10800000">
            <a:off x="1548910" y="4343688"/>
            <a:ext cx="1528427" cy="336958"/>
          </a:xfrm>
          <a:prstGeom prst="rect">
            <a:avLst/>
          </a:prstGeom>
        </p:spPr>
      </p:pic>
      <p:pic>
        <p:nvPicPr>
          <p:cNvPr id="40" name="Picture 4" descr="Image result for question mark png">
            <a:extLst>
              <a:ext uri="{FF2B5EF4-FFF2-40B4-BE49-F238E27FC236}">
                <a16:creationId xmlns:a16="http://schemas.microsoft.com/office/drawing/2014/main" id="{C5F584F5-E687-4B52-B939-7BA5B5A1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83" y="2376234"/>
            <a:ext cx="530118" cy="5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mage result for question mark png">
            <a:extLst>
              <a:ext uri="{FF2B5EF4-FFF2-40B4-BE49-F238E27FC236}">
                <a16:creationId xmlns:a16="http://schemas.microsoft.com/office/drawing/2014/main" id="{568BEAF6-81C0-4595-8E6B-2E724BF5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4946" y="4272850"/>
            <a:ext cx="448814" cy="4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F325223-002A-4489-86B5-0DF28F535414}"/>
              </a:ext>
            </a:extLst>
          </p:cNvPr>
          <p:cNvGrpSpPr/>
          <p:nvPr/>
        </p:nvGrpSpPr>
        <p:grpSpPr>
          <a:xfrm>
            <a:off x="1633527" y="2207162"/>
            <a:ext cx="1005310" cy="1238309"/>
            <a:chOff x="7661516" y="1247007"/>
            <a:chExt cx="1831344" cy="27212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A57CC-6EA2-4A0D-BA0D-0E6A1758F509}"/>
                </a:ext>
              </a:extLst>
            </p:cNvPr>
            <p:cNvSpPr/>
            <p:nvPr/>
          </p:nvSpPr>
          <p:spPr>
            <a:xfrm rot="10800000">
              <a:off x="7666813" y="1247007"/>
              <a:ext cx="182604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0C3E4E-631B-404E-9F90-BFF5057E9E21}"/>
                </a:ext>
              </a:extLst>
            </p:cNvPr>
            <p:cNvSpPr/>
            <p:nvPr/>
          </p:nvSpPr>
          <p:spPr>
            <a:xfrm rot="10800000">
              <a:off x="8781529" y="1269746"/>
              <a:ext cx="598664" cy="2638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/>
                <a:t>SPHENIX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BDA9AD-3875-4635-B7EF-1696A55809DA}"/>
                </a:ext>
              </a:extLst>
            </p:cNvPr>
            <p:cNvSpPr/>
            <p:nvPr/>
          </p:nvSpPr>
          <p:spPr>
            <a:xfrm rot="10800000">
              <a:off x="7710057" y="1292728"/>
              <a:ext cx="598664" cy="2638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350" dirty="0"/>
                <a:t>SPHENIX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34FFB7-77CD-47CF-9081-A9798763AC0D}"/>
                </a:ext>
              </a:extLst>
            </p:cNvPr>
            <p:cNvSpPr/>
            <p:nvPr/>
          </p:nvSpPr>
          <p:spPr>
            <a:xfrm rot="10800000">
              <a:off x="7661516" y="3922572"/>
              <a:ext cx="182604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528448-AA8A-4C76-8849-87422DB38707}"/>
                </a:ext>
              </a:extLst>
            </p:cNvPr>
            <p:cNvGrpSpPr/>
            <p:nvPr/>
          </p:nvGrpSpPr>
          <p:grpSpPr>
            <a:xfrm rot="10800000">
              <a:off x="8325948" y="2913750"/>
              <a:ext cx="428404" cy="704022"/>
              <a:chOff x="9904952" y="4570343"/>
              <a:chExt cx="428404" cy="704022"/>
            </a:xfrm>
          </p:grpSpPr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85538EEF-FD66-4F87-B6D9-09305378F31F}"/>
                  </a:ext>
                </a:extLst>
              </p:cNvPr>
              <p:cNvSpPr/>
              <p:nvPr/>
            </p:nvSpPr>
            <p:spPr>
              <a:xfrm>
                <a:off x="9904952" y="45703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88AEE84E-7A83-49D7-A32F-42BB843815B9}"/>
                  </a:ext>
                </a:extLst>
              </p:cNvPr>
              <p:cNvSpPr/>
              <p:nvPr/>
            </p:nvSpPr>
            <p:spPr>
              <a:xfrm>
                <a:off x="9904952" y="47227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D11DD7C6-AC54-4A97-A7A2-35A6C5A21988}"/>
                  </a:ext>
                </a:extLst>
              </p:cNvPr>
              <p:cNvSpPr/>
              <p:nvPr/>
            </p:nvSpPr>
            <p:spPr>
              <a:xfrm>
                <a:off x="9904952" y="48751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320EA590-45D3-408B-958E-CDDEC8239A45}"/>
                  </a:ext>
                </a:extLst>
              </p:cNvPr>
              <p:cNvSpPr/>
              <p:nvPr/>
            </p:nvSpPr>
            <p:spPr>
              <a:xfrm>
                <a:off x="9904952" y="50275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DC5F6A94-D78C-4101-9C6B-2CD131DEAA1B}"/>
                  </a:ext>
                </a:extLst>
              </p:cNvPr>
              <p:cNvSpPr/>
              <p:nvPr/>
            </p:nvSpPr>
            <p:spPr>
              <a:xfrm>
                <a:off x="9904952" y="51799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1F870D83-0485-4305-BE4D-21E4AD1D264C}"/>
                  </a:ext>
                </a:extLst>
              </p:cNvPr>
              <p:cNvSpPr/>
              <p:nvPr/>
            </p:nvSpPr>
            <p:spPr>
              <a:xfrm flipH="1">
                <a:off x="10224025" y="45703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9FBA546B-80FA-4C8F-96C4-CE23CBCE0273}"/>
                  </a:ext>
                </a:extLst>
              </p:cNvPr>
              <p:cNvSpPr/>
              <p:nvPr/>
            </p:nvSpPr>
            <p:spPr>
              <a:xfrm flipH="1">
                <a:off x="10224025" y="47227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9C0BB97B-E1EF-4308-90E3-A36768CADEF4}"/>
                  </a:ext>
                </a:extLst>
              </p:cNvPr>
              <p:cNvSpPr/>
              <p:nvPr/>
            </p:nvSpPr>
            <p:spPr>
              <a:xfrm flipH="1">
                <a:off x="10224025" y="48751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370CB688-843D-40AB-AC5B-75FB630C789B}"/>
                  </a:ext>
                </a:extLst>
              </p:cNvPr>
              <p:cNvSpPr/>
              <p:nvPr/>
            </p:nvSpPr>
            <p:spPr>
              <a:xfrm flipH="1">
                <a:off x="10224025" y="50275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FA414986-0AC8-47C4-8868-9A053C6091BF}"/>
                  </a:ext>
                </a:extLst>
              </p:cNvPr>
              <p:cNvSpPr/>
              <p:nvPr/>
            </p:nvSpPr>
            <p:spPr>
              <a:xfrm flipH="1">
                <a:off x="10224025" y="51799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FD7561-C546-4D6D-A811-2E7C35787DC3}"/>
                </a:ext>
              </a:extLst>
            </p:cNvPr>
            <p:cNvGrpSpPr/>
            <p:nvPr/>
          </p:nvGrpSpPr>
          <p:grpSpPr>
            <a:xfrm rot="10800000">
              <a:off x="8327989" y="1778490"/>
              <a:ext cx="428404" cy="704022"/>
              <a:chOff x="9904952" y="4570343"/>
              <a:chExt cx="428404" cy="704022"/>
            </a:xfrm>
          </p:grpSpPr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2D2002AC-A3C7-4405-8C68-0F1B3CAD5EEE}"/>
                  </a:ext>
                </a:extLst>
              </p:cNvPr>
              <p:cNvSpPr/>
              <p:nvPr/>
            </p:nvSpPr>
            <p:spPr>
              <a:xfrm>
                <a:off x="9904952" y="45703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C6FC79B9-7D0C-49AE-AA07-50736173497F}"/>
                  </a:ext>
                </a:extLst>
              </p:cNvPr>
              <p:cNvSpPr/>
              <p:nvPr/>
            </p:nvSpPr>
            <p:spPr>
              <a:xfrm>
                <a:off x="9904952" y="47227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727DF516-8D27-4BF6-9BEA-59BDFEA7EFF3}"/>
                  </a:ext>
                </a:extLst>
              </p:cNvPr>
              <p:cNvSpPr/>
              <p:nvPr/>
            </p:nvSpPr>
            <p:spPr>
              <a:xfrm>
                <a:off x="9904952" y="48751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F8496017-0B63-4D97-B972-E503D0FAF287}"/>
                  </a:ext>
                </a:extLst>
              </p:cNvPr>
              <p:cNvSpPr/>
              <p:nvPr/>
            </p:nvSpPr>
            <p:spPr>
              <a:xfrm>
                <a:off x="9904952" y="50275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A02A1CA8-05E4-4B0A-8C85-26A359F77FC4}"/>
                  </a:ext>
                </a:extLst>
              </p:cNvPr>
              <p:cNvSpPr/>
              <p:nvPr/>
            </p:nvSpPr>
            <p:spPr>
              <a:xfrm>
                <a:off x="9904952" y="51799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47D18EC8-5B74-4B3C-B1E0-2297227755DA}"/>
                  </a:ext>
                </a:extLst>
              </p:cNvPr>
              <p:cNvSpPr/>
              <p:nvPr/>
            </p:nvSpPr>
            <p:spPr>
              <a:xfrm flipH="1">
                <a:off x="10224025" y="45703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AA46294B-7E36-416E-A13B-B965D24981B5}"/>
                  </a:ext>
                </a:extLst>
              </p:cNvPr>
              <p:cNvSpPr/>
              <p:nvPr/>
            </p:nvSpPr>
            <p:spPr>
              <a:xfrm flipH="1">
                <a:off x="10224025" y="47227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928C4A5C-6C21-4491-BB28-496A53FB1260}"/>
                  </a:ext>
                </a:extLst>
              </p:cNvPr>
              <p:cNvSpPr/>
              <p:nvPr/>
            </p:nvSpPr>
            <p:spPr>
              <a:xfrm flipH="1">
                <a:off x="10224025" y="48751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910C2ADC-8A96-4864-B26A-0B417EA5FBD6}"/>
                  </a:ext>
                </a:extLst>
              </p:cNvPr>
              <p:cNvSpPr/>
              <p:nvPr/>
            </p:nvSpPr>
            <p:spPr>
              <a:xfrm flipH="1">
                <a:off x="10224025" y="50275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8092226D-9A29-4F42-92DF-BDCC1882BD5B}"/>
                  </a:ext>
                </a:extLst>
              </p:cNvPr>
              <p:cNvSpPr/>
              <p:nvPr/>
            </p:nvSpPr>
            <p:spPr>
              <a:xfrm flipH="1">
                <a:off x="10224025" y="5179943"/>
                <a:ext cx="109331" cy="9442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2BD5B56-2DDE-4E88-A772-5D0F25AE2E17}"/>
              </a:ext>
            </a:extLst>
          </p:cNvPr>
          <p:cNvSpPr/>
          <p:nvPr/>
        </p:nvSpPr>
        <p:spPr>
          <a:xfrm>
            <a:off x="3779934" y="1892444"/>
            <a:ext cx="103118" cy="1520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Cabinets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B13251-B548-45C4-BA58-1D36EC4C3036}"/>
              </a:ext>
            </a:extLst>
          </p:cNvPr>
          <p:cNvSpPr/>
          <p:nvPr/>
        </p:nvSpPr>
        <p:spPr>
          <a:xfrm>
            <a:off x="4075980" y="1897015"/>
            <a:ext cx="103118" cy="1520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Cabinets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EF6431-FB3E-46A0-9B0B-4779F95D7393}"/>
              </a:ext>
            </a:extLst>
          </p:cNvPr>
          <p:cNvSpPr/>
          <p:nvPr/>
        </p:nvSpPr>
        <p:spPr>
          <a:xfrm>
            <a:off x="4179098" y="1900784"/>
            <a:ext cx="103118" cy="1520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Shelving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461D8D2-7718-4C32-B938-A162EA548EE1}"/>
              </a:ext>
            </a:extLst>
          </p:cNvPr>
          <p:cNvSpPr/>
          <p:nvPr/>
        </p:nvSpPr>
        <p:spPr>
          <a:xfrm>
            <a:off x="3429000" y="3709166"/>
            <a:ext cx="135722" cy="7620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Cabinets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034AD-86FF-4555-8468-DAC79CE42113}"/>
              </a:ext>
            </a:extLst>
          </p:cNvPr>
          <p:cNvSpPr txBox="1"/>
          <p:nvPr/>
        </p:nvSpPr>
        <p:spPr>
          <a:xfrm>
            <a:off x="5385022" y="2215277"/>
            <a:ext cx="25650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Preliminary Sketch</a:t>
            </a:r>
          </a:p>
          <a:p>
            <a:r>
              <a:rPr lang="en-US" sz="1350" dirty="0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352778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A13966-30ED-4682-94AE-7F9AC3FF4DF9}"/>
              </a:ext>
            </a:extLst>
          </p:cNvPr>
          <p:cNvSpPr/>
          <p:nvPr/>
        </p:nvSpPr>
        <p:spPr>
          <a:xfrm>
            <a:off x="182880" y="1166843"/>
            <a:ext cx="87233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Joel Vasquez --&gt; Paul Giannotti replacement EE. Working 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infrastructure engineering, mainly electrical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Peter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Tamblem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--&gt; designer starting Monday 9/30. Support Joel Vasquez and Rob Pisani on infrastructure design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Rich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Faussete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--&gt; NSLS-II mechanical designer, starting Monday 9/30. Working 2-days a week for us Monday and Tuesday. Will work with Dan and I on EMCAL and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iHCAL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install an build design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Andy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Desantis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--&gt; NSLS-II mechanical designer, starting Wednesday 10/2. Working 2-days a week for us Wednesday and Thursday. Will work with Jim on 1008 track modifications and other 1008 mechanical design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9BE73-EC6E-4C0A-A21E-1F7CCC222B78}"/>
              </a:ext>
            </a:extLst>
          </p:cNvPr>
          <p:cNvSpPr txBox="1"/>
          <p:nvPr/>
        </p:nvSpPr>
        <p:spPr>
          <a:xfrm>
            <a:off x="97702" y="305740"/>
            <a:ext cx="4621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New Faces Coming to </a:t>
            </a:r>
            <a:r>
              <a:rPr lang="en-US" sz="2800" dirty="0" err="1"/>
              <a:t>sPHENIX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60906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478</Words>
  <Application>Microsoft Office PowerPoint</Application>
  <PresentationFormat>On-screen Show (4:3)</PresentationFormat>
  <Paragraphs>118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Symbol</vt:lpstr>
      <vt:lpstr>Times New Roman</vt:lpstr>
      <vt:lpstr>1_Office Theme</vt:lpstr>
      <vt:lpstr>Office Theme</vt:lpstr>
      <vt:lpstr> sPHENIX Planning           </vt:lpstr>
      <vt:lpstr>PowerPoint Presentation</vt:lpstr>
      <vt:lpstr>PowerPoint Presentation</vt:lpstr>
      <vt:lpstr>PowerPoint Presentation</vt:lpstr>
      <vt:lpstr>510 Assembly area </vt:lpstr>
      <vt:lpstr>V2.2 modified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sPHENIX Planning           </dc:title>
  <dc:creator>Pontieri, Chris</dc:creator>
  <cp:lastModifiedBy>Pontieri, Chris</cp:lastModifiedBy>
  <cp:revision>35</cp:revision>
  <dcterms:created xsi:type="dcterms:W3CDTF">2019-08-22T17:36:11Z</dcterms:created>
  <dcterms:modified xsi:type="dcterms:W3CDTF">2019-09-26T17:37:31Z</dcterms:modified>
</cp:coreProperties>
</file>