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2" r:id="rId3"/>
    <p:sldMasterId id="2147483754" r:id="rId4"/>
    <p:sldMasterId id="2147483766" r:id="rId5"/>
  </p:sldMasterIdLst>
  <p:notesMasterIdLst>
    <p:notesMasterId r:id="rId42"/>
  </p:notesMasterIdLst>
  <p:sldIdLst>
    <p:sldId id="489" r:id="rId6"/>
    <p:sldId id="602" r:id="rId7"/>
    <p:sldId id="603" r:id="rId8"/>
    <p:sldId id="604" r:id="rId9"/>
    <p:sldId id="563" r:id="rId10"/>
    <p:sldId id="630" r:id="rId11"/>
    <p:sldId id="605" r:id="rId12"/>
    <p:sldId id="606" r:id="rId13"/>
    <p:sldId id="571" r:id="rId14"/>
    <p:sldId id="610" r:id="rId15"/>
    <p:sldId id="631" r:id="rId16"/>
    <p:sldId id="629" r:id="rId17"/>
    <p:sldId id="634" r:id="rId18"/>
    <p:sldId id="635" r:id="rId19"/>
    <p:sldId id="637" r:id="rId20"/>
    <p:sldId id="636" r:id="rId21"/>
    <p:sldId id="633" r:id="rId22"/>
    <p:sldId id="619" r:id="rId23"/>
    <p:sldId id="616" r:id="rId24"/>
    <p:sldId id="638" r:id="rId25"/>
    <p:sldId id="618" r:id="rId26"/>
    <p:sldId id="620" r:id="rId27"/>
    <p:sldId id="649" r:id="rId28"/>
    <p:sldId id="639" r:id="rId29"/>
    <p:sldId id="640" r:id="rId30"/>
    <p:sldId id="641" r:id="rId31"/>
    <p:sldId id="622" r:id="rId32"/>
    <p:sldId id="642" r:id="rId33"/>
    <p:sldId id="643" r:id="rId34"/>
    <p:sldId id="644" r:id="rId35"/>
    <p:sldId id="645" r:id="rId36"/>
    <p:sldId id="646" r:id="rId37"/>
    <p:sldId id="647" r:id="rId38"/>
    <p:sldId id="648" r:id="rId39"/>
    <p:sldId id="632" r:id="rId40"/>
    <p:sldId id="48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E6F1F6"/>
    <a:srgbClr val="E9F3F7"/>
    <a:srgbClr val="C8D4EE"/>
    <a:srgbClr val="404EFF"/>
    <a:srgbClr val="A8C0FF"/>
    <a:srgbClr val="33CC33"/>
    <a:srgbClr val="00D25F"/>
    <a:srgbClr val="DED7D1"/>
    <a:srgbClr val="FF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6" autoAdjust="0"/>
    <p:restoredTop sz="94706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wner\Documents\FFAG%20designs\Medical\2nd%20release%2018-150%20MeV\pversusbe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65507436570429"/>
          <c:y val="3.288203557888613E-2"/>
          <c:w val="0.66131014873140859"/>
          <c:h val="0.7982250656167978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66CC"/>
                </a:solidFill>
              </a:ln>
            </c:spPr>
          </c:marker>
          <c:xVal>
            <c:numRef>
              <c:f>Sheet1!$C$3:$C$17</c:f>
              <c:numCache>
                <c:formatCode>General</c:formatCode>
                <c:ptCount val="15"/>
                <c:pt idx="0">
                  <c:v>1.0660375016927572E-2</c:v>
                </c:pt>
                <c:pt idx="1">
                  <c:v>5.3229334438215432E-2</c:v>
                </c:pt>
                <c:pt idx="2">
                  <c:v>0.10600907909112758</c:v>
                </c:pt>
                <c:pt idx="3">
                  <c:v>0.20853209470159809</c:v>
                </c:pt>
                <c:pt idx="4">
                  <c:v>0.30462834641270081</c:v>
                </c:pt>
                <c:pt idx="5">
                  <c:v>0.39226169100651231</c:v>
                </c:pt>
                <c:pt idx="6">
                  <c:v>0.47039290491125524</c:v>
                </c:pt>
                <c:pt idx="7">
                  <c:v>0.538849802537263</c:v>
                </c:pt>
                <c:pt idx="8">
                  <c:v>0.59808441289245562</c:v>
                </c:pt>
                <c:pt idx="9">
                  <c:v>0.64891898516752489</c:v>
                </c:pt>
                <c:pt idx="10">
                  <c:v>0.69233964718269281</c:v>
                </c:pt>
                <c:pt idx="11">
                  <c:v>0.72935521859971952</c:v>
                </c:pt>
                <c:pt idx="12">
                  <c:v>0.84787125773970773</c:v>
                </c:pt>
                <c:pt idx="13">
                  <c:v>0.90537193164958341</c:v>
                </c:pt>
                <c:pt idx="14">
                  <c:v>0.95443467950403793</c:v>
                </c:pt>
              </c:numCache>
            </c:numRef>
          </c:xVal>
          <c:yVal>
            <c:numRef>
              <c:f>Sheet1!$D$3:$D$17</c:f>
              <c:numCache>
                <c:formatCode>General</c:formatCode>
                <c:ptCount val="15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1500</c:v>
                </c:pt>
                <c:pt idx="13">
                  <c:v>2000</c:v>
                </c:pt>
                <c:pt idx="14">
                  <c:v>3000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93824"/>
        <c:axId val="110523520"/>
      </c:scatterChart>
      <c:valAx>
        <c:axId val="10849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523520"/>
        <c:crosses val="autoZero"/>
        <c:crossBetween val="midCat"/>
      </c:valAx>
      <c:valAx>
        <c:axId val="11052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4938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D8D2CB-CDBC-4073-A79F-5E87C3CD6BA3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654341-4E2C-43A9-B56C-D5D945924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9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4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2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6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7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3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6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7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58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97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0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7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8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9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38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7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0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2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3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2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5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8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E7352-87CE-4764-AA68-8F73BAD012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54341-4E2C-43A9-B56C-D5D9459248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3ABF-96AB-4DE9-9289-FA9AAB4379F0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7E23-B5F4-4D54-A593-5935834B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243F-75EC-4305-8CFA-149CECD8E3FC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ADAC-A41B-42F5-BACA-3CEB3D985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5E0E-F81E-4BB4-BBCB-BFE41CEFCF4C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FA8D-B158-4C39-B382-D7E78DAC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fag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62000" y="30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 Workshop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858000" y="3048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fermilab April 2005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400800" y="76200"/>
            <a:ext cx="54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FermiLgo" pitchFamily="2" charset="0"/>
                <a:cs typeface="Arial" charset="0"/>
              </a:rPr>
              <a:t>f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Crisp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4721-14D0-4A96-A255-298B18FF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E4F4-2611-4595-98A2-C5940317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70F3-D59D-48B0-A9C0-4D5CD5E05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AC30-4401-4DCB-8EDE-19B10D40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3C87-465F-461E-B65B-BD570E8C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DE92-96B7-4482-AB4C-6F7A92659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1C91-608F-48B1-9D85-B555853C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C85E-F401-4C7D-AB4F-12CDF7AD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8D2F-9221-4792-899A-6BFE7F2B6207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E1E35-1985-411E-A52B-76F5945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F61F-CD00-4C15-94AA-21A77D077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AE039-E0D7-4A38-AC0C-9C6402D3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CA34-050C-4E51-BDC5-C96F9439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D3ABF-96AB-4DE9-9289-FA9AAB4379F0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37E23-B5F4-4D54-A593-5935834BBA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D8D2F-9221-4792-899A-6BFE7F2B6207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E1E35-1985-411E-A52B-76F594511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B1BD4-1798-4FBC-B9C5-34B340931A5A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46CC9D-01DF-4C29-91C1-CC0351125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D3FDC-3BB3-4EEF-9647-D869200CC9D1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165DF-272C-4280-9DC0-4CC7B2E8C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A9FF7-5DCE-419A-80BD-71BA00626DB4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9C145-000B-4BA0-8B19-C79A3D66C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B2BD0-1498-420B-BC89-280929A2625F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B249-8A8A-4B87-8666-19C0C5F83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D923D-9B6E-486C-8A8F-54E3B8F4E8DE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26673-026B-45F7-BE6D-115D0419F9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1BD4-1798-4FBC-B9C5-34B340931A5A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CC9D-01DF-4C29-91C1-CC035112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39756-2F7D-4F4D-9F39-20EFBF2D0B58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A4CCA-C8B9-42ED-8EFA-C91663BB73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F280-9B1F-42BB-BDB7-90C43E9AB10D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23EBC-4A47-4964-B45F-6DECCDE679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5243F-75EC-4305-8CFA-149CECD8E3FC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EADAC-A41B-42F5-BACA-3CEB3D985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05E0E-F81E-4BB4-BBCB-BFE41CEFCF4C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FA8D-B158-4C39-B382-D7E78DACBA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3ABF-96AB-4DE9-9289-FA9AAB4379F0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7E23-B5F4-4D54-A593-5935834B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8D2F-9221-4792-899A-6BFE7F2B6207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E1E35-1985-411E-A52B-76F5945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1BD4-1798-4FBC-B9C5-34B340931A5A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CC9D-01DF-4C29-91C1-CC035112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3FDC-3BB3-4EEF-9647-D869200CC9D1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65DF-272C-4280-9DC0-4CC7B2E8C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9FF7-5DCE-419A-80BD-71BA00626DB4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C145-000B-4BA0-8B19-C79A3D66C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2BD0-1498-420B-BC89-280929A2625F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B249-8A8A-4B87-8666-19C0C5F8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3FDC-3BB3-4EEF-9647-D869200CC9D1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65DF-272C-4280-9DC0-4CC7B2E8C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23D-9B6E-486C-8A8F-54E3B8F4E8DE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26673-026B-45F7-BE6D-115D0419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9756-2F7D-4F4D-9F39-20EFBF2D0B58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4CCA-C8B9-42ED-8EFA-C91663BB7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F280-9B1F-42BB-BDB7-90C43E9AB10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3EBC-4A47-4964-B45F-6DECCDE6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243F-75EC-4305-8CFA-149CECD8E3FC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ADAC-A41B-42F5-BACA-3CEB3D985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5E0E-F81E-4BB4-BBCB-BFE41CEFCF4C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FA8D-B158-4C39-B382-D7E78DAC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fag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62000" y="30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 Workshop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858000" y="3048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fermilab April 2005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400800" y="76200"/>
            <a:ext cx="54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FermiLgo" pitchFamily="2" charset="0"/>
                <a:cs typeface="Arial" charset="0"/>
              </a:rPr>
              <a:t>f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Crisp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4721-14D0-4A96-A255-298B18FF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E4F4-2611-4595-98A2-C5940317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70F3-D59D-48B0-A9C0-4D5CD5E05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AC30-4401-4DCB-8EDE-19B10D40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3C87-465F-461E-B65B-BD570E8C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9FF7-5DCE-419A-80BD-71BA00626DB4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C145-000B-4BA0-8B19-C79A3D66C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DE92-96B7-4482-AB4C-6F7A92659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1C91-608F-48B1-9D85-B555853C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C85E-F401-4C7D-AB4F-12CDF7AD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F61F-CD00-4C15-94AA-21A77D077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AE039-E0D7-4A38-AC0C-9C6402D3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8CA34-050C-4E51-BDC5-C96F94398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2BD0-1498-420B-BC89-280929A2625F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B249-8A8A-4B87-8666-19C0C5F8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23D-9B6E-486C-8A8F-54E3B8F4E8DE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26673-026B-45F7-BE6D-115D0419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9756-2F7D-4F4D-9F39-20EFBF2D0B58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4CCA-C8B9-42ED-8EFA-C91663BB7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F280-9B1F-42BB-BDB7-90C43E9AB10D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3EBC-4A47-4964-B45F-6DECCDE6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5C619D-1899-46B5-B6F8-19276BF25CA0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67FD36E-A8DA-4665-AE28-AA29E771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ffag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5312A9-8BAC-4C22-A521-299F620A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7" descr="ffag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 Workshop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934200" y="3048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fermilab April 2005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477000" y="76200"/>
            <a:ext cx="54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FermiLgo" pitchFamily="2" charset="0"/>
                <a:cs typeface="Arial" charset="0"/>
              </a:rPr>
              <a:t>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5C619D-1899-46B5-B6F8-19276BF25CA0}" type="datetimeFigureOut">
              <a:rPr lang="en-US" smtClean="0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67FD36E-A8DA-4665-AE28-AA29E77123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35C619D-1899-46B5-B6F8-19276BF25CA0}" type="datetimeFigureOut">
              <a:rPr lang="en-US"/>
              <a:pPr>
                <a:defRPr/>
              </a:pPr>
              <a:t>9/23/2014</a:t>
            </a:fld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67FD36E-A8DA-4665-AE28-AA29E771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ffag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5312A9-8BAC-4C22-A521-299F620A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7" descr="ffag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0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FFAG Workshop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934200" y="3048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fermilab April 2005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477000" y="76200"/>
            <a:ext cx="544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FermiLgo" pitchFamily="2" charset="0"/>
                <a:cs typeface="Arial" charset="0"/>
              </a:rPr>
              <a:t>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11" Type="http://schemas.openxmlformats.org/officeDocument/2006/relationships/image" Target="../media/image43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emf"/><Relationship Id="rId5" Type="http://schemas.openxmlformats.org/officeDocument/2006/relationships/image" Target="../media/image36.png"/><Relationship Id="rId4" Type="http://schemas.openxmlformats.org/officeDocument/2006/relationships/image" Target="../media/image60.emf"/><Relationship Id="rId9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8.emf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5.emf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461248" cy="990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3366FF"/>
                </a:solidFill>
                <a:effectLst/>
              </a:rPr>
              <a:t/>
            </a:r>
            <a:br>
              <a:rPr lang="en-US" sz="3200" b="1" i="1" dirty="0">
                <a:solidFill>
                  <a:srgbClr val="3366FF"/>
                </a:solidFill>
                <a:effectLst/>
              </a:rPr>
            </a:br>
            <a:r>
              <a:rPr lang="en-US" sz="3200" b="1" i="1" dirty="0" smtClean="0">
                <a:solidFill>
                  <a:srgbClr val="A8C0FF"/>
                </a:solidFill>
                <a:effectLst/>
              </a:rPr>
              <a:t> </a:t>
            </a:r>
            <a:r>
              <a:rPr lang="en-US" sz="3200" b="1" i="1" dirty="0" smtClean="0">
                <a:solidFill>
                  <a:srgbClr val="A8C0FF"/>
                </a:solidFill>
                <a:effectLst>
                  <a:glow rad="50800">
                    <a:schemeClr val="bg1">
                      <a:lumMod val="50000"/>
                      <a:alpha val="96000"/>
                    </a:schemeClr>
                  </a:glow>
                </a:effectLst>
              </a:rPr>
              <a:t>Compact CW FFAGs for High-intensity Applications</a:t>
            </a:r>
            <a:r>
              <a:rPr lang="en-US" sz="3200" b="1" i="1" dirty="0" smtClean="0">
                <a:solidFill>
                  <a:srgbClr val="3366FF"/>
                </a:solidFill>
                <a:effectLst>
                  <a:glow rad="50800">
                    <a:schemeClr val="bg1">
                      <a:lumMod val="50000"/>
                      <a:alpha val="96000"/>
                    </a:schemeClr>
                  </a:glow>
                </a:effectLst>
              </a:rPr>
              <a:t/>
            </a:r>
            <a:br>
              <a:rPr lang="en-US" sz="3200" b="1" i="1" dirty="0" smtClean="0">
                <a:solidFill>
                  <a:srgbClr val="3366FF"/>
                </a:solidFill>
                <a:effectLst>
                  <a:glow rad="50800">
                    <a:schemeClr val="bg1">
                      <a:lumMod val="50000"/>
                      <a:alpha val="96000"/>
                    </a:schemeClr>
                  </a:glow>
                </a:effectLst>
              </a:rPr>
            </a:br>
            <a:endParaRPr lang="en-US" sz="3200" b="1" i="1" dirty="0">
              <a:solidFill>
                <a:srgbClr val="3366FF"/>
              </a:solidFill>
              <a:effectLst>
                <a:glow rad="50800">
                  <a:schemeClr val="bg1">
                    <a:lumMod val="50000"/>
                    <a:alpha val="96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514600"/>
            <a:ext cx="5181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FFAG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14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22</a:t>
            </a:r>
            <a:r>
              <a:rPr lang="en-US" sz="2000" b="1" baseline="30000" dirty="0" smtClean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Workshop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on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Fixed Field Alternatin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g Gradient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Accelerators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Brookhaven National Lab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Sept 21-26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2014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Upton, NY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75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75000"/>
                  </a:schemeClr>
                </a:glow>
              </a:effectLst>
            </a:endParaRP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75000"/>
                    </a:schemeClr>
                  </a:glow>
                </a:effectLst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lumMod val="50000"/>
                      <a:lumOff val="50000"/>
                      <a:alpha val="75000"/>
                    </a:schemeClr>
                  </a:glow>
                </a:effectLst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lumMod val="50000"/>
                    <a:lumOff val="50000"/>
                    <a:alpha val="7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50800">
                    <a:schemeClr val="tx1">
                      <a:lumMod val="50000"/>
                      <a:lumOff val="50000"/>
                      <a:alpha val="95000"/>
                    </a:schemeClr>
                  </a:glow>
                </a:effectLst>
              </a:rPr>
              <a:t>Dr. C. </a:t>
            </a:r>
            <a:r>
              <a:rPr lang="en-US" b="1" dirty="0" smtClean="0">
                <a:solidFill>
                  <a:schemeClr val="bg1"/>
                </a:solidFill>
                <a:effectLst>
                  <a:glow rad="50800">
                    <a:schemeClr val="tx1">
                      <a:lumMod val="50000"/>
                      <a:lumOff val="50000"/>
                      <a:alpha val="95000"/>
                    </a:schemeClr>
                  </a:glow>
                </a:effectLst>
              </a:rPr>
              <a:t>Johnstone</a:t>
            </a:r>
            <a:endParaRPr lang="en-US" b="1" dirty="0">
              <a:solidFill>
                <a:schemeClr val="bg1"/>
              </a:solidFill>
              <a:effectLst>
                <a:glow rad="50800">
                  <a:schemeClr val="tx1">
                    <a:lumMod val="50000"/>
                    <a:lumOff val="50000"/>
                    <a:alpha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5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Relativistic CW (DC-beam) ns-FFAGs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NS  FFAG can maintain isochronous orbits at relativistic energies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Pathlength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of isochronous orbits are proportional to velocity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Orbits as a function of momentum follow, therefore the B field must scale with velocity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At relativistic energies, momentum is an increasingly nonlinear function of velocity; therefore B field transitions from a linear slope to nonlinear, non-relativistic to relativistic as an approximate function of radius.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THIS HAS BEEN ACHIEVED IN RECENT NONLINEAR NS FFAG DESIGNS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Nonlinear field expansion + edge angle can constrain the tune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Nonlinear gradient provides very strong focusing at high energy in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both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planes relative to the cyclotron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71328886"/>
              </p:ext>
            </p:extLst>
          </p:nvPr>
        </p:nvGraphicFramePr>
        <p:xfrm>
          <a:off x="4953000" y="4659868"/>
          <a:ext cx="4191000" cy="219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29400" y="6200001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ym typeface="Symbol" pitchFamily="18" charset="2"/>
              </a:rPr>
              <a:t>  or normalized path length</a:t>
            </a:r>
            <a:endParaRPr lang="en-US" sz="1200" i="1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91400" y="47244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FFAG limit </a:t>
            </a:r>
          </a:p>
          <a:p>
            <a:r>
              <a:rPr lang="en-US" sz="1600" dirty="0"/>
              <a:t>≥2 </a:t>
            </a:r>
            <a:r>
              <a:rPr lang="en-US" sz="1600" dirty="0" err="1"/>
              <a:t>GeV</a:t>
            </a:r>
            <a:r>
              <a:rPr lang="en-US" sz="1600" dirty="0"/>
              <a:t> protons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53975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Cyclotron limit </a:t>
            </a:r>
          </a:p>
          <a:p>
            <a:r>
              <a:rPr lang="en-US" sz="1600" dirty="0"/>
              <a:t> ~ 1 </a:t>
            </a:r>
            <a:r>
              <a:rPr lang="en-US" sz="1600" dirty="0" err="1"/>
              <a:t>GeV</a:t>
            </a:r>
            <a:r>
              <a:rPr lang="en-US" sz="1600" dirty="0"/>
              <a:t> protons</a:t>
            </a:r>
          </a:p>
        </p:txBody>
      </p:sp>
      <p:sp>
        <p:nvSpPr>
          <p:cNvPr id="8" name="Left Arrow 9"/>
          <p:cNvSpPr>
            <a:spLocks noChangeArrowheads="1"/>
          </p:cNvSpPr>
          <p:nvPr/>
        </p:nvSpPr>
        <p:spPr bwMode="auto">
          <a:xfrm>
            <a:off x="7162800" y="5397500"/>
            <a:ext cx="762000" cy="7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>
              <a:latin typeface="Tahoma" pitchFamily="34" charset="0"/>
            </a:endParaRPr>
          </a:p>
        </p:txBody>
      </p:sp>
      <p:sp>
        <p:nvSpPr>
          <p:cNvPr id="9" name="Right Arrow 7"/>
          <p:cNvSpPr>
            <a:spLocks noChangeArrowheads="1"/>
          </p:cNvSpPr>
          <p:nvPr/>
        </p:nvSpPr>
        <p:spPr bwMode="auto">
          <a:xfrm>
            <a:off x="1676400" y="5943600"/>
            <a:ext cx="27432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>
              <a:latin typeface="Tahoma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 rot="16200000">
            <a:off x="4103292" y="5333415"/>
            <a:ext cx="1394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P (</a:t>
            </a:r>
            <a:r>
              <a:rPr lang="en-US" sz="1600" dirty="0" smtClean="0"/>
              <a:t>MeV/c) </a:t>
            </a:r>
            <a:endParaRPr lang="en-US" sz="1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61538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&lt;Br&gt; </a:t>
            </a:r>
            <a:r>
              <a:rPr lang="en-US" i="1" dirty="0" smtClean="0">
                <a:sym typeface="Symbol"/>
              </a:rPr>
              <a:t></a:t>
            </a:r>
            <a:r>
              <a:rPr lang="en-US" i="1" dirty="0" smtClean="0"/>
              <a:t> p/</a:t>
            </a:r>
            <a:r>
              <a:rPr lang="el-GR" i="1" dirty="0" smtClean="0"/>
              <a:t>β</a:t>
            </a:r>
            <a:r>
              <a:rPr lang="en-US" i="1" dirty="0" smtClean="0"/>
              <a:t> for isochronous orbits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07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_Top_View_4m_050813a.jpg"/>
          <p:cNvPicPr>
            <a:picLocks noChangeAspect="1"/>
          </p:cNvPicPr>
          <p:nvPr/>
        </p:nvPicPr>
        <p:blipFill rotWithShape="1">
          <a:blip r:embed="rId3"/>
          <a:srcRect l="2444" t="-5216" r="13223" b="19694"/>
          <a:stretch/>
        </p:blipFill>
        <p:spPr>
          <a:xfrm>
            <a:off x="2699265" y="3527897"/>
            <a:ext cx="3446049" cy="197298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98" y="4467875"/>
            <a:ext cx="2076697" cy="185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wner\Documents\FFAG08\FFAG-POP.tiff"/>
          <p:cNvPicPr>
            <a:picLocks noChangeAspect="1" noChangeArrowheads="1"/>
          </p:cNvPicPr>
          <p:nvPr/>
        </p:nvPicPr>
        <p:blipFill>
          <a:blip r:embed="rId5" cstate="print"/>
          <a:srcRect t="28157"/>
          <a:stretch>
            <a:fillRect/>
          </a:stretch>
        </p:blipFill>
        <p:spPr bwMode="auto">
          <a:xfrm>
            <a:off x="94212" y="5257800"/>
            <a:ext cx="1987550" cy="10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Owner\Documents\FFAG09\CCSepCover_2ndproof_WithTi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39" y="881421"/>
            <a:ext cx="997561" cy="13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Owner\Documents\FFAG09\DL09-047-19.jpg"/>
          <p:cNvPicPr>
            <a:picLocks noChangeAspect="1" noChangeArrowheads="1"/>
          </p:cNvPicPr>
          <p:nvPr/>
        </p:nvPicPr>
        <p:blipFill>
          <a:blip r:embed="rId7" cstate="print"/>
          <a:srcRect l="9502"/>
          <a:stretch>
            <a:fillRect/>
          </a:stretch>
        </p:blipFill>
        <p:spPr bwMode="auto">
          <a:xfrm>
            <a:off x="7010400" y="2692778"/>
            <a:ext cx="1522453" cy="11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C:\Users\cjj\Documents\muon\FFAGs\FFAG09\CIMG02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2331"/>
            <a:ext cx="1333311" cy="10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 cstate="print"/>
          <a:srcRect r="8350"/>
          <a:stretch>
            <a:fillRect/>
          </a:stretch>
        </p:blipFill>
        <p:spPr bwMode="auto">
          <a:xfrm>
            <a:off x="295794" y="2971800"/>
            <a:ext cx="1853162" cy="10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6400800"/>
            <a:ext cx="266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 FFAG, KEK, Japan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1882" y="4191000"/>
            <a:ext cx="2920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KURRI: ADS test</a:t>
            </a:r>
          </a:p>
          <a:p>
            <a:pPr algn="ctr"/>
            <a:r>
              <a:rPr lang="en-US" sz="1400" dirty="0" smtClean="0"/>
              <a:t>Kyoto U. Research Reactor</a:t>
            </a:r>
          </a:p>
          <a:p>
            <a:pPr algn="ctr"/>
            <a:r>
              <a:rPr lang="en-US" sz="1400" dirty="0" smtClean="0"/>
              <a:t>Institute, Japan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-89158" y="2286000"/>
            <a:ext cx="262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RACCAM: proton therapy LPSC Grenoble, France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46353" y="2330578"/>
            <a:ext cx="202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ERIT: neutron source</a:t>
            </a:r>
          </a:p>
          <a:p>
            <a:r>
              <a:rPr lang="en-US" sz="1400" dirty="0" smtClean="0"/>
              <a:t> KURRI, Japan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6630" y="3820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EMMA: POP </a:t>
            </a:r>
            <a:r>
              <a:rPr lang="en-US" sz="1400" dirty="0" err="1" smtClean="0"/>
              <a:t>muon</a:t>
            </a:r>
            <a:r>
              <a:rPr lang="en-US" sz="1400" dirty="0" smtClean="0"/>
              <a:t> </a:t>
            </a:r>
            <a:r>
              <a:rPr lang="en-US" sz="1400" dirty="0" err="1" smtClean="0"/>
              <a:t>acc</a:t>
            </a:r>
            <a:r>
              <a:rPr lang="en-US" sz="1400" dirty="0" smtClean="0"/>
              <a:t> demo </a:t>
            </a:r>
          </a:p>
          <a:p>
            <a:pPr algn="ctr"/>
            <a:r>
              <a:rPr lang="en-US" sz="1400" dirty="0" err="1" smtClean="0"/>
              <a:t>Daresbury</a:t>
            </a:r>
            <a:r>
              <a:rPr lang="en-US" sz="1400" dirty="0" smtClean="0"/>
              <a:t> Laboratory, U.K.</a:t>
            </a:r>
            <a:endParaRPr lang="en-US" sz="1400" dirty="0"/>
          </a:p>
        </p:txBody>
      </p:sp>
      <p:sp>
        <p:nvSpPr>
          <p:cNvPr id="31" name="U-Turn Arrow 30"/>
          <p:cNvSpPr/>
          <p:nvPr/>
        </p:nvSpPr>
        <p:spPr bwMode="auto">
          <a:xfrm rot="10800000">
            <a:off x="4000220" y="6328732"/>
            <a:ext cx="3879963" cy="382488"/>
          </a:xfrm>
          <a:prstGeom prst="uturnArrow">
            <a:avLst>
              <a:gd name="adj1" fmla="val 19344"/>
              <a:gd name="adj2" fmla="val 22742"/>
              <a:gd name="adj3" fmla="val 25000"/>
              <a:gd name="adj4" fmla="val 43750"/>
              <a:gd name="adj5" fmla="val 5241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6866" y="5722203"/>
            <a:ext cx="389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ompact CW ns-FFAG racetrack design capable of variable energy and various applications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79453" y="247471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INTERNATIONAL DEVELOPMENT OF FFAGS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266" y="3124200"/>
            <a:ext cx="34729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0.2 -</a:t>
            </a:r>
            <a:r>
              <a:rPr lang="en-US" sz="1400" b="1" dirty="0" smtClean="0">
                <a:solidFill>
                  <a:srgbClr val="C00000"/>
                </a:solidFill>
              </a:rPr>
              <a:t>1 </a:t>
            </a:r>
            <a:r>
              <a:rPr lang="en-US" sz="1400" b="1" dirty="0" err="1" smtClean="0">
                <a:solidFill>
                  <a:srgbClr val="C00000"/>
                </a:solidFill>
              </a:rPr>
              <a:t>GeV</a:t>
            </a:r>
            <a:r>
              <a:rPr lang="en-US" sz="1400" b="1" dirty="0" smtClean="0">
                <a:solidFill>
                  <a:srgbClr val="C00000"/>
                </a:solidFill>
              </a:rPr>
              <a:t> intense proton FFAG (ADS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Compact Racetrack</a:t>
            </a:r>
            <a:endParaRPr 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99936" y="3810127"/>
            <a:ext cx="1484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83151" y="4191000"/>
            <a:ext cx="152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57600" y="5468221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60289" y="5088516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760621" y="3573380"/>
            <a:ext cx="15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 4 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90109" y="5421868"/>
            <a:ext cx="15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~6 m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00" y="1081777"/>
            <a:ext cx="1935957" cy="11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61756" y="2264229"/>
            <a:ext cx="2495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PRISM: intense </a:t>
            </a:r>
            <a:r>
              <a:rPr lang="en-US" sz="1400" dirty="0" err="1" smtClean="0"/>
              <a:t>muon</a:t>
            </a:r>
            <a:r>
              <a:rPr lang="en-US" sz="1400" dirty="0" smtClean="0"/>
              <a:t> beam</a:t>
            </a:r>
          </a:p>
          <a:p>
            <a:pPr algn="ctr"/>
            <a:r>
              <a:rPr lang="en-US" sz="1400" dirty="0" smtClean="0"/>
              <a:t>Lepton flavor violation exp.</a:t>
            </a:r>
          </a:p>
          <a:p>
            <a:pPr algn="ctr"/>
            <a:r>
              <a:rPr lang="en-US" sz="1400" dirty="0" smtClean="0"/>
              <a:t> Osaka, Japan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2952" y="5105400"/>
            <a:ext cx="1066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3810127"/>
            <a:ext cx="135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Injection</a:t>
            </a:r>
          </a:p>
          <a:p>
            <a:pPr algn="ctr"/>
            <a:r>
              <a:rPr lang="en-US" sz="1200" dirty="0" smtClean="0"/>
              <a:t>extraction</a:t>
            </a:r>
            <a:endParaRPr lang="en-US" sz="1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90" y="838200"/>
            <a:ext cx="2108505" cy="11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315299" y="207045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PAMELA: </a:t>
            </a:r>
            <a:r>
              <a:rPr lang="en-US" sz="1400" dirty="0" err="1" smtClean="0"/>
              <a:t>hadrontherapy</a:t>
            </a:r>
            <a:r>
              <a:rPr lang="en-US" sz="1400" dirty="0" smtClean="0"/>
              <a:t> design</a:t>
            </a:r>
          </a:p>
          <a:p>
            <a:pPr algn="ctr"/>
            <a:r>
              <a:rPr lang="en-US" sz="1400" dirty="0" smtClean="0"/>
              <a:t>Oxford, U.K.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95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4" cstate="print"/>
          <a:srcRect r="40973" b="40564"/>
          <a:stretch>
            <a:fillRect/>
          </a:stretch>
        </p:blipFill>
        <p:spPr bwMode="auto">
          <a:xfrm>
            <a:off x="1457325" y="2057400"/>
            <a:ext cx="10572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752600" y="1447800"/>
            <a:ext cx="422275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752600" y="1142999"/>
            <a:ext cx="420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2m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09600" y="4311650"/>
          <a:ext cx="4495800" cy="1098550"/>
        </p:xfrm>
        <a:graphic>
          <a:graphicData uri="http://schemas.openxmlformats.org/drawingml/2006/table">
            <a:tbl>
              <a:tblPr/>
              <a:tblGrid>
                <a:gridCol w="1216884"/>
                <a:gridCol w="991300"/>
                <a:gridCol w="1143808"/>
                <a:gridCol w="1143808"/>
              </a:tblGrid>
              <a:tr h="92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250 MeV</a:t>
                      </a:r>
                      <a:endParaRPr lang="en-US" sz="1000" b="1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585 MeV</a:t>
                      </a:r>
                      <a:endParaRPr lang="en-US" sz="1000" b="1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1000 </a:t>
                      </a:r>
                      <a:r>
                        <a:rPr lang="en-GB" sz="1000" b="1" i="1" dirty="0" err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MeV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Avg. Radius (m)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3.419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4.307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5.030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Cell 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fr-FR" sz="1000" baseline="-25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x 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 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fr-FR" sz="1000" baseline="-25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y 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(2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rad)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Ring.   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0.380/0.237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1.520/0.948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0.400/0.149</a:t>
                      </a:r>
                      <a:endParaRPr lang="en-US" sz="1000" dirty="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1.600/0.596</a:t>
                      </a:r>
                      <a:endParaRPr lang="en-US" sz="1000" dirty="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0.383/0.242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1.532/0.968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Field F/D (T)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1.62/-0.14 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2.06/-0.31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2.35/-0.42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Magnet Size F/D  Inj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1.17/0.38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1.59/0.79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1.94/1.14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51" name="TextBox 24"/>
          <p:cNvSpPr txBox="1">
            <a:spLocks noChangeArrowheads="1"/>
          </p:cNvSpPr>
          <p:nvPr/>
        </p:nvSpPr>
        <p:spPr bwMode="auto">
          <a:xfrm>
            <a:off x="533400" y="38862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General Parameters of an initial 0. 250 – 1 </a:t>
            </a:r>
            <a:r>
              <a:rPr lang="en-US" sz="1200" dirty="0" err="1">
                <a:solidFill>
                  <a:srgbClr val="002060"/>
                </a:solidFill>
              </a:rPr>
              <a:t>GeV</a:t>
            </a:r>
            <a:r>
              <a:rPr lang="en-US" sz="1200" dirty="0">
                <a:solidFill>
                  <a:srgbClr val="002060"/>
                </a:solidFill>
              </a:rPr>
              <a:t> non-scaling, near-isochronous FFAG lattice design</a:t>
            </a:r>
          </a:p>
          <a:p>
            <a:r>
              <a:rPr lang="en-US" sz="1200" dirty="0">
                <a:solidFill>
                  <a:srgbClr val="002060"/>
                </a:solidFill>
              </a:rPr>
              <a:t> 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47800"/>
            <a:ext cx="2400300" cy="14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449388"/>
            <a:ext cx="2613900" cy="17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6663" y="3947408"/>
            <a:ext cx="3355373" cy="1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ENORMOUS DYNAMIC APERTURE WITH THESE MACHINES</a:t>
            </a:r>
          </a:p>
          <a:p>
            <a:pPr algn="ctr"/>
            <a:r>
              <a:rPr lang="en-US" dirty="0" smtClean="0"/>
              <a:t> constant strong-focusing machine tune – </a:t>
            </a:r>
            <a:r>
              <a:rPr lang="en-US" b="1" dirty="0" smtClean="0">
                <a:solidFill>
                  <a:srgbClr val="C00000"/>
                </a:solidFill>
              </a:rPr>
              <a:t>NO RESONANCES ARE CROSSED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0" kern="0" dirty="0">
                <a:solidFill>
                  <a:srgbClr val="0070C0"/>
                </a:solidFill>
              </a:rPr>
              <a:t>Advanced design and simulation of an</a:t>
            </a:r>
            <a:br>
              <a:rPr lang="en-US" sz="3200" b="0" kern="0" dirty="0">
                <a:solidFill>
                  <a:srgbClr val="0070C0"/>
                </a:solidFill>
              </a:rPr>
            </a:br>
            <a:r>
              <a:rPr lang="en-US" sz="3200" b="0" kern="0" dirty="0">
                <a:solidFill>
                  <a:srgbClr val="0070C0"/>
                </a:solidFill>
              </a:rPr>
              <a:t>Isochronous 0.25-1GeV </a:t>
            </a:r>
            <a:r>
              <a:rPr lang="en-US" sz="3200" b="0" kern="0" dirty="0" err="1">
                <a:solidFill>
                  <a:srgbClr val="0070C0"/>
                </a:solidFill>
              </a:rPr>
              <a:t>Nonscaling</a:t>
            </a:r>
            <a:r>
              <a:rPr lang="en-US" sz="3200" b="0" kern="0" dirty="0">
                <a:solidFill>
                  <a:srgbClr val="0070C0"/>
                </a:solidFill>
              </a:rPr>
              <a:t> FFAG</a:t>
            </a:r>
            <a:br>
              <a:rPr lang="en-US" sz="3200" b="0" kern="0" dirty="0">
                <a:solidFill>
                  <a:srgbClr val="0070C0"/>
                </a:solidFill>
              </a:rPr>
            </a:br>
            <a:endParaRPr lang="en-US" sz="32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4" cstate="print"/>
          <a:srcRect r="40973" b="40564"/>
          <a:stretch>
            <a:fillRect/>
          </a:stretch>
        </p:blipFill>
        <p:spPr bwMode="auto">
          <a:xfrm>
            <a:off x="1457325" y="2057400"/>
            <a:ext cx="105727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752600" y="1447800"/>
            <a:ext cx="422275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752600" y="1142999"/>
            <a:ext cx="420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2m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09600" y="4311650"/>
          <a:ext cx="4495800" cy="1098550"/>
        </p:xfrm>
        <a:graphic>
          <a:graphicData uri="http://schemas.openxmlformats.org/drawingml/2006/table">
            <a:tbl>
              <a:tblPr/>
              <a:tblGrid>
                <a:gridCol w="1216884"/>
                <a:gridCol w="991300"/>
                <a:gridCol w="1143808"/>
                <a:gridCol w="1143808"/>
              </a:tblGrid>
              <a:tr h="92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250 MeV</a:t>
                      </a:r>
                      <a:endParaRPr lang="en-US" sz="1000" b="1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585 MeV</a:t>
                      </a:r>
                      <a:endParaRPr lang="en-US" sz="1000" b="1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1000 </a:t>
                      </a:r>
                      <a:r>
                        <a:rPr lang="en-GB" sz="1000" b="1" i="1" dirty="0" err="1">
                          <a:solidFill>
                            <a:srgbClr val="002060"/>
                          </a:solidFill>
                          <a:latin typeface="Arial"/>
                          <a:ea typeface="MS Mincho"/>
                          <a:cs typeface="Times New Roman"/>
                        </a:rPr>
                        <a:t>MeV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Avg. Radius (m)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3.419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4.307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5.030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Cell 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fr-FR" sz="1000" baseline="-25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x 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/ </a:t>
                      </a: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</a:t>
                      </a:r>
                      <a:r>
                        <a:rPr lang="fr-FR" sz="1000" baseline="-25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y 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(2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rad)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Ring.   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0.380/0.237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1.520/0.948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0.400/0.149</a:t>
                      </a:r>
                      <a:endParaRPr lang="en-US" sz="1000" dirty="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1.600/0.596</a:t>
                      </a:r>
                      <a:endParaRPr lang="en-US" sz="1000" dirty="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0.383/0.242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1.532/0.968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Field F/D (T)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1.62/-0.14 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2.06/-0.31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2.35/-0.42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Magnet Size F/D  Inj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1.17/0.38</a:t>
                      </a:r>
                      <a:endParaRPr lang="en-US" sz="1000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1.59/0.79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1.94/1.14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51" name="TextBox 24"/>
          <p:cNvSpPr txBox="1">
            <a:spLocks noChangeArrowheads="1"/>
          </p:cNvSpPr>
          <p:nvPr/>
        </p:nvSpPr>
        <p:spPr bwMode="auto">
          <a:xfrm>
            <a:off x="533400" y="38862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General Parameters of an initial 0. 250 – 1 </a:t>
            </a:r>
            <a:r>
              <a:rPr lang="en-US" sz="1200" dirty="0" err="1">
                <a:solidFill>
                  <a:srgbClr val="002060"/>
                </a:solidFill>
              </a:rPr>
              <a:t>GeV</a:t>
            </a:r>
            <a:r>
              <a:rPr lang="en-US" sz="1200" dirty="0">
                <a:solidFill>
                  <a:srgbClr val="002060"/>
                </a:solidFill>
              </a:rPr>
              <a:t> non-scaling, near-isochronous FFAG lattice </a:t>
            </a:r>
            <a:r>
              <a:rPr lang="en-US" sz="1200" dirty="0" smtClean="0">
                <a:solidFill>
                  <a:srgbClr val="002060"/>
                </a:solidFill>
              </a:rPr>
              <a:t>design (±~3% TOF variation)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 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47800"/>
            <a:ext cx="2400300" cy="14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449388"/>
            <a:ext cx="2613900" cy="17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6663" y="3947408"/>
            <a:ext cx="3355373" cy="1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ENORMOUS DYNAMIC APERTURE WITH THESE MACHINES</a:t>
            </a:r>
          </a:p>
          <a:p>
            <a:pPr algn="ctr"/>
            <a:r>
              <a:rPr lang="en-US" dirty="0" smtClean="0"/>
              <a:t> constant strong-focusing machine tune – </a:t>
            </a:r>
            <a:r>
              <a:rPr lang="en-US" b="1" dirty="0" smtClean="0">
                <a:solidFill>
                  <a:srgbClr val="C00000"/>
                </a:solidFill>
              </a:rPr>
              <a:t>NO RESONANCES ARE CROSSED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0" kern="0" dirty="0">
                <a:solidFill>
                  <a:srgbClr val="0070C0"/>
                </a:solidFill>
              </a:rPr>
              <a:t>Advanced design and simulation of an</a:t>
            </a:r>
            <a:br>
              <a:rPr lang="en-US" sz="3200" b="0" kern="0" dirty="0">
                <a:solidFill>
                  <a:srgbClr val="0070C0"/>
                </a:solidFill>
              </a:rPr>
            </a:br>
            <a:r>
              <a:rPr lang="en-US" sz="3200" b="0" kern="0" dirty="0">
                <a:solidFill>
                  <a:srgbClr val="0070C0"/>
                </a:solidFill>
              </a:rPr>
              <a:t>Isochronous </a:t>
            </a:r>
            <a:r>
              <a:rPr lang="en-US" sz="3200" b="0" kern="0" dirty="0" smtClean="0">
                <a:solidFill>
                  <a:srgbClr val="0070C0"/>
                </a:solidFill>
              </a:rPr>
              <a:t>0.25-1GeV </a:t>
            </a:r>
            <a:r>
              <a:rPr lang="en-US" sz="3200" b="0" kern="0" dirty="0" err="1">
                <a:solidFill>
                  <a:srgbClr val="0070C0"/>
                </a:solidFill>
              </a:rPr>
              <a:t>Nonscaling</a:t>
            </a:r>
            <a:r>
              <a:rPr lang="en-US" sz="3200" b="0" kern="0" dirty="0">
                <a:solidFill>
                  <a:srgbClr val="0070C0"/>
                </a:solidFill>
              </a:rPr>
              <a:t> FFAG</a:t>
            </a:r>
            <a:br>
              <a:rPr lang="en-US" sz="3200" b="0" kern="0" dirty="0">
                <a:solidFill>
                  <a:srgbClr val="0070C0"/>
                </a:solidFill>
              </a:rPr>
            </a:br>
            <a:endParaRPr lang="en-US" sz="32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4493"/>
            <a:ext cx="2819400" cy="25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752600" y="1295400"/>
            <a:ext cx="422275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752600" y="990600"/>
            <a:ext cx="420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2m </a:t>
            </a:r>
          </a:p>
        </p:txBody>
      </p:sp>
      <p:sp>
        <p:nvSpPr>
          <p:cNvPr id="38951" name="TextBox 24"/>
          <p:cNvSpPr txBox="1">
            <a:spLocks noChangeArrowheads="1"/>
          </p:cNvSpPr>
          <p:nvPr/>
        </p:nvSpPr>
        <p:spPr bwMode="auto">
          <a:xfrm>
            <a:off x="228600" y="4165937"/>
            <a:ext cx="4791075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General Parameters of an initial 0. </a:t>
            </a:r>
            <a:r>
              <a:rPr lang="en-US" sz="1200" dirty="0">
                <a:solidFill>
                  <a:srgbClr val="002060"/>
                </a:solidFill>
              </a:rPr>
              <a:t>3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– 1 </a:t>
            </a:r>
            <a:r>
              <a:rPr lang="en-US" sz="1200" dirty="0" err="1" smtClean="0">
                <a:solidFill>
                  <a:srgbClr val="002060"/>
                </a:solidFill>
              </a:rPr>
              <a:t>GeV</a:t>
            </a:r>
            <a:r>
              <a:rPr lang="en-US" sz="1200" dirty="0" smtClean="0">
                <a:solidFill>
                  <a:srgbClr val="002060"/>
                </a:solidFill>
              </a:rPr>
              <a:t> isochronous </a:t>
            </a:r>
            <a:r>
              <a:rPr lang="en-US" sz="1200" dirty="0">
                <a:solidFill>
                  <a:srgbClr val="002060"/>
                </a:solidFill>
              </a:rPr>
              <a:t>FFAG lattice </a:t>
            </a:r>
            <a:r>
              <a:rPr lang="en-US" sz="1200" dirty="0">
                <a:solidFill>
                  <a:srgbClr val="002060"/>
                </a:solidFill>
              </a:rPr>
              <a:t>design </a:t>
            </a:r>
            <a:r>
              <a:rPr lang="en-US" sz="1200" dirty="0" smtClean="0">
                <a:solidFill>
                  <a:srgbClr val="002060"/>
                </a:solidFill>
              </a:rPr>
              <a:t>(±0.5% </a:t>
            </a:r>
            <a:r>
              <a:rPr lang="en-US" sz="1200" dirty="0">
                <a:solidFill>
                  <a:srgbClr val="002060"/>
                </a:solidFill>
              </a:rPr>
              <a:t>TOF variation)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 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0520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Preliminary Design </a:t>
            </a:r>
            <a:r>
              <a:rPr lang="en-US" dirty="0" smtClean="0"/>
              <a:t>– a resonance is crossed at 617 MeV which needs to be addressed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0" kern="0" dirty="0">
                <a:solidFill>
                  <a:srgbClr val="0070C0"/>
                </a:solidFill>
              </a:rPr>
              <a:t>D</a:t>
            </a:r>
            <a:r>
              <a:rPr lang="en-US" sz="3200" b="0" kern="0" dirty="0" smtClean="0">
                <a:solidFill>
                  <a:srgbClr val="0070C0"/>
                </a:solidFill>
              </a:rPr>
              <a:t>esign of an Isochronous </a:t>
            </a:r>
            <a:r>
              <a:rPr lang="en-US" sz="3200" b="0" kern="0" dirty="0">
                <a:solidFill>
                  <a:srgbClr val="0070C0"/>
                </a:solidFill>
              </a:rPr>
              <a:t>0.3-1GeV DFD</a:t>
            </a:r>
            <a:br>
              <a:rPr lang="en-US" sz="3200" b="0" kern="0" dirty="0">
                <a:solidFill>
                  <a:srgbClr val="0070C0"/>
                </a:solidFill>
              </a:rPr>
            </a:br>
            <a:r>
              <a:rPr lang="en-US" sz="3200" b="0" kern="0" dirty="0">
                <a:solidFill>
                  <a:srgbClr val="0070C0"/>
                </a:solidFill>
              </a:rPr>
              <a:t>FFAG with </a:t>
            </a:r>
            <a:r>
              <a:rPr lang="en-US" sz="3200" b="0" kern="0" dirty="0" smtClean="0">
                <a:solidFill>
                  <a:srgbClr val="0070C0"/>
                </a:solidFill>
              </a:rPr>
              <a:t>space charge</a:t>
            </a:r>
            <a:r>
              <a:rPr lang="en-US" sz="3200" b="0" kern="0" dirty="0">
                <a:solidFill>
                  <a:srgbClr val="0070C0"/>
                </a:solidFill>
              </a:rPr>
              <a:t/>
            </a:r>
            <a:br>
              <a:rPr lang="en-US" sz="3200" b="0" kern="0" dirty="0">
                <a:solidFill>
                  <a:srgbClr val="0070C0"/>
                </a:solidFill>
              </a:rPr>
            </a:br>
            <a:endParaRPr lang="en-US" sz="3200" b="0" dirty="0">
              <a:solidFill>
                <a:srgbClr val="0070C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814638" cy="12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9330"/>
            <a:ext cx="4791075" cy="12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04" y="1371600"/>
            <a:ext cx="2867025" cy="210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437" y="3476572"/>
            <a:ext cx="556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Vertical magnetic field from 0.33-1 </a:t>
            </a:r>
            <a:r>
              <a:rPr lang="en-US" sz="1600" dirty="0" err="1" smtClean="0"/>
              <a:t>GeV</a:t>
            </a:r>
            <a:r>
              <a:rPr lang="en-US" sz="1600" dirty="0" smtClean="0"/>
              <a:t> in 80 MeV steps and variation of cell tunes using OPAL in 20 MeV steps </a:t>
            </a:r>
            <a:endParaRPr lang="en-US" sz="16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371600"/>
            <a:ext cx="2747963" cy="2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02666" y="5472654"/>
            <a:ext cx="41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</a:t>
            </a:r>
            <a:r>
              <a:rPr lang="en-US" sz="1600" dirty="0" smtClean="0"/>
              <a:t>ariation cell tunes / OPAL in 20 MeV steps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88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15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Emittance</a:t>
            </a:r>
            <a:r>
              <a:rPr lang="en-US" sz="1600" dirty="0" smtClean="0"/>
              <a:t> variation at 330 MeV (left) and 610 MeV (right) for fixed energy tracking (no acceleration) with space charge for 0 – 10 mA and a 100mm long single bunch</a:t>
            </a:r>
          </a:p>
          <a:p>
            <a:pPr algn="ctr"/>
            <a:r>
              <a:rPr lang="en-US" sz="1600" i="1" dirty="0" smtClean="0"/>
              <a:t>With no longitudinal focusing the bunch expands in length but space charge  has little impact on transverse </a:t>
            </a:r>
            <a:r>
              <a:rPr lang="en-US" sz="1600" i="1" dirty="0" err="1" smtClean="0"/>
              <a:t>emittance</a:t>
            </a:r>
            <a:r>
              <a:rPr lang="en-US" sz="1600" i="1" dirty="0" smtClean="0"/>
              <a:t> due to strong focusing</a:t>
            </a:r>
            <a:endParaRPr lang="en-US" sz="1600" i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kern="0" dirty="0" smtClean="0">
                <a:solidFill>
                  <a:srgbClr val="0070C0"/>
                </a:solidFill>
              </a:rPr>
              <a:t>Simulation</a:t>
            </a:r>
            <a:r>
              <a:rPr lang="en-US" sz="2800" b="0" kern="0" dirty="0" smtClean="0">
                <a:solidFill>
                  <a:srgbClr val="0070C0"/>
                </a:solidFill>
              </a:rPr>
              <a:t> of an Isochronous </a:t>
            </a:r>
            <a:r>
              <a:rPr lang="en-US" sz="2800" b="0" kern="0" dirty="0">
                <a:solidFill>
                  <a:srgbClr val="0070C0"/>
                </a:solidFill>
              </a:rPr>
              <a:t>0.3-1GeV DFD</a:t>
            </a:r>
            <a:br>
              <a:rPr lang="en-US" sz="2800" b="0" kern="0" dirty="0">
                <a:solidFill>
                  <a:srgbClr val="0070C0"/>
                </a:solidFill>
              </a:rPr>
            </a:br>
            <a:r>
              <a:rPr lang="en-US" sz="2800" b="0" kern="0" dirty="0">
                <a:solidFill>
                  <a:srgbClr val="0070C0"/>
                </a:solidFill>
              </a:rPr>
              <a:t>FFAG with </a:t>
            </a:r>
            <a:r>
              <a:rPr lang="en-US" sz="2800" b="0" kern="0" dirty="0" smtClean="0">
                <a:solidFill>
                  <a:srgbClr val="0070C0"/>
                </a:solidFill>
              </a:rPr>
              <a:t>space charge </a:t>
            </a:r>
            <a:br>
              <a:rPr lang="en-US" sz="2800" b="0" kern="0" dirty="0" smtClean="0">
                <a:solidFill>
                  <a:srgbClr val="0070C0"/>
                </a:solidFill>
              </a:rPr>
            </a:br>
            <a:r>
              <a:rPr lang="en-US" sz="2800" b="0" kern="0" dirty="0" smtClean="0">
                <a:solidFill>
                  <a:srgbClr val="0070C0"/>
                </a:solidFill>
              </a:rPr>
              <a:t>S. Sheehy/A. </a:t>
            </a:r>
            <a:r>
              <a:rPr lang="en-US" sz="2800" b="0" kern="0" dirty="0" err="1" smtClean="0">
                <a:solidFill>
                  <a:srgbClr val="0070C0"/>
                </a:solidFill>
              </a:rPr>
              <a:t>Adelmann</a:t>
            </a:r>
            <a:r>
              <a:rPr lang="en-US" sz="2800" b="0" kern="0" dirty="0">
                <a:solidFill>
                  <a:srgbClr val="0070C0"/>
                </a:solidFill>
              </a:rPr>
              <a:t/>
            </a:r>
            <a:br>
              <a:rPr lang="en-US" sz="2800" b="0" kern="0" dirty="0">
                <a:solidFill>
                  <a:srgbClr val="0070C0"/>
                </a:solidFill>
              </a:rPr>
            </a:br>
            <a:endParaRPr lang="en-US" sz="2800" b="0" dirty="0">
              <a:solidFill>
                <a:srgbClr val="0070C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200400" cy="41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29" y="1447800"/>
            <a:ext cx="3452621" cy="41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1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Turn-by-turn radial position vs energy for </a:t>
            </a:r>
            <a:r>
              <a:rPr lang="en-US" dirty="0" smtClean="0"/>
              <a:t>a low </a:t>
            </a:r>
            <a:r>
              <a:rPr lang="en-US" dirty="0"/>
              <a:t>intensity beam in the serpentine channel </a:t>
            </a:r>
            <a:r>
              <a:rPr lang="en-US" dirty="0" smtClean="0"/>
              <a:t>accelerated to </a:t>
            </a:r>
            <a:r>
              <a:rPr lang="en-US" dirty="0"/>
              <a:t>500MeV.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kern="0" dirty="0" smtClean="0">
                <a:solidFill>
                  <a:srgbClr val="0070C0"/>
                </a:solidFill>
              </a:rPr>
              <a:t>Simulation</a:t>
            </a:r>
            <a:r>
              <a:rPr lang="en-US" sz="2800" b="0" kern="0" dirty="0" smtClean="0">
                <a:solidFill>
                  <a:srgbClr val="0070C0"/>
                </a:solidFill>
              </a:rPr>
              <a:t> of an Isochronous </a:t>
            </a:r>
            <a:r>
              <a:rPr lang="en-US" sz="2800" b="0" kern="0" dirty="0">
                <a:solidFill>
                  <a:srgbClr val="0070C0"/>
                </a:solidFill>
              </a:rPr>
              <a:t>0.3-1GeV DFD</a:t>
            </a:r>
            <a:br>
              <a:rPr lang="en-US" sz="2800" b="0" kern="0" dirty="0">
                <a:solidFill>
                  <a:srgbClr val="0070C0"/>
                </a:solidFill>
              </a:rPr>
            </a:br>
            <a:r>
              <a:rPr lang="en-US" sz="2800" b="0" kern="0" dirty="0">
                <a:solidFill>
                  <a:srgbClr val="0070C0"/>
                </a:solidFill>
              </a:rPr>
              <a:t>FFAG with </a:t>
            </a:r>
            <a:r>
              <a:rPr lang="en-US" sz="2800" b="0" kern="0" dirty="0" smtClean="0">
                <a:solidFill>
                  <a:srgbClr val="0070C0"/>
                </a:solidFill>
              </a:rPr>
              <a:t>space charge </a:t>
            </a:r>
            <a:br>
              <a:rPr lang="en-US" sz="2800" b="0" kern="0" dirty="0" smtClean="0">
                <a:solidFill>
                  <a:srgbClr val="0070C0"/>
                </a:solidFill>
              </a:rPr>
            </a:br>
            <a:r>
              <a:rPr lang="en-US" sz="2800" b="0" kern="0" dirty="0" smtClean="0">
                <a:solidFill>
                  <a:srgbClr val="0070C0"/>
                </a:solidFill>
              </a:rPr>
              <a:t>S. Sheehy/A. </a:t>
            </a:r>
            <a:r>
              <a:rPr lang="en-US" sz="2800" b="0" kern="0" dirty="0" err="1" smtClean="0">
                <a:solidFill>
                  <a:srgbClr val="0070C0"/>
                </a:solidFill>
              </a:rPr>
              <a:t>Adelmann</a:t>
            </a:r>
            <a:r>
              <a:rPr lang="en-US" sz="2800" b="0" kern="0" dirty="0">
                <a:solidFill>
                  <a:srgbClr val="0070C0"/>
                </a:solidFill>
              </a:rPr>
              <a:t/>
            </a:r>
            <a:br>
              <a:rPr lang="en-US" sz="2800" b="0" kern="0" dirty="0">
                <a:solidFill>
                  <a:srgbClr val="0070C0"/>
                </a:solidFill>
              </a:rPr>
            </a:br>
            <a:endParaRPr lang="en-US" sz="2800" b="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2" y="3631748"/>
            <a:ext cx="2135938" cy="15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3307"/>
            <a:ext cx="2413527" cy="153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34" y="1390650"/>
            <a:ext cx="373466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3061887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Serpentine channel for  = 4=3 contours </a:t>
            </a:r>
            <a:r>
              <a:rPr lang="en-US" sz="1400" dirty="0" smtClean="0"/>
              <a:t>plotted for </a:t>
            </a:r>
            <a:r>
              <a:rPr lang="en-US" sz="1400" dirty="0"/>
              <a:t>regularly spaced values of x=y.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181600"/>
            <a:ext cx="3809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Maximum </a:t>
            </a:r>
            <a:r>
              <a:rPr lang="en-US" sz="1400" dirty="0" smtClean="0"/>
              <a:t>serpentine </a:t>
            </a:r>
            <a:r>
              <a:rPr lang="en-US" sz="1400" dirty="0"/>
              <a:t>acceptance in degrees for </a:t>
            </a:r>
            <a:r>
              <a:rPr lang="en-US" sz="1400" dirty="0" smtClean="0"/>
              <a:t>varying voltage </a:t>
            </a:r>
            <a:r>
              <a:rPr lang="en-US" sz="1400" dirty="0"/>
              <a:t>per turn and harmonic number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18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Compacting the</a:t>
            </a:r>
            <a:r>
              <a:rPr lang="en-US" dirty="0" smtClean="0"/>
              <a:t> FFAG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footprint of CW/DC FFAG accelerators is decreasing rapidly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Light </a:t>
            </a:r>
            <a:r>
              <a:rPr lang="en-US" sz="2000" dirty="0" err="1" smtClean="0"/>
              <a:t>NbSn</a:t>
            </a:r>
            <a:r>
              <a:rPr lang="en-US" sz="2000" dirty="0" smtClean="0"/>
              <a:t>/</a:t>
            </a:r>
            <a:r>
              <a:rPr lang="en-US" sz="2000" dirty="0" err="1" smtClean="0"/>
              <a:t>NbTi</a:t>
            </a:r>
            <a:r>
              <a:rPr lang="en-US" sz="2000" dirty="0" smtClean="0"/>
              <a:t>  </a:t>
            </a:r>
            <a:r>
              <a:rPr lang="en-US" sz="2000" dirty="0" smtClean="0"/>
              <a:t>self-shielding SC magnets are under design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 conceptual design for a SC RF pillbox cavity design (50 cm x 5 cm) has been completed and achieves 10 MV/m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Stable – no resonance crossing machine tunes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8229600" cy="34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3276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Strong-focusing tunes:</a:t>
            </a:r>
          </a:p>
          <a:p>
            <a:r>
              <a:rPr lang="en-US" sz="1200" dirty="0" smtClean="0">
                <a:sym typeface="Symbol"/>
              </a:rPr>
              <a:t>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 = 1.3</a:t>
            </a:r>
          </a:p>
          <a:p>
            <a:r>
              <a:rPr lang="en-US" sz="1200" dirty="0" smtClean="0">
                <a:sym typeface="Symbol"/>
              </a:rPr>
              <a:t>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=0.7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46126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RLA FFAG</a:t>
            </a:r>
          </a:p>
          <a:p>
            <a:r>
              <a:rPr lang="en-US" dirty="0">
                <a:solidFill>
                  <a:srgbClr val="A50021"/>
                </a:solidFill>
              </a:rPr>
              <a:t>i</a:t>
            </a:r>
            <a:r>
              <a:rPr lang="en-US" dirty="0" smtClean="0">
                <a:solidFill>
                  <a:srgbClr val="A50021"/>
                </a:solidFill>
              </a:rPr>
              <a:t>s stable !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5287249"/>
            <a:ext cx="1835161" cy="12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79" y="2365623"/>
            <a:ext cx="1611952" cy="11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FFAG Tracking summary: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3.7 m radius, 4-cell; 4x2m straights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9200" y="2286000"/>
            <a:ext cx="904875" cy="400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300 </a:t>
            </a:r>
            <a:r>
              <a:rPr lang="en-US" sz="1000" b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67000" y="3121660"/>
            <a:ext cx="904875" cy="400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52</a:t>
            </a:r>
            <a:r>
              <a:rPr lang="en-US" sz="1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0 </a:t>
            </a: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2438400"/>
            <a:ext cx="209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48000" y="3006725"/>
            <a:ext cx="0" cy="1936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76350" y="5245735"/>
            <a:ext cx="904875" cy="3835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100 mr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55359" y="6340845"/>
            <a:ext cx="904875" cy="400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4</a:t>
            </a:r>
            <a:r>
              <a:rPr lang="en-US" sz="1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0  </a:t>
            </a:r>
            <a:r>
              <a:rPr lang="en-US" sz="1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00250" y="5379085"/>
            <a:ext cx="209550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009900" y="5998210"/>
            <a:ext cx="0" cy="22860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85850" y="1026795"/>
            <a:ext cx="199072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 @injection (200 MeV)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24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240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57,600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39,460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009900" y="1028700"/>
            <a:ext cx="204787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@500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36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225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81000π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94,132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00625" y="990600"/>
            <a:ext cx="214312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@1000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39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150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58,500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105,824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76400" y="3740785"/>
            <a:ext cx="5715000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Times New Roman"/>
                <a:ea typeface="Times New Roman"/>
              </a:rPr>
              <a:t>Stable </a:t>
            </a:r>
            <a:r>
              <a:rPr lang="en-US" sz="1400" b="1" i="1" dirty="0" smtClean="0">
                <a:latin typeface="Times New Roman"/>
                <a:ea typeface="Times New Roman"/>
              </a:rPr>
              <a:t>horizontal </a:t>
            </a:r>
            <a:r>
              <a:rPr lang="en-US" sz="1400" b="1" i="1" dirty="0" smtClean="0">
                <a:effectLst/>
                <a:latin typeface="Times New Roman"/>
                <a:ea typeface="Times New Roman"/>
              </a:rPr>
              <a:t>Beam </a:t>
            </a:r>
            <a:r>
              <a:rPr lang="en-US" sz="1400" b="1" i="1" dirty="0">
                <a:effectLst/>
                <a:latin typeface="Times New Roman"/>
                <a:ea typeface="Times New Roman"/>
              </a:rPr>
              <a:t>size vs. </a:t>
            </a:r>
            <a:r>
              <a:rPr lang="en-US" sz="1400" b="1" i="1" dirty="0" smtClean="0">
                <a:effectLst/>
                <a:latin typeface="Times New Roman"/>
                <a:ea typeface="Times New Roman"/>
              </a:rPr>
              <a:t>Energy, tracked in 3cm steps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19200" y="4114800"/>
            <a:ext cx="1971675" cy="11309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 @injection (200 MeV)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30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 x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8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240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165</a:t>
            </a: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105150" y="4171950"/>
            <a:ext cx="1971675" cy="1266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@500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33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 x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6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198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229</a:t>
            </a: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029200" y="4171950"/>
            <a:ext cx="2095500" cy="1266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@1000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30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 x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4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120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216</a:t>
            </a: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28600" y="6550223"/>
            <a:ext cx="8153400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Times New Roman"/>
                <a:ea typeface="Times New Roman"/>
              </a:rPr>
              <a:t>Stable Vertical Beam size vs. Energy: tracking ends at ±1cm, vertical magnet </a:t>
            </a:r>
            <a:r>
              <a:rPr lang="en-US" sz="1400" b="1" i="1" dirty="0" smtClean="0">
                <a:effectLst/>
                <a:latin typeface="Times New Roman"/>
                <a:ea typeface="Times New Roman"/>
              </a:rPr>
              <a:t>gap, tracked in 3mm steps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7"/>
          <a:stretch/>
        </p:blipFill>
        <p:spPr bwMode="auto">
          <a:xfrm>
            <a:off x="7413171" y="3175120"/>
            <a:ext cx="1343025" cy="199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12" y="2319337"/>
            <a:ext cx="1621566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650107" cy="117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351189" y="5295900"/>
            <a:ext cx="55381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10  </a:t>
            </a:r>
            <a:r>
              <a:rPr lang="en-US" sz="10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1712076" cy="12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9" y="5334000"/>
            <a:ext cx="1673455" cy="12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FFAG Tracking summary: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1.2 m ext. radius, racetrack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32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413263"/>
            <a:ext cx="18859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2366962"/>
            <a:ext cx="1704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31" y="2414587"/>
            <a:ext cx="16097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305425"/>
            <a:ext cx="17335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67325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95900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19200" y="2286000"/>
            <a:ext cx="904875" cy="3835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330 </a:t>
            </a:r>
            <a:r>
              <a:rPr lang="en-US" sz="1000" b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667000" y="3121660"/>
            <a:ext cx="904875" cy="3835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180 mm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2438400"/>
            <a:ext cx="209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48000" y="3006725"/>
            <a:ext cx="0" cy="19367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76350" y="5245735"/>
            <a:ext cx="904875" cy="3835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100 mr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55359" y="6320571"/>
            <a:ext cx="904875" cy="4001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15  </a:t>
            </a:r>
            <a:r>
              <a:rPr lang="en-US" sz="1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00250" y="5379085"/>
            <a:ext cx="209550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009900" y="5998210"/>
            <a:ext cx="0" cy="22860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85850" y="1026795"/>
            <a:ext cx="199072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 @injection (200 MeV)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8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293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23440π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16,059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009900" y="1028700"/>
            <a:ext cx="204787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@500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12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220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26400π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30680π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000625" y="990600"/>
            <a:ext cx="2143125" cy="13388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@1000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Tracked: 13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cm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x 165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21450π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38802π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68730" y="3654623"/>
            <a:ext cx="5715000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effectLst/>
                <a:latin typeface="Times New Roman"/>
                <a:ea typeface="Times New Roman"/>
              </a:rPr>
              <a:t>                            Stable </a:t>
            </a:r>
            <a:r>
              <a:rPr lang="en-US" sz="1400" b="1" i="1" dirty="0" smtClean="0">
                <a:latin typeface="Times New Roman"/>
                <a:ea typeface="Times New Roman"/>
              </a:rPr>
              <a:t>horizontal </a:t>
            </a:r>
            <a:r>
              <a:rPr lang="en-US" sz="1400" b="1" i="1" dirty="0" smtClean="0">
                <a:effectLst/>
                <a:latin typeface="Times New Roman"/>
                <a:ea typeface="Times New Roman"/>
              </a:rPr>
              <a:t>Beam </a:t>
            </a:r>
            <a:r>
              <a:rPr lang="en-US" sz="1400" b="1" i="1" dirty="0">
                <a:effectLst/>
                <a:latin typeface="Times New Roman"/>
                <a:ea typeface="Times New Roman"/>
              </a:rPr>
              <a:t>size vs. </a:t>
            </a:r>
            <a:r>
              <a:rPr lang="en-US" sz="1400" b="1" i="1" dirty="0" smtClean="0">
                <a:effectLst/>
                <a:latin typeface="Times New Roman"/>
                <a:ea typeface="Times New Roman"/>
              </a:rPr>
              <a:t>Energy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19200" y="4114800"/>
            <a:ext cx="1971675" cy="11309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 @injection (200 MeV)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10 mm x 9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90π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62</a:t>
            </a: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mm-</a:t>
            </a:r>
            <a:r>
              <a:rPr lang="en-US" sz="12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105150" y="4171950"/>
            <a:ext cx="1971675" cy="1266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 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@500 MeV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11 mm x 7 mr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77π mm-mr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</a:t>
            </a:r>
            <a:r>
              <a:rPr lang="en-US" sz="1200" b="1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89π mm-mr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029200" y="4171950"/>
            <a:ext cx="2095500" cy="1266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Stable beam area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@1000 MeV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10 mm x 5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50π 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90π 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176336" y="6550223"/>
            <a:ext cx="6519863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effectLst/>
                <a:latin typeface="Times New Roman"/>
                <a:ea typeface="Times New Roman"/>
              </a:rPr>
              <a:t>Stable Vertical Beam size vs. Energy: tracking ends at ±1cm, vertical magnet gap 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351189" y="5295900"/>
            <a:ext cx="55381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10  </a:t>
            </a:r>
            <a:r>
              <a:rPr lang="en-US" sz="10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6" r="26255"/>
          <a:stretch/>
        </p:blipFill>
        <p:spPr bwMode="auto">
          <a:xfrm>
            <a:off x="7543800" y="3460662"/>
            <a:ext cx="914400" cy="199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5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Motivation and Background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Next generation </a:t>
            </a:r>
            <a:r>
              <a:rPr lang="en-US" dirty="0" smtClean="0">
                <a:solidFill>
                  <a:srgbClr val="0070C0"/>
                </a:solidFill>
              </a:rPr>
              <a:t>high-energy </a:t>
            </a:r>
            <a:r>
              <a:rPr lang="en-US" dirty="0" smtClean="0">
                <a:solidFill>
                  <a:srgbClr val="0070C0"/>
                </a:solidFill>
              </a:rPr>
              <a:t>fixed field accelerators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Medical, security, energy applications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 CW FFAGs ; i.e. strong-focusing cyclotrons</a:t>
            </a:r>
          </a:p>
          <a:p>
            <a:pPr lvl="3"/>
            <a:r>
              <a:rPr lang="en-US" dirty="0" smtClean="0"/>
              <a:t>Relativistic energies: ~200 MeV – 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Compact versions</a:t>
            </a:r>
            <a:endParaRPr lang="en-US" dirty="0" smtClean="0"/>
          </a:p>
          <a:p>
            <a:pPr lvl="3"/>
            <a:r>
              <a:rPr lang="en-US" dirty="0" smtClean="0"/>
              <a:t>Constant machine tunes (optimized gradients)</a:t>
            </a:r>
          </a:p>
          <a:p>
            <a:pPr lvl="3"/>
            <a:r>
              <a:rPr lang="en-US" dirty="0" smtClean="0"/>
              <a:t>High mA currents (low losses)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1" dirty="0" smtClean="0"/>
              <a:t>These machines require high gradient acceleration; and SCRF for high currents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Compactness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Low extraction losses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Large horizontal aperture of the FFAG, like the cyclotron, is a challenging problem for SCRF design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ZGOUBI simulations of the  circular FFAG</a:t>
            </a:r>
            <a:br>
              <a:rPr lang="en-US" dirty="0" smtClean="0"/>
            </a:br>
            <a:r>
              <a:rPr lang="en-US" dirty="0" smtClean="0"/>
              <a:t>Haj-Tahar Malek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291263" cy="19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cjj\Downloads\gnuplot_be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r="32998" b="41374"/>
          <a:stretch/>
        </p:blipFill>
        <p:spPr bwMode="auto">
          <a:xfrm>
            <a:off x="533400" y="4256314"/>
            <a:ext cx="4026122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025" y="6106885"/>
            <a:ext cx="787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Periodic </a:t>
            </a:r>
            <a:r>
              <a:rPr lang="en-GB" sz="1400" dirty="0" err="1" smtClean="0"/>
              <a:t>betatron</a:t>
            </a:r>
            <a:r>
              <a:rPr lang="en-GB" sz="1400" dirty="0" smtClean="0"/>
              <a:t> functions vs energy at azimuthal angle =0. – analytical model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7412" name="Picture 4" descr="C:\Users\cjj\Documents\Conferences\FFAG14\gnuplot_alf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/>
          <a:stretch/>
        </p:blipFill>
        <p:spPr bwMode="auto">
          <a:xfrm>
            <a:off x="4625436" y="4256314"/>
            <a:ext cx="4301300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2987323" cy="191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lum contras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2819400" cy="200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Comparing fixed-field Dynamic Apertures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15959" r="13929" b="18381"/>
          <a:stretch/>
        </p:blipFill>
        <p:spPr bwMode="auto">
          <a:xfrm>
            <a:off x="7048500" y="1679683"/>
            <a:ext cx="838200" cy="428847"/>
          </a:xfrm>
          <a:prstGeom prst="ellipse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20496" r="12873" b="20109"/>
          <a:stretch/>
        </p:blipFill>
        <p:spPr bwMode="auto">
          <a:xfrm>
            <a:off x="2454728" y="1830218"/>
            <a:ext cx="685801" cy="278312"/>
          </a:xfrm>
          <a:prstGeom prst="ellipse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676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cyclotron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43943" y="21054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cyclotron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4505" y="3593068"/>
            <a:ext cx="333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FFAG: Horizontal – 1 cm steps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3583200"/>
            <a:ext cx="360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FFAG: Vertical – 1 mm steps 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831521" cy="162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-304800" y="5867400"/>
            <a:ext cx="248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Tracked: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130 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mm x 165 </a:t>
            </a:r>
            <a:r>
              <a:rPr lang="en-US" sz="1200" i="1" dirty="0" err="1">
                <a:solidFill>
                  <a:srgbClr val="C00000"/>
                </a:solidFill>
                <a:latin typeface="Times New Roman"/>
                <a:ea typeface="Times New Roman"/>
              </a:rPr>
              <a:t>mr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 = </a:t>
            </a:r>
            <a:r>
              <a:rPr lang="en-US" sz="12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21450π 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latin typeface="Times New Roman"/>
                <a:ea typeface="Times New Roman"/>
              </a:rPr>
              <a:t>mr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38820π mm-</a:t>
            </a:r>
            <a:r>
              <a:rPr lang="en-US" sz="1200" b="1" i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mr</a:t>
            </a:r>
            <a:r>
              <a:rPr lang="en-US" sz="1200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en-US" sz="1200" dirty="0">
              <a:latin typeface="Times New Roman"/>
              <a:ea typeface="Times New Roman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4811077"/>
            <a:ext cx="2162176" cy="15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81251" y="5743575"/>
            <a:ext cx="2095500" cy="12668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Tracked: 10 mm x 5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 50π 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=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90π 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-6803" y="4038600"/>
            <a:ext cx="8707210" cy="9233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FFAG Stable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beam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area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@1000 MeV vs. DA of 800 MeV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Dae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</a:t>
            </a:r>
            <a:r>
              <a:rPr lang="en-US" b="1" dirty="0" err="1" smtClean="0">
                <a:solidFill>
                  <a:srgbClr val="C00000"/>
                </a:solidFill>
                <a:latin typeface="Times New Roman"/>
                <a:ea typeface="Times New Roman"/>
                <a:sym typeface="Symbol"/>
              </a:rPr>
              <a:t>a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lus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cyclotron*: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factor of 4 larger for ~ a factor of 4 smaller footprint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-574222" y="2765235"/>
            <a:ext cx="2672444" cy="83099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C00000"/>
                </a:solidFill>
                <a:latin typeface="Times New Roman"/>
                <a:ea typeface="Times New Roman"/>
              </a:rPr>
              <a:t>8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0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 x 293 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H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= </a:t>
            </a:r>
            <a:r>
              <a:rPr lang="en-US" sz="1200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23,440π 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= </a:t>
            </a:r>
            <a:r>
              <a:rPr lang="en-US" sz="12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16,059</a:t>
            </a:r>
            <a:r>
              <a:rPr lang="en-US" sz="12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265714" y="2743200"/>
            <a:ext cx="2359201" cy="113093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10 mm x 9 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V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90π 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  <a:sym typeface="Symbol"/>
              </a:rPr>
              <a:t></a:t>
            </a:r>
            <a:r>
              <a:rPr lang="en-US" sz="1200" i="1" baseline="-25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norm</a:t>
            </a:r>
            <a:r>
              <a:rPr lang="en-US" sz="1200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=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62</a:t>
            </a:r>
            <a:r>
              <a:rPr lang="en-US" sz="12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π </a:t>
            </a: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mm-</a:t>
            </a:r>
            <a:r>
              <a:rPr lang="en-US" sz="1200" b="1" i="1" dirty="0" err="1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mr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1079519"/>
            <a:ext cx="8763000" cy="9233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FFAG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Stable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beam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area 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Times New Roman"/>
              </a:rPr>
              <a:t>@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200 MeV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vs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DA of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ultracompact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250 MeV cyclotron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276386" cy="181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921057" y="6477000"/>
            <a:ext cx="2765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*F. </a:t>
            </a:r>
            <a:r>
              <a:rPr lang="en-US" sz="1200" dirty="0" err="1" smtClean="0"/>
              <a:t>Meot</a:t>
            </a:r>
            <a:r>
              <a:rPr lang="en-US" sz="1200" dirty="0" smtClean="0"/>
              <a:t>, et. al., Proc.  IPAC2012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73414" y="6524617"/>
            <a:ext cx="3013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*FFAG vert</a:t>
            </a:r>
            <a:r>
              <a:rPr lang="en-US" sz="1200" dirty="0">
                <a:solidFill>
                  <a:srgbClr val="002060"/>
                </a:solidFill>
              </a:rPr>
              <a:t>. stable area at aperture limits.</a:t>
            </a:r>
          </a:p>
        </p:txBody>
      </p:sp>
    </p:spTree>
    <p:extLst>
      <p:ext uri="{BB962C8B-B14F-4D97-AF65-F5344CB8AC3E}">
        <p14:creationId xmlns:p14="http://schemas.microsoft.com/office/powerpoint/2010/main" val="4098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 descr="Fig_Top_View_4m_050813a.jpg"/>
          <p:cNvPicPr>
            <a:picLocks noChangeAspect="1"/>
          </p:cNvPicPr>
          <p:nvPr/>
        </p:nvPicPr>
        <p:blipFill rotWithShape="1">
          <a:blip r:embed="rId3"/>
          <a:srcRect b="14478"/>
          <a:stretch/>
        </p:blipFill>
        <p:spPr>
          <a:xfrm>
            <a:off x="304800" y="761394"/>
            <a:ext cx="4724400" cy="236280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44285" y="195943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2400" kern="0" dirty="0" smtClean="0"/>
              <a:t> MAGNETS and modeling</a:t>
            </a:r>
            <a:endParaRPr lang="en-US" sz="2400" kern="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4963"/>
              </p:ext>
            </p:extLst>
          </p:nvPr>
        </p:nvGraphicFramePr>
        <p:xfrm>
          <a:off x="5257800" y="216187"/>
          <a:ext cx="3592177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3463"/>
                <a:gridCol w="574748"/>
                <a:gridCol w="933966"/>
              </a:tblGrid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magnets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SC</a:t>
                      </a:r>
                      <a:r>
                        <a:rPr lang="en-US" sz="1200" baseline="0" dirty="0" smtClean="0"/>
                        <a:t> coils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Peak magnetic field on coils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</a:t>
                      </a:r>
                      <a:r>
                        <a:rPr lang="en-US" sz="1200" baseline="0" dirty="0" smtClean="0"/>
                        <a:t> Beam Pipe gap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Superconductor</a:t>
                      </a:r>
                      <a:r>
                        <a:rPr lang="en-US" sz="1200" baseline="0" dirty="0" smtClean="0"/>
                        <a:t>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NbTi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Operating</a:t>
                      </a:r>
                      <a:r>
                        <a:rPr lang="en-US" sz="1200" baseline="0" dirty="0" smtClean="0"/>
                        <a:t> Temperature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Superconducting cable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Rutherford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Coil</a:t>
                      </a:r>
                      <a:r>
                        <a:rPr lang="en-US" sz="1200" baseline="0" dirty="0" smtClean="0"/>
                        <a:t> ampere-turns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 system</a:t>
                      </a:r>
                      <a:r>
                        <a:rPr lang="en-US" sz="1200" baseline="0" dirty="0" smtClean="0"/>
                        <a:t> height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</a:t>
                      </a:r>
                      <a:endParaRPr lang="en-US" sz="1200" dirty="0"/>
                    </a:p>
                  </a:txBody>
                  <a:tcPr/>
                </a:tc>
              </a:tr>
              <a:tr h="247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Weight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626" y="3124200"/>
            <a:ext cx="459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One straight section occupied by RF cavities </a:t>
            </a:r>
          </a:p>
          <a:p>
            <a:pPr algn="ctr"/>
            <a:r>
              <a:rPr lang="en-US" sz="1600" b="1" dirty="0" smtClean="0"/>
              <a:t>and injection/extraction in the other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14747" y="2251671"/>
            <a:ext cx="80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&lt; 3 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4799" y="2837437"/>
            <a:ext cx="99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&lt; 5 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45315" y="1066800"/>
            <a:ext cx="172431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619870" y="1447800"/>
            <a:ext cx="1649762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619870" y="2514600"/>
            <a:ext cx="1649762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545315" y="2895600"/>
            <a:ext cx="172431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29" descr="Fig_Bz(fi)_05071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39" y="3733800"/>
            <a:ext cx="2783262" cy="2236242"/>
          </a:xfrm>
          <a:prstGeom prst="rect">
            <a:avLst/>
          </a:prstGeom>
        </p:spPr>
      </p:pic>
      <p:pic>
        <p:nvPicPr>
          <p:cNvPr id="31" name="Picture 30" descr="Fif_IntBz(R)_050713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05200"/>
            <a:ext cx="2590800" cy="24494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93467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magnetic field is relatively flat under the F-pole but the angular  field length strongly depends on the radius</a:t>
            </a:r>
            <a:r>
              <a:rPr lang="en-US" sz="1600" dirty="0"/>
              <a:t> </a:t>
            </a:r>
            <a:r>
              <a:rPr lang="en-US" sz="1600" dirty="0" smtClean="0"/>
              <a:t>providing the  needed range from injection to extraction. The return flux provides the D or reverse gradient but needs careful optimization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74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the 2m straight, 3.7 m radius, ~2T fields </a:t>
            </a:r>
          </a:p>
          <a:p>
            <a:r>
              <a:rPr lang="en-US" dirty="0" smtClean="0"/>
              <a:t>Remove 2 m straights from sides and add to two opposing straights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4" t="21265" r="-926" b="46836"/>
          <a:stretch/>
        </p:blipFill>
        <p:spPr bwMode="auto">
          <a:xfrm>
            <a:off x="228600" y="2667000"/>
            <a:ext cx="3264611" cy="18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029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Layout of racetrack FFAG for simulations and half arc layout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42356" y="43245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4m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42356" y="3424565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12m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99556" y="3577140"/>
            <a:ext cx="996044" cy="108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29985" y="3577140"/>
            <a:ext cx="1012371" cy="21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7" t="52775"/>
          <a:stretch/>
        </p:blipFill>
        <p:spPr bwMode="auto">
          <a:xfrm>
            <a:off x="3313128" y="2667000"/>
            <a:ext cx="1976911" cy="18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722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PyZoubi</a:t>
            </a:r>
            <a:r>
              <a:rPr lang="en-US" sz="1400" dirty="0" smtClean="0"/>
              <a:t> tracks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44623"/>
            <a:ext cx="3276600" cy="24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30285" y="344190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m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048000" y="2819400"/>
            <a:ext cx="0" cy="622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48000" y="3703511"/>
            <a:ext cx="0" cy="6210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Circular vs Racetrack simulations using </a:t>
            </a:r>
            <a:r>
              <a:rPr lang="en-US" sz="2800" dirty="0" err="1" smtClean="0"/>
              <a:t>PyZgoubi</a:t>
            </a:r>
            <a:r>
              <a:rPr lang="en-US" sz="2800" dirty="0" smtClean="0"/>
              <a:t>/ R. Appleby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280513"/>
              </p:ext>
            </p:extLst>
          </p:nvPr>
        </p:nvGraphicFramePr>
        <p:xfrm>
          <a:off x="955177" y="4267200"/>
          <a:ext cx="2971800" cy="179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833"/>
                <a:gridCol w="1052837"/>
                <a:gridCol w="960130"/>
              </a:tblGrid>
              <a:tr h="36957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Dynamic aperture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Horizontal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π.mm.mrad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Vertical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π.mm.mrad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74700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4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72600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 turns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156300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364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155100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356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Macintosh HD:Users:robappleby:Documents:IPAC14:Carolpaper:plots:PZ_optics:cell_ring_tune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2530"/>
            <a:ext cx="3339148" cy="223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robappleby:Documents:zgoubi:work:carol_20140218:results:cell_tun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98" y="1192530"/>
            <a:ext cx="3375025" cy="2312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400" y="3657600"/>
            <a:ext cx="7870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Machine tunes for the 2m ring (left) and the mini-racetrack FFAGs (right) as a function of beam energy.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Very preliminary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DA  for circular (left) and racetrack (right) computed with </a:t>
            </a:r>
            <a:r>
              <a:rPr lang="en-US" sz="1400" dirty="0" err="1" smtClean="0"/>
              <a:t>PyZoubi</a:t>
            </a:r>
            <a:endParaRPr lang="en-US" sz="1400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272487"/>
              </p:ext>
            </p:extLst>
          </p:nvPr>
        </p:nvGraphicFramePr>
        <p:xfrm>
          <a:off x="4800600" y="4191000"/>
          <a:ext cx="2971800" cy="179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833"/>
                <a:gridCol w="1052837"/>
                <a:gridCol w="960130"/>
              </a:tblGrid>
              <a:tr h="36957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Dynamic aperture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Horizontal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π.mm.mrad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Vertical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π.mm.mrad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</a:rPr>
                        <a:t>25000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46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4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</a:rPr>
                        <a:t>23700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</a:rPr>
                        <a:t>43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 turns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</a:rPr>
                        <a:t>63000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277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 MeV</a:t>
                      </a:r>
                      <a:endParaRPr lang="en-US" sz="1000"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200 turns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63000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</a:rPr>
                        <a:t>223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Error Analysis: Circular vs Racetrack - R. Appleby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Racetrack is showing similar stability to misalignments and errors</a:t>
            </a:r>
            <a:endParaRPr lang="en-US" dirty="0"/>
          </a:p>
        </p:txBody>
      </p:sp>
      <p:pic>
        <p:nvPicPr>
          <p:cNvPr id="6" name="Picture 5" descr="Macintosh HD:Users:robappleby:Desktop:carol_data_ring:DA.ring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2514600"/>
            <a:ext cx="43434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robappleby:Desktop:carol_data_run3_rt:DA.rt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5" y="2514600"/>
            <a:ext cx="4518343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8774" y="5825671"/>
            <a:ext cx="7870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relative drop in dynamic aperture as a function of misalignment for the circular </a:t>
            </a:r>
            <a:r>
              <a:rPr lang="en-GB" sz="1400" dirty="0" smtClean="0"/>
              <a:t>2m straights </a:t>
            </a:r>
            <a:r>
              <a:rPr lang="en-GB" sz="1400" dirty="0"/>
              <a:t>FFAG </a:t>
            </a:r>
            <a:r>
              <a:rPr lang="en-GB" sz="1400" dirty="0" smtClean="0"/>
              <a:t>(left and the 4m straights racetrack (right) computed </a:t>
            </a:r>
            <a:r>
              <a:rPr lang="en-GB" sz="1400" dirty="0"/>
              <a:t>with </a:t>
            </a:r>
            <a:r>
              <a:rPr lang="en-GB" sz="1400" dirty="0" err="1"/>
              <a:t>PyZgoubi</a:t>
            </a:r>
            <a:r>
              <a:rPr lang="en-GB" sz="1400" dirty="0"/>
              <a:t>.</a:t>
            </a:r>
            <a:endParaRPr lang="en-US" sz="1400" dirty="0"/>
          </a:p>
          <a:p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56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of a FFAG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/>
              <a:t>cyclotron for medium energies (~</a:t>
            </a:r>
            <a:r>
              <a:rPr lang="en-US" dirty="0" smtClean="0">
                <a:sym typeface="Symbol"/>
              </a:rPr>
              <a:t>100-200 MeV) and equivalent footprint</a:t>
            </a:r>
          </a:p>
          <a:p>
            <a:r>
              <a:rPr lang="en-US" dirty="0" smtClean="0">
                <a:sym typeface="Symbol"/>
              </a:rPr>
              <a:t>DA aperture for these new constant-tune isochronous FFAGs are large – tens of thousands of  mm-</a:t>
            </a:r>
            <a:r>
              <a:rPr lang="en-US" dirty="0" err="1" smtClean="0">
                <a:sym typeface="Symbol"/>
              </a:rPr>
              <a:t>mr</a:t>
            </a:r>
            <a:r>
              <a:rPr lang="en-US" dirty="0" smtClean="0">
                <a:sym typeface="Symbol"/>
              </a:rPr>
              <a:t> (normalized)</a:t>
            </a:r>
          </a:p>
          <a:p>
            <a:r>
              <a:rPr lang="en-US" dirty="0" smtClean="0">
                <a:sym typeface="Symbol"/>
              </a:rPr>
              <a:t>DA scales almost completely geometrically with size of the machine – </a:t>
            </a:r>
            <a:r>
              <a:rPr lang="en-US" dirty="0" err="1" smtClean="0">
                <a:sym typeface="Symbol"/>
              </a:rPr>
              <a:t>ultracompact</a:t>
            </a:r>
            <a:r>
              <a:rPr lang="en-US" dirty="0" smtClean="0">
                <a:sym typeface="Symbol"/>
              </a:rPr>
              <a:t> FFAGs show identical dynamical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2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 specifications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horizontal beam aperture of 50 cm</a:t>
            </a:r>
          </a:p>
          <a:p>
            <a:r>
              <a:rPr lang="en-US" dirty="0" smtClean="0"/>
              <a:t>Cavity should operate at 150 or 200 MHz (harmonic of the revolution frequency)</a:t>
            </a:r>
          </a:p>
          <a:p>
            <a:r>
              <a:rPr lang="en-US" dirty="0" smtClean="0"/>
              <a:t>Should provide at least 5 MV for proton beam with energies 200 – 900 MeV</a:t>
            </a:r>
          </a:p>
          <a:p>
            <a:r>
              <a:rPr lang="en-US" dirty="0" smtClean="0"/>
              <a:t>Peak magnetic field should be no more than 160 </a:t>
            </a:r>
            <a:r>
              <a:rPr lang="en-US" dirty="0" err="1" smtClean="0"/>
              <a:t>mT</a:t>
            </a:r>
            <a:r>
              <a:rPr lang="en-US" dirty="0" smtClean="0"/>
              <a:t> (preferably, 120 </a:t>
            </a:r>
            <a:r>
              <a:rPr lang="en-US" dirty="0" err="1" smtClean="0"/>
              <a:t>mT</a:t>
            </a:r>
            <a:r>
              <a:rPr lang="en-US" dirty="0" smtClean="0"/>
              <a:t> or less)</a:t>
            </a:r>
          </a:p>
          <a:p>
            <a:r>
              <a:rPr lang="en-US" dirty="0" smtClean="0"/>
              <a:t>Peak electric field should be minimized</a:t>
            </a:r>
          </a:p>
          <a:p>
            <a:r>
              <a:rPr lang="en-US" dirty="0" smtClean="0"/>
              <a:t>Cavity dimensions should be minimized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FFAG cavity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September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1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Half-wave resonator                            H-Resonators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FFAG cavity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446028"/>
            <a:ext cx="3308341" cy="29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864776" y="2201438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502729" y="2307764"/>
            <a:ext cx="1750833" cy="38581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5930" y="1555107"/>
            <a:ext cx="153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trajectories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214570" y="2693580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9714" y="2543201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137667" y="2649527"/>
            <a:ext cx="1750833" cy="38581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849508" y="3035343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41759" y="2899143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79712" y="3005469"/>
            <a:ext cx="1750833" cy="38581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91553" y="3391285"/>
            <a:ext cx="637953" cy="10632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96040" y="5006756"/>
            <a:ext cx="4140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HWR is very dependent on particle velocity</a:t>
            </a:r>
          </a:p>
          <a:p>
            <a:r>
              <a:rPr lang="en-US" sz="1600" dirty="0" smtClean="0"/>
              <a:t>Can’t be used efficiently for such a wide range </a:t>
            </a:r>
          </a:p>
          <a:p>
            <a:r>
              <a:rPr lang="en-US" sz="1600" dirty="0" smtClean="0"/>
              <a:t>of particle energies</a:t>
            </a:r>
            <a:endParaRPr lang="en-US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41" y="1515388"/>
            <a:ext cx="2170872" cy="19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>
            <a:off x="3983172" y="2307764"/>
            <a:ext cx="637953" cy="14276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550241" y="2443962"/>
            <a:ext cx="1640959" cy="31872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191200" y="2762690"/>
            <a:ext cx="637953" cy="1364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27" y="2379147"/>
            <a:ext cx="1537408" cy="240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>
            <a:off x="6401249" y="3419475"/>
            <a:ext cx="748316" cy="13786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116726" y="3548063"/>
            <a:ext cx="913907" cy="19480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8030633" y="3742870"/>
            <a:ext cx="637953" cy="1364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4492958" y="5014803"/>
            <a:ext cx="4140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Dimensions are very large as is peak magnetic field on the electrode edge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9949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Cavity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448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Rectangular cavity operating at H101 mode has electric field concentrated in the center of the wall</a:t>
            </a:r>
          </a:p>
          <a:p>
            <a:r>
              <a:rPr lang="en-US" dirty="0" smtClean="0"/>
              <a:t>To concentrate electric field at beam aperture, we introduced  tapers</a:t>
            </a:r>
          </a:p>
          <a:p>
            <a:r>
              <a:rPr lang="en-US" dirty="0" smtClean="0"/>
              <a:t>To reduce peak magnetic field the blending was introduced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4" y="3239384"/>
            <a:ext cx="2233750" cy="249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243068" y="4366438"/>
            <a:ext cx="47755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84" y="3383920"/>
            <a:ext cx="1608530" cy="23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3118885" y="3724163"/>
            <a:ext cx="404037" cy="6379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260652" y="5531143"/>
            <a:ext cx="1123507" cy="208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583977" y="3447161"/>
            <a:ext cx="0" cy="208398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92820" y="3354831"/>
            <a:ext cx="3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405" y="5554477"/>
            <a:ext cx="3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3977" y="4192199"/>
            <a:ext cx="3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032342" y="4376865"/>
            <a:ext cx="47755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25" y="3218701"/>
            <a:ext cx="2050534" cy="241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5509893" y="4106605"/>
            <a:ext cx="637953" cy="14276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076962" y="4242803"/>
            <a:ext cx="1640959" cy="31872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717921" y="4561531"/>
            <a:ext cx="637953" cy="1364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032342" y="3245091"/>
            <a:ext cx="104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direction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4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Cyclotrons: general comments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yclotrons </a:t>
            </a:r>
            <a:r>
              <a:rPr lang="en-US" dirty="0"/>
              <a:t>are the highest current, most compact </a:t>
            </a:r>
            <a:r>
              <a:rPr lang="en-US" dirty="0" smtClean="0"/>
              <a:t>solution, </a:t>
            </a:r>
            <a:r>
              <a:rPr lang="en-US" dirty="0"/>
              <a:t>but </a:t>
            </a:r>
            <a:r>
              <a:rPr lang="en-US" dirty="0" smtClean="0"/>
              <a:t>only up ~200 MeV for protons</a:t>
            </a:r>
          </a:p>
          <a:p>
            <a:r>
              <a:rPr lang="en-US" dirty="0" smtClean="0"/>
              <a:t>As the energy becomes relativistic, orbit separation becomes smaller and smaller for CW operation</a:t>
            </a:r>
          </a:p>
          <a:p>
            <a:r>
              <a:rPr lang="en-US" dirty="0"/>
              <a:t>Higher energies require separated sectors </a:t>
            </a:r>
            <a:r>
              <a:rPr lang="en-US" dirty="0" smtClean="0"/>
              <a:t>(like the 590-MeV </a:t>
            </a:r>
            <a:r>
              <a:rPr lang="en-US" dirty="0"/>
              <a:t>PSI or 500-MeV </a:t>
            </a:r>
            <a:r>
              <a:rPr lang="en-US" dirty="0" smtClean="0"/>
              <a:t>TRIUMF machines) – </a:t>
            </a:r>
            <a:r>
              <a:rPr lang="en-US" dirty="0"/>
              <a:t>in order to insert strong accelerating (RF) systems.  </a:t>
            </a:r>
            <a:endParaRPr lang="en-US" dirty="0" smtClean="0"/>
          </a:p>
          <a:p>
            <a:pPr lvl="1"/>
            <a:r>
              <a:rPr lang="en-US" dirty="0" smtClean="0"/>
              <a:t>Stronger </a:t>
            </a:r>
            <a:r>
              <a:rPr lang="en-US" dirty="0"/>
              <a:t>acceleration is required to minimize beam losses and radioactivity </a:t>
            </a:r>
            <a:r>
              <a:rPr lang="en-US" dirty="0" smtClean="0"/>
              <a:t>particularly during  </a:t>
            </a:r>
            <a:r>
              <a:rPr lang="en-US" dirty="0"/>
              <a:t>beam extraction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ewer </a:t>
            </a:r>
            <a:r>
              <a:rPr lang="en-US" dirty="0"/>
              <a:t>acceleration turns and larger </a:t>
            </a:r>
            <a:r>
              <a:rPr lang="en-US" dirty="0" smtClean="0"/>
              <a:t>between different </a:t>
            </a:r>
            <a:r>
              <a:rPr lang="en-US" dirty="0"/>
              <a:t>acceleration </a:t>
            </a:r>
            <a:r>
              <a:rPr lang="en-US" dirty="0" smtClean="0"/>
              <a:t>orbits facilitate </a:t>
            </a:r>
            <a:r>
              <a:rPr lang="en-US" dirty="0"/>
              <a:t>efficient </a:t>
            </a:r>
            <a:r>
              <a:rPr lang="en-US" dirty="0" smtClean="0"/>
              <a:t>extraction.  </a:t>
            </a:r>
          </a:p>
          <a:p>
            <a:r>
              <a:rPr lang="en-US" dirty="0" smtClean="0"/>
              <a:t>However</a:t>
            </a:r>
            <a:r>
              <a:rPr lang="en-US" dirty="0"/>
              <a:t>, once space is inserted between the magnetic sectors of the cyclotron, the footprint </a:t>
            </a:r>
            <a:r>
              <a:rPr lang="en-US" dirty="0" smtClean="0"/>
              <a:t>grows </a:t>
            </a:r>
            <a:r>
              <a:rPr lang="en-US" dirty="0"/>
              <a:t>rapidly. </a:t>
            </a:r>
            <a:endParaRPr lang="en-US" dirty="0" smtClean="0"/>
          </a:p>
          <a:p>
            <a:r>
              <a:rPr lang="en-US" dirty="0" smtClean="0"/>
              <a:t>At relativistic energies, above 200 MeV, cyclotrons do not scale. Field profile must be nonlinear at relativistic energies for CW operation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and Frequency Optimization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295400"/>
            <a:ext cx="8229600" cy="76200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dirty="0" smtClean="0"/>
              <a:t>The voltage at 160 </a:t>
            </a:r>
            <a:r>
              <a:rPr lang="en-US" dirty="0" err="1" smtClean="0"/>
              <a:t>mT</a:t>
            </a:r>
            <a:r>
              <a:rPr lang="en-US" dirty="0" smtClean="0"/>
              <a:t> maximum field dependence on gap length was calculated for cavities with different frequencies and lengths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2013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FFAG cavity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306" y="1885853"/>
            <a:ext cx="4114594" cy="34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5600" y="5380916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MHz 1.5 m structure has a potentially higher possible voltage or lower peak magnetic field at 5 MV</a:t>
            </a:r>
          </a:p>
          <a:p>
            <a:r>
              <a:rPr lang="en-US" dirty="0" smtClean="0"/>
              <a:t>200 MHz structure is more compact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2425700"/>
            <a:ext cx="389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Energy = 200 MeV</a:t>
            </a:r>
          </a:p>
          <a:p>
            <a:endParaRPr lang="en-US" dirty="0" smtClean="0"/>
          </a:p>
          <a:p>
            <a:r>
              <a:rPr lang="en-US" dirty="0" smtClean="0"/>
              <a:t>Voltage in the center of the aperture</a:t>
            </a:r>
          </a:p>
          <a:p>
            <a:endParaRPr lang="en-US" dirty="0" smtClean="0"/>
          </a:p>
          <a:p>
            <a:r>
              <a:rPr lang="en-US" dirty="0" smtClean="0"/>
              <a:t>Peak magnetic field  = 160 </a:t>
            </a:r>
            <a:r>
              <a:rPr lang="en-US" dirty="0" err="1" smtClean="0"/>
              <a:t>mT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034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Cavity </a:t>
            </a:r>
            <a:r>
              <a:rPr lang="en-US" sz="3600" dirty="0" smtClean="0"/>
              <a:t>shape</a:t>
            </a:r>
            <a:r>
              <a:rPr lang="en-US" sz="3200" dirty="0" smtClean="0"/>
              <a:t> optimization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889171" cy="51355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 taper was introduced to distribute the magnetic field over a larger volume keeping the electric field concentrated around the beam aperture</a:t>
            </a:r>
          </a:p>
          <a:p>
            <a:r>
              <a:rPr lang="en-US" sz="2200" dirty="0" smtClean="0"/>
              <a:t>Such a cavity design has smaller dimensions for the same volume</a:t>
            </a:r>
          </a:p>
          <a:p>
            <a:r>
              <a:rPr lang="en-US" sz="2200" dirty="0" smtClean="0"/>
              <a:t> All edges were rounded and improved reentrant nose shape reduced the peak magnetic field by more than 15% and the transverse dimensions by more than 10 cm</a:t>
            </a:r>
          </a:p>
          <a:p>
            <a:r>
              <a:rPr lang="en-US" sz="2200" dirty="0" smtClean="0"/>
              <a:t>Final study was an elliptical cell shape where the magnetic field varies along the cavity wall such that there are no stable electron trajectories and </a:t>
            </a:r>
            <a:r>
              <a:rPr lang="en-US" sz="2200" dirty="0" err="1" smtClean="0"/>
              <a:t>multipacting</a:t>
            </a:r>
            <a:r>
              <a:rPr lang="en-US" sz="2200" dirty="0" smtClean="0"/>
              <a:t> is inhibited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4" y="640443"/>
            <a:ext cx="1352550" cy="1549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64" y="2429329"/>
            <a:ext cx="14351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14" y="4514850"/>
            <a:ext cx="13716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64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8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different cavity geometries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Rectangular cavity is better than elliptical by all parameters except </a:t>
            </a:r>
            <a:r>
              <a:rPr lang="en-US" sz="1600" dirty="0" err="1" smtClean="0"/>
              <a:t>multipactor</a:t>
            </a:r>
            <a:r>
              <a:rPr lang="en-US" sz="1600" dirty="0" smtClean="0"/>
              <a:t> resistivity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FFAG cavity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1742" y="5298029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RF performance degrades at higher frequencies.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74859"/>
              </p:ext>
            </p:extLst>
          </p:nvPr>
        </p:nvGraphicFramePr>
        <p:xfrm>
          <a:off x="620485" y="1878352"/>
          <a:ext cx="5644697" cy="2998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0805"/>
                <a:gridCol w="1032193"/>
                <a:gridCol w="1227774"/>
                <a:gridCol w="1183925"/>
              </a:tblGrid>
              <a:tr h="6919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Rectangular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top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Rectangular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Elliptical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bottom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Frequency, MHz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Length, cm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Height, cm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Voltage (β=0.56, edge), MV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Voltage (β=0.78, center) , MV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6.71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Voltage (β=0.86, edge) , MV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R/Q (β=0.86, edge), Ohms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G, Ohms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147.9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134.2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Peak magnetic field, mT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06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Peak electric field, MV/m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48.1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1742" y="1263134"/>
            <a:ext cx="425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Parameters of the different cavity designs.</a:t>
            </a:r>
            <a:endParaRPr lang="en-US" b="1" i="1" dirty="0"/>
          </a:p>
        </p:txBody>
      </p:sp>
      <p:pic>
        <p:nvPicPr>
          <p:cNvPr id="13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41400"/>
            <a:ext cx="1447800" cy="1549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540000"/>
            <a:ext cx="14351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4152900"/>
            <a:ext cx="14351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618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input coupler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12609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1 mA beam is accelerated by 4 cavities from 200 to 900 MeV, each cavity requires about 175 kW of power </a:t>
            </a:r>
            <a:endParaRPr lang="en-US" dirty="0" smtClean="0"/>
          </a:p>
          <a:p>
            <a:endParaRPr lang="en-US" sz="1700" dirty="0" smtClean="0"/>
          </a:p>
          <a:p>
            <a:r>
              <a:rPr lang="en-US" dirty="0" smtClean="0"/>
              <a:t>One of the options is to attach 2  100kW couplers  to the cavity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          FFAG cavity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3212" y="5174157"/>
            <a:ext cx="523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ANSYS estimations show no significant overheating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4" y="2711500"/>
            <a:ext cx="5624271" cy="24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72411" y="2861124"/>
            <a:ext cx="11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80K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8787" y="3517049"/>
            <a:ext cx="11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8667" y="3283522"/>
            <a:ext cx="11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126K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666" y="4596117"/>
            <a:ext cx="11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133K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2150" y="4399062"/>
            <a:ext cx="11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300K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5268" y="379889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Heat Flows:</a:t>
            </a:r>
          </a:p>
          <a:p>
            <a:r>
              <a:rPr lang="en-US" dirty="0"/>
              <a:t>To 4K = </a:t>
            </a:r>
            <a:r>
              <a:rPr lang="en-US" dirty="0" smtClean="0"/>
              <a:t>9.8W</a:t>
            </a:r>
            <a:endParaRPr lang="en-US" dirty="0"/>
          </a:p>
          <a:p>
            <a:r>
              <a:rPr lang="en-US" dirty="0"/>
              <a:t>To 60K = </a:t>
            </a:r>
            <a:r>
              <a:rPr lang="en-US" dirty="0" smtClean="0"/>
              <a:t>92.0W</a:t>
            </a:r>
            <a:endParaRPr lang="en-US" dirty="0"/>
          </a:p>
          <a:p>
            <a:r>
              <a:rPr lang="en-US" dirty="0"/>
              <a:t>From 300K = </a:t>
            </a:r>
            <a:r>
              <a:rPr lang="en-US" dirty="0" smtClean="0"/>
              <a:t>18.8W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74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power coupling and mechanical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9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External Q-factor should be ~ 1.9*10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r>
              <a:rPr lang="en-US" dirty="0" smtClean="0"/>
              <a:t>Preliminary </a:t>
            </a:r>
            <a:r>
              <a:rPr lang="en-US" dirty="0"/>
              <a:t>results predict ~1.1mm </a:t>
            </a:r>
            <a:r>
              <a:rPr lang="en-US" dirty="0" err="1"/>
              <a:t>Nb</a:t>
            </a:r>
            <a:r>
              <a:rPr lang="en-US" dirty="0"/>
              <a:t> and ~0.6mm SS deformation at magnetic field area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A48F-BF6F-46B1-BB60-C35CA226AF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4057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0114" y="2769835"/>
            <a:ext cx="4430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complete mechanical design:  </a:t>
            </a:r>
          </a:p>
          <a:p>
            <a:r>
              <a:rPr lang="en-US" dirty="0" smtClean="0"/>
              <a:t>1 – niobium shell, 2 – RF ports, 3- extra ports, 4 – frequency tuning, 5</a:t>
            </a:r>
            <a:r>
              <a:rPr lang="en-US" dirty="0"/>
              <a:t> –</a:t>
            </a:r>
            <a:r>
              <a:rPr lang="en-US" dirty="0" smtClean="0"/>
              <a:t> steel jacket, 6 – rails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80" y="4238625"/>
            <a:ext cx="5495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44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6868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SCRF design: 10 MV/m; 50 cm x 5 cm (</a:t>
            </a:r>
            <a:r>
              <a:rPr lang="en-US" sz="2800" dirty="0" err="1" smtClean="0">
                <a:solidFill>
                  <a:srgbClr val="0070C0"/>
                </a:solidFill>
              </a:rPr>
              <a:t>WxH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91C5-2B74-471C-8546-D06C230C9D2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6388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684"/>
            <a:ext cx="1211716" cy="14739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7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16" y="4388684"/>
            <a:ext cx="1323925" cy="15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pic>
        <p:nvPicPr>
          <p:cNvPr id="16386" name="Рисунок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29" y="4388684"/>
            <a:ext cx="1349023" cy="15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pic>
        <p:nvPicPr>
          <p:cNvPr id="16385" name="Рисунок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82" y="4381500"/>
            <a:ext cx="13620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705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3543" y="5934670"/>
            <a:ext cx="5453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 and final optimized rectangular cavity shape (left, middle left) and surface magnetic field profile (middle right) and elliptical cavity (right).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66342"/>
              </p:ext>
            </p:extLst>
          </p:nvPr>
        </p:nvGraphicFramePr>
        <p:xfrm>
          <a:off x="5290457" y="3541487"/>
          <a:ext cx="3875315" cy="3294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0942"/>
                <a:gridCol w="818601"/>
                <a:gridCol w="838200"/>
                <a:gridCol w="707572"/>
              </a:tblGrid>
              <a:tr h="6894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Parameter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Rectangular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(Fig.1.3c)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left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Rectangular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(Fig.1.6)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middle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Elliptical</a:t>
                      </a:r>
                    </a:p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right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378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Frequency, MHz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78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Length, cm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78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Height, cm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104.5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Voltage (β=0.56, edge), MV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4.67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4.66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4.68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Voltage (β=0.78, center) , MV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6.72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6.71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6.89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Voltage (β=0.86, edge) , MV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5.00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R/Q (β=0.86, edge), Ohms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82.8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89.7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75.0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78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G, Ohms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147.9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150.2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134.2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Peak magnetic field, mT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92.1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72.7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77.2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7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Peak electric field, MV/m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55.2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47.0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48.1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5624271" cy="24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0" y="1245867"/>
            <a:ext cx="1687568" cy="195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3372394"/>
            <a:ext cx="226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Mechanical design: port layout</a:t>
            </a:r>
            <a:endParaRPr 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83" y="1045620"/>
            <a:ext cx="1058957" cy="23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7400" y="3557060"/>
            <a:ext cx="177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Nb</a:t>
            </a:r>
            <a:r>
              <a:rPr lang="en-US" dirty="0" smtClean="0"/>
              <a:t> shell and He jacket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0228" y="1219200"/>
            <a:ext cx="194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input coupler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13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Summary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>
              <a:buSzPct val="125000"/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nsFFAG</a:t>
            </a:r>
            <a:r>
              <a:rPr lang="en-US" dirty="0" smtClean="0"/>
              <a:t> has evolved to an isochronous, high energy, high current application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With constant strong-focusing machine tunes and optics that are independent of energy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 smtClean="0"/>
              <a:t>No resonance crossing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 smtClean="0"/>
              <a:t>The DA aperture is 10,000 – 100,000</a:t>
            </a:r>
            <a:r>
              <a:rPr lang="en-US" dirty="0" smtClean="0">
                <a:sym typeface="Symbol"/>
              </a:rPr>
              <a:t> mm-</a:t>
            </a:r>
            <a:r>
              <a:rPr lang="en-US" dirty="0" err="1" smtClean="0">
                <a:sym typeface="Symbol"/>
              </a:rPr>
              <a:t>mr</a:t>
            </a:r>
            <a:r>
              <a:rPr lang="en-US" dirty="0" smtClean="0"/>
              <a:t> depending on size and tunes 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In the relativistic regime, the FFAG becomes more compact than the separated sector cyclotron and more stable if designed properly</a:t>
            </a:r>
          </a:p>
          <a:p>
            <a:pPr lvl="1">
              <a:buSzPct val="125000"/>
              <a:buFont typeface="Arial"/>
              <a:buChar char="•"/>
            </a:pPr>
            <a:r>
              <a:rPr lang="en-US" dirty="0" smtClean="0"/>
              <a:t>The racetrack is the most compact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Large aperture high-gradient cavities including SCRF have been designed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Ironless, self-supported coil SC magnets are also being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88747"/>
            <a:ext cx="2698145" cy="19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Tunes in a relativistic </a:t>
            </a:r>
            <a:r>
              <a:rPr lang="en-US" sz="3200" dirty="0" err="1" smtClean="0">
                <a:solidFill>
                  <a:srgbClr val="0070C0"/>
                </a:solidFill>
              </a:rPr>
              <a:t>ultracompact</a:t>
            </a:r>
            <a:r>
              <a:rPr lang="en-US" sz="3200" dirty="0" smtClean="0">
                <a:solidFill>
                  <a:srgbClr val="0070C0"/>
                </a:solidFill>
              </a:rPr>
              <a:t> cyclotron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06" y="1371600"/>
            <a:ext cx="8731194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of the most important  indicators of stability is called machine tune; the no. of oscillations a particle makes about the energy-specific reference orbit in one translation around the </a:t>
            </a:r>
            <a:r>
              <a:rPr lang="en-US" dirty="0" smtClean="0"/>
              <a:t>ring</a:t>
            </a:r>
          </a:p>
          <a:p>
            <a:endParaRPr lang="en-US" sz="1300" dirty="0" smtClean="0"/>
          </a:p>
          <a:p>
            <a:r>
              <a:rPr lang="en-US" dirty="0" smtClean="0"/>
              <a:t>The tune in a cyclotron must vary as it enters relativistic energies. </a:t>
            </a:r>
            <a:endParaRPr lang="en-US" dirty="0" smtClean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gradient must be imposed to keep the beam CW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" y="3962400"/>
            <a:ext cx="3065172" cy="192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46" y="3962400"/>
            <a:ext cx="2959704" cy="193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63177" y="3460242"/>
            <a:ext cx="50244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19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tune from an </a:t>
            </a:r>
            <a:r>
              <a:rPr lang="en-US" dirty="0" err="1" smtClean="0"/>
              <a:t>ultracompact</a:t>
            </a:r>
            <a:r>
              <a:rPr lang="en-US" dirty="0" smtClean="0"/>
              <a:t> medical cyclotron(left) and ZGOUBI (middle) and COSY (right).. Predicted problems are marked with red arrows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914400" y="4267200"/>
            <a:ext cx="45719" cy="381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91000" y="4076700"/>
            <a:ext cx="45719" cy="381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00800" y="4185557"/>
            <a:ext cx="45719" cy="381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flipH="1" flipV="1">
            <a:off x="2590798" y="5177084"/>
            <a:ext cx="53579" cy="3855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H="1" flipV="1">
            <a:off x="5345735" y="5369842"/>
            <a:ext cx="53579" cy="3855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H="1" flipV="1">
            <a:off x="8229600" y="5562600"/>
            <a:ext cx="53579" cy="3855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So what is </a:t>
            </a:r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 FFAG?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Next generation cyclotron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sz="2800" b="1" kern="0" dirty="0" smtClean="0">
                <a:cs typeface="Arial" charset="0"/>
              </a:rPr>
              <a:t>A Fixed Field Alternating Gradient Accelerator is a ~ a cyclotron with strong synchrotron-like focusing</a:t>
            </a:r>
          </a:p>
          <a:p>
            <a:pPr marL="0" indent="0" algn="ctr">
              <a:buNone/>
              <a:defRPr/>
            </a:pPr>
            <a:endParaRPr lang="en-US" sz="1400" b="1" kern="0" dirty="0" smtClean="0"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kern="0" dirty="0" smtClean="0">
                <a:cs typeface="Arial" charset="0"/>
              </a:rPr>
              <a:t>The ns-FFAG </a:t>
            </a:r>
            <a:r>
              <a:rPr lang="en-US" sz="2400" kern="0" dirty="0">
                <a:cs typeface="Arial" charset="0"/>
              </a:rPr>
              <a:t>combines all forms of transverse beam (envelope) confinement in an </a:t>
            </a:r>
            <a:r>
              <a:rPr lang="en-US" sz="2400" kern="0" dirty="0" smtClean="0">
                <a:cs typeface="Arial" charset="0"/>
              </a:rPr>
              <a:t>arbitrary, optimized magnet field:</a:t>
            </a:r>
            <a:endParaRPr lang="en-US" sz="24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sz="2000" kern="0" dirty="0">
                <a:cs typeface="Arial" charset="0"/>
              </a:rPr>
              <a:t>For the horizontal, the three terms are </a:t>
            </a: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lvl="1">
              <a:defRPr/>
            </a:pPr>
            <a:endParaRPr lang="en-US" sz="20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lvl="1">
              <a:buFontTx/>
              <a:buChar char="–"/>
              <a:defRPr/>
            </a:pPr>
            <a:endParaRPr lang="en-US" sz="2000" kern="0" dirty="0">
              <a:cs typeface="Arial" charset="0"/>
            </a:endParaRPr>
          </a:p>
          <a:p>
            <a:pPr marL="285750" indent="-285750">
              <a:buFontTx/>
              <a:buChar char="–"/>
              <a:defRPr/>
            </a:pPr>
            <a:endParaRPr lang="en-US" sz="2000" kern="0" dirty="0" smtClean="0">
              <a:cs typeface="Arial" charset="0"/>
            </a:endParaRPr>
          </a:p>
          <a:p>
            <a:pPr marL="285750" indent="-285750">
              <a:buFontTx/>
              <a:buChar char="–"/>
              <a:defRPr/>
            </a:pPr>
            <a:r>
              <a:rPr lang="en-US" sz="2000" i="1" kern="0" dirty="0" smtClean="0">
                <a:cs typeface="Arial" charset="0"/>
              </a:rPr>
              <a:t>The power of the FFAG is that the confinement terms </a:t>
            </a:r>
            <a:r>
              <a:rPr lang="en-US" sz="2000" i="1" kern="0" dirty="0">
                <a:cs typeface="Arial" charset="0"/>
              </a:rPr>
              <a:t>can be varied  independently to optimize machine parameters such as footprint, aperture, and tune in a </a:t>
            </a:r>
            <a:r>
              <a:rPr lang="en-US" sz="2000" i="1" kern="0" dirty="0" smtClean="0">
                <a:cs typeface="Arial" charset="0"/>
              </a:rPr>
              <a:t>FFAG AND DC beam can be supported to very high energies</a:t>
            </a:r>
            <a:endParaRPr lang="en-US" sz="2000" i="1" kern="0" dirty="0">
              <a:cs typeface="Arial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30100"/>
              </p:ext>
            </p:extLst>
          </p:nvPr>
        </p:nvGraphicFramePr>
        <p:xfrm>
          <a:off x="958056" y="3402126"/>
          <a:ext cx="6999288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" name="Equation" r:id="rId4" imgW="4622800" imgH="1346200" progId="Equation.3">
                  <p:embed/>
                </p:oleObj>
              </mc:Choice>
              <mc:Fallback>
                <p:oleObj name="Equation" r:id="rId4" imgW="46228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402126"/>
                        <a:ext cx="6999288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3057" y="3222171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synchrotron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3222171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cyclotron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076700" y="3581400"/>
            <a:ext cx="381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>
              <a:latin typeface="Tahoma" pitchFamily="34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572000" y="3391240"/>
            <a:ext cx="914400" cy="762000"/>
          </a:xfrm>
          <a:prstGeom prst="ellipse">
            <a:avLst/>
          </a:prstGeom>
          <a:noFill/>
          <a:ln w="9525" algn="ctr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i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2252358"/>
            <a:ext cx="6855956" cy="3614058"/>
            <a:chOff x="-2328345" y="2448413"/>
            <a:chExt cx="8503804" cy="448270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28345" y="2448413"/>
              <a:ext cx="6367463" cy="41058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</p:pic>
        <p:grpSp>
          <p:nvGrpSpPr>
            <p:cNvPr id="4" name="Group 3"/>
            <p:cNvGrpSpPr/>
            <p:nvPr/>
          </p:nvGrpSpPr>
          <p:grpSpPr>
            <a:xfrm>
              <a:off x="1715346" y="3960171"/>
              <a:ext cx="152400" cy="2258057"/>
              <a:chOff x="5486400" y="3733800"/>
              <a:chExt cx="152400" cy="2258057"/>
            </a:xfrm>
          </p:grpSpPr>
          <p:sp>
            <p:nvSpPr>
              <p:cNvPr id="6" name="5-Point Star 5"/>
              <p:cNvSpPr/>
              <p:nvPr/>
            </p:nvSpPr>
            <p:spPr bwMode="auto">
              <a:xfrm flipH="1">
                <a:off x="5486400" y="3733800"/>
                <a:ext cx="152400" cy="1524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 flipH="1" flipV="1">
                <a:off x="5574459" y="3910491"/>
                <a:ext cx="5902" cy="208136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-1020891" y="3697447"/>
              <a:ext cx="2819971" cy="434558"/>
              <a:chOff x="2818829" y="3527842"/>
              <a:chExt cx="2819971" cy="434558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8829" y="3527842"/>
                <a:ext cx="2383957" cy="425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0" name="Straight Connector 39"/>
              <p:cNvCxnSpPr>
                <a:endCxn id="8" idx="4"/>
              </p:cNvCxnSpPr>
              <p:nvPr/>
            </p:nvCxnSpPr>
            <p:spPr bwMode="auto">
              <a:xfrm>
                <a:off x="5228960" y="3769764"/>
                <a:ext cx="257440" cy="98447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5-Point Star 7"/>
              <p:cNvSpPr/>
              <p:nvPr/>
            </p:nvSpPr>
            <p:spPr bwMode="auto">
              <a:xfrm flipH="1">
                <a:off x="5486400" y="3810000"/>
                <a:ext cx="152400" cy="1524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240" y="3577062"/>
              <a:ext cx="2143219" cy="785849"/>
            </a:xfrm>
            <a:prstGeom prst="rect">
              <a:avLst/>
            </a:prstGeom>
          </p:spPr>
        </p:pic>
        <p:sp>
          <p:nvSpPr>
            <p:cNvPr id="63" name="5-Point Star 62"/>
            <p:cNvSpPr/>
            <p:nvPr/>
          </p:nvSpPr>
          <p:spPr bwMode="auto">
            <a:xfrm flipH="1">
              <a:off x="3412341" y="3752250"/>
              <a:ext cx="152400" cy="176312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62" name="Straight Connector 61"/>
            <p:cNvCxnSpPr>
              <a:stCxn id="63" idx="1"/>
              <a:endCxn id="72" idx="1"/>
            </p:cNvCxnSpPr>
            <p:nvPr/>
          </p:nvCxnSpPr>
          <p:spPr bwMode="auto">
            <a:xfrm>
              <a:off x="3564741" y="3819595"/>
              <a:ext cx="467499" cy="150393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6" name="Group 75"/>
            <p:cNvGrpSpPr/>
            <p:nvPr/>
          </p:nvGrpSpPr>
          <p:grpSpPr>
            <a:xfrm flipV="1">
              <a:off x="3073412" y="4191000"/>
              <a:ext cx="489671" cy="1166091"/>
              <a:chOff x="5486400" y="2745724"/>
              <a:chExt cx="408488" cy="1140476"/>
            </a:xfrm>
          </p:grpSpPr>
          <p:cxnSp>
            <p:nvCxnSpPr>
              <p:cNvPr id="77" name="Straight Connector 76"/>
              <p:cNvCxnSpPr>
                <a:endCxn id="78" idx="1"/>
              </p:cNvCxnSpPr>
              <p:nvPr/>
            </p:nvCxnSpPr>
            <p:spPr bwMode="auto">
              <a:xfrm flipH="1">
                <a:off x="5638800" y="2745724"/>
                <a:ext cx="256088" cy="10462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5-Point Star 77"/>
              <p:cNvSpPr/>
              <p:nvPr/>
            </p:nvSpPr>
            <p:spPr bwMode="auto">
              <a:xfrm flipH="1">
                <a:off x="5486400" y="3733800"/>
                <a:ext cx="152400" cy="1524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104802" y="3009973"/>
              <a:ext cx="324095" cy="899399"/>
              <a:chOff x="5486399" y="2195957"/>
              <a:chExt cx="314184" cy="1690243"/>
            </a:xfrm>
          </p:grpSpPr>
          <p:cxnSp>
            <p:nvCxnSpPr>
              <p:cNvPr id="80" name="Straight Connector 79"/>
              <p:cNvCxnSpPr>
                <a:endCxn id="81" idx="1"/>
              </p:cNvCxnSpPr>
              <p:nvPr/>
            </p:nvCxnSpPr>
            <p:spPr bwMode="auto">
              <a:xfrm flipH="1">
                <a:off x="5662046" y="2195957"/>
                <a:ext cx="138537" cy="153549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5-Point Star 80"/>
              <p:cNvSpPr/>
              <p:nvPr/>
            </p:nvSpPr>
            <p:spPr bwMode="auto">
              <a:xfrm flipH="1">
                <a:off x="5486399" y="3635805"/>
                <a:ext cx="175648" cy="250395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4321" y="5306936"/>
              <a:ext cx="1118081" cy="111808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7"/>
            <a:srcRect t="10013" b="20784"/>
            <a:stretch/>
          </p:blipFill>
          <p:spPr>
            <a:xfrm>
              <a:off x="2742001" y="2590425"/>
              <a:ext cx="1357203" cy="633793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793" y="2553151"/>
              <a:ext cx="1760260" cy="582842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132941" y="4158649"/>
              <a:ext cx="1492443" cy="1159998"/>
              <a:chOff x="6787782" y="3986521"/>
              <a:chExt cx="1492443" cy="1159998"/>
            </a:xfrm>
          </p:grpSpPr>
          <p:cxnSp>
            <p:nvCxnSpPr>
              <p:cNvPr id="46" name="Straight Connector 45"/>
              <p:cNvCxnSpPr>
                <a:stCxn id="11" idx="1"/>
              </p:cNvCxnSpPr>
              <p:nvPr/>
            </p:nvCxnSpPr>
            <p:spPr bwMode="auto">
              <a:xfrm>
                <a:off x="6940182" y="4053866"/>
                <a:ext cx="482524" cy="32772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5-Point Star 10"/>
              <p:cNvSpPr/>
              <p:nvPr/>
            </p:nvSpPr>
            <p:spPr bwMode="auto">
              <a:xfrm flipH="1">
                <a:off x="6787782" y="3986521"/>
                <a:ext cx="152400" cy="176312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pic>
            <p:nvPicPr>
              <p:cNvPr id="2052" name="Picture 20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2798" y="4145300"/>
                <a:ext cx="917427" cy="1001219"/>
              </a:xfrm>
              <a:prstGeom prst="rect">
                <a:avLst/>
              </a:prstGeom>
            </p:spPr>
          </p:pic>
        </p:grpSp>
        <p:cxnSp>
          <p:nvCxnSpPr>
            <p:cNvPr id="94" name="Straight Connector 93"/>
            <p:cNvCxnSpPr>
              <a:stCxn id="97" idx="1"/>
            </p:cNvCxnSpPr>
            <p:nvPr/>
          </p:nvCxnSpPr>
          <p:spPr bwMode="auto">
            <a:xfrm flipH="1" flipV="1">
              <a:off x="2948736" y="2899705"/>
              <a:ext cx="167271" cy="104689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5-Point Star 96"/>
            <p:cNvSpPr/>
            <p:nvPr/>
          </p:nvSpPr>
          <p:spPr bwMode="auto">
            <a:xfrm flipH="1">
              <a:off x="2963608" y="3879250"/>
              <a:ext cx="152400" cy="176312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0"/>
            <a:srcRect l="5914" t="8197" r="6040" b="11733"/>
            <a:stretch/>
          </p:blipFill>
          <p:spPr>
            <a:xfrm>
              <a:off x="822152" y="6128962"/>
              <a:ext cx="1858793" cy="80215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international FFAG collaboration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99" name="Group 2098"/>
          <p:cNvGrpSpPr/>
          <p:nvPr/>
        </p:nvGrpSpPr>
        <p:grpSpPr>
          <a:xfrm>
            <a:off x="5302941" y="2247900"/>
            <a:ext cx="3841059" cy="3721100"/>
            <a:chOff x="5480741" y="2044700"/>
            <a:chExt cx="3841059" cy="3721100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6200" y="5260968"/>
              <a:ext cx="2784002" cy="5048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97516" y="2779928"/>
              <a:ext cx="1309773" cy="1491684"/>
            </a:xfrm>
            <a:prstGeom prst="rect">
              <a:avLst/>
            </a:prstGeom>
          </p:spPr>
        </p:pic>
        <p:cxnSp>
          <p:nvCxnSpPr>
            <p:cNvPr id="112" name="Straight Connector 111"/>
            <p:cNvCxnSpPr>
              <a:stCxn id="154" idx="2"/>
            </p:cNvCxnSpPr>
            <p:nvPr/>
          </p:nvCxnSpPr>
          <p:spPr bwMode="auto">
            <a:xfrm flipH="1">
              <a:off x="8057839" y="3473451"/>
              <a:ext cx="626844" cy="37048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5-Point Star 112"/>
            <p:cNvSpPr/>
            <p:nvPr/>
          </p:nvSpPr>
          <p:spPr bwMode="auto">
            <a:xfrm flipH="1">
              <a:off x="8023395" y="3820180"/>
              <a:ext cx="50365" cy="5826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 flipH="1">
              <a:off x="7829550" y="3889893"/>
              <a:ext cx="230194" cy="1533007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7970262" y="2736850"/>
              <a:ext cx="132338" cy="810993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5-Point Star 120"/>
            <p:cNvSpPr/>
            <p:nvPr/>
          </p:nvSpPr>
          <p:spPr bwMode="auto">
            <a:xfrm flipH="1">
              <a:off x="7948330" y="3519921"/>
              <a:ext cx="50365" cy="5826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13"/>
            <a:srcRect r="4290"/>
            <a:stretch/>
          </p:blipFill>
          <p:spPr>
            <a:xfrm>
              <a:off x="7739317" y="2044700"/>
              <a:ext cx="1370897" cy="800795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/>
            <p:nvPr/>
          </p:nvCxnSpPr>
          <p:spPr bwMode="auto">
            <a:xfrm>
              <a:off x="7251700" y="2762250"/>
              <a:ext cx="676859" cy="818955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88100" y="2270806"/>
              <a:ext cx="1297548" cy="548594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5955793" y="3780142"/>
              <a:ext cx="1528977" cy="618291"/>
              <a:chOff x="266160" y="5536974"/>
              <a:chExt cx="3187700" cy="1289050"/>
            </a:xfrm>
          </p:grpSpPr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3821" y="5536974"/>
                <a:ext cx="1220694" cy="81915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6160" y="6356124"/>
                <a:ext cx="3187700" cy="469900"/>
              </a:xfrm>
              <a:prstGeom prst="rect">
                <a:avLst/>
              </a:prstGeom>
            </p:spPr>
          </p:pic>
        </p:grpSp>
        <p:sp>
          <p:nvSpPr>
            <p:cNvPr id="125" name="5-Point Star 124"/>
            <p:cNvSpPr/>
            <p:nvPr/>
          </p:nvSpPr>
          <p:spPr bwMode="auto">
            <a:xfrm flipH="1">
              <a:off x="7910797" y="3554188"/>
              <a:ext cx="53028" cy="50043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flipH="1">
              <a:off x="6946900" y="3606190"/>
              <a:ext cx="968877" cy="555177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8" name="Group 87"/>
            <p:cNvGrpSpPr/>
            <p:nvPr/>
          </p:nvGrpSpPr>
          <p:grpSpPr>
            <a:xfrm>
              <a:off x="5480741" y="4581482"/>
              <a:ext cx="2470403" cy="623666"/>
              <a:chOff x="2895600" y="5730834"/>
              <a:chExt cx="2933701" cy="740629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9181" y="5730834"/>
                <a:ext cx="1045992" cy="508861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2895600" y="6179066"/>
                <a:ext cx="2933701" cy="29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Accelerator Science and Technology Centre</a:t>
                </a:r>
                <a:endParaRPr lang="en-U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7" name="5-Point Star 116"/>
            <p:cNvSpPr/>
            <p:nvPr/>
          </p:nvSpPr>
          <p:spPr bwMode="auto">
            <a:xfrm flipH="1">
              <a:off x="8032633" y="3853542"/>
              <a:ext cx="47959" cy="502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 bwMode="auto">
            <a:xfrm flipH="1">
              <a:off x="7175500" y="3625082"/>
              <a:ext cx="746625" cy="1361785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5-Point Star 132"/>
            <p:cNvSpPr/>
            <p:nvPr/>
          </p:nvSpPr>
          <p:spPr bwMode="auto">
            <a:xfrm flipH="1">
              <a:off x="7900372" y="3583380"/>
              <a:ext cx="53028" cy="50043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47566" y="3060187"/>
              <a:ext cx="1274234" cy="413264"/>
            </a:xfrm>
            <a:prstGeom prst="rect">
              <a:avLst/>
            </a:prstGeom>
          </p:spPr>
        </p:pic>
        <p:cxnSp>
          <p:nvCxnSpPr>
            <p:cNvPr id="157" name="Straight Connector 156"/>
            <p:cNvCxnSpPr/>
            <p:nvPr/>
          </p:nvCxnSpPr>
          <p:spPr bwMode="auto">
            <a:xfrm>
              <a:off x="8120147" y="3893938"/>
              <a:ext cx="50186" cy="534129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98580" y="4334238"/>
              <a:ext cx="1723220" cy="390162"/>
            </a:xfrm>
            <a:prstGeom prst="rect">
              <a:avLst/>
            </a:prstGeom>
          </p:spPr>
        </p:pic>
        <p:sp>
          <p:nvSpPr>
            <p:cNvPr id="156" name="5-Point Star 155"/>
            <p:cNvSpPr/>
            <p:nvPr/>
          </p:nvSpPr>
          <p:spPr bwMode="auto">
            <a:xfrm flipH="1">
              <a:off x="8099358" y="3855626"/>
              <a:ext cx="47959" cy="5025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227" name="Picture 2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85521" y="6451600"/>
            <a:ext cx="2514999" cy="281462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4147" y="5956300"/>
            <a:ext cx="830977" cy="812800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092" y="6019692"/>
            <a:ext cx="838308" cy="838308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440" y="6121400"/>
            <a:ext cx="1427046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70C0"/>
                </a:solidFill>
              </a:rPr>
              <a:t>Quick Guide to Fixed-Fielding Alternating Gradient FFAGs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/>
            <a:r>
              <a:rPr lang="en-US" sz="2400" dirty="0" smtClean="0"/>
              <a:t>Simplest Dynamical Definition:</a:t>
            </a:r>
          </a:p>
          <a:p>
            <a:pPr marL="914400" lvl="1" indent="-514350" eaLnBrk="1" hangingPunct="1"/>
            <a:r>
              <a:rPr lang="en-US" sz="2000" dirty="0" smtClean="0"/>
              <a:t> FFAG is ~ a cyclotron with a gradient; beam confinement is via:</a:t>
            </a:r>
          </a:p>
          <a:p>
            <a:pPr marL="1314450" lvl="2" indent="-514350" eaLnBrk="1" hangingPunct="1"/>
            <a:r>
              <a:rPr lang="en-US" sz="1600" dirty="0" smtClean="0"/>
              <a:t>Strong alternating-gradient (AG) focusing, both planes: </a:t>
            </a:r>
            <a:r>
              <a:rPr lang="en-US" sz="1600" b="1" i="1" dirty="0" smtClean="0"/>
              <a:t>radial sector FFAG</a:t>
            </a:r>
          </a:p>
          <a:p>
            <a:pPr marL="1771650" lvl="3" indent="-514350" eaLnBrk="1" hangingPunct="1"/>
            <a:r>
              <a:rPr lang="en-US" sz="1200" dirty="0" smtClean="0"/>
              <a:t> normal/reversed gradients alternate (like a synchrotron)</a:t>
            </a:r>
          </a:p>
          <a:p>
            <a:pPr marL="1314450" lvl="2" indent="-514350" eaLnBrk="1" hangingPunct="1"/>
            <a:r>
              <a:rPr lang="en-US" sz="1600" dirty="0" smtClean="0"/>
              <a:t>Gradient focusing in horizontal, edge focusing in vertical: </a:t>
            </a:r>
            <a:r>
              <a:rPr lang="en-US" sz="1600" b="1" i="1" dirty="0" smtClean="0"/>
              <a:t>spiral sector FFAG </a:t>
            </a:r>
          </a:p>
          <a:p>
            <a:pPr marL="1771650" lvl="3" indent="-514350" eaLnBrk="1" hangingPunct="1"/>
            <a:r>
              <a:rPr lang="en-US" sz="1200" dirty="0" smtClean="0"/>
              <a:t>vertical envelope control is through edge focusing (like a cyclotron)</a:t>
            </a:r>
          </a:p>
          <a:p>
            <a:pPr marL="1771650" lvl="3" indent="-514350" eaLnBrk="1" hangingPunct="1"/>
            <a:r>
              <a:rPr lang="en-US" sz="1200" dirty="0" smtClean="0"/>
              <a:t>the normal gradient  increases edge focusing with radius /momentum (unlike a cyclotron) </a:t>
            </a:r>
          </a:p>
          <a:p>
            <a:pPr marL="914400" lvl="1" indent="-514350" eaLnBrk="1" hangingPunct="1"/>
            <a:r>
              <a:rPr lang="en-US" sz="2000" dirty="0" smtClean="0"/>
              <a:t>A cyclotron can be considered the lowest-order FFAG </a:t>
            </a:r>
          </a:p>
          <a:p>
            <a:pPr marL="514350" indent="-514350" eaLnBrk="1" hangingPunct="1"/>
            <a:r>
              <a:rPr lang="en-US" sz="2400" dirty="0" smtClean="0"/>
              <a:t>Types of FFAGs:</a:t>
            </a:r>
          </a:p>
          <a:p>
            <a:pPr marL="914400" lvl="1" indent="-514350" eaLnBrk="1" hangingPunct="1"/>
            <a:r>
              <a:rPr lang="en-US" sz="2000" dirty="0" smtClean="0">
                <a:solidFill>
                  <a:srgbClr val="0070C0"/>
                </a:solidFill>
              </a:rPr>
              <a:t>Scaling:</a:t>
            </a:r>
          </a:p>
          <a:p>
            <a:pPr marL="1314450" lvl="2" indent="-514350" eaLnBrk="1" hangingPunct="1"/>
            <a:r>
              <a:rPr lang="en-US" sz="1600" dirty="0" smtClean="0"/>
              <a:t>B field  follows a scaling law as a function of radius - </a:t>
            </a:r>
            <a:r>
              <a:rPr lang="en-US" sz="1600" i="1" dirty="0" err="1" smtClean="0"/>
              <a:t>r</a:t>
            </a:r>
            <a:r>
              <a:rPr lang="en-US" sz="1600" i="1" baseline="30000" dirty="0" err="1" smtClean="0"/>
              <a:t>k</a:t>
            </a:r>
            <a:r>
              <a:rPr lang="en-US" sz="1600" dirty="0" smtClean="0"/>
              <a:t> (k a constant;) present-day scaling FFAGs: Y. Mori, Kyoto University Research Reactor Institute</a:t>
            </a:r>
          </a:p>
          <a:p>
            <a:pPr marL="914400" lvl="1" indent="-514350" eaLnBrk="1" hangingPunct="1"/>
            <a:r>
              <a:rPr lang="en-US" sz="2000" dirty="0" err="1" smtClean="0">
                <a:solidFill>
                  <a:srgbClr val="FF0000"/>
                </a:solidFill>
              </a:rPr>
              <a:t>Nonscaling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1314450" lvl="2" indent="-514350" eaLnBrk="1" hangingPunct="1"/>
            <a:r>
              <a:rPr lang="en-US" sz="1600" dirty="0" smtClean="0"/>
              <a:t>Linear  (</a:t>
            </a:r>
            <a:r>
              <a:rPr lang="en-US" sz="1600" dirty="0" err="1" smtClean="0"/>
              <a:t>quadrupole</a:t>
            </a:r>
            <a:r>
              <a:rPr lang="en-US" sz="1600" dirty="0" smtClean="0"/>
              <a:t>) gradient; beam parameters generally vary with energy (EMMA FFAG, </a:t>
            </a:r>
            <a:r>
              <a:rPr lang="en-US" sz="1600" dirty="0" err="1" smtClean="0"/>
              <a:t>Daresbury</a:t>
            </a:r>
            <a:r>
              <a:rPr lang="en-US" sz="1600" dirty="0" smtClean="0"/>
              <a:t> Laboratory, first </a:t>
            </a:r>
            <a:r>
              <a:rPr lang="en-US" sz="1600" dirty="0" err="1" smtClean="0"/>
              <a:t>nonscaling</a:t>
            </a:r>
            <a:r>
              <a:rPr lang="en-US" sz="1600" dirty="0" smtClean="0"/>
              <a:t> FFAG)</a:t>
            </a:r>
          </a:p>
          <a:p>
            <a:pPr marL="1314450" lvl="2" indent="-514350" eaLnBrk="1" hangingPunct="1"/>
            <a:r>
              <a:rPr lang="en-US" sz="1600" dirty="0" smtClean="0"/>
              <a:t>Nonlinear-gradient; beam parameters such as machine tune can be fixed (as in a synchrotron)</a:t>
            </a:r>
          </a:p>
        </p:txBody>
      </p:sp>
    </p:spTree>
    <p:extLst>
      <p:ext uri="{BB962C8B-B14F-4D97-AF65-F5344CB8AC3E}">
        <p14:creationId xmlns:p14="http://schemas.microsoft.com/office/powerpoint/2010/main" val="5052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300831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FFAGs and their Variations</a:t>
            </a:r>
          </a:p>
        </p:txBody>
      </p:sp>
      <p:pic>
        <p:nvPicPr>
          <p:cNvPr id="14339" name="Picture 2" descr="C:\Users\Owner\Documents\FFAG08\FFAG-POP.ti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157"/>
          <a:stretch>
            <a:fillRect/>
          </a:stretch>
        </p:blipFill>
        <p:spPr>
          <a:xfrm>
            <a:off x="3505200" y="533400"/>
            <a:ext cx="5111750" cy="2754313"/>
          </a:xfrm>
        </p:spPr>
      </p:pic>
      <p:sp>
        <p:nvSpPr>
          <p:cNvPr id="14340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48000" cy="2898775"/>
          </a:xfrm>
        </p:spPr>
        <p:txBody>
          <a:bodyPr>
            <a:spAutoFit/>
          </a:bodyPr>
          <a:lstStyle/>
          <a:p>
            <a:pPr eaLnBrk="1" hangingPunct="1"/>
            <a:r>
              <a:rPr lang="en-US" sz="1600" b="1" u="sng" smtClean="0"/>
              <a:t>Scaling FFAGs </a:t>
            </a:r>
            <a:r>
              <a:rPr lang="en-US" sz="1600" smtClean="0">
                <a:solidFill>
                  <a:srgbClr val="996633"/>
                </a:solidFill>
              </a:rPr>
              <a:t>(spiral or radial-sector) are characterized by geometrically similar orbits of increasing radius, imposing a constant tune (field and derivative gradient scale identically with r).   Magnetic field follows the law B </a:t>
            </a:r>
            <a:r>
              <a:rPr lang="en-US" sz="1600" smtClean="0">
                <a:solidFill>
                  <a:srgbClr val="996633"/>
                </a:solidFill>
                <a:sym typeface="Symbol" pitchFamily="18" charset="2"/>
              </a:rPr>
              <a:t></a:t>
            </a:r>
            <a:r>
              <a:rPr lang="en-US" sz="1600" smtClean="0">
                <a:solidFill>
                  <a:srgbClr val="996633"/>
                </a:solidFill>
              </a:rPr>
              <a:t> </a:t>
            </a:r>
            <a:r>
              <a:rPr lang="en-US" sz="1600" i="1" smtClean="0">
                <a:solidFill>
                  <a:srgbClr val="996633"/>
                </a:solidFill>
              </a:rPr>
              <a:t>r</a:t>
            </a:r>
            <a:r>
              <a:rPr lang="en-US" sz="1600" baseline="30000" smtClean="0">
                <a:solidFill>
                  <a:srgbClr val="996633"/>
                </a:solidFill>
              </a:rPr>
              <a:t>k</a:t>
            </a:r>
            <a:r>
              <a:rPr lang="en-US" sz="1600" smtClean="0">
                <a:solidFill>
                  <a:srgbClr val="996633"/>
                </a:solidFill>
              </a:rPr>
              <a:t>, with </a:t>
            </a:r>
            <a:r>
              <a:rPr lang="en-US" sz="1600" i="1" smtClean="0">
                <a:solidFill>
                  <a:srgbClr val="996633"/>
                </a:solidFill>
              </a:rPr>
              <a:t>r</a:t>
            </a:r>
            <a:r>
              <a:rPr lang="en-US" sz="1600" smtClean="0">
                <a:solidFill>
                  <a:srgbClr val="996633"/>
                </a:solidFill>
              </a:rPr>
              <a:t> as the radius, and k as the constant field index.  </a:t>
            </a:r>
          </a:p>
          <a:p>
            <a:pPr eaLnBrk="1" hangingPunct="1"/>
            <a:endParaRPr lang="en-US" sz="1600" smtClean="0">
              <a:solidFill>
                <a:srgbClr val="996633"/>
              </a:solidFill>
            </a:endParaRPr>
          </a:p>
          <a:p>
            <a:pPr eaLnBrk="1" hangingPunct="1"/>
            <a:endParaRPr lang="en-US" sz="1600" smtClean="0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2" name="Picture 1"/>
          <p:cNvPicPr>
            <a:picLocks noChangeAspect="1" noChangeArrowheads="1"/>
          </p:cNvPicPr>
          <p:nvPr/>
        </p:nvPicPr>
        <p:blipFill>
          <a:blip r:embed="rId4" cstate="print"/>
          <a:srcRect l="9804" t="32115" r="43137" b="55440"/>
          <a:stretch>
            <a:fillRect/>
          </a:stretch>
        </p:blipFill>
        <p:spPr bwMode="auto">
          <a:xfrm>
            <a:off x="457200" y="3429000"/>
            <a:ext cx="3013075" cy="5826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</p:pic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 l="6757" t="57921" r="45097" b="14708"/>
          <a:stretch>
            <a:fillRect/>
          </a:stretch>
        </p:blipFill>
        <p:spPr bwMode="auto">
          <a:xfrm>
            <a:off x="152400" y="4718050"/>
            <a:ext cx="4343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5"/>
          <p:cNvSpPr txBox="1">
            <a:spLocks noChangeArrowheads="1"/>
          </p:cNvSpPr>
          <p:nvPr/>
        </p:nvSpPr>
        <p:spPr bwMode="auto">
          <a:xfrm>
            <a:off x="381000" y="3962400"/>
            <a:ext cx="3886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Field expansion: k determines multipole order;</a:t>
            </a:r>
          </a:p>
          <a:p>
            <a:r>
              <a:rPr lang="en-US" sz="1000"/>
              <a:t>Comments: the lower the k value, the more slowly field increases with </a:t>
            </a:r>
            <a:r>
              <a:rPr lang="en-US" sz="1000" i="1"/>
              <a:t>r</a:t>
            </a:r>
            <a:r>
              <a:rPr lang="en-US" sz="1000"/>
              <a:t> and the larger the horizontal aperture, but the more linear the field composition and dynamics.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209800" y="2514600"/>
            <a:ext cx="2514600" cy="2362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2743200" y="4724400"/>
            <a:ext cx="220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70C0"/>
                </a:solidFill>
              </a:rPr>
              <a:t>Radial Sector: example: This is a triplet DFD cell; there are also FDF, FODO and doublets.  In a radial sector the D is the negative of the F field profile, but shorter.</a:t>
            </a: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3581400" y="3276600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70C0"/>
                </a:solidFill>
              </a:rPr>
              <a:t>Spiral Sector: example: more compact; positive bend field only. Vertical focusing controlled by edge crossing angle.</a:t>
            </a:r>
          </a:p>
        </p:txBody>
      </p:sp>
      <p:sp>
        <p:nvSpPr>
          <p:cNvPr id="23" name="Flowchart: Manual Operation 22"/>
          <p:cNvSpPr/>
          <p:nvPr/>
        </p:nvSpPr>
        <p:spPr>
          <a:xfrm rot="1553220">
            <a:off x="1878013" y="5105400"/>
            <a:ext cx="407987" cy="10668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 rot="19781788">
            <a:off x="1027113" y="5059363"/>
            <a:ext cx="407987" cy="10668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 rot="-1783082">
            <a:off x="925513" y="513715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4352" name="TextBox 26"/>
          <p:cNvSpPr txBox="1">
            <a:spLocks noChangeArrowheads="1"/>
          </p:cNvSpPr>
          <p:nvPr/>
        </p:nvSpPr>
        <p:spPr bwMode="auto">
          <a:xfrm>
            <a:off x="1524000" y="4876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14353" name="TextBox 27"/>
          <p:cNvSpPr txBox="1">
            <a:spLocks noChangeArrowheads="1"/>
          </p:cNvSpPr>
          <p:nvPr/>
        </p:nvSpPr>
        <p:spPr bwMode="auto">
          <a:xfrm rot="1715280">
            <a:off x="2057400" y="513715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lum bright="20000" contrast="-10000"/>
          </a:blip>
          <a:srcRect l="7364" r="6052"/>
          <a:stretch>
            <a:fillRect/>
          </a:stretch>
        </p:blipFill>
        <p:spPr bwMode="auto">
          <a:xfrm rot="5400000">
            <a:off x="6641442" y="545443"/>
            <a:ext cx="1978343" cy="1959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55" name="Picture 3" descr="C:\Users\Owner\Documents\FFAG09\CCSepCover_2ndproof_WithTi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819400"/>
            <a:ext cx="2990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5105400" y="4038600"/>
            <a:ext cx="12954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648200" y="1447800"/>
            <a:ext cx="26670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un27&amp;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5495"/>
            <a:ext cx="3657600" cy="20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Understanding a ns-FFAG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686800" cy="2849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Apply a “synchrotron” strong-focusing  field profile to each “cyclotron” orbit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Strong-focusing allows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Long injection/extraction or synchrotron-like straights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Strong RF acceleration modules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Low –loss profile of the synchrotron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DC beam to high energies in compact structure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dirty="0" smtClean="0"/>
              <a:t>400 MeV/nucleon: charge to mass of ½ (carbon)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dirty="0" smtClean="0"/>
              <a:t>1.2 </a:t>
            </a:r>
            <a:r>
              <a:rPr lang="en-US" sz="1200" dirty="0" err="1" smtClean="0"/>
              <a:t>GeV</a:t>
            </a:r>
            <a:r>
              <a:rPr lang="en-US" sz="1200" dirty="0" smtClean="0"/>
              <a:t> protons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Avoidance of unstable beam regions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dirty="0" smtClean="0"/>
              <a:t> constant machine tune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03" y="1966549"/>
            <a:ext cx="3266841" cy="23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13605">
            <a:off x="1974342" y="5168887"/>
            <a:ext cx="834353" cy="185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91" b="50000"/>
          <a:stretch/>
        </p:blipFill>
        <p:spPr bwMode="auto">
          <a:xfrm>
            <a:off x="2947547" y="4507977"/>
            <a:ext cx="2337947" cy="17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 rot="8937377">
            <a:off x="5260055" y="4107832"/>
            <a:ext cx="993497" cy="17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828896"/>
            <a:ext cx="1295400" cy="1259001"/>
          </a:xfrm>
          <a:prstGeom prst="ellipse">
            <a:avLst/>
          </a:prstGeom>
          <a:noFill/>
          <a:ln w="158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4876799"/>
            <a:ext cx="1143000" cy="1143001"/>
          </a:xfrm>
          <a:prstGeom prst="ellipse">
            <a:avLst/>
          </a:prstGeom>
          <a:noFill/>
          <a:ln w="158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799" y="4114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traight =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4229100" y="4407188"/>
            <a:ext cx="266699" cy="15284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05200" y="4752696"/>
            <a:ext cx="1447799" cy="1419504"/>
          </a:xfrm>
          <a:prstGeom prst="ellipse">
            <a:avLst/>
          </a:prstGeom>
          <a:noFill/>
          <a:ln w="158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4483612"/>
            <a:ext cx="32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CONSTANT MACHINE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TUNES AT NEAR AND FAR RELATIVISTIC ENERGIES</a:t>
            </a:r>
          </a:p>
          <a:p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UNLIKE A CYCLOTRON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10199" y="4876799"/>
            <a:ext cx="457201" cy="68478"/>
          </a:xfrm>
          <a:prstGeom prst="rightArrow">
            <a:avLst/>
          </a:prstGeom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FAG08_Johnston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FAG08_Johnston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FFAG08_Johnstone</Template>
  <TotalTime>59354</TotalTime>
  <Words>3109</Words>
  <Application>Microsoft Office PowerPoint</Application>
  <PresentationFormat>On-screen Show (4:3)</PresentationFormat>
  <Paragraphs>717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FFAG08_Johnstone</vt:lpstr>
      <vt:lpstr>Textured</vt:lpstr>
      <vt:lpstr>Apex</vt:lpstr>
      <vt:lpstr>1_FFAG08_Johnstone</vt:lpstr>
      <vt:lpstr>1_Textured</vt:lpstr>
      <vt:lpstr>Equation</vt:lpstr>
      <vt:lpstr>  Compact CW FFAGs for High-intensity Applications </vt:lpstr>
      <vt:lpstr>Outline</vt:lpstr>
      <vt:lpstr>Cyclotrons: general comments</vt:lpstr>
      <vt:lpstr>Tunes in a relativistic ultracompact cyclotron</vt:lpstr>
      <vt:lpstr>So what is a FFAG? Next generation cyclotron</vt:lpstr>
      <vt:lpstr>The international FFAG collaboration</vt:lpstr>
      <vt:lpstr>Quick Guide to Fixed-Fielding Alternating Gradient FFAGs</vt:lpstr>
      <vt:lpstr>FFAGs and their Variations</vt:lpstr>
      <vt:lpstr>Understanding a ns-FFAG</vt:lpstr>
      <vt:lpstr>Relativistic CW (DC-beam) ns-FFAGs</vt:lpstr>
      <vt:lpstr>PowerPoint Presentation</vt:lpstr>
      <vt:lpstr>Advanced design and simulation of an Isochronous 0.25-1GeV Nonscaling FFAG </vt:lpstr>
      <vt:lpstr>Advanced design and simulation of an Isochronous 0.25-1GeV Nonscaling FFAG </vt:lpstr>
      <vt:lpstr>Design of an Isochronous 0.3-1GeV DFD FFAG with space charge </vt:lpstr>
      <vt:lpstr>Simulation of an Isochronous 0.3-1GeV DFD FFAG with space charge  S. Sheehy/A. Adelmann </vt:lpstr>
      <vt:lpstr>Simulation of an Isochronous 0.3-1GeV DFD FFAG with space charge  S. Sheehy/A. Adelmann </vt:lpstr>
      <vt:lpstr>Compacting the FFAG</vt:lpstr>
      <vt:lpstr>FFAG Tracking summary:  3.7 m radius, 4-cell; 4x2m straights</vt:lpstr>
      <vt:lpstr>FFAG Tracking summary:  1.2 m ext. radius, racetrack</vt:lpstr>
      <vt:lpstr>ZGOUBI simulations of the  circular FFAG Haj-Tahar Malek</vt:lpstr>
      <vt:lpstr>Comparing fixed-field Dynamic Apertures</vt:lpstr>
      <vt:lpstr>PowerPoint Presentation</vt:lpstr>
      <vt:lpstr>Racetrack layout</vt:lpstr>
      <vt:lpstr>Circular vs Racetrack simulations using PyZgoubi/ R. Appleby</vt:lpstr>
      <vt:lpstr>Error Analysis: Circular vs Racetrack - R. Appleby</vt:lpstr>
      <vt:lpstr>Observations</vt:lpstr>
      <vt:lpstr>Design specifications</vt:lpstr>
      <vt:lpstr>Cavity options</vt:lpstr>
      <vt:lpstr>Rectangular Cavity</vt:lpstr>
      <vt:lpstr>Gap and Frequency Optimization</vt:lpstr>
      <vt:lpstr>Cavity shape optimization</vt:lpstr>
      <vt:lpstr>Comparison of different cavity geometries</vt:lpstr>
      <vt:lpstr>RF input coupler design</vt:lpstr>
      <vt:lpstr>Magnetic power coupling and mechanical design</vt:lpstr>
      <vt:lpstr>SCRF design: 10 MV/m; 50 cm x 5 cm (WxH)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 Johnstone</dc:creator>
  <cp:lastModifiedBy>Carol J. Johnstone x3794 06975N</cp:lastModifiedBy>
  <cp:revision>1475</cp:revision>
  <dcterms:created xsi:type="dcterms:W3CDTF">2009-04-27T13:51:30Z</dcterms:created>
  <dcterms:modified xsi:type="dcterms:W3CDTF">2014-09-24T15:09:26Z</dcterms:modified>
</cp:coreProperties>
</file>