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04" r:id="rId1"/>
    <p:sldMasterId id="2147483982" r:id="rId2"/>
    <p:sldMasterId id="2147483995" r:id="rId3"/>
  </p:sldMasterIdLst>
  <p:notesMasterIdLst>
    <p:notesMasterId r:id="rId37"/>
  </p:notesMasterIdLst>
  <p:handoutMasterIdLst>
    <p:handoutMasterId r:id="rId38"/>
  </p:handoutMasterIdLst>
  <p:sldIdLst>
    <p:sldId id="820" r:id="rId4"/>
    <p:sldId id="804" r:id="rId5"/>
    <p:sldId id="898" r:id="rId6"/>
    <p:sldId id="821" r:id="rId7"/>
    <p:sldId id="885" r:id="rId8"/>
    <p:sldId id="887" r:id="rId9"/>
    <p:sldId id="886" r:id="rId10"/>
    <p:sldId id="875" r:id="rId11"/>
    <p:sldId id="811" r:id="rId12"/>
    <p:sldId id="852" r:id="rId13"/>
    <p:sldId id="888" r:id="rId14"/>
    <p:sldId id="883" r:id="rId15"/>
    <p:sldId id="889" r:id="rId16"/>
    <p:sldId id="878" r:id="rId17"/>
    <p:sldId id="855" r:id="rId18"/>
    <p:sldId id="876" r:id="rId19"/>
    <p:sldId id="866" r:id="rId20"/>
    <p:sldId id="862" r:id="rId21"/>
    <p:sldId id="879" r:id="rId22"/>
    <p:sldId id="880" r:id="rId23"/>
    <p:sldId id="873" r:id="rId24"/>
    <p:sldId id="877" r:id="rId25"/>
    <p:sldId id="872" r:id="rId26"/>
    <p:sldId id="882" r:id="rId27"/>
    <p:sldId id="842" r:id="rId28"/>
    <p:sldId id="895" r:id="rId29"/>
    <p:sldId id="894" r:id="rId30"/>
    <p:sldId id="893" r:id="rId31"/>
    <p:sldId id="858" r:id="rId32"/>
    <p:sldId id="849" r:id="rId33"/>
    <p:sldId id="881" r:id="rId34"/>
    <p:sldId id="853" r:id="rId35"/>
    <p:sldId id="896" r:id="rId36"/>
  </p:sldIdLst>
  <p:sldSz cx="9144000" cy="6858000" type="screen4x3"/>
  <p:notesSz cx="6997700" cy="9271000"/>
  <p:defaultTextStyle>
    <a:defPPr>
      <a:defRPr lang="en-US"/>
    </a:defPPr>
    <a:lvl1pPr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3CC"/>
    <a:srgbClr val="FF66CC"/>
    <a:srgbClr val="FF66FF"/>
    <a:srgbClr val="0066FF"/>
    <a:srgbClr val="FF0000"/>
    <a:srgbClr val="FF00FF"/>
    <a:srgbClr val="FF33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448"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312"/>
    </p:cViewPr>
  </p:sorterViewPr>
  <p:gridSpacing cx="114300" cy="1143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image" Target="../media/image38.emf"/><Relationship Id="rId2"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3075" name="Rectangle 3"/>
          <p:cNvSpPr>
            <a:spLocks noGrp="1" noChangeArrowheads="1"/>
          </p:cNvSpPr>
          <p:nvPr>
            <p:ph type="dt" sz="quarter" idx="1"/>
          </p:nvPr>
        </p:nvSpPr>
        <p:spPr bwMode="auto">
          <a:xfrm>
            <a:off x="3965575"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r" defTabSz="927100">
              <a:defRPr sz="1200" b="0">
                <a:latin typeface="Times New Roman" pitchFamily="18" charset="0"/>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0"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3965575"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r" defTabSz="927100">
              <a:defRPr sz="1200" b="0"/>
            </a:lvl1pPr>
          </a:lstStyle>
          <a:p>
            <a:pPr>
              <a:defRPr/>
            </a:pPr>
            <a:fld id="{40124B4E-3387-0F4C-8E1B-3C658A15A353}" type="slidenum">
              <a:rPr lang="en-US"/>
              <a:pPr>
                <a:defRPr/>
              </a:pPr>
              <a:t>‹#›</a:t>
            </a:fld>
            <a:endParaRPr lang="en-US" dirty="0"/>
          </a:p>
        </p:txBody>
      </p:sp>
    </p:spTree>
    <p:extLst>
      <p:ext uri="{BB962C8B-B14F-4D97-AF65-F5344CB8AC3E}">
        <p14:creationId xmlns:p14="http://schemas.microsoft.com/office/powerpoint/2010/main" val="1429590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65575" y="0"/>
            <a:ext cx="3032125" cy="461963"/>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lvl1pPr algn="r" defTabSz="927100">
              <a:defRPr sz="1200" b="0">
                <a:latin typeface="Times New Roman" pitchFamily="18" charset="0"/>
                <a:ea typeface="+mn-ea"/>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185863" y="695325"/>
            <a:ext cx="4633912" cy="3475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31863" y="4400550"/>
            <a:ext cx="5133975" cy="4175125"/>
          </a:xfrm>
          <a:prstGeom prst="rect">
            <a:avLst/>
          </a:prstGeom>
          <a:noFill/>
          <a:ln w="9525">
            <a:noFill/>
            <a:miter lim="800000"/>
            <a:headEnd/>
            <a:tailEnd/>
          </a:ln>
          <a:effectLst/>
        </p:spPr>
        <p:txBody>
          <a:bodyPr vert="horz" wrap="square" lIns="92703" tIns="46352" rIns="92703" bIns="46352"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4102" name="Rectangle 6"/>
          <p:cNvSpPr>
            <a:spLocks noGrp="1" noChangeArrowheads="1"/>
          </p:cNvSpPr>
          <p:nvPr>
            <p:ph type="ftr" sz="quarter" idx="4"/>
          </p:nvPr>
        </p:nvSpPr>
        <p:spPr bwMode="auto">
          <a:xfrm>
            <a:off x="0"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l" defTabSz="927100">
              <a:defRPr sz="1200" b="0">
                <a:latin typeface="Times New Roman" pitchFamily="18"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65575" y="8809038"/>
            <a:ext cx="3032125" cy="461962"/>
          </a:xfrm>
          <a:prstGeom prst="rect">
            <a:avLst/>
          </a:prstGeom>
          <a:noFill/>
          <a:ln w="9525">
            <a:noFill/>
            <a:miter lim="800000"/>
            <a:headEnd/>
            <a:tailEnd/>
          </a:ln>
          <a:effectLst/>
        </p:spPr>
        <p:txBody>
          <a:bodyPr vert="horz" wrap="square" lIns="92703" tIns="46352" rIns="92703" bIns="46352" numCol="1" anchor="b" anchorCtr="0" compatLnSpc="1">
            <a:prstTxWarp prst="textNoShape">
              <a:avLst/>
            </a:prstTxWarp>
          </a:bodyPr>
          <a:lstStyle>
            <a:lvl1pPr algn="r" defTabSz="927100">
              <a:defRPr sz="1200" b="0"/>
            </a:lvl1pPr>
          </a:lstStyle>
          <a:p>
            <a:pPr>
              <a:defRPr/>
            </a:pPr>
            <a:fld id="{67D191CF-4631-4648-A21B-F965E0E0CDDE}" type="slidenum">
              <a:rPr lang="en-US"/>
              <a:pPr>
                <a:defRPr/>
              </a:pPr>
              <a:t>‹#›</a:t>
            </a:fld>
            <a:endParaRPr lang="en-US" dirty="0"/>
          </a:p>
        </p:txBody>
      </p:sp>
    </p:spTree>
    <p:extLst>
      <p:ext uri="{BB962C8B-B14F-4D97-AF65-F5344CB8AC3E}">
        <p14:creationId xmlns:p14="http://schemas.microsoft.com/office/powerpoint/2010/main" val="2315685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ＭＳ Ｐゴシック" charset="-128"/>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b="1">
                <a:solidFill>
                  <a:schemeClr val="tx1"/>
                </a:solidFill>
                <a:latin typeface="Times New Roman" charset="0"/>
                <a:ea typeface="ＭＳ Ｐゴシック" charset="0"/>
                <a:cs typeface="ＭＳ Ｐゴシック" charset="0"/>
              </a:defRPr>
            </a:lvl1pPr>
            <a:lvl2pPr marL="742950" indent="-285750" defTabSz="927100">
              <a:defRPr sz="2400" b="1">
                <a:solidFill>
                  <a:schemeClr val="tx1"/>
                </a:solidFill>
                <a:latin typeface="Times New Roman" charset="0"/>
                <a:ea typeface="ＭＳ Ｐゴシック" charset="0"/>
              </a:defRPr>
            </a:lvl2pPr>
            <a:lvl3pPr marL="1143000" indent="-228600" defTabSz="927100">
              <a:defRPr sz="2400" b="1">
                <a:solidFill>
                  <a:schemeClr val="tx1"/>
                </a:solidFill>
                <a:latin typeface="Times New Roman" charset="0"/>
                <a:ea typeface="ＭＳ Ｐゴシック" charset="0"/>
              </a:defRPr>
            </a:lvl3pPr>
            <a:lvl4pPr marL="1600200" indent="-228600" defTabSz="927100">
              <a:defRPr sz="2400" b="1">
                <a:solidFill>
                  <a:schemeClr val="tx1"/>
                </a:solidFill>
                <a:latin typeface="Times New Roman" charset="0"/>
                <a:ea typeface="ＭＳ Ｐゴシック" charset="0"/>
              </a:defRPr>
            </a:lvl4pPr>
            <a:lvl5pPr marL="2057400" indent="-228600" defTabSz="927100">
              <a:defRPr sz="2400" b="1">
                <a:solidFill>
                  <a:schemeClr val="tx1"/>
                </a:solidFill>
                <a:latin typeface="Times New Roman" charset="0"/>
                <a:ea typeface="ＭＳ Ｐゴシック" charset="0"/>
              </a:defRPr>
            </a:lvl5pPr>
            <a:lvl6pPr marL="25146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9pPr>
          </a:lstStyle>
          <a:p>
            <a:fld id="{7CA459E9-D104-1342-AB18-DEBC12E9300F}" type="slidenum">
              <a:rPr lang="en-US" sz="1200" b="0"/>
              <a:pPr/>
              <a:t>2</a:t>
            </a:fld>
            <a:endParaRPr lang="en-US" sz="1200" b="0"/>
          </a:p>
        </p:txBody>
      </p:sp>
      <p:sp>
        <p:nvSpPr>
          <p:cNvPr id="10242" name="Rectangle 2"/>
          <p:cNvSpPr>
            <a:spLocks noGrp="1" noRot="1" noChangeAspect="1" noChangeArrowheads="1" noTextEdit="1"/>
          </p:cNvSpPr>
          <p:nvPr>
            <p:ph type="sldImg"/>
          </p:nvPr>
        </p:nvSpPr>
        <p:spPr>
          <a:xfrm>
            <a:off x="1185863" y="695325"/>
            <a:ext cx="4635500" cy="3476625"/>
          </a:xfrm>
          <a:ln/>
        </p:spPr>
      </p:sp>
      <p:sp>
        <p:nvSpPr>
          <p:cNvPr id="10243" name="Rectangle 3"/>
          <p:cNvSpPr>
            <a:spLocks noGrp="1" noChangeArrowheads="1"/>
          </p:cNvSpPr>
          <p:nvPr>
            <p:ph type="body" idx="1"/>
          </p:nvPr>
        </p:nvSpPr>
        <p:spPr>
          <a:xfrm>
            <a:off x="933450" y="4405313"/>
            <a:ext cx="5130800" cy="417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939" tIns="46471" rIns="92939" bIns="46471"/>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a:ln/>
        </p:spPr>
      </p:sp>
      <p:sp>
        <p:nvSpPr>
          <p:cNvPr id="14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
        <p:nvSpPr>
          <p:cNvPr id="14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b="1">
                <a:solidFill>
                  <a:schemeClr val="tx1"/>
                </a:solidFill>
                <a:latin typeface="Times New Roman" charset="0"/>
                <a:ea typeface="ＭＳ Ｐゴシック" charset="0"/>
                <a:cs typeface="ＭＳ Ｐゴシック" charset="0"/>
              </a:defRPr>
            </a:lvl1pPr>
            <a:lvl2pPr marL="742950" indent="-285750" defTabSz="927100">
              <a:defRPr sz="2400" b="1">
                <a:solidFill>
                  <a:schemeClr val="tx1"/>
                </a:solidFill>
                <a:latin typeface="Times New Roman" charset="0"/>
                <a:ea typeface="ＭＳ Ｐゴシック" charset="0"/>
              </a:defRPr>
            </a:lvl2pPr>
            <a:lvl3pPr marL="1143000" indent="-228600" defTabSz="927100">
              <a:defRPr sz="2400" b="1">
                <a:solidFill>
                  <a:schemeClr val="tx1"/>
                </a:solidFill>
                <a:latin typeface="Times New Roman" charset="0"/>
                <a:ea typeface="ＭＳ Ｐゴシック" charset="0"/>
              </a:defRPr>
            </a:lvl3pPr>
            <a:lvl4pPr marL="1600200" indent="-228600" defTabSz="927100">
              <a:defRPr sz="2400" b="1">
                <a:solidFill>
                  <a:schemeClr val="tx1"/>
                </a:solidFill>
                <a:latin typeface="Times New Roman" charset="0"/>
                <a:ea typeface="ＭＳ Ｐゴシック" charset="0"/>
              </a:defRPr>
            </a:lvl4pPr>
            <a:lvl5pPr marL="2057400" indent="-228600" defTabSz="927100">
              <a:defRPr sz="2400" b="1">
                <a:solidFill>
                  <a:schemeClr val="tx1"/>
                </a:solidFill>
                <a:latin typeface="Times New Roman" charset="0"/>
                <a:ea typeface="ＭＳ Ｐゴシック" charset="0"/>
              </a:defRPr>
            </a:lvl5pPr>
            <a:lvl6pPr marL="25146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4A2653C9-90CA-414C-B9E8-1819F19CBED9}" type="slidenum">
              <a:rPr lang="en-US" sz="1200" b="0">
                <a:latin typeface="Calibri" charset="0"/>
              </a:rPr>
              <a:pPr eaLnBrk="1" hangingPunct="1"/>
              <a:t>4</a:t>
            </a:fld>
            <a:endParaRPr lang="en-US" sz="1200" b="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ln/>
        </p:spPr>
      </p:sp>
      <p:sp>
        <p:nvSpPr>
          <p:cNvPr id="18435" name="Notes Placeholder 2"/>
          <p:cNvSpPr>
            <a:spLocks noGrp="1"/>
          </p:cNvSpPr>
          <p:nvPr>
            <p:ph type="body" idx="1"/>
          </p:nvPr>
        </p:nvSpPr>
        <p:spPr>
          <a:noFill/>
          <a:ln/>
        </p:spPr>
        <p:txBody>
          <a:bodyPr/>
          <a:lstStyle/>
          <a:p>
            <a:r>
              <a:rPr lang="en-US" smtClean="0"/>
              <a:t>In the process of DIS, a lepton particle penetrates into a nucleon and interacts in electroweak way with the constituents of the nucleon. Scattering of electron, muon and neutrino beams on fix targets has been a vital tool … </a:t>
            </a:r>
          </a:p>
          <a:p>
            <a:endParaRPr lang="en-US" smtClean="0"/>
          </a:p>
          <a:p>
            <a:r>
              <a:rPr lang="en-US" smtClean="0"/>
              <a:t>Then in 1991 the first electron-proton collider HERA started its operation. It brought DIS experiments to the area of very high CME which allowed to study with high resolution the momentum distribution of quark and gluons down to very low momentum fraction (x).  Here is shown the selection of HERA physics results demonstrating…</a:t>
            </a:r>
          </a:p>
          <a:p>
            <a:endParaRPr lang="en-US" smtClean="0"/>
          </a:p>
          <a:p>
            <a:r>
              <a:rPr lang="en-US" smtClean="0"/>
              <a:t>HERA program was very successful, but as it often happens in science the results and discoveries made at HERA and in fixed target experiments opened new puzzles and put new questions.</a:t>
            </a:r>
          </a:p>
          <a:p>
            <a:r>
              <a:rPr lang="en-US" smtClean="0"/>
              <a:t>Presently several designs of the future  electron-hadron colliders (they are also often called electron-ion colliders) are developed in Europe and United States laboratories to address those questions.</a:t>
            </a:r>
          </a:p>
          <a:p>
            <a:endParaRPr lang="en-US" smtClean="0"/>
          </a:p>
          <a:p>
            <a:endParaRPr lang="en-US" smtClean="0"/>
          </a:p>
        </p:txBody>
      </p:sp>
      <p:sp>
        <p:nvSpPr>
          <p:cNvPr id="18436" name="Slide Number Placeholder 3"/>
          <p:cNvSpPr>
            <a:spLocks noGrp="1"/>
          </p:cNvSpPr>
          <p:nvPr>
            <p:ph type="sldNum" sz="quarter" idx="5"/>
          </p:nvPr>
        </p:nvSpPr>
        <p:spPr>
          <a:noFill/>
        </p:spPr>
        <p:txBody>
          <a:bodyPr/>
          <a:lstStyle/>
          <a:p>
            <a:fld id="{F18359C1-4841-7240-AB02-428E979A9CDB}" type="slidenum">
              <a:rPr lang="en-US" smtClean="0">
                <a:solidFill>
                  <a:prstClr val="black"/>
                </a:solidFill>
              </a:rPr>
              <a:pPr/>
              <a:t>5</a:t>
            </a:fld>
            <a:endParaRPr lang="en-U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smtClean="0"/>
              <a:t>Having mentioned the physics goals for future electron-ion colliders let’s see what the features of those colliders that should help to realize the goal. What the differences compared with HERA?</a:t>
            </a:r>
          </a:p>
        </p:txBody>
      </p:sp>
      <p:sp>
        <p:nvSpPr>
          <p:cNvPr id="22532" name="Slide Number Placeholder 3"/>
          <p:cNvSpPr>
            <a:spLocks noGrp="1"/>
          </p:cNvSpPr>
          <p:nvPr>
            <p:ph type="sldNum" sz="quarter" idx="5"/>
          </p:nvPr>
        </p:nvSpPr>
        <p:spPr>
          <a:noFill/>
        </p:spPr>
        <p:txBody>
          <a:bodyPr/>
          <a:lstStyle/>
          <a:p>
            <a:fld id="{E0B2489E-27B2-704A-AB12-52341DED6F9C}" type="slidenum">
              <a:rPr lang="en-US" smtClean="0">
                <a:solidFill>
                  <a:prstClr val="black"/>
                </a:solidFill>
              </a:rPr>
              <a:pPr/>
              <a:t>6</a:t>
            </a:fld>
            <a:endParaRPr 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So, let’s look at the major objectives of future electron-ion colliders.</a:t>
            </a:r>
          </a:p>
          <a:p>
            <a:r>
              <a:rPr lang="en-US" dirty="0" smtClean="0"/>
              <a:t>While, from previous experiments, we have rich information on the momentum structure functions of nucleon constituents, a high-luminosity EIC will be able to get data  also on spatial distribution of the nucleon  constituents, thus doing the imaging of the nucleons.</a:t>
            </a:r>
          </a:p>
          <a:p>
            <a:r>
              <a:rPr lang="en-US" dirty="0" smtClean="0"/>
              <a:t>The proton spin puzzle needs to be fully answered. With </a:t>
            </a:r>
            <a:r>
              <a:rPr lang="en-US" dirty="0" err="1" smtClean="0"/>
              <a:t>EIC’s</a:t>
            </a:r>
            <a:r>
              <a:rPr lang="en-US" dirty="0" smtClean="0"/>
              <a:t> using polarized proton and electron beams the contribution from gluons to the proton spin can be measured in the region of low momentum fraction not accessible by RHIC polarized proton experiments. The contribution to proton spin from the orbital momentum of quark and gluons also can be measured.</a:t>
            </a:r>
          </a:p>
          <a:p>
            <a:r>
              <a:rPr lang="en-US" dirty="0" smtClean="0"/>
              <a:t>One of the important (and somewhat surprising) results from HERA was the discovery of increasing gluon density at low </a:t>
            </a:r>
            <a:r>
              <a:rPr lang="en-US" dirty="0" err="1" smtClean="0"/>
              <a:t>x</a:t>
            </a:r>
            <a:r>
              <a:rPr lang="en-US" dirty="0" smtClean="0"/>
              <a:t> values. Mapping the gluon content of the ions and protons, verification whether it is saturated at some level and understanding the properties of this high-density gluon state is important task for future </a:t>
            </a:r>
            <a:r>
              <a:rPr lang="en-US" dirty="0" err="1" smtClean="0"/>
              <a:t>EICs</a:t>
            </a:r>
            <a:r>
              <a:rPr lang="en-US" dirty="0" smtClean="0"/>
              <a:t>.  More efficiently the high-density gluon studies can be done with heavy ion beams. Because of that the use of the heavy ion beams is important feature of future </a:t>
            </a:r>
            <a:r>
              <a:rPr lang="en-US" dirty="0" err="1" smtClean="0"/>
              <a:t>EICs</a:t>
            </a:r>
            <a:r>
              <a:rPr lang="en-US" dirty="0" smtClean="0"/>
              <a:t>.</a:t>
            </a:r>
          </a:p>
          <a:p>
            <a:endParaRPr lang="en-US" dirty="0" smtClean="0"/>
          </a:p>
          <a:p>
            <a:r>
              <a:rPr lang="en-US" dirty="0" smtClean="0"/>
              <a:t>The physics objectives shown her mainly characterize the </a:t>
            </a:r>
            <a:r>
              <a:rPr lang="en-US" dirty="0" err="1" smtClean="0"/>
              <a:t>EIC’s</a:t>
            </a:r>
            <a:r>
              <a:rPr lang="en-US" dirty="0" smtClean="0"/>
              <a:t> as big microscopes (or </a:t>
            </a:r>
            <a:r>
              <a:rPr lang="en-US" dirty="0" err="1" smtClean="0"/>
              <a:t>femtoscopes</a:t>
            </a:r>
            <a:r>
              <a:rPr lang="en-US" dirty="0" smtClean="0"/>
              <a:t>) for study of nucleon structure</a:t>
            </a:r>
          </a:p>
          <a:p>
            <a:r>
              <a:rPr lang="en-US" dirty="0" smtClean="0"/>
              <a:t> But with very high luminosity or with very high CME (on </a:t>
            </a:r>
            <a:r>
              <a:rPr lang="en-US" dirty="0" err="1" smtClean="0"/>
              <a:t>TeV</a:t>
            </a:r>
            <a:r>
              <a:rPr lang="en-US" dirty="0" smtClean="0"/>
              <a:t> scale) one can also effectively search and get better understanding of new physics:…</a:t>
            </a:r>
          </a:p>
        </p:txBody>
      </p:sp>
      <p:sp>
        <p:nvSpPr>
          <p:cNvPr id="20484" name="Slide Number Placeholder 3"/>
          <p:cNvSpPr>
            <a:spLocks noGrp="1"/>
          </p:cNvSpPr>
          <p:nvPr>
            <p:ph type="sldNum" sz="quarter" idx="5"/>
          </p:nvPr>
        </p:nvSpPr>
        <p:spPr>
          <a:noFill/>
        </p:spPr>
        <p:txBody>
          <a:bodyPr/>
          <a:lstStyle/>
          <a:p>
            <a:fld id="{0712E4FF-35FB-554C-B350-9463EA11C9BF}" type="slidenum">
              <a:rPr lang="en-US" smtClean="0">
                <a:solidFill>
                  <a:prstClr val="black"/>
                </a:solidFill>
              </a:rPr>
              <a:pPr/>
              <a:t>7</a:t>
            </a:fld>
            <a:endParaRPr 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b="1">
                <a:solidFill>
                  <a:schemeClr val="tx1"/>
                </a:solidFill>
                <a:latin typeface="Times New Roman" charset="0"/>
                <a:ea typeface="ＭＳ Ｐゴシック" charset="0"/>
                <a:cs typeface="ＭＳ Ｐゴシック" charset="0"/>
              </a:defRPr>
            </a:lvl1pPr>
            <a:lvl2pPr marL="742950" indent="-285750" defTabSz="923925">
              <a:defRPr sz="2400" b="1">
                <a:solidFill>
                  <a:schemeClr val="tx1"/>
                </a:solidFill>
                <a:latin typeface="Times New Roman" charset="0"/>
                <a:ea typeface="ＭＳ Ｐゴシック" charset="0"/>
              </a:defRPr>
            </a:lvl2pPr>
            <a:lvl3pPr marL="1143000" indent="-228600" defTabSz="923925">
              <a:defRPr sz="2400" b="1">
                <a:solidFill>
                  <a:schemeClr val="tx1"/>
                </a:solidFill>
                <a:latin typeface="Times New Roman" charset="0"/>
                <a:ea typeface="ＭＳ Ｐゴシック" charset="0"/>
              </a:defRPr>
            </a:lvl3pPr>
            <a:lvl4pPr marL="1600200" indent="-228600" defTabSz="923925">
              <a:defRPr sz="2400" b="1">
                <a:solidFill>
                  <a:schemeClr val="tx1"/>
                </a:solidFill>
                <a:latin typeface="Times New Roman" charset="0"/>
                <a:ea typeface="ＭＳ Ｐゴシック" charset="0"/>
              </a:defRPr>
            </a:lvl4pPr>
            <a:lvl5pPr marL="2057400" indent="-228600" defTabSz="923925">
              <a:defRPr sz="2400" b="1">
                <a:solidFill>
                  <a:schemeClr val="tx1"/>
                </a:solidFill>
                <a:latin typeface="Times New Roman" charset="0"/>
                <a:ea typeface="ＭＳ Ｐゴシック" charset="0"/>
              </a:defRPr>
            </a:lvl5pPr>
            <a:lvl6pPr marL="2514600" indent="-228600" algn="ctr" defTabSz="923925"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defTabSz="923925"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defTabSz="923925"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defTabSz="923925" eaLnBrk="0" fontAlgn="base" hangingPunct="0">
              <a:spcBef>
                <a:spcPct val="0"/>
              </a:spcBef>
              <a:spcAft>
                <a:spcPct val="0"/>
              </a:spcAft>
              <a:defRPr sz="2400" b="1">
                <a:solidFill>
                  <a:schemeClr val="tx1"/>
                </a:solidFill>
                <a:latin typeface="Times New Roman" charset="0"/>
                <a:ea typeface="ＭＳ Ｐゴシック" charset="0"/>
              </a:defRPr>
            </a:lvl9pPr>
          </a:lstStyle>
          <a:p>
            <a:fld id="{2D1CBED6-0446-F246-A943-BFCBACAFBED3}" type="slidenum">
              <a:rPr lang="en-US" sz="1200" b="0">
                <a:solidFill>
                  <a:srgbClr val="000000"/>
                </a:solidFill>
              </a:rPr>
              <a:pPr/>
              <a:t>9</a:t>
            </a:fld>
            <a:endParaRPr lang="en-US" sz="1200" b="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5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55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83" indent="-290493" eaLnBrk="0" hangingPunct="0">
              <a:defRPr sz="2400">
                <a:solidFill>
                  <a:schemeClr val="tx1"/>
                </a:solidFill>
                <a:latin typeface="Arial" charset="0"/>
                <a:ea typeface="ＭＳ Ｐゴシック" charset="0"/>
              </a:defRPr>
            </a:lvl2pPr>
            <a:lvl3pPr marL="1161974" indent="-232395" eaLnBrk="0" hangingPunct="0">
              <a:defRPr sz="2400">
                <a:solidFill>
                  <a:schemeClr val="tx1"/>
                </a:solidFill>
                <a:latin typeface="Arial" charset="0"/>
                <a:ea typeface="ＭＳ Ｐゴシック" charset="0"/>
              </a:defRPr>
            </a:lvl3pPr>
            <a:lvl4pPr marL="1626763" indent="-232395" eaLnBrk="0" hangingPunct="0">
              <a:defRPr sz="2400">
                <a:solidFill>
                  <a:schemeClr val="tx1"/>
                </a:solidFill>
                <a:latin typeface="Arial" charset="0"/>
                <a:ea typeface="ＭＳ Ｐゴシック" charset="0"/>
              </a:defRPr>
            </a:lvl4pPr>
            <a:lvl5pPr marL="2091553" indent="-232395" eaLnBrk="0" hangingPunct="0">
              <a:defRPr sz="2400">
                <a:solidFill>
                  <a:schemeClr val="tx1"/>
                </a:solidFill>
                <a:latin typeface="Arial" charset="0"/>
                <a:ea typeface="ＭＳ Ｐゴシック" charset="0"/>
              </a:defRPr>
            </a:lvl5pPr>
            <a:lvl6pPr marL="2556342" indent="-232395" eaLnBrk="0" fontAlgn="base" hangingPunct="0">
              <a:spcBef>
                <a:spcPct val="0"/>
              </a:spcBef>
              <a:spcAft>
                <a:spcPct val="0"/>
              </a:spcAft>
              <a:defRPr sz="2400">
                <a:solidFill>
                  <a:schemeClr val="tx1"/>
                </a:solidFill>
                <a:latin typeface="Arial" charset="0"/>
                <a:ea typeface="ＭＳ Ｐゴシック" charset="0"/>
              </a:defRPr>
            </a:lvl6pPr>
            <a:lvl7pPr marL="3021132" indent="-232395" eaLnBrk="0" fontAlgn="base" hangingPunct="0">
              <a:spcBef>
                <a:spcPct val="0"/>
              </a:spcBef>
              <a:spcAft>
                <a:spcPct val="0"/>
              </a:spcAft>
              <a:defRPr sz="2400">
                <a:solidFill>
                  <a:schemeClr val="tx1"/>
                </a:solidFill>
                <a:latin typeface="Arial" charset="0"/>
                <a:ea typeface="ＭＳ Ｐゴシック" charset="0"/>
              </a:defRPr>
            </a:lvl7pPr>
            <a:lvl8pPr marL="3485921" indent="-232395" eaLnBrk="0" fontAlgn="base" hangingPunct="0">
              <a:spcBef>
                <a:spcPct val="0"/>
              </a:spcBef>
              <a:spcAft>
                <a:spcPct val="0"/>
              </a:spcAft>
              <a:defRPr sz="2400">
                <a:solidFill>
                  <a:schemeClr val="tx1"/>
                </a:solidFill>
                <a:latin typeface="Arial" charset="0"/>
                <a:ea typeface="ＭＳ Ｐゴシック" charset="0"/>
              </a:defRPr>
            </a:lvl8pPr>
            <a:lvl9pPr marL="3950711" indent="-23239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340A81-0423-AA43-81BB-19CBA2F86532}" type="slidenum">
              <a:rPr lang="en-US" sz="1200">
                <a:latin typeface="Calibri" charset="0"/>
              </a:rPr>
              <a:pPr eaLnBrk="1" hangingPunct="1"/>
              <a:t>20</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b="1">
                <a:solidFill>
                  <a:schemeClr val="tx1"/>
                </a:solidFill>
                <a:latin typeface="Times New Roman" charset="0"/>
                <a:ea typeface="ＭＳ Ｐゴシック" charset="0"/>
                <a:cs typeface="ＭＳ Ｐゴシック" charset="0"/>
              </a:defRPr>
            </a:lvl1pPr>
            <a:lvl2pPr marL="742950" indent="-285750" defTabSz="927100">
              <a:defRPr sz="2400" b="1">
                <a:solidFill>
                  <a:schemeClr val="tx1"/>
                </a:solidFill>
                <a:latin typeface="Times New Roman" charset="0"/>
                <a:ea typeface="ＭＳ Ｐゴシック" charset="0"/>
              </a:defRPr>
            </a:lvl2pPr>
            <a:lvl3pPr marL="1143000" indent="-228600" defTabSz="927100">
              <a:defRPr sz="2400" b="1">
                <a:solidFill>
                  <a:schemeClr val="tx1"/>
                </a:solidFill>
                <a:latin typeface="Times New Roman" charset="0"/>
                <a:ea typeface="ＭＳ Ｐゴシック" charset="0"/>
              </a:defRPr>
            </a:lvl3pPr>
            <a:lvl4pPr marL="1600200" indent="-228600" defTabSz="927100">
              <a:defRPr sz="2400" b="1">
                <a:solidFill>
                  <a:schemeClr val="tx1"/>
                </a:solidFill>
                <a:latin typeface="Times New Roman" charset="0"/>
                <a:ea typeface="ＭＳ Ｐゴシック" charset="0"/>
              </a:defRPr>
            </a:lvl4pPr>
            <a:lvl5pPr marL="2057400" indent="-228600" defTabSz="927100">
              <a:defRPr sz="2400" b="1">
                <a:solidFill>
                  <a:schemeClr val="tx1"/>
                </a:solidFill>
                <a:latin typeface="Times New Roman" charset="0"/>
                <a:ea typeface="ＭＳ Ｐゴシック" charset="0"/>
              </a:defRPr>
            </a:lvl5pPr>
            <a:lvl6pPr marL="25146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9pPr>
          </a:lstStyle>
          <a:p>
            <a:fld id="{47ECECC1-844A-784B-B123-9565A96E90A8}" type="slidenum">
              <a:rPr lang="en-US" sz="1200" b="0"/>
              <a:pPr/>
              <a:t>25</a:t>
            </a:fld>
            <a:endParaRPr lang="en-US" sz="1200"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12CD6A-B6A2-324D-9C7C-31635B2B66FB}"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oleObject" Target="../embeddings/oleObject1.bin"/><Relationship Id="rId5"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2057400" y="6223000"/>
            <a:ext cx="1143000" cy="457200"/>
          </a:xfrm>
          <a:prstGeom prst="rect">
            <a:avLst/>
          </a:prstGeom>
        </p:spPr>
        <p:txBody>
          <a:bodyPr/>
          <a:lstStyle>
            <a:lvl1pPr>
              <a:defRPr/>
            </a:lvl1pPr>
          </a:lstStyle>
          <a:p>
            <a:pPr>
              <a:defRPr/>
            </a:pPr>
            <a:endParaRPr lang="en-US"/>
          </a:p>
        </p:txBody>
      </p:sp>
      <p:sp>
        <p:nvSpPr>
          <p:cNvPr id="4" name="Footer Placeholder 3"/>
          <p:cNvSpPr>
            <a:spLocks noGrp="1" noChangeArrowheads="1"/>
          </p:cNvSpPr>
          <p:nvPr>
            <p:ph type="ftr" sz="quarter" idx="11"/>
          </p:nvPr>
        </p:nvSpPr>
        <p:spPr>
          <a:xfrm>
            <a:off x="3181350" y="6235700"/>
            <a:ext cx="3009900" cy="457200"/>
          </a:xfrm>
          <a:prstGeom prst="rect">
            <a:avLst/>
          </a:prstGeom>
        </p:spPr>
        <p:txBody>
          <a:bodyPr/>
          <a:lstStyle>
            <a:lvl1pPr>
              <a:defRPr/>
            </a:lvl1pPr>
          </a:lstStyle>
          <a:p>
            <a:pPr>
              <a:defRPr/>
            </a:pPr>
            <a:endParaRPr lang="en-US"/>
          </a:p>
        </p:txBody>
      </p:sp>
      <p:sp>
        <p:nvSpPr>
          <p:cNvPr id="5" name="Slide Number Placeholder 4"/>
          <p:cNvSpPr>
            <a:spLocks noGrp="1" noChangeArrowheads="1"/>
          </p:cNvSpPr>
          <p:nvPr>
            <p:ph type="sldNum" sz="quarter" idx="12"/>
          </p:nvPr>
        </p:nvSpPr>
        <p:spPr>
          <a:xfrm>
            <a:off x="6324600" y="6235700"/>
            <a:ext cx="990600" cy="457200"/>
          </a:xfrm>
          <a:prstGeom prst="rect">
            <a:avLst/>
          </a:prstGeom>
        </p:spPr>
        <p:txBody>
          <a:bodyPr/>
          <a:lstStyle>
            <a:lvl1pPr>
              <a:defRPr/>
            </a:lvl1pPr>
          </a:lstStyle>
          <a:p>
            <a:pPr>
              <a:defRPr/>
            </a:pPr>
            <a:fld id="{0DEB8AE5-AE18-C043-B1CA-4A6255A0473A}" type="slidenum">
              <a:rPr lang="en-US"/>
              <a:pPr>
                <a:defRPr/>
              </a:pPr>
              <a:t>‹#›</a:t>
            </a:fld>
            <a:endParaRPr lang="en-US"/>
          </a:p>
        </p:txBody>
      </p:sp>
    </p:spTree>
    <p:extLst>
      <p:ext uri="{BB962C8B-B14F-4D97-AF65-F5344CB8AC3E}">
        <p14:creationId xmlns:p14="http://schemas.microsoft.com/office/powerpoint/2010/main" val="348472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5" name="Date Placeholder 4"/>
          <p:cNvSpPr>
            <a:spLocks noGrp="1"/>
          </p:cNvSpPr>
          <p:nvPr>
            <p:ph type="dt" sz="half" idx="10"/>
          </p:nvPr>
        </p:nvSpPr>
        <p:spPr/>
        <p:txBody>
          <a:bodyPr/>
          <a:lstStyle/>
          <a:p>
            <a:fld id="{23CEE34F-6F9C-FA40-9037-20C841C625BE}" type="datetimeFigureOut">
              <a:rPr lang="en-US" smtClean="0"/>
              <a:t>9/22/14</a:t>
            </a:fld>
            <a:endParaRPr lang="en-US"/>
          </a:p>
        </p:txBody>
      </p:sp>
      <p:sp>
        <p:nvSpPr>
          <p:cNvPr id="7" name="Slide Number Placeholder 6"/>
          <p:cNvSpPr>
            <a:spLocks noGrp="1"/>
          </p:cNvSpPr>
          <p:nvPr>
            <p:ph type="sldNum" sz="quarter" idx="12"/>
          </p:nvPr>
        </p:nvSpPr>
        <p:spPr/>
        <p:txBody>
          <a:bodyPr/>
          <a:lstStyle/>
          <a:p>
            <a:fld id="{CBAB506C-895F-9043-8D8F-F0FB6F01DF70}"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CEE34F-6F9C-FA40-9037-20C841C625BE}" type="datetimeFigureOut">
              <a:rPr lang="en-US" smtClean="0"/>
              <a:t>9/22/14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B506C-895F-9043-8D8F-F0FB6F01DF7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CEE34F-6F9C-FA40-9037-20C841C625BE}" type="datetimeFigureOut">
              <a:rPr lang="en-US" smtClean="0"/>
              <a:t>9/22/14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B506C-895F-9043-8D8F-F0FB6F01DF7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66701" y="815975"/>
            <a:ext cx="4191000" cy="6042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a:xfrm>
            <a:off x="4686300" y="815975"/>
            <a:ext cx="4257675" cy="6042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930038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smtClean="0"/>
            </a:lvl1pPr>
          </a:lstStyle>
          <a:p>
            <a:pPr>
              <a:defRPr/>
            </a:pPr>
            <a:r>
              <a:rPr lang="en-US">
                <a:solidFill>
                  <a:srgbClr val="DBF5F9">
                    <a:shade val="90000"/>
                  </a:srgbClr>
                </a:solidFill>
              </a:rPr>
              <a:t>5/22/12</a:t>
            </a:r>
          </a:p>
        </p:txBody>
      </p:sp>
      <p:sp>
        <p:nvSpPr>
          <p:cNvPr id="5" name="Footer Placeholder 18"/>
          <p:cNvSpPr>
            <a:spLocks noGrp="1"/>
          </p:cNvSpPr>
          <p:nvPr>
            <p:ph type="ftr" sz="quarter" idx="11"/>
          </p:nvPr>
        </p:nvSpPr>
        <p:spPr/>
        <p:txBody>
          <a:bodyPr/>
          <a:lstStyle>
            <a:lvl1pPr>
              <a:defRPr smtClean="0"/>
            </a:lvl1pPr>
          </a:lstStyle>
          <a:p>
            <a:pPr>
              <a:defRPr/>
            </a:pPr>
            <a:r>
              <a:rPr lang="en-US">
                <a:solidFill>
                  <a:srgbClr val="DBF5F9">
                    <a:shade val="90000"/>
                  </a:srgbClr>
                </a:solidFill>
              </a:rPr>
              <a:t>IPAC 2012</a:t>
            </a:r>
          </a:p>
        </p:txBody>
      </p:sp>
      <p:sp>
        <p:nvSpPr>
          <p:cNvPr id="6" name="Slide Number Placeholder 26"/>
          <p:cNvSpPr>
            <a:spLocks noGrp="1"/>
          </p:cNvSpPr>
          <p:nvPr>
            <p:ph type="sldNum" sz="quarter" idx="12"/>
          </p:nvPr>
        </p:nvSpPr>
        <p:spPr/>
        <p:txBody>
          <a:bodyPr/>
          <a:lstStyle>
            <a:lvl1pPr>
              <a:defRPr/>
            </a:lvl1pPr>
          </a:lstStyle>
          <a:p>
            <a:pPr>
              <a:defRPr/>
            </a:pPr>
            <a:fld id="{F2CA4D67-A09D-014F-BED7-6B113B7BAD40}"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17455649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a:solidFill>
                  <a:srgbClr val="04617B">
                    <a:shade val="90000"/>
                  </a:srgbClr>
                </a:solidFill>
              </a:rPr>
              <a:t>5/22/12</a:t>
            </a: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IPAC 2012</a:t>
            </a:r>
          </a:p>
        </p:txBody>
      </p:sp>
      <p:sp>
        <p:nvSpPr>
          <p:cNvPr id="6" name="Slide Number Placeholder 17"/>
          <p:cNvSpPr>
            <a:spLocks noGrp="1"/>
          </p:cNvSpPr>
          <p:nvPr>
            <p:ph type="sldNum" sz="quarter" idx="12"/>
          </p:nvPr>
        </p:nvSpPr>
        <p:spPr/>
        <p:txBody>
          <a:bodyPr/>
          <a:lstStyle>
            <a:lvl1pPr>
              <a:defRPr/>
            </a:lvl1pPr>
          </a:lstStyle>
          <a:p>
            <a:pPr>
              <a:defRPr/>
            </a:pPr>
            <a:fld id="{B0D3D536-B368-AD43-B04E-1A31B9793D87}"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644719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r>
              <a:rPr lang="en-US">
                <a:solidFill>
                  <a:srgbClr val="DBF5F9">
                    <a:shade val="90000"/>
                  </a:srgbClr>
                </a:solidFill>
              </a:rPr>
              <a:t>5/22/12</a:t>
            </a:r>
          </a:p>
        </p:txBody>
      </p:sp>
      <p:sp>
        <p:nvSpPr>
          <p:cNvPr id="5" name="Footer Placeholder 4"/>
          <p:cNvSpPr>
            <a:spLocks noGrp="1"/>
          </p:cNvSpPr>
          <p:nvPr>
            <p:ph type="ftr" sz="quarter" idx="11"/>
          </p:nvPr>
        </p:nvSpPr>
        <p:spPr/>
        <p:txBody>
          <a:bodyPr/>
          <a:lstStyle>
            <a:lvl1pPr>
              <a:defRPr smtClean="0"/>
            </a:lvl1pPr>
          </a:lstStyle>
          <a:p>
            <a:pPr>
              <a:defRPr/>
            </a:pPr>
            <a:r>
              <a:rPr lang="en-US">
                <a:solidFill>
                  <a:srgbClr val="DBF5F9">
                    <a:shade val="90000"/>
                  </a:srgbClr>
                </a:solidFill>
              </a:rPr>
              <a:t>IPAC 2012</a:t>
            </a:r>
          </a:p>
        </p:txBody>
      </p:sp>
      <p:sp>
        <p:nvSpPr>
          <p:cNvPr id="6" name="Slide Number Placeholder 5"/>
          <p:cNvSpPr>
            <a:spLocks noGrp="1"/>
          </p:cNvSpPr>
          <p:nvPr>
            <p:ph type="sldNum" sz="quarter" idx="12"/>
          </p:nvPr>
        </p:nvSpPr>
        <p:spPr/>
        <p:txBody>
          <a:bodyPr/>
          <a:lstStyle>
            <a:lvl1pPr>
              <a:defRPr/>
            </a:lvl1pPr>
          </a:lstStyle>
          <a:p>
            <a:pPr>
              <a:defRPr/>
            </a:pPr>
            <a:fld id="{E10BF380-1B58-ED4B-ACB3-30C5C0640B39}"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256856548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a:solidFill>
                  <a:srgbClr val="04617B">
                    <a:shade val="90000"/>
                  </a:srgbClr>
                </a:solidFill>
              </a:rPr>
              <a:t>5/22/12</a:t>
            </a: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IPAC 2012</a:t>
            </a:r>
          </a:p>
        </p:txBody>
      </p:sp>
      <p:sp>
        <p:nvSpPr>
          <p:cNvPr id="7" name="Slide Number Placeholder 17"/>
          <p:cNvSpPr>
            <a:spLocks noGrp="1"/>
          </p:cNvSpPr>
          <p:nvPr>
            <p:ph type="sldNum" sz="quarter" idx="12"/>
          </p:nvPr>
        </p:nvSpPr>
        <p:spPr/>
        <p:txBody>
          <a:bodyPr/>
          <a:lstStyle>
            <a:lvl1pPr>
              <a:defRPr/>
            </a:lvl1pPr>
          </a:lstStyle>
          <a:p>
            <a:pPr>
              <a:defRPr/>
            </a:pPr>
            <a:fld id="{BCD57958-2A69-804D-A3B0-FE49BF29DCD9}"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644303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r>
              <a:rPr lang="en-US">
                <a:solidFill>
                  <a:srgbClr val="04617B">
                    <a:shade val="90000"/>
                  </a:srgbClr>
                </a:solidFill>
              </a:rPr>
              <a:t>5/22/12</a:t>
            </a:r>
          </a:p>
        </p:txBody>
      </p:sp>
      <p:sp>
        <p:nvSpPr>
          <p:cNvPr id="8"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IPAC 2012</a:t>
            </a:r>
          </a:p>
        </p:txBody>
      </p:sp>
      <p:sp>
        <p:nvSpPr>
          <p:cNvPr id="9" name="Slide Number Placeholder 17"/>
          <p:cNvSpPr>
            <a:spLocks noGrp="1"/>
          </p:cNvSpPr>
          <p:nvPr>
            <p:ph type="sldNum" sz="quarter" idx="12"/>
          </p:nvPr>
        </p:nvSpPr>
        <p:spPr/>
        <p:txBody>
          <a:bodyPr/>
          <a:lstStyle>
            <a:lvl1pPr>
              <a:defRPr/>
            </a:lvl1pPr>
          </a:lstStyle>
          <a:p>
            <a:pPr>
              <a:defRPr/>
            </a:pPr>
            <a:fld id="{FDF78BF7-6BE4-BE4F-AEA9-88A944531781}"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62367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r>
              <a:rPr lang="en-US">
                <a:solidFill>
                  <a:srgbClr val="04617B">
                    <a:shade val="90000"/>
                  </a:srgbClr>
                </a:solidFill>
              </a:rPr>
              <a:t>5/22/12</a:t>
            </a:r>
          </a:p>
        </p:txBody>
      </p:sp>
      <p:sp>
        <p:nvSpPr>
          <p:cNvPr id="4"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IPAC 2012</a:t>
            </a:r>
          </a:p>
        </p:txBody>
      </p:sp>
      <p:sp>
        <p:nvSpPr>
          <p:cNvPr id="5" name="Slide Number Placeholder 17"/>
          <p:cNvSpPr>
            <a:spLocks noGrp="1"/>
          </p:cNvSpPr>
          <p:nvPr>
            <p:ph type="sldNum" sz="quarter" idx="12"/>
          </p:nvPr>
        </p:nvSpPr>
        <p:spPr/>
        <p:txBody>
          <a:bodyPr/>
          <a:lstStyle>
            <a:lvl1pPr>
              <a:defRPr/>
            </a:lvl1pPr>
          </a:lstStyle>
          <a:p>
            <a:pPr>
              <a:defRPr/>
            </a:pPr>
            <a:fld id="{4CF5A90E-E962-1544-9721-B55295942741}"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52327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3CEE34F-6F9C-FA40-9037-20C841C625BE}" type="datetimeFigureOut">
              <a:rPr lang="en-US" smtClean="0"/>
              <a:t>9/22/14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CBAB506C-895F-9043-8D8F-F0FB6F01DF70}"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en-US">
                <a:solidFill>
                  <a:srgbClr val="04617B">
                    <a:shade val="90000"/>
                  </a:srgbClr>
                </a:solidFill>
              </a:rPr>
              <a:t>5/22/12</a:t>
            </a:r>
          </a:p>
        </p:txBody>
      </p:sp>
      <p:sp>
        <p:nvSpPr>
          <p:cNvPr id="3"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IPAC 2012</a:t>
            </a:r>
          </a:p>
        </p:txBody>
      </p:sp>
      <p:sp>
        <p:nvSpPr>
          <p:cNvPr id="4" name="Slide Number Placeholder 17"/>
          <p:cNvSpPr>
            <a:spLocks noGrp="1"/>
          </p:cNvSpPr>
          <p:nvPr>
            <p:ph type="sldNum" sz="quarter" idx="12"/>
          </p:nvPr>
        </p:nvSpPr>
        <p:spPr/>
        <p:txBody>
          <a:bodyPr/>
          <a:lstStyle>
            <a:lvl1pPr>
              <a:defRPr/>
            </a:lvl1pPr>
          </a:lstStyle>
          <a:p>
            <a:pPr>
              <a:defRPr/>
            </a:pPr>
            <a:fld id="{EC434982-2DB7-8844-AD89-C4CD741C5EEB}"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127661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a:solidFill>
                  <a:srgbClr val="04617B">
                    <a:shade val="90000"/>
                  </a:srgbClr>
                </a:solidFill>
              </a:rPr>
              <a:t>5/22/12</a:t>
            </a:r>
          </a:p>
        </p:txBody>
      </p:sp>
      <p:sp>
        <p:nvSpPr>
          <p:cNvPr id="6"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IPAC 2012</a:t>
            </a:r>
          </a:p>
        </p:txBody>
      </p:sp>
      <p:sp>
        <p:nvSpPr>
          <p:cNvPr id="7" name="Slide Number Placeholder 17"/>
          <p:cNvSpPr>
            <a:spLocks noGrp="1"/>
          </p:cNvSpPr>
          <p:nvPr>
            <p:ph type="sldNum" sz="quarter" idx="12"/>
          </p:nvPr>
        </p:nvSpPr>
        <p:spPr/>
        <p:txBody>
          <a:bodyPr/>
          <a:lstStyle>
            <a:lvl1pPr>
              <a:defRPr/>
            </a:lvl1pPr>
          </a:lstStyle>
          <a:p>
            <a:pPr>
              <a:defRPr/>
            </a:pPr>
            <a:fld id="{D2341F64-DB23-2147-883E-A45B29E12564}"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046408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eaLnBrk="1" hangingPunct="1">
              <a:defRPr/>
            </a:pPr>
            <a:endParaRPr lang="en-US" sz="1800" b="0">
              <a:solidFill>
                <a:prstClr val="white"/>
              </a:solidFill>
              <a:latin typeface="Constantia"/>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eaLnBrk="1" hangingPunct="1">
              <a:defRPr/>
            </a:pPr>
            <a:endParaRPr lang="en-US" sz="1800" b="0">
              <a:solidFill>
                <a:prstClr val="white"/>
              </a:solidFill>
              <a:latin typeface="Constantia"/>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eaLnBrk="1" hangingPunct="1">
              <a:defRPr/>
            </a:pPr>
            <a:endParaRPr lang="en-US" sz="1800" b="0">
              <a:solidFill>
                <a:prstClr val="black"/>
              </a:solidFill>
              <a:latin typeface="Constantia"/>
              <a:ea typeface="+mn-ea"/>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eaLnBrk="1" hangingPunct="1">
              <a:defRPr/>
            </a:pPr>
            <a:endParaRPr lang="en-US" sz="1800" b="0">
              <a:solidFill>
                <a:prstClr val="black"/>
              </a:solidFill>
              <a:latin typeface="Constantia"/>
              <a:ea typeface="+mn-ea"/>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smtClean="0"/>
            </a:lvl1pPr>
          </a:lstStyle>
          <a:p>
            <a:pPr>
              <a:defRPr/>
            </a:pPr>
            <a:r>
              <a:rPr lang="en-US">
                <a:solidFill>
                  <a:srgbClr val="04617B">
                    <a:shade val="90000"/>
                  </a:srgbClr>
                </a:solidFill>
              </a:rPr>
              <a:t>5/22/12</a:t>
            </a:r>
          </a:p>
        </p:txBody>
      </p:sp>
      <p:sp>
        <p:nvSpPr>
          <p:cNvPr id="10" name="Footer Placeholder 5"/>
          <p:cNvSpPr>
            <a:spLocks noGrp="1"/>
          </p:cNvSpPr>
          <p:nvPr>
            <p:ph type="ftr" sz="quarter" idx="11"/>
          </p:nvPr>
        </p:nvSpPr>
        <p:spPr/>
        <p:txBody>
          <a:bodyPr/>
          <a:lstStyle>
            <a:lvl1pPr>
              <a:defRPr smtClean="0"/>
            </a:lvl1pPr>
          </a:lstStyle>
          <a:p>
            <a:pPr>
              <a:defRPr/>
            </a:pPr>
            <a:r>
              <a:rPr lang="en-US">
                <a:solidFill>
                  <a:srgbClr val="04617B">
                    <a:shade val="90000"/>
                  </a:srgbClr>
                </a:solidFill>
              </a:rPr>
              <a:t>IPAC 2012</a:t>
            </a: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6387E3CB-A4D1-234C-BE1D-7F01E847C930}"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288439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a:solidFill>
                  <a:srgbClr val="04617B">
                    <a:shade val="90000"/>
                  </a:srgbClr>
                </a:solidFill>
              </a:rPr>
              <a:t>5/22/12</a:t>
            </a: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IPAC 2012</a:t>
            </a:r>
          </a:p>
        </p:txBody>
      </p:sp>
      <p:sp>
        <p:nvSpPr>
          <p:cNvPr id="6" name="Slide Number Placeholder 17"/>
          <p:cNvSpPr>
            <a:spLocks noGrp="1"/>
          </p:cNvSpPr>
          <p:nvPr>
            <p:ph type="sldNum" sz="quarter" idx="12"/>
          </p:nvPr>
        </p:nvSpPr>
        <p:spPr/>
        <p:txBody>
          <a:bodyPr/>
          <a:lstStyle>
            <a:lvl1pPr>
              <a:defRPr/>
            </a:lvl1pPr>
          </a:lstStyle>
          <a:p>
            <a:pPr>
              <a:defRPr/>
            </a:pPr>
            <a:fld id="{9C2BEF0E-0FA0-D240-A4A9-189C8A1BB933}"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3513986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a:solidFill>
                  <a:srgbClr val="04617B">
                    <a:shade val="90000"/>
                  </a:srgbClr>
                </a:solidFill>
              </a:rPr>
              <a:t>5/22/12</a:t>
            </a:r>
          </a:p>
        </p:txBody>
      </p:sp>
      <p:sp>
        <p:nvSpPr>
          <p:cNvPr id="5" name="Footer Placeholder 21"/>
          <p:cNvSpPr>
            <a:spLocks noGrp="1"/>
          </p:cNvSpPr>
          <p:nvPr>
            <p:ph type="ftr" sz="quarter" idx="11"/>
          </p:nvPr>
        </p:nvSpPr>
        <p:spPr/>
        <p:txBody>
          <a:bodyPr/>
          <a:lstStyle>
            <a:lvl1pPr>
              <a:defRPr/>
            </a:lvl1pPr>
          </a:lstStyle>
          <a:p>
            <a:pPr>
              <a:defRPr/>
            </a:pPr>
            <a:r>
              <a:rPr lang="en-US">
                <a:solidFill>
                  <a:srgbClr val="04617B">
                    <a:shade val="90000"/>
                  </a:srgbClr>
                </a:solidFill>
              </a:rPr>
              <a:t>IPAC 2012</a:t>
            </a:r>
          </a:p>
        </p:txBody>
      </p:sp>
      <p:sp>
        <p:nvSpPr>
          <p:cNvPr id="6" name="Slide Number Placeholder 17"/>
          <p:cNvSpPr>
            <a:spLocks noGrp="1"/>
          </p:cNvSpPr>
          <p:nvPr>
            <p:ph type="sldNum" sz="quarter" idx="12"/>
          </p:nvPr>
        </p:nvSpPr>
        <p:spPr/>
        <p:txBody>
          <a:bodyPr/>
          <a:lstStyle>
            <a:lvl1pPr>
              <a:defRPr/>
            </a:lvl1pPr>
          </a:lstStyle>
          <a:p>
            <a:pPr>
              <a:defRPr/>
            </a:pPr>
            <a:fld id="{4877E26E-C40B-F640-B6F8-1D74F9B20D01}"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264046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CEE34F-6F9C-FA40-9037-20C841C625BE}" type="datetimeFigureOut">
              <a:rPr lang="en-US" smtClean="0"/>
              <a:t>9/22/14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B506C-895F-9043-8D8F-F0FB6F01DF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3CEE34F-6F9C-FA40-9037-20C841C625BE}" type="datetimeFigureOut">
              <a:rPr lang="en-US" smtClean="0"/>
              <a:t>9/22/14</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B506C-895F-9043-8D8F-F0FB6F01DF70}"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CEE34F-6F9C-FA40-9037-20C841C625BE}" type="datetimeFigureOut">
              <a:rPr lang="en-US" smtClean="0"/>
              <a:t>9/22/14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3BBA2971-A788-F842-BA66-479D7AFE4237}" type="slidenum">
              <a:rPr lang="en-US" smtClean="0"/>
              <a:pPr>
                <a:defRPr/>
              </a:pPr>
              <a:t>‹#›</a:t>
            </a:fld>
            <a:endParaRPr lang="en-US"/>
          </a:p>
        </p:txBody>
      </p:sp>
      <p:pic>
        <p:nvPicPr>
          <p:cNvPr id="8" name="Picture 12" descr="NP-logo-Nl copy"/>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72450" y="6362700"/>
            <a:ext cx="996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2"/>
          <p:cNvGraphicFramePr>
            <a:graphicFrameLocks noChangeAspect="1"/>
          </p:cNvGraphicFramePr>
          <p:nvPr userDrawn="1"/>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77955" name="Document" r:id="rId4" imgW="7606349" imgH="2831746" progId="Word.Document.8">
                  <p:embed/>
                </p:oleObj>
              </mc:Choice>
              <mc:Fallback>
                <p:oleObj name="Document" r:id="rId4" imgW="7606349" imgH="283174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0" name="Rectangle 7"/>
          <p:cNvSpPr>
            <a:spLocks noChangeArrowheads="1"/>
          </p:cNvSpPr>
          <p:nvPr userDrawn="1"/>
        </p:nvSpPr>
        <p:spPr bwMode="auto">
          <a:xfrm>
            <a:off x="2463800" y="6588125"/>
            <a:ext cx="5118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90"/>
                </a:solidFill>
                <a:latin typeface="Comic Sans MS" charset="0"/>
                <a:cs typeface="Comic Sans MS" charset="0"/>
              </a:rPr>
              <a:t>V.N. Litvinenko, EIC Generic R&amp;D, BNL, January 13, 2014</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CEE34F-6F9C-FA40-9037-20C841C625BE}" type="datetimeFigureOut">
              <a:rPr lang="en-US" smtClean="0"/>
              <a:t>9/22/14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AB506C-895F-9043-8D8F-F0FB6F01DF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DEB8AE5-AE18-C043-B1CA-4A6255A0473A}"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23CEE34F-6F9C-FA40-9037-20C841C625BE}" type="datetimeFigureOut">
              <a:rPr lang="en-US" smtClean="0"/>
              <a:t>9/22/14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AB506C-895F-9043-8D8F-F0FB6F01DF7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CEE34F-6F9C-FA40-9037-20C841C625BE}" type="datetimeFigureOut">
              <a:rPr lang="en-US" smtClean="0"/>
              <a:t>9/22/14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B506C-895F-9043-8D8F-F0FB6F01DF70}"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slideLayout" Target="../slideLayouts/slideLayout13.xml"/><Relationship Id="rId13"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760413" y="96838"/>
            <a:ext cx="76787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266700" y="815975"/>
            <a:ext cx="8677275"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8"/>
          <p:cNvSpPr txBox="1">
            <a:spLocks noChangeArrowheads="1"/>
          </p:cNvSpPr>
          <p:nvPr userDrawn="1"/>
        </p:nvSpPr>
        <p:spPr bwMode="auto">
          <a:xfrm>
            <a:off x="8753475" y="0"/>
            <a:ext cx="390525" cy="304800"/>
          </a:xfrm>
          <a:prstGeom prst="rect">
            <a:avLst/>
          </a:prstGeom>
          <a:noFill/>
          <a:ln w="9525">
            <a:noFill/>
            <a:miter lim="800000"/>
            <a:headEnd/>
            <a:tailEnd/>
          </a:ln>
          <a:effec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fld id="{FC3701E3-8E73-534D-A9A3-5EC3C963141A}" type="slidenum">
              <a:rPr lang="en-US" sz="1400" b="0" smtClean="0"/>
              <a:pPr>
                <a:defRPr/>
              </a:pPr>
              <a:t>‹#›</a:t>
            </a:fld>
            <a:endParaRPr lang="en-US" sz="1400" b="0" dirty="0" smtClean="0"/>
          </a:p>
        </p:txBody>
      </p:sp>
    </p:spTree>
  </p:cSld>
  <p:clrMap bg1="lt1" tx1="dk1" bg2="lt2" tx2="dk2" accent1="accent1" accent2="accent2" accent3="accent3" accent4="accent4" accent5="accent5" accent6="accent6" hlink="hlink" folHlink="folHlink"/>
  <p:sldLayoutIdLst>
    <p:sldLayoutId id="2147483968" r:id="rId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kumimoji="1" lang="en-US" sz="2400" b="1" dirty="0">
          <a:solidFill>
            <a:srgbClr val="FF0000"/>
          </a:solidFill>
          <a:latin typeface="Helvetica"/>
          <a:ea typeface="ＭＳ Ｐゴシック" pitchFamily="-65" charset="-128"/>
          <a:cs typeface="Helvetica"/>
        </a:defRPr>
      </a:lvl1pPr>
      <a:lvl2pPr algn="ctr" rtl="0" eaLnBrk="0" fontAlgn="base" hangingPunct="0">
        <a:spcBef>
          <a:spcPct val="0"/>
        </a:spcBef>
        <a:spcAft>
          <a:spcPct val="0"/>
        </a:spcAft>
        <a:defRPr kumimoji="1" sz="2400" b="1">
          <a:solidFill>
            <a:srgbClr val="FF0000"/>
          </a:solidFill>
          <a:latin typeface="Helvetica" charset="0"/>
          <a:ea typeface="ＭＳ Ｐゴシック" charset="0"/>
        </a:defRPr>
      </a:lvl2pPr>
      <a:lvl3pPr algn="ctr" rtl="0" eaLnBrk="0" fontAlgn="base" hangingPunct="0">
        <a:spcBef>
          <a:spcPct val="0"/>
        </a:spcBef>
        <a:spcAft>
          <a:spcPct val="0"/>
        </a:spcAft>
        <a:defRPr kumimoji="1" sz="2400" b="1">
          <a:solidFill>
            <a:srgbClr val="FF0000"/>
          </a:solidFill>
          <a:latin typeface="Helvetica" charset="0"/>
          <a:ea typeface="ＭＳ Ｐゴシック" charset="0"/>
        </a:defRPr>
      </a:lvl3pPr>
      <a:lvl4pPr algn="ctr" rtl="0" eaLnBrk="0" fontAlgn="base" hangingPunct="0">
        <a:spcBef>
          <a:spcPct val="0"/>
        </a:spcBef>
        <a:spcAft>
          <a:spcPct val="0"/>
        </a:spcAft>
        <a:defRPr kumimoji="1" sz="2400" b="1">
          <a:solidFill>
            <a:srgbClr val="FF0000"/>
          </a:solidFill>
          <a:latin typeface="Helvetica" charset="0"/>
          <a:ea typeface="ＭＳ Ｐゴシック" charset="0"/>
        </a:defRPr>
      </a:lvl4pPr>
      <a:lvl5pPr algn="ctr" rtl="0" eaLnBrk="0" fontAlgn="base" hangingPunct="0">
        <a:spcBef>
          <a:spcPct val="0"/>
        </a:spcBef>
        <a:spcAft>
          <a:spcPct val="0"/>
        </a:spcAft>
        <a:defRPr kumimoji="1" sz="2400" b="1">
          <a:solidFill>
            <a:srgbClr val="FF0000"/>
          </a:solidFill>
          <a:latin typeface="Helvetica" charset="0"/>
          <a:ea typeface="ＭＳ Ｐゴシック" charset="0"/>
        </a:defRPr>
      </a:lvl5pPr>
      <a:lvl6pPr marL="457200" algn="ctr" rtl="0" eaLnBrk="1" fontAlgn="base" hangingPunct="1">
        <a:spcBef>
          <a:spcPct val="0"/>
        </a:spcBef>
        <a:spcAft>
          <a:spcPct val="0"/>
        </a:spcAft>
        <a:defRPr sz="2600">
          <a:solidFill>
            <a:srgbClr val="FFFFFF"/>
          </a:solidFill>
          <a:latin typeface="Felix Titling" pitchFamily="82" charset="0"/>
        </a:defRPr>
      </a:lvl6pPr>
      <a:lvl7pPr marL="914400" algn="ctr" rtl="0" eaLnBrk="1" fontAlgn="base" hangingPunct="1">
        <a:spcBef>
          <a:spcPct val="0"/>
        </a:spcBef>
        <a:spcAft>
          <a:spcPct val="0"/>
        </a:spcAft>
        <a:defRPr sz="2600">
          <a:solidFill>
            <a:srgbClr val="FFFFFF"/>
          </a:solidFill>
          <a:latin typeface="Felix Titling" pitchFamily="82" charset="0"/>
        </a:defRPr>
      </a:lvl7pPr>
      <a:lvl8pPr marL="1371600" algn="ctr" rtl="0" eaLnBrk="1" fontAlgn="base" hangingPunct="1">
        <a:spcBef>
          <a:spcPct val="0"/>
        </a:spcBef>
        <a:spcAft>
          <a:spcPct val="0"/>
        </a:spcAft>
        <a:defRPr sz="2600">
          <a:solidFill>
            <a:srgbClr val="FFFFFF"/>
          </a:solidFill>
          <a:latin typeface="Felix Titling" pitchFamily="82" charset="0"/>
        </a:defRPr>
      </a:lvl8pPr>
      <a:lvl9pPr marL="1828800" algn="ctr" rtl="0" eaLnBrk="1" fontAlgn="base" hangingPunct="1">
        <a:spcBef>
          <a:spcPct val="0"/>
        </a:spcBef>
        <a:spcAft>
          <a:spcPct val="0"/>
        </a:spcAft>
        <a:defRPr sz="2600">
          <a:solidFill>
            <a:srgbClr val="FFFFFF"/>
          </a:solidFill>
          <a:latin typeface="Felix Titling" pitchFamily="82" charset="0"/>
        </a:defRPr>
      </a:lvl9pPr>
    </p:titleStyle>
    <p:bodyStyle>
      <a:lvl1pPr marL="233363" indent="-233363" algn="l" rtl="0" eaLnBrk="0" fontAlgn="base" hangingPunct="0">
        <a:spcBef>
          <a:spcPct val="20000"/>
        </a:spcBef>
        <a:spcAft>
          <a:spcPct val="0"/>
        </a:spcAft>
        <a:buSzPct val="65000"/>
        <a:buBlip>
          <a:blip r:embed="rId3"/>
        </a:buBlip>
        <a:defRPr sz="2000">
          <a:solidFill>
            <a:srgbClr val="0000FF"/>
          </a:solidFill>
          <a:latin typeface="Helvetica"/>
          <a:ea typeface="ＭＳ Ｐゴシック" charset="0"/>
          <a:cs typeface="Helvetica"/>
        </a:defRPr>
      </a:lvl1pPr>
      <a:lvl2pPr marL="339725" indent="-230188" algn="l" rtl="0" eaLnBrk="0" fontAlgn="base" hangingPunct="0">
        <a:spcBef>
          <a:spcPct val="20000"/>
        </a:spcBef>
        <a:spcAft>
          <a:spcPct val="0"/>
        </a:spcAft>
        <a:buSzPct val="65000"/>
        <a:buBlip>
          <a:blip r:embed="rId4"/>
        </a:buBlip>
        <a:defRPr>
          <a:solidFill>
            <a:schemeClr val="tx1"/>
          </a:solidFill>
          <a:latin typeface="Helvetica"/>
          <a:ea typeface="ＭＳ Ｐゴシック" charset="0"/>
          <a:cs typeface="Helvetica"/>
        </a:defRPr>
      </a:lvl2pPr>
      <a:lvl3pPr marL="460375" indent="-230188" algn="l" rtl="0" eaLnBrk="0" fontAlgn="base" hangingPunct="0">
        <a:spcBef>
          <a:spcPct val="20000"/>
        </a:spcBef>
        <a:spcAft>
          <a:spcPct val="0"/>
        </a:spcAft>
        <a:buSzPct val="65000"/>
        <a:buBlip>
          <a:blip r:embed="rId5"/>
        </a:buBlip>
        <a:defRPr sz="1600" i="1">
          <a:solidFill>
            <a:schemeClr val="tx1"/>
          </a:solidFill>
          <a:latin typeface="Helvetica"/>
          <a:ea typeface="ＭＳ Ｐゴシック" charset="0"/>
          <a:cs typeface="Helvetica"/>
        </a:defRPr>
      </a:lvl3pPr>
      <a:lvl4pPr marL="569913" indent="-230188" algn="l" rtl="0" eaLnBrk="0" fontAlgn="base" hangingPunct="0">
        <a:spcBef>
          <a:spcPct val="20000"/>
        </a:spcBef>
        <a:spcAft>
          <a:spcPct val="0"/>
        </a:spcAft>
        <a:buSzPct val="65000"/>
        <a:buBlip>
          <a:blip r:embed="rId6"/>
        </a:buBlip>
        <a:defRPr sz="1400">
          <a:solidFill>
            <a:schemeClr val="tx1"/>
          </a:solidFill>
          <a:latin typeface="Helvetica"/>
          <a:ea typeface="ＭＳ Ｐゴシック" charset="0"/>
          <a:cs typeface="Helvetica"/>
        </a:defRPr>
      </a:lvl4pPr>
      <a:lvl5pPr marL="623888" indent="-163513" algn="l" rtl="0" eaLnBrk="0" fontAlgn="base" hangingPunct="0">
        <a:spcBef>
          <a:spcPct val="20000"/>
        </a:spcBef>
        <a:spcAft>
          <a:spcPct val="0"/>
        </a:spcAft>
        <a:buChar char="»"/>
        <a:defRPr sz="1400">
          <a:solidFill>
            <a:schemeClr val="tx1"/>
          </a:solidFill>
          <a:latin typeface="Helvetica"/>
          <a:ea typeface="ＭＳ Ｐゴシック" charset="0"/>
          <a:cs typeface="Helvetica"/>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88B99C93-F56F-46AB-9EB8-53614A95B15F}" type="datetime1">
              <a:rPr lang="en-US" smtClean="0"/>
              <a:pPr/>
              <a:t>9/22/14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1" name="Text Box 8"/>
          <p:cNvSpPr txBox="1">
            <a:spLocks noChangeArrowheads="1"/>
          </p:cNvSpPr>
          <p:nvPr userDrawn="1"/>
        </p:nvSpPr>
        <p:spPr bwMode="auto">
          <a:xfrm>
            <a:off x="8753475" y="0"/>
            <a:ext cx="390525" cy="304800"/>
          </a:xfrm>
          <a:prstGeom prst="rect">
            <a:avLst/>
          </a:prstGeom>
          <a:noFill/>
          <a:ln w="9525">
            <a:noFill/>
            <a:miter lim="800000"/>
            <a:headEnd/>
            <a:tailEnd/>
          </a:ln>
          <a:effec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fld id="{FC3701E3-8E73-534D-A9A3-5EC3C963141A}" type="slidenum">
              <a:rPr lang="en-US" sz="1400" b="0" smtClean="0"/>
              <a:pPr>
                <a:defRPr/>
              </a:pPr>
              <a:t>‹#›</a:t>
            </a:fld>
            <a:endParaRPr lang="en-US" sz="1400" b="0" dirty="0" smtClean="0"/>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Lst>
  <p:txStyles>
    <p:titleStyle>
      <a:lvl1pPr algn="ctr" defTabSz="914400" rtl="0" eaLnBrk="1" latinLnBrk="0" hangingPunct="1">
        <a:spcBef>
          <a:spcPct val="0"/>
        </a:spcBef>
        <a:buNone/>
        <a:defRPr sz="3500" kern="1200" cap="none"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Helvetica"/>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Helvetica"/>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Helvetica"/>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Helvetica"/>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Helvetica"/>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eaLnBrk="1" hangingPunct="1">
              <a:defRPr/>
            </a:pPr>
            <a:endParaRPr lang="en-US" sz="1800" b="0">
              <a:solidFill>
                <a:prstClr val="black"/>
              </a:solidFill>
              <a:latin typeface="Constantia"/>
              <a:ea typeface="+mn-ea"/>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eaLnBrk="1" hangingPunct="1">
              <a:defRPr/>
            </a:pPr>
            <a:endParaRPr lang="en-US" sz="1800" b="0">
              <a:solidFill>
                <a:prstClr val="black"/>
              </a:solidFill>
              <a:latin typeface="Constantia"/>
              <a:ea typeface="+mn-ea"/>
              <a:cs typeface="+mn-cs"/>
            </a:endParaRPr>
          </a:p>
        </p:txBody>
      </p:sp>
      <p:sp>
        <p:nvSpPr>
          <p:cNvPr id="1028" name="Title Placeholder 8"/>
          <p:cNvSpPr>
            <a:spLocks noGrp="1"/>
          </p:cNvSpPr>
          <p:nvPr>
            <p:ph type="title"/>
          </p:nvPr>
        </p:nvSpPr>
        <p:spPr bwMode="auto">
          <a:xfrm>
            <a:off x="457200" y="-15240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smtClean="0">
                <a:solidFill>
                  <a:schemeClr val="tx2">
                    <a:shade val="90000"/>
                  </a:schemeClr>
                </a:solidFill>
              </a:defRPr>
            </a:lvl1pPr>
          </a:lstStyle>
          <a:p>
            <a:pPr>
              <a:defRPr/>
            </a:pPr>
            <a:r>
              <a:rPr lang="en-US" b="0">
                <a:solidFill>
                  <a:srgbClr val="04617B">
                    <a:shade val="90000"/>
                  </a:srgbClr>
                </a:solidFill>
                <a:latin typeface="Tahoma" pitchFamily="1" charset="0"/>
                <a:ea typeface="+mn-ea"/>
                <a:cs typeface="+mn-cs"/>
              </a:rPr>
              <a:t>5/22/12</a:t>
            </a:r>
          </a:p>
        </p:txBody>
      </p:sp>
      <p:sp>
        <p:nvSpPr>
          <p:cNvPr id="22" name="Footer Placeholder 21"/>
          <p:cNvSpPr>
            <a:spLocks noGrp="1"/>
          </p:cNvSpPr>
          <p:nvPr>
            <p:ph type="ftr" sz="quarter" idx="3"/>
          </p:nvPr>
        </p:nvSpPr>
        <p:spPr>
          <a:xfrm>
            <a:off x="2667000" y="6356350"/>
            <a:ext cx="3733800" cy="501650"/>
          </a:xfrm>
          <a:prstGeom prst="rect">
            <a:avLst/>
          </a:prstGeom>
        </p:spPr>
        <p:txBody>
          <a:bodyPr vert="horz" lIns="0" tIns="0" rIns="0" bIns="0" anchor="b"/>
          <a:lstStyle>
            <a:lvl1pPr algn="l" eaLnBrk="1" latinLnBrk="0" hangingPunct="1">
              <a:defRPr kumimoji="0" sz="1200" smtClean="0">
                <a:solidFill>
                  <a:schemeClr val="tx2">
                    <a:shade val="90000"/>
                  </a:schemeClr>
                </a:solidFill>
              </a:defRPr>
            </a:lvl1pPr>
          </a:lstStyle>
          <a:p>
            <a:pPr>
              <a:defRPr/>
            </a:pPr>
            <a:r>
              <a:rPr lang="en-US" b="0">
                <a:solidFill>
                  <a:srgbClr val="04617B">
                    <a:shade val="90000"/>
                  </a:srgbClr>
                </a:solidFill>
                <a:latin typeface="Tahoma" pitchFamily="1" charset="0"/>
                <a:ea typeface="+mn-ea"/>
                <a:cs typeface="+mn-cs"/>
              </a:rPr>
              <a:t>IPAC 2012</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7B6E4B63-79F8-0444-A60F-8FD5D3D098DC}" type="slidenum">
              <a:rPr lang="en-US" b="0">
                <a:solidFill>
                  <a:srgbClr val="04617B">
                    <a:shade val="90000"/>
                  </a:srgbClr>
                </a:solidFill>
                <a:latin typeface="Tahoma" pitchFamily="1" charset="0"/>
                <a:ea typeface="+mn-ea"/>
                <a:cs typeface="+mn-cs"/>
              </a:rPr>
              <a:pPr>
                <a:defRPr/>
              </a:pPr>
              <a:t>‹#›</a:t>
            </a:fld>
            <a:endParaRPr lang="en-US" b="0" dirty="0">
              <a:solidFill>
                <a:srgbClr val="04617B">
                  <a:shade val="90000"/>
                </a:srgbClr>
              </a:solidFill>
              <a:latin typeface="Tahoma" pitchFamily="1" charset="0"/>
              <a:ea typeface="+mn-ea"/>
              <a:cs typeface="+mn-cs"/>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lgn="l">
                <a:defRPr/>
              </a:pPr>
              <a:endParaRPr lang="en-US" sz="1800" b="0">
                <a:solidFill>
                  <a:prstClr val="black"/>
                </a:solidFill>
                <a:latin typeface="Tahoma" pitchFamily="1" charset="0"/>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lgn="l">
                <a:defRPr/>
              </a:pPr>
              <a:endParaRPr lang="en-US" sz="1800" b="0">
                <a:solidFill>
                  <a:prstClr val="black"/>
                </a:solidFill>
                <a:latin typeface="Tahoma" pitchFamily="1" charset="0"/>
                <a:ea typeface="+mn-ea"/>
                <a:cs typeface="+mn-cs"/>
              </a:endParaRPr>
            </a:p>
          </p:txBody>
        </p:sp>
      </p:grpSp>
      <p:sp>
        <p:nvSpPr>
          <p:cNvPr id="14" name="Line 8"/>
          <p:cNvSpPr>
            <a:spLocks noChangeShapeType="1"/>
          </p:cNvSpPr>
          <p:nvPr userDrawn="1"/>
        </p:nvSpPr>
        <p:spPr bwMode="auto">
          <a:xfrm>
            <a:off x="0" y="6248400"/>
            <a:ext cx="9144000" cy="0"/>
          </a:xfrm>
          <a:prstGeom prst="line">
            <a:avLst/>
          </a:prstGeom>
          <a:noFill/>
          <a:ln w="57150" cmpd="thinThick">
            <a:solidFill>
              <a:srgbClr val="2C07B5"/>
            </a:solidFill>
            <a:round/>
            <a:headEnd/>
            <a:tailEnd/>
          </a:ln>
          <a:effectLst/>
        </p:spPr>
        <p:txBody>
          <a:bodyPr wrap="none">
            <a:prstTxWarp prst="textNoShape">
              <a:avLst/>
            </a:prstTxWarp>
          </a:bodyPr>
          <a:lstStyle/>
          <a:p>
            <a:pPr algn="l">
              <a:defRPr/>
            </a:pPr>
            <a:endParaRPr lang="en-US" sz="1800" b="0">
              <a:solidFill>
                <a:prstClr val="black"/>
              </a:solidFill>
              <a:latin typeface="Tahoma" pitchFamily="1" charset="0"/>
              <a:ea typeface="+mn-ea"/>
              <a:cs typeface="+mn-cs"/>
            </a:endParaRPr>
          </a:p>
        </p:txBody>
      </p:sp>
    </p:spTree>
    <p:extLst>
      <p:ext uri="{BB962C8B-B14F-4D97-AF65-F5344CB8AC3E}">
        <p14:creationId xmlns:p14="http://schemas.microsoft.com/office/powerpoint/2010/main" val="696376699"/>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hf sldNum="0" hdr="0" ftr="0"/>
  <p:txStyles>
    <p:titleStyle>
      <a:lvl1pPr algn="l" rtl="0" eaLnBrk="0" fontAlgn="base" hangingPunct="0">
        <a:spcBef>
          <a:spcPct val="0"/>
        </a:spcBef>
        <a:spcAft>
          <a:spcPct val="0"/>
        </a:spcAft>
        <a:defRPr sz="5000" kern="1200">
          <a:solidFill>
            <a:schemeClr val="tx2"/>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5000">
          <a:solidFill>
            <a:schemeClr val="tx2"/>
          </a:solidFill>
          <a:latin typeface="Calibri"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sz="5000">
          <a:solidFill>
            <a:schemeClr val="tx2"/>
          </a:solidFill>
          <a:latin typeface="Calibri"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sz="5000">
          <a:solidFill>
            <a:schemeClr val="tx2"/>
          </a:solidFill>
          <a:latin typeface="Calibri"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sz="5000">
          <a:solidFill>
            <a:schemeClr val="tx2"/>
          </a:solidFill>
          <a:latin typeface="Calibri" pitchFamily="1" charset="0"/>
          <a:ea typeface="ＭＳ Ｐゴシック" pitchFamily="1" charset="-128"/>
          <a:cs typeface="ＭＳ Ｐゴシック" pitchFamily="1" charset="-128"/>
        </a:defRPr>
      </a:lvl5pPr>
      <a:lvl6pPr marL="457200" algn="l" rtl="0" fontAlgn="base">
        <a:spcBef>
          <a:spcPct val="0"/>
        </a:spcBef>
        <a:spcAft>
          <a:spcPct val="0"/>
        </a:spcAft>
        <a:defRPr sz="5000">
          <a:solidFill>
            <a:schemeClr val="tx2"/>
          </a:solidFill>
          <a:latin typeface="Calibri" pitchFamily="1" charset="0"/>
          <a:ea typeface="ＭＳ Ｐゴシック" pitchFamily="1" charset="-128"/>
          <a:cs typeface="ＭＳ Ｐゴシック" pitchFamily="1" charset="-128"/>
        </a:defRPr>
      </a:lvl6pPr>
      <a:lvl7pPr marL="914400" algn="l" rtl="0" fontAlgn="base">
        <a:spcBef>
          <a:spcPct val="0"/>
        </a:spcBef>
        <a:spcAft>
          <a:spcPct val="0"/>
        </a:spcAft>
        <a:defRPr sz="5000">
          <a:solidFill>
            <a:schemeClr val="tx2"/>
          </a:solidFill>
          <a:latin typeface="Calibri" pitchFamily="1" charset="0"/>
          <a:ea typeface="ＭＳ Ｐゴシック" pitchFamily="1" charset="-128"/>
          <a:cs typeface="ＭＳ Ｐゴシック" pitchFamily="1" charset="-128"/>
        </a:defRPr>
      </a:lvl7pPr>
      <a:lvl8pPr marL="1371600" algn="l" rtl="0" fontAlgn="base">
        <a:spcBef>
          <a:spcPct val="0"/>
        </a:spcBef>
        <a:spcAft>
          <a:spcPct val="0"/>
        </a:spcAft>
        <a:defRPr sz="5000">
          <a:solidFill>
            <a:schemeClr val="tx2"/>
          </a:solidFill>
          <a:latin typeface="Calibri" pitchFamily="1" charset="0"/>
          <a:ea typeface="ＭＳ Ｐゴシック" pitchFamily="1" charset="-128"/>
          <a:cs typeface="ＭＳ Ｐゴシック" pitchFamily="1" charset="-128"/>
        </a:defRPr>
      </a:lvl8pPr>
      <a:lvl9pPr marL="1828800" algn="l" rtl="0" fontAlgn="base">
        <a:spcBef>
          <a:spcPct val="0"/>
        </a:spcBef>
        <a:spcAft>
          <a:spcPct val="0"/>
        </a:spcAft>
        <a:defRPr sz="5000">
          <a:solidFill>
            <a:schemeClr val="tx2"/>
          </a:solidFill>
          <a:latin typeface="Calibri" pitchFamily="1" charset="0"/>
          <a:ea typeface="ＭＳ Ｐゴシック" pitchFamily="1" charset="-128"/>
          <a:cs typeface="ＭＳ Ｐゴシック" pitchFamily="1" charset="-128"/>
        </a:defRPr>
      </a:lvl9pPr>
    </p:titleStyle>
    <p:bodyStyle>
      <a:lvl1pPr marL="273050" indent="-273050" algn="l" rtl="0" eaLnBrk="0" fontAlgn="base" hangingPunct="0">
        <a:spcBef>
          <a:spcPct val="20000"/>
        </a:spcBef>
        <a:spcAft>
          <a:spcPct val="0"/>
        </a:spcAft>
        <a:buClr>
          <a:srgbClr val="0BD0D9"/>
        </a:buClr>
        <a:buSzPct val="95000"/>
        <a:buFont typeface="Wingdings 2" pitchFamily="1" charset="2"/>
        <a:buChar char=""/>
        <a:defRPr sz="2600" kern="1200">
          <a:solidFill>
            <a:schemeClr val="tx1"/>
          </a:solidFill>
          <a:latin typeface="+mn-lt"/>
          <a:ea typeface="ＭＳ Ｐゴシック" pitchFamily="1" charset="-128"/>
          <a:cs typeface="ＭＳ Ｐゴシック" pitchFamily="1" charset="-128"/>
        </a:defRPr>
      </a:lvl1pPr>
      <a:lvl2pPr marL="639763" indent="-246063" algn="l" rtl="0" eaLnBrk="0" fontAlgn="base" hangingPunct="0">
        <a:spcBef>
          <a:spcPct val="20000"/>
        </a:spcBef>
        <a:spcAft>
          <a:spcPct val="0"/>
        </a:spcAft>
        <a:buClr>
          <a:schemeClr val="accent1"/>
        </a:buClr>
        <a:buSzPct val="85000"/>
        <a:buFont typeface="Wingdings 2" pitchFamily="1" charset="2"/>
        <a:buChar char=""/>
        <a:defRPr sz="2400" kern="1200">
          <a:solidFill>
            <a:schemeClr val="tx1"/>
          </a:solidFill>
          <a:latin typeface="+mn-lt"/>
          <a:ea typeface="ＭＳ Ｐゴシック" pitchFamily="1"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1" charset="2"/>
        <a:buChar char=""/>
        <a:defRPr sz="2100" kern="1200">
          <a:solidFill>
            <a:schemeClr val="tx1"/>
          </a:solidFill>
          <a:latin typeface="+mn-lt"/>
          <a:ea typeface="ＭＳ Ｐゴシック" pitchFamily="1" charset="-128"/>
          <a:cs typeface="+mn-cs"/>
        </a:defRPr>
      </a:lvl3pPr>
      <a:lvl4pPr marL="1187450" indent="-209550" algn="l" rtl="0" eaLnBrk="0" fontAlgn="base" hangingPunct="0">
        <a:spcBef>
          <a:spcPct val="20000"/>
        </a:spcBef>
        <a:spcAft>
          <a:spcPct val="0"/>
        </a:spcAft>
        <a:buClr>
          <a:srgbClr val="0BD0D9"/>
        </a:buClr>
        <a:buSzPct val="65000"/>
        <a:buFont typeface="Wingdings 2" pitchFamily="1" charset="2"/>
        <a:buChar char=""/>
        <a:defRPr sz="2000" kern="1200">
          <a:solidFill>
            <a:schemeClr val="tx1"/>
          </a:solidFill>
          <a:latin typeface="+mn-lt"/>
          <a:ea typeface="ＭＳ Ｐゴシック" pitchFamily="1" charset="-128"/>
          <a:cs typeface="+mn-cs"/>
        </a:defRPr>
      </a:lvl4pPr>
      <a:lvl5pPr marL="1462088" indent="-209550" algn="l" rtl="0" eaLnBrk="0" fontAlgn="base" hangingPunct="0">
        <a:spcBef>
          <a:spcPct val="20000"/>
        </a:spcBef>
        <a:spcAft>
          <a:spcPct val="0"/>
        </a:spcAft>
        <a:buClr>
          <a:srgbClr val="10CF9B"/>
        </a:buClr>
        <a:buSzPct val="65000"/>
        <a:buFont typeface="Wingdings 2" pitchFamily="1" charset="2"/>
        <a:buChar char=""/>
        <a:defRPr sz="2000" kern="1200">
          <a:solidFill>
            <a:schemeClr val="tx1"/>
          </a:solidFill>
          <a:latin typeface="+mn-lt"/>
          <a:ea typeface="ＭＳ Ｐゴシック" pitchFamily="1"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9.png"/><Relationship Id="rId5" Type="http://schemas.openxmlformats.org/officeDocument/2006/relationships/image" Target="../media/image20.emf"/><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emf"/><Relationship Id="rId1" Type="http://schemas.openxmlformats.org/officeDocument/2006/relationships/slideLayout" Target="../slideLayouts/slideLayout3.xml"/><Relationship Id="rId2" Type="http://schemas.openxmlformats.org/officeDocument/2006/relationships/image" Target="../media/image2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emf"/><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package" Target="../embeddings/Microsoft_Word_Document2.docx"/><Relationship Id="rId6" Type="http://schemas.openxmlformats.org/officeDocument/2006/relationships/image" Target="../media/image27.png"/><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3.xml"/><Relationship Id="rId2" Type="http://schemas.openxmlformats.org/officeDocument/2006/relationships/image" Target="../media/image3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emf"/><Relationship Id="rId3" Type="http://schemas.openxmlformats.org/officeDocument/2006/relationships/image" Target="../media/image3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40.emf"/><Relationship Id="rId13" Type="http://schemas.openxmlformats.org/officeDocument/2006/relationships/oleObject" Target="../embeddings/oleObject5.bin"/><Relationship Id="rId14" Type="http://schemas.openxmlformats.org/officeDocument/2006/relationships/image" Target="../media/image41.emf"/><Relationship Id="rId15" Type="http://schemas.openxmlformats.org/officeDocument/2006/relationships/image" Target="../media/image45.emf"/><Relationship Id="rId1" Type="http://schemas.openxmlformats.org/officeDocument/2006/relationships/vmlDrawing" Target="../drawings/vmlDrawing4.vml"/><Relationship Id="rId2" Type="http://schemas.openxmlformats.org/officeDocument/2006/relationships/slideLayout" Target="../slideLayouts/slideLayout3.xml"/><Relationship Id="rId3" Type="http://schemas.openxmlformats.org/officeDocument/2006/relationships/notesSlide" Target="../notesSlides/notesSlide7.xml"/><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oleObject" Target="../embeddings/oleObject2.bin"/><Relationship Id="rId8" Type="http://schemas.openxmlformats.org/officeDocument/2006/relationships/image" Target="../media/image38.emf"/><Relationship Id="rId9" Type="http://schemas.openxmlformats.org/officeDocument/2006/relationships/oleObject" Target="../embeddings/oleObject3.bin"/><Relationship Id="rId10" Type="http://schemas.openxmlformats.org/officeDocument/2006/relationships/image" Target="../media/image3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emf"/></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vmlDrawing" Target="../drawings/vmlDrawing5.vml"/><Relationship Id="rId2"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emf"/><Relationship Id="rId3" Type="http://schemas.openxmlformats.org/officeDocument/2006/relationships/image" Target="../media/image5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1.xml"/><Relationship Id="rId2"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 Id="rId3" Type="http://schemas.openxmlformats.org/officeDocument/2006/relationships/image" Target="../media/image60.emf"/></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emf"/><Relationship Id="rId3" Type="http://schemas.openxmlformats.org/officeDocument/2006/relationships/image" Target="../media/image66.emf"/></Relationships>
</file>

<file path=ppt/slides/_rels/slide33.xml.rels><?xml version="1.0" encoding="UTF-8" standalone="yes"?>
<Relationships xmlns="http://schemas.openxmlformats.org/package/2006/relationships"><Relationship Id="rId3" Type="http://schemas.openxmlformats.org/officeDocument/2006/relationships/image" Target="../media/image67.gif"/><Relationship Id="rId4" Type="http://schemas.openxmlformats.org/officeDocument/2006/relationships/image" Target="../media/image68.png"/><Relationship Id="rId5"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0.png"/><Relationship Id="rId1" Type="http://schemas.openxmlformats.org/officeDocument/2006/relationships/tags" Target="../tags/tag1.xml"/><Relationship Id="rId2"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jpe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9.jpeg"/><Relationship Id="rId1" Type="http://schemas.openxmlformats.org/officeDocument/2006/relationships/tags" Target="../tags/tag2.xml"/><Relationship Id="rId2"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ctrTitle"/>
          </p:nvPr>
        </p:nvSpPr>
        <p:spPr>
          <a:xfrm>
            <a:off x="571500" y="3086100"/>
            <a:ext cx="6400800" cy="1943100"/>
          </a:xfrm>
        </p:spPr>
        <p:txBody>
          <a:bodyPr/>
          <a:lstStyle/>
          <a:p>
            <a:r>
              <a:rPr lang="en-US" cap="none" dirty="0">
                <a:latin typeface="Helvetica" charset="0"/>
                <a:ea typeface="ＭＳ Ｐゴシック" charset="0"/>
              </a:rPr>
              <a:t>e</a:t>
            </a:r>
            <a:r>
              <a:rPr lang="en-US" cap="none" dirty="0" smtClean="0">
                <a:latin typeface="Helvetica" charset="0"/>
                <a:ea typeface="ＭＳ Ｐゴシック" charset="0"/>
              </a:rPr>
              <a:t>RHIC Accelerator Design</a:t>
            </a:r>
            <a:r>
              <a:rPr dirty="0">
                <a:latin typeface="Helvetica" charset="0"/>
                <a:ea typeface="ＭＳ Ｐゴシック" charset="0"/>
              </a:rPr>
              <a:t/>
            </a:r>
            <a:br>
              <a:rPr dirty="0">
                <a:latin typeface="Helvetica" charset="0"/>
                <a:ea typeface="ＭＳ Ｐゴシック" charset="0"/>
              </a:rPr>
            </a:br>
            <a:r>
              <a:rPr dirty="0">
                <a:latin typeface="Helvetica" charset="0"/>
                <a:ea typeface="ＭＳ Ｐゴシック" charset="0"/>
              </a:rPr>
              <a:t/>
            </a:r>
            <a:br>
              <a:rPr dirty="0">
                <a:latin typeface="Helvetica" charset="0"/>
                <a:ea typeface="ＭＳ Ｐゴシック" charset="0"/>
              </a:rPr>
            </a:br>
            <a:r>
              <a:rPr lang="en-US" sz="1800" b="0" i="1" cap="none" dirty="0" smtClean="0">
                <a:solidFill>
                  <a:schemeClr val="tx1"/>
                </a:solidFill>
                <a:latin typeface="Helvetica" charset="0"/>
                <a:ea typeface="ＭＳ Ｐゴシック" charset="0"/>
              </a:rPr>
              <a:t>V. Ptitsyn </a:t>
            </a:r>
            <a:r>
              <a:rPr lang="en-US" sz="1800" i="1" cap="none" dirty="0" smtClean="0">
                <a:solidFill>
                  <a:schemeClr val="tx1"/>
                </a:solidFill>
                <a:latin typeface="Helvetica" charset="0"/>
                <a:ea typeface="ＭＳ Ｐゴシック" charset="0"/>
              </a:rPr>
              <a:t>for</a:t>
            </a:r>
            <a:r>
              <a:rPr sz="1800" b="0" i="1" cap="none" dirty="0" smtClean="0">
                <a:solidFill>
                  <a:schemeClr val="tx1"/>
                </a:solidFill>
                <a:latin typeface="Helvetica" charset="0"/>
                <a:ea typeface="ＭＳ Ｐゴシック" charset="0"/>
              </a:rPr>
              <a:t> the eRHIC design team</a:t>
            </a:r>
            <a:endParaRPr sz="1800" b="0" i="1" cap="none" dirty="0">
              <a:solidFill>
                <a:schemeClr val="tx1"/>
              </a:solidFill>
              <a:latin typeface="Helvetica" charset="0"/>
              <a:ea typeface="ＭＳ Ｐゴシック" charset="0"/>
            </a:endParaRPr>
          </a:p>
        </p:txBody>
      </p:sp>
      <p:pic>
        <p:nvPicPr>
          <p:cNvPr id="6" name="Picture 10" descr="eRHIC_Schematic_rev0114_WithBG_draft3.jpg"/>
          <p:cNvPicPr>
            <a:picLocks noChangeAspect="1"/>
          </p:cNvPicPr>
          <p:nvPr/>
        </p:nvPicPr>
        <p:blipFill>
          <a:blip r:embed="rId2">
            <a:extLst>
              <a:ext uri="{28A0092B-C50C-407E-A947-70E740481C1C}">
                <a14:useLocalDpi xmlns:a14="http://schemas.microsoft.com/office/drawing/2010/main" val="0"/>
              </a:ext>
            </a:extLst>
          </a:blip>
          <a:srcRect t="3210" b="3004"/>
          <a:stretch>
            <a:fillRect/>
          </a:stretch>
        </p:blipFill>
        <p:spPr bwMode="auto">
          <a:xfrm>
            <a:off x="2514600" y="228600"/>
            <a:ext cx="416001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700343" y="3858674"/>
            <a:ext cx="184666" cy="461665"/>
          </a:xfrm>
          <a:prstGeom prst="rect">
            <a:avLst/>
          </a:prstGeom>
          <a:noFill/>
        </p:spPr>
        <p:txBody>
          <a:bodyPr wrap="none" rtlCol="0">
            <a:spAutoFit/>
          </a:bodyPr>
          <a:lstStyle/>
          <a:p>
            <a:endParaRPr lang="en-US" dirty="0"/>
          </a:p>
        </p:txBody>
      </p:sp>
      <p:pic>
        <p:nvPicPr>
          <p:cNvPr id="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100" y="3886200"/>
            <a:ext cx="984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0"/>
          <p:cNvSpPr>
            <a:spLocks noGrp="1"/>
          </p:cNvSpPr>
          <p:nvPr>
            <p:ph type="title"/>
          </p:nvPr>
        </p:nvSpPr>
        <p:spPr/>
        <p:txBody>
          <a:bodyPr>
            <a:normAutofit fontScale="90000"/>
          </a:bodyPr>
          <a:lstStyle/>
          <a:p>
            <a:r>
              <a:rPr>
                <a:latin typeface="Helvetica" charset="0"/>
                <a:ea typeface="ＭＳ Ｐゴシック" charset="0"/>
              </a:rPr>
              <a:t>eRHIC beam parameters and luminosities</a:t>
            </a:r>
          </a:p>
        </p:txBody>
      </p:sp>
      <p:graphicFrame>
        <p:nvGraphicFramePr>
          <p:cNvPr id="18435" name="Object 2"/>
          <p:cNvGraphicFramePr>
            <a:graphicFrameLocks noChangeAspect="1"/>
          </p:cNvGraphicFramePr>
          <p:nvPr>
            <p:extLst>
              <p:ext uri="{D42A27DB-BD31-4B8C-83A1-F6EECF244321}">
                <p14:modId xmlns:p14="http://schemas.microsoft.com/office/powerpoint/2010/main" val="1474360119"/>
              </p:ext>
            </p:extLst>
          </p:nvPr>
        </p:nvGraphicFramePr>
        <p:xfrm>
          <a:off x="457200" y="1371600"/>
          <a:ext cx="8147050" cy="4468812"/>
        </p:xfrm>
        <a:graphic>
          <a:graphicData uri="http://schemas.openxmlformats.org/presentationml/2006/ole">
            <mc:AlternateContent xmlns:mc="http://schemas.openxmlformats.org/markup-compatibility/2006">
              <mc:Choice xmlns:v="urn:schemas-microsoft-com:vml" Requires="v">
                <p:oleObj spid="_x0000_s18586" name="Document" r:id="rId3" imgW="6273569" imgH="3441573" progId="Word.Document.12">
                  <p:embed/>
                </p:oleObj>
              </mc:Choice>
              <mc:Fallback>
                <p:oleObj name="Document" r:id="rId3" imgW="6273569" imgH="3441573"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71600"/>
                        <a:ext cx="814705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4" name="Rectangle 1"/>
          <p:cNvSpPr>
            <a:spLocks noGrp="1" noChangeArrowheads="1"/>
          </p:cNvSpPr>
          <p:nvPr>
            <p:ph idx="1"/>
          </p:nvPr>
        </p:nvSpPr>
        <p:spPr>
          <a:xfrm>
            <a:off x="571500" y="2971800"/>
            <a:ext cx="7886699" cy="2286000"/>
          </a:xfrm>
          <a:solidFill>
            <a:schemeClr val="accent1">
              <a:lumMod val="20000"/>
              <a:lumOff val="80000"/>
            </a:schemeClr>
          </a:solidFill>
          <a:ln w="38100" cmpd="sng">
            <a:solidFill>
              <a:schemeClr val="tx1"/>
            </a:solidFill>
          </a:ln>
        </p:spPr>
        <p:txBody>
          <a:bodyPr>
            <a:noAutofit/>
          </a:bodyPr>
          <a:lstStyle/>
          <a:p>
            <a:pPr marL="411480" lvl="1" indent="0">
              <a:buNone/>
            </a:pPr>
            <a:r>
              <a:rPr lang="en-US" sz="1800" b="1" u="sng" dirty="0">
                <a:latin typeface="Helvetica" charset="0"/>
              </a:rPr>
              <a:t>Future luminosity </a:t>
            </a:r>
            <a:r>
              <a:rPr lang="en-US" sz="1800" b="1" u="sng" dirty="0" smtClean="0">
                <a:latin typeface="Helvetica" charset="0"/>
              </a:rPr>
              <a:t>upgrade</a:t>
            </a:r>
            <a:endParaRPr lang="en-US" sz="1800" b="1" u="sng" dirty="0">
              <a:latin typeface="Helvetica" charset="0"/>
            </a:endParaRPr>
          </a:p>
          <a:p>
            <a:pPr marL="411480" lvl="1" indent="0">
              <a:buNone/>
            </a:pPr>
            <a:r>
              <a:rPr lang="en-US" sz="1600" dirty="0">
                <a:latin typeface="Helvetica" charset="0"/>
              </a:rPr>
              <a:t>The proton beam intensity is only at ~15% of present level. </a:t>
            </a:r>
          </a:p>
          <a:p>
            <a:pPr marL="411480" lvl="1" indent="0">
              <a:buNone/>
            </a:pPr>
            <a:r>
              <a:rPr lang="en-US" sz="1600" dirty="0" smtClean="0">
                <a:latin typeface="Helvetica" charset="0"/>
              </a:rPr>
              <a:t>Open </a:t>
            </a:r>
            <a:r>
              <a:rPr lang="en-US" sz="1600" dirty="0">
                <a:latin typeface="Helvetica" charset="0"/>
              </a:rPr>
              <a:t>path </a:t>
            </a:r>
            <a:r>
              <a:rPr lang="en-US" sz="1600" dirty="0" smtClean="0">
                <a:latin typeface="Helvetica" charset="0"/>
              </a:rPr>
              <a:t>to </a:t>
            </a:r>
            <a:r>
              <a:rPr lang="en-US" sz="1600" dirty="0">
                <a:latin typeface="Helvetica" charset="0"/>
              </a:rPr>
              <a:t>the moderate cost luminosity </a:t>
            </a:r>
            <a:r>
              <a:rPr lang="en-US" sz="1600" dirty="0" smtClean="0">
                <a:latin typeface="Helvetica" charset="0"/>
              </a:rPr>
              <a:t>upgrade  </a:t>
            </a:r>
            <a:r>
              <a:rPr lang="en-US" sz="1600" dirty="0">
                <a:latin typeface="Helvetica" charset="0"/>
              </a:rPr>
              <a:t>the future </a:t>
            </a:r>
            <a:r>
              <a:rPr lang="en-US" sz="1600" dirty="0" smtClean="0">
                <a:latin typeface="Helvetica" charset="0"/>
              </a:rPr>
              <a:t>by </a:t>
            </a:r>
            <a:r>
              <a:rPr lang="en-US" sz="1600" dirty="0">
                <a:latin typeface="Helvetica" charset="0"/>
              </a:rPr>
              <a:t>increasing the hadron beam intensity </a:t>
            </a:r>
            <a:r>
              <a:rPr lang="en-US" sz="1600" dirty="0" smtClean="0">
                <a:latin typeface="Helvetica" charset="0"/>
              </a:rPr>
              <a:t>(by an order of magnitude) and </a:t>
            </a:r>
            <a:r>
              <a:rPr lang="en-US" sz="1600" dirty="0">
                <a:latin typeface="Helvetica" charset="0"/>
              </a:rPr>
              <a:t>related hadron ring improvements:   </a:t>
            </a:r>
          </a:p>
          <a:p>
            <a:pPr marL="411480" lvl="1" indent="0">
              <a:buNone/>
            </a:pPr>
            <a:r>
              <a:rPr lang="en-US" sz="1600" i="1" dirty="0">
                <a:latin typeface="Helvetica" charset="0"/>
              </a:rPr>
              <a:t>copper coating of beam pipe, beam diagnostics upgrade, RF system </a:t>
            </a:r>
            <a:r>
              <a:rPr lang="en-US" sz="1600" i="1" dirty="0" smtClean="0">
                <a:latin typeface="Helvetica" charset="0"/>
              </a:rPr>
              <a:t>upgrade</a:t>
            </a:r>
            <a:endParaRPr lang="en-US" sz="1600" i="1" dirty="0">
              <a:latin typeface="Helvetica" charset="0"/>
            </a:endParaRPr>
          </a:p>
          <a:p>
            <a:pPr marL="411480" lvl="1" indent="0">
              <a:buNone/>
            </a:pPr>
            <a:endParaRPr lang="en-US" sz="1600" dirty="0">
              <a:latin typeface="Helvetica" charset="0"/>
            </a:endParaRPr>
          </a:p>
          <a:p>
            <a:pPr marL="411480" lvl="1" indent="0">
              <a:buNone/>
            </a:pPr>
            <a:r>
              <a:rPr lang="en-US" sz="1600" dirty="0">
                <a:latin typeface="Helvetica" charset="0"/>
              </a:rPr>
              <a:t>                      </a:t>
            </a:r>
            <a:r>
              <a:rPr lang="en-US" sz="1600" dirty="0" smtClean="0">
                <a:latin typeface="Helvetica" charset="0"/>
              </a:rPr>
              <a:t> </a:t>
            </a:r>
            <a:r>
              <a:rPr lang="en-US" sz="1600" b="1" dirty="0">
                <a:solidFill>
                  <a:srgbClr val="800000"/>
                </a:solidFill>
                <a:latin typeface="Helvetica" charset="0"/>
              </a:rPr>
              <a:t>Luminosity </a:t>
            </a:r>
            <a:r>
              <a:rPr lang="en-US" sz="1600" b="1" dirty="0" smtClean="0">
                <a:solidFill>
                  <a:srgbClr val="800000"/>
                </a:solidFill>
                <a:latin typeface="Helvetica" charset="0"/>
              </a:rPr>
              <a:t>above </a:t>
            </a:r>
            <a:r>
              <a:rPr lang="en-US" sz="1600" b="1" dirty="0">
                <a:solidFill>
                  <a:srgbClr val="800000"/>
                </a:solidFill>
                <a:latin typeface="Helvetica" charset="0"/>
              </a:rPr>
              <a:t>10</a:t>
            </a:r>
            <a:r>
              <a:rPr lang="en-US" sz="1600" b="1" baseline="30000" dirty="0">
                <a:solidFill>
                  <a:srgbClr val="800000"/>
                </a:solidFill>
                <a:latin typeface="Helvetica" charset="0"/>
              </a:rPr>
              <a:t>34</a:t>
            </a:r>
            <a:r>
              <a:rPr lang="en-US" sz="1600" b="1" dirty="0">
                <a:solidFill>
                  <a:srgbClr val="800000"/>
                </a:solidFill>
                <a:latin typeface="Helvetica" charset="0"/>
              </a:rPr>
              <a:t> cm</a:t>
            </a:r>
            <a:r>
              <a:rPr lang="en-US" sz="1600" b="1" baseline="30000" dirty="0">
                <a:solidFill>
                  <a:srgbClr val="800000"/>
                </a:solidFill>
                <a:latin typeface="Helvetica" charset="0"/>
              </a:rPr>
              <a:t>-</a:t>
            </a:r>
            <a:r>
              <a:rPr lang="en-US" sz="1600" b="1" baseline="30000" dirty="0" smtClean="0">
                <a:solidFill>
                  <a:srgbClr val="800000"/>
                </a:solidFill>
                <a:latin typeface="Helvetica" charset="0"/>
              </a:rPr>
              <a:t>2 </a:t>
            </a:r>
            <a:r>
              <a:rPr lang="en-US" sz="1600" b="1" dirty="0" smtClean="0">
                <a:solidFill>
                  <a:srgbClr val="800000"/>
                </a:solidFill>
                <a:latin typeface="Helvetica" charset="0"/>
              </a:rPr>
              <a:t>s</a:t>
            </a:r>
            <a:r>
              <a:rPr lang="en-US" sz="1600" b="1" baseline="30000" dirty="0">
                <a:solidFill>
                  <a:srgbClr val="800000"/>
                </a:solidFill>
                <a:latin typeface="Helvetica" charset="0"/>
              </a:rPr>
              <a:t>-1 </a:t>
            </a:r>
            <a:r>
              <a:rPr lang="en-US" sz="1600" b="1" dirty="0">
                <a:solidFill>
                  <a:srgbClr val="800000"/>
                </a:solidFill>
                <a:latin typeface="Helvetica" charset="0"/>
              </a:rPr>
              <a:t>can be reached</a:t>
            </a:r>
          </a:p>
          <a:p>
            <a:pPr marL="411480" lvl="1" indent="0">
              <a:buNone/>
            </a:pPr>
            <a:r>
              <a:rPr lang="en-US" sz="1600" dirty="0">
                <a:latin typeface="Helvetica" charset="0"/>
              </a:rPr>
              <a:t>   </a:t>
            </a:r>
          </a:p>
        </p:txBody>
      </p:sp>
      <p:sp>
        <p:nvSpPr>
          <p:cNvPr id="2" name="Oval 1"/>
          <p:cNvSpPr/>
          <p:nvPr/>
        </p:nvSpPr>
        <p:spPr>
          <a:xfrm>
            <a:off x="5372100" y="2514600"/>
            <a:ext cx="800100" cy="342900"/>
          </a:xfrm>
          <a:prstGeom prst="ellipse">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571500" y="5829300"/>
            <a:ext cx="2514600" cy="8090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8434">
                                            <p:bg/>
                                          </p:spTgt>
                                        </p:tgtEl>
                                        <p:attrNameLst>
                                          <p:attrName>style.visibility</p:attrName>
                                        </p:attrNameLst>
                                      </p:cBhvr>
                                      <p:to>
                                        <p:strVal val="visible"/>
                                      </p:to>
                                    </p:set>
                                    <p:animEffect transition="in" filter="checkerboard(across)">
                                      <p:cBhvr>
                                        <p:cTn id="11" dur="500"/>
                                        <p:tgtEl>
                                          <p:spTgt spid="18434">
                                            <p:bg/>
                                          </p:spTgt>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8434">
                                            <p:txEl>
                                              <p:pRg st="0" end="0"/>
                                            </p:txEl>
                                          </p:spTgt>
                                        </p:tgtEl>
                                        <p:attrNameLst>
                                          <p:attrName>style.visibility</p:attrName>
                                        </p:attrNameLst>
                                      </p:cBhvr>
                                      <p:to>
                                        <p:strVal val="visible"/>
                                      </p:to>
                                    </p:set>
                                    <p:animEffect transition="in" filter="checkerboard(across)">
                                      <p:cBhvr>
                                        <p:cTn id="14" dur="500"/>
                                        <p:tgtEl>
                                          <p:spTgt spid="18434">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8434">
                                            <p:txEl>
                                              <p:pRg st="1" end="1"/>
                                            </p:txEl>
                                          </p:spTgt>
                                        </p:tgtEl>
                                        <p:attrNameLst>
                                          <p:attrName>style.visibility</p:attrName>
                                        </p:attrNameLst>
                                      </p:cBhvr>
                                      <p:to>
                                        <p:strVal val="visible"/>
                                      </p:to>
                                    </p:set>
                                    <p:animEffect transition="in" filter="checkerboard(across)">
                                      <p:cBhvr>
                                        <p:cTn id="17" dur="500"/>
                                        <p:tgtEl>
                                          <p:spTgt spid="18434">
                                            <p:txEl>
                                              <p:pRg st="1" end="1"/>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8434">
                                            <p:txEl>
                                              <p:pRg st="2" end="2"/>
                                            </p:txEl>
                                          </p:spTgt>
                                        </p:tgtEl>
                                        <p:attrNameLst>
                                          <p:attrName>style.visibility</p:attrName>
                                        </p:attrNameLst>
                                      </p:cBhvr>
                                      <p:to>
                                        <p:strVal val="visible"/>
                                      </p:to>
                                    </p:set>
                                    <p:animEffect transition="in" filter="checkerboard(across)">
                                      <p:cBhvr>
                                        <p:cTn id="20" dur="500"/>
                                        <p:tgtEl>
                                          <p:spTgt spid="18434">
                                            <p:txEl>
                                              <p:pRg st="2" end="2"/>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8434">
                                            <p:txEl>
                                              <p:pRg st="3" end="3"/>
                                            </p:txEl>
                                          </p:spTgt>
                                        </p:tgtEl>
                                        <p:attrNameLst>
                                          <p:attrName>style.visibility</p:attrName>
                                        </p:attrNameLst>
                                      </p:cBhvr>
                                      <p:to>
                                        <p:strVal val="visible"/>
                                      </p:to>
                                    </p:set>
                                    <p:animEffect transition="in" filter="checkerboard(across)">
                                      <p:cBhvr>
                                        <p:cTn id="23" dur="500"/>
                                        <p:tgtEl>
                                          <p:spTgt spid="18434">
                                            <p:txEl>
                                              <p:pRg st="3" end="3"/>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8434">
                                            <p:txEl>
                                              <p:pRg st="5" end="5"/>
                                            </p:txEl>
                                          </p:spTgt>
                                        </p:tgtEl>
                                        <p:attrNameLst>
                                          <p:attrName>style.visibility</p:attrName>
                                        </p:attrNameLst>
                                      </p:cBhvr>
                                      <p:to>
                                        <p:strVal val="visible"/>
                                      </p:to>
                                    </p:set>
                                    <p:animEffect transition="in" filter="checkerboard(across)">
                                      <p:cBhvr>
                                        <p:cTn id="26" dur="500"/>
                                        <p:tgtEl>
                                          <p:spTgt spid="18434">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8434">
                                            <p:txEl>
                                              <p:pRg st="6" end="6"/>
                                            </p:txEl>
                                          </p:spTgt>
                                        </p:tgtEl>
                                        <p:attrNameLst>
                                          <p:attrName>style.visibility</p:attrName>
                                        </p:attrNameLst>
                                      </p:cBhvr>
                                      <p:to>
                                        <p:strVal val="visible"/>
                                      </p:to>
                                    </p:set>
                                    <p:animEffect transition="in" filter="checkerboard(across)">
                                      <p:cBhvr>
                                        <p:cTn id="29" dur="500"/>
                                        <p:tgtEl>
                                          <p:spTgt spid="184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Luminosity </a:t>
            </a:r>
            <a:r>
              <a:rPr lang="en-US" dirty="0" err="1" smtClean="0"/>
              <a:t>vs</a:t>
            </a:r>
            <a:r>
              <a:rPr lang="en-US" dirty="0" smtClean="0"/>
              <a:t> CEM</a:t>
            </a:r>
            <a:endParaRPr lang="en-US" dirty="0"/>
          </a:p>
        </p:txBody>
      </p:sp>
      <p:pic>
        <p:nvPicPr>
          <p:cNvPr id="4" name="Picture 1" descr="EIC Lumi vs COM Energy.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600200"/>
            <a:ext cx="5946746"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00200" y="1943100"/>
            <a:ext cx="1206500" cy="338554"/>
          </a:xfrm>
          <a:prstGeom prst="rect">
            <a:avLst/>
          </a:prstGeom>
          <a:noFill/>
        </p:spPr>
        <p:txBody>
          <a:bodyPr wrap="square" rtlCol="0">
            <a:spAutoFit/>
          </a:bodyPr>
          <a:lstStyle/>
          <a:p>
            <a:r>
              <a:rPr lang="en-US" sz="1600" i="1" dirty="0" smtClean="0"/>
              <a:t>©  T. </a:t>
            </a:r>
            <a:r>
              <a:rPr lang="en-US" sz="1600" i="1" dirty="0" err="1" smtClean="0"/>
              <a:t>Roser</a:t>
            </a:r>
            <a:endParaRPr lang="en-US" sz="1600" i="1" dirty="0"/>
          </a:p>
        </p:txBody>
      </p:sp>
      <p:sp>
        <p:nvSpPr>
          <p:cNvPr id="6" name="TextBox 5"/>
          <p:cNvSpPr txBox="1"/>
          <p:nvPr/>
        </p:nvSpPr>
        <p:spPr>
          <a:xfrm>
            <a:off x="5943600" y="2286000"/>
            <a:ext cx="3200400" cy="2862323"/>
          </a:xfrm>
          <a:prstGeom prst="rect">
            <a:avLst/>
          </a:prstGeom>
          <a:noFill/>
        </p:spPr>
        <p:txBody>
          <a:bodyPr wrap="square" rtlCol="0">
            <a:spAutoFit/>
          </a:bodyPr>
          <a:lstStyle/>
          <a:p>
            <a:pPr algn="l"/>
            <a:r>
              <a:rPr lang="en-US" sz="1800" dirty="0" smtClean="0"/>
              <a:t>Factors defining eRHIC luminosity:</a:t>
            </a:r>
          </a:p>
          <a:p>
            <a:pPr marL="285750" indent="-285750" algn="l">
              <a:buFont typeface="Arial"/>
              <a:buChar char="•"/>
            </a:pPr>
            <a:r>
              <a:rPr lang="en-US" sz="1800" b="0" dirty="0" smtClean="0"/>
              <a:t>Electron source current</a:t>
            </a:r>
          </a:p>
          <a:p>
            <a:pPr marL="285750" indent="-285750" algn="l">
              <a:buFont typeface="Arial"/>
              <a:buChar char="•"/>
            </a:pPr>
            <a:r>
              <a:rPr lang="en-US" sz="1800" b="0" dirty="0" smtClean="0"/>
              <a:t>Electron synchrotron radiation</a:t>
            </a:r>
          </a:p>
          <a:p>
            <a:pPr marL="285750" indent="-285750" algn="l">
              <a:buFont typeface="Arial"/>
              <a:buChar char="•"/>
            </a:pPr>
            <a:r>
              <a:rPr lang="en-US" sz="1800" b="0" dirty="0" smtClean="0"/>
              <a:t>Hadron beam-beam limit</a:t>
            </a:r>
          </a:p>
          <a:p>
            <a:pPr marL="285750" indent="-285750" algn="l">
              <a:buFont typeface="Arial"/>
              <a:buChar char="•"/>
            </a:pPr>
            <a:r>
              <a:rPr lang="en-US" sz="1800" b="0" dirty="0" smtClean="0"/>
              <a:t>Hadron space charge limit</a:t>
            </a:r>
          </a:p>
          <a:p>
            <a:pPr marL="285750" indent="-285750" algn="l">
              <a:buFont typeface="Arial"/>
              <a:buChar char="•"/>
            </a:pPr>
            <a:r>
              <a:rPr lang="en-US" sz="1800" b="0" dirty="0" smtClean="0"/>
              <a:t>Detector energy asymmetry requirements</a:t>
            </a:r>
          </a:p>
          <a:p>
            <a:pPr marL="285750" indent="-285750" algn="l">
              <a:buFont typeface="Arial"/>
              <a:buChar char="•"/>
            </a:pPr>
            <a:endParaRPr lang="en-US" sz="1800" b="0" dirty="0"/>
          </a:p>
        </p:txBody>
      </p:sp>
    </p:spTree>
    <p:extLst>
      <p:ext uri="{BB962C8B-B14F-4D97-AF65-F5344CB8AC3E}">
        <p14:creationId xmlns:p14="http://schemas.microsoft.com/office/powerpoint/2010/main" val="34912311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FFAG eRHIC?</a:t>
            </a:r>
            <a:endParaRPr lang="en-US" dirty="0"/>
          </a:p>
        </p:txBody>
      </p:sp>
      <p:grpSp>
        <p:nvGrpSpPr>
          <p:cNvPr id="15" name="Group 14"/>
          <p:cNvGrpSpPr/>
          <p:nvPr/>
        </p:nvGrpSpPr>
        <p:grpSpPr>
          <a:xfrm>
            <a:off x="228600" y="4229100"/>
            <a:ext cx="8458200" cy="1130300"/>
            <a:chOff x="228600" y="4229100"/>
            <a:chExt cx="8458200" cy="1130300"/>
          </a:xfrm>
        </p:grpSpPr>
        <p:pic>
          <p:nvPicPr>
            <p:cNvPr id="9" name="Picture 8" descr="animated-dollar-gol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229100"/>
              <a:ext cx="977900" cy="1130300"/>
            </a:xfrm>
            <a:prstGeom prst="rect">
              <a:avLst/>
            </a:prstGeom>
          </p:spPr>
        </p:pic>
        <p:sp>
          <p:nvSpPr>
            <p:cNvPr id="10" name="TextBox 9"/>
            <p:cNvSpPr txBox="1"/>
            <p:nvPr/>
          </p:nvSpPr>
          <p:spPr>
            <a:xfrm>
              <a:off x="1257300" y="4382869"/>
              <a:ext cx="7429500" cy="646331"/>
            </a:xfrm>
            <a:prstGeom prst="rect">
              <a:avLst/>
            </a:prstGeom>
            <a:noFill/>
          </p:spPr>
          <p:txBody>
            <a:bodyPr wrap="square" rtlCol="0">
              <a:spAutoFit/>
            </a:bodyPr>
            <a:lstStyle/>
            <a:p>
              <a:pPr algn="l"/>
              <a:r>
                <a:rPr lang="en-US" sz="1800" dirty="0" smtClean="0"/>
                <a:t>Operation cost saving: </a:t>
              </a:r>
              <a:r>
                <a:rPr lang="en-US" sz="1800" b="0" dirty="0" smtClean="0"/>
                <a:t>potential of using permanent magnet technology for FFAG beam lines.</a:t>
              </a:r>
              <a:endParaRPr lang="en-US" sz="1800" b="0" dirty="0"/>
            </a:p>
          </p:txBody>
        </p:sp>
      </p:grpSp>
      <p:grpSp>
        <p:nvGrpSpPr>
          <p:cNvPr id="16" name="Group 15"/>
          <p:cNvGrpSpPr/>
          <p:nvPr/>
        </p:nvGrpSpPr>
        <p:grpSpPr>
          <a:xfrm>
            <a:off x="1485900" y="4686300"/>
            <a:ext cx="7099300" cy="2032254"/>
            <a:chOff x="1485900" y="4686300"/>
            <a:chExt cx="7099300" cy="2032254"/>
          </a:xfrm>
        </p:grpSpPr>
        <p:pic>
          <p:nvPicPr>
            <p:cNvPr id="11" name="Picture 10"/>
            <p:cNvPicPr>
              <a:picLocks noChangeAspect="1"/>
            </p:cNvPicPr>
            <p:nvPr/>
          </p:nvPicPr>
          <p:blipFill>
            <a:blip r:embed="rId3"/>
            <a:stretch>
              <a:fillRect/>
            </a:stretch>
          </p:blipFill>
          <p:spPr>
            <a:xfrm>
              <a:off x="6972300" y="4686300"/>
              <a:ext cx="1612900" cy="2032254"/>
            </a:xfrm>
            <a:prstGeom prst="rect">
              <a:avLst/>
            </a:prstGeom>
          </p:spPr>
        </p:pic>
        <p:sp>
          <p:nvSpPr>
            <p:cNvPr id="12" name="TextBox 11"/>
            <p:cNvSpPr txBox="1"/>
            <p:nvPr/>
          </p:nvSpPr>
          <p:spPr>
            <a:xfrm>
              <a:off x="1485900" y="5715000"/>
              <a:ext cx="5486400" cy="923330"/>
            </a:xfrm>
            <a:prstGeom prst="rect">
              <a:avLst/>
            </a:prstGeom>
            <a:noFill/>
          </p:spPr>
          <p:txBody>
            <a:bodyPr wrap="square" rtlCol="0">
              <a:spAutoFit/>
            </a:bodyPr>
            <a:lstStyle/>
            <a:p>
              <a:pPr algn="l"/>
              <a:r>
                <a:rPr lang="en-US" sz="1800" dirty="0" err="1" smtClean="0"/>
                <a:t>Dejan</a:t>
              </a:r>
              <a:r>
                <a:rPr lang="en-US" sz="1800" dirty="0" smtClean="0"/>
                <a:t> </a:t>
              </a:r>
              <a:r>
                <a:rPr lang="en-US" sz="1800" dirty="0" err="1" smtClean="0"/>
                <a:t>Trbojevic</a:t>
              </a:r>
              <a:r>
                <a:rPr lang="en-US" sz="1800" dirty="0" smtClean="0"/>
                <a:t> </a:t>
              </a:r>
            </a:p>
            <a:p>
              <a:pPr algn="l"/>
              <a:r>
                <a:rPr lang="en-US" sz="1800" b="0" dirty="0" err="1" smtClean="0"/>
                <a:t>Campaining</a:t>
              </a:r>
              <a:r>
                <a:rPr lang="en-US" sz="1800" b="0" dirty="0" smtClean="0"/>
                <a:t> for NS-FFAG eRHIC approach for many years.</a:t>
              </a:r>
              <a:endParaRPr lang="en-US" sz="1800" b="0" dirty="0"/>
            </a:p>
          </p:txBody>
        </p:sp>
      </p:grpSp>
      <p:sp>
        <p:nvSpPr>
          <p:cNvPr id="13" name="TextBox 12"/>
          <p:cNvSpPr txBox="1"/>
          <p:nvPr/>
        </p:nvSpPr>
        <p:spPr>
          <a:xfrm>
            <a:off x="-25400" y="2514600"/>
            <a:ext cx="7755849" cy="461665"/>
          </a:xfrm>
          <a:prstGeom prst="rect">
            <a:avLst/>
          </a:prstGeom>
          <a:noFill/>
        </p:spPr>
        <p:txBody>
          <a:bodyPr wrap="none" rtlCol="0">
            <a:spAutoFit/>
          </a:bodyPr>
          <a:lstStyle/>
          <a:p>
            <a:r>
              <a:rPr lang="en-US" dirty="0" smtClean="0"/>
              <a:t>Main arguments for using FFAG  for beam recirculation:</a:t>
            </a:r>
            <a:endParaRPr lang="en-US" dirty="0"/>
          </a:p>
        </p:txBody>
      </p:sp>
      <p:grpSp>
        <p:nvGrpSpPr>
          <p:cNvPr id="109" name="Group 108"/>
          <p:cNvGrpSpPr/>
          <p:nvPr/>
        </p:nvGrpSpPr>
        <p:grpSpPr>
          <a:xfrm>
            <a:off x="0" y="800100"/>
            <a:ext cx="8686800" cy="1715815"/>
            <a:chOff x="0" y="800100"/>
            <a:chExt cx="8686800" cy="1715815"/>
          </a:xfrm>
        </p:grpSpPr>
        <p:sp>
          <p:nvSpPr>
            <p:cNvPr id="5" name="TextBox 4"/>
            <p:cNvSpPr txBox="1"/>
            <p:nvPr/>
          </p:nvSpPr>
          <p:spPr>
            <a:xfrm>
              <a:off x="0" y="1600200"/>
              <a:ext cx="7429500" cy="646331"/>
            </a:xfrm>
            <a:prstGeom prst="rect">
              <a:avLst/>
            </a:prstGeom>
            <a:noFill/>
          </p:spPr>
          <p:txBody>
            <a:bodyPr wrap="square" rtlCol="0">
              <a:spAutoFit/>
            </a:bodyPr>
            <a:lstStyle/>
            <a:p>
              <a:pPr algn="l"/>
              <a:r>
                <a:rPr lang="en-US" sz="1800" b="0" dirty="0" smtClean="0"/>
                <a:t>Until 2013 the high luminosity ERL-based eRHIC has been designed with individual recirculation passes. </a:t>
              </a:r>
            </a:p>
          </p:txBody>
        </p:sp>
        <p:grpSp>
          <p:nvGrpSpPr>
            <p:cNvPr id="17" name="Group 16"/>
            <p:cNvGrpSpPr/>
            <p:nvPr/>
          </p:nvGrpSpPr>
          <p:grpSpPr>
            <a:xfrm>
              <a:off x="7200900" y="800100"/>
              <a:ext cx="1485900" cy="1715815"/>
              <a:chOff x="1003049" y="2808331"/>
              <a:chExt cx="1485900" cy="1715815"/>
            </a:xfrm>
          </p:grpSpPr>
          <p:grpSp>
            <p:nvGrpSpPr>
              <p:cNvPr id="18" name="Group 480"/>
              <p:cNvGrpSpPr>
                <a:grpSpLocks noChangeAspect="1"/>
              </p:cNvGrpSpPr>
              <p:nvPr/>
            </p:nvGrpSpPr>
            <p:grpSpPr bwMode="auto">
              <a:xfrm flipH="1">
                <a:off x="1005478" y="3384762"/>
                <a:ext cx="535341" cy="280585"/>
                <a:chOff x="4166066" y="3056387"/>
                <a:chExt cx="2519466" cy="1320268"/>
              </a:xfrm>
            </p:grpSpPr>
            <p:grpSp>
              <p:nvGrpSpPr>
                <p:cNvPr id="95" name="Group 86"/>
                <p:cNvGrpSpPr>
                  <a:grpSpLocks noChangeAspect="1"/>
                </p:cNvGrpSpPr>
                <p:nvPr/>
              </p:nvGrpSpPr>
              <p:grpSpPr bwMode="auto">
                <a:xfrm>
                  <a:off x="4166066" y="3056387"/>
                  <a:ext cx="1406168" cy="1320268"/>
                  <a:chOff x="1815" y="2475"/>
                  <a:chExt cx="492" cy="547"/>
                </a:xfrm>
              </p:grpSpPr>
              <p:grpSp>
                <p:nvGrpSpPr>
                  <p:cNvPr id="100" name="Group 87"/>
                  <p:cNvGrpSpPr>
                    <a:grpSpLocks noChangeAspect="1"/>
                  </p:cNvGrpSpPr>
                  <p:nvPr/>
                </p:nvGrpSpPr>
                <p:grpSpPr bwMode="auto">
                  <a:xfrm>
                    <a:off x="1815" y="2475"/>
                    <a:ext cx="492" cy="273"/>
                    <a:chOff x="1815" y="2475"/>
                    <a:chExt cx="492" cy="273"/>
                  </a:xfrm>
                </p:grpSpPr>
                <p:sp>
                  <p:nvSpPr>
                    <p:cNvPr id="105" name="Rectangle 88"/>
                    <p:cNvSpPr>
                      <a:spLocks noChangeAspect="1" noChangeArrowheads="1"/>
                    </p:cNvSpPr>
                    <p:nvPr/>
                  </p:nvSpPr>
                  <p:spPr bwMode="auto">
                    <a:xfrm rot="-144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106"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107" name="Rectangle 90"/>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nvGrpSpPr>
                  <p:cNvPr id="101" name="Group 91"/>
                  <p:cNvGrpSpPr>
                    <a:grpSpLocks noChangeAspect="1"/>
                  </p:cNvGrpSpPr>
                  <p:nvPr/>
                </p:nvGrpSpPr>
                <p:grpSpPr bwMode="auto">
                  <a:xfrm flipV="1">
                    <a:off x="1815" y="2749"/>
                    <a:ext cx="492" cy="273"/>
                    <a:chOff x="1813" y="2475"/>
                    <a:chExt cx="492" cy="273"/>
                  </a:xfrm>
                </p:grpSpPr>
                <p:sp>
                  <p:nvSpPr>
                    <p:cNvPr id="102" name="Rectangle 92"/>
                    <p:cNvSpPr>
                      <a:spLocks noChangeAspect="1" noChangeArrowheads="1"/>
                    </p:cNvSpPr>
                    <p:nvPr/>
                  </p:nvSpPr>
                  <p:spPr bwMode="auto">
                    <a:xfrm rot="-138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103"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104" name="Rectangle 94"/>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sp>
              <p:nvSpPr>
                <p:cNvPr id="96" name="Block Arc 95"/>
                <p:cNvSpPr/>
                <p:nvPr/>
              </p:nvSpPr>
              <p:spPr>
                <a:xfrm>
                  <a:off x="5590041" y="3167439"/>
                  <a:ext cx="1098268" cy="1098064"/>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97" name="Rounded Rectangle 96"/>
                <p:cNvSpPr/>
                <p:nvPr/>
              </p:nvSpPr>
              <p:spPr>
                <a:xfrm>
                  <a:off x="4999812" y="3630570"/>
                  <a:ext cx="635056" cy="171804"/>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8" name="Rounded Rectangle 97"/>
                <p:cNvSpPr/>
                <p:nvPr/>
              </p:nvSpPr>
              <p:spPr>
                <a:xfrm>
                  <a:off x="5059582" y="3652977"/>
                  <a:ext cx="620114" cy="119517"/>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9" name="Oval 98"/>
                <p:cNvSpPr/>
                <p:nvPr/>
              </p:nvSpPr>
              <p:spPr>
                <a:xfrm>
                  <a:off x="5201538" y="3690328"/>
                  <a:ext cx="44827" cy="5228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19" name="Group 480"/>
              <p:cNvGrpSpPr>
                <a:grpSpLocks noChangeAspect="1"/>
              </p:cNvGrpSpPr>
              <p:nvPr/>
            </p:nvGrpSpPr>
            <p:grpSpPr bwMode="auto">
              <a:xfrm flipH="1">
                <a:off x="1007907" y="3095892"/>
                <a:ext cx="535341" cy="280585"/>
                <a:chOff x="4166066" y="3056387"/>
                <a:chExt cx="2519466" cy="1320268"/>
              </a:xfrm>
            </p:grpSpPr>
            <p:grpSp>
              <p:nvGrpSpPr>
                <p:cNvPr id="82" name="Group 86"/>
                <p:cNvGrpSpPr>
                  <a:grpSpLocks noChangeAspect="1"/>
                </p:cNvGrpSpPr>
                <p:nvPr/>
              </p:nvGrpSpPr>
              <p:grpSpPr bwMode="auto">
                <a:xfrm>
                  <a:off x="4166066" y="3056387"/>
                  <a:ext cx="1406168" cy="1320268"/>
                  <a:chOff x="1815" y="2475"/>
                  <a:chExt cx="492" cy="547"/>
                </a:xfrm>
              </p:grpSpPr>
              <p:grpSp>
                <p:nvGrpSpPr>
                  <p:cNvPr id="87" name="Group 87"/>
                  <p:cNvGrpSpPr>
                    <a:grpSpLocks noChangeAspect="1"/>
                  </p:cNvGrpSpPr>
                  <p:nvPr/>
                </p:nvGrpSpPr>
                <p:grpSpPr bwMode="auto">
                  <a:xfrm>
                    <a:off x="1815" y="2475"/>
                    <a:ext cx="492" cy="273"/>
                    <a:chOff x="1815" y="2475"/>
                    <a:chExt cx="492" cy="273"/>
                  </a:xfrm>
                </p:grpSpPr>
                <p:sp>
                  <p:nvSpPr>
                    <p:cNvPr id="92" name="Rectangle 88"/>
                    <p:cNvSpPr>
                      <a:spLocks noChangeAspect="1" noChangeArrowheads="1"/>
                    </p:cNvSpPr>
                    <p:nvPr/>
                  </p:nvSpPr>
                  <p:spPr bwMode="auto">
                    <a:xfrm rot="-144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93"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94" name="Rectangle 90"/>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nvGrpSpPr>
                  <p:cNvPr id="88" name="Group 91"/>
                  <p:cNvGrpSpPr>
                    <a:grpSpLocks noChangeAspect="1"/>
                  </p:cNvGrpSpPr>
                  <p:nvPr/>
                </p:nvGrpSpPr>
                <p:grpSpPr bwMode="auto">
                  <a:xfrm flipV="1">
                    <a:off x="1815" y="2749"/>
                    <a:ext cx="492" cy="273"/>
                    <a:chOff x="1813" y="2475"/>
                    <a:chExt cx="492" cy="273"/>
                  </a:xfrm>
                </p:grpSpPr>
                <p:sp>
                  <p:nvSpPr>
                    <p:cNvPr id="89" name="Rectangle 92"/>
                    <p:cNvSpPr>
                      <a:spLocks noChangeAspect="1" noChangeArrowheads="1"/>
                    </p:cNvSpPr>
                    <p:nvPr/>
                  </p:nvSpPr>
                  <p:spPr bwMode="auto">
                    <a:xfrm rot="-138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90"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91" name="Rectangle 94"/>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sp>
              <p:nvSpPr>
                <p:cNvPr id="83" name="Block Arc 82"/>
                <p:cNvSpPr/>
                <p:nvPr/>
              </p:nvSpPr>
              <p:spPr>
                <a:xfrm>
                  <a:off x="5586530" y="3167181"/>
                  <a:ext cx="1098268" cy="1098064"/>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84" name="Rounded Rectangle 83"/>
                <p:cNvSpPr/>
                <p:nvPr/>
              </p:nvSpPr>
              <p:spPr>
                <a:xfrm>
                  <a:off x="5003775" y="3630311"/>
                  <a:ext cx="627583" cy="171804"/>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5" name="Rounded Rectangle 84"/>
                <p:cNvSpPr/>
                <p:nvPr/>
              </p:nvSpPr>
              <p:spPr>
                <a:xfrm>
                  <a:off x="5063545" y="3652718"/>
                  <a:ext cx="612640" cy="119517"/>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6" name="Oval 85"/>
                <p:cNvSpPr/>
                <p:nvPr/>
              </p:nvSpPr>
              <p:spPr>
                <a:xfrm>
                  <a:off x="5198027" y="3690070"/>
                  <a:ext cx="44827" cy="5228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20" name="Group 480"/>
              <p:cNvGrpSpPr>
                <a:grpSpLocks noChangeAspect="1"/>
              </p:cNvGrpSpPr>
              <p:nvPr/>
            </p:nvGrpSpPr>
            <p:grpSpPr bwMode="auto">
              <a:xfrm flipH="1">
                <a:off x="1007907" y="2808331"/>
                <a:ext cx="535341" cy="280585"/>
                <a:chOff x="4166066" y="3056387"/>
                <a:chExt cx="2519466" cy="1320268"/>
              </a:xfrm>
            </p:grpSpPr>
            <p:grpSp>
              <p:nvGrpSpPr>
                <p:cNvPr id="69" name="Group 86"/>
                <p:cNvGrpSpPr>
                  <a:grpSpLocks noChangeAspect="1"/>
                </p:cNvGrpSpPr>
                <p:nvPr/>
              </p:nvGrpSpPr>
              <p:grpSpPr bwMode="auto">
                <a:xfrm>
                  <a:off x="4166066" y="3056387"/>
                  <a:ext cx="1406168" cy="1320268"/>
                  <a:chOff x="1815" y="2475"/>
                  <a:chExt cx="492" cy="547"/>
                </a:xfrm>
              </p:grpSpPr>
              <p:grpSp>
                <p:nvGrpSpPr>
                  <p:cNvPr id="74" name="Group 87"/>
                  <p:cNvGrpSpPr>
                    <a:grpSpLocks noChangeAspect="1"/>
                  </p:cNvGrpSpPr>
                  <p:nvPr/>
                </p:nvGrpSpPr>
                <p:grpSpPr bwMode="auto">
                  <a:xfrm>
                    <a:off x="1815" y="2475"/>
                    <a:ext cx="492" cy="273"/>
                    <a:chOff x="1815" y="2475"/>
                    <a:chExt cx="492" cy="273"/>
                  </a:xfrm>
                </p:grpSpPr>
                <p:sp>
                  <p:nvSpPr>
                    <p:cNvPr id="79" name="Rectangle 88"/>
                    <p:cNvSpPr>
                      <a:spLocks noChangeAspect="1" noChangeArrowheads="1"/>
                    </p:cNvSpPr>
                    <p:nvPr/>
                  </p:nvSpPr>
                  <p:spPr bwMode="auto">
                    <a:xfrm rot="-144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80"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81" name="Rectangle 90"/>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nvGrpSpPr>
                  <p:cNvPr id="75" name="Group 91"/>
                  <p:cNvGrpSpPr>
                    <a:grpSpLocks noChangeAspect="1"/>
                  </p:cNvGrpSpPr>
                  <p:nvPr/>
                </p:nvGrpSpPr>
                <p:grpSpPr bwMode="auto">
                  <a:xfrm flipV="1">
                    <a:off x="1815" y="2749"/>
                    <a:ext cx="492" cy="273"/>
                    <a:chOff x="1813" y="2475"/>
                    <a:chExt cx="492" cy="273"/>
                  </a:xfrm>
                </p:grpSpPr>
                <p:sp>
                  <p:nvSpPr>
                    <p:cNvPr id="76" name="Rectangle 92"/>
                    <p:cNvSpPr>
                      <a:spLocks noChangeAspect="1" noChangeArrowheads="1"/>
                    </p:cNvSpPr>
                    <p:nvPr/>
                  </p:nvSpPr>
                  <p:spPr bwMode="auto">
                    <a:xfrm rot="-138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77"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78" name="Rectangle 94"/>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sp>
              <p:nvSpPr>
                <p:cNvPr id="70" name="Block Arc 69"/>
                <p:cNvSpPr/>
                <p:nvPr/>
              </p:nvSpPr>
              <p:spPr>
                <a:xfrm>
                  <a:off x="5586530" y="3168230"/>
                  <a:ext cx="1098268" cy="1098069"/>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71" name="Rounded Rectangle 70"/>
                <p:cNvSpPr/>
                <p:nvPr/>
              </p:nvSpPr>
              <p:spPr>
                <a:xfrm>
                  <a:off x="5003775" y="3631360"/>
                  <a:ext cx="627583" cy="171809"/>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2" name="Rounded Rectangle 71"/>
                <p:cNvSpPr/>
                <p:nvPr/>
              </p:nvSpPr>
              <p:spPr>
                <a:xfrm>
                  <a:off x="5063545" y="3653772"/>
                  <a:ext cx="612640" cy="119517"/>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3" name="Oval 72"/>
                <p:cNvSpPr/>
                <p:nvPr/>
              </p:nvSpPr>
              <p:spPr>
                <a:xfrm>
                  <a:off x="5198027" y="3691119"/>
                  <a:ext cx="44827" cy="522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21" name="Group 480"/>
              <p:cNvGrpSpPr>
                <a:grpSpLocks noChangeAspect="1"/>
              </p:cNvGrpSpPr>
              <p:nvPr/>
            </p:nvGrpSpPr>
            <p:grpSpPr bwMode="auto">
              <a:xfrm flipH="1">
                <a:off x="1003049" y="4243561"/>
                <a:ext cx="535341" cy="280585"/>
                <a:chOff x="4166066" y="3056387"/>
                <a:chExt cx="2519466" cy="1320268"/>
              </a:xfrm>
            </p:grpSpPr>
            <p:grpSp>
              <p:nvGrpSpPr>
                <p:cNvPr id="56" name="Group 86"/>
                <p:cNvGrpSpPr>
                  <a:grpSpLocks noChangeAspect="1"/>
                </p:cNvGrpSpPr>
                <p:nvPr/>
              </p:nvGrpSpPr>
              <p:grpSpPr bwMode="auto">
                <a:xfrm>
                  <a:off x="4166066" y="3056387"/>
                  <a:ext cx="1406168" cy="1320268"/>
                  <a:chOff x="1815" y="2475"/>
                  <a:chExt cx="492" cy="547"/>
                </a:xfrm>
              </p:grpSpPr>
              <p:grpSp>
                <p:nvGrpSpPr>
                  <p:cNvPr id="61" name="Group 87"/>
                  <p:cNvGrpSpPr>
                    <a:grpSpLocks noChangeAspect="1"/>
                  </p:cNvGrpSpPr>
                  <p:nvPr/>
                </p:nvGrpSpPr>
                <p:grpSpPr bwMode="auto">
                  <a:xfrm>
                    <a:off x="1815" y="2475"/>
                    <a:ext cx="492" cy="273"/>
                    <a:chOff x="1815" y="2475"/>
                    <a:chExt cx="492" cy="273"/>
                  </a:xfrm>
                </p:grpSpPr>
                <p:sp>
                  <p:nvSpPr>
                    <p:cNvPr id="66" name="Rectangle 88"/>
                    <p:cNvSpPr>
                      <a:spLocks noChangeAspect="1" noChangeArrowheads="1"/>
                    </p:cNvSpPr>
                    <p:nvPr/>
                  </p:nvSpPr>
                  <p:spPr bwMode="auto">
                    <a:xfrm rot="-144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67"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68" name="Rectangle 90"/>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nvGrpSpPr>
                  <p:cNvPr id="62" name="Group 91"/>
                  <p:cNvGrpSpPr>
                    <a:grpSpLocks noChangeAspect="1"/>
                  </p:cNvGrpSpPr>
                  <p:nvPr/>
                </p:nvGrpSpPr>
                <p:grpSpPr bwMode="auto">
                  <a:xfrm flipV="1">
                    <a:off x="1815" y="2749"/>
                    <a:ext cx="492" cy="273"/>
                    <a:chOff x="1813" y="2475"/>
                    <a:chExt cx="492" cy="273"/>
                  </a:xfrm>
                </p:grpSpPr>
                <p:sp>
                  <p:nvSpPr>
                    <p:cNvPr id="63" name="Rectangle 92"/>
                    <p:cNvSpPr>
                      <a:spLocks noChangeAspect="1" noChangeArrowheads="1"/>
                    </p:cNvSpPr>
                    <p:nvPr/>
                  </p:nvSpPr>
                  <p:spPr bwMode="auto">
                    <a:xfrm rot="-138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64"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65" name="Rectangle 94"/>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sp>
              <p:nvSpPr>
                <p:cNvPr id="57" name="Block Arc 56"/>
                <p:cNvSpPr/>
                <p:nvPr/>
              </p:nvSpPr>
              <p:spPr>
                <a:xfrm>
                  <a:off x="5586079" y="3167618"/>
                  <a:ext cx="1098272" cy="1098069"/>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58" name="Rounded Rectangle 57"/>
                <p:cNvSpPr/>
                <p:nvPr/>
              </p:nvSpPr>
              <p:spPr>
                <a:xfrm>
                  <a:off x="5003323" y="3630748"/>
                  <a:ext cx="627583" cy="171809"/>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 name="Rounded Rectangle 58"/>
                <p:cNvSpPr/>
                <p:nvPr/>
              </p:nvSpPr>
              <p:spPr>
                <a:xfrm>
                  <a:off x="5063093" y="3653160"/>
                  <a:ext cx="612640" cy="119517"/>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0" name="Oval 59"/>
                <p:cNvSpPr/>
                <p:nvPr/>
              </p:nvSpPr>
              <p:spPr>
                <a:xfrm>
                  <a:off x="5197575" y="3690507"/>
                  <a:ext cx="44827" cy="522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22" name="Group 480"/>
              <p:cNvGrpSpPr>
                <a:grpSpLocks noChangeAspect="1"/>
              </p:cNvGrpSpPr>
              <p:nvPr/>
            </p:nvGrpSpPr>
            <p:grpSpPr bwMode="auto">
              <a:xfrm flipH="1">
                <a:off x="1005478" y="3954691"/>
                <a:ext cx="535341" cy="280585"/>
                <a:chOff x="4166066" y="3056387"/>
                <a:chExt cx="2519466" cy="1320268"/>
              </a:xfrm>
            </p:grpSpPr>
            <p:grpSp>
              <p:nvGrpSpPr>
                <p:cNvPr id="43" name="Group 86"/>
                <p:cNvGrpSpPr>
                  <a:grpSpLocks noChangeAspect="1"/>
                </p:cNvGrpSpPr>
                <p:nvPr/>
              </p:nvGrpSpPr>
              <p:grpSpPr bwMode="auto">
                <a:xfrm>
                  <a:off x="4166066" y="3056387"/>
                  <a:ext cx="1406168" cy="1320268"/>
                  <a:chOff x="1815" y="2475"/>
                  <a:chExt cx="492" cy="547"/>
                </a:xfrm>
              </p:grpSpPr>
              <p:grpSp>
                <p:nvGrpSpPr>
                  <p:cNvPr id="48" name="Group 87"/>
                  <p:cNvGrpSpPr>
                    <a:grpSpLocks noChangeAspect="1"/>
                  </p:cNvGrpSpPr>
                  <p:nvPr/>
                </p:nvGrpSpPr>
                <p:grpSpPr bwMode="auto">
                  <a:xfrm>
                    <a:off x="1815" y="2475"/>
                    <a:ext cx="492" cy="273"/>
                    <a:chOff x="1815" y="2475"/>
                    <a:chExt cx="492" cy="273"/>
                  </a:xfrm>
                </p:grpSpPr>
                <p:sp>
                  <p:nvSpPr>
                    <p:cNvPr id="53" name="Rectangle 88"/>
                    <p:cNvSpPr>
                      <a:spLocks noChangeAspect="1" noChangeArrowheads="1"/>
                    </p:cNvSpPr>
                    <p:nvPr/>
                  </p:nvSpPr>
                  <p:spPr bwMode="auto">
                    <a:xfrm rot="-144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5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55" name="Rectangle 90"/>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nvGrpSpPr>
                  <p:cNvPr id="49" name="Group 91"/>
                  <p:cNvGrpSpPr>
                    <a:grpSpLocks noChangeAspect="1"/>
                  </p:cNvGrpSpPr>
                  <p:nvPr/>
                </p:nvGrpSpPr>
                <p:grpSpPr bwMode="auto">
                  <a:xfrm flipV="1">
                    <a:off x="1815" y="2749"/>
                    <a:ext cx="492" cy="273"/>
                    <a:chOff x="1813" y="2475"/>
                    <a:chExt cx="492" cy="273"/>
                  </a:xfrm>
                </p:grpSpPr>
                <p:sp>
                  <p:nvSpPr>
                    <p:cNvPr id="50" name="Rectangle 92"/>
                    <p:cNvSpPr>
                      <a:spLocks noChangeAspect="1" noChangeArrowheads="1"/>
                    </p:cNvSpPr>
                    <p:nvPr/>
                  </p:nvSpPr>
                  <p:spPr bwMode="auto">
                    <a:xfrm rot="-138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5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52" name="Rectangle 94"/>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sp>
              <p:nvSpPr>
                <p:cNvPr id="44" name="Block Arc 43"/>
                <p:cNvSpPr/>
                <p:nvPr/>
              </p:nvSpPr>
              <p:spPr>
                <a:xfrm>
                  <a:off x="5590041" y="3167359"/>
                  <a:ext cx="1098268" cy="1098069"/>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45" name="Rounded Rectangle 44"/>
                <p:cNvSpPr/>
                <p:nvPr/>
              </p:nvSpPr>
              <p:spPr>
                <a:xfrm>
                  <a:off x="4999812" y="3630490"/>
                  <a:ext cx="635056" cy="171809"/>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 name="Rounded Rectangle 45"/>
                <p:cNvSpPr/>
                <p:nvPr/>
              </p:nvSpPr>
              <p:spPr>
                <a:xfrm>
                  <a:off x="5059582" y="3652901"/>
                  <a:ext cx="620114" cy="119517"/>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 name="Oval 46"/>
                <p:cNvSpPr/>
                <p:nvPr/>
              </p:nvSpPr>
              <p:spPr>
                <a:xfrm>
                  <a:off x="5201538" y="3690248"/>
                  <a:ext cx="44827" cy="522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23" name="Group 480"/>
              <p:cNvGrpSpPr>
                <a:grpSpLocks noChangeAspect="1"/>
              </p:cNvGrpSpPr>
              <p:nvPr/>
            </p:nvGrpSpPr>
            <p:grpSpPr bwMode="auto">
              <a:xfrm flipH="1">
                <a:off x="1005478" y="3667130"/>
                <a:ext cx="535341" cy="280585"/>
                <a:chOff x="4166066" y="3056387"/>
                <a:chExt cx="2519466" cy="1320268"/>
              </a:xfrm>
            </p:grpSpPr>
            <p:grpSp>
              <p:nvGrpSpPr>
                <p:cNvPr id="30" name="Group 86"/>
                <p:cNvGrpSpPr>
                  <a:grpSpLocks noChangeAspect="1"/>
                </p:cNvGrpSpPr>
                <p:nvPr/>
              </p:nvGrpSpPr>
              <p:grpSpPr bwMode="auto">
                <a:xfrm>
                  <a:off x="4166066" y="3056387"/>
                  <a:ext cx="1406168" cy="1320268"/>
                  <a:chOff x="1815" y="2475"/>
                  <a:chExt cx="492" cy="547"/>
                </a:xfrm>
              </p:grpSpPr>
              <p:grpSp>
                <p:nvGrpSpPr>
                  <p:cNvPr id="35" name="Group 87"/>
                  <p:cNvGrpSpPr>
                    <a:grpSpLocks noChangeAspect="1"/>
                  </p:cNvGrpSpPr>
                  <p:nvPr/>
                </p:nvGrpSpPr>
                <p:grpSpPr bwMode="auto">
                  <a:xfrm>
                    <a:off x="1815" y="2475"/>
                    <a:ext cx="492" cy="273"/>
                    <a:chOff x="1815" y="2475"/>
                    <a:chExt cx="492" cy="273"/>
                  </a:xfrm>
                </p:grpSpPr>
                <p:sp>
                  <p:nvSpPr>
                    <p:cNvPr id="40" name="Rectangle 88"/>
                    <p:cNvSpPr>
                      <a:spLocks noChangeAspect="1" noChangeArrowheads="1"/>
                    </p:cNvSpPr>
                    <p:nvPr/>
                  </p:nvSpPr>
                  <p:spPr bwMode="auto">
                    <a:xfrm rot="-144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4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42" name="Rectangle 90"/>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nvGrpSpPr>
                  <p:cNvPr id="36" name="Group 91"/>
                  <p:cNvGrpSpPr>
                    <a:grpSpLocks noChangeAspect="1"/>
                  </p:cNvGrpSpPr>
                  <p:nvPr/>
                </p:nvGrpSpPr>
                <p:grpSpPr bwMode="auto">
                  <a:xfrm flipV="1">
                    <a:off x="1815" y="2749"/>
                    <a:ext cx="492" cy="273"/>
                    <a:chOff x="1813" y="2475"/>
                    <a:chExt cx="492" cy="273"/>
                  </a:xfrm>
                </p:grpSpPr>
                <p:sp>
                  <p:nvSpPr>
                    <p:cNvPr id="37" name="Rectangle 92"/>
                    <p:cNvSpPr>
                      <a:spLocks noChangeAspect="1" noChangeArrowheads="1"/>
                    </p:cNvSpPr>
                    <p:nvPr/>
                  </p:nvSpPr>
                  <p:spPr bwMode="auto">
                    <a:xfrm rot="-138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38"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sp>
                  <p:nvSpPr>
                    <p:cNvPr id="39" name="Rectangle 94"/>
                    <p:cNvSpPr>
                      <a:spLocks noChangeAspect="1" noChangeArrowheads="1"/>
                    </p:cNvSpPr>
                    <p:nvPr/>
                  </p:nvSpPr>
                  <p:spPr bwMode="auto">
                    <a:xfrm rot="-204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sz="900">
                        <a:latin typeface="Comic Sans MS" pitchFamily="1" charset="0"/>
                        <a:ea typeface="Comic Sans MS" pitchFamily="1" charset="0"/>
                        <a:cs typeface="Comic Sans MS" pitchFamily="1" charset="0"/>
                      </a:endParaRPr>
                    </a:p>
                  </p:txBody>
                </p:sp>
              </p:grpSp>
            </p:grpSp>
            <p:sp>
              <p:nvSpPr>
                <p:cNvPr id="31" name="Block Arc 30"/>
                <p:cNvSpPr/>
                <p:nvPr/>
              </p:nvSpPr>
              <p:spPr>
                <a:xfrm>
                  <a:off x="5590041" y="3168413"/>
                  <a:ext cx="1098268" cy="1098064"/>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32" name="Rounded Rectangle 31"/>
                <p:cNvSpPr/>
                <p:nvPr/>
              </p:nvSpPr>
              <p:spPr>
                <a:xfrm>
                  <a:off x="4999812" y="3631544"/>
                  <a:ext cx="635056" cy="171804"/>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3" name="Rounded Rectangle 32"/>
                <p:cNvSpPr/>
                <p:nvPr/>
              </p:nvSpPr>
              <p:spPr>
                <a:xfrm>
                  <a:off x="5059582" y="3653951"/>
                  <a:ext cx="620114" cy="119517"/>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4" name="Oval 33"/>
                <p:cNvSpPr/>
                <p:nvPr/>
              </p:nvSpPr>
              <p:spPr>
                <a:xfrm>
                  <a:off x="5201538" y="3691302"/>
                  <a:ext cx="44827" cy="5228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
            <p:nvSpPr>
              <p:cNvPr id="24" name="Text Box 113"/>
              <p:cNvSpPr txBox="1">
                <a:spLocks noChangeAspect="1" noChangeArrowheads="1"/>
              </p:cNvSpPr>
              <p:nvPr/>
            </p:nvSpPr>
            <p:spPr bwMode="auto">
              <a:xfrm>
                <a:off x="1540819" y="3996616"/>
                <a:ext cx="833830" cy="230832"/>
              </a:xfrm>
              <a:prstGeom prst="rect">
                <a:avLst/>
              </a:prstGeom>
              <a:noFill/>
              <a:ln w="9525">
                <a:noFill/>
                <a:miter lim="800000"/>
                <a:headEnd/>
                <a:tailEnd/>
              </a:ln>
            </p:spPr>
            <p:txBody>
              <a:bodyPr wrap="square">
                <a:prstTxWarp prst="textNoShape">
                  <a:avLst/>
                </a:prstTxWarp>
                <a:spAutoFit/>
              </a:bodyPr>
              <a:lstStyle/>
              <a:p>
                <a:r>
                  <a:rPr lang="en-US" sz="900" dirty="0">
                    <a:solidFill>
                      <a:srgbClr val="FF0000"/>
                    </a:solidFill>
                    <a:latin typeface="Comic Sans MS" pitchFamily="1" charset="0"/>
                    <a:ea typeface="Comic Sans MS" pitchFamily="1" charset="0"/>
                    <a:cs typeface="Comic Sans MS" pitchFamily="1" charset="0"/>
                  </a:rPr>
                  <a:t>25.1  GeV </a:t>
                </a:r>
              </a:p>
            </p:txBody>
          </p:sp>
          <p:sp>
            <p:nvSpPr>
              <p:cNvPr id="25" name="Text Box 117"/>
              <p:cNvSpPr txBox="1">
                <a:spLocks noChangeAspect="1" noChangeArrowheads="1"/>
              </p:cNvSpPr>
              <p:nvPr/>
            </p:nvSpPr>
            <p:spPr bwMode="auto">
              <a:xfrm>
                <a:off x="1536403" y="3706747"/>
                <a:ext cx="810576" cy="230858"/>
              </a:xfrm>
              <a:prstGeom prst="rect">
                <a:avLst/>
              </a:prstGeom>
              <a:noFill/>
              <a:ln w="9525">
                <a:noFill/>
                <a:miter lim="800000"/>
                <a:headEnd/>
                <a:tailEnd/>
              </a:ln>
            </p:spPr>
            <p:txBody>
              <a:bodyPr>
                <a:prstTxWarp prst="textNoShape">
                  <a:avLst/>
                </a:prstTxWarp>
                <a:spAutoFit/>
              </a:bodyPr>
              <a:lstStyle/>
              <a:p>
                <a:r>
                  <a:rPr lang="en-US" sz="900">
                    <a:solidFill>
                      <a:srgbClr val="FF0000"/>
                    </a:solidFill>
                    <a:latin typeface="Comic Sans MS" pitchFamily="1" charset="0"/>
                    <a:ea typeface="Comic Sans MS" pitchFamily="1" charset="0"/>
                    <a:cs typeface="Comic Sans MS" pitchFamily="1" charset="0"/>
                  </a:rPr>
                  <a:t>20.2 GeV </a:t>
                </a:r>
              </a:p>
            </p:txBody>
          </p:sp>
          <p:sp>
            <p:nvSpPr>
              <p:cNvPr id="26" name="Text Box 118"/>
              <p:cNvSpPr txBox="1">
                <a:spLocks noChangeAspect="1" noChangeArrowheads="1"/>
              </p:cNvSpPr>
              <p:nvPr/>
            </p:nvSpPr>
            <p:spPr bwMode="auto">
              <a:xfrm>
                <a:off x="1543248" y="3422176"/>
                <a:ext cx="945701" cy="230832"/>
              </a:xfrm>
              <a:prstGeom prst="rect">
                <a:avLst/>
              </a:prstGeom>
              <a:noFill/>
              <a:ln w="9525">
                <a:noFill/>
                <a:miter lim="800000"/>
                <a:headEnd/>
                <a:tailEnd/>
              </a:ln>
            </p:spPr>
            <p:txBody>
              <a:bodyPr wrap="square">
                <a:prstTxWarp prst="textNoShape">
                  <a:avLst/>
                </a:prstTxWarp>
                <a:spAutoFit/>
              </a:bodyPr>
              <a:lstStyle/>
              <a:p>
                <a:r>
                  <a:rPr lang="en-US" sz="900" dirty="0">
                    <a:solidFill>
                      <a:srgbClr val="FF0000"/>
                    </a:solidFill>
                    <a:latin typeface="Comic Sans MS" pitchFamily="1" charset="0"/>
                    <a:ea typeface="Comic Sans MS" pitchFamily="1" charset="0"/>
                    <a:cs typeface="Comic Sans MS" pitchFamily="1" charset="0"/>
                  </a:rPr>
                  <a:t>15.3 GeV </a:t>
                </a:r>
              </a:p>
            </p:txBody>
          </p:sp>
          <p:sp>
            <p:nvSpPr>
              <p:cNvPr id="27" name="Text Box 119"/>
              <p:cNvSpPr txBox="1">
                <a:spLocks noChangeAspect="1" noChangeArrowheads="1"/>
              </p:cNvSpPr>
              <p:nvPr/>
            </p:nvSpPr>
            <p:spPr bwMode="auto">
              <a:xfrm>
                <a:off x="1543247" y="3137817"/>
                <a:ext cx="945701" cy="230832"/>
              </a:xfrm>
              <a:prstGeom prst="rect">
                <a:avLst/>
              </a:prstGeom>
              <a:noFill/>
              <a:ln w="9525">
                <a:noFill/>
                <a:miter lim="800000"/>
                <a:headEnd/>
                <a:tailEnd/>
              </a:ln>
            </p:spPr>
            <p:txBody>
              <a:bodyPr wrap="square">
                <a:prstTxWarp prst="textNoShape">
                  <a:avLst/>
                </a:prstTxWarp>
                <a:spAutoFit/>
              </a:bodyPr>
              <a:lstStyle/>
              <a:p>
                <a:r>
                  <a:rPr lang="en-US" sz="900" dirty="0">
                    <a:solidFill>
                      <a:srgbClr val="FF0000"/>
                    </a:solidFill>
                    <a:latin typeface="Comic Sans MS" pitchFamily="1" charset="0"/>
                    <a:ea typeface="Comic Sans MS" pitchFamily="1" charset="0"/>
                    <a:cs typeface="Comic Sans MS" pitchFamily="1" charset="0"/>
                  </a:rPr>
                  <a:t>10.4 </a:t>
                </a:r>
                <a:r>
                  <a:rPr lang="en-US" sz="900" dirty="0" err="1">
                    <a:solidFill>
                      <a:srgbClr val="FF0000"/>
                    </a:solidFill>
                    <a:latin typeface="Comic Sans MS" pitchFamily="1" charset="0"/>
                    <a:ea typeface="Comic Sans MS" pitchFamily="1" charset="0"/>
                    <a:cs typeface="Comic Sans MS" pitchFamily="1" charset="0"/>
                  </a:rPr>
                  <a:t>GeV</a:t>
                </a:r>
                <a:r>
                  <a:rPr lang="en-US" sz="900" dirty="0">
                    <a:solidFill>
                      <a:srgbClr val="FF0000"/>
                    </a:solidFill>
                    <a:latin typeface="Comic Sans MS" pitchFamily="1" charset="0"/>
                    <a:ea typeface="Comic Sans MS" pitchFamily="1" charset="0"/>
                    <a:cs typeface="Comic Sans MS" pitchFamily="1" charset="0"/>
                  </a:rPr>
                  <a:t> </a:t>
                </a:r>
              </a:p>
            </p:txBody>
          </p:sp>
          <p:sp>
            <p:nvSpPr>
              <p:cNvPr id="28" name="Text Box 113"/>
              <p:cNvSpPr txBox="1">
                <a:spLocks noChangeAspect="1" noChangeArrowheads="1"/>
              </p:cNvSpPr>
              <p:nvPr/>
            </p:nvSpPr>
            <p:spPr bwMode="auto">
              <a:xfrm>
                <a:off x="1538389" y="4285486"/>
                <a:ext cx="950560" cy="230832"/>
              </a:xfrm>
              <a:prstGeom prst="rect">
                <a:avLst/>
              </a:prstGeom>
              <a:noFill/>
              <a:ln w="9525">
                <a:noFill/>
                <a:miter lim="800000"/>
                <a:headEnd/>
                <a:tailEnd/>
              </a:ln>
            </p:spPr>
            <p:txBody>
              <a:bodyPr wrap="square">
                <a:prstTxWarp prst="textNoShape">
                  <a:avLst/>
                </a:prstTxWarp>
                <a:spAutoFit/>
              </a:bodyPr>
              <a:lstStyle/>
              <a:p>
                <a:r>
                  <a:rPr lang="en-US" sz="900" dirty="0">
                    <a:solidFill>
                      <a:srgbClr val="FF0000"/>
                    </a:solidFill>
                    <a:latin typeface="Comic Sans MS" pitchFamily="1" charset="0"/>
                    <a:ea typeface="Comic Sans MS" pitchFamily="1" charset="0"/>
                    <a:cs typeface="Comic Sans MS" pitchFamily="1" charset="0"/>
                  </a:rPr>
                  <a:t>30.0  GeV </a:t>
                </a:r>
              </a:p>
            </p:txBody>
          </p:sp>
          <p:sp>
            <p:nvSpPr>
              <p:cNvPr id="29" name="Text Box 119"/>
              <p:cNvSpPr txBox="1">
                <a:spLocks noChangeAspect="1" noChangeArrowheads="1"/>
              </p:cNvSpPr>
              <p:nvPr/>
            </p:nvSpPr>
            <p:spPr bwMode="auto">
              <a:xfrm>
                <a:off x="1536404" y="2850256"/>
                <a:ext cx="952545" cy="230832"/>
              </a:xfrm>
              <a:prstGeom prst="rect">
                <a:avLst/>
              </a:prstGeom>
              <a:noFill/>
              <a:ln w="9525">
                <a:noFill/>
                <a:miter lim="800000"/>
                <a:headEnd/>
                <a:tailEnd/>
              </a:ln>
            </p:spPr>
            <p:txBody>
              <a:bodyPr wrap="square">
                <a:prstTxWarp prst="textNoShape">
                  <a:avLst/>
                </a:prstTxWarp>
                <a:spAutoFit/>
              </a:bodyPr>
              <a:lstStyle/>
              <a:p>
                <a:r>
                  <a:rPr lang="en-US" sz="900" dirty="0">
                    <a:solidFill>
                      <a:srgbClr val="FF0000"/>
                    </a:solidFill>
                    <a:latin typeface="Comic Sans MS" pitchFamily="1" charset="0"/>
                    <a:ea typeface="Comic Sans MS" pitchFamily="1" charset="0"/>
                    <a:cs typeface="Comic Sans MS" pitchFamily="1" charset="0"/>
                  </a:rPr>
                  <a:t>5.50 </a:t>
                </a:r>
                <a:r>
                  <a:rPr lang="en-US" sz="900" dirty="0" err="1">
                    <a:solidFill>
                      <a:srgbClr val="FF0000"/>
                    </a:solidFill>
                    <a:latin typeface="Comic Sans MS" pitchFamily="1" charset="0"/>
                    <a:ea typeface="Comic Sans MS" pitchFamily="1" charset="0"/>
                    <a:cs typeface="Comic Sans MS" pitchFamily="1" charset="0"/>
                  </a:rPr>
                  <a:t>GeV</a:t>
                </a:r>
                <a:r>
                  <a:rPr lang="en-US" sz="900" dirty="0">
                    <a:solidFill>
                      <a:srgbClr val="FF0000"/>
                    </a:solidFill>
                    <a:latin typeface="Comic Sans MS" pitchFamily="1" charset="0"/>
                    <a:ea typeface="Comic Sans MS" pitchFamily="1" charset="0"/>
                    <a:cs typeface="Comic Sans MS" pitchFamily="1" charset="0"/>
                  </a:rPr>
                  <a:t> </a:t>
                </a:r>
              </a:p>
            </p:txBody>
          </p:sp>
        </p:grpSp>
      </p:grpSp>
      <p:grpSp>
        <p:nvGrpSpPr>
          <p:cNvPr id="110" name="Group 109"/>
          <p:cNvGrpSpPr/>
          <p:nvPr/>
        </p:nvGrpSpPr>
        <p:grpSpPr>
          <a:xfrm>
            <a:off x="107950" y="2857500"/>
            <a:ext cx="8934450" cy="1314629"/>
            <a:chOff x="107950" y="2857500"/>
            <a:chExt cx="8934450" cy="1314629"/>
          </a:xfrm>
        </p:grpSpPr>
        <p:grpSp>
          <p:nvGrpSpPr>
            <p:cNvPr id="14" name="Group 13"/>
            <p:cNvGrpSpPr/>
            <p:nvPr/>
          </p:nvGrpSpPr>
          <p:grpSpPr>
            <a:xfrm>
              <a:off x="107950" y="2971800"/>
              <a:ext cx="7321550" cy="1200329"/>
              <a:chOff x="107950" y="2971800"/>
              <a:chExt cx="7321550" cy="1200329"/>
            </a:xfrm>
          </p:grpSpPr>
          <p:pic>
            <p:nvPicPr>
              <p:cNvPr id="6" name="Picture 5" descr="animated-dollar-gol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 y="2978150"/>
                <a:ext cx="977900" cy="1130300"/>
              </a:xfrm>
              <a:prstGeom prst="rect">
                <a:avLst/>
              </a:prstGeom>
            </p:spPr>
          </p:pic>
          <p:sp>
            <p:nvSpPr>
              <p:cNvPr id="8" name="TextBox 7"/>
              <p:cNvSpPr txBox="1"/>
              <p:nvPr/>
            </p:nvSpPr>
            <p:spPr>
              <a:xfrm>
                <a:off x="1257299" y="2971800"/>
                <a:ext cx="6172201" cy="1200329"/>
              </a:xfrm>
              <a:prstGeom prst="rect">
                <a:avLst/>
              </a:prstGeom>
              <a:noFill/>
            </p:spPr>
            <p:txBody>
              <a:bodyPr wrap="square" rtlCol="0">
                <a:spAutoFit/>
              </a:bodyPr>
              <a:lstStyle/>
              <a:p>
                <a:pPr algn="l"/>
                <a:r>
                  <a:rPr lang="en-US" sz="1800" dirty="0" smtClean="0"/>
                  <a:t>Construction cost saving: </a:t>
                </a:r>
                <a:r>
                  <a:rPr lang="en-US" sz="1800" b="0" dirty="0" smtClean="0"/>
                  <a:t>2 FFAG beam lines instead of numerous separate recirculation passes .</a:t>
                </a:r>
              </a:p>
              <a:p>
                <a:pPr algn="l"/>
                <a:r>
                  <a:rPr lang="en-US" sz="1800" b="0" dirty="0" smtClean="0"/>
                  <a:t>Other view: Possibility to reach higher electron beam energy at the same cost.</a:t>
                </a:r>
                <a:endParaRPr lang="en-US" sz="1800" b="0" dirty="0"/>
              </a:p>
            </p:txBody>
          </p:sp>
        </p:grpSp>
        <p:pic>
          <p:nvPicPr>
            <p:cNvPr id="108" name="Picture 107"/>
            <p:cNvPicPr>
              <a:picLocks noChangeAspect="1"/>
            </p:cNvPicPr>
            <p:nvPr/>
          </p:nvPicPr>
          <p:blipFill>
            <a:blip r:embed="rId4"/>
            <a:stretch>
              <a:fillRect/>
            </a:stretch>
          </p:blipFill>
          <p:spPr>
            <a:xfrm>
              <a:off x="7543800" y="2857500"/>
              <a:ext cx="1498600" cy="965200"/>
            </a:xfrm>
            <a:prstGeom prst="rect">
              <a:avLst/>
            </a:prstGeom>
          </p:spPr>
        </p:pic>
      </p:grpSp>
    </p:spTree>
    <p:extLst>
      <p:ext uri="{BB962C8B-B14F-4D97-AF65-F5344CB8AC3E}">
        <p14:creationId xmlns:p14="http://schemas.microsoft.com/office/powerpoint/2010/main" val="683653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Demonstrating feasibility of NS-FFAG lattice design approach</a:t>
            </a:r>
            <a:endParaRPr lang="en-US" dirty="0"/>
          </a:p>
        </p:txBody>
      </p:sp>
      <p:sp>
        <p:nvSpPr>
          <p:cNvPr id="3" name="Content Placeholder 2"/>
          <p:cNvSpPr>
            <a:spLocks noGrp="1"/>
          </p:cNvSpPr>
          <p:nvPr>
            <p:ph idx="1"/>
          </p:nvPr>
        </p:nvSpPr>
        <p:spPr/>
        <p:txBody>
          <a:bodyPr>
            <a:normAutofit/>
          </a:bodyPr>
          <a:lstStyle/>
          <a:p>
            <a:r>
              <a:rPr lang="en-US" sz="2000" dirty="0" smtClean="0"/>
              <a:t>Optimization of FFAG cell design to minimize synchrotron radiation, orbit spread, path length spread, …</a:t>
            </a:r>
          </a:p>
          <a:p>
            <a:pPr marL="114300" indent="0">
              <a:buNone/>
            </a:pPr>
            <a:endParaRPr lang="en-US" sz="2000" dirty="0" smtClean="0"/>
          </a:p>
          <a:p>
            <a:r>
              <a:rPr lang="en-US" sz="2000" dirty="0" smtClean="0"/>
              <a:t>Development of the lattice solutions for detector bypasses, straight sections, arc-to-straight matching sections, a technique for extraction into the IR </a:t>
            </a:r>
            <a:r>
              <a:rPr lang="en-US" sz="2000" dirty="0" err="1" smtClean="0"/>
              <a:t>beamline</a:t>
            </a:r>
            <a:r>
              <a:rPr lang="en-US" sz="2000" dirty="0" smtClean="0"/>
              <a:t> from the FFAG </a:t>
            </a:r>
            <a:r>
              <a:rPr lang="en-US" sz="2000" dirty="0" err="1" smtClean="0"/>
              <a:t>beamline</a:t>
            </a:r>
            <a:r>
              <a:rPr lang="en-US" sz="2000" dirty="0" smtClean="0"/>
              <a:t>.</a:t>
            </a:r>
          </a:p>
          <a:p>
            <a:pPr marL="114300" indent="0">
              <a:buNone/>
            </a:pPr>
            <a:endParaRPr lang="en-US" sz="2000" dirty="0" smtClean="0"/>
          </a:p>
          <a:p>
            <a:r>
              <a:rPr lang="en-US" sz="2000" dirty="0" smtClean="0"/>
              <a:t>Beam orbit measurements and corrections in the FFAG beam lines</a:t>
            </a:r>
          </a:p>
          <a:p>
            <a:endParaRPr lang="en-US" sz="2000" dirty="0"/>
          </a:p>
          <a:p>
            <a:pPr marL="114300" indent="0">
              <a:buNone/>
            </a:pPr>
            <a:r>
              <a:rPr lang="en-US" sz="2000" i="1" dirty="0" smtClean="0"/>
              <a:t>Theoretical analysis methods  and simulation tools have been developed to resolve the listed tasks.</a:t>
            </a:r>
          </a:p>
          <a:p>
            <a:pPr marL="114300" indent="0">
              <a:buNone/>
            </a:pPr>
            <a:r>
              <a:rPr lang="en-US" sz="2000" i="1" dirty="0"/>
              <a:t> </a:t>
            </a:r>
            <a:r>
              <a:rPr lang="en-US" sz="2000" i="1" dirty="0" smtClean="0"/>
              <a:t>  </a:t>
            </a:r>
            <a:endParaRPr lang="en-US" sz="2000" i="1" dirty="0"/>
          </a:p>
        </p:txBody>
      </p:sp>
    </p:spTree>
    <p:extLst>
      <p:ext uri="{BB962C8B-B14F-4D97-AF65-F5344CB8AC3E}">
        <p14:creationId xmlns:p14="http://schemas.microsoft.com/office/powerpoint/2010/main" val="113720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bwMode="auto">
          <a:xfrm>
            <a:off x="423862" y="457200"/>
            <a:ext cx="8262937"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smtClean="0">
                <a:cs typeface="Comic Sans MS" charset="0"/>
              </a:rPr>
              <a:t>NS-FFAG approach for eRHIC</a:t>
            </a:r>
            <a:endParaRPr lang="en-US" dirty="0">
              <a:cs typeface="Comic Sans MS" charset="0"/>
            </a:endParaRPr>
          </a:p>
        </p:txBody>
      </p:sp>
      <p:sp>
        <p:nvSpPr>
          <p:cNvPr id="26626" name="Content Placeholder 2"/>
          <p:cNvSpPr>
            <a:spLocks noGrp="1"/>
          </p:cNvSpPr>
          <p:nvPr>
            <p:ph idx="1"/>
          </p:nvPr>
        </p:nvSpPr>
        <p:spPr>
          <a:xfrm>
            <a:off x="119063" y="1447800"/>
            <a:ext cx="8956675" cy="2438400"/>
          </a:xfrm>
        </p:spPr>
        <p:txBody>
          <a:bodyPr>
            <a:normAutofit/>
          </a:bodyPr>
          <a:lstStyle/>
          <a:p>
            <a:r>
              <a:rPr lang="en-US" sz="1800" dirty="0" smtClean="0"/>
              <a:t>Non-Scaling Fixed Field Alternating Gradient (NS-FFAG) approach is used for eRHIC recirculation passes. It can transport large energy range.</a:t>
            </a:r>
          </a:p>
          <a:p>
            <a:r>
              <a:rPr lang="en-US" sz="1800" dirty="0" smtClean="0"/>
              <a:t>eRHIC FFAG </a:t>
            </a:r>
            <a:r>
              <a:rPr lang="en-US" sz="1800" dirty="0"/>
              <a:t>cell is comprised of two </a:t>
            </a:r>
            <a:r>
              <a:rPr lang="en-US" sz="1800" dirty="0" err="1"/>
              <a:t>quadrupoles</a:t>
            </a:r>
            <a:r>
              <a:rPr lang="en-US" sz="1800" dirty="0"/>
              <a:t>  (F &amp; D) whose </a:t>
            </a:r>
            <a:r>
              <a:rPr lang="en-US" sz="1800" u="sng" dirty="0"/>
              <a:t>magnetic axes are shifted horizontally with respect to each other by </a:t>
            </a:r>
            <a:r>
              <a:rPr lang="en-US" sz="1800" u="sng" dirty="0" smtClean="0"/>
              <a:t>an offset </a:t>
            </a:r>
            <a:r>
              <a:rPr lang="el-GR" sz="1800" u="sng" dirty="0" smtClean="0"/>
              <a:t>Δ</a:t>
            </a:r>
            <a:r>
              <a:rPr lang="en-US" sz="1800" u="sng" dirty="0" smtClean="0"/>
              <a:t> </a:t>
            </a:r>
            <a:r>
              <a:rPr lang="en-US" sz="1800" dirty="0" smtClean="0"/>
              <a:t>.</a:t>
            </a:r>
          </a:p>
          <a:p>
            <a:pPr marL="0" indent="0">
              <a:buNone/>
            </a:pPr>
            <a:r>
              <a:rPr lang="en-US" sz="1800" dirty="0" smtClean="0"/>
              <a:t>      It can be considered as </a:t>
            </a:r>
            <a:r>
              <a:rPr lang="en-US" sz="1800" i="1" dirty="0"/>
              <a:t>s</a:t>
            </a:r>
            <a:r>
              <a:rPr lang="en-US" sz="1800" i="1" dirty="0" smtClean="0"/>
              <a:t>trongly focusing, bent FODO cell </a:t>
            </a:r>
          </a:p>
          <a:p>
            <a:pPr marL="297180" lvl="1" indent="0">
              <a:buNone/>
            </a:pPr>
            <a:r>
              <a:rPr lang="en-US" sz="1400" i="1" dirty="0" smtClean="0"/>
              <a:t> Small </a:t>
            </a:r>
            <a:r>
              <a:rPr lang="en-US" sz="1400" i="1" dirty="0" err="1" smtClean="0"/>
              <a:t>quadrupole</a:t>
            </a:r>
            <a:r>
              <a:rPr lang="en-US" sz="1400" i="1" dirty="0" smtClean="0"/>
              <a:t> offsets bend the beams adiabatically if bend radius is much larger than cell length</a:t>
            </a:r>
            <a:endParaRPr lang="el-GR" sz="1800" i="1" dirty="0"/>
          </a:p>
          <a:p>
            <a:r>
              <a:rPr lang="en-US" sz="1800" dirty="0" smtClean="0"/>
              <a:t>Orbit and optics dependence </a:t>
            </a:r>
            <a:r>
              <a:rPr lang="en-US" sz="1800" dirty="0"/>
              <a:t>on the energy can be </a:t>
            </a:r>
            <a:r>
              <a:rPr lang="en-US" sz="1800" dirty="0" smtClean="0"/>
              <a:t>accurately found </a:t>
            </a:r>
            <a:r>
              <a:rPr lang="en-US" sz="1800" dirty="0"/>
              <a:t>in paraxial approximation</a:t>
            </a:r>
          </a:p>
          <a:p>
            <a:pPr marL="0" indent="0">
              <a:buNone/>
            </a:pPr>
            <a:endParaRPr lang="en-US" sz="1800" dirty="0">
              <a:latin typeface="Comic Sans MS" charset="0"/>
            </a:endParaRPr>
          </a:p>
          <a:p>
            <a:endParaRPr lang="en-US" sz="1800" dirty="0">
              <a:latin typeface="Comic Sans MS" charset="0"/>
            </a:endParaRPr>
          </a:p>
          <a:p>
            <a:endParaRPr lang="en-US" sz="1800" dirty="0">
              <a:latin typeface="Comic Sans MS" charset="0"/>
            </a:endParaRPr>
          </a:p>
        </p:txBody>
      </p:sp>
      <p:pic>
        <p:nvPicPr>
          <p:cNvPr id="266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439" y="3756230"/>
            <a:ext cx="3103562" cy="321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4658360" y="3450553"/>
            <a:ext cx="4274185" cy="2825115"/>
          </a:xfrm>
          <a:prstGeom prst="rect">
            <a:avLst/>
          </a:prstGeom>
          <a:noFill/>
        </p:spPr>
      </p:pic>
      <p:sp>
        <p:nvSpPr>
          <p:cNvPr id="13" name="TextBox 12"/>
          <p:cNvSpPr txBox="1"/>
          <p:nvPr/>
        </p:nvSpPr>
        <p:spPr>
          <a:xfrm>
            <a:off x="6032500" y="6275668"/>
            <a:ext cx="2295220" cy="338554"/>
          </a:xfrm>
          <a:prstGeom prst="rect">
            <a:avLst/>
          </a:prstGeom>
          <a:noFill/>
        </p:spPr>
        <p:txBody>
          <a:bodyPr wrap="none" rtlCol="0">
            <a:spAutoFit/>
          </a:bodyPr>
          <a:lstStyle/>
          <a:p>
            <a:r>
              <a:rPr lang="en-US" sz="1600" dirty="0" smtClean="0"/>
              <a:t>High energy FFAG cell</a:t>
            </a:r>
            <a:endParaRPr lang="en-US" sz="1600" dirty="0"/>
          </a:p>
        </p:txBody>
      </p:sp>
      <p:sp>
        <p:nvSpPr>
          <p:cNvPr id="14" name="TextBox 13"/>
          <p:cNvSpPr txBox="1"/>
          <p:nvPr/>
        </p:nvSpPr>
        <p:spPr>
          <a:xfrm>
            <a:off x="3771900" y="5029200"/>
            <a:ext cx="2349500" cy="307777"/>
          </a:xfrm>
          <a:prstGeom prst="rect">
            <a:avLst/>
          </a:prstGeom>
          <a:noFill/>
        </p:spPr>
        <p:txBody>
          <a:bodyPr wrap="square" rtlCol="0">
            <a:spAutoFit/>
          </a:bodyPr>
          <a:lstStyle/>
          <a:p>
            <a:r>
              <a:rPr lang="en-US" sz="1400" i="1" dirty="0" smtClean="0"/>
              <a:t>© </a:t>
            </a:r>
            <a:r>
              <a:rPr lang="en-US" sz="1400" i="1" dirty="0" err="1" smtClean="0"/>
              <a:t>D.Trbojevic</a:t>
            </a:r>
            <a:endParaRPr lang="en-US" sz="1400" i="1" dirty="0"/>
          </a:p>
        </p:txBody>
      </p:sp>
      <p:sp>
        <p:nvSpPr>
          <p:cNvPr id="15" name="TextBox 14"/>
          <p:cNvSpPr txBox="1"/>
          <p:nvPr/>
        </p:nvSpPr>
        <p:spPr>
          <a:xfrm>
            <a:off x="-228600" y="5029200"/>
            <a:ext cx="2349500" cy="307777"/>
          </a:xfrm>
          <a:prstGeom prst="rect">
            <a:avLst/>
          </a:prstGeom>
          <a:noFill/>
        </p:spPr>
        <p:txBody>
          <a:bodyPr wrap="square" rtlCol="0">
            <a:spAutoFit/>
          </a:bodyPr>
          <a:lstStyle/>
          <a:p>
            <a:r>
              <a:rPr lang="en-US" sz="1400" i="1" dirty="0" smtClean="0"/>
              <a:t>© V. </a:t>
            </a:r>
            <a:r>
              <a:rPr lang="en-US" sz="1400" i="1" dirty="0" err="1" smtClean="0"/>
              <a:t>Litvinenko</a:t>
            </a:r>
            <a:endParaRPr lang="en-US" sz="1400" i="1" dirty="0"/>
          </a:p>
        </p:txBody>
      </p:sp>
    </p:spTree>
    <p:extLst>
      <p:ext uri="{BB962C8B-B14F-4D97-AF65-F5344CB8AC3E}">
        <p14:creationId xmlns:p14="http://schemas.microsoft.com/office/powerpoint/2010/main" val="469650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dirty="0">
                <a:latin typeface="Helvetica" charset="0"/>
                <a:ea typeface="ＭＳ Ｐゴシック" charset="0"/>
              </a:rPr>
              <a:t>FFAG </a:t>
            </a:r>
            <a:r>
              <a:rPr lang="en-US" dirty="0" smtClean="0">
                <a:latin typeface="Helvetica" charset="0"/>
                <a:ea typeface="ＭＳ Ｐゴシック" charset="0"/>
              </a:rPr>
              <a:t>R</a:t>
            </a:r>
            <a:r>
              <a:rPr dirty="0" smtClean="0">
                <a:latin typeface="Helvetica" charset="0"/>
                <a:ea typeface="ＭＳ Ｐゴシック" charset="0"/>
              </a:rPr>
              <a:t>ecirculation </a:t>
            </a:r>
            <a:r>
              <a:rPr lang="en-US" dirty="0" smtClean="0">
                <a:latin typeface="Helvetica" charset="0"/>
                <a:ea typeface="ＭＳ Ｐゴシック" charset="0"/>
              </a:rPr>
              <a:t>Passes</a:t>
            </a:r>
            <a:endParaRPr dirty="0">
              <a:latin typeface="Helvetica" charset="0"/>
              <a:ea typeface="ＭＳ Ｐゴシック" charset="0"/>
            </a:endParaRPr>
          </a:p>
        </p:txBody>
      </p:sp>
      <p:pic>
        <p:nvPicPr>
          <p:cNvPr id="2150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3886200"/>
            <a:ext cx="419735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p:cNvPicPr>
            <a:picLocks noChangeAspect="1"/>
          </p:cNvPicPr>
          <p:nvPr/>
        </p:nvPicPr>
        <p:blipFill>
          <a:blip r:embed="rId4">
            <a:extLst>
              <a:ext uri="{28A0092B-C50C-407E-A947-70E740481C1C}">
                <a14:useLocalDpi xmlns:a14="http://schemas.microsoft.com/office/drawing/2010/main" val="0"/>
              </a:ext>
            </a:extLst>
          </a:blip>
          <a:srcRect r="64"/>
          <a:stretch>
            <a:fillRect/>
          </a:stretch>
        </p:blipFill>
        <p:spPr bwMode="auto">
          <a:xfrm>
            <a:off x="342900" y="4114800"/>
            <a:ext cx="33147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3505200" y="1600200"/>
            <a:ext cx="6324600" cy="2171700"/>
            <a:chOff x="3086100" y="1550035"/>
            <a:chExt cx="6324600" cy="2171700"/>
          </a:xfrm>
        </p:grpSpPr>
        <p:sp>
          <p:nvSpPr>
            <p:cNvPr id="9" name="TextBox 8"/>
            <p:cNvSpPr txBox="1"/>
            <p:nvPr/>
          </p:nvSpPr>
          <p:spPr>
            <a:xfrm>
              <a:off x="4800600" y="1550035"/>
              <a:ext cx="2913127" cy="307777"/>
            </a:xfrm>
            <a:prstGeom prst="rect">
              <a:avLst/>
            </a:prstGeom>
            <a:noFill/>
          </p:spPr>
          <p:txBody>
            <a:bodyPr wrap="none" rtlCol="0">
              <a:spAutoFit/>
            </a:bodyPr>
            <a:lstStyle/>
            <a:p>
              <a:r>
                <a:rPr lang="en-US" sz="1400" b="1" dirty="0" smtClean="0"/>
                <a:t>Cell parameters for both FFAGs</a:t>
              </a:r>
              <a:endParaRPr lang="en-US" sz="1400" b="1" dirty="0"/>
            </a:p>
          </p:txBody>
        </p:sp>
        <p:graphicFrame>
          <p:nvGraphicFramePr>
            <p:cNvPr id="10" name="Object 9"/>
            <p:cNvGraphicFramePr>
              <a:graphicFrameLocks noChangeAspect="1"/>
            </p:cNvGraphicFramePr>
            <p:nvPr>
              <p:extLst>
                <p:ext uri="{D42A27DB-BD31-4B8C-83A1-F6EECF244321}">
                  <p14:modId xmlns:p14="http://schemas.microsoft.com/office/powerpoint/2010/main" val="4147376178"/>
                </p:ext>
              </p:extLst>
            </p:nvPr>
          </p:nvGraphicFramePr>
          <p:xfrm>
            <a:off x="3086100" y="1829435"/>
            <a:ext cx="6324600" cy="1892300"/>
          </p:xfrm>
          <a:graphic>
            <a:graphicData uri="http://schemas.openxmlformats.org/presentationml/2006/ole">
              <mc:AlternateContent xmlns:mc="http://schemas.openxmlformats.org/markup-compatibility/2006">
                <mc:Choice xmlns:v="urn:schemas-microsoft-com:vml" Requires="v">
                  <p:oleObj spid="_x0000_s49299" name="Document" r:id="rId5" imgW="6324600" imgH="1892300" progId="Word.Document.12">
                    <p:embed/>
                  </p:oleObj>
                </mc:Choice>
                <mc:Fallback>
                  <p:oleObj name="Document" r:id="rId5" imgW="6324600" imgH="1892300" progId="Word.Document.12">
                    <p:embed/>
                    <p:pic>
                      <p:nvPicPr>
                        <p:cNvPr id="0" name=""/>
                        <p:cNvPicPr/>
                        <p:nvPr/>
                      </p:nvPicPr>
                      <p:blipFill>
                        <a:blip r:embed="rId6"/>
                        <a:stretch>
                          <a:fillRect/>
                        </a:stretch>
                      </p:blipFill>
                      <p:spPr>
                        <a:xfrm>
                          <a:off x="3086100" y="1829435"/>
                          <a:ext cx="6324600" cy="1892300"/>
                        </a:xfrm>
                        <a:prstGeom prst="rect">
                          <a:avLst/>
                        </a:prstGeom>
                      </p:spPr>
                    </p:pic>
                  </p:oleObj>
                </mc:Fallback>
              </mc:AlternateContent>
            </a:graphicData>
          </a:graphic>
        </p:graphicFrame>
      </p:grpSp>
      <p:sp>
        <p:nvSpPr>
          <p:cNvPr id="11" name="TextBox 10"/>
          <p:cNvSpPr txBox="1"/>
          <p:nvPr/>
        </p:nvSpPr>
        <p:spPr>
          <a:xfrm>
            <a:off x="1714500" y="3771900"/>
            <a:ext cx="2349500" cy="307777"/>
          </a:xfrm>
          <a:prstGeom prst="rect">
            <a:avLst/>
          </a:prstGeom>
          <a:noFill/>
        </p:spPr>
        <p:txBody>
          <a:bodyPr wrap="square" rtlCol="0">
            <a:spAutoFit/>
          </a:bodyPr>
          <a:lstStyle/>
          <a:p>
            <a:r>
              <a:rPr lang="en-US" sz="1400" i="1" dirty="0" smtClean="0"/>
              <a:t>© </a:t>
            </a:r>
            <a:r>
              <a:rPr lang="en-US" sz="1400" i="1" dirty="0" err="1" smtClean="0"/>
              <a:t>D.Trbojevic</a:t>
            </a:r>
            <a:r>
              <a:rPr lang="en-US" sz="1400" i="1" dirty="0" smtClean="0"/>
              <a:t>, S. Brooks</a:t>
            </a:r>
            <a:endParaRPr lang="en-US" sz="1400" i="1" dirty="0"/>
          </a:p>
        </p:txBody>
      </p:sp>
      <p:sp>
        <p:nvSpPr>
          <p:cNvPr id="4" name="Rectangle 3"/>
          <p:cNvSpPr/>
          <p:nvPr/>
        </p:nvSpPr>
        <p:spPr>
          <a:xfrm>
            <a:off x="0" y="1714500"/>
            <a:ext cx="4572000" cy="2037481"/>
          </a:xfrm>
          <a:prstGeom prst="rect">
            <a:avLst/>
          </a:prstGeom>
        </p:spPr>
        <p:txBody>
          <a:bodyPr>
            <a:spAutoFit/>
          </a:bodyPr>
          <a:lstStyle/>
          <a:p>
            <a:pPr marL="114300" algn="l" eaLnBrk="1" hangingPunct="1">
              <a:spcBef>
                <a:spcPct val="20000"/>
              </a:spcBef>
              <a:buClr>
                <a:schemeClr val="accent1"/>
              </a:buClr>
            </a:pPr>
            <a:r>
              <a:rPr lang="en-US" sz="2000" b="0" dirty="0">
                <a:solidFill>
                  <a:schemeClr val="tx2"/>
                </a:solidFill>
                <a:latin typeface="Helvetica" charset="0"/>
                <a:ea typeface="+mn-ea"/>
                <a:cs typeface="+mn-cs"/>
              </a:rPr>
              <a:t>FFAG lattice was thoroughly optimized on several factors:</a:t>
            </a:r>
          </a:p>
          <a:p>
            <a:pPr marL="342900" lvl="1" indent="-228600" algn="l" eaLnBrk="1" hangingPunct="1">
              <a:spcBef>
                <a:spcPct val="20000"/>
              </a:spcBef>
              <a:buClr>
                <a:schemeClr val="accent1"/>
              </a:buClr>
              <a:buFont typeface="Arial" pitchFamily="34" charset="0"/>
              <a:buChar char="•"/>
            </a:pPr>
            <a:r>
              <a:rPr lang="en-US" sz="1800" b="0" dirty="0">
                <a:solidFill>
                  <a:schemeClr val="tx2"/>
                </a:solidFill>
                <a:latin typeface="Helvetica" charset="0"/>
                <a:ea typeface="+mn-ea"/>
                <a:cs typeface="+mn-cs"/>
              </a:rPr>
              <a:t>energy acceptance </a:t>
            </a:r>
          </a:p>
          <a:p>
            <a:pPr marL="342900" lvl="1" indent="-228600" algn="l" eaLnBrk="1" hangingPunct="1">
              <a:spcBef>
                <a:spcPct val="20000"/>
              </a:spcBef>
              <a:buClr>
                <a:schemeClr val="accent1"/>
              </a:buClr>
              <a:buFont typeface="Arial" pitchFamily="34" charset="0"/>
              <a:buChar char="•"/>
            </a:pPr>
            <a:r>
              <a:rPr lang="en-US" sz="1800" b="0" dirty="0">
                <a:solidFill>
                  <a:schemeClr val="tx2"/>
                </a:solidFill>
                <a:latin typeface="Helvetica" charset="0"/>
                <a:ea typeface="+mn-ea"/>
                <a:cs typeface="+mn-cs"/>
              </a:rPr>
              <a:t>orbit spread </a:t>
            </a:r>
          </a:p>
          <a:p>
            <a:pPr marL="342900" lvl="1" indent="-228600" algn="l" eaLnBrk="1" hangingPunct="1">
              <a:spcBef>
                <a:spcPct val="20000"/>
              </a:spcBef>
              <a:buClr>
                <a:schemeClr val="accent1"/>
              </a:buClr>
              <a:buFont typeface="Arial" pitchFamily="34" charset="0"/>
              <a:buChar char="•"/>
            </a:pPr>
            <a:r>
              <a:rPr lang="en-US" sz="1800" b="0" dirty="0">
                <a:solidFill>
                  <a:schemeClr val="tx2"/>
                </a:solidFill>
                <a:latin typeface="Helvetica" charset="0"/>
                <a:ea typeface="+mn-ea"/>
                <a:cs typeface="+mn-cs"/>
              </a:rPr>
              <a:t>time-of-flight spread </a:t>
            </a:r>
          </a:p>
          <a:p>
            <a:pPr marL="342900" lvl="1" indent="-228600" algn="l" eaLnBrk="1" hangingPunct="1">
              <a:spcBef>
                <a:spcPct val="20000"/>
              </a:spcBef>
              <a:buClr>
                <a:schemeClr val="accent1"/>
              </a:buClr>
              <a:buFont typeface="Arial" pitchFamily="34" charset="0"/>
              <a:buChar char="•"/>
            </a:pPr>
            <a:r>
              <a:rPr lang="en-US" sz="1800" b="0" u="sng" dirty="0">
                <a:solidFill>
                  <a:schemeClr val="tx2"/>
                </a:solidFill>
                <a:latin typeface="Helvetica" charset="0"/>
                <a:ea typeface="+mn-ea"/>
                <a:cs typeface="+mn-cs"/>
              </a:rPr>
              <a:t>synchrotron radiation power</a:t>
            </a:r>
          </a:p>
        </p:txBody>
      </p:sp>
      <p:sp>
        <p:nvSpPr>
          <p:cNvPr id="5" name="TextBox 4"/>
          <p:cNvSpPr txBox="1"/>
          <p:nvPr/>
        </p:nvSpPr>
        <p:spPr>
          <a:xfrm>
            <a:off x="4105269" y="6172200"/>
            <a:ext cx="4810131" cy="584776"/>
          </a:xfrm>
          <a:prstGeom prst="rect">
            <a:avLst/>
          </a:prstGeom>
          <a:solidFill>
            <a:schemeClr val="bg2"/>
          </a:solidFill>
        </p:spPr>
        <p:txBody>
          <a:bodyPr wrap="none" rtlCol="0">
            <a:spAutoFit/>
          </a:bodyPr>
          <a:lstStyle/>
          <a:p>
            <a:r>
              <a:rPr lang="en-US" sz="1600" b="0" dirty="0" smtClean="0"/>
              <a:t>Transition from arc section to straight section is done by</a:t>
            </a:r>
          </a:p>
          <a:p>
            <a:r>
              <a:rPr lang="en-US" sz="1600" b="0" dirty="0"/>
              <a:t>g</a:t>
            </a:r>
            <a:r>
              <a:rPr lang="en-US" sz="1600" b="0" dirty="0" smtClean="0"/>
              <a:t>radual reduction of </a:t>
            </a:r>
            <a:r>
              <a:rPr lang="en-US" sz="1600" b="0" dirty="0" err="1" smtClean="0"/>
              <a:t>quadrupole</a:t>
            </a:r>
            <a:r>
              <a:rPr lang="en-US" sz="1600" b="0" dirty="0" smtClean="0"/>
              <a:t> offsets</a:t>
            </a:r>
            <a:endParaRPr lang="en-US" sz="1600" b="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86300" y="4114800"/>
            <a:ext cx="4335175" cy="2582211"/>
          </a:xfrm>
          <a:prstGeom prst="rect">
            <a:avLst/>
          </a:prstGeom>
        </p:spPr>
      </p:pic>
      <p:sp>
        <p:nvSpPr>
          <p:cNvPr id="2" name="Title 1"/>
          <p:cNvSpPr>
            <a:spLocks noGrp="1"/>
          </p:cNvSpPr>
          <p:nvPr>
            <p:ph type="title"/>
          </p:nvPr>
        </p:nvSpPr>
        <p:spPr>
          <a:xfrm>
            <a:off x="426128" y="228600"/>
            <a:ext cx="8260672" cy="1039427"/>
          </a:xfrm>
        </p:spPr>
        <p:txBody>
          <a:bodyPr>
            <a:normAutofit/>
          </a:bodyPr>
          <a:lstStyle/>
          <a:p>
            <a:r>
              <a:rPr lang="en-US" dirty="0" smtClean="0"/>
              <a:t>Synchrotron Radiation </a:t>
            </a:r>
            <a:r>
              <a:rPr lang="en-US" dirty="0"/>
              <a:t>E</a:t>
            </a:r>
            <a:r>
              <a:rPr lang="en-US" dirty="0" smtClean="0"/>
              <a:t>ffects</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63220" y="1358900"/>
            <a:ext cx="3434080" cy="2641600"/>
          </a:xfrm>
          <a:prstGeom prst="rect">
            <a:avLst/>
          </a:prstGeom>
        </p:spPr>
      </p:pic>
      <p:sp>
        <p:nvSpPr>
          <p:cNvPr id="6" name="TextBox 5"/>
          <p:cNvSpPr txBox="1"/>
          <p:nvPr/>
        </p:nvSpPr>
        <p:spPr>
          <a:xfrm>
            <a:off x="114300" y="4914900"/>
            <a:ext cx="4343400" cy="163121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spcAft>
                <a:spcPts val="600"/>
              </a:spcAft>
            </a:pPr>
            <a:r>
              <a:rPr lang="en-US" sz="1800" b="0" dirty="0" smtClean="0">
                <a:latin typeface="Helvetica"/>
                <a:cs typeface="Helvetica"/>
              </a:rPr>
              <a:t>Energy loss compensation schemes :</a:t>
            </a:r>
          </a:p>
          <a:p>
            <a:pPr marL="742950" lvl="1" indent="-285750" algn="l">
              <a:spcAft>
                <a:spcPts val="600"/>
              </a:spcAft>
              <a:buFont typeface="Wingdings" charset="2"/>
              <a:buChar char="§"/>
            </a:pPr>
            <a:r>
              <a:rPr lang="en-US" sz="1800" b="0" dirty="0" smtClean="0">
                <a:latin typeface="Helvetica"/>
                <a:cs typeface="Helvetica"/>
              </a:rPr>
              <a:t>2</a:t>
            </a:r>
            <a:r>
              <a:rPr lang="en-US" sz="1800" b="0" baseline="30000" dirty="0" smtClean="0">
                <a:latin typeface="Helvetica"/>
                <a:cs typeface="Helvetica"/>
              </a:rPr>
              <a:t>nd</a:t>
            </a:r>
            <a:r>
              <a:rPr lang="en-US" sz="1800" b="0" dirty="0" smtClean="0">
                <a:latin typeface="Helvetica"/>
                <a:cs typeface="Helvetica"/>
              </a:rPr>
              <a:t> harmonic (844 MHz) cavities;  or</a:t>
            </a:r>
          </a:p>
          <a:p>
            <a:pPr marL="742950" lvl="1" indent="-285750" algn="l">
              <a:spcAft>
                <a:spcPts val="600"/>
              </a:spcAft>
              <a:buFont typeface="Wingdings" charset="2"/>
              <a:buChar char="§"/>
            </a:pPr>
            <a:r>
              <a:rPr lang="en-US" sz="1800" b="0" dirty="0">
                <a:latin typeface="Helvetica"/>
                <a:cs typeface="Helvetica"/>
              </a:rPr>
              <a:t>m</a:t>
            </a:r>
            <a:r>
              <a:rPr lang="en-US" sz="1800" b="0" dirty="0" smtClean="0">
                <a:latin typeface="Helvetica"/>
                <a:cs typeface="Helvetica"/>
              </a:rPr>
              <a:t>ain linac RF phase offset + high harmonic cavities</a:t>
            </a:r>
          </a:p>
        </p:txBody>
      </p:sp>
      <p:sp>
        <p:nvSpPr>
          <p:cNvPr id="7" name="TextBox 6"/>
          <p:cNvSpPr txBox="1"/>
          <p:nvPr/>
        </p:nvSpPr>
        <p:spPr>
          <a:xfrm>
            <a:off x="351172" y="3937000"/>
            <a:ext cx="3649328" cy="738664"/>
          </a:xfrm>
          <a:prstGeom prst="rect">
            <a:avLst/>
          </a:prstGeom>
          <a:noFill/>
          <a:ln>
            <a:solidFill>
              <a:srgbClr val="800000"/>
            </a:solidFill>
          </a:ln>
        </p:spPr>
        <p:txBody>
          <a:bodyPr wrap="square" rtlCol="0">
            <a:spAutoFit/>
          </a:bodyPr>
          <a:lstStyle/>
          <a:p>
            <a:r>
              <a:rPr lang="en-US" sz="1400" dirty="0" smtClean="0"/>
              <a:t>Total SR power  12 MW:</a:t>
            </a:r>
          </a:p>
          <a:p>
            <a:r>
              <a:rPr lang="en-US" sz="1400" dirty="0"/>
              <a:t>o</a:t>
            </a:r>
            <a:r>
              <a:rPr lang="en-US" sz="1400" dirty="0" smtClean="0"/>
              <a:t>peration at 15.9 </a:t>
            </a:r>
            <a:r>
              <a:rPr lang="en-US" sz="1400" dirty="0" err="1" smtClean="0"/>
              <a:t>GeV</a:t>
            </a:r>
            <a:r>
              <a:rPr lang="en-US" sz="1400" dirty="0" smtClean="0"/>
              <a:t> top energy -&gt; 50 mA </a:t>
            </a:r>
          </a:p>
          <a:p>
            <a:r>
              <a:rPr lang="en-US" sz="1400" dirty="0"/>
              <a:t>operation at </a:t>
            </a:r>
            <a:r>
              <a:rPr lang="en-US" sz="1400" dirty="0" smtClean="0"/>
              <a:t>21.2 </a:t>
            </a:r>
            <a:r>
              <a:rPr lang="en-US" sz="1400" dirty="0" err="1"/>
              <a:t>GeV</a:t>
            </a:r>
            <a:r>
              <a:rPr lang="en-US" sz="1400" dirty="0"/>
              <a:t> top energy -&gt; </a:t>
            </a:r>
            <a:r>
              <a:rPr lang="en-US" sz="1400" dirty="0" smtClean="0"/>
              <a:t>18 </a:t>
            </a:r>
            <a:r>
              <a:rPr lang="en-US" sz="1400" dirty="0"/>
              <a:t>mA </a:t>
            </a:r>
          </a:p>
        </p:txBody>
      </p:sp>
      <p:pic>
        <p:nvPicPr>
          <p:cNvPr id="8" name="Picture 7"/>
          <p:cNvPicPr>
            <a:picLocks noChangeAspect="1"/>
          </p:cNvPicPr>
          <p:nvPr/>
        </p:nvPicPr>
        <p:blipFill>
          <a:blip r:embed="rId4"/>
          <a:stretch>
            <a:fillRect/>
          </a:stretch>
        </p:blipFill>
        <p:spPr>
          <a:xfrm>
            <a:off x="4610100" y="1542365"/>
            <a:ext cx="4439479" cy="2286000"/>
          </a:xfrm>
          <a:prstGeom prst="rect">
            <a:avLst/>
          </a:prstGeom>
        </p:spPr>
      </p:pic>
      <p:sp>
        <p:nvSpPr>
          <p:cNvPr id="9" name="TextBox 8"/>
          <p:cNvSpPr txBox="1"/>
          <p:nvPr/>
        </p:nvSpPr>
        <p:spPr>
          <a:xfrm>
            <a:off x="228600" y="1257300"/>
            <a:ext cx="3729206" cy="338554"/>
          </a:xfrm>
          <a:prstGeom prst="rect">
            <a:avLst/>
          </a:prstGeom>
          <a:noFill/>
        </p:spPr>
        <p:txBody>
          <a:bodyPr wrap="none" rtlCol="0">
            <a:spAutoFit/>
          </a:bodyPr>
          <a:lstStyle/>
          <a:p>
            <a:r>
              <a:rPr lang="en-US" sz="1600" dirty="0" smtClean="0"/>
              <a:t>SR power loss per recirculation pass</a:t>
            </a:r>
            <a:endParaRPr lang="en-US" sz="1600" dirty="0"/>
          </a:p>
        </p:txBody>
      </p:sp>
      <p:sp>
        <p:nvSpPr>
          <p:cNvPr id="10" name="TextBox 9"/>
          <p:cNvSpPr txBox="1"/>
          <p:nvPr/>
        </p:nvSpPr>
        <p:spPr>
          <a:xfrm>
            <a:off x="5372100" y="1371600"/>
            <a:ext cx="2895244" cy="338554"/>
          </a:xfrm>
          <a:prstGeom prst="rect">
            <a:avLst/>
          </a:prstGeom>
          <a:noFill/>
        </p:spPr>
        <p:txBody>
          <a:bodyPr wrap="none" rtlCol="0">
            <a:spAutoFit/>
          </a:bodyPr>
          <a:lstStyle/>
          <a:p>
            <a:r>
              <a:rPr lang="en-US" sz="1600" dirty="0" smtClean="0"/>
              <a:t>Accumulated energy spread</a:t>
            </a:r>
            <a:endParaRPr lang="en-US" sz="1600" dirty="0"/>
          </a:p>
        </p:txBody>
      </p:sp>
      <p:sp>
        <p:nvSpPr>
          <p:cNvPr id="14" name="TextBox 13"/>
          <p:cNvSpPr txBox="1"/>
          <p:nvPr/>
        </p:nvSpPr>
        <p:spPr>
          <a:xfrm>
            <a:off x="5983395" y="4292600"/>
            <a:ext cx="2283949" cy="276999"/>
          </a:xfrm>
          <a:prstGeom prst="rect">
            <a:avLst/>
          </a:prstGeom>
          <a:noFill/>
        </p:spPr>
        <p:txBody>
          <a:bodyPr wrap="none" rtlCol="0">
            <a:spAutoFit/>
          </a:bodyPr>
          <a:lstStyle/>
          <a:p>
            <a:r>
              <a:rPr lang="en-US" sz="1200" dirty="0" smtClean="0"/>
              <a:t>Transverse </a:t>
            </a:r>
            <a:r>
              <a:rPr lang="en-US" sz="1200" dirty="0" err="1" smtClean="0"/>
              <a:t>emittance</a:t>
            </a:r>
            <a:r>
              <a:rPr lang="en-US" sz="1200" dirty="0" smtClean="0"/>
              <a:t> growth</a:t>
            </a:r>
            <a:endParaRPr lang="en-US" sz="1200" dirty="0"/>
          </a:p>
        </p:txBody>
      </p:sp>
      <p:sp>
        <p:nvSpPr>
          <p:cNvPr id="15" name="TextBox 14"/>
          <p:cNvSpPr txBox="1"/>
          <p:nvPr/>
        </p:nvSpPr>
        <p:spPr>
          <a:xfrm>
            <a:off x="3771900" y="3771900"/>
            <a:ext cx="4114800" cy="307777"/>
          </a:xfrm>
          <a:prstGeom prst="rect">
            <a:avLst/>
          </a:prstGeom>
          <a:noFill/>
        </p:spPr>
        <p:txBody>
          <a:bodyPr wrap="square" rtlCol="0">
            <a:spAutoFit/>
          </a:bodyPr>
          <a:lstStyle/>
          <a:p>
            <a:r>
              <a:rPr lang="en-US" sz="1400" i="1" dirty="0" smtClean="0"/>
              <a:t>© S. Brooks, F. </a:t>
            </a:r>
            <a:r>
              <a:rPr lang="en-US" sz="1400" i="1" dirty="0" err="1" smtClean="0"/>
              <a:t>Meot</a:t>
            </a:r>
            <a:r>
              <a:rPr lang="en-US" sz="1400" i="1" dirty="0" smtClean="0"/>
              <a:t>, V. Ptitsyn, O. </a:t>
            </a:r>
            <a:r>
              <a:rPr lang="en-US" sz="1400" i="1" dirty="0" err="1" smtClean="0"/>
              <a:t>Tchoubar</a:t>
            </a:r>
            <a:endParaRPr lang="en-US" sz="1400" i="1" dirty="0"/>
          </a:p>
        </p:txBody>
      </p:sp>
      <p:sp>
        <p:nvSpPr>
          <p:cNvPr id="3" name="TextBox 2"/>
          <p:cNvSpPr txBox="1"/>
          <p:nvPr/>
        </p:nvSpPr>
        <p:spPr>
          <a:xfrm>
            <a:off x="1925806" y="2658189"/>
            <a:ext cx="774571" cy="246221"/>
          </a:xfrm>
          <a:prstGeom prst="rect">
            <a:avLst/>
          </a:prstGeom>
          <a:noFill/>
          <a:ln>
            <a:noFill/>
          </a:ln>
        </p:spPr>
        <p:txBody>
          <a:bodyPr wrap="none" rtlCol="0">
            <a:spAutoFit/>
          </a:bodyPr>
          <a:lstStyle/>
          <a:p>
            <a:r>
              <a:rPr lang="en-US" sz="1000" b="1" dirty="0" err="1" smtClean="0">
                <a:solidFill>
                  <a:srgbClr val="0000FF"/>
                </a:solidFill>
              </a:rPr>
              <a:t>I</a:t>
            </a:r>
            <a:r>
              <a:rPr lang="en-US" sz="1000" b="1" baseline="-25000" dirty="0" err="1" smtClean="0">
                <a:solidFill>
                  <a:srgbClr val="0000FF"/>
                </a:solidFill>
              </a:rPr>
              <a:t>e</a:t>
            </a:r>
            <a:r>
              <a:rPr lang="en-US" sz="1000" b="1" dirty="0" smtClean="0">
                <a:solidFill>
                  <a:srgbClr val="0000FF"/>
                </a:solidFill>
              </a:rPr>
              <a:t>=50 mA</a:t>
            </a:r>
            <a:endParaRPr lang="en-US" sz="1000" b="1" dirty="0">
              <a:solidFill>
                <a:srgbClr val="0000FF"/>
              </a:solidFill>
            </a:endParaRPr>
          </a:p>
        </p:txBody>
      </p:sp>
      <p:sp>
        <p:nvSpPr>
          <p:cNvPr id="17" name="TextBox 16"/>
          <p:cNvSpPr txBox="1"/>
          <p:nvPr/>
        </p:nvSpPr>
        <p:spPr>
          <a:xfrm>
            <a:off x="3643099" y="2535079"/>
            <a:ext cx="774571" cy="246221"/>
          </a:xfrm>
          <a:prstGeom prst="rect">
            <a:avLst/>
          </a:prstGeom>
          <a:noFill/>
          <a:ln>
            <a:noFill/>
          </a:ln>
        </p:spPr>
        <p:txBody>
          <a:bodyPr wrap="none" rtlCol="0">
            <a:spAutoFit/>
          </a:bodyPr>
          <a:lstStyle/>
          <a:p>
            <a:r>
              <a:rPr lang="en-US" sz="1000" b="1" dirty="0" err="1" smtClean="0">
                <a:solidFill>
                  <a:srgbClr val="008000"/>
                </a:solidFill>
              </a:rPr>
              <a:t>I</a:t>
            </a:r>
            <a:r>
              <a:rPr lang="en-US" sz="1000" b="1" baseline="-25000" dirty="0" err="1" smtClean="0">
                <a:solidFill>
                  <a:srgbClr val="008000"/>
                </a:solidFill>
              </a:rPr>
              <a:t>e</a:t>
            </a:r>
            <a:r>
              <a:rPr lang="en-US" sz="1000" b="1" dirty="0" smtClean="0">
                <a:solidFill>
                  <a:srgbClr val="008000"/>
                </a:solidFill>
              </a:rPr>
              <a:t>=18 mA</a:t>
            </a:r>
            <a:endParaRPr lang="en-US" sz="1000" b="1" dirty="0">
              <a:solidFill>
                <a:srgbClr val="008000"/>
              </a:solidFill>
            </a:endParaRPr>
          </a:p>
        </p:txBody>
      </p:sp>
      <p:cxnSp>
        <p:nvCxnSpPr>
          <p:cNvPr id="19" name="Straight Arrow Connector 18"/>
          <p:cNvCxnSpPr/>
          <p:nvPr/>
        </p:nvCxnSpPr>
        <p:spPr>
          <a:xfrm flipH="1">
            <a:off x="3643099" y="2781300"/>
            <a:ext cx="238507" cy="12311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498869" y="2875120"/>
            <a:ext cx="201508" cy="2705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514600" y="2904410"/>
            <a:ext cx="495300" cy="1562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696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914900" y="4062774"/>
            <a:ext cx="4114800" cy="2795226"/>
          </a:xfrm>
          <a:prstGeom prst="rect">
            <a:avLst/>
          </a:prstGeom>
        </p:spPr>
      </p:pic>
      <p:pic>
        <p:nvPicPr>
          <p:cNvPr id="3" name="Picture 2"/>
          <p:cNvPicPr>
            <a:picLocks noChangeAspect="1"/>
          </p:cNvPicPr>
          <p:nvPr/>
        </p:nvPicPr>
        <p:blipFill>
          <a:blip r:embed="rId3"/>
          <a:stretch>
            <a:fillRect/>
          </a:stretch>
        </p:blipFill>
        <p:spPr>
          <a:xfrm>
            <a:off x="5079999" y="1371600"/>
            <a:ext cx="4221881" cy="2514600"/>
          </a:xfrm>
          <a:prstGeom prst="rect">
            <a:avLst/>
          </a:prstGeom>
        </p:spPr>
      </p:pic>
      <p:sp>
        <p:nvSpPr>
          <p:cNvPr id="2" name="Title 1"/>
          <p:cNvSpPr>
            <a:spLocks noGrp="1"/>
          </p:cNvSpPr>
          <p:nvPr>
            <p:ph type="title"/>
          </p:nvPr>
        </p:nvSpPr>
        <p:spPr/>
        <p:txBody>
          <a:bodyPr/>
          <a:lstStyle/>
          <a:p>
            <a:r>
              <a:rPr lang="en-US" dirty="0" smtClean="0"/>
              <a:t>Permanent Magnet Design</a:t>
            </a:r>
            <a:endParaRPr lang="en-US" dirty="0"/>
          </a:p>
        </p:txBody>
      </p:sp>
      <p:sp>
        <p:nvSpPr>
          <p:cNvPr id="6" name="Rectangle 5"/>
          <p:cNvSpPr/>
          <p:nvPr/>
        </p:nvSpPr>
        <p:spPr>
          <a:xfrm>
            <a:off x="6858000" y="2743200"/>
            <a:ext cx="1008191" cy="276999"/>
          </a:xfrm>
          <a:prstGeom prst="rect">
            <a:avLst/>
          </a:prstGeom>
        </p:spPr>
        <p:txBody>
          <a:bodyPr wrap="square">
            <a:spAutoFit/>
          </a:bodyPr>
          <a:lstStyle/>
          <a:p>
            <a:r>
              <a:rPr lang="en-US" sz="1200" b="1" dirty="0"/>
              <a:t>Sm</a:t>
            </a:r>
            <a:r>
              <a:rPr lang="en-US" sz="1200" b="1" baseline="-25000" dirty="0"/>
              <a:t>2</a:t>
            </a:r>
            <a:r>
              <a:rPr lang="en-US" sz="1200" b="1" dirty="0"/>
              <a:t>Co</a:t>
            </a:r>
            <a:r>
              <a:rPr lang="en-US" sz="1200" b="1" baseline="-25000" dirty="0"/>
              <a:t>17</a:t>
            </a:r>
            <a:r>
              <a:rPr lang="en-US" sz="1200" b="1" dirty="0"/>
              <a:t> </a:t>
            </a:r>
          </a:p>
        </p:txBody>
      </p:sp>
      <p:sp>
        <p:nvSpPr>
          <p:cNvPr id="7" name="Rectangle 6"/>
          <p:cNvSpPr/>
          <p:nvPr/>
        </p:nvSpPr>
        <p:spPr>
          <a:xfrm>
            <a:off x="6286500" y="1828800"/>
            <a:ext cx="2148244" cy="276999"/>
          </a:xfrm>
          <a:prstGeom prst="rect">
            <a:avLst/>
          </a:prstGeom>
        </p:spPr>
        <p:txBody>
          <a:bodyPr wrap="none">
            <a:spAutoFit/>
          </a:bodyPr>
          <a:lstStyle/>
          <a:p>
            <a:r>
              <a:rPr lang="en-US" sz="1200" b="1" dirty="0"/>
              <a:t>low-carbon magnetic steel </a:t>
            </a:r>
            <a:r>
              <a:rPr lang="en-US" sz="1200" b="1" dirty="0" smtClean="0"/>
              <a:t> </a:t>
            </a:r>
            <a:endParaRPr lang="en-US" sz="1200" b="1" dirty="0"/>
          </a:p>
        </p:txBody>
      </p:sp>
      <p:sp>
        <p:nvSpPr>
          <p:cNvPr id="13" name="TextBox 12"/>
          <p:cNvSpPr txBox="1"/>
          <p:nvPr/>
        </p:nvSpPr>
        <p:spPr>
          <a:xfrm>
            <a:off x="3771900" y="2057400"/>
            <a:ext cx="1473200" cy="338554"/>
          </a:xfrm>
          <a:prstGeom prst="rect">
            <a:avLst/>
          </a:prstGeom>
          <a:noFill/>
        </p:spPr>
        <p:txBody>
          <a:bodyPr wrap="square" rtlCol="0">
            <a:spAutoFit/>
          </a:bodyPr>
          <a:lstStyle/>
          <a:p>
            <a:r>
              <a:rPr lang="en-US" sz="1600" i="1" dirty="0" smtClean="0"/>
              <a:t>© W. </a:t>
            </a:r>
            <a:r>
              <a:rPr lang="en-US" sz="1600" i="1" dirty="0" err="1" smtClean="0"/>
              <a:t>Meng</a:t>
            </a:r>
            <a:endParaRPr lang="en-US" sz="1600" i="1" dirty="0"/>
          </a:p>
        </p:txBody>
      </p:sp>
      <p:sp>
        <p:nvSpPr>
          <p:cNvPr id="15" name="TextBox 14"/>
          <p:cNvSpPr txBox="1"/>
          <p:nvPr/>
        </p:nvSpPr>
        <p:spPr>
          <a:xfrm>
            <a:off x="228600" y="1714500"/>
            <a:ext cx="3657600" cy="2416046"/>
          </a:xfrm>
          <a:prstGeom prst="rect">
            <a:avLst/>
          </a:prstGeom>
          <a:noFill/>
        </p:spPr>
        <p:txBody>
          <a:bodyPr wrap="square" rtlCol="0">
            <a:spAutoFit/>
          </a:bodyPr>
          <a:lstStyle/>
          <a:p>
            <a:pPr marL="342900" indent="-342900" algn="l">
              <a:spcAft>
                <a:spcPts val="600"/>
              </a:spcAft>
              <a:buFont typeface="Wingdings" charset="2"/>
              <a:buChar char="²"/>
            </a:pPr>
            <a:r>
              <a:rPr lang="en-US" sz="1700" b="0" dirty="0">
                <a:solidFill>
                  <a:schemeClr val="tx2"/>
                </a:solidFill>
                <a:latin typeface="Helvetica" charset="0"/>
                <a:ea typeface="+mn-ea"/>
                <a:cs typeface="+mn-cs"/>
              </a:rPr>
              <a:t>FFAG </a:t>
            </a:r>
            <a:r>
              <a:rPr lang="en-US" sz="1700" b="0" dirty="0" smtClean="0">
                <a:solidFill>
                  <a:schemeClr val="tx2"/>
                </a:solidFill>
                <a:latin typeface="Helvetica" charset="0"/>
                <a:ea typeface="+mn-ea"/>
                <a:cs typeface="+mn-cs"/>
              </a:rPr>
              <a:t>lattice </a:t>
            </a:r>
            <a:r>
              <a:rPr lang="en-US" sz="1700" b="0" dirty="0">
                <a:solidFill>
                  <a:schemeClr val="tx2"/>
                </a:solidFill>
                <a:latin typeface="Helvetica" charset="0"/>
                <a:ea typeface="+mn-ea"/>
                <a:cs typeface="+mn-cs"/>
              </a:rPr>
              <a:t>can be realized </a:t>
            </a:r>
            <a:r>
              <a:rPr lang="en-US" sz="1700" b="0" dirty="0" smtClean="0">
                <a:solidFill>
                  <a:schemeClr val="tx2"/>
                </a:solidFill>
                <a:latin typeface="Helvetica" charset="0"/>
                <a:ea typeface="+mn-ea"/>
                <a:cs typeface="+mn-cs"/>
              </a:rPr>
              <a:t> with </a:t>
            </a:r>
            <a:r>
              <a:rPr lang="en-US" sz="1700" b="0" dirty="0">
                <a:solidFill>
                  <a:schemeClr val="tx2"/>
                </a:solidFill>
                <a:latin typeface="Helvetica" charset="0"/>
                <a:ea typeface="+mn-ea"/>
                <a:cs typeface="+mn-cs"/>
              </a:rPr>
              <a:t>permanent magnets</a:t>
            </a:r>
          </a:p>
          <a:p>
            <a:pPr marL="342900" indent="-342900" algn="l">
              <a:spcAft>
                <a:spcPts val="600"/>
              </a:spcAft>
              <a:buFont typeface="Wingdings" charset="2"/>
              <a:buChar char="²"/>
            </a:pPr>
            <a:r>
              <a:rPr lang="en-US" sz="1700" b="0" dirty="0">
                <a:solidFill>
                  <a:schemeClr val="tx2"/>
                </a:solidFill>
                <a:latin typeface="Helvetica" charset="0"/>
                <a:ea typeface="+mn-ea"/>
                <a:cs typeface="+mn-cs"/>
              </a:rPr>
              <a:t>Expected construction and operational cost savings</a:t>
            </a:r>
          </a:p>
          <a:p>
            <a:pPr marL="342900" indent="-342900" algn="l">
              <a:spcAft>
                <a:spcPts val="600"/>
              </a:spcAft>
              <a:buFont typeface="Wingdings" charset="2"/>
              <a:buChar char="²"/>
            </a:pPr>
            <a:r>
              <a:rPr lang="en-US" sz="1700" b="0" dirty="0">
                <a:solidFill>
                  <a:schemeClr val="tx2"/>
                </a:solidFill>
                <a:latin typeface="Helvetica" charset="0"/>
                <a:ea typeface="+mn-ea"/>
                <a:cs typeface="+mn-cs"/>
              </a:rPr>
              <a:t>Expected field quality &lt;</a:t>
            </a:r>
            <a:r>
              <a:rPr lang="en-US" sz="1700" b="0" dirty="0" smtClean="0">
                <a:solidFill>
                  <a:schemeClr val="tx2"/>
                </a:solidFill>
                <a:latin typeface="Helvetica" charset="0"/>
                <a:ea typeface="+mn-ea"/>
                <a:cs typeface="+mn-cs"/>
              </a:rPr>
              <a:t> 10</a:t>
            </a:r>
            <a:r>
              <a:rPr lang="en-US" sz="1700" b="0" baseline="30000" dirty="0" smtClean="0">
                <a:solidFill>
                  <a:schemeClr val="tx2"/>
                </a:solidFill>
                <a:latin typeface="Helvetica" charset="0"/>
                <a:ea typeface="+mn-ea"/>
                <a:cs typeface="+mn-cs"/>
              </a:rPr>
              <a:t>-</a:t>
            </a:r>
            <a:r>
              <a:rPr lang="en-US" sz="1700" b="0" baseline="30000" dirty="0">
                <a:solidFill>
                  <a:schemeClr val="tx2"/>
                </a:solidFill>
                <a:latin typeface="Helvetica" charset="0"/>
                <a:ea typeface="+mn-ea"/>
                <a:cs typeface="+mn-cs"/>
              </a:rPr>
              <a:t>2</a:t>
            </a:r>
            <a:endParaRPr lang="en-US" sz="1700" b="0" dirty="0">
              <a:solidFill>
                <a:schemeClr val="tx2"/>
              </a:solidFill>
              <a:latin typeface="Helvetica" charset="0"/>
              <a:ea typeface="+mn-ea"/>
              <a:cs typeface="+mn-cs"/>
            </a:endParaRPr>
          </a:p>
          <a:p>
            <a:pPr marL="342900" indent="-342900" algn="l">
              <a:spcAft>
                <a:spcPts val="600"/>
              </a:spcAft>
              <a:buFont typeface="Wingdings" charset="2"/>
              <a:buChar char="²"/>
            </a:pPr>
            <a:r>
              <a:rPr lang="en-US" sz="1700" b="0" dirty="0" err="1">
                <a:solidFill>
                  <a:schemeClr val="tx2"/>
                </a:solidFill>
                <a:latin typeface="Helvetica" charset="0"/>
                <a:ea typeface="+mn-ea"/>
                <a:cs typeface="+mn-cs"/>
              </a:rPr>
              <a:t>SmCo</a:t>
            </a:r>
            <a:r>
              <a:rPr lang="en-US" sz="1700" b="0" dirty="0">
                <a:solidFill>
                  <a:schemeClr val="tx2"/>
                </a:solidFill>
                <a:latin typeface="Helvetica" charset="0"/>
                <a:ea typeface="+mn-ea"/>
                <a:cs typeface="+mn-cs"/>
              </a:rPr>
              <a:t>: </a:t>
            </a:r>
            <a:r>
              <a:rPr lang="en-US" sz="1700" b="0" dirty="0" smtClean="0">
                <a:solidFill>
                  <a:schemeClr val="tx2"/>
                </a:solidFill>
                <a:latin typeface="Helvetica" charset="0"/>
                <a:ea typeface="+mn-ea"/>
                <a:cs typeface="+mn-cs"/>
              </a:rPr>
              <a:t>acceptable </a:t>
            </a:r>
            <a:r>
              <a:rPr lang="en-US" sz="1700" b="0" i="1" dirty="0" smtClean="0">
                <a:solidFill>
                  <a:schemeClr val="tx2"/>
                </a:solidFill>
                <a:latin typeface="Helvetica" charset="0"/>
                <a:ea typeface="+mn-ea"/>
                <a:cs typeface="+mn-cs"/>
              </a:rPr>
              <a:t>B</a:t>
            </a:r>
            <a:r>
              <a:rPr lang="en-US" sz="1700" b="0" i="1" baseline="-25000" dirty="0" smtClean="0">
                <a:solidFill>
                  <a:schemeClr val="tx2"/>
                </a:solidFill>
                <a:latin typeface="Helvetica" charset="0"/>
                <a:ea typeface="+mn-ea"/>
                <a:cs typeface="+mn-cs"/>
              </a:rPr>
              <a:t>r</a:t>
            </a:r>
            <a:r>
              <a:rPr lang="en-US" sz="1700" b="0" dirty="0" smtClean="0">
                <a:solidFill>
                  <a:schemeClr val="tx2"/>
                </a:solidFill>
                <a:latin typeface="Helvetica" charset="0"/>
                <a:ea typeface="+mn-ea"/>
                <a:cs typeface="+mn-cs"/>
              </a:rPr>
              <a:t>,           </a:t>
            </a:r>
            <a:r>
              <a:rPr lang="en-US" sz="1700" b="0" dirty="0" smtClean="0">
                <a:solidFill>
                  <a:schemeClr val="tx2"/>
                </a:solidFill>
                <a:latin typeface="Helvetica" charset="0"/>
              </a:rPr>
              <a:t>good </a:t>
            </a:r>
            <a:r>
              <a:rPr lang="en-US" sz="1700" b="0" dirty="0">
                <a:solidFill>
                  <a:schemeClr val="tx2"/>
                </a:solidFill>
                <a:latin typeface="Helvetica" charset="0"/>
              </a:rPr>
              <a:t>temperature </a:t>
            </a:r>
            <a:r>
              <a:rPr lang="en-US" sz="1700" b="0" dirty="0" smtClean="0">
                <a:solidFill>
                  <a:schemeClr val="tx2"/>
                </a:solidFill>
                <a:latin typeface="Helvetica" charset="0"/>
              </a:rPr>
              <a:t>stability, </a:t>
            </a:r>
            <a:r>
              <a:rPr lang="en-US" sz="1700" b="0" dirty="0" smtClean="0">
                <a:solidFill>
                  <a:schemeClr val="tx2"/>
                </a:solidFill>
                <a:latin typeface="Helvetica" charset="0"/>
                <a:ea typeface="+mn-ea"/>
                <a:cs typeface="+mn-cs"/>
              </a:rPr>
              <a:t>exceptional </a:t>
            </a:r>
            <a:r>
              <a:rPr lang="en-US" sz="1700" b="0" dirty="0" err="1">
                <a:solidFill>
                  <a:schemeClr val="tx2"/>
                </a:solidFill>
                <a:latin typeface="Helvetica" charset="0"/>
                <a:ea typeface="+mn-ea"/>
                <a:cs typeface="+mn-cs"/>
              </a:rPr>
              <a:t>radation</a:t>
            </a:r>
            <a:r>
              <a:rPr lang="en-US" sz="1700" b="0" dirty="0">
                <a:solidFill>
                  <a:schemeClr val="tx2"/>
                </a:solidFill>
                <a:latin typeface="Helvetica" charset="0"/>
                <a:ea typeface="+mn-ea"/>
                <a:cs typeface="+mn-cs"/>
              </a:rPr>
              <a:t> </a:t>
            </a:r>
            <a:r>
              <a:rPr lang="en-US" sz="1700" b="0" dirty="0" smtClean="0">
                <a:solidFill>
                  <a:schemeClr val="tx2"/>
                </a:solidFill>
                <a:latin typeface="Helvetica" charset="0"/>
                <a:ea typeface="+mn-ea"/>
                <a:cs typeface="+mn-cs"/>
              </a:rPr>
              <a:t>resistance </a:t>
            </a:r>
            <a:endParaRPr lang="en-US" sz="1700" b="0" dirty="0">
              <a:solidFill>
                <a:schemeClr val="tx2"/>
              </a:solidFill>
              <a:latin typeface="Helvetica" charset="0"/>
              <a:ea typeface="+mn-ea"/>
              <a:cs typeface="+mn-cs"/>
            </a:endParaRPr>
          </a:p>
        </p:txBody>
      </p:sp>
      <p:sp>
        <p:nvSpPr>
          <p:cNvPr id="19" name="TextBox 18"/>
          <p:cNvSpPr txBox="1"/>
          <p:nvPr/>
        </p:nvSpPr>
        <p:spPr>
          <a:xfrm>
            <a:off x="228600" y="4572000"/>
            <a:ext cx="4522355" cy="1569660"/>
          </a:xfrm>
          <a:prstGeom prst="rect">
            <a:avLst/>
          </a:prstGeom>
          <a:noFill/>
        </p:spPr>
        <p:txBody>
          <a:bodyPr wrap="none" rtlCol="0">
            <a:spAutoFit/>
          </a:bodyPr>
          <a:lstStyle/>
          <a:p>
            <a:pPr algn="l"/>
            <a:r>
              <a:rPr lang="en-US" sz="1800" b="0" dirty="0" smtClean="0"/>
              <a:t>Different designs of 50 T/m permanent magnet</a:t>
            </a:r>
          </a:p>
          <a:p>
            <a:pPr algn="l"/>
            <a:r>
              <a:rPr lang="en-US" sz="1800" b="0" dirty="0"/>
              <a:t>h</a:t>
            </a:r>
            <a:r>
              <a:rPr lang="en-US" sz="1800" b="0" dirty="0" smtClean="0"/>
              <a:t>ave been under consideration.</a:t>
            </a:r>
          </a:p>
          <a:p>
            <a:pPr algn="l"/>
            <a:r>
              <a:rPr lang="en-US" sz="1800" b="0" dirty="0" smtClean="0"/>
              <a:t>Including 1% dipole and </a:t>
            </a:r>
            <a:r>
              <a:rPr lang="en-US" sz="1800" b="0" dirty="0" err="1" smtClean="0"/>
              <a:t>quadrupole</a:t>
            </a:r>
            <a:endParaRPr lang="en-US" sz="1800" b="0" dirty="0" smtClean="0"/>
          </a:p>
          <a:p>
            <a:pPr algn="l"/>
            <a:r>
              <a:rPr lang="en-US" sz="1800" b="0" dirty="0"/>
              <a:t>c</a:t>
            </a:r>
            <a:r>
              <a:rPr lang="en-US" sz="1800" b="0" dirty="0" smtClean="0"/>
              <a:t>orrection coils.</a:t>
            </a:r>
          </a:p>
          <a:p>
            <a:endParaRPr lang="en-US" dirty="0"/>
          </a:p>
        </p:txBody>
      </p:sp>
      <p:sp>
        <p:nvSpPr>
          <p:cNvPr id="11" name="TextBox 10"/>
          <p:cNvSpPr txBox="1"/>
          <p:nvPr/>
        </p:nvSpPr>
        <p:spPr>
          <a:xfrm>
            <a:off x="3771900" y="2286000"/>
            <a:ext cx="1697901" cy="369332"/>
          </a:xfrm>
          <a:prstGeom prst="rect">
            <a:avLst/>
          </a:prstGeom>
          <a:noFill/>
        </p:spPr>
        <p:txBody>
          <a:bodyPr wrap="none" rtlCol="0">
            <a:spAutoFit/>
          </a:bodyPr>
          <a:lstStyle/>
          <a:p>
            <a:r>
              <a:rPr lang="en-US" sz="1800" dirty="0" smtClean="0"/>
              <a:t>Hybrid magnet</a:t>
            </a:r>
            <a:endParaRPr lang="en-US" sz="1800" dirty="0"/>
          </a:p>
        </p:txBody>
      </p:sp>
      <p:sp>
        <p:nvSpPr>
          <p:cNvPr id="20" name="TextBox 19"/>
          <p:cNvSpPr txBox="1"/>
          <p:nvPr/>
        </p:nvSpPr>
        <p:spPr>
          <a:xfrm>
            <a:off x="3657600" y="5943600"/>
            <a:ext cx="1473200" cy="338554"/>
          </a:xfrm>
          <a:prstGeom prst="rect">
            <a:avLst/>
          </a:prstGeom>
          <a:noFill/>
        </p:spPr>
        <p:txBody>
          <a:bodyPr wrap="square" rtlCol="0">
            <a:spAutoFit/>
          </a:bodyPr>
          <a:lstStyle/>
          <a:p>
            <a:r>
              <a:rPr lang="en-US" sz="1600" i="1" dirty="0" smtClean="0"/>
              <a:t>© N. </a:t>
            </a:r>
            <a:r>
              <a:rPr lang="en-US" sz="1600" i="1" dirty="0" err="1" smtClean="0"/>
              <a:t>Tsoupas</a:t>
            </a:r>
            <a:endParaRPr lang="en-US" sz="1600" i="1" dirty="0"/>
          </a:p>
        </p:txBody>
      </p:sp>
      <p:sp>
        <p:nvSpPr>
          <p:cNvPr id="21" name="TextBox 20"/>
          <p:cNvSpPr txBox="1"/>
          <p:nvPr/>
        </p:nvSpPr>
        <p:spPr>
          <a:xfrm>
            <a:off x="3200400" y="6172200"/>
            <a:ext cx="1813317" cy="369332"/>
          </a:xfrm>
          <a:prstGeom prst="rect">
            <a:avLst/>
          </a:prstGeom>
          <a:noFill/>
        </p:spPr>
        <p:txBody>
          <a:bodyPr wrap="none" rtlCol="0">
            <a:spAutoFit/>
          </a:bodyPr>
          <a:lstStyle/>
          <a:p>
            <a:r>
              <a:rPr lang="en-US" sz="1800" dirty="0" err="1" smtClean="0"/>
              <a:t>Halbach</a:t>
            </a:r>
            <a:r>
              <a:rPr lang="en-US" sz="1800" dirty="0" smtClean="0"/>
              <a:t> magnet</a:t>
            </a:r>
            <a:endParaRPr lang="en-US" sz="1800" dirty="0"/>
          </a:p>
        </p:txBody>
      </p:sp>
    </p:spTree>
    <p:extLst>
      <p:ext uri="{BB962C8B-B14F-4D97-AF65-F5344CB8AC3E}">
        <p14:creationId xmlns:p14="http://schemas.microsoft.com/office/powerpoint/2010/main" val="138701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dirty="0">
                <a:latin typeface="Helvetica" charset="0"/>
                <a:ea typeface="ＭＳ Ｐゴシック" charset="0"/>
              </a:rPr>
              <a:t>e-Beam </a:t>
            </a:r>
            <a:r>
              <a:rPr lang="en-US" dirty="0" smtClean="0">
                <a:latin typeface="Helvetica" charset="0"/>
                <a:ea typeface="ＭＳ Ｐゴシック" charset="0"/>
              </a:rPr>
              <a:t>B</a:t>
            </a:r>
            <a:r>
              <a:rPr dirty="0" smtClean="0">
                <a:latin typeface="Helvetica" charset="0"/>
                <a:ea typeface="ＭＳ Ｐゴシック" charset="0"/>
              </a:rPr>
              <a:t>unch </a:t>
            </a:r>
            <a:r>
              <a:rPr lang="en-US" dirty="0">
                <a:latin typeface="Helvetica" charset="0"/>
                <a:ea typeface="ＭＳ Ｐゴシック" charset="0"/>
              </a:rPr>
              <a:t>P</a:t>
            </a:r>
            <a:r>
              <a:rPr dirty="0" smtClean="0">
                <a:latin typeface="Helvetica" charset="0"/>
                <a:ea typeface="ＭＳ Ｐゴシック" charset="0"/>
              </a:rPr>
              <a:t>attern</a:t>
            </a:r>
            <a:endParaRPr dirty="0">
              <a:latin typeface="Helvetica" charset="0"/>
              <a:ea typeface="ＭＳ Ｐゴシック" charset="0"/>
            </a:endParaRPr>
          </a:p>
        </p:txBody>
      </p:sp>
      <p:sp>
        <p:nvSpPr>
          <p:cNvPr id="23554" name="Content Placeholder 2"/>
          <p:cNvSpPr>
            <a:spLocks noGrp="1"/>
          </p:cNvSpPr>
          <p:nvPr>
            <p:ph idx="1"/>
          </p:nvPr>
        </p:nvSpPr>
        <p:spPr>
          <a:xfrm>
            <a:off x="5143500" y="1600200"/>
            <a:ext cx="3886200" cy="5143500"/>
          </a:xfrm>
        </p:spPr>
        <p:txBody>
          <a:bodyPr>
            <a:normAutofit/>
          </a:bodyPr>
          <a:lstStyle/>
          <a:p>
            <a:pPr>
              <a:spcAft>
                <a:spcPts val="600"/>
              </a:spcAft>
            </a:pPr>
            <a:r>
              <a:rPr lang="en-US" sz="1800" dirty="0" smtClean="0">
                <a:latin typeface="Helvetica" charset="0"/>
              </a:rPr>
              <a:t>The bunch pattern is defined by the length of electron circumference.</a:t>
            </a:r>
          </a:p>
          <a:p>
            <a:pPr>
              <a:spcAft>
                <a:spcPts val="600"/>
              </a:spcAft>
            </a:pPr>
            <a:r>
              <a:rPr lang="en-US" sz="1800" dirty="0" smtClean="0">
                <a:latin typeface="Helvetica" charset="0"/>
              </a:rPr>
              <a:t> Presently one RF bucket shift between the bunches.</a:t>
            </a:r>
            <a:br>
              <a:rPr lang="en-US" sz="1800" dirty="0" smtClean="0">
                <a:latin typeface="Helvetica" charset="0"/>
              </a:rPr>
            </a:br>
            <a:r>
              <a:rPr lang="en-US" sz="1800" dirty="0" smtClean="0">
                <a:latin typeface="Helvetica" charset="0"/>
              </a:rPr>
              <a:t>Half-bucket shift at the top energy pass.</a:t>
            </a:r>
          </a:p>
          <a:p>
            <a:pPr>
              <a:spcAft>
                <a:spcPts val="600"/>
              </a:spcAft>
            </a:pPr>
            <a:r>
              <a:rPr lang="en-US" sz="1800" dirty="0" smtClean="0">
                <a:latin typeface="Helvetica" charset="0"/>
              </a:rPr>
              <a:t>~ </a:t>
            </a:r>
            <a:r>
              <a:rPr lang="en-US" sz="1800" dirty="0">
                <a:latin typeface="Helvetica" charset="0"/>
              </a:rPr>
              <a:t>900 ns gap to eliminate ion accumulation</a:t>
            </a:r>
          </a:p>
          <a:p>
            <a:pPr>
              <a:spcAft>
                <a:spcPts val="600"/>
              </a:spcAft>
            </a:pPr>
            <a:r>
              <a:rPr lang="en-US" sz="1800" dirty="0" smtClean="0">
                <a:latin typeface="Helvetica" charset="0"/>
              </a:rPr>
              <a:t>For orbit measurements of individual passes: bunches in the gap are introduced. </a:t>
            </a:r>
            <a:br>
              <a:rPr lang="en-US" sz="1800" dirty="0" smtClean="0">
                <a:latin typeface="Helvetica" charset="0"/>
              </a:rPr>
            </a:br>
            <a:r>
              <a:rPr lang="en-US" sz="1800" i="1" dirty="0" smtClean="0">
                <a:latin typeface="Helvetica" charset="0"/>
              </a:rPr>
              <a:t>Every </a:t>
            </a:r>
            <a:r>
              <a:rPr lang="en-US" sz="1800" i="1" dirty="0">
                <a:latin typeface="Helvetica" charset="0"/>
              </a:rPr>
              <a:t>16 RHIC revolution periods inject one bunch into the gap. </a:t>
            </a:r>
          </a:p>
        </p:txBody>
      </p:sp>
      <p:grpSp>
        <p:nvGrpSpPr>
          <p:cNvPr id="3" name="Group 2"/>
          <p:cNvGrpSpPr/>
          <p:nvPr/>
        </p:nvGrpSpPr>
        <p:grpSpPr>
          <a:xfrm>
            <a:off x="114300" y="2057400"/>
            <a:ext cx="4951412" cy="4000500"/>
            <a:chOff x="2020888" y="2286000"/>
            <a:chExt cx="5637212" cy="4541838"/>
          </a:xfrm>
        </p:grpSpPr>
        <p:pic>
          <p:nvPicPr>
            <p:cNvPr id="23555" name="Picture 16" descr="AD153357:Users:sergey:BNL:eRHIC:eRHIC Accelerator Design Study 2014:bunch pattern.png"/>
            <p:cNvPicPr>
              <a:picLocks noChangeAspect="1"/>
            </p:cNvPicPr>
            <p:nvPr/>
          </p:nvPicPr>
          <p:blipFill>
            <a:blip r:embed="rId2">
              <a:extLst>
                <a:ext uri="{28A0092B-C50C-407E-A947-70E740481C1C}">
                  <a14:useLocalDpi xmlns:a14="http://schemas.microsoft.com/office/drawing/2010/main" val="0"/>
                </a:ext>
              </a:extLst>
            </a:blip>
            <a:srcRect l="6435" t="6242" r="8177" b="2007"/>
            <a:stretch>
              <a:fillRect/>
            </a:stretch>
          </p:blipFill>
          <p:spPr bwMode="auto">
            <a:xfrm>
              <a:off x="2020888" y="2286000"/>
              <a:ext cx="5637212"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Oval 1"/>
            <p:cNvSpPr>
              <a:spLocks noChangeArrowheads="1"/>
            </p:cNvSpPr>
            <p:nvPr/>
          </p:nvSpPr>
          <p:spPr bwMode="auto">
            <a:xfrm>
              <a:off x="4232275" y="4572000"/>
              <a:ext cx="85725" cy="82550"/>
            </a:xfrm>
            <a:prstGeom prst="ellipse">
              <a:avLst/>
            </a:prstGeom>
            <a:solidFill>
              <a:srgbClr val="FFFFFF"/>
            </a:solidFill>
            <a:ln w="9525">
              <a:solidFill>
                <a:srgbClr val="0000FF"/>
              </a:solidFill>
              <a:round/>
              <a:headEnd/>
              <a:tailEnd/>
            </a:ln>
          </p:spPr>
          <p:txBody>
            <a:bodyPr/>
            <a:lstStyle/>
            <a:p>
              <a:pPr algn="l"/>
              <a:endParaRPr lang="en-US" b="0">
                <a:latin typeface="Book Antiqua" charset="0"/>
              </a:endParaRPr>
            </a:p>
          </p:txBody>
        </p:sp>
        <p:sp>
          <p:nvSpPr>
            <p:cNvPr id="23557" name="Oval 17"/>
            <p:cNvSpPr>
              <a:spLocks noChangeArrowheads="1"/>
            </p:cNvSpPr>
            <p:nvPr/>
          </p:nvSpPr>
          <p:spPr bwMode="auto">
            <a:xfrm>
              <a:off x="4900613" y="4572000"/>
              <a:ext cx="85725" cy="82550"/>
            </a:xfrm>
            <a:prstGeom prst="ellipse">
              <a:avLst/>
            </a:prstGeom>
            <a:solidFill>
              <a:srgbClr val="FFFFFF"/>
            </a:solidFill>
            <a:ln w="9525">
              <a:solidFill>
                <a:srgbClr val="FF0000"/>
              </a:solidFill>
              <a:round/>
              <a:headEnd/>
              <a:tailEnd/>
            </a:ln>
          </p:spPr>
          <p:txBody>
            <a:bodyPr/>
            <a:lstStyle/>
            <a:p>
              <a:pPr algn="l"/>
              <a:endParaRPr lang="en-US" b="0">
                <a:latin typeface="Book Antiqua" charset="0"/>
              </a:endParaRPr>
            </a:p>
          </p:txBody>
        </p:sp>
        <p:sp>
          <p:nvSpPr>
            <p:cNvPr id="23558" name="Rectangle 7"/>
            <p:cNvSpPr>
              <a:spLocks noChangeArrowheads="1"/>
            </p:cNvSpPr>
            <p:nvPr/>
          </p:nvSpPr>
          <p:spPr bwMode="auto">
            <a:xfrm>
              <a:off x="4000500" y="4114800"/>
              <a:ext cx="1285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0" dirty="0">
                  <a:latin typeface="Helvetica" charset="0"/>
                  <a:cs typeface="Helvetica" charset="0"/>
                </a:rPr>
                <a:t>BPM bunches</a:t>
              </a:r>
            </a:p>
          </p:txBody>
        </p:sp>
      </p:grpSp>
      <p:sp>
        <p:nvSpPr>
          <p:cNvPr id="2" name="TextBox 1"/>
          <p:cNvSpPr txBox="1"/>
          <p:nvPr/>
        </p:nvSpPr>
        <p:spPr>
          <a:xfrm>
            <a:off x="1371600" y="4572000"/>
            <a:ext cx="21717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b="0" dirty="0" smtClean="0"/>
              <a:t>Bunch pattern </a:t>
            </a:r>
          </a:p>
          <a:p>
            <a:r>
              <a:rPr lang="en-US" sz="1800" b="0" dirty="0"/>
              <a:t>i</a:t>
            </a:r>
            <a:r>
              <a:rPr lang="en-US" sz="1800" b="0" dirty="0" smtClean="0"/>
              <a:t>n the Linac</a:t>
            </a:r>
            <a:endParaRPr lang="en-US" sz="1800" b="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114300"/>
            <a:ext cx="8260672" cy="1039427"/>
          </a:xfrm>
        </p:spPr>
        <p:txBody>
          <a:bodyPr>
            <a:normAutofit/>
          </a:bodyPr>
          <a:lstStyle/>
          <a:p>
            <a:r>
              <a:rPr lang="en-US" dirty="0">
                <a:latin typeface="Helvetica" charset="0"/>
                <a:ea typeface="ＭＳ Ｐゴシック" charset="0"/>
              </a:rPr>
              <a:t>Beam </a:t>
            </a:r>
            <a:r>
              <a:rPr lang="en-US" dirty="0" smtClean="0">
                <a:latin typeface="Helvetica" charset="0"/>
                <a:ea typeface="ＭＳ Ｐゴシック" charset="0"/>
              </a:rPr>
              <a:t>Spreader and Combiner</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5969000" y="4038600"/>
            <a:ext cx="2906712" cy="2633980"/>
          </a:xfrm>
          <a:prstGeom prst="rect">
            <a:avLst/>
          </a:prstGeom>
        </p:spPr>
      </p:pic>
      <p:sp>
        <p:nvSpPr>
          <p:cNvPr id="6" name="TextBox 5"/>
          <p:cNvSpPr txBox="1"/>
          <p:nvPr/>
        </p:nvSpPr>
        <p:spPr>
          <a:xfrm>
            <a:off x="44882" y="914400"/>
            <a:ext cx="2349500" cy="338554"/>
          </a:xfrm>
          <a:prstGeom prst="rect">
            <a:avLst/>
          </a:prstGeom>
          <a:noFill/>
        </p:spPr>
        <p:txBody>
          <a:bodyPr wrap="square" rtlCol="0">
            <a:spAutoFit/>
          </a:bodyPr>
          <a:lstStyle/>
          <a:p>
            <a:r>
              <a:rPr lang="en-US" sz="1600" i="1" dirty="0" smtClean="0"/>
              <a:t>© N. </a:t>
            </a:r>
            <a:r>
              <a:rPr lang="en-US" sz="1600" i="1" dirty="0" err="1" smtClean="0"/>
              <a:t>Tsoupas</a:t>
            </a:r>
            <a:endParaRPr lang="en-US" sz="1600" i="1" dirty="0"/>
          </a:p>
        </p:txBody>
      </p:sp>
      <p:grpSp>
        <p:nvGrpSpPr>
          <p:cNvPr id="8" name="Group 7"/>
          <p:cNvGrpSpPr/>
          <p:nvPr/>
        </p:nvGrpSpPr>
        <p:grpSpPr>
          <a:xfrm>
            <a:off x="-57065" y="1167447"/>
            <a:ext cx="5254858" cy="3404553"/>
            <a:chOff x="-57065" y="1167447"/>
            <a:chExt cx="5254858" cy="3404553"/>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50800" y="1167447"/>
              <a:ext cx="5146993" cy="3404553"/>
            </a:xfrm>
            <a:prstGeom prst="rect">
              <a:avLst/>
            </a:prstGeom>
          </p:spPr>
        </p:pic>
        <p:sp>
          <p:nvSpPr>
            <p:cNvPr id="3" name="TextBox 2"/>
            <p:cNvSpPr txBox="1"/>
            <p:nvPr/>
          </p:nvSpPr>
          <p:spPr>
            <a:xfrm>
              <a:off x="-57065" y="4038600"/>
              <a:ext cx="714959" cy="338554"/>
            </a:xfrm>
            <a:prstGeom prst="rect">
              <a:avLst/>
            </a:prstGeom>
            <a:solidFill>
              <a:schemeClr val="bg2"/>
            </a:solidFill>
          </p:spPr>
          <p:txBody>
            <a:bodyPr wrap="none" rtlCol="0">
              <a:spAutoFit/>
            </a:bodyPr>
            <a:lstStyle/>
            <a:p>
              <a:r>
                <a:rPr lang="en-US" sz="1600" b="1" dirty="0" smtClean="0"/>
                <a:t>Linac</a:t>
              </a:r>
              <a:endParaRPr lang="en-US" sz="1600" b="1" dirty="0"/>
            </a:p>
          </p:txBody>
        </p:sp>
        <p:sp>
          <p:nvSpPr>
            <p:cNvPr id="7" name="TextBox 6"/>
            <p:cNvSpPr txBox="1"/>
            <p:nvPr/>
          </p:nvSpPr>
          <p:spPr>
            <a:xfrm>
              <a:off x="4527953" y="4021723"/>
              <a:ext cx="625792" cy="338554"/>
            </a:xfrm>
            <a:prstGeom prst="rect">
              <a:avLst/>
            </a:prstGeom>
            <a:solidFill>
              <a:srgbClr val="D5EDF4"/>
            </a:solidFill>
          </p:spPr>
          <p:txBody>
            <a:bodyPr wrap="none" rtlCol="0">
              <a:spAutoFit/>
            </a:bodyPr>
            <a:lstStyle/>
            <a:p>
              <a:r>
                <a:rPr lang="en-US" sz="1600" b="1" dirty="0" smtClean="0"/>
                <a:t>Arcs</a:t>
              </a:r>
              <a:endParaRPr lang="en-US" sz="1600" b="1" dirty="0"/>
            </a:p>
          </p:txBody>
        </p:sp>
      </p:grpSp>
      <p:sp>
        <p:nvSpPr>
          <p:cNvPr id="9" name="TextBox 8"/>
          <p:cNvSpPr txBox="1"/>
          <p:nvPr/>
        </p:nvSpPr>
        <p:spPr>
          <a:xfrm>
            <a:off x="5257800" y="1028700"/>
            <a:ext cx="3657600" cy="33085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lgn="l">
              <a:spcAft>
                <a:spcPts val="600"/>
              </a:spcAft>
              <a:buFont typeface="Arial"/>
              <a:buChar char="•"/>
            </a:pPr>
            <a:r>
              <a:rPr lang="en-US" sz="1600" b="0" dirty="0" smtClean="0">
                <a:latin typeface="Helvetica"/>
                <a:cs typeface="Helvetica"/>
              </a:rPr>
              <a:t>Placed on either side of the linac to separate</a:t>
            </a:r>
            <a:r>
              <a:rPr lang="en-US" sz="1600" b="0" dirty="0">
                <a:latin typeface="Helvetica"/>
                <a:cs typeface="Helvetica"/>
              </a:rPr>
              <a:t>/combine </a:t>
            </a:r>
            <a:r>
              <a:rPr lang="en-US" sz="1600" b="0" dirty="0" smtClean="0">
                <a:latin typeface="Helvetica"/>
                <a:cs typeface="Helvetica"/>
              </a:rPr>
              <a:t>the 16 </a:t>
            </a:r>
            <a:r>
              <a:rPr lang="en-US" sz="1600" b="0" dirty="0">
                <a:latin typeface="Helvetica"/>
                <a:cs typeface="Helvetica"/>
              </a:rPr>
              <a:t>beams with different energies between FFAG arcs and CW </a:t>
            </a:r>
            <a:r>
              <a:rPr lang="en-US" sz="1600" b="0" dirty="0" smtClean="0">
                <a:latin typeface="Helvetica"/>
                <a:cs typeface="Helvetica"/>
              </a:rPr>
              <a:t>Linac</a:t>
            </a:r>
          </a:p>
          <a:p>
            <a:pPr marL="285750" indent="-285750" algn="l">
              <a:spcAft>
                <a:spcPts val="600"/>
              </a:spcAft>
              <a:buFont typeface="Arial"/>
              <a:buChar char="•"/>
            </a:pPr>
            <a:r>
              <a:rPr lang="en-US" sz="1600" b="0" dirty="0" smtClean="0">
                <a:latin typeface="Helvetica"/>
                <a:cs typeface="Helvetica"/>
              </a:rPr>
              <a:t>Match optical function from the arc to the linac</a:t>
            </a:r>
          </a:p>
          <a:p>
            <a:pPr marL="285750" indent="-285750" algn="l">
              <a:spcAft>
                <a:spcPts val="600"/>
              </a:spcAft>
              <a:buFont typeface="Arial"/>
              <a:buChar char="•"/>
            </a:pPr>
            <a:r>
              <a:rPr lang="en-US" sz="1600" b="0" dirty="0" smtClean="0">
                <a:latin typeface="Helvetica"/>
                <a:cs typeface="Helvetica"/>
              </a:rPr>
              <a:t>Ensure isochronous one turn transport:</a:t>
            </a:r>
          </a:p>
          <a:p>
            <a:pPr algn="l">
              <a:spcAft>
                <a:spcPts val="600"/>
              </a:spcAft>
            </a:pPr>
            <a:r>
              <a:rPr lang="en-US" sz="1600" b="0" dirty="0" smtClean="0">
                <a:latin typeface="Helvetica"/>
                <a:cs typeface="Helvetica"/>
              </a:rPr>
              <a:t>     </a:t>
            </a:r>
            <a:r>
              <a:rPr lang="en-US" sz="1600" b="0" i="1" dirty="0" smtClean="0">
                <a:latin typeface="Helvetica"/>
                <a:cs typeface="Helvetica"/>
              </a:rPr>
              <a:t>path length and R</a:t>
            </a:r>
            <a:r>
              <a:rPr lang="en-US" sz="1600" b="0" i="1" baseline="-25000" dirty="0" smtClean="0">
                <a:latin typeface="Helvetica"/>
                <a:cs typeface="Helvetica"/>
              </a:rPr>
              <a:t>56 </a:t>
            </a:r>
            <a:r>
              <a:rPr lang="en-US" sz="1600" b="0" i="1" dirty="0" smtClean="0">
                <a:latin typeface="Helvetica"/>
                <a:cs typeface="Helvetica"/>
              </a:rPr>
              <a:t>corrections </a:t>
            </a:r>
          </a:p>
          <a:p>
            <a:pPr marL="285750" indent="-285750" algn="l">
              <a:spcAft>
                <a:spcPts val="600"/>
              </a:spcAft>
              <a:buFont typeface="Arial"/>
              <a:buChar char="•"/>
            </a:pPr>
            <a:r>
              <a:rPr lang="en-US" sz="1600" b="0" dirty="0" smtClean="0">
                <a:latin typeface="Helvetica"/>
                <a:cs typeface="Helvetica"/>
              </a:rPr>
              <a:t>Betatron phase advance adjusters</a:t>
            </a:r>
          </a:p>
          <a:p>
            <a:pPr>
              <a:spcAft>
                <a:spcPts val="600"/>
              </a:spcAft>
            </a:pPr>
            <a:endParaRPr lang="en-US" dirty="0" smtClean="0"/>
          </a:p>
        </p:txBody>
      </p:sp>
      <p:sp>
        <p:nvSpPr>
          <p:cNvPr id="10" name="TextBox 9"/>
          <p:cNvSpPr txBox="1"/>
          <p:nvPr/>
        </p:nvSpPr>
        <p:spPr>
          <a:xfrm>
            <a:off x="0" y="4809172"/>
            <a:ext cx="5829300"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l">
              <a:spcAft>
                <a:spcPts val="600"/>
              </a:spcAft>
              <a:buFont typeface="Wingdings" charset="2"/>
              <a:buChar char="²"/>
            </a:pPr>
            <a:r>
              <a:rPr lang="en-US" sz="1600" dirty="0" smtClean="0"/>
              <a:t>15 cm horizontal separation between individual lines</a:t>
            </a:r>
          </a:p>
          <a:p>
            <a:pPr marL="285750" indent="-285750" algn="l">
              <a:spcAft>
                <a:spcPts val="600"/>
              </a:spcAft>
              <a:buFont typeface="Wingdings" charset="2"/>
              <a:buChar char="²"/>
            </a:pPr>
            <a:r>
              <a:rPr lang="en-US" sz="1600" dirty="0" smtClean="0"/>
              <a:t>Some of the lines are folded into the vertical plane to reduce path length difference</a:t>
            </a:r>
          </a:p>
          <a:p>
            <a:pPr marL="285750" indent="-285750" algn="l">
              <a:spcAft>
                <a:spcPts val="600"/>
              </a:spcAft>
              <a:buFont typeface="Wingdings" charset="2"/>
              <a:buChar char="²"/>
            </a:pPr>
            <a:r>
              <a:rPr lang="en-US" sz="1600" dirty="0" smtClean="0"/>
              <a:t>Vertical magnet chicanes are used for </a:t>
            </a:r>
            <a:r>
              <a:rPr lang="en-US" sz="1600" dirty="0" err="1" smtClean="0"/>
              <a:t>pathlength</a:t>
            </a:r>
            <a:r>
              <a:rPr lang="en-US" sz="1600" dirty="0" smtClean="0"/>
              <a:t> correction</a:t>
            </a:r>
            <a:endParaRPr lang="en-US" sz="1600" dirty="0"/>
          </a:p>
        </p:txBody>
      </p:sp>
      <p:cxnSp>
        <p:nvCxnSpPr>
          <p:cNvPr id="14" name="Elbow Connector 13"/>
          <p:cNvCxnSpPr/>
          <p:nvPr/>
        </p:nvCxnSpPr>
        <p:spPr>
          <a:xfrm flipV="1">
            <a:off x="5257800" y="5751324"/>
            <a:ext cx="1905000" cy="306576"/>
          </a:xfrm>
          <a:prstGeom prst="bentConnector3">
            <a:avLst>
              <a:gd name="adj1" fmla="val 9922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2355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2488"/>
            <a:ext cx="9144000" cy="600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Oval 3"/>
          <p:cNvSpPr>
            <a:spLocks noChangeArrowheads="1"/>
          </p:cNvSpPr>
          <p:nvPr/>
        </p:nvSpPr>
        <p:spPr bwMode="auto">
          <a:xfrm>
            <a:off x="914400" y="1182688"/>
            <a:ext cx="7924800" cy="1676400"/>
          </a:xfrm>
          <a:prstGeom prst="ellipse">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charset="0"/>
              <a:cs typeface="Helvetica" charset="0"/>
            </a:endParaRPr>
          </a:p>
        </p:txBody>
      </p:sp>
      <p:sp>
        <p:nvSpPr>
          <p:cNvPr id="9219" name="Oval 4"/>
          <p:cNvSpPr>
            <a:spLocks noChangeArrowheads="1"/>
          </p:cNvSpPr>
          <p:nvPr/>
        </p:nvSpPr>
        <p:spPr bwMode="auto">
          <a:xfrm>
            <a:off x="914400" y="1214438"/>
            <a:ext cx="7924800" cy="1676400"/>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charset="0"/>
              <a:cs typeface="Helvetica" charset="0"/>
            </a:endParaRPr>
          </a:p>
        </p:txBody>
      </p:sp>
      <p:sp>
        <p:nvSpPr>
          <p:cNvPr id="9220" name="Line 5"/>
          <p:cNvSpPr>
            <a:spLocks noChangeShapeType="1"/>
          </p:cNvSpPr>
          <p:nvPr/>
        </p:nvSpPr>
        <p:spPr bwMode="auto">
          <a:xfrm flipH="1">
            <a:off x="3200400" y="3087688"/>
            <a:ext cx="304800" cy="4572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1" name="Line 6"/>
          <p:cNvSpPr>
            <a:spLocks noChangeShapeType="1"/>
          </p:cNvSpPr>
          <p:nvPr/>
        </p:nvSpPr>
        <p:spPr bwMode="auto">
          <a:xfrm>
            <a:off x="3200400" y="3544888"/>
            <a:ext cx="76200" cy="5334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2" name="Arc 7"/>
          <p:cNvSpPr>
            <a:spLocks/>
          </p:cNvSpPr>
          <p:nvPr/>
        </p:nvSpPr>
        <p:spPr bwMode="auto">
          <a:xfrm>
            <a:off x="3200400" y="2782888"/>
            <a:ext cx="304800" cy="304800"/>
          </a:xfrm>
          <a:custGeom>
            <a:avLst/>
            <a:gdLst>
              <a:gd name="T0" fmla="*/ 0 w 21600"/>
              <a:gd name="T1" fmla="*/ 0 h 25397"/>
              <a:gd name="T2" fmla="*/ 2147483647 w 21600"/>
              <a:gd name="T3" fmla="*/ 2147483647 h 25397"/>
              <a:gd name="T4" fmla="*/ 0 w 21600"/>
              <a:gd name="T5" fmla="*/ 2147483647 h 25397"/>
              <a:gd name="T6" fmla="*/ 0 60000 65536"/>
              <a:gd name="T7" fmla="*/ 0 60000 65536"/>
              <a:gd name="T8" fmla="*/ 0 60000 65536"/>
              <a:gd name="T9" fmla="*/ 0 w 21600"/>
              <a:gd name="T10" fmla="*/ 0 h 25397"/>
              <a:gd name="T11" fmla="*/ 21600 w 21600"/>
              <a:gd name="T12" fmla="*/ 25397 h 25397"/>
            </a:gdLst>
            <a:ahLst/>
            <a:cxnLst>
              <a:cxn ang="T6">
                <a:pos x="T0" y="T1"/>
              </a:cxn>
              <a:cxn ang="T7">
                <a:pos x="T2" y="T3"/>
              </a:cxn>
              <a:cxn ang="T8">
                <a:pos x="T4" y="T5"/>
              </a:cxn>
            </a:cxnLst>
            <a:rect l="T9" t="T10" r="T11" b="T12"/>
            <a:pathLst>
              <a:path w="21600" h="25397" fill="none" extrusionOk="0">
                <a:moveTo>
                  <a:pt x="0" y="-1"/>
                </a:moveTo>
                <a:cubicBezTo>
                  <a:pt x="11929" y="0"/>
                  <a:pt x="21600" y="9670"/>
                  <a:pt x="21600" y="21600"/>
                </a:cubicBezTo>
                <a:cubicBezTo>
                  <a:pt x="21600" y="22873"/>
                  <a:pt x="21487" y="24143"/>
                  <a:pt x="21263" y="25396"/>
                </a:cubicBezTo>
              </a:path>
              <a:path w="21600" h="25397" stroke="0" extrusionOk="0">
                <a:moveTo>
                  <a:pt x="0" y="-1"/>
                </a:moveTo>
                <a:cubicBezTo>
                  <a:pt x="11929" y="0"/>
                  <a:pt x="21600" y="9670"/>
                  <a:pt x="21600" y="21600"/>
                </a:cubicBezTo>
                <a:cubicBezTo>
                  <a:pt x="21600" y="22873"/>
                  <a:pt x="21487" y="24143"/>
                  <a:pt x="21263" y="25396"/>
                </a:cubicBezTo>
                <a:lnTo>
                  <a:pt x="0" y="21600"/>
                </a:lnTo>
                <a:lnTo>
                  <a:pt x="0" y="-1"/>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23" name="Freeform 8"/>
          <p:cNvSpPr>
            <a:spLocks/>
          </p:cNvSpPr>
          <p:nvPr/>
        </p:nvSpPr>
        <p:spPr bwMode="auto">
          <a:xfrm>
            <a:off x="3505200" y="2870200"/>
            <a:ext cx="539750" cy="228600"/>
          </a:xfrm>
          <a:custGeom>
            <a:avLst/>
            <a:gdLst>
              <a:gd name="T0" fmla="*/ 0 w 288"/>
              <a:gd name="T1" fmla="*/ 2147483647 h 144"/>
              <a:gd name="T2" fmla="*/ 2147483647 w 288"/>
              <a:gd name="T3" fmla="*/ 2147483647 h 144"/>
              <a:gd name="T4" fmla="*/ 2147483647 w 288"/>
              <a:gd name="T5" fmla="*/ 0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24" y="108"/>
                  <a:pt x="48" y="72"/>
                  <a:pt x="96" y="48"/>
                </a:cubicBezTo>
                <a:cubicBezTo>
                  <a:pt x="144" y="24"/>
                  <a:pt x="256" y="8"/>
                  <a:pt x="288" y="0"/>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4" name="Line 9"/>
          <p:cNvSpPr>
            <a:spLocks noChangeShapeType="1"/>
          </p:cNvSpPr>
          <p:nvPr/>
        </p:nvSpPr>
        <p:spPr bwMode="auto">
          <a:xfrm rot="20365824" flipH="1">
            <a:off x="1274763" y="3884613"/>
            <a:ext cx="233362" cy="133350"/>
          </a:xfrm>
          <a:prstGeom prst="line">
            <a:avLst/>
          </a:prstGeom>
          <a:noFill/>
          <a:ln w="25400">
            <a:solidFill>
              <a:srgbClr val="33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5" name="Line 10"/>
          <p:cNvSpPr>
            <a:spLocks noChangeShapeType="1"/>
          </p:cNvSpPr>
          <p:nvPr/>
        </p:nvSpPr>
        <p:spPr bwMode="auto">
          <a:xfrm>
            <a:off x="277813" y="3529013"/>
            <a:ext cx="733425" cy="32385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Line 11"/>
          <p:cNvSpPr>
            <a:spLocks noChangeShapeType="1"/>
          </p:cNvSpPr>
          <p:nvPr/>
        </p:nvSpPr>
        <p:spPr bwMode="auto">
          <a:xfrm rot="855002" flipV="1">
            <a:off x="1016000" y="3776663"/>
            <a:ext cx="26988" cy="7937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7" name="Line 12"/>
          <p:cNvSpPr>
            <a:spLocks noChangeShapeType="1"/>
          </p:cNvSpPr>
          <p:nvPr/>
        </p:nvSpPr>
        <p:spPr bwMode="auto">
          <a:xfrm>
            <a:off x="1066800" y="377348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8" name="Line 13"/>
          <p:cNvSpPr>
            <a:spLocks noChangeShapeType="1"/>
          </p:cNvSpPr>
          <p:nvPr/>
        </p:nvSpPr>
        <p:spPr bwMode="auto">
          <a:xfrm rot="855002" flipV="1">
            <a:off x="149225" y="3489325"/>
            <a:ext cx="150813" cy="13017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9" name="Line 14"/>
          <p:cNvSpPr>
            <a:spLocks noChangeShapeType="1"/>
          </p:cNvSpPr>
          <p:nvPr/>
        </p:nvSpPr>
        <p:spPr bwMode="auto">
          <a:xfrm rot="855002" flipV="1">
            <a:off x="44450" y="3436938"/>
            <a:ext cx="150813" cy="13017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0" name="Line 15"/>
          <p:cNvSpPr>
            <a:spLocks noChangeShapeType="1"/>
          </p:cNvSpPr>
          <p:nvPr/>
        </p:nvSpPr>
        <p:spPr bwMode="auto">
          <a:xfrm rot="-741322">
            <a:off x="44450" y="3527425"/>
            <a:ext cx="92075" cy="76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1" name="Line 16"/>
          <p:cNvSpPr>
            <a:spLocks noChangeShapeType="1"/>
          </p:cNvSpPr>
          <p:nvPr/>
        </p:nvSpPr>
        <p:spPr bwMode="auto">
          <a:xfrm rot="-369779">
            <a:off x="200025" y="3444875"/>
            <a:ext cx="109538" cy="76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2" name="Line 17"/>
          <p:cNvSpPr>
            <a:spLocks noChangeShapeType="1"/>
          </p:cNvSpPr>
          <p:nvPr/>
        </p:nvSpPr>
        <p:spPr bwMode="auto">
          <a:xfrm rot="344547">
            <a:off x="1031875" y="3825875"/>
            <a:ext cx="26988" cy="344488"/>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3" name="Line 18"/>
          <p:cNvSpPr>
            <a:spLocks noChangeShapeType="1"/>
          </p:cNvSpPr>
          <p:nvPr/>
        </p:nvSpPr>
        <p:spPr bwMode="auto">
          <a:xfrm>
            <a:off x="1041400" y="4168775"/>
            <a:ext cx="101600" cy="138113"/>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4" name="Line 19"/>
          <p:cNvSpPr>
            <a:spLocks noChangeShapeType="1"/>
          </p:cNvSpPr>
          <p:nvPr/>
        </p:nvSpPr>
        <p:spPr bwMode="auto">
          <a:xfrm>
            <a:off x="1143000" y="4306888"/>
            <a:ext cx="1066800" cy="762000"/>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5" name="Line 20"/>
          <p:cNvSpPr>
            <a:spLocks noChangeShapeType="1"/>
          </p:cNvSpPr>
          <p:nvPr/>
        </p:nvSpPr>
        <p:spPr bwMode="auto">
          <a:xfrm>
            <a:off x="2209800" y="5068888"/>
            <a:ext cx="304800" cy="152400"/>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6" name="Line 21"/>
          <p:cNvSpPr>
            <a:spLocks noChangeShapeType="1"/>
          </p:cNvSpPr>
          <p:nvPr/>
        </p:nvSpPr>
        <p:spPr bwMode="auto">
          <a:xfrm>
            <a:off x="2514600" y="5221288"/>
            <a:ext cx="3200400" cy="152400"/>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7" name="Line 22"/>
          <p:cNvSpPr>
            <a:spLocks noChangeShapeType="1"/>
          </p:cNvSpPr>
          <p:nvPr/>
        </p:nvSpPr>
        <p:spPr bwMode="auto">
          <a:xfrm flipH="1">
            <a:off x="5638800" y="5373688"/>
            <a:ext cx="76200" cy="109537"/>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8" name="Rectangle 23"/>
          <p:cNvSpPr>
            <a:spLocks noChangeArrowheads="1"/>
          </p:cNvSpPr>
          <p:nvPr/>
        </p:nvSpPr>
        <p:spPr bwMode="auto">
          <a:xfrm rot="183840">
            <a:off x="4572000" y="5373688"/>
            <a:ext cx="304800" cy="76200"/>
          </a:xfrm>
          <a:prstGeom prst="rect">
            <a:avLst/>
          </a:prstGeom>
          <a:solidFill>
            <a:srgbClr val="FFCC00"/>
          </a:solidFill>
          <a:ln w="9525">
            <a:solidFill>
              <a:srgbClr val="FFCC00"/>
            </a:solidFill>
            <a:miter lim="800000"/>
            <a:headEnd/>
            <a:tailEnd/>
          </a:ln>
        </p:spPr>
        <p:txBody>
          <a:bodyPr wrap="none" anchor="ctr"/>
          <a:lstStyle/>
          <a:p>
            <a:endParaRPr lang="en-US">
              <a:latin typeface="Helvetica" charset="0"/>
              <a:cs typeface="Helvetica" charset="0"/>
            </a:endParaRPr>
          </a:p>
        </p:txBody>
      </p:sp>
      <p:sp>
        <p:nvSpPr>
          <p:cNvPr id="9239" name="Rectangle 24"/>
          <p:cNvSpPr>
            <a:spLocks noChangeArrowheads="1"/>
          </p:cNvSpPr>
          <p:nvPr/>
        </p:nvSpPr>
        <p:spPr bwMode="auto">
          <a:xfrm rot="183840">
            <a:off x="5105400" y="5410200"/>
            <a:ext cx="304800" cy="76200"/>
          </a:xfrm>
          <a:prstGeom prst="rect">
            <a:avLst/>
          </a:prstGeom>
          <a:solidFill>
            <a:srgbClr val="FFCC00"/>
          </a:solidFill>
          <a:ln w="9525">
            <a:solidFill>
              <a:srgbClr val="FFCC00"/>
            </a:solidFill>
            <a:miter lim="800000"/>
            <a:headEnd/>
            <a:tailEnd/>
          </a:ln>
        </p:spPr>
        <p:txBody>
          <a:bodyPr wrap="none" anchor="ctr"/>
          <a:lstStyle/>
          <a:p>
            <a:endParaRPr lang="en-US">
              <a:latin typeface="Helvetica" charset="0"/>
              <a:cs typeface="Helvetica" charset="0"/>
            </a:endParaRPr>
          </a:p>
        </p:txBody>
      </p:sp>
      <p:sp>
        <p:nvSpPr>
          <p:cNvPr id="9240" name="Line 25"/>
          <p:cNvSpPr>
            <a:spLocks noChangeShapeType="1"/>
          </p:cNvSpPr>
          <p:nvPr/>
        </p:nvSpPr>
        <p:spPr bwMode="auto">
          <a:xfrm rot="216884" flipH="1">
            <a:off x="5410200" y="5465763"/>
            <a:ext cx="255588" cy="0"/>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1" name="Line 26"/>
          <p:cNvSpPr>
            <a:spLocks noChangeShapeType="1"/>
          </p:cNvSpPr>
          <p:nvPr/>
        </p:nvSpPr>
        <p:spPr bwMode="auto">
          <a:xfrm rot="216884" flipH="1">
            <a:off x="4876800" y="5419725"/>
            <a:ext cx="152400" cy="0"/>
          </a:xfrm>
          <a:prstGeom prst="line">
            <a:avLst/>
          </a:prstGeom>
          <a:noFill/>
          <a:ln w="25400">
            <a:solidFill>
              <a:srgbClr val="FFCC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42" name="Line 27"/>
          <p:cNvSpPr>
            <a:spLocks noChangeShapeType="1"/>
          </p:cNvSpPr>
          <p:nvPr/>
        </p:nvSpPr>
        <p:spPr bwMode="auto">
          <a:xfrm rot="216884" flipH="1">
            <a:off x="5030788" y="5370513"/>
            <a:ext cx="76200" cy="76200"/>
          </a:xfrm>
          <a:prstGeom prst="line">
            <a:avLst/>
          </a:prstGeom>
          <a:noFill/>
          <a:ln w="25400">
            <a:solidFill>
              <a:srgbClr val="FFCC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43" name="Line 28"/>
          <p:cNvSpPr>
            <a:spLocks noChangeShapeType="1"/>
          </p:cNvSpPr>
          <p:nvPr/>
        </p:nvSpPr>
        <p:spPr bwMode="auto">
          <a:xfrm rot="274163" flipH="1">
            <a:off x="5105400" y="5378450"/>
            <a:ext cx="381000" cy="9525"/>
          </a:xfrm>
          <a:prstGeom prst="line">
            <a:avLst/>
          </a:prstGeom>
          <a:noFill/>
          <a:ln w="25400">
            <a:solidFill>
              <a:srgbClr val="FFCC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44" name="Line 29"/>
          <p:cNvSpPr>
            <a:spLocks noChangeShapeType="1"/>
          </p:cNvSpPr>
          <p:nvPr/>
        </p:nvSpPr>
        <p:spPr bwMode="auto">
          <a:xfrm rot="216884" flipH="1" flipV="1">
            <a:off x="5480050" y="5383213"/>
            <a:ext cx="76200" cy="76200"/>
          </a:xfrm>
          <a:prstGeom prst="line">
            <a:avLst/>
          </a:prstGeom>
          <a:noFill/>
          <a:ln w="25400">
            <a:solidFill>
              <a:srgbClr val="FFCC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45" name="Line 34"/>
          <p:cNvSpPr>
            <a:spLocks noChangeShapeType="1"/>
          </p:cNvSpPr>
          <p:nvPr/>
        </p:nvSpPr>
        <p:spPr bwMode="auto">
          <a:xfrm flipH="1">
            <a:off x="3200400" y="4154488"/>
            <a:ext cx="228600" cy="12382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6" name="Line 35"/>
          <p:cNvSpPr>
            <a:spLocks noChangeShapeType="1"/>
          </p:cNvSpPr>
          <p:nvPr/>
        </p:nvSpPr>
        <p:spPr bwMode="auto">
          <a:xfrm flipH="1">
            <a:off x="3276600" y="3849688"/>
            <a:ext cx="304800" cy="3810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7" name="Line 36"/>
          <p:cNvSpPr>
            <a:spLocks noChangeShapeType="1"/>
          </p:cNvSpPr>
          <p:nvPr/>
        </p:nvSpPr>
        <p:spPr bwMode="auto">
          <a:xfrm flipH="1">
            <a:off x="3429000" y="4002088"/>
            <a:ext cx="152400" cy="1524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8" name="Line 37"/>
          <p:cNvSpPr>
            <a:spLocks noChangeShapeType="1"/>
          </p:cNvSpPr>
          <p:nvPr/>
        </p:nvSpPr>
        <p:spPr bwMode="auto">
          <a:xfrm flipH="1">
            <a:off x="3429000" y="4002088"/>
            <a:ext cx="381000" cy="1524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9" name="Line 38"/>
          <p:cNvSpPr>
            <a:spLocks noChangeShapeType="1"/>
          </p:cNvSpPr>
          <p:nvPr/>
        </p:nvSpPr>
        <p:spPr bwMode="auto">
          <a:xfrm rot="20674670" flipH="1">
            <a:off x="3733800" y="3925888"/>
            <a:ext cx="152400" cy="762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0" name="Line 39"/>
          <p:cNvSpPr>
            <a:spLocks noChangeShapeType="1"/>
          </p:cNvSpPr>
          <p:nvPr/>
        </p:nvSpPr>
        <p:spPr bwMode="auto">
          <a:xfrm rot="21278497" flipH="1">
            <a:off x="3808413" y="3829050"/>
            <a:ext cx="393700" cy="1524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1" name="Line 41"/>
          <p:cNvSpPr>
            <a:spLocks noChangeShapeType="1"/>
          </p:cNvSpPr>
          <p:nvPr/>
        </p:nvSpPr>
        <p:spPr bwMode="auto">
          <a:xfrm flipH="1" flipV="1">
            <a:off x="3124200" y="3316288"/>
            <a:ext cx="76200" cy="228600"/>
          </a:xfrm>
          <a:prstGeom prst="line">
            <a:avLst/>
          </a:prstGeom>
          <a:noFill/>
          <a:ln w="254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2" name="Line 42"/>
          <p:cNvSpPr>
            <a:spLocks noChangeShapeType="1"/>
          </p:cNvSpPr>
          <p:nvPr/>
        </p:nvSpPr>
        <p:spPr bwMode="auto">
          <a:xfrm rot="13263285" flipV="1">
            <a:off x="1322388" y="3652838"/>
            <a:ext cx="215900" cy="160337"/>
          </a:xfrm>
          <a:prstGeom prst="line">
            <a:avLst/>
          </a:prstGeom>
          <a:noFill/>
          <a:ln w="25400">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3" name="Rectangle 43"/>
          <p:cNvSpPr>
            <a:spLocks noChangeArrowheads="1"/>
          </p:cNvSpPr>
          <p:nvPr/>
        </p:nvSpPr>
        <p:spPr bwMode="auto">
          <a:xfrm rot="4257526">
            <a:off x="1873250" y="3584575"/>
            <a:ext cx="76200" cy="152400"/>
          </a:xfrm>
          <a:prstGeom prst="rect">
            <a:avLst/>
          </a:prstGeom>
          <a:solidFill>
            <a:srgbClr val="800080"/>
          </a:solidFill>
          <a:ln w="9525">
            <a:solidFill>
              <a:srgbClr val="0000FF"/>
            </a:solidFill>
            <a:miter lim="800000"/>
            <a:headEnd/>
            <a:tailEnd/>
          </a:ln>
        </p:spPr>
        <p:txBody>
          <a:bodyPr wrap="none" anchor="ctr"/>
          <a:lstStyle/>
          <a:p>
            <a:endParaRPr lang="en-US">
              <a:latin typeface="Helvetica" charset="0"/>
              <a:cs typeface="Helvetica" charset="0"/>
            </a:endParaRPr>
          </a:p>
        </p:txBody>
      </p:sp>
      <p:sp>
        <p:nvSpPr>
          <p:cNvPr id="9254" name="Line 44"/>
          <p:cNvSpPr>
            <a:spLocks noChangeShapeType="1"/>
          </p:cNvSpPr>
          <p:nvPr/>
        </p:nvSpPr>
        <p:spPr bwMode="auto">
          <a:xfrm rot="21414741" flipH="1">
            <a:off x="1555750" y="3692525"/>
            <a:ext cx="284163" cy="49213"/>
          </a:xfrm>
          <a:prstGeom prst="line">
            <a:avLst/>
          </a:prstGeom>
          <a:noFill/>
          <a:ln w="25400">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5" name="Text Box 45"/>
          <p:cNvSpPr txBox="1">
            <a:spLocks noChangeArrowheads="1"/>
          </p:cNvSpPr>
          <p:nvPr/>
        </p:nvSpPr>
        <p:spPr bwMode="auto">
          <a:xfrm>
            <a:off x="4216400" y="1616075"/>
            <a:ext cx="1062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2800">
                <a:solidFill>
                  <a:schemeClr val="bg1"/>
                </a:solidFill>
                <a:latin typeface="Helvetica" charset="0"/>
                <a:cs typeface="Helvetica" charset="0"/>
              </a:rPr>
              <a:t>RHIC</a:t>
            </a:r>
          </a:p>
        </p:txBody>
      </p:sp>
      <p:sp>
        <p:nvSpPr>
          <p:cNvPr id="9256" name="Text Box 46"/>
          <p:cNvSpPr txBox="1">
            <a:spLocks noChangeArrowheads="1"/>
          </p:cNvSpPr>
          <p:nvPr/>
        </p:nvSpPr>
        <p:spPr bwMode="auto">
          <a:xfrm>
            <a:off x="1477963" y="3284538"/>
            <a:ext cx="67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NSRL</a:t>
            </a:r>
          </a:p>
        </p:txBody>
      </p:sp>
      <p:sp>
        <p:nvSpPr>
          <p:cNvPr id="9257" name="Text Box 47"/>
          <p:cNvSpPr txBox="1">
            <a:spLocks noChangeArrowheads="1"/>
          </p:cNvSpPr>
          <p:nvPr/>
        </p:nvSpPr>
        <p:spPr bwMode="auto">
          <a:xfrm>
            <a:off x="-52388" y="3175000"/>
            <a:ext cx="75882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LINAC</a:t>
            </a:r>
          </a:p>
        </p:txBody>
      </p:sp>
      <p:sp>
        <p:nvSpPr>
          <p:cNvPr id="9258" name="Text Box 48"/>
          <p:cNvSpPr txBox="1">
            <a:spLocks noChangeArrowheads="1"/>
          </p:cNvSpPr>
          <p:nvPr/>
        </p:nvSpPr>
        <p:spPr bwMode="auto">
          <a:xfrm>
            <a:off x="923925" y="3476625"/>
            <a:ext cx="86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Booster</a:t>
            </a:r>
          </a:p>
        </p:txBody>
      </p:sp>
      <p:sp>
        <p:nvSpPr>
          <p:cNvPr id="9259" name="Text Box 49"/>
          <p:cNvSpPr txBox="1">
            <a:spLocks noChangeArrowheads="1"/>
          </p:cNvSpPr>
          <p:nvPr/>
        </p:nvSpPr>
        <p:spPr bwMode="auto">
          <a:xfrm>
            <a:off x="1920875" y="3886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800">
                <a:solidFill>
                  <a:schemeClr val="bg1"/>
                </a:solidFill>
                <a:latin typeface="Helvetica" charset="0"/>
                <a:cs typeface="Helvetica" charset="0"/>
              </a:rPr>
              <a:t>AGS</a:t>
            </a:r>
          </a:p>
        </p:txBody>
      </p:sp>
      <p:sp>
        <p:nvSpPr>
          <p:cNvPr id="9260" name="Text Box 50"/>
          <p:cNvSpPr txBox="1">
            <a:spLocks noChangeArrowheads="1"/>
          </p:cNvSpPr>
          <p:nvPr/>
        </p:nvSpPr>
        <p:spPr bwMode="auto">
          <a:xfrm>
            <a:off x="4343400" y="5029200"/>
            <a:ext cx="968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Tandems</a:t>
            </a:r>
          </a:p>
        </p:txBody>
      </p:sp>
      <p:sp>
        <p:nvSpPr>
          <p:cNvPr id="9261" name="Rectangle 51"/>
          <p:cNvSpPr>
            <a:spLocks noChangeArrowheads="1"/>
          </p:cNvSpPr>
          <p:nvPr/>
        </p:nvSpPr>
        <p:spPr bwMode="auto">
          <a:xfrm rot="219660">
            <a:off x="3581400" y="2782888"/>
            <a:ext cx="152400" cy="984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charset="0"/>
              <a:cs typeface="Helvetica" charset="0"/>
            </a:endParaRPr>
          </a:p>
        </p:txBody>
      </p:sp>
      <p:sp>
        <p:nvSpPr>
          <p:cNvPr id="9262" name="Rectangle 52"/>
          <p:cNvSpPr>
            <a:spLocks noChangeArrowheads="1"/>
          </p:cNvSpPr>
          <p:nvPr/>
        </p:nvSpPr>
        <p:spPr bwMode="auto">
          <a:xfrm rot="3112852">
            <a:off x="900113" y="2151062"/>
            <a:ext cx="152400" cy="984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charset="0"/>
              <a:cs typeface="Helvetica" charset="0"/>
            </a:endParaRPr>
          </a:p>
        </p:txBody>
      </p:sp>
      <p:sp>
        <p:nvSpPr>
          <p:cNvPr id="9263" name="Rectangle 53"/>
          <p:cNvSpPr>
            <a:spLocks noChangeArrowheads="1"/>
          </p:cNvSpPr>
          <p:nvPr/>
        </p:nvSpPr>
        <p:spPr bwMode="auto">
          <a:xfrm rot="-771096">
            <a:off x="7829550" y="2525713"/>
            <a:ext cx="152400" cy="984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charset="0"/>
              <a:cs typeface="Helvetica" charset="0"/>
            </a:endParaRPr>
          </a:p>
        </p:txBody>
      </p:sp>
      <p:sp>
        <p:nvSpPr>
          <p:cNvPr id="9264" name="Rectangle 54"/>
          <p:cNvSpPr>
            <a:spLocks noChangeArrowheads="1"/>
          </p:cNvSpPr>
          <p:nvPr/>
        </p:nvSpPr>
        <p:spPr bwMode="auto">
          <a:xfrm rot="1180436">
            <a:off x="8226425" y="1570038"/>
            <a:ext cx="152400" cy="984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charset="0"/>
              <a:cs typeface="Helvetica" charset="0"/>
            </a:endParaRPr>
          </a:p>
        </p:txBody>
      </p:sp>
      <p:sp>
        <p:nvSpPr>
          <p:cNvPr id="9265" name="Rectangle 55"/>
          <p:cNvSpPr>
            <a:spLocks noChangeArrowheads="1"/>
          </p:cNvSpPr>
          <p:nvPr/>
        </p:nvSpPr>
        <p:spPr bwMode="auto">
          <a:xfrm rot="181585">
            <a:off x="5627688" y="1166813"/>
            <a:ext cx="152400" cy="984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charset="0"/>
              <a:cs typeface="Helvetica" charset="0"/>
            </a:endParaRPr>
          </a:p>
        </p:txBody>
      </p:sp>
      <p:sp>
        <p:nvSpPr>
          <p:cNvPr id="9266" name="Rectangle 56"/>
          <p:cNvSpPr>
            <a:spLocks noChangeArrowheads="1"/>
          </p:cNvSpPr>
          <p:nvPr/>
        </p:nvSpPr>
        <p:spPr bwMode="auto">
          <a:xfrm rot="-581619">
            <a:off x="2498725" y="1303338"/>
            <a:ext cx="152400" cy="984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charset="0"/>
              <a:cs typeface="Helvetica" charset="0"/>
            </a:endParaRPr>
          </a:p>
        </p:txBody>
      </p:sp>
      <p:sp>
        <p:nvSpPr>
          <p:cNvPr id="9267" name="Text Box 57"/>
          <p:cNvSpPr txBox="1">
            <a:spLocks noChangeArrowheads="1"/>
          </p:cNvSpPr>
          <p:nvPr/>
        </p:nvSpPr>
        <p:spPr bwMode="auto">
          <a:xfrm>
            <a:off x="3543300" y="2905125"/>
            <a:ext cx="1211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STAR</a:t>
            </a:r>
          </a:p>
          <a:p>
            <a:r>
              <a:rPr lang="en-US" sz="1400">
                <a:solidFill>
                  <a:srgbClr val="FFFF00"/>
                </a:solidFill>
                <a:latin typeface="Helvetica" charset="0"/>
                <a:cs typeface="Helvetica" charset="0"/>
              </a:rPr>
              <a:t>6:00 o’clock</a:t>
            </a:r>
          </a:p>
        </p:txBody>
      </p:sp>
      <p:sp>
        <p:nvSpPr>
          <p:cNvPr id="9268" name="Text Box 58"/>
          <p:cNvSpPr txBox="1">
            <a:spLocks noChangeArrowheads="1"/>
          </p:cNvSpPr>
          <p:nvPr/>
        </p:nvSpPr>
        <p:spPr bwMode="auto">
          <a:xfrm>
            <a:off x="106363" y="2286000"/>
            <a:ext cx="1212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PHENIX</a:t>
            </a:r>
          </a:p>
          <a:p>
            <a:r>
              <a:rPr lang="en-US" sz="1400">
                <a:solidFill>
                  <a:srgbClr val="FFFF00"/>
                </a:solidFill>
                <a:latin typeface="Helvetica" charset="0"/>
                <a:cs typeface="Helvetica" charset="0"/>
              </a:rPr>
              <a:t>8:00 o’clock</a:t>
            </a:r>
          </a:p>
        </p:txBody>
      </p:sp>
      <p:sp>
        <p:nvSpPr>
          <p:cNvPr id="9269" name="Text Box 59"/>
          <p:cNvSpPr txBox="1">
            <a:spLocks noChangeArrowheads="1"/>
          </p:cNvSpPr>
          <p:nvPr/>
        </p:nvSpPr>
        <p:spPr bwMode="auto">
          <a:xfrm>
            <a:off x="2079625" y="1393825"/>
            <a:ext cx="1519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Electron lenses</a:t>
            </a:r>
          </a:p>
          <a:p>
            <a:r>
              <a:rPr lang="en-US" sz="1400">
                <a:solidFill>
                  <a:srgbClr val="FFFF00"/>
                </a:solidFill>
                <a:latin typeface="Helvetica" charset="0"/>
                <a:cs typeface="Helvetica" charset="0"/>
              </a:rPr>
              <a:t>10:00 o’clock</a:t>
            </a:r>
          </a:p>
        </p:txBody>
      </p:sp>
      <p:sp>
        <p:nvSpPr>
          <p:cNvPr id="9270" name="Text Box 60"/>
          <p:cNvSpPr txBox="1">
            <a:spLocks noChangeArrowheads="1"/>
          </p:cNvSpPr>
          <p:nvPr/>
        </p:nvSpPr>
        <p:spPr bwMode="auto">
          <a:xfrm>
            <a:off x="4913313" y="1219200"/>
            <a:ext cx="1878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Polarized Jet Target</a:t>
            </a:r>
          </a:p>
          <a:p>
            <a:r>
              <a:rPr lang="en-US" sz="1400">
                <a:solidFill>
                  <a:srgbClr val="FFFF00"/>
                </a:solidFill>
                <a:latin typeface="Helvetica" charset="0"/>
                <a:cs typeface="Helvetica" charset="0"/>
              </a:rPr>
              <a:t>12:00 o’clock</a:t>
            </a:r>
          </a:p>
        </p:txBody>
      </p:sp>
      <p:sp>
        <p:nvSpPr>
          <p:cNvPr id="9271" name="Text Box 61"/>
          <p:cNvSpPr txBox="1">
            <a:spLocks noChangeArrowheads="1"/>
          </p:cNvSpPr>
          <p:nvPr/>
        </p:nvSpPr>
        <p:spPr bwMode="auto">
          <a:xfrm>
            <a:off x="7429500" y="2590800"/>
            <a:ext cx="1211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RF</a:t>
            </a:r>
          </a:p>
          <a:p>
            <a:r>
              <a:rPr lang="en-US" sz="1400">
                <a:solidFill>
                  <a:srgbClr val="FFFF00"/>
                </a:solidFill>
                <a:latin typeface="Helvetica" charset="0"/>
                <a:cs typeface="Helvetica" charset="0"/>
              </a:rPr>
              <a:t>4:00 o’clock</a:t>
            </a:r>
          </a:p>
        </p:txBody>
      </p:sp>
      <p:sp>
        <p:nvSpPr>
          <p:cNvPr id="9272" name="Text Box 62"/>
          <p:cNvSpPr txBox="1">
            <a:spLocks noChangeArrowheads="1"/>
          </p:cNvSpPr>
          <p:nvPr/>
        </p:nvSpPr>
        <p:spPr bwMode="auto">
          <a:xfrm>
            <a:off x="6815138" y="1647825"/>
            <a:ext cx="1760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(Electron cooling)</a:t>
            </a:r>
          </a:p>
          <a:p>
            <a:r>
              <a:rPr lang="en-US" sz="1400">
                <a:solidFill>
                  <a:srgbClr val="FFFF00"/>
                </a:solidFill>
                <a:latin typeface="Helvetica" charset="0"/>
                <a:cs typeface="Helvetica" charset="0"/>
              </a:rPr>
              <a:t>2:00 o’clock</a:t>
            </a:r>
          </a:p>
        </p:txBody>
      </p:sp>
      <p:sp>
        <p:nvSpPr>
          <p:cNvPr id="9273" name="Rectangle 63"/>
          <p:cNvSpPr>
            <a:spLocks noGrp="1" noChangeArrowheads="1"/>
          </p:cNvSpPr>
          <p:nvPr>
            <p:ph type="title"/>
          </p:nvPr>
        </p:nvSpPr>
        <p:spPr>
          <a:xfrm>
            <a:off x="0" y="114300"/>
            <a:ext cx="9029700" cy="703262"/>
          </a:xfrm>
        </p:spPr>
        <p:txBody>
          <a:bodyPr>
            <a:normAutofit/>
          </a:bodyPr>
          <a:lstStyle/>
          <a:p>
            <a:pPr eaLnBrk="1" hangingPunct="1"/>
            <a:r>
              <a:rPr sz="2800" dirty="0">
                <a:latin typeface="Helvetica" charset="0"/>
                <a:ea typeface="ＭＳ Ｐゴシック" charset="0"/>
              </a:rPr>
              <a:t>RHIC – a High Luminosity (Polarized) Hadron Collider</a:t>
            </a:r>
          </a:p>
        </p:txBody>
      </p:sp>
      <p:sp>
        <p:nvSpPr>
          <p:cNvPr id="9274" name="Text Box 64"/>
          <p:cNvSpPr txBox="1">
            <a:spLocks noChangeArrowheads="1"/>
          </p:cNvSpPr>
          <p:nvPr/>
        </p:nvSpPr>
        <p:spPr bwMode="auto">
          <a:xfrm>
            <a:off x="5257800" y="3749675"/>
            <a:ext cx="3886200" cy="3108325"/>
          </a:xfrm>
          <a:prstGeom prst="rect">
            <a:avLst/>
          </a:prstGeom>
          <a:solidFill>
            <a:srgbClr val="FFFFFF"/>
          </a:solidFill>
          <a:ln w="25400">
            <a:solidFill>
              <a:srgbClr val="0033CC"/>
            </a:solidFill>
            <a:miter lim="800000"/>
            <a:headEnd type="none" w="sm" len="sm"/>
            <a:tailEnd type="none" w="med" len="lg"/>
          </a:ln>
        </p:spPr>
        <p:txBody>
          <a:bodyPr>
            <a:spAutoFit/>
          </a:bodyPr>
          <a:lstStyle>
            <a:lvl1pPr>
              <a:tabLst>
                <a:tab pos="974725" algn="l"/>
              </a:tabLst>
              <a:defRPr sz="2400" b="1">
                <a:solidFill>
                  <a:schemeClr val="tx1"/>
                </a:solidFill>
                <a:latin typeface="Times New Roman" charset="0"/>
                <a:ea typeface="ＭＳ Ｐゴシック" charset="0"/>
                <a:cs typeface="ＭＳ Ｐゴシック" charset="0"/>
              </a:defRPr>
            </a:lvl1pPr>
            <a:lvl2pPr marL="742950" indent="-285750">
              <a:tabLst>
                <a:tab pos="974725" algn="l"/>
              </a:tabLst>
              <a:defRPr sz="2400" b="1">
                <a:solidFill>
                  <a:schemeClr val="tx1"/>
                </a:solidFill>
                <a:latin typeface="Times New Roman" charset="0"/>
                <a:ea typeface="ＭＳ Ｐゴシック" charset="0"/>
              </a:defRPr>
            </a:lvl2pPr>
            <a:lvl3pPr marL="1143000" indent="-228600">
              <a:tabLst>
                <a:tab pos="974725" algn="l"/>
              </a:tabLst>
              <a:defRPr sz="2400" b="1">
                <a:solidFill>
                  <a:schemeClr val="tx1"/>
                </a:solidFill>
                <a:latin typeface="Times New Roman" charset="0"/>
                <a:ea typeface="ＭＳ Ｐゴシック" charset="0"/>
              </a:defRPr>
            </a:lvl3pPr>
            <a:lvl4pPr marL="1600200" indent="-228600">
              <a:tabLst>
                <a:tab pos="974725" algn="l"/>
              </a:tabLst>
              <a:defRPr sz="2400" b="1">
                <a:solidFill>
                  <a:schemeClr val="tx1"/>
                </a:solidFill>
                <a:latin typeface="Times New Roman" charset="0"/>
                <a:ea typeface="ＭＳ Ｐゴシック" charset="0"/>
              </a:defRPr>
            </a:lvl4pPr>
            <a:lvl5pPr marL="2057400" indent="-228600">
              <a:tabLst>
                <a:tab pos="974725" algn="l"/>
              </a:tabLst>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974725" algn="l"/>
              </a:tabLs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974725" algn="l"/>
              </a:tabLs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974725" algn="l"/>
              </a:tabLs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974725" algn="l"/>
              </a:tabLst>
              <a:defRPr sz="2400" b="1">
                <a:solidFill>
                  <a:schemeClr val="tx1"/>
                </a:solidFill>
                <a:latin typeface="Times New Roman" charset="0"/>
                <a:ea typeface="ＭＳ Ｐゴシック" charset="0"/>
              </a:defRPr>
            </a:lvl9pPr>
          </a:lstStyle>
          <a:p>
            <a:pPr algn="l">
              <a:spcBef>
                <a:spcPct val="20000"/>
              </a:spcBef>
              <a:buClr>
                <a:schemeClr val="tx1"/>
              </a:buClr>
              <a:buSzPct val="70000"/>
              <a:buFont typeface="Monotype Sorts" charset="0"/>
              <a:buNone/>
            </a:pPr>
            <a:r>
              <a:rPr kumimoji="1" lang="en-US" sz="1400">
                <a:solidFill>
                  <a:srgbClr val="0000CC"/>
                </a:solidFill>
                <a:latin typeface="Helvetica" charset="0"/>
                <a:cs typeface="Helvetica" charset="0"/>
              </a:rPr>
              <a:t>Operated modes (beam energies):</a:t>
            </a:r>
          </a:p>
          <a:p>
            <a:pPr algn="l">
              <a:spcBef>
                <a:spcPct val="20000"/>
              </a:spcBef>
              <a:buClr>
                <a:schemeClr val="tx1"/>
              </a:buClr>
              <a:buSzPct val="70000"/>
              <a:buFont typeface="Monotype Sorts" charset="0"/>
              <a:buNone/>
            </a:pPr>
            <a:r>
              <a:rPr kumimoji="1" lang="en-US" sz="1400" b="0">
                <a:solidFill>
                  <a:srgbClr val="0000CC"/>
                </a:solidFill>
                <a:latin typeface="Helvetica" charset="0"/>
                <a:cs typeface="Helvetica" charset="0"/>
              </a:rPr>
              <a:t>Au – Au 	3.8/4.6/5.8/10/14/32/65/100 GeV/n</a:t>
            </a:r>
          </a:p>
          <a:p>
            <a:pPr algn="l">
              <a:spcBef>
                <a:spcPct val="20000"/>
              </a:spcBef>
              <a:buClr>
                <a:srgbClr val="FFFFFF"/>
              </a:buClr>
              <a:buSzPct val="25000"/>
            </a:pPr>
            <a:r>
              <a:rPr kumimoji="1" lang="en-US" sz="1400" b="0">
                <a:solidFill>
                  <a:srgbClr val="0000CC"/>
                </a:solidFill>
                <a:latin typeface="Helvetica" charset="0"/>
                <a:cs typeface="Helvetica" charset="0"/>
              </a:rPr>
              <a:t>U – U	96.4 GeV/n</a:t>
            </a:r>
          </a:p>
          <a:p>
            <a:pPr algn="l">
              <a:spcBef>
                <a:spcPct val="20000"/>
              </a:spcBef>
              <a:buClr>
                <a:srgbClr val="FFFFFF"/>
              </a:buClr>
              <a:buSzPct val="25000"/>
              <a:buFont typeface="Wingdings" charset="0"/>
              <a:buNone/>
            </a:pPr>
            <a:r>
              <a:rPr kumimoji="1" lang="en-US" sz="1400" b="0">
                <a:solidFill>
                  <a:srgbClr val="0000CC"/>
                </a:solidFill>
                <a:latin typeface="Helvetica" charset="0"/>
                <a:cs typeface="Helvetica" charset="0"/>
              </a:rPr>
              <a:t>Cu – Cu	11/31/100 GeV/n</a:t>
            </a:r>
          </a:p>
          <a:p>
            <a:pPr algn="l">
              <a:spcBef>
                <a:spcPct val="20000"/>
              </a:spcBef>
              <a:buClr>
                <a:srgbClr val="FFFFFF"/>
              </a:buClr>
              <a:buSzPct val="25000"/>
              <a:buFont typeface="Wingdings" charset="0"/>
              <a:buNone/>
            </a:pPr>
            <a:r>
              <a:rPr kumimoji="1" lang="en-US" sz="1400" b="0">
                <a:solidFill>
                  <a:srgbClr val="0000CC"/>
                </a:solidFill>
                <a:latin typeface="Helvetica" charset="0"/>
                <a:cs typeface="Helvetica" charset="0"/>
              </a:rPr>
              <a:t>p</a:t>
            </a:r>
            <a:r>
              <a:rPr kumimoji="1" lang="en-US" sz="1400" b="0">
                <a:solidFill>
                  <a:srgbClr val="0000CC"/>
                </a:solidFill>
                <a:latin typeface="Helvetica" charset="0"/>
                <a:cs typeface="Helvetica" charset="0"/>
                <a:sym typeface="Symbol" charset="0"/>
              </a:rPr>
              <a:t> </a:t>
            </a:r>
            <a:r>
              <a:rPr kumimoji="1" lang="en-US" sz="1400" b="0">
                <a:solidFill>
                  <a:srgbClr val="0000CC"/>
                </a:solidFill>
                <a:latin typeface="Helvetica" charset="0"/>
                <a:cs typeface="Helvetica" charset="0"/>
              </a:rPr>
              <a:t>– p</a:t>
            </a:r>
            <a:r>
              <a:rPr kumimoji="1" lang="en-US" sz="1400" b="0">
                <a:solidFill>
                  <a:srgbClr val="0000CC"/>
                </a:solidFill>
                <a:latin typeface="Helvetica" charset="0"/>
                <a:cs typeface="Helvetica" charset="0"/>
                <a:sym typeface="Symbol" charset="0"/>
              </a:rPr>
              <a:t></a:t>
            </a:r>
            <a:r>
              <a:rPr kumimoji="1" lang="en-US" sz="1400" b="0">
                <a:solidFill>
                  <a:srgbClr val="0000CC"/>
                </a:solidFill>
                <a:latin typeface="Helvetica" charset="0"/>
                <a:cs typeface="Helvetica" charset="0"/>
              </a:rPr>
              <a:t> 	11/31/100/205/250/255 GeV </a:t>
            </a:r>
          </a:p>
          <a:p>
            <a:pPr algn="l">
              <a:spcBef>
                <a:spcPct val="20000"/>
              </a:spcBef>
              <a:buClr>
                <a:srgbClr val="FFFFFF"/>
              </a:buClr>
              <a:buSzPct val="25000"/>
            </a:pPr>
            <a:r>
              <a:rPr kumimoji="1" lang="en-US" sz="1400" b="0">
                <a:solidFill>
                  <a:srgbClr val="0000CC"/>
                </a:solidFill>
                <a:latin typeface="Helvetica" charset="0"/>
                <a:cs typeface="Helvetica" charset="0"/>
              </a:rPr>
              <a:t>d – Au*   	100 GeV/n      </a:t>
            </a:r>
          </a:p>
          <a:p>
            <a:pPr algn="l">
              <a:spcBef>
                <a:spcPct val="20000"/>
              </a:spcBef>
              <a:buClr>
                <a:srgbClr val="FFFFFF"/>
              </a:buClr>
              <a:buSzPct val="25000"/>
              <a:buFont typeface="Wingdings" charset="0"/>
              <a:buNone/>
            </a:pPr>
            <a:r>
              <a:rPr kumimoji="1" lang="en-US" sz="1400" b="0">
                <a:solidFill>
                  <a:srgbClr val="0000CC"/>
                </a:solidFill>
                <a:latin typeface="Helvetica" charset="0"/>
                <a:cs typeface="Helvetica" charset="0"/>
              </a:rPr>
              <a:t>Cu – Au*	100 GeV/n </a:t>
            </a:r>
          </a:p>
          <a:p>
            <a:pPr algn="l">
              <a:spcBef>
                <a:spcPct val="20000"/>
              </a:spcBef>
              <a:buClr>
                <a:srgbClr val="FFFFFF"/>
              </a:buClr>
              <a:buSzPct val="25000"/>
              <a:buFont typeface="Wingdings" charset="0"/>
              <a:buNone/>
            </a:pPr>
            <a:r>
              <a:rPr kumimoji="1" lang="en-US" sz="1400">
                <a:solidFill>
                  <a:srgbClr val="0000CC"/>
                </a:solidFill>
                <a:latin typeface="Helvetica" charset="0"/>
                <a:cs typeface="Helvetica" charset="0"/>
              </a:rPr>
              <a:t>Planned or possible future modes:</a:t>
            </a:r>
          </a:p>
          <a:p>
            <a:pPr algn="l">
              <a:spcBef>
                <a:spcPct val="20000"/>
              </a:spcBef>
              <a:buClr>
                <a:srgbClr val="FFFFFF"/>
              </a:buClr>
              <a:buSzPct val="25000"/>
              <a:buFont typeface="Wingdings" charset="0"/>
              <a:buNone/>
            </a:pPr>
            <a:r>
              <a:rPr kumimoji="1" lang="en-US" sz="1400" b="0">
                <a:solidFill>
                  <a:srgbClr val="0000CC"/>
                </a:solidFill>
                <a:latin typeface="Helvetica" charset="0"/>
                <a:cs typeface="Helvetica" charset="0"/>
              </a:rPr>
              <a:t>Au – Au	2.5 GeV/n</a:t>
            </a:r>
            <a:br>
              <a:rPr kumimoji="1" lang="en-US" sz="1400" b="0">
                <a:solidFill>
                  <a:srgbClr val="0000CC"/>
                </a:solidFill>
                <a:latin typeface="Helvetica" charset="0"/>
                <a:cs typeface="Helvetica" charset="0"/>
              </a:rPr>
            </a:br>
            <a:r>
              <a:rPr kumimoji="1" lang="en-US" sz="1400" b="0">
                <a:solidFill>
                  <a:srgbClr val="0000CC"/>
                </a:solidFill>
                <a:latin typeface="Helvetica" charset="0"/>
                <a:cs typeface="Helvetica" charset="0"/>
              </a:rPr>
              <a:t>p</a:t>
            </a:r>
            <a:r>
              <a:rPr kumimoji="1" lang="en-US" sz="1400" b="0">
                <a:solidFill>
                  <a:srgbClr val="0000CC"/>
                </a:solidFill>
                <a:latin typeface="Helvetica" charset="0"/>
                <a:cs typeface="Helvetica" charset="0"/>
                <a:sym typeface="Symbol" charset="0"/>
              </a:rPr>
              <a:t></a:t>
            </a:r>
            <a:r>
              <a:rPr kumimoji="1" lang="en-US" sz="1400" b="0">
                <a:solidFill>
                  <a:srgbClr val="0000CC"/>
                </a:solidFill>
                <a:latin typeface="Helvetica" charset="0"/>
                <a:cs typeface="Helvetica" charset="0"/>
              </a:rPr>
              <a:t> – A*	100 GeV/n (A = Au, Cu, Al)</a:t>
            </a:r>
            <a:r>
              <a:rPr kumimoji="1" lang="en-US" sz="1100" b="0">
                <a:solidFill>
                  <a:srgbClr val="0000CC"/>
                </a:solidFill>
                <a:latin typeface="Helvetica" charset="0"/>
                <a:cs typeface="Helvetica" charset="0"/>
              </a:rPr>
              <a:t>	     </a:t>
            </a:r>
          </a:p>
          <a:p>
            <a:pPr algn="l">
              <a:spcBef>
                <a:spcPct val="20000"/>
              </a:spcBef>
              <a:buClr>
                <a:srgbClr val="FFFFFF"/>
              </a:buClr>
              <a:buSzPct val="25000"/>
            </a:pPr>
            <a:r>
              <a:rPr kumimoji="1" lang="en-US" sz="1400" b="0" baseline="30000">
                <a:solidFill>
                  <a:srgbClr val="0000CC"/>
                </a:solidFill>
                <a:latin typeface="Helvetica" charset="0"/>
                <a:cs typeface="Helvetica" charset="0"/>
              </a:rPr>
              <a:t>3</a:t>
            </a:r>
            <a:r>
              <a:rPr kumimoji="1" lang="en-US" sz="1400" b="0">
                <a:solidFill>
                  <a:srgbClr val="0000CC"/>
                </a:solidFill>
                <a:latin typeface="Helvetica" charset="0"/>
                <a:cs typeface="Helvetica" charset="0"/>
              </a:rPr>
              <a:t>He – A*	100 GeV/n (A = Au, Cu, Al)</a:t>
            </a:r>
            <a:endParaRPr kumimoji="1" lang="en-US" sz="1100" b="0">
              <a:solidFill>
                <a:srgbClr val="0000CC"/>
              </a:solidFill>
              <a:latin typeface="Helvetica" charset="0"/>
              <a:cs typeface="Helvetica" charset="0"/>
            </a:endParaRPr>
          </a:p>
          <a:p>
            <a:pPr algn="l">
              <a:spcBef>
                <a:spcPct val="20000"/>
              </a:spcBef>
              <a:buClr>
                <a:srgbClr val="FFFFFF"/>
              </a:buClr>
              <a:buSzPct val="25000"/>
              <a:buFont typeface="Wingdings" charset="0"/>
              <a:buNone/>
            </a:pPr>
            <a:r>
              <a:rPr kumimoji="1" lang="en-US" sz="1400" b="0">
                <a:solidFill>
                  <a:srgbClr val="0000CC"/>
                </a:solidFill>
                <a:latin typeface="Helvetica" charset="0"/>
                <a:cs typeface="Helvetica" charset="0"/>
              </a:rPr>
              <a:t>p</a:t>
            </a:r>
            <a:r>
              <a:rPr kumimoji="1" lang="en-US" sz="1400" b="0">
                <a:solidFill>
                  <a:srgbClr val="0000CC"/>
                </a:solidFill>
                <a:latin typeface="Helvetica" charset="0"/>
                <a:cs typeface="Helvetica" charset="0"/>
                <a:sym typeface="Symbol" charset="0"/>
              </a:rPr>
              <a:t></a:t>
            </a:r>
            <a:r>
              <a:rPr kumimoji="1" lang="en-US" sz="1400" b="0">
                <a:solidFill>
                  <a:srgbClr val="0000CC"/>
                </a:solidFill>
                <a:latin typeface="Helvetica" charset="0"/>
                <a:cs typeface="Helvetica" charset="0"/>
              </a:rPr>
              <a:t> – </a:t>
            </a:r>
            <a:r>
              <a:rPr kumimoji="1" lang="en-US" sz="1400" b="0" baseline="30000">
                <a:solidFill>
                  <a:srgbClr val="0000CC"/>
                </a:solidFill>
                <a:latin typeface="Helvetica" charset="0"/>
                <a:cs typeface="Helvetica" charset="0"/>
              </a:rPr>
              <a:t>3</a:t>
            </a:r>
            <a:r>
              <a:rPr kumimoji="1" lang="en-US" sz="1400" b="0">
                <a:solidFill>
                  <a:srgbClr val="0000CC"/>
                </a:solidFill>
                <a:latin typeface="Helvetica" charset="0"/>
                <a:cs typeface="Helvetica" charset="0"/>
              </a:rPr>
              <a:t>He</a:t>
            </a:r>
            <a:r>
              <a:rPr kumimoji="1" lang="en-US" sz="1400" b="0">
                <a:solidFill>
                  <a:srgbClr val="0000CC"/>
                </a:solidFill>
                <a:latin typeface="Helvetica" charset="0"/>
                <a:cs typeface="Helvetica" charset="0"/>
                <a:sym typeface="Symbol" charset="0"/>
              </a:rPr>
              <a:t></a:t>
            </a:r>
            <a:r>
              <a:rPr kumimoji="1" lang="en-US" sz="1400" b="0">
                <a:solidFill>
                  <a:srgbClr val="0000CC"/>
                </a:solidFill>
                <a:latin typeface="Helvetica" charset="0"/>
                <a:cs typeface="Helvetica" charset="0"/>
              </a:rPr>
              <a:t>*	166 GeV/n </a:t>
            </a:r>
            <a:r>
              <a:rPr kumimoji="1" lang="en-US" sz="1100" b="0">
                <a:solidFill>
                  <a:srgbClr val="0000CC"/>
                </a:solidFill>
                <a:latin typeface="Helvetica" charset="0"/>
                <a:cs typeface="Helvetica" charset="0"/>
              </a:rPr>
              <a:t>            (*asymmetric rigidity)</a:t>
            </a:r>
            <a:endParaRPr kumimoji="1" lang="en-US" sz="1400" b="0">
              <a:solidFill>
                <a:srgbClr val="0000CC"/>
              </a:solidFill>
              <a:latin typeface="Helvetica" charset="0"/>
              <a:cs typeface="Helvetica" charset="0"/>
            </a:endParaRPr>
          </a:p>
        </p:txBody>
      </p:sp>
      <p:sp>
        <p:nvSpPr>
          <p:cNvPr id="9275" name="Text Box 65"/>
          <p:cNvSpPr txBox="1">
            <a:spLocks noChangeArrowheads="1"/>
          </p:cNvSpPr>
          <p:nvPr/>
        </p:nvSpPr>
        <p:spPr bwMode="auto">
          <a:xfrm>
            <a:off x="0" y="5257800"/>
            <a:ext cx="4343400" cy="1600200"/>
          </a:xfrm>
          <a:prstGeom prst="rect">
            <a:avLst/>
          </a:prstGeom>
          <a:solidFill>
            <a:srgbClr val="FFFFFF"/>
          </a:solidFill>
          <a:ln w="25400">
            <a:solidFill>
              <a:srgbClr val="0000FF"/>
            </a:solidFill>
            <a:miter lim="800000"/>
            <a:headEnd type="none" w="sm" len="sm"/>
            <a:tailEnd type="none" w="med" len="lg"/>
          </a:ln>
        </p:spPr>
        <p:txBody>
          <a:bodyPr>
            <a:spAutoFit/>
          </a:bodyPr>
          <a:lstStyle>
            <a:lvl1pPr>
              <a:tabLst>
                <a:tab pos="911225" algn="l"/>
              </a:tabLst>
              <a:defRPr sz="2400" b="1">
                <a:solidFill>
                  <a:schemeClr val="tx1"/>
                </a:solidFill>
                <a:latin typeface="Times New Roman" charset="0"/>
                <a:ea typeface="ＭＳ Ｐゴシック" charset="0"/>
                <a:cs typeface="ＭＳ Ｐゴシック" charset="0"/>
              </a:defRPr>
            </a:lvl1pPr>
            <a:lvl2pPr marL="742950" indent="-285750">
              <a:tabLst>
                <a:tab pos="911225" algn="l"/>
              </a:tabLst>
              <a:defRPr sz="2400" b="1">
                <a:solidFill>
                  <a:schemeClr val="tx1"/>
                </a:solidFill>
                <a:latin typeface="Times New Roman" charset="0"/>
                <a:ea typeface="ＭＳ Ｐゴシック" charset="0"/>
              </a:defRPr>
            </a:lvl2pPr>
            <a:lvl3pPr marL="1143000" indent="-228600">
              <a:tabLst>
                <a:tab pos="911225" algn="l"/>
              </a:tabLst>
              <a:defRPr sz="2400" b="1">
                <a:solidFill>
                  <a:schemeClr val="tx1"/>
                </a:solidFill>
                <a:latin typeface="Times New Roman" charset="0"/>
                <a:ea typeface="ＭＳ Ｐゴシック" charset="0"/>
              </a:defRPr>
            </a:lvl3pPr>
            <a:lvl4pPr marL="1600200" indent="-228600">
              <a:tabLst>
                <a:tab pos="911225" algn="l"/>
              </a:tabLst>
              <a:defRPr sz="2400" b="1">
                <a:solidFill>
                  <a:schemeClr val="tx1"/>
                </a:solidFill>
                <a:latin typeface="Times New Roman" charset="0"/>
                <a:ea typeface="ＭＳ Ｐゴシック" charset="0"/>
              </a:defRPr>
            </a:lvl4pPr>
            <a:lvl5pPr marL="2057400" indent="-228600">
              <a:tabLst>
                <a:tab pos="911225" algn="l"/>
              </a:tabLst>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911225" algn="l"/>
              </a:tabLs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911225" algn="l"/>
              </a:tabLs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911225" algn="l"/>
              </a:tabLs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911225" algn="l"/>
              </a:tabLst>
              <a:defRPr sz="2400" b="1">
                <a:solidFill>
                  <a:schemeClr val="tx1"/>
                </a:solidFill>
                <a:latin typeface="Times New Roman" charset="0"/>
                <a:ea typeface="ＭＳ Ｐゴシック" charset="0"/>
              </a:defRPr>
            </a:lvl9pPr>
          </a:lstStyle>
          <a:p>
            <a:pPr algn="l">
              <a:spcBef>
                <a:spcPct val="20000"/>
              </a:spcBef>
              <a:buClr>
                <a:schemeClr val="tx1"/>
              </a:buClr>
              <a:buSzPct val="70000"/>
              <a:buFont typeface="Monotype Sorts" charset="0"/>
              <a:buNone/>
            </a:pPr>
            <a:r>
              <a:rPr kumimoji="1" lang="en-US" sz="1400">
                <a:solidFill>
                  <a:srgbClr val="0033CC"/>
                </a:solidFill>
                <a:latin typeface="Helvetica" charset="0"/>
                <a:cs typeface="Helvetica" charset="0"/>
              </a:rPr>
              <a:t>Achieved peak luminosities:</a:t>
            </a:r>
          </a:p>
          <a:p>
            <a:pPr algn="l">
              <a:spcBef>
                <a:spcPct val="20000"/>
              </a:spcBef>
              <a:buClr>
                <a:schemeClr val="tx1"/>
              </a:buClr>
              <a:buSzPct val="70000"/>
              <a:buFont typeface="Monotype Sorts" charset="0"/>
              <a:buNone/>
            </a:pPr>
            <a:r>
              <a:rPr kumimoji="1" lang="en-US" sz="1400" b="0">
                <a:solidFill>
                  <a:srgbClr val="0033CC"/>
                </a:solidFill>
                <a:latin typeface="Helvetica" charset="0"/>
                <a:cs typeface="Helvetica" charset="0"/>
              </a:rPr>
              <a:t>Au – Au (100 GeV/n)	195 </a:t>
            </a:r>
            <a:r>
              <a:rPr kumimoji="1" lang="en-US" sz="1400" b="0">
                <a:solidFill>
                  <a:srgbClr val="0033CC"/>
                </a:solidFill>
                <a:latin typeface="Helvetica" charset="0"/>
                <a:cs typeface="Helvetica" charset="0"/>
                <a:sym typeface="Symbol" charset="0"/>
              </a:rPr>
              <a:t> </a:t>
            </a:r>
            <a:r>
              <a:rPr kumimoji="1" lang="en-US" sz="1400" b="0">
                <a:solidFill>
                  <a:srgbClr val="0033CC"/>
                </a:solidFill>
                <a:latin typeface="Helvetica" charset="0"/>
                <a:cs typeface="Helvetica" charset="0"/>
              </a:rPr>
              <a:t>10</a:t>
            </a:r>
            <a:r>
              <a:rPr kumimoji="1" lang="en-US" sz="1400" b="0" baseline="30000">
                <a:solidFill>
                  <a:srgbClr val="0033CC"/>
                </a:solidFill>
                <a:latin typeface="Helvetica" charset="0"/>
                <a:cs typeface="Helvetica" charset="0"/>
              </a:rPr>
              <a:t>30</a:t>
            </a:r>
            <a:r>
              <a:rPr kumimoji="1" lang="en-US" sz="1400" b="0">
                <a:solidFill>
                  <a:srgbClr val="0033CC"/>
                </a:solidFill>
                <a:latin typeface="Helvetica" charset="0"/>
                <a:cs typeface="Helvetica" charset="0"/>
              </a:rPr>
              <a:t> cm</a:t>
            </a:r>
            <a:r>
              <a:rPr kumimoji="1" lang="en-US" sz="1400" b="0" baseline="30000">
                <a:solidFill>
                  <a:srgbClr val="0033CC"/>
                </a:solidFill>
                <a:latin typeface="Helvetica" charset="0"/>
                <a:cs typeface="Helvetica" charset="0"/>
              </a:rPr>
              <a:t>-2</a:t>
            </a:r>
            <a:r>
              <a:rPr kumimoji="1" lang="en-US" sz="900" b="0">
                <a:solidFill>
                  <a:srgbClr val="0033CC"/>
                </a:solidFill>
                <a:latin typeface="Helvetica" charset="0"/>
                <a:cs typeface="Helvetica" charset="0"/>
              </a:rPr>
              <a:t> </a:t>
            </a:r>
            <a:r>
              <a:rPr kumimoji="1" lang="en-US" sz="1400" b="0">
                <a:solidFill>
                  <a:srgbClr val="0033CC"/>
                </a:solidFill>
                <a:latin typeface="Helvetica" charset="0"/>
                <a:cs typeface="Helvetica" charset="0"/>
              </a:rPr>
              <a:t>s </a:t>
            </a:r>
            <a:r>
              <a:rPr kumimoji="1" lang="en-US" sz="1400" b="0" baseline="30000">
                <a:solidFill>
                  <a:srgbClr val="0033CC"/>
                </a:solidFill>
                <a:latin typeface="Helvetica" charset="0"/>
                <a:cs typeface="Helvetica" charset="0"/>
              </a:rPr>
              <a:t>-1</a:t>
            </a:r>
            <a:endParaRPr kumimoji="1" lang="en-US" sz="1400" b="0">
              <a:solidFill>
                <a:srgbClr val="0033CC"/>
              </a:solidFill>
              <a:latin typeface="Helvetica" charset="0"/>
              <a:cs typeface="Helvetica" charset="0"/>
            </a:endParaRPr>
          </a:p>
          <a:p>
            <a:pPr algn="l">
              <a:spcBef>
                <a:spcPct val="20000"/>
              </a:spcBef>
              <a:buClr>
                <a:srgbClr val="FFFFFF"/>
              </a:buClr>
              <a:buSzPct val="25000"/>
              <a:buFont typeface="Wingdings" charset="0"/>
              <a:buNone/>
            </a:pPr>
            <a:r>
              <a:rPr kumimoji="1" lang="en-US" sz="1400" b="0">
                <a:solidFill>
                  <a:srgbClr val="0033CC"/>
                </a:solidFill>
                <a:latin typeface="Helvetica" charset="0"/>
                <a:cs typeface="Helvetica" charset="0"/>
              </a:rPr>
              <a:t>p</a:t>
            </a:r>
            <a:r>
              <a:rPr kumimoji="1" lang="en-US" sz="1400" b="0">
                <a:solidFill>
                  <a:srgbClr val="0033CC"/>
                </a:solidFill>
                <a:latin typeface="Helvetica" charset="0"/>
                <a:cs typeface="Helvetica" charset="0"/>
                <a:sym typeface="Symbol" charset="0"/>
              </a:rPr>
              <a:t> </a:t>
            </a:r>
            <a:r>
              <a:rPr kumimoji="1" lang="en-US" sz="1400" b="0">
                <a:solidFill>
                  <a:srgbClr val="0033CC"/>
                </a:solidFill>
                <a:latin typeface="Helvetica" charset="0"/>
                <a:cs typeface="Helvetica" charset="0"/>
              </a:rPr>
              <a:t>– p</a:t>
            </a:r>
            <a:r>
              <a:rPr kumimoji="1" lang="en-US" sz="1400" b="0">
                <a:solidFill>
                  <a:srgbClr val="0033CC"/>
                </a:solidFill>
                <a:latin typeface="Helvetica" charset="0"/>
                <a:cs typeface="Helvetica" charset="0"/>
                <a:sym typeface="Symbol" charset="0"/>
              </a:rPr>
              <a:t> </a:t>
            </a:r>
            <a:r>
              <a:rPr kumimoji="1" lang="en-US" sz="1400" b="0">
                <a:solidFill>
                  <a:srgbClr val="0033CC"/>
                </a:solidFill>
                <a:latin typeface="Helvetica" charset="0"/>
                <a:cs typeface="Helvetica" charset="0"/>
              </a:rPr>
              <a:t> (255 GeV)	245 </a:t>
            </a:r>
            <a:r>
              <a:rPr kumimoji="1" lang="en-US" sz="1400" b="0">
                <a:solidFill>
                  <a:srgbClr val="0033CC"/>
                </a:solidFill>
                <a:latin typeface="Helvetica" charset="0"/>
                <a:cs typeface="Helvetica" charset="0"/>
                <a:sym typeface="Symbol" charset="0"/>
              </a:rPr>
              <a:t> </a:t>
            </a:r>
            <a:r>
              <a:rPr kumimoji="1" lang="en-US" sz="1400" b="0">
                <a:solidFill>
                  <a:srgbClr val="0033CC"/>
                </a:solidFill>
                <a:latin typeface="Helvetica" charset="0"/>
                <a:cs typeface="Helvetica" charset="0"/>
              </a:rPr>
              <a:t>10</a:t>
            </a:r>
            <a:r>
              <a:rPr kumimoji="1" lang="en-US" sz="1400" b="0" baseline="30000">
                <a:solidFill>
                  <a:srgbClr val="0033CC"/>
                </a:solidFill>
                <a:latin typeface="Helvetica" charset="0"/>
                <a:cs typeface="Helvetica" charset="0"/>
              </a:rPr>
              <a:t>30</a:t>
            </a:r>
            <a:r>
              <a:rPr kumimoji="1" lang="en-US" sz="1400" b="0">
                <a:solidFill>
                  <a:srgbClr val="0033CC"/>
                </a:solidFill>
                <a:latin typeface="Helvetica" charset="0"/>
                <a:cs typeface="Helvetica" charset="0"/>
              </a:rPr>
              <a:t> cm</a:t>
            </a:r>
            <a:r>
              <a:rPr kumimoji="1" lang="en-US" sz="1400" b="0" baseline="30000">
                <a:solidFill>
                  <a:srgbClr val="0033CC"/>
                </a:solidFill>
                <a:latin typeface="Helvetica" charset="0"/>
                <a:cs typeface="Helvetica" charset="0"/>
              </a:rPr>
              <a:t>-2</a:t>
            </a:r>
            <a:r>
              <a:rPr kumimoji="1" lang="en-US" sz="1400" b="0">
                <a:solidFill>
                  <a:srgbClr val="0033CC"/>
                </a:solidFill>
                <a:latin typeface="Helvetica" charset="0"/>
                <a:cs typeface="Helvetica" charset="0"/>
              </a:rPr>
              <a:t> s </a:t>
            </a:r>
            <a:r>
              <a:rPr kumimoji="1" lang="en-US" sz="1400" b="0" baseline="30000">
                <a:solidFill>
                  <a:srgbClr val="0033CC"/>
                </a:solidFill>
                <a:latin typeface="Helvetica" charset="0"/>
                <a:cs typeface="Helvetica" charset="0"/>
              </a:rPr>
              <a:t>-1</a:t>
            </a:r>
            <a:endParaRPr kumimoji="1" lang="en-US" sz="1400" b="0">
              <a:solidFill>
                <a:srgbClr val="0033CC"/>
              </a:solidFill>
              <a:latin typeface="Helvetica" charset="0"/>
              <a:cs typeface="Helvetica" charset="0"/>
            </a:endParaRPr>
          </a:p>
          <a:p>
            <a:pPr algn="l">
              <a:spcBef>
                <a:spcPct val="20000"/>
              </a:spcBef>
              <a:buClr>
                <a:srgbClr val="FFFFFF"/>
              </a:buClr>
              <a:buSzPct val="25000"/>
              <a:buFont typeface="Wingdings" charset="0"/>
              <a:buNone/>
            </a:pPr>
            <a:r>
              <a:rPr kumimoji="1" lang="en-US" sz="1400">
                <a:solidFill>
                  <a:srgbClr val="0033CC"/>
                </a:solidFill>
                <a:latin typeface="Helvetica" charset="0"/>
                <a:cs typeface="Helvetica" charset="0"/>
              </a:rPr>
              <a:t>Other large hadron colliders (scaled to 255 GeV):</a:t>
            </a:r>
          </a:p>
          <a:p>
            <a:pPr algn="l">
              <a:spcBef>
                <a:spcPct val="20000"/>
              </a:spcBef>
              <a:buClr>
                <a:srgbClr val="FFFFFF"/>
              </a:buClr>
              <a:buSzPct val="25000"/>
              <a:buFont typeface="Wingdings" charset="0"/>
              <a:buNone/>
            </a:pPr>
            <a:r>
              <a:rPr kumimoji="1" lang="en-US" sz="1400" b="0">
                <a:solidFill>
                  <a:srgbClr val="0033CC"/>
                </a:solidFill>
                <a:latin typeface="Helvetica" charset="0"/>
                <a:cs typeface="Helvetica" charset="0"/>
              </a:rPr>
              <a:t>Tevatron (p – pbar)	110 </a:t>
            </a:r>
            <a:r>
              <a:rPr kumimoji="1" lang="en-US" sz="1400" b="0">
                <a:solidFill>
                  <a:srgbClr val="0033CC"/>
                </a:solidFill>
                <a:latin typeface="Helvetica" charset="0"/>
                <a:cs typeface="Helvetica" charset="0"/>
                <a:sym typeface="Symbol" charset="0"/>
              </a:rPr>
              <a:t> </a:t>
            </a:r>
            <a:r>
              <a:rPr kumimoji="1" lang="en-US" sz="1400" b="0">
                <a:solidFill>
                  <a:srgbClr val="0033CC"/>
                </a:solidFill>
                <a:latin typeface="Helvetica" charset="0"/>
                <a:cs typeface="Helvetica" charset="0"/>
              </a:rPr>
              <a:t>10</a:t>
            </a:r>
            <a:r>
              <a:rPr kumimoji="1" lang="en-US" sz="1400" b="0" baseline="30000">
                <a:solidFill>
                  <a:srgbClr val="0033CC"/>
                </a:solidFill>
                <a:latin typeface="Helvetica" charset="0"/>
                <a:cs typeface="Helvetica" charset="0"/>
              </a:rPr>
              <a:t>30</a:t>
            </a:r>
            <a:r>
              <a:rPr kumimoji="1" lang="en-US" sz="1400" b="0">
                <a:solidFill>
                  <a:srgbClr val="0033CC"/>
                </a:solidFill>
                <a:latin typeface="Helvetica" charset="0"/>
                <a:cs typeface="Helvetica" charset="0"/>
              </a:rPr>
              <a:t> cm</a:t>
            </a:r>
            <a:r>
              <a:rPr kumimoji="1" lang="en-US" sz="1400" b="0" baseline="30000">
                <a:solidFill>
                  <a:srgbClr val="0033CC"/>
                </a:solidFill>
                <a:latin typeface="Helvetica" charset="0"/>
                <a:cs typeface="Helvetica" charset="0"/>
              </a:rPr>
              <a:t>-2</a:t>
            </a:r>
            <a:r>
              <a:rPr kumimoji="1" lang="en-US" sz="1400" b="0">
                <a:solidFill>
                  <a:srgbClr val="0033CC"/>
                </a:solidFill>
                <a:latin typeface="Helvetica" charset="0"/>
                <a:cs typeface="Helvetica" charset="0"/>
              </a:rPr>
              <a:t> s </a:t>
            </a:r>
            <a:r>
              <a:rPr kumimoji="1" lang="en-US" sz="1400" b="0" baseline="30000">
                <a:solidFill>
                  <a:srgbClr val="0033CC"/>
                </a:solidFill>
                <a:latin typeface="Helvetica" charset="0"/>
                <a:cs typeface="Helvetica" charset="0"/>
              </a:rPr>
              <a:t>-1</a:t>
            </a:r>
            <a:endParaRPr kumimoji="1" lang="en-US" sz="1400" b="0">
              <a:solidFill>
                <a:srgbClr val="0033CC"/>
              </a:solidFill>
              <a:latin typeface="Helvetica" charset="0"/>
              <a:cs typeface="Helvetica" charset="0"/>
            </a:endParaRPr>
          </a:p>
          <a:p>
            <a:pPr algn="l">
              <a:spcBef>
                <a:spcPct val="20000"/>
              </a:spcBef>
              <a:buClr>
                <a:srgbClr val="FFFFFF"/>
              </a:buClr>
              <a:buSzPct val="25000"/>
              <a:buFont typeface="Wingdings" charset="0"/>
              <a:buNone/>
            </a:pPr>
            <a:r>
              <a:rPr kumimoji="1" lang="en-US" sz="1400" b="0">
                <a:solidFill>
                  <a:srgbClr val="0033CC"/>
                </a:solidFill>
                <a:latin typeface="Helvetica" charset="0"/>
                <a:cs typeface="Helvetica" charset="0"/>
              </a:rPr>
              <a:t>LHC (p – p)                  	493 </a:t>
            </a:r>
            <a:r>
              <a:rPr kumimoji="1" lang="en-US" sz="1400" b="0">
                <a:solidFill>
                  <a:srgbClr val="0033CC"/>
                </a:solidFill>
                <a:latin typeface="Helvetica" charset="0"/>
                <a:cs typeface="Helvetica" charset="0"/>
                <a:sym typeface="Symbol" charset="0"/>
              </a:rPr>
              <a:t> </a:t>
            </a:r>
            <a:r>
              <a:rPr kumimoji="1" lang="en-US" sz="1400" b="0">
                <a:solidFill>
                  <a:srgbClr val="0033CC"/>
                </a:solidFill>
                <a:latin typeface="Helvetica" charset="0"/>
                <a:cs typeface="Helvetica" charset="0"/>
              </a:rPr>
              <a:t>10</a:t>
            </a:r>
            <a:r>
              <a:rPr kumimoji="1" lang="en-US" sz="1400" b="0" baseline="30000">
                <a:solidFill>
                  <a:srgbClr val="0033CC"/>
                </a:solidFill>
                <a:latin typeface="Helvetica" charset="0"/>
                <a:cs typeface="Helvetica" charset="0"/>
              </a:rPr>
              <a:t>30</a:t>
            </a:r>
            <a:r>
              <a:rPr kumimoji="1" lang="en-US" sz="1400" b="0">
                <a:solidFill>
                  <a:srgbClr val="0033CC"/>
                </a:solidFill>
                <a:latin typeface="Helvetica" charset="0"/>
                <a:cs typeface="Helvetica" charset="0"/>
              </a:rPr>
              <a:t> cm</a:t>
            </a:r>
            <a:r>
              <a:rPr kumimoji="1" lang="en-US" sz="1400" b="0" baseline="30000">
                <a:solidFill>
                  <a:srgbClr val="0033CC"/>
                </a:solidFill>
                <a:latin typeface="Helvetica" charset="0"/>
                <a:cs typeface="Helvetica" charset="0"/>
              </a:rPr>
              <a:t>-2</a:t>
            </a:r>
            <a:r>
              <a:rPr kumimoji="1" lang="en-US" sz="1400" b="0">
                <a:solidFill>
                  <a:srgbClr val="0033CC"/>
                </a:solidFill>
                <a:latin typeface="Helvetica" charset="0"/>
                <a:cs typeface="Helvetica" charset="0"/>
              </a:rPr>
              <a:t> s </a:t>
            </a:r>
            <a:r>
              <a:rPr kumimoji="1" lang="en-US" sz="1400" b="0" baseline="30000">
                <a:solidFill>
                  <a:srgbClr val="0033CC"/>
                </a:solidFill>
                <a:latin typeface="Helvetica" charset="0"/>
                <a:cs typeface="Helvetica" charset="0"/>
              </a:rPr>
              <a:t>-1</a:t>
            </a:r>
          </a:p>
        </p:txBody>
      </p:sp>
      <p:sp>
        <p:nvSpPr>
          <p:cNvPr id="9276" name="Line 66"/>
          <p:cNvSpPr>
            <a:spLocks noChangeShapeType="1"/>
          </p:cNvSpPr>
          <p:nvPr/>
        </p:nvSpPr>
        <p:spPr bwMode="auto">
          <a:xfrm>
            <a:off x="836613" y="3741738"/>
            <a:ext cx="220662" cy="100012"/>
          </a:xfrm>
          <a:prstGeom prst="line">
            <a:avLst/>
          </a:prstGeom>
          <a:noFill/>
          <a:ln w="25400">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7" name="Oval 67"/>
          <p:cNvSpPr>
            <a:spLocks noChangeArrowheads="1"/>
          </p:cNvSpPr>
          <p:nvPr/>
        </p:nvSpPr>
        <p:spPr bwMode="auto">
          <a:xfrm>
            <a:off x="1044575" y="3722688"/>
            <a:ext cx="473075" cy="166687"/>
          </a:xfrm>
          <a:prstGeom prst="ellipse">
            <a:avLst/>
          </a:prstGeom>
          <a:noFill/>
          <a:ln w="25400">
            <a:solidFill>
              <a:srgbClr val="33CC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charset="0"/>
              <a:cs typeface="Helvetica" charset="0"/>
            </a:endParaRPr>
          </a:p>
        </p:txBody>
      </p:sp>
      <p:sp>
        <p:nvSpPr>
          <p:cNvPr id="9278" name="Oval 68"/>
          <p:cNvSpPr>
            <a:spLocks noChangeArrowheads="1"/>
          </p:cNvSpPr>
          <p:nvPr/>
        </p:nvSpPr>
        <p:spPr bwMode="auto">
          <a:xfrm>
            <a:off x="1295400" y="3746500"/>
            <a:ext cx="1981200" cy="758825"/>
          </a:xfrm>
          <a:prstGeom prst="ellipse">
            <a:avLst/>
          </a:prstGeom>
          <a:noFill/>
          <a:ln w="254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Helvetica" charset="0"/>
              <a:cs typeface="Helvetica" charset="0"/>
            </a:endParaRPr>
          </a:p>
        </p:txBody>
      </p:sp>
      <p:sp>
        <p:nvSpPr>
          <p:cNvPr id="9279" name="Freeform 69"/>
          <p:cNvSpPr>
            <a:spLocks/>
          </p:cNvSpPr>
          <p:nvPr/>
        </p:nvSpPr>
        <p:spPr bwMode="auto">
          <a:xfrm>
            <a:off x="706438" y="3656013"/>
            <a:ext cx="246062" cy="107950"/>
          </a:xfrm>
          <a:custGeom>
            <a:avLst/>
            <a:gdLst>
              <a:gd name="T0" fmla="*/ 0 w 126"/>
              <a:gd name="T1" fmla="*/ 2147483647 h 67"/>
              <a:gd name="T2" fmla="*/ 2147483647 w 126"/>
              <a:gd name="T3" fmla="*/ 2147483647 h 67"/>
              <a:gd name="T4" fmla="*/ 2147483647 w 126"/>
              <a:gd name="T5" fmla="*/ 2147483647 h 67"/>
              <a:gd name="T6" fmla="*/ 2147483647 w 126"/>
              <a:gd name="T7" fmla="*/ 0 h 67"/>
              <a:gd name="T8" fmla="*/ 0 w 126"/>
              <a:gd name="T9" fmla="*/ 2147483647 h 67"/>
              <a:gd name="T10" fmla="*/ 0 60000 65536"/>
              <a:gd name="T11" fmla="*/ 0 60000 65536"/>
              <a:gd name="T12" fmla="*/ 0 60000 65536"/>
              <a:gd name="T13" fmla="*/ 0 60000 65536"/>
              <a:gd name="T14" fmla="*/ 0 60000 65536"/>
              <a:gd name="T15" fmla="*/ 0 w 126"/>
              <a:gd name="T16" fmla="*/ 0 h 67"/>
              <a:gd name="T17" fmla="*/ 126 w 126"/>
              <a:gd name="T18" fmla="*/ 67 h 67"/>
            </a:gdLst>
            <a:ahLst/>
            <a:cxnLst>
              <a:cxn ang="T10">
                <a:pos x="T0" y="T1"/>
              </a:cxn>
              <a:cxn ang="T11">
                <a:pos x="T2" y="T3"/>
              </a:cxn>
              <a:cxn ang="T12">
                <a:pos x="T4" y="T5"/>
              </a:cxn>
              <a:cxn ang="T13">
                <a:pos x="T6" y="T7"/>
              </a:cxn>
              <a:cxn ang="T14">
                <a:pos x="T8" y="T9"/>
              </a:cxn>
            </a:cxnLst>
            <a:rect l="T15" t="T16" r="T17" b="T18"/>
            <a:pathLst>
              <a:path w="126" h="67">
                <a:moveTo>
                  <a:pt x="0" y="24"/>
                </a:moveTo>
                <a:lnTo>
                  <a:pt x="93" y="67"/>
                </a:lnTo>
                <a:lnTo>
                  <a:pt x="126" y="45"/>
                </a:lnTo>
                <a:lnTo>
                  <a:pt x="33" y="0"/>
                </a:lnTo>
                <a:lnTo>
                  <a:pt x="0" y="24"/>
                </a:lnTo>
                <a:close/>
              </a:path>
            </a:pathLst>
          </a:custGeom>
          <a:solidFill>
            <a:srgbClr val="0066FF"/>
          </a:solidFill>
          <a:ln w="9525">
            <a:solidFill>
              <a:srgbClr val="0066FF"/>
            </a:solidFill>
            <a:round/>
            <a:headEnd/>
            <a:tailEnd/>
          </a:ln>
        </p:spPr>
        <p:txBody>
          <a:bodyPr/>
          <a:lstStyle/>
          <a:p>
            <a:endParaRPr lang="en-US"/>
          </a:p>
        </p:txBody>
      </p:sp>
      <p:sp>
        <p:nvSpPr>
          <p:cNvPr id="9280" name="Text Box 70"/>
          <p:cNvSpPr txBox="1">
            <a:spLocks noChangeArrowheads="1"/>
          </p:cNvSpPr>
          <p:nvPr/>
        </p:nvSpPr>
        <p:spPr bwMode="auto">
          <a:xfrm>
            <a:off x="546100" y="3352800"/>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EBIS</a:t>
            </a:r>
          </a:p>
        </p:txBody>
      </p:sp>
      <p:sp>
        <p:nvSpPr>
          <p:cNvPr id="9281" name="Text Box 70"/>
          <p:cNvSpPr txBox="1">
            <a:spLocks noChangeArrowheads="1"/>
          </p:cNvSpPr>
          <p:nvPr/>
        </p:nvSpPr>
        <p:spPr bwMode="auto">
          <a:xfrm>
            <a:off x="342900" y="3806825"/>
            <a:ext cx="595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solidFill>
                  <a:schemeClr val="bg1"/>
                </a:solidFill>
                <a:latin typeface="Helvetica" charset="0"/>
                <a:cs typeface="Helvetica" charset="0"/>
              </a:rPr>
              <a:t>BLIP</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514350" y="1857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sz="3600" dirty="0">
                <a:cs typeface="Comic Sans MS" charset="0"/>
              </a:rPr>
              <a:t>Electron </a:t>
            </a:r>
            <a:r>
              <a:rPr lang="en-US" sz="3600" dirty="0" smtClean="0">
                <a:cs typeface="Comic Sans MS" charset="0"/>
              </a:rPr>
              <a:t>Polarization </a:t>
            </a:r>
            <a:r>
              <a:rPr lang="en-US" sz="3600" dirty="0">
                <a:cs typeface="Comic Sans MS" charset="0"/>
              </a:rPr>
              <a:t>in eRHIC</a:t>
            </a:r>
          </a:p>
        </p:txBody>
      </p:sp>
      <p:sp>
        <p:nvSpPr>
          <p:cNvPr id="153603" name="Content Placeholder 2"/>
          <p:cNvSpPr>
            <a:spLocks noGrp="1"/>
          </p:cNvSpPr>
          <p:nvPr>
            <p:ph idx="1"/>
          </p:nvPr>
        </p:nvSpPr>
        <p:spPr>
          <a:xfrm>
            <a:off x="112057" y="1165618"/>
            <a:ext cx="4739641" cy="4267200"/>
          </a:xfrm>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pPr>
              <a:spcBef>
                <a:spcPts val="1008"/>
              </a:spcBef>
            </a:pPr>
            <a:r>
              <a:rPr lang="en-US" sz="1800" dirty="0">
                <a:solidFill>
                  <a:schemeClr val="tx2"/>
                </a:solidFill>
                <a:latin typeface="Helvetica" charset="0"/>
              </a:rPr>
              <a:t>90% longitudinally polarized e-beam from DC gun with super-lattice </a:t>
            </a:r>
            <a:r>
              <a:rPr lang="en-US" sz="1800" dirty="0" err="1">
                <a:solidFill>
                  <a:schemeClr val="tx2"/>
                </a:solidFill>
                <a:latin typeface="Helvetica" charset="0"/>
              </a:rPr>
              <a:t>GaAs</a:t>
            </a:r>
            <a:r>
              <a:rPr lang="en-US" sz="1800" dirty="0">
                <a:solidFill>
                  <a:schemeClr val="tx2"/>
                </a:solidFill>
                <a:latin typeface="Helvetica" charset="0"/>
              </a:rPr>
              <a:t>-photocathode with polarization sign reversal by changing </a:t>
            </a:r>
            <a:r>
              <a:rPr lang="en-US" sz="1800" dirty="0" err="1">
                <a:solidFill>
                  <a:schemeClr val="tx2"/>
                </a:solidFill>
                <a:latin typeface="Helvetica" charset="0"/>
              </a:rPr>
              <a:t>helicity</a:t>
            </a:r>
            <a:r>
              <a:rPr lang="en-US" sz="1800" dirty="0">
                <a:solidFill>
                  <a:schemeClr val="tx2"/>
                </a:solidFill>
                <a:latin typeface="Helvetica" charset="0"/>
              </a:rPr>
              <a:t> of laser photons.</a:t>
            </a:r>
          </a:p>
          <a:p>
            <a:pPr>
              <a:spcBef>
                <a:spcPts val="1008"/>
              </a:spcBef>
            </a:pPr>
            <a:r>
              <a:rPr lang="en-US" sz="1800" dirty="0">
                <a:solidFill>
                  <a:schemeClr val="tx2"/>
                </a:solidFill>
                <a:latin typeface="Helvetica" charset="0"/>
              </a:rPr>
              <a:t>Only longitudinal polarization is needed in the IPs. </a:t>
            </a:r>
          </a:p>
          <a:p>
            <a:pPr>
              <a:spcBef>
                <a:spcPts val="1008"/>
              </a:spcBef>
            </a:pPr>
            <a:r>
              <a:rPr lang="en-US" sz="1800" dirty="0">
                <a:solidFill>
                  <a:schemeClr val="tx2"/>
                </a:solidFill>
                <a:latin typeface="Helvetica" charset="0"/>
              </a:rPr>
              <a:t>eRHIC avoids  lengthy spin rotator insertions. Cost saving.</a:t>
            </a:r>
          </a:p>
          <a:p>
            <a:pPr>
              <a:spcBef>
                <a:spcPts val="1008"/>
              </a:spcBef>
            </a:pPr>
            <a:r>
              <a:rPr lang="en-US" sz="1800" dirty="0">
                <a:solidFill>
                  <a:schemeClr val="tx2"/>
                </a:solidFill>
                <a:latin typeface="Helvetica" charset="0"/>
              </a:rPr>
              <a:t>Integer number of 180-degrees spin rotations between the gun and IPs</a:t>
            </a:r>
          </a:p>
          <a:p>
            <a:pPr>
              <a:spcBef>
                <a:spcPts val="1008"/>
              </a:spcBef>
            </a:pPr>
            <a:r>
              <a:rPr lang="en-US" sz="1800" dirty="0">
                <a:solidFill>
                  <a:schemeClr val="tx2"/>
                </a:solidFill>
                <a:latin typeface="Helvetica" charset="0"/>
              </a:rPr>
              <a:t>With the linac energy of 1.322 </a:t>
            </a:r>
            <a:r>
              <a:rPr lang="en-US" sz="1800" dirty="0" err="1">
                <a:solidFill>
                  <a:schemeClr val="tx2"/>
                </a:solidFill>
                <a:latin typeface="Helvetica" charset="0"/>
              </a:rPr>
              <a:t>GeV</a:t>
            </a:r>
            <a:r>
              <a:rPr lang="en-US" sz="1800" dirty="0">
                <a:solidFill>
                  <a:schemeClr val="tx2"/>
                </a:solidFill>
                <a:latin typeface="Helvetica" charset="0"/>
              </a:rPr>
              <a:t> the polarization is longitudinal at both experimental IPs</a:t>
            </a:r>
          </a:p>
          <a:p>
            <a:pPr>
              <a:spcBef>
                <a:spcPts val="1008"/>
              </a:spcBef>
            </a:pPr>
            <a:r>
              <a:rPr lang="en-US" sz="1800" dirty="0">
                <a:solidFill>
                  <a:schemeClr val="tx2"/>
                </a:solidFill>
                <a:latin typeface="Helvetica" charset="0"/>
              </a:rPr>
              <a:t>To achieve 80% polarization up to 21.2 </a:t>
            </a:r>
            <a:r>
              <a:rPr lang="en-US" sz="1800" dirty="0" err="1">
                <a:solidFill>
                  <a:schemeClr val="tx2"/>
                </a:solidFill>
                <a:latin typeface="Helvetica" charset="0"/>
              </a:rPr>
              <a:t>GeV</a:t>
            </a:r>
            <a:r>
              <a:rPr lang="en-US" sz="1800" dirty="0">
                <a:solidFill>
                  <a:schemeClr val="tx2"/>
                </a:solidFill>
                <a:latin typeface="Helvetica" charset="0"/>
              </a:rPr>
              <a:t> harmonic cavities are used for the energy spread reduction</a:t>
            </a:r>
          </a:p>
          <a:p>
            <a:pPr marL="285750" indent="-285750">
              <a:lnSpc>
                <a:spcPct val="120000"/>
              </a:lnSpc>
              <a:buFont typeface="Arial"/>
              <a:buChar char="•"/>
              <a:defRPr/>
            </a:pPr>
            <a:endParaRPr lang="en-US" sz="1600" dirty="0">
              <a:solidFill>
                <a:srgbClr val="000090"/>
              </a:solidFill>
              <a:latin typeface="Arial"/>
              <a:cs typeface="Arial"/>
            </a:endParaRPr>
          </a:p>
          <a:p>
            <a:pPr>
              <a:lnSpc>
                <a:spcPct val="120000"/>
              </a:lnSpc>
              <a:defRPr/>
            </a:pPr>
            <a:endParaRPr lang="en-US" sz="1600" dirty="0" smtClean="0">
              <a:solidFill>
                <a:srgbClr val="000090"/>
              </a:solidFill>
              <a:latin typeface="Arial"/>
              <a:cs typeface="Arial"/>
            </a:endParaRPr>
          </a:p>
          <a:p>
            <a:pPr>
              <a:lnSpc>
                <a:spcPct val="120000"/>
              </a:lnSpc>
              <a:defRPr/>
            </a:pPr>
            <a:endParaRPr lang="en-US" sz="1400" dirty="0" smtClean="0">
              <a:solidFill>
                <a:srgbClr val="000090"/>
              </a:solidFill>
              <a:latin typeface="Arial"/>
              <a:cs typeface="Arial"/>
            </a:endParaRPr>
          </a:p>
        </p:txBody>
      </p:sp>
      <p:grpSp>
        <p:nvGrpSpPr>
          <p:cNvPr id="68" name="Group 67"/>
          <p:cNvGrpSpPr>
            <a:grpSpLocks noChangeAspect="1"/>
          </p:cNvGrpSpPr>
          <p:nvPr/>
        </p:nvGrpSpPr>
        <p:grpSpPr>
          <a:xfrm>
            <a:off x="5029200" y="914400"/>
            <a:ext cx="3910485" cy="3377406"/>
            <a:chOff x="5370513" y="1160463"/>
            <a:chExt cx="3400425" cy="2936874"/>
          </a:xfrm>
        </p:grpSpPr>
        <p:grpSp>
          <p:nvGrpSpPr>
            <p:cNvPr id="3" name="Group 139"/>
            <p:cNvGrpSpPr>
              <a:grpSpLocks/>
            </p:cNvGrpSpPr>
            <p:nvPr/>
          </p:nvGrpSpPr>
          <p:grpSpPr bwMode="auto">
            <a:xfrm>
              <a:off x="5370513" y="1160463"/>
              <a:ext cx="3400425" cy="2936874"/>
              <a:chOff x="1509521" y="2462267"/>
              <a:chExt cx="3401068" cy="2936863"/>
            </a:xfrm>
          </p:grpSpPr>
          <p:sp>
            <p:nvSpPr>
              <p:cNvPr id="674" name="Arc 673"/>
              <p:cNvSpPr>
                <a:spLocks noChangeAspect="1"/>
              </p:cNvSpPr>
              <p:nvPr/>
            </p:nvSpPr>
            <p:spPr>
              <a:xfrm rot="14400000">
                <a:off x="1537473" y="3142343"/>
                <a:ext cx="1706556" cy="1705297"/>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76" name="Arc 675"/>
              <p:cNvSpPr>
                <a:spLocks noChangeAspect="1"/>
              </p:cNvSpPr>
              <p:nvPr/>
            </p:nvSpPr>
            <p:spPr>
              <a:xfrm rot="7200000">
                <a:off x="2156714" y="3497942"/>
                <a:ext cx="1704969" cy="1706886"/>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79" name="Arc 678"/>
              <p:cNvSpPr>
                <a:spLocks noChangeAspect="1"/>
              </p:cNvSpPr>
              <p:nvPr/>
            </p:nvSpPr>
            <p:spPr>
              <a:xfrm rot="14400000">
                <a:off x="1558114" y="3142343"/>
                <a:ext cx="1706556" cy="1705297"/>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99" name="Arc 698"/>
              <p:cNvSpPr>
                <a:spLocks noChangeAspect="1"/>
              </p:cNvSpPr>
              <p:nvPr/>
            </p:nvSpPr>
            <p:spPr>
              <a:xfrm rot="7200000">
                <a:off x="2176563" y="3519372"/>
                <a:ext cx="1724019" cy="1724351"/>
              </a:xfrm>
              <a:prstGeom prst="arc">
                <a:avLst>
                  <a:gd name="adj1" fmla="val 16200000"/>
                  <a:gd name="adj2" fmla="val 19814795"/>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00" name="Arc 699"/>
              <p:cNvSpPr>
                <a:spLocks noChangeAspect="1"/>
              </p:cNvSpPr>
              <p:nvPr/>
            </p:nvSpPr>
            <p:spPr>
              <a:xfrm rot="14400000" flipH="1">
                <a:off x="1702603" y="3539216"/>
                <a:ext cx="1704969" cy="1706886"/>
              </a:xfrm>
              <a:prstGeom prst="arc">
                <a:avLst>
                  <a:gd name="adj1" fmla="val 16422016"/>
                  <a:gd name="adj2" fmla="val 19177121"/>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01" name="Arc 700"/>
              <p:cNvSpPr>
                <a:spLocks noChangeAspect="1"/>
              </p:cNvSpPr>
              <p:nvPr/>
            </p:nvSpPr>
            <p:spPr>
              <a:xfrm rot="18000000" flipH="1">
                <a:off x="1508892" y="3148693"/>
                <a:ext cx="1706556" cy="1705297"/>
              </a:xfrm>
              <a:prstGeom prst="arc">
                <a:avLst>
                  <a:gd name="adj1" fmla="val 16200000"/>
                  <a:gd name="adj2" fmla="val 18366053"/>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4639" name="Text Box 19"/>
              <p:cNvSpPr txBox="1">
                <a:spLocks noChangeArrowheads="1"/>
              </p:cNvSpPr>
              <p:nvPr/>
            </p:nvSpPr>
            <p:spPr bwMode="auto">
              <a:xfrm>
                <a:off x="4199972" y="3399684"/>
                <a:ext cx="710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b="1">
                    <a:latin typeface="Times New Roman" charset="0"/>
                    <a:cs typeface="Times New Roman" charset="0"/>
                  </a:rPr>
                  <a:t>Polarized </a:t>
                </a:r>
              </a:p>
              <a:p>
                <a:r>
                  <a:rPr lang="en-US" sz="900" b="1">
                    <a:latin typeface="Times New Roman" charset="0"/>
                    <a:cs typeface="Times New Roman" charset="0"/>
                  </a:rPr>
                  <a:t>e-gun</a:t>
                </a:r>
              </a:p>
            </p:txBody>
          </p:sp>
          <p:sp>
            <p:nvSpPr>
              <p:cNvPr id="671" name="Arc 670"/>
              <p:cNvSpPr>
                <a:spLocks noChangeAspect="1"/>
              </p:cNvSpPr>
              <p:nvPr/>
            </p:nvSpPr>
            <p:spPr>
              <a:xfrm>
                <a:off x="2150992" y="2801991"/>
                <a:ext cx="1705297" cy="1706556"/>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72" name="Arc 671"/>
              <p:cNvSpPr>
                <a:spLocks noChangeAspect="1"/>
              </p:cNvSpPr>
              <p:nvPr/>
            </p:nvSpPr>
            <p:spPr>
              <a:xfrm>
                <a:off x="2157343" y="2782941"/>
                <a:ext cx="1706885" cy="1706556"/>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73" name="Arc 672"/>
              <p:cNvSpPr>
                <a:spLocks noChangeAspect="1"/>
              </p:cNvSpPr>
              <p:nvPr/>
            </p:nvSpPr>
            <p:spPr>
              <a:xfrm rot="18000000">
                <a:off x="1742299" y="2783569"/>
                <a:ext cx="1706556" cy="1705297"/>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75" name="Arc 674"/>
              <p:cNvSpPr>
                <a:spLocks noChangeAspect="1"/>
              </p:cNvSpPr>
              <p:nvPr/>
            </p:nvSpPr>
            <p:spPr>
              <a:xfrm rot="10800000">
                <a:off x="1741340" y="3500488"/>
                <a:ext cx="1705297" cy="1704969"/>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77" name="Arc 676"/>
              <p:cNvSpPr>
                <a:spLocks noChangeAspect="1"/>
              </p:cNvSpPr>
              <p:nvPr/>
            </p:nvSpPr>
            <p:spPr>
              <a:xfrm rot="3600000">
                <a:off x="2365509" y="3141550"/>
                <a:ext cx="1704969" cy="1705297"/>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78" name="Arc 677"/>
              <p:cNvSpPr>
                <a:spLocks noChangeAspect="1"/>
              </p:cNvSpPr>
              <p:nvPr/>
            </p:nvSpPr>
            <p:spPr>
              <a:xfrm rot="18000000">
                <a:off x="1755001" y="2799444"/>
                <a:ext cx="1706556" cy="1705297"/>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80" name="Arc 679"/>
              <p:cNvSpPr>
                <a:spLocks noChangeAspect="1"/>
              </p:cNvSpPr>
              <p:nvPr/>
            </p:nvSpPr>
            <p:spPr>
              <a:xfrm rot="10800000">
                <a:off x="1754042" y="3483025"/>
                <a:ext cx="1705297" cy="1704969"/>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81" name="Arc 680"/>
              <p:cNvSpPr>
                <a:spLocks noChangeAspect="1"/>
              </p:cNvSpPr>
              <p:nvPr/>
            </p:nvSpPr>
            <p:spPr>
              <a:xfrm rot="7200000">
                <a:off x="2146393" y="3481274"/>
                <a:ext cx="1704969" cy="1705297"/>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82" name="Arc 681"/>
              <p:cNvSpPr>
                <a:spLocks noChangeAspect="1"/>
              </p:cNvSpPr>
              <p:nvPr/>
            </p:nvSpPr>
            <p:spPr>
              <a:xfrm rot="7200000" flipH="1">
                <a:off x="2344075" y="3135993"/>
                <a:ext cx="1706556" cy="1705297"/>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4649" name="Line 184"/>
              <p:cNvSpPr>
                <a:spLocks noChangeShapeType="1"/>
              </p:cNvSpPr>
              <p:nvPr/>
            </p:nvSpPr>
            <p:spPr bwMode="auto">
              <a:xfrm rot="18000000" flipV="1">
                <a:off x="3634625" y="4587447"/>
                <a:ext cx="426414" cy="0"/>
              </a:xfrm>
              <a:prstGeom prst="line">
                <a:avLst/>
              </a:prstGeom>
              <a:noFill/>
              <a:ln w="762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650" name="Line 184"/>
              <p:cNvSpPr>
                <a:spLocks noChangeShapeType="1"/>
              </p:cNvSpPr>
              <p:nvPr/>
            </p:nvSpPr>
            <p:spPr bwMode="auto">
              <a:xfrm rot="14400000" flipV="1">
                <a:off x="3627710" y="3386566"/>
                <a:ext cx="426414" cy="0"/>
              </a:xfrm>
              <a:prstGeom prst="line">
                <a:avLst/>
              </a:prstGeom>
              <a:noFill/>
              <a:ln w="762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651" name="Line 184"/>
              <p:cNvSpPr>
                <a:spLocks noChangeShapeType="1"/>
              </p:cNvSpPr>
              <p:nvPr/>
            </p:nvSpPr>
            <p:spPr bwMode="auto">
              <a:xfrm flipV="1">
                <a:off x="2582843" y="2792522"/>
                <a:ext cx="426414" cy="0"/>
              </a:xfrm>
              <a:prstGeom prst="line">
                <a:avLst/>
              </a:prstGeom>
              <a:noFill/>
              <a:ln w="762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652" name="Line 184"/>
              <p:cNvSpPr>
                <a:spLocks noChangeShapeType="1"/>
              </p:cNvSpPr>
              <p:nvPr/>
            </p:nvSpPr>
            <p:spPr bwMode="auto">
              <a:xfrm rot="18000000" flipV="1">
                <a:off x="1546527" y="3399707"/>
                <a:ext cx="426414" cy="0"/>
              </a:xfrm>
              <a:prstGeom prst="line">
                <a:avLst/>
              </a:prstGeom>
              <a:noFill/>
              <a:ln w="76200">
                <a:solidFill>
                  <a:srgbClr val="29FF1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653" name="Line 184"/>
              <p:cNvSpPr>
                <a:spLocks noChangeShapeType="1"/>
              </p:cNvSpPr>
              <p:nvPr/>
            </p:nvSpPr>
            <p:spPr bwMode="auto">
              <a:xfrm rot="14400000" flipV="1">
                <a:off x="1552450" y="4602253"/>
                <a:ext cx="426414" cy="0"/>
              </a:xfrm>
              <a:prstGeom prst="line">
                <a:avLst/>
              </a:prstGeom>
              <a:noFill/>
              <a:ln w="762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654" name="Line 184"/>
              <p:cNvSpPr>
                <a:spLocks noChangeShapeType="1"/>
              </p:cNvSpPr>
              <p:nvPr/>
            </p:nvSpPr>
            <p:spPr bwMode="auto">
              <a:xfrm flipV="1">
                <a:off x="2499755" y="5201406"/>
                <a:ext cx="426414" cy="0"/>
              </a:xfrm>
              <a:prstGeom prst="line">
                <a:avLst/>
              </a:prstGeom>
              <a:noFill/>
              <a:ln w="762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655" name="Rectangle 13"/>
              <p:cNvSpPr>
                <a:spLocks noChangeArrowheads="1"/>
              </p:cNvSpPr>
              <p:nvPr/>
            </p:nvSpPr>
            <p:spPr bwMode="auto">
              <a:xfrm rot="10800000">
                <a:off x="2643373" y="5134038"/>
                <a:ext cx="130293" cy="134735"/>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p>
                <a:pPr eaLnBrk="0" hangingPunct="0"/>
                <a:endParaRPr lang="en-US">
                  <a:latin typeface="Comic Sans MS" charset="0"/>
                  <a:cs typeface="Comic Sans MS" charset="0"/>
                </a:endParaRPr>
              </a:p>
            </p:txBody>
          </p:sp>
          <p:sp>
            <p:nvSpPr>
              <p:cNvPr id="154656" name="Rectangle 136"/>
              <p:cNvSpPr>
                <a:spLocks noChangeArrowheads="1"/>
              </p:cNvSpPr>
              <p:nvPr/>
            </p:nvSpPr>
            <p:spPr bwMode="auto">
              <a:xfrm rot="3600000">
                <a:off x="1700264" y="4536654"/>
                <a:ext cx="130293" cy="134735"/>
              </a:xfrm>
              <a:prstGeom prst="rect">
                <a:avLst/>
              </a:prstGeom>
              <a:blipFill dpi="0" rotWithShape="1">
                <a:blip r:embed="rId5"/>
                <a:srcRect/>
                <a:tile tx="0" ty="0" sx="100000" sy="100000" flip="none" algn="tl"/>
              </a:blipFill>
              <a:ln w="9525">
                <a:solidFill>
                  <a:schemeClr val="tx1"/>
                </a:solidFill>
                <a:miter lim="800000"/>
                <a:headEnd/>
                <a:tailEnd/>
              </a:ln>
            </p:spPr>
            <p:txBody>
              <a:bodyPr wrap="none" anchor="ctr"/>
              <a:lstStyle/>
              <a:p>
                <a:pPr eaLnBrk="0" hangingPunct="0"/>
                <a:endParaRPr lang="en-US">
                  <a:latin typeface="Comic Sans MS" charset="0"/>
                  <a:cs typeface="Comic Sans MS" charset="0"/>
                </a:endParaRPr>
              </a:p>
            </p:txBody>
          </p:sp>
          <p:cxnSp>
            <p:nvCxnSpPr>
              <p:cNvPr id="693" name="Straight Connector 692"/>
              <p:cNvCxnSpPr/>
              <p:nvPr/>
            </p:nvCxnSpPr>
            <p:spPr>
              <a:xfrm rot="16200000" flipH="1">
                <a:off x="3648327" y="3268689"/>
                <a:ext cx="398461" cy="25246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697" name="Arc 696"/>
              <p:cNvSpPr>
                <a:spLocks noChangeAspect="1"/>
              </p:cNvSpPr>
              <p:nvPr/>
            </p:nvSpPr>
            <p:spPr>
              <a:xfrm rot="3600000">
                <a:off x="2413937" y="3140756"/>
                <a:ext cx="1704969" cy="1706886"/>
              </a:xfrm>
              <a:prstGeom prst="arc">
                <a:avLst>
                  <a:gd name="adj1" fmla="val 16000953"/>
                  <a:gd name="adj2" fmla="val 19742576"/>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4659" name="Line 184"/>
              <p:cNvSpPr>
                <a:spLocks noChangeShapeType="1"/>
              </p:cNvSpPr>
              <p:nvPr/>
            </p:nvSpPr>
            <p:spPr bwMode="auto">
              <a:xfrm rot="18000000" flipV="1">
                <a:off x="3655925" y="4620716"/>
                <a:ext cx="46905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4660" name="Line 184"/>
              <p:cNvSpPr>
                <a:spLocks noChangeShapeType="1"/>
              </p:cNvSpPr>
              <p:nvPr/>
            </p:nvSpPr>
            <p:spPr bwMode="auto">
              <a:xfrm rot="18000000" flipV="1">
                <a:off x="1503740" y="3375615"/>
                <a:ext cx="46905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3" name="Arc 702"/>
              <p:cNvSpPr>
                <a:spLocks noChangeAspect="1"/>
              </p:cNvSpPr>
              <p:nvPr/>
            </p:nvSpPr>
            <p:spPr>
              <a:xfrm>
                <a:off x="2174809" y="2751191"/>
                <a:ext cx="1705297" cy="1706556"/>
              </a:xfrm>
              <a:prstGeom prst="arc">
                <a:avLst>
                  <a:gd name="adj1" fmla="val 16289353"/>
                  <a:gd name="adj2" fmla="val 19765675"/>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05" name="Arc 704"/>
              <p:cNvSpPr>
                <a:spLocks noChangeAspect="1"/>
              </p:cNvSpPr>
              <p:nvPr/>
            </p:nvSpPr>
            <p:spPr>
              <a:xfrm rot="18000000">
                <a:off x="1739122" y="2750233"/>
                <a:ext cx="1706557" cy="1705297"/>
              </a:xfrm>
              <a:prstGeom prst="arc">
                <a:avLst>
                  <a:gd name="adj1" fmla="val 16200000"/>
                  <a:gd name="adj2" fmla="val 19398097"/>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06" name="Arc 705"/>
              <p:cNvSpPr/>
              <p:nvPr/>
            </p:nvSpPr>
            <p:spPr>
              <a:xfrm rot="16200000" flipH="1" flipV="1">
                <a:off x="2644021" y="4877572"/>
                <a:ext cx="171449" cy="684342"/>
              </a:xfrm>
              <a:prstGeom prst="arc">
                <a:avLst>
                  <a:gd name="adj1" fmla="val 16422988"/>
                  <a:gd name="adj2" fmla="val 5355101"/>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4" name="Group 344"/>
              <p:cNvGrpSpPr>
                <a:grpSpLocks/>
              </p:cNvGrpSpPr>
              <p:nvPr/>
            </p:nvGrpSpPr>
            <p:grpSpPr bwMode="auto">
              <a:xfrm rot="3753617">
                <a:off x="1245914" y="4393374"/>
                <a:ext cx="896867" cy="171751"/>
                <a:chOff x="7417613" y="4406900"/>
                <a:chExt cx="1923240" cy="368302"/>
              </a:xfrm>
            </p:grpSpPr>
            <p:sp>
              <p:nvSpPr>
                <p:cNvPr id="770" name="Arc 769"/>
                <p:cNvSpPr/>
                <p:nvPr/>
              </p:nvSpPr>
              <p:spPr>
                <a:xfrm rot="16200000" flipH="1" flipV="1">
                  <a:off x="8357398" y="3806832"/>
                  <a:ext cx="367725" cy="1586367"/>
                </a:xfrm>
                <a:prstGeom prst="arc">
                  <a:avLst>
                    <a:gd name="adj1" fmla="val 16558651"/>
                    <a:gd name="adj2" fmla="val 4363896"/>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772" name="Straight Connector 771"/>
                <p:cNvCxnSpPr>
                  <a:endCxn id="770" idx="2"/>
                </p:cNvCxnSpPr>
                <p:nvPr/>
              </p:nvCxnSpPr>
              <p:spPr>
                <a:xfrm rot="12446383" flipH="1">
                  <a:off x="7407658" y="4583217"/>
                  <a:ext cx="667227" cy="11576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711" name="Straight Arrow Connector 710"/>
              <p:cNvCxnSpPr/>
              <p:nvPr/>
            </p:nvCxnSpPr>
            <p:spPr>
              <a:xfrm rot="16200000" flipV="1">
                <a:off x="3548291" y="2827370"/>
                <a:ext cx="361949" cy="2064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14" name="Arc 713"/>
              <p:cNvSpPr/>
              <p:nvPr/>
            </p:nvSpPr>
            <p:spPr>
              <a:xfrm rot="16200000" flipH="1" flipV="1">
                <a:off x="2682922" y="2327258"/>
                <a:ext cx="171449" cy="739915"/>
              </a:xfrm>
              <a:prstGeom prst="arc">
                <a:avLst>
                  <a:gd name="adj1" fmla="val 16856970"/>
                  <a:gd name="adj2" fmla="val 4705417"/>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4667" name="Rectangle 13"/>
              <p:cNvSpPr>
                <a:spLocks noChangeArrowheads="1"/>
              </p:cNvSpPr>
              <p:nvPr/>
            </p:nvSpPr>
            <p:spPr bwMode="auto">
              <a:xfrm rot="10800000">
                <a:off x="2731150" y="2720453"/>
                <a:ext cx="130293" cy="134735"/>
              </a:xfrm>
              <a:prstGeom prst="rect">
                <a:avLst/>
              </a:prstGeom>
              <a:blipFill dpi="0" rotWithShape="1">
                <a:blip r:embed="rId6"/>
                <a:srcRect/>
                <a:tile tx="0" ty="0" sx="100000" sy="100000" flip="none" algn="tl"/>
              </a:blipFill>
              <a:ln w="9525">
                <a:solidFill>
                  <a:schemeClr val="tx1"/>
                </a:solidFill>
                <a:miter lim="800000"/>
                <a:headEnd/>
                <a:tailEnd/>
              </a:ln>
            </p:spPr>
            <p:txBody>
              <a:bodyPr wrap="none" anchor="ctr"/>
              <a:lstStyle/>
              <a:p>
                <a:pPr eaLnBrk="0" hangingPunct="0"/>
                <a:endParaRPr lang="en-US">
                  <a:latin typeface="Comic Sans MS" charset="0"/>
                  <a:cs typeface="Comic Sans MS" charset="0"/>
                </a:endParaRPr>
              </a:p>
            </p:txBody>
          </p:sp>
          <p:cxnSp>
            <p:nvCxnSpPr>
              <p:cNvPr id="717" name="Straight Arrow Connector 716"/>
              <p:cNvCxnSpPr/>
              <p:nvPr/>
            </p:nvCxnSpPr>
            <p:spPr>
              <a:xfrm rot="10800000">
                <a:off x="2643210" y="2606728"/>
                <a:ext cx="317560" cy="1588"/>
              </a:xfrm>
              <a:prstGeom prst="straightConnector1">
                <a:avLst/>
              </a:prstGeom>
              <a:ln w="28575"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19" name="Straight Arrow Connector 718"/>
              <p:cNvCxnSpPr/>
              <p:nvPr/>
            </p:nvCxnSpPr>
            <p:spPr>
              <a:xfrm rot="16200000" flipH="1">
                <a:off x="1884281" y="2954378"/>
                <a:ext cx="406398" cy="117497"/>
              </a:xfrm>
              <a:prstGeom prst="straightConnector1">
                <a:avLst/>
              </a:prstGeom>
              <a:ln w="28575"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0" name="Straight Arrow Connector 719"/>
              <p:cNvCxnSpPr/>
              <p:nvPr/>
            </p:nvCxnSpPr>
            <p:spPr>
              <a:xfrm>
                <a:off x="2487606" y="4953045"/>
                <a:ext cx="438233"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21" name="Straight Arrow Connector 720"/>
              <p:cNvCxnSpPr/>
              <p:nvPr/>
            </p:nvCxnSpPr>
            <p:spPr>
              <a:xfrm rot="5400000">
                <a:off x="1763596" y="2844830"/>
                <a:ext cx="280987" cy="2302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24" name="Straight Arrow Connector 723"/>
              <p:cNvCxnSpPr/>
              <p:nvPr/>
            </p:nvCxnSpPr>
            <p:spPr>
              <a:xfrm flipV="1">
                <a:off x="3832472" y="2789291"/>
                <a:ext cx="331851" cy="311149"/>
              </a:xfrm>
              <a:prstGeom prst="straightConnector1">
                <a:avLst/>
              </a:prstGeom>
              <a:ln w="28575"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5" name="Straight Arrow Connector 724"/>
              <p:cNvCxnSpPr/>
              <p:nvPr/>
            </p:nvCxnSpPr>
            <p:spPr>
              <a:xfrm flipV="1">
                <a:off x="2478079" y="5060994"/>
                <a:ext cx="416004" cy="11113"/>
              </a:xfrm>
              <a:prstGeom prst="straightConnector1">
                <a:avLst/>
              </a:prstGeom>
              <a:ln w="28575"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4674" name="TextBox 859"/>
              <p:cNvSpPr txBox="1">
                <a:spLocks noChangeArrowheads="1"/>
              </p:cNvSpPr>
              <p:nvPr/>
            </p:nvSpPr>
            <p:spPr bwMode="auto">
              <a:xfrm>
                <a:off x="2338573" y="4489190"/>
                <a:ext cx="733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Symbol" charset="0"/>
                    <a:cs typeface="Symbol" charset="0"/>
                  </a:rPr>
                  <a:t>j</a:t>
                </a:r>
                <a:r>
                  <a:rPr lang="en-US" sz="1800" i="1" baseline="-25000"/>
                  <a:t>d, </a:t>
                </a:r>
                <a:r>
                  <a:rPr lang="en-US" sz="1800" i="1">
                    <a:latin typeface="Symbol" charset="0"/>
                    <a:cs typeface="Symbol" charset="0"/>
                  </a:rPr>
                  <a:t>g</a:t>
                </a:r>
                <a:r>
                  <a:rPr lang="en-US" sz="1800" i="1" baseline="-25000"/>
                  <a:t>d</a:t>
                </a:r>
              </a:p>
            </p:txBody>
          </p:sp>
          <p:sp>
            <p:nvSpPr>
              <p:cNvPr id="154675" name="TextBox 860"/>
              <p:cNvSpPr txBox="1">
                <a:spLocks noChangeArrowheads="1"/>
              </p:cNvSpPr>
              <p:nvPr/>
            </p:nvSpPr>
            <p:spPr bwMode="auto">
              <a:xfrm>
                <a:off x="4263886" y="3748159"/>
                <a:ext cx="5812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latin typeface="Symbol" charset="0"/>
                    <a:cs typeface="Symbol" charset="0"/>
                  </a:rPr>
                  <a:t>j</a:t>
                </a:r>
                <a:r>
                  <a:rPr lang="en-US" sz="1400" i="1" baseline="-25000"/>
                  <a:t>0, </a:t>
                </a:r>
                <a:r>
                  <a:rPr lang="en-US" sz="1400" i="1">
                    <a:latin typeface="Symbol" charset="0"/>
                    <a:cs typeface="Symbol" charset="0"/>
                  </a:rPr>
                  <a:t>g</a:t>
                </a:r>
                <a:r>
                  <a:rPr lang="en-US" sz="1400" i="1" baseline="-25000"/>
                  <a:t>0</a:t>
                </a:r>
              </a:p>
            </p:txBody>
          </p:sp>
          <p:sp>
            <p:nvSpPr>
              <p:cNvPr id="874" name="Arc 873"/>
              <p:cNvSpPr>
                <a:spLocks noChangeAspect="1"/>
              </p:cNvSpPr>
              <p:nvPr/>
            </p:nvSpPr>
            <p:spPr>
              <a:xfrm rot="6610650" flipH="1" flipV="1">
                <a:off x="3715004" y="2832123"/>
                <a:ext cx="304799" cy="304858"/>
              </a:xfrm>
              <a:prstGeom prst="arc">
                <a:avLst>
                  <a:gd name="adj1" fmla="val 16730571"/>
                  <a:gd name="adj2" fmla="val 2700000"/>
                </a:avLst>
              </a:prstGeom>
              <a:ln w="28575" cap="flat" cmpd="sng" algn="ctr">
                <a:solidFill>
                  <a:srgbClr val="66006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4677" name="TextBox 874"/>
              <p:cNvSpPr txBox="1">
                <a:spLocks noChangeArrowheads="1"/>
              </p:cNvSpPr>
              <p:nvPr/>
            </p:nvSpPr>
            <p:spPr bwMode="auto">
              <a:xfrm>
                <a:off x="3731183" y="2462267"/>
                <a:ext cx="2929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Symbol" charset="0"/>
                    <a:cs typeface="Symbol" charset="0"/>
                  </a:rPr>
                  <a:t>j</a:t>
                </a:r>
              </a:p>
            </p:txBody>
          </p:sp>
          <p:sp>
            <p:nvSpPr>
              <p:cNvPr id="154678" name="TextBox 884"/>
              <p:cNvSpPr txBox="1">
                <a:spLocks noChangeArrowheads="1"/>
              </p:cNvSpPr>
              <p:nvPr/>
            </p:nvSpPr>
            <p:spPr bwMode="auto">
              <a:xfrm>
                <a:off x="1834353" y="3496172"/>
                <a:ext cx="1952107" cy="83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Comic Sans MS" charset="0"/>
                    <a:cs typeface="Comic Sans MS" charset="0"/>
                  </a:rPr>
                  <a:t>   </a:t>
                </a:r>
                <a:r>
                  <a:rPr lang="en-US" sz="1600" baseline="-25000" dirty="0">
                    <a:latin typeface="Comic Sans MS" charset="0"/>
                    <a:cs typeface="Comic Sans MS" charset="0"/>
                  </a:rPr>
                  <a:t> </a:t>
                </a:r>
                <a:r>
                  <a:rPr lang="en-US" sz="1600" baseline="-25000" dirty="0">
                    <a:solidFill>
                      <a:srgbClr val="000090"/>
                    </a:solidFill>
                    <a:latin typeface="Comic Sans MS" charset="0"/>
                    <a:cs typeface="Comic Sans MS" charset="0"/>
                  </a:rPr>
                  <a:t>stays in horizontal plane</a:t>
                </a:r>
              </a:p>
              <a:p>
                <a:pPr eaLnBrk="1" hangingPunct="1"/>
                <a:r>
                  <a:rPr lang="en-US" sz="1600" baseline="-25000" dirty="0">
                    <a:solidFill>
                      <a:srgbClr val="000090"/>
                    </a:solidFill>
                    <a:latin typeface="Comic Sans MS" charset="0"/>
                    <a:cs typeface="Comic Sans MS" charset="0"/>
                  </a:rPr>
                  <a:t>and rotates in arcs around </a:t>
                </a:r>
              </a:p>
              <a:p>
                <a:pPr eaLnBrk="1" hangingPunct="1"/>
                <a:r>
                  <a:rPr lang="en-US" sz="1600" baseline="-25000" dirty="0">
                    <a:solidFill>
                      <a:srgbClr val="000090"/>
                    </a:solidFill>
                    <a:latin typeface="Comic Sans MS" charset="0"/>
                    <a:cs typeface="Comic Sans MS" charset="0"/>
                  </a:rPr>
                  <a:t>vertical direction</a:t>
                </a:r>
              </a:p>
              <a:p>
                <a:pPr eaLnBrk="1" hangingPunct="1"/>
                <a:endParaRPr lang="en-US" sz="1600" baseline="-25000" dirty="0">
                  <a:latin typeface="Comic Sans MS" charset="0"/>
                  <a:cs typeface="Comic Sans MS" charset="0"/>
                </a:endParaRPr>
              </a:p>
            </p:txBody>
          </p:sp>
          <p:cxnSp>
            <p:nvCxnSpPr>
              <p:cNvPr id="164" name="Curved Connector 163"/>
              <p:cNvCxnSpPr/>
              <p:nvPr/>
            </p:nvCxnSpPr>
            <p:spPr>
              <a:xfrm rot="18060000" flipH="1">
                <a:off x="1550815" y="3525881"/>
                <a:ext cx="115888" cy="61925"/>
              </a:xfrm>
              <a:prstGeom prst="curvedConnector3">
                <a:avLst>
                  <a:gd name="adj1" fmla="val 50000"/>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5" name="Line 184"/>
              <p:cNvSpPr>
                <a:spLocks noChangeShapeType="1"/>
              </p:cNvSpPr>
              <p:nvPr/>
            </p:nvSpPr>
            <p:spPr bwMode="auto">
              <a:xfrm rot="3600000" flipV="1">
                <a:off x="3655474" y="3353645"/>
                <a:ext cx="427036" cy="0"/>
              </a:xfrm>
              <a:prstGeom prst="line">
                <a:avLst/>
              </a:prstGeom>
              <a:noFill/>
              <a:ln w="57150" cap="flat" cmpd="sng" algn="ctr">
                <a:solidFill>
                  <a:schemeClr val="tx2">
                    <a:lumMod val="40000"/>
                    <a:lumOff val="60000"/>
                  </a:schemeClr>
                </a:solidFill>
                <a:prstDash val="solid"/>
                <a:round/>
                <a:headEnd type="none" w="med" len="med"/>
                <a:tailEnd type="none" w="med" len="med"/>
              </a:ln>
            </p:spPr>
            <p:txBody>
              <a:bodyPr wrap="none" anchor="ctr"/>
              <a:lstStyle/>
              <a:p>
                <a:pPr>
                  <a:defRPr/>
                </a:pPr>
                <a:endParaRPr lang="en-US">
                  <a:latin typeface="Comic Sans MS"/>
                  <a:cs typeface="Comic Sans MS"/>
                </a:endParaRPr>
              </a:p>
            </p:txBody>
          </p:sp>
          <p:graphicFrame>
            <p:nvGraphicFramePr>
              <p:cNvPr id="154681" name="Object 118"/>
              <p:cNvGraphicFramePr>
                <a:graphicFrameLocks noChangeAspect="1"/>
              </p:cNvGraphicFramePr>
              <p:nvPr/>
            </p:nvGraphicFramePr>
            <p:xfrm>
              <a:off x="3460101" y="2491409"/>
              <a:ext cx="240178" cy="258653"/>
            </p:xfrm>
            <a:graphic>
              <a:graphicData uri="http://schemas.openxmlformats.org/presentationml/2006/ole">
                <mc:AlternateContent xmlns:mc="http://schemas.openxmlformats.org/markup-compatibility/2006">
                  <mc:Choice xmlns:v="urn:schemas-microsoft-com:vml" Requires="v">
                    <p:oleObj spid="_x0000_s51706" name="Equation" r:id="rId7" imgW="165100" imgH="177800" progId="Equation.3">
                      <p:embed/>
                    </p:oleObj>
                  </mc:Choice>
                  <mc:Fallback>
                    <p:oleObj name="Equation" r:id="rId7" imgW="1651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0101" y="2491409"/>
                            <a:ext cx="240178" cy="2586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4682" name="Object 6"/>
              <p:cNvGraphicFramePr>
                <a:graphicFrameLocks noChangeAspect="1"/>
              </p:cNvGraphicFramePr>
              <p:nvPr/>
            </p:nvGraphicFramePr>
            <p:xfrm>
              <a:off x="4263886" y="2490657"/>
              <a:ext cx="222250" cy="258762"/>
            </p:xfrm>
            <a:graphic>
              <a:graphicData uri="http://schemas.openxmlformats.org/presentationml/2006/ole">
                <mc:AlternateContent xmlns:mc="http://schemas.openxmlformats.org/markup-compatibility/2006">
                  <mc:Choice xmlns:v="urn:schemas-microsoft-com:vml" Requires="v">
                    <p:oleObj spid="_x0000_s51707" name="Equation" r:id="rId9" imgW="152400" imgH="177800" progId="Equation.3">
                      <p:embed/>
                    </p:oleObj>
                  </mc:Choice>
                  <mc:Fallback>
                    <p:oleObj name="Equation" r:id="rId9" imgW="152400" imgH="177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3886" y="2490657"/>
                            <a:ext cx="222250" cy="258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6" name="Straight Arrow Connector 125"/>
              <p:cNvCxnSpPr/>
              <p:nvPr/>
            </p:nvCxnSpPr>
            <p:spPr>
              <a:xfrm rot="16200000" flipV="1">
                <a:off x="3907927" y="3648899"/>
                <a:ext cx="360362" cy="2064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rot="16200000" flipV="1">
                <a:off x="3983347" y="3610005"/>
                <a:ext cx="352424" cy="209590"/>
              </a:xfrm>
              <a:prstGeom prst="straightConnector1">
                <a:avLst/>
              </a:prstGeom>
              <a:ln w="28575"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0" name="Arc 129"/>
              <p:cNvSpPr/>
              <p:nvPr/>
            </p:nvSpPr>
            <p:spPr>
              <a:xfrm rot="9000000" flipH="1" flipV="1">
                <a:off x="1579384" y="4357735"/>
                <a:ext cx="203238" cy="606423"/>
              </a:xfrm>
              <a:prstGeom prst="arc">
                <a:avLst>
                  <a:gd name="adj1" fmla="val 16617563"/>
                  <a:gd name="adj2" fmla="val 4705417"/>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1" name="Arc 130"/>
              <p:cNvSpPr/>
              <p:nvPr/>
            </p:nvSpPr>
            <p:spPr>
              <a:xfrm rot="5400000" flipH="1">
                <a:off x="2685304" y="2426476"/>
                <a:ext cx="171449" cy="741503"/>
              </a:xfrm>
              <a:prstGeom prst="arc">
                <a:avLst>
                  <a:gd name="adj1" fmla="val 16673029"/>
                  <a:gd name="adj2" fmla="val 4915893"/>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2" name="Arc 131"/>
              <p:cNvSpPr/>
              <p:nvPr/>
            </p:nvSpPr>
            <p:spPr>
              <a:xfrm rot="5400000" flipH="1">
                <a:off x="2620206" y="4891847"/>
                <a:ext cx="198437" cy="816129"/>
              </a:xfrm>
              <a:prstGeom prst="arc">
                <a:avLst>
                  <a:gd name="adj1" fmla="val 16856970"/>
                  <a:gd name="adj2" fmla="val 4705417"/>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aphicFrame>
            <p:nvGraphicFramePr>
              <p:cNvPr id="154688" name="Object 7"/>
              <p:cNvGraphicFramePr>
                <a:graphicFrameLocks noChangeAspect="1"/>
              </p:cNvGraphicFramePr>
              <p:nvPr/>
            </p:nvGraphicFramePr>
            <p:xfrm>
              <a:off x="1917244" y="3604213"/>
              <a:ext cx="222250" cy="258762"/>
            </p:xfrm>
            <a:graphic>
              <a:graphicData uri="http://schemas.openxmlformats.org/presentationml/2006/ole">
                <mc:AlternateContent xmlns:mc="http://schemas.openxmlformats.org/markup-compatibility/2006">
                  <mc:Choice xmlns:v="urn:schemas-microsoft-com:vml" Requires="v">
                    <p:oleObj spid="_x0000_s51708" name="Equation" r:id="rId11" imgW="152400" imgH="177800" progId="Equation.3">
                      <p:embed/>
                    </p:oleObj>
                  </mc:Choice>
                  <mc:Fallback>
                    <p:oleObj name="Equation" r:id="rId11" imgW="152400" imgH="177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7244" y="3604213"/>
                            <a:ext cx="222250" cy="258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54629" name="Object 1"/>
            <p:cNvGraphicFramePr>
              <a:graphicFrameLocks noChangeAspect="1"/>
            </p:cNvGraphicFramePr>
            <p:nvPr/>
          </p:nvGraphicFramePr>
          <p:xfrm>
            <a:off x="5937250" y="2901950"/>
            <a:ext cx="1435100" cy="419100"/>
          </p:xfrm>
          <a:graphic>
            <a:graphicData uri="http://schemas.openxmlformats.org/presentationml/2006/ole">
              <mc:AlternateContent xmlns:mc="http://schemas.openxmlformats.org/markup-compatibility/2006">
                <mc:Choice xmlns:v="urn:schemas-microsoft-com:vml" Requires="v">
                  <p:oleObj spid="_x0000_s51709" name="Equation" r:id="rId13" imgW="1435100" imgH="419100" progId="Equation.DSMT4">
                    <p:embed/>
                  </p:oleObj>
                </mc:Choice>
                <mc:Fallback>
                  <p:oleObj name="Equation" r:id="rId13" imgW="1435100" imgH="4191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37250" y="2901950"/>
                          <a:ext cx="14351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9" name="Group 203"/>
          <p:cNvGrpSpPr>
            <a:grpSpLocks/>
          </p:cNvGrpSpPr>
          <p:nvPr/>
        </p:nvGrpSpPr>
        <p:grpSpPr bwMode="auto">
          <a:xfrm flipH="1">
            <a:off x="114300" y="5600700"/>
            <a:ext cx="4800600" cy="1143000"/>
            <a:chOff x="263385" y="1120049"/>
            <a:chExt cx="8760615" cy="1373200"/>
          </a:xfrm>
        </p:grpSpPr>
        <p:sp>
          <p:nvSpPr>
            <p:cNvPr id="70" name="Oval 69"/>
            <p:cNvSpPr/>
            <p:nvPr/>
          </p:nvSpPr>
          <p:spPr>
            <a:xfrm>
              <a:off x="263385" y="167117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1" name="Oval 70"/>
            <p:cNvSpPr/>
            <p:nvPr/>
          </p:nvSpPr>
          <p:spPr>
            <a:xfrm>
              <a:off x="787011" y="1667486"/>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2" name="Oval 71"/>
            <p:cNvSpPr/>
            <p:nvPr/>
          </p:nvSpPr>
          <p:spPr>
            <a:xfrm>
              <a:off x="1360005" y="1673015"/>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3" name="Oval 72"/>
            <p:cNvSpPr/>
            <p:nvPr/>
          </p:nvSpPr>
          <p:spPr>
            <a:xfrm>
              <a:off x="1892447" y="1680388"/>
              <a:ext cx="410791"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74" name="Straight Arrow Connector 73"/>
            <p:cNvCxnSpPr/>
            <p:nvPr/>
          </p:nvCxnSpPr>
          <p:spPr>
            <a:xfrm>
              <a:off x="302172" y="1591913"/>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1432289" y="1588227"/>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816984" y="1588227"/>
              <a:ext cx="320876"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1925944" y="1575325"/>
              <a:ext cx="322639"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4857904" y="1907105"/>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9" name="Oval 78"/>
            <p:cNvSpPr/>
            <p:nvPr/>
          </p:nvSpPr>
          <p:spPr>
            <a:xfrm>
              <a:off x="5381530" y="1903418"/>
              <a:ext cx="410792"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0" name="Oval 79"/>
            <p:cNvSpPr/>
            <p:nvPr/>
          </p:nvSpPr>
          <p:spPr>
            <a:xfrm>
              <a:off x="7008830" y="1899732"/>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1" name="Oval 80"/>
            <p:cNvSpPr/>
            <p:nvPr/>
          </p:nvSpPr>
          <p:spPr>
            <a:xfrm>
              <a:off x="7543035" y="1905261"/>
              <a:ext cx="410792"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82" name="Straight Arrow Connector 81"/>
            <p:cNvCxnSpPr/>
            <p:nvPr/>
          </p:nvCxnSpPr>
          <p:spPr>
            <a:xfrm>
              <a:off x="7613557" y="1818630"/>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7081114" y="1814944"/>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a:off x="4845562" y="1814944"/>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a:off x="5416791" y="1820473"/>
              <a:ext cx="322639"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86" name="Oval 85"/>
            <p:cNvSpPr/>
            <p:nvPr/>
          </p:nvSpPr>
          <p:spPr>
            <a:xfrm>
              <a:off x="5949234" y="1921851"/>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7" name="Oval 86"/>
            <p:cNvSpPr/>
            <p:nvPr/>
          </p:nvSpPr>
          <p:spPr>
            <a:xfrm>
              <a:off x="6472861" y="1918164"/>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88" name="Straight Arrow Connector 87"/>
            <p:cNvCxnSpPr/>
            <p:nvPr/>
          </p:nvCxnSpPr>
          <p:spPr>
            <a:xfrm flipH="1">
              <a:off x="5935129"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6508122" y="1837062"/>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90" name="Oval 89"/>
            <p:cNvSpPr/>
            <p:nvPr/>
          </p:nvSpPr>
          <p:spPr>
            <a:xfrm>
              <a:off x="8080767" y="1914478"/>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1" name="Oval 90"/>
            <p:cNvSpPr/>
            <p:nvPr/>
          </p:nvSpPr>
          <p:spPr>
            <a:xfrm>
              <a:off x="8613209" y="1921851"/>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92" name="Straight Arrow Connector 91"/>
            <p:cNvCxnSpPr/>
            <p:nvPr/>
          </p:nvCxnSpPr>
          <p:spPr>
            <a:xfrm>
              <a:off x="8683731" y="1835219"/>
              <a:ext cx="322638"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8153051"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94" name="Oval 93"/>
            <p:cNvSpPr/>
            <p:nvPr/>
          </p:nvSpPr>
          <p:spPr>
            <a:xfrm>
              <a:off x="2391391" y="1663800"/>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5" name="Oval 94"/>
            <p:cNvSpPr/>
            <p:nvPr/>
          </p:nvSpPr>
          <p:spPr>
            <a:xfrm>
              <a:off x="2915018" y="166011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6" name="Oval 95"/>
            <p:cNvSpPr/>
            <p:nvPr/>
          </p:nvSpPr>
          <p:spPr>
            <a:xfrm>
              <a:off x="3488010" y="1665642"/>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7" name="Oval 96"/>
            <p:cNvSpPr/>
            <p:nvPr/>
          </p:nvSpPr>
          <p:spPr>
            <a:xfrm>
              <a:off x="4020453" y="1671173"/>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98" name="Straight Arrow Connector 97"/>
            <p:cNvCxnSpPr/>
            <p:nvPr/>
          </p:nvCxnSpPr>
          <p:spPr>
            <a:xfrm>
              <a:off x="2430178" y="1584541"/>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3560296" y="1580854"/>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2944990" y="1580854"/>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H="1">
              <a:off x="4053951" y="1567952"/>
              <a:ext cx="322638"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2" name="TextBox 236"/>
            <p:cNvSpPr txBox="1">
              <a:spLocks noChangeArrowheads="1"/>
            </p:cNvSpPr>
            <p:nvPr/>
          </p:nvSpPr>
          <p:spPr bwMode="auto">
            <a:xfrm>
              <a:off x="1520044" y="1120049"/>
              <a:ext cx="1447571" cy="6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FF0000"/>
                  </a:solidFill>
                  <a:latin typeface="Comic Sans MS" charset="0"/>
                  <a:cs typeface="Comic Sans MS" charset="0"/>
                </a:rPr>
                <a:t>protons</a:t>
              </a:r>
            </a:p>
          </p:txBody>
        </p:sp>
        <p:sp>
          <p:nvSpPr>
            <p:cNvPr id="103" name="TextBox 237"/>
            <p:cNvSpPr txBox="1">
              <a:spLocks noChangeArrowheads="1"/>
            </p:cNvSpPr>
            <p:nvPr/>
          </p:nvSpPr>
          <p:spPr bwMode="auto">
            <a:xfrm>
              <a:off x="5792556" y="1312459"/>
              <a:ext cx="1750440" cy="36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000090"/>
                  </a:solidFill>
                  <a:latin typeface="Comic Sans MS" charset="0"/>
                  <a:cs typeface="Comic Sans MS" charset="0"/>
                </a:rPr>
                <a:t>electrons</a:t>
              </a:r>
            </a:p>
          </p:txBody>
        </p:sp>
        <p:sp>
          <p:nvSpPr>
            <p:cNvPr id="104" name="Oval 103"/>
            <p:cNvSpPr/>
            <p:nvPr/>
          </p:nvSpPr>
          <p:spPr>
            <a:xfrm>
              <a:off x="316277" y="2084054"/>
              <a:ext cx="409029"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105" name="Oval 104"/>
            <p:cNvSpPr/>
            <p:nvPr/>
          </p:nvSpPr>
          <p:spPr>
            <a:xfrm>
              <a:off x="839903" y="2078524"/>
              <a:ext cx="409029"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106" name="Oval 105"/>
            <p:cNvSpPr/>
            <p:nvPr/>
          </p:nvSpPr>
          <p:spPr>
            <a:xfrm>
              <a:off x="1411133" y="2085897"/>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107" name="Oval 106"/>
            <p:cNvSpPr/>
            <p:nvPr/>
          </p:nvSpPr>
          <p:spPr>
            <a:xfrm>
              <a:off x="1945339" y="2091427"/>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108" name="Straight Arrow Connector 107"/>
            <p:cNvCxnSpPr/>
            <p:nvPr/>
          </p:nvCxnSpPr>
          <p:spPr>
            <a:xfrm rot="16200000">
              <a:off x="355101" y="2004835"/>
              <a:ext cx="322563"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rot="16200000" flipH="1">
              <a:off x="889306" y="233108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0" name="Oval 109"/>
            <p:cNvSpPr/>
            <p:nvPr/>
          </p:nvSpPr>
          <p:spPr>
            <a:xfrm>
              <a:off x="2444282" y="2074837"/>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111" name="Oval 110"/>
            <p:cNvSpPr/>
            <p:nvPr/>
          </p:nvSpPr>
          <p:spPr>
            <a:xfrm>
              <a:off x="2967910" y="2071151"/>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112" name="Oval 111"/>
            <p:cNvSpPr/>
            <p:nvPr/>
          </p:nvSpPr>
          <p:spPr>
            <a:xfrm>
              <a:off x="3540902" y="2078524"/>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113" name="Oval 112"/>
            <p:cNvSpPr/>
            <p:nvPr/>
          </p:nvSpPr>
          <p:spPr>
            <a:xfrm>
              <a:off x="4073344" y="2084054"/>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114" name="Straight Arrow Connector 113"/>
            <p:cNvCxnSpPr/>
            <p:nvPr/>
          </p:nvCxnSpPr>
          <p:spPr>
            <a:xfrm rot="16200000">
              <a:off x="1446431" y="1977187"/>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rot="16200000">
              <a:off x="2469003" y="199930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rot="16200000">
              <a:off x="3560334" y="2010365"/>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rot="16200000" flipH="1">
              <a:off x="2002716" y="2313575"/>
              <a:ext cx="320720"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rot="16200000" flipH="1">
              <a:off x="3011143" y="2274827"/>
              <a:ext cx="322563"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rot="16200000" flipH="1">
              <a:off x="4110407" y="2283162"/>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120" name="Picture 6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57800" y="4457700"/>
            <a:ext cx="34861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200900" y="4800600"/>
            <a:ext cx="1665717" cy="400110"/>
          </a:xfrm>
          <a:prstGeom prst="rect">
            <a:avLst/>
          </a:prstGeom>
          <a:noFill/>
        </p:spPr>
        <p:txBody>
          <a:bodyPr wrap="square" rtlCol="0">
            <a:spAutoFit/>
          </a:bodyPr>
          <a:lstStyle/>
          <a:p>
            <a:r>
              <a:rPr lang="en-US" sz="1000" b="0" dirty="0">
                <a:solidFill>
                  <a:srgbClr val="3366FF"/>
                </a:solidFill>
              </a:rPr>
              <a:t>w</a:t>
            </a:r>
            <a:r>
              <a:rPr lang="en-US" sz="1000" b="0" dirty="0" smtClean="0">
                <a:solidFill>
                  <a:srgbClr val="3366FF"/>
                </a:solidFill>
              </a:rPr>
              <a:t>ith energy spread compensation</a:t>
            </a:r>
            <a:endParaRPr lang="en-US" sz="1000" b="0" dirty="0">
              <a:solidFill>
                <a:srgbClr val="3366FF"/>
              </a:solidFill>
            </a:endParaRPr>
          </a:p>
        </p:txBody>
      </p:sp>
      <p:sp>
        <p:nvSpPr>
          <p:cNvPr id="121" name="TextBox 120"/>
          <p:cNvSpPr txBox="1"/>
          <p:nvPr/>
        </p:nvSpPr>
        <p:spPr>
          <a:xfrm>
            <a:off x="6220983" y="5486400"/>
            <a:ext cx="1665717" cy="400110"/>
          </a:xfrm>
          <a:prstGeom prst="rect">
            <a:avLst/>
          </a:prstGeom>
          <a:noFill/>
        </p:spPr>
        <p:txBody>
          <a:bodyPr wrap="square" rtlCol="0">
            <a:spAutoFit/>
          </a:bodyPr>
          <a:lstStyle/>
          <a:p>
            <a:r>
              <a:rPr lang="en-US" sz="1000" b="0" dirty="0" smtClean="0"/>
              <a:t>without energy spread compensation</a:t>
            </a:r>
            <a:endParaRPr lang="en-US" sz="1000" b="0" dirty="0"/>
          </a:p>
        </p:txBody>
      </p:sp>
      <p:sp>
        <p:nvSpPr>
          <p:cNvPr id="8" name="TextBox 7"/>
          <p:cNvSpPr txBox="1"/>
          <p:nvPr/>
        </p:nvSpPr>
        <p:spPr>
          <a:xfrm>
            <a:off x="5715000" y="5829300"/>
            <a:ext cx="1197764" cy="400110"/>
          </a:xfrm>
          <a:prstGeom prst="rect">
            <a:avLst/>
          </a:prstGeom>
          <a:noFill/>
        </p:spPr>
        <p:txBody>
          <a:bodyPr wrap="none" rtlCol="0">
            <a:spAutoFit/>
          </a:bodyPr>
          <a:lstStyle/>
          <a:p>
            <a:pPr algn="l"/>
            <a:r>
              <a:rPr lang="en-US" sz="1000" b="0" dirty="0" smtClean="0"/>
              <a:t>Dashed – 21.2 </a:t>
            </a:r>
            <a:r>
              <a:rPr lang="en-US" sz="1000" b="0" dirty="0" err="1" smtClean="0"/>
              <a:t>GeV</a:t>
            </a:r>
            <a:endParaRPr lang="en-US" sz="1000" b="0" dirty="0" smtClean="0"/>
          </a:p>
          <a:p>
            <a:pPr algn="l"/>
            <a:r>
              <a:rPr lang="en-US" sz="1000" b="0" dirty="0" smtClean="0"/>
              <a:t>Solid – 15.9 </a:t>
            </a:r>
            <a:r>
              <a:rPr lang="en-US" sz="1000" b="0" dirty="0" err="1" smtClean="0"/>
              <a:t>GeV</a:t>
            </a:r>
            <a:endParaRPr lang="en-US" sz="1000" b="0" dirty="0"/>
          </a:p>
        </p:txBody>
      </p:sp>
    </p:spTree>
    <p:extLst>
      <p:ext uri="{BB962C8B-B14F-4D97-AF65-F5344CB8AC3E}">
        <p14:creationId xmlns:p14="http://schemas.microsoft.com/office/powerpoint/2010/main" val="2874288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1143000"/>
          </a:xfrm>
        </p:spPr>
        <p:txBody>
          <a:bodyPr>
            <a:normAutofit/>
          </a:bodyPr>
          <a:lstStyle/>
          <a:p>
            <a:r>
              <a:rPr lang="en-US" sz="4000" dirty="0" smtClean="0"/>
              <a:t>Hadron-Electron Synchronization</a:t>
            </a:r>
            <a:endParaRPr lang="en-US" sz="4000" dirty="0"/>
          </a:p>
        </p:txBody>
      </p:sp>
      <p:sp>
        <p:nvSpPr>
          <p:cNvPr id="7" name="TextBox 6"/>
          <p:cNvSpPr txBox="1"/>
          <p:nvPr/>
        </p:nvSpPr>
        <p:spPr>
          <a:xfrm>
            <a:off x="228600" y="3657600"/>
            <a:ext cx="4686300"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a:r>
              <a:rPr lang="en-US" sz="1800" dirty="0" smtClean="0"/>
              <a:t>Presently solution:</a:t>
            </a:r>
          </a:p>
          <a:p>
            <a:pPr algn="l"/>
            <a:endParaRPr lang="en-US" sz="1800" dirty="0" smtClean="0"/>
          </a:p>
          <a:p>
            <a:pPr marL="285750" indent="-285750" algn="l">
              <a:buFont typeface="Wingdings" charset="2"/>
              <a:buChar char="Ø"/>
            </a:pPr>
            <a:r>
              <a:rPr lang="en-US" sz="1800" dirty="0" smtClean="0"/>
              <a:t> </a:t>
            </a:r>
            <a:r>
              <a:rPr lang="en-US" sz="1800" b="1" dirty="0" smtClean="0"/>
              <a:t>Hadron </a:t>
            </a:r>
            <a:r>
              <a:rPr lang="en-US" sz="1800" b="1" dirty="0"/>
              <a:t>delay </a:t>
            </a:r>
            <a:r>
              <a:rPr lang="en-US" sz="1800" b="1" dirty="0" smtClean="0"/>
              <a:t> </a:t>
            </a:r>
          </a:p>
          <a:p>
            <a:pPr algn="l"/>
            <a:r>
              <a:rPr lang="en-US" sz="1800" dirty="0" smtClean="0"/>
              <a:t>  </a:t>
            </a:r>
            <a:r>
              <a:rPr lang="en-US" sz="1800" b="0" dirty="0" smtClean="0"/>
              <a:t>Radial orbit offset in hadron ring:</a:t>
            </a:r>
          </a:p>
          <a:p>
            <a:pPr algn="l"/>
            <a:r>
              <a:rPr lang="en-US" sz="1800" b="0" i="1" dirty="0"/>
              <a:t> </a:t>
            </a:r>
            <a:r>
              <a:rPr lang="en-US" sz="1800" b="0" i="1" dirty="0" smtClean="0"/>
              <a:t> Up to 16 </a:t>
            </a:r>
            <a:r>
              <a:rPr lang="en-US" sz="1800" b="0" i="1" dirty="0"/>
              <a:t>cm path lengthening </a:t>
            </a:r>
            <a:r>
              <a:rPr lang="en-US" sz="1800" b="0" i="1" dirty="0" smtClean="0"/>
              <a:t>ability.</a:t>
            </a:r>
          </a:p>
          <a:p>
            <a:pPr algn="l"/>
            <a:r>
              <a:rPr lang="en-US" sz="1800" b="0" i="1" dirty="0"/>
              <a:t> </a:t>
            </a:r>
            <a:r>
              <a:rPr lang="en-US" sz="1800" b="0" i="1" dirty="0" smtClean="0"/>
              <a:t> </a:t>
            </a:r>
            <a:endParaRPr lang="en-US" sz="1800" dirty="0"/>
          </a:p>
          <a:p>
            <a:pPr marL="285750" indent="-285750" algn="l">
              <a:buFont typeface="Wingdings" charset="2"/>
              <a:buChar char="Ø"/>
            </a:pPr>
            <a:r>
              <a:rPr lang="en-US" sz="1800" b="1" dirty="0"/>
              <a:t>T</a:t>
            </a:r>
            <a:r>
              <a:rPr lang="en-US" sz="1800" b="1" dirty="0" smtClean="0"/>
              <a:t>he RF harmonic </a:t>
            </a:r>
            <a:r>
              <a:rPr lang="en-US" sz="1800" b="1" dirty="0"/>
              <a:t>switching </a:t>
            </a:r>
            <a:r>
              <a:rPr lang="en-US" sz="1800" dirty="0" smtClean="0"/>
              <a:t>method;</a:t>
            </a:r>
          </a:p>
          <a:p>
            <a:pPr algn="l"/>
            <a:r>
              <a:rPr lang="en-US" sz="1800" dirty="0"/>
              <a:t> </a:t>
            </a:r>
            <a:r>
              <a:rPr lang="en-US" sz="1800" dirty="0" smtClean="0"/>
              <a:t>   </a:t>
            </a:r>
            <a:r>
              <a:rPr lang="en-US" sz="1800" b="0" i="1" dirty="0" smtClean="0"/>
              <a:t>Used to operate with the hadron energies &lt;50 </a:t>
            </a:r>
            <a:r>
              <a:rPr lang="en-US" sz="1800" b="0" i="1" dirty="0" err="1" smtClean="0"/>
              <a:t>GeV</a:t>
            </a:r>
            <a:r>
              <a:rPr lang="en-US" sz="1800" b="0" i="1" dirty="0" smtClean="0"/>
              <a:t>/n</a:t>
            </a:r>
          </a:p>
        </p:txBody>
      </p:sp>
      <p:sp>
        <p:nvSpPr>
          <p:cNvPr id="4" name="Rectangle 3"/>
          <p:cNvSpPr/>
          <p:nvPr/>
        </p:nvSpPr>
        <p:spPr>
          <a:xfrm>
            <a:off x="228600" y="1600200"/>
            <a:ext cx="8316678" cy="173380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l"/>
            <a:r>
              <a:rPr lang="en-US" sz="1600" dirty="0"/>
              <a:t>Main synchronization condition: </a:t>
            </a:r>
            <a:endParaRPr lang="en-US" sz="1600" dirty="0" smtClean="0"/>
          </a:p>
          <a:p>
            <a:pPr algn="l"/>
            <a:r>
              <a:rPr lang="en-US" sz="1600" dirty="0" smtClean="0"/>
              <a:t>the </a:t>
            </a:r>
            <a:r>
              <a:rPr lang="en-US" sz="1600" dirty="0"/>
              <a:t>electron and hadron bunch </a:t>
            </a:r>
            <a:r>
              <a:rPr lang="en-US" sz="1600" dirty="0" smtClean="0"/>
              <a:t>repetition frequencies </a:t>
            </a:r>
            <a:r>
              <a:rPr lang="en-US" sz="1600" dirty="0"/>
              <a:t>at the collision points have to be the same: </a:t>
            </a:r>
            <a:r>
              <a:rPr lang="en-US" sz="1600" dirty="0" smtClean="0"/>
              <a:t>     </a:t>
            </a:r>
          </a:p>
          <a:p>
            <a:pPr algn="l"/>
            <a:r>
              <a:rPr lang="en-US" sz="1600" dirty="0"/>
              <a:t> </a:t>
            </a:r>
            <a:r>
              <a:rPr lang="en-US" sz="1600" dirty="0" smtClean="0"/>
              <a:t> 			</a:t>
            </a:r>
            <a:r>
              <a:rPr lang="en-US" sz="1600" dirty="0" err="1" smtClean="0"/>
              <a:t>f</a:t>
            </a:r>
            <a:r>
              <a:rPr lang="en-US" sz="1600" baseline="-25000" dirty="0" err="1" smtClean="0"/>
              <a:t>be</a:t>
            </a:r>
            <a:r>
              <a:rPr lang="en-US" sz="1600" dirty="0" smtClean="0"/>
              <a:t> </a:t>
            </a:r>
            <a:r>
              <a:rPr lang="en-US" sz="1600" dirty="0"/>
              <a:t>= </a:t>
            </a:r>
            <a:r>
              <a:rPr lang="en-US" sz="1600" dirty="0" err="1" smtClean="0"/>
              <a:t>f</a:t>
            </a:r>
            <a:r>
              <a:rPr lang="en-US" sz="1600" baseline="-25000" dirty="0" err="1" smtClean="0"/>
              <a:t>bh</a:t>
            </a:r>
            <a:endParaRPr lang="en-US" sz="1600" baseline="-25000" dirty="0" smtClean="0"/>
          </a:p>
          <a:p>
            <a:pPr algn="l"/>
            <a:endParaRPr lang="en-US" sz="1600" baseline="-25000" dirty="0" smtClean="0"/>
          </a:p>
          <a:p>
            <a:pPr algn="l"/>
            <a:r>
              <a:rPr lang="en-US" sz="1600" dirty="0"/>
              <a:t>T</a:t>
            </a:r>
            <a:r>
              <a:rPr lang="en-US" sz="1600" dirty="0" smtClean="0"/>
              <a:t>he </a:t>
            </a:r>
            <a:r>
              <a:rPr lang="en-US" sz="1600" dirty="0"/>
              <a:t>hadron bunch frequency (at the fixed circumference) depends on the hadron </a:t>
            </a:r>
            <a:r>
              <a:rPr lang="en-US" sz="1600" dirty="0" smtClean="0"/>
              <a:t>energy</a:t>
            </a:r>
            <a:endParaRPr lang="en-US" sz="1600" baseline="-25000" dirty="0"/>
          </a:p>
        </p:txBody>
      </p:sp>
      <p:grpSp>
        <p:nvGrpSpPr>
          <p:cNvPr id="5" name="Group 4"/>
          <p:cNvGrpSpPr/>
          <p:nvPr/>
        </p:nvGrpSpPr>
        <p:grpSpPr>
          <a:xfrm>
            <a:off x="4800600" y="3543300"/>
            <a:ext cx="4305300" cy="2857500"/>
            <a:chOff x="2" y="1714500"/>
            <a:chExt cx="5130800" cy="2646013"/>
          </a:xfrm>
        </p:grpSpPr>
        <p:pic>
          <p:nvPicPr>
            <p:cNvPr id="6" name="Picture 5"/>
            <p:cNvPicPr>
              <a:picLocks noChangeAspect="1"/>
            </p:cNvPicPr>
            <p:nvPr/>
          </p:nvPicPr>
          <p:blipFill>
            <a:blip r:embed="rId2"/>
            <a:stretch>
              <a:fillRect/>
            </a:stretch>
          </p:blipFill>
          <p:spPr>
            <a:xfrm>
              <a:off x="2" y="1714500"/>
              <a:ext cx="5130800" cy="2646013"/>
            </a:xfrm>
            <a:prstGeom prst="rect">
              <a:avLst/>
            </a:prstGeom>
          </p:spPr>
        </p:pic>
        <p:cxnSp>
          <p:nvCxnSpPr>
            <p:cNvPr id="8" name="Straight Connector 7"/>
            <p:cNvCxnSpPr/>
            <p:nvPr/>
          </p:nvCxnSpPr>
          <p:spPr>
            <a:xfrm>
              <a:off x="549275" y="2514600"/>
              <a:ext cx="4378325"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935428" y="1714500"/>
              <a:ext cx="3887808" cy="284998"/>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400" b="0" dirty="0" smtClean="0"/>
                <a:t>Hadron circumference lengthening</a:t>
              </a:r>
              <a:endParaRPr lang="en-US" sz="1400" b="0" dirty="0"/>
            </a:p>
          </p:txBody>
        </p:sp>
      </p:grpSp>
    </p:spTree>
    <p:extLst>
      <p:ext uri="{BB962C8B-B14F-4D97-AF65-F5344CB8AC3E}">
        <p14:creationId xmlns:p14="http://schemas.microsoft.com/office/powerpoint/2010/main" val="1610898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42900"/>
            <a:ext cx="8260672" cy="1039427"/>
          </a:xfrm>
        </p:spPr>
        <p:txBody>
          <a:bodyPr/>
          <a:lstStyle/>
          <a:p>
            <a:r>
              <a:rPr lang="en-US" dirty="0" smtClean="0"/>
              <a:t>SRF Linac</a:t>
            </a:r>
            <a:endParaRPr lang="en-US" dirty="0"/>
          </a:p>
        </p:txBody>
      </p:sp>
      <p:grpSp>
        <p:nvGrpSpPr>
          <p:cNvPr id="13" name="Group 12"/>
          <p:cNvGrpSpPr/>
          <p:nvPr/>
        </p:nvGrpSpPr>
        <p:grpSpPr>
          <a:xfrm>
            <a:off x="3784600" y="1485900"/>
            <a:ext cx="6273800" cy="2521634"/>
            <a:chOff x="3784600" y="3048000"/>
            <a:chExt cx="6273800" cy="2521634"/>
          </a:xfrm>
        </p:grpSpPr>
        <p:graphicFrame>
          <p:nvGraphicFramePr>
            <p:cNvPr id="9" name="Object 8"/>
            <p:cNvGraphicFramePr>
              <a:graphicFrameLocks noChangeAspect="1"/>
            </p:cNvGraphicFramePr>
            <p:nvPr>
              <p:extLst>
                <p:ext uri="{D42A27DB-BD31-4B8C-83A1-F6EECF244321}">
                  <p14:modId xmlns:p14="http://schemas.microsoft.com/office/powerpoint/2010/main" val="871354097"/>
                </p:ext>
              </p:extLst>
            </p:nvPr>
          </p:nvGraphicFramePr>
          <p:xfrm>
            <a:off x="3784600" y="3771900"/>
            <a:ext cx="6273800" cy="1295400"/>
          </p:xfrm>
          <a:graphic>
            <a:graphicData uri="http://schemas.openxmlformats.org/presentationml/2006/ole">
              <mc:AlternateContent xmlns:mc="http://schemas.openxmlformats.org/markup-compatibility/2006">
                <mc:Choice xmlns:v="urn:schemas-microsoft-com:vml" Requires="v">
                  <p:oleObj spid="_x0000_s50320" name="Document" r:id="rId3" imgW="6273800" imgH="1295400" progId="Word.Document.12">
                    <p:embed/>
                  </p:oleObj>
                </mc:Choice>
                <mc:Fallback>
                  <p:oleObj name="Document" r:id="rId3" imgW="6273800" imgH="1295400" progId="Word.Document.12">
                    <p:embed/>
                    <p:pic>
                      <p:nvPicPr>
                        <p:cNvPr id="0" name=""/>
                        <p:cNvPicPr/>
                        <p:nvPr/>
                      </p:nvPicPr>
                      <p:blipFill>
                        <a:blip r:embed="rId4"/>
                        <a:stretch>
                          <a:fillRect/>
                        </a:stretch>
                      </p:blipFill>
                      <p:spPr>
                        <a:xfrm>
                          <a:off x="3784600" y="3771900"/>
                          <a:ext cx="6273800" cy="1295400"/>
                        </a:xfrm>
                        <a:prstGeom prst="rect">
                          <a:avLst/>
                        </a:prstGeom>
                      </p:spPr>
                    </p:pic>
                  </p:oleObj>
                </mc:Fallback>
              </mc:AlternateContent>
            </a:graphicData>
          </a:graphic>
        </p:graphicFrame>
        <p:sp>
          <p:nvSpPr>
            <p:cNvPr id="10" name="TextBox 9"/>
            <p:cNvSpPr txBox="1"/>
            <p:nvPr/>
          </p:nvSpPr>
          <p:spPr>
            <a:xfrm>
              <a:off x="5071351" y="3225800"/>
              <a:ext cx="3869449"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400" dirty="0" err="1" smtClean="0"/>
                <a:t>Multipass</a:t>
              </a:r>
              <a:r>
                <a:rPr lang="en-US" sz="1400" dirty="0" smtClean="0"/>
                <a:t> beam-breakup thresholds</a:t>
              </a:r>
            </a:p>
            <a:p>
              <a:r>
                <a:rPr lang="en-US" sz="1400" dirty="0" smtClean="0"/>
                <a:t>for 16 pass operation (simulation results)</a:t>
              </a:r>
              <a:endParaRPr lang="en-US" sz="1400" dirty="0"/>
            </a:p>
          </p:txBody>
        </p:sp>
        <p:sp>
          <p:nvSpPr>
            <p:cNvPr id="11" name="TextBox 10"/>
            <p:cNvSpPr txBox="1"/>
            <p:nvPr/>
          </p:nvSpPr>
          <p:spPr>
            <a:xfrm>
              <a:off x="5071351" y="5068500"/>
              <a:ext cx="1852415" cy="276999"/>
            </a:xfrm>
            <a:prstGeom prst="rect">
              <a:avLst/>
            </a:prstGeom>
            <a:noFill/>
          </p:spPr>
          <p:txBody>
            <a:bodyPr wrap="none" rtlCol="0">
              <a:spAutoFit/>
            </a:bodyPr>
            <a:lstStyle/>
            <a:p>
              <a:r>
                <a:rPr lang="en-US" sz="1200" dirty="0" smtClean="0"/>
                <a:t>HOM frequency spread</a:t>
              </a:r>
              <a:endParaRPr lang="en-US" sz="1200" dirty="0"/>
            </a:p>
          </p:txBody>
        </p:sp>
        <p:sp>
          <p:nvSpPr>
            <p:cNvPr id="3" name="Rectangle 2"/>
            <p:cNvSpPr/>
            <p:nvPr/>
          </p:nvSpPr>
          <p:spPr>
            <a:xfrm>
              <a:off x="4869588" y="3048000"/>
              <a:ext cx="4172812" cy="252163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342900" y="1714501"/>
            <a:ext cx="3200400" cy="1366528"/>
          </a:xfrm>
          <a:prstGeom prst="rect">
            <a:avLst/>
          </a:prstGeom>
          <a:noFill/>
        </p:spPr>
        <p:txBody>
          <a:bodyPr wrap="square" rtlCol="0">
            <a:spAutoFit/>
          </a:bodyPr>
          <a:lstStyle/>
          <a:p>
            <a:pPr marL="114300" algn="l" eaLnBrk="1" hangingPunct="1">
              <a:spcBef>
                <a:spcPct val="20000"/>
              </a:spcBef>
              <a:buClr>
                <a:schemeClr val="accent1"/>
              </a:buClr>
            </a:pPr>
            <a:r>
              <a:rPr lang="en-US" sz="1800" b="0" dirty="0" smtClean="0">
                <a:solidFill>
                  <a:schemeClr val="tx2"/>
                </a:solidFill>
                <a:latin typeface="Helvetica" charset="0"/>
                <a:ea typeface="+mn-ea"/>
                <a:cs typeface="+mn-cs"/>
              </a:rPr>
              <a:t>Energy Recovery Linac</a:t>
            </a:r>
            <a:r>
              <a:rPr lang="en-US" sz="1800" b="0" dirty="0">
                <a:solidFill>
                  <a:schemeClr val="tx2"/>
                </a:solidFill>
                <a:latin typeface="Helvetica" charset="0"/>
                <a:ea typeface="+mn-ea"/>
                <a:cs typeface="+mn-cs"/>
              </a:rPr>
              <a:t>: </a:t>
            </a:r>
          </a:p>
          <a:p>
            <a:pPr marL="342900" indent="-228600" algn="l" eaLnBrk="1" hangingPunct="1">
              <a:spcBef>
                <a:spcPct val="20000"/>
              </a:spcBef>
              <a:buClr>
                <a:schemeClr val="accent1"/>
              </a:buClr>
              <a:buFont typeface="Arial" pitchFamily="34" charset="0"/>
              <a:buChar char="•"/>
            </a:pPr>
            <a:r>
              <a:rPr lang="en-US" sz="1800" b="0" dirty="0" smtClean="0">
                <a:solidFill>
                  <a:schemeClr val="tx2"/>
                </a:solidFill>
                <a:latin typeface="Helvetica" charset="0"/>
                <a:ea typeface="+mn-ea"/>
                <a:cs typeface="+mn-cs"/>
              </a:rPr>
              <a:t>422 </a:t>
            </a:r>
            <a:r>
              <a:rPr lang="en-US" sz="1800" b="0" dirty="0">
                <a:solidFill>
                  <a:schemeClr val="tx2"/>
                </a:solidFill>
                <a:latin typeface="Helvetica" charset="0"/>
                <a:ea typeface="+mn-ea"/>
                <a:cs typeface="+mn-cs"/>
              </a:rPr>
              <a:t>MHz SRF </a:t>
            </a:r>
            <a:r>
              <a:rPr lang="en-US" sz="1800" b="0" dirty="0" smtClean="0">
                <a:solidFill>
                  <a:schemeClr val="tx2"/>
                </a:solidFill>
                <a:latin typeface="Helvetica" charset="0"/>
                <a:ea typeface="+mn-ea"/>
                <a:cs typeface="+mn-cs"/>
              </a:rPr>
              <a:t>cavities</a:t>
            </a:r>
            <a:endParaRPr lang="en-US" sz="1800" b="0" dirty="0">
              <a:solidFill>
                <a:schemeClr val="tx2"/>
              </a:solidFill>
              <a:latin typeface="Helvetica" charset="0"/>
              <a:ea typeface="+mn-ea"/>
              <a:cs typeface="+mn-cs"/>
            </a:endParaRPr>
          </a:p>
          <a:p>
            <a:pPr marL="342900" indent="-228600" algn="l" eaLnBrk="1" hangingPunct="1">
              <a:spcBef>
                <a:spcPct val="20000"/>
              </a:spcBef>
              <a:buClr>
                <a:schemeClr val="accent1"/>
              </a:buClr>
              <a:buFont typeface="Arial" pitchFamily="34" charset="0"/>
              <a:buChar char="•"/>
            </a:pPr>
            <a:r>
              <a:rPr lang="en-US" sz="1800" b="0" dirty="0">
                <a:solidFill>
                  <a:schemeClr val="tx2"/>
                </a:solidFill>
                <a:latin typeface="Helvetica" charset="0"/>
                <a:ea typeface="+mn-ea"/>
                <a:cs typeface="+mn-cs"/>
              </a:rPr>
              <a:t>120 m cold length </a:t>
            </a:r>
          </a:p>
          <a:p>
            <a:pPr marL="342900" indent="-228600" algn="l" eaLnBrk="1" hangingPunct="1">
              <a:spcBef>
                <a:spcPct val="20000"/>
              </a:spcBef>
              <a:buClr>
                <a:schemeClr val="accent1"/>
              </a:buClr>
              <a:buFont typeface="Arial" pitchFamily="34" charset="0"/>
              <a:buChar char="•"/>
            </a:pPr>
            <a:r>
              <a:rPr lang="en-US" sz="1800" b="0" dirty="0">
                <a:solidFill>
                  <a:schemeClr val="tx2"/>
                </a:solidFill>
                <a:latin typeface="Helvetica" charset="0"/>
                <a:ea typeface="+mn-ea"/>
                <a:cs typeface="+mn-cs"/>
              </a:rPr>
              <a:t>no </a:t>
            </a:r>
            <a:r>
              <a:rPr lang="en-US" sz="1800" b="0" dirty="0" err="1">
                <a:solidFill>
                  <a:schemeClr val="tx2"/>
                </a:solidFill>
                <a:latin typeface="Helvetica" charset="0"/>
                <a:ea typeface="+mn-ea"/>
                <a:cs typeface="+mn-cs"/>
              </a:rPr>
              <a:t>quadrupoles</a:t>
            </a:r>
            <a:r>
              <a:rPr lang="en-US" sz="1800" b="0" dirty="0">
                <a:solidFill>
                  <a:schemeClr val="tx2"/>
                </a:solidFill>
                <a:latin typeface="Helvetica" charset="0"/>
                <a:ea typeface="+mn-ea"/>
                <a:cs typeface="+mn-cs"/>
              </a:rPr>
              <a:t> </a:t>
            </a:r>
          </a:p>
        </p:txBody>
      </p:sp>
      <p:pic>
        <p:nvPicPr>
          <p:cNvPr id="4" name="Picture 3"/>
          <p:cNvPicPr/>
          <p:nvPr/>
        </p:nvPicPr>
        <p:blipFill>
          <a:blip r:embed="rId5">
            <a:extLst>
              <a:ext uri="{28A0092B-C50C-407E-A947-70E740481C1C}">
                <a14:useLocalDpi xmlns:a14="http://schemas.microsoft.com/office/drawing/2010/main" val="0"/>
              </a:ext>
            </a:extLst>
          </a:blip>
          <a:stretch>
            <a:fillRect/>
          </a:stretch>
        </p:blipFill>
        <p:spPr>
          <a:xfrm>
            <a:off x="342900" y="3086100"/>
            <a:ext cx="3886200" cy="2628900"/>
          </a:xfrm>
          <a:prstGeom prst="rect">
            <a:avLst/>
          </a:prstGeom>
          <a:solidFill>
            <a:schemeClr val="bg1"/>
          </a:solidFill>
        </p:spPr>
      </p:pic>
      <p:sp>
        <p:nvSpPr>
          <p:cNvPr id="6" name="TextBox 5"/>
          <p:cNvSpPr txBox="1"/>
          <p:nvPr/>
        </p:nvSpPr>
        <p:spPr>
          <a:xfrm>
            <a:off x="228600" y="5776436"/>
            <a:ext cx="4320313" cy="738664"/>
          </a:xfrm>
          <a:prstGeom prst="rect">
            <a:avLst/>
          </a:prstGeom>
          <a:solidFill>
            <a:schemeClr val="bg1">
              <a:lumMod val="75000"/>
            </a:schemeClr>
          </a:solidFill>
        </p:spPr>
        <p:txBody>
          <a:bodyPr wrap="none" rtlCol="0">
            <a:spAutoFit/>
          </a:bodyPr>
          <a:lstStyle/>
          <a:p>
            <a:r>
              <a:rPr lang="en-US" sz="1400" dirty="0"/>
              <a:t>The beta function in the linac for 16 passes. </a:t>
            </a:r>
            <a:endParaRPr lang="en-US" sz="1400" dirty="0" smtClean="0"/>
          </a:p>
          <a:p>
            <a:r>
              <a:rPr lang="en-US" sz="1400" dirty="0" smtClean="0"/>
              <a:t>The </a:t>
            </a:r>
            <a:r>
              <a:rPr lang="en-US" sz="1400" dirty="0"/>
              <a:t>horizontal and vertical optics are identical. </a:t>
            </a:r>
            <a:endParaRPr lang="en-US" sz="1400" dirty="0" smtClean="0"/>
          </a:p>
          <a:p>
            <a:r>
              <a:rPr lang="en-US" sz="1400" dirty="0" smtClean="0"/>
              <a:t>The </a:t>
            </a:r>
            <a:r>
              <a:rPr lang="en-US" sz="1400" dirty="0"/>
              <a:t>grid lines separate</a:t>
            </a:r>
            <a:r>
              <a:rPr lang="en-US" sz="1400" strike="sngStrike" dirty="0"/>
              <a:t>s</a:t>
            </a:r>
            <a:r>
              <a:rPr lang="en-US" sz="1400" dirty="0"/>
              <a:t> the optics of each pass. </a:t>
            </a:r>
          </a:p>
        </p:txBody>
      </p:sp>
      <p:sp>
        <p:nvSpPr>
          <p:cNvPr id="7" name="TextBox 6"/>
          <p:cNvSpPr txBox="1"/>
          <p:nvPr/>
        </p:nvSpPr>
        <p:spPr>
          <a:xfrm>
            <a:off x="3657600" y="2286000"/>
            <a:ext cx="1206500" cy="338554"/>
          </a:xfrm>
          <a:prstGeom prst="rect">
            <a:avLst/>
          </a:prstGeom>
          <a:noFill/>
        </p:spPr>
        <p:txBody>
          <a:bodyPr wrap="square" rtlCol="0">
            <a:spAutoFit/>
          </a:bodyPr>
          <a:lstStyle/>
          <a:p>
            <a:r>
              <a:rPr lang="en-US" sz="1600" i="1" dirty="0" smtClean="0"/>
              <a:t>©  Y. </a:t>
            </a:r>
            <a:r>
              <a:rPr lang="en-US" sz="1600" i="1" dirty="0" err="1" smtClean="0"/>
              <a:t>Hao</a:t>
            </a:r>
            <a:endParaRPr lang="en-US" sz="1600" i="1" dirty="0"/>
          </a:p>
        </p:txBody>
      </p:sp>
      <p:sp>
        <p:nvSpPr>
          <p:cNvPr id="14" name="TextBox 13"/>
          <p:cNvSpPr txBox="1"/>
          <p:nvPr/>
        </p:nvSpPr>
        <p:spPr>
          <a:xfrm>
            <a:off x="5257800" y="4229100"/>
            <a:ext cx="3500507" cy="1661993"/>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l">
              <a:spcAft>
                <a:spcPts val="600"/>
              </a:spcAft>
            </a:pPr>
            <a:r>
              <a:rPr lang="en-US" sz="1800" b="0" dirty="0" smtClean="0">
                <a:latin typeface="Helvetica"/>
                <a:cs typeface="Helvetica"/>
              </a:rPr>
              <a:t>Additional SRF systems:</a:t>
            </a:r>
          </a:p>
          <a:p>
            <a:pPr marL="342900" indent="-342900" algn="l">
              <a:spcAft>
                <a:spcPts val="600"/>
              </a:spcAft>
              <a:buFont typeface="Wingdings" charset="2"/>
              <a:buChar char="Ø"/>
            </a:pPr>
            <a:r>
              <a:rPr lang="en-US" sz="1600" b="0" dirty="0" smtClean="0">
                <a:latin typeface="Helvetica"/>
                <a:cs typeface="Helvetica"/>
              </a:rPr>
              <a:t>Energy loss compensation </a:t>
            </a:r>
          </a:p>
          <a:p>
            <a:pPr algn="l">
              <a:spcAft>
                <a:spcPts val="600"/>
              </a:spcAft>
            </a:pPr>
            <a:r>
              <a:rPr lang="en-US" sz="1600" b="0" dirty="0">
                <a:latin typeface="Helvetica"/>
                <a:cs typeface="Helvetica"/>
              </a:rPr>
              <a:t> </a:t>
            </a:r>
            <a:r>
              <a:rPr lang="en-US" sz="1600" b="0" dirty="0" smtClean="0">
                <a:latin typeface="Helvetica"/>
                <a:cs typeface="Helvetica"/>
              </a:rPr>
              <a:t>     (2</a:t>
            </a:r>
            <a:r>
              <a:rPr lang="en-US" sz="1600" b="0" baseline="30000" dirty="0" smtClean="0">
                <a:latin typeface="Helvetica"/>
                <a:cs typeface="Helvetica"/>
              </a:rPr>
              <a:t>nd</a:t>
            </a:r>
            <a:r>
              <a:rPr lang="en-US" sz="1600" b="0" dirty="0" smtClean="0">
                <a:latin typeface="Helvetica"/>
                <a:cs typeface="Helvetica"/>
              </a:rPr>
              <a:t> harmonic)</a:t>
            </a:r>
          </a:p>
          <a:p>
            <a:pPr marL="342900" indent="-342900" algn="l">
              <a:spcAft>
                <a:spcPts val="600"/>
              </a:spcAft>
              <a:buFont typeface="Wingdings" charset="2"/>
              <a:buChar char="Ø"/>
            </a:pPr>
            <a:r>
              <a:rPr lang="en-US" sz="1600" b="0" dirty="0" smtClean="0">
                <a:latin typeface="Helvetica"/>
                <a:cs typeface="Helvetica"/>
              </a:rPr>
              <a:t>Energy spread reduction</a:t>
            </a:r>
          </a:p>
          <a:p>
            <a:pPr algn="l">
              <a:spcAft>
                <a:spcPts val="600"/>
              </a:spcAft>
            </a:pPr>
            <a:r>
              <a:rPr lang="en-US" sz="1600" b="0" dirty="0">
                <a:latin typeface="Helvetica"/>
                <a:cs typeface="Helvetica"/>
              </a:rPr>
              <a:t> </a:t>
            </a:r>
            <a:r>
              <a:rPr lang="en-US" sz="1600" b="0" dirty="0" smtClean="0">
                <a:latin typeface="Helvetica"/>
                <a:cs typeface="Helvetica"/>
              </a:rPr>
              <a:t>    (3</a:t>
            </a:r>
            <a:r>
              <a:rPr lang="en-US" sz="1600" b="0" baseline="30000" dirty="0" smtClean="0">
                <a:latin typeface="Helvetica"/>
                <a:cs typeface="Helvetica"/>
              </a:rPr>
              <a:t>rd</a:t>
            </a:r>
            <a:r>
              <a:rPr lang="en-US" sz="1600" b="0" dirty="0" smtClean="0">
                <a:latin typeface="Helvetica"/>
                <a:cs typeface="Helvetica"/>
              </a:rPr>
              <a:t> or 5</a:t>
            </a:r>
            <a:r>
              <a:rPr lang="en-US" sz="1600" b="0" baseline="30000" dirty="0" smtClean="0">
                <a:latin typeface="Helvetica"/>
                <a:cs typeface="Helvetica"/>
              </a:rPr>
              <a:t>th</a:t>
            </a:r>
            <a:r>
              <a:rPr lang="en-US" sz="1600" b="0" dirty="0" smtClean="0">
                <a:latin typeface="Helvetica"/>
                <a:cs typeface="Helvetica"/>
              </a:rPr>
              <a:t> harmonic)</a:t>
            </a:r>
            <a:endParaRPr lang="en-US" sz="1600" b="0" dirty="0">
              <a:latin typeface="Helvetica"/>
              <a:cs typeface="Helvetica"/>
            </a:endParaRPr>
          </a:p>
        </p:txBody>
      </p:sp>
    </p:spTree>
    <p:extLst>
      <p:ext uri="{BB962C8B-B14F-4D97-AF65-F5344CB8AC3E}">
        <p14:creationId xmlns:p14="http://schemas.microsoft.com/office/powerpoint/2010/main" val="1197845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Beam Dynamics</a:t>
            </a:r>
            <a:endParaRPr lang="en-US" dirty="0"/>
          </a:p>
        </p:txBody>
      </p:sp>
      <p:sp>
        <p:nvSpPr>
          <p:cNvPr id="3" name="Content Placeholder 2"/>
          <p:cNvSpPr>
            <a:spLocks noGrp="1"/>
          </p:cNvSpPr>
          <p:nvPr>
            <p:ph idx="1"/>
          </p:nvPr>
        </p:nvSpPr>
        <p:spPr>
          <a:xfrm>
            <a:off x="457200" y="1752600"/>
            <a:ext cx="4800600" cy="4991100"/>
          </a:xfrm>
        </p:spPr>
        <p:txBody>
          <a:bodyPr>
            <a:normAutofit fontScale="85000" lnSpcReduction="10000"/>
          </a:bodyPr>
          <a:lstStyle/>
          <a:p>
            <a:pPr>
              <a:spcBef>
                <a:spcPts val="0"/>
              </a:spcBef>
              <a:spcAft>
                <a:spcPts val="600"/>
              </a:spcAft>
              <a:buFont typeface="Arial"/>
              <a:buChar char="•"/>
            </a:pPr>
            <a:r>
              <a:rPr lang="en-US" dirty="0" smtClean="0">
                <a:latin typeface="Helvetica"/>
                <a:cs typeface="Helvetica"/>
              </a:rPr>
              <a:t>Beam-beam</a:t>
            </a:r>
          </a:p>
          <a:p>
            <a:pPr>
              <a:spcBef>
                <a:spcPts val="0"/>
              </a:spcBef>
              <a:spcAft>
                <a:spcPts val="600"/>
              </a:spcAft>
              <a:buFont typeface="Arial"/>
              <a:buChar char="•"/>
            </a:pPr>
            <a:r>
              <a:rPr lang="en-US" sz="1700" dirty="0">
                <a:latin typeface="Helvetica"/>
                <a:cs typeface="Helvetica"/>
              </a:rPr>
              <a:t>e-beam </a:t>
            </a:r>
            <a:r>
              <a:rPr lang="en-US" sz="1700" dirty="0" smtClean="0">
                <a:latin typeface="Helvetica"/>
                <a:cs typeface="Helvetica"/>
              </a:rPr>
              <a:t>disruption (</a:t>
            </a:r>
            <a:r>
              <a:rPr lang="en-US" sz="1700" i="1" dirty="0" err="1" smtClean="0">
                <a:latin typeface="Helvetica"/>
                <a:cs typeface="Helvetica"/>
              </a:rPr>
              <a:t>emittance</a:t>
            </a:r>
            <a:r>
              <a:rPr lang="en-US" sz="1700" i="1" dirty="0" smtClean="0">
                <a:latin typeface="Helvetica"/>
                <a:cs typeface="Helvetica"/>
              </a:rPr>
              <a:t> </a:t>
            </a:r>
            <a:r>
              <a:rPr lang="en-US" sz="1700" i="1" dirty="0">
                <a:latin typeface="Helvetica"/>
                <a:cs typeface="Helvetica"/>
              </a:rPr>
              <a:t>increase by ~30</a:t>
            </a:r>
            <a:r>
              <a:rPr lang="en-US" sz="1700" i="1" dirty="0" smtClean="0">
                <a:latin typeface="Helvetica"/>
                <a:cs typeface="Helvetica"/>
              </a:rPr>
              <a:t>%)</a:t>
            </a:r>
            <a:endParaRPr lang="en-US" sz="1700" i="1" dirty="0">
              <a:latin typeface="Helvetica"/>
              <a:cs typeface="Helvetica"/>
            </a:endParaRPr>
          </a:p>
          <a:p>
            <a:pPr>
              <a:spcBef>
                <a:spcPts val="0"/>
              </a:spcBef>
              <a:spcAft>
                <a:spcPts val="600"/>
              </a:spcAft>
              <a:buFont typeface="Arial"/>
              <a:buChar char="•"/>
            </a:pPr>
            <a:r>
              <a:rPr lang="en-US" sz="1700" dirty="0">
                <a:latin typeface="Helvetica"/>
                <a:cs typeface="Helvetica"/>
              </a:rPr>
              <a:t>Luminosity enhancement </a:t>
            </a:r>
            <a:r>
              <a:rPr lang="en-US" sz="1700" dirty="0" smtClean="0">
                <a:latin typeface="Helvetica"/>
                <a:cs typeface="Helvetica"/>
              </a:rPr>
              <a:t>by e-beam </a:t>
            </a:r>
            <a:r>
              <a:rPr lang="en-US" sz="1700" dirty="0">
                <a:latin typeface="Helvetica"/>
                <a:cs typeface="Helvetica"/>
              </a:rPr>
              <a:t>pinching: </a:t>
            </a:r>
            <a:r>
              <a:rPr lang="en-US" sz="1700" i="1" dirty="0">
                <a:latin typeface="Helvetica"/>
                <a:cs typeface="Helvetica"/>
              </a:rPr>
              <a:t>33%</a:t>
            </a:r>
          </a:p>
          <a:p>
            <a:pPr>
              <a:spcBef>
                <a:spcPts val="0"/>
              </a:spcBef>
              <a:spcAft>
                <a:spcPts val="600"/>
              </a:spcAft>
              <a:buFont typeface="Arial"/>
              <a:buChar char="•"/>
            </a:pPr>
            <a:r>
              <a:rPr lang="en-US" sz="1700" dirty="0">
                <a:latin typeface="Helvetica"/>
                <a:cs typeface="Helvetica"/>
              </a:rPr>
              <a:t>Kink instability of hadron </a:t>
            </a:r>
            <a:r>
              <a:rPr lang="en-US" sz="1700" dirty="0" smtClean="0">
                <a:latin typeface="Helvetica"/>
                <a:cs typeface="Helvetica"/>
              </a:rPr>
              <a:t>beam: </a:t>
            </a:r>
          </a:p>
          <a:p>
            <a:pPr marL="114300" indent="0">
              <a:spcBef>
                <a:spcPts val="0"/>
              </a:spcBef>
              <a:spcAft>
                <a:spcPts val="600"/>
              </a:spcAft>
              <a:buNone/>
            </a:pPr>
            <a:r>
              <a:rPr lang="en-US" sz="1700" i="1" dirty="0">
                <a:latin typeface="Helvetica"/>
                <a:cs typeface="Helvetica"/>
              </a:rPr>
              <a:t> </a:t>
            </a:r>
            <a:r>
              <a:rPr lang="en-US" sz="1700" i="1" dirty="0" smtClean="0">
                <a:latin typeface="Helvetica"/>
                <a:cs typeface="Helvetica"/>
              </a:rPr>
              <a:t>    the </a:t>
            </a:r>
            <a:r>
              <a:rPr lang="en-US" sz="1700" i="1" dirty="0">
                <a:latin typeface="Helvetica"/>
                <a:cs typeface="Helvetica"/>
              </a:rPr>
              <a:t>feedback system (50-300 MHz) damps the instability</a:t>
            </a:r>
          </a:p>
          <a:p>
            <a:pPr>
              <a:spcBef>
                <a:spcPts val="0"/>
              </a:spcBef>
              <a:spcAft>
                <a:spcPts val="600"/>
              </a:spcAft>
              <a:buFont typeface="Arial"/>
              <a:buChar char="•"/>
            </a:pPr>
            <a:r>
              <a:rPr lang="en-US" sz="1700" dirty="0">
                <a:latin typeface="Helvetica"/>
                <a:cs typeface="Helvetica"/>
              </a:rPr>
              <a:t>Hadron beam heating by electron parameter </a:t>
            </a:r>
            <a:r>
              <a:rPr lang="en-US" sz="1700" dirty="0" smtClean="0">
                <a:latin typeface="Helvetica"/>
                <a:cs typeface="Helvetica"/>
              </a:rPr>
              <a:t>noise</a:t>
            </a:r>
          </a:p>
          <a:p>
            <a:pPr>
              <a:spcBef>
                <a:spcPts val="0"/>
              </a:spcBef>
              <a:spcAft>
                <a:spcPts val="600"/>
              </a:spcAft>
              <a:buFont typeface="Arial"/>
              <a:buChar char="•"/>
            </a:pPr>
            <a:r>
              <a:rPr lang="en-US" dirty="0" smtClean="0">
                <a:latin typeface="Helvetica"/>
                <a:cs typeface="Helvetica"/>
              </a:rPr>
              <a:t>Multi-pass BBU</a:t>
            </a:r>
            <a:r>
              <a:rPr lang="en-US" dirty="0">
                <a:latin typeface="Helvetica"/>
                <a:cs typeface="Helvetica"/>
              </a:rPr>
              <a:t> </a:t>
            </a:r>
            <a:r>
              <a:rPr lang="en-US" dirty="0" smtClean="0">
                <a:latin typeface="Helvetica"/>
                <a:cs typeface="Helvetica"/>
              </a:rPr>
              <a:t> </a:t>
            </a:r>
          </a:p>
          <a:p>
            <a:pPr>
              <a:spcBef>
                <a:spcPts val="0"/>
              </a:spcBef>
              <a:spcAft>
                <a:spcPts val="600"/>
              </a:spcAft>
              <a:buFont typeface="Arial"/>
              <a:buChar char="•"/>
            </a:pPr>
            <a:r>
              <a:rPr lang="en-US" dirty="0" smtClean="0">
                <a:latin typeface="Helvetica"/>
                <a:cs typeface="Helvetica"/>
              </a:rPr>
              <a:t>Single bunch BBU </a:t>
            </a:r>
            <a:endParaRPr lang="en-US" dirty="0">
              <a:latin typeface="Helvetica"/>
              <a:cs typeface="Helvetica"/>
            </a:endParaRPr>
          </a:p>
          <a:p>
            <a:pPr>
              <a:spcBef>
                <a:spcPts val="0"/>
              </a:spcBef>
              <a:spcAft>
                <a:spcPts val="600"/>
              </a:spcAft>
              <a:buFont typeface="Arial"/>
              <a:buChar char="•"/>
            </a:pPr>
            <a:r>
              <a:rPr lang="en-US" dirty="0" smtClean="0">
                <a:latin typeface="Helvetica"/>
                <a:cs typeface="Helvetica"/>
              </a:rPr>
              <a:t>Electron-ion interactions</a:t>
            </a:r>
          </a:p>
          <a:p>
            <a:pPr lvl="1">
              <a:spcBef>
                <a:spcPts val="0"/>
              </a:spcBef>
              <a:spcAft>
                <a:spcPts val="600"/>
              </a:spcAft>
              <a:buFont typeface="Arial"/>
              <a:buChar char="•"/>
            </a:pPr>
            <a:r>
              <a:rPr lang="en-US" sz="1700" dirty="0" smtClean="0">
                <a:latin typeface="Helvetica"/>
                <a:cs typeface="Helvetica"/>
              </a:rPr>
              <a:t>Gap is introduced to prevent ion accumulation</a:t>
            </a:r>
          </a:p>
          <a:p>
            <a:pPr lvl="1">
              <a:spcBef>
                <a:spcPts val="0"/>
              </a:spcBef>
              <a:spcAft>
                <a:spcPts val="600"/>
              </a:spcAft>
              <a:buFont typeface="Arial"/>
              <a:buChar char="•"/>
            </a:pPr>
            <a:r>
              <a:rPr lang="en-US" sz="1700" dirty="0" smtClean="0">
                <a:latin typeface="Helvetica"/>
                <a:cs typeface="Helvetica"/>
              </a:rPr>
              <a:t>Fast ion instability simulations</a:t>
            </a:r>
          </a:p>
          <a:p>
            <a:pPr>
              <a:spcBef>
                <a:spcPts val="0"/>
              </a:spcBef>
              <a:spcAft>
                <a:spcPts val="600"/>
              </a:spcAft>
              <a:buFont typeface="Arial"/>
              <a:buChar char="•"/>
            </a:pPr>
            <a:r>
              <a:rPr lang="en-US" dirty="0" smtClean="0">
                <a:latin typeface="Helvetica"/>
                <a:cs typeface="Helvetica"/>
              </a:rPr>
              <a:t>Energy spread due to impedances: ~18 MeV</a:t>
            </a:r>
          </a:p>
          <a:p>
            <a:pPr marL="114300" indent="0">
              <a:spcBef>
                <a:spcPts val="0"/>
              </a:spcBef>
              <a:spcAft>
                <a:spcPts val="600"/>
              </a:spcAft>
              <a:buNone/>
            </a:pPr>
            <a:r>
              <a:rPr lang="en-US" dirty="0" smtClean="0">
                <a:latin typeface="Helvetica"/>
                <a:cs typeface="Helvetica"/>
              </a:rPr>
              <a:t>   </a:t>
            </a:r>
            <a:r>
              <a:rPr lang="en-US" sz="2100" i="1" dirty="0" smtClean="0">
                <a:latin typeface="Helvetica"/>
                <a:cs typeface="Helvetica"/>
              </a:rPr>
              <a:t>Compensation schemes are under  studies</a:t>
            </a:r>
          </a:p>
          <a:p>
            <a:pPr>
              <a:buFont typeface="Arial"/>
              <a:buChar char="•"/>
            </a:pPr>
            <a:endParaRPr lang="en-US" dirty="0"/>
          </a:p>
        </p:txBody>
      </p:sp>
      <p:grpSp>
        <p:nvGrpSpPr>
          <p:cNvPr id="4" name="Group 3"/>
          <p:cNvGrpSpPr/>
          <p:nvPr/>
        </p:nvGrpSpPr>
        <p:grpSpPr>
          <a:xfrm>
            <a:off x="5226685" y="1714500"/>
            <a:ext cx="3917315" cy="2286000"/>
            <a:chOff x="4896486" y="3717220"/>
            <a:chExt cx="4145915" cy="2480380"/>
          </a:xfrm>
        </p:grpSpPr>
        <p:pic>
          <p:nvPicPr>
            <p:cNvPr id="5" name="Picture 4" descr="f3.eps"/>
            <p:cNvPicPr/>
            <p:nvPr/>
          </p:nvPicPr>
          <p:blipFill>
            <a:blip r:embed="rId2">
              <a:extLst>
                <a:ext uri="{28A0092B-C50C-407E-A947-70E740481C1C}">
                  <a14:useLocalDpi xmlns:a14="http://schemas.microsoft.com/office/drawing/2010/main" val="0"/>
                </a:ext>
              </a:extLst>
            </a:blip>
            <a:stretch>
              <a:fillRect/>
            </a:stretch>
          </p:blipFill>
          <p:spPr>
            <a:xfrm>
              <a:off x="4896486" y="3855720"/>
              <a:ext cx="3695065" cy="2341880"/>
            </a:xfrm>
            <a:prstGeom prst="rect">
              <a:avLst/>
            </a:prstGeom>
          </p:spPr>
        </p:pic>
        <p:sp>
          <p:nvSpPr>
            <p:cNvPr id="6" name="TextBox 5"/>
            <p:cNvSpPr txBox="1"/>
            <p:nvPr/>
          </p:nvSpPr>
          <p:spPr>
            <a:xfrm>
              <a:off x="6007100" y="3717220"/>
              <a:ext cx="2001344" cy="276999"/>
            </a:xfrm>
            <a:prstGeom prst="rect">
              <a:avLst/>
            </a:prstGeom>
            <a:noFill/>
          </p:spPr>
          <p:txBody>
            <a:bodyPr wrap="none" rtlCol="0">
              <a:spAutoFit/>
            </a:bodyPr>
            <a:lstStyle/>
            <a:p>
              <a:r>
                <a:rPr lang="en-US" sz="1200" kern="1200" dirty="0" smtClean="0"/>
                <a:t>Kink instability threshold</a:t>
              </a:r>
              <a:endParaRPr lang="en-US" sz="1200" kern="1200" dirty="0"/>
            </a:p>
          </p:txBody>
        </p:sp>
        <p:sp>
          <p:nvSpPr>
            <p:cNvPr id="7" name="TextBox 6"/>
            <p:cNvSpPr txBox="1"/>
            <p:nvPr/>
          </p:nvSpPr>
          <p:spPr>
            <a:xfrm>
              <a:off x="7755425" y="4699000"/>
              <a:ext cx="1286976" cy="400110"/>
            </a:xfrm>
            <a:prstGeom prst="rect">
              <a:avLst/>
            </a:prstGeom>
            <a:noFill/>
          </p:spPr>
          <p:txBody>
            <a:bodyPr wrap="square" rtlCol="0">
              <a:spAutoFit/>
            </a:bodyPr>
            <a:lstStyle/>
            <a:p>
              <a:r>
                <a:rPr lang="en-US" sz="1000" kern="1200" dirty="0" err="1" smtClean="0">
                  <a:solidFill>
                    <a:srgbClr val="000090"/>
                  </a:solidFill>
                </a:rPr>
                <a:t>Circulant</a:t>
              </a:r>
              <a:r>
                <a:rPr lang="en-US" sz="1000" kern="1200" dirty="0" smtClean="0">
                  <a:solidFill>
                    <a:srgbClr val="000090"/>
                  </a:solidFill>
                </a:rPr>
                <a:t> matrix method</a:t>
              </a:r>
              <a:endParaRPr lang="en-US" sz="1000" kern="1200" dirty="0">
                <a:solidFill>
                  <a:srgbClr val="000090"/>
                </a:solidFill>
              </a:endParaRPr>
            </a:p>
          </p:txBody>
        </p:sp>
        <p:sp>
          <p:nvSpPr>
            <p:cNvPr id="8" name="TextBox 7"/>
            <p:cNvSpPr txBox="1"/>
            <p:nvPr/>
          </p:nvSpPr>
          <p:spPr>
            <a:xfrm>
              <a:off x="6007100" y="5296020"/>
              <a:ext cx="1032975" cy="400110"/>
            </a:xfrm>
            <a:prstGeom prst="rect">
              <a:avLst/>
            </a:prstGeom>
            <a:noFill/>
          </p:spPr>
          <p:txBody>
            <a:bodyPr wrap="square" rtlCol="0">
              <a:spAutoFit/>
            </a:bodyPr>
            <a:lstStyle/>
            <a:p>
              <a:r>
                <a:rPr lang="en-US" sz="1000" kern="1200" dirty="0" smtClean="0">
                  <a:solidFill>
                    <a:srgbClr val="FF0000"/>
                  </a:solidFill>
                </a:rPr>
                <a:t>Two particle model</a:t>
              </a:r>
              <a:endParaRPr lang="en-US" sz="1000" kern="1200" dirty="0">
                <a:solidFill>
                  <a:srgbClr val="FF0000"/>
                </a:solidFill>
              </a:endParaRPr>
            </a:p>
          </p:txBody>
        </p:sp>
        <p:sp>
          <p:nvSpPr>
            <p:cNvPr id="9" name="Oval 8"/>
            <p:cNvSpPr/>
            <p:nvPr/>
          </p:nvSpPr>
          <p:spPr>
            <a:xfrm>
              <a:off x="6413500" y="4445000"/>
              <a:ext cx="524975" cy="1397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0" name="TextBox 9"/>
            <p:cNvSpPr txBox="1"/>
            <p:nvPr/>
          </p:nvSpPr>
          <p:spPr>
            <a:xfrm>
              <a:off x="6081746" y="4186990"/>
              <a:ext cx="1713457" cy="246221"/>
            </a:xfrm>
            <a:prstGeom prst="rect">
              <a:avLst/>
            </a:prstGeom>
            <a:noFill/>
          </p:spPr>
          <p:txBody>
            <a:bodyPr wrap="square" rtlCol="0">
              <a:spAutoFit/>
            </a:bodyPr>
            <a:lstStyle/>
            <a:p>
              <a:r>
                <a:rPr lang="en-US" sz="1000" kern="1200" dirty="0" smtClean="0"/>
                <a:t>eRHIC parameter area</a:t>
              </a:r>
              <a:endParaRPr lang="en-US" sz="1000" kern="1200" dirty="0"/>
            </a:p>
          </p:txBody>
        </p:sp>
      </p:grpSp>
      <p:sp>
        <p:nvSpPr>
          <p:cNvPr id="12" name="TextBox 11"/>
          <p:cNvSpPr txBox="1"/>
          <p:nvPr/>
        </p:nvSpPr>
        <p:spPr>
          <a:xfrm>
            <a:off x="7561295" y="1943100"/>
            <a:ext cx="1582705" cy="338554"/>
          </a:xfrm>
          <a:prstGeom prst="rect">
            <a:avLst/>
          </a:prstGeom>
          <a:noFill/>
        </p:spPr>
        <p:txBody>
          <a:bodyPr wrap="square" rtlCol="0">
            <a:spAutoFit/>
          </a:bodyPr>
          <a:lstStyle/>
          <a:p>
            <a:r>
              <a:rPr lang="en-US" sz="1600" i="1" dirty="0" smtClean="0"/>
              <a:t>© Y. </a:t>
            </a:r>
            <a:r>
              <a:rPr lang="en-US" sz="1600" i="1" dirty="0" err="1" smtClean="0"/>
              <a:t>Hao</a:t>
            </a:r>
            <a:endParaRPr lang="en-US" sz="1600" i="1" dirty="0"/>
          </a:p>
        </p:txBody>
      </p:sp>
      <p:pic>
        <p:nvPicPr>
          <p:cNvPr id="13" name="Picture 12"/>
          <p:cNvPicPr>
            <a:picLocks noChangeAspect="1"/>
          </p:cNvPicPr>
          <p:nvPr/>
        </p:nvPicPr>
        <p:blipFill>
          <a:blip r:embed="rId3"/>
          <a:stretch>
            <a:fillRect/>
          </a:stretch>
        </p:blipFill>
        <p:spPr>
          <a:xfrm>
            <a:off x="5486400" y="4114800"/>
            <a:ext cx="3492500" cy="2579688"/>
          </a:xfrm>
          <a:prstGeom prst="rect">
            <a:avLst/>
          </a:prstGeom>
        </p:spPr>
      </p:pic>
      <p:sp>
        <p:nvSpPr>
          <p:cNvPr id="14" name="TextBox 13"/>
          <p:cNvSpPr txBox="1"/>
          <p:nvPr/>
        </p:nvSpPr>
        <p:spPr>
          <a:xfrm>
            <a:off x="6743700" y="4229100"/>
            <a:ext cx="1582705" cy="338554"/>
          </a:xfrm>
          <a:prstGeom prst="rect">
            <a:avLst/>
          </a:prstGeom>
          <a:noFill/>
        </p:spPr>
        <p:txBody>
          <a:bodyPr wrap="square" rtlCol="0">
            <a:spAutoFit/>
          </a:bodyPr>
          <a:lstStyle/>
          <a:p>
            <a:r>
              <a:rPr lang="en-US" sz="1600" i="1" dirty="0" smtClean="0"/>
              <a:t>© G. Wang</a:t>
            </a:r>
            <a:endParaRPr lang="en-US" sz="1600" i="1" dirty="0"/>
          </a:p>
        </p:txBody>
      </p:sp>
      <p:sp>
        <p:nvSpPr>
          <p:cNvPr id="15" name="Rectangle 14"/>
          <p:cNvSpPr/>
          <p:nvPr/>
        </p:nvSpPr>
        <p:spPr>
          <a:xfrm>
            <a:off x="6057900" y="5829300"/>
            <a:ext cx="1257300" cy="457200"/>
          </a:xfrm>
          <a:prstGeom prst="rect">
            <a:avLst/>
          </a:prstGeom>
          <a:solidFill>
            <a:srgbClr val="FFFFFF"/>
          </a:solidFill>
          <a:ln>
            <a:solidFill>
              <a:srgbClr val="FFFFFF"/>
            </a:solidFill>
          </a:ln>
          <a:scene3d>
            <a:camera prst="orthographicFront">
              <a:rot lat="0" lon="0" rev="0"/>
            </a:camera>
            <a:lightRig rig="glow" dir="tl">
              <a:rot lat="0" lon="0" rev="1800000"/>
            </a:lightRig>
          </a:scene3d>
          <a:sp3d contourW="10160" prstMaterial="dkEdge">
            <a:bevelT w="0" h="0" prst="angle"/>
            <a:contourClr>
              <a:schemeClr val="bg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e</a:t>
            </a:r>
            <a:r>
              <a:rPr lang="en-US" sz="1200" dirty="0" smtClean="0">
                <a:solidFill>
                  <a:schemeClr val="tx1"/>
                </a:solidFill>
              </a:rPr>
              <a:t>-ion instability</a:t>
            </a:r>
            <a:endParaRPr lang="en-US" sz="1200" dirty="0">
              <a:solidFill>
                <a:schemeClr val="tx1"/>
              </a:solidFill>
            </a:endParaRPr>
          </a:p>
        </p:txBody>
      </p:sp>
      <p:cxnSp>
        <p:nvCxnSpPr>
          <p:cNvPr id="16" name="Straight Connector 15"/>
          <p:cNvCxnSpPr/>
          <p:nvPr/>
        </p:nvCxnSpPr>
        <p:spPr>
          <a:xfrm>
            <a:off x="5372100" y="4114800"/>
            <a:ext cx="37719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692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normAutofit/>
          </a:bodyPr>
          <a:lstStyle/>
          <a:p>
            <a:pPr eaLnBrk="1" hangingPunct="1"/>
            <a:r>
              <a:rPr dirty="0" smtClean="0">
                <a:latin typeface="Helvetica" charset="0"/>
                <a:ea typeface="ＭＳ Ｐゴシック" charset="0"/>
              </a:rPr>
              <a:t>I</a:t>
            </a:r>
            <a:r>
              <a:rPr lang="en-US" dirty="0" smtClean="0">
                <a:latin typeface="Helvetica" charset="0"/>
                <a:ea typeface="ＭＳ Ｐゴシック" charset="0"/>
              </a:rPr>
              <a:t>nteraction </a:t>
            </a:r>
            <a:r>
              <a:rPr dirty="0" smtClean="0">
                <a:latin typeface="Helvetica" charset="0"/>
                <a:ea typeface="ＭＳ Ｐゴシック" charset="0"/>
              </a:rPr>
              <a:t>R</a:t>
            </a:r>
            <a:r>
              <a:rPr lang="en-US" dirty="0" smtClean="0">
                <a:latin typeface="Helvetica" charset="0"/>
                <a:ea typeface="ＭＳ Ｐゴシック" charset="0"/>
              </a:rPr>
              <a:t>egion</a:t>
            </a:r>
            <a:r>
              <a:rPr dirty="0" smtClean="0">
                <a:latin typeface="Helvetica" charset="0"/>
                <a:ea typeface="ＭＳ Ｐゴシック" charset="0"/>
              </a:rPr>
              <a:t> </a:t>
            </a:r>
            <a:r>
              <a:rPr dirty="0">
                <a:latin typeface="Helvetica" charset="0"/>
                <a:ea typeface="ＭＳ Ｐゴシック" charset="0"/>
              </a:rPr>
              <a:t>with </a:t>
            </a:r>
            <a:r>
              <a:rPr dirty="0">
                <a:latin typeface="Symbol" charset="0"/>
                <a:ea typeface="ＭＳ Ｐゴシック" charset="0"/>
                <a:cs typeface="Symbol" charset="0"/>
              </a:rPr>
              <a:t>b</a:t>
            </a:r>
            <a:r>
              <a:rPr dirty="0">
                <a:latin typeface="Helvetica" charset="0"/>
                <a:ea typeface="ＭＳ Ｐゴシック" charset="0"/>
              </a:rPr>
              <a:t>* = 5 cm</a:t>
            </a:r>
          </a:p>
        </p:txBody>
      </p:sp>
      <p:sp>
        <p:nvSpPr>
          <p:cNvPr id="24578" name="Content Placeholder 2"/>
          <p:cNvSpPr>
            <a:spLocks noGrp="1"/>
          </p:cNvSpPr>
          <p:nvPr>
            <p:ph idx="1"/>
          </p:nvPr>
        </p:nvSpPr>
        <p:spPr>
          <a:xfrm>
            <a:off x="5029200" y="1714500"/>
            <a:ext cx="4114800" cy="4914901"/>
          </a:xfrm>
        </p:spPr>
        <p:txBody>
          <a:bodyPr/>
          <a:lstStyle/>
          <a:p>
            <a:pPr eaLnBrk="1" hangingPunct="1"/>
            <a:r>
              <a:rPr lang="en-US" sz="1800" dirty="0">
                <a:latin typeface="Helvetica" charset="0"/>
              </a:rPr>
              <a:t>10 </a:t>
            </a:r>
            <a:r>
              <a:rPr lang="en-US" sz="1800" dirty="0" err="1">
                <a:latin typeface="Helvetica" charset="0"/>
              </a:rPr>
              <a:t>mrad</a:t>
            </a:r>
            <a:r>
              <a:rPr lang="en-US" sz="1800" dirty="0">
                <a:latin typeface="Helvetica" charset="0"/>
              </a:rPr>
              <a:t> crossing </a:t>
            </a:r>
            <a:r>
              <a:rPr lang="en-US" sz="1800" dirty="0" smtClean="0">
                <a:latin typeface="Helvetica" charset="0"/>
              </a:rPr>
              <a:t>angle with </a:t>
            </a:r>
            <a:r>
              <a:rPr lang="en-US" sz="1800" dirty="0">
                <a:latin typeface="Helvetica" charset="0"/>
              </a:rPr>
              <a:t>crab-</a:t>
            </a:r>
            <a:r>
              <a:rPr lang="en-US" sz="1800" dirty="0" smtClean="0">
                <a:latin typeface="Helvetica" charset="0"/>
              </a:rPr>
              <a:t>crossing</a:t>
            </a:r>
          </a:p>
          <a:p>
            <a:pPr eaLnBrk="1" hangingPunct="1"/>
            <a:r>
              <a:rPr lang="en-US" sz="1800" dirty="0" smtClean="0">
                <a:latin typeface="Helvetica" charset="0"/>
              </a:rPr>
              <a:t>Large enough aperture IR SC magnets for </a:t>
            </a:r>
            <a:r>
              <a:rPr lang="en-US" sz="1800" dirty="0">
                <a:latin typeface="Helvetica" charset="0"/>
              </a:rPr>
              <a:t>forward collision products and with field-free passage for electron </a:t>
            </a:r>
            <a:r>
              <a:rPr lang="en-US" sz="1800" dirty="0" smtClean="0">
                <a:latin typeface="Helvetica" charset="0"/>
              </a:rPr>
              <a:t>beam</a:t>
            </a:r>
          </a:p>
          <a:p>
            <a:r>
              <a:rPr lang="en-US" sz="1800" dirty="0">
                <a:latin typeface="Helvetica" charset="0"/>
              </a:rPr>
              <a:t>Recent IR design </a:t>
            </a:r>
            <a:r>
              <a:rPr lang="en-US" sz="1800" dirty="0" smtClean="0">
                <a:latin typeface="Helvetica" charset="0"/>
              </a:rPr>
              <a:t>improvements </a:t>
            </a:r>
            <a:r>
              <a:rPr lang="en-US" sz="1800" dirty="0">
                <a:latin typeface="Helvetica" charset="0"/>
              </a:rPr>
              <a:t>on </a:t>
            </a:r>
            <a:r>
              <a:rPr lang="en-US" sz="1800" dirty="0" smtClean="0">
                <a:latin typeface="Helvetica" charset="0"/>
              </a:rPr>
              <a:t> the magnet design with electron passage and integration of </a:t>
            </a:r>
          </a:p>
          <a:p>
            <a:pPr marL="114300" indent="0">
              <a:buNone/>
            </a:pPr>
            <a:r>
              <a:rPr lang="en-US" sz="1800" dirty="0">
                <a:latin typeface="Helvetica" charset="0"/>
              </a:rPr>
              <a:t> </a:t>
            </a:r>
            <a:r>
              <a:rPr lang="en-US" sz="1800" dirty="0" smtClean="0">
                <a:latin typeface="Helvetica" charset="0"/>
              </a:rPr>
              <a:t>   detector components</a:t>
            </a:r>
            <a:endParaRPr lang="en-US" sz="1800" dirty="0">
              <a:latin typeface="Helvetica" charset="0"/>
            </a:endParaRPr>
          </a:p>
          <a:p>
            <a:r>
              <a:rPr lang="en-US" sz="1800" dirty="0" smtClean="0">
                <a:latin typeface="Helvetica" charset="0"/>
              </a:rPr>
              <a:t>90 </a:t>
            </a:r>
            <a:r>
              <a:rPr lang="en-US" sz="1800" dirty="0">
                <a:latin typeface="Helvetica" charset="0"/>
              </a:rPr>
              <a:t>degree lattice and beta-beat in adjacent arcs (ATS) to reach </a:t>
            </a:r>
            <a:r>
              <a:rPr lang="en-US" sz="1800" dirty="0" smtClean="0">
                <a:latin typeface="Symbol" charset="2"/>
                <a:cs typeface="Symbol" charset="2"/>
              </a:rPr>
              <a:t>b</a:t>
            </a:r>
            <a:r>
              <a:rPr lang="en-US" sz="1800" dirty="0" smtClean="0">
                <a:latin typeface="Helvetica" charset="0"/>
              </a:rPr>
              <a:t>* </a:t>
            </a:r>
            <a:r>
              <a:rPr lang="en-US" sz="1800" dirty="0">
                <a:latin typeface="Helvetica" charset="0"/>
              </a:rPr>
              <a:t>of 5 </a:t>
            </a:r>
            <a:r>
              <a:rPr lang="en-US" sz="1800" dirty="0" smtClean="0">
                <a:latin typeface="Helvetica" charset="0"/>
              </a:rPr>
              <a:t>cm and provide effective chromatic corrections</a:t>
            </a:r>
            <a:endParaRPr lang="en-US" sz="1600" i="1" dirty="0" smtClean="0">
              <a:latin typeface="Helvetica" charset="0"/>
            </a:endParaRPr>
          </a:p>
          <a:p>
            <a:pPr marL="114300" indent="0">
              <a:buNone/>
            </a:pPr>
            <a:r>
              <a:rPr lang="en-US" sz="1800" dirty="0">
                <a:latin typeface="Helvetica" charset="0"/>
              </a:rPr>
              <a:t> </a:t>
            </a:r>
            <a:r>
              <a:rPr lang="en-US" sz="1800" dirty="0" smtClean="0">
                <a:latin typeface="Helvetica" charset="0"/>
              </a:rPr>
              <a:t>  </a:t>
            </a:r>
            <a:endParaRPr lang="en-US" sz="1800" dirty="0">
              <a:latin typeface="Helvetica"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828800"/>
            <a:ext cx="4800600" cy="2637830"/>
          </a:xfrm>
          <a:prstGeom prst="rect">
            <a:avLst/>
          </a:prstGeom>
          <a:scene3d>
            <a:camera prst="orthographicFront"/>
            <a:lightRig rig="threePt" dir="t"/>
          </a:scene3d>
          <a:sp3d>
            <a:bevelT/>
          </a:sp3d>
        </p:spPr>
      </p:pic>
      <p:sp>
        <p:nvSpPr>
          <p:cNvPr id="3" name="TextBox 2"/>
          <p:cNvSpPr txBox="1"/>
          <p:nvPr/>
        </p:nvSpPr>
        <p:spPr>
          <a:xfrm>
            <a:off x="4073862" y="2743200"/>
            <a:ext cx="918290" cy="246221"/>
          </a:xfrm>
          <a:prstGeom prst="rect">
            <a:avLst/>
          </a:prstGeom>
          <a:noFill/>
        </p:spPr>
        <p:txBody>
          <a:bodyPr wrap="none" rtlCol="0">
            <a:spAutoFit/>
          </a:bodyPr>
          <a:lstStyle/>
          <a:p>
            <a:pPr algn="ctr" defTabSz="914400" eaLnBrk="0" fontAlgn="base" hangingPunct="0">
              <a:spcBef>
                <a:spcPct val="0"/>
              </a:spcBef>
              <a:spcAft>
                <a:spcPct val="0"/>
              </a:spcAft>
            </a:pPr>
            <a:r>
              <a:rPr lang="en-US" sz="1000" b="1" dirty="0">
                <a:solidFill>
                  <a:prstClr val="black"/>
                </a:solidFill>
                <a:latin typeface="Times New Roman" charset="0"/>
                <a:ea typeface="ＭＳ Ｐゴシック" charset="0"/>
                <a:cs typeface="ＭＳ Ｐゴシック" charset="0"/>
              </a:rPr>
              <a:t>Crab-cavities</a:t>
            </a:r>
          </a:p>
        </p:txBody>
      </p:sp>
      <p:cxnSp>
        <p:nvCxnSpPr>
          <p:cNvPr id="5" name="Straight Arrow Connector 4"/>
          <p:cNvCxnSpPr/>
          <p:nvPr/>
        </p:nvCxnSpPr>
        <p:spPr>
          <a:xfrm flipH="1" flipV="1">
            <a:off x="3771900" y="3314700"/>
            <a:ext cx="342900" cy="11430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943100" y="3086100"/>
            <a:ext cx="228600" cy="1143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43100" y="3086100"/>
            <a:ext cx="283075" cy="276999"/>
          </a:xfrm>
          <a:prstGeom prst="rect">
            <a:avLst/>
          </a:prstGeom>
          <a:noFill/>
        </p:spPr>
        <p:txBody>
          <a:bodyPr wrap="none" rtlCol="0">
            <a:spAutoFit/>
          </a:bodyPr>
          <a:lstStyle/>
          <a:p>
            <a:pPr algn="ctr" defTabSz="914400" eaLnBrk="0" fontAlgn="base" hangingPunct="0">
              <a:spcBef>
                <a:spcPct val="0"/>
              </a:spcBef>
              <a:spcAft>
                <a:spcPct val="0"/>
              </a:spcAft>
            </a:pPr>
            <a:r>
              <a:rPr lang="en-US" sz="1200" b="1" dirty="0">
                <a:solidFill>
                  <a:srgbClr val="0000FF"/>
                </a:solidFill>
                <a:latin typeface="Times New Roman" charset="0"/>
                <a:ea typeface="ＭＳ Ｐゴシック" charset="0"/>
                <a:cs typeface="ＭＳ Ｐゴシック" charset="0"/>
              </a:rPr>
              <a:t>p</a:t>
            </a:r>
          </a:p>
        </p:txBody>
      </p:sp>
      <p:sp>
        <p:nvSpPr>
          <p:cNvPr id="13" name="TextBox 12"/>
          <p:cNvSpPr txBox="1"/>
          <p:nvPr/>
        </p:nvSpPr>
        <p:spPr>
          <a:xfrm>
            <a:off x="3786953" y="3314700"/>
            <a:ext cx="252969" cy="276999"/>
          </a:xfrm>
          <a:prstGeom prst="rect">
            <a:avLst/>
          </a:prstGeom>
          <a:noFill/>
        </p:spPr>
        <p:txBody>
          <a:bodyPr wrap="none" rtlCol="0">
            <a:spAutoFit/>
          </a:bodyPr>
          <a:lstStyle/>
          <a:p>
            <a:pPr algn="ctr" defTabSz="914400" eaLnBrk="0" fontAlgn="base" hangingPunct="0">
              <a:spcBef>
                <a:spcPct val="0"/>
              </a:spcBef>
              <a:spcAft>
                <a:spcPct val="0"/>
              </a:spcAft>
            </a:pPr>
            <a:r>
              <a:rPr lang="en-US" sz="1200" b="1" dirty="0">
                <a:solidFill>
                  <a:srgbClr val="CF543F"/>
                </a:solidFill>
                <a:latin typeface="Times New Roman" charset="0"/>
                <a:ea typeface="ＭＳ Ｐゴシック" charset="0"/>
                <a:cs typeface="ＭＳ Ｐゴシック" charset="0"/>
              </a:rPr>
              <a:t>e</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4686300"/>
            <a:ext cx="1713179" cy="1706607"/>
          </a:xfrm>
          <a:prstGeom prst="rect">
            <a:avLst/>
          </a:prstGeom>
        </p:spPr>
      </p:pic>
      <p:cxnSp>
        <p:nvCxnSpPr>
          <p:cNvPr id="11" name="Straight Arrow Connector 10"/>
          <p:cNvCxnSpPr/>
          <p:nvPr/>
        </p:nvCxnSpPr>
        <p:spPr>
          <a:xfrm flipH="1">
            <a:off x="1828800" y="3200400"/>
            <a:ext cx="1257300" cy="1600200"/>
          </a:xfrm>
          <a:prstGeom prst="straightConnector1">
            <a:avLst/>
          </a:prstGeom>
          <a:ln w="127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286000" y="5143500"/>
            <a:ext cx="2057400" cy="738664"/>
          </a:xfrm>
          <a:prstGeom prst="rect">
            <a:avLst/>
          </a:prstGeom>
          <a:noFill/>
        </p:spPr>
        <p:txBody>
          <a:bodyPr wrap="square" rtlCol="0">
            <a:spAutoFit/>
          </a:bodyPr>
          <a:lstStyle/>
          <a:p>
            <a:pPr defTabSz="914400" eaLnBrk="0" fontAlgn="base" hangingPunct="0">
              <a:spcBef>
                <a:spcPct val="0"/>
              </a:spcBef>
              <a:spcAft>
                <a:spcPct val="0"/>
              </a:spcAft>
            </a:pPr>
            <a:r>
              <a:rPr lang="en-US" sz="1400" b="1" dirty="0">
                <a:solidFill>
                  <a:prstClr val="black"/>
                </a:solidFill>
                <a:latin typeface="Times New Roman" charset="0"/>
                <a:ea typeface="ＭＳ Ｐゴシック" charset="0"/>
                <a:cs typeface="ＭＳ Ｐゴシック" charset="0"/>
              </a:rPr>
              <a:t>Electron passage is arranged  between SC coils of hadron magnet</a:t>
            </a:r>
          </a:p>
        </p:txBody>
      </p:sp>
      <p:sp>
        <p:nvSpPr>
          <p:cNvPr id="19" name="TextBox 18"/>
          <p:cNvSpPr txBox="1"/>
          <p:nvPr/>
        </p:nvSpPr>
        <p:spPr>
          <a:xfrm>
            <a:off x="1485900" y="1828800"/>
            <a:ext cx="1582705" cy="338554"/>
          </a:xfrm>
          <a:prstGeom prst="rect">
            <a:avLst/>
          </a:prstGeom>
          <a:noFill/>
        </p:spPr>
        <p:txBody>
          <a:bodyPr wrap="square" rtlCol="0">
            <a:spAutoFit/>
          </a:bodyPr>
          <a:lstStyle/>
          <a:p>
            <a:pPr algn="ctr" defTabSz="914400" eaLnBrk="0" fontAlgn="base" hangingPunct="0">
              <a:spcBef>
                <a:spcPct val="0"/>
              </a:spcBef>
              <a:spcAft>
                <a:spcPct val="0"/>
              </a:spcAft>
            </a:pPr>
            <a:r>
              <a:rPr lang="en-US" sz="1600" b="1" i="1" dirty="0">
                <a:solidFill>
                  <a:prstClr val="black"/>
                </a:solidFill>
                <a:latin typeface="Times New Roman" charset="0"/>
                <a:ea typeface="ＭＳ Ｐゴシック" charset="0"/>
                <a:cs typeface="ＭＳ Ｐゴシック" charset="0"/>
              </a:rPr>
              <a:t>© B. Parker</a:t>
            </a:r>
          </a:p>
        </p:txBody>
      </p:sp>
      <p:sp>
        <p:nvSpPr>
          <p:cNvPr id="20" name="TextBox 19"/>
          <p:cNvSpPr txBox="1"/>
          <p:nvPr/>
        </p:nvSpPr>
        <p:spPr>
          <a:xfrm>
            <a:off x="2857500" y="1753969"/>
            <a:ext cx="1143000" cy="553998"/>
          </a:xfrm>
          <a:prstGeom prst="rect">
            <a:avLst/>
          </a:prstGeom>
          <a:noFill/>
        </p:spPr>
        <p:txBody>
          <a:bodyPr wrap="square" rtlCol="0">
            <a:spAutoFit/>
          </a:bodyPr>
          <a:lstStyle/>
          <a:p>
            <a:pPr algn="ctr" defTabSz="914400" eaLnBrk="0" fontAlgn="base" hangingPunct="0">
              <a:spcBef>
                <a:spcPct val="0"/>
              </a:spcBef>
              <a:spcAft>
                <a:spcPct val="0"/>
              </a:spcAft>
            </a:pPr>
            <a:r>
              <a:rPr lang="en-US" sz="1000" b="1" dirty="0">
                <a:solidFill>
                  <a:prstClr val="black"/>
                </a:solidFill>
                <a:latin typeface="Times New Roman" charset="0"/>
                <a:ea typeface="ＭＳ Ｐゴシック" charset="0"/>
                <a:cs typeface="ＭＳ Ｐゴシック" charset="0"/>
              </a:rPr>
              <a:t>Forward detector components</a:t>
            </a:r>
          </a:p>
        </p:txBody>
      </p:sp>
    </p:spTree>
    <p:extLst>
      <p:ext uri="{BB962C8B-B14F-4D97-AF65-F5344CB8AC3E}">
        <p14:creationId xmlns:p14="http://schemas.microsoft.com/office/powerpoint/2010/main" val="2363029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dirty="0" smtClean="0">
                <a:latin typeface="Helvetica" charset="0"/>
                <a:ea typeface="ＭＳ Ｐゴシック" charset="0"/>
              </a:rPr>
              <a:t>eRHIC</a:t>
            </a:r>
            <a:r>
              <a:rPr lang="en-US" dirty="0" smtClean="0">
                <a:latin typeface="Helvetica" charset="0"/>
                <a:ea typeface="ＭＳ Ｐゴシック" charset="0"/>
              </a:rPr>
              <a:t> R&amp;D</a:t>
            </a:r>
            <a:endParaRPr dirty="0">
              <a:latin typeface="Helvetica" charset="0"/>
              <a:ea typeface="ＭＳ Ｐゴシック" charset="0"/>
            </a:endParaRPr>
          </a:p>
        </p:txBody>
      </p:sp>
      <p:sp>
        <p:nvSpPr>
          <p:cNvPr id="3" name="Content Placeholder 2"/>
          <p:cNvSpPr>
            <a:spLocks noGrp="1"/>
          </p:cNvSpPr>
          <p:nvPr>
            <p:ph idx="1"/>
          </p:nvPr>
        </p:nvSpPr>
        <p:spPr>
          <a:xfrm>
            <a:off x="381000" y="1485900"/>
            <a:ext cx="8763000" cy="6057900"/>
          </a:xfrm>
        </p:spPr>
        <p:txBody>
          <a:bodyPr>
            <a:normAutofit/>
          </a:bodyPr>
          <a:lstStyle/>
          <a:p>
            <a:pPr marL="120651" indent="0" eaLnBrk="1" hangingPunct="1">
              <a:spcBef>
                <a:spcPts val="0"/>
              </a:spcBef>
              <a:spcAft>
                <a:spcPts val="0"/>
              </a:spcAft>
              <a:buFontTx/>
              <a:buNone/>
              <a:defRPr/>
            </a:pPr>
            <a:endParaRPr lang="en-US" dirty="0" smtClean="0">
              <a:ea typeface="+mn-ea"/>
            </a:endParaRPr>
          </a:p>
          <a:p>
            <a:pPr marL="452438" lvl="1" indent="-225425" eaLnBrk="1" hangingPunct="1">
              <a:spcBef>
                <a:spcPts val="0"/>
              </a:spcBef>
              <a:spcAft>
                <a:spcPts val="600"/>
              </a:spcAft>
              <a:defRPr/>
            </a:pPr>
            <a:r>
              <a:rPr lang="en-US" dirty="0" smtClean="0">
                <a:ea typeface="+mn-ea"/>
              </a:rPr>
              <a:t>Prototyping of Gatling Gun polarized electron source</a:t>
            </a:r>
          </a:p>
          <a:p>
            <a:pPr marL="298768" lvl="1" indent="-225425">
              <a:spcBef>
                <a:spcPts val="0"/>
              </a:spcBef>
              <a:spcAft>
                <a:spcPts val="600"/>
              </a:spcAft>
              <a:defRPr/>
            </a:pPr>
            <a:r>
              <a:rPr lang="en-US" dirty="0" smtClean="0"/>
              <a:t>Coherent </a:t>
            </a:r>
            <a:r>
              <a:rPr lang="en-US" dirty="0"/>
              <a:t>electron Cooling </a:t>
            </a:r>
            <a:r>
              <a:rPr lang="en-US" dirty="0" err="1"/>
              <a:t>PoP</a:t>
            </a:r>
            <a:r>
              <a:rPr lang="en-US" dirty="0"/>
              <a:t> using 40 </a:t>
            </a:r>
            <a:r>
              <a:rPr lang="en-US" dirty="0" err="1"/>
              <a:t>GeV</a:t>
            </a:r>
            <a:r>
              <a:rPr lang="en-US" dirty="0"/>
              <a:t>/n Au beams in RHIC</a:t>
            </a:r>
          </a:p>
          <a:p>
            <a:pPr marL="452438" lvl="1" indent="-225425" eaLnBrk="1" hangingPunct="1">
              <a:spcBef>
                <a:spcPts val="0"/>
              </a:spcBef>
              <a:spcAft>
                <a:spcPts val="600"/>
              </a:spcAft>
              <a:defRPr/>
            </a:pPr>
            <a:r>
              <a:rPr lang="en-US" dirty="0" smtClean="0">
                <a:ea typeface="+mn-ea"/>
              </a:rPr>
              <a:t>High </a:t>
            </a:r>
            <a:r>
              <a:rPr lang="en-US" dirty="0">
                <a:ea typeface="+mn-ea"/>
              </a:rPr>
              <a:t>average current ERL to support operation with high current </a:t>
            </a:r>
            <a:r>
              <a:rPr lang="en-US" dirty="0" smtClean="0">
                <a:ea typeface="+mn-ea"/>
              </a:rPr>
              <a:t>e-beam</a:t>
            </a:r>
            <a:endParaRPr lang="en-US" dirty="0">
              <a:ea typeface="+mn-ea"/>
            </a:endParaRPr>
          </a:p>
          <a:p>
            <a:pPr marL="452438" lvl="1" indent="-225425" eaLnBrk="1" hangingPunct="1">
              <a:spcBef>
                <a:spcPts val="0"/>
              </a:spcBef>
              <a:spcAft>
                <a:spcPts val="600"/>
              </a:spcAft>
              <a:defRPr/>
            </a:pPr>
            <a:r>
              <a:rPr lang="en-US" dirty="0" smtClean="0">
                <a:ea typeface="+mn-ea"/>
              </a:rPr>
              <a:t>Prototype eRHIC ERL with FFAG arcs (@ Cornell ?)</a:t>
            </a:r>
          </a:p>
          <a:p>
            <a:pPr marL="452438" lvl="1" indent="-225425" eaLnBrk="1" hangingPunct="1">
              <a:spcBef>
                <a:spcPts val="0"/>
              </a:spcBef>
              <a:spcAft>
                <a:spcPts val="600"/>
              </a:spcAft>
              <a:defRPr/>
            </a:pPr>
            <a:r>
              <a:rPr lang="en-US" dirty="0" smtClean="0">
                <a:ea typeface="+mn-ea"/>
              </a:rPr>
              <a:t>Development of high gradient crab cavities within LARP</a:t>
            </a:r>
          </a:p>
          <a:p>
            <a:pPr marL="452438" lvl="1" indent="-225425" eaLnBrk="1" hangingPunct="1">
              <a:spcBef>
                <a:spcPts val="0"/>
              </a:spcBef>
              <a:spcAft>
                <a:spcPts val="600"/>
              </a:spcAft>
              <a:defRPr/>
            </a:pPr>
            <a:r>
              <a:rPr lang="en-US" dirty="0" smtClean="0"/>
              <a:t>Development of polarized </a:t>
            </a:r>
            <a:r>
              <a:rPr lang="en-US" dirty="0"/>
              <a:t>He-3 </a:t>
            </a:r>
            <a:r>
              <a:rPr lang="en-US" dirty="0" smtClean="0"/>
              <a:t>(underway in collaboration with MIT)</a:t>
            </a:r>
            <a:endParaRPr lang="en-US" dirty="0">
              <a:ea typeface="+mn-ea"/>
            </a:endParaRPr>
          </a:p>
          <a:p>
            <a:pPr marL="120651" indent="0" eaLnBrk="1" hangingPunct="1">
              <a:spcBef>
                <a:spcPts val="0"/>
              </a:spcBef>
              <a:spcAft>
                <a:spcPts val="0"/>
              </a:spcAft>
              <a:buFontTx/>
              <a:buNone/>
              <a:defRPr/>
            </a:pPr>
            <a:endParaRPr lang="en-US" dirty="0" smtClean="0">
              <a:ea typeface="+mn-ea"/>
            </a:endParaRPr>
          </a:p>
          <a:p>
            <a:pPr marL="120651" indent="0" eaLnBrk="1" hangingPunct="1">
              <a:spcBef>
                <a:spcPts val="0"/>
              </a:spcBef>
              <a:spcAft>
                <a:spcPts val="0"/>
              </a:spcAft>
              <a:buFontTx/>
              <a:buNone/>
              <a:defRPr/>
            </a:pPr>
            <a:r>
              <a:rPr lang="en-US" dirty="0" smtClean="0">
                <a:ea typeface="+mn-ea"/>
              </a:rPr>
              <a:t>		</a:t>
            </a:r>
            <a:endParaRPr lang="en-US" sz="2000" dirty="0" smtClean="0">
              <a:ea typeface="+mn-ea"/>
            </a:endParaRPr>
          </a:p>
        </p:txBody>
      </p:sp>
      <p:grpSp>
        <p:nvGrpSpPr>
          <p:cNvPr id="5" name="Group 4"/>
          <p:cNvGrpSpPr/>
          <p:nvPr/>
        </p:nvGrpSpPr>
        <p:grpSpPr>
          <a:xfrm>
            <a:off x="342900" y="4457700"/>
            <a:ext cx="2400300" cy="1943101"/>
            <a:chOff x="6142038" y="4000499"/>
            <a:chExt cx="2994660" cy="2466976"/>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2038" y="4064000"/>
              <a:ext cx="2544762"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5"/>
            <p:cNvSpPr txBox="1">
              <a:spLocks noChangeArrowheads="1"/>
            </p:cNvSpPr>
            <p:nvPr/>
          </p:nvSpPr>
          <p:spPr bwMode="auto">
            <a:xfrm>
              <a:off x="6622098" y="4000499"/>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b="0" dirty="0" smtClean="0">
                  <a:solidFill>
                    <a:srgbClr val="DDDDDD"/>
                  </a:solidFill>
                  <a:latin typeface="Helvetica" charset="0"/>
                </a:rPr>
                <a:t>Gatling gun</a:t>
              </a:r>
              <a:endParaRPr lang="en-US" sz="1400" b="0" dirty="0">
                <a:solidFill>
                  <a:srgbClr val="DDDDDD"/>
                </a:solidFill>
                <a:latin typeface="Helvetica" charset="0"/>
              </a:endParaRPr>
            </a:p>
          </p:txBody>
        </p:sp>
      </p:grpSp>
      <p:pic>
        <p:nvPicPr>
          <p:cNvPr id="2" name="Picture 1" descr="fig3_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300" y="5143500"/>
            <a:ext cx="4546600" cy="1539685"/>
          </a:xfrm>
          <a:prstGeom prst="rect">
            <a:avLst/>
          </a:prstGeom>
        </p:spPr>
      </p:pic>
      <p:sp>
        <p:nvSpPr>
          <p:cNvPr id="9" name="Text Box 35"/>
          <p:cNvSpPr txBox="1">
            <a:spLocks noChangeArrowheads="1"/>
          </p:cNvSpPr>
          <p:nvPr/>
        </p:nvSpPr>
        <p:spPr bwMode="auto">
          <a:xfrm>
            <a:off x="4343400" y="5143500"/>
            <a:ext cx="20155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b="0" dirty="0" err="1" smtClean="0">
                <a:solidFill>
                  <a:srgbClr val="000000"/>
                </a:solidFill>
                <a:latin typeface="Helvetica" charset="0"/>
              </a:rPr>
              <a:t>CeC</a:t>
            </a:r>
            <a:r>
              <a:rPr lang="en-US" sz="1400" b="0" dirty="0" smtClean="0">
                <a:solidFill>
                  <a:srgbClr val="000000"/>
                </a:solidFill>
                <a:latin typeface="Helvetica" charset="0"/>
              </a:rPr>
              <a:t> </a:t>
            </a:r>
            <a:r>
              <a:rPr lang="en-US" sz="1400" b="0" dirty="0" err="1" smtClean="0">
                <a:solidFill>
                  <a:srgbClr val="000000"/>
                </a:solidFill>
                <a:latin typeface="Helvetica" charset="0"/>
              </a:rPr>
              <a:t>PoP</a:t>
            </a:r>
            <a:endParaRPr lang="en-US" sz="1400" b="0" dirty="0">
              <a:solidFill>
                <a:srgbClr val="000000"/>
              </a:solidFill>
              <a:latin typeface="Helvetica" charset="0"/>
            </a:endParaRPr>
          </a:p>
        </p:txBody>
      </p:sp>
      <p:grpSp>
        <p:nvGrpSpPr>
          <p:cNvPr id="10" name="Group 9"/>
          <p:cNvGrpSpPr/>
          <p:nvPr/>
        </p:nvGrpSpPr>
        <p:grpSpPr>
          <a:xfrm>
            <a:off x="6749933" y="4229100"/>
            <a:ext cx="2394067" cy="1461890"/>
            <a:chOff x="6749933" y="4894460"/>
            <a:chExt cx="2394067" cy="1461890"/>
          </a:xfrm>
          <a:solidFill>
            <a:schemeClr val="accent3"/>
          </a:solidFill>
        </p:grpSpPr>
        <p:pic>
          <p:nvPicPr>
            <p:cNvPr id="11" name="Picture 24"/>
            <p:cNvPicPr>
              <a:picLocks noChangeAspect="1"/>
            </p:cNvPicPr>
            <p:nvPr/>
          </p:nvPicPr>
          <p:blipFill>
            <a:blip r:embed="rId5"/>
            <a:srcRect/>
            <a:stretch>
              <a:fillRect/>
            </a:stretch>
          </p:blipFill>
          <p:spPr bwMode="auto">
            <a:xfrm>
              <a:off x="7093008" y="5202237"/>
              <a:ext cx="1863725" cy="1154113"/>
            </a:xfrm>
            <a:prstGeom prst="rect">
              <a:avLst/>
            </a:prstGeom>
            <a:grpFill/>
            <a:ln w="28575">
              <a:solidFill>
                <a:schemeClr val="accent1"/>
              </a:solidFill>
              <a:miter lim="800000"/>
              <a:headEnd/>
              <a:tailEnd/>
            </a:ln>
          </p:spPr>
        </p:pic>
        <p:sp>
          <p:nvSpPr>
            <p:cNvPr id="12" name="TextBox 28"/>
            <p:cNvSpPr txBox="1">
              <a:spLocks noChangeArrowheads="1"/>
            </p:cNvSpPr>
            <p:nvPr/>
          </p:nvSpPr>
          <p:spPr bwMode="auto">
            <a:xfrm>
              <a:off x="6749933" y="4894460"/>
              <a:ext cx="2394067" cy="307777"/>
            </a:xfrm>
            <a:prstGeom prst="rect">
              <a:avLst/>
            </a:prstGeom>
            <a:grpFill/>
            <a:ln w="28575">
              <a:solidFill>
                <a:schemeClr val="accent1"/>
              </a:solidFill>
              <a:miter lim="800000"/>
              <a:headEnd/>
              <a:tailEnd/>
            </a:ln>
          </p:spPr>
          <p:txBody>
            <a:bodyPr wrap="none">
              <a:prstTxWarp prst="textNoShape">
                <a:avLst/>
              </a:prstTxWarp>
              <a:spAutoFit/>
            </a:bodyPr>
            <a:lstStyle/>
            <a:p>
              <a:r>
                <a:rPr lang="en-US" sz="1400" b="1" dirty="0"/>
                <a:t>QWR</a:t>
              </a:r>
              <a:r>
                <a:rPr lang="en-US" sz="1400" b="1" dirty="0" smtClean="0"/>
                <a:t> crab-cavity design </a:t>
              </a:r>
              <a:r>
                <a:rPr lang="en-US" sz="1400" b="1" dirty="0"/>
                <a:t>(BNL</a:t>
              </a:r>
              <a:r>
                <a:rPr lang="en-US" sz="1400" b="1" dirty="0" smtClean="0"/>
                <a:t>)</a:t>
              </a:r>
              <a:endParaRPr lang="en-US" sz="1400" b="1" dirty="0"/>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lvl="0"/>
            <a:r>
              <a:rPr lang="en-US" b="1" dirty="0" smtClean="0"/>
              <a:t>50 mA polarized electron source R&amp;D</a:t>
            </a:r>
            <a:br>
              <a:rPr lang="en-US" b="1" dirty="0" smtClean="0"/>
            </a:br>
            <a:endParaRPr lang="en-US" dirty="0"/>
          </a:p>
        </p:txBody>
      </p:sp>
      <p:sp>
        <p:nvSpPr>
          <p:cNvPr id="12" name="Content Placeholder 4"/>
          <p:cNvSpPr txBox="1">
            <a:spLocks/>
          </p:cNvSpPr>
          <p:nvPr/>
        </p:nvSpPr>
        <p:spPr>
          <a:xfrm>
            <a:off x="228600" y="4800600"/>
            <a:ext cx="4800600" cy="14859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fontScale="25000" lnSpcReduction="20000"/>
          </a:bodyPr>
          <a:lstStyle/>
          <a:p>
            <a:pPr algn="l">
              <a:buFont typeface="Wingdings" charset="2"/>
              <a:buChar char="§"/>
            </a:pPr>
            <a:r>
              <a:rPr lang="en-US" sz="7200" b="0" dirty="0" smtClean="0">
                <a:solidFill>
                  <a:srgbClr val="0000FF"/>
                </a:solidFill>
                <a:latin typeface="+mj-lt"/>
              </a:rPr>
              <a:t>Prototype with 20 potential cathodes has been built</a:t>
            </a:r>
            <a:endParaRPr lang="en-US" sz="7200" b="0" dirty="0">
              <a:solidFill>
                <a:srgbClr val="0000FF"/>
              </a:solidFill>
              <a:latin typeface="+mj-lt"/>
            </a:endParaRPr>
          </a:p>
          <a:p>
            <a:pPr algn="l">
              <a:buFont typeface="Wingdings" charset="2"/>
              <a:buChar char="§"/>
            </a:pPr>
            <a:r>
              <a:rPr lang="en-US" sz="7200" b="0" dirty="0" smtClean="0">
                <a:solidFill>
                  <a:srgbClr val="0000FF"/>
                </a:solidFill>
                <a:latin typeface="+mj-lt"/>
              </a:rPr>
              <a:t>Photo </a:t>
            </a:r>
            <a:r>
              <a:rPr lang="en-US" sz="7200" b="0" dirty="0">
                <a:solidFill>
                  <a:srgbClr val="0000FF"/>
                </a:solidFill>
                <a:latin typeface="+mj-lt"/>
              </a:rPr>
              <a:t>current from two cathodes during first test at </a:t>
            </a:r>
            <a:r>
              <a:rPr lang="en-US" sz="7200" b="0" dirty="0" err="1">
                <a:solidFill>
                  <a:srgbClr val="0000FF"/>
                </a:solidFill>
                <a:latin typeface="+mj-lt"/>
              </a:rPr>
              <a:t>Stangenes</a:t>
            </a:r>
            <a:r>
              <a:rPr lang="en-US" sz="7200" b="0" dirty="0">
                <a:solidFill>
                  <a:srgbClr val="0000FF"/>
                </a:solidFill>
                <a:latin typeface="+mj-lt"/>
              </a:rPr>
              <a:t> Industries (CA)</a:t>
            </a:r>
          </a:p>
          <a:p>
            <a:pPr algn="l">
              <a:buFont typeface="Wingdings" charset="2"/>
              <a:buChar char="§"/>
            </a:pPr>
            <a:r>
              <a:rPr kumimoji="0" lang="en-US" sz="7200" b="0" i="0" u="none" strike="noStrike" kern="1200" cap="none" spc="0" normalizeH="0" baseline="0" noProof="0" dirty="0" smtClean="0">
                <a:ln>
                  <a:noFill/>
                </a:ln>
                <a:solidFill>
                  <a:srgbClr val="0000FF"/>
                </a:solidFill>
                <a:effectLst/>
                <a:uLnTx/>
                <a:uFillTx/>
                <a:latin typeface="+mj-lt"/>
                <a:cs typeface="Comic Sans MS"/>
              </a:rPr>
              <a:t>End of 2014: test with two cathodes in Stony Brook</a:t>
            </a:r>
            <a:endParaRPr kumimoji="0" lang="en-US" sz="80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80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3" name="Group 32"/>
          <p:cNvGrpSpPr>
            <a:grpSpLocks noChangeAspect="1"/>
          </p:cNvGrpSpPr>
          <p:nvPr/>
        </p:nvGrpSpPr>
        <p:grpSpPr bwMode="auto">
          <a:xfrm>
            <a:off x="371322" y="1417638"/>
            <a:ext cx="4200678" cy="1766194"/>
            <a:chOff x="640" y="1392"/>
            <a:chExt cx="5123" cy="2255"/>
          </a:xfrm>
        </p:grpSpPr>
        <p:pic>
          <p:nvPicPr>
            <p:cNvPr id="14" name="Picture 3"/>
            <p:cNvPicPr>
              <a:picLocks noChangeAspect="1"/>
            </p:cNvPicPr>
            <p:nvPr/>
          </p:nvPicPr>
          <p:blipFill>
            <a:blip r:embed="rId2"/>
            <a:srcRect/>
            <a:stretch>
              <a:fillRect/>
            </a:stretch>
          </p:blipFill>
          <p:spPr bwMode="auto">
            <a:xfrm>
              <a:off x="640" y="1392"/>
              <a:ext cx="3460" cy="2255"/>
            </a:xfrm>
            <a:prstGeom prst="rect">
              <a:avLst/>
            </a:prstGeom>
            <a:noFill/>
            <a:ln w="9525">
              <a:noFill/>
              <a:miter lim="800000"/>
              <a:headEnd/>
              <a:tailEnd/>
            </a:ln>
          </p:spPr>
        </p:pic>
        <p:sp>
          <p:nvSpPr>
            <p:cNvPr id="15" name="Freeform 14"/>
            <p:cNvSpPr>
              <a:spLocks/>
            </p:cNvSpPr>
            <p:nvPr/>
          </p:nvSpPr>
          <p:spPr bwMode="auto">
            <a:xfrm>
              <a:off x="3661" y="1830"/>
              <a:ext cx="2025" cy="514"/>
            </a:xfrm>
            <a:custGeom>
              <a:avLst/>
              <a:gdLst>
                <a:gd name="T0" fmla="*/ 0 w 3336343"/>
                <a:gd name="T1" fmla="*/ 0 h 1000854"/>
                <a:gd name="T2" fmla="*/ 2438668 w 3336343"/>
                <a:gd name="T3" fmla="*/ 807174 h 1000854"/>
                <a:gd name="T4" fmla="*/ 3216966 w 3336343"/>
                <a:gd name="T5" fmla="*/ 815948 h 1000854"/>
                <a:gd name="T6" fmla="*/ 3216966 w 3336343"/>
                <a:gd name="T7" fmla="*/ 815948 h 10008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6343" h="1000854">
                  <a:moveTo>
                    <a:pt x="0" y="0"/>
                  </a:moveTo>
                  <a:lnTo>
                    <a:pt x="2529163" y="990092"/>
                  </a:lnTo>
                  <a:lnTo>
                    <a:pt x="3336343" y="1000854"/>
                  </a:lnTo>
                </a:path>
              </a:pathLst>
            </a:custGeom>
            <a:noFill/>
            <a:ln w="25400" cap="flat" cmpd="sng">
              <a:solidFill>
                <a:srgbClr val="FF0000"/>
              </a:solidFill>
              <a:prstDash val="solid"/>
              <a:round/>
              <a:headEnd/>
              <a:tailEnd/>
            </a:ln>
            <a:effectLst>
              <a:outerShdw blurRad="63500" dist="20000" dir="5400000" rotWithShape="0">
                <a:srgbClr val="000000">
                  <a:alpha val="37999"/>
                </a:srgbClr>
              </a:outerShdw>
            </a:effectLst>
          </p:spPr>
          <p:txBody>
            <a:bodyPr anchor="ctr">
              <a:prstTxWarp prst="textNoShape">
                <a:avLst/>
              </a:prstTxWarp>
            </a:bodyPr>
            <a:lstStyle/>
            <a:p>
              <a:pPr fontAlgn="auto">
                <a:spcBef>
                  <a:spcPts val="0"/>
                </a:spcBef>
                <a:spcAft>
                  <a:spcPts val="0"/>
                </a:spcAft>
                <a:defRPr/>
              </a:pPr>
              <a:endParaRPr lang="en-US" sz="1600">
                <a:latin typeface="Comic Sans MS"/>
                <a:ea typeface="+mn-ea"/>
                <a:cs typeface="Comic Sans MS"/>
              </a:endParaRPr>
            </a:p>
          </p:txBody>
        </p:sp>
        <p:sp>
          <p:nvSpPr>
            <p:cNvPr id="16" name="Freeform 15"/>
            <p:cNvSpPr>
              <a:spLocks/>
            </p:cNvSpPr>
            <p:nvPr/>
          </p:nvSpPr>
          <p:spPr bwMode="auto">
            <a:xfrm flipV="1">
              <a:off x="3485" y="2346"/>
              <a:ext cx="2278" cy="485"/>
            </a:xfrm>
            <a:custGeom>
              <a:avLst/>
              <a:gdLst>
                <a:gd name="T0" fmla="*/ 0 w 3336343"/>
                <a:gd name="T1" fmla="*/ 0 h 1000854"/>
                <a:gd name="T2" fmla="*/ 2740595 w 3336343"/>
                <a:gd name="T3" fmla="*/ 762235 h 1000854"/>
                <a:gd name="T4" fmla="*/ 3615253 w 3336343"/>
                <a:gd name="T5" fmla="*/ 770520 h 1000854"/>
                <a:gd name="T6" fmla="*/ 3615253 w 3336343"/>
                <a:gd name="T7" fmla="*/ 770520 h 10008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36343" h="1000854">
                  <a:moveTo>
                    <a:pt x="0" y="0"/>
                  </a:moveTo>
                  <a:lnTo>
                    <a:pt x="2529163" y="990092"/>
                  </a:lnTo>
                  <a:lnTo>
                    <a:pt x="3336343" y="1000854"/>
                  </a:lnTo>
                </a:path>
              </a:pathLst>
            </a:custGeom>
            <a:noFill/>
            <a:ln w="25400" cap="flat" cmpd="sng">
              <a:solidFill>
                <a:srgbClr val="FF0000"/>
              </a:solidFill>
              <a:prstDash val="solid"/>
              <a:round/>
              <a:headEnd/>
              <a:tailEnd/>
            </a:ln>
            <a:effectLst>
              <a:outerShdw blurRad="63500" dist="20000" dir="5400000" rotWithShape="0">
                <a:srgbClr val="000000">
                  <a:alpha val="37999"/>
                </a:srgbClr>
              </a:outerShdw>
            </a:effectLst>
          </p:spPr>
          <p:txBody>
            <a:bodyPr anchor="ctr">
              <a:prstTxWarp prst="textNoShape">
                <a:avLst/>
              </a:prstTxWarp>
            </a:bodyPr>
            <a:lstStyle/>
            <a:p>
              <a:pPr fontAlgn="auto">
                <a:spcBef>
                  <a:spcPts val="0"/>
                </a:spcBef>
                <a:spcAft>
                  <a:spcPts val="0"/>
                </a:spcAft>
                <a:defRPr/>
              </a:pPr>
              <a:endParaRPr lang="en-US" sz="1600">
                <a:latin typeface="Comic Sans MS"/>
                <a:ea typeface="+mn-ea"/>
                <a:cs typeface="Comic Sans MS"/>
              </a:endParaRPr>
            </a:p>
          </p:txBody>
        </p:sp>
        <p:cxnSp>
          <p:nvCxnSpPr>
            <p:cNvPr id="17" name="Straight Connector 16"/>
            <p:cNvCxnSpPr>
              <a:cxnSpLocks noChangeShapeType="1"/>
            </p:cNvCxnSpPr>
            <p:nvPr/>
          </p:nvCxnSpPr>
          <p:spPr bwMode="auto">
            <a:xfrm>
              <a:off x="1193" y="2344"/>
              <a:ext cx="4494" cy="0"/>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cxnSp>
          <p:nvCxnSpPr>
            <p:cNvPr id="18" name="Straight Connector 17"/>
            <p:cNvCxnSpPr>
              <a:cxnSpLocks noChangeShapeType="1"/>
            </p:cNvCxnSpPr>
            <p:nvPr/>
          </p:nvCxnSpPr>
          <p:spPr bwMode="auto">
            <a:xfrm>
              <a:off x="3169" y="2838"/>
              <a:ext cx="576" cy="0"/>
            </a:xfrm>
            <a:prstGeom prst="line">
              <a:avLst/>
            </a:prstGeom>
            <a:noFill/>
            <a:ln w="25400">
              <a:solidFill>
                <a:srgbClr val="FF0000"/>
              </a:solidFill>
              <a:round/>
              <a:headEnd/>
              <a:tailEnd/>
            </a:ln>
            <a:effectLst>
              <a:outerShdw blurRad="63500" dist="20000" dir="5400000" rotWithShape="0">
                <a:srgbClr val="000000">
                  <a:alpha val="37999"/>
                </a:srgbClr>
              </a:outerShdw>
            </a:effectLst>
          </p:spPr>
        </p:cxnSp>
        <p:sp>
          <p:nvSpPr>
            <p:cNvPr id="19" name="Rectangle 18"/>
            <p:cNvSpPr>
              <a:spLocks noChangeArrowheads="1"/>
            </p:cNvSpPr>
            <p:nvPr/>
          </p:nvSpPr>
          <p:spPr bwMode="auto">
            <a:xfrm>
              <a:off x="4988" y="2059"/>
              <a:ext cx="334" cy="606"/>
            </a:xfrm>
            <a:prstGeom prst="rect">
              <a:avLst/>
            </a:prstGeom>
            <a:solidFill>
              <a:srgbClr val="0000FF">
                <a:alpha val="36862"/>
              </a:srgbClr>
            </a:solidFill>
            <a:ln w="9525">
              <a:solidFill>
                <a:srgbClr val="4A7EBB">
                  <a:alpha val="38039"/>
                </a:srgbClr>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fontAlgn="auto">
                <a:spcBef>
                  <a:spcPts val="0"/>
                </a:spcBef>
                <a:spcAft>
                  <a:spcPts val="0"/>
                </a:spcAft>
                <a:defRPr/>
              </a:pPr>
              <a:endParaRPr lang="en-US" sz="1600">
                <a:solidFill>
                  <a:schemeClr val="lt1"/>
                </a:solidFill>
                <a:latin typeface="Comic Sans MS"/>
                <a:ea typeface="+mn-ea"/>
                <a:cs typeface="Comic Sans MS"/>
              </a:endParaRPr>
            </a:p>
          </p:txBody>
        </p:sp>
        <p:sp>
          <p:nvSpPr>
            <p:cNvPr id="20" name="Rectangle 19"/>
            <p:cNvSpPr>
              <a:spLocks noChangeArrowheads="1"/>
            </p:cNvSpPr>
            <p:nvPr/>
          </p:nvSpPr>
          <p:spPr bwMode="auto">
            <a:xfrm>
              <a:off x="3494" y="1737"/>
              <a:ext cx="335" cy="187"/>
            </a:xfrm>
            <a:prstGeom prst="rect">
              <a:avLst/>
            </a:prstGeom>
            <a:solidFill>
              <a:srgbClr val="0000FF">
                <a:alpha val="36862"/>
              </a:srgbClr>
            </a:solidFill>
            <a:ln w="9525">
              <a:solidFill>
                <a:srgbClr val="4A7EBB">
                  <a:alpha val="38039"/>
                </a:srgbClr>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fontAlgn="auto">
                <a:spcBef>
                  <a:spcPts val="0"/>
                </a:spcBef>
                <a:spcAft>
                  <a:spcPts val="0"/>
                </a:spcAft>
                <a:defRPr/>
              </a:pPr>
              <a:endParaRPr lang="en-US" sz="1600">
                <a:solidFill>
                  <a:schemeClr val="lt1"/>
                </a:solidFill>
                <a:latin typeface="Comic Sans MS"/>
                <a:ea typeface="+mn-ea"/>
                <a:cs typeface="Comic Sans MS"/>
              </a:endParaRPr>
            </a:p>
          </p:txBody>
        </p:sp>
        <p:sp>
          <p:nvSpPr>
            <p:cNvPr id="21" name="Rectangle 20"/>
            <p:cNvSpPr>
              <a:spLocks noChangeArrowheads="1"/>
            </p:cNvSpPr>
            <p:nvPr/>
          </p:nvSpPr>
          <p:spPr bwMode="auto">
            <a:xfrm>
              <a:off x="3326" y="2738"/>
              <a:ext cx="335" cy="187"/>
            </a:xfrm>
            <a:prstGeom prst="rect">
              <a:avLst/>
            </a:prstGeom>
            <a:solidFill>
              <a:srgbClr val="0000FF">
                <a:alpha val="36862"/>
              </a:srgbClr>
            </a:solidFill>
            <a:ln w="9525">
              <a:solidFill>
                <a:srgbClr val="4A7EBB">
                  <a:alpha val="38039"/>
                </a:srgbClr>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fontAlgn="auto">
                <a:spcBef>
                  <a:spcPts val="0"/>
                </a:spcBef>
                <a:spcAft>
                  <a:spcPts val="0"/>
                </a:spcAft>
                <a:defRPr/>
              </a:pPr>
              <a:endParaRPr lang="en-US" sz="1600">
                <a:solidFill>
                  <a:schemeClr val="lt1"/>
                </a:solidFill>
                <a:latin typeface="Comic Sans MS"/>
                <a:ea typeface="+mn-ea"/>
                <a:cs typeface="Comic Sans MS"/>
              </a:endParaRPr>
            </a:p>
          </p:txBody>
        </p:sp>
      </p:grpSp>
      <p:sp>
        <p:nvSpPr>
          <p:cNvPr id="23" name="TextBox 22"/>
          <p:cNvSpPr txBox="1"/>
          <p:nvPr/>
        </p:nvSpPr>
        <p:spPr>
          <a:xfrm>
            <a:off x="5044374" y="1349867"/>
            <a:ext cx="3642425"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l"/>
            <a:r>
              <a:rPr lang="en-US" sz="1800" dirty="0" smtClean="0">
                <a:latin typeface="+mn-lt"/>
              </a:rPr>
              <a:t>BNL Gatling Gun:</a:t>
            </a:r>
          </a:p>
          <a:p>
            <a:pPr algn="l"/>
            <a:r>
              <a:rPr lang="en-US" sz="1800" dirty="0" smtClean="0">
                <a:latin typeface="+mn-lt"/>
              </a:rPr>
              <a:t>the current from multiple cathodes is merged</a:t>
            </a:r>
            <a:endParaRPr lang="en-US" sz="1800" dirty="0">
              <a:latin typeface="+mn-lt"/>
            </a:endParaRPr>
          </a:p>
        </p:txBody>
      </p:sp>
      <p:sp>
        <p:nvSpPr>
          <p:cNvPr id="24" name="Rectangle 23"/>
          <p:cNvSpPr/>
          <p:nvPr/>
        </p:nvSpPr>
        <p:spPr>
          <a:xfrm>
            <a:off x="192761" y="3183833"/>
            <a:ext cx="2779039" cy="830997"/>
          </a:xfrm>
          <a:prstGeom prst="rect">
            <a:avLst/>
          </a:prstGeom>
        </p:spPr>
        <p:txBody>
          <a:bodyPr wrap="square">
            <a:spAutoFit/>
          </a:bodyPr>
          <a:lstStyle/>
          <a:p>
            <a:r>
              <a:rPr lang="en-US" sz="1600" dirty="0" smtClean="0"/>
              <a:t>I. Ben-</a:t>
            </a:r>
            <a:r>
              <a:rPr lang="en-US" sz="1600" dirty="0" err="1" smtClean="0"/>
              <a:t>Zvi</a:t>
            </a:r>
            <a:endParaRPr lang="en-US" sz="1600" dirty="0" smtClean="0"/>
          </a:p>
          <a:p>
            <a:r>
              <a:rPr lang="en-US" sz="1600" dirty="0" smtClean="0"/>
              <a:t>V. </a:t>
            </a:r>
            <a:r>
              <a:rPr lang="en-US" sz="1600" dirty="0" err="1" smtClean="0"/>
              <a:t>Litvinenko</a:t>
            </a:r>
            <a:endParaRPr lang="en-US" sz="1600" dirty="0" smtClean="0"/>
          </a:p>
          <a:p>
            <a:pPr marL="400050" indent="-400050"/>
            <a:r>
              <a:rPr lang="en-US" sz="1600" dirty="0" smtClean="0"/>
              <a:t>J. </a:t>
            </a:r>
            <a:r>
              <a:rPr lang="en-US" sz="1600" dirty="0" err="1" smtClean="0"/>
              <a:t>Skaritka</a:t>
            </a:r>
            <a:endParaRPr lang="en-US" sz="1600" dirty="0"/>
          </a:p>
        </p:txBody>
      </p:sp>
      <p:pic>
        <p:nvPicPr>
          <p:cNvPr id="25" name="Picture 2"/>
          <p:cNvPicPr>
            <a:picLocks noChangeAspect="1" noChangeArrowheads="1"/>
          </p:cNvPicPr>
          <p:nvPr/>
        </p:nvPicPr>
        <p:blipFill>
          <a:blip r:embed="rId3" cstate="print"/>
          <a:srcRect l="12038" t="14410" r="11111" b="7776"/>
          <a:stretch>
            <a:fillRect/>
          </a:stretch>
        </p:blipFill>
        <p:spPr>
          <a:xfrm>
            <a:off x="5177444" y="2753148"/>
            <a:ext cx="3399509" cy="2211415"/>
          </a:xfrm>
          <a:prstGeom prst="rect">
            <a:avLst/>
          </a:prstGeom>
        </p:spPr>
      </p:pic>
      <p:pic>
        <p:nvPicPr>
          <p:cNvPr id="27" name="Object 1"/>
          <p:cNvPicPr/>
          <p:nvPr/>
        </p:nvPicPr>
        <p:blipFill>
          <a:blip r:embed="rId4" cstate="print"/>
          <a:srcRect l="-2814" t="-3255" b="-272"/>
          <a:stretch>
            <a:fillRect/>
          </a:stretch>
        </p:blipFill>
        <p:spPr bwMode="auto">
          <a:xfrm>
            <a:off x="2758374" y="2654836"/>
            <a:ext cx="2286000" cy="1752600"/>
          </a:xfrm>
          <a:prstGeom prst="rect">
            <a:avLst/>
          </a:prstGeom>
          <a:noFill/>
          <a:ln w="9525">
            <a:noFill/>
            <a:miter lim="800000"/>
            <a:headEnd/>
            <a:tailEnd/>
          </a:ln>
        </p:spPr>
      </p:pic>
    </p:spTree>
    <p:extLst>
      <p:ext uri="{BB962C8B-B14F-4D97-AF65-F5344CB8AC3E}">
        <p14:creationId xmlns:p14="http://schemas.microsoft.com/office/powerpoint/2010/main" val="39184965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eC_PoP_Accelerator_New_10.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5" y="1495344"/>
            <a:ext cx="9144000" cy="1438518"/>
          </a:xfrm>
          <a:prstGeom prst="rect">
            <a:avLst/>
          </a:prstGeom>
        </p:spPr>
      </p:pic>
      <p:sp>
        <p:nvSpPr>
          <p:cNvPr id="56321" name="Title 1"/>
          <p:cNvSpPr>
            <a:spLocks noGrp="1"/>
          </p:cNvSpPr>
          <p:nvPr>
            <p:ph type="title"/>
          </p:nvPr>
        </p:nvSpPr>
        <p:spPr>
          <a:xfrm>
            <a:off x="457200" y="228600"/>
            <a:ext cx="8153400" cy="457200"/>
          </a:xfrm>
        </p:spPr>
        <p:txBody>
          <a:bodyPr>
            <a:noAutofit/>
          </a:bodyPr>
          <a:lstStyle/>
          <a:p>
            <a:r>
              <a:rPr lang="en-US" sz="2800" dirty="0" smtClean="0">
                <a:latin typeface="Arial" charset="0"/>
                <a:ea typeface="ＭＳ Ｐゴシック"/>
                <a:cs typeface="ＭＳ Ｐゴシック"/>
              </a:rPr>
              <a:t>Proof-of-principle CeC Experiment in RHIC IP2</a:t>
            </a:r>
          </a:p>
        </p:txBody>
      </p:sp>
      <p:cxnSp>
        <p:nvCxnSpPr>
          <p:cNvPr id="56325" name="Straight Arrow Connector 11"/>
          <p:cNvCxnSpPr>
            <a:cxnSpLocks noChangeShapeType="1"/>
          </p:cNvCxnSpPr>
          <p:nvPr/>
        </p:nvCxnSpPr>
        <p:spPr bwMode="auto">
          <a:xfrm>
            <a:off x="3299364" y="1426263"/>
            <a:ext cx="304800" cy="685801"/>
          </a:xfrm>
          <a:prstGeom prst="straightConnector1">
            <a:avLst/>
          </a:prstGeom>
          <a:noFill/>
          <a:ln w="9525" algn="ctr">
            <a:solidFill>
              <a:schemeClr val="tx1"/>
            </a:solidFill>
            <a:round/>
            <a:headEnd/>
            <a:tailEnd type="arrow" w="med" len="med"/>
          </a:ln>
        </p:spPr>
      </p:cxnSp>
      <p:cxnSp>
        <p:nvCxnSpPr>
          <p:cNvPr id="56327" name="Straight Arrow Connector 13"/>
          <p:cNvCxnSpPr>
            <a:cxnSpLocks noChangeShapeType="1"/>
          </p:cNvCxnSpPr>
          <p:nvPr/>
        </p:nvCxnSpPr>
        <p:spPr bwMode="auto">
          <a:xfrm flipH="1">
            <a:off x="5547382" y="1426262"/>
            <a:ext cx="62515" cy="1094534"/>
          </a:xfrm>
          <a:prstGeom prst="straightConnector1">
            <a:avLst/>
          </a:prstGeom>
          <a:noFill/>
          <a:ln w="9525" algn="ctr">
            <a:solidFill>
              <a:schemeClr val="tx1"/>
            </a:solidFill>
            <a:round/>
            <a:headEnd/>
            <a:tailEnd type="arrow" w="med" len="med"/>
          </a:ln>
        </p:spPr>
      </p:cxnSp>
      <p:cxnSp>
        <p:nvCxnSpPr>
          <p:cNvPr id="56328" name="Straight Arrow Connector 16"/>
          <p:cNvCxnSpPr>
            <a:cxnSpLocks noChangeShapeType="1"/>
          </p:cNvCxnSpPr>
          <p:nvPr/>
        </p:nvCxnSpPr>
        <p:spPr bwMode="auto">
          <a:xfrm rot="5400000">
            <a:off x="6991280" y="2024702"/>
            <a:ext cx="990601" cy="1588"/>
          </a:xfrm>
          <a:prstGeom prst="straightConnector1">
            <a:avLst/>
          </a:prstGeom>
          <a:noFill/>
          <a:ln w="9525" algn="ctr">
            <a:solidFill>
              <a:schemeClr val="tx1"/>
            </a:solidFill>
            <a:round/>
            <a:headEnd/>
            <a:tailEnd type="arrow" w="med" len="med"/>
          </a:ln>
        </p:spPr>
      </p:cxnSp>
      <p:cxnSp>
        <p:nvCxnSpPr>
          <p:cNvPr id="56329" name="Straight Arrow Connector 17"/>
          <p:cNvCxnSpPr>
            <a:cxnSpLocks noChangeShapeType="1"/>
          </p:cNvCxnSpPr>
          <p:nvPr/>
        </p:nvCxnSpPr>
        <p:spPr bwMode="auto">
          <a:xfrm>
            <a:off x="576479" y="1426261"/>
            <a:ext cx="151087" cy="239382"/>
          </a:xfrm>
          <a:prstGeom prst="straightConnector1">
            <a:avLst/>
          </a:prstGeom>
          <a:noFill/>
          <a:ln w="9525" algn="ctr">
            <a:solidFill>
              <a:schemeClr val="tx1"/>
            </a:solidFill>
            <a:round/>
            <a:headEnd/>
            <a:tailEnd type="arrow" w="med" len="med"/>
          </a:ln>
        </p:spPr>
      </p:cxnSp>
      <p:cxnSp>
        <p:nvCxnSpPr>
          <p:cNvPr id="56330" name="Straight Arrow Connector 19"/>
          <p:cNvCxnSpPr>
            <a:cxnSpLocks noChangeShapeType="1"/>
          </p:cNvCxnSpPr>
          <p:nvPr/>
        </p:nvCxnSpPr>
        <p:spPr bwMode="auto">
          <a:xfrm flipH="1" flipV="1">
            <a:off x="1633826" y="2185297"/>
            <a:ext cx="449263" cy="545483"/>
          </a:xfrm>
          <a:prstGeom prst="straightConnector1">
            <a:avLst/>
          </a:prstGeom>
          <a:noFill/>
          <a:ln w="9525" algn="ctr">
            <a:solidFill>
              <a:schemeClr val="tx1"/>
            </a:solidFill>
            <a:round/>
            <a:headEnd/>
            <a:tailEnd type="arrow" w="med" len="med"/>
          </a:ln>
        </p:spPr>
      </p:cxnSp>
      <p:cxnSp>
        <p:nvCxnSpPr>
          <p:cNvPr id="56331" name="Straight Arrow Connector 20"/>
          <p:cNvCxnSpPr>
            <a:cxnSpLocks noChangeShapeType="1"/>
          </p:cNvCxnSpPr>
          <p:nvPr/>
        </p:nvCxnSpPr>
        <p:spPr bwMode="auto">
          <a:xfrm flipH="1" flipV="1">
            <a:off x="2025650" y="2185297"/>
            <a:ext cx="44450" cy="545483"/>
          </a:xfrm>
          <a:prstGeom prst="straightConnector1">
            <a:avLst/>
          </a:prstGeom>
          <a:noFill/>
          <a:ln w="9525" algn="ctr">
            <a:solidFill>
              <a:schemeClr val="tx1"/>
            </a:solidFill>
            <a:round/>
            <a:headEnd/>
            <a:tailEnd type="arrow" w="med" len="med"/>
          </a:ln>
        </p:spPr>
      </p:cxnSp>
      <p:cxnSp>
        <p:nvCxnSpPr>
          <p:cNvPr id="56332" name="Straight Arrow Connector 23"/>
          <p:cNvCxnSpPr>
            <a:cxnSpLocks noChangeShapeType="1"/>
          </p:cNvCxnSpPr>
          <p:nvPr/>
        </p:nvCxnSpPr>
        <p:spPr bwMode="auto">
          <a:xfrm flipV="1">
            <a:off x="4257675" y="2115281"/>
            <a:ext cx="0" cy="818581"/>
          </a:xfrm>
          <a:prstGeom prst="straightConnector1">
            <a:avLst/>
          </a:prstGeom>
          <a:noFill/>
          <a:ln w="9525" algn="ctr">
            <a:solidFill>
              <a:schemeClr val="tx1"/>
            </a:solidFill>
            <a:round/>
            <a:headEnd/>
            <a:tailEnd type="arrow" w="med" len="med"/>
          </a:ln>
        </p:spPr>
      </p:cxnSp>
      <p:cxnSp>
        <p:nvCxnSpPr>
          <p:cNvPr id="56333" name="Straight Arrow Connector 24"/>
          <p:cNvCxnSpPr>
            <a:cxnSpLocks noChangeShapeType="1"/>
          </p:cNvCxnSpPr>
          <p:nvPr/>
        </p:nvCxnSpPr>
        <p:spPr bwMode="auto">
          <a:xfrm flipH="1" flipV="1">
            <a:off x="3886200" y="2115281"/>
            <a:ext cx="371475" cy="818581"/>
          </a:xfrm>
          <a:prstGeom prst="straightConnector1">
            <a:avLst/>
          </a:prstGeom>
          <a:noFill/>
          <a:ln w="9525" algn="ctr">
            <a:solidFill>
              <a:schemeClr val="tx1"/>
            </a:solidFill>
            <a:round/>
            <a:headEnd/>
            <a:tailEnd type="arrow" w="med" len="med"/>
          </a:ln>
        </p:spPr>
      </p:cxnSp>
      <p:sp>
        <p:nvSpPr>
          <p:cNvPr id="56334" name="TextBox 28"/>
          <p:cNvSpPr txBox="1">
            <a:spLocks noChangeArrowheads="1"/>
          </p:cNvSpPr>
          <p:nvPr/>
        </p:nvSpPr>
        <p:spPr bwMode="auto">
          <a:xfrm>
            <a:off x="2590800" y="1150039"/>
            <a:ext cx="1600200" cy="276225"/>
          </a:xfrm>
          <a:prstGeom prst="rect">
            <a:avLst/>
          </a:prstGeom>
          <a:noFill/>
          <a:ln w="9525">
            <a:noFill/>
            <a:miter lim="800000"/>
            <a:headEnd/>
            <a:tailEnd/>
          </a:ln>
        </p:spPr>
        <p:txBody>
          <a:bodyPr>
            <a:spAutoFit/>
          </a:bodyPr>
          <a:lstStyle/>
          <a:p>
            <a:pPr algn="ctr" eaLnBrk="0" hangingPunct="0"/>
            <a:r>
              <a:rPr lang="en-US" sz="1200" b="0" dirty="0"/>
              <a:t>Helical Wiggler</a:t>
            </a:r>
          </a:p>
        </p:txBody>
      </p:sp>
      <p:sp>
        <p:nvSpPr>
          <p:cNvPr id="56336" name="TextBox 33"/>
          <p:cNvSpPr txBox="1">
            <a:spLocks noChangeArrowheads="1"/>
          </p:cNvSpPr>
          <p:nvPr/>
        </p:nvSpPr>
        <p:spPr bwMode="auto">
          <a:xfrm>
            <a:off x="1657678" y="2625323"/>
            <a:ext cx="1107996" cy="276999"/>
          </a:xfrm>
          <a:prstGeom prst="rect">
            <a:avLst/>
          </a:prstGeom>
          <a:noFill/>
          <a:ln w="9525">
            <a:noFill/>
            <a:miter lim="800000"/>
            <a:headEnd/>
            <a:tailEnd/>
          </a:ln>
        </p:spPr>
        <p:txBody>
          <a:bodyPr wrap="none">
            <a:spAutoFit/>
          </a:bodyPr>
          <a:lstStyle/>
          <a:p>
            <a:pPr algn="ctr" eaLnBrk="0" hangingPunct="0"/>
            <a:r>
              <a:rPr lang="en-US" sz="1200" b="0" dirty="0"/>
              <a:t>Kicker Section</a:t>
            </a:r>
          </a:p>
        </p:txBody>
      </p:sp>
      <p:sp>
        <p:nvSpPr>
          <p:cNvPr id="56337" name="TextBox 34"/>
          <p:cNvSpPr txBox="1">
            <a:spLocks noChangeArrowheads="1"/>
          </p:cNvSpPr>
          <p:nvPr/>
        </p:nvSpPr>
        <p:spPr bwMode="auto">
          <a:xfrm>
            <a:off x="3921636" y="2874064"/>
            <a:ext cx="1338828" cy="276999"/>
          </a:xfrm>
          <a:prstGeom prst="rect">
            <a:avLst/>
          </a:prstGeom>
          <a:noFill/>
          <a:ln w="9525">
            <a:noFill/>
            <a:miter lim="800000"/>
            <a:headEnd/>
            <a:tailEnd/>
          </a:ln>
        </p:spPr>
        <p:txBody>
          <a:bodyPr wrap="none">
            <a:spAutoFit/>
          </a:bodyPr>
          <a:lstStyle/>
          <a:p>
            <a:pPr algn="ctr" eaLnBrk="0" hangingPunct="0"/>
            <a:r>
              <a:rPr lang="en-US" sz="1200" b="0" dirty="0"/>
              <a:t>Modulator Section</a:t>
            </a:r>
          </a:p>
        </p:txBody>
      </p:sp>
      <p:sp>
        <p:nvSpPr>
          <p:cNvPr id="56338" name="TextBox 41"/>
          <p:cNvSpPr txBox="1">
            <a:spLocks noChangeArrowheads="1"/>
          </p:cNvSpPr>
          <p:nvPr/>
        </p:nvSpPr>
        <p:spPr bwMode="auto">
          <a:xfrm>
            <a:off x="187404" y="1145177"/>
            <a:ext cx="966931" cy="276999"/>
          </a:xfrm>
          <a:prstGeom prst="rect">
            <a:avLst/>
          </a:prstGeom>
          <a:noFill/>
          <a:ln w="9525">
            <a:noFill/>
            <a:miter lim="800000"/>
            <a:headEnd/>
            <a:tailEnd/>
          </a:ln>
        </p:spPr>
        <p:txBody>
          <a:bodyPr wrap="none">
            <a:spAutoFit/>
          </a:bodyPr>
          <a:lstStyle/>
          <a:p>
            <a:pPr algn="ctr" eaLnBrk="0" hangingPunct="0"/>
            <a:r>
              <a:rPr lang="en-US" sz="1200" b="0" dirty="0"/>
              <a:t>Beam Dump</a:t>
            </a:r>
          </a:p>
        </p:txBody>
      </p:sp>
      <p:sp>
        <p:nvSpPr>
          <p:cNvPr id="56339" name="TextBox 43"/>
          <p:cNvSpPr txBox="1">
            <a:spLocks noChangeArrowheads="1"/>
          </p:cNvSpPr>
          <p:nvPr/>
        </p:nvSpPr>
        <p:spPr bwMode="auto">
          <a:xfrm>
            <a:off x="5251427" y="872445"/>
            <a:ext cx="915635" cy="461665"/>
          </a:xfrm>
          <a:prstGeom prst="rect">
            <a:avLst/>
          </a:prstGeom>
          <a:noFill/>
          <a:ln w="9525">
            <a:noFill/>
            <a:miter lim="800000"/>
            <a:headEnd/>
            <a:tailEnd/>
          </a:ln>
        </p:spPr>
        <p:txBody>
          <a:bodyPr wrap="none">
            <a:spAutoFit/>
          </a:bodyPr>
          <a:lstStyle/>
          <a:p>
            <a:pPr algn="ctr" eaLnBrk="0" hangingPunct="0"/>
            <a:r>
              <a:rPr lang="en-US" sz="1200" b="0" dirty="0"/>
              <a:t>Accelerator</a:t>
            </a:r>
          </a:p>
          <a:p>
            <a:pPr algn="ctr" eaLnBrk="0" hangingPunct="0"/>
            <a:r>
              <a:rPr lang="en-US" sz="1200" b="0" dirty="0"/>
              <a:t>Section</a:t>
            </a:r>
          </a:p>
        </p:txBody>
      </p:sp>
      <p:sp>
        <p:nvSpPr>
          <p:cNvPr id="56340" name="TextBox 45"/>
          <p:cNvSpPr txBox="1">
            <a:spLocks noChangeArrowheads="1"/>
          </p:cNvSpPr>
          <p:nvPr/>
        </p:nvSpPr>
        <p:spPr bwMode="auto">
          <a:xfrm>
            <a:off x="6858000" y="1028700"/>
            <a:ext cx="1284250" cy="461665"/>
          </a:xfrm>
          <a:prstGeom prst="rect">
            <a:avLst/>
          </a:prstGeom>
          <a:noFill/>
          <a:ln w="9525">
            <a:noFill/>
            <a:miter lim="800000"/>
            <a:headEnd/>
            <a:tailEnd/>
          </a:ln>
        </p:spPr>
        <p:txBody>
          <a:bodyPr wrap="square">
            <a:spAutoFit/>
          </a:bodyPr>
          <a:lstStyle/>
          <a:p>
            <a:pPr algn="ctr" eaLnBrk="0" hangingPunct="0"/>
            <a:r>
              <a:rPr lang="en-US" sz="1200" b="0" dirty="0"/>
              <a:t>Buncher</a:t>
            </a:r>
          </a:p>
          <a:p>
            <a:pPr algn="ctr" eaLnBrk="0" hangingPunct="0"/>
            <a:r>
              <a:rPr lang="en-US" sz="1200" b="0" dirty="0"/>
              <a:t>Cavities</a:t>
            </a:r>
          </a:p>
        </p:txBody>
      </p:sp>
      <p:cxnSp>
        <p:nvCxnSpPr>
          <p:cNvPr id="30" name="Straight Arrow Connector 29"/>
          <p:cNvCxnSpPr/>
          <p:nvPr/>
        </p:nvCxnSpPr>
        <p:spPr>
          <a:xfrm rot="10800000">
            <a:off x="51057" y="3184469"/>
            <a:ext cx="891242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1" name="Picture 19"/>
          <p:cNvPicPr>
            <a:picLocks noChangeAspect="1"/>
          </p:cNvPicPr>
          <p:nvPr/>
        </p:nvPicPr>
        <p:blipFill>
          <a:blip r:embed="rId3"/>
          <a:srcRect/>
          <a:stretch>
            <a:fillRect/>
          </a:stretch>
        </p:blipFill>
        <p:spPr bwMode="auto">
          <a:xfrm>
            <a:off x="96635" y="3562597"/>
            <a:ext cx="3219512" cy="2892673"/>
          </a:xfrm>
          <a:prstGeom prst="rect">
            <a:avLst/>
          </a:prstGeom>
          <a:noFill/>
          <a:ln w="9525">
            <a:noFill/>
            <a:miter lim="800000"/>
            <a:headEnd/>
            <a:tailEnd/>
          </a:ln>
        </p:spPr>
      </p:pic>
      <p:sp>
        <p:nvSpPr>
          <p:cNvPr id="21" name="TextBox 20"/>
          <p:cNvSpPr txBox="1"/>
          <p:nvPr/>
        </p:nvSpPr>
        <p:spPr>
          <a:xfrm>
            <a:off x="576478" y="3704421"/>
            <a:ext cx="1168171" cy="307777"/>
          </a:xfrm>
          <a:prstGeom prst="rect">
            <a:avLst/>
          </a:prstGeom>
          <a:noFill/>
        </p:spPr>
        <p:txBody>
          <a:bodyPr wrap="none" rtlCol="0">
            <a:spAutoFit/>
          </a:bodyPr>
          <a:lstStyle/>
          <a:p>
            <a:r>
              <a:rPr lang="en-US" sz="1400" dirty="0" smtClean="0"/>
              <a:t>@ A. </a:t>
            </a:r>
            <a:r>
              <a:rPr lang="en-US" sz="1400" dirty="0" err="1" smtClean="0"/>
              <a:t>Fedotov</a:t>
            </a:r>
            <a:endParaRPr lang="en-US" sz="1400" dirty="0"/>
          </a:p>
        </p:txBody>
      </p:sp>
      <p:sp>
        <p:nvSpPr>
          <p:cNvPr id="23" name="TextBox 22"/>
          <p:cNvSpPr txBox="1"/>
          <p:nvPr/>
        </p:nvSpPr>
        <p:spPr>
          <a:xfrm>
            <a:off x="38100" y="2857500"/>
            <a:ext cx="3469678" cy="307777"/>
          </a:xfrm>
          <a:prstGeom prst="rect">
            <a:avLst/>
          </a:prstGeom>
          <a:noFill/>
        </p:spPr>
        <p:txBody>
          <a:bodyPr wrap="none" rtlCol="0">
            <a:spAutoFit/>
          </a:bodyPr>
          <a:lstStyle/>
          <a:p>
            <a:r>
              <a:rPr lang="en-US" sz="1400" i="1" dirty="0" smtClean="0"/>
              <a:t>© </a:t>
            </a:r>
            <a:r>
              <a:rPr lang="en-US" sz="1400" dirty="0" smtClean="0"/>
              <a:t>V.N. </a:t>
            </a:r>
            <a:r>
              <a:rPr lang="en-US" sz="1400" dirty="0" err="1" smtClean="0"/>
              <a:t>Litvinenko</a:t>
            </a:r>
            <a:r>
              <a:rPr lang="en-US" sz="1400" dirty="0" smtClean="0"/>
              <a:t>,  I. </a:t>
            </a:r>
            <a:r>
              <a:rPr lang="en-US" sz="1400" dirty="0" err="1" smtClean="0"/>
              <a:t>Pinayev</a:t>
            </a:r>
            <a:r>
              <a:rPr lang="en-US" sz="1400" dirty="0" smtClean="0"/>
              <a:t>, G. Wang …</a:t>
            </a:r>
            <a:endParaRPr lang="en-US" sz="1400" dirty="0"/>
          </a:p>
        </p:txBody>
      </p:sp>
      <p:sp>
        <p:nvSpPr>
          <p:cNvPr id="25" name="Rectangle 24"/>
          <p:cNvSpPr/>
          <p:nvPr/>
        </p:nvSpPr>
        <p:spPr>
          <a:xfrm>
            <a:off x="3429000" y="5653038"/>
            <a:ext cx="5590747" cy="115416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l" eaLnBrk="1" hangingPunct="1"/>
            <a:r>
              <a:rPr lang="en-US" sz="1600" b="0" dirty="0">
                <a:latin typeface="Helvetica" charset="0"/>
              </a:rPr>
              <a:t>Proof-of-principle demonstration planned with </a:t>
            </a:r>
            <a:br>
              <a:rPr lang="en-US" sz="1600" b="0" dirty="0">
                <a:latin typeface="Helvetica" charset="0"/>
              </a:rPr>
            </a:br>
            <a:r>
              <a:rPr lang="en-US" sz="1600" b="0" dirty="0">
                <a:latin typeface="Helvetica" charset="0"/>
              </a:rPr>
              <a:t>40 GeV/n Au beam in RHIC (2016)</a:t>
            </a:r>
          </a:p>
          <a:p>
            <a:pPr algn="l">
              <a:spcBef>
                <a:spcPts val="600"/>
              </a:spcBef>
            </a:pPr>
            <a:r>
              <a:rPr lang="en-US" sz="1600" b="0" dirty="0" smtClean="0">
                <a:solidFill>
                  <a:srgbClr val="A9432B"/>
                </a:solidFill>
              </a:rPr>
              <a:t>Aim : to demonstrate longitudinal cooling of 40 GeV/u Au ion bunch in RHIC</a:t>
            </a:r>
          </a:p>
        </p:txBody>
      </p:sp>
      <p:sp>
        <p:nvSpPr>
          <p:cNvPr id="46" name="TextBox 21"/>
          <p:cNvSpPr txBox="1">
            <a:spLocks noChangeArrowheads="1"/>
          </p:cNvSpPr>
          <p:nvPr/>
        </p:nvSpPr>
        <p:spPr bwMode="auto">
          <a:xfrm>
            <a:off x="7766126" y="2630495"/>
            <a:ext cx="453970" cy="276999"/>
          </a:xfrm>
          <a:prstGeom prst="rect">
            <a:avLst/>
          </a:prstGeom>
          <a:noFill/>
          <a:ln w="9525">
            <a:noFill/>
            <a:miter lim="800000"/>
            <a:headEnd/>
            <a:tailEnd/>
          </a:ln>
        </p:spPr>
        <p:txBody>
          <a:bodyPr wrap="none">
            <a:spAutoFit/>
          </a:bodyPr>
          <a:lstStyle/>
          <a:p>
            <a:pPr algn="ctr" eaLnBrk="0" hangingPunct="0"/>
            <a:r>
              <a:rPr lang="en-US" sz="1200" b="0" dirty="0"/>
              <a:t>Gun</a:t>
            </a:r>
          </a:p>
        </p:txBody>
      </p:sp>
      <p:cxnSp>
        <p:nvCxnSpPr>
          <p:cNvPr id="48" name="Straight Arrow Connector 11"/>
          <p:cNvCxnSpPr>
            <a:cxnSpLocks noChangeShapeType="1"/>
          </p:cNvCxnSpPr>
          <p:nvPr/>
        </p:nvCxnSpPr>
        <p:spPr bwMode="auto">
          <a:xfrm flipH="1">
            <a:off x="2603500" y="1429480"/>
            <a:ext cx="662416" cy="606384"/>
          </a:xfrm>
          <a:prstGeom prst="straightConnector1">
            <a:avLst/>
          </a:prstGeom>
          <a:noFill/>
          <a:ln w="9525" algn="ctr">
            <a:solidFill>
              <a:schemeClr val="tx1"/>
            </a:solidFill>
            <a:round/>
            <a:headEnd/>
            <a:tailEnd type="arrow" w="med" len="med"/>
          </a:ln>
        </p:spPr>
      </p:cxnSp>
      <p:sp>
        <p:nvSpPr>
          <p:cNvPr id="2" name="Rectangle 1"/>
          <p:cNvSpPr/>
          <p:nvPr/>
        </p:nvSpPr>
        <p:spPr>
          <a:xfrm>
            <a:off x="3886200" y="3429000"/>
            <a:ext cx="5143500"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l" eaLnBrk="1" hangingPunct="1"/>
            <a:r>
              <a:rPr lang="en-US" sz="1600" b="0" dirty="0" smtClean="0">
                <a:latin typeface="Helvetica" charset="0"/>
              </a:rPr>
              <a:t>Coherent Electron Cooling: </a:t>
            </a:r>
          </a:p>
          <a:p>
            <a:pPr marL="285750" indent="-285750" algn="l" eaLnBrk="1" hangingPunct="1">
              <a:buFont typeface="Arial"/>
              <a:buChar char="•"/>
            </a:pPr>
            <a:r>
              <a:rPr lang="en-US" sz="1600" b="0" dirty="0" smtClean="0">
                <a:latin typeface="Helvetica" charset="0"/>
              </a:rPr>
              <a:t>Idea proposed by Y</a:t>
            </a:r>
            <a:r>
              <a:rPr lang="en-US" sz="1600" b="0" dirty="0">
                <a:latin typeface="Helvetica" charset="0"/>
              </a:rPr>
              <a:t>. </a:t>
            </a:r>
            <a:r>
              <a:rPr lang="en-US" sz="1600" b="0" dirty="0" err="1">
                <a:latin typeface="Helvetica" charset="0"/>
              </a:rPr>
              <a:t>Derbenev</a:t>
            </a:r>
            <a:r>
              <a:rPr lang="en-US" sz="1600" b="0" dirty="0">
                <a:latin typeface="Helvetica" charset="0"/>
              </a:rPr>
              <a:t> in 1980, novel scheme </a:t>
            </a:r>
            <a:r>
              <a:rPr lang="en-US" sz="1600" b="0" dirty="0" smtClean="0">
                <a:latin typeface="Helvetica" charset="0"/>
              </a:rPr>
              <a:t>with </a:t>
            </a:r>
            <a:r>
              <a:rPr lang="en-US" sz="1600" b="0" dirty="0">
                <a:latin typeface="Helvetica" charset="0"/>
              </a:rPr>
              <a:t>full evaluation developed by V. </a:t>
            </a:r>
            <a:r>
              <a:rPr lang="en-US" sz="1600" b="0" dirty="0" err="1" smtClean="0">
                <a:latin typeface="Helvetica" charset="0"/>
              </a:rPr>
              <a:t>Litvinenko</a:t>
            </a:r>
            <a:r>
              <a:rPr lang="en-US" sz="1600" b="0" dirty="0" smtClean="0">
                <a:latin typeface="Helvetica" charset="0"/>
              </a:rPr>
              <a:t>.</a:t>
            </a:r>
            <a:endParaRPr lang="en-US" sz="1600" b="0" dirty="0">
              <a:latin typeface="Helvetica" charset="0"/>
            </a:endParaRPr>
          </a:p>
          <a:p>
            <a:pPr marL="285750" indent="-285750" algn="l" eaLnBrk="1" hangingPunct="1">
              <a:buFont typeface="Arial"/>
              <a:buChar char="•"/>
            </a:pPr>
            <a:r>
              <a:rPr lang="en-US" sz="1600" b="0" dirty="0">
                <a:latin typeface="Helvetica" charset="0"/>
              </a:rPr>
              <a:t>Fast cooling of high energy hadron </a:t>
            </a:r>
            <a:r>
              <a:rPr lang="en-US" sz="1600" b="0" dirty="0" smtClean="0">
                <a:latin typeface="Helvetica" charset="0"/>
              </a:rPr>
              <a:t>beams is necessary for eRHIC luminosity</a:t>
            </a:r>
            <a:endParaRPr lang="en-US" sz="1600" b="0" dirty="0">
              <a:latin typeface="Helvetica" charset="0"/>
            </a:endParaRPr>
          </a:p>
          <a:p>
            <a:pPr marL="285750" indent="-285750" algn="l" eaLnBrk="1" hangingPunct="1">
              <a:buFont typeface="Arial"/>
              <a:buChar char="•"/>
            </a:pPr>
            <a:r>
              <a:rPr lang="en-US" sz="1600" b="0" dirty="0">
                <a:latin typeface="Helvetica" charset="0"/>
              </a:rPr>
              <a:t>Made possible by high  brightness electron beams and </a:t>
            </a:r>
            <a:r>
              <a:rPr lang="en-US" sz="1600" b="0" dirty="0" smtClean="0">
                <a:latin typeface="Helvetica" charset="0"/>
              </a:rPr>
              <a:t>FEL </a:t>
            </a:r>
            <a:r>
              <a:rPr lang="en-US" sz="1600" b="0" dirty="0">
                <a:latin typeface="Helvetica" charset="0"/>
              </a:rPr>
              <a:t>technology</a:t>
            </a:r>
          </a:p>
        </p:txBody>
      </p:sp>
    </p:spTree>
    <p:extLst>
      <p:ext uri="{BB962C8B-B14F-4D97-AF65-F5344CB8AC3E}">
        <p14:creationId xmlns:p14="http://schemas.microsoft.com/office/powerpoint/2010/main" val="25848698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
          </p:nvPr>
        </p:nvSpPr>
        <p:spPr>
          <a:xfrm>
            <a:off x="242488" y="1623432"/>
            <a:ext cx="3452317" cy="4136197"/>
          </a:xfrm>
        </p:spPr>
        <p:style>
          <a:lnRef idx="1">
            <a:schemeClr val="accent1"/>
          </a:lnRef>
          <a:fillRef idx="2">
            <a:schemeClr val="accent1"/>
          </a:fillRef>
          <a:effectRef idx="1">
            <a:schemeClr val="accent1"/>
          </a:effectRef>
          <a:fontRef idx="minor">
            <a:schemeClr val="dk1"/>
          </a:fontRef>
        </p:style>
        <p:txBody>
          <a:bodyPr>
            <a:normAutofit/>
          </a:bodyPr>
          <a:lstStyle/>
          <a:p>
            <a:r>
              <a:rPr lang="en-US" sz="1800" dirty="0" smtClean="0">
                <a:solidFill>
                  <a:schemeClr val="tx1"/>
                </a:solidFill>
                <a:latin typeface="+mj-lt"/>
                <a:ea typeface="ＭＳ Ｐゴシック" charset="-128"/>
                <a:cs typeface="ＭＳ Ｐゴシック" charset="-128"/>
              </a:rPr>
              <a:t>ERL test facility at BNL.</a:t>
            </a:r>
          </a:p>
          <a:p>
            <a:pPr>
              <a:buNone/>
            </a:pPr>
            <a:r>
              <a:rPr lang="en-US" sz="1800" dirty="0" smtClean="0">
                <a:solidFill>
                  <a:schemeClr val="tx1"/>
                </a:solidFill>
                <a:latin typeface="+mj-lt"/>
                <a:ea typeface="ＭＳ Ｐゴシック" charset="-128"/>
                <a:cs typeface="ＭＳ Ｐゴシック" charset="-128"/>
              </a:rPr>
              <a:t>       E=20 </a:t>
            </a:r>
            <a:r>
              <a:rPr lang="en-US" sz="1800" dirty="0" err="1" smtClean="0">
                <a:solidFill>
                  <a:schemeClr val="tx1"/>
                </a:solidFill>
                <a:latin typeface="+mj-lt"/>
                <a:ea typeface="ＭＳ Ｐゴシック" charset="-128"/>
                <a:cs typeface="ＭＳ Ｐゴシック" charset="-128"/>
              </a:rPr>
              <a:t>MeV</a:t>
            </a:r>
            <a:endParaRPr lang="en-US" sz="1800" dirty="0" smtClean="0">
              <a:solidFill>
                <a:schemeClr val="tx1"/>
              </a:solidFill>
              <a:latin typeface="+mj-lt"/>
              <a:ea typeface="ＭＳ Ｐゴシック" charset="-128"/>
              <a:cs typeface="ＭＳ Ｐゴシック" charset="-128"/>
            </a:endParaRPr>
          </a:p>
          <a:p>
            <a:pPr>
              <a:defRPr/>
            </a:pPr>
            <a:r>
              <a:rPr lang="en-US" sz="1800" dirty="0">
                <a:solidFill>
                  <a:schemeClr val="tx1"/>
                </a:solidFill>
                <a:latin typeface="+mj-lt"/>
              </a:rPr>
              <a:t>Test of high </a:t>
            </a:r>
            <a:r>
              <a:rPr lang="en-US" sz="1800" dirty="0" smtClean="0">
                <a:solidFill>
                  <a:schemeClr val="tx1"/>
                </a:solidFill>
                <a:latin typeface="+mj-lt"/>
              </a:rPr>
              <a:t>current, </a:t>
            </a:r>
            <a:r>
              <a:rPr lang="en-US" sz="1800" dirty="0">
                <a:solidFill>
                  <a:schemeClr val="tx1"/>
                </a:solidFill>
                <a:latin typeface="+mj-lt"/>
              </a:rPr>
              <a:t>high brightness ERL operation</a:t>
            </a:r>
          </a:p>
          <a:p>
            <a:r>
              <a:rPr lang="en-US" sz="1800" dirty="0" smtClean="0">
                <a:solidFill>
                  <a:schemeClr val="tx1"/>
                </a:solidFill>
                <a:latin typeface="+mj-lt"/>
                <a:ea typeface="ＭＳ Ｐゴシック" charset="-128"/>
                <a:cs typeface="ＭＳ Ｐゴシック" charset="-128"/>
              </a:rPr>
              <a:t>SC RF gun was tested at 2MV</a:t>
            </a:r>
          </a:p>
          <a:p>
            <a:r>
              <a:rPr lang="en-US" sz="1800" dirty="0" smtClean="0">
                <a:solidFill>
                  <a:schemeClr val="tx1"/>
                </a:solidFill>
                <a:latin typeface="+mj-lt"/>
                <a:ea typeface="ＭＳ Ｐゴシック" charset="-128"/>
                <a:cs typeface="ＭＳ Ｐゴシック" charset="-128"/>
              </a:rPr>
              <a:t>The beam from the gun expected by the end of 2014</a:t>
            </a:r>
          </a:p>
          <a:p>
            <a:r>
              <a:rPr lang="en-US" sz="1800" dirty="0" smtClean="0">
                <a:solidFill>
                  <a:schemeClr val="tx1"/>
                </a:solidFill>
                <a:latin typeface="+mj-lt"/>
                <a:ea typeface="ＭＳ Ｐゴシック" charset="-128"/>
                <a:cs typeface="ＭＳ Ｐゴシック" charset="-128"/>
              </a:rPr>
              <a:t>Recirculation: 2015/16</a:t>
            </a:r>
          </a:p>
        </p:txBody>
      </p:sp>
      <p:sp>
        <p:nvSpPr>
          <p:cNvPr id="7" name="Title 6"/>
          <p:cNvSpPr>
            <a:spLocks noGrp="1"/>
          </p:cNvSpPr>
          <p:nvPr>
            <p:ph type="title"/>
          </p:nvPr>
        </p:nvSpPr>
        <p:spPr/>
        <p:txBody>
          <a:bodyPr>
            <a:normAutofit/>
          </a:bodyPr>
          <a:lstStyle/>
          <a:p>
            <a:r>
              <a:rPr lang="en-US" sz="3200" dirty="0" smtClean="0">
                <a:solidFill>
                  <a:srgbClr val="0000FF"/>
                </a:solidFill>
              </a:rPr>
              <a:t>Energy Recovery Linac Test </a:t>
            </a:r>
            <a:r>
              <a:rPr lang="en-US" sz="3200" dirty="0">
                <a:solidFill>
                  <a:srgbClr val="0000FF"/>
                </a:solidFill>
              </a:rPr>
              <a:t>F</a:t>
            </a:r>
            <a:r>
              <a:rPr lang="en-US" sz="3200" dirty="0" smtClean="0">
                <a:solidFill>
                  <a:srgbClr val="0000FF"/>
                </a:solidFill>
              </a:rPr>
              <a:t>acility</a:t>
            </a:r>
            <a:endParaRPr lang="en-US" sz="3200" dirty="0">
              <a:solidFill>
                <a:srgbClr val="0000FF"/>
              </a:solidFill>
            </a:endParaRPr>
          </a:p>
        </p:txBody>
      </p:sp>
      <p:grpSp>
        <p:nvGrpSpPr>
          <p:cNvPr id="8" name="Group 5"/>
          <p:cNvGrpSpPr>
            <a:grpSpLocks noChangeAspect="1"/>
          </p:cNvGrpSpPr>
          <p:nvPr/>
        </p:nvGrpSpPr>
        <p:grpSpPr bwMode="auto">
          <a:xfrm>
            <a:off x="3833240" y="1566246"/>
            <a:ext cx="4805073" cy="2745757"/>
            <a:chOff x="237" y="386"/>
            <a:chExt cx="5084" cy="3118"/>
          </a:xfrm>
        </p:grpSpPr>
        <p:sp>
          <p:nvSpPr>
            <p:cNvPr id="13" name="Line 6"/>
            <p:cNvSpPr>
              <a:spLocks noChangeShapeType="1"/>
            </p:cNvSpPr>
            <p:nvPr/>
          </p:nvSpPr>
          <p:spPr bwMode="auto">
            <a:xfrm flipV="1">
              <a:off x="4135" y="1875"/>
              <a:ext cx="334" cy="602"/>
            </a:xfrm>
            <a:prstGeom prst="line">
              <a:avLst/>
            </a:prstGeom>
            <a:noFill/>
            <a:ln w="28575">
              <a:solidFill>
                <a:schemeClr val="accent2"/>
              </a:solidFill>
              <a:round/>
              <a:headEnd/>
              <a:tailEnd/>
            </a:ln>
            <a:effectLst/>
          </p:spPr>
          <p:txBody>
            <a:bodyPr wrap="none" anchor="ctr">
              <a:prstTxWarp prst="textNoShape">
                <a:avLst/>
              </a:prstTxWarp>
            </a:bodyPr>
            <a:lstStyle/>
            <a:p>
              <a:endParaRPr lang="en-US"/>
            </a:p>
          </p:txBody>
        </p:sp>
        <p:sp>
          <p:nvSpPr>
            <p:cNvPr id="14" name="AutoShape 7"/>
            <p:cNvSpPr>
              <a:spLocks noChangeArrowheads="1"/>
            </p:cNvSpPr>
            <p:nvPr/>
          </p:nvSpPr>
          <p:spPr bwMode="auto">
            <a:xfrm flipH="1">
              <a:off x="4191" y="2249"/>
              <a:ext cx="88" cy="84"/>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 name="Line 8"/>
            <p:cNvSpPr>
              <a:spLocks noChangeShapeType="1"/>
            </p:cNvSpPr>
            <p:nvPr/>
          </p:nvSpPr>
          <p:spPr bwMode="auto">
            <a:xfrm>
              <a:off x="4104" y="1167"/>
              <a:ext cx="394" cy="698"/>
            </a:xfrm>
            <a:prstGeom prst="line">
              <a:avLst/>
            </a:prstGeom>
            <a:noFill/>
            <a:ln w="28575">
              <a:solidFill>
                <a:schemeClr val="accent2"/>
              </a:solidFill>
              <a:round/>
              <a:headEnd/>
              <a:tailEnd/>
            </a:ln>
            <a:effectLst/>
          </p:spPr>
          <p:txBody>
            <a:bodyPr wrap="none" anchor="ctr">
              <a:prstTxWarp prst="textNoShape">
                <a:avLst/>
              </a:prstTxWarp>
            </a:bodyPr>
            <a:lstStyle/>
            <a:p>
              <a:endParaRPr lang="en-US"/>
            </a:p>
          </p:txBody>
        </p:sp>
        <p:sp>
          <p:nvSpPr>
            <p:cNvPr id="16" name="Line 9"/>
            <p:cNvSpPr>
              <a:spLocks noChangeShapeType="1"/>
            </p:cNvSpPr>
            <p:nvPr/>
          </p:nvSpPr>
          <p:spPr bwMode="auto">
            <a:xfrm flipV="1">
              <a:off x="1512" y="2500"/>
              <a:ext cx="2614" cy="13"/>
            </a:xfrm>
            <a:prstGeom prst="line">
              <a:avLst/>
            </a:prstGeom>
            <a:noFill/>
            <a:ln w="28575">
              <a:solidFill>
                <a:schemeClr val="accent2"/>
              </a:solidFill>
              <a:round/>
              <a:headEnd/>
              <a:tailEnd/>
            </a:ln>
            <a:effectLst/>
          </p:spPr>
          <p:txBody>
            <a:bodyPr wrap="none" anchor="ctr">
              <a:prstTxWarp prst="textNoShape">
                <a:avLst/>
              </a:prstTxWarp>
            </a:bodyPr>
            <a:lstStyle/>
            <a:p>
              <a:endParaRPr lang="en-US"/>
            </a:p>
          </p:txBody>
        </p:sp>
        <p:sp>
          <p:nvSpPr>
            <p:cNvPr id="17" name="AutoShape 10"/>
            <p:cNvSpPr>
              <a:spLocks noChangeArrowheads="1"/>
            </p:cNvSpPr>
            <p:nvPr/>
          </p:nvSpPr>
          <p:spPr bwMode="auto">
            <a:xfrm rot="2574157" flipH="1">
              <a:off x="3959" y="1146"/>
              <a:ext cx="336"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folHlink"/>
              </a:solidFill>
              <a:miter lim="800000"/>
              <a:headEnd/>
              <a:tailEnd/>
            </a:ln>
            <a:effectLst/>
          </p:spPr>
          <p:txBody>
            <a:bodyPr wrap="none" anchor="ctr">
              <a:prstTxWarp prst="textNoShape">
                <a:avLst/>
              </a:prstTxWarp>
            </a:bodyPr>
            <a:lstStyle/>
            <a:p>
              <a:pPr algn="ctr"/>
              <a:endParaRPr lang="en-US" sz="1400">
                <a:latin typeface="Times" charset="0"/>
              </a:endParaRPr>
            </a:p>
          </p:txBody>
        </p:sp>
        <p:sp>
          <p:nvSpPr>
            <p:cNvPr id="18" name="Rectangle 11"/>
            <p:cNvSpPr>
              <a:spLocks noChangeArrowheads="1"/>
            </p:cNvSpPr>
            <p:nvPr/>
          </p:nvSpPr>
          <p:spPr bwMode="auto">
            <a:xfrm>
              <a:off x="237" y="386"/>
              <a:ext cx="5084" cy="3118"/>
            </a:xfrm>
            <a:prstGeom prst="rect">
              <a:avLst/>
            </a:prstGeom>
            <a:noFill/>
            <a:ln w="76200" cmpd="tri">
              <a:solidFill>
                <a:schemeClr val="tx1"/>
              </a:solidFill>
              <a:miter lim="800000"/>
              <a:headEnd/>
              <a:tailEnd/>
            </a:ln>
            <a:effectLst/>
          </p:spPr>
          <p:txBody>
            <a:bodyPr wrap="none" anchor="ctr">
              <a:prstTxWarp prst="textNoShape">
                <a:avLst/>
              </a:prstTxWarp>
            </a:bodyPr>
            <a:lstStyle/>
            <a:p>
              <a:endParaRPr lang="en-US"/>
            </a:p>
          </p:txBody>
        </p:sp>
        <p:sp>
          <p:nvSpPr>
            <p:cNvPr id="19" name="Freeform 12"/>
            <p:cNvSpPr>
              <a:spLocks/>
            </p:cNvSpPr>
            <p:nvPr/>
          </p:nvSpPr>
          <p:spPr bwMode="auto">
            <a:xfrm flipH="1">
              <a:off x="3480" y="2506"/>
              <a:ext cx="487" cy="220"/>
            </a:xfrm>
            <a:custGeom>
              <a:avLst/>
              <a:gdLst/>
              <a:ahLst/>
              <a:cxnLst>
                <a:cxn ang="0">
                  <a:pos x="487" y="6"/>
                </a:cxn>
                <a:cxn ang="0">
                  <a:pos x="367" y="11"/>
                </a:cxn>
                <a:cxn ang="0">
                  <a:pos x="243" y="75"/>
                </a:cxn>
                <a:cxn ang="0">
                  <a:pos x="0" y="220"/>
                </a:cxn>
              </a:cxnLst>
              <a:rect l="0" t="0" r="r" b="b"/>
              <a:pathLst>
                <a:path w="487" h="220">
                  <a:moveTo>
                    <a:pt x="487" y="6"/>
                  </a:moveTo>
                  <a:cubicBezTo>
                    <a:pt x="447" y="3"/>
                    <a:pt x="408" y="0"/>
                    <a:pt x="367" y="11"/>
                  </a:cubicBezTo>
                  <a:cubicBezTo>
                    <a:pt x="326" y="22"/>
                    <a:pt x="304" y="40"/>
                    <a:pt x="243" y="75"/>
                  </a:cubicBezTo>
                  <a:cubicBezTo>
                    <a:pt x="182" y="110"/>
                    <a:pt x="91" y="165"/>
                    <a:pt x="0" y="220"/>
                  </a:cubicBezTo>
                </a:path>
              </a:pathLst>
            </a:custGeom>
            <a:noFill/>
            <a:ln w="38100" cmpd="sng">
              <a:solidFill>
                <a:schemeClr val="accent2"/>
              </a:solidFill>
              <a:round/>
              <a:headEnd/>
              <a:tailEnd/>
            </a:ln>
            <a:effectLst/>
          </p:spPr>
          <p:txBody>
            <a:bodyPr wrap="none" anchor="ctr">
              <a:prstTxWarp prst="textNoShape">
                <a:avLst/>
              </a:prstTxWarp>
            </a:bodyPr>
            <a:lstStyle/>
            <a:p>
              <a:endParaRPr lang="en-US"/>
            </a:p>
          </p:txBody>
        </p:sp>
        <p:sp>
          <p:nvSpPr>
            <p:cNvPr id="20" name="Rectangle 13"/>
            <p:cNvSpPr>
              <a:spLocks noChangeArrowheads="1"/>
            </p:cNvSpPr>
            <p:nvPr/>
          </p:nvSpPr>
          <p:spPr bwMode="auto">
            <a:xfrm rot="2104360">
              <a:off x="3795" y="2699"/>
              <a:ext cx="505" cy="261"/>
            </a:xfrm>
            <a:prstGeom prst="rect">
              <a:avLst/>
            </a:prstGeom>
            <a:gradFill rotWithShape="0">
              <a:gsLst>
                <a:gs pos="0">
                  <a:schemeClr val="accent1"/>
                </a:gs>
                <a:gs pos="50000">
                  <a:schemeClr val="accent1">
                    <a:gamma/>
                    <a:shade val="16471"/>
                    <a:invGamma/>
                  </a:schemeClr>
                </a:gs>
                <a:gs pos="100000">
                  <a:schemeClr val="accent1"/>
                </a:gs>
              </a:gsLst>
              <a:lin ang="540000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21" name="Text Box 14"/>
            <p:cNvSpPr txBox="1">
              <a:spLocks noChangeArrowheads="1"/>
            </p:cNvSpPr>
            <p:nvPr/>
          </p:nvSpPr>
          <p:spPr bwMode="auto">
            <a:xfrm>
              <a:off x="2474" y="1783"/>
              <a:ext cx="921" cy="245"/>
            </a:xfrm>
            <a:prstGeom prst="rect">
              <a:avLst/>
            </a:prstGeom>
            <a:noFill/>
            <a:ln w="9525">
              <a:noFill/>
              <a:miter lim="800000"/>
              <a:headEnd/>
              <a:tailEnd/>
            </a:ln>
            <a:effectLst/>
          </p:spPr>
          <p:txBody>
            <a:bodyPr wrap="square">
              <a:prstTxWarp prst="textNoShape">
                <a:avLst/>
              </a:prstTxWarp>
              <a:spAutoFit/>
            </a:bodyPr>
            <a:lstStyle/>
            <a:p>
              <a:r>
                <a:rPr lang="en-GB" sz="800" dirty="0" err="1">
                  <a:latin typeface="Times" charset="0"/>
                </a:rPr>
                <a:t>Cryo</a:t>
              </a:r>
              <a:r>
                <a:rPr lang="en-GB" sz="800" dirty="0">
                  <a:latin typeface="Times" charset="0"/>
                </a:rPr>
                <a:t>-module</a:t>
              </a:r>
            </a:p>
          </p:txBody>
        </p:sp>
        <p:sp>
          <p:nvSpPr>
            <p:cNvPr id="22" name="Line 15"/>
            <p:cNvSpPr>
              <a:spLocks noChangeShapeType="1"/>
            </p:cNvSpPr>
            <p:nvPr/>
          </p:nvSpPr>
          <p:spPr bwMode="auto">
            <a:xfrm>
              <a:off x="2819" y="1957"/>
              <a:ext cx="8" cy="28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3" name="Line 16"/>
            <p:cNvSpPr>
              <a:spLocks noChangeShapeType="1"/>
            </p:cNvSpPr>
            <p:nvPr/>
          </p:nvSpPr>
          <p:spPr bwMode="auto">
            <a:xfrm flipV="1">
              <a:off x="1571" y="2676"/>
              <a:ext cx="227" cy="1"/>
            </a:xfrm>
            <a:prstGeom prst="line">
              <a:avLst/>
            </a:prstGeom>
            <a:noFill/>
            <a:ln w="9525">
              <a:solidFill>
                <a:srgbClr val="FF0000"/>
              </a:solidFill>
              <a:round/>
              <a:headEnd/>
              <a:tailEnd type="triangle" w="med" len="med"/>
            </a:ln>
            <a:effectLst/>
          </p:spPr>
          <p:txBody>
            <a:bodyPr wrap="none" anchor="ctr">
              <a:prstTxWarp prst="textNoShape">
                <a:avLst/>
              </a:prstTxWarp>
            </a:bodyPr>
            <a:lstStyle/>
            <a:p>
              <a:endParaRPr lang="en-US"/>
            </a:p>
          </p:txBody>
        </p:sp>
        <p:sp>
          <p:nvSpPr>
            <p:cNvPr id="24" name="Line 17"/>
            <p:cNvSpPr>
              <a:spLocks noChangeShapeType="1"/>
            </p:cNvSpPr>
            <p:nvPr/>
          </p:nvSpPr>
          <p:spPr bwMode="auto">
            <a:xfrm flipH="1" flipV="1">
              <a:off x="4684" y="1708"/>
              <a:ext cx="0" cy="362"/>
            </a:xfrm>
            <a:prstGeom prst="line">
              <a:avLst/>
            </a:prstGeom>
            <a:noFill/>
            <a:ln w="9525">
              <a:solidFill>
                <a:srgbClr val="FF0000"/>
              </a:solidFill>
              <a:round/>
              <a:headEnd/>
              <a:tailEnd type="triangle" w="med" len="med"/>
            </a:ln>
            <a:effectLst/>
          </p:spPr>
          <p:txBody>
            <a:bodyPr wrap="none" anchor="ctr">
              <a:prstTxWarp prst="textNoShape">
                <a:avLst/>
              </a:prstTxWarp>
            </a:bodyPr>
            <a:lstStyle/>
            <a:p>
              <a:endParaRPr lang="en-US"/>
            </a:p>
          </p:txBody>
        </p:sp>
        <p:sp>
          <p:nvSpPr>
            <p:cNvPr id="25" name="Line 18"/>
            <p:cNvSpPr>
              <a:spLocks noChangeShapeType="1"/>
            </p:cNvSpPr>
            <p:nvPr/>
          </p:nvSpPr>
          <p:spPr bwMode="auto">
            <a:xfrm flipH="1">
              <a:off x="2397" y="1020"/>
              <a:ext cx="483" cy="4"/>
            </a:xfrm>
            <a:prstGeom prst="line">
              <a:avLst/>
            </a:prstGeom>
            <a:noFill/>
            <a:ln w="9525">
              <a:solidFill>
                <a:srgbClr val="FF0000"/>
              </a:solidFill>
              <a:round/>
              <a:headEnd/>
              <a:tailEnd type="triangle" w="med" len="med"/>
            </a:ln>
            <a:effectLst/>
          </p:spPr>
          <p:txBody>
            <a:bodyPr wrap="none" anchor="ctr">
              <a:prstTxWarp prst="textNoShape">
                <a:avLst/>
              </a:prstTxWarp>
            </a:bodyPr>
            <a:lstStyle/>
            <a:p>
              <a:endParaRPr lang="en-US"/>
            </a:p>
          </p:txBody>
        </p:sp>
        <p:sp>
          <p:nvSpPr>
            <p:cNvPr id="26" name="Line 19"/>
            <p:cNvSpPr>
              <a:spLocks noChangeShapeType="1"/>
            </p:cNvSpPr>
            <p:nvPr/>
          </p:nvSpPr>
          <p:spPr bwMode="auto">
            <a:xfrm>
              <a:off x="3591" y="2591"/>
              <a:ext cx="150" cy="77"/>
            </a:xfrm>
            <a:prstGeom prst="line">
              <a:avLst/>
            </a:prstGeom>
            <a:noFill/>
            <a:ln w="9525">
              <a:solidFill>
                <a:srgbClr val="FF0000"/>
              </a:solidFill>
              <a:round/>
              <a:headEnd/>
              <a:tailEnd type="triangle" w="med" len="med"/>
            </a:ln>
            <a:effectLst/>
          </p:spPr>
          <p:txBody>
            <a:bodyPr wrap="none" anchor="ctr">
              <a:prstTxWarp prst="textNoShape">
                <a:avLst/>
              </a:prstTxWarp>
            </a:bodyPr>
            <a:lstStyle/>
            <a:p>
              <a:endParaRPr lang="en-US"/>
            </a:p>
          </p:txBody>
        </p:sp>
        <p:sp>
          <p:nvSpPr>
            <p:cNvPr id="27" name="Rectangle 20"/>
            <p:cNvSpPr>
              <a:spLocks noChangeArrowheads="1"/>
            </p:cNvSpPr>
            <p:nvPr/>
          </p:nvSpPr>
          <p:spPr bwMode="auto">
            <a:xfrm>
              <a:off x="1202" y="2785"/>
              <a:ext cx="116" cy="394"/>
            </a:xfrm>
            <a:prstGeom prst="rect">
              <a:avLst/>
            </a:prstGeom>
            <a:solidFill>
              <a:schemeClr val="hlink"/>
            </a:solidFill>
            <a:ln w="9525">
              <a:solidFill>
                <a:srgbClr val="FF0000"/>
              </a:solidFill>
              <a:miter lim="800000"/>
              <a:headEnd/>
              <a:tailEnd/>
            </a:ln>
            <a:effectLst/>
          </p:spPr>
          <p:txBody>
            <a:bodyPr wrap="none" anchor="ctr">
              <a:prstTxWarp prst="textNoShape">
                <a:avLst/>
              </a:prstTxWarp>
            </a:bodyPr>
            <a:lstStyle/>
            <a:p>
              <a:pPr algn="ctr"/>
              <a:endParaRPr lang="en-US" sz="1400">
                <a:solidFill>
                  <a:schemeClr val="hlink"/>
                </a:solidFill>
                <a:latin typeface="Times" charset="0"/>
              </a:endParaRPr>
            </a:p>
          </p:txBody>
        </p:sp>
        <p:sp>
          <p:nvSpPr>
            <p:cNvPr id="28" name="Line 21"/>
            <p:cNvSpPr>
              <a:spLocks noChangeShapeType="1"/>
            </p:cNvSpPr>
            <p:nvPr/>
          </p:nvSpPr>
          <p:spPr bwMode="auto">
            <a:xfrm flipH="1" flipV="1">
              <a:off x="1253" y="2417"/>
              <a:ext cx="9" cy="398"/>
            </a:xfrm>
            <a:prstGeom prst="line">
              <a:avLst/>
            </a:prstGeom>
            <a:noFill/>
            <a:ln w="57150">
              <a:solidFill>
                <a:schemeClr val="hlink"/>
              </a:solidFill>
              <a:round/>
              <a:headEnd/>
              <a:tailEnd/>
            </a:ln>
            <a:effectLst/>
          </p:spPr>
          <p:txBody>
            <a:bodyPr wrap="none" anchor="ctr">
              <a:prstTxWarp prst="textNoShape">
                <a:avLst/>
              </a:prstTxWarp>
            </a:bodyPr>
            <a:lstStyle/>
            <a:p>
              <a:endParaRPr lang="en-US"/>
            </a:p>
          </p:txBody>
        </p:sp>
        <p:sp>
          <p:nvSpPr>
            <p:cNvPr id="29" name="AutoShape 22"/>
            <p:cNvSpPr>
              <a:spLocks noChangeArrowheads="1"/>
            </p:cNvSpPr>
            <p:nvPr/>
          </p:nvSpPr>
          <p:spPr bwMode="auto">
            <a:xfrm rot="19292955" flipH="1">
              <a:off x="1223" y="2349"/>
              <a:ext cx="64" cy="150"/>
            </a:xfrm>
            <a:prstGeom prst="moon">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r"/>
              <a:endParaRPr lang="en-US" sz="1400">
                <a:latin typeface="Times" charset="0"/>
              </a:endParaRPr>
            </a:p>
          </p:txBody>
        </p:sp>
        <p:sp>
          <p:nvSpPr>
            <p:cNvPr id="30" name="Line 23"/>
            <p:cNvSpPr>
              <a:spLocks noChangeShapeType="1"/>
            </p:cNvSpPr>
            <p:nvPr/>
          </p:nvSpPr>
          <p:spPr bwMode="auto">
            <a:xfrm rot="2060360" flipV="1">
              <a:off x="1047" y="2354"/>
              <a:ext cx="144" cy="228"/>
            </a:xfrm>
            <a:prstGeom prst="line">
              <a:avLst/>
            </a:prstGeom>
            <a:noFill/>
            <a:ln w="57150">
              <a:solidFill>
                <a:schemeClr val="hlink"/>
              </a:solidFill>
              <a:round/>
              <a:headEnd/>
              <a:tailEnd/>
            </a:ln>
            <a:effectLst/>
          </p:spPr>
          <p:txBody>
            <a:bodyPr wrap="none" anchor="ctr">
              <a:prstTxWarp prst="textNoShape">
                <a:avLst/>
              </a:prstTxWarp>
            </a:bodyPr>
            <a:lstStyle/>
            <a:p>
              <a:endParaRPr lang="en-US"/>
            </a:p>
          </p:txBody>
        </p:sp>
        <p:sp>
          <p:nvSpPr>
            <p:cNvPr id="31" name="Text Box 24"/>
            <p:cNvSpPr txBox="1">
              <a:spLocks noChangeArrowheads="1"/>
            </p:cNvSpPr>
            <p:nvPr/>
          </p:nvSpPr>
          <p:spPr bwMode="auto">
            <a:xfrm>
              <a:off x="2378" y="1242"/>
              <a:ext cx="1295" cy="280"/>
            </a:xfrm>
            <a:prstGeom prst="rect">
              <a:avLst/>
            </a:prstGeom>
            <a:noFill/>
            <a:ln w="9525">
              <a:noFill/>
              <a:miter lim="800000"/>
              <a:headEnd/>
              <a:tailEnd/>
            </a:ln>
            <a:effectLst/>
          </p:spPr>
          <p:txBody>
            <a:bodyPr wrap="square">
              <a:prstTxWarp prst="textNoShape">
                <a:avLst/>
              </a:prstTxWarp>
              <a:spAutoFit/>
            </a:bodyPr>
            <a:lstStyle/>
            <a:p>
              <a:r>
                <a:rPr lang="en-GB" sz="1000" dirty="0" err="1">
                  <a:solidFill>
                    <a:srgbClr val="FF0000"/>
                  </a:solidFill>
                  <a:latin typeface="Times" charset="0"/>
                </a:rPr>
                <a:t>e</a:t>
              </a:r>
              <a:r>
                <a:rPr lang="en-GB" sz="1000" baseline="30000" dirty="0">
                  <a:solidFill>
                    <a:srgbClr val="FF0000"/>
                  </a:solidFill>
                  <a:latin typeface="Times" charset="0"/>
                </a:rPr>
                <a:t>-</a:t>
              </a:r>
              <a:r>
                <a:rPr lang="en-GB" sz="1000" dirty="0">
                  <a:solidFill>
                    <a:srgbClr val="FF0000"/>
                  </a:solidFill>
                  <a:latin typeface="Times" charset="0"/>
                </a:rPr>
                <a:t> 15</a:t>
              </a:r>
              <a:r>
                <a:rPr lang="en-GB" sz="1000" dirty="0" smtClean="0">
                  <a:solidFill>
                    <a:srgbClr val="FF0000"/>
                  </a:solidFill>
                  <a:latin typeface="Times" charset="0"/>
                </a:rPr>
                <a:t> – 20 </a:t>
              </a:r>
              <a:r>
                <a:rPr lang="en-GB" sz="1000" dirty="0" err="1" smtClean="0">
                  <a:solidFill>
                    <a:srgbClr val="FF0000"/>
                  </a:solidFill>
                  <a:latin typeface="Times" charset="0"/>
                </a:rPr>
                <a:t>MeV</a:t>
              </a:r>
              <a:endParaRPr lang="en-GB" sz="1000" dirty="0">
                <a:solidFill>
                  <a:srgbClr val="FF0000"/>
                </a:solidFill>
                <a:latin typeface="Times" charset="0"/>
              </a:endParaRPr>
            </a:p>
          </p:txBody>
        </p:sp>
        <p:sp>
          <p:nvSpPr>
            <p:cNvPr id="32" name="Text Box 25"/>
            <p:cNvSpPr txBox="1">
              <a:spLocks noChangeArrowheads="1"/>
            </p:cNvSpPr>
            <p:nvPr/>
          </p:nvSpPr>
          <p:spPr bwMode="auto">
            <a:xfrm>
              <a:off x="370" y="2157"/>
              <a:ext cx="645" cy="384"/>
            </a:xfrm>
            <a:prstGeom prst="rect">
              <a:avLst/>
            </a:prstGeom>
            <a:noFill/>
            <a:ln w="9525">
              <a:noFill/>
              <a:miter lim="800000"/>
              <a:headEnd/>
              <a:tailEnd/>
            </a:ln>
            <a:effectLst/>
          </p:spPr>
          <p:txBody>
            <a:bodyPr wrap="square">
              <a:prstTxWarp prst="textNoShape">
                <a:avLst/>
              </a:prstTxWarp>
              <a:spAutoFit/>
            </a:bodyPr>
            <a:lstStyle/>
            <a:p>
              <a:r>
                <a:rPr lang="en-GB" sz="800" dirty="0">
                  <a:latin typeface="Times" charset="0"/>
                </a:rPr>
                <a:t>SC RF Gun</a:t>
              </a:r>
            </a:p>
          </p:txBody>
        </p:sp>
        <p:sp>
          <p:nvSpPr>
            <p:cNvPr id="33" name="Text Box 26"/>
            <p:cNvSpPr txBox="1">
              <a:spLocks noChangeArrowheads="1"/>
            </p:cNvSpPr>
            <p:nvPr/>
          </p:nvSpPr>
          <p:spPr bwMode="auto">
            <a:xfrm>
              <a:off x="1379" y="2658"/>
              <a:ext cx="984" cy="280"/>
            </a:xfrm>
            <a:prstGeom prst="rect">
              <a:avLst/>
            </a:prstGeom>
            <a:noFill/>
            <a:ln w="9525">
              <a:noFill/>
              <a:miter lim="800000"/>
              <a:headEnd/>
              <a:tailEnd/>
            </a:ln>
            <a:effectLst/>
          </p:spPr>
          <p:txBody>
            <a:bodyPr wrap="square">
              <a:prstTxWarp prst="textNoShape">
                <a:avLst/>
              </a:prstTxWarp>
              <a:spAutoFit/>
            </a:bodyPr>
            <a:lstStyle/>
            <a:p>
              <a:r>
                <a:rPr lang="en-GB" sz="1000" dirty="0">
                  <a:solidFill>
                    <a:srgbClr val="FF0000"/>
                  </a:solidFill>
                  <a:latin typeface="Times" charset="0"/>
                </a:rPr>
                <a:t>e</a:t>
              </a:r>
              <a:r>
                <a:rPr lang="en-GB" sz="1000" baseline="30000" dirty="0">
                  <a:solidFill>
                    <a:srgbClr val="FF0000"/>
                  </a:solidFill>
                  <a:latin typeface="Times" charset="0"/>
                </a:rPr>
                <a:t>-</a:t>
              </a:r>
              <a:r>
                <a:rPr lang="en-GB" sz="1000" dirty="0">
                  <a:solidFill>
                    <a:srgbClr val="FF0000"/>
                  </a:solidFill>
                  <a:latin typeface="Times" charset="0"/>
                </a:rPr>
                <a:t>  </a:t>
              </a:r>
              <a:r>
                <a:rPr lang="en-GB" sz="1000" dirty="0" smtClean="0">
                  <a:solidFill>
                    <a:srgbClr val="FF0000"/>
                  </a:solidFill>
                  <a:latin typeface="Times" charset="0"/>
                </a:rPr>
                <a:t>2.5MeV</a:t>
              </a:r>
              <a:endParaRPr lang="en-GB" sz="1000" dirty="0">
                <a:solidFill>
                  <a:srgbClr val="FF0000"/>
                </a:solidFill>
                <a:latin typeface="Times" charset="0"/>
              </a:endParaRPr>
            </a:p>
          </p:txBody>
        </p:sp>
        <p:sp>
          <p:nvSpPr>
            <p:cNvPr id="34" name="Text Box 27"/>
            <p:cNvSpPr txBox="1">
              <a:spLocks noChangeArrowheads="1"/>
            </p:cNvSpPr>
            <p:nvPr/>
          </p:nvSpPr>
          <p:spPr bwMode="auto">
            <a:xfrm>
              <a:off x="4276" y="2751"/>
              <a:ext cx="667" cy="629"/>
            </a:xfrm>
            <a:prstGeom prst="rect">
              <a:avLst/>
            </a:prstGeom>
            <a:noFill/>
            <a:ln w="9525">
              <a:noFill/>
              <a:miter lim="800000"/>
              <a:headEnd/>
              <a:tailEnd/>
            </a:ln>
            <a:effectLst/>
          </p:spPr>
          <p:txBody>
            <a:bodyPr wrap="square">
              <a:prstTxWarp prst="textNoShape">
                <a:avLst/>
              </a:prstTxWarp>
              <a:spAutoFit/>
            </a:bodyPr>
            <a:lstStyle/>
            <a:p>
              <a:r>
                <a:rPr lang="en-GB" sz="800" dirty="0">
                  <a:latin typeface="Times" charset="0"/>
                </a:rPr>
                <a:t>Beam dump</a:t>
              </a:r>
            </a:p>
            <a:p>
              <a:r>
                <a:rPr lang="en-GB" sz="1400" dirty="0">
                  <a:latin typeface="Times" charset="0"/>
                </a:rPr>
                <a:t> </a:t>
              </a:r>
            </a:p>
          </p:txBody>
        </p:sp>
        <p:grpSp>
          <p:nvGrpSpPr>
            <p:cNvPr id="10" name="Group 28"/>
            <p:cNvGrpSpPr>
              <a:grpSpLocks/>
            </p:cNvGrpSpPr>
            <p:nvPr/>
          </p:nvGrpSpPr>
          <p:grpSpPr bwMode="auto">
            <a:xfrm>
              <a:off x="3145" y="3036"/>
              <a:ext cx="96" cy="385"/>
              <a:chOff x="3136" y="3540"/>
              <a:chExt cx="222" cy="611"/>
            </a:xfrm>
          </p:grpSpPr>
          <p:sp>
            <p:nvSpPr>
              <p:cNvPr id="115" name="Rectangle 29"/>
              <p:cNvSpPr>
                <a:spLocks noChangeArrowheads="1"/>
              </p:cNvSpPr>
              <p:nvPr/>
            </p:nvSpPr>
            <p:spPr bwMode="auto">
              <a:xfrm>
                <a:off x="3136" y="3929"/>
                <a:ext cx="222" cy="222"/>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16" name="AutoShape 30"/>
              <p:cNvSpPr>
                <a:spLocks noChangeArrowheads="1"/>
              </p:cNvSpPr>
              <p:nvPr/>
            </p:nvSpPr>
            <p:spPr bwMode="auto">
              <a:xfrm>
                <a:off x="3139" y="3540"/>
                <a:ext cx="193" cy="308"/>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17" name="Freeform 31"/>
              <p:cNvSpPr>
                <a:spLocks/>
              </p:cNvSpPr>
              <p:nvPr/>
            </p:nvSpPr>
            <p:spPr bwMode="auto">
              <a:xfrm>
                <a:off x="3216" y="3696"/>
                <a:ext cx="34" cy="369"/>
              </a:xfrm>
              <a:custGeom>
                <a:avLst/>
                <a:gdLst/>
                <a:ahLst/>
                <a:cxnLst>
                  <a:cxn ang="0">
                    <a:pos x="32" y="0"/>
                  </a:cxn>
                  <a:cxn ang="0">
                    <a:pos x="75" y="25"/>
                  </a:cxn>
                  <a:cxn ang="0">
                    <a:pos x="58" y="107"/>
                  </a:cxn>
                  <a:cxn ang="0">
                    <a:pos x="11" y="132"/>
                  </a:cxn>
                  <a:cxn ang="0">
                    <a:pos x="66" y="205"/>
                  </a:cxn>
                  <a:cxn ang="0">
                    <a:pos x="113" y="252"/>
                  </a:cxn>
                  <a:cxn ang="0">
                    <a:pos x="79" y="368"/>
                  </a:cxn>
                  <a:cxn ang="0">
                    <a:pos x="32" y="428"/>
                  </a:cxn>
                  <a:cxn ang="0">
                    <a:pos x="23" y="466"/>
                  </a:cxn>
                  <a:cxn ang="0">
                    <a:pos x="118" y="564"/>
                  </a:cxn>
                  <a:cxn ang="0">
                    <a:pos x="105" y="599"/>
                  </a:cxn>
                  <a:cxn ang="0">
                    <a:pos x="96" y="612"/>
                  </a:cxn>
                </a:cxnLst>
                <a:rect l="0" t="0" r="r" b="b"/>
                <a:pathLst>
                  <a:path w="129" h="612">
                    <a:moveTo>
                      <a:pt x="32" y="0"/>
                    </a:moveTo>
                    <a:cubicBezTo>
                      <a:pt x="46" y="8"/>
                      <a:pt x="60" y="16"/>
                      <a:pt x="75" y="25"/>
                    </a:cubicBezTo>
                    <a:cubicBezTo>
                      <a:pt x="80" y="55"/>
                      <a:pt x="95" y="96"/>
                      <a:pt x="58" y="107"/>
                    </a:cubicBezTo>
                    <a:cubicBezTo>
                      <a:pt x="41" y="116"/>
                      <a:pt x="26" y="120"/>
                      <a:pt x="11" y="132"/>
                    </a:cubicBezTo>
                    <a:cubicBezTo>
                      <a:pt x="0" y="166"/>
                      <a:pt x="43" y="183"/>
                      <a:pt x="66" y="205"/>
                    </a:cubicBezTo>
                    <a:cubicBezTo>
                      <a:pt x="82" y="220"/>
                      <a:pt x="113" y="252"/>
                      <a:pt x="113" y="252"/>
                    </a:cubicBezTo>
                    <a:cubicBezTo>
                      <a:pt x="129" y="295"/>
                      <a:pt x="104" y="332"/>
                      <a:pt x="79" y="368"/>
                    </a:cubicBezTo>
                    <a:cubicBezTo>
                      <a:pt x="64" y="388"/>
                      <a:pt x="32" y="428"/>
                      <a:pt x="32" y="428"/>
                    </a:cubicBezTo>
                    <a:cubicBezTo>
                      <a:pt x="29" y="440"/>
                      <a:pt x="14" y="456"/>
                      <a:pt x="23" y="466"/>
                    </a:cubicBezTo>
                    <a:cubicBezTo>
                      <a:pt x="53" y="500"/>
                      <a:pt x="87" y="529"/>
                      <a:pt x="118" y="564"/>
                    </a:cubicBezTo>
                    <a:cubicBezTo>
                      <a:pt x="123" y="583"/>
                      <a:pt x="121" y="587"/>
                      <a:pt x="105" y="599"/>
                    </a:cubicBezTo>
                    <a:cubicBezTo>
                      <a:pt x="102" y="603"/>
                      <a:pt x="96" y="612"/>
                      <a:pt x="96" y="612"/>
                    </a:cubicBezTo>
                  </a:path>
                </a:pathLst>
              </a:custGeom>
              <a:noFill/>
              <a:ln w="76200" cmpd="sng">
                <a:solidFill>
                  <a:schemeClr val="accent1"/>
                </a:solidFill>
                <a:round/>
                <a:headEnd/>
                <a:tailEnd/>
              </a:ln>
              <a:effectLst/>
            </p:spPr>
            <p:txBody>
              <a:bodyPr wrap="none" anchor="ctr">
                <a:prstTxWarp prst="textNoShape">
                  <a:avLst/>
                </a:prstTxWarp>
              </a:bodyPr>
              <a:lstStyle/>
              <a:p>
                <a:endParaRPr lang="en-US"/>
              </a:p>
            </p:txBody>
          </p:sp>
        </p:grpSp>
        <p:sp>
          <p:nvSpPr>
            <p:cNvPr id="36" name="Text Box 32"/>
            <p:cNvSpPr txBox="1">
              <a:spLocks noChangeArrowheads="1"/>
            </p:cNvSpPr>
            <p:nvPr/>
          </p:nvSpPr>
          <p:spPr bwMode="auto">
            <a:xfrm>
              <a:off x="2163" y="3067"/>
              <a:ext cx="1232" cy="384"/>
            </a:xfrm>
            <a:prstGeom prst="rect">
              <a:avLst/>
            </a:prstGeom>
            <a:noFill/>
            <a:ln w="9525">
              <a:noFill/>
              <a:miter lim="800000"/>
              <a:headEnd/>
              <a:tailEnd/>
            </a:ln>
            <a:effectLst/>
          </p:spPr>
          <p:txBody>
            <a:bodyPr wrap="square">
              <a:prstTxWarp prst="textNoShape">
                <a:avLst/>
              </a:prstTxWarp>
              <a:spAutoFit/>
            </a:bodyPr>
            <a:lstStyle/>
            <a:p>
              <a:r>
                <a:rPr lang="en-GB" sz="800" dirty="0">
                  <a:latin typeface="Times" charset="0"/>
                </a:rPr>
                <a:t>50 kW 700 MHz</a:t>
              </a:r>
            </a:p>
            <a:p>
              <a:r>
                <a:rPr lang="en-GB" sz="800" dirty="0">
                  <a:latin typeface="Times" charset="0"/>
                </a:rPr>
                <a:t>transmitter</a:t>
              </a:r>
            </a:p>
          </p:txBody>
        </p:sp>
        <p:sp>
          <p:nvSpPr>
            <p:cNvPr id="37" name="Rectangle 33"/>
            <p:cNvSpPr>
              <a:spLocks noChangeArrowheads="1"/>
            </p:cNvSpPr>
            <p:nvPr/>
          </p:nvSpPr>
          <p:spPr bwMode="auto">
            <a:xfrm>
              <a:off x="1789" y="2465"/>
              <a:ext cx="106" cy="96"/>
            </a:xfrm>
            <a:prstGeom prst="rect">
              <a:avLst/>
            </a:prstGeom>
            <a:gradFill rotWithShape="0">
              <a:gsLst>
                <a:gs pos="0">
                  <a:schemeClr val="accent2"/>
                </a:gs>
                <a:gs pos="100000">
                  <a:schemeClr val="accent2">
                    <a:gamma/>
                    <a:shade val="46275"/>
                    <a:invGamma/>
                  </a:schemeClr>
                </a:gs>
              </a:gsLst>
              <a:lin ang="0" scaled="1"/>
            </a:gradFill>
            <a:ln w="9525">
              <a:solidFill>
                <a:schemeClr val="folHlink"/>
              </a:solidFill>
              <a:miter lim="800000"/>
              <a:headEnd/>
              <a:tailEnd/>
            </a:ln>
            <a:effectLst/>
          </p:spPr>
          <p:txBody>
            <a:bodyPr wrap="none" anchor="ctr">
              <a:prstTxWarp prst="textNoShape">
                <a:avLst/>
              </a:prstTxWarp>
            </a:bodyPr>
            <a:lstStyle/>
            <a:p>
              <a:endParaRPr lang="en-US"/>
            </a:p>
          </p:txBody>
        </p:sp>
        <p:sp>
          <p:nvSpPr>
            <p:cNvPr id="38" name="Line 34"/>
            <p:cNvSpPr>
              <a:spLocks noChangeShapeType="1"/>
            </p:cNvSpPr>
            <p:nvPr/>
          </p:nvSpPr>
          <p:spPr bwMode="auto">
            <a:xfrm flipV="1">
              <a:off x="2400" y="2736"/>
              <a:ext cx="480" cy="139"/>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39" name="Line 35"/>
            <p:cNvSpPr>
              <a:spLocks noChangeShapeType="1"/>
            </p:cNvSpPr>
            <p:nvPr/>
          </p:nvSpPr>
          <p:spPr bwMode="auto">
            <a:xfrm flipV="1">
              <a:off x="3649" y="1250"/>
              <a:ext cx="440" cy="283"/>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0" name="Line 36"/>
            <p:cNvSpPr>
              <a:spLocks noChangeShapeType="1"/>
            </p:cNvSpPr>
            <p:nvPr/>
          </p:nvSpPr>
          <p:spPr bwMode="auto">
            <a:xfrm flipV="1">
              <a:off x="3640" y="1517"/>
              <a:ext cx="550" cy="19"/>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 name="Line 37"/>
            <p:cNvSpPr>
              <a:spLocks noChangeShapeType="1"/>
            </p:cNvSpPr>
            <p:nvPr/>
          </p:nvSpPr>
          <p:spPr bwMode="auto">
            <a:xfrm flipH="1" flipV="1">
              <a:off x="3617" y="1227"/>
              <a:ext cx="26" cy="309"/>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2" name="Line 38"/>
            <p:cNvSpPr>
              <a:spLocks noChangeShapeType="1"/>
            </p:cNvSpPr>
            <p:nvPr/>
          </p:nvSpPr>
          <p:spPr bwMode="auto">
            <a:xfrm>
              <a:off x="3641" y="1533"/>
              <a:ext cx="574" cy="152"/>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3" name="Text Box 39"/>
            <p:cNvSpPr txBox="1">
              <a:spLocks noChangeArrowheads="1"/>
            </p:cNvSpPr>
            <p:nvPr/>
          </p:nvSpPr>
          <p:spPr bwMode="auto">
            <a:xfrm>
              <a:off x="3151" y="1482"/>
              <a:ext cx="805" cy="594"/>
            </a:xfrm>
            <a:prstGeom prst="rect">
              <a:avLst/>
            </a:prstGeom>
            <a:noFill/>
            <a:ln w="9525">
              <a:noFill/>
              <a:miter lim="800000"/>
              <a:headEnd/>
              <a:tailEnd/>
            </a:ln>
            <a:effectLst/>
          </p:spPr>
          <p:txBody>
            <a:bodyPr wrap="square">
              <a:prstTxWarp prst="textNoShape">
                <a:avLst/>
              </a:prstTxWarp>
              <a:spAutoFit/>
            </a:bodyPr>
            <a:lstStyle/>
            <a:p>
              <a:pPr algn="ctr"/>
              <a:r>
                <a:rPr lang="en-GB" sz="800" dirty="0">
                  <a:latin typeface="Times" charset="0"/>
                </a:rPr>
                <a:t>Magnets, vacuum</a:t>
              </a:r>
            </a:p>
            <a:p>
              <a:pPr algn="ctr"/>
              <a:endParaRPr lang="en-GB" sz="1200" dirty="0">
                <a:latin typeface="Times" charset="0"/>
              </a:endParaRPr>
            </a:p>
          </p:txBody>
        </p:sp>
        <p:sp>
          <p:nvSpPr>
            <p:cNvPr id="44" name="AutoShape 40"/>
            <p:cNvSpPr>
              <a:spLocks noChangeArrowheads="1"/>
            </p:cNvSpPr>
            <p:nvPr/>
          </p:nvSpPr>
          <p:spPr bwMode="auto">
            <a:xfrm rot="-3060772">
              <a:off x="3755" y="2586"/>
              <a:ext cx="88" cy="84"/>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5" name="AutoShape 41"/>
            <p:cNvSpPr>
              <a:spLocks noChangeArrowheads="1"/>
            </p:cNvSpPr>
            <p:nvPr/>
          </p:nvSpPr>
          <p:spPr bwMode="auto">
            <a:xfrm>
              <a:off x="2399" y="1123"/>
              <a:ext cx="88" cy="84"/>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6" name="AutoShape 42"/>
            <p:cNvSpPr>
              <a:spLocks noChangeArrowheads="1"/>
            </p:cNvSpPr>
            <p:nvPr/>
          </p:nvSpPr>
          <p:spPr bwMode="auto">
            <a:xfrm>
              <a:off x="3103" y="1125"/>
              <a:ext cx="88" cy="84"/>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7" name="AutoShape 43"/>
            <p:cNvSpPr>
              <a:spLocks noChangeArrowheads="1"/>
            </p:cNvSpPr>
            <p:nvPr/>
          </p:nvSpPr>
          <p:spPr bwMode="auto">
            <a:xfrm rot="7281061">
              <a:off x="3970" y="1037"/>
              <a:ext cx="43" cy="125"/>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8" name="AutoShape 44"/>
            <p:cNvSpPr>
              <a:spLocks noChangeArrowheads="1"/>
            </p:cNvSpPr>
            <p:nvPr/>
          </p:nvSpPr>
          <p:spPr bwMode="auto">
            <a:xfrm rot="-8664996">
              <a:off x="4242" y="2303"/>
              <a:ext cx="43" cy="125"/>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9" name="Line 45"/>
            <p:cNvSpPr>
              <a:spLocks noChangeShapeType="1"/>
            </p:cNvSpPr>
            <p:nvPr/>
          </p:nvSpPr>
          <p:spPr bwMode="auto">
            <a:xfrm flipH="1" flipV="1">
              <a:off x="1847" y="1229"/>
              <a:ext cx="47" cy="288"/>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0" name="Line 46"/>
            <p:cNvSpPr>
              <a:spLocks noChangeShapeType="1"/>
            </p:cNvSpPr>
            <p:nvPr/>
          </p:nvSpPr>
          <p:spPr bwMode="auto">
            <a:xfrm flipH="1" flipV="1">
              <a:off x="1391" y="1347"/>
              <a:ext cx="498" cy="168"/>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1" name="Line 47"/>
            <p:cNvSpPr>
              <a:spLocks noChangeShapeType="1"/>
            </p:cNvSpPr>
            <p:nvPr/>
          </p:nvSpPr>
          <p:spPr bwMode="auto">
            <a:xfrm flipH="1">
              <a:off x="1404" y="1521"/>
              <a:ext cx="485" cy="144"/>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2" name="Text Box 48"/>
            <p:cNvSpPr txBox="1">
              <a:spLocks noChangeArrowheads="1"/>
            </p:cNvSpPr>
            <p:nvPr/>
          </p:nvSpPr>
          <p:spPr bwMode="auto">
            <a:xfrm>
              <a:off x="1742" y="1367"/>
              <a:ext cx="883" cy="524"/>
            </a:xfrm>
            <a:prstGeom prst="rect">
              <a:avLst/>
            </a:prstGeom>
            <a:noFill/>
            <a:ln w="9525">
              <a:noFill/>
              <a:miter lim="800000"/>
              <a:headEnd/>
              <a:tailEnd/>
            </a:ln>
            <a:effectLst/>
          </p:spPr>
          <p:txBody>
            <a:bodyPr wrap="square">
              <a:prstTxWarp prst="textNoShape">
                <a:avLst/>
              </a:prstTxWarp>
              <a:spAutoFit/>
            </a:bodyPr>
            <a:lstStyle/>
            <a:p>
              <a:pPr algn="ctr"/>
              <a:r>
                <a:rPr lang="en-GB" sz="800" dirty="0">
                  <a:latin typeface="Times" charset="0"/>
                </a:rPr>
                <a:t>Controls &amp;</a:t>
              </a:r>
            </a:p>
            <a:p>
              <a:pPr algn="ctr"/>
              <a:r>
                <a:rPr lang="en-GB" sz="800" dirty="0">
                  <a:latin typeface="Times" charset="0"/>
                </a:rPr>
                <a:t>Diagnostics</a:t>
              </a:r>
            </a:p>
            <a:p>
              <a:pPr algn="ctr"/>
              <a:endParaRPr lang="en-GB" sz="800" dirty="0">
                <a:latin typeface="Times" charset="0"/>
              </a:endParaRPr>
            </a:p>
          </p:txBody>
        </p:sp>
        <p:sp>
          <p:nvSpPr>
            <p:cNvPr id="53" name="Text Box 49"/>
            <p:cNvSpPr txBox="1">
              <a:spLocks noChangeArrowheads="1"/>
            </p:cNvSpPr>
            <p:nvPr/>
          </p:nvSpPr>
          <p:spPr bwMode="auto">
            <a:xfrm>
              <a:off x="1262" y="3019"/>
              <a:ext cx="609" cy="245"/>
            </a:xfrm>
            <a:prstGeom prst="rect">
              <a:avLst/>
            </a:prstGeom>
            <a:noFill/>
            <a:ln w="9525">
              <a:noFill/>
              <a:miter lim="800000"/>
              <a:headEnd/>
              <a:tailEnd/>
            </a:ln>
            <a:effectLst/>
          </p:spPr>
          <p:txBody>
            <a:bodyPr wrap="square">
              <a:prstTxWarp prst="textNoShape">
                <a:avLst/>
              </a:prstTxWarp>
              <a:spAutoFit/>
            </a:bodyPr>
            <a:lstStyle/>
            <a:p>
              <a:r>
                <a:rPr lang="en-GB" sz="800" dirty="0">
                  <a:latin typeface="Times" charset="0"/>
                </a:rPr>
                <a:t>Laser</a:t>
              </a:r>
            </a:p>
          </p:txBody>
        </p:sp>
        <p:sp>
          <p:nvSpPr>
            <p:cNvPr id="54" name="Line 50"/>
            <p:cNvSpPr>
              <a:spLocks noChangeShapeType="1"/>
            </p:cNvSpPr>
            <p:nvPr/>
          </p:nvSpPr>
          <p:spPr bwMode="auto">
            <a:xfrm flipV="1">
              <a:off x="1476" y="1163"/>
              <a:ext cx="2614" cy="13"/>
            </a:xfrm>
            <a:prstGeom prst="line">
              <a:avLst/>
            </a:prstGeom>
            <a:noFill/>
            <a:ln w="28575">
              <a:solidFill>
                <a:schemeClr val="accent2"/>
              </a:solidFill>
              <a:round/>
              <a:headEnd/>
              <a:tailEnd/>
            </a:ln>
            <a:effectLst/>
          </p:spPr>
          <p:txBody>
            <a:bodyPr wrap="none" anchor="ctr">
              <a:prstTxWarp prst="textNoShape">
                <a:avLst/>
              </a:prstTxWarp>
            </a:bodyPr>
            <a:lstStyle/>
            <a:p>
              <a:endParaRPr lang="en-US"/>
            </a:p>
          </p:txBody>
        </p:sp>
        <p:sp>
          <p:nvSpPr>
            <p:cNvPr id="55" name="Line 51"/>
            <p:cNvSpPr>
              <a:spLocks noChangeShapeType="1"/>
            </p:cNvSpPr>
            <p:nvPr/>
          </p:nvSpPr>
          <p:spPr bwMode="auto">
            <a:xfrm flipH="1" flipV="1">
              <a:off x="1074" y="1877"/>
              <a:ext cx="424" cy="637"/>
            </a:xfrm>
            <a:prstGeom prst="line">
              <a:avLst/>
            </a:prstGeom>
            <a:noFill/>
            <a:ln w="28575">
              <a:solidFill>
                <a:schemeClr val="accent2"/>
              </a:solidFill>
              <a:round/>
              <a:headEnd/>
              <a:tailEnd/>
            </a:ln>
            <a:effectLst/>
          </p:spPr>
          <p:txBody>
            <a:bodyPr wrap="none" anchor="ctr">
              <a:prstTxWarp prst="textNoShape">
                <a:avLst/>
              </a:prstTxWarp>
            </a:bodyPr>
            <a:lstStyle/>
            <a:p>
              <a:endParaRPr lang="en-US"/>
            </a:p>
          </p:txBody>
        </p:sp>
        <p:sp>
          <p:nvSpPr>
            <p:cNvPr id="56" name="AutoShape 52"/>
            <p:cNvSpPr>
              <a:spLocks noChangeArrowheads="1"/>
            </p:cNvSpPr>
            <p:nvPr/>
          </p:nvSpPr>
          <p:spPr bwMode="auto">
            <a:xfrm rot="-2574157">
              <a:off x="1309" y="1148"/>
              <a:ext cx="336"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folHlink"/>
              </a:solidFill>
              <a:miter lim="800000"/>
              <a:headEnd/>
              <a:tailEnd/>
            </a:ln>
            <a:effectLst/>
          </p:spPr>
          <p:txBody>
            <a:bodyPr wrap="none" anchor="ctr">
              <a:prstTxWarp prst="textNoShape">
                <a:avLst/>
              </a:prstTxWarp>
            </a:bodyPr>
            <a:lstStyle/>
            <a:p>
              <a:pPr algn="ctr"/>
              <a:endParaRPr lang="en-US" sz="1400">
                <a:latin typeface="Times" charset="0"/>
              </a:endParaRPr>
            </a:p>
          </p:txBody>
        </p:sp>
        <p:sp>
          <p:nvSpPr>
            <p:cNvPr id="57" name="AutoShape 53"/>
            <p:cNvSpPr>
              <a:spLocks noChangeArrowheads="1"/>
            </p:cNvSpPr>
            <p:nvPr/>
          </p:nvSpPr>
          <p:spPr bwMode="auto">
            <a:xfrm rot="3203421">
              <a:off x="1349" y="1290"/>
              <a:ext cx="43" cy="125"/>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58" name="Line 54"/>
            <p:cNvSpPr>
              <a:spLocks noChangeShapeType="1"/>
            </p:cNvSpPr>
            <p:nvPr/>
          </p:nvSpPr>
          <p:spPr bwMode="auto">
            <a:xfrm flipH="1">
              <a:off x="1088" y="1173"/>
              <a:ext cx="394" cy="698"/>
            </a:xfrm>
            <a:prstGeom prst="line">
              <a:avLst/>
            </a:prstGeom>
            <a:noFill/>
            <a:ln w="28575">
              <a:solidFill>
                <a:schemeClr val="accent2"/>
              </a:solidFill>
              <a:round/>
              <a:headEnd/>
              <a:tailEnd/>
            </a:ln>
            <a:effectLst/>
          </p:spPr>
          <p:txBody>
            <a:bodyPr wrap="none" anchor="ctr">
              <a:prstTxWarp prst="textNoShape">
                <a:avLst/>
              </a:prstTxWarp>
            </a:bodyPr>
            <a:lstStyle/>
            <a:p>
              <a:endParaRPr lang="en-US"/>
            </a:p>
          </p:txBody>
        </p:sp>
        <p:sp>
          <p:nvSpPr>
            <p:cNvPr id="59" name="AutoShape 55"/>
            <p:cNvSpPr>
              <a:spLocks noChangeArrowheads="1"/>
            </p:cNvSpPr>
            <p:nvPr/>
          </p:nvSpPr>
          <p:spPr bwMode="auto">
            <a:xfrm rot="-5449156">
              <a:off x="930" y="1813"/>
              <a:ext cx="336"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folHlink"/>
              </a:solidFill>
              <a:miter lim="800000"/>
              <a:headEnd/>
              <a:tailEnd/>
            </a:ln>
            <a:effectLst/>
          </p:spPr>
          <p:txBody>
            <a:bodyPr vert="eaVert" wrap="none" anchor="ctr">
              <a:prstTxWarp prst="textNoShape">
                <a:avLst/>
              </a:prstTxWarp>
            </a:bodyPr>
            <a:lstStyle/>
            <a:p>
              <a:pPr algn="ctr"/>
              <a:endParaRPr lang="en-US" sz="1400">
                <a:latin typeface="Times" charset="0"/>
              </a:endParaRPr>
            </a:p>
          </p:txBody>
        </p:sp>
        <p:sp>
          <p:nvSpPr>
            <p:cNvPr id="60" name="AutoShape 56"/>
            <p:cNvSpPr>
              <a:spLocks noChangeArrowheads="1"/>
            </p:cNvSpPr>
            <p:nvPr/>
          </p:nvSpPr>
          <p:spPr bwMode="auto">
            <a:xfrm>
              <a:off x="1307" y="2264"/>
              <a:ext cx="88" cy="84"/>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61" name="AutoShape 57"/>
            <p:cNvSpPr>
              <a:spLocks noChangeArrowheads="1"/>
            </p:cNvSpPr>
            <p:nvPr/>
          </p:nvSpPr>
          <p:spPr bwMode="auto">
            <a:xfrm>
              <a:off x="1138" y="1659"/>
              <a:ext cx="88" cy="84"/>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62" name="Line 58"/>
            <p:cNvSpPr>
              <a:spLocks noChangeShapeType="1"/>
            </p:cNvSpPr>
            <p:nvPr/>
          </p:nvSpPr>
          <p:spPr bwMode="auto">
            <a:xfrm>
              <a:off x="869" y="1726"/>
              <a:ext cx="5" cy="333"/>
            </a:xfrm>
            <a:prstGeom prst="line">
              <a:avLst/>
            </a:prstGeom>
            <a:noFill/>
            <a:ln w="9525">
              <a:solidFill>
                <a:srgbClr val="FF0000"/>
              </a:solidFill>
              <a:round/>
              <a:headEnd/>
              <a:tailEnd type="triangle" w="med" len="med"/>
            </a:ln>
            <a:effectLst/>
          </p:spPr>
          <p:txBody>
            <a:bodyPr wrap="none" anchor="ctr">
              <a:prstTxWarp prst="textNoShape">
                <a:avLst/>
              </a:prstTxWarp>
            </a:bodyPr>
            <a:lstStyle/>
            <a:p>
              <a:endParaRPr lang="en-US"/>
            </a:p>
          </p:txBody>
        </p:sp>
        <p:sp>
          <p:nvSpPr>
            <p:cNvPr id="63" name="AutoShape 59"/>
            <p:cNvSpPr>
              <a:spLocks noChangeArrowheads="1"/>
            </p:cNvSpPr>
            <p:nvPr/>
          </p:nvSpPr>
          <p:spPr bwMode="auto">
            <a:xfrm rot="5449156" flipH="1">
              <a:off x="4311" y="1803"/>
              <a:ext cx="336" cy="14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folHlink"/>
              </a:solidFill>
              <a:miter lim="800000"/>
              <a:headEnd/>
              <a:tailEnd/>
            </a:ln>
            <a:effectLst/>
          </p:spPr>
          <p:txBody>
            <a:bodyPr rot="10800000" vert="eaVert" wrap="none" anchor="ctr">
              <a:prstTxWarp prst="textNoShape">
                <a:avLst/>
              </a:prstTxWarp>
            </a:bodyPr>
            <a:lstStyle/>
            <a:p>
              <a:pPr algn="ctr"/>
              <a:endParaRPr lang="en-US" sz="1400">
                <a:latin typeface="Times" charset="0"/>
              </a:endParaRPr>
            </a:p>
          </p:txBody>
        </p:sp>
        <p:sp>
          <p:nvSpPr>
            <p:cNvPr id="64" name="AutoShape 60"/>
            <p:cNvSpPr>
              <a:spLocks noChangeArrowheads="1"/>
            </p:cNvSpPr>
            <p:nvPr/>
          </p:nvSpPr>
          <p:spPr bwMode="auto">
            <a:xfrm flipH="1">
              <a:off x="4351" y="1649"/>
              <a:ext cx="88" cy="84"/>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65" name="AutoShape 61"/>
            <p:cNvSpPr>
              <a:spLocks noChangeArrowheads="1"/>
            </p:cNvSpPr>
            <p:nvPr/>
          </p:nvSpPr>
          <p:spPr bwMode="auto">
            <a:xfrm rot="-13374157">
              <a:off x="3972" y="2377"/>
              <a:ext cx="336" cy="1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folHlink"/>
              </a:solidFill>
              <a:miter lim="800000"/>
              <a:headEnd/>
              <a:tailEnd/>
            </a:ln>
            <a:effectLst/>
          </p:spPr>
          <p:txBody>
            <a:bodyPr rot="10800000" wrap="none" anchor="ctr">
              <a:prstTxWarp prst="textNoShape">
                <a:avLst/>
              </a:prstTxWarp>
            </a:bodyPr>
            <a:lstStyle/>
            <a:p>
              <a:pPr algn="ctr"/>
              <a:endParaRPr lang="en-US" sz="1400">
                <a:latin typeface="Times" charset="0"/>
              </a:endParaRPr>
            </a:p>
          </p:txBody>
        </p:sp>
        <p:sp>
          <p:nvSpPr>
            <p:cNvPr id="66" name="Freeform 62"/>
            <p:cNvSpPr>
              <a:spLocks/>
            </p:cNvSpPr>
            <p:nvPr/>
          </p:nvSpPr>
          <p:spPr bwMode="auto">
            <a:xfrm>
              <a:off x="1035" y="2503"/>
              <a:ext cx="1339" cy="146"/>
            </a:xfrm>
            <a:custGeom>
              <a:avLst/>
              <a:gdLst/>
              <a:ahLst/>
              <a:cxnLst>
                <a:cxn ang="0">
                  <a:pos x="950" y="4"/>
                </a:cxn>
                <a:cxn ang="0">
                  <a:pos x="869" y="3"/>
                </a:cxn>
                <a:cxn ang="0">
                  <a:pos x="685" y="25"/>
                </a:cxn>
                <a:cxn ang="0">
                  <a:pos x="548" y="111"/>
                </a:cxn>
                <a:cxn ang="0">
                  <a:pos x="351" y="111"/>
                </a:cxn>
                <a:cxn ang="0">
                  <a:pos x="210" y="34"/>
                </a:cxn>
                <a:cxn ang="0">
                  <a:pos x="0" y="30"/>
                </a:cxn>
              </a:cxnLst>
              <a:rect l="0" t="0" r="r" b="b"/>
              <a:pathLst>
                <a:path w="950" h="125">
                  <a:moveTo>
                    <a:pt x="950" y="4"/>
                  </a:moveTo>
                  <a:cubicBezTo>
                    <a:pt x="937" y="4"/>
                    <a:pt x="913" y="0"/>
                    <a:pt x="869" y="3"/>
                  </a:cubicBezTo>
                  <a:cubicBezTo>
                    <a:pt x="825" y="6"/>
                    <a:pt x="738" y="7"/>
                    <a:pt x="685" y="25"/>
                  </a:cubicBezTo>
                  <a:cubicBezTo>
                    <a:pt x="632" y="43"/>
                    <a:pt x="603" y="97"/>
                    <a:pt x="548" y="111"/>
                  </a:cubicBezTo>
                  <a:cubicBezTo>
                    <a:pt x="493" y="125"/>
                    <a:pt x="407" y="124"/>
                    <a:pt x="351" y="111"/>
                  </a:cubicBezTo>
                  <a:cubicBezTo>
                    <a:pt x="295" y="98"/>
                    <a:pt x="268" y="47"/>
                    <a:pt x="210" y="34"/>
                  </a:cubicBezTo>
                  <a:cubicBezTo>
                    <a:pt x="152" y="21"/>
                    <a:pt x="44" y="31"/>
                    <a:pt x="0" y="30"/>
                  </a:cubicBezTo>
                </a:path>
              </a:pathLst>
            </a:custGeom>
            <a:noFill/>
            <a:ln w="19050" cmpd="sng">
              <a:solidFill>
                <a:schemeClr val="accent2"/>
              </a:solidFill>
              <a:round/>
              <a:headEnd/>
              <a:tailEnd/>
            </a:ln>
            <a:effectLst/>
          </p:spPr>
          <p:txBody>
            <a:bodyPr wrap="none" anchor="ctr">
              <a:prstTxWarp prst="textNoShape">
                <a:avLst/>
              </a:prstTxWarp>
            </a:bodyPr>
            <a:lstStyle/>
            <a:p>
              <a:endParaRPr lang="en-US"/>
            </a:p>
          </p:txBody>
        </p:sp>
        <p:sp>
          <p:nvSpPr>
            <p:cNvPr id="67" name="AutoShape 63"/>
            <p:cNvSpPr>
              <a:spLocks noChangeArrowheads="1"/>
            </p:cNvSpPr>
            <p:nvPr/>
          </p:nvSpPr>
          <p:spPr bwMode="auto">
            <a:xfrm rot="13374157" flipH="1">
              <a:off x="1288" y="2340"/>
              <a:ext cx="336" cy="1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folHlink"/>
              </a:solidFill>
              <a:miter lim="800000"/>
              <a:headEnd/>
              <a:tailEnd/>
            </a:ln>
            <a:effectLst/>
          </p:spPr>
          <p:txBody>
            <a:bodyPr rot="10800000" wrap="none" anchor="ctr">
              <a:prstTxWarp prst="textNoShape">
                <a:avLst/>
              </a:prstTxWarp>
            </a:bodyPr>
            <a:lstStyle/>
            <a:p>
              <a:pPr algn="ctr"/>
              <a:endParaRPr lang="en-US" sz="1400">
                <a:latin typeface="Times" charset="0"/>
              </a:endParaRPr>
            </a:p>
          </p:txBody>
        </p:sp>
        <p:grpSp>
          <p:nvGrpSpPr>
            <p:cNvPr id="11" name="Group 64"/>
            <p:cNvGrpSpPr>
              <a:grpSpLocks/>
            </p:cNvGrpSpPr>
            <p:nvPr/>
          </p:nvGrpSpPr>
          <p:grpSpPr bwMode="auto">
            <a:xfrm rot="-21705427">
              <a:off x="832" y="2385"/>
              <a:ext cx="225" cy="285"/>
              <a:chOff x="726" y="949"/>
              <a:chExt cx="225" cy="285"/>
            </a:xfrm>
          </p:grpSpPr>
          <p:sp>
            <p:nvSpPr>
              <p:cNvPr id="112" name="Oval 65"/>
              <p:cNvSpPr>
                <a:spLocks noChangeArrowheads="1"/>
              </p:cNvSpPr>
              <p:nvPr/>
            </p:nvSpPr>
            <p:spPr bwMode="auto">
              <a:xfrm>
                <a:off x="861" y="955"/>
                <a:ext cx="90" cy="279"/>
              </a:xfrm>
              <a:prstGeom prst="ellipse">
                <a:avLst/>
              </a:prstGeom>
              <a:gradFill rotWithShape="0">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wrap="none" anchor="ctr">
                <a:prstTxWarp prst="textNoShape">
                  <a:avLst/>
                </a:prstTxWarp>
              </a:bodyPr>
              <a:lstStyle/>
              <a:p>
                <a:endParaRPr lang="en-US"/>
              </a:p>
            </p:txBody>
          </p:sp>
          <p:sp>
            <p:nvSpPr>
              <p:cNvPr id="113" name="Oval 66"/>
              <p:cNvSpPr>
                <a:spLocks noChangeArrowheads="1"/>
              </p:cNvSpPr>
              <p:nvPr/>
            </p:nvSpPr>
            <p:spPr bwMode="auto">
              <a:xfrm>
                <a:off x="726" y="1025"/>
                <a:ext cx="95" cy="139"/>
              </a:xfrm>
              <a:prstGeom prst="ellipse">
                <a:avLst/>
              </a:prstGeom>
              <a:gradFill rotWithShape="0">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wrap="none" anchor="ctr">
                <a:prstTxWarp prst="textNoShape">
                  <a:avLst/>
                </a:prstTxWarp>
              </a:bodyPr>
              <a:lstStyle/>
              <a:p>
                <a:endParaRPr lang="en-US"/>
              </a:p>
            </p:txBody>
          </p:sp>
          <p:sp>
            <p:nvSpPr>
              <p:cNvPr id="114" name="Oval 67"/>
              <p:cNvSpPr>
                <a:spLocks noChangeArrowheads="1"/>
              </p:cNvSpPr>
              <p:nvPr/>
            </p:nvSpPr>
            <p:spPr bwMode="auto">
              <a:xfrm>
                <a:off x="791" y="949"/>
                <a:ext cx="90" cy="279"/>
              </a:xfrm>
              <a:prstGeom prst="ellipse">
                <a:avLst/>
              </a:prstGeom>
              <a:gradFill rotWithShape="0">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wrap="none" anchor="ctr">
                <a:prstTxWarp prst="textNoShape">
                  <a:avLst/>
                </a:prstTxWarp>
              </a:bodyPr>
              <a:lstStyle/>
              <a:p>
                <a:endParaRPr lang="en-US"/>
              </a:p>
            </p:txBody>
          </p:sp>
        </p:grpSp>
        <p:sp>
          <p:nvSpPr>
            <p:cNvPr id="69" name="Rectangle 68"/>
            <p:cNvSpPr>
              <a:spLocks noChangeArrowheads="1"/>
            </p:cNvSpPr>
            <p:nvPr/>
          </p:nvSpPr>
          <p:spPr bwMode="auto">
            <a:xfrm>
              <a:off x="933" y="2887"/>
              <a:ext cx="94" cy="222"/>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70" name="AutoShape 69"/>
            <p:cNvSpPr>
              <a:spLocks noChangeArrowheads="1"/>
            </p:cNvSpPr>
            <p:nvPr/>
          </p:nvSpPr>
          <p:spPr bwMode="auto">
            <a:xfrm>
              <a:off x="878" y="2622"/>
              <a:ext cx="193" cy="308"/>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71" name="Rectangle 70"/>
            <p:cNvSpPr>
              <a:spLocks noChangeArrowheads="1"/>
            </p:cNvSpPr>
            <p:nvPr/>
          </p:nvSpPr>
          <p:spPr bwMode="auto">
            <a:xfrm>
              <a:off x="870" y="3042"/>
              <a:ext cx="222" cy="222"/>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72" name="Text Box 71"/>
            <p:cNvSpPr txBox="1">
              <a:spLocks noChangeArrowheads="1"/>
            </p:cNvSpPr>
            <p:nvPr/>
          </p:nvSpPr>
          <p:spPr bwMode="auto">
            <a:xfrm>
              <a:off x="247" y="2913"/>
              <a:ext cx="1022" cy="524"/>
            </a:xfrm>
            <a:prstGeom prst="rect">
              <a:avLst/>
            </a:prstGeom>
            <a:noFill/>
            <a:ln w="9525">
              <a:noFill/>
              <a:miter lim="800000"/>
              <a:headEnd/>
              <a:tailEnd/>
            </a:ln>
            <a:effectLst/>
          </p:spPr>
          <p:txBody>
            <a:bodyPr wrap="square">
              <a:prstTxWarp prst="textNoShape">
                <a:avLst/>
              </a:prstTxWarp>
              <a:spAutoFit/>
            </a:bodyPr>
            <a:lstStyle/>
            <a:p>
              <a:r>
                <a:rPr lang="en-GB" sz="800" dirty="0">
                  <a:latin typeface="Times" charset="0"/>
                </a:rPr>
                <a:t>1 MW </a:t>
              </a:r>
            </a:p>
            <a:p>
              <a:r>
                <a:rPr lang="en-GB" sz="800" dirty="0">
                  <a:latin typeface="Times" charset="0"/>
                </a:rPr>
                <a:t>700 MHz</a:t>
              </a:r>
            </a:p>
            <a:p>
              <a:r>
                <a:rPr lang="en-GB" sz="800" dirty="0">
                  <a:latin typeface="Times" charset="0"/>
                </a:rPr>
                <a:t>Klystron</a:t>
              </a:r>
            </a:p>
          </p:txBody>
        </p:sp>
        <p:grpSp>
          <p:nvGrpSpPr>
            <p:cNvPr id="12" name="Group 72"/>
            <p:cNvGrpSpPr>
              <a:grpSpLocks/>
            </p:cNvGrpSpPr>
            <p:nvPr/>
          </p:nvGrpSpPr>
          <p:grpSpPr bwMode="auto">
            <a:xfrm>
              <a:off x="3495" y="1114"/>
              <a:ext cx="421" cy="106"/>
              <a:chOff x="3490" y="1003"/>
              <a:chExt cx="421" cy="106"/>
            </a:xfrm>
          </p:grpSpPr>
          <p:sp>
            <p:nvSpPr>
              <p:cNvPr id="108" name="AutoShape 73"/>
              <p:cNvSpPr>
                <a:spLocks noChangeArrowheads="1"/>
              </p:cNvSpPr>
              <p:nvPr/>
            </p:nvSpPr>
            <p:spPr bwMode="auto">
              <a:xfrm>
                <a:off x="3737" y="1008"/>
                <a:ext cx="53" cy="86"/>
              </a:xfrm>
              <a:prstGeom prst="star4">
                <a:avLst>
                  <a:gd name="adj" fmla="val 125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9" name="Rectangle 74"/>
              <p:cNvSpPr>
                <a:spLocks noChangeArrowheads="1"/>
              </p:cNvSpPr>
              <p:nvPr/>
            </p:nvSpPr>
            <p:spPr bwMode="auto">
              <a:xfrm>
                <a:off x="3810" y="1003"/>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110" name="Rectangle 75"/>
              <p:cNvSpPr>
                <a:spLocks noChangeArrowheads="1"/>
              </p:cNvSpPr>
              <p:nvPr/>
            </p:nvSpPr>
            <p:spPr bwMode="auto">
              <a:xfrm>
                <a:off x="3635" y="1008"/>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111" name="Rectangle 76"/>
              <p:cNvSpPr>
                <a:spLocks noChangeArrowheads="1"/>
              </p:cNvSpPr>
              <p:nvPr/>
            </p:nvSpPr>
            <p:spPr bwMode="auto">
              <a:xfrm>
                <a:off x="3490" y="1008"/>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grpSp>
        <p:sp>
          <p:nvSpPr>
            <p:cNvPr id="74" name="Rectangle 77"/>
            <p:cNvSpPr>
              <a:spLocks noChangeArrowheads="1"/>
            </p:cNvSpPr>
            <p:nvPr/>
          </p:nvSpPr>
          <p:spPr bwMode="auto">
            <a:xfrm>
              <a:off x="2872" y="1114"/>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75" name="Rectangle 78"/>
            <p:cNvSpPr>
              <a:spLocks noChangeArrowheads="1"/>
            </p:cNvSpPr>
            <p:nvPr/>
          </p:nvSpPr>
          <p:spPr bwMode="auto">
            <a:xfrm>
              <a:off x="2734" y="1114"/>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76" name="Rectangle 79"/>
            <p:cNvSpPr>
              <a:spLocks noChangeArrowheads="1"/>
            </p:cNvSpPr>
            <p:nvPr/>
          </p:nvSpPr>
          <p:spPr bwMode="auto">
            <a:xfrm>
              <a:off x="2588" y="1119"/>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grpSp>
          <p:nvGrpSpPr>
            <p:cNvPr id="35" name="Group 80"/>
            <p:cNvGrpSpPr>
              <a:grpSpLocks/>
            </p:cNvGrpSpPr>
            <p:nvPr/>
          </p:nvGrpSpPr>
          <p:grpSpPr bwMode="auto">
            <a:xfrm flipH="1">
              <a:off x="1695" y="1121"/>
              <a:ext cx="421" cy="106"/>
              <a:chOff x="3490" y="1003"/>
              <a:chExt cx="421" cy="106"/>
            </a:xfrm>
          </p:grpSpPr>
          <p:sp>
            <p:nvSpPr>
              <p:cNvPr id="104" name="AutoShape 81"/>
              <p:cNvSpPr>
                <a:spLocks noChangeArrowheads="1"/>
              </p:cNvSpPr>
              <p:nvPr/>
            </p:nvSpPr>
            <p:spPr bwMode="auto">
              <a:xfrm>
                <a:off x="3737" y="1008"/>
                <a:ext cx="53" cy="86"/>
              </a:xfrm>
              <a:prstGeom prst="star4">
                <a:avLst>
                  <a:gd name="adj" fmla="val 125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5" name="Rectangle 82"/>
              <p:cNvSpPr>
                <a:spLocks noChangeArrowheads="1"/>
              </p:cNvSpPr>
              <p:nvPr/>
            </p:nvSpPr>
            <p:spPr bwMode="auto">
              <a:xfrm>
                <a:off x="3810" y="1003"/>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106" name="Rectangle 83"/>
              <p:cNvSpPr>
                <a:spLocks noChangeArrowheads="1"/>
              </p:cNvSpPr>
              <p:nvPr/>
            </p:nvSpPr>
            <p:spPr bwMode="auto">
              <a:xfrm>
                <a:off x="3635" y="1008"/>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107" name="Rectangle 84"/>
              <p:cNvSpPr>
                <a:spLocks noChangeArrowheads="1"/>
              </p:cNvSpPr>
              <p:nvPr/>
            </p:nvSpPr>
            <p:spPr bwMode="auto">
              <a:xfrm>
                <a:off x="3490" y="1008"/>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grpSp>
        <p:grpSp>
          <p:nvGrpSpPr>
            <p:cNvPr id="68" name="Group 85"/>
            <p:cNvGrpSpPr>
              <a:grpSpLocks/>
            </p:cNvGrpSpPr>
            <p:nvPr/>
          </p:nvGrpSpPr>
          <p:grpSpPr bwMode="auto">
            <a:xfrm>
              <a:off x="1636" y="2453"/>
              <a:ext cx="138" cy="111"/>
              <a:chOff x="4707" y="2304"/>
              <a:chExt cx="175" cy="106"/>
            </a:xfrm>
          </p:grpSpPr>
          <p:sp>
            <p:nvSpPr>
              <p:cNvPr id="102" name="Rectangle 86"/>
              <p:cNvSpPr>
                <a:spLocks noChangeArrowheads="1"/>
              </p:cNvSpPr>
              <p:nvPr/>
            </p:nvSpPr>
            <p:spPr bwMode="auto">
              <a:xfrm>
                <a:off x="4807" y="2304"/>
                <a:ext cx="75" cy="106"/>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103" name="Rectangle 87"/>
              <p:cNvSpPr>
                <a:spLocks noChangeArrowheads="1"/>
              </p:cNvSpPr>
              <p:nvPr/>
            </p:nvSpPr>
            <p:spPr bwMode="auto">
              <a:xfrm>
                <a:off x="4707" y="2304"/>
                <a:ext cx="75" cy="106"/>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grpSp>
        <p:grpSp>
          <p:nvGrpSpPr>
            <p:cNvPr id="73" name="Group 88"/>
            <p:cNvGrpSpPr>
              <a:grpSpLocks/>
            </p:cNvGrpSpPr>
            <p:nvPr/>
          </p:nvGrpSpPr>
          <p:grpSpPr bwMode="auto">
            <a:xfrm rot="3465352">
              <a:off x="4159" y="1438"/>
              <a:ext cx="275" cy="106"/>
              <a:chOff x="4552" y="955"/>
              <a:chExt cx="371" cy="101"/>
            </a:xfrm>
          </p:grpSpPr>
          <p:sp>
            <p:nvSpPr>
              <p:cNvPr id="99" name="Rectangle 89"/>
              <p:cNvSpPr>
                <a:spLocks noChangeArrowheads="1"/>
              </p:cNvSpPr>
              <p:nvPr/>
            </p:nvSpPr>
            <p:spPr bwMode="auto">
              <a:xfrm>
                <a:off x="4822"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100" name="Rectangle 90"/>
              <p:cNvSpPr>
                <a:spLocks noChangeArrowheads="1"/>
              </p:cNvSpPr>
              <p:nvPr/>
            </p:nvSpPr>
            <p:spPr bwMode="auto">
              <a:xfrm>
                <a:off x="4687"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101" name="Rectangle 91"/>
              <p:cNvSpPr>
                <a:spLocks noChangeArrowheads="1"/>
              </p:cNvSpPr>
              <p:nvPr/>
            </p:nvSpPr>
            <p:spPr bwMode="auto">
              <a:xfrm>
                <a:off x="4552"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grpSp>
        <p:grpSp>
          <p:nvGrpSpPr>
            <p:cNvPr id="77" name="Group 92"/>
            <p:cNvGrpSpPr>
              <a:grpSpLocks/>
            </p:cNvGrpSpPr>
            <p:nvPr/>
          </p:nvGrpSpPr>
          <p:grpSpPr bwMode="auto">
            <a:xfrm rot="3465352">
              <a:off x="1103" y="2073"/>
              <a:ext cx="275" cy="106"/>
              <a:chOff x="4552" y="955"/>
              <a:chExt cx="371" cy="101"/>
            </a:xfrm>
          </p:grpSpPr>
          <p:sp>
            <p:nvSpPr>
              <p:cNvPr id="96" name="Rectangle 93"/>
              <p:cNvSpPr>
                <a:spLocks noChangeArrowheads="1"/>
              </p:cNvSpPr>
              <p:nvPr/>
            </p:nvSpPr>
            <p:spPr bwMode="auto">
              <a:xfrm>
                <a:off x="4822"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97" name="Rectangle 94"/>
              <p:cNvSpPr>
                <a:spLocks noChangeArrowheads="1"/>
              </p:cNvSpPr>
              <p:nvPr/>
            </p:nvSpPr>
            <p:spPr bwMode="auto">
              <a:xfrm>
                <a:off x="4687"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98" name="Rectangle 95"/>
              <p:cNvSpPr>
                <a:spLocks noChangeArrowheads="1"/>
              </p:cNvSpPr>
              <p:nvPr/>
            </p:nvSpPr>
            <p:spPr bwMode="auto">
              <a:xfrm>
                <a:off x="4552"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grpSp>
        <p:grpSp>
          <p:nvGrpSpPr>
            <p:cNvPr id="78" name="Group 96"/>
            <p:cNvGrpSpPr>
              <a:grpSpLocks/>
            </p:cNvGrpSpPr>
            <p:nvPr/>
          </p:nvGrpSpPr>
          <p:grpSpPr bwMode="auto">
            <a:xfrm rot="18134648" flipH="1">
              <a:off x="1149" y="1469"/>
              <a:ext cx="275" cy="106"/>
              <a:chOff x="4552" y="955"/>
              <a:chExt cx="371" cy="101"/>
            </a:xfrm>
          </p:grpSpPr>
          <p:sp>
            <p:nvSpPr>
              <p:cNvPr id="93" name="Rectangle 97"/>
              <p:cNvSpPr>
                <a:spLocks noChangeArrowheads="1"/>
              </p:cNvSpPr>
              <p:nvPr/>
            </p:nvSpPr>
            <p:spPr bwMode="auto">
              <a:xfrm>
                <a:off x="4822"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94" name="Rectangle 98"/>
              <p:cNvSpPr>
                <a:spLocks noChangeArrowheads="1"/>
              </p:cNvSpPr>
              <p:nvPr/>
            </p:nvSpPr>
            <p:spPr bwMode="auto">
              <a:xfrm>
                <a:off x="4687"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95" name="Rectangle 99"/>
              <p:cNvSpPr>
                <a:spLocks noChangeArrowheads="1"/>
              </p:cNvSpPr>
              <p:nvPr/>
            </p:nvSpPr>
            <p:spPr bwMode="auto">
              <a:xfrm>
                <a:off x="4552"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grpSp>
        <p:grpSp>
          <p:nvGrpSpPr>
            <p:cNvPr id="79" name="Group 100"/>
            <p:cNvGrpSpPr>
              <a:grpSpLocks/>
            </p:cNvGrpSpPr>
            <p:nvPr/>
          </p:nvGrpSpPr>
          <p:grpSpPr bwMode="auto">
            <a:xfrm rot="18134648" flipH="1">
              <a:off x="4195" y="2067"/>
              <a:ext cx="275" cy="106"/>
              <a:chOff x="4552" y="955"/>
              <a:chExt cx="371" cy="101"/>
            </a:xfrm>
          </p:grpSpPr>
          <p:sp>
            <p:nvSpPr>
              <p:cNvPr id="90" name="Rectangle 101"/>
              <p:cNvSpPr>
                <a:spLocks noChangeArrowheads="1"/>
              </p:cNvSpPr>
              <p:nvPr/>
            </p:nvSpPr>
            <p:spPr bwMode="auto">
              <a:xfrm>
                <a:off x="4822"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91" name="Rectangle 102"/>
              <p:cNvSpPr>
                <a:spLocks noChangeArrowheads="1"/>
              </p:cNvSpPr>
              <p:nvPr/>
            </p:nvSpPr>
            <p:spPr bwMode="auto">
              <a:xfrm>
                <a:off x="4687"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92" name="Rectangle 103"/>
              <p:cNvSpPr>
                <a:spLocks noChangeArrowheads="1"/>
              </p:cNvSpPr>
              <p:nvPr/>
            </p:nvSpPr>
            <p:spPr bwMode="auto">
              <a:xfrm>
                <a:off x="4552" y="955"/>
                <a:ext cx="101" cy="101"/>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grpSp>
        <p:grpSp>
          <p:nvGrpSpPr>
            <p:cNvPr id="80" name="Group 104"/>
            <p:cNvGrpSpPr>
              <a:grpSpLocks/>
            </p:cNvGrpSpPr>
            <p:nvPr/>
          </p:nvGrpSpPr>
          <p:grpSpPr bwMode="auto">
            <a:xfrm>
              <a:off x="3885" y="2447"/>
              <a:ext cx="138" cy="111"/>
              <a:chOff x="4707" y="2304"/>
              <a:chExt cx="175" cy="106"/>
            </a:xfrm>
          </p:grpSpPr>
          <p:sp>
            <p:nvSpPr>
              <p:cNvPr id="88" name="Rectangle 105"/>
              <p:cNvSpPr>
                <a:spLocks noChangeArrowheads="1"/>
              </p:cNvSpPr>
              <p:nvPr/>
            </p:nvSpPr>
            <p:spPr bwMode="auto">
              <a:xfrm>
                <a:off x="4807" y="2304"/>
                <a:ext cx="75" cy="106"/>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sp>
            <p:nvSpPr>
              <p:cNvPr id="89" name="Rectangle 106"/>
              <p:cNvSpPr>
                <a:spLocks noChangeArrowheads="1"/>
              </p:cNvSpPr>
              <p:nvPr/>
            </p:nvSpPr>
            <p:spPr bwMode="auto">
              <a:xfrm>
                <a:off x="4707" y="2304"/>
                <a:ext cx="75" cy="106"/>
              </a:xfrm>
              <a:prstGeom prst="rect">
                <a:avLst/>
              </a:prstGeom>
              <a:solidFill>
                <a:schemeClr val="folHlink"/>
              </a:solidFill>
              <a:ln w="9525">
                <a:solidFill>
                  <a:schemeClr val="folHlink"/>
                </a:solidFill>
                <a:miter lim="800000"/>
                <a:headEnd/>
                <a:tailEnd/>
              </a:ln>
              <a:effectLst/>
            </p:spPr>
            <p:txBody>
              <a:bodyPr wrap="none" anchor="ctr">
                <a:prstTxWarp prst="textNoShape">
                  <a:avLst/>
                </a:prstTxWarp>
              </a:bodyPr>
              <a:lstStyle/>
              <a:p>
                <a:endParaRPr lang="en-US"/>
              </a:p>
            </p:txBody>
          </p:sp>
        </p:grpSp>
        <p:sp>
          <p:nvSpPr>
            <p:cNvPr id="84" name="Rectangle 107"/>
            <p:cNvSpPr>
              <a:spLocks noChangeArrowheads="1"/>
            </p:cNvSpPr>
            <p:nvPr/>
          </p:nvSpPr>
          <p:spPr bwMode="auto">
            <a:xfrm>
              <a:off x="3698" y="2454"/>
              <a:ext cx="106" cy="96"/>
            </a:xfrm>
            <a:prstGeom prst="rect">
              <a:avLst/>
            </a:prstGeom>
            <a:gradFill rotWithShape="0">
              <a:gsLst>
                <a:gs pos="0">
                  <a:schemeClr val="accent2"/>
                </a:gs>
                <a:gs pos="100000">
                  <a:schemeClr val="accent2">
                    <a:gamma/>
                    <a:shade val="46275"/>
                    <a:invGamma/>
                  </a:schemeClr>
                </a:gs>
              </a:gsLst>
              <a:lin ang="0" scaled="1"/>
            </a:gradFill>
            <a:ln w="9525">
              <a:solidFill>
                <a:schemeClr val="folHlink"/>
              </a:solidFill>
              <a:miter lim="800000"/>
              <a:headEnd/>
              <a:tailEnd/>
            </a:ln>
            <a:effectLst/>
          </p:spPr>
          <p:txBody>
            <a:bodyPr wrap="none" anchor="ctr">
              <a:prstTxWarp prst="textNoShape">
                <a:avLst/>
              </a:prstTxWarp>
            </a:bodyPr>
            <a:lstStyle/>
            <a:p>
              <a:endParaRPr lang="en-US"/>
            </a:p>
          </p:txBody>
        </p:sp>
        <p:pic>
          <p:nvPicPr>
            <p:cNvPr id="85" name="Picture 108" descr="cryomodule_cuts_3"/>
            <p:cNvPicPr>
              <a:picLocks noChangeAspect="1" noChangeArrowheads="1"/>
            </p:cNvPicPr>
            <p:nvPr/>
          </p:nvPicPr>
          <p:blipFill>
            <a:blip r:embed="rId2"/>
            <a:srcRect l="5363" r="5534" b="1823"/>
            <a:stretch>
              <a:fillRect/>
            </a:stretch>
          </p:blipFill>
          <p:spPr bwMode="auto">
            <a:xfrm>
              <a:off x="2250" y="2005"/>
              <a:ext cx="1259" cy="1073"/>
            </a:xfrm>
            <a:prstGeom prst="rect">
              <a:avLst/>
            </a:prstGeom>
            <a:noFill/>
          </p:spPr>
        </p:pic>
        <p:sp>
          <p:nvSpPr>
            <p:cNvPr id="86" name="Text Box 109"/>
            <p:cNvSpPr txBox="1">
              <a:spLocks noChangeArrowheads="1"/>
            </p:cNvSpPr>
            <p:nvPr/>
          </p:nvSpPr>
          <p:spPr bwMode="auto">
            <a:xfrm>
              <a:off x="2293" y="2868"/>
              <a:ext cx="117" cy="208"/>
            </a:xfrm>
            <a:prstGeom prst="rect">
              <a:avLst/>
            </a:prstGeom>
            <a:noFill/>
            <a:ln w="9525">
              <a:noFill/>
              <a:miter lim="800000"/>
              <a:headEnd/>
              <a:tailEnd/>
            </a:ln>
            <a:effectLst/>
          </p:spPr>
          <p:txBody>
            <a:bodyPr wrap="square">
              <a:prstTxWarp prst="textNoShape">
                <a:avLst/>
              </a:prstTxWarp>
              <a:spAutoFit/>
            </a:bodyPr>
            <a:lstStyle/>
            <a:p>
              <a:pPr algn="ctr"/>
              <a:endParaRPr lang="en-GB" sz="1400">
                <a:latin typeface="Times" charset="0"/>
              </a:endParaRPr>
            </a:p>
          </p:txBody>
        </p:sp>
        <p:sp>
          <p:nvSpPr>
            <p:cNvPr id="87" name="Text Box 110"/>
            <p:cNvSpPr txBox="1">
              <a:spLocks noChangeArrowheads="1"/>
            </p:cNvSpPr>
            <p:nvPr/>
          </p:nvSpPr>
          <p:spPr bwMode="auto">
            <a:xfrm>
              <a:off x="3490" y="2744"/>
              <a:ext cx="1184" cy="454"/>
            </a:xfrm>
            <a:prstGeom prst="rect">
              <a:avLst/>
            </a:prstGeom>
            <a:noFill/>
            <a:ln w="9525">
              <a:noFill/>
              <a:miter lim="800000"/>
              <a:headEnd/>
              <a:tailEnd/>
            </a:ln>
            <a:effectLst/>
          </p:spPr>
          <p:txBody>
            <a:bodyPr wrap="square">
              <a:prstTxWarp prst="textNoShape">
                <a:avLst/>
              </a:prstTxWarp>
              <a:spAutoFit/>
            </a:bodyPr>
            <a:lstStyle/>
            <a:p>
              <a:r>
                <a:rPr lang="en-GB" sz="1000" dirty="0" err="1">
                  <a:solidFill>
                    <a:srgbClr val="FF0000"/>
                  </a:solidFill>
                  <a:latin typeface="Times" charset="0"/>
                </a:rPr>
                <a:t>e</a:t>
              </a:r>
              <a:r>
                <a:rPr lang="en-GB" sz="1000" baseline="30000" dirty="0">
                  <a:solidFill>
                    <a:srgbClr val="FF0000"/>
                  </a:solidFill>
                  <a:latin typeface="Times" charset="0"/>
                </a:rPr>
                <a:t>-</a:t>
              </a:r>
              <a:r>
                <a:rPr lang="en-GB" sz="1000" dirty="0">
                  <a:solidFill>
                    <a:srgbClr val="FF0000"/>
                  </a:solidFill>
                  <a:latin typeface="Times" charset="0"/>
                </a:rPr>
                <a:t> </a:t>
              </a:r>
            </a:p>
            <a:p>
              <a:r>
                <a:rPr lang="en-GB" sz="1000" dirty="0" smtClean="0">
                  <a:solidFill>
                    <a:srgbClr val="FF0000"/>
                  </a:solidFill>
                  <a:latin typeface="Times" charset="0"/>
                </a:rPr>
                <a:t>2.5 </a:t>
              </a:r>
              <a:r>
                <a:rPr lang="en-GB" sz="1000" dirty="0">
                  <a:solidFill>
                    <a:srgbClr val="FF0000"/>
                  </a:solidFill>
                  <a:latin typeface="Times" charset="0"/>
                </a:rPr>
                <a:t>MeV</a:t>
              </a:r>
            </a:p>
          </p:txBody>
        </p:sp>
      </p:grpSp>
      <p:pic>
        <p:nvPicPr>
          <p:cNvPr id="138" name="Picture 6" descr="cavity after bake1"/>
          <p:cNvPicPr>
            <a:picLocks noChangeAspect="1" noChangeArrowheads="1"/>
          </p:cNvPicPr>
          <p:nvPr/>
        </p:nvPicPr>
        <p:blipFill>
          <a:blip r:embed="rId3">
            <a:extLst>
              <a:ext uri="{28A0092B-C50C-407E-A947-70E740481C1C}">
                <a14:useLocalDpi xmlns:a14="http://schemas.microsoft.com/office/drawing/2010/main" val="0"/>
              </a:ext>
            </a:extLst>
          </a:blip>
          <a:srcRect l="2499" t="23334" r="14999" b="16667"/>
          <a:stretch>
            <a:fillRect/>
          </a:stretch>
        </p:blipFill>
        <p:spPr bwMode="auto">
          <a:xfrm>
            <a:off x="6743700" y="5143500"/>
            <a:ext cx="19812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9" name="Group 26"/>
          <p:cNvGrpSpPr>
            <a:grpSpLocks noChangeAspect="1"/>
          </p:cNvGrpSpPr>
          <p:nvPr/>
        </p:nvGrpSpPr>
        <p:grpSpPr bwMode="auto">
          <a:xfrm>
            <a:off x="4572000" y="4476750"/>
            <a:ext cx="1600200" cy="1747837"/>
            <a:chOff x="684" y="720"/>
            <a:chExt cx="1342" cy="1637"/>
          </a:xfrm>
        </p:grpSpPr>
        <p:pic>
          <p:nvPicPr>
            <p:cNvPr id="140" name="Picture 4" descr="SRFgun.jpg"/>
            <p:cNvPicPr>
              <a:picLocks noChangeAspect="1"/>
            </p:cNvPicPr>
            <p:nvPr/>
          </p:nvPicPr>
          <p:blipFill>
            <a:blip r:embed="rId4">
              <a:extLst>
                <a:ext uri="{28A0092B-C50C-407E-A947-70E740481C1C}">
                  <a14:useLocalDpi xmlns:a14="http://schemas.microsoft.com/office/drawing/2010/main" val="0"/>
                </a:ext>
              </a:extLst>
            </a:blip>
            <a:srcRect l="23671" t="-232" r="29912" b="5388"/>
            <a:stretch>
              <a:fillRect/>
            </a:stretch>
          </p:blipFill>
          <p:spPr bwMode="auto">
            <a:xfrm>
              <a:off x="720" y="720"/>
              <a:ext cx="1257" cy="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Rectangle 28"/>
            <p:cNvSpPr>
              <a:spLocks noChangeArrowheads="1"/>
            </p:cNvSpPr>
            <p:nvPr/>
          </p:nvSpPr>
          <p:spPr bwMode="auto">
            <a:xfrm>
              <a:off x="1584" y="1920"/>
              <a:ext cx="432"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charset="0"/>
                <a:cs typeface="Helvetica" charset="0"/>
              </a:endParaRPr>
            </a:p>
          </p:txBody>
        </p:sp>
        <p:sp>
          <p:nvSpPr>
            <p:cNvPr id="142" name="Rectangle 29"/>
            <p:cNvSpPr>
              <a:spLocks noChangeArrowheads="1"/>
            </p:cNvSpPr>
            <p:nvPr/>
          </p:nvSpPr>
          <p:spPr bwMode="auto">
            <a:xfrm>
              <a:off x="1700" y="729"/>
              <a:ext cx="321" cy="1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charset="0"/>
                <a:cs typeface="Helvetica" charset="0"/>
              </a:endParaRPr>
            </a:p>
          </p:txBody>
        </p:sp>
        <p:sp>
          <p:nvSpPr>
            <p:cNvPr id="143" name="Rectangle 30"/>
            <p:cNvSpPr>
              <a:spLocks noChangeArrowheads="1"/>
            </p:cNvSpPr>
            <p:nvPr/>
          </p:nvSpPr>
          <p:spPr bwMode="auto">
            <a:xfrm>
              <a:off x="699" y="735"/>
              <a:ext cx="453" cy="1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charset="0"/>
                <a:cs typeface="Helvetica" charset="0"/>
              </a:endParaRPr>
            </a:p>
          </p:txBody>
        </p:sp>
        <p:sp>
          <p:nvSpPr>
            <p:cNvPr id="144" name="Rectangle 31"/>
            <p:cNvSpPr>
              <a:spLocks noChangeArrowheads="1"/>
            </p:cNvSpPr>
            <p:nvPr/>
          </p:nvSpPr>
          <p:spPr bwMode="auto">
            <a:xfrm>
              <a:off x="684" y="969"/>
              <a:ext cx="453" cy="2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charset="0"/>
                <a:cs typeface="Helvetica" charset="0"/>
              </a:endParaRPr>
            </a:p>
          </p:txBody>
        </p:sp>
        <p:sp>
          <p:nvSpPr>
            <p:cNvPr id="145" name="Rectangle 32"/>
            <p:cNvSpPr>
              <a:spLocks noChangeArrowheads="1"/>
            </p:cNvSpPr>
            <p:nvPr/>
          </p:nvSpPr>
          <p:spPr bwMode="auto">
            <a:xfrm>
              <a:off x="687" y="1323"/>
              <a:ext cx="231" cy="1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charset="0"/>
                <a:cs typeface="Helvetica" charset="0"/>
              </a:endParaRPr>
            </a:p>
          </p:txBody>
        </p:sp>
        <p:sp>
          <p:nvSpPr>
            <p:cNvPr id="146" name="Rectangle 33"/>
            <p:cNvSpPr>
              <a:spLocks noChangeArrowheads="1"/>
            </p:cNvSpPr>
            <p:nvPr/>
          </p:nvSpPr>
          <p:spPr bwMode="auto">
            <a:xfrm>
              <a:off x="684" y="1530"/>
              <a:ext cx="168" cy="3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charset="0"/>
                <a:cs typeface="Helvetica" charset="0"/>
              </a:endParaRPr>
            </a:p>
          </p:txBody>
        </p:sp>
        <p:sp>
          <p:nvSpPr>
            <p:cNvPr id="147" name="Rectangle 34"/>
            <p:cNvSpPr>
              <a:spLocks noChangeArrowheads="1"/>
            </p:cNvSpPr>
            <p:nvPr/>
          </p:nvSpPr>
          <p:spPr bwMode="auto">
            <a:xfrm>
              <a:off x="816" y="1560"/>
              <a:ext cx="128" cy="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charset="0"/>
                <a:cs typeface="Helvetica" charset="0"/>
              </a:endParaRPr>
            </a:p>
          </p:txBody>
        </p:sp>
        <p:sp>
          <p:nvSpPr>
            <p:cNvPr id="159" name="Rectangle 35"/>
            <p:cNvSpPr>
              <a:spLocks noChangeArrowheads="1"/>
            </p:cNvSpPr>
            <p:nvPr/>
          </p:nvSpPr>
          <p:spPr bwMode="auto">
            <a:xfrm>
              <a:off x="1740" y="1098"/>
              <a:ext cx="264" cy="17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charset="0"/>
                <a:cs typeface="Helvetica" charset="0"/>
              </a:endParaRPr>
            </a:p>
          </p:txBody>
        </p:sp>
        <p:sp>
          <p:nvSpPr>
            <p:cNvPr id="160" name="Rectangle 36"/>
            <p:cNvSpPr>
              <a:spLocks noChangeArrowheads="1"/>
            </p:cNvSpPr>
            <p:nvPr/>
          </p:nvSpPr>
          <p:spPr bwMode="auto">
            <a:xfrm rot="-4242598">
              <a:off x="1762" y="931"/>
              <a:ext cx="233" cy="1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charset="0"/>
                <a:cs typeface="Helvetica" charset="0"/>
              </a:endParaRPr>
            </a:p>
          </p:txBody>
        </p:sp>
        <p:sp>
          <p:nvSpPr>
            <p:cNvPr id="161" name="Rectangle 37"/>
            <p:cNvSpPr>
              <a:spLocks noChangeArrowheads="1"/>
            </p:cNvSpPr>
            <p:nvPr/>
          </p:nvSpPr>
          <p:spPr bwMode="auto">
            <a:xfrm>
              <a:off x="1892" y="1372"/>
              <a:ext cx="134" cy="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charset="0"/>
                <a:cs typeface="Helvetica" charset="0"/>
              </a:endParaRPr>
            </a:p>
          </p:txBody>
        </p:sp>
        <p:sp>
          <p:nvSpPr>
            <p:cNvPr id="162" name="Rectangle 38"/>
            <p:cNvSpPr>
              <a:spLocks noChangeArrowheads="1"/>
            </p:cNvSpPr>
            <p:nvPr/>
          </p:nvSpPr>
          <p:spPr bwMode="auto">
            <a:xfrm rot="-3908178">
              <a:off x="1882" y="1764"/>
              <a:ext cx="158" cy="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Helvetica" charset="0"/>
                <a:cs typeface="Helvetica" charset="0"/>
              </a:endParaRPr>
            </a:p>
          </p:txBody>
        </p:sp>
      </p:grpSp>
    </p:spTree>
    <p:extLst>
      <p:ext uri="{BB962C8B-B14F-4D97-AF65-F5344CB8AC3E}">
        <p14:creationId xmlns:p14="http://schemas.microsoft.com/office/powerpoint/2010/main" val="24914886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p:nvPr>
        </p:nvSpPr>
        <p:spPr/>
        <p:txBody>
          <a:bodyPr/>
          <a:lstStyle/>
          <a:p>
            <a:r>
              <a:rPr dirty="0">
                <a:latin typeface="Helvetica" charset="0"/>
                <a:ea typeface="ＭＳ Ｐゴシック" charset="0"/>
              </a:rPr>
              <a:t>eRHIC Schedule</a:t>
            </a:r>
          </a:p>
        </p:txBody>
      </p:sp>
      <p:pic>
        <p:nvPicPr>
          <p:cNvPr id="2" name="Picture 1"/>
          <p:cNvPicPr>
            <a:picLocks noChangeAspect="1"/>
          </p:cNvPicPr>
          <p:nvPr/>
        </p:nvPicPr>
        <p:blipFill>
          <a:blip r:embed="rId2"/>
          <a:stretch>
            <a:fillRect/>
          </a:stretch>
        </p:blipFill>
        <p:spPr>
          <a:xfrm>
            <a:off x="-12700" y="1600200"/>
            <a:ext cx="8996381" cy="5143500"/>
          </a:xfrm>
          <a:prstGeom prst="rect">
            <a:avLst/>
          </a:prstGeom>
          <a:solidFill>
            <a:schemeClr val="bg1"/>
          </a:solid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 y="342900"/>
            <a:ext cx="8686800" cy="6172200"/>
            <a:chOff x="10795117" y="486710"/>
            <a:chExt cx="9185890" cy="6229886"/>
          </a:xfrm>
        </p:grpSpPr>
        <p:sp>
          <p:nvSpPr>
            <p:cNvPr id="5" name="Rectangle 4"/>
            <p:cNvSpPr/>
            <p:nvPr/>
          </p:nvSpPr>
          <p:spPr>
            <a:xfrm>
              <a:off x="10795117" y="486710"/>
              <a:ext cx="9185890" cy="6229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Untitle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0918" y="771252"/>
              <a:ext cx="6668573" cy="5797575"/>
            </a:xfrm>
            <a:prstGeom prst="rect">
              <a:avLst/>
            </a:prstGeom>
          </p:spPr>
        </p:pic>
      </p:grpSp>
    </p:spTree>
    <p:extLst>
      <p:ext uri="{BB962C8B-B14F-4D97-AF65-F5344CB8AC3E}">
        <p14:creationId xmlns:p14="http://schemas.microsoft.com/office/powerpoint/2010/main" val="42914405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a:latin typeface="Helvetica" charset="0"/>
                <a:ea typeface="ＭＳ Ｐゴシック" charset="0"/>
              </a:rPr>
              <a:t>Summary</a:t>
            </a:r>
          </a:p>
        </p:txBody>
      </p:sp>
      <p:sp>
        <p:nvSpPr>
          <p:cNvPr id="31746" name="Content Placeholder 2"/>
          <p:cNvSpPr>
            <a:spLocks noGrp="1"/>
          </p:cNvSpPr>
          <p:nvPr>
            <p:ph idx="1"/>
          </p:nvPr>
        </p:nvSpPr>
        <p:spPr>
          <a:xfrm>
            <a:off x="266700" y="1600200"/>
            <a:ext cx="8648700" cy="5257800"/>
          </a:xfrm>
        </p:spPr>
        <p:txBody>
          <a:bodyPr>
            <a:normAutofit/>
          </a:bodyPr>
          <a:lstStyle/>
          <a:p>
            <a:pPr eaLnBrk="1" hangingPunct="1">
              <a:defRPr/>
            </a:pPr>
            <a:endParaRPr lang="en-US" dirty="0" smtClean="0">
              <a:latin typeface="Helvetica" charset="0"/>
            </a:endParaRPr>
          </a:p>
          <a:p>
            <a:pPr eaLnBrk="1" hangingPunct="1">
              <a:spcBef>
                <a:spcPts val="0"/>
              </a:spcBef>
              <a:spcAft>
                <a:spcPts val="1800"/>
              </a:spcAft>
              <a:defRPr/>
            </a:pPr>
            <a:r>
              <a:rPr lang="en-US" dirty="0" smtClean="0">
                <a:latin typeface="Calibri"/>
                <a:cs typeface="Calibri"/>
              </a:rPr>
              <a:t>The present cost-effective design of ERL-based eRHIC relies on FFAG lattice of recirculation passes and reaches </a:t>
            </a:r>
            <a:r>
              <a:rPr lang="en-US" dirty="0">
                <a:latin typeface="Calibri"/>
                <a:cs typeface="Calibri"/>
              </a:rPr>
              <a:t>high luminosity </a:t>
            </a:r>
            <a:r>
              <a:rPr lang="en-US" dirty="0" smtClean="0">
                <a:latin typeface="Calibri"/>
                <a:cs typeface="Calibri"/>
              </a:rPr>
              <a:t>(&gt; 10</a:t>
            </a:r>
            <a:r>
              <a:rPr lang="en-US" baseline="30000" dirty="0" smtClean="0">
                <a:latin typeface="Calibri"/>
                <a:cs typeface="Calibri"/>
              </a:rPr>
              <a:t>33</a:t>
            </a:r>
            <a:r>
              <a:rPr lang="en-US" dirty="0" smtClean="0">
                <a:latin typeface="Calibri"/>
                <a:cs typeface="Calibri"/>
              </a:rPr>
              <a:t> </a:t>
            </a:r>
            <a:r>
              <a:rPr lang="en-US" dirty="0">
                <a:latin typeface="Calibri"/>
                <a:cs typeface="Calibri"/>
              </a:rPr>
              <a:t>cm</a:t>
            </a:r>
            <a:r>
              <a:rPr lang="en-US" baseline="30000" dirty="0">
                <a:latin typeface="Calibri"/>
                <a:cs typeface="Calibri"/>
              </a:rPr>
              <a:t>-2</a:t>
            </a:r>
            <a:r>
              <a:rPr lang="en-US" dirty="0">
                <a:latin typeface="Calibri"/>
                <a:cs typeface="Calibri"/>
              </a:rPr>
              <a:t> s</a:t>
            </a:r>
            <a:r>
              <a:rPr lang="en-US" baseline="30000" dirty="0">
                <a:latin typeface="Calibri"/>
                <a:cs typeface="Calibri"/>
              </a:rPr>
              <a:t>-1</a:t>
            </a:r>
            <a:r>
              <a:rPr lang="en-US" dirty="0">
                <a:latin typeface="Calibri"/>
                <a:cs typeface="Calibri"/>
              </a:rPr>
              <a:t>) </a:t>
            </a:r>
            <a:r>
              <a:rPr lang="en-US" dirty="0" smtClean="0">
                <a:latin typeface="Calibri"/>
                <a:cs typeface="Calibri"/>
              </a:rPr>
              <a:t>up to 125 GeV CM energy and 145 GeV CM energy for somewhat lower luminosity.</a:t>
            </a:r>
          </a:p>
          <a:p>
            <a:pPr eaLnBrk="1" hangingPunct="1">
              <a:spcBef>
                <a:spcPts val="0"/>
              </a:spcBef>
              <a:spcAft>
                <a:spcPts val="1800"/>
              </a:spcAft>
              <a:defRPr/>
            </a:pPr>
            <a:r>
              <a:rPr lang="en-US" dirty="0" smtClean="0">
                <a:latin typeface="Calibri"/>
                <a:cs typeface="Calibri"/>
              </a:rPr>
              <a:t>Studies of design issues specific for the FFAG lattice approach have not revealed showstoppers.  Solutions have been found for the optimal FFAG lattice, spreader/combiner, orbit measurement and correction, ion gap formation … .</a:t>
            </a:r>
            <a:endParaRPr lang="en-US" dirty="0">
              <a:latin typeface="Calibri"/>
              <a:cs typeface="Calibri"/>
            </a:endParaRPr>
          </a:p>
          <a:p>
            <a:pPr eaLnBrk="1" hangingPunct="1">
              <a:spcBef>
                <a:spcPts val="0"/>
              </a:spcBef>
              <a:spcAft>
                <a:spcPts val="1800"/>
              </a:spcAft>
              <a:defRPr/>
            </a:pPr>
            <a:r>
              <a:rPr lang="en-US" dirty="0" smtClean="0">
                <a:latin typeface="Calibri"/>
                <a:cs typeface="Calibri"/>
              </a:rPr>
              <a:t>R&amp;D is under way on high current polarized electron source (Gatling Gun), strong hadron cooling (Coherent electron Cooling) and high current ERL with key results coming in next two years.</a:t>
            </a:r>
            <a:endParaRPr lang="en-US"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a:bodyPr>
          <a:lstStyle/>
          <a:p>
            <a:pPr marL="114300" indent="0">
              <a:buNone/>
            </a:pPr>
            <a:r>
              <a:rPr lang="en-US" dirty="0">
                <a:latin typeface="Helvetica"/>
                <a:cs typeface="Helvetica"/>
              </a:rPr>
              <a:t>f</a:t>
            </a:r>
            <a:r>
              <a:rPr lang="en-US" dirty="0" smtClean="0">
                <a:latin typeface="Helvetica"/>
                <a:cs typeface="Helvetica"/>
              </a:rPr>
              <a:t>or their contributions to the FFAG eRHIC Accelerator design:</a:t>
            </a:r>
          </a:p>
          <a:p>
            <a:endParaRPr lang="en-US" dirty="0">
              <a:latin typeface="Helvetica"/>
              <a:cs typeface="Helvetica"/>
            </a:endParaRPr>
          </a:p>
          <a:p>
            <a:pPr marL="114300" indent="0">
              <a:buNone/>
            </a:pPr>
            <a:r>
              <a:rPr lang="en-US" dirty="0" smtClean="0">
                <a:latin typeface="Calibri"/>
                <a:cs typeface="Calibri"/>
              </a:rPr>
              <a:t> </a:t>
            </a:r>
            <a:r>
              <a:rPr lang="en-US" i="1" dirty="0" smtClean="0">
                <a:latin typeface="Calibri"/>
                <a:cs typeface="Calibri"/>
              </a:rPr>
              <a:t>E.C</a:t>
            </a:r>
            <a:r>
              <a:rPr lang="en-US" i="1" dirty="0">
                <a:latin typeface="Calibri"/>
                <a:cs typeface="Calibri"/>
              </a:rPr>
              <a:t>. </a:t>
            </a:r>
            <a:r>
              <a:rPr lang="en-US" i="1" dirty="0" err="1">
                <a:latin typeface="Calibri"/>
                <a:cs typeface="Calibri"/>
              </a:rPr>
              <a:t>Aschenauer</a:t>
            </a:r>
            <a:r>
              <a:rPr lang="en-US" i="1" dirty="0">
                <a:latin typeface="Calibri"/>
                <a:cs typeface="Calibri"/>
              </a:rPr>
              <a:t>, </a:t>
            </a:r>
            <a:r>
              <a:rPr lang="en-US" i="1" dirty="0" smtClean="0">
                <a:latin typeface="Calibri"/>
                <a:cs typeface="Calibri"/>
              </a:rPr>
              <a:t>S</a:t>
            </a:r>
            <a:r>
              <a:rPr lang="en-US" i="1" dirty="0">
                <a:latin typeface="Calibri"/>
                <a:cs typeface="Calibri"/>
              </a:rPr>
              <a:t>. </a:t>
            </a:r>
            <a:r>
              <a:rPr lang="en-US" i="1" dirty="0" err="1">
                <a:latin typeface="Calibri"/>
                <a:cs typeface="Calibri"/>
              </a:rPr>
              <a:t>Belomestnykh</a:t>
            </a:r>
            <a:r>
              <a:rPr lang="en-US" i="1" dirty="0">
                <a:latin typeface="Calibri"/>
                <a:cs typeface="Calibri"/>
              </a:rPr>
              <a:t>, I. Ben-</a:t>
            </a:r>
            <a:r>
              <a:rPr lang="en-US" i="1" dirty="0" err="1">
                <a:latin typeface="Calibri"/>
                <a:cs typeface="Calibri"/>
              </a:rPr>
              <a:t>Zvi</a:t>
            </a:r>
            <a:r>
              <a:rPr lang="en-US" i="1" dirty="0" smtClean="0">
                <a:latin typeface="Calibri"/>
                <a:cs typeface="Calibri"/>
              </a:rPr>
              <a:t>, S. Berg,  M. </a:t>
            </a:r>
            <a:r>
              <a:rPr lang="en-US" i="1" dirty="0" err="1" smtClean="0">
                <a:latin typeface="Calibri"/>
                <a:cs typeface="Calibri"/>
              </a:rPr>
              <a:t>Blaskiewicz</a:t>
            </a:r>
            <a:r>
              <a:rPr lang="en-US" i="1" dirty="0" smtClean="0">
                <a:latin typeface="Calibri"/>
                <a:cs typeface="Calibri"/>
              </a:rPr>
              <a:t>, S</a:t>
            </a:r>
            <a:r>
              <a:rPr lang="en-US" i="1" dirty="0">
                <a:latin typeface="Calibri"/>
                <a:cs typeface="Calibri"/>
              </a:rPr>
              <a:t>. Brooks, C. Brutus, T. Burton, </a:t>
            </a:r>
            <a:r>
              <a:rPr lang="en-US" i="1" dirty="0" smtClean="0">
                <a:latin typeface="Calibri"/>
                <a:cs typeface="Calibri"/>
              </a:rPr>
              <a:t>A</a:t>
            </a:r>
            <a:r>
              <a:rPr lang="en-US" i="1" dirty="0">
                <a:latin typeface="Calibri"/>
                <a:cs typeface="Calibri"/>
              </a:rPr>
              <a:t>. </a:t>
            </a:r>
            <a:r>
              <a:rPr lang="en-US" i="1" dirty="0" err="1">
                <a:latin typeface="Calibri"/>
                <a:cs typeface="Calibri"/>
              </a:rPr>
              <a:t>Fedotov</a:t>
            </a:r>
            <a:r>
              <a:rPr lang="en-US" i="1" dirty="0">
                <a:latin typeface="Calibri"/>
                <a:cs typeface="Calibri"/>
              </a:rPr>
              <a:t>, D. </a:t>
            </a:r>
            <a:r>
              <a:rPr lang="en-US" i="1" dirty="0" err="1">
                <a:latin typeface="Calibri"/>
                <a:cs typeface="Calibri"/>
              </a:rPr>
              <a:t>Gassner</a:t>
            </a:r>
            <a:r>
              <a:rPr lang="en-US" i="1" dirty="0">
                <a:latin typeface="Calibri"/>
                <a:cs typeface="Calibri"/>
              </a:rPr>
              <a:t>, Y. </a:t>
            </a:r>
            <a:r>
              <a:rPr lang="en-US" i="1" dirty="0" err="1">
                <a:latin typeface="Calibri"/>
                <a:cs typeface="Calibri"/>
              </a:rPr>
              <a:t>Hao</a:t>
            </a:r>
            <a:r>
              <a:rPr lang="en-US" i="1" dirty="0">
                <a:latin typeface="Calibri"/>
                <a:cs typeface="Calibri"/>
              </a:rPr>
              <a:t>, </a:t>
            </a:r>
            <a:r>
              <a:rPr lang="en-US" i="1" dirty="0" smtClean="0">
                <a:latin typeface="Calibri"/>
                <a:cs typeface="Calibri"/>
              </a:rPr>
              <a:t>Y</a:t>
            </a:r>
            <a:r>
              <a:rPr lang="en-US" i="1" dirty="0">
                <a:latin typeface="Calibri"/>
                <a:cs typeface="Calibri"/>
              </a:rPr>
              <a:t>. Jing, D. </a:t>
            </a:r>
            <a:r>
              <a:rPr lang="en-US" i="1" dirty="0" err="1">
                <a:latin typeface="Calibri"/>
                <a:cs typeface="Calibri"/>
              </a:rPr>
              <a:t>Kayran</a:t>
            </a:r>
            <a:r>
              <a:rPr lang="en-US" i="1" dirty="0">
                <a:latin typeface="Calibri"/>
                <a:cs typeface="Calibri"/>
              </a:rPr>
              <a:t>, </a:t>
            </a:r>
            <a:r>
              <a:rPr lang="en-US" i="1" dirty="0" smtClean="0">
                <a:latin typeface="Calibri"/>
                <a:cs typeface="Calibri"/>
              </a:rPr>
              <a:t>V</a:t>
            </a:r>
            <a:r>
              <a:rPr lang="en-US" i="1" dirty="0">
                <a:latin typeface="Calibri"/>
                <a:cs typeface="Calibri"/>
              </a:rPr>
              <a:t>. N. </a:t>
            </a:r>
            <a:r>
              <a:rPr lang="en-US" i="1" dirty="0" err="1">
                <a:latin typeface="Calibri"/>
                <a:cs typeface="Calibri"/>
              </a:rPr>
              <a:t>Litvinenko</a:t>
            </a:r>
            <a:r>
              <a:rPr lang="en-US" i="1" dirty="0">
                <a:latin typeface="Calibri"/>
                <a:cs typeface="Calibri"/>
              </a:rPr>
              <a:t>, C. Liu, </a:t>
            </a:r>
            <a:r>
              <a:rPr lang="en-US" i="1" dirty="0" smtClean="0">
                <a:latin typeface="Calibri"/>
                <a:cs typeface="Calibri"/>
              </a:rPr>
              <a:t>G</a:t>
            </a:r>
            <a:r>
              <a:rPr lang="en-US" i="1" dirty="0">
                <a:latin typeface="Calibri"/>
                <a:cs typeface="Calibri"/>
              </a:rPr>
              <a:t>. Mahler, </a:t>
            </a:r>
            <a:r>
              <a:rPr lang="en-US" i="1" dirty="0" smtClean="0">
                <a:latin typeface="Calibri"/>
                <a:cs typeface="Calibri"/>
              </a:rPr>
              <a:t>G</a:t>
            </a:r>
            <a:r>
              <a:rPr lang="en-US" i="1" dirty="0">
                <a:latin typeface="Calibri"/>
                <a:cs typeface="Calibri"/>
              </a:rPr>
              <a:t>. McIntyre, W. </a:t>
            </a:r>
            <a:r>
              <a:rPr lang="en-US" i="1" dirty="0" err="1">
                <a:latin typeface="Calibri"/>
                <a:cs typeface="Calibri"/>
              </a:rPr>
              <a:t>Meng</a:t>
            </a:r>
            <a:r>
              <a:rPr lang="en-US" i="1" dirty="0">
                <a:latin typeface="Calibri"/>
                <a:cs typeface="Calibri"/>
              </a:rPr>
              <a:t>, F. </a:t>
            </a:r>
            <a:r>
              <a:rPr lang="en-US" i="1" dirty="0" err="1">
                <a:latin typeface="Calibri"/>
                <a:cs typeface="Calibri"/>
              </a:rPr>
              <a:t>Meot</a:t>
            </a:r>
            <a:r>
              <a:rPr lang="en-US" i="1" dirty="0">
                <a:latin typeface="Calibri"/>
                <a:cs typeface="Calibri"/>
              </a:rPr>
              <a:t>, T. Miller, M. Minty, </a:t>
            </a:r>
            <a:r>
              <a:rPr lang="en-US" i="1" dirty="0" err="1">
                <a:latin typeface="Calibri"/>
                <a:cs typeface="Calibri"/>
              </a:rPr>
              <a:t>B.Parker</a:t>
            </a:r>
            <a:r>
              <a:rPr lang="en-US" i="1" dirty="0">
                <a:latin typeface="Calibri"/>
                <a:cs typeface="Calibri"/>
              </a:rPr>
              <a:t>, I. </a:t>
            </a:r>
            <a:r>
              <a:rPr lang="en-US" i="1" dirty="0" err="1">
                <a:latin typeface="Calibri"/>
                <a:cs typeface="Calibri"/>
              </a:rPr>
              <a:t>Pinayev</a:t>
            </a:r>
            <a:r>
              <a:rPr lang="en-US" i="1" dirty="0">
                <a:latin typeface="Calibri"/>
                <a:cs typeface="Calibri"/>
              </a:rPr>
              <a:t>, </a:t>
            </a:r>
            <a:r>
              <a:rPr lang="en-US" i="1" smtClean="0">
                <a:latin typeface="Calibri"/>
                <a:cs typeface="Calibri"/>
              </a:rPr>
              <a:t>V.Ptitsyn</a:t>
            </a:r>
            <a:r>
              <a:rPr lang="en-US" i="1" dirty="0">
                <a:latin typeface="Calibri"/>
                <a:cs typeface="Calibri"/>
              </a:rPr>
              <a:t>, T. </a:t>
            </a:r>
            <a:r>
              <a:rPr lang="en-US" i="1" dirty="0" err="1">
                <a:latin typeface="Calibri"/>
                <a:cs typeface="Calibri"/>
              </a:rPr>
              <a:t>Roser</a:t>
            </a:r>
            <a:r>
              <a:rPr lang="en-US" i="1" dirty="0" smtClean="0">
                <a:latin typeface="Calibri"/>
                <a:cs typeface="Calibri"/>
              </a:rPr>
              <a:t>, </a:t>
            </a:r>
            <a:r>
              <a:rPr lang="en-US" i="1" dirty="0">
                <a:latin typeface="Calibri"/>
                <a:cs typeface="Calibri"/>
              </a:rPr>
              <a:t>J. </a:t>
            </a:r>
            <a:r>
              <a:rPr lang="en-US" i="1" dirty="0" err="1">
                <a:latin typeface="Calibri"/>
                <a:cs typeface="Calibri"/>
              </a:rPr>
              <a:t>Skaritka</a:t>
            </a:r>
            <a:r>
              <a:rPr lang="en-US" i="1" dirty="0" smtClean="0">
                <a:latin typeface="Calibri"/>
                <a:cs typeface="Calibri"/>
              </a:rPr>
              <a:t>,  O</a:t>
            </a:r>
            <a:r>
              <a:rPr lang="en-US" i="1" dirty="0">
                <a:latin typeface="Calibri"/>
                <a:cs typeface="Calibri"/>
              </a:rPr>
              <a:t>. </a:t>
            </a:r>
            <a:r>
              <a:rPr lang="en-US" i="1" dirty="0" err="1">
                <a:latin typeface="Calibri"/>
                <a:cs typeface="Calibri"/>
              </a:rPr>
              <a:t>Tchoubar</a:t>
            </a:r>
            <a:r>
              <a:rPr lang="en-US" i="1" dirty="0">
                <a:latin typeface="Calibri"/>
                <a:cs typeface="Calibri"/>
              </a:rPr>
              <a:t>, P. </a:t>
            </a:r>
            <a:r>
              <a:rPr lang="en-US" i="1" dirty="0" err="1">
                <a:latin typeface="Calibri"/>
                <a:cs typeface="Calibri"/>
              </a:rPr>
              <a:t>Thieberger</a:t>
            </a:r>
            <a:r>
              <a:rPr lang="en-US" i="1" dirty="0">
                <a:latin typeface="Calibri"/>
                <a:cs typeface="Calibri"/>
              </a:rPr>
              <a:t>, </a:t>
            </a:r>
            <a:r>
              <a:rPr lang="en-US" i="1" dirty="0" smtClean="0">
                <a:latin typeface="Calibri"/>
                <a:cs typeface="Calibri"/>
              </a:rPr>
              <a:t>D</a:t>
            </a:r>
            <a:r>
              <a:rPr lang="en-US" i="1" dirty="0">
                <a:latin typeface="Calibri"/>
                <a:cs typeface="Calibri"/>
              </a:rPr>
              <a:t>. </a:t>
            </a:r>
            <a:r>
              <a:rPr lang="en-US" i="1" dirty="0" err="1">
                <a:latin typeface="Calibri"/>
                <a:cs typeface="Calibri"/>
              </a:rPr>
              <a:t>Trbojevic</a:t>
            </a:r>
            <a:r>
              <a:rPr lang="en-US" i="1" dirty="0">
                <a:latin typeface="Calibri"/>
                <a:cs typeface="Calibri"/>
              </a:rPr>
              <a:t>, N. </a:t>
            </a:r>
            <a:r>
              <a:rPr lang="en-US" i="1" dirty="0" err="1">
                <a:latin typeface="Calibri"/>
                <a:cs typeface="Calibri"/>
              </a:rPr>
              <a:t>Tsoupas</a:t>
            </a:r>
            <a:r>
              <a:rPr lang="en-US" i="1" dirty="0">
                <a:latin typeface="Calibri"/>
                <a:cs typeface="Calibri"/>
              </a:rPr>
              <a:t>, </a:t>
            </a:r>
            <a:r>
              <a:rPr lang="en-US" i="1" dirty="0" smtClean="0">
                <a:latin typeface="Calibri"/>
                <a:cs typeface="Calibri"/>
              </a:rPr>
              <a:t> J</a:t>
            </a:r>
            <a:r>
              <a:rPr lang="en-US" i="1" dirty="0">
                <a:latin typeface="Calibri"/>
                <a:cs typeface="Calibri"/>
              </a:rPr>
              <a:t>. </a:t>
            </a:r>
            <a:r>
              <a:rPr lang="en-US" i="1" dirty="0" err="1">
                <a:latin typeface="Calibri"/>
                <a:cs typeface="Calibri"/>
              </a:rPr>
              <a:t>Tuozzolo</a:t>
            </a:r>
            <a:r>
              <a:rPr lang="en-US" i="1" dirty="0">
                <a:latin typeface="Calibri"/>
                <a:cs typeface="Calibri"/>
              </a:rPr>
              <a:t>, </a:t>
            </a:r>
            <a:r>
              <a:rPr lang="en-US" i="1" dirty="0" smtClean="0">
                <a:latin typeface="Calibri"/>
                <a:cs typeface="Calibri"/>
              </a:rPr>
              <a:t>E</a:t>
            </a:r>
            <a:r>
              <a:rPr lang="en-US" i="1" dirty="0">
                <a:latin typeface="Calibri"/>
                <a:cs typeface="Calibri"/>
              </a:rPr>
              <a:t>. Wang, G. Wang, Q. Wu, W. </a:t>
            </a:r>
            <a:r>
              <a:rPr lang="en-US" i="1" dirty="0" err="1" smtClean="0">
                <a:latin typeface="Calibri"/>
                <a:cs typeface="Calibri"/>
              </a:rPr>
              <a:t>Xu</a:t>
            </a:r>
            <a:endParaRPr lang="en-US" i="1" dirty="0">
              <a:latin typeface="Calibri"/>
              <a:cs typeface="Calibri"/>
            </a:endParaRPr>
          </a:p>
          <a:p>
            <a:endParaRPr lang="en-US" dirty="0">
              <a:latin typeface="Helvetica"/>
              <a:cs typeface="Helvetica"/>
            </a:endParaRPr>
          </a:p>
        </p:txBody>
      </p:sp>
    </p:spTree>
    <p:extLst>
      <p:ext uri="{BB962C8B-B14F-4D97-AF65-F5344CB8AC3E}">
        <p14:creationId xmlns:p14="http://schemas.microsoft.com/office/powerpoint/2010/main" val="29064927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dirty="0">
                <a:latin typeface="Helvetica" charset="0"/>
                <a:ea typeface="ＭＳ Ｐゴシック" charset="0"/>
              </a:rPr>
              <a:t>Luminosity </a:t>
            </a:r>
            <a:r>
              <a:rPr lang="en-US" dirty="0">
                <a:latin typeface="Helvetica" charset="0"/>
                <a:ea typeface="ＭＳ Ｐゴシック" charset="0"/>
              </a:rPr>
              <a:t>v</a:t>
            </a:r>
            <a:r>
              <a:rPr dirty="0" smtClean="0">
                <a:latin typeface="Helvetica" charset="0"/>
                <a:ea typeface="ＭＳ Ｐゴシック" charset="0"/>
              </a:rPr>
              <a:t>ersus </a:t>
            </a:r>
            <a:r>
              <a:rPr lang="en-US" dirty="0">
                <a:latin typeface="Helvetica" charset="0"/>
                <a:ea typeface="ＭＳ Ｐゴシック" charset="0"/>
              </a:rPr>
              <a:t>B</a:t>
            </a:r>
            <a:r>
              <a:rPr dirty="0" smtClean="0">
                <a:latin typeface="Helvetica" charset="0"/>
                <a:ea typeface="ＭＳ Ｐゴシック" charset="0"/>
              </a:rPr>
              <a:t>eam </a:t>
            </a:r>
            <a:r>
              <a:rPr lang="en-US" dirty="0">
                <a:latin typeface="Helvetica" charset="0"/>
                <a:ea typeface="ＭＳ Ｐゴシック" charset="0"/>
              </a:rPr>
              <a:t>E</a:t>
            </a:r>
            <a:r>
              <a:rPr dirty="0" smtClean="0">
                <a:latin typeface="Helvetica" charset="0"/>
                <a:ea typeface="ＭＳ Ｐゴシック" charset="0"/>
              </a:rPr>
              <a:t>nergy</a:t>
            </a:r>
            <a:endParaRPr dirty="0">
              <a:latin typeface="Helvetica" charset="0"/>
              <a:ea typeface="ＭＳ Ｐゴシック" charset="0"/>
            </a:endParaRPr>
          </a:p>
        </p:txBody>
      </p:sp>
      <p:sp>
        <p:nvSpPr>
          <p:cNvPr id="19458" name="Content Placeholder 3"/>
          <p:cNvSpPr>
            <a:spLocks noGrp="1"/>
          </p:cNvSpPr>
          <p:nvPr>
            <p:ph idx="1"/>
          </p:nvPr>
        </p:nvSpPr>
        <p:spPr>
          <a:xfrm>
            <a:off x="342899" y="1600200"/>
            <a:ext cx="4114801" cy="5257800"/>
          </a:xfrm>
        </p:spPr>
        <p:txBody>
          <a:bodyPr>
            <a:normAutofit/>
          </a:bodyPr>
          <a:lstStyle/>
          <a:p>
            <a:r>
              <a:rPr lang="en-US" sz="1800" dirty="0">
                <a:latin typeface="Helvetica" charset="0"/>
              </a:rPr>
              <a:t>Luminosity versus hadron beam energy</a:t>
            </a:r>
          </a:p>
          <a:p>
            <a:pPr lvl="1"/>
            <a:r>
              <a:rPr lang="en-US" sz="1600" dirty="0">
                <a:latin typeface="Helvetica" charset="0"/>
              </a:rPr>
              <a:t>For 15.9 </a:t>
            </a:r>
            <a:r>
              <a:rPr lang="en-US" sz="1600" dirty="0" err="1">
                <a:latin typeface="Helvetica" charset="0"/>
              </a:rPr>
              <a:t>GeV</a:t>
            </a:r>
            <a:r>
              <a:rPr lang="en-US" sz="1600" dirty="0">
                <a:latin typeface="Helvetica" charset="0"/>
              </a:rPr>
              <a:t> electron energy or less</a:t>
            </a:r>
          </a:p>
          <a:p>
            <a:pPr lvl="1"/>
            <a:r>
              <a:rPr lang="en-US" sz="1600" dirty="0">
                <a:latin typeface="Helvetica" charset="0"/>
              </a:rPr>
              <a:t>Limited by hadron beam-beam parameter above 100 </a:t>
            </a:r>
            <a:r>
              <a:rPr lang="en-US" sz="1600" dirty="0" err="1">
                <a:latin typeface="Helvetica" charset="0"/>
              </a:rPr>
              <a:t>GeV</a:t>
            </a:r>
            <a:r>
              <a:rPr lang="en-US" sz="1600" dirty="0">
                <a:latin typeface="Helvetica" charset="0"/>
              </a:rPr>
              <a:t> and space charge below 100 </a:t>
            </a:r>
            <a:r>
              <a:rPr lang="en-US" sz="1600" dirty="0" err="1">
                <a:latin typeface="Helvetica" charset="0"/>
              </a:rPr>
              <a:t>GeV</a:t>
            </a:r>
            <a:endParaRPr lang="en-US" sz="1600" dirty="0">
              <a:latin typeface="Helvetica" charset="0"/>
            </a:endParaRPr>
          </a:p>
          <a:p>
            <a:pPr lvl="1"/>
            <a:endParaRPr lang="en-US" sz="1600" dirty="0">
              <a:latin typeface="Helvetica" charset="0"/>
            </a:endParaRPr>
          </a:p>
          <a:p>
            <a:pPr lvl="1"/>
            <a:endParaRPr lang="en-US" sz="1600" dirty="0">
              <a:latin typeface="Helvetica" charset="0"/>
            </a:endParaRPr>
          </a:p>
          <a:p>
            <a:pPr lvl="1"/>
            <a:endParaRPr lang="en-US" sz="1600" dirty="0">
              <a:latin typeface="Helvetica" charset="0"/>
            </a:endParaRPr>
          </a:p>
          <a:p>
            <a:r>
              <a:rPr lang="en-US" sz="1800" dirty="0">
                <a:latin typeface="Helvetica" charset="0"/>
              </a:rPr>
              <a:t>Luminosity versus electron beam energy</a:t>
            </a:r>
          </a:p>
          <a:p>
            <a:pPr lvl="1"/>
            <a:r>
              <a:rPr lang="en-US" sz="1600" dirty="0">
                <a:latin typeface="Helvetica" charset="0"/>
              </a:rPr>
              <a:t>Limited by maximum SR power of 12 MW above 15.9 </a:t>
            </a:r>
            <a:r>
              <a:rPr lang="en-US" sz="1600" dirty="0" err="1">
                <a:latin typeface="Helvetica" charset="0"/>
              </a:rPr>
              <a:t>GeV</a:t>
            </a:r>
            <a:endParaRPr lang="en-US" sz="1600" dirty="0">
              <a:latin typeface="Helvetica" charset="0"/>
            </a:endParaRPr>
          </a:p>
        </p:txBody>
      </p:sp>
      <p:pic>
        <p:nvPicPr>
          <p:cNvPr id="19459"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57300"/>
            <a:ext cx="4125913"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4343400"/>
            <a:ext cx="463232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50" y="-40969"/>
            <a:ext cx="8229600" cy="1143000"/>
          </a:xfrm>
        </p:spPr>
        <p:txBody>
          <a:bodyPr/>
          <a:lstStyle/>
          <a:p>
            <a:r>
              <a:rPr lang="en-US" dirty="0" smtClean="0"/>
              <a:t>Crab-crossing</a:t>
            </a:r>
            <a:endParaRPr lang="en-US" dirty="0"/>
          </a:p>
        </p:txBody>
      </p:sp>
      <p:sp>
        <p:nvSpPr>
          <p:cNvPr id="4" name="Date Placeholder 3"/>
          <p:cNvSpPr>
            <a:spLocks noGrp="1"/>
          </p:cNvSpPr>
          <p:nvPr>
            <p:ph type="dt" sz="half" idx="10"/>
          </p:nvPr>
        </p:nvSpPr>
        <p:spPr/>
        <p:txBody>
          <a:bodyPr/>
          <a:lstStyle/>
          <a:p>
            <a:r>
              <a:rPr lang="en-US" smtClean="0"/>
              <a:t>06/25/13</a:t>
            </a:r>
            <a:endParaRPr lang="en-US"/>
          </a:p>
        </p:txBody>
      </p:sp>
      <p:grpSp>
        <p:nvGrpSpPr>
          <p:cNvPr id="11" name="Group 10"/>
          <p:cNvGrpSpPr/>
          <p:nvPr/>
        </p:nvGrpSpPr>
        <p:grpSpPr>
          <a:xfrm>
            <a:off x="457200" y="1052948"/>
            <a:ext cx="7302500" cy="2824549"/>
            <a:chOff x="967555" y="274638"/>
            <a:chExt cx="7302500" cy="2824549"/>
          </a:xfrm>
        </p:grpSpPr>
        <p:pic>
          <p:nvPicPr>
            <p:cNvPr id="6" name="Picture 2" descr="http://www.linearcollider.org/newsline/images/2007/20070712_ftr1_2.gif"/>
            <p:cNvPicPr>
              <a:picLocks noChangeAspect="1" noChangeArrowheads="1" noCrop="1"/>
            </p:cNvPicPr>
            <p:nvPr/>
          </p:nvPicPr>
          <p:blipFill>
            <a:blip r:embed="rId3" cstate="print"/>
            <a:srcRect/>
            <a:stretch>
              <a:fillRect/>
            </a:stretch>
          </p:blipFill>
          <p:spPr bwMode="auto">
            <a:xfrm>
              <a:off x="1107255" y="724288"/>
              <a:ext cx="3473911" cy="2317750"/>
            </a:xfrm>
            <a:prstGeom prst="rect">
              <a:avLst/>
            </a:prstGeom>
            <a:noFill/>
          </p:spPr>
        </p:pic>
        <p:sp>
          <p:nvSpPr>
            <p:cNvPr id="7" name="Rectangle 6"/>
            <p:cNvSpPr/>
            <p:nvPr/>
          </p:nvSpPr>
          <p:spPr>
            <a:xfrm>
              <a:off x="967555" y="323721"/>
              <a:ext cx="3917950" cy="276999"/>
            </a:xfrm>
            <a:prstGeom prst="rect">
              <a:avLst/>
            </a:prstGeom>
          </p:spPr>
          <p:txBody>
            <a:bodyPr wrap="square">
              <a:spAutoFit/>
            </a:bodyPr>
            <a:lstStyle/>
            <a:p>
              <a:r>
                <a:rPr lang="en-US" sz="1200" dirty="0">
                  <a:solidFill>
                    <a:srgbClr val="FF0000"/>
                  </a:solidFill>
                  <a:latin typeface="Comic Sans MS" pitchFamily="66" charset="0"/>
                </a:rPr>
                <a:t>Idea Introduced  </a:t>
              </a:r>
              <a:r>
                <a:rPr lang="en-US" sz="1200" dirty="0" smtClean="0">
                  <a:solidFill>
                    <a:srgbClr val="FF0000"/>
                  </a:solidFill>
                  <a:latin typeface="Comic Sans MS" pitchFamily="66" charset="0"/>
                </a:rPr>
                <a:t>by </a:t>
              </a:r>
              <a:r>
                <a:rPr lang="en-US" sz="1200" dirty="0">
                  <a:solidFill>
                    <a:srgbClr val="FF0000"/>
                  </a:solidFill>
                  <a:latin typeface="Comic Sans MS" pitchFamily="66" charset="0"/>
                </a:rPr>
                <a:t>R. B. </a:t>
              </a:r>
              <a:r>
                <a:rPr lang="en-US" sz="1200" dirty="0" smtClean="0">
                  <a:solidFill>
                    <a:srgbClr val="FF0000"/>
                  </a:solidFill>
                  <a:latin typeface="Comic Sans MS" pitchFamily="66" charset="0"/>
                </a:rPr>
                <a:t>Palmer SLAC </a:t>
              </a:r>
              <a:r>
                <a:rPr lang="en-US" sz="1200" dirty="0">
                  <a:solidFill>
                    <a:srgbClr val="FF0000"/>
                  </a:solidFill>
                  <a:latin typeface="Comic Sans MS" pitchFamily="66" charset="0"/>
                </a:rPr>
                <a:t>PUB 4832</a:t>
              </a:r>
            </a:p>
          </p:txBody>
        </p:sp>
        <p:sp>
          <p:nvSpPr>
            <p:cNvPr id="8" name="Rectangle 7"/>
            <p:cNvSpPr/>
            <p:nvPr/>
          </p:nvSpPr>
          <p:spPr>
            <a:xfrm>
              <a:off x="5653855" y="274638"/>
              <a:ext cx="2616200" cy="276999"/>
            </a:xfrm>
            <a:prstGeom prst="rect">
              <a:avLst/>
            </a:prstGeom>
          </p:spPr>
          <p:txBody>
            <a:bodyPr wrap="square">
              <a:spAutoFit/>
            </a:bodyPr>
            <a:lstStyle/>
            <a:p>
              <a:r>
                <a:rPr lang="en-US" sz="1200" dirty="0" smtClean="0">
                  <a:solidFill>
                    <a:srgbClr val="FF0000"/>
                  </a:solidFill>
                  <a:latin typeface="Comic Sans MS" pitchFamily="66" charset="0"/>
                </a:rPr>
                <a:t>Used at KEK B-factory</a:t>
              </a:r>
              <a:endParaRPr lang="en-US" sz="1200" dirty="0">
                <a:solidFill>
                  <a:srgbClr val="FF0000"/>
                </a:solidFill>
                <a:latin typeface="Comic Sans MS" pitchFamily="66" charset="0"/>
              </a:endParaRPr>
            </a:p>
          </p:txBody>
        </p:sp>
        <p:pic>
          <p:nvPicPr>
            <p:cNvPr id="9" name="Picture 2"/>
            <p:cNvPicPr>
              <a:picLocks noChangeAspect="1" noChangeArrowheads="1"/>
            </p:cNvPicPr>
            <p:nvPr/>
          </p:nvPicPr>
          <p:blipFill>
            <a:blip r:embed="rId4" cstate="print"/>
            <a:srcRect/>
            <a:stretch>
              <a:fillRect/>
            </a:stretch>
          </p:blipFill>
          <p:spPr bwMode="auto">
            <a:xfrm>
              <a:off x="5076005" y="646873"/>
              <a:ext cx="2908300" cy="2452314"/>
            </a:xfrm>
            <a:prstGeom prst="rect">
              <a:avLst/>
            </a:prstGeom>
            <a:noFill/>
            <a:ln w="9525">
              <a:noFill/>
              <a:miter lim="800000"/>
              <a:headEnd/>
              <a:tailEnd/>
            </a:ln>
          </p:spPr>
        </p:pic>
      </p:grpSp>
      <p:sp>
        <p:nvSpPr>
          <p:cNvPr id="10" name="Rectangle 9"/>
          <p:cNvSpPr/>
          <p:nvPr/>
        </p:nvSpPr>
        <p:spPr>
          <a:xfrm>
            <a:off x="127000" y="4048026"/>
            <a:ext cx="8571492"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i="1" dirty="0" smtClean="0">
                <a:cs typeface="Comic Sans MS"/>
              </a:rPr>
              <a:t>  </a:t>
            </a:r>
          </a:p>
          <a:p>
            <a:pPr marL="342900" indent="-342900" algn="l">
              <a:buFont typeface="Wingdings" charset="2"/>
              <a:buChar char="ü"/>
            </a:pPr>
            <a:r>
              <a:rPr lang="en-US" b="1" dirty="0" smtClean="0">
                <a:cs typeface="Comic Sans MS"/>
              </a:rPr>
              <a:t>  </a:t>
            </a:r>
            <a:r>
              <a:rPr lang="en-US" sz="1600" b="1" dirty="0" smtClean="0">
                <a:cs typeface="Comic Sans MS"/>
              </a:rPr>
              <a:t>Fundamental +3</a:t>
            </a:r>
            <a:r>
              <a:rPr lang="en-US" sz="1600" b="1" baseline="30000" dirty="0" smtClean="0">
                <a:cs typeface="Comic Sans MS"/>
              </a:rPr>
              <a:t>rd </a:t>
            </a:r>
            <a:r>
              <a:rPr lang="en-US" sz="1600" b="1" dirty="0" smtClean="0">
                <a:cs typeface="Comic Sans MS"/>
              </a:rPr>
              <a:t> + 5</a:t>
            </a:r>
            <a:r>
              <a:rPr lang="en-US" sz="1600" b="1" baseline="30000" dirty="0" smtClean="0">
                <a:cs typeface="Comic Sans MS"/>
              </a:rPr>
              <a:t>th</a:t>
            </a:r>
            <a:r>
              <a:rPr lang="en-US" sz="1600" b="1" dirty="0" smtClean="0">
                <a:cs typeface="Comic Sans MS"/>
              </a:rPr>
              <a:t> , </a:t>
            </a:r>
          </a:p>
          <a:p>
            <a:pPr algn="l"/>
            <a:r>
              <a:rPr lang="en-US" sz="1600" b="1" dirty="0" smtClean="0">
                <a:cs typeface="Comic Sans MS"/>
              </a:rPr>
              <a:t>	 </a:t>
            </a:r>
            <a:r>
              <a:rPr lang="en-US" sz="1600" b="1" dirty="0" err="1" smtClean="0">
                <a:cs typeface="Comic Sans MS"/>
              </a:rPr>
              <a:t>f</a:t>
            </a:r>
            <a:r>
              <a:rPr lang="en-US" sz="1600" b="1" baseline="-25000" dirty="0" err="1" smtClean="0">
                <a:cs typeface="Comic Sans MS"/>
              </a:rPr>
              <a:t>fund</a:t>
            </a:r>
            <a:r>
              <a:rPr lang="en-US" sz="1600" b="1" dirty="0" smtClean="0">
                <a:cs typeface="Comic Sans MS"/>
              </a:rPr>
              <a:t>= 183 MHz, </a:t>
            </a:r>
            <a:r>
              <a:rPr lang="en-US" sz="1600" b="1" dirty="0" err="1" smtClean="0">
                <a:cs typeface="Comic Sans MS"/>
              </a:rPr>
              <a:t>V</a:t>
            </a:r>
            <a:r>
              <a:rPr lang="en-US" sz="1600" b="1" baseline="-25000" dirty="0" err="1" smtClean="0">
                <a:cs typeface="Comic Sans MS"/>
              </a:rPr>
              <a:t>fund</a:t>
            </a:r>
            <a:r>
              <a:rPr lang="en-US" sz="1600" b="1" dirty="0" smtClean="0">
                <a:cs typeface="Comic Sans MS"/>
              </a:rPr>
              <a:t> = 24 MV,  V</a:t>
            </a:r>
            <a:r>
              <a:rPr lang="en-US" sz="1600" b="1" baseline="-25000" dirty="0" smtClean="0">
                <a:cs typeface="Comic Sans MS"/>
              </a:rPr>
              <a:t>3rd</a:t>
            </a:r>
            <a:r>
              <a:rPr lang="en-US" sz="1600" b="1" dirty="0" smtClean="0">
                <a:cs typeface="Comic Sans MS"/>
              </a:rPr>
              <a:t>=1.3 MV, V</a:t>
            </a:r>
            <a:r>
              <a:rPr lang="en-US" sz="1600" b="1" baseline="-25000" dirty="0" smtClean="0">
                <a:cs typeface="Comic Sans MS"/>
              </a:rPr>
              <a:t>5th </a:t>
            </a:r>
            <a:r>
              <a:rPr lang="en-US" sz="1600" b="1" dirty="0" smtClean="0">
                <a:cs typeface="Comic Sans MS"/>
              </a:rPr>
              <a:t>=0.09 MV</a:t>
            </a:r>
          </a:p>
          <a:p>
            <a:pPr algn="l"/>
            <a:r>
              <a:rPr lang="en-US" sz="1600" b="1" dirty="0" smtClean="0">
                <a:cs typeface="Comic Sans MS"/>
              </a:rPr>
              <a:t>OR	</a:t>
            </a:r>
          </a:p>
          <a:p>
            <a:pPr algn="l"/>
            <a:r>
              <a:rPr lang="en-US" sz="1600" b="1" i="1" dirty="0" smtClean="0">
                <a:cs typeface="Comic Sans MS"/>
              </a:rPr>
              <a:t>  </a:t>
            </a:r>
            <a:r>
              <a:rPr lang="en-US" sz="1600" b="1" dirty="0" smtClean="0">
                <a:cs typeface="Comic Sans MS"/>
              </a:rPr>
              <a:t>   Fundamental +2</a:t>
            </a:r>
            <a:r>
              <a:rPr lang="en-US" sz="1600" b="1" baseline="30000" dirty="0" smtClean="0">
                <a:cs typeface="Comic Sans MS"/>
              </a:rPr>
              <a:t>nd</a:t>
            </a:r>
            <a:r>
              <a:rPr lang="en-US" sz="1600" b="1" dirty="0" smtClean="0">
                <a:cs typeface="Comic Sans MS"/>
              </a:rPr>
              <a:t>  + 3</a:t>
            </a:r>
            <a:r>
              <a:rPr lang="en-US" sz="1600" b="1" baseline="30000" dirty="0" smtClean="0">
                <a:cs typeface="Comic Sans MS"/>
              </a:rPr>
              <a:t>rd</a:t>
            </a:r>
            <a:r>
              <a:rPr lang="en-US" sz="1600" b="1" dirty="0" smtClean="0">
                <a:cs typeface="Comic Sans MS"/>
              </a:rPr>
              <a:t>  </a:t>
            </a:r>
          </a:p>
          <a:p>
            <a:pPr algn="l"/>
            <a:r>
              <a:rPr lang="en-US" sz="1600" b="1" dirty="0" smtClean="0">
                <a:cs typeface="Comic Sans MS"/>
              </a:rPr>
              <a:t>     </a:t>
            </a:r>
            <a:r>
              <a:rPr lang="en-US" sz="1600" b="1" dirty="0" err="1" smtClean="0">
                <a:cs typeface="Comic Sans MS"/>
              </a:rPr>
              <a:t>f</a:t>
            </a:r>
            <a:r>
              <a:rPr lang="en-US" sz="1600" b="1" baseline="-25000" dirty="0" err="1" smtClean="0">
                <a:cs typeface="Comic Sans MS"/>
              </a:rPr>
              <a:t>fund</a:t>
            </a:r>
            <a:r>
              <a:rPr lang="en-US" sz="1600" b="1" dirty="0" smtClean="0">
                <a:cs typeface="Comic Sans MS"/>
              </a:rPr>
              <a:t>= 244 MHz, </a:t>
            </a:r>
            <a:r>
              <a:rPr lang="en-US" sz="1600" b="1" dirty="0" err="1" smtClean="0">
                <a:cs typeface="Comic Sans MS"/>
              </a:rPr>
              <a:t>V</a:t>
            </a:r>
            <a:r>
              <a:rPr lang="en-US" sz="1600" b="1" baseline="-25000" dirty="0" err="1" smtClean="0">
                <a:cs typeface="Comic Sans MS"/>
              </a:rPr>
              <a:t>fund</a:t>
            </a:r>
            <a:r>
              <a:rPr lang="en-US" sz="1600" b="1" dirty="0" smtClean="0">
                <a:cs typeface="Comic Sans MS"/>
              </a:rPr>
              <a:t> = 22 MV,  V</a:t>
            </a:r>
            <a:r>
              <a:rPr lang="en-US" sz="1600" b="1" baseline="-25000" dirty="0" smtClean="0">
                <a:cs typeface="Comic Sans MS"/>
              </a:rPr>
              <a:t>2nd</a:t>
            </a:r>
            <a:r>
              <a:rPr lang="en-US" sz="1600" b="1" dirty="0" smtClean="0">
                <a:cs typeface="Comic Sans MS"/>
              </a:rPr>
              <a:t>=4.4 MV, V</a:t>
            </a:r>
            <a:r>
              <a:rPr lang="en-US" sz="1600" b="1" baseline="-25000" dirty="0" smtClean="0">
                <a:cs typeface="Comic Sans MS"/>
              </a:rPr>
              <a:t>3th </a:t>
            </a:r>
            <a:r>
              <a:rPr lang="en-US" sz="1600" b="1" dirty="0" smtClean="0">
                <a:cs typeface="Comic Sans MS"/>
              </a:rPr>
              <a:t>=0.5 MV</a:t>
            </a:r>
          </a:p>
          <a:p>
            <a:pPr algn="l"/>
            <a:endParaRPr lang="en-US" sz="1600" b="1" dirty="0" smtClean="0">
              <a:cs typeface="Comic Sans MS"/>
            </a:endParaRPr>
          </a:p>
          <a:p>
            <a:pPr algn="l">
              <a:buFont typeface="Wingdings" charset="2"/>
              <a:buChar char="ü"/>
            </a:pPr>
            <a:r>
              <a:rPr lang="en-US" sz="1600" b="1" dirty="0" smtClean="0">
                <a:cs typeface="Comic Sans MS"/>
              </a:rPr>
              <a:t>Crab-cavity design on the basis of the quarter wave SRF cavities has been developed</a:t>
            </a:r>
          </a:p>
        </p:txBody>
      </p:sp>
      <p:sp>
        <p:nvSpPr>
          <p:cNvPr id="12" name="TextBox 11"/>
          <p:cNvSpPr txBox="1"/>
          <p:nvPr/>
        </p:nvSpPr>
        <p:spPr>
          <a:xfrm>
            <a:off x="6218101" y="4048026"/>
            <a:ext cx="2099691" cy="523220"/>
          </a:xfrm>
          <a:prstGeom prst="rect">
            <a:avLst/>
          </a:prstGeom>
          <a:noFill/>
        </p:spPr>
        <p:txBody>
          <a:bodyPr wrap="none" rtlCol="0">
            <a:spAutoFit/>
          </a:bodyPr>
          <a:lstStyle/>
          <a:p>
            <a:r>
              <a:rPr lang="en-US" sz="1400" dirty="0" smtClean="0"/>
              <a:t>@ V. </a:t>
            </a:r>
            <a:r>
              <a:rPr lang="en-US" sz="1400" dirty="0" err="1" smtClean="0"/>
              <a:t>Litvinenko</a:t>
            </a:r>
            <a:r>
              <a:rPr lang="en-US" sz="1400" dirty="0" smtClean="0"/>
              <a:t>, I. Ben-</a:t>
            </a:r>
            <a:r>
              <a:rPr lang="en-US" sz="1400" dirty="0" err="1" smtClean="0"/>
              <a:t>Zvi</a:t>
            </a:r>
            <a:r>
              <a:rPr lang="en-US" sz="1400" dirty="0" smtClean="0"/>
              <a:t>, </a:t>
            </a:r>
          </a:p>
          <a:p>
            <a:r>
              <a:rPr lang="en-US" sz="1400" dirty="0" smtClean="0"/>
              <a:t>S. </a:t>
            </a:r>
            <a:r>
              <a:rPr lang="en-US" sz="1400" dirty="0" err="1" smtClean="0"/>
              <a:t>Belomestnykh</a:t>
            </a:r>
            <a:r>
              <a:rPr lang="en-US" sz="1400" dirty="0" smtClean="0"/>
              <a:t>, Q. Wu</a:t>
            </a:r>
            <a:endParaRPr lang="en-US" sz="1400" dirty="0"/>
          </a:p>
        </p:txBody>
      </p:sp>
      <p:grpSp>
        <p:nvGrpSpPr>
          <p:cNvPr id="15" name="Group 14"/>
          <p:cNvGrpSpPr/>
          <p:nvPr/>
        </p:nvGrpSpPr>
        <p:grpSpPr>
          <a:xfrm>
            <a:off x="6715610" y="4583672"/>
            <a:ext cx="2394067" cy="1461890"/>
            <a:chOff x="6749933" y="4894460"/>
            <a:chExt cx="2394067" cy="1461890"/>
          </a:xfrm>
          <a:solidFill>
            <a:schemeClr val="accent3"/>
          </a:solidFill>
        </p:grpSpPr>
        <p:pic>
          <p:nvPicPr>
            <p:cNvPr id="13" name="Picture 24"/>
            <p:cNvPicPr>
              <a:picLocks noChangeAspect="1"/>
            </p:cNvPicPr>
            <p:nvPr/>
          </p:nvPicPr>
          <p:blipFill>
            <a:blip r:embed="rId5"/>
            <a:srcRect/>
            <a:stretch>
              <a:fillRect/>
            </a:stretch>
          </p:blipFill>
          <p:spPr bwMode="auto">
            <a:xfrm>
              <a:off x="7093008" y="5202237"/>
              <a:ext cx="1863725" cy="1154113"/>
            </a:xfrm>
            <a:prstGeom prst="rect">
              <a:avLst/>
            </a:prstGeom>
            <a:grpFill/>
            <a:ln w="28575">
              <a:solidFill>
                <a:schemeClr val="accent1"/>
              </a:solidFill>
              <a:miter lim="800000"/>
              <a:headEnd/>
              <a:tailEnd/>
            </a:ln>
          </p:spPr>
        </p:pic>
        <p:sp>
          <p:nvSpPr>
            <p:cNvPr id="14" name="TextBox 28"/>
            <p:cNvSpPr txBox="1">
              <a:spLocks noChangeArrowheads="1"/>
            </p:cNvSpPr>
            <p:nvPr/>
          </p:nvSpPr>
          <p:spPr bwMode="auto">
            <a:xfrm>
              <a:off x="6749933" y="4894460"/>
              <a:ext cx="2394067" cy="307777"/>
            </a:xfrm>
            <a:prstGeom prst="rect">
              <a:avLst/>
            </a:prstGeom>
            <a:grpFill/>
            <a:ln w="28575">
              <a:solidFill>
                <a:schemeClr val="accent1"/>
              </a:solidFill>
              <a:miter lim="800000"/>
              <a:headEnd/>
              <a:tailEnd/>
            </a:ln>
          </p:spPr>
          <p:txBody>
            <a:bodyPr wrap="none">
              <a:prstTxWarp prst="textNoShape">
                <a:avLst/>
              </a:prstTxWarp>
              <a:spAutoFit/>
            </a:bodyPr>
            <a:lstStyle/>
            <a:p>
              <a:r>
                <a:rPr lang="en-US" sz="1400" b="1" dirty="0"/>
                <a:t>QWR</a:t>
              </a:r>
              <a:r>
                <a:rPr lang="en-US" sz="1400" b="1" dirty="0" smtClean="0"/>
                <a:t> crab-cavity design </a:t>
              </a:r>
              <a:r>
                <a:rPr lang="en-US" sz="1400" b="1" dirty="0"/>
                <a:t>(BNL</a:t>
              </a:r>
              <a:r>
                <a:rPr lang="en-US" sz="1400" b="1" dirty="0" smtClean="0"/>
                <a:t>)</a:t>
              </a:r>
              <a:endParaRPr lang="en-US" sz="1400" b="1" dirty="0"/>
            </a:p>
          </p:txBody>
        </p:sp>
      </p:grpSp>
      <p:sp>
        <p:nvSpPr>
          <p:cNvPr id="16" name="Footer Placeholder 15"/>
          <p:cNvSpPr>
            <a:spLocks noGrp="1"/>
          </p:cNvSpPr>
          <p:nvPr>
            <p:ph type="ftr" sz="quarter" idx="11"/>
          </p:nvPr>
        </p:nvSpPr>
        <p:spPr/>
        <p:txBody>
          <a:bodyPr/>
          <a:lstStyle/>
          <a:p>
            <a:r>
              <a:rPr lang="en-US" smtClean="0"/>
              <a:t>RHIC/AGS Users Meeting</a:t>
            </a:r>
            <a:endParaRPr lang="en-US"/>
          </a:p>
        </p:txBody>
      </p:sp>
    </p:spTree>
    <p:extLst>
      <p:ext uri="{BB962C8B-B14F-4D97-AF65-F5344CB8AC3E}">
        <p14:creationId xmlns:p14="http://schemas.microsoft.com/office/powerpoint/2010/main" val="2712281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800100" y="571500"/>
            <a:ext cx="7678737" cy="719137"/>
          </a:xfrm>
        </p:spPr>
        <p:txBody>
          <a:bodyPr>
            <a:normAutofit fontScale="90000"/>
          </a:bodyPr>
          <a:lstStyle/>
          <a:p>
            <a:pPr eaLnBrk="1" hangingPunct="1"/>
            <a:r>
              <a:rPr dirty="0">
                <a:latin typeface="Helvetica" charset="0"/>
                <a:ea typeface="ＭＳ Ｐゴシック" charset="0"/>
              </a:rPr>
              <a:t>eRHIC: QCD Facility at BNL</a:t>
            </a:r>
            <a:br>
              <a:rPr dirty="0">
                <a:latin typeface="Helvetica" charset="0"/>
                <a:ea typeface="ＭＳ Ｐゴシック" charset="0"/>
              </a:rPr>
            </a:br>
            <a:r>
              <a:rPr sz="2000" b="0" dirty="0">
                <a:solidFill>
                  <a:srgbClr val="000000"/>
                </a:solidFill>
                <a:latin typeface="Helvetica" charset="0"/>
                <a:ea typeface="ＭＳ Ｐゴシック" charset="0"/>
              </a:rPr>
              <a:t>Add an electron accelerator to the existing $2.5B RHIC </a:t>
            </a:r>
            <a:br>
              <a:rPr sz="2000" b="0" dirty="0">
                <a:solidFill>
                  <a:srgbClr val="000000"/>
                </a:solidFill>
                <a:latin typeface="Helvetica" charset="0"/>
                <a:ea typeface="ＭＳ Ｐゴシック" charset="0"/>
              </a:rPr>
            </a:br>
            <a:r>
              <a:rPr sz="2000" b="0" dirty="0">
                <a:solidFill>
                  <a:srgbClr val="000000"/>
                </a:solidFill>
                <a:latin typeface="Helvetica" charset="0"/>
                <a:ea typeface="ＭＳ Ｐゴシック" charset="0"/>
              </a:rPr>
              <a:t>including existing RHIC tunnel and cryo facility</a:t>
            </a:r>
          </a:p>
        </p:txBody>
      </p:sp>
      <p:sp>
        <p:nvSpPr>
          <p:cNvPr id="13314" name="Oval 4"/>
          <p:cNvSpPr>
            <a:spLocks noChangeAspect="1" noChangeArrowheads="1"/>
          </p:cNvSpPr>
          <p:nvPr/>
        </p:nvSpPr>
        <p:spPr bwMode="auto">
          <a:xfrm>
            <a:off x="2687637" y="2743200"/>
            <a:ext cx="284163" cy="304800"/>
          </a:xfrm>
          <a:prstGeom prst="ellipse">
            <a:avLst/>
          </a:prstGeom>
          <a:solidFill>
            <a:srgbClr val="84AC84"/>
          </a:solidFill>
          <a:ln w="9525">
            <a:solidFill>
              <a:schemeClr val="tx1"/>
            </a:solidFill>
            <a:round/>
            <a:headEnd/>
            <a:tailEnd/>
          </a:ln>
        </p:spPr>
        <p:txBody>
          <a:bodyPr wrap="none" anchor="ctr"/>
          <a:lstStyle/>
          <a:p>
            <a:r>
              <a:rPr lang="en-US" sz="1800" dirty="0">
                <a:latin typeface="Helvetica" charset="0"/>
                <a:cs typeface="Helvetica" charset="0"/>
              </a:rPr>
              <a:t>e</a:t>
            </a:r>
            <a:r>
              <a:rPr lang="en-US" sz="1800" baseline="30000" dirty="0">
                <a:latin typeface="Helvetica" charset="0"/>
                <a:cs typeface="Helvetica" charset="0"/>
              </a:rPr>
              <a:t>-</a:t>
            </a:r>
          </a:p>
        </p:txBody>
      </p:sp>
      <p:grpSp>
        <p:nvGrpSpPr>
          <p:cNvPr id="13315" name="Group 169"/>
          <p:cNvGrpSpPr>
            <a:grpSpLocks/>
          </p:cNvGrpSpPr>
          <p:nvPr/>
        </p:nvGrpSpPr>
        <p:grpSpPr bwMode="auto">
          <a:xfrm>
            <a:off x="5572125" y="1574800"/>
            <a:ext cx="927100" cy="2819400"/>
            <a:chOff x="3264" y="1536"/>
            <a:chExt cx="624" cy="1776"/>
          </a:xfrm>
        </p:grpSpPr>
        <p:sp>
          <p:nvSpPr>
            <p:cNvPr id="13383" name="Oval 7"/>
            <p:cNvSpPr>
              <a:spLocks noChangeAspect="1" noChangeArrowheads="1"/>
            </p:cNvSpPr>
            <p:nvPr/>
          </p:nvSpPr>
          <p:spPr bwMode="auto">
            <a:xfrm>
              <a:off x="3456" y="1536"/>
              <a:ext cx="240" cy="240"/>
            </a:xfrm>
            <a:prstGeom prst="ellipse">
              <a:avLst/>
            </a:prstGeom>
            <a:solidFill>
              <a:srgbClr val="2C07B5"/>
            </a:solidFill>
            <a:ln w="9525">
              <a:solidFill>
                <a:schemeClr val="tx1"/>
              </a:solidFill>
              <a:round/>
              <a:headEnd/>
              <a:tailEnd/>
            </a:ln>
          </p:spPr>
          <p:txBody>
            <a:bodyPr wrap="none" anchor="ctr"/>
            <a:lstStyle/>
            <a:p>
              <a:r>
                <a:rPr lang="en-US" sz="1800">
                  <a:latin typeface="Helvetica" charset="0"/>
                  <a:cs typeface="Helvetica" charset="0"/>
                </a:rPr>
                <a:t>p</a:t>
              </a:r>
            </a:p>
          </p:txBody>
        </p:sp>
        <p:grpSp>
          <p:nvGrpSpPr>
            <p:cNvPr id="13384" name="Group 8"/>
            <p:cNvGrpSpPr>
              <a:grpSpLocks/>
            </p:cNvGrpSpPr>
            <p:nvPr/>
          </p:nvGrpSpPr>
          <p:grpSpPr bwMode="auto">
            <a:xfrm>
              <a:off x="3264" y="2064"/>
              <a:ext cx="624" cy="576"/>
              <a:chOff x="3264" y="2064"/>
              <a:chExt cx="624" cy="576"/>
            </a:xfrm>
          </p:grpSpPr>
          <p:sp>
            <p:nvSpPr>
              <p:cNvPr id="13389" name="Oval 9"/>
              <p:cNvSpPr>
                <a:spLocks noChangeAspect="1" noChangeArrowheads="1"/>
              </p:cNvSpPr>
              <p:nvPr/>
            </p:nvSpPr>
            <p:spPr bwMode="auto">
              <a:xfrm>
                <a:off x="3360" y="2064"/>
                <a:ext cx="240" cy="240"/>
              </a:xfrm>
              <a:prstGeom prst="ellipse">
                <a:avLst/>
              </a:prstGeom>
              <a:solidFill>
                <a:srgbClr val="2C07B5"/>
              </a:solidFill>
              <a:ln w="9525">
                <a:solidFill>
                  <a:schemeClr val="tx1"/>
                </a:solidFill>
                <a:round/>
                <a:headEnd/>
                <a:tailEnd/>
              </a:ln>
            </p:spPr>
            <p:txBody>
              <a:bodyPr wrap="none" anchor="ctr"/>
              <a:lstStyle/>
              <a:p>
                <a:endParaRPr lang="en-US" sz="1800">
                  <a:latin typeface="Helvetica" charset="0"/>
                  <a:cs typeface="Helvetica" charset="0"/>
                </a:endParaRPr>
              </a:p>
            </p:txBody>
          </p:sp>
          <p:sp>
            <p:nvSpPr>
              <p:cNvPr id="13390" name="Oval 10"/>
              <p:cNvSpPr>
                <a:spLocks noChangeAspect="1" noChangeArrowheads="1"/>
              </p:cNvSpPr>
              <p:nvPr/>
            </p:nvSpPr>
            <p:spPr bwMode="auto">
              <a:xfrm>
                <a:off x="3648" y="2400"/>
                <a:ext cx="240" cy="240"/>
              </a:xfrm>
              <a:prstGeom prst="ellipse">
                <a:avLst/>
              </a:prstGeom>
              <a:solidFill>
                <a:srgbClr val="B60638"/>
              </a:solidFill>
              <a:ln w="9525">
                <a:solidFill>
                  <a:schemeClr val="tx1"/>
                </a:solidFill>
                <a:round/>
                <a:headEnd/>
                <a:tailEnd/>
              </a:ln>
            </p:spPr>
            <p:txBody>
              <a:bodyPr wrap="none" anchor="ctr"/>
              <a:lstStyle/>
              <a:p>
                <a:endParaRPr lang="en-US" sz="1800">
                  <a:latin typeface="Helvetica" charset="0"/>
                  <a:cs typeface="Helvetica" charset="0"/>
                </a:endParaRPr>
              </a:p>
            </p:txBody>
          </p:sp>
          <p:sp>
            <p:nvSpPr>
              <p:cNvPr id="13391" name="Oval 11"/>
              <p:cNvSpPr>
                <a:spLocks noChangeAspect="1" noChangeArrowheads="1"/>
              </p:cNvSpPr>
              <p:nvPr/>
            </p:nvSpPr>
            <p:spPr bwMode="auto">
              <a:xfrm>
                <a:off x="3648" y="2112"/>
                <a:ext cx="240" cy="240"/>
              </a:xfrm>
              <a:prstGeom prst="ellipse">
                <a:avLst/>
              </a:prstGeom>
              <a:solidFill>
                <a:srgbClr val="2C07B5"/>
              </a:solidFill>
              <a:ln w="9525">
                <a:solidFill>
                  <a:schemeClr val="tx1"/>
                </a:solidFill>
                <a:round/>
                <a:headEnd/>
                <a:tailEnd/>
              </a:ln>
            </p:spPr>
            <p:txBody>
              <a:bodyPr wrap="none" anchor="ctr"/>
              <a:lstStyle/>
              <a:p>
                <a:endParaRPr lang="en-US" sz="1800">
                  <a:latin typeface="Helvetica" charset="0"/>
                  <a:cs typeface="Helvetica" charset="0"/>
                </a:endParaRPr>
              </a:p>
            </p:txBody>
          </p:sp>
          <p:sp>
            <p:nvSpPr>
              <p:cNvPr id="13392" name="Oval 12"/>
              <p:cNvSpPr>
                <a:spLocks noChangeAspect="1" noChangeArrowheads="1"/>
              </p:cNvSpPr>
              <p:nvPr/>
            </p:nvSpPr>
            <p:spPr bwMode="auto">
              <a:xfrm>
                <a:off x="3504" y="2400"/>
                <a:ext cx="240" cy="240"/>
              </a:xfrm>
              <a:prstGeom prst="ellipse">
                <a:avLst/>
              </a:prstGeom>
              <a:solidFill>
                <a:srgbClr val="2C07B5"/>
              </a:solidFill>
              <a:ln w="9525">
                <a:solidFill>
                  <a:schemeClr val="tx1"/>
                </a:solidFill>
                <a:round/>
                <a:headEnd/>
                <a:tailEnd/>
              </a:ln>
            </p:spPr>
            <p:txBody>
              <a:bodyPr wrap="none" anchor="ctr"/>
              <a:lstStyle/>
              <a:p>
                <a:endParaRPr lang="en-US" sz="1800">
                  <a:latin typeface="Helvetica" charset="0"/>
                  <a:cs typeface="Helvetica" charset="0"/>
                </a:endParaRPr>
              </a:p>
            </p:txBody>
          </p:sp>
          <p:sp>
            <p:nvSpPr>
              <p:cNvPr id="13393" name="Oval 13"/>
              <p:cNvSpPr>
                <a:spLocks noChangeAspect="1" noChangeArrowheads="1"/>
              </p:cNvSpPr>
              <p:nvPr/>
            </p:nvSpPr>
            <p:spPr bwMode="auto">
              <a:xfrm>
                <a:off x="3360" y="2400"/>
                <a:ext cx="240" cy="240"/>
              </a:xfrm>
              <a:prstGeom prst="ellipse">
                <a:avLst/>
              </a:prstGeom>
              <a:solidFill>
                <a:srgbClr val="B60638"/>
              </a:solidFill>
              <a:ln w="9525">
                <a:solidFill>
                  <a:schemeClr val="tx1"/>
                </a:solidFill>
                <a:round/>
                <a:headEnd/>
                <a:tailEnd/>
              </a:ln>
            </p:spPr>
            <p:txBody>
              <a:bodyPr wrap="none" anchor="ctr"/>
              <a:lstStyle/>
              <a:p>
                <a:endParaRPr lang="en-US" sz="1800">
                  <a:latin typeface="Helvetica" charset="0"/>
                  <a:cs typeface="Helvetica" charset="0"/>
                </a:endParaRPr>
              </a:p>
            </p:txBody>
          </p:sp>
          <p:sp>
            <p:nvSpPr>
              <p:cNvPr id="13394" name="Oval 14"/>
              <p:cNvSpPr>
                <a:spLocks noChangeAspect="1" noChangeArrowheads="1"/>
              </p:cNvSpPr>
              <p:nvPr/>
            </p:nvSpPr>
            <p:spPr bwMode="auto">
              <a:xfrm>
                <a:off x="3264" y="2304"/>
                <a:ext cx="240" cy="240"/>
              </a:xfrm>
              <a:prstGeom prst="ellipse">
                <a:avLst/>
              </a:prstGeom>
              <a:solidFill>
                <a:srgbClr val="2C07B5"/>
              </a:solidFill>
              <a:ln w="9525">
                <a:solidFill>
                  <a:schemeClr val="tx1"/>
                </a:solidFill>
                <a:round/>
                <a:headEnd/>
                <a:tailEnd/>
              </a:ln>
            </p:spPr>
            <p:txBody>
              <a:bodyPr wrap="none" anchor="ctr"/>
              <a:lstStyle/>
              <a:p>
                <a:endParaRPr lang="en-US" sz="1800">
                  <a:latin typeface="Helvetica" charset="0"/>
                  <a:cs typeface="Helvetica" charset="0"/>
                </a:endParaRPr>
              </a:p>
            </p:txBody>
          </p:sp>
          <p:sp>
            <p:nvSpPr>
              <p:cNvPr id="13395" name="Oval 15"/>
              <p:cNvSpPr>
                <a:spLocks noChangeAspect="1" noChangeArrowheads="1"/>
              </p:cNvSpPr>
              <p:nvPr/>
            </p:nvSpPr>
            <p:spPr bwMode="auto">
              <a:xfrm>
                <a:off x="3264" y="2160"/>
                <a:ext cx="240" cy="240"/>
              </a:xfrm>
              <a:prstGeom prst="ellipse">
                <a:avLst/>
              </a:prstGeom>
              <a:solidFill>
                <a:srgbClr val="B60638"/>
              </a:solidFill>
              <a:ln w="9525">
                <a:solidFill>
                  <a:schemeClr val="tx1"/>
                </a:solidFill>
                <a:round/>
                <a:headEnd/>
                <a:tailEnd/>
              </a:ln>
            </p:spPr>
            <p:txBody>
              <a:bodyPr wrap="none" anchor="ctr"/>
              <a:lstStyle/>
              <a:p>
                <a:endParaRPr lang="en-US" sz="1800">
                  <a:latin typeface="Helvetica" charset="0"/>
                  <a:cs typeface="Helvetica" charset="0"/>
                </a:endParaRPr>
              </a:p>
            </p:txBody>
          </p:sp>
          <p:sp>
            <p:nvSpPr>
              <p:cNvPr id="13396" name="Oval 16"/>
              <p:cNvSpPr>
                <a:spLocks noChangeAspect="1" noChangeArrowheads="1"/>
              </p:cNvSpPr>
              <p:nvPr/>
            </p:nvSpPr>
            <p:spPr bwMode="auto">
              <a:xfrm>
                <a:off x="3552" y="2064"/>
                <a:ext cx="240" cy="240"/>
              </a:xfrm>
              <a:prstGeom prst="ellipse">
                <a:avLst/>
              </a:prstGeom>
              <a:solidFill>
                <a:srgbClr val="B60638"/>
              </a:solidFill>
              <a:ln w="9525">
                <a:solidFill>
                  <a:schemeClr val="tx1"/>
                </a:solidFill>
                <a:round/>
                <a:headEnd/>
                <a:tailEnd/>
              </a:ln>
            </p:spPr>
            <p:txBody>
              <a:bodyPr wrap="none" anchor="ctr"/>
              <a:lstStyle/>
              <a:p>
                <a:endParaRPr lang="en-US" sz="1800">
                  <a:latin typeface="Helvetica" charset="0"/>
                  <a:cs typeface="Helvetica" charset="0"/>
                </a:endParaRPr>
              </a:p>
            </p:txBody>
          </p:sp>
          <p:sp>
            <p:nvSpPr>
              <p:cNvPr id="13397" name="Oval 17"/>
              <p:cNvSpPr>
                <a:spLocks noChangeAspect="1" noChangeArrowheads="1"/>
              </p:cNvSpPr>
              <p:nvPr/>
            </p:nvSpPr>
            <p:spPr bwMode="auto">
              <a:xfrm>
                <a:off x="3648" y="2256"/>
                <a:ext cx="240" cy="240"/>
              </a:xfrm>
              <a:prstGeom prst="ellipse">
                <a:avLst/>
              </a:prstGeom>
              <a:solidFill>
                <a:srgbClr val="2C07B5"/>
              </a:solidFill>
              <a:ln w="9525">
                <a:solidFill>
                  <a:schemeClr val="tx1"/>
                </a:solidFill>
                <a:round/>
                <a:headEnd/>
                <a:tailEnd/>
              </a:ln>
            </p:spPr>
            <p:txBody>
              <a:bodyPr wrap="none" anchor="ctr"/>
              <a:lstStyle/>
              <a:p>
                <a:endParaRPr lang="en-US" sz="1800">
                  <a:latin typeface="Helvetica" charset="0"/>
                  <a:cs typeface="Helvetica" charset="0"/>
                </a:endParaRPr>
              </a:p>
            </p:txBody>
          </p:sp>
          <p:sp>
            <p:nvSpPr>
              <p:cNvPr id="13398" name="Oval 18"/>
              <p:cNvSpPr>
                <a:spLocks noChangeAspect="1" noChangeArrowheads="1"/>
              </p:cNvSpPr>
              <p:nvPr/>
            </p:nvSpPr>
            <p:spPr bwMode="auto">
              <a:xfrm>
                <a:off x="3456" y="2208"/>
                <a:ext cx="240" cy="240"/>
              </a:xfrm>
              <a:prstGeom prst="ellipse">
                <a:avLst/>
              </a:prstGeom>
              <a:solidFill>
                <a:srgbClr val="B60638"/>
              </a:solidFill>
              <a:ln w="9525">
                <a:solidFill>
                  <a:schemeClr val="tx1"/>
                </a:solidFill>
                <a:round/>
                <a:headEnd/>
                <a:tailEnd/>
              </a:ln>
            </p:spPr>
            <p:txBody>
              <a:bodyPr wrap="none" anchor="ctr"/>
              <a:lstStyle/>
              <a:p>
                <a:endParaRPr lang="en-US" sz="1800">
                  <a:latin typeface="Helvetica" charset="0"/>
                  <a:cs typeface="Helvetica" charset="0"/>
                </a:endParaRPr>
              </a:p>
            </p:txBody>
          </p:sp>
        </p:grpSp>
        <p:grpSp>
          <p:nvGrpSpPr>
            <p:cNvPr id="13385" name="Group 19"/>
            <p:cNvGrpSpPr>
              <a:grpSpLocks/>
            </p:cNvGrpSpPr>
            <p:nvPr/>
          </p:nvGrpSpPr>
          <p:grpSpPr bwMode="auto">
            <a:xfrm>
              <a:off x="3360" y="2880"/>
              <a:ext cx="384" cy="432"/>
              <a:chOff x="3504" y="2784"/>
              <a:chExt cx="384" cy="432"/>
            </a:xfrm>
          </p:grpSpPr>
          <p:sp>
            <p:nvSpPr>
              <p:cNvPr id="13386" name="Oval 20"/>
              <p:cNvSpPr>
                <a:spLocks noChangeAspect="1" noChangeArrowheads="1"/>
              </p:cNvSpPr>
              <p:nvPr/>
            </p:nvSpPr>
            <p:spPr bwMode="auto">
              <a:xfrm>
                <a:off x="3504" y="2928"/>
                <a:ext cx="240" cy="240"/>
              </a:xfrm>
              <a:prstGeom prst="ellipse">
                <a:avLst/>
              </a:prstGeom>
              <a:solidFill>
                <a:srgbClr val="2C07B5"/>
              </a:solidFill>
              <a:ln w="9525">
                <a:solidFill>
                  <a:schemeClr val="tx1"/>
                </a:solidFill>
                <a:round/>
                <a:headEnd/>
                <a:tailEnd/>
              </a:ln>
            </p:spPr>
            <p:txBody>
              <a:bodyPr wrap="none" anchor="ctr"/>
              <a:lstStyle/>
              <a:p>
                <a:endParaRPr lang="en-US" sz="1800">
                  <a:latin typeface="Helvetica" charset="0"/>
                  <a:cs typeface="Helvetica" charset="0"/>
                </a:endParaRPr>
              </a:p>
            </p:txBody>
          </p:sp>
          <p:sp>
            <p:nvSpPr>
              <p:cNvPr id="13387" name="Oval 21"/>
              <p:cNvSpPr>
                <a:spLocks noChangeAspect="1" noChangeArrowheads="1"/>
              </p:cNvSpPr>
              <p:nvPr/>
            </p:nvSpPr>
            <p:spPr bwMode="auto">
              <a:xfrm>
                <a:off x="3648" y="2976"/>
                <a:ext cx="240" cy="240"/>
              </a:xfrm>
              <a:prstGeom prst="ellipse">
                <a:avLst/>
              </a:prstGeom>
              <a:solidFill>
                <a:srgbClr val="B60638"/>
              </a:solidFill>
              <a:ln w="9525">
                <a:solidFill>
                  <a:schemeClr val="tx1"/>
                </a:solidFill>
                <a:round/>
                <a:headEnd/>
                <a:tailEnd/>
              </a:ln>
            </p:spPr>
            <p:txBody>
              <a:bodyPr wrap="none" anchor="ctr"/>
              <a:lstStyle/>
              <a:p>
                <a:endParaRPr lang="en-US" sz="1800">
                  <a:latin typeface="Helvetica" charset="0"/>
                  <a:cs typeface="Helvetica" charset="0"/>
                </a:endParaRPr>
              </a:p>
            </p:txBody>
          </p:sp>
          <p:sp>
            <p:nvSpPr>
              <p:cNvPr id="13388" name="Oval 22"/>
              <p:cNvSpPr>
                <a:spLocks noChangeAspect="1" noChangeArrowheads="1"/>
              </p:cNvSpPr>
              <p:nvPr/>
            </p:nvSpPr>
            <p:spPr bwMode="auto">
              <a:xfrm>
                <a:off x="3600" y="2784"/>
                <a:ext cx="240" cy="240"/>
              </a:xfrm>
              <a:prstGeom prst="ellipse">
                <a:avLst/>
              </a:prstGeom>
              <a:solidFill>
                <a:srgbClr val="2C07B5"/>
              </a:solidFill>
              <a:ln w="9525">
                <a:solidFill>
                  <a:schemeClr val="tx1"/>
                </a:solidFill>
                <a:round/>
                <a:headEnd/>
                <a:tailEnd/>
              </a:ln>
            </p:spPr>
            <p:txBody>
              <a:bodyPr wrap="none" anchor="ctr"/>
              <a:lstStyle/>
              <a:p>
                <a:endParaRPr lang="en-US" sz="1800">
                  <a:latin typeface="Helvetica" charset="0"/>
                  <a:cs typeface="Helvetica" charset="0"/>
                </a:endParaRPr>
              </a:p>
            </p:txBody>
          </p:sp>
        </p:grpSp>
      </p:grpSp>
      <p:sp>
        <p:nvSpPr>
          <p:cNvPr id="18494" name="Text Box 23"/>
          <p:cNvSpPr txBox="1">
            <a:spLocks noChangeArrowheads="1"/>
          </p:cNvSpPr>
          <p:nvPr/>
        </p:nvSpPr>
        <p:spPr bwMode="auto">
          <a:xfrm>
            <a:off x="0" y="24003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1800" b="0" dirty="0" smtClean="0">
                <a:solidFill>
                  <a:srgbClr val="0000FF"/>
                </a:solidFill>
                <a:latin typeface="Helvetica"/>
                <a:ea typeface="+mn-ea"/>
                <a:cs typeface="Helvetica"/>
              </a:rPr>
              <a:t>80</a:t>
            </a:r>
            <a:r>
              <a:rPr lang="en-US" sz="1800" b="0" dirty="0">
                <a:solidFill>
                  <a:srgbClr val="0000FF"/>
                </a:solidFill>
                <a:latin typeface="Helvetica"/>
                <a:ea typeface="+mn-ea"/>
                <a:cs typeface="Helvetica"/>
              </a:rPr>
              <a:t>% </a:t>
            </a:r>
            <a:r>
              <a:rPr lang="en-US" sz="1800" b="0" dirty="0" smtClean="0">
                <a:solidFill>
                  <a:srgbClr val="0000FF"/>
                </a:solidFill>
                <a:latin typeface="Helvetica"/>
                <a:ea typeface="+mn-ea"/>
                <a:cs typeface="Helvetica"/>
              </a:rPr>
              <a:t>polarized electrons:</a:t>
            </a:r>
            <a:br>
              <a:rPr lang="en-US" sz="1800" b="0" dirty="0" smtClean="0">
                <a:solidFill>
                  <a:srgbClr val="0000FF"/>
                </a:solidFill>
                <a:latin typeface="Helvetica"/>
                <a:ea typeface="+mn-ea"/>
                <a:cs typeface="Helvetica"/>
              </a:rPr>
            </a:br>
            <a:r>
              <a:rPr lang="en-US" sz="1800" b="0" dirty="0" smtClean="0">
                <a:solidFill>
                  <a:srgbClr val="0000FF"/>
                </a:solidFill>
                <a:latin typeface="Helvetica"/>
                <a:ea typeface="+mn-ea"/>
                <a:cs typeface="Helvetica"/>
              </a:rPr>
              <a:t>6.6 – 21.2 Ge</a:t>
            </a:r>
            <a:r>
              <a:rPr lang="en-US" sz="1800" b="0" dirty="0">
                <a:solidFill>
                  <a:srgbClr val="0000FF"/>
                </a:solidFill>
                <a:latin typeface="Helvetica"/>
                <a:ea typeface="+mn-ea"/>
                <a:cs typeface="Helvetica"/>
              </a:rPr>
              <a:t>V</a:t>
            </a:r>
          </a:p>
        </p:txBody>
      </p:sp>
      <p:sp>
        <p:nvSpPr>
          <p:cNvPr id="18495" name="Text Box 24"/>
          <p:cNvSpPr txBox="1">
            <a:spLocks noChangeArrowheads="1"/>
          </p:cNvSpPr>
          <p:nvPr/>
        </p:nvSpPr>
        <p:spPr bwMode="auto">
          <a:xfrm>
            <a:off x="6629400" y="365760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1800" b="0" dirty="0">
                <a:solidFill>
                  <a:srgbClr val="0000FF"/>
                </a:solidFill>
                <a:latin typeface="Helvetica"/>
                <a:ea typeface="+mn-ea"/>
                <a:cs typeface="Helvetica"/>
              </a:rPr>
              <a:t>Pol. light ions (</a:t>
            </a:r>
            <a:r>
              <a:rPr lang="en-US" sz="1800" b="0" dirty="0" smtClean="0">
                <a:solidFill>
                  <a:srgbClr val="0000FF"/>
                </a:solidFill>
                <a:latin typeface="Helvetica"/>
                <a:ea typeface="+mn-ea"/>
                <a:cs typeface="Helvetica"/>
              </a:rPr>
              <a:t>He-3</a:t>
            </a:r>
            <a:r>
              <a:rPr lang="en-US" sz="1800" b="0" dirty="0">
                <a:solidFill>
                  <a:srgbClr val="0000FF"/>
                </a:solidFill>
                <a:latin typeface="Helvetica"/>
                <a:ea typeface="+mn-ea"/>
                <a:cs typeface="Helvetica"/>
              </a:rPr>
              <a:t>) </a:t>
            </a:r>
            <a:br>
              <a:rPr lang="en-US" sz="1800" b="0" dirty="0">
                <a:solidFill>
                  <a:srgbClr val="0000FF"/>
                </a:solidFill>
                <a:latin typeface="Helvetica"/>
                <a:ea typeface="+mn-ea"/>
                <a:cs typeface="Helvetica"/>
              </a:rPr>
            </a:br>
            <a:r>
              <a:rPr lang="en-US" sz="1800" b="0" dirty="0" smtClean="0">
                <a:solidFill>
                  <a:srgbClr val="0000FF"/>
                </a:solidFill>
                <a:latin typeface="Helvetica"/>
                <a:ea typeface="+mn-ea"/>
                <a:cs typeface="Helvetica"/>
              </a:rPr>
              <a:t>17 - 167 (184*</a:t>
            </a:r>
            <a:r>
              <a:rPr lang="en-US" sz="1800" b="0" dirty="0">
                <a:solidFill>
                  <a:srgbClr val="0000FF"/>
                </a:solidFill>
                <a:latin typeface="Helvetica"/>
                <a:ea typeface="+mn-ea"/>
                <a:cs typeface="Helvetica"/>
              </a:rPr>
              <a:t>) GeV/u</a:t>
            </a:r>
          </a:p>
        </p:txBody>
      </p:sp>
      <p:sp>
        <p:nvSpPr>
          <p:cNvPr id="18496" name="Text Box 25"/>
          <p:cNvSpPr txBox="1">
            <a:spLocks noChangeArrowheads="1"/>
          </p:cNvSpPr>
          <p:nvPr/>
        </p:nvSpPr>
        <p:spPr bwMode="auto">
          <a:xfrm>
            <a:off x="6629400" y="2514600"/>
            <a:ext cx="2401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1800" b="0" dirty="0">
                <a:solidFill>
                  <a:srgbClr val="0000FF"/>
                </a:solidFill>
                <a:latin typeface="Helvetica"/>
                <a:ea typeface="+mn-ea"/>
                <a:cs typeface="Helvetica"/>
              </a:rPr>
              <a:t>Light ions (d</a:t>
            </a:r>
            <a:r>
              <a:rPr lang="en-US" sz="1800" b="0" dirty="0" smtClean="0">
                <a:solidFill>
                  <a:srgbClr val="0000FF"/>
                </a:solidFill>
                <a:latin typeface="Helvetica"/>
                <a:ea typeface="+mn-ea"/>
                <a:cs typeface="Helvetica"/>
              </a:rPr>
              <a:t>, Si, Cu</a:t>
            </a:r>
            <a:r>
              <a:rPr lang="en-US" sz="1800" b="0" dirty="0">
                <a:solidFill>
                  <a:srgbClr val="0000FF"/>
                </a:solidFill>
                <a:latin typeface="Helvetica"/>
                <a:ea typeface="+mn-ea"/>
                <a:cs typeface="Helvetica"/>
              </a:rPr>
              <a:t>)</a:t>
            </a:r>
          </a:p>
          <a:p>
            <a:pPr algn="l">
              <a:defRPr/>
            </a:pPr>
            <a:r>
              <a:rPr lang="en-US" sz="1800" b="0" dirty="0">
                <a:solidFill>
                  <a:srgbClr val="0000FF"/>
                </a:solidFill>
                <a:latin typeface="Helvetica"/>
                <a:ea typeface="+mn-ea"/>
                <a:cs typeface="Helvetica"/>
              </a:rPr>
              <a:t>Heavy ions (Au</a:t>
            </a:r>
            <a:r>
              <a:rPr lang="en-US" sz="1800" b="0" dirty="0" smtClean="0">
                <a:solidFill>
                  <a:srgbClr val="0000FF"/>
                </a:solidFill>
                <a:latin typeface="Helvetica"/>
                <a:ea typeface="+mn-ea"/>
                <a:cs typeface="Helvetica"/>
              </a:rPr>
              <a:t>, U</a:t>
            </a:r>
            <a:r>
              <a:rPr lang="en-US" sz="1800" b="0" dirty="0">
                <a:solidFill>
                  <a:srgbClr val="0000FF"/>
                </a:solidFill>
                <a:latin typeface="Helvetica"/>
                <a:ea typeface="+mn-ea"/>
                <a:cs typeface="Helvetica"/>
              </a:rPr>
              <a:t>)</a:t>
            </a:r>
          </a:p>
          <a:p>
            <a:pPr algn="l">
              <a:defRPr/>
            </a:pPr>
            <a:r>
              <a:rPr lang="en-US" sz="1800" b="0" dirty="0">
                <a:solidFill>
                  <a:srgbClr val="0000FF"/>
                </a:solidFill>
                <a:latin typeface="Helvetica"/>
                <a:ea typeface="+mn-ea"/>
                <a:cs typeface="Helvetica"/>
              </a:rPr>
              <a:t>1</a:t>
            </a:r>
            <a:r>
              <a:rPr lang="en-US" sz="1800" b="0" dirty="0" smtClean="0">
                <a:solidFill>
                  <a:srgbClr val="0000FF"/>
                </a:solidFill>
                <a:latin typeface="Helvetica"/>
                <a:ea typeface="+mn-ea"/>
                <a:cs typeface="Helvetica"/>
              </a:rPr>
              <a:t>0 </a:t>
            </a:r>
            <a:r>
              <a:rPr lang="en-US" sz="1800" b="0" dirty="0">
                <a:solidFill>
                  <a:srgbClr val="0000FF"/>
                </a:solidFill>
                <a:latin typeface="Helvetica"/>
                <a:ea typeface="+mn-ea"/>
                <a:cs typeface="Helvetica"/>
              </a:rPr>
              <a:t>- 100 (</a:t>
            </a:r>
            <a:r>
              <a:rPr lang="en-US" sz="1800" b="0" dirty="0" smtClean="0">
                <a:solidFill>
                  <a:srgbClr val="0000FF"/>
                </a:solidFill>
                <a:latin typeface="Helvetica"/>
                <a:ea typeface="+mn-ea"/>
                <a:cs typeface="Helvetica"/>
              </a:rPr>
              <a:t>110</a:t>
            </a:r>
            <a:r>
              <a:rPr lang="en-US" sz="1800" b="0" dirty="0">
                <a:solidFill>
                  <a:srgbClr val="0000FF"/>
                </a:solidFill>
                <a:latin typeface="Helvetica"/>
                <a:ea typeface="+mn-ea"/>
                <a:cs typeface="Helvetica"/>
              </a:rPr>
              <a:t>*) GeV/u</a:t>
            </a:r>
          </a:p>
        </p:txBody>
      </p:sp>
      <p:sp>
        <p:nvSpPr>
          <p:cNvPr id="18497" name="Text Box 26"/>
          <p:cNvSpPr txBox="1">
            <a:spLocks noChangeArrowheads="1"/>
          </p:cNvSpPr>
          <p:nvPr/>
        </p:nvSpPr>
        <p:spPr bwMode="auto">
          <a:xfrm>
            <a:off x="6629400" y="1485900"/>
            <a:ext cx="2643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1800" b="0" dirty="0">
                <a:solidFill>
                  <a:srgbClr val="0000FF"/>
                </a:solidFill>
                <a:latin typeface="Helvetica"/>
                <a:ea typeface="+mn-ea"/>
                <a:cs typeface="Helvetica"/>
              </a:rPr>
              <a:t>70% polarized protons </a:t>
            </a:r>
          </a:p>
          <a:p>
            <a:pPr algn="l">
              <a:defRPr/>
            </a:pPr>
            <a:r>
              <a:rPr lang="en-US" sz="1800" b="0" dirty="0" smtClean="0">
                <a:solidFill>
                  <a:srgbClr val="0000FF"/>
                </a:solidFill>
                <a:latin typeface="Helvetica"/>
                <a:ea typeface="+mn-ea"/>
                <a:cs typeface="Helvetica"/>
              </a:rPr>
              <a:t>25 </a:t>
            </a:r>
            <a:r>
              <a:rPr lang="en-US" sz="1800" b="0" dirty="0">
                <a:solidFill>
                  <a:srgbClr val="0000FF"/>
                </a:solidFill>
                <a:latin typeface="Helvetica"/>
                <a:ea typeface="+mn-ea"/>
                <a:cs typeface="Helvetica"/>
              </a:rPr>
              <a:t>- 250 </a:t>
            </a:r>
            <a:r>
              <a:rPr lang="en-US" sz="1800" b="0" dirty="0" smtClean="0">
                <a:solidFill>
                  <a:srgbClr val="0000FF"/>
                </a:solidFill>
                <a:latin typeface="Helvetica"/>
                <a:ea typeface="+mn-ea"/>
                <a:cs typeface="Helvetica"/>
              </a:rPr>
              <a:t>(275*</a:t>
            </a:r>
            <a:r>
              <a:rPr lang="en-US" sz="1800" b="0" dirty="0">
                <a:solidFill>
                  <a:srgbClr val="0000FF"/>
                </a:solidFill>
                <a:latin typeface="Helvetica"/>
                <a:ea typeface="+mn-ea"/>
                <a:cs typeface="Helvetica"/>
              </a:rPr>
              <a:t>) GeV</a:t>
            </a:r>
          </a:p>
        </p:txBody>
      </p:sp>
      <p:sp>
        <p:nvSpPr>
          <p:cNvPr id="13320" name="AutoShape 27"/>
          <p:cNvSpPr>
            <a:spLocks/>
          </p:cNvSpPr>
          <p:nvPr/>
        </p:nvSpPr>
        <p:spPr bwMode="auto">
          <a:xfrm>
            <a:off x="3086100" y="2286000"/>
            <a:ext cx="46037" cy="1143000"/>
          </a:xfrm>
          <a:prstGeom prst="rightBrace">
            <a:avLst>
              <a:gd name="adj1" fmla="val 156783"/>
              <a:gd name="adj2" fmla="val 50000"/>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Helvetica" charset="0"/>
              <a:cs typeface="Helvetica" charset="0"/>
            </a:endParaRPr>
          </a:p>
        </p:txBody>
      </p:sp>
      <p:sp>
        <p:nvSpPr>
          <p:cNvPr id="13321" name="AutoShape 28"/>
          <p:cNvSpPr>
            <a:spLocks/>
          </p:cNvSpPr>
          <p:nvPr/>
        </p:nvSpPr>
        <p:spPr bwMode="auto">
          <a:xfrm>
            <a:off x="5430838" y="1346200"/>
            <a:ext cx="71437" cy="2971800"/>
          </a:xfrm>
          <a:prstGeom prst="leftBrace">
            <a:avLst>
              <a:gd name="adj1" fmla="val 324136"/>
              <a:gd name="adj2" fmla="val 50000"/>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Helvetica" charset="0"/>
              <a:cs typeface="Helvetica" charset="0"/>
            </a:endParaRPr>
          </a:p>
        </p:txBody>
      </p:sp>
      <p:sp>
        <p:nvSpPr>
          <p:cNvPr id="13322" name="Line 29"/>
          <p:cNvSpPr>
            <a:spLocks noChangeShapeType="1"/>
          </p:cNvSpPr>
          <p:nvPr/>
        </p:nvSpPr>
        <p:spPr bwMode="auto">
          <a:xfrm>
            <a:off x="3221038" y="2870200"/>
            <a:ext cx="784225" cy="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323" name="Line 30"/>
          <p:cNvSpPr>
            <a:spLocks noChangeShapeType="1"/>
          </p:cNvSpPr>
          <p:nvPr/>
        </p:nvSpPr>
        <p:spPr bwMode="auto">
          <a:xfrm flipH="1">
            <a:off x="4503738" y="2870200"/>
            <a:ext cx="784225" cy="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324" name="Line 31"/>
          <p:cNvSpPr>
            <a:spLocks noChangeShapeType="1"/>
          </p:cNvSpPr>
          <p:nvPr/>
        </p:nvSpPr>
        <p:spPr bwMode="auto">
          <a:xfrm flipV="1">
            <a:off x="2628900" y="2743200"/>
            <a:ext cx="0" cy="304800"/>
          </a:xfrm>
          <a:prstGeom prst="line">
            <a:avLst/>
          </a:prstGeom>
          <a:noFill/>
          <a:ln w="28575">
            <a:solidFill>
              <a:srgbClr val="F7360F"/>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325" name="Line 33"/>
          <p:cNvSpPr>
            <a:spLocks noChangeShapeType="1"/>
          </p:cNvSpPr>
          <p:nvPr/>
        </p:nvSpPr>
        <p:spPr bwMode="auto">
          <a:xfrm flipV="1">
            <a:off x="6284913" y="1574800"/>
            <a:ext cx="0" cy="304800"/>
          </a:xfrm>
          <a:prstGeom prst="line">
            <a:avLst/>
          </a:prstGeom>
          <a:noFill/>
          <a:ln w="28575">
            <a:solidFill>
              <a:srgbClr val="F7360F"/>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326" name="Line 34"/>
          <p:cNvSpPr>
            <a:spLocks noChangeShapeType="1"/>
          </p:cNvSpPr>
          <p:nvPr/>
        </p:nvSpPr>
        <p:spPr bwMode="auto">
          <a:xfrm flipV="1">
            <a:off x="6356350" y="3860800"/>
            <a:ext cx="0" cy="304800"/>
          </a:xfrm>
          <a:prstGeom prst="line">
            <a:avLst/>
          </a:prstGeom>
          <a:noFill/>
          <a:ln w="28575">
            <a:solidFill>
              <a:srgbClr val="F7360F"/>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327" name="AutoShape 37"/>
          <p:cNvSpPr>
            <a:spLocks noChangeArrowheads="1"/>
          </p:cNvSpPr>
          <p:nvPr/>
        </p:nvSpPr>
        <p:spPr bwMode="auto">
          <a:xfrm>
            <a:off x="4005263" y="2565400"/>
            <a:ext cx="498475" cy="609600"/>
          </a:xfrm>
          <a:prstGeom prst="irregularSeal1">
            <a:avLst/>
          </a:prstGeom>
          <a:solidFill>
            <a:schemeClr val="accent1"/>
          </a:solidFill>
          <a:ln w="9525">
            <a:solidFill>
              <a:schemeClr val="tx1"/>
            </a:solidFill>
            <a:miter lim="800000"/>
            <a:headEnd/>
            <a:tailEnd/>
          </a:ln>
        </p:spPr>
        <p:txBody>
          <a:bodyPr wrap="none" anchor="ctr"/>
          <a:lstStyle/>
          <a:p>
            <a:endParaRPr lang="en-US" sz="1800">
              <a:latin typeface="Helvetica" charset="0"/>
              <a:cs typeface="Helvetica" charset="0"/>
            </a:endParaRPr>
          </a:p>
        </p:txBody>
      </p:sp>
      <p:sp>
        <p:nvSpPr>
          <p:cNvPr id="18508" name="Text Box 39"/>
          <p:cNvSpPr txBox="1">
            <a:spLocks noChangeArrowheads="1"/>
          </p:cNvSpPr>
          <p:nvPr/>
        </p:nvSpPr>
        <p:spPr bwMode="auto">
          <a:xfrm>
            <a:off x="730250" y="4457700"/>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latin typeface="Helvetica"/>
                <a:ea typeface="+mn-ea"/>
                <a:cs typeface="Helvetica"/>
              </a:rPr>
              <a:t>Center-of-mass </a:t>
            </a:r>
            <a:r>
              <a:rPr lang="en-US" sz="2000" dirty="0">
                <a:latin typeface="Helvetica"/>
                <a:ea typeface="+mn-ea"/>
                <a:cs typeface="Helvetica"/>
              </a:rPr>
              <a:t>energy range</a:t>
            </a:r>
            <a:r>
              <a:rPr lang="en-US" sz="2000" dirty="0" smtClean="0">
                <a:latin typeface="Helvetica"/>
                <a:ea typeface="+mn-ea"/>
                <a:cs typeface="Helvetica"/>
              </a:rPr>
              <a:t>: 30 – 145 </a:t>
            </a:r>
            <a:r>
              <a:rPr lang="en-US" sz="2000" dirty="0">
                <a:latin typeface="Helvetica"/>
                <a:ea typeface="+mn-ea"/>
                <a:cs typeface="Helvetica"/>
              </a:rPr>
              <a:t>GeV</a:t>
            </a:r>
          </a:p>
          <a:p>
            <a:pPr>
              <a:defRPr/>
            </a:pPr>
            <a:r>
              <a:rPr lang="en-US" sz="2000" dirty="0">
                <a:latin typeface="Helvetica"/>
                <a:ea typeface="+mn-ea"/>
                <a:cs typeface="Helvetica"/>
              </a:rPr>
              <a:t>Any polarization direction in </a:t>
            </a:r>
            <a:r>
              <a:rPr lang="en-US" sz="2000" dirty="0" smtClean="0">
                <a:latin typeface="Helvetica"/>
                <a:ea typeface="+mn-ea"/>
                <a:cs typeface="Helvetica"/>
              </a:rPr>
              <a:t>electron-hadron </a:t>
            </a:r>
            <a:r>
              <a:rPr lang="en-US" sz="2000" dirty="0">
                <a:latin typeface="Helvetica"/>
                <a:ea typeface="+mn-ea"/>
                <a:cs typeface="Helvetica"/>
              </a:rPr>
              <a:t>collisions</a:t>
            </a:r>
          </a:p>
        </p:txBody>
      </p:sp>
      <p:pic>
        <p:nvPicPr>
          <p:cNvPr id="1333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900" y="1647825"/>
            <a:ext cx="984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31" name="Group 203"/>
          <p:cNvGrpSpPr>
            <a:grpSpLocks/>
          </p:cNvGrpSpPr>
          <p:nvPr/>
        </p:nvGrpSpPr>
        <p:grpSpPr bwMode="auto">
          <a:xfrm flipH="1">
            <a:off x="633413" y="5222875"/>
            <a:ext cx="7888287" cy="1182688"/>
            <a:chOff x="263385" y="1120049"/>
            <a:chExt cx="8760615" cy="1373200"/>
          </a:xfrm>
        </p:grpSpPr>
        <p:sp>
          <p:nvSpPr>
            <p:cNvPr id="205" name="Oval 204"/>
            <p:cNvSpPr/>
            <p:nvPr/>
          </p:nvSpPr>
          <p:spPr>
            <a:xfrm>
              <a:off x="263385" y="167117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06" name="Oval 205"/>
            <p:cNvSpPr/>
            <p:nvPr/>
          </p:nvSpPr>
          <p:spPr>
            <a:xfrm>
              <a:off x="787011" y="1667486"/>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07" name="Oval 206"/>
            <p:cNvSpPr/>
            <p:nvPr/>
          </p:nvSpPr>
          <p:spPr>
            <a:xfrm>
              <a:off x="1360005" y="1673015"/>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08" name="Oval 207"/>
            <p:cNvSpPr/>
            <p:nvPr/>
          </p:nvSpPr>
          <p:spPr>
            <a:xfrm>
              <a:off x="1892447" y="1680388"/>
              <a:ext cx="410791"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cxnSp>
          <p:nvCxnSpPr>
            <p:cNvPr id="209" name="Straight Arrow Connector 208"/>
            <p:cNvCxnSpPr/>
            <p:nvPr/>
          </p:nvCxnSpPr>
          <p:spPr>
            <a:xfrm>
              <a:off x="302172" y="1591913"/>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0" name="Straight Arrow Connector 209"/>
            <p:cNvCxnSpPr/>
            <p:nvPr/>
          </p:nvCxnSpPr>
          <p:spPr>
            <a:xfrm>
              <a:off x="1432289" y="1588227"/>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1" name="Straight Arrow Connector 210"/>
            <p:cNvCxnSpPr/>
            <p:nvPr/>
          </p:nvCxnSpPr>
          <p:spPr>
            <a:xfrm flipH="1">
              <a:off x="816984" y="1588227"/>
              <a:ext cx="320876"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2" name="Straight Arrow Connector 211"/>
            <p:cNvCxnSpPr/>
            <p:nvPr/>
          </p:nvCxnSpPr>
          <p:spPr>
            <a:xfrm flipH="1">
              <a:off x="1925944" y="1575325"/>
              <a:ext cx="322639"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3" name="Oval 212"/>
            <p:cNvSpPr/>
            <p:nvPr/>
          </p:nvSpPr>
          <p:spPr>
            <a:xfrm>
              <a:off x="4857904" y="1907105"/>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14" name="Oval 213"/>
            <p:cNvSpPr/>
            <p:nvPr/>
          </p:nvSpPr>
          <p:spPr>
            <a:xfrm>
              <a:off x="5381530" y="1903418"/>
              <a:ext cx="410792"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15" name="Oval 214"/>
            <p:cNvSpPr/>
            <p:nvPr/>
          </p:nvSpPr>
          <p:spPr>
            <a:xfrm>
              <a:off x="7008830" y="1899732"/>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16" name="Oval 215"/>
            <p:cNvSpPr/>
            <p:nvPr/>
          </p:nvSpPr>
          <p:spPr>
            <a:xfrm>
              <a:off x="7543035" y="1905261"/>
              <a:ext cx="410792"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cxnSp>
          <p:nvCxnSpPr>
            <p:cNvPr id="217" name="Straight Arrow Connector 216"/>
            <p:cNvCxnSpPr/>
            <p:nvPr/>
          </p:nvCxnSpPr>
          <p:spPr>
            <a:xfrm>
              <a:off x="7613557" y="1818630"/>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218" name="Straight Arrow Connector 217"/>
            <p:cNvCxnSpPr/>
            <p:nvPr/>
          </p:nvCxnSpPr>
          <p:spPr>
            <a:xfrm>
              <a:off x="7081114" y="1814944"/>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219" name="Straight Arrow Connector 218"/>
            <p:cNvCxnSpPr/>
            <p:nvPr/>
          </p:nvCxnSpPr>
          <p:spPr>
            <a:xfrm flipH="1">
              <a:off x="4845562" y="1814944"/>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220" name="Straight Arrow Connector 219"/>
            <p:cNvCxnSpPr/>
            <p:nvPr/>
          </p:nvCxnSpPr>
          <p:spPr>
            <a:xfrm flipH="1">
              <a:off x="5416791" y="1820473"/>
              <a:ext cx="322639"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221" name="Oval 220"/>
            <p:cNvSpPr/>
            <p:nvPr/>
          </p:nvSpPr>
          <p:spPr>
            <a:xfrm>
              <a:off x="5949234" y="1921851"/>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22" name="Oval 221"/>
            <p:cNvSpPr/>
            <p:nvPr/>
          </p:nvSpPr>
          <p:spPr>
            <a:xfrm>
              <a:off x="6472861" y="1918164"/>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cxnSp>
          <p:nvCxnSpPr>
            <p:cNvPr id="223" name="Straight Arrow Connector 222"/>
            <p:cNvCxnSpPr/>
            <p:nvPr/>
          </p:nvCxnSpPr>
          <p:spPr>
            <a:xfrm flipH="1">
              <a:off x="5935129"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p:nvPr/>
          </p:nvCxnSpPr>
          <p:spPr>
            <a:xfrm flipH="1">
              <a:off x="6508122" y="1837062"/>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225" name="Oval 224"/>
            <p:cNvSpPr/>
            <p:nvPr/>
          </p:nvSpPr>
          <p:spPr>
            <a:xfrm>
              <a:off x="8080767" y="1914478"/>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26" name="Oval 225"/>
            <p:cNvSpPr/>
            <p:nvPr/>
          </p:nvSpPr>
          <p:spPr>
            <a:xfrm>
              <a:off x="8613209" y="1921851"/>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cxnSp>
          <p:nvCxnSpPr>
            <p:cNvPr id="227" name="Straight Arrow Connector 226"/>
            <p:cNvCxnSpPr/>
            <p:nvPr/>
          </p:nvCxnSpPr>
          <p:spPr>
            <a:xfrm>
              <a:off x="8683731" y="1835219"/>
              <a:ext cx="322638"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228" name="Straight Arrow Connector 227"/>
            <p:cNvCxnSpPr/>
            <p:nvPr/>
          </p:nvCxnSpPr>
          <p:spPr>
            <a:xfrm>
              <a:off x="8153051"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229" name="Oval 228"/>
            <p:cNvSpPr/>
            <p:nvPr/>
          </p:nvSpPr>
          <p:spPr>
            <a:xfrm>
              <a:off x="2391391" y="1663800"/>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30" name="Oval 229"/>
            <p:cNvSpPr/>
            <p:nvPr/>
          </p:nvSpPr>
          <p:spPr>
            <a:xfrm>
              <a:off x="2915018" y="166011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31" name="Oval 230"/>
            <p:cNvSpPr/>
            <p:nvPr/>
          </p:nvSpPr>
          <p:spPr>
            <a:xfrm>
              <a:off x="3488010" y="1665642"/>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32" name="Oval 231"/>
            <p:cNvSpPr/>
            <p:nvPr/>
          </p:nvSpPr>
          <p:spPr>
            <a:xfrm>
              <a:off x="4020453" y="1671173"/>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cxnSp>
          <p:nvCxnSpPr>
            <p:cNvPr id="233" name="Straight Arrow Connector 232"/>
            <p:cNvCxnSpPr/>
            <p:nvPr/>
          </p:nvCxnSpPr>
          <p:spPr>
            <a:xfrm>
              <a:off x="2430178" y="1584541"/>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4" name="Straight Arrow Connector 233"/>
            <p:cNvCxnSpPr/>
            <p:nvPr/>
          </p:nvCxnSpPr>
          <p:spPr>
            <a:xfrm>
              <a:off x="3560296" y="1580854"/>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5" name="Straight Arrow Connector 234"/>
            <p:cNvCxnSpPr/>
            <p:nvPr/>
          </p:nvCxnSpPr>
          <p:spPr>
            <a:xfrm flipH="1">
              <a:off x="2944990" y="1580854"/>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p:nvPr/>
          </p:nvCxnSpPr>
          <p:spPr>
            <a:xfrm flipH="1">
              <a:off x="4053951" y="1567952"/>
              <a:ext cx="322638"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365" name="TextBox 236"/>
            <p:cNvSpPr txBox="1">
              <a:spLocks noChangeArrowheads="1"/>
            </p:cNvSpPr>
            <p:nvPr/>
          </p:nvSpPr>
          <p:spPr bwMode="auto">
            <a:xfrm>
              <a:off x="1520044" y="1120049"/>
              <a:ext cx="1447570" cy="42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1800">
                  <a:solidFill>
                    <a:srgbClr val="FF0000"/>
                  </a:solidFill>
                  <a:latin typeface="Helvetica" charset="0"/>
                  <a:cs typeface="Helvetica" charset="0"/>
                </a:rPr>
                <a:t>protons</a:t>
              </a:r>
            </a:p>
          </p:txBody>
        </p:sp>
        <p:sp>
          <p:nvSpPr>
            <p:cNvPr id="13366" name="TextBox 237"/>
            <p:cNvSpPr txBox="1">
              <a:spLocks noChangeArrowheads="1"/>
            </p:cNvSpPr>
            <p:nvPr/>
          </p:nvSpPr>
          <p:spPr bwMode="auto">
            <a:xfrm>
              <a:off x="5792557" y="1312459"/>
              <a:ext cx="1750441" cy="42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1800">
                  <a:solidFill>
                    <a:srgbClr val="000090"/>
                  </a:solidFill>
                  <a:latin typeface="Helvetica" charset="0"/>
                  <a:cs typeface="Helvetica" charset="0"/>
                </a:rPr>
                <a:t>electrons</a:t>
              </a:r>
            </a:p>
          </p:txBody>
        </p:sp>
        <p:sp>
          <p:nvSpPr>
            <p:cNvPr id="239" name="Oval 238"/>
            <p:cNvSpPr/>
            <p:nvPr/>
          </p:nvSpPr>
          <p:spPr>
            <a:xfrm>
              <a:off x="316277" y="2084054"/>
              <a:ext cx="409029"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40" name="Oval 239"/>
            <p:cNvSpPr/>
            <p:nvPr/>
          </p:nvSpPr>
          <p:spPr>
            <a:xfrm>
              <a:off x="839903" y="2078524"/>
              <a:ext cx="409029"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41" name="Oval 240"/>
            <p:cNvSpPr/>
            <p:nvPr/>
          </p:nvSpPr>
          <p:spPr>
            <a:xfrm>
              <a:off x="1411133" y="2085897"/>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42" name="Oval 241"/>
            <p:cNvSpPr/>
            <p:nvPr/>
          </p:nvSpPr>
          <p:spPr>
            <a:xfrm>
              <a:off x="1945339" y="2091427"/>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cxnSp>
          <p:nvCxnSpPr>
            <p:cNvPr id="243" name="Straight Arrow Connector 242"/>
            <p:cNvCxnSpPr/>
            <p:nvPr/>
          </p:nvCxnSpPr>
          <p:spPr>
            <a:xfrm rot="16200000">
              <a:off x="355101" y="2004835"/>
              <a:ext cx="322563"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4" name="Straight Arrow Connector 243"/>
            <p:cNvCxnSpPr/>
            <p:nvPr/>
          </p:nvCxnSpPr>
          <p:spPr>
            <a:xfrm rot="16200000" flipH="1">
              <a:off x="889306" y="233108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5" name="Oval 244"/>
            <p:cNvSpPr/>
            <p:nvPr/>
          </p:nvSpPr>
          <p:spPr>
            <a:xfrm>
              <a:off x="2444282" y="2074837"/>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46" name="Oval 245"/>
            <p:cNvSpPr/>
            <p:nvPr/>
          </p:nvSpPr>
          <p:spPr>
            <a:xfrm>
              <a:off x="2967910" y="2071151"/>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47" name="Oval 246"/>
            <p:cNvSpPr/>
            <p:nvPr/>
          </p:nvSpPr>
          <p:spPr>
            <a:xfrm>
              <a:off x="3540902" y="2078524"/>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sp>
          <p:nvSpPr>
            <p:cNvPr id="248" name="Oval 247"/>
            <p:cNvSpPr/>
            <p:nvPr/>
          </p:nvSpPr>
          <p:spPr>
            <a:xfrm>
              <a:off x="4073344" y="2084054"/>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latin typeface="Helvetica"/>
                <a:cs typeface="Helvetica"/>
              </a:endParaRPr>
            </a:p>
          </p:txBody>
        </p:sp>
        <p:cxnSp>
          <p:nvCxnSpPr>
            <p:cNvPr id="249" name="Straight Arrow Connector 248"/>
            <p:cNvCxnSpPr/>
            <p:nvPr/>
          </p:nvCxnSpPr>
          <p:spPr>
            <a:xfrm rot="16200000">
              <a:off x="1446431" y="1977187"/>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0" name="Straight Arrow Connector 249"/>
            <p:cNvCxnSpPr/>
            <p:nvPr/>
          </p:nvCxnSpPr>
          <p:spPr>
            <a:xfrm rot="16200000">
              <a:off x="2469003" y="199930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1" name="Straight Arrow Connector 250"/>
            <p:cNvCxnSpPr/>
            <p:nvPr/>
          </p:nvCxnSpPr>
          <p:spPr>
            <a:xfrm rot="16200000">
              <a:off x="3560334" y="2010365"/>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2" name="Straight Arrow Connector 251"/>
            <p:cNvCxnSpPr/>
            <p:nvPr/>
          </p:nvCxnSpPr>
          <p:spPr>
            <a:xfrm rot="16200000" flipH="1">
              <a:off x="2002716" y="2313575"/>
              <a:ext cx="320720"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3" name="Straight Arrow Connector 252"/>
            <p:cNvCxnSpPr/>
            <p:nvPr/>
          </p:nvCxnSpPr>
          <p:spPr>
            <a:xfrm rot="16200000" flipH="1">
              <a:off x="3011143" y="2274827"/>
              <a:ext cx="322563"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4" name="Straight Arrow Connector 253"/>
            <p:cNvCxnSpPr/>
            <p:nvPr/>
          </p:nvCxnSpPr>
          <p:spPr>
            <a:xfrm rot="16200000" flipH="1">
              <a:off x="4110407" y="2283162"/>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3332" name="Rectangle 2"/>
          <p:cNvSpPr>
            <a:spLocks noChangeArrowheads="1"/>
          </p:cNvSpPr>
          <p:nvPr/>
        </p:nvSpPr>
        <p:spPr bwMode="auto">
          <a:xfrm>
            <a:off x="2682875" y="6510338"/>
            <a:ext cx="3946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Helvetica" charset="0"/>
                <a:cs typeface="Helvetica" charset="0"/>
              </a:rPr>
              <a:t>* It is possible to increase RHIC ring energy by 10%</a:t>
            </a:r>
          </a:p>
          <a:p>
            <a:endParaRPr lang="en-US" sz="1200">
              <a:latin typeface="Helvetica" charset="0"/>
              <a:cs typeface="Helvetica"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28600"/>
            <a:ext cx="8229600" cy="1143000"/>
          </a:xfrm>
        </p:spPr>
        <p:txBody>
          <a:bodyPr/>
          <a:lstStyle/>
          <a:p>
            <a:r>
              <a:rPr lang="en-US" smtClean="0"/>
              <a:t>Lepton-nucleon scattering</a:t>
            </a:r>
          </a:p>
        </p:txBody>
      </p:sp>
      <p:sp>
        <p:nvSpPr>
          <p:cNvPr id="3" name="Content Placeholder 2"/>
          <p:cNvSpPr>
            <a:spLocks noGrp="1"/>
          </p:cNvSpPr>
          <p:nvPr>
            <p:ph idx="1"/>
          </p:nvPr>
        </p:nvSpPr>
        <p:spPr>
          <a:xfrm>
            <a:off x="228600" y="2544763"/>
            <a:ext cx="3810000" cy="3627437"/>
          </a:xfrm>
        </p:spPr>
        <p:style>
          <a:lnRef idx="1">
            <a:schemeClr val="accent2"/>
          </a:lnRef>
          <a:fillRef idx="2">
            <a:schemeClr val="accent2"/>
          </a:fillRef>
          <a:effectRef idx="1">
            <a:schemeClr val="accent2"/>
          </a:effectRef>
          <a:fontRef idx="minor">
            <a:schemeClr val="dk1"/>
          </a:fontRef>
        </p:style>
        <p:txBody>
          <a:bodyPr/>
          <a:lstStyle/>
          <a:p>
            <a:pPr>
              <a:defRPr/>
            </a:pPr>
            <a:r>
              <a:rPr lang="en-US" sz="1600" b="1" dirty="0" smtClean="0"/>
              <a:t>Deep Inelastic Scattering (DIS) </a:t>
            </a:r>
            <a:r>
              <a:rPr lang="en-US" sz="1600" dirty="0" smtClean="0"/>
              <a:t>of electron, </a:t>
            </a:r>
            <a:r>
              <a:rPr lang="en-US" sz="1600" dirty="0" err="1" smtClean="0"/>
              <a:t>muon</a:t>
            </a:r>
            <a:r>
              <a:rPr lang="en-US" sz="1600" dirty="0" smtClean="0"/>
              <a:t> and neutrino beams on nucleons (fixed targets) has been a vital scientific exploration tool for several decades.</a:t>
            </a:r>
          </a:p>
          <a:p>
            <a:pPr>
              <a:defRPr/>
            </a:pPr>
            <a:r>
              <a:rPr lang="en-US" sz="1600" dirty="0" smtClean="0"/>
              <a:t>Experiments at SLAC (late 60s) led to the quark-</a:t>
            </a:r>
            <a:r>
              <a:rPr lang="en-US" sz="1600" dirty="0" err="1" smtClean="0"/>
              <a:t>parton</a:t>
            </a:r>
            <a:r>
              <a:rPr lang="en-US" sz="1600" dirty="0" smtClean="0"/>
              <a:t> model of nucleons, and ultimately to establishing QCD theory.</a:t>
            </a:r>
          </a:p>
          <a:p>
            <a:pPr>
              <a:defRPr/>
            </a:pPr>
            <a:r>
              <a:rPr lang="en-US" sz="1600" dirty="0" smtClean="0"/>
              <a:t>Numerous DIS experiments in 70-80s uncovered the momentum and spin distribution of quark constituents of proton and neutron</a:t>
            </a:r>
          </a:p>
          <a:p>
            <a:pPr>
              <a:buFont typeface="Wingdings 2" pitchFamily="1" charset="2"/>
              <a:buNone/>
              <a:defRPr/>
            </a:pPr>
            <a:endParaRPr lang="en-US" sz="1400" dirty="0"/>
          </a:p>
        </p:txBody>
      </p:sp>
      <p:pic>
        <p:nvPicPr>
          <p:cNvPr id="17414" name="Picture 8" descr="E-p-koll1"/>
          <p:cNvPicPr>
            <a:picLocks noChangeAspect="1" noChangeArrowheads="1"/>
          </p:cNvPicPr>
          <p:nvPr/>
        </p:nvPicPr>
        <p:blipFill>
          <a:blip r:embed="rId3"/>
          <a:srcRect/>
          <a:stretch>
            <a:fillRect/>
          </a:stretch>
        </p:blipFill>
        <p:spPr bwMode="auto">
          <a:xfrm>
            <a:off x="457200" y="914400"/>
            <a:ext cx="2743200" cy="1525588"/>
          </a:xfrm>
          <a:prstGeom prst="rect">
            <a:avLst/>
          </a:prstGeom>
          <a:noFill/>
          <a:ln w="9525">
            <a:noFill/>
            <a:miter lim="800000"/>
            <a:headEnd/>
            <a:tailEnd/>
          </a:ln>
        </p:spPr>
      </p:pic>
      <p:grpSp>
        <p:nvGrpSpPr>
          <p:cNvPr id="2" name="Group 7"/>
          <p:cNvGrpSpPr>
            <a:grpSpLocks/>
          </p:cNvGrpSpPr>
          <p:nvPr/>
        </p:nvGrpSpPr>
        <p:grpSpPr bwMode="auto">
          <a:xfrm>
            <a:off x="4343400" y="914400"/>
            <a:ext cx="4572000" cy="5410200"/>
            <a:chOff x="4953000" y="914400"/>
            <a:chExt cx="3962400" cy="5334000"/>
          </a:xfrm>
        </p:grpSpPr>
        <p:sp>
          <p:nvSpPr>
            <p:cNvPr id="6" name="Content Placeholder 2"/>
            <p:cNvSpPr txBox="1">
              <a:spLocks/>
            </p:cNvSpPr>
            <p:nvPr/>
          </p:nvSpPr>
          <p:spPr bwMode="auto">
            <a:xfrm>
              <a:off x="4953000" y="2514600"/>
              <a:ext cx="3962400" cy="37338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prstTxWarp prst="textNoShape">
                <a:avLst/>
              </a:prstTxWarp>
            </a:bodyPr>
            <a:lstStyle/>
            <a:p>
              <a:pPr marL="273050" indent="-273050" algn="l">
                <a:spcBef>
                  <a:spcPct val="20000"/>
                </a:spcBef>
                <a:buClr>
                  <a:srgbClr val="0BD0D9"/>
                </a:buClr>
                <a:buSzPct val="95000"/>
                <a:defRPr/>
              </a:pPr>
              <a:r>
                <a:rPr lang="en-US" sz="1600">
                  <a:solidFill>
                    <a:prstClr val="black"/>
                  </a:solidFill>
                  <a:latin typeface="Constantia"/>
                  <a:ea typeface="ＭＳ Ｐゴシック" pitchFamily="1" charset="-128"/>
                  <a:cs typeface="ＭＳ Ｐゴシック" pitchFamily="1" charset="-128"/>
                </a:rPr>
                <a:t>HERA (1991-2007): </a:t>
              </a:r>
              <a:r>
                <a:rPr lang="en-US" sz="1600" b="0">
                  <a:solidFill>
                    <a:prstClr val="black"/>
                  </a:solidFill>
                  <a:latin typeface="Constantia"/>
                  <a:ea typeface="ＭＳ Ｐゴシック" pitchFamily="1" charset="-128"/>
                  <a:cs typeface="ＭＳ Ｐゴシック" pitchFamily="1" charset="-128"/>
                </a:rPr>
                <a:t>first electron-proton collider</a:t>
              </a:r>
            </a:p>
            <a:p>
              <a:pPr marL="273050" indent="-273050" algn="l">
                <a:spcBef>
                  <a:spcPct val="20000"/>
                </a:spcBef>
                <a:buClr>
                  <a:srgbClr val="0BD0D9"/>
                </a:buClr>
                <a:buSzPct val="95000"/>
                <a:defRPr/>
              </a:pPr>
              <a:r>
                <a:rPr lang="en-US" sz="1600" b="0">
                  <a:solidFill>
                    <a:srgbClr val="000000"/>
                  </a:solidFill>
                  <a:latin typeface="Constantia"/>
                  <a:ea typeface="ＭＳ Ｐゴシック" pitchFamily="1" charset="-128"/>
                  <a:cs typeface="ＭＳ Ｐゴシック" pitchFamily="1" charset="-128"/>
                </a:rPr>
                <a:t>Higher CME -&gt; reach to the momentum distribution of quark and gluons at very low momentum fraction (x)</a:t>
              </a:r>
            </a:p>
            <a:p>
              <a:pPr marL="273050" indent="-273050" algn="l">
                <a:spcBef>
                  <a:spcPct val="20000"/>
                </a:spcBef>
                <a:buClr>
                  <a:srgbClr val="0BD0D9"/>
                </a:buClr>
                <a:buSzPct val="95000"/>
                <a:defRPr/>
              </a:pPr>
              <a:r>
                <a:rPr lang="en-US" sz="1600">
                  <a:solidFill>
                    <a:srgbClr val="921702"/>
                  </a:solidFill>
                  <a:latin typeface="Constantia"/>
                </a:rPr>
                <a:t>Selection of physics results:</a:t>
              </a:r>
            </a:p>
            <a:p>
              <a:pPr marL="273050" indent="-273050" algn="l">
                <a:buFont typeface="Wingdings" pitchFamily="1" charset="2"/>
                <a:buChar char="Ø"/>
                <a:defRPr/>
              </a:pPr>
              <a:r>
                <a:rPr lang="en-US" sz="1600">
                  <a:solidFill>
                    <a:srgbClr val="000000"/>
                  </a:solidFill>
                  <a:latin typeface="Constantia"/>
                </a:rPr>
                <a:t>precise data on details of the proton structure</a:t>
              </a:r>
            </a:p>
            <a:p>
              <a:pPr marL="273050" indent="-273050" algn="l">
                <a:buFont typeface="Wingdings" pitchFamily="1" charset="2"/>
                <a:buChar char="Ø"/>
                <a:defRPr/>
              </a:pPr>
              <a:r>
                <a:rPr lang="en-US" sz="1600">
                  <a:solidFill>
                    <a:srgbClr val="000000"/>
                  </a:solidFill>
                  <a:latin typeface="Constantia"/>
                </a:rPr>
                <a:t>the discovery of very high density of sea quarks and gluons present in the proton at low-x</a:t>
              </a:r>
            </a:p>
            <a:p>
              <a:pPr marL="273050" indent="-273050" algn="l">
                <a:buFont typeface="Wingdings" pitchFamily="1" charset="2"/>
                <a:buChar char="Ø"/>
                <a:defRPr/>
              </a:pPr>
              <a:r>
                <a:rPr lang="en-US" sz="1600">
                  <a:solidFill>
                    <a:srgbClr val="000000"/>
                  </a:solidFill>
                  <a:latin typeface="Constantia"/>
                </a:rPr>
                <a:t>detailed data on electro-weak electron-quark interactions </a:t>
              </a:r>
            </a:p>
            <a:p>
              <a:pPr marL="273050" indent="-273050" algn="l">
                <a:buFont typeface="Wingdings" pitchFamily="1" charset="2"/>
                <a:buChar char="Ø"/>
                <a:defRPr/>
              </a:pPr>
              <a:r>
                <a:rPr lang="en-US" sz="1600">
                  <a:solidFill>
                    <a:srgbClr val="000000"/>
                  </a:solidFill>
                  <a:latin typeface="Constantia"/>
                </a:rPr>
                <a:t>precision tests of QCD (</a:t>
              </a:r>
              <a:r>
                <a:rPr lang="en-US" sz="1600">
                  <a:solidFill>
                    <a:srgbClr val="000000"/>
                  </a:solidFill>
                  <a:latin typeface="Symbol" pitchFamily="1" charset="2"/>
                </a:rPr>
                <a:t>a</a:t>
              </a:r>
              <a:r>
                <a:rPr lang="en-US" sz="1600" baseline="-25000">
                  <a:solidFill>
                    <a:srgbClr val="000000"/>
                  </a:solidFill>
                  <a:latin typeface="Constantia"/>
                </a:rPr>
                <a:t>s</a:t>
              </a:r>
              <a:r>
                <a:rPr lang="en-US" sz="1600">
                  <a:solidFill>
                    <a:srgbClr val="000000"/>
                  </a:solidFill>
                  <a:latin typeface="Constantia"/>
                </a:rPr>
                <a:t> measurements)</a:t>
              </a:r>
            </a:p>
            <a:p>
              <a:pPr marL="273050" indent="-273050" algn="l">
                <a:spcBef>
                  <a:spcPct val="20000"/>
                </a:spcBef>
                <a:buClr>
                  <a:srgbClr val="0BD0D9"/>
                </a:buClr>
                <a:buSzPct val="95000"/>
                <a:buFont typeface="Wingdings 2" pitchFamily="1" charset="2"/>
                <a:buChar char=""/>
                <a:defRPr/>
              </a:pPr>
              <a:endParaRPr lang="en-US" sz="1400" b="0">
                <a:solidFill>
                  <a:srgbClr val="000000"/>
                </a:solidFill>
                <a:latin typeface="Constantia"/>
                <a:ea typeface="ＭＳ Ｐゴシック" pitchFamily="1" charset="-128"/>
                <a:cs typeface="ＭＳ Ｐゴシック" pitchFamily="1" charset="-128"/>
              </a:endParaRPr>
            </a:p>
            <a:p>
              <a:pPr marL="273050" indent="-273050" algn="l">
                <a:spcBef>
                  <a:spcPct val="20000"/>
                </a:spcBef>
                <a:buClr>
                  <a:srgbClr val="0BD0D9"/>
                </a:buClr>
                <a:buSzPct val="95000"/>
                <a:buFont typeface="Wingdings 2" pitchFamily="1" charset="2"/>
                <a:buChar char=""/>
                <a:defRPr/>
              </a:pPr>
              <a:endParaRPr lang="en-US" sz="1400" b="0">
                <a:solidFill>
                  <a:prstClr val="black"/>
                </a:solidFill>
                <a:latin typeface="Constantia"/>
                <a:ea typeface="ＭＳ Ｐゴシック" pitchFamily="1" charset="-128"/>
                <a:cs typeface="ＭＳ Ｐゴシック" pitchFamily="1" charset="-128"/>
              </a:endParaRPr>
            </a:p>
          </p:txBody>
        </p:sp>
        <p:pic>
          <p:nvPicPr>
            <p:cNvPr id="7" name="Picture 5" descr="Hera_Protonring"/>
            <p:cNvPicPr>
              <a:picLocks noChangeAspect="1" noChangeArrowheads="1"/>
            </p:cNvPicPr>
            <p:nvPr/>
          </p:nvPicPr>
          <p:blipFill>
            <a:blip r:embed="rId4"/>
            <a:srcRect/>
            <a:stretch>
              <a:fillRect/>
            </a:stretch>
          </p:blipFill>
          <p:spPr bwMode="auto">
            <a:xfrm>
              <a:off x="5562495" y="914400"/>
              <a:ext cx="2636097" cy="1599574"/>
            </a:xfrm>
            <a:prstGeom prst="rect">
              <a:avLst/>
            </a:prstGeom>
            <a:noFill/>
            <a:ln w="28575">
              <a:solidFill>
                <a:schemeClr val="folHlink"/>
              </a:solidFill>
              <a:miter lim="800000"/>
              <a:headEnd/>
              <a:tailEnd/>
            </a:ln>
            <a:effectLst>
              <a:outerShdw blurRad="63500" dist="38099" dir="2700000" algn="ctr" rotWithShape="0">
                <a:srgbClr val="000000">
                  <a:alpha val="50000"/>
                </a:srgbClr>
              </a:outerShdw>
            </a:effectLst>
          </p:spPr>
        </p:pic>
      </p:grpSp>
    </p:spTree>
    <p:extLst>
      <p:ext uri="{BB962C8B-B14F-4D97-AF65-F5344CB8AC3E}">
        <p14:creationId xmlns:p14="http://schemas.microsoft.com/office/powerpoint/2010/main" val="4216265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From HERA to future EICs </a:t>
            </a:r>
          </a:p>
        </p:txBody>
      </p:sp>
      <p:pic>
        <p:nvPicPr>
          <p:cNvPr id="8" name="Picture 5" descr="Hera_Protonring"/>
          <p:cNvPicPr>
            <a:picLocks noChangeAspect="1" noChangeArrowheads="1"/>
          </p:cNvPicPr>
          <p:nvPr/>
        </p:nvPicPr>
        <p:blipFill>
          <a:blip r:embed="rId3"/>
          <a:srcRect/>
          <a:stretch>
            <a:fillRect/>
          </a:stretch>
        </p:blipFill>
        <p:spPr bwMode="auto">
          <a:xfrm>
            <a:off x="228600" y="2514600"/>
            <a:ext cx="2635250" cy="1600200"/>
          </a:xfrm>
          <a:prstGeom prst="rect">
            <a:avLst/>
          </a:prstGeom>
          <a:noFill/>
          <a:ln w="28575">
            <a:solidFill>
              <a:schemeClr val="folHlink"/>
            </a:solidFill>
            <a:miter lim="800000"/>
            <a:headEnd/>
            <a:tailEnd/>
          </a:ln>
          <a:effectLst>
            <a:outerShdw blurRad="63500" dist="38099" dir="2700000" algn="ctr" rotWithShape="0">
              <a:srgbClr val="000000">
                <a:alpha val="50000"/>
              </a:srgbClr>
            </a:outerShdw>
          </a:effectLst>
        </p:spPr>
      </p:pic>
      <p:grpSp>
        <p:nvGrpSpPr>
          <p:cNvPr id="2" name="Group 48"/>
          <p:cNvGrpSpPr>
            <a:grpSpLocks/>
          </p:cNvGrpSpPr>
          <p:nvPr/>
        </p:nvGrpSpPr>
        <p:grpSpPr bwMode="auto">
          <a:xfrm>
            <a:off x="2971800" y="3124200"/>
            <a:ext cx="5878513" cy="1828800"/>
            <a:chOff x="2971800" y="3124200"/>
            <a:chExt cx="5878513" cy="1828800"/>
          </a:xfrm>
        </p:grpSpPr>
        <p:cxnSp>
          <p:nvCxnSpPr>
            <p:cNvPr id="16" name="Straight Arrow Connector 15"/>
            <p:cNvCxnSpPr/>
            <p:nvPr/>
          </p:nvCxnSpPr>
          <p:spPr>
            <a:xfrm>
              <a:off x="2971800" y="3124200"/>
              <a:ext cx="22860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1543" name="Group 46"/>
            <p:cNvGrpSpPr>
              <a:grpSpLocks/>
            </p:cNvGrpSpPr>
            <p:nvPr/>
          </p:nvGrpSpPr>
          <p:grpSpPr bwMode="auto">
            <a:xfrm>
              <a:off x="5334000" y="3962400"/>
              <a:ext cx="3516313" cy="990600"/>
              <a:chOff x="5334000" y="3962400"/>
              <a:chExt cx="3516313" cy="990600"/>
            </a:xfrm>
          </p:grpSpPr>
          <p:sp>
            <p:nvSpPr>
              <p:cNvPr id="25" name="TextBox 24"/>
              <p:cNvSpPr txBox="1"/>
              <p:nvPr/>
            </p:nvSpPr>
            <p:spPr>
              <a:xfrm>
                <a:off x="5334000" y="3962400"/>
                <a:ext cx="2590800" cy="36933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l">
                  <a:defRPr/>
                </a:pPr>
                <a:r>
                  <a:rPr lang="en-US" sz="1800" b="0" dirty="0">
                    <a:solidFill>
                      <a:prstClr val="black"/>
                    </a:solidFill>
                    <a:latin typeface="Constantia"/>
                  </a:rPr>
                  <a:t>Heavy ion beams</a:t>
                </a:r>
                <a:endParaRPr lang="en-US" sz="1800" b="0" baseline="30000" dirty="0">
                  <a:solidFill>
                    <a:prstClr val="black"/>
                  </a:solidFill>
                  <a:latin typeface="Constantia"/>
                </a:endParaRPr>
              </a:p>
            </p:txBody>
          </p:sp>
          <p:grpSp>
            <p:nvGrpSpPr>
              <p:cNvPr id="21547" name="Group 8"/>
              <p:cNvGrpSpPr>
                <a:grpSpLocks/>
              </p:cNvGrpSpPr>
              <p:nvPr/>
            </p:nvGrpSpPr>
            <p:grpSpPr bwMode="auto">
              <a:xfrm>
                <a:off x="7924800" y="4038600"/>
                <a:ext cx="925513" cy="914400"/>
                <a:chOff x="3264" y="2064"/>
                <a:chExt cx="624" cy="576"/>
              </a:xfrm>
            </p:grpSpPr>
            <p:sp>
              <p:nvSpPr>
                <p:cNvPr id="21548" name="Oval 9"/>
                <p:cNvSpPr>
                  <a:spLocks noChangeAspect="1" noChangeArrowheads="1"/>
                </p:cNvSpPr>
                <p:nvPr/>
              </p:nvSpPr>
              <p:spPr bwMode="auto">
                <a:xfrm>
                  <a:off x="3360" y="206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sp>
              <p:nvSpPr>
                <p:cNvPr id="21549" name="Oval 10"/>
                <p:cNvSpPr>
                  <a:spLocks noChangeAspect="1" noChangeArrowheads="1"/>
                </p:cNvSpPr>
                <p:nvPr/>
              </p:nvSpPr>
              <p:spPr bwMode="auto">
                <a:xfrm>
                  <a:off x="3648"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sp>
              <p:nvSpPr>
                <p:cNvPr id="21550" name="Oval 11"/>
                <p:cNvSpPr>
                  <a:spLocks noChangeAspect="1" noChangeArrowheads="1"/>
                </p:cNvSpPr>
                <p:nvPr/>
              </p:nvSpPr>
              <p:spPr bwMode="auto">
                <a:xfrm>
                  <a:off x="3648" y="2112"/>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sp>
              <p:nvSpPr>
                <p:cNvPr id="21551" name="Oval 12"/>
                <p:cNvSpPr>
                  <a:spLocks noChangeAspect="1" noChangeArrowheads="1"/>
                </p:cNvSpPr>
                <p:nvPr/>
              </p:nvSpPr>
              <p:spPr bwMode="auto">
                <a:xfrm>
                  <a:off x="3504" y="2400"/>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sp>
              <p:nvSpPr>
                <p:cNvPr id="21552" name="Oval 13"/>
                <p:cNvSpPr>
                  <a:spLocks noChangeAspect="1" noChangeArrowheads="1"/>
                </p:cNvSpPr>
                <p:nvPr/>
              </p:nvSpPr>
              <p:spPr bwMode="auto">
                <a:xfrm>
                  <a:off x="3360"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sp>
              <p:nvSpPr>
                <p:cNvPr id="21553" name="Oval 14"/>
                <p:cNvSpPr>
                  <a:spLocks noChangeAspect="1" noChangeArrowheads="1"/>
                </p:cNvSpPr>
                <p:nvPr/>
              </p:nvSpPr>
              <p:spPr bwMode="auto">
                <a:xfrm>
                  <a:off x="3264" y="230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sp>
              <p:nvSpPr>
                <p:cNvPr id="21554" name="Oval 15"/>
                <p:cNvSpPr>
                  <a:spLocks noChangeAspect="1" noChangeArrowheads="1"/>
                </p:cNvSpPr>
                <p:nvPr/>
              </p:nvSpPr>
              <p:spPr bwMode="auto">
                <a:xfrm>
                  <a:off x="3264" y="216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sp>
              <p:nvSpPr>
                <p:cNvPr id="21555" name="Oval 16"/>
                <p:cNvSpPr>
                  <a:spLocks noChangeAspect="1" noChangeArrowheads="1"/>
                </p:cNvSpPr>
                <p:nvPr/>
              </p:nvSpPr>
              <p:spPr bwMode="auto">
                <a:xfrm>
                  <a:off x="3552" y="2064"/>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sp>
              <p:nvSpPr>
                <p:cNvPr id="21556" name="Oval 17"/>
                <p:cNvSpPr>
                  <a:spLocks noChangeAspect="1" noChangeArrowheads="1"/>
                </p:cNvSpPr>
                <p:nvPr/>
              </p:nvSpPr>
              <p:spPr bwMode="auto">
                <a:xfrm>
                  <a:off x="3648" y="2256"/>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sp>
              <p:nvSpPr>
                <p:cNvPr id="21557" name="Oval 18"/>
                <p:cNvSpPr>
                  <a:spLocks noChangeAspect="1" noChangeArrowheads="1"/>
                </p:cNvSpPr>
                <p:nvPr/>
              </p:nvSpPr>
              <p:spPr bwMode="auto">
                <a:xfrm>
                  <a:off x="3456" y="2208"/>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grpSp>
        </p:grpSp>
      </p:grpSp>
      <p:sp>
        <p:nvSpPr>
          <p:cNvPr id="21509" name="TextBox 40"/>
          <p:cNvSpPr txBox="1">
            <a:spLocks noChangeArrowheads="1"/>
          </p:cNvSpPr>
          <p:nvPr/>
        </p:nvSpPr>
        <p:spPr bwMode="auto">
          <a:xfrm>
            <a:off x="0" y="4191000"/>
            <a:ext cx="3382963" cy="1200150"/>
          </a:xfrm>
          <a:prstGeom prst="rect">
            <a:avLst/>
          </a:prstGeom>
          <a:noFill/>
          <a:ln w="9525">
            <a:noFill/>
            <a:miter lim="800000"/>
            <a:headEnd/>
            <a:tailEnd/>
          </a:ln>
        </p:spPr>
        <p:txBody>
          <a:bodyPr wrap="none">
            <a:prstTxWarp prst="textNoShape">
              <a:avLst/>
            </a:prstTxWarp>
            <a:spAutoFit/>
          </a:bodyPr>
          <a:lstStyle/>
          <a:p>
            <a:pPr algn="l"/>
            <a:r>
              <a:rPr lang="en-US" sz="1800" b="0">
                <a:solidFill>
                  <a:prstClr val="black"/>
                </a:solidFill>
                <a:latin typeface="Tahoma" pitchFamily="1" charset="0"/>
                <a:ea typeface="+mn-ea"/>
                <a:cs typeface="+mn-cs"/>
              </a:rPr>
              <a:t>Polarized e</a:t>
            </a:r>
            <a:r>
              <a:rPr lang="en-US" sz="1800" b="0" baseline="30000">
                <a:solidFill>
                  <a:prstClr val="black"/>
                </a:solidFill>
                <a:latin typeface="Tahoma" pitchFamily="1" charset="0"/>
                <a:ea typeface="+mn-ea"/>
                <a:cs typeface="+mn-cs"/>
              </a:rPr>
              <a:t>-</a:t>
            </a:r>
            <a:r>
              <a:rPr lang="en-US" sz="1800" b="0">
                <a:solidFill>
                  <a:prstClr val="black"/>
                </a:solidFill>
                <a:latin typeface="Tahoma" pitchFamily="1" charset="0"/>
                <a:ea typeface="+mn-ea"/>
                <a:cs typeface="+mn-cs"/>
              </a:rPr>
              <a:t>,e</a:t>
            </a:r>
            <a:r>
              <a:rPr lang="en-US" sz="1800" b="0" baseline="30000">
                <a:solidFill>
                  <a:prstClr val="black"/>
                </a:solidFill>
                <a:latin typeface="Tahoma" pitchFamily="1" charset="0"/>
                <a:ea typeface="+mn-ea"/>
                <a:cs typeface="+mn-cs"/>
              </a:rPr>
              <a:t>+</a:t>
            </a:r>
            <a:r>
              <a:rPr lang="en-US" sz="1800" b="0">
                <a:solidFill>
                  <a:prstClr val="black"/>
                </a:solidFill>
                <a:latin typeface="Tahoma" pitchFamily="1" charset="0"/>
                <a:ea typeface="+mn-ea"/>
                <a:cs typeface="+mn-cs"/>
              </a:rPr>
              <a:t> (27.5 GeV)</a:t>
            </a:r>
          </a:p>
          <a:p>
            <a:pPr algn="l"/>
            <a:r>
              <a:rPr lang="en-US" sz="1800" b="0">
                <a:solidFill>
                  <a:prstClr val="black"/>
                </a:solidFill>
                <a:latin typeface="Tahoma" pitchFamily="1" charset="0"/>
                <a:ea typeface="+mn-ea"/>
                <a:cs typeface="+mn-cs"/>
              </a:rPr>
              <a:t>Unpolarized protons (920 GeV)</a:t>
            </a:r>
          </a:p>
          <a:p>
            <a:pPr algn="l"/>
            <a:r>
              <a:rPr lang="en-US" sz="1800" b="0">
                <a:solidFill>
                  <a:prstClr val="black"/>
                </a:solidFill>
                <a:latin typeface="Tahoma" pitchFamily="1" charset="0"/>
                <a:ea typeface="+mn-ea"/>
                <a:cs typeface="+mn-cs"/>
              </a:rPr>
              <a:t>Peak luminosity: 5⋅10</a:t>
            </a:r>
            <a:r>
              <a:rPr lang="en-US" sz="1800" b="0" baseline="30000">
                <a:solidFill>
                  <a:prstClr val="black"/>
                </a:solidFill>
                <a:latin typeface="Tahoma" pitchFamily="1" charset="0"/>
                <a:ea typeface="+mn-ea"/>
                <a:cs typeface="+mn-cs"/>
              </a:rPr>
              <a:t>31 </a:t>
            </a:r>
            <a:r>
              <a:rPr lang="en-US" sz="1800" b="0">
                <a:solidFill>
                  <a:prstClr val="black"/>
                </a:solidFill>
                <a:latin typeface="Tahoma" pitchFamily="1" charset="0"/>
                <a:ea typeface="+mn-ea"/>
                <a:cs typeface="+mn-cs"/>
              </a:rPr>
              <a:t>cm</a:t>
            </a:r>
            <a:r>
              <a:rPr lang="en-US" sz="1800" b="0" baseline="30000">
                <a:solidFill>
                  <a:prstClr val="black"/>
                </a:solidFill>
                <a:latin typeface="Tahoma" pitchFamily="1" charset="0"/>
                <a:ea typeface="+mn-ea"/>
                <a:cs typeface="+mn-cs"/>
              </a:rPr>
              <a:t>-2</a:t>
            </a:r>
            <a:r>
              <a:rPr lang="en-US" sz="1800" b="0">
                <a:solidFill>
                  <a:prstClr val="black"/>
                </a:solidFill>
                <a:latin typeface="Tahoma" pitchFamily="1" charset="0"/>
                <a:ea typeface="+mn-ea"/>
                <a:cs typeface="+mn-cs"/>
              </a:rPr>
              <a:t> s</a:t>
            </a:r>
            <a:r>
              <a:rPr lang="en-US" sz="1800" b="0" baseline="30000">
                <a:solidFill>
                  <a:prstClr val="black"/>
                </a:solidFill>
                <a:latin typeface="Tahoma" pitchFamily="1" charset="0"/>
                <a:ea typeface="+mn-ea"/>
                <a:cs typeface="+mn-cs"/>
              </a:rPr>
              <a:t>-1</a:t>
            </a:r>
          </a:p>
          <a:p>
            <a:pPr algn="l"/>
            <a:endParaRPr lang="en-US" sz="1800" b="0">
              <a:solidFill>
                <a:prstClr val="black"/>
              </a:solidFill>
              <a:latin typeface="Tahoma" pitchFamily="1" charset="0"/>
              <a:ea typeface="+mn-ea"/>
              <a:cs typeface="+mn-cs"/>
            </a:endParaRPr>
          </a:p>
        </p:txBody>
      </p:sp>
      <p:grpSp>
        <p:nvGrpSpPr>
          <p:cNvPr id="5" name="Group 45"/>
          <p:cNvGrpSpPr>
            <a:grpSpLocks/>
          </p:cNvGrpSpPr>
          <p:nvPr/>
        </p:nvGrpSpPr>
        <p:grpSpPr bwMode="auto">
          <a:xfrm>
            <a:off x="2971800" y="2590800"/>
            <a:ext cx="6172200" cy="1295400"/>
            <a:chOff x="2971800" y="2590800"/>
            <a:chExt cx="6172200" cy="1295400"/>
          </a:xfrm>
        </p:grpSpPr>
        <p:cxnSp>
          <p:nvCxnSpPr>
            <p:cNvPr id="13" name="Straight Arrow Connector 12"/>
            <p:cNvCxnSpPr/>
            <p:nvPr/>
          </p:nvCxnSpPr>
          <p:spPr>
            <a:xfrm flipV="1">
              <a:off x="2971800" y="2971800"/>
              <a:ext cx="23622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334000" y="2590800"/>
              <a:ext cx="3687390" cy="646331"/>
            </a:xfrm>
            <a:prstGeom prst="rect">
              <a:avLst/>
            </a:prstGeom>
          </p:spPr>
          <p:style>
            <a:lnRef idx="1">
              <a:schemeClr val="accent2"/>
            </a:lnRef>
            <a:fillRef idx="2">
              <a:schemeClr val="accent2"/>
            </a:fillRef>
            <a:effectRef idx="1">
              <a:schemeClr val="accent2"/>
            </a:effectRef>
            <a:fontRef idx="minor">
              <a:schemeClr val="dk1"/>
            </a:fontRef>
          </p:style>
          <p:txBody>
            <a:bodyPr wrap="none">
              <a:prstTxWarp prst="textNoShape">
                <a:avLst/>
              </a:prstTxWarp>
              <a:spAutoFit/>
            </a:bodyPr>
            <a:lstStyle/>
            <a:p>
              <a:pPr algn="l">
                <a:defRPr/>
              </a:pPr>
              <a:r>
                <a:rPr lang="en-US" sz="1800" b="0">
                  <a:solidFill>
                    <a:srgbClr val="000000"/>
                  </a:solidFill>
                  <a:latin typeface="Constantia"/>
                </a:rPr>
                <a:t>Polarized protons and light ions</a:t>
              </a:r>
            </a:p>
            <a:p>
              <a:pPr algn="l">
                <a:defRPr/>
              </a:pPr>
              <a:r>
                <a:rPr lang="en-US" sz="1800" b="0">
                  <a:solidFill>
                    <a:srgbClr val="000000"/>
                  </a:solidFill>
                  <a:latin typeface="Constantia"/>
                </a:rPr>
                <a:t>(in addition to polarized electrons)</a:t>
              </a:r>
            </a:p>
          </p:txBody>
        </p:sp>
        <p:grpSp>
          <p:nvGrpSpPr>
            <p:cNvPr id="21528" name="Group 37"/>
            <p:cNvGrpSpPr>
              <a:grpSpLocks/>
            </p:cNvGrpSpPr>
            <p:nvPr/>
          </p:nvGrpSpPr>
          <p:grpSpPr bwMode="auto">
            <a:xfrm>
              <a:off x="6705600" y="3276600"/>
              <a:ext cx="427038" cy="381000"/>
              <a:chOff x="5748597" y="1644705"/>
              <a:chExt cx="427502" cy="381091"/>
            </a:xfrm>
          </p:grpSpPr>
          <p:sp>
            <p:nvSpPr>
              <p:cNvPr id="21540" name="Oval 7"/>
              <p:cNvSpPr>
                <a:spLocks noChangeAspect="1" noChangeArrowheads="1"/>
              </p:cNvSpPr>
              <p:nvPr/>
            </p:nvSpPr>
            <p:spPr bwMode="auto">
              <a:xfrm>
                <a:off x="5748597" y="1644705"/>
                <a:ext cx="356252" cy="381091"/>
              </a:xfrm>
              <a:prstGeom prst="ellipse">
                <a:avLst/>
              </a:prstGeom>
              <a:solidFill>
                <a:srgbClr val="2C07B5"/>
              </a:solidFill>
              <a:ln w="9525">
                <a:solidFill>
                  <a:schemeClr val="tx1"/>
                </a:solidFill>
                <a:round/>
                <a:headEnd/>
                <a:tailEnd/>
              </a:ln>
            </p:spPr>
            <p:txBody>
              <a:bodyPr wrap="none" anchor="ctr">
                <a:prstTxWarp prst="textNoShape">
                  <a:avLst/>
                </a:prstTxWarp>
              </a:bodyPr>
              <a:lstStyle/>
              <a:p>
                <a:r>
                  <a:rPr lang="en-US" sz="1800" b="0">
                    <a:solidFill>
                      <a:prstClr val="black"/>
                    </a:solidFill>
                    <a:latin typeface="Comic Sans MS" pitchFamily="1" charset="0"/>
                    <a:ea typeface="Comic Sans MS" pitchFamily="1" charset="0"/>
                    <a:cs typeface="Comic Sans MS" pitchFamily="1" charset="0"/>
                  </a:rPr>
                  <a:t>p</a:t>
                </a:r>
              </a:p>
            </p:txBody>
          </p:sp>
          <p:sp>
            <p:nvSpPr>
              <p:cNvPr id="21541" name="Line 33"/>
              <p:cNvSpPr>
                <a:spLocks noChangeShapeType="1"/>
              </p:cNvSpPr>
              <p:nvPr/>
            </p:nvSpPr>
            <p:spPr bwMode="auto">
              <a:xfrm flipV="1">
                <a:off x="6176099" y="1644705"/>
                <a:ext cx="0" cy="304873"/>
              </a:xfrm>
              <a:prstGeom prst="line">
                <a:avLst/>
              </a:prstGeom>
              <a:noFill/>
              <a:ln w="28575">
                <a:solidFill>
                  <a:srgbClr val="F7360F"/>
                </a:solidFill>
                <a:round/>
                <a:headEnd/>
                <a:tailEnd type="triangle" w="med" len="med"/>
              </a:ln>
            </p:spPr>
            <p:txBody>
              <a:bodyPr wrap="none">
                <a:prstTxWarp prst="textNoShape">
                  <a:avLst/>
                </a:prstTxWarp>
              </a:bodyPr>
              <a:lstStyle/>
              <a:p>
                <a:pPr algn="l"/>
                <a:endParaRPr lang="en-US" sz="1800" b="0">
                  <a:solidFill>
                    <a:prstClr val="black"/>
                  </a:solidFill>
                  <a:latin typeface="Tahoma" pitchFamily="1" charset="0"/>
                  <a:ea typeface="+mn-ea"/>
                  <a:cs typeface="+mn-cs"/>
                </a:endParaRPr>
              </a:p>
            </p:txBody>
          </p:sp>
        </p:grpSp>
        <p:grpSp>
          <p:nvGrpSpPr>
            <p:cNvPr id="21529" name="Group 41"/>
            <p:cNvGrpSpPr>
              <a:grpSpLocks/>
            </p:cNvGrpSpPr>
            <p:nvPr/>
          </p:nvGrpSpPr>
          <p:grpSpPr bwMode="auto">
            <a:xfrm>
              <a:off x="7391400" y="3200400"/>
              <a:ext cx="641350" cy="685800"/>
              <a:chOff x="5606097" y="3778817"/>
              <a:chExt cx="641252" cy="685964"/>
            </a:xfrm>
          </p:grpSpPr>
          <p:grpSp>
            <p:nvGrpSpPr>
              <p:cNvPr id="21535" name="Group 19"/>
              <p:cNvGrpSpPr>
                <a:grpSpLocks/>
              </p:cNvGrpSpPr>
              <p:nvPr/>
            </p:nvGrpSpPr>
            <p:grpSpPr bwMode="auto">
              <a:xfrm>
                <a:off x="5606097" y="3778817"/>
                <a:ext cx="570002" cy="685964"/>
                <a:chOff x="3504" y="2784"/>
                <a:chExt cx="384" cy="432"/>
              </a:xfrm>
            </p:grpSpPr>
            <p:sp>
              <p:nvSpPr>
                <p:cNvPr id="21537" name="Oval 20"/>
                <p:cNvSpPr>
                  <a:spLocks noChangeAspect="1" noChangeArrowheads="1"/>
                </p:cNvSpPr>
                <p:nvPr/>
              </p:nvSpPr>
              <p:spPr bwMode="auto">
                <a:xfrm>
                  <a:off x="3504" y="2928"/>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sp>
              <p:nvSpPr>
                <p:cNvPr id="21538" name="Oval 21"/>
                <p:cNvSpPr>
                  <a:spLocks noChangeAspect="1" noChangeArrowheads="1"/>
                </p:cNvSpPr>
                <p:nvPr/>
              </p:nvSpPr>
              <p:spPr bwMode="auto">
                <a:xfrm>
                  <a:off x="3648" y="2976"/>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sp>
              <p:nvSpPr>
                <p:cNvPr id="21539" name="Oval 22"/>
                <p:cNvSpPr>
                  <a:spLocks noChangeAspect="1" noChangeArrowheads="1"/>
                </p:cNvSpPr>
                <p:nvPr/>
              </p:nvSpPr>
              <p:spPr bwMode="auto">
                <a:xfrm>
                  <a:off x="3600" y="278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endParaRPr lang="en-US" sz="1800" b="0">
                    <a:solidFill>
                      <a:prstClr val="black"/>
                    </a:solidFill>
                    <a:latin typeface="Comic Sans MS" pitchFamily="1" charset="0"/>
                    <a:ea typeface="Comic Sans MS" pitchFamily="1" charset="0"/>
                    <a:cs typeface="Comic Sans MS" pitchFamily="1" charset="0"/>
                  </a:endParaRPr>
                </a:p>
              </p:txBody>
            </p:sp>
          </p:grpSp>
          <p:sp>
            <p:nvSpPr>
              <p:cNvPr id="21536" name="Line 34"/>
              <p:cNvSpPr>
                <a:spLocks noChangeShapeType="1"/>
              </p:cNvSpPr>
              <p:nvPr/>
            </p:nvSpPr>
            <p:spPr bwMode="auto">
              <a:xfrm flipV="1">
                <a:off x="6247349" y="3931253"/>
                <a:ext cx="0" cy="304873"/>
              </a:xfrm>
              <a:prstGeom prst="line">
                <a:avLst/>
              </a:prstGeom>
              <a:noFill/>
              <a:ln w="28575">
                <a:solidFill>
                  <a:srgbClr val="F7360F"/>
                </a:solidFill>
                <a:round/>
                <a:headEnd/>
                <a:tailEnd type="triangle" w="med" len="med"/>
              </a:ln>
            </p:spPr>
            <p:txBody>
              <a:bodyPr wrap="none">
                <a:prstTxWarp prst="textNoShape">
                  <a:avLst/>
                </a:prstTxWarp>
              </a:bodyPr>
              <a:lstStyle/>
              <a:p>
                <a:pPr algn="l"/>
                <a:endParaRPr lang="en-US" sz="1800" b="0">
                  <a:solidFill>
                    <a:prstClr val="black"/>
                  </a:solidFill>
                  <a:latin typeface="Tahoma" pitchFamily="1" charset="0"/>
                  <a:ea typeface="+mn-ea"/>
                  <a:cs typeface="+mn-cs"/>
                </a:endParaRPr>
              </a:p>
            </p:txBody>
          </p:sp>
        </p:grpSp>
        <p:grpSp>
          <p:nvGrpSpPr>
            <p:cNvPr id="21530" name="Group 47"/>
            <p:cNvGrpSpPr>
              <a:grpSpLocks/>
            </p:cNvGrpSpPr>
            <p:nvPr/>
          </p:nvGrpSpPr>
          <p:grpSpPr bwMode="auto">
            <a:xfrm>
              <a:off x="8669337" y="2895600"/>
              <a:ext cx="474663" cy="863600"/>
              <a:chOff x="2316709" y="2749870"/>
              <a:chExt cx="475001" cy="863807"/>
            </a:xfrm>
          </p:grpSpPr>
          <p:sp>
            <p:nvSpPr>
              <p:cNvPr id="21531" name="Oval 4"/>
              <p:cNvSpPr>
                <a:spLocks noChangeAspect="1" noChangeArrowheads="1"/>
              </p:cNvSpPr>
              <p:nvPr/>
            </p:nvSpPr>
            <p:spPr bwMode="auto">
              <a:xfrm>
                <a:off x="2506709" y="2749870"/>
                <a:ext cx="285001" cy="304873"/>
              </a:xfrm>
              <a:prstGeom prst="ellipse">
                <a:avLst/>
              </a:prstGeom>
              <a:solidFill>
                <a:srgbClr val="84AC84"/>
              </a:solidFill>
              <a:ln w="9525">
                <a:solidFill>
                  <a:schemeClr val="tx1"/>
                </a:solidFill>
                <a:round/>
                <a:headEnd/>
                <a:tailEnd/>
              </a:ln>
            </p:spPr>
            <p:txBody>
              <a:bodyPr wrap="none" anchor="ctr">
                <a:prstTxWarp prst="textNoShape">
                  <a:avLst/>
                </a:prstTxWarp>
              </a:bodyPr>
              <a:lstStyle/>
              <a:p>
                <a:r>
                  <a:rPr lang="en-US" sz="1800" b="0">
                    <a:solidFill>
                      <a:prstClr val="black"/>
                    </a:solidFill>
                    <a:latin typeface="Comic Sans MS" pitchFamily="1" charset="0"/>
                    <a:ea typeface="Comic Sans MS" pitchFamily="1" charset="0"/>
                    <a:cs typeface="Comic Sans MS" pitchFamily="1" charset="0"/>
                  </a:rPr>
                  <a:t>e</a:t>
                </a:r>
                <a:r>
                  <a:rPr lang="en-US" sz="1800" b="0" baseline="30000">
                    <a:solidFill>
                      <a:prstClr val="black"/>
                    </a:solidFill>
                    <a:latin typeface="Comic Sans MS" pitchFamily="1" charset="0"/>
                    <a:ea typeface="Comic Sans MS" pitchFamily="1" charset="0"/>
                    <a:cs typeface="Comic Sans MS" pitchFamily="1" charset="0"/>
                  </a:rPr>
                  <a:t>-</a:t>
                </a:r>
              </a:p>
            </p:txBody>
          </p:sp>
          <p:sp>
            <p:nvSpPr>
              <p:cNvPr id="21532" name="Oval 5"/>
              <p:cNvSpPr>
                <a:spLocks noChangeAspect="1" noChangeArrowheads="1"/>
              </p:cNvSpPr>
              <p:nvPr/>
            </p:nvSpPr>
            <p:spPr bwMode="auto">
              <a:xfrm>
                <a:off x="2506709" y="3308804"/>
                <a:ext cx="285001" cy="304873"/>
              </a:xfrm>
              <a:prstGeom prst="ellipse">
                <a:avLst/>
              </a:prstGeom>
              <a:solidFill>
                <a:srgbClr val="62D15F"/>
              </a:solidFill>
              <a:ln w="9525">
                <a:solidFill>
                  <a:schemeClr val="tx1"/>
                </a:solidFill>
                <a:round/>
                <a:headEnd/>
                <a:tailEnd/>
              </a:ln>
            </p:spPr>
            <p:txBody>
              <a:bodyPr wrap="none" anchor="ctr">
                <a:prstTxWarp prst="textNoShape">
                  <a:avLst/>
                </a:prstTxWarp>
              </a:bodyPr>
              <a:lstStyle/>
              <a:p>
                <a:r>
                  <a:rPr lang="en-US" sz="1800" b="0">
                    <a:solidFill>
                      <a:prstClr val="black"/>
                    </a:solidFill>
                    <a:latin typeface="Comic Sans MS" pitchFamily="1" charset="0"/>
                    <a:ea typeface="Comic Sans MS" pitchFamily="1" charset="0"/>
                    <a:cs typeface="Comic Sans MS" pitchFamily="1" charset="0"/>
                  </a:rPr>
                  <a:t>e</a:t>
                </a:r>
                <a:r>
                  <a:rPr lang="en-US" sz="1800" b="0" baseline="30000">
                    <a:solidFill>
                      <a:prstClr val="black"/>
                    </a:solidFill>
                    <a:latin typeface="Comic Sans MS" pitchFamily="1" charset="0"/>
                    <a:ea typeface="Comic Sans MS" pitchFamily="1" charset="0"/>
                    <a:cs typeface="Comic Sans MS" pitchFamily="1" charset="0"/>
                  </a:rPr>
                  <a:t>+</a:t>
                </a:r>
              </a:p>
            </p:txBody>
          </p:sp>
          <p:sp>
            <p:nvSpPr>
              <p:cNvPr id="21533" name="Line 31"/>
              <p:cNvSpPr>
                <a:spLocks noChangeShapeType="1"/>
              </p:cNvSpPr>
              <p:nvPr/>
            </p:nvSpPr>
            <p:spPr bwMode="auto">
              <a:xfrm flipV="1">
                <a:off x="2316709" y="2787979"/>
                <a:ext cx="0" cy="304873"/>
              </a:xfrm>
              <a:prstGeom prst="line">
                <a:avLst/>
              </a:prstGeom>
              <a:noFill/>
              <a:ln w="28575">
                <a:solidFill>
                  <a:srgbClr val="F7360F"/>
                </a:solidFill>
                <a:round/>
                <a:headEnd/>
                <a:tailEnd type="triangle" w="med" len="med"/>
              </a:ln>
            </p:spPr>
            <p:txBody>
              <a:bodyPr wrap="none">
                <a:prstTxWarp prst="textNoShape">
                  <a:avLst/>
                </a:prstTxWarp>
              </a:bodyPr>
              <a:lstStyle/>
              <a:p>
                <a:pPr algn="l"/>
                <a:endParaRPr lang="en-US" sz="1800" b="0">
                  <a:solidFill>
                    <a:prstClr val="black"/>
                  </a:solidFill>
                  <a:latin typeface="Tahoma" pitchFamily="1" charset="0"/>
                  <a:ea typeface="+mn-ea"/>
                  <a:cs typeface="+mn-cs"/>
                </a:endParaRPr>
              </a:p>
            </p:txBody>
          </p:sp>
          <p:sp>
            <p:nvSpPr>
              <p:cNvPr id="21534" name="Line 32"/>
              <p:cNvSpPr>
                <a:spLocks noChangeShapeType="1"/>
              </p:cNvSpPr>
              <p:nvPr/>
            </p:nvSpPr>
            <p:spPr bwMode="auto">
              <a:xfrm flipV="1">
                <a:off x="2352334" y="3308804"/>
                <a:ext cx="0" cy="304873"/>
              </a:xfrm>
              <a:prstGeom prst="line">
                <a:avLst/>
              </a:prstGeom>
              <a:noFill/>
              <a:ln w="28575">
                <a:solidFill>
                  <a:srgbClr val="F7360F"/>
                </a:solidFill>
                <a:round/>
                <a:headEnd/>
                <a:tailEnd type="triangle" w="med" len="med"/>
              </a:ln>
            </p:spPr>
            <p:txBody>
              <a:bodyPr wrap="none">
                <a:prstTxWarp prst="textNoShape">
                  <a:avLst/>
                </a:prstTxWarp>
              </a:bodyPr>
              <a:lstStyle/>
              <a:p>
                <a:pPr algn="l"/>
                <a:endParaRPr lang="en-US" sz="1800" b="0">
                  <a:solidFill>
                    <a:prstClr val="black"/>
                  </a:solidFill>
                  <a:latin typeface="Tahoma" pitchFamily="1" charset="0"/>
                  <a:ea typeface="+mn-ea"/>
                  <a:cs typeface="+mn-cs"/>
                </a:endParaRPr>
              </a:p>
            </p:txBody>
          </p:sp>
        </p:grpSp>
      </p:grpSp>
      <p:sp>
        <p:nvSpPr>
          <p:cNvPr id="21511" name="TextBox 38"/>
          <p:cNvSpPr txBox="1">
            <a:spLocks noChangeArrowheads="1"/>
          </p:cNvSpPr>
          <p:nvPr/>
        </p:nvSpPr>
        <p:spPr bwMode="auto">
          <a:xfrm>
            <a:off x="914400" y="1600200"/>
            <a:ext cx="1044575" cy="461963"/>
          </a:xfrm>
          <a:prstGeom prst="rect">
            <a:avLst/>
          </a:prstGeom>
          <a:noFill/>
          <a:ln w="9525">
            <a:noFill/>
            <a:miter lim="800000"/>
            <a:headEnd/>
            <a:tailEnd/>
          </a:ln>
        </p:spPr>
        <p:txBody>
          <a:bodyPr wrap="none">
            <a:prstTxWarp prst="textNoShape">
              <a:avLst/>
            </a:prstTxWarp>
            <a:spAutoFit/>
          </a:bodyPr>
          <a:lstStyle/>
          <a:p>
            <a:pPr algn="l"/>
            <a:r>
              <a:rPr lang="en-US">
                <a:solidFill>
                  <a:prstClr val="black"/>
                </a:solidFill>
                <a:latin typeface="Tahoma" pitchFamily="1" charset="0"/>
                <a:ea typeface="+mn-ea"/>
                <a:cs typeface="+mn-cs"/>
              </a:rPr>
              <a:t>HERA</a:t>
            </a:r>
          </a:p>
        </p:txBody>
      </p:sp>
      <p:grpSp>
        <p:nvGrpSpPr>
          <p:cNvPr id="12" name="Group 44"/>
          <p:cNvGrpSpPr>
            <a:grpSpLocks/>
          </p:cNvGrpSpPr>
          <p:nvPr/>
        </p:nvGrpSpPr>
        <p:grpSpPr bwMode="auto">
          <a:xfrm>
            <a:off x="3048000" y="1066800"/>
            <a:ext cx="5638800" cy="2057400"/>
            <a:chOff x="3048000" y="1066800"/>
            <a:chExt cx="5638800" cy="2057400"/>
          </a:xfrm>
        </p:grpSpPr>
        <p:cxnSp>
          <p:nvCxnSpPr>
            <p:cNvPr id="11" name="Straight Arrow Connector 10"/>
            <p:cNvCxnSpPr/>
            <p:nvPr/>
          </p:nvCxnSpPr>
          <p:spPr>
            <a:xfrm flipV="1">
              <a:off x="3048000" y="2133600"/>
              <a:ext cx="22860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715000" y="1600200"/>
              <a:ext cx="2971800" cy="646331"/>
            </a:xfrm>
            <a:prstGeom prst="rect">
              <a:avLst/>
            </a:prstGeom>
          </p:spPr>
          <p:style>
            <a:lnRef idx="1">
              <a:schemeClr val="accent1"/>
            </a:lnRef>
            <a:fillRef idx="2">
              <a:schemeClr val="accent1"/>
            </a:fillRef>
            <a:effectRef idx="1">
              <a:schemeClr val="accent1"/>
            </a:effectRef>
            <a:fontRef idx="minor">
              <a:schemeClr val="dk1"/>
            </a:fontRef>
          </p:style>
          <p:txBody>
            <a:bodyPr>
              <a:prstTxWarp prst="textNoShape">
                <a:avLst/>
              </a:prstTxWarp>
              <a:spAutoFit/>
            </a:bodyPr>
            <a:lstStyle/>
            <a:p>
              <a:pPr algn="l">
                <a:defRPr/>
              </a:pPr>
              <a:r>
                <a:rPr lang="en-US" sz="1800" b="0">
                  <a:solidFill>
                    <a:srgbClr val="000000"/>
                  </a:solidFill>
                  <a:latin typeface="Constantia"/>
                </a:rPr>
                <a:t>Much higher luminosity:</a:t>
              </a:r>
            </a:p>
            <a:p>
              <a:pPr algn="l">
                <a:defRPr/>
              </a:pPr>
              <a:r>
                <a:rPr lang="en-US" sz="1800" b="0">
                  <a:solidFill>
                    <a:srgbClr val="000000"/>
                  </a:solidFill>
                  <a:latin typeface="Constantia"/>
                </a:rPr>
                <a:t>10</a:t>
              </a:r>
              <a:r>
                <a:rPr lang="en-US" sz="1800" b="0" baseline="30000">
                  <a:solidFill>
                    <a:srgbClr val="000000"/>
                  </a:solidFill>
                  <a:latin typeface="Constantia"/>
                </a:rPr>
                <a:t>33</a:t>
              </a:r>
              <a:r>
                <a:rPr lang="en-US" sz="1800" b="0">
                  <a:solidFill>
                    <a:srgbClr val="000000"/>
                  </a:solidFill>
                  <a:latin typeface="Constantia"/>
                </a:rPr>
                <a:t>-10</a:t>
              </a:r>
              <a:r>
                <a:rPr lang="en-US" sz="1800" b="0" baseline="30000">
                  <a:solidFill>
                    <a:srgbClr val="000000"/>
                  </a:solidFill>
                  <a:latin typeface="Constantia"/>
                </a:rPr>
                <a:t>34</a:t>
              </a:r>
              <a:r>
                <a:rPr lang="en-US" sz="1800" b="0">
                  <a:solidFill>
                    <a:srgbClr val="000000"/>
                  </a:solidFill>
                  <a:latin typeface="Constantia"/>
                </a:rPr>
                <a:t> cm</a:t>
              </a:r>
              <a:r>
                <a:rPr lang="en-US" sz="1800" b="0" baseline="30000">
                  <a:solidFill>
                    <a:srgbClr val="000000"/>
                  </a:solidFill>
                  <a:latin typeface="Constantia"/>
                </a:rPr>
                <a:t>-2 </a:t>
              </a:r>
              <a:r>
                <a:rPr lang="en-US" sz="1800" b="0">
                  <a:solidFill>
                    <a:srgbClr val="000000"/>
                  </a:solidFill>
                  <a:latin typeface="Constantia"/>
                </a:rPr>
                <a:t>s</a:t>
              </a:r>
              <a:r>
                <a:rPr lang="en-US" sz="1800" b="0" baseline="30000">
                  <a:solidFill>
                    <a:srgbClr val="000000"/>
                  </a:solidFill>
                  <a:latin typeface="Constantia"/>
                </a:rPr>
                <a:t>-1</a:t>
              </a:r>
            </a:p>
          </p:txBody>
        </p:sp>
        <p:sp>
          <p:nvSpPr>
            <p:cNvPr id="21523" name="TextBox 39"/>
            <p:cNvSpPr txBox="1">
              <a:spLocks noChangeArrowheads="1"/>
            </p:cNvSpPr>
            <p:nvPr/>
          </p:nvSpPr>
          <p:spPr bwMode="auto">
            <a:xfrm>
              <a:off x="5791200" y="1066800"/>
              <a:ext cx="2590974" cy="461665"/>
            </a:xfrm>
            <a:prstGeom prst="rect">
              <a:avLst/>
            </a:prstGeom>
            <a:noFill/>
            <a:ln w="9525">
              <a:noFill/>
              <a:miter lim="800000"/>
              <a:headEnd/>
              <a:tailEnd/>
            </a:ln>
          </p:spPr>
          <p:txBody>
            <a:bodyPr wrap="none">
              <a:prstTxWarp prst="textNoShape">
                <a:avLst/>
              </a:prstTxWarp>
              <a:spAutoFit/>
            </a:bodyPr>
            <a:lstStyle/>
            <a:p>
              <a:pPr algn="l"/>
              <a:r>
                <a:rPr lang="en-US">
                  <a:solidFill>
                    <a:prstClr val="black"/>
                  </a:solidFill>
                  <a:latin typeface="Tahoma" pitchFamily="1" charset="0"/>
                  <a:ea typeface="+mn-ea"/>
                  <a:cs typeface="+mn-cs"/>
                </a:rPr>
                <a:t>Future colliders</a:t>
              </a:r>
            </a:p>
          </p:txBody>
        </p:sp>
      </p:grpSp>
      <p:grpSp>
        <p:nvGrpSpPr>
          <p:cNvPr id="14" name="Group 47"/>
          <p:cNvGrpSpPr>
            <a:grpSpLocks/>
          </p:cNvGrpSpPr>
          <p:nvPr/>
        </p:nvGrpSpPr>
        <p:grpSpPr bwMode="auto">
          <a:xfrm>
            <a:off x="2971800" y="3124200"/>
            <a:ext cx="4800600" cy="2524125"/>
            <a:chOff x="2971800" y="3124200"/>
            <a:chExt cx="4800600" cy="2523530"/>
          </a:xfrm>
        </p:grpSpPr>
        <p:sp>
          <p:nvSpPr>
            <p:cNvPr id="26" name="TextBox 25"/>
            <p:cNvSpPr txBox="1"/>
            <p:nvPr/>
          </p:nvSpPr>
          <p:spPr>
            <a:xfrm>
              <a:off x="5181600" y="4724400"/>
              <a:ext cx="2590800" cy="923330"/>
            </a:xfrm>
            <a:prstGeom prst="rect">
              <a:avLst/>
            </a:prstGeom>
          </p:spPr>
          <p:style>
            <a:lnRef idx="1">
              <a:schemeClr val="accent4"/>
            </a:lnRef>
            <a:fillRef idx="2">
              <a:schemeClr val="accent4"/>
            </a:fillRef>
            <a:effectRef idx="1">
              <a:schemeClr val="accent4"/>
            </a:effectRef>
            <a:fontRef idx="minor">
              <a:schemeClr val="dk1"/>
            </a:fontRef>
          </p:style>
          <p:txBody>
            <a:bodyPr>
              <a:prstTxWarp prst="textNoShape">
                <a:avLst/>
              </a:prstTxWarp>
              <a:spAutoFit/>
            </a:bodyPr>
            <a:lstStyle/>
            <a:p>
              <a:pPr algn="l">
                <a:defRPr/>
              </a:pPr>
              <a:r>
                <a:rPr lang="en-US" sz="1800" b="0">
                  <a:solidFill>
                    <a:srgbClr val="000000"/>
                  </a:solidFill>
                  <a:latin typeface="Constantia"/>
                </a:rPr>
                <a:t>Different (and variable) Center-of-Mass Energy range</a:t>
              </a:r>
              <a:endParaRPr lang="en-US" sz="1800" b="0" baseline="30000">
                <a:solidFill>
                  <a:srgbClr val="000000"/>
                </a:solidFill>
                <a:latin typeface="Constantia"/>
              </a:endParaRPr>
            </a:p>
          </p:txBody>
        </p:sp>
        <p:cxnSp>
          <p:nvCxnSpPr>
            <p:cNvPr id="42" name="Straight Arrow Connector 41"/>
            <p:cNvCxnSpPr/>
            <p:nvPr/>
          </p:nvCxnSpPr>
          <p:spPr>
            <a:xfrm>
              <a:off x="2971800" y="3124200"/>
              <a:ext cx="2057400" cy="1599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12769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04800" y="0"/>
            <a:ext cx="8229600" cy="1143000"/>
          </a:xfrm>
        </p:spPr>
        <p:txBody>
          <a:bodyPr/>
          <a:lstStyle/>
          <a:p>
            <a:pPr eaLnBrk="1" hangingPunct="1"/>
            <a:r>
              <a:rPr lang="en-US" sz="4400" dirty="0" smtClean="0"/>
              <a:t>Major physics objectives of eRHIC</a:t>
            </a:r>
          </a:p>
        </p:txBody>
      </p:sp>
      <p:sp>
        <p:nvSpPr>
          <p:cNvPr id="11" name="Oval 10"/>
          <p:cNvSpPr/>
          <p:nvPr/>
        </p:nvSpPr>
        <p:spPr>
          <a:xfrm>
            <a:off x="2171700" y="4686300"/>
            <a:ext cx="2895600" cy="12192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b="0" dirty="0" smtClean="0">
                <a:solidFill>
                  <a:srgbClr val="000000"/>
                </a:solidFill>
                <a:latin typeface="Constantia"/>
              </a:rPr>
              <a:t>Parton distributions and interaction in nuclei</a:t>
            </a:r>
            <a:endParaRPr lang="en-US" sz="1800" b="0" dirty="0">
              <a:solidFill>
                <a:srgbClr val="000000"/>
              </a:solidFill>
              <a:latin typeface="Constantia"/>
            </a:endParaRPr>
          </a:p>
        </p:txBody>
      </p:sp>
      <p:sp>
        <p:nvSpPr>
          <p:cNvPr id="16" name="Oval 15"/>
          <p:cNvSpPr/>
          <p:nvPr/>
        </p:nvSpPr>
        <p:spPr>
          <a:xfrm>
            <a:off x="3657600" y="3200400"/>
            <a:ext cx="2438400" cy="1371600"/>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defRPr/>
            </a:pPr>
            <a:r>
              <a:rPr lang="en-US" dirty="0" smtClean="0">
                <a:solidFill>
                  <a:srgbClr val="000000"/>
                </a:solidFill>
                <a:latin typeface="Constantia"/>
              </a:rPr>
              <a:t>eRHIC</a:t>
            </a:r>
            <a:endParaRPr lang="en-US" dirty="0">
              <a:solidFill>
                <a:srgbClr val="000000"/>
              </a:solidFill>
              <a:latin typeface="Constantia"/>
            </a:endParaRPr>
          </a:p>
          <a:p>
            <a:pPr>
              <a:defRPr/>
            </a:pPr>
            <a:endParaRPr lang="en-US" sz="1800" b="0" dirty="0">
              <a:solidFill>
                <a:srgbClr val="000000"/>
              </a:solidFill>
              <a:latin typeface="Constantia"/>
            </a:endParaRPr>
          </a:p>
        </p:txBody>
      </p:sp>
      <p:sp>
        <p:nvSpPr>
          <p:cNvPr id="14" name="Oval 13"/>
          <p:cNvSpPr/>
          <p:nvPr/>
        </p:nvSpPr>
        <p:spPr bwMode="auto">
          <a:xfrm>
            <a:off x="5600700" y="4686300"/>
            <a:ext cx="2895600" cy="12192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b="0" dirty="0">
                <a:solidFill>
                  <a:srgbClr val="000000"/>
                </a:solidFill>
                <a:latin typeface="Constantia"/>
              </a:rPr>
              <a:t>Probing the nucleon’s spin structure</a:t>
            </a:r>
          </a:p>
        </p:txBody>
      </p:sp>
      <p:sp>
        <p:nvSpPr>
          <p:cNvPr id="13" name="Oval 12"/>
          <p:cNvSpPr/>
          <p:nvPr/>
        </p:nvSpPr>
        <p:spPr bwMode="auto">
          <a:xfrm>
            <a:off x="5486400" y="2057400"/>
            <a:ext cx="2895600" cy="12192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b="0" dirty="0">
                <a:solidFill>
                  <a:srgbClr val="000000"/>
                </a:solidFill>
                <a:latin typeface="Constantia"/>
              </a:rPr>
              <a:t>3-dimensional imaging of the nucleons</a:t>
            </a:r>
          </a:p>
        </p:txBody>
      </p:sp>
      <p:sp>
        <p:nvSpPr>
          <p:cNvPr id="8" name="Oval 7"/>
          <p:cNvSpPr/>
          <p:nvPr/>
        </p:nvSpPr>
        <p:spPr bwMode="auto">
          <a:xfrm>
            <a:off x="1981200" y="1981200"/>
            <a:ext cx="3048000" cy="1371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n-US" sz="1800" b="0" dirty="0">
                <a:solidFill>
                  <a:srgbClr val="000000"/>
                </a:solidFill>
                <a:latin typeface="Constantia"/>
              </a:rPr>
              <a:t>Mapping the gluon content of ions and protons;</a:t>
            </a:r>
          </a:p>
          <a:p>
            <a:pPr>
              <a:defRPr/>
            </a:pPr>
            <a:r>
              <a:rPr lang="en-US" sz="1800" b="0" dirty="0">
                <a:solidFill>
                  <a:srgbClr val="000000"/>
                </a:solidFill>
                <a:latin typeface="Constantia"/>
              </a:rPr>
              <a:t>High-density gluon state</a:t>
            </a:r>
          </a:p>
        </p:txBody>
      </p:sp>
      <p:pic>
        <p:nvPicPr>
          <p:cNvPr id="2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2057400" cy="184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00500"/>
            <a:ext cx="2164692"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hape 542"/>
          <p:cNvSpPr>
            <a:spLocks noChangeArrowheads="1"/>
          </p:cNvSpPr>
          <p:nvPr/>
        </p:nvSpPr>
        <p:spPr bwMode="auto">
          <a:xfrm>
            <a:off x="232718" y="4000500"/>
            <a:ext cx="882351" cy="269543"/>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 uri="{C572A759-6A51-4108-AA02-DFA0A04FC94B}">
              <ma14:wrappingTextBoxFlag xmlns:ma14="http://schemas.microsoft.com/office/mac/drawingml/2011/main" val="1"/>
            </a:ext>
          </a:extLst>
        </p:spPr>
        <p:txBody>
          <a:bodyPr wrap="none" lIns="26788" tIns="26788" rIns="26788" bIns="26788">
            <a:spAutoFit/>
          </a:bodyPr>
          <a:lstStyle/>
          <a:p>
            <a:pPr defTabSz="1295400">
              <a:buClr>
                <a:srgbClr val="413E40"/>
              </a:buClr>
            </a:pPr>
            <a:r>
              <a:rPr lang="en-US" sz="1400" b="0" dirty="0">
                <a:solidFill>
                  <a:srgbClr val="000000"/>
                </a:solidFill>
                <a:latin typeface="Helvetica" charset="0"/>
                <a:cs typeface="Helvetica" charset="0"/>
                <a:sym typeface="Arial" charset="0"/>
              </a:rPr>
              <a:t>In vacuum</a:t>
            </a:r>
          </a:p>
        </p:txBody>
      </p:sp>
      <p:sp>
        <p:nvSpPr>
          <p:cNvPr id="23" name="Shape 543"/>
          <p:cNvSpPr/>
          <p:nvPr/>
        </p:nvSpPr>
        <p:spPr>
          <a:xfrm>
            <a:off x="114300" y="5829300"/>
            <a:ext cx="1943100" cy="269543"/>
          </a:xfrm>
          <a:prstGeom prst="rect">
            <a:avLst/>
          </a:prstGeom>
          <a:ln w="12700">
            <a:solidFill/>
            <a:miter lim="400000"/>
          </a:ln>
          <a:extLst>
            <a:ext uri="{C572A759-6A51-4108-AA02-DFA0A04FC94B}">
              <ma14:wrappingTextBoxFlag xmlns:ma14="http://schemas.microsoft.com/office/mac/drawingml/2011/main" val="1"/>
            </a:ext>
          </a:extLst>
        </p:spPr>
        <p:txBody>
          <a:bodyPr lIns="26788" tIns="26788" rIns="26788" bIns="26788">
            <a:spAutoFit/>
          </a:bodyPr>
          <a:lstStyle/>
          <a:p>
            <a:pPr defTabSz="910796">
              <a:buClr>
                <a:srgbClr val="413E40"/>
              </a:buClr>
              <a:defRPr sz="1800"/>
            </a:pPr>
            <a:r>
              <a:rPr sz="1400" b="0" dirty="0">
                <a:solidFill>
                  <a:srgbClr val="413E40"/>
                </a:solidFill>
                <a:uFill>
                  <a:solidFill>
                    <a:srgbClr val="413E40"/>
                  </a:solidFill>
                </a:uFill>
                <a:latin typeface="Helvetica"/>
                <a:ea typeface="+mj-ea"/>
                <a:cs typeface="Helvetica"/>
                <a:sym typeface="Arial"/>
              </a:rPr>
              <a:t>Inside the</a:t>
            </a:r>
            <a:r>
              <a:rPr lang="en-US" sz="1400" b="0" dirty="0">
                <a:solidFill>
                  <a:srgbClr val="413E40"/>
                </a:solidFill>
                <a:uFill>
                  <a:solidFill>
                    <a:srgbClr val="413E40"/>
                  </a:solidFill>
                </a:uFill>
                <a:latin typeface="Helvetica"/>
                <a:ea typeface="+mj-ea"/>
                <a:cs typeface="Helvetica"/>
                <a:sym typeface="Arial"/>
              </a:rPr>
              <a:t> </a:t>
            </a:r>
            <a:r>
              <a:rPr sz="1400" b="0" dirty="0">
                <a:solidFill>
                  <a:srgbClr val="413E40"/>
                </a:solidFill>
                <a:uFill>
                  <a:solidFill>
                    <a:srgbClr val="413E40"/>
                  </a:solidFill>
                </a:uFill>
                <a:latin typeface="Helvetica"/>
                <a:ea typeface="+mj-ea"/>
                <a:cs typeface="Helvetica"/>
                <a:sym typeface="Arial"/>
              </a:rPr>
              <a:t>nucleus</a:t>
            </a:r>
          </a:p>
        </p:txBody>
      </p:sp>
      <p:pic>
        <p:nvPicPr>
          <p:cNvPr id="2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314700"/>
            <a:ext cx="13303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276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3" grpId="0" animBg="1"/>
      <p:bldP spid="8"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eRHIC History Line</a:t>
            </a:r>
            <a:endParaRPr lang="en-US" dirty="0"/>
          </a:p>
        </p:txBody>
      </p:sp>
      <p:sp>
        <p:nvSpPr>
          <p:cNvPr id="3" name="Content Placeholder 2"/>
          <p:cNvSpPr>
            <a:spLocks noGrp="1"/>
          </p:cNvSpPr>
          <p:nvPr>
            <p:ph idx="1"/>
          </p:nvPr>
        </p:nvSpPr>
        <p:spPr>
          <a:xfrm>
            <a:off x="342900" y="1600200"/>
            <a:ext cx="8343900" cy="5029200"/>
          </a:xfrm>
        </p:spPr>
        <p:txBody>
          <a:bodyPr>
            <a:normAutofit fontScale="55000" lnSpcReduction="20000"/>
          </a:bodyPr>
          <a:lstStyle/>
          <a:p>
            <a:r>
              <a:rPr lang="en-US" sz="2500" dirty="0"/>
              <a:t>I. Ben-</a:t>
            </a:r>
            <a:r>
              <a:rPr lang="en-US" sz="2500" dirty="0" err="1"/>
              <a:t>Zvi</a:t>
            </a:r>
            <a:r>
              <a:rPr lang="en-US" sz="2500" dirty="0"/>
              <a:t>, J. </a:t>
            </a:r>
            <a:r>
              <a:rPr lang="en-US" sz="2500" dirty="0" err="1"/>
              <a:t>Kewisch</a:t>
            </a:r>
            <a:r>
              <a:rPr lang="en-US" sz="2500" dirty="0"/>
              <a:t>, J. Murphy, </a:t>
            </a:r>
            <a:r>
              <a:rPr lang="en-US" sz="2500" dirty="0" err="1"/>
              <a:t>S.Peggs</a:t>
            </a:r>
            <a:r>
              <a:rPr lang="en-US" sz="2500" dirty="0"/>
              <a:t>, “Accelerator Physics Issues in eRHIC”, Nuclear Instrumentations and Methods in Physics Research A 463 (2001</a:t>
            </a:r>
            <a:r>
              <a:rPr lang="en-US" sz="2500" dirty="0" smtClean="0"/>
              <a:t>), p.94. </a:t>
            </a:r>
          </a:p>
          <a:p>
            <a:endParaRPr lang="en-US" sz="2500" dirty="0" smtClean="0"/>
          </a:p>
          <a:p>
            <a:r>
              <a:rPr lang="en-US" sz="2500" dirty="0" smtClean="0"/>
              <a:t>eRHIC ZDR (the ring-ring design with </a:t>
            </a:r>
            <a:r>
              <a:rPr lang="en-US" sz="2500" i="1" dirty="0" smtClean="0"/>
              <a:t>L~10</a:t>
            </a:r>
            <a:r>
              <a:rPr lang="en-US" sz="2500" i="1" baseline="30000" dirty="0" smtClean="0"/>
              <a:t>32 </a:t>
            </a:r>
            <a:r>
              <a:rPr lang="en-US" sz="2500" i="1" dirty="0" smtClean="0"/>
              <a:t>cm</a:t>
            </a:r>
            <a:r>
              <a:rPr lang="en-US" sz="2500" i="1" baseline="30000" dirty="0" smtClean="0"/>
              <a:t>-2 </a:t>
            </a:r>
            <a:r>
              <a:rPr lang="en-US" sz="2500" i="1" dirty="0" smtClean="0"/>
              <a:t>s</a:t>
            </a:r>
            <a:r>
              <a:rPr lang="en-US" sz="2500" i="1" baseline="30000" dirty="0" smtClean="0"/>
              <a:t>-1</a:t>
            </a:r>
            <a:r>
              <a:rPr lang="en-US" sz="2500" dirty="0"/>
              <a:t>;</a:t>
            </a:r>
            <a:r>
              <a:rPr lang="en-US" sz="2500" dirty="0" smtClean="0"/>
              <a:t> ERL linac-ring as backup)  (2004).</a:t>
            </a:r>
          </a:p>
          <a:p>
            <a:endParaRPr lang="en-US" sz="2500" dirty="0" smtClean="0"/>
          </a:p>
          <a:p>
            <a:r>
              <a:rPr lang="en-US" sz="2500" dirty="0" smtClean="0"/>
              <a:t>ERL-based eRHIC with separated re-circulating passes</a:t>
            </a:r>
          </a:p>
          <a:p>
            <a:pPr lvl="1"/>
            <a:r>
              <a:rPr lang="en-US" sz="2200" i="1" dirty="0"/>
              <a:t>L~</a:t>
            </a:r>
            <a:r>
              <a:rPr lang="en-US" sz="2200" i="1" dirty="0" smtClean="0"/>
              <a:t>10</a:t>
            </a:r>
            <a:r>
              <a:rPr lang="en-US" sz="2200" i="1" baseline="30000" dirty="0" smtClean="0"/>
              <a:t>34 </a:t>
            </a:r>
            <a:r>
              <a:rPr lang="en-US" sz="2200" i="1" dirty="0"/>
              <a:t>cm</a:t>
            </a:r>
            <a:r>
              <a:rPr lang="en-US" sz="2200" i="1" baseline="30000" dirty="0"/>
              <a:t>-2 </a:t>
            </a:r>
            <a:r>
              <a:rPr lang="en-US" sz="2200" i="1" dirty="0"/>
              <a:t>s</a:t>
            </a:r>
            <a:r>
              <a:rPr lang="en-US" sz="2200" i="1" baseline="30000" dirty="0"/>
              <a:t>-</a:t>
            </a:r>
            <a:r>
              <a:rPr lang="en-US" sz="2200" dirty="0" smtClean="0"/>
              <a:t>, high hadron beam intensity, upgrades in hadron ring, Space Charge Compensation</a:t>
            </a:r>
          </a:p>
          <a:p>
            <a:pPr lvl="1"/>
            <a:r>
              <a:rPr lang="en-US" sz="2200" dirty="0" smtClean="0"/>
              <a:t>Energy staging. First stage eRHIC: 4-5 </a:t>
            </a:r>
            <a:r>
              <a:rPr lang="en-US" sz="2200" dirty="0" err="1" smtClean="0"/>
              <a:t>GeV</a:t>
            </a:r>
            <a:r>
              <a:rPr lang="en-US" sz="2200" dirty="0" smtClean="0"/>
              <a:t> electron machine.</a:t>
            </a:r>
          </a:p>
          <a:p>
            <a:pPr marL="411480" lvl="1" indent="0">
              <a:buNone/>
            </a:pPr>
            <a:endParaRPr lang="en-US" sz="2200" dirty="0" smtClean="0"/>
          </a:p>
          <a:p>
            <a:r>
              <a:rPr lang="en-US" sz="2500" dirty="0" smtClean="0"/>
              <a:t>2012-2013: </a:t>
            </a:r>
            <a:r>
              <a:rPr lang="en-US" sz="2500" u="sng" dirty="0" smtClean="0"/>
              <a:t>Work on cost optimized machine design.</a:t>
            </a:r>
          </a:p>
          <a:p>
            <a:r>
              <a:rPr lang="en-US" sz="2500" dirty="0" smtClean="0"/>
              <a:t>Bottom-up cost estimate and optimization: minimal cost first stage (5 </a:t>
            </a:r>
            <a:r>
              <a:rPr lang="en-US" sz="2500" dirty="0" err="1" smtClean="0"/>
              <a:t>GeV</a:t>
            </a:r>
            <a:r>
              <a:rPr lang="en-US" sz="2500" dirty="0" smtClean="0"/>
              <a:t>) eRHIC with separated re-circulating passes: $530 </a:t>
            </a:r>
            <a:r>
              <a:rPr lang="en-US" sz="2500" dirty="0" err="1" smtClean="0"/>
              <a:t>mln</a:t>
            </a:r>
            <a:r>
              <a:rPr lang="en-US" sz="2500" dirty="0" smtClean="0"/>
              <a:t>. (detector(s) not included).</a:t>
            </a:r>
          </a:p>
          <a:p>
            <a:endParaRPr lang="en-US" sz="2500" dirty="0" smtClean="0"/>
          </a:p>
          <a:p>
            <a:r>
              <a:rPr lang="en-US" sz="2500" dirty="0" smtClean="0"/>
              <a:t>FFAG re-circulating passes + permanent magnets</a:t>
            </a:r>
          </a:p>
          <a:p>
            <a:pPr lvl="1"/>
            <a:r>
              <a:rPr lang="en-US" sz="2200" dirty="0"/>
              <a:t>c</a:t>
            </a:r>
            <a:r>
              <a:rPr lang="en-US" sz="2200" dirty="0" smtClean="0"/>
              <a:t>onstruction and operational cost savings</a:t>
            </a:r>
          </a:p>
          <a:p>
            <a:pPr lvl="1"/>
            <a:r>
              <a:rPr lang="en-US" sz="2200" dirty="0" smtClean="0"/>
              <a:t>No energy staging. Using FFAG passes widens the energy reach at moderate cost.</a:t>
            </a:r>
          </a:p>
          <a:p>
            <a:pPr lvl="1"/>
            <a:endParaRPr lang="en-US" sz="2200" dirty="0" smtClean="0"/>
          </a:p>
          <a:p>
            <a:r>
              <a:rPr lang="en-US" sz="2500" dirty="0" smtClean="0"/>
              <a:t>10 </a:t>
            </a:r>
            <a:r>
              <a:rPr lang="en-US" sz="2500" dirty="0" err="1" smtClean="0"/>
              <a:t>GeV</a:t>
            </a:r>
            <a:r>
              <a:rPr lang="en-US" sz="2500" dirty="0" smtClean="0"/>
              <a:t> FFAG design has been evaluated by Machine Advisory Committee (Nov. 2013) </a:t>
            </a:r>
            <a:r>
              <a:rPr lang="en-US" sz="2500" dirty="0" smtClean="0">
                <a:latin typeface="Helvetica" charset="0"/>
              </a:rPr>
              <a:t>:</a:t>
            </a:r>
          </a:p>
          <a:p>
            <a:pPr marL="109537" lvl="1" indent="0">
              <a:buNone/>
            </a:pPr>
            <a:r>
              <a:rPr lang="en-US" sz="2200" dirty="0">
                <a:latin typeface="Helvetica" charset="0"/>
              </a:rPr>
              <a:t> </a:t>
            </a:r>
            <a:r>
              <a:rPr lang="en-US" sz="2200" dirty="0" smtClean="0">
                <a:latin typeface="Helvetica" charset="0"/>
              </a:rPr>
              <a:t> </a:t>
            </a:r>
            <a:r>
              <a:rPr lang="en-US" sz="2200" dirty="0">
                <a:latin typeface="Helvetica" charset="0"/>
              </a:rPr>
              <a:t>”</a:t>
            </a:r>
            <a:r>
              <a:rPr lang="en-US" sz="2200" dirty="0"/>
              <a:t>The MAC congratulates the eRHIC design team for its ingenious and novel use of the FFAG concept.</a:t>
            </a:r>
            <a:r>
              <a:rPr lang="en-US" sz="2200" dirty="0" smtClean="0"/>
              <a:t>”</a:t>
            </a:r>
          </a:p>
          <a:p>
            <a:pPr marL="109537" lvl="1" indent="0">
              <a:buNone/>
            </a:pPr>
            <a:endParaRPr lang="en-US" sz="2200" dirty="0" smtClean="0"/>
          </a:p>
          <a:p>
            <a:r>
              <a:rPr lang="en-US" sz="2500" dirty="0" smtClean="0"/>
              <a:t>The “eRHIC Design Study” report includes the Accelerator Design Chapter presenting main features of eRHIC FFAG design.</a:t>
            </a:r>
          </a:p>
          <a:p>
            <a:endParaRPr lang="en-US" dirty="0"/>
          </a:p>
        </p:txBody>
      </p:sp>
      <p:pic>
        <p:nvPicPr>
          <p:cNvPr id="5" name="Picture 4" descr="eRHIC_Design_Study_Title_pag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0"/>
            <a:ext cx="5299364" cy="6858000"/>
          </a:xfrm>
          <a:prstGeom prst="rect">
            <a:avLst/>
          </a:prstGeom>
          <a:solidFill>
            <a:schemeClr val="bg1"/>
          </a:solidFill>
        </p:spPr>
      </p:pic>
    </p:spTree>
    <p:extLst>
      <p:ext uri="{BB962C8B-B14F-4D97-AF65-F5344CB8AC3E}">
        <p14:creationId xmlns:p14="http://schemas.microsoft.com/office/powerpoint/2010/main" val="1423869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0" descr="eRHIC_Schematic_rev0114_WithBG_draft3.jpg"/>
          <p:cNvPicPr>
            <a:picLocks noChangeAspect="1"/>
          </p:cNvPicPr>
          <p:nvPr/>
        </p:nvPicPr>
        <p:blipFill>
          <a:blip r:embed="rId4">
            <a:extLst>
              <a:ext uri="{28A0092B-C50C-407E-A947-70E740481C1C}">
                <a14:useLocalDpi xmlns:a14="http://schemas.microsoft.com/office/drawing/2010/main" val="0"/>
              </a:ext>
            </a:extLst>
          </a:blip>
          <a:srcRect t="3210" b="3004"/>
          <a:stretch>
            <a:fillRect/>
          </a:stretch>
        </p:blipFill>
        <p:spPr bwMode="auto">
          <a:xfrm>
            <a:off x="1828800" y="3390900"/>
            <a:ext cx="54864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323"/>
          <p:cNvSpPr>
            <a:spLocks noGrp="1"/>
          </p:cNvSpPr>
          <p:nvPr>
            <p:ph type="title"/>
          </p:nvPr>
        </p:nvSpPr>
        <p:spPr>
          <a:xfrm>
            <a:off x="0" y="195263"/>
            <a:ext cx="9144000" cy="719137"/>
          </a:xfrm>
        </p:spPr>
        <p:txBody>
          <a:bodyPr/>
          <a:lstStyle/>
          <a:p>
            <a:pPr eaLnBrk="1" hangingPunct="1"/>
            <a:r>
              <a:rPr lang="en-US" dirty="0" smtClean="0">
                <a:latin typeface="Helvetica" charset="0"/>
                <a:ea typeface="ＭＳ Ｐゴシック" charset="0"/>
              </a:rPr>
              <a:t>FFAG </a:t>
            </a:r>
            <a:r>
              <a:rPr dirty="0" smtClean="0">
                <a:latin typeface="Helvetica" charset="0"/>
                <a:ea typeface="ＭＳ Ｐゴシック" charset="0"/>
              </a:rPr>
              <a:t>eRHIC </a:t>
            </a:r>
            <a:r>
              <a:rPr lang="en-US" dirty="0">
                <a:latin typeface="Helvetica" charset="0"/>
                <a:ea typeface="ＭＳ Ｐゴシック" charset="0"/>
              </a:rPr>
              <a:t>D</a:t>
            </a:r>
            <a:r>
              <a:rPr dirty="0" smtClean="0">
                <a:latin typeface="Helvetica" charset="0"/>
                <a:ea typeface="ＭＳ Ｐゴシック" charset="0"/>
              </a:rPr>
              <a:t>esign</a:t>
            </a:r>
            <a:endParaRPr sz="2000" dirty="0">
              <a:solidFill>
                <a:schemeClr val="tx1"/>
              </a:solidFill>
              <a:latin typeface="Helvetica" charset="0"/>
              <a:ea typeface="ＭＳ Ｐゴシック" charset="0"/>
            </a:endParaRPr>
          </a:p>
        </p:txBody>
      </p:sp>
      <p:sp>
        <p:nvSpPr>
          <p:cNvPr id="12291" name="Content Placeholder 303"/>
          <p:cNvSpPr>
            <a:spLocks noGrp="1"/>
          </p:cNvSpPr>
          <p:nvPr>
            <p:ph idx="1"/>
          </p:nvPr>
        </p:nvSpPr>
        <p:spPr>
          <a:xfrm>
            <a:off x="114300" y="914400"/>
            <a:ext cx="8915400" cy="2400300"/>
          </a:xfrm>
        </p:spPr>
        <p:txBody>
          <a:bodyPr>
            <a:normAutofit fontScale="40000" lnSpcReduction="20000"/>
          </a:bodyPr>
          <a:lstStyle/>
          <a:p>
            <a:pPr>
              <a:spcBef>
                <a:spcPct val="0"/>
              </a:spcBef>
              <a:spcAft>
                <a:spcPts val="600"/>
              </a:spcAft>
              <a:buFont typeface="Wingdings" charset="2"/>
              <a:buChar char="²"/>
              <a:defRPr/>
            </a:pPr>
            <a:r>
              <a:rPr lang="en-US" sz="3500" dirty="0" smtClean="0"/>
              <a:t>Up to 21.2 </a:t>
            </a:r>
            <a:r>
              <a:rPr lang="en-US" sz="3500" dirty="0"/>
              <a:t>GeV electron beam accelerated with Energy Recovery Linac (ERL) inside existing RHIC tunnel collides with existing 250 GeV polarized protons and 100 GeV/n HI RHIC beams</a:t>
            </a:r>
          </a:p>
          <a:p>
            <a:pPr>
              <a:spcBef>
                <a:spcPct val="0"/>
              </a:spcBef>
              <a:spcAft>
                <a:spcPts val="600"/>
              </a:spcAft>
              <a:buFont typeface="Wingdings" charset="2"/>
              <a:buChar char="²"/>
              <a:defRPr/>
            </a:pPr>
            <a:r>
              <a:rPr lang="en-US" sz="3500" dirty="0"/>
              <a:t>Single collision of each electron bunch allows for large disruption, giving high luminosity and full electron polarization </a:t>
            </a:r>
            <a:r>
              <a:rPr lang="en-US" sz="3500" dirty="0" smtClean="0"/>
              <a:t>transparency</a:t>
            </a:r>
          </a:p>
          <a:p>
            <a:pPr>
              <a:spcBef>
                <a:spcPct val="0"/>
              </a:spcBef>
              <a:spcAft>
                <a:spcPts val="600"/>
              </a:spcAft>
              <a:buFont typeface="Wingdings" charset="2"/>
              <a:buChar char="²"/>
              <a:defRPr/>
            </a:pPr>
            <a:r>
              <a:rPr lang="en-US" sz="3500" dirty="0" smtClean="0"/>
              <a:t>Use </a:t>
            </a:r>
            <a:r>
              <a:rPr lang="en-US" sz="3500" dirty="0"/>
              <a:t>2 FFAG magnet strings in RHIC tunnel to transport </a:t>
            </a:r>
            <a:r>
              <a:rPr lang="en-US" sz="3500" dirty="0" smtClean="0"/>
              <a:t>up to 16 beams</a:t>
            </a:r>
          </a:p>
          <a:p>
            <a:pPr>
              <a:spcBef>
                <a:spcPct val="0"/>
              </a:spcBef>
              <a:spcAft>
                <a:spcPts val="600"/>
              </a:spcAft>
              <a:buFont typeface="Wingdings" charset="2"/>
              <a:buChar char="²"/>
              <a:defRPr/>
            </a:pPr>
            <a:r>
              <a:rPr lang="en-US" sz="3500" dirty="0" smtClean="0"/>
              <a:t>Considered permanent magnet design for  </a:t>
            </a:r>
            <a:r>
              <a:rPr lang="en-US" sz="3500" dirty="0"/>
              <a:t>FFAG lattice </a:t>
            </a:r>
            <a:r>
              <a:rPr lang="en-US" sz="3500" dirty="0" smtClean="0"/>
              <a:t>magnets </a:t>
            </a:r>
            <a:endParaRPr lang="en-US" sz="3500" dirty="0"/>
          </a:p>
          <a:p>
            <a:pPr>
              <a:spcBef>
                <a:spcPct val="0"/>
              </a:spcBef>
              <a:spcAft>
                <a:spcPts val="600"/>
              </a:spcAft>
              <a:buFont typeface="Wingdings" charset="2"/>
              <a:buChar char="²"/>
              <a:defRPr/>
            </a:pPr>
            <a:r>
              <a:rPr lang="en-US" sz="3500" dirty="0" smtClean="0"/>
              <a:t>Cool </a:t>
            </a:r>
            <a:r>
              <a:rPr lang="en-US" sz="3500" dirty="0"/>
              <a:t>hadron beam 10-fold in all directions using coherent electron cooling (</a:t>
            </a:r>
            <a:r>
              <a:rPr lang="en-US" sz="3500" dirty="0" err="1"/>
              <a:t>CeC</a:t>
            </a:r>
            <a:r>
              <a:rPr lang="en-US" sz="3500" dirty="0" smtClean="0"/>
              <a:t>) at reduced  intensity </a:t>
            </a:r>
            <a:r>
              <a:rPr lang="en-US" sz="3500" dirty="0"/>
              <a:t>of hadron </a:t>
            </a:r>
            <a:r>
              <a:rPr lang="en-US" sz="3500" dirty="0" smtClean="0"/>
              <a:t>beam </a:t>
            </a:r>
            <a:endParaRPr lang="en-US" sz="3500" dirty="0"/>
          </a:p>
          <a:p>
            <a:pPr>
              <a:spcBef>
                <a:spcPct val="0"/>
              </a:spcBef>
              <a:spcAft>
                <a:spcPts val="600"/>
              </a:spcAft>
              <a:buFont typeface="Wingdings" charset="2"/>
              <a:buChar char="²"/>
              <a:defRPr/>
            </a:pPr>
            <a:r>
              <a:rPr lang="en-US" sz="3500" dirty="0" smtClean="0"/>
              <a:t>IR design with </a:t>
            </a:r>
            <a:r>
              <a:rPr lang="en-US" sz="3500" dirty="0"/>
              <a:t>β</a:t>
            </a:r>
            <a:r>
              <a:rPr lang="en-US" sz="3500" dirty="0" smtClean="0"/>
              <a:t>*= </a:t>
            </a:r>
            <a:r>
              <a:rPr lang="en-US" sz="3500" dirty="0"/>
              <a:t>5 </a:t>
            </a:r>
            <a:r>
              <a:rPr lang="en-US" sz="3500" dirty="0" smtClean="0"/>
              <a:t>cm using SC magnet technology and crab-crossing scheme</a:t>
            </a:r>
          </a:p>
          <a:p>
            <a:pPr>
              <a:spcBef>
                <a:spcPct val="0"/>
              </a:spcBef>
              <a:spcAft>
                <a:spcPts val="600"/>
              </a:spcAft>
              <a:buFont typeface="Wingdings" charset="2"/>
              <a:buChar char="²"/>
              <a:defRPr/>
            </a:pPr>
            <a:r>
              <a:rPr lang="en-US" sz="3500" dirty="0" smtClean="0"/>
              <a:t>Average polarized electron current of  </a:t>
            </a:r>
            <a:r>
              <a:rPr lang="en-US" sz="3500" dirty="0"/>
              <a:t>50 mA </a:t>
            </a:r>
          </a:p>
          <a:p>
            <a:pPr eaLnBrk="1" hangingPunct="1">
              <a:spcBef>
                <a:spcPct val="0"/>
              </a:spcBef>
              <a:defRPr/>
            </a:pPr>
            <a:endParaRPr lang="en-US" sz="1800" dirty="0">
              <a:solidFill>
                <a:schemeClr val="tx1"/>
              </a:solidFill>
              <a:latin typeface="Helvetica" charset="0"/>
            </a:endParaRPr>
          </a:p>
        </p:txBody>
      </p:sp>
      <p:sp>
        <p:nvSpPr>
          <p:cNvPr id="4" name="TextBox 3"/>
          <p:cNvSpPr txBox="1"/>
          <p:nvPr/>
        </p:nvSpPr>
        <p:spPr>
          <a:xfrm>
            <a:off x="3143808" y="4800600"/>
            <a:ext cx="684803" cy="246221"/>
          </a:xfrm>
          <a:prstGeom prst="rect">
            <a:avLst/>
          </a:prstGeom>
          <a:noFill/>
        </p:spPr>
        <p:txBody>
          <a:bodyPr wrap="none" rtlCol="0">
            <a:spAutoFit/>
          </a:bodyPr>
          <a:lstStyle/>
          <a:p>
            <a:r>
              <a:rPr lang="en-US" sz="1000" b="0" dirty="0" smtClean="0"/>
              <a:t>1.32 </a:t>
            </a:r>
            <a:r>
              <a:rPr lang="en-US" sz="1000" b="0" dirty="0" err="1" smtClean="0"/>
              <a:t>GeV</a:t>
            </a:r>
            <a:endParaRPr lang="en-US" sz="1000" b="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3"/>
</p:tagLst>
</file>

<file path=ppt/tags/tag2.xml><?xml version="1.0" encoding="utf-8"?>
<p:tagLst xmlns:a="http://schemas.openxmlformats.org/drawingml/2006/main" xmlns:r="http://schemas.openxmlformats.org/officeDocument/2006/relationships" xmlns:p="http://schemas.openxmlformats.org/presentationml/2006/main">
  <p:tag name="TIMING" val="|12.4|1.:|1.8|16.9|0.9|0.9|12.5|2.5|10"/>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elix Titling"/>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Helvetica template.potx</Template>
  <TotalTime>117733</TotalTime>
  <Words>3294</Words>
  <Application>Microsoft Macintosh PowerPoint</Application>
  <PresentationFormat>On-screen Show (4:3)</PresentationFormat>
  <Paragraphs>436</Paragraphs>
  <Slides>33</Slides>
  <Notes>9</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33</vt:i4>
      </vt:variant>
    </vt:vector>
  </HeadingPairs>
  <TitlesOfParts>
    <vt:vector size="38" baseType="lpstr">
      <vt:lpstr>1_Default Design</vt:lpstr>
      <vt:lpstr>Apothecary</vt:lpstr>
      <vt:lpstr>Flow</vt:lpstr>
      <vt:lpstr>Document</vt:lpstr>
      <vt:lpstr>Equation</vt:lpstr>
      <vt:lpstr>eRHIC Accelerator Design  V. Ptitsyn for the eRHIC design team</vt:lpstr>
      <vt:lpstr>RHIC – a High Luminosity (Polarized) Hadron Collider</vt:lpstr>
      <vt:lpstr>PowerPoint Presentation</vt:lpstr>
      <vt:lpstr>eRHIC: QCD Facility at BNL Add an electron accelerator to the existing $2.5B RHIC  including existing RHIC tunnel and cryo facility</vt:lpstr>
      <vt:lpstr>Lepton-nucleon scattering</vt:lpstr>
      <vt:lpstr>From HERA to future EICs </vt:lpstr>
      <vt:lpstr>Major physics objectives of eRHIC</vt:lpstr>
      <vt:lpstr>eRHIC History Line</vt:lpstr>
      <vt:lpstr>FFAG eRHIC Design</vt:lpstr>
      <vt:lpstr>eRHIC beam parameters and luminosities</vt:lpstr>
      <vt:lpstr>Luminosity vs CEM</vt:lpstr>
      <vt:lpstr>Why FFAG eRHIC?</vt:lpstr>
      <vt:lpstr>Demonstrating feasibility of NS-FFAG lattice design approach</vt:lpstr>
      <vt:lpstr>NS-FFAG approach for eRHIC</vt:lpstr>
      <vt:lpstr>FFAG Recirculation Passes</vt:lpstr>
      <vt:lpstr>Synchrotron Radiation Effects</vt:lpstr>
      <vt:lpstr>Permanent Magnet Design</vt:lpstr>
      <vt:lpstr>e-Beam Bunch Pattern</vt:lpstr>
      <vt:lpstr>Beam Spreader and Combiner</vt:lpstr>
      <vt:lpstr>Electron Polarization in eRHIC</vt:lpstr>
      <vt:lpstr>Hadron-Electron Synchronization</vt:lpstr>
      <vt:lpstr>SRF Linac</vt:lpstr>
      <vt:lpstr>Beam Dynamics</vt:lpstr>
      <vt:lpstr>Interaction Region with b* = 5 cm</vt:lpstr>
      <vt:lpstr>eRHIC R&amp;D</vt:lpstr>
      <vt:lpstr>50 mA polarized electron source R&amp;D </vt:lpstr>
      <vt:lpstr>Proof-of-principle CeC Experiment in RHIC IP2</vt:lpstr>
      <vt:lpstr>Energy Recovery Linac Test Facility</vt:lpstr>
      <vt:lpstr>eRHIC Schedule</vt:lpstr>
      <vt:lpstr>Summary</vt:lpstr>
      <vt:lpstr>Acknowledgements</vt:lpstr>
      <vt:lpstr>Luminosity versus Beam Energy</vt:lpstr>
      <vt:lpstr>Crab-crossing</vt:lpstr>
    </vt:vector>
  </TitlesOfParts>
  <Company>Brookhaven National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Valued Gateway Client</dc:creator>
  <cp:lastModifiedBy>Vadim Ptitsyn</cp:lastModifiedBy>
  <cp:revision>810</cp:revision>
  <cp:lastPrinted>2014-03-17T10:14:09Z</cp:lastPrinted>
  <dcterms:created xsi:type="dcterms:W3CDTF">2011-02-21T05:12:41Z</dcterms:created>
  <dcterms:modified xsi:type="dcterms:W3CDTF">2014-09-22T16:38:14Z</dcterms:modified>
</cp:coreProperties>
</file>