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4" r:id="rId2"/>
    <p:sldId id="336" r:id="rId3"/>
    <p:sldId id="324" r:id="rId4"/>
    <p:sldId id="340" r:id="rId5"/>
    <p:sldId id="343" r:id="rId6"/>
    <p:sldId id="347" r:id="rId7"/>
    <p:sldId id="342" r:id="rId8"/>
    <p:sldId id="274" r:id="rId9"/>
    <p:sldId id="275" r:id="rId10"/>
    <p:sldId id="311" r:id="rId11"/>
    <p:sldId id="327" r:id="rId12"/>
    <p:sldId id="346" r:id="rId13"/>
    <p:sldId id="328" r:id="rId14"/>
    <p:sldId id="294" r:id="rId15"/>
    <p:sldId id="329" r:id="rId16"/>
    <p:sldId id="330" r:id="rId17"/>
    <p:sldId id="348" r:id="rId18"/>
    <p:sldId id="313" r:id="rId19"/>
    <p:sldId id="315" r:id="rId20"/>
    <p:sldId id="280" r:id="rId21"/>
    <p:sldId id="281" r:id="rId22"/>
    <p:sldId id="316" r:id="rId23"/>
    <p:sldId id="318" r:id="rId24"/>
    <p:sldId id="320" r:id="rId25"/>
    <p:sldId id="306" r:id="rId26"/>
    <p:sldId id="307" r:id="rId27"/>
    <p:sldId id="309" r:id="rId28"/>
    <p:sldId id="292" r:id="rId29"/>
    <p:sldId id="335" r:id="rId30"/>
    <p:sldId id="331" r:id="rId31"/>
    <p:sldId id="332" r:id="rId32"/>
    <p:sldId id="333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73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2" autoAdjust="0"/>
    <p:restoredTop sz="96667" autoAdjust="0"/>
  </p:normalViewPr>
  <p:slideViewPr>
    <p:cSldViewPr snapToGrid="0" snapToObjects="1">
      <p:cViewPr>
        <p:scale>
          <a:sx n="130" d="100"/>
          <a:sy n="130" d="100"/>
        </p:scale>
        <p:origin x="-2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Relationship Id="rId2" Type="http://schemas.openxmlformats.org/officeDocument/2006/relationships/slide" Target="slides/slide30.xml"/><Relationship Id="rId3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B1D27-C844-3847-ACE4-D6C69533E8D4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43D605E-BE52-5847-8E0E-DB7ECAB3E604}">
      <dgm:prSet phldrT="[Text]" custT="1"/>
      <dgm:spPr>
        <a:solidFill>
          <a:srgbClr val="3366FF">
            <a:alpha val="12000"/>
          </a:srgbClr>
        </a:solidFill>
        <a:ln w="57150" cmpd="sng">
          <a:solidFill>
            <a:schemeClr val="tx1"/>
          </a:solidFill>
        </a:ln>
      </dgm:spPr>
      <dgm:t>
        <a:bodyPr/>
        <a:lstStyle/>
        <a:p>
          <a:pPr algn="ctr"/>
          <a:r>
            <a:rPr lang="en-US" sz="4400" b="1" i="0" dirty="0" smtClean="0">
              <a:solidFill>
                <a:srgbClr val="FF0000"/>
              </a:solidFill>
            </a:rPr>
            <a:t>What is the OBJECTIVE? </a:t>
          </a:r>
        </a:p>
        <a:p>
          <a:pPr marL="171450" indent="0" algn="l"/>
          <a:r>
            <a:rPr lang="en-US" sz="4400" b="1" i="0" dirty="0" smtClean="0">
              <a:solidFill>
                <a:srgbClr val="FF0000"/>
              </a:solidFill>
            </a:rPr>
            <a:t>- Reduce the size of an accelerator</a:t>
          </a:r>
        </a:p>
        <a:p>
          <a:pPr marL="1076325" indent="-904875" algn="l"/>
          <a:r>
            <a:rPr lang="en-US" sz="4400" b="1" i="0" dirty="0" smtClean="0">
              <a:solidFill>
                <a:srgbClr val="FF0000"/>
              </a:solidFill>
            </a:rPr>
            <a:t>- Improve its performance</a:t>
          </a:r>
        </a:p>
        <a:p>
          <a:pPr marL="1076325" indent="-904875" algn="l"/>
          <a:r>
            <a:rPr lang="en-US" sz="4400" b="1" i="0" dirty="0" smtClean="0">
              <a:solidFill>
                <a:srgbClr val="FF0000"/>
              </a:solidFill>
            </a:rPr>
            <a:t>- Reduce the cost</a:t>
          </a:r>
        </a:p>
        <a:p>
          <a:pPr marL="1076325" indent="-904875" algn="l"/>
          <a:r>
            <a:rPr lang="en-US" sz="4400" b="1" i="0" dirty="0" smtClean="0">
              <a:solidFill>
                <a:srgbClr val="FF0000"/>
              </a:solidFill>
            </a:rPr>
            <a:t>- Allow large energy range </a:t>
          </a:r>
        </a:p>
      </dgm:t>
    </dgm:pt>
    <dgm:pt modelId="{1A409AA4-92DC-414A-A3C4-8D2398772B34}" type="parTrans" cxnId="{2597C39F-3592-534A-AECA-5286DB5C8716}">
      <dgm:prSet/>
      <dgm:spPr/>
      <dgm:t>
        <a:bodyPr/>
        <a:lstStyle/>
        <a:p>
          <a:endParaRPr lang="en-US"/>
        </a:p>
      </dgm:t>
    </dgm:pt>
    <dgm:pt modelId="{AA661057-8C1C-F041-B46E-88DD9E68EA27}" type="sibTrans" cxnId="{2597C39F-3592-534A-AECA-5286DB5C8716}">
      <dgm:prSet/>
      <dgm:spPr/>
      <dgm:t>
        <a:bodyPr/>
        <a:lstStyle/>
        <a:p>
          <a:endParaRPr lang="en-US"/>
        </a:p>
      </dgm:t>
    </dgm:pt>
    <dgm:pt modelId="{BAA76BA9-8ACE-5A4B-A9BB-7730E5446554}" type="pres">
      <dgm:prSet presAssocID="{E4EB1D27-C844-3847-ACE4-D6C69533E8D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80F563-BB8E-8943-9004-48AA6DC3B098}" type="pres">
      <dgm:prSet presAssocID="{343D605E-BE52-5847-8E0E-DB7ECAB3E604}" presName="root1" presStyleCnt="0"/>
      <dgm:spPr/>
    </dgm:pt>
    <dgm:pt modelId="{8CBDB487-64DF-CF42-BE8C-BFB12F5A182A}" type="pres">
      <dgm:prSet presAssocID="{343D605E-BE52-5847-8E0E-DB7ECAB3E604}" presName="LevelOneTextNode" presStyleLbl="node0" presStyleIdx="0" presStyleCnt="1" custScaleX="420433" custScaleY="472889" custLinFactNeighborX="1362" custLinFactNeighborY="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07E47F-CE73-994D-9744-51B2D9014D2A}" type="pres">
      <dgm:prSet presAssocID="{343D605E-BE52-5847-8E0E-DB7ECAB3E604}" presName="level2hierChild" presStyleCnt="0"/>
      <dgm:spPr/>
    </dgm:pt>
  </dgm:ptLst>
  <dgm:cxnLst>
    <dgm:cxn modelId="{3750EAD8-C1AB-5E46-8E06-488439C44241}" type="presOf" srcId="{E4EB1D27-C844-3847-ACE4-D6C69533E8D4}" destId="{BAA76BA9-8ACE-5A4B-A9BB-7730E5446554}" srcOrd="0" destOrd="0" presId="urn:microsoft.com/office/officeart/2005/8/layout/hierarchy2"/>
    <dgm:cxn modelId="{2597C39F-3592-534A-AECA-5286DB5C8716}" srcId="{E4EB1D27-C844-3847-ACE4-D6C69533E8D4}" destId="{343D605E-BE52-5847-8E0E-DB7ECAB3E604}" srcOrd="0" destOrd="0" parTransId="{1A409AA4-92DC-414A-A3C4-8D2398772B34}" sibTransId="{AA661057-8C1C-F041-B46E-88DD9E68EA27}"/>
    <dgm:cxn modelId="{4B168EC2-B909-1A48-AE62-F53909EC5660}" type="presOf" srcId="{343D605E-BE52-5847-8E0E-DB7ECAB3E604}" destId="{8CBDB487-64DF-CF42-BE8C-BFB12F5A182A}" srcOrd="0" destOrd="0" presId="urn:microsoft.com/office/officeart/2005/8/layout/hierarchy2"/>
    <dgm:cxn modelId="{45CA95EF-1C04-474B-85C2-A25C0F0690BA}" type="presParOf" srcId="{BAA76BA9-8ACE-5A4B-A9BB-7730E5446554}" destId="{F680F563-BB8E-8943-9004-48AA6DC3B098}" srcOrd="0" destOrd="0" presId="urn:microsoft.com/office/officeart/2005/8/layout/hierarchy2"/>
    <dgm:cxn modelId="{D1A1E47B-553E-4C49-99B5-DE5692F42633}" type="presParOf" srcId="{F680F563-BB8E-8943-9004-48AA6DC3B098}" destId="{8CBDB487-64DF-CF42-BE8C-BFB12F5A182A}" srcOrd="0" destOrd="0" presId="urn:microsoft.com/office/officeart/2005/8/layout/hierarchy2"/>
    <dgm:cxn modelId="{C9C7D890-8DDD-3B4F-9979-6CCD19A00A37}" type="presParOf" srcId="{F680F563-BB8E-8943-9004-48AA6DC3B098}" destId="{C407E47F-CE73-994D-9744-51B2D9014D2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DB487-64DF-CF42-BE8C-BFB12F5A182A}">
      <dsp:nvSpPr>
        <dsp:cNvPr id="0" name=""/>
        <dsp:cNvSpPr/>
      </dsp:nvSpPr>
      <dsp:spPr>
        <a:xfrm>
          <a:off x="10" y="933"/>
          <a:ext cx="8712127" cy="4899555"/>
        </a:xfrm>
        <a:prstGeom prst="roundRect">
          <a:avLst>
            <a:gd name="adj" fmla="val 10000"/>
          </a:avLst>
        </a:prstGeom>
        <a:solidFill>
          <a:srgbClr val="3366FF">
            <a:alpha val="12000"/>
          </a:srgbClr>
        </a:solidFill>
        <a:ln w="57150" cmpd="sng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>
              <a:solidFill>
                <a:srgbClr val="FF0000"/>
              </a:solidFill>
            </a:rPr>
            <a:t>What is the OBJECTIVE? </a:t>
          </a:r>
        </a:p>
        <a:p>
          <a:pPr marL="17145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>
              <a:solidFill>
                <a:srgbClr val="FF0000"/>
              </a:solidFill>
            </a:rPr>
            <a:t>- Reduce the size of an accelerator</a:t>
          </a:r>
        </a:p>
        <a:p>
          <a:pPr marL="1076325" lvl="0" indent="-904875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>
              <a:solidFill>
                <a:srgbClr val="FF0000"/>
              </a:solidFill>
            </a:rPr>
            <a:t>- Improve its performance</a:t>
          </a:r>
        </a:p>
        <a:p>
          <a:pPr marL="1076325" lvl="0" indent="-904875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>
              <a:solidFill>
                <a:srgbClr val="FF0000"/>
              </a:solidFill>
            </a:rPr>
            <a:t>- Reduce the cost</a:t>
          </a:r>
        </a:p>
        <a:p>
          <a:pPr marL="1076325" lvl="0" indent="-904875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>
              <a:solidFill>
                <a:srgbClr val="FF0000"/>
              </a:solidFill>
            </a:rPr>
            <a:t>- Allow large energy range </a:t>
          </a:r>
        </a:p>
      </dsp:txBody>
      <dsp:txXfrm>
        <a:off x="143513" y="144436"/>
        <a:ext cx="8425121" cy="4612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FD94-676C-B542-9E74-31CC722EFA2B}" type="datetime1">
              <a:rPr lang="en-US" smtClean="0"/>
              <a:t>9/17/14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F9F47-B8EC-4149-82F6-EC496197D4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0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B8FD8-DF38-7D4E-9113-720995C9A010}" type="datetime1">
              <a:rPr lang="en-US" smtClean="0"/>
              <a:t>9/17/14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A8D06-112D-2E4A-BA24-498C217393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2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8D06-112D-2E4A-BA24-498C217393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CF205-0F13-524E-AB1B-A852CFA5B5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Arial Unicode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1200" smtClean="0">
                <a:effectLst/>
              </a:defRPr>
            </a:lvl1pPr>
          </a:lstStyle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60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095" y="874426"/>
            <a:ext cx="8754200" cy="5589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1076960" cy="269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1/17/2014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2720" y="6588670"/>
            <a:ext cx="6258560" cy="269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6880" y="6588670"/>
            <a:ext cx="1087120" cy="269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90"/>
                </a:solidFill>
              </a:defRPr>
            </a:lvl1pPr>
          </a:lstStyle>
          <a:p>
            <a:fld id="{A22D51BC-D578-6941-8C86-C25354AB52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009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9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9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9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9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00009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130.199.104.141:Users:dejan:Documents:PATENT:SCANNER:Scanner-December5-2011.doc!OLE_LINK2" TargetMode="External"/><Relationship Id="rId4" Type="http://schemas.openxmlformats.org/officeDocument/2006/relationships/image" Target="../media/image6.png"/><Relationship Id="rId5" Type="http://schemas.openxmlformats.org/officeDocument/2006/relationships/oleObject" Target="130.199.104.141:Users:dejan:Documents:PATENT:SCANNER:Scanner-December5-2011.doc!OLE_LINK3" TargetMode="External"/><Relationship Id="rId6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130.199.104.141:Users:dejan:Documents:PATENT:SCANNER:Scanner-December5-2011.doc!OLE_LINK4" TargetMode="External"/><Relationship Id="rId4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242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NS-FFAG GANTRY DESIGN</a:t>
            </a:r>
            <a:endParaRPr lang="en-US" sz="3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0060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Dejan </a:t>
            </a:r>
            <a:r>
              <a:rPr lang="en-US" sz="2400" dirty="0" smtClean="0">
                <a:solidFill>
                  <a:srgbClr val="000090"/>
                </a:solidFill>
              </a:rPr>
              <a:t>Trbojevic 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Brookhaven National Laboratory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SAD – SOURCE-TO-AXIS-DISTANCE</a:t>
            </a:r>
            <a:br>
              <a:rPr lang="en-US" dirty="0" smtClean="0"/>
            </a:br>
            <a:r>
              <a:rPr lang="en-US" sz="1800" dirty="0" smtClean="0"/>
              <a:t>Scanning system: applied for patent by BNL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6934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The maximum dose to the patient surface relative to the dose in the SOBP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increases as the effective source-to-axis distance (SAD) decreases. For a fixed,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horizontal beam, large SAD's are easy to achieve; but not for gantry beam lines. A smaller gantry with a physical outer diameter of less than 2 meters may have important cost implications. Such a gantry would require magnetic optics to ensure that the effective source-to-axis distance is large enough to provide adequate skin sparing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04091" y="3088105"/>
            <a:ext cx="3719897" cy="3400745"/>
            <a:chOff x="404091" y="3181684"/>
            <a:chExt cx="3719897" cy="3400745"/>
          </a:xfrm>
        </p:grpSpPr>
        <p:sp>
          <p:nvSpPr>
            <p:cNvPr id="5" name="Rectangle 4"/>
            <p:cNvSpPr/>
            <p:nvPr/>
          </p:nvSpPr>
          <p:spPr bwMode="auto">
            <a:xfrm>
              <a:off x="404091" y="3815470"/>
              <a:ext cx="311727" cy="1697181"/>
            </a:xfrm>
            <a:prstGeom prst="rect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V="1">
              <a:off x="554182" y="3642288"/>
              <a:ext cx="3313545" cy="1016000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42636" y="4658288"/>
              <a:ext cx="3348182" cy="981363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31091" y="4635197"/>
              <a:ext cx="3336636" cy="23091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16200000" flipH="1">
              <a:off x="2355577" y="4716318"/>
              <a:ext cx="3104512" cy="35244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404091" y="5581924"/>
              <a:ext cx="284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21627" y="6274652"/>
              <a:ext cx="50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Axis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73965" y="3080084"/>
            <a:ext cx="3719897" cy="3400745"/>
            <a:chOff x="404091" y="3181684"/>
            <a:chExt cx="3719897" cy="3400745"/>
          </a:xfrm>
        </p:grpSpPr>
        <p:sp>
          <p:nvSpPr>
            <p:cNvPr id="21" name="Rectangle 20"/>
            <p:cNvSpPr/>
            <p:nvPr/>
          </p:nvSpPr>
          <p:spPr bwMode="auto">
            <a:xfrm>
              <a:off x="404091" y="3815470"/>
              <a:ext cx="311727" cy="1697181"/>
            </a:xfrm>
            <a:prstGeom prst="rect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V="1">
              <a:off x="554182" y="3642288"/>
              <a:ext cx="3313545" cy="1016000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42636" y="4658288"/>
              <a:ext cx="3348182" cy="981363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531091" y="4635197"/>
              <a:ext cx="3336636" cy="23091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6200000" flipH="1">
              <a:off x="2355577" y="4716318"/>
              <a:ext cx="3104512" cy="35244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404091" y="5581924"/>
              <a:ext cx="284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21627" y="6274652"/>
              <a:ext cx="50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Axis</a:t>
              </a:r>
              <a:endParaRPr lang="en-US" dirty="0"/>
            </a:p>
          </p:txBody>
        </p:sp>
      </p:grpSp>
      <p:sp>
        <p:nvSpPr>
          <p:cNvPr id="28" name="Trapezoid 27"/>
          <p:cNvSpPr/>
          <p:nvPr/>
        </p:nvSpPr>
        <p:spPr bwMode="auto">
          <a:xfrm>
            <a:off x="5935579" y="3328737"/>
            <a:ext cx="548105" cy="2366210"/>
          </a:xfrm>
          <a:prstGeom prst="trapezoid">
            <a:avLst/>
          </a:prstGeom>
          <a:solidFill>
            <a:srgbClr val="FF6600">
              <a:alpha val="23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9" name="Trapezoid 28"/>
          <p:cNvSpPr/>
          <p:nvPr/>
        </p:nvSpPr>
        <p:spPr bwMode="auto">
          <a:xfrm>
            <a:off x="6903214" y="3347215"/>
            <a:ext cx="548105" cy="2366210"/>
          </a:xfrm>
          <a:prstGeom prst="trapezoid">
            <a:avLst/>
          </a:prstGeom>
          <a:solidFill>
            <a:srgbClr val="FF6600">
              <a:alpha val="20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Trapezoid 29"/>
          <p:cNvSpPr/>
          <p:nvPr/>
        </p:nvSpPr>
        <p:spPr bwMode="auto">
          <a:xfrm rot="10800000">
            <a:off x="6427298" y="3343728"/>
            <a:ext cx="548105" cy="2366210"/>
          </a:xfrm>
          <a:prstGeom prst="trapezoid">
            <a:avLst/>
          </a:prstGeom>
          <a:solidFill>
            <a:srgbClr val="3366FF">
              <a:alpha val="12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33" name="Straight Connector 32"/>
          <p:cNvCxnSpPr>
            <a:stCxn id="31" idx="2"/>
          </p:cNvCxnSpPr>
          <p:nvPr/>
        </p:nvCxnSpPr>
        <p:spPr bwMode="auto">
          <a:xfrm flipV="1">
            <a:off x="6394116" y="4100286"/>
            <a:ext cx="73813" cy="6205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Arc 33"/>
          <p:cNvSpPr/>
          <p:nvPr/>
        </p:nvSpPr>
        <p:spPr bwMode="auto">
          <a:xfrm>
            <a:off x="5354863" y="2424792"/>
            <a:ext cx="2299607" cy="1678214"/>
          </a:xfrm>
          <a:prstGeom prst="arc">
            <a:avLst>
              <a:gd name="adj1" fmla="val 3686120"/>
              <a:gd name="adj2" fmla="val 5545121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383892" y="3959679"/>
            <a:ext cx="3157763" cy="1818820"/>
            <a:chOff x="5383892" y="3959679"/>
            <a:chExt cx="3157763" cy="1818820"/>
          </a:xfrm>
        </p:grpSpPr>
        <p:sp>
          <p:nvSpPr>
            <p:cNvPr id="31" name="Arc 30"/>
            <p:cNvSpPr/>
            <p:nvPr/>
          </p:nvSpPr>
          <p:spPr bwMode="auto">
            <a:xfrm>
              <a:off x="5383892" y="4100285"/>
              <a:ext cx="2299607" cy="1678214"/>
            </a:xfrm>
            <a:prstGeom prst="arc">
              <a:avLst>
                <a:gd name="adj1" fmla="val 14139407"/>
                <a:gd name="adj2" fmla="val 15629197"/>
              </a:avLst>
            </a:prstGeom>
            <a:noFill/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 flipV="1">
              <a:off x="6930571" y="4018643"/>
              <a:ext cx="72572" cy="18143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Arc 37"/>
            <p:cNvSpPr/>
            <p:nvPr/>
          </p:nvSpPr>
          <p:spPr bwMode="auto">
            <a:xfrm>
              <a:off x="6242048" y="3969656"/>
              <a:ext cx="2299607" cy="1678214"/>
            </a:xfrm>
            <a:prstGeom prst="arc">
              <a:avLst>
                <a:gd name="adj1" fmla="val 14661923"/>
                <a:gd name="adj2" fmla="val 16035591"/>
              </a:avLst>
            </a:prstGeom>
            <a:noFill/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40" name="Straight Connector 39"/>
            <p:cNvCxnSpPr>
              <a:stCxn id="38" idx="2"/>
            </p:cNvCxnSpPr>
            <p:nvPr/>
          </p:nvCxnSpPr>
          <p:spPr bwMode="auto">
            <a:xfrm flipV="1">
              <a:off x="7351715" y="3959679"/>
              <a:ext cx="817106" cy="10488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Arc 43"/>
          <p:cNvSpPr/>
          <p:nvPr/>
        </p:nvSpPr>
        <p:spPr bwMode="auto">
          <a:xfrm>
            <a:off x="5391149" y="3672114"/>
            <a:ext cx="2299607" cy="1678214"/>
          </a:xfrm>
          <a:prstGeom prst="arc">
            <a:avLst>
              <a:gd name="adj1" fmla="val 14139407"/>
              <a:gd name="adj2" fmla="val 15466731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6974114" y="3581401"/>
            <a:ext cx="72572" cy="18143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Arc 45"/>
          <p:cNvSpPr/>
          <p:nvPr/>
        </p:nvSpPr>
        <p:spPr bwMode="auto">
          <a:xfrm>
            <a:off x="6249305" y="3541485"/>
            <a:ext cx="2299607" cy="1678214"/>
          </a:xfrm>
          <a:prstGeom prst="arc">
            <a:avLst>
              <a:gd name="adj1" fmla="val 14661923"/>
              <a:gd name="adj2" fmla="val 16035591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 bwMode="auto">
          <a:xfrm flipV="1">
            <a:off x="7358972" y="3531508"/>
            <a:ext cx="817106" cy="104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endCxn id="44" idx="0"/>
          </p:cNvCxnSpPr>
          <p:nvPr/>
        </p:nvCxnSpPr>
        <p:spPr bwMode="auto">
          <a:xfrm flipV="1">
            <a:off x="4821464" y="3760290"/>
            <a:ext cx="1206408" cy="798103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6369624" y="3676650"/>
            <a:ext cx="73813" cy="6205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Arc 51"/>
          <p:cNvSpPr/>
          <p:nvPr/>
        </p:nvSpPr>
        <p:spPr bwMode="auto">
          <a:xfrm>
            <a:off x="5339442" y="1996621"/>
            <a:ext cx="2299607" cy="1678214"/>
          </a:xfrm>
          <a:prstGeom prst="arc">
            <a:avLst>
              <a:gd name="adj1" fmla="val 3455556"/>
              <a:gd name="adj2" fmla="val 5545121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7140" y="3067222"/>
            <a:ext cx="8170258" cy="3521448"/>
            <a:chOff x="249639" y="7572187"/>
            <a:chExt cx="8170258" cy="3521448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249639" y="7725785"/>
              <a:ext cx="8170258" cy="3367850"/>
              <a:chOff x="-7517734" y="-5149913"/>
              <a:chExt cx="9302765" cy="379295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-7517734" y="-5149913"/>
                <a:ext cx="9302765" cy="37929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-1303154" y="-4750010"/>
                <a:ext cx="311727" cy="2621936"/>
              </a:xfrm>
              <a:prstGeom prst="rect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-2658367" y="-4753287"/>
                <a:ext cx="311727" cy="2621936"/>
              </a:xfrm>
              <a:prstGeom prst="rect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-6920651" y="-4746732"/>
                <a:ext cx="311727" cy="2621936"/>
              </a:xfrm>
              <a:prstGeom prst="rect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69" name="Straight Connector 68"/>
              <p:cNvCxnSpPr/>
              <p:nvPr/>
            </p:nvCxnSpPr>
            <p:spPr bwMode="auto">
              <a:xfrm flipV="1">
                <a:off x="-6770560" y="-4450861"/>
                <a:ext cx="3313545" cy="1016000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-6782106" y="-3434861"/>
                <a:ext cx="3348182" cy="981363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flipV="1">
                <a:off x="-7226419" y="-3443956"/>
                <a:ext cx="3801806" cy="8192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2" name="TextBox 71"/>
              <p:cNvSpPr txBox="1"/>
              <p:nvPr/>
            </p:nvSpPr>
            <p:spPr>
              <a:xfrm>
                <a:off x="-6904264" y="-2093354"/>
                <a:ext cx="2846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</a:t>
                </a:r>
                <a:endParaRPr lang="en-US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3703115" y="-1818497"/>
                <a:ext cx="5023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Axis</a:t>
                </a:r>
                <a:endParaRPr lang="en-US" dirty="0"/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 flipV="1">
                <a:off x="-2500686" y="-4458882"/>
                <a:ext cx="3313545" cy="1016000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-2512232" y="-3442882"/>
                <a:ext cx="3348182" cy="981363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 flipV="1">
                <a:off x="-2523777" y="-3465973"/>
                <a:ext cx="3336636" cy="23091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7" name="TextBox 76"/>
              <p:cNvSpPr txBox="1"/>
              <p:nvPr/>
            </p:nvSpPr>
            <p:spPr>
              <a:xfrm>
                <a:off x="-2658970" y="-2093182"/>
                <a:ext cx="2846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</a:t>
                </a:r>
                <a:endParaRPr lang="en-US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66759" y="-1826518"/>
                <a:ext cx="5023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Axis</a:t>
                </a:r>
                <a:endParaRPr lang="en-US" dirty="0"/>
              </a:p>
            </p:txBody>
          </p:sp>
          <p:cxnSp>
            <p:nvCxnSpPr>
              <p:cNvPr id="79" name="Straight Connector 78"/>
              <p:cNvCxnSpPr/>
              <p:nvPr/>
            </p:nvCxnSpPr>
            <p:spPr bwMode="auto">
              <a:xfrm flipV="1">
                <a:off x="-1130420" y="-4476256"/>
                <a:ext cx="1998143" cy="8105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 flipV="1">
                <a:off x="-2503278" y="-4476344"/>
                <a:ext cx="1381052" cy="1035170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 flipV="1">
                <a:off x="-1133697" y="-2463920"/>
                <a:ext cx="1998143" cy="8105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-2498742" y="-3452151"/>
                <a:ext cx="1368323" cy="999613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3" name="Straight Connector 82"/>
            <p:cNvCxnSpPr/>
            <p:nvPr/>
          </p:nvCxnSpPr>
          <p:spPr bwMode="auto">
            <a:xfrm rot="16200000" flipH="1">
              <a:off x="2281377" y="9106821"/>
              <a:ext cx="3104512" cy="35244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rot="16200000" flipH="1">
              <a:off x="6048741" y="9118111"/>
              <a:ext cx="3104512" cy="35244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494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a typeface="ＭＳ Ｐゴシック" pitchFamily="-106" charset="-128"/>
                <a:cs typeface="ＭＳ Ｐゴシック" pitchFamily="-106" charset="-128"/>
              </a:rPr>
              <a:t>SCALING VS. NON-SCALING FFAG</a:t>
            </a:r>
          </a:p>
        </p:txBody>
      </p:sp>
      <p:sp>
        <p:nvSpPr>
          <p:cNvPr id="36868" name="TextBox 9"/>
          <p:cNvSpPr txBox="1">
            <a:spLocks noChangeArrowheads="1"/>
          </p:cNvSpPr>
          <p:nvPr/>
        </p:nvSpPr>
        <p:spPr bwMode="auto">
          <a:xfrm>
            <a:off x="495300" y="3911600"/>
            <a:ext cx="244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/>
          </a:p>
        </p:txBody>
      </p:sp>
      <p:sp>
        <p:nvSpPr>
          <p:cNvPr id="36869" name="TextBox 11"/>
          <p:cNvSpPr txBox="1">
            <a:spLocks noChangeArrowheads="1"/>
          </p:cNvSpPr>
          <p:nvPr/>
        </p:nvSpPr>
        <p:spPr bwMode="auto">
          <a:xfrm>
            <a:off x="0" y="3467100"/>
            <a:ext cx="3937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00050" indent="-400050">
              <a:spcBef>
                <a:spcPct val="50000"/>
              </a:spcBef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1949" y="863255"/>
            <a:ext cx="10690912" cy="6712640"/>
            <a:chOff x="-10139927" y="2890327"/>
            <a:chExt cx="10690912" cy="6712640"/>
          </a:xfrm>
        </p:grpSpPr>
        <p:grpSp>
          <p:nvGrpSpPr>
            <p:cNvPr id="27" name="Group 26"/>
            <p:cNvGrpSpPr/>
            <p:nvPr/>
          </p:nvGrpSpPr>
          <p:grpSpPr>
            <a:xfrm>
              <a:off x="-10139927" y="2890327"/>
              <a:ext cx="10690912" cy="6712640"/>
              <a:chOff x="0" y="850527"/>
              <a:chExt cx="10690912" cy="67126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0" y="850527"/>
                <a:ext cx="10690912" cy="6712640"/>
                <a:chOff x="0" y="850527"/>
                <a:chExt cx="10690912" cy="6712640"/>
              </a:xfrm>
            </p:grpSpPr>
            <p:pic>
              <p:nvPicPr>
                <p:cNvPr id="7" name="Picture 6" descr="S-FFAG-orbits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3027" y="901845"/>
                  <a:ext cx="4256819" cy="2328260"/>
                </a:xfrm>
                <a:prstGeom prst="rect">
                  <a:avLst/>
                </a:prstGeom>
              </p:spPr>
            </p:pic>
            <p:grpSp>
              <p:nvGrpSpPr>
                <p:cNvPr id="23" name="Group 22"/>
                <p:cNvGrpSpPr/>
                <p:nvPr/>
              </p:nvGrpSpPr>
              <p:grpSpPr>
                <a:xfrm>
                  <a:off x="4503352" y="850527"/>
                  <a:ext cx="4252964" cy="2728511"/>
                  <a:chOff x="4503352" y="949159"/>
                  <a:chExt cx="4252964" cy="2728511"/>
                </a:xfrm>
              </p:grpSpPr>
              <p:pic>
                <p:nvPicPr>
                  <p:cNvPr id="8" name="Picture 7" descr="NS-orbits.pn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03352" y="949159"/>
                    <a:ext cx="4252964" cy="2401674"/>
                  </a:xfrm>
                  <a:prstGeom prst="rect">
                    <a:avLst/>
                  </a:prstGeom>
                </p:spPr>
              </p:pic>
              <p:cxnSp>
                <p:nvCxnSpPr>
                  <p:cNvPr id="15" name="Straight Arrow Connector 14"/>
                  <p:cNvCxnSpPr/>
                  <p:nvPr/>
                </p:nvCxnSpPr>
                <p:spPr bwMode="auto">
                  <a:xfrm rot="16200000" flipH="1">
                    <a:off x="4510507" y="2745875"/>
                    <a:ext cx="368970" cy="26202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2699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17" name="TextBox 16"/>
                  <p:cNvSpPr txBox="1"/>
                  <p:nvPr/>
                </p:nvSpPr>
                <p:spPr>
                  <a:xfrm rot="3303309">
                    <a:off x="3839132" y="2280352"/>
                    <a:ext cx="2209860" cy="584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b="1" dirty="0" smtClean="0">
                        <a:solidFill>
                          <a:srgbClr val="000090"/>
                        </a:solidFill>
                      </a:rPr>
                      <a:t>0.03 meters</a:t>
                    </a:r>
                    <a:endParaRPr lang="en-US" sz="3200" b="1" dirty="0">
                      <a:solidFill>
                        <a:srgbClr val="000090"/>
                      </a:solidFill>
                    </a:endParaRPr>
                  </a:p>
                </p:txBody>
              </p:sp>
            </p:grpSp>
            <p:sp>
              <p:nvSpPr>
                <p:cNvPr id="9" name="Rectangle 8"/>
                <p:cNvSpPr/>
                <p:nvPr/>
              </p:nvSpPr>
              <p:spPr>
                <a:xfrm>
                  <a:off x="0" y="3368466"/>
                  <a:ext cx="9144000" cy="304698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buFontTx/>
                    <a:buChar char="-"/>
                  </a:pPr>
                  <a:r>
                    <a:rPr lang="en-US" sz="3200" dirty="0" smtClean="0">
                      <a:solidFill>
                        <a:srgbClr val="000090"/>
                      </a:solidFill>
                    </a:rPr>
                    <a:t>Orbit offsets are proportional to the dispersion function</a:t>
                  </a:r>
                  <a:r>
                    <a:rPr lang="en-US" sz="2400" dirty="0" smtClean="0">
                      <a:solidFill>
                        <a:srgbClr val="000090"/>
                      </a:solidFill>
                    </a:rPr>
                    <a:t>:</a:t>
                  </a:r>
                </a:p>
                <a:p>
                  <a:pPr marL="282575" indent="-282575"/>
                  <a:r>
                    <a:rPr lang="en-US" sz="3200" dirty="0" smtClean="0">
                      <a:solidFill>
                        <a:srgbClr val="000090"/>
                      </a:solidFill>
                    </a:rPr>
                    <a:t>-  To reduce the </a:t>
                  </a:r>
                  <a:r>
                    <a:rPr lang="en-US" sz="3200" b="1" dirty="0" smtClean="0">
                      <a:solidFill>
                        <a:srgbClr val="000090"/>
                      </a:solidFill>
                    </a:rPr>
                    <a:t>orbit offsets to </a:t>
                  </a:r>
                  <a:r>
                    <a:rPr lang="en-US" sz="3200" b="1" dirty="0" smtClean="0">
                      <a:solidFill>
                        <a:srgbClr val="FF3300"/>
                      </a:solidFill>
                      <a:ea typeface="Tahoma" pitchFamily="-106" charset="0"/>
                      <a:cs typeface="Tahoma" pitchFamily="-106" charset="0"/>
                    </a:rPr>
                    <a:t>±</a:t>
                  </a:r>
                  <a:r>
                    <a:rPr lang="en-US" sz="3200" b="1" dirty="0" smtClean="0">
                      <a:solidFill>
                        <a:srgbClr val="FF3300"/>
                      </a:solidFill>
                    </a:rPr>
                    <a:t>4 </a:t>
                  </a:r>
                  <a:r>
                    <a:rPr lang="en-US" sz="3200" b="1" dirty="0" smtClean="0">
                      <a:solidFill>
                        <a:srgbClr val="000090"/>
                      </a:solidFill>
                    </a:rPr>
                    <a:t>cm range</a:t>
                  </a:r>
                  <a:r>
                    <a:rPr lang="en-US" sz="3200" dirty="0" smtClean="0">
                      <a:solidFill>
                        <a:srgbClr val="000090"/>
                      </a:solidFill>
                    </a:rPr>
                    <a:t>, for momentum range of </a:t>
                  </a:r>
                  <a:r>
                    <a:rPr lang="en-US" sz="3200" b="1" dirty="0" smtClean="0">
                      <a:solidFill>
                        <a:srgbClr val="FF3300"/>
                      </a:solidFill>
                      <a:latin typeface="Symbol" pitchFamily="-106" charset="2"/>
                    </a:rPr>
                    <a:t>d</a:t>
                  </a:r>
                  <a:r>
                    <a:rPr lang="en-US" sz="3200" b="1" dirty="0" smtClean="0">
                      <a:solidFill>
                        <a:srgbClr val="FF3300"/>
                      </a:solidFill>
                    </a:rPr>
                    <a:t>p/p ~ </a:t>
                  </a:r>
                  <a:r>
                    <a:rPr lang="en-US" sz="3200" b="1" dirty="0" smtClean="0">
                      <a:solidFill>
                        <a:srgbClr val="FF3300"/>
                      </a:solidFill>
                      <a:ea typeface="Tahoma" pitchFamily="-106" charset="0"/>
                      <a:cs typeface="Tahoma" pitchFamily="-106" charset="0"/>
                    </a:rPr>
                    <a:t>±</a:t>
                  </a:r>
                  <a:r>
                    <a:rPr lang="en-US" sz="3200" b="1" dirty="0" smtClean="0">
                      <a:solidFill>
                        <a:srgbClr val="FF3300"/>
                      </a:solidFill>
                    </a:rPr>
                    <a:t> 50 %</a:t>
                  </a:r>
                  <a:r>
                    <a:rPr lang="en-US" sz="3200" b="1" dirty="0" smtClean="0"/>
                    <a:t> </a:t>
                  </a:r>
                  <a:r>
                    <a:rPr lang="en-US" sz="3200" dirty="0" smtClean="0">
                      <a:solidFill>
                        <a:srgbClr val="000090"/>
                      </a:solidFill>
                    </a:rPr>
                    <a:t>the dispersion function </a:t>
                  </a:r>
                  <a:r>
                    <a:rPr lang="en-US" sz="3200" i="1" dirty="0" smtClean="0">
                      <a:solidFill>
                        <a:srgbClr val="000090"/>
                      </a:solidFill>
                    </a:rPr>
                    <a:t>D</a:t>
                  </a:r>
                  <a:r>
                    <a:rPr lang="en-US" sz="3200" i="1" baseline="-25000" dirty="0" smtClean="0">
                      <a:solidFill>
                        <a:srgbClr val="000090"/>
                      </a:solidFill>
                    </a:rPr>
                    <a:t>x</a:t>
                  </a:r>
                  <a:r>
                    <a:rPr lang="en-US" sz="3200" dirty="0" smtClean="0">
                      <a:solidFill>
                        <a:srgbClr val="000090"/>
                      </a:solidFill>
                    </a:rPr>
                    <a:t> has to be of the order of:</a:t>
                  </a:r>
                </a:p>
                <a:p>
                  <a:pPr algn="ctr">
                    <a:buFontTx/>
                    <a:buNone/>
                  </a:pPr>
                  <a:r>
                    <a:rPr lang="en-US" sz="3200" b="1" i="1" dirty="0" smtClean="0">
                      <a:solidFill>
                        <a:srgbClr val="FF3300"/>
                      </a:solidFill>
                    </a:rPr>
                    <a:t>D</a:t>
                  </a:r>
                  <a:r>
                    <a:rPr lang="en-US" sz="3200" b="1" i="1" baseline="-25000" dirty="0" smtClean="0">
                      <a:solidFill>
                        <a:srgbClr val="FF3300"/>
                      </a:solidFill>
                    </a:rPr>
                    <a:t>x</a:t>
                  </a:r>
                  <a:r>
                    <a:rPr lang="en-US" sz="3200" b="1" i="1" dirty="0" smtClean="0">
                      <a:solidFill>
                        <a:srgbClr val="FF3300"/>
                      </a:solidFill>
                    </a:rPr>
                    <a:t> ~ 4 cm / 0.5 = 8 cm</a:t>
                  </a:r>
                  <a:r>
                    <a:rPr lang="en-US" sz="3200" b="1" dirty="0" smtClean="0"/>
                    <a:t> </a:t>
                  </a:r>
                  <a:endParaRPr lang="en-US" sz="3200" b="1" dirty="0"/>
                </a:p>
              </p:txBody>
            </p:sp>
            <p:sp>
              <p:nvSpPr>
                <p:cNvPr id="2" name="TextBox 1"/>
                <p:cNvSpPr txBox="1"/>
                <p:nvPr/>
              </p:nvSpPr>
              <p:spPr>
                <a:xfrm>
                  <a:off x="2108940" y="3858608"/>
                  <a:ext cx="365205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i="1" dirty="0">
                      <a:solidFill>
                        <a:srgbClr val="FF3300"/>
                      </a:solidFill>
                      <a:latin typeface="Symbol" pitchFamily="-106" charset="2"/>
                    </a:rPr>
                    <a:t>D</a:t>
                  </a:r>
                  <a:r>
                    <a:rPr lang="en-US" sz="3200" b="1" i="1" dirty="0">
                      <a:solidFill>
                        <a:srgbClr val="FF3300"/>
                      </a:solidFill>
                    </a:rPr>
                    <a:t>x</a:t>
                  </a:r>
                  <a:r>
                    <a:rPr lang="en-US" sz="3200" b="1" dirty="0">
                      <a:solidFill>
                        <a:srgbClr val="FF3300"/>
                      </a:solidFill>
                    </a:rPr>
                    <a:t> = </a:t>
                  </a:r>
                  <a:r>
                    <a:rPr lang="en-US" sz="3200" b="1" i="1" dirty="0">
                      <a:solidFill>
                        <a:srgbClr val="FF3300"/>
                      </a:solidFill>
                    </a:rPr>
                    <a:t>D</a:t>
                  </a:r>
                  <a:r>
                    <a:rPr lang="en-US" sz="3200" b="1" i="1" baseline="-25000" dirty="0">
                      <a:solidFill>
                        <a:srgbClr val="FF3300"/>
                      </a:solidFill>
                    </a:rPr>
                    <a:t>x</a:t>
                  </a:r>
                  <a:r>
                    <a:rPr lang="en-US" sz="3200" b="1" dirty="0">
                      <a:solidFill>
                        <a:srgbClr val="FF3300"/>
                      </a:solidFill>
                    </a:rPr>
                    <a:t> </a:t>
                  </a:r>
                  <a:r>
                    <a:rPr lang="en-US" sz="3200" b="1" dirty="0">
                      <a:solidFill>
                        <a:srgbClr val="FF3300"/>
                      </a:solidFill>
                      <a:latin typeface="Symbol" pitchFamily="-106" charset="2"/>
                    </a:rPr>
                    <a:t>*</a:t>
                  </a:r>
                  <a:r>
                    <a:rPr lang="en-US" sz="3200" b="1" dirty="0">
                      <a:solidFill>
                        <a:srgbClr val="FF3300"/>
                      </a:solidFill>
                    </a:rPr>
                    <a:t> </a:t>
                  </a:r>
                  <a:r>
                    <a:rPr lang="en-US" sz="3200" b="1" i="1" dirty="0">
                      <a:solidFill>
                        <a:srgbClr val="FF3300"/>
                      </a:solidFill>
                      <a:latin typeface="Symbol" pitchFamily="-106" charset="2"/>
                    </a:rPr>
                    <a:t>d</a:t>
                  </a:r>
                  <a:r>
                    <a:rPr lang="en-US" sz="3200" b="1" i="1" dirty="0">
                      <a:solidFill>
                        <a:srgbClr val="FF3300"/>
                      </a:solidFill>
                    </a:rPr>
                    <a:t>p/</a:t>
                  </a:r>
                  <a:r>
                    <a:rPr lang="en-US" sz="3200" b="1" i="1" dirty="0" smtClean="0">
                      <a:solidFill>
                        <a:srgbClr val="FF3300"/>
                      </a:solidFill>
                    </a:rPr>
                    <a:t>p</a:t>
                  </a:r>
                  <a:endParaRPr lang="en-US" sz="3200" b="1" i="1" dirty="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8" name="Block Arc 17"/>
                <p:cNvSpPr>
                  <a:spLocks/>
                </p:cNvSpPr>
                <p:nvPr/>
              </p:nvSpPr>
              <p:spPr>
                <a:xfrm rot="150913">
                  <a:off x="3205531" y="1167614"/>
                  <a:ext cx="6483096" cy="6135624"/>
                </a:xfrm>
                <a:prstGeom prst="blockArc">
                  <a:avLst>
                    <a:gd name="adj1" fmla="val 15446371"/>
                    <a:gd name="adj2" fmla="val 16743369"/>
                    <a:gd name="adj3" fmla="val 19110"/>
                  </a:avLst>
                </a:pr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51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51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Block Arc 27"/>
                <p:cNvSpPr>
                  <a:spLocks/>
                </p:cNvSpPr>
                <p:nvPr/>
              </p:nvSpPr>
              <p:spPr>
                <a:xfrm rot="985041">
                  <a:off x="2257417" y="1122067"/>
                  <a:ext cx="8229600" cy="6400800"/>
                </a:xfrm>
                <a:prstGeom prst="blockArc">
                  <a:avLst>
                    <a:gd name="adj1" fmla="val 16224185"/>
                    <a:gd name="adj2" fmla="val 16630635"/>
                    <a:gd name="adj3" fmla="val 18632"/>
                  </a:avLst>
                </a:prstGeom>
                <a:solidFill>
                  <a:srgbClr val="FF0000">
                    <a:alpha val="43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Block Arc 28"/>
                <p:cNvSpPr>
                  <a:spLocks/>
                </p:cNvSpPr>
                <p:nvPr/>
              </p:nvSpPr>
              <p:spPr>
                <a:xfrm rot="20172569">
                  <a:off x="2461312" y="1162367"/>
                  <a:ext cx="8229600" cy="6400800"/>
                </a:xfrm>
                <a:prstGeom prst="blockArc">
                  <a:avLst>
                    <a:gd name="adj1" fmla="val 16227540"/>
                    <a:gd name="adj2" fmla="val 16643800"/>
                    <a:gd name="adj3" fmla="val 18245"/>
                  </a:avLst>
                </a:prstGeom>
                <a:solidFill>
                  <a:srgbClr val="FF0000">
                    <a:alpha val="43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 rot="3057924">
                <a:off x="-168934" y="2566515"/>
                <a:ext cx="1774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0090"/>
                    </a:solidFill>
                  </a:rPr>
                  <a:t>0.9 meters</a:t>
                </a:r>
                <a:endParaRPr lang="en-US" sz="2800" b="1" dirty="0">
                  <a:solidFill>
                    <a:srgbClr val="000090"/>
                  </a:solidFill>
                </a:endParaRP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 bwMode="auto">
            <a:xfrm rot="16200000" flipH="1">
              <a:off x="-9512375" y="4459778"/>
              <a:ext cx="427791" cy="347579"/>
            </a:xfrm>
            <a:prstGeom prst="straightConnector1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4295258" y="529041"/>
            <a:ext cx="4882455" cy="2852153"/>
            <a:chOff x="9794403" y="-1992281"/>
            <a:chExt cx="4882455" cy="2852153"/>
          </a:xfrm>
        </p:grpSpPr>
        <p:sp>
          <p:nvSpPr>
            <p:cNvPr id="54" name="Rectangle 53"/>
            <p:cNvSpPr/>
            <p:nvPr/>
          </p:nvSpPr>
          <p:spPr>
            <a:xfrm>
              <a:off x="9794403" y="-1992281"/>
              <a:ext cx="4882455" cy="2852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 Box 24"/>
            <p:cNvSpPr txBox="1">
              <a:spLocks noChangeArrowheads="1"/>
            </p:cNvSpPr>
            <p:nvPr/>
          </p:nvSpPr>
          <p:spPr bwMode="auto">
            <a:xfrm>
              <a:off x="10673096" y="-1682186"/>
              <a:ext cx="3057334" cy="83099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99"/>
                  </a:solidFill>
                </a:rPr>
                <a:t>Linear magnetic field: </a:t>
              </a:r>
            </a:p>
            <a:p>
              <a:pPr algn="ctr"/>
              <a:r>
                <a:rPr lang="en-US" sz="2400" dirty="0" smtClean="0">
                  <a:solidFill>
                    <a:srgbClr val="000099"/>
                  </a:solidFill>
                </a:rPr>
                <a:t>B </a:t>
              </a:r>
              <a:r>
                <a:rPr lang="en-US" sz="2400" dirty="0">
                  <a:solidFill>
                    <a:srgbClr val="000099"/>
                  </a:solidFill>
                </a:rPr>
                <a:t>= B</a:t>
              </a:r>
              <a:r>
                <a:rPr lang="en-US" sz="2400" baseline="-25000" dirty="0">
                  <a:solidFill>
                    <a:srgbClr val="000099"/>
                  </a:solidFill>
                </a:rPr>
                <a:t>o</a:t>
              </a:r>
              <a:r>
                <a:rPr lang="en-US" sz="2400" dirty="0" smtClean="0">
                  <a:solidFill>
                    <a:srgbClr val="000099"/>
                  </a:solidFill>
                </a:rPr>
                <a:t>+ r </a:t>
              </a:r>
              <a:r>
                <a:rPr lang="en-US" sz="2400" dirty="0">
                  <a:solidFill>
                    <a:srgbClr val="000099"/>
                  </a:solidFill>
                </a:rPr>
                <a:t>G</a:t>
              </a:r>
              <a:r>
                <a:rPr lang="en-US" sz="2400" baseline="-25000" dirty="0">
                  <a:solidFill>
                    <a:srgbClr val="000099"/>
                  </a:solidFill>
                </a:rPr>
                <a:t>o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1565443" y="-457912"/>
              <a:ext cx="1608510" cy="1280293"/>
              <a:chOff x="9451289" y="783457"/>
              <a:chExt cx="1608510" cy="1280293"/>
            </a:xfrm>
          </p:grpSpPr>
          <p:pic>
            <p:nvPicPr>
              <p:cNvPr id="69" name="Picture 68" descr="NS-orbit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79653" y="783457"/>
                <a:ext cx="811163" cy="458068"/>
              </a:xfrm>
              <a:prstGeom prst="rect">
                <a:avLst/>
              </a:prstGeom>
            </p:spPr>
          </p:pic>
          <p:sp>
            <p:nvSpPr>
              <p:cNvPr id="70" name="Block Arc 69"/>
              <p:cNvSpPr>
                <a:spLocks/>
              </p:cNvSpPr>
              <p:nvPr/>
            </p:nvSpPr>
            <p:spPr>
              <a:xfrm rot="150913">
                <a:off x="9632122" y="843935"/>
                <a:ext cx="1236513" cy="1170239"/>
              </a:xfrm>
              <a:prstGeom prst="blockArc">
                <a:avLst>
                  <a:gd name="adj1" fmla="val 15446371"/>
                  <a:gd name="adj2" fmla="val 16743369"/>
                  <a:gd name="adj3" fmla="val 19110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1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1000"/>
                    </a:schemeClr>
                  </a:gs>
                </a:gsLst>
                <a:lin ang="16200000" scaled="0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9451289" y="835247"/>
                <a:ext cx="1608510" cy="1228503"/>
                <a:chOff x="8793649" y="-3200400"/>
                <a:chExt cx="8433495" cy="6441100"/>
              </a:xfrm>
            </p:grpSpPr>
            <p:sp>
              <p:nvSpPr>
                <p:cNvPr id="74" name="Block Arc 73"/>
                <p:cNvSpPr>
                  <a:spLocks/>
                </p:cNvSpPr>
                <p:nvPr/>
              </p:nvSpPr>
              <p:spPr>
                <a:xfrm rot="985041">
                  <a:off x="8793649" y="-3200400"/>
                  <a:ext cx="8229600" cy="6400800"/>
                </a:xfrm>
                <a:prstGeom prst="blockArc">
                  <a:avLst>
                    <a:gd name="adj1" fmla="val 16224185"/>
                    <a:gd name="adj2" fmla="val 16630635"/>
                    <a:gd name="adj3" fmla="val 18632"/>
                  </a:avLst>
                </a:prstGeom>
                <a:solidFill>
                  <a:srgbClr val="FF0000">
                    <a:alpha val="43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Block Arc 74"/>
                <p:cNvSpPr>
                  <a:spLocks/>
                </p:cNvSpPr>
                <p:nvPr/>
              </p:nvSpPr>
              <p:spPr>
                <a:xfrm rot="20172569">
                  <a:off x="8997544" y="-3160100"/>
                  <a:ext cx="8229600" cy="6400800"/>
                </a:xfrm>
                <a:prstGeom prst="blockArc">
                  <a:avLst>
                    <a:gd name="adj1" fmla="val 16227540"/>
                    <a:gd name="adj2" fmla="val 16643800"/>
                    <a:gd name="adj3" fmla="val 18245"/>
                  </a:avLst>
                </a:prstGeom>
                <a:solidFill>
                  <a:srgbClr val="FF0000">
                    <a:alpha val="43000"/>
                  </a:srgb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72" name="Straight Arrow Connector 71"/>
              <p:cNvCxnSpPr/>
              <p:nvPr/>
            </p:nvCxnSpPr>
            <p:spPr>
              <a:xfrm>
                <a:off x="9854689" y="942975"/>
                <a:ext cx="98170" cy="12861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10004348" y="1130707"/>
                <a:ext cx="73206" cy="11081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/>
            <p:cNvSpPr txBox="1"/>
            <p:nvPr/>
          </p:nvSpPr>
          <p:spPr>
            <a:xfrm rot="3406294">
              <a:off x="11322777" y="-228939"/>
              <a:ext cx="98676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3 cm</a:t>
              </a:r>
              <a:endParaRPr lang="en-US" sz="32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7334"/>
          </a:xfrm>
        </p:spPr>
        <p:txBody>
          <a:bodyPr/>
          <a:lstStyle/>
          <a:p>
            <a:r>
              <a:rPr lang="en-US" dirty="0" smtClean="0"/>
              <a:t>Range of momentum = range kinetic energy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3943" y="1719447"/>
          <a:ext cx="3801519" cy="66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Equation" r:id="rId3" imgW="2235200" imgH="393700" progId="Equation.3">
                  <p:embed/>
                </p:oleObj>
              </mc:Choice>
              <mc:Fallback>
                <p:oleObj name="Equation" r:id="rId3" imgW="2235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943" y="1719447"/>
                        <a:ext cx="3801519" cy="6696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940421"/>
              </p:ext>
            </p:extLst>
          </p:nvPr>
        </p:nvGraphicFramePr>
        <p:xfrm>
          <a:off x="1470025" y="3819525"/>
          <a:ext cx="6199188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Equation" r:id="rId5" imgW="3365500" imgH="1219200" progId="Equation.3">
                  <p:embed/>
                </p:oleObj>
              </mc:Choice>
              <mc:Fallback>
                <p:oleObj name="Equation" r:id="rId5" imgW="3365500" imgH="1219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025" y="3819525"/>
                        <a:ext cx="6199188" cy="237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65249" y="3232447"/>
          <a:ext cx="5761833" cy="34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1" name="Equation" r:id="rId7" imgW="2997200" imgH="177800" progId="Equation.3">
                  <p:embed/>
                </p:oleObj>
              </mc:Choice>
              <mc:Fallback>
                <p:oleObj name="Equation" r:id="rId7" imgW="2997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49" y="3232447"/>
                        <a:ext cx="5761833" cy="342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 bwMode="auto">
          <a:xfrm>
            <a:off x="4221788" y="1080599"/>
            <a:ext cx="588818" cy="1997364"/>
          </a:xfrm>
          <a:prstGeom prst="leftBrace">
            <a:avLst>
              <a:gd name="adj1" fmla="val 12254"/>
              <a:gd name="adj2" fmla="val 50000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572002" y="1103689"/>
            <a:ext cx="4745180" cy="1870241"/>
            <a:chOff x="5507183" y="1009402"/>
            <a:chExt cx="4745180" cy="1870241"/>
          </a:xfrm>
        </p:grpSpPr>
        <p:sp>
          <p:nvSpPr>
            <p:cNvPr id="8" name="TextBox 7"/>
            <p:cNvSpPr txBox="1"/>
            <p:nvPr/>
          </p:nvSpPr>
          <p:spPr>
            <a:xfrm>
              <a:off x="5513069" y="1009402"/>
              <a:ext cx="4663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</a:rPr>
                <a:t>ΔE</a:t>
              </a:r>
              <a:r>
                <a:rPr lang="en-US" sz="1800" baseline="-25000" dirty="0" smtClean="0">
                  <a:solidFill>
                    <a:srgbClr val="000090"/>
                  </a:solidFill>
                </a:rPr>
                <a:t>k carbon</a:t>
              </a:r>
              <a:r>
                <a:rPr lang="en-US" sz="1800" dirty="0" smtClean="0">
                  <a:solidFill>
                    <a:srgbClr val="000090"/>
                  </a:solidFill>
                </a:rPr>
                <a:t>=400-195.4 MeV/u   [27.3-8.2 cm]</a:t>
              </a:r>
              <a:endParaRPr lang="en-US" sz="1800" dirty="0">
                <a:solidFill>
                  <a:srgbClr val="00009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2461" y="1408106"/>
              <a:ext cx="4738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</a:rPr>
                <a:t>ΔE</a:t>
              </a:r>
              <a:r>
                <a:rPr lang="en-US" sz="1800" baseline="-25000" dirty="0" smtClean="0">
                  <a:solidFill>
                    <a:srgbClr val="000090"/>
                  </a:solidFill>
                </a:rPr>
                <a:t>k carbon</a:t>
              </a:r>
              <a:r>
                <a:rPr lang="en-US" sz="1800" dirty="0" smtClean="0">
                  <a:solidFill>
                    <a:srgbClr val="000090"/>
                  </a:solidFill>
                </a:rPr>
                <a:t>=195.4-91.5 MeV/u  [8.2–2.2 cm]</a:t>
              </a:r>
              <a:endParaRPr lang="en-US" sz="1800" dirty="0">
                <a:solidFill>
                  <a:srgbClr val="00009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07183" y="2094727"/>
              <a:ext cx="4745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ΔE</a:t>
              </a:r>
              <a:r>
                <a:rPr lang="en-US" sz="1800" baseline="-25000" dirty="0" smtClean="0">
                  <a:solidFill>
                    <a:srgbClr val="FF0000"/>
                  </a:solidFill>
                </a:rPr>
                <a:t>k proton</a:t>
              </a:r>
              <a:r>
                <a:rPr lang="en-US" sz="1800" dirty="0" smtClean="0">
                  <a:solidFill>
                    <a:srgbClr val="FF0000"/>
                  </a:solidFill>
                </a:rPr>
                <a:t>=250-118.81 MeV   [37.8-10.4 cm]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14877" y="2510311"/>
              <a:ext cx="4564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ΔE</a:t>
              </a:r>
              <a:r>
                <a:rPr lang="en-US" sz="1800" baseline="-25000" dirty="0" smtClean="0">
                  <a:solidFill>
                    <a:srgbClr val="FF0000"/>
                  </a:solidFill>
                </a:rPr>
                <a:t>k proton</a:t>
              </a:r>
              <a:r>
                <a:rPr lang="en-US" sz="1800" dirty="0" smtClean="0">
                  <a:solidFill>
                    <a:srgbClr val="FF0000"/>
                  </a:solidFill>
                </a:rPr>
                <a:t>=118.81-54.6 MeV  [10.4-2.6 cm]  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Text Box 2052"/>
          <p:cNvSpPr txBox="1">
            <a:spLocks noChangeArrowheads="1"/>
          </p:cNvSpPr>
          <p:nvPr/>
        </p:nvSpPr>
        <p:spPr bwMode="auto">
          <a:xfrm>
            <a:off x="125264" y="700578"/>
            <a:ext cx="8738193" cy="83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Arial"/>
                <a:cs typeface="Arial"/>
              </a:rPr>
              <a:t>Weight of the transport </a:t>
            </a:r>
            <a:r>
              <a:rPr lang="en-US" sz="2400" dirty="0" smtClean="0">
                <a:solidFill>
                  <a:srgbClr val="000099"/>
                </a:solidFill>
                <a:latin typeface="Arial"/>
                <a:cs typeface="Arial"/>
              </a:rPr>
              <a:t>components </a:t>
            </a:r>
            <a:r>
              <a:rPr lang="en-US" sz="2400" dirty="0">
                <a:solidFill>
                  <a:srgbClr val="000099"/>
                </a:solidFill>
                <a:latin typeface="Arial"/>
                <a:cs typeface="Arial"/>
              </a:rPr>
              <a:t>– 135 </a:t>
            </a:r>
            <a:r>
              <a:rPr lang="en-US" sz="2400" dirty="0" smtClean="0">
                <a:solidFill>
                  <a:srgbClr val="000099"/>
                </a:solidFill>
                <a:latin typeface="Arial"/>
                <a:cs typeface="Arial"/>
              </a:rPr>
              <a:t>tons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Total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weight = 630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tons  - </a:t>
            </a:r>
            <a:r>
              <a:rPr lang="en-US" sz="2400" dirty="0" smtClean="0">
                <a:solidFill>
                  <a:srgbClr val="000099"/>
                </a:solidFill>
                <a:latin typeface="Arial"/>
                <a:cs typeface="Arial"/>
              </a:rPr>
              <a:t>19 m long.  WEIGHT and SIZE</a:t>
            </a:r>
            <a:endParaRPr lang="en-US" sz="24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264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State of the art C-</a:t>
            </a:r>
            <a:r>
              <a:rPr lang="en-US" sz="3600" b="1" dirty="0"/>
              <a:t>g</a:t>
            </a:r>
            <a:r>
              <a:rPr lang="en-US" sz="3600" b="1" dirty="0" smtClean="0"/>
              <a:t>antry at Heidelberg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pic>
        <p:nvPicPr>
          <p:cNvPr id="3" name="Picture 2" descr="Screen Shot 2012-07-26 at 9.28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8" y="1531576"/>
            <a:ext cx="8851900" cy="4889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3-03 at 8.24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236"/>
            <a:ext cx="4484055" cy="5854183"/>
          </a:xfrm>
          <a:prstGeom prst="rect">
            <a:avLst/>
          </a:prstGeom>
        </p:spPr>
      </p:pic>
      <p:pic>
        <p:nvPicPr>
          <p:cNvPr id="6" name="Picture 5" descr="Screen shot 2012-03-03 at 8.33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900" y="1685093"/>
            <a:ext cx="3900129" cy="201350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607949"/>
            <a:ext cx="6591300" cy="5107051"/>
          </a:xfrm>
          <a:prstGeom prst="rect">
            <a:avLst/>
          </a:prstGeom>
        </p:spPr>
      </p:pic>
      <p:sp>
        <p:nvSpPr>
          <p:cNvPr id="7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0313" y="5269012"/>
            <a:ext cx="8229600" cy="1200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rgbClr val="000090"/>
                </a:solidFill>
              </a:rPr>
              <a:t>Carbon E</a:t>
            </a:r>
            <a:r>
              <a:rPr lang="en-US" sz="2400" baseline="-25000" dirty="0">
                <a:solidFill>
                  <a:srgbClr val="000090"/>
                </a:solidFill>
              </a:rPr>
              <a:t>k</a:t>
            </a:r>
            <a:r>
              <a:rPr lang="en-US" sz="2400" dirty="0">
                <a:solidFill>
                  <a:srgbClr val="000090"/>
                </a:solidFill>
              </a:rPr>
              <a:t>=400 MeV/</a:t>
            </a:r>
            <a:r>
              <a:rPr lang="en-US" sz="2400" dirty="0" smtClean="0">
                <a:solidFill>
                  <a:srgbClr val="000090"/>
                </a:solidFill>
              </a:rPr>
              <a:t>u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  </a:t>
            </a:r>
            <a:r>
              <a:rPr lang="en-US" sz="2400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 6.35 Tm </a:t>
            </a:r>
            <a:r>
              <a:rPr lang="en-US" sz="2400" i="1" dirty="0">
                <a:solidFill>
                  <a:srgbClr val="FF0000"/>
                </a:solidFill>
              </a:rPr>
              <a:t>( </a:t>
            </a:r>
            <a:r>
              <a:rPr lang="en-US" sz="2400" i="1" dirty="0">
                <a:solidFill>
                  <a:srgbClr val="FF0000"/>
                </a:solidFill>
                <a:latin typeface="Symbol" charset="2"/>
              </a:rPr>
              <a:t>q</a:t>
            </a:r>
            <a:r>
              <a:rPr lang="en-US" sz="2400" i="1" dirty="0">
                <a:solidFill>
                  <a:srgbClr val="FF0000"/>
                </a:solidFill>
                <a:latin typeface="Times" charset="0"/>
              </a:rPr>
              <a:t>= Bl/B</a:t>
            </a:r>
            <a:r>
              <a:rPr lang="en-US" sz="2400" i="1" dirty="0">
                <a:solidFill>
                  <a:srgbClr val="FF0000"/>
                </a:solidFill>
                <a:latin typeface="Symbol" charset="2"/>
              </a:rPr>
              <a:t>r</a:t>
            </a:r>
            <a:r>
              <a:rPr lang="en-US" sz="2400" i="1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)</a:t>
            </a:r>
          </a:p>
          <a:p>
            <a:pPr algn="l"/>
            <a:r>
              <a:rPr lang="en-US" sz="2400" dirty="0" smtClean="0">
                <a:solidFill>
                  <a:srgbClr val="000090"/>
                </a:solidFill>
              </a:rPr>
              <a:t>Warm iron magnets: 				B</a:t>
            </a:r>
            <a:r>
              <a:rPr lang="en-US" sz="2400" dirty="0">
                <a:solidFill>
                  <a:srgbClr val="000090"/>
                </a:solidFill>
              </a:rPr>
              <a:t>=1.6 T  then   </a:t>
            </a:r>
            <a:r>
              <a:rPr lang="en-US" sz="2400" dirty="0">
                <a:solidFill>
                  <a:srgbClr val="000090"/>
                </a:solidFill>
                <a:latin typeface="Symbol" charset="2"/>
              </a:rPr>
              <a:t>r</a:t>
            </a:r>
            <a:r>
              <a:rPr lang="en-US" sz="2400" dirty="0">
                <a:solidFill>
                  <a:srgbClr val="000090"/>
                </a:solidFill>
              </a:rPr>
              <a:t> ~ 4.0 </a:t>
            </a:r>
            <a:r>
              <a:rPr lang="en-US" sz="2400" dirty="0" smtClean="0">
                <a:solidFill>
                  <a:srgbClr val="000090"/>
                </a:solidFill>
              </a:rPr>
              <a:t>m Superconducting magnets			B</a:t>
            </a:r>
            <a:r>
              <a:rPr lang="en-US" sz="2400" dirty="0">
                <a:solidFill>
                  <a:srgbClr val="000090"/>
                </a:solidFill>
              </a:rPr>
              <a:t>=3.2 T  then   </a:t>
            </a:r>
            <a:r>
              <a:rPr lang="en-US" sz="2400" dirty="0">
                <a:solidFill>
                  <a:srgbClr val="000090"/>
                </a:solidFill>
                <a:latin typeface="Symbol" charset="2"/>
              </a:rPr>
              <a:t>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~ 2.0 </a:t>
            </a:r>
            <a:r>
              <a:rPr lang="en-US" sz="2400" dirty="0">
                <a:solidFill>
                  <a:srgbClr val="000090"/>
                </a:solidFill>
              </a:rPr>
              <a:t>m</a:t>
            </a:r>
          </a:p>
        </p:txBody>
      </p:sp>
      <p:pic>
        <p:nvPicPr>
          <p:cNvPr id="9" name="Picture 8" descr="Screen Shot 2012-07-26 at 9.08.17 PM.png"/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30" y="1550577"/>
            <a:ext cx="3308329" cy="203627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689425" y="2361422"/>
            <a:ext cx="0" cy="1746577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57600" y="2144123"/>
            <a:ext cx="100730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4.1 m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262669" y="3125768"/>
            <a:ext cx="100730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8.6 m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40078" y="4745792"/>
            <a:ext cx="82128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20.8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-1351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</a:rPr>
              <a:t>DIMENSIONS of the CARBON GANTRY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pic>
        <p:nvPicPr>
          <p:cNvPr id="3" name="Picture 2" descr="Screen Shot 2014-09-24 at 11.35.06 PM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6" y="2130490"/>
            <a:ext cx="1705852" cy="9455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452519" y="2269509"/>
            <a:ext cx="118929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2</a:t>
            </a:r>
            <a:r>
              <a:rPr lang="en-US" sz="2800" dirty="0" smtClean="0"/>
              <a:t>.54 </a:t>
            </a:r>
            <a:r>
              <a:rPr lang="en-US" sz="2800" dirty="0" smtClean="0"/>
              <a:t>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20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5363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Reducing the size and weight of the carbon gantry(</a:t>
            </a:r>
            <a:r>
              <a:rPr lang="en-US" sz="3200" b="1" dirty="0" smtClean="0">
                <a:solidFill>
                  <a:srgbClr val="FF0000"/>
                </a:solidFill>
              </a:rPr>
              <a:t>135 tons</a:t>
            </a:r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 2 tons</a:t>
            </a:r>
            <a:r>
              <a:rPr lang="en-US" sz="3200" b="1" dirty="0" smtClean="0">
                <a:sym typeface="Wingdings"/>
              </a:rPr>
              <a:t>) with fixed field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4" name="Picture 3" descr="Screen shot 2012-03-03 at 7.26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480880"/>
            <a:ext cx="7454900" cy="47879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831273" y="5594711"/>
            <a:ext cx="8200795" cy="760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6831541" y="5605205"/>
            <a:ext cx="1322917" cy="592667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729673" y="2253024"/>
            <a:ext cx="7677727" cy="11546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 flipH="1" flipV="1">
            <a:off x="-655697" y="3850371"/>
            <a:ext cx="4099748" cy="1588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408288" y="3186208"/>
            <a:ext cx="4713111" cy="152400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3928530" y="3798630"/>
            <a:ext cx="4165605" cy="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Left Brace 24"/>
          <p:cNvSpPr/>
          <p:nvPr/>
        </p:nvSpPr>
        <p:spPr bwMode="auto">
          <a:xfrm>
            <a:off x="905933" y="2274629"/>
            <a:ext cx="482600" cy="3318933"/>
          </a:xfrm>
          <a:prstGeom prst="leftBrace">
            <a:avLst>
              <a:gd name="adj1" fmla="val 27921"/>
              <a:gd name="adj2" fmla="val 50000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351605" y="3581557"/>
            <a:ext cx="1878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2.543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smtClean="0">
                <a:latin typeface="Arial"/>
                <a:cs typeface="Arial"/>
              </a:rPr>
              <a:t>m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27" name="Arc 26"/>
          <p:cNvSpPr/>
          <p:nvPr/>
        </p:nvSpPr>
        <p:spPr bwMode="auto">
          <a:xfrm>
            <a:off x="0" y="1834366"/>
            <a:ext cx="2777066" cy="2726266"/>
          </a:xfrm>
          <a:prstGeom prst="arc">
            <a:avLst>
              <a:gd name="adj1" fmla="val 1043423"/>
              <a:gd name="adj2" fmla="val 5368848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9529008">
            <a:off x="1808885" y="4021633"/>
            <a:ext cx="445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29" name="Left Brace 28"/>
          <p:cNvSpPr/>
          <p:nvPr/>
        </p:nvSpPr>
        <p:spPr bwMode="auto">
          <a:xfrm rot="6466773">
            <a:off x="2443071" y="2205196"/>
            <a:ext cx="306472" cy="2407528"/>
          </a:xfrm>
          <a:prstGeom prst="leftBrace">
            <a:avLst>
              <a:gd name="adj1" fmla="val 3794"/>
              <a:gd name="adj2" fmla="val 49932"/>
            </a:avLst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 flipV="1">
            <a:off x="6243966" y="3437865"/>
            <a:ext cx="2788102" cy="4306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7778593" y="4514624"/>
            <a:ext cx="2149424" cy="4514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0800000">
            <a:off x="6442364" y="3805557"/>
            <a:ext cx="1477820" cy="2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7081108" y="3805557"/>
            <a:ext cx="0" cy="1792354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5951837" y="1492722"/>
            <a:ext cx="8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0.612 m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 bwMode="auto">
          <a:xfrm rot="5400000" flipH="1" flipV="1">
            <a:off x="6144595" y="2103695"/>
            <a:ext cx="741406" cy="15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V="1">
            <a:off x="6010189" y="1875100"/>
            <a:ext cx="497703" cy="1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pSp>
        <p:nvGrpSpPr>
          <p:cNvPr id="80" name="Group 79"/>
          <p:cNvGrpSpPr/>
          <p:nvPr/>
        </p:nvGrpSpPr>
        <p:grpSpPr>
          <a:xfrm>
            <a:off x="7463481" y="3480457"/>
            <a:ext cx="894492" cy="641923"/>
            <a:chOff x="7463481" y="3038818"/>
            <a:chExt cx="894492" cy="641923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 rot="5400000">
              <a:off x="8155463" y="3360352"/>
              <a:ext cx="267727" cy="4"/>
            </a:xfrm>
            <a:prstGeom prst="straightConnector1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7472405" y="3241733"/>
              <a:ext cx="871838" cy="3433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7463481" y="3492156"/>
              <a:ext cx="894492" cy="2060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 rot="16200000">
              <a:off x="7784756" y="3205891"/>
              <a:ext cx="641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0.3 m</a:t>
              </a:r>
              <a:endParaRPr lang="en-US" dirty="0"/>
            </a:p>
          </p:txBody>
        </p:sp>
      </p:grpSp>
      <p:sp>
        <p:nvSpPr>
          <p:cNvPr id="72" name="TextBox 71"/>
          <p:cNvSpPr txBox="1"/>
          <p:nvPr/>
        </p:nvSpPr>
        <p:spPr>
          <a:xfrm rot="16200000">
            <a:off x="8044790" y="4243888"/>
            <a:ext cx="12340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1</a:t>
            </a:r>
            <a:r>
              <a:rPr lang="en-US" sz="3200" b="1" dirty="0" smtClean="0">
                <a:latin typeface="Arial"/>
                <a:cs typeface="Arial"/>
              </a:rPr>
              <a:t>.4 </a:t>
            </a:r>
            <a:r>
              <a:rPr lang="en-US" sz="3200" b="1" dirty="0" smtClean="0">
                <a:latin typeface="Arial"/>
                <a:cs typeface="Arial"/>
              </a:rPr>
              <a:t>m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6167361" y="4219910"/>
            <a:ext cx="12340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1.1 </a:t>
            </a:r>
            <a:r>
              <a:rPr lang="en-US" sz="3200" b="1" dirty="0" smtClean="0">
                <a:latin typeface="Arial"/>
                <a:cs typeface="Arial"/>
              </a:rPr>
              <a:t>m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 rot="1015378">
            <a:off x="2066329" y="2734472"/>
            <a:ext cx="1489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1.84 </a:t>
            </a:r>
            <a:r>
              <a:rPr lang="en-US" sz="3600" b="1" dirty="0" smtClean="0"/>
              <a:t>m</a:t>
            </a:r>
            <a:endParaRPr lang="en-US" sz="36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Screen Shot 2013-10-17 at 12.2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6024">
            <a:off x="-7152379" y="2553764"/>
            <a:ext cx="6452048" cy="16511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9231751">
            <a:off x="2189644" y="4541954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2.3 m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1408288" y="3930390"/>
            <a:ext cx="4603045" cy="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5021702" y="3922454"/>
            <a:ext cx="0" cy="1675457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5021702" y="2253024"/>
            <a:ext cx="0" cy="1675457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 rot="16200000">
            <a:off x="4523693" y="4540883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1.27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4540076" y="303591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1.27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 bwMode="auto">
          <a:xfrm flipV="1">
            <a:off x="6507892" y="2243804"/>
            <a:ext cx="0" cy="1194061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 rot="16200000">
            <a:off x="5951395" y="27389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1.14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290507" y="4710208"/>
            <a:ext cx="825168" cy="6868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7701280" y="3928481"/>
            <a:ext cx="0" cy="1669430"/>
          </a:xfrm>
          <a:prstGeom prst="line">
            <a:avLst/>
          </a:prstGeom>
          <a:ln w="19050" cmpd="sng">
            <a:solidFill>
              <a:srgbClr val="E736E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701280" y="3805557"/>
            <a:ext cx="355600" cy="1792354"/>
          </a:xfrm>
          <a:prstGeom prst="line">
            <a:avLst/>
          </a:prstGeom>
          <a:ln w="19050" cmpd="sng">
            <a:solidFill>
              <a:srgbClr val="E736E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7345680" y="3805557"/>
            <a:ext cx="355600" cy="1792354"/>
          </a:xfrm>
          <a:prstGeom prst="line">
            <a:avLst/>
          </a:prstGeom>
          <a:ln w="19050" cmpd="sng">
            <a:solidFill>
              <a:srgbClr val="E736E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bon3D-Gan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42900"/>
            <a:ext cx="83566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Dimensional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3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258"/>
            <a:ext cx="8229600" cy="1143000"/>
          </a:xfrm>
        </p:spPr>
        <p:txBody>
          <a:bodyPr/>
          <a:lstStyle/>
          <a:p>
            <a:r>
              <a:rPr lang="en-US" dirty="0" smtClean="0"/>
              <a:t>Amplitude functions in the carbon gantry</a:t>
            </a:r>
            <a:endParaRPr lang="en-US" dirty="0"/>
          </a:p>
        </p:txBody>
      </p:sp>
      <p:pic>
        <p:nvPicPr>
          <p:cNvPr id="4" name="Picture 3" descr="Screen shot 2012-03-02 at 10.56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1588710"/>
            <a:ext cx="7416800" cy="4648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rot="16200000" flipV="1">
            <a:off x="-907144" y="3217334"/>
            <a:ext cx="4136574" cy="12095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62857" y="870857"/>
            <a:ext cx="2997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√β</a:t>
            </a:r>
            <a:r>
              <a:rPr lang="en-US" sz="2000" baseline="-25000" dirty="0" smtClean="0"/>
              <a:t>x</a:t>
            </a:r>
            <a:r>
              <a:rPr lang="en-US" sz="2000" dirty="0" smtClean="0"/>
              <a:t>, √β</a:t>
            </a:r>
            <a:r>
              <a:rPr lang="en-US" sz="2000" baseline="-25000" dirty="0" smtClean="0"/>
              <a:t>y </a:t>
            </a:r>
            <a:r>
              <a:rPr lang="en-US" sz="2000" dirty="0" smtClean="0"/>
              <a:t>(m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), </a:t>
            </a:r>
            <a:r>
              <a:rPr lang="en-US" sz="2000" i="1" dirty="0" smtClean="0"/>
              <a:t>D</a:t>
            </a:r>
            <a:r>
              <a:rPr lang="en-US" sz="2000" i="1" baseline="-25000" dirty="0" smtClean="0"/>
              <a:t>x </a:t>
            </a:r>
            <a:r>
              <a:rPr lang="en-US" sz="2000" dirty="0" smtClean="0"/>
              <a:t>(m)</a:t>
            </a:r>
            <a:endParaRPr lang="en-US" sz="20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792238" y="4191000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</a:t>
            </a:r>
            <a:r>
              <a:rPr lang="en-US" sz="2000" i="1" baseline="-25000" dirty="0" smtClean="0"/>
              <a:t>x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9511" y="3572630"/>
            <a:ext cx="71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√β</a:t>
            </a:r>
            <a:r>
              <a:rPr lang="en-US" sz="2000" baseline="-25000" dirty="0" smtClean="0"/>
              <a:t>x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481036" y="1750786"/>
            <a:ext cx="712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√β</a:t>
            </a:r>
            <a:r>
              <a:rPr lang="en-US" sz="2000" baseline="-25000" dirty="0" smtClean="0"/>
              <a:t>y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093611" y="3563055"/>
            <a:ext cx="116417" cy="15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76678" y="1711677"/>
            <a:ext cx="116417" cy="15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59745" y="2626078"/>
            <a:ext cx="116417" cy="15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151979" y="1431636"/>
            <a:ext cx="1612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1.45 (2.1 m)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3994727" y="4283364"/>
            <a:ext cx="107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-25000" dirty="0" smtClean="0"/>
              <a:t>max</a:t>
            </a:r>
            <a:r>
              <a:rPr lang="en-US" dirty="0" smtClean="0"/>
              <a:t>&lt;8 cm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99"/>
            <a:ext cx="9144000" cy="981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field required in the pipe</a:t>
            </a:r>
            <a:br>
              <a:rPr lang="en-US" dirty="0" smtClean="0"/>
            </a:br>
            <a:r>
              <a:rPr lang="en-US" dirty="0" smtClean="0"/>
              <a:t>and estimated maximum field in the coils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0516" y="2164739"/>
            <a:ext cx="3672800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-25000" dirty="0" smtClean="0"/>
              <a:t>D max</a:t>
            </a:r>
            <a:r>
              <a:rPr lang="en-US" sz="2000" dirty="0" smtClean="0"/>
              <a:t> = B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+ G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x  = </a:t>
            </a:r>
            <a:r>
              <a:rPr lang="en-US" sz="2000" dirty="0" smtClean="0"/>
              <a:t>4.27   </a:t>
            </a:r>
            <a:r>
              <a:rPr lang="en-US" sz="2000" dirty="0" smtClean="0"/>
              <a:t>- </a:t>
            </a:r>
            <a:r>
              <a:rPr lang="en-US" sz="2000" dirty="0" smtClean="0"/>
              <a:t>102 </a:t>
            </a:r>
            <a:r>
              <a:rPr lang="en-US" sz="2000" dirty="0" smtClean="0">
                <a:latin typeface="Symbol" charset="2"/>
                <a:cs typeface="Symbol" charset="2"/>
              </a:rPr>
              <a:t>*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</a:t>
            </a:r>
            <a:r>
              <a:rPr lang="en-US" sz="2000" baseline="-25000" dirty="0" smtClean="0"/>
              <a:t>F max</a:t>
            </a:r>
            <a:r>
              <a:rPr lang="en-US" sz="2000" dirty="0" smtClean="0"/>
              <a:t> = B</a:t>
            </a:r>
            <a:r>
              <a:rPr lang="en-US" sz="2000" baseline="-25000" dirty="0" smtClean="0"/>
              <a:t>f</a:t>
            </a:r>
            <a:r>
              <a:rPr lang="en-US" sz="2000" dirty="0" smtClean="0"/>
              <a:t> + G</a:t>
            </a:r>
            <a:r>
              <a:rPr lang="en-US" sz="2000" baseline="-25000" dirty="0" smtClean="0"/>
              <a:t>F</a:t>
            </a:r>
            <a:r>
              <a:rPr lang="en-US" sz="2000" dirty="0" smtClean="0"/>
              <a:t> x   </a:t>
            </a:r>
            <a:r>
              <a:rPr lang="en-US" sz="2000" dirty="0"/>
              <a:t>= -</a:t>
            </a:r>
            <a:r>
              <a:rPr lang="en-US" sz="2000" dirty="0" smtClean="0"/>
              <a:t>0.52+ </a:t>
            </a:r>
            <a:r>
              <a:rPr lang="en-US" sz="2000" dirty="0" smtClean="0"/>
              <a:t>141.8 </a:t>
            </a:r>
            <a:r>
              <a:rPr lang="en-US" sz="2000" dirty="0" smtClean="0">
                <a:latin typeface="Symbol" charset="2"/>
                <a:cs typeface="Symbol" charset="2"/>
              </a:rPr>
              <a:t>*</a:t>
            </a:r>
            <a:endParaRPr lang="en-US" sz="2000" dirty="0" smtClean="0"/>
          </a:p>
        </p:txBody>
      </p:sp>
      <p:sp>
        <p:nvSpPr>
          <p:cNvPr id="4" name="Left Brace 3"/>
          <p:cNvSpPr/>
          <p:nvPr/>
        </p:nvSpPr>
        <p:spPr bwMode="auto">
          <a:xfrm>
            <a:off x="4723739" y="1750786"/>
            <a:ext cx="390072" cy="1233715"/>
          </a:xfrm>
          <a:prstGeom prst="leftBrace">
            <a:avLst/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6857020" y="3932970"/>
            <a:ext cx="1581727" cy="15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8030213" y="3899772"/>
            <a:ext cx="1581727" cy="1588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643091" y="4479636"/>
            <a:ext cx="1189182" cy="11546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989455" y="4191000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 cm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8472129" y="3074054"/>
            <a:ext cx="188225" cy="96849"/>
          </a:xfrm>
          <a:prstGeom prst="ellips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rot="16200000" flipV="1">
            <a:off x="7274069" y="3006869"/>
            <a:ext cx="1907253" cy="1651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 25"/>
          <p:cNvSpPr/>
          <p:nvPr/>
        </p:nvSpPr>
        <p:spPr bwMode="auto">
          <a:xfrm>
            <a:off x="7759289" y="3039807"/>
            <a:ext cx="276839" cy="167792"/>
          </a:xfrm>
          <a:prstGeom prst="ellips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103420" y="3047154"/>
            <a:ext cx="253078" cy="156524"/>
          </a:xfrm>
          <a:prstGeom prst="ellips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Donut 27"/>
          <p:cNvSpPr/>
          <p:nvPr/>
        </p:nvSpPr>
        <p:spPr bwMode="auto">
          <a:xfrm>
            <a:off x="7458076" y="2546350"/>
            <a:ext cx="1549400" cy="1152525"/>
          </a:xfrm>
          <a:prstGeom prst="donut">
            <a:avLst>
              <a:gd name="adj" fmla="val 3459"/>
            </a:avLst>
          </a:prstGeom>
          <a:solidFill>
            <a:srgbClr val="FF0000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Arrow Connector 28"/>
          <p:cNvCxnSpPr>
            <a:endCxn id="28" idx="7"/>
          </p:cNvCxnSpPr>
          <p:nvPr/>
        </p:nvCxnSpPr>
        <p:spPr bwMode="auto">
          <a:xfrm flipV="1">
            <a:off x="8229600" y="2715133"/>
            <a:ext cx="550972" cy="414148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Donut 29"/>
          <p:cNvSpPr/>
          <p:nvPr/>
        </p:nvSpPr>
        <p:spPr bwMode="auto">
          <a:xfrm>
            <a:off x="7419975" y="2511425"/>
            <a:ext cx="1622426" cy="1222375"/>
          </a:xfrm>
          <a:prstGeom prst="donut">
            <a:avLst>
              <a:gd name="adj" fmla="val 1220"/>
            </a:avLst>
          </a:prstGeom>
          <a:solidFill>
            <a:srgbClr val="FFFF99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Donut 30"/>
          <p:cNvSpPr/>
          <p:nvPr/>
        </p:nvSpPr>
        <p:spPr bwMode="auto">
          <a:xfrm>
            <a:off x="7353299" y="2441677"/>
            <a:ext cx="1764792" cy="1360129"/>
          </a:xfrm>
          <a:prstGeom prst="donut">
            <a:avLst>
              <a:gd name="adj" fmla="val 3116"/>
            </a:avLst>
          </a:prstGeom>
          <a:solidFill>
            <a:srgbClr val="3366FF">
              <a:alpha val="38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04019" y="2070100"/>
            <a:ext cx="93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331075" y="1758950"/>
            <a:ext cx="158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Dipole, quad coils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 bwMode="auto">
          <a:xfrm rot="5400000">
            <a:off x="7794682" y="2365120"/>
            <a:ext cx="625673" cy="28886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3" idx="2"/>
          </p:cNvCxnSpPr>
          <p:nvPr/>
        </p:nvCxnSpPr>
        <p:spPr bwMode="auto">
          <a:xfrm rot="5400000">
            <a:off x="7756582" y="2171446"/>
            <a:ext cx="470098" cy="260661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112000" y="3863975"/>
            <a:ext cx="63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37" name="Straight Arrow Connector 36"/>
          <p:cNvCxnSpPr>
            <a:endCxn id="26" idx="4"/>
          </p:cNvCxnSpPr>
          <p:nvPr/>
        </p:nvCxnSpPr>
        <p:spPr bwMode="auto">
          <a:xfrm rot="5400000" flipH="1" flipV="1">
            <a:off x="7337004" y="3300096"/>
            <a:ext cx="653201" cy="468209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Donut 37"/>
          <p:cNvSpPr/>
          <p:nvPr/>
        </p:nvSpPr>
        <p:spPr bwMode="auto">
          <a:xfrm>
            <a:off x="7527636" y="2609273"/>
            <a:ext cx="1410855" cy="1029854"/>
          </a:xfrm>
          <a:prstGeom prst="donut">
            <a:avLst>
              <a:gd name="adj" fmla="val 11547"/>
            </a:avLst>
          </a:prstGeom>
          <a:solidFill>
            <a:srgbClr val="000090">
              <a:alpha val="24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Left Brace 38"/>
          <p:cNvSpPr/>
          <p:nvPr/>
        </p:nvSpPr>
        <p:spPr bwMode="auto">
          <a:xfrm>
            <a:off x="4760685" y="3277094"/>
            <a:ext cx="390072" cy="1233715"/>
          </a:xfrm>
          <a:prstGeom prst="leftBrace">
            <a:avLst/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55000" y="2736273"/>
            <a:ext cx="27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5010728" y="1812636"/>
            <a:ext cx="106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4.54</a:t>
            </a:r>
            <a:r>
              <a:rPr lang="en-US" dirty="0" smtClean="0"/>
              <a:t> </a:t>
            </a:r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022272" y="3325090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7.5 </a:t>
            </a:r>
            <a:r>
              <a:rPr lang="en-US" dirty="0" smtClean="0"/>
              <a:t>mm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12827" y="4158673"/>
            <a:ext cx="108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-6.64 </a:t>
            </a:r>
            <a:r>
              <a:rPr lang="en-US" dirty="0" smtClean="0"/>
              <a:t>mm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89946" y="2623127"/>
            <a:ext cx="1085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-2.90 </a:t>
            </a:r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46" name="Left Brace 45"/>
          <p:cNvSpPr/>
          <p:nvPr/>
        </p:nvSpPr>
        <p:spPr bwMode="auto">
          <a:xfrm rot="10800000">
            <a:off x="5808405" y="1753095"/>
            <a:ext cx="390072" cy="1233715"/>
          </a:xfrm>
          <a:prstGeom prst="leftBrace">
            <a:avLst/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2182" y="169718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3.80 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165273" y="26208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4.6</a:t>
            </a:r>
            <a:r>
              <a:rPr lang="en-US" dirty="0" smtClean="0"/>
              <a:t> 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 bwMode="auto">
          <a:xfrm rot="10800000">
            <a:off x="5825175" y="3279404"/>
            <a:ext cx="390072" cy="1233715"/>
          </a:xfrm>
          <a:prstGeom prst="leftBrace">
            <a:avLst/>
          </a:prstGeom>
          <a:noFill/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23000" y="329045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0.54 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213764" y="4170218"/>
            <a:ext cx="82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-1.46 </a:t>
            </a: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52" name="Donut 51"/>
          <p:cNvSpPr/>
          <p:nvPr/>
        </p:nvSpPr>
        <p:spPr bwMode="auto">
          <a:xfrm>
            <a:off x="1144434" y="4691430"/>
            <a:ext cx="1868873" cy="1412421"/>
          </a:xfrm>
          <a:prstGeom prst="donut">
            <a:avLst>
              <a:gd name="adj" fmla="val 3459"/>
            </a:avLst>
          </a:prstGeom>
          <a:solidFill>
            <a:srgbClr val="FF0000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54" name="Straight Connector 53"/>
          <p:cNvCxnSpPr>
            <a:stCxn id="52" idx="2"/>
          </p:cNvCxnSpPr>
          <p:nvPr/>
        </p:nvCxnSpPr>
        <p:spPr bwMode="auto">
          <a:xfrm>
            <a:off x="1144434" y="5397641"/>
            <a:ext cx="2038037" cy="3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rot="5400000">
            <a:off x="1286192" y="5354890"/>
            <a:ext cx="1589970" cy="855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Arrow Connector 59"/>
          <p:cNvCxnSpPr>
            <a:endCxn id="52" idx="7"/>
          </p:cNvCxnSpPr>
          <p:nvPr/>
        </p:nvCxnSpPr>
        <p:spPr bwMode="auto">
          <a:xfrm flipV="1">
            <a:off x="2080749" y="4898274"/>
            <a:ext cx="658868" cy="499367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TextBox 62"/>
          <p:cNvSpPr txBox="1"/>
          <p:nvPr/>
        </p:nvSpPr>
        <p:spPr>
          <a:xfrm rot="19445988">
            <a:off x="1529574" y="4844815"/>
            <a:ext cx="122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R=</a:t>
            </a:r>
            <a:r>
              <a:rPr lang="en-US" sz="2000" dirty="0" smtClean="0"/>
              <a:t>1.5</a:t>
            </a:r>
            <a:r>
              <a:rPr lang="en-US" sz="2000" dirty="0" smtClean="0"/>
              <a:t> cm</a:t>
            </a:r>
          </a:p>
        </p:txBody>
      </p:sp>
      <p:sp>
        <p:nvSpPr>
          <p:cNvPr id="64" name="Donut 63"/>
          <p:cNvSpPr/>
          <p:nvPr/>
        </p:nvSpPr>
        <p:spPr bwMode="auto">
          <a:xfrm>
            <a:off x="3662883" y="4845685"/>
            <a:ext cx="1764792" cy="1360129"/>
          </a:xfrm>
          <a:prstGeom prst="donut">
            <a:avLst>
              <a:gd name="adj" fmla="val 3116"/>
            </a:avLst>
          </a:prstGeom>
          <a:solidFill>
            <a:srgbClr val="3366FF">
              <a:alpha val="38000"/>
            </a:srgbClr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3529807" y="5524310"/>
            <a:ext cx="1985622" cy="13797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rot="5400000">
            <a:off x="3742191" y="5533689"/>
            <a:ext cx="1589970" cy="1000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>
            <a:endCxn id="64" idx="7"/>
          </p:cNvCxnSpPr>
          <p:nvPr/>
        </p:nvCxnSpPr>
        <p:spPr bwMode="auto">
          <a:xfrm flipV="1">
            <a:off x="4522839" y="5044871"/>
            <a:ext cx="646388" cy="493968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7003872" y="3112129"/>
            <a:ext cx="2140128" cy="14529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5764068" y="4602788"/>
            <a:ext cx="2883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size : σ</a:t>
            </a:r>
            <a:r>
              <a:rPr lang="en-US" baseline="-25000" dirty="0" smtClean="0"/>
              <a:t>T</a:t>
            </a:r>
            <a:r>
              <a:rPr lang="en-US" dirty="0" smtClean="0"/>
              <a:t>=√σ</a:t>
            </a:r>
            <a:r>
              <a:rPr lang="en-US" baseline="30000" dirty="0" smtClean="0"/>
              <a:t>2 </a:t>
            </a:r>
            <a:r>
              <a:rPr lang="en-US" dirty="0" smtClean="0"/>
              <a:t>+ (D dp/p)</a:t>
            </a:r>
            <a:r>
              <a:rPr lang="en-US" baseline="30000" dirty="0" smtClean="0"/>
              <a:t>2</a:t>
            </a:r>
            <a:endParaRPr lang="en-US" dirty="0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5603209" y="5070929"/>
          <a:ext cx="3540791" cy="105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3" imgW="4051300" imgH="1206500" progId="Equation.3">
                  <p:embed/>
                </p:oleObj>
              </mc:Choice>
              <mc:Fallback>
                <p:oleObj name="Equation" r:id="rId3" imgW="4051300" imgH="1206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209" y="5070929"/>
                        <a:ext cx="3540791" cy="10536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/>
          <p:cNvSpPr txBox="1"/>
          <p:nvPr/>
        </p:nvSpPr>
        <p:spPr>
          <a:xfrm rot="19445988">
            <a:off x="4242967" y="4865849"/>
            <a:ext cx="952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</a:t>
            </a:r>
            <a:r>
              <a:rPr lang="en-US" sz="2000" dirty="0" smtClean="0"/>
              <a:t>=1 </a:t>
            </a:r>
            <a:r>
              <a:rPr lang="en-US" sz="2000" dirty="0" smtClean="0"/>
              <a:t>cm</a:t>
            </a:r>
            <a:endParaRPr lang="en-US" sz="2000" dirty="0"/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7331226" y="4664226"/>
            <a:ext cx="1218595" cy="3024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091" y="4068062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Quadrupole Coil</a:t>
            </a:r>
          </a:p>
          <a:p>
            <a:r>
              <a:rPr lang="en-US" dirty="0" smtClean="0"/>
              <a:t>140 T/m * 2 cm = 2.8 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uture gantries for the ion </a:t>
            </a:r>
            <a:r>
              <a:rPr lang="en-US" sz="2000" dirty="0"/>
              <a:t>cancer therapy </a:t>
            </a:r>
            <a:r>
              <a:rPr lang="en-US" sz="2000" dirty="0" smtClean="0"/>
              <a:t>need to have large momentum acceptance - longitudinal scanning - conclusions from the ion cancer workshop organized in January 2013, by NIH (US National Institute of Health), NCI (US-National Cancer Institute), DOE (US Department Of Energy) and DOD (US-Department of Defense).</a:t>
            </a:r>
          </a:p>
          <a:p>
            <a:r>
              <a:rPr lang="en-US" sz="2000" dirty="0" smtClean="0"/>
              <a:t>Efforts should be put on: </a:t>
            </a:r>
            <a:r>
              <a:rPr lang="en-US" sz="2000" b="1" dirty="0" smtClean="0">
                <a:solidFill>
                  <a:srgbClr val="FF0000"/>
                </a:solidFill>
              </a:rPr>
              <a:t>reducing the gantry cost</a:t>
            </a:r>
            <a:r>
              <a:rPr lang="en-US" sz="2000" dirty="0" smtClean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size</a:t>
            </a:r>
            <a:r>
              <a:rPr lang="en-US" sz="2000" dirty="0" smtClean="0"/>
              <a:t>, and </a:t>
            </a:r>
            <a:r>
              <a:rPr lang="en-US" sz="2000" b="1" dirty="0" smtClean="0">
                <a:solidFill>
                  <a:srgbClr val="FF0000"/>
                </a:solidFill>
              </a:rPr>
              <a:t>complexity</a:t>
            </a:r>
            <a:r>
              <a:rPr lang="en-US" sz="2000" dirty="0" smtClean="0"/>
              <a:t> of operation.</a:t>
            </a:r>
          </a:p>
          <a:p>
            <a:r>
              <a:rPr lang="en-US" sz="2000" dirty="0" smtClean="0"/>
              <a:t>Work on markers to be used for in city during the real time of treatment to provide information on ion-tumor interaction but also on the very low intensity beam measurements: </a:t>
            </a:r>
            <a:r>
              <a:rPr lang="en-US" sz="2000" b="1" dirty="0" smtClean="0">
                <a:solidFill>
                  <a:srgbClr val="FF0000"/>
                </a:solidFill>
              </a:rPr>
              <a:t>precise dose, beam position, profile, and energy</a:t>
            </a:r>
            <a:r>
              <a:rPr lang="en-US" sz="2000" dirty="0" smtClean="0"/>
              <a:t>. There are some simple ideas at BNL of using the vacuum windows for determining the beam position, beam transverse profile and even the intensity (dose) (Peter </a:t>
            </a:r>
            <a:r>
              <a:rPr lang="en-US" sz="2000" dirty="0" err="1" smtClean="0"/>
              <a:t>Thieberger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For the reduction of size in both carbon or proton gantries the </a:t>
            </a:r>
            <a:r>
              <a:rPr lang="en-US" sz="2000" b="1" dirty="0" smtClean="0">
                <a:solidFill>
                  <a:srgbClr val="FF0000"/>
                </a:solidFill>
              </a:rPr>
              <a:t>superconducting magnets </a:t>
            </a:r>
            <a:r>
              <a:rPr lang="en-US" sz="2000" dirty="0" smtClean="0"/>
              <a:t>are clearly needed. The larger the field the smaller the size.</a:t>
            </a:r>
          </a:p>
          <a:p>
            <a:r>
              <a:rPr lang="en-US" sz="2000" dirty="0" smtClean="0"/>
              <a:t>S.A.D </a:t>
            </a:r>
            <a:r>
              <a:rPr lang="en-US" sz="2000" b="1" dirty="0" smtClean="0">
                <a:solidFill>
                  <a:srgbClr val="FF0000"/>
                </a:solidFill>
              </a:rPr>
              <a:t>without large magnets </a:t>
            </a:r>
            <a:r>
              <a:rPr lang="en-US" sz="2000" dirty="0" smtClean="0"/>
              <a:t>(Except the second scanner </a:t>
            </a:r>
            <a:r>
              <a:rPr lang="en-US" sz="2000" dirty="0" err="1" smtClean="0"/>
              <a:t>magent</a:t>
            </a:r>
            <a:r>
              <a:rPr lang="en-US" sz="2000" dirty="0" smtClean="0"/>
              <a:t> still large 20 (30) cm aperture.</a:t>
            </a: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5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AML combined function magnet design</a:t>
            </a:r>
            <a:endParaRPr lang="en-US" dirty="0"/>
          </a:p>
        </p:txBody>
      </p:sp>
      <p:pic>
        <p:nvPicPr>
          <p:cNvPr id="4" name="Picture 3" descr="CombinedFunctionMAgnet-AML-CURV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760"/>
            <a:ext cx="5481333" cy="4046220"/>
          </a:xfrm>
          <a:prstGeom prst="rect">
            <a:avLst/>
          </a:prstGeom>
        </p:spPr>
      </p:pic>
      <p:pic>
        <p:nvPicPr>
          <p:cNvPr id="5" name="Picture 4" descr="CombinedFunctionManget-AML-Coi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263" y="1209040"/>
            <a:ext cx="3572540" cy="28448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0" y="0"/>
            <a:ext cx="9144000" cy="1143000"/>
          </a:xfrm>
        </p:spPr>
        <p:txBody>
          <a:bodyPr/>
          <a:lstStyle/>
          <a:p>
            <a:r>
              <a:rPr lang="en-US" dirty="0" smtClean="0"/>
              <a:t>BNL- combined function magnet design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30" y="895350"/>
            <a:ext cx="7061200" cy="5067300"/>
          </a:xfrm>
          <a:prstGeom prst="rect">
            <a:avLst/>
          </a:prstGeom>
        </p:spPr>
      </p:pic>
      <p:pic>
        <p:nvPicPr>
          <p:cNvPr id="4" name="Picture 3" descr="Screen shot 2011-05-22 at 9.09.4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310" y="1862667"/>
            <a:ext cx="4328690" cy="3100916"/>
          </a:xfrm>
          <a:prstGeom prst="rect">
            <a:avLst/>
          </a:prstGeom>
        </p:spPr>
      </p:pic>
      <p:pic>
        <p:nvPicPr>
          <p:cNvPr id="5" name="Picture 4" descr="Screen shot 2011-05-22 at 9.09.2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8582"/>
            <a:ext cx="4778014" cy="352213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bitinGantryPM20prcnt-X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0" y="616448"/>
            <a:ext cx="6212202" cy="6241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6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particles in the carbon gantry for the </a:t>
            </a:r>
            <a:br>
              <a:rPr lang="en-US" dirty="0" smtClean="0"/>
            </a:br>
            <a:r>
              <a:rPr lang="en-US" dirty="0" smtClean="0"/>
              <a:t>energy range of </a:t>
            </a:r>
            <a:r>
              <a:rPr lang="en-US" dirty="0" smtClean="0"/>
              <a:t>210-</a:t>
            </a:r>
            <a:r>
              <a:rPr lang="en-US" dirty="0" smtClean="0"/>
              <a:t>400 MeV/u</a:t>
            </a:r>
            <a:br>
              <a:rPr lang="en-US" dirty="0" smtClean="0"/>
            </a:b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23415" y="5408084"/>
            <a:ext cx="2630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θ=Bl/6.347=0.1/1.586=0.063</a:t>
            </a:r>
          </a:p>
          <a:p>
            <a:r>
              <a:rPr lang="en-US" dirty="0" err="1" smtClean="0"/>
              <a:t>l</a:t>
            </a:r>
            <a:r>
              <a:rPr lang="en-US" dirty="0" smtClean="0"/>
              <a:t>=0.3m </a:t>
            </a:r>
            <a:r>
              <a:rPr lang="en-US" dirty="0" smtClean="0">
                <a:sym typeface="Wingdings"/>
              </a:rPr>
              <a:t> B</a:t>
            </a:r>
            <a:r>
              <a:rPr lang="en-US" baseline="-25000" dirty="0" smtClean="0">
                <a:sym typeface="Wingdings"/>
              </a:rPr>
              <a:t>max</a:t>
            </a:r>
            <a:r>
              <a:rPr lang="en-US" dirty="0" smtClean="0">
                <a:sym typeface="Wingdings"/>
              </a:rPr>
              <a:t>=1.33 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9"/>
            <a:ext cx="8229600" cy="1143000"/>
          </a:xfrm>
        </p:spPr>
        <p:txBody>
          <a:bodyPr/>
          <a:lstStyle/>
          <a:p>
            <a:r>
              <a:rPr lang="en-US" dirty="0" smtClean="0"/>
              <a:t>CARBON GANTRY h=4.091m </a:t>
            </a:r>
            <a:br>
              <a:rPr lang="en-US" dirty="0" smtClean="0"/>
            </a:br>
            <a:r>
              <a:rPr lang="en-US" dirty="0" smtClean="0"/>
              <a:t>without magnification</a:t>
            </a:r>
            <a:endParaRPr lang="en-US" dirty="0"/>
          </a:p>
        </p:txBody>
      </p:sp>
      <p:pic>
        <p:nvPicPr>
          <p:cNvPr id="3" name="Picture 2" descr="Carbon+10c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80" y="0"/>
            <a:ext cx="6815070" cy="6858000"/>
          </a:xfrm>
          <a:prstGeom prst="rect">
            <a:avLst/>
          </a:prstGeom>
        </p:spPr>
      </p:pic>
      <p:pic>
        <p:nvPicPr>
          <p:cNvPr id="12" name="Picture 11" descr="Carbon+10cm-1X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80" y="3029"/>
            <a:ext cx="6825803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3091" y="4928973"/>
            <a:ext cx="6358659" cy="389152"/>
            <a:chOff x="1293091" y="4928973"/>
            <a:chExt cx="6358659" cy="389152"/>
          </a:xfrm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1293091" y="4928973"/>
              <a:ext cx="6303819" cy="11545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Rectangle 5"/>
            <p:cNvSpPr/>
            <p:nvPr/>
          </p:nvSpPr>
          <p:spPr bwMode="auto">
            <a:xfrm>
              <a:off x="7137400" y="4933950"/>
              <a:ext cx="514350" cy="384175"/>
            </a:xfrm>
            <a:prstGeom prst="rect">
              <a:avLst/>
            </a:prstGeom>
            <a:solidFill>
              <a:schemeClr val="bg1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078533" y="4940518"/>
            <a:ext cx="2608267" cy="1273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 descr="Screen shot 2012-03-03 at 8.30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816"/>
            <a:ext cx="9144000" cy="5525954"/>
          </a:xfrm>
          <a:prstGeom prst="rect">
            <a:avLst/>
          </a:prstGeom>
        </p:spPr>
      </p:pic>
      <p:pic>
        <p:nvPicPr>
          <p:cNvPr id="6" name="Picture 5" descr="CrbonM10cmX5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315296"/>
            <a:ext cx="6880573" cy="6913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0" y="4147"/>
            <a:ext cx="9144000" cy="1039091"/>
          </a:xfrm>
        </p:spPr>
        <p:txBody>
          <a:bodyPr anchor="ctr"/>
          <a:lstStyle/>
          <a:p>
            <a:r>
              <a:rPr lang="en-US" dirty="0" smtClean="0"/>
              <a:t>CARBON GANTRY height 4.091m </a:t>
            </a:r>
            <a:br>
              <a:rPr lang="en-US" dirty="0" smtClean="0"/>
            </a:br>
            <a:r>
              <a:rPr lang="en-US" sz="2400" dirty="0" smtClean="0"/>
              <a:t>5X magnification, scanning ±10 cm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2331" y="5287680"/>
            <a:ext cx="913166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65925" y="5300380"/>
            <a:ext cx="1136650" cy="4622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Screen Shot 2013-05-02 at 1.0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9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the large magnet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Screen Shot 2013-05-02 at 1.01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5-01 at 10.39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68" y="0"/>
            <a:ext cx="684721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160482" y="3178244"/>
            <a:ext cx="389071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69229" y="283882"/>
            <a:ext cx="2" cy="603499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0654" y="6318880"/>
            <a:ext cx="680062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379624">
            <a:off x="4544012" y="2173230"/>
            <a:ext cx="77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3.0503 m</a:t>
            </a: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069229" y="1616075"/>
            <a:ext cx="2090271" cy="1562169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29814" y="3178244"/>
            <a:ext cx="0" cy="3126932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2165415" y="3222588"/>
            <a:ext cx="849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6.84166 m</a:t>
            </a:r>
            <a:endParaRPr lang="en-US" sz="12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745158" y="563186"/>
            <a:ext cx="0" cy="5755695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44245" y="563186"/>
            <a:ext cx="333768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86025" y="6588670"/>
            <a:ext cx="1670476" cy="0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886025" y="5773020"/>
            <a:ext cx="0" cy="81565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56500" y="5773020"/>
            <a:ext cx="0" cy="81565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24029" y="5895955"/>
            <a:ext cx="0" cy="422926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0269" y="5895955"/>
            <a:ext cx="1710929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16200000">
            <a:off x="5216917" y="5944878"/>
            <a:ext cx="5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0.5 m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3005707" y="4573924"/>
            <a:ext cx="77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3.7913 m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030560" y="4588966"/>
            <a:ext cx="1710929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052677" y="4585791"/>
            <a:ext cx="0" cy="1733090"/>
          </a:xfrm>
          <a:prstGeom prst="line">
            <a:avLst/>
          </a:prstGeom>
          <a:ln w="635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6200000">
            <a:off x="4506454" y="5228144"/>
            <a:ext cx="77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2.7607 m</a:t>
            </a:r>
            <a:endParaRPr lang="en-US" sz="120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5337094" y="5645130"/>
            <a:ext cx="1710929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954010" y="6318881"/>
            <a:ext cx="1606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Magnified x10 =±10cm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003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CRYO-COOLERS: reliable, maintenance free, easy to operate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Screen Shot 2012-07-27 at 12.15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077"/>
            <a:ext cx="8131725" cy="2686798"/>
          </a:xfrm>
          <a:prstGeom prst="rect">
            <a:avLst/>
          </a:prstGeom>
        </p:spPr>
      </p:pic>
      <p:pic>
        <p:nvPicPr>
          <p:cNvPr id="7" name="Picture 6" descr="Screen Shot 2012-07-27 at 12.13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092"/>
            <a:ext cx="2188126" cy="2968152"/>
          </a:xfrm>
          <a:prstGeom prst="rect">
            <a:avLst/>
          </a:prstGeom>
        </p:spPr>
      </p:pic>
      <p:pic>
        <p:nvPicPr>
          <p:cNvPr id="8" name="Picture 7" descr="Screen Shot 2012-07-27 at 12.10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74" y="1349375"/>
            <a:ext cx="2574572" cy="27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5163"/>
          </a:xfrm>
        </p:spPr>
        <p:txBody>
          <a:bodyPr/>
          <a:lstStyle/>
          <a:p>
            <a:r>
              <a:rPr lang="en-US" dirty="0" smtClean="0"/>
              <a:t>NS-FFAG gantry with permanent magnets </a:t>
            </a:r>
          </a:p>
        </p:txBody>
      </p:sp>
      <p:pic>
        <p:nvPicPr>
          <p:cNvPr id="39939" name="Picture 8" descr="FluxDensityMap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3125"/>
            <a:ext cx="19526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Halbach2_Equation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2325" y="665163"/>
            <a:ext cx="70516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3" descr="16PieceHalbachQua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8775" y="3413125"/>
            <a:ext cx="314166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Parallelogram 26"/>
          <p:cNvSpPr>
            <a:spLocks noChangeArrowheads="1"/>
          </p:cNvSpPr>
          <p:nvPr/>
        </p:nvSpPr>
        <p:spPr bwMode="auto">
          <a:xfrm rot="-1928476">
            <a:off x="4219575" y="4746625"/>
            <a:ext cx="790575" cy="441325"/>
          </a:xfrm>
          <a:prstGeom prst="parallelogram">
            <a:avLst>
              <a:gd name="adj" fmla="val 66803"/>
            </a:avLst>
          </a:prstGeom>
          <a:solidFill>
            <a:srgbClr val="C7FFCA"/>
          </a:solidFill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3" name="Parallelogram 30"/>
          <p:cNvSpPr>
            <a:spLocks noChangeArrowheads="1"/>
          </p:cNvSpPr>
          <p:nvPr/>
        </p:nvSpPr>
        <p:spPr bwMode="auto">
          <a:xfrm rot="-1943201">
            <a:off x="4016375" y="5338763"/>
            <a:ext cx="963613" cy="325437"/>
          </a:xfrm>
          <a:prstGeom prst="parallelogram">
            <a:avLst>
              <a:gd name="adj" fmla="val 141620"/>
            </a:avLst>
          </a:prstGeom>
          <a:solidFill>
            <a:srgbClr val="C7FFCA"/>
          </a:solidFill>
          <a:ln w="12699">
            <a:solidFill>
              <a:schemeClr val="tx1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944" name="Group 25"/>
          <p:cNvGrpSpPr>
            <a:grpSpLocks/>
          </p:cNvGrpSpPr>
          <p:nvPr/>
        </p:nvGrpSpPr>
        <p:grpSpPr bwMode="auto">
          <a:xfrm>
            <a:off x="296863" y="3505200"/>
            <a:ext cx="4518025" cy="2954338"/>
            <a:chOff x="-450980" y="603877"/>
            <a:chExt cx="9007649" cy="5481012"/>
          </a:xfrm>
        </p:grpSpPr>
        <p:sp>
          <p:nvSpPr>
            <p:cNvPr id="41" name="Trapezoid 40"/>
            <p:cNvSpPr/>
            <p:nvPr/>
          </p:nvSpPr>
          <p:spPr bwMode="auto">
            <a:xfrm>
              <a:off x="254819" y="2005791"/>
              <a:ext cx="1715441" cy="4076152"/>
            </a:xfrm>
            <a:prstGeom prst="trapezoid">
              <a:avLst>
                <a:gd name="adj" fmla="val 39943"/>
              </a:avLst>
            </a:prstGeom>
            <a:solidFill>
              <a:srgbClr val="C7FFCA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pitchFamily="-106" charset="0"/>
              </a:endParaRPr>
            </a:p>
          </p:txBody>
        </p:sp>
        <p:cxnSp>
          <p:nvCxnSpPr>
            <p:cNvPr id="39947" name="Straight Arrow Connector 12"/>
            <p:cNvCxnSpPr>
              <a:cxnSpLocks noChangeShapeType="1"/>
              <a:stCxn id="41" idx="0"/>
            </p:cNvCxnSpPr>
            <p:nvPr/>
          </p:nvCxnSpPr>
          <p:spPr bwMode="auto">
            <a:xfrm rot="16200000" flipH="1">
              <a:off x="-919062" y="4037114"/>
              <a:ext cx="4078793" cy="16757"/>
            </a:xfrm>
            <a:prstGeom prst="straightConnector1">
              <a:avLst/>
            </a:prstGeom>
            <a:noFill/>
            <a:ln w="12699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39948" name="TextBox 14"/>
            <p:cNvSpPr txBox="1">
              <a:spLocks noChangeArrowheads="1"/>
            </p:cNvSpPr>
            <p:nvPr/>
          </p:nvSpPr>
          <p:spPr bwMode="auto">
            <a:xfrm rot="-5400000">
              <a:off x="-1465407" y="2777182"/>
              <a:ext cx="2826136" cy="797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90"/>
                  </a:solidFill>
                </a:rPr>
                <a:t>7.375 cm</a:t>
              </a:r>
            </a:p>
          </p:txBody>
        </p:sp>
        <p:sp>
          <p:nvSpPr>
            <p:cNvPr id="39949" name="Parallelogram 24"/>
            <p:cNvSpPr>
              <a:spLocks noChangeArrowheads="1"/>
            </p:cNvSpPr>
            <p:nvPr/>
          </p:nvSpPr>
          <p:spPr bwMode="auto">
            <a:xfrm rot="1392601">
              <a:off x="5821817" y="644464"/>
              <a:ext cx="1541418" cy="775306"/>
            </a:xfrm>
            <a:prstGeom prst="parallelogram">
              <a:avLst>
                <a:gd name="adj" fmla="val 67634"/>
              </a:avLst>
            </a:prstGeom>
            <a:solidFill>
              <a:srgbClr val="C7FFCA">
                <a:alpha val="56078"/>
              </a:srgbClr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0" name="Parallelogram 24"/>
            <p:cNvSpPr>
              <a:spLocks noChangeArrowheads="1"/>
            </p:cNvSpPr>
            <p:nvPr/>
          </p:nvSpPr>
          <p:spPr bwMode="auto">
            <a:xfrm rot="-8033222">
              <a:off x="6834612" y="1078021"/>
              <a:ext cx="1145437" cy="991048"/>
            </a:xfrm>
            <a:prstGeom prst="parallelogram">
              <a:avLst>
                <a:gd name="adj" fmla="val 18963"/>
              </a:avLst>
            </a:prstGeom>
            <a:solidFill>
              <a:srgbClr val="C7FFCA">
                <a:alpha val="56078"/>
              </a:srgbClr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1" name="Parallelogram 25"/>
            <p:cNvSpPr>
              <a:spLocks noChangeArrowheads="1"/>
            </p:cNvSpPr>
            <p:nvPr/>
          </p:nvSpPr>
          <p:spPr bwMode="auto">
            <a:xfrm rot="-1959651">
              <a:off x="7359963" y="1901203"/>
              <a:ext cx="1196706" cy="951368"/>
            </a:xfrm>
            <a:prstGeom prst="parallelogram">
              <a:avLst>
                <a:gd name="adj" fmla="val 16993"/>
              </a:avLst>
            </a:prstGeom>
            <a:solidFill>
              <a:srgbClr val="C7FFCA">
                <a:alpha val="49019"/>
              </a:srgbClr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2" name="Parallelogram 27"/>
            <p:cNvSpPr>
              <a:spLocks noChangeArrowheads="1"/>
            </p:cNvSpPr>
            <p:nvPr/>
          </p:nvSpPr>
          <p:spPr bwMode="auto">
            <a:xfrm rot="-1243887">
              <a:off x="1160354" y="1911806"/>
              <a:ext cx="1472949" cy="4050069"/>
            </a:xfrm>
            <a:prstGeom prst="parallelogram">
              <a:avLst>
                <a:gd name="adj" fmla="val 61208"/>
              </a:avLst>
            </a:prstGeom>
            <a:solidFill>
              <a:srgbClr val="80DDAC">
                <a:alpha val="61960"/>
              </a:srgbClr>
            </a:solidFill>
            <a:ln w="25400">
              <a:solidFill>
                <a:srgbClr val="000090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3" name="Parallelogram 29"/>
            <p:cNvSpPr>
              <a:spLocks noChangeArrowheads="1"/>
            </p:cNvSpPr>
            <p:nvPr/>
          </p:nvSpPr>
          <p:spPr bwMode="auto">
            <a:xfrm rot="8838258">
              <a:off x="6378952" y="5017267"/>
              <a:ext cx="1967065" cy="230245"/>
            </a:xfrm>
            <a:prstGeom prst="parallelogram">
              <a:avLst>
                <a:gd name="adj" fmla="val 420839"/>
              </a:avLst>
            </a:prstGeom>
            <a:solidFill>
              <a:srgbClr val="C7FFCA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4" name="Parallelogram 24"/>
            <p:cNvSpPr>
              <a:spLocks noChangeArrowheads="1"/>
            </p:cNvSpPr>
            <p:nvPr/>
          </p:nvSpPr>
          <p:spPr bwMode="auto">
            <a:xfrm>
              <a:off x="4729163" y="603877"/>
              <a:ext cx="1838324" cy="489201"/>
            </a:xfrm>
            <a:prstGeom prst="parallelogram">
              <a:avLst>
                <a:gd name="adj" fmla="val 155879"/>
              </a:avLst>
            </a:prstGeom>
            <a:solidFill>
              <a:srgbClr val="C7FFCA">
                <a:alpha val="56078"/>
              </a:srgbClr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5" name="Parallelogram 24"/>
            <p:cNvSpPr>
              <a:spLocks noChangeArrowheads="1"/>
            </p:cNvSpPr>
            <p:nvPr/>
          </p:nvSpPr>
          <p:spPr bwMode="auto">
            <a:xfrm rot="9441614">
              <a:off x="3666356" y="956490"/>
              <a:ext cx="2007136" cy="178328"/>
            </a:xfrm>
            <a:prstGeom prst="parallelogram">
              <a:avLst>
                <a:gd name="adj" fmla="val 508208"/>
              </a:avLst>
            </a:prstGeom>
            <a:solidFill>
              <a:srgbClr val="C7FFCA">
                <a:alpha val="56078"/>
              </a:srgbClr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6" name="Parallelogram 19"/>
            <p:cNvSpPr>
              <a:spLocks noChangeArrowheads="1"/>
            </p:cNvSpPr>
            <p:nvPr/>
          </p:nvSpPr>
          <p:spPr bwMode="auto">
            <a:xfrm rot="10800000">
              <a:off x="935038" y="1795463"/>
              <a:ext cx="895350" cy="204787"/>
            </a:xfrm>
            <a:prstGeom prst="parallelogram">
              <a:avLst>
                <a:gd name="adj" fmla="val 261193"/>
              </a:avLst>
            </a:prstGeom>
            <a:solidFill>
              <a:srgbClr val="80DDAC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Arc 51"/>
            <p:cNvSpPr/>
            <p:nvPr/>
          </p:nvSpPr>
          <p:spPr bwMode="auto">
            <a:xfrm>
              <a:off x="5366328" y="2889350"/>
              <a:ext cx="838729" cy="874724"/>
            </a:xfrm>
            <a:prstGeom prst="arc">
              <a:avLst>
                <a:gd name="adj1" fmla="val 6640999"/>
                <a:gd name="adj2" fmla="val 11993488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pitchFamily="-106" charset="0"/>
              </a:endParaRPr>
            </a:p>
          </p:txBody>
        </p:sp>
        <p:sp>
          <p:nvSpPr>
            <p:cNvPr id="53" name="Donut 52"/>
            <p:cNvSpPr/>
            <p:nvPr/>
          </p:nvSpPr>
          <p:spPr bwMode="auto">
            <a:xfrm>
              <a:off x="4793458" y="3160308"/>
              <a:ext cx="857722" cy="886505"/>
            </a:xfrm>
            <a:prstGeom prst="donut">
              <a:avLst>
                <a:gd name="adj" fmla="val 0"/>
              </a:avLst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pitchFamily="-106" charset="0"/>
              </a:endParaRPr>
            </a:p>
          </p:txBody>
        </p:sp>
      </p:grpSp>
      <p:pic>
        <p:nvPicPr>
          <p:cNvPr id="39945" name="Picture 24" descr="Picture 1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1675" y="3929063"/>
            <a:ext cx="2925763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3619" y="6588670"/>
            <a:ext cx="5444692" cy="269330"/>
          </a:xfrm>
        </p:spPr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65049" y="13982892"/>
            <a:ext cx="1087120" cy="269330"/>
          </a:xfrm>
        </p:spPr>
        <p:txBody>
          <a:bodyPr/>
          <a:lstStyle/>
          <a:p>
            <a:fld id="{A22D51BC-D578-6941-8C86-C25354AB5214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44531517"/>
              </p:ext>
            </p:extLst>
          </p:nvPr>
        </p:nvGraphicFramePr>
        <p:xfrm>
          <a:off x="216425" y="941511"/>
          <a:ext cx="8712138" cy="490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3" name="Group 182"/>
          <p:cNvGrpSpPr/>
          <p:nvPr/>
        </p:nvGrpSpPr>
        <p:grpSpPr>
          <a:xfrm>
            <a:off x="56320" y="0"/>
            <a:ext cx="9144001" cy="6858000"/>
            <a:chOff x="14209140" y="7124892"/>
            <a:chExt cx="9144001" cy="6858000"/>
          </a:xfrm>
        </p:grpSpPr>
        <p:sp>
          <p:nvSpPr>
            <p:cNvPr id="10" name="Rectangle 9"/>
            <p:cNvSpPr/>
            <p:nvPr/>
          </p:nvSpPr>
          <p:spPr>
            <a:xfrm>
              <a:off x="14209140" y="7124892"/>
              <a:ext cx="9144001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HeilderbergGantry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9140" y="7124892"/>
              <a:ext cx="4561862" cy="6858000"/>
            </a:xfrm>
            <a:prstGeom prst="rect">
              <a:avLst/>
            </a:prstGeom>
          </p:spPr>
        </p:pic>
      </p:grpSp>
      <p:grpSp>
        <p:nvGrpSpPr>
          <p:cNvPr id="187" name="Group 186"/>
          <p:cNvGrpSpPr/>
          <p:nvPr/>
        </p:nvGrpSpPr>
        <p:grpSpPr>
          <a:xfrm>
            <a:off x="2852169" y="875931"/>
            <a:ext cx="6348152" cy="5295585"/>
            <a:chOff x="2852169" y="875931"/>
            <a:chExt cx="6348152" cy="5295585"/>
          </a:xfrm>
        </p:grpSpPr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6332068" y="875931"/>
              <a:ext cx="1648438" cy="1656674"/>
              <a:chOff x="1253255" y="-4287553"/>
              <a:chExt cx="2354152" cy="2365916"/>
            </a:xfrm>
          </p:grpSpPr>
          <p:pic>
            <p:nvPicPr>
              <p:cNvPr id="26" name="Picture 25" descr="Screen Shot 2013-10-17 at 12.31.07 AM.png"/>
              <p:cNvPicPr>
                <a:picLocks noChangeAspect="1"/>
              </p:cNvPicPr>
              <p:nvPr/>
            </p:nvPicPr>
            <p:blipFill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32529" flipV="1">
                <a:off x="2662165" y="-4187613"/>
                <a:ext cx="429351" cy="199814"/>
              </a:xfrm>
              <a:prstGeom prst="rect">
                <a:avLst/>
              </a:prstGeom>
            </p:spPr>
          </p:pic>
          <p:pic>
            <p:nvPicPr>
              <p:cNvPr id="20" name="Picture 19" descr="Screen Shot 2013-10-17 at 12.31.07 AM.png"/>
              <p:cNvPicPr>
                <a:picLocks noChangeAspect="1"/>
              </p:cNvPicPr>
              <p:nvPr/>
            </p:nvPicPr>
            <p:blipFill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2194868" y="-4287553"/>
                <a:ext cx="429351" cy="199814"/>
              </a:xfrm>
              <a:prstGeom prst="rect">
                <a:avLst/>
              </a:prstGeom>
            </p:spPr>
          </p:pic>
          <p:pic>
            <p:nvPicPr>
              <p:cNvPr id="13" name="Picture 12" descr="Screen Shot 2013-10-17 at 12.31.07 AM.png"/>
              <p:cNvPicPr>
                <a:picLocks noChangeAspect="1"/>
              </p:cNvPicPr>
              <p:nvPr/>
            </p:nvPicPr>
            <p:blipFill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331131" flipV="1">
                <a:off x="1744018" y="-4183552"/>
                <a:ext cx="429351" cy="199814"/>
              </a:xfrm>
              <a:prstGeom prst="rect">
                <a:avLst/>
              </a:prstGeom>
            </p:spPr>
          </p:pic>
          <p:pic>
            <p:nvPicPr>
              <p:cNvPr id="19" name="Picture 18" descr="Screen Shot 2013-10-17 at 12.31.07 AM.png"/>
              <p:cNvPicPr>
                <a:picLocks noChangeAspect="1"/>
              </p:cNvPicPr>
              <p:nvPr/>
            </p:nvPicPr>
            <p:blipFill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789465" flipV="1">
                <a:off x="1384611" y="-3892448"/>
                <a:ext cx="429351" cy="199814"/>
              </a:xfrm>
              <a:prstGeom prst="rect">
                <a:avLst/>
              </a:prstGeom>
            </p:spPr>
          </p:pic>
          <p:sp>
            <p:nvSpPr>
              <p:cNvPr id="18" name="Block Arc 17"/>
              <p:cNvSpPr>
                <a:spLocks noChangeAspect="1"/>
              </p:cNvSpPr>
              <p:nvPr/>
            </p:nvSpPr>
            <p:spPr>
              <a:xfrm>
                <a:off x="1253255" y="-4279385"/>
                <a:ext cx="2354152" cy="2357748"/>
              </a:xfrm>
              <a:prstGeom prst="blockArc">
                <a:avLst>
                  <a:gd name="adj1" fmla="val 12129865"/>
                  <a:gd name="adj2" fmla="val 18842521"/>
                  <a:gd name="adj3" fmla="val 6822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31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31000"/>
                    </a:schemeClr>
                  </a:gs>
                </a:gsLst>
                <a:lin ang="16200000" scaled="0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5023818" y="2632086"/>
              <a:ext cx="4176503" cy="3539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The </a:t>
              </a:r>
              <a:r>
                <a:rPr lang="en-US" sz="3200" b="1" u="sng" dirty="0" smtClean="0">
                  <a:solidFill>
                    <a:srgbClr val="FF0000"/>
                  </a:solidFill>
                </a:rPr>
                <a:t>NEW</a:t>
              </a:r>
              <a:r>
                <a:rPr lang="en-US" sz="3200" b="1" dirty="0" smtClean="0"/>
                <a:t> carbon ion gantry replaces the </a:t>
              </a:r>
              <a:r>
                <a:rPr lang="en-US" sz="3200" b="1" dirty="0">
                  <a:solidFill>
                    <a:srgbClr val="FF0000"/>
                  </a:solidFill>
                </a:rPr>
                <a:t>135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ton </a:t>
              </a:r>
              <a:r>
                <a:rPr lang="en-US" sz="3200" b="1" dirty="0" smtClean="0"/>
                <a:t>magnets of the Heidelberg gantry </a:t>
              </a:r>
              <a:r>
                <a:rPr lang="en-US" sz="3200" b="1" dirty="0" smtClean="0">
                  <a:solidFill>
                    <a:srgbClr val="FF0000"/>
                  </a:solidFill>
                  <a:sym typeface="Wingdings"/>
                </a:rPr>
                <a:t>with 2 ton</a:t>
              </a:r>
              <a:r>
                <a:rPr lang="en-US" sz="3200" b="1" dirty="0" smtClean="0"/>
                <a:t> small BNL superconducting magnets.</a:t>
              </a:r>
              <a:endParaRPr lang="en-US" sz="3200" b="1" dirty="0"/>
            </a:p>
          </p:txBody>
        </p:sp>
        <p:cxnSp>
          <p:nvCxnSpPr>
            <p:cNvPr id="132" name="Straight Arrow Connector 131"/>
            <p:cNvCxnSpPr/>
            <p:nvPr/>
          </p:nvCxnSpPr>
          <p:spPr>
            <a:xfrm flipH="1" flipV="1">
              <a:off x="2852169" y="909281"/>
              <a:ext cx="2171649" cy="3113866"/>
            </a:xfrm>
            <a:prstGeom prst="straightConnector1">
              <a:avLst/>
            </a:prstGeom>
            <a:ln w="76200" cmpd="sng">
              <a:solidFill>
                <a:srgbClr val="FFFF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5828778" y="1426071"/>
              <a:ext cx="1020567" cy="12521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5"/>
          <p:cNvSpPr>
            <a:spLocks noGrp="1"/>
          </p:cNvSpPr>
          <p:nvPr>
            <p:ph type="title"/>
          </p:nvPr>
        </p:nvSpPr>
        <p:spPr>
          <a:xfrm>
            <a:off x="0" y="-32575"/>
            <a:ext cx="9144000" cy="646331"/>
          </a:xfrm>
        </p:spPr>
        <p:txBody>
          <a:bodyPr wrap="square" anchorCtr="1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ea typeface="Times New Roman" pitchFamily="-106" charset="0"/>
                <a:cs typeface="Times New Roman" pitchFamily="-106" charset="0"/>
              </a:rPr>
              <a:t>Halbach Permanent </a:t>
            </a:r>
            <a:r>
              <a:rPr lang="en-US" sz="3600" b="1" dirty="0">
                <a:solidFill>
                  <a:srgbClr val="000099"/>
                </a:solidFill>
                <a:ea typeface="Times New Roman" pitchFamily="-106" charset="0"/>
                <a:cs typeface="Times New Roman" pitchFamily="-106" charset="0"/>
              </a:rPr>
              <a:t>M</a:t>
            </a:r>
            <a:r>
              <a:rPr lang="en-US" sz="3600" b="1" dirty="0" smtClean="0">
                <a:solidFill>
                  <a:srgbClr val="000099"/>
                </a:solidFill>
                <a:ea typeface="Times New Roman" pitchFamily="-106" charset="0"/>
                <a:cs typeface="Times New Roman" pitchFamily="-106" charset="0"/>
              </a:rPr>
              <a:t>agnets</a:t>
            </a:r>
            <a:endParaRPr lang="en-US" sz="3600" b="1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81924" name="Picture 5" descr="Halbach2_Equation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3886200" y="5003800"/>
            <a:ext cx="4156907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I</a:t>
            </a:r>
            <a:r>
              <a:rPr lang="en-US" sz="2400" dirty="0" smtClean="0">
                <a:solidFill>
                  <a:srgbClr val="000090"/>
                </a:solidFill>
              </a:rPr>
              <a:t>n </a:t>
            </a:r>
            <a:r>
              <a:rPr lang="en-US" sz="2400" dirty="0">
                <a:solidFill>
                  <a:srgbClr val="000090"/>
                </a:solidFill>
              </a:rPr>
              <a:t>reality it would be limited by: </a:t>
            </a:r>
          </a:p>
          <a:p>
            <a:pPr>
              <a:buFontTx/>
              <a:buAutoNum type="arabicParenBoth"/>
            </a:pPr>
            <a:r>
              <a:rPr lang="en-US" sz="2400" dirty="0">
                <a:solidFill>
                  <a:srgbClr val="000090"/>
                </a:solidFill>
              </a:rPr>
              <a:t>The realistic size </a:t>
            </a:r>
          </a:p>
          <a:p>
            <a:pPr>
              <a:buFontTx/>
              <a:buAutoNum type="arabicParenBoth"/>
            </a:pPr>
            <a:r>
              <a:rPr lang="en-US" sz="2400" dirty="0">
                <a:solidFill>
                  <a:srgbClr val="000090"/>
                </a:solidFill>
              </a:rPr>
              <a:t>The demagnetization effect </a:t>
            </a:r>
          </a:p>
        </p:txBody>
      </p:sp>
      <p:pic>
        <p:nvPicPr>
          <p:cNvPr id="81926" name="Picture 8" descr="FluxDensityMap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" y="3683000"/>
            <a:ext cx="26320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Screen Shot 2013-10-18 at 12.40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3930" cy="63841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5"/>
          <p:cNvSpPr>
            <a:spLocks noGrp="1"/>
          </p:cNvSpPr>
          <p:nvPr>
            <p:ph type="title"/>
          </p:nvPr>
        </p:nvSpPr>
        <p:spPr>
          <a:xfrm>
            <a:off x="0" y="-11670"/>
            <a:ext cx="9144000" cy="584776"/>
          </a:xfrm>
        </p:spPr>
        <p:txBody>
          <a:bodyPr wrap="square" anchorCtr="1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ea typeface="ＭＳ Ｐゴシック" pitchFamily="-106" charset="-128"/>
                <a:cs typeface="ＭＳ Ｐゴシック" pitchFamily="-106" charset="-128"/>
              </a:rPr>
              <a:t>What is innovative? The extreme focusing</a:t>
            </a:r>
            <a:endParaRPr lang="en-US" sz="3200" b="1" dirty="0" smtClean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6324" name="Picture 4" descr="OrbitsInTheCel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614363"/>
            <a:ext cx="8763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325" name="Straight Connector 6"/>
          <p:cNvCxnSpPr>
            <a:cxnSpLocks noChangeShapeType="1"/>
          </p:cNvCxnSpPr>
          <p:nvPr/>
        </p:nvCxnSpPr>
        <p:spPr bwMode="auto">
          <a:xfrm rot="16200000" flipH="1">
            <a:off x="-996950" y="3549650"/>
            <a:ext cx="4597400" cy="12700"/>
          </a:xfrm>
          <a:prstGeom prst="line">
            <a:avLst/>
          </a:prstGeom>
          <a:noFill/>
          <a:ln w="3175">
            <a:solidFill>
              <a:srgbClr val="3366FF">
                <a:alpha val="58823"/>
              </a:srgbClr>
            </a:solidFill>
            <a:round/>
            <a:headEnd/>
            <a:tailEnd/>
          </a:ln>
        </p:spPr>
      </p:cxnSp>
      <p:cxnSp>
        <p:nvCxnSpPr>
          <p:cNvPr id="56326" name="Straight Connector 8"/>
          <p:cNvCxnSpPr>
            <a:cxnSpLocks noChangeShapeType="1"/>
          </p:cNvCxnSpPr>
          <p:nvPr/>
        </p:nvCxnSpPr>
        <p:spPr bwMode="auto">
          <a:xfrm rot="5400000">
            <a:off x="5930900" y="4076700"/>
            <a:ext cx="3771900" cy="368300"/>
          </a:xfrm>
          <a:prstGeom prst="line">
            <a:avLst/>
          </a:prstGeom>
          <a:noFill/>
          <a:ln w="3175">
            <a:solidFill>
              <a:srgbClr val="0000FF">
                <a:alpha val="63136"/>
              </a:srgbClr>
            </a:solidFill>
            <a:round/>
            <a:headEnd/>
            <a:tailEnd/>
          </a:ln>
        </p:spPr>
      </p:cxnSp>
      <p:cxnSp>
        <p:nvCxnSpPr>
          <p:cNvPr id="56327" name="Straight Arrow Connector 10"/>
          <p:cNvCxnSpPr>
            <a:cxnSpLocks noChangeShapeType="1"/>
          </p:cNvCxnSpPr>
          <p:nvPr/>
        </p:nvCxnSpPr>
        <p:spPr bwMode="auto">
          <a:xfrm>
            <a:off x="1308100" y="5562600"/>
            <a:ext cx="6337300" cy="279400"/>
          </a:xfrm>
          <a:prstGeom prst="straightConnector1">
            <a:avLst/>
          </a:prstGeom>
          <a:noFill/>
          <a:ln w="38100" cmpd="sng">
            <a:solidFill>
              <a:srgbClr val="000090"/>
            </a:solidFill>
            <a:round/>
            <a:headEnd type="arrow" w="med" len="med"/>
            <a:tailEnd type="arrow" w="med" len="med"/>
          </a:ln>
        </p:spPr>
      </p:cxnSp>
      <p:sp>
        <p:nvSpPr>
          <p:cNvPr id="56328" name="TextBox 11"/>
          <p:cNvSpPr txBox="1">
            <a:spLocks noChangeArrowheads="1"/>
          </p:cNvSpPr>
          <p:nvPr/>
        </p:nvSpPr>
        <p:spPr bwMode="auto">
          <a:xfrm rot="165116">
            <a:off x="3873599" y="5158294"/>
            <a:ext cx="150634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29.7 cm</a:t>
            </a:r>
            <a:endParaRPr lang="en-US" sz="3200" b="1" dirty="0">
              <a:solidFill>
                <a:srgbClr val="000090"/>
              </a:solidFill>
            </a:endParaRPr>
          </a:p>
        </p:txBody>
      </p:sp>
      <p:cxnSp>
        <p:nvCxnSpPr>
          <p:cNvPr id="56329" name="Straight Arrow Connector 13"/>
          <p:cNvCxnSpPr>
            <a:cxnSpLocks noChangeShapeType="1"/>
          </p:cNvCxnSpPr>
          <p:nvPr/>
        </p:nvCxnSpPr>
        <p:spPr bwMode="auto">
          <a:xfrm>
            <a:off x="1308100" y="1397000"/>
            <a:ext cx="1270000" cy="12700"/>
          </a:xfrm>
          <a:prstGeom prst="straightConnector1">
            <a:avLst/>
          </a:prstGeom>
          <a:noFill/>
          <a:ln w="28575" cmpd="sng">
            <a:solidFill>
              <a:srgbClr val="000090"/>
            </a:solidFill>
            <a:round/>
            <a:headEnd type="arrow" w="med" len="med"/>
            <a:tailEnd type="arrow" w="med" len="med"/>
          </a:ln>
        </p:spPr>
      </p:cxnSp>
      <p:sp>
        <p:nvSpPr>
          <p:cNvPr id="56330" name="TextBox 14"/>
          <p:cNvSpPr txBox="1">
            <a:spLocks noChangeArrowheads="1"/>
          </p:cNvSpPr>
          <p:nvPr/>
        </p:nvSpPr>
        <p:spPr bwMode="auto">
          <a:xfrm>
            <a:off x="1612900" y="3187700"/>
            <a:ext cx="849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QF/2</a:t>
            </a:r>
          </a:p>
        </p:txBody>
      </p:sp>
      <p:sp>
        <p:nvSpPr>
          <p:cNvPr id="56331" name="TextBox 15"/>
          <p:cNvSpPr txBox="1">
            <a:spLocks noChangeArrowheads="1"/>
          </p:cNvSpPr>
          <p:nvPr/>
        </p:nvSpPr>
        <p:spPr bwMode="auto">
          <a:xfrm rot="408221">
            <a:off x="6819900" y="3492500"/>
            <a:ext cx="849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QF/2</a:t>
            </a:r>
          </a:p>
        </p:txBody>
      </p:sp>
      <p:sp>
        <p:nvSpPr>
          <p:cNvPr id="56332" name="TextBox 17"/>
          <p:cNvSpPr txBox="1">
            <a:spLocks noChangeArrowheads="1"/>
          </p:cNvSpPr>
          <p:nvPr/>
        </p:nvSpPr>
        <p:spPr bwMode="auto">
          <a:xfrm rot="161227">
            <a:off x="2832100" y="3302000"/>
            <a:ext cx="366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B</a:t>
            </a:r>
          </a:p>
        </p:txBody>
      </p:sp>
      <p:sp>
        <p:nvSpPr>
          <p:cNvPr id="56333" name="TextBox 18"/>
          <p:cNvSpPr txBox="1">
            <a:spLocks noChangeArrowheads="1"/>
          </p:cNvSpPr>
          <p:nvPr/>
        </p:nvSpPr>
        <p:spPr bwMode="auto">
          <a:xfrm rot="254587">
            <a:off x="4279900" y="3352800"/>
            <a:ext cx="611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QD</a:t>
            </a:r>
          </a:p>
        </p:txBody>
      </p:sp>
      <p:sp>
        <p:nvSpPr>
          <p:cNvPr id="56334" name="TextBox 19"/>
          <p:cNvSpPr txBox="1">
            <a:spLocks noChangeArrowheads="1"/>
          </p:cNvSpPr>
          <p:nvPr/>
        </p:nvSpPr>
        <p:spPr bwMode="auto">
          <a:xfrm rot="250001">
            <a:off x="5854700" y="3470275"/>
            <a:ext cx="366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B</a:t>
            </a:r>
          </a:p>
        </p:txBody>
      </p:sp>
      <p:sp>
        <p:nvSpPr>
          <p:cNvPr id="56335" name="TextBox 21"/>
          <p:cNvSpPr txBox="1">
            <a:spLocks noChangeArrowheads="1"/>
          </p:cNvSpPr>
          <p:nvPr/>
        </p:nvSpPr>
        <p:spPr bwMode="auto">
          <a:xfrm>
            <a:off x="990600" y="749300"/>
            <a:ext cx="2098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L</a:t>
            </a:r>
            <a:r>
              <a:rPr lang="en-US" sz="2400" baseline="-25000" dirty="0">
                <a:solidFill>
                  <a:srgbClr val="000090"/>
                </a:solidFill>
              </a:rPr>
              <a:t>QF/2</a:t>
            </a:r>
            <a:r>
              <a:rPr lang="en-US" sz="2400" dirty="0" smtClean="0">
                <a:solidFill>
                  <a:srgbClr val="000090"/>
                </a:solidFill>
              </a:rPr>
              <a:t>=6.05 </a:t>
            </a:r>
            <a:r>
              <a:rPr lang="en-US" sz="2400" dirty="0">
                <a:solidFill>
                  <a:srgbClr val="000090"/>
                </a:solidFill>
              </a:rPr>
              <a:t>cm</a:t>
            </a:r>
          </a:p>
        </p:txBody>
      </p:sp>
      <p:cxnSp>
        <p:nvCxnSpPr>
          <p:cNvPr id="56336" name="Straight Arrow Connector 23"/>
          <p:cNvCxnSpPr>
            <a:cxnSpLocks noChangeShapeType="1"/>
          </p:cNvCxnSpPr>
          <p:nvPr/>
        </p:nvCxnSpPr>
        <p:spPr bwMode="auto">
          <a:xfrm>
            <a:off x="2578100" y="4072755"/>
            <a:ext cx="1104900" cy="50800"/>
          </a:xfrm>
          <a:prstGeom prst="straightConnector1">
            <a:avLst/>
          </a:prstGeom>
          <a:noFill/>
          <a:ln w="38100" cmpd="sng">
            <a:solidFill>
              <a:srgbClr val="000090"/>
            </a:solidFill>
            <a:round/>
            <a:headEnd type="arrow" w="med" len="med"/>
            <a:tailEnd type="arrow" w="med" len="med"/>
          </a:ln>
        </p:spPr>
      </p:cxnSp>
      <p:sp>
        <p:nvSpPr>
          <p:cNvPr id="56337" name="TextBox 24"/>
          <p:cNvSpPr txBox="1">
            <a:spLocks noChangeArrowheads="1"/>
          </p:cNvSpPr>
          <p:nvPr/>
        </p:nvSpPr>
        <p:spPr bwMode="auto">
          <a:xfrm rot="162927">
            <a:off x="2176447" y="4218494"/>
            <a:ext cx="18240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L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B</a:t>
            </a:r>
            <a:r>
              <a:rPr lang="en-US" sz="3200" b="1" dirty="0" smtClean="0">
                <a:solidFill>
                  <a:srgbClr val="000090"/>
                </a:solidFill>
              </a:rPr>
              <a:t>=3.8 </a:t>
            </a:r>
            <a:r>
              <a:rPr lang="en-US" sz="3200" b="1" dirty="0">
                <a:solidFill>
                  <a:srgbClr val="000090"/>
                </a:solidFill>
              </a:rPr>
              <a:t>cm</a:t>
            </a:r>
          </a:p>
        </p:txBody>
      </p:sp>
      <p:cxnSp>
        <p:nvCxnSpPr>
          <p:cNvPr id="56338" name="Straight Connector 26"/>
          <p:cNvCxnSpPr>
            <a:cxnSpLocks noChangeShapeType="1"/>
          </p:cNvCxnSpPr>
          <p:nvPr/>
        </p:nvCxnSpPr>
        <p:spPr bwMode="auto">
          <a:xfrm rot="5400000">
            <a:off x="2647950" y="3079750"/>
            <a:ext cx="2133600" cy="88900"/>
          </a:xfrm>
          <a:prstGeom prst="line">
            <a:avLst/>
          </a:prstGeom>
          <a:noFill/>
          <a:ln w="3175">
            <a:solidFill>
              <a:srgbClr val="3366FF">
                <a:alpha val="50980"/>
              </a:srgbClr>
            </a:solidFill>
            <a:round/>
            <a:headEnd/>
            <a:tailEnd/>
          </a:ln>
        </p:spPr>
      </p:cxnSp>
      <p:cxnSp>
        <p:nvCxnSpPr>
          <p:cNvPr id="56339" name="Straight Connector 28"/>
          <p:cNvCxnSpPr>
            <a:cxnSpLocks noChangeShapeType="1"/>
          </p:cNvCxnSpPr>
          <p:nvPr/>
        </p:nvCxnSpPr>
        <p:spPr bwMode="auto">
          <a:xfrm rot="5400000">
            <a:off x="1511301" y="3111500"/>
            <a:ext cx="2159000" cy="3175"/>
          </a:xfrm>
          <a:prstGeom prst="line">
            <a:avLst/>
          </a:prstGeom>
          <a:noFill/>
          <a:ln w="3175">
            <a:solidFill>
              <a:srgbClr val="3366FF">
                <a:alpha val="52940"/>
              </a:srgbClr>
            </a:solidFill>
            <a:round/>
            <a:headEnd/>
            <a:tailEnd/>
          </a:ln>
        </p:spPr>
      </p:cxnSp>
      <p:cxnSp>
        <p:nvCxnSpPr>
          <p:cNvPr id="56340" name="Straight Connector 32"/>
          <p:cNvCxnSpPr>
            <a:cxnSpLocks noChangeShapeType="1"/>
          </p:cNvCxnSpPr>
          <p:nvPr/>
        </p:nvCxnSpPr>
        <p:spPr bwMode="auto">
          <a:xfrm rot="5400000">
            <a:off x="4381500" y="3175000"/>
            <a:ext cx="2197100" cy="139700"/>
          </a:xfrm>
          <a:prstGeom prst="line">
            <a:avLst/>
          </a:prstGeom>
          <a:noFill/>
          <a:ln w="3175">
            <a:solidFill>
              <a:srgbClr val="3366FF">
                <a:alpha val="49019"/>
              </a:srgbClr>
            </a:solidFill>
            <a:round/>
            <a:headEnd/>
            <a:tailEnd/>
          </a:ln>
        </p:spPr>
      </p:cxnSp>
      <p:cxnSp>
        <p:nvCxnSpPr>
          <p:cNvPr id="56341" name="Straight Connector 35"/>
          <p:cNvCxnSpPr>
            <a:cxnSpLocks noChangeShapeType="1"/>
          </p:cNvCxnSpPr>
          <p:nvPr/>
        </p:nvCxnSpPr>
        <p:spPr bwMode="auto">
          <a:xfrm rot="5400000">
            <a:off x="5505450" y="3232150"/>
            <a:ext cx="2235200" cy="215900"/>
          </a:xfrm>
          <a:prstGeom prst="line">
            <a:avLst/>
          </a:prstGeom>
          <a:noFill/>
          <a:ln w="3175">
            <a:solidFill>
              <a:srgbClr val="3366FF">
                <a:alpha val="50980"/>
              </a:srgbClr>
            </a:solidFill>
            <a:round/>
            <a:headEnd/>
            <a:tailEnd/>
          </a:ln>
        </p:spPr>
      </p:cxnSp>
      <p:cxnSp>
        <p:nvCxnSpPr>
          <p:cNvPr id="56342" name="Straight Arrow Connector 36"/>
          <p:cNvCxnSpPr>
            <a:cxnSpLocks noChangeShapeType="1"/>
          </p:cNvCxnSpPr>
          <p:nvPr/>
        </p:nvCxnSpPr>
        <p:spPr bwMode="auto">
          <a:xfrm>
            <a:off x="5435600" y="4229100"/>
            <a:ext cx="1104900" cy="88900"/>
          </a:xfrm>
          <a:prstGeom prst="straightConnector1">
            <a:avLst/>
          </a:prstGeom>
          <a:noFill/>
          <a:ln w="38100" cmpd="sng">
            <a:solidFill>
              <a:srgbClr val="00009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6343" name="Straight Connector 39"/>
          <p:cNvCxnSpPr>
            <a:cxnSpLocks noChangeShapeType="1"/>
          </p:cNvCxnSpPr>
          <p:nvPr/>
        </p:nvCxnSpPr>
        <p:spPr bwMode="auto">
          <a:xfrm rot="5400000" flipH="1" flipV="1">
            <a:off x="2203451" y="1644650"/>
            <a:ext cx="749300" cy="3175"/>
          </a:xfrm>
          <a:prstGeom prst="line">
            <a:avLst/>
          </a:prstGeom>
          <a:noFill/>
          <a:ln w="3175">
            <a:solidFill>
              <a:srgbClr val="3366FF">
                <a:alpha val="52940"/>
              </a:srgbClr>
            </a:solidFill>
            <a:round/>
            <a:headEnd/>
            <a:tailEnd/>
          </a:ln>
        </p:spPr>
      </p:cxnSp>
      <p:cxnSp>
        <p:nvCxnSpPr>
          <p:cNvPr id="56344" name="Straight Connector 44"/>
          <p:cNvCxnSpPr>
            <a:cxnSpLocks noChangeShapeType="1"/>
          </p:cNvCxnSpPr>
          <p:nvPr/>
        </p:nvCxnSpPr>
        <p:spPr bwMode="auto">
          <a:xfrm rot="5400000" flipH="1" flipV="1">
            <a:off x="3397250" y="1682750"/>
            <a:ext cx="762000" cy="38100"/>
          </a:xfrm>
          <a:prstGeom prst="line">
            <a:avLst/>
          </a:prstGeom>
          <a:noFill/>
          <a:ln w="3175">
            <a:solidFill>
              <a:srgbClr val="3366FF">
                <a:alpha val="49019"/>
              </a:srgbClr>
            </a:solidFill>
            <a:round/>
            <a:headEnd/>
            <a:tailEnd/>
          </a:ln>
        </p:spPr>
      </p:cxnSp>
      <p:cxnSp>
        <p:nvCxnSpPr>
          <p:cNvPr id="56345" name="Straight Connector 46"/>
          <p:cNvCxnSpPr>
            <a:cxnSpLocks noChangeShapeType="1"/>
          </p:cNvCxnSpPr>
          <p:nvPr/>
        </p:nvCxnSpPr>
        <p:spPr bwMode="auto">
          <a:xfrm rot="5400000" flipH="1" flipV="1">
            <a:off x="5124450" y="1835150"/>
            <a:ext cx="889000" cy="63500"/>
          </a:xfrm>
          <a:prstGeom prst="line">
            <a:avLst/>
          </a:prstGeom>
          <a:noFill/>
          <a:ln w="3175">
            <a:solidFill>
              <a:srgbClr val="3366FF">
                <a:alpha val="61176"/>
              </a:srgbClr>
            </a:solidFill>
            <a:round/>
            <a:headEnd/>
            <a:tailEnd/>
          </a:ln>
        </p:spPr>
      </p:cxnSp>
      <p:cxnSp>
        <p:nvCxnSpPr>
          <p:cNvPr id="56346" name="Straight Arrow Connector 48"/>
          <p:cNvCxnSpPr>
            <a:cxnSpLocks noChangeShapeType="1"/>
          </p:cNvCxnSpPr>
          <p:nvPr/>
        </p:nvCxnSpPr>
        <p:spPr bwMode="auto">
          <a:xfrm>
            <a:off x="3784600" y="1460500"/>
            <a:ext cx="1816100" cy="101600"/>
          </a:xfrm>
          <a:prstGeom prst="straightConnector1">
            <a:avLst/>
          </a:prstGeom>
          <a:noFill/>
          <a:ln w="28575" cmpd="sng">
            <a:solidFill>
              <a:srgbClr val="000090"/>
            </a:solidFill>
            <a:round/>
            <a:headEnd type="arrow" w="med" len="med"/>
            <a:tailEnd type="arrow" w="med" len="med"/>
          </a:ln>
        </p:spPr>
      </p:cxnSp>
      <p:sp>
        <p:nvSpPr>
          <p:cNvPr id="56347" name="TextBox 49"/>
          <p:cNvSpPr txBox="1">
            <a:spLocks noChangeArrowheads="1"/>
          </p:cNvSpPr>
          <p:nvPr/>
        </p:nvSpPr>
        <p:spPr bwMode="auto">
          <a:xfrm rot="242916">
            <a:off x="3844782" y="927249"/>
            <a:ext cx="1771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L</a:t>
            </a:r>
            <a:r>
              <a:rPr lang="en-US" sz="2400" baseline="-25000" dirty="0">
                <a:solidFill>
                  <a:srgbClr val="000090"/>
                </a:solidFill>
              </a:rPr>
              <a:t>QD</a:t>
            </a:r>
            <a:r>
              <a:rPr lang="en-US" sz="2400" dirty="0" smtClean="0">
                <a:solidFill>
                  <a:srgbClr val="000090"/>
                </a:solidFill>
              </a:rPr>
              <a:t>=9.2 cm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6348" name="TextBox 50"/>
          <p:cNvSpPr txBox="1">
            <a:spLocks noChangeArrowheads="1"/>
          </p:cNvSpPr>
          <p:nvPr/>
        </p:nvSpPr>
        <p:spPr bwMode="auto">
          <a:xfrm rot="266308">
            <a:off x="4995847" y="4388404"/>
            <a:ext cx="18240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L</a:t>
            </a:r>
            <a:r>
              <a:rPr lang="en-US" sz="3200" b="1" baseline="-25000" dirty="0">
                <a:solidFill>
                  <a:srgbClr val="000090"/>
                </a:solidFill>
              </a:rPr>
              <a:t>B</a:t>
            </a:r>
            <a:r>
              <a:rPr lang="en-US" sz="3200" b="1" dirty="0" smtClean="0">
                <a:solidFill>
                  <a:srgbClr val="000090"/>
                </a:solidFill>
              </a:rPr>
              <a:t>=3.8 </a:t>
            </a:r>
            <a:r>
              <a:rPr lang="en-US" sz="3200" b="1" dirty="0">
                <a:solidFill>
                  <a:srgbClr val="000090"/>
                </a:solidFill>
              </a:rPr>
              <a:t>cm</a:t>
            </a:r>
          </a:p>
        </p:txBody>
      </p:sp>
      <p:cxnSp>
        <p:nvCxnSpPr>
          <p:cNvPr id="56349" name="Straight Arrow Connector 53"/>
          <p:cNvCxnSpPr>
            <a:cxnSpLocks noChangeShapeType="1"/>
          </p:cNvCxnSpPr>
          <p:nvPr/>
        </p:nvCxnSpPr>
        <p:spPr bwMode="auto">
          <a:xfrm rot="10800000" flipV="1">
            <a:off x="546100" y="2603500"/>
            <a:ext cx="736600" cy="12700"/>
          </a:xfrm>
          <a:prstGeom prst="straightConnector1">
            <a:avLst/>
          </a:prstGeom>
          <a:noFill/>
          <a:ln w="6350">
            <a:solidFill>
              <a:srgbClr val="000090"/>
            </a:solidFill>
            <a:round/>
            <a:headEnd/>
            <a:tailEnd/>
          </a:ln>
        </p:spPr>
      </p:cxnSp>
      <p:cxnSp>
        <p:nvCxnSpPr>
          <p:cNvPr id="56350" name="Straight Arrow Connector 55"/>
          <p:cNvCxnSpPr>
            <a:cxnSpLocks noChangeShapeType="1"/>
          </p:cNvCxnSpPr>
          <p:nvPr/>
        </p:nvCxnSpPr>
        <p:spPr bwMode="auto">
          <a:xfrm rot="16200000" flipH="1">
            <a:off x="514350" y="2724150"/>
            <a:ext cx="203200" cy="12700"/>
          </a:xfrm>
          <a:prstGeom prst="straightConnector1">
            <a:avLst/>
          </a:prstGeom>
          <a:noFill/>
          <a:ln w="12699">
            <a:solidFill>
              <a:srgbClr val="3366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6351" name="Straight Connector 57"/>
          <p:cNvCxnSpPr>
            <a:cxnSpLocks noChangeShapeType="1"/>
          </p:cNvCxnSpPr>
          <p:nvPr/>
        </p:nvCxnSpPr>
        <p:spPr bwMode="auto">
          <a:xfrm rot="10800000">
            <a:off x="469900" y="2336800"/>
            <a:ext cx="825500" cy="15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56352" name="TextBox 59"/>
          <p:cNvSpPr txBox="1">
            <a:spLocks noChangeArrowheads="1"/>
          </p:cNvSpPr>
          <p:nvPr/>
        </p:nvSpPr>
        <p:spPr bwMode="auto">
          <a:xfrm rot="435013">
            <a:off x="7497971" y="2095655"/>
            <a:ext cx="17107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250 MeV</a:t>
            </a:r>
          </a:p>
        </p:txBody>
      </p:sp>
      <p:sp>
        <p:nvSpPr>
          <p:cNvPr id="56353" name="TextBox 60"/>
          <p:cNvSpPr txBox="1">
            <a:spLocks noChangeArrowheads="1"/>
          </p:cNvSpPr>
          <p:nvPr/>
        </p:nvSpPr>
        <p:spPr bwMode="auto">
          <a:xfrm rot="435013">
            <a:off x="7304110" y="3049301"/>
            <a:ext cx="150554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31 </a:t>
            </a:r>
            <a:r>
              <a:rPr lang="en-US" sz="3200" b="1" dirty="0">
                <a:solidFill>
                  <a:srgbClr val="000090"/>
                </a:solidFill>
              </a:rPr>
              <a:t>MeV</a:t>
            </a:r>
          </a:p>
        </p:txBody>
      </p:sp>
      <p:sp>
        <p:nvSpPr>
          <p:cNvPr id="56354" name="TextBox 61"/>
          <p:cNvSpPr txBox="1">
            <a:spLocks noChangeArrowheads="1"/>
          </p:cNvSpPr>
          <p:nvPr/>
        </p:nvSpPr>
        <p:spPr bwMode="auto">
          <a:xfrm>
            <a:off x="-2123" y="1665069"/>
            <a:ext cx="13610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16 mm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56355" name="TextBox 62"/>
          <p:cNvSpPr txBox="1">
            <a:spLocks noChangeArrowheads="1"/>
          </p:cNvSpPr>
          <p:nvPr/>
        </p:nvSpPr>
        <p:spPr bwMode="auto">
          <a:xfrm>
            <a:off x="-21016" y="2680565"/>
            <a:ext cx="148670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-10 </a:t>
            </a:r>
            <a:r>
              <a:rPr lang="en-US" sz="3200" b="1" dirty="0">
                <a:solidFill>
                  <a:srgbClr val="000090"/>
                </a:solidFill>
              </a:rPr>
              <a:t>mm</a:t>
            </a:r>
          </a:p>
        </p:txBody>
      </p:sp>
      <p:cxnSp>
        <p:nvCxnSpPr>
          <p:cNvPr id="56356" name="Straight Connector 65"/>
          <p:cNvCxnSpPr>
            <a:cxnSpLocks noChangeShapeType="1"/>
          </p:cNvCxnSpPr>
          <p:nvPr/>
        </p:nvCxnSpPr>
        <p:spPr bwMode="auto">
          <a:xfrm rot="10800000" flipV="1">
            <a:off x="495300" y="2781300"/>
            <a:ext cx="812800" cy="25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6357" name="Straight Arrow Connector 66"/>
          <p:cNvCxnSpPr>
            <a:cxnSpLocks noChangeShapeType="1"/>
          </p:cNvCxnSpPr>
          <p:nvPr/>
        </p:nvCxnSpPr>
        <p:spPr bwMode="auto">
          <a:xfrm rot="5400000">
            <a:off x="469901" y="2476500"/>
            <a:ext cx="279400" cy="3175"/>
          </a:xfrm>
          <a:prstGeom prst="straightConnector1">
            <a:avLst/>
          </a:prstGeom>
          <a:noFill/>
          <a:ln w="12699">
            <a:solidFill>
              <a:srgbClr val="3366FF"/>
            </a:solidFill>
            <a:round/>
            <a:headEnd type="arrow" w="med" len="med"/>
            <a:tailEnd type="arrow" w="med" len="med"/>
          </a:ln>
        </p:spPr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94674">
            <a:off x="3703180" y="791675"/>
            <a:ext cx="236239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L </a:t>
            </a:r>
            <a:r>
              <a:rPr lang="en-US" sz="3600" b="1" baseline="-25000" dirty="0" smtClean="0">
                <a:solidFill>
                  <a:srgbClr val="000090"/>
                </a:solidFill>
              </a:rPr>
              <a:t>QD</a:t>
            </a:r>
            <a:r>
              <a:rPr lang="en-US" sz="3600" b="1" dirty="0" smtClean="0">
                <a:solidFill>
                  <a:srgbClr val="000090"/>
                </a:solidFill>
              </a:rPr>
              <a:t>=9.2 cm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0649" y="610969"/>
            <a:ext cx="226193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L </a:t>
            </a:r>
            <a:r>
              <a:rPr lang="en-US" sz="3600" b="1" baseline="-25000" dirty="0" smtClean="0">
                <a:solidFill>
                  <a:srgbClr val="000090"/>
                </a:solidFill>
              </a:rPr>
              <a:t>QF/2</a:t>
            </a:r>
            <a:r>
              <a:rPr lang="en-US" sz="3600" b="1" dirty="0" smtClean="0">
                <a:solidFill>
                  <a:srgbClr val="000090"/>
                </a:solidFill>
              </a:rPr>
              <a:t>=6 cm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33"/>
          <p:cNvGrpSpPr>
            <a:grpSpLocks/>
          </p:cNvGrpSpPr>
          <p:nvPr/>
        </p:nvGrpSpPr>
        <p:grpSpPr bwMode="auto">
          <a:xfrm>
            <a:off x="0" y="225425"/>
            <a:ext cx="9144000" cy="6235700"/>
            <a:chOff x="0" y="225425"/>
            <a:chExt cx="9144000" cy="6235700"/>
          </a:xfrm>
        </p:grpSpPr>
        <p:pic>
          <p:nvPicPr>
            <p:cNvPr id="40964" name="Picture 22" descr="14_27_solution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25425"/>
              <a:ext cx="9144000" cy="623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0965" name="Group 35"/>
            <p:cNvGrpSpPr>
              <a:grpSpLocks/>
            </p:cNvGrpSpPr>
            <p:nvPr/>
          </p:nvGrpSpPr>
          <p:grpSpPr bwMode="auto">
            <a:xfrm>
              <a:off x="330200" y="922338"/>
              <a:ext cx="8396288" cy="4564062"/>
              <a:chOff x="330200" y="922338"/>
              <a:chExt cx="8396288" cy="4564062"/>
            </a:xfrm>
          </p:grpSpPr>
          <p:cxnSp>
            <p:nvCxnSpPr>
              <p:cNvPr id="40966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330200" y="4876800"/>
                <a:ext cx="8382000" cy="1588"/>
              </a:xfrm>
              <a:prstGeom prst="line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/>
              </a:ln>
            </p:spPr>
          </p:cxnSp>
          <p:cxnSp>
            <p:nvCxnSpPr>
              <p:cNvPr id="40967" name="Straight Arrow Connector 7"/>
              <p:cNvCxnSpPr>
                <a:cxnSpLocks noChangeShapeType="1"/>
              </p:cNvCxnSpPr>
              <p:nvPr/>
            </p:nvCxnSpPr>
            <p:spPr bwMode="auto">
              <a:xfrm rot="16200000" flipV="1">
                <a:off x="-1066800" y="3213100"/>
                <a:ext cx="4533900" cy="12700"/>
              </a:xfrm>
              <a:prstGeom prst="straightConnector1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0968" name="Straight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5016500" y="2894013"/>
                <a:ext cx="2397125" cy="523875"/>
              </a:xfrm>
              <a:prstGeom prst="line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/>
              </a:ln>
            </p:spPr>
          </p:cxnSp>
          <p:sp>
            <p:nvSpPr>
              <p:cNvPr id="40970" name="TextBox 31"/>
              <p:cNvSpPr txBox="1">
                <a:spLocks noChangeArrowheads="1"/>
              </p:cNvSpPr>
              <p:nvPr/>
            </p:nvSpPr>
            <p:spPr bwMode="auto">
              <a:xfrm rot="-2596893">
                <a:off x="1309688" y="3221038"/>
                <a:ext cx="519112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000090"/>
                    </a:solidFill>
                  </a:rPr>
                  <a:t>84</a:t>
                </a:r>
                <a:r>
                  <a:rPr lang="en-US" sz="1800" baseline="30000">
                    <a:solidFill>
                      <a:srgbClr val="000090"/>
                    </a:solidFill>
                  </a:rPr>
                  <a:t>o</a:t>
                </a:r>
              </a:p>
            </p:txBody>
          </p:sp>
          <p:cxnSp>
            <p:nvCxnSpPr>
              <p:cNvPr id="40971" name="Straight Connector 33"/>
              <p:cNvCxnSpPr>
                <a:cxnSpLocks noChangeShapeType="1"/>
              </p:cNvCxnSpPr>
              <p:nvPr/>
            </p:nvCxnSpPr>
            <p:spPr bwMode="auto">
              <a:xfrm rot="10800000">
                <a:off x="1193800" y="3408363"/>
                <a:ext cx="5778500" cy="25400"/>
              </a:xfrm>
              <a:prstGeom prst="line">
                <a:avLst/>
              </a:prstGeom>
              <a:noFill/>
              <a:ln w="12699">
                <a:solidFill>
                  <a:srgbClr val="000090">
                    <a:alpha val="23921"/>
                  </a:srgbClr>
                </a:solidFill>
                <a:round/>
                <a:headEnd/>
                <a:tailEnd/>
              </a:ln>
            </p:spPr>
          </p:cxnSp>
          <p:sp>
            <p:nvSpPr>
              <p:cNvPr id="40972" name="TextBox 39"/>
              <p:cNvSpPr txBox="1">
                <a:spLocks noChangeArrowheads="1"/>
              </p:cNvSpPr>
              <p:nvPr/>
            </p:nvSpPr>
            <p:spPr bwMode="auto">
              <a:xfrm rot="364705">
                <a:off x="1458913" y="2700338"/>
                <a:ext cx="1144587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000090"/>
                    </a:solidFill>
                  </a:rPr>
                  <a:t>r=2.71 m</a:t>
                </a:r>
              </a:p>
            </p:txBody>
          </p:sp>
          <p:sp>
            <p:nvSpPr>
              <p:cNvPr id="40973" name="Rectangle 47"/>
              <p:cNvSpPr>
                <a:spLocks noChangeArrowheads="1"/>
              </p:cNvSpPr>
              <p:nvPr/>
            </p:nvSpPr>
            <p:spPr bwMode="auto">
              <a:xfrm rot="-5400000">
                <a:off x="4531519" y="3982244"/>
                <a:ext cx="1279525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000090"/>
                    </a:solidFill>
                  </a:rPr>
                  <a:t>h</a:t>
                </a:r>
                <a:r>
                  <a:rPr lang="en-US" sz="1800" baseline="-25000" dirty="0">
                    <a:solidFill>
                      <a:srgbClr val="000090"/>
                    </a:solidFill>
                  </a:rPr>
                  <a:t>1</a:t>
                </a:r>
                <a:r>
                  <a:rPr lang="en-US" sz="1800" dirty="0">
                    <a:solidFill>
                      <a:srgbClr val="000090"/>
                    </a:solidFill>
                  </a:rPr>
                  <a:t>=2.61 m</a:t>
                </a:r>
                <a:endParaRPr lang="en-US" sz="1800" dirty="0"/>
              </a:p>
            </p:txBody>
          </p:sp>
          <p:sp>
            <p:nvSpPr>
              <p:cNvPr id="40974" name="TextBox 50"/>
              <p:cNvSpPr txBox="1">
                <a:spLocks noChangeArrowheads="1"/>
              </p:cNvSpPr>
              <p:nvPr/>
            </p:nvSpPr>
            <p:spPr bwMode="auto">
              <a:xfrm>
                <a:off x="1371600" y="990600"/>
                <a:ext cx="17907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000090"/>
                    </a:solidFill>
                  </a:rPr>
                  <a:t>14 cells-27 cells</a:t>
                </a:r>
              </a:p>
            </p:txBody>
          </p:sp>
          <p:sp>
            <p:nvSpPr>
              <p:cNvPr id="46" name="Arc 45"/>
              <p:cNvSpPr/>
              <p:nvPr/>
            </p:nvSpPr>
            <p:spPr bwMode="auto">
              <a:xfrm>
                <a:off x="508000" y="2286000"/>
                <a:ext cx="1473200" cy="1460500"/>
              </a:xfrm>
              <a:prstGeom prst="arc">
                <a:avLst>
                  <a:gd name="adj1" fmla="val 579460"/>
                  <a:gd name="adj2" fmla="val 5431300"/>
                </a:avLst>
              </a:prstGeom>
              <a:solidFill>
                <a:schemeClr val="bg1">
                  <a:alpha val="0"/>
                </a:schemeClr>
              </a:solidFill>
              <a:ln w="12699" cap="flat" cmpd="sng" algn="ctr">
                <a:solidFill>
                  <a:srgbClr val="00009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lIns="90488" tIns="44450" rIns="90488" bIns="44450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pitchFamily="-106" charset="0"/>
                </a:endParaRPr>
              </a:p>
            </p:txBody>
          </p:sp>
          <p:sp>
            <p:nvSpPr>
              <p:cNvPr id="47" name="Arc 46"/>
              <p:cNvSpPr/>
              <p:nvPr/>
            </p:nvSpPr>
            <p:spPr bwMode="auto">
              <a:xfrm>
                <a:off x="4305300" y="2679700"/>
                <a:ext cx="1473200" cy="1460500"/>
              </a:xfrm>
              <a:prstGeom prst="arc">
                <a:avLst>
                  <a:gd name="adj1" fmla="val 11266741"/>
                  <a:gd name="adj2" fmla="val 20705030"/>
                </a:avLst>
              </a:prstGeom>
              <a:solidFill>
                <a:schemeClr val="bg1">
                  <a:alpha val="0"/>
                </a:schemeClr>
              </a:solidFill>
              <a:ln w="12699" cap="flat" cmpd="sng" algn="ctr">
                <a:solidFill>
                  <a:srgbClr val="00009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lIns="90488" tIns="44450" rIns="90488" bIns="44450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pitchFamily="-106" charset="0"/>
                </a:endParaRPr>
              </a:p>
            </p:txBody>
          </p:sp>
          <p:sp>
            <p:nvSpPr>
              <p:cNvPr id="40977" name="TextBox 44"/>
              <p:cNvSpPr txBox="1">
                <a:spLocks noChangeArrowheads="1"/>
              </p:cNvSpPr>
              <p:nvPr/>
            </p:nvSpPr>
            <p:spPr bwMode="auto">
              <a:xfrm>
                <a:off x="4749800" y="2832100"/>
                <a:ext cx="8255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000090"/>
                    </a:solidFill>
                  </a:rPr>
                  <a:t>162</a:t>
                </a:r>
                <a:r>
                  <a:rPr lang="en-US" sz="1800" baseline="30000">
                    <a:solidFill>
                      <a:srgbClr val="000090"/>
                    </a:solidFill>
                  </a:rPr>
                  <a:t>o</a:t>
                </a:r>
              </a:p>
            </p:txBody>
          </p:sp>
          <p:cxnSp>
            <p:nvCxnSpPr>
              <p:cNvPr id="40978" name="Straight Arrow Connector 5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727951" y="3940175"/>
                <a:ext cx="1871662" cy="1587"/>
              </a:xfrm>
              <a:prstGeom prst="straightConnector1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0979" name="Straight Arrow Connector 5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722813" y="4159250"/>
                <a:ext cx="1436688" cy="1587"/>
              </a:xfrm>
              <a:prstGeom prst="straightConnector1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0980" name="Straight Connector 56"/>
              <p:cNvCxnSpPr>
                <a:cxnSpLocks noChangeShapeType="1"/>
              </p:cNvCxnSpPr>
              <p:nvPr/>
            </p:nvCxnSpPr>
            <p:spPr bwMode="auto">
              <a:xfrm rot="5400000">
                <a:off x="3039269" y="2896394"/>
                <a:ext cx="3949700" cy="1588"/>
              </a:xfrm>
              <a:prstGeom prst="line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/>
              </a:ln>
            </p:spPr>
          </p:cxnSp>
          <p:sp>
            <p:nvSpPr>
              <p:cNvPr id="40981" name="Rectangle 59"/>
              <p:cNvSpPr>
                <a:spLocks noChangeArrowheads="1"/>
              </p:cNvSpPr>
              <p:nvPr/>
            </p:nvSpPr>
            <p:spPr bwMode="auto">
              <a:xfrm rot="-5400000">
                <a:off x="7769225" y="3835400"/>
                <a:ext cx="140493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000090"/>
                    </a:solidFill>
                  </a:rPr>
                  <a:t>h</a:t>
                </a:r>
                <a:r>
                  <a:rPr lang="en-US" sz="1800" baseline="-25000" dirty="0">
                    <a:solidFill>
                      <a:srgbClr val="000090"/>
                    </a:solidFill>
                  </a:rPr>
                  <a:t>2</a:t>
                </a:r>
                <a:r>
                  <a:rPr lang="en-US" sz="1800" dirty="0">
                    <a:solidFill>
                      <a:srgbClr val="000090"/>
                    </a:solidFill>
                  </a:rPr>
                  <a:t>=3.172 m</a:t>
                </a:r>
                <a:endParaRPr lang="en-US" sz="1800" dirty="0"/>
              </a:p>
            </p:txBody>
          </p:sp>
          <p:cxnSp>
            <p:nvCxnSpPr>
              <p:cNvPr id="40982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1208088" y="3040063"/>
                <a:ext cx="3824287" cy="377825"/>
              </a:xfrm>
              <a:prstGeom prst="line">
                <a:avLst/>
              </a:prstGeom>
              <a:noFill/>
              <a:ln w="12699">
                <a:solidFill>
                  <a:srgbClr val="000090"/>
                </a:solidFill>
                <a:round/>
                <a:headEnd/>
                <a:tailEnd/>
              </a:ln>
            </p:spPr>
          </p:cxnSp>
          <p:sp>
            <p:nvSpPr>
              <p:cNvPr id="54" name="Trapezoid 53"/>
              <p:cNvSpPr/>
              <p:nvPr/>
            </p:nvSpPr>
            <p:spPr bwMode="auto">
              <a:xfrm rot="15714964">
                <a:off x="6897690" y="2722011"/>
                <a:ext cx="98064" cy="975105"/>
              </a:xfrm>
              <a:prstGeom prst="trapezoid">
                <a:avLst>
                  <a:gd name="adj" fmla="val 18690"/>
                </a:avLst>
              </a:prstGeom>
              <a:solidFill>
                <a:srgbClr val="FF0000">
                  <a:alpha val="58000"/>
                </a:srgbClr>
              </a:solidFill>
              <a:ln w="12699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488" tIns="44450" rIns="90488" bIns="44450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pitchFamily="-106" charset="0"/>
                </a:endParaRPr>
              </a:p>
            </p:txBody>
          </p:sp>
          <p:sp>
            <p:nvSpPr>
              <p:cNvPr id="55" name="Trapezoid 54"/>
              <p:cNvSpPr/>
              <p:nvPr/>
            </p:nvSpPr>
            <p:spPr bwMode="auto">
              <a:xfrm rot="16027056">
                <a:off x="6871110" y="2874983"/>
                <a:ext cx="174625" cy="971105"/>
              </a:xfrm>
              <a:prstGeom prst="trapezoid">
                <a:avLst>
                  <a:gd name="adj" fmla="val 24843"/>
                </a:avLst>
              </a:prstGeom>
              <a:solidFill>
                <a:srgbClr val="0000FF">
                  <a:alpha val="23000"/>
                </a:srgbClr>
              </a:solidFill>
              <a:ln w="12699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488" tIns="44450" rIns="90488" bIns="44450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pitchFamily="-106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 bwMode="auto">
              <a:xfrm rot="16200000">
                <a:off x="6909492" y="3024059"/>
                <a:ext cx="99127" cy="977456"/>
              </a:xfrm>
              <a:prstGeom prst="trapezoid">
                <a:avLst>
                  <a:gd name="adj" fmla="val 16584"/>
                </a:avLst>
              </a:prstGeom>
              <a:solidFill>
                <a:srgbClr val="FF0000">
                  <a:alpha val="44000"/>
                </a:srgbClr>
              </a:solidFill>
              <a:ln w="12699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0488" tIns="44450" rIns="90488" bIns="44450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pitchFamily="-106" charset="0"/>
                </a:endParaRPr>
              </a:p>
            </p:txBody>
          </p:sp>
          <p:sp>
            <p:nvSpPr>
              <p:cNvPr id="40986" name="Rectangle 49"/>
              <p:cNvSpPr>
                <a:spLocks noChangeArrowheads="1"/>
              </p:cNvSpPr>
              <p:nvPr/>
            </p:nvSpPr>
            <p:spPr bwMode="auto">
              <a:xfrm rot="10800000">
                <a:off x="6597689" y="3717196"/>
                <a:ext cx="717866" cy="103187"/>
              </a:xfrm>
              <a:prstGeom prst="rect">
                <a:avLst/>
              </a:prstGeom>
              <a:solidFill>
                <a:srgbClr val="3366FF">
                  <a:alpha val="25098"/>
                </a:srgbClr>
              </a:solidFill>
              <a:ln w="12699">
                <a:solidFill>
                  <a:srgbClr val="000090"/>
                </a:solidFill>
                <a:round/>
                <a:headEnd/>
                <a:tailEnd/>
              </a:ln>
            </p:spPr>
            <p:txBody>
              <a:bodyPr lIns="90488" tIns="44450" rIns="90488" bIns="44450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40989" name="Straight Connector 64"/>
              <p:cNvCxnSpPr>
                <a:cxnSpLocks noChangeShapeType="1"/>
              </p:cNvCxnSpPr>
              <p:nvPr/>
            </p:nvCxnSpPr>
            <p:spPr bwMode="auto">
              <a:xfrm>
                <a:off x="6934200" y="2990850"/>
                <a:ext cx="1792288" cy="14288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0993" name="Straight Connector 84"/>
              <p:cNvCxnSpPr>
                <a:cxnSpLocks noChangeShapeType="1"/>
              </p:cNvCxnSpPr>
              <p:nvPr/>
            </p:nvCxnSpPr>
            <p:spPr bwMode="auto">
              <a:xfrm>
                <a:off x="6965839" y="3441699"/>
                <a:ext cx="0" cy="1430339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0" y="13203"/>
            <a:ext cx="9144000" cy="86447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Permanent Halbach Magnet </a:t>
            </a:r>
            <a:br>
              <a:rPr lang="en-US" sz="3200" b="1" dirty="0" smtClean="0"/>
            </a:br>
            <a:r>
              <a:rPr lang="en-US" sz="3200" b="1" dirty="0" smtClean="0"/>
              <a:t>NS-FFAG Proton Gantry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91135" y="5093630"/>
            <a:ext cx="5495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Proton kinetic energy range </a:t>
            </a:r>
          </a:p>
          <a:p>
            <a:pPr algn="ctr"/>
            <a:r>
              <a:rPr lang="en-US" sz="3600" b="1" dirty="0" smtClean="0">
                <a:solidFill>
                  <a:srgbClr val="000090"/>
                </a:solidFill>
              </a:rPr>
              <a:t>30 – 250 MeV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5688" y="1350264"/>
            <a:ext cx="35277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ORBITS MAGNIFIED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-10&lt;</a:t>
            </a:r>
            <a:r>
              <a:rPr lang="en-US" sz="3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</a:rPr>
              <a:t>x&lt;16 mm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49" name="Arc 48"/>
          <p:cNvSpPr>
            <a:spLocks noChangeAspect="1"/>
          </p:cNvSpPr>
          <p:nvPr/>
        </p:nvSpPr>
        <p:spPr>
          <a:xfrm>
            <a:off x="3053068" y="1462838"/>
            <a:ext cx="3904487" cy="3904487"/>
          </a:xfrm>
          <a:prstGeom prst="arc">
            <a:avLst>
              <a:gd name="adj1" fmla="val 16200000"/>
              <a:gd name="adj2" fmla="val 14831"/>
            </a:avLst>
          </a:prstGeom>
          <a:ln w="127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9"/>
          <p:cNvSpPr>
            <a:spLocks noChangeArrowheads="1"/>
          </p:cNvSpPr>
          <p:nvPr/>
        </p:nvSpPr>
        <p:spPr bwMode="auto">
          <a:xfrm rot="10800000">
            <a:off x="6490337" y="4282779"/>
            <a:ext cx="937322" cy="103187"/>
          </a:xfrm>
          <a:prstGeom prst="rect">
            <a:avLst/>
          </a:prstGeom>
          <a:solidFill>
            <a:srgbClr val="3366FF">
              <a:alpha val="25098"/>
            </a:srgbClr>
          </a:solidFill>
          <a:ln w="12699">
            <a:solidFill>
              <a:srgbClr val="000090"/>
            </a:solidFill>
            <a:round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1" name="Straight Connector 84"/>
          <p:cNvCxnSpPr>
            <a:cxnSpLocks noChangeShapeType="1"/>
          </p:cNvCxnSpPr>
          <p:nvPr/>
        </p:nvCxnSpPr>
        <p:spPr bwMode="auto">
          <a:xfrm flipH="1">
            <a:off x="6604038" y="3762375"/>
            <a:ext cx="359868" cy="59055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" name="Straight Connector 84"/>
          <p:cNvCxnSpPr>
            <a:cxnSpLocks noChangeShapeType="1"/>
          </p:cNvCxnSpPr>
          <p:nvPr/>
        </p:nvCxnSpPr>
        <p:spPr bwMode="auto">
          <a:xfrm>
            <a:off x="6969014" y="3762375"/>
            <a:ext cx="346541" cy="5810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6" name="Straight Connector 84"/>
          <p:cNvCxnSpPr>
            <a:cxnSpLocks noChangeShapeType="1"/>
          </p:cNvCxnSpPr>
          <p:nvPr/>
        </p:nvCxnSpPr>
        <p:spPr bwMode="auto">
          <a:xfrm>
            <a:off x="7318730" y="4338341"/>
            <a:ext cx="0" cy="533697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2" name="Straight Connector 84"/>
          <p:cNvCxnSpPr>
            <a:cxnSpLocks noChangeShapeType="1"/>
          </p:cNvCxnSpPr>
          <p:nvPr/>
        </p:nvCxnSpPr>
        <p:spPr bwMode="auto">
          <a:xfrm>
            <a:off x="6607568" y="4343400"/>
            <a:ext cx="0" cy="53340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3" name="Straight Connector 84"/>
          <p:cNvCxnSpPr>
            <a:cxnSpLocks noChangeShapeType="1"/>
          </p:cNvCxnSpPr>
          <p:nvPr/>
        </p:nvCxnSpPr>
        <p:spPr bwMode="auto">
          <a:xfrm>
            <a:off x="6334125" y="4337050"/>
            <a:ext cx="127635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lgDashDot"/>
            <a:round/>
            <a:headEnd/>
            <a:tailEnd/>
          </a:ln>
        </p:spPr>
      </p:cxnSp>
      <p:cxnSp>
        <p:nvCxnSpPr>
          <p:cNvPr id="76" name="Straight Connector 84"/>
          <p:cNvCxnSpPr>
            <a:cxnSpLocks noChangeShapeType="1"/>
          </p:cNvCxnSpPr>
          <p:nvPr/>
        </p:nvCxnSpPr>
        <p:spPr bwMode="auto">
          <a:xfrm>
            <a:off x="6319380" y="3768725"/>
            <a:ext cx="127635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lgDashDot"/>
            <a:round/>
            <a:headEnd/>
            <a:tailEnd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28713"/>
            <a:ext cx="91440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NS-FFAG gantries provide transfer of carbon ions with        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ea typeface="Lucida Grande"/>
                <a:cs typeface="Arial"/>
              </a:rPr>
              <a:t>Δ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p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/p=± 20% (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200-400 MeV – or -  100-200 MeV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) allowing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longitudinal scanning as fast as the front accelerator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can change the energy of the beam because the magnetic field is fixed for the required energy range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Weight is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reduced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for one or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two orders of magnitude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Size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NS-FFAG the carbon gantry is of PSI proton one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Operation is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simplified as the magnetic field is fixed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Scanning system is with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SAD=∞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Beam size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is adjustable with the triplet magnets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Triplet magnets do not need to be superconducting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2"/>
            <a:ext cx="8229600" cy="609899"/>
          </a:xfrm>
        </p:spPr>
        <p:txBody>
          <a:bodyPr/>
          <a:lstStyle/>
          <a:p>
            <a:r>
              <a:rPr lang="en-US" dirty="0" smtClean="0"/>
              <a:t>Lawrence equation</a:t>
            </a:r>
            <a:endParaRPr lang="en-US" dirty="0"/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19180"/>
              </p:ext>
            </p:extLst>
          </p:nvPr>
        </p:nvGraphicFramePr>
        <p:xfrm>
          <a:off x="53581" y="755877"/>
          <a:ext cx="4421187" cy="219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Equation" r:id="rId3" imgW="2070100" imgH="1028700" progId="Equation.3">
                  <p:embed/>
                </p:oleObj>
              </mc:Choice>
              <mc:Fallback>
                <p:oleObj name="Equation" r:id="rId3" imgW="2070100" imgH="1028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1" y="755877"/>
                        <a:ext cx="4421187" cy="2198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2563699" y="755877"/>
            <a:ext cx="6389571" cy="2767003"/>
            <a:chOff x="2459789" y="1725696"/>
            <a:chExt cx="6389571" cy="2767003"/>
          </a:xfrm>
        </p:grpSpPr>
        <p:grpSp>
          <p:nvGrpSpPr>
            <p:cNvPr id="4" name="Group 3"/>
            <p:cNvGrpSpPr/>
            <p:nvPr/>
          </p:nvGrpSpPr>
          <p:grpSpPr>
            <a:xfrm>
              <a:off x="2459789" y="1725696"/>
              <a:ext cx="6389571" cy="2767003"/>
              <a:chOff x="3576320" y="2107504"/>
              <a:chExt cx="5567680" cy="1458656"/>
            </a:xfrm>
          </p:grpSpPr>
          <p:sp>
            <p:nvSpPr>
              <p:cNvPr id="5" name="Arc 4"/>
              <p:cNvSpPr/>
              <p:nvPr/>
            </p:nvSpPr>
            <p:spPr bwMode="auto">
              <a:xfrm>
                <a:off x="3576320" y="2346960"/>
                <a:ext cx="5567680" cy="1219200"/>
              </a:xfrm>
              <a:prstGeom prst="arc">
                <a:avLst>
                  <a:gd name="adj1" fmla="val 14230287"/>
                  <a:gd name="adj2" fmla="val 20874315"/>
                </a:avLst>
              </a:prstGeom>
              <a:solidFill>
                <a:srgbClr val="3366FF">
                  <a:alpha val="18000"/>
                </a:srgbClr>
              </a:solidFill>
              <a:ln w="190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grpSp>
            <p:nvGrpSpPr>
              <p:cNvPr id="6" name="Group 28"/>
              <p:cNvGrpSpPr/>
              <p:nvPr/>
            </p:nvGrpSpPr>
            <p:grpSpPr>
              <a:xfrm>
                <a:off x="6360160" y="2107504"/>
                <a:ext cx="1674535" cy="897418"/>
                <a:chOff x="6360160" y="2107504"/>
                <a:chExt cx="1674535" cy="897418"/>
              </a:xfrm>
            </p:grpSpPr>
            <p:cxnSp>
              <p:nvCxnSpPr>
                <p:cNvPr id="7" name="Straight Connector 6"/>
                <p:cNvCxnSpPr>
                  <a:stCxn id="5" idx="1"/>
                </p:cNvCxnSpPr>
                <p:nvPr/>
              </p:nvCxnSpPr>
              <p:spPr bwMode="auto">
                <a:xfrm rot="5400000" flipH="1" flipV="1">
                  <a:off x="6664960" y="2103120"/>
                  <a:ext cx="548640" cy="1158240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7254240" y="2794000"/>
                  <a:ext cx="441146" cy="2109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000090"/>
                      </a:solidFill>
                    </a:rPr>
                    <a:t>ρ</a:t>
                  </a:r>
                  <a:endParaRPr lang="en-US" sz="2000" dirty="0">
                    <a:solidFill>
                      <a:srgbClr val="000090"/>
                    </a:solidFill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6798434" y="2107504"/>
                  <a:ext cx="1236261" cy="2109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000090"/>
                      </a:solidFill>
                      <a:latin typeface="Lucida Grande"/>
                      <a:ea typeface="Lucida Grande"/>
                      <a:cs typeface="Lucida Grande"/>
                    </a:rPr>
                    <a:t>υ=ds/dt</a:t>
                  </a:r>
                  <a:endParaRPr lang="en-US" sz="2000" dirty="0">
                    <a:solidFill>
                      <a:srgbClr val="000090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>
                  <a:stCxn id="5" idx="1"/>
                </p:cNvCxnSpPr>
                <p:nvPr/>
              </p:nvCxnSpPr>
              <p:spPr bwMode="auto">
                <a:xfrm rot="5400000" flipH="1" flipV="1">
                  <a:off x="6426200" y="2291080"/>
                  <a:ext cx="599440" cy="731520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13" name="Straight Arrow Connector 12"/>
            <p:cNvCxnSpPr/>
            <p:nvPr/>
          </p:nvCxnSpPr>
          <p:spPr bwMode="auto">
            <a:xfrm>
              <a:off x="6483684" y="2205789"/>
              <a:ext cx="521369" cy="66843"/>
            </a:xfrm>
            <a:prstGeom prst="straightConnector1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6640286" y="2733524"/>
            <a:ext cx="246230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</a:t>
            </a:r>
            <a:r>
              <a:rPr lang="en-US" sz="2000" baseline="-25000" dirty="0" smtClean="0"/>
              <a:t>oC</a:t>
            </a:r>
            <a:r>
              <a:rPr lang="en-US" sz="2000" dirty="0" smtClean="0"/>
              <a:t>=0.93149 GeV/u</a:t>
            </a:r>
          </a:p>
          <a:p>
            <a:endParaRPr lang="en-US" sz="2000" dirty="0" smtClean="0"/>
          </a:p>
          <a:p>
            <a:r>
              <a:rPr lang="en-US" sz="2000" dirty="0" smtClean="0"/>
              <a:t>E</a:t>
            </a:r>
            <a:r>
              <a:rPr lang="en-US" sz="2000" baseline="-25000" dirty="0" smtClean="0"/>
              <a:t>op</a:t>
            </a:r>
            <a:r>
              <a:rPr lang="en-US" sz="2000" dirty="0" smtClean="0"/>
              <a:t>= 0.938272 GeV</a:t>
            </a:r>
          </a:p>
          <a:p>
            <a:endParaRPr lang="en-US" sz="2000" baseline="-25000" dirty="0"/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076960" y="2954564"/>
            <a:ext cx="5020347" cy="3354765"/>
            <a:chOff x="5114636" y="3740728"/>
            <a:chExt cx="4708328" cy="3146270"/>
          </a:xfrm>
        </p:grpSpPr>
        <p:sp>
          <p:nvSpPr>
            <p:cNvPr id="33" name="TextBox 32"/>
            <p:cNvSpPr txBox="1"/>
            <p:nvPr/>
          </p:nvSpPr>
          <p:spPr>
            <a:xfrm>
              <a:off x="5114636" y="3740728"/>
              <a:ext cx="4708328" cy="3146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E=E</a:t>
              </a:r>
              <a:r>
                <a:rPr lang="en-US" sz="2400" i="1" baseline="-25000" dirty="0" smtClean="0"/>
                <a:t>k </a:t>
              </a:r>
              <a:r>
                <a:rPr lang="en-US" sz="2400" i="1" dirty="0" smtClean="0"/>
                <a:t>+ E</a:t>
              </a:r>
              <a:r>
                <a:rPr lang="en-US" sz="2400" i="1" baseline="-25000" dirty="0" smtClean="0"/>
                <a:t>o</a:t>
              </a:r>
            </a:p>
            <a:p>
              <a:r>
                <a:rPr lang="en-US" sz="2400" i="1" dirty="0" smtClean="0"/>
                <a:t>p/c=√ E </a:t>
              </a:r>
              <a:r>
                <a:rPr lang="en-US" sz="2400" i="1" baseline="30000" dirty="0" smtClean="0"/>
                <a:t>2 </a:t>
              </a:r>
              <a:r>
                <a:rPr lang="en-US" sz="2400" i="1" dirty="0" smtClean="0"/>
                <a:t>– E</a:t>
              </a:r>
              <a:r>
                <a:rPr lang="en-US" sz="2400" i="1" baseline="-25000" dirty="0" smtClean="0"/>
                <a:t>o</a:t>
              </a:r>
              <a:r>
                <a:rPr lang="en-US" sz="2400" i="1" baseline="30000" dirty="0" smtClean="0"/>
                <a:t>2</a:t>
              </a:r>
            </a:p>
            <a:p>
              <a:endParaRPr lang="en-US" sz="2400" i="1" baseline="30000" dirty="0" smtClean="0"/>
            </a:p>
            <a:p>
              <a:r>
                <a:rPr lang="en-US" sz="2400" i="1" dirty="0" smtClean="0"/>
                <a:t>p</a:t>
              </a:r>
              <a:r>
                <a:rPr lang="en-US" sz="2400" i="1" baseline="-25000" dirty="0" smtClean="0"/>
                <a:t>proton 250 MeV</a:t>
              </a:r>
              <a:r>
                <a:rPr lang="en-US" sz="2400" i="1" dirty="0" smtClean="0"/>
                <a:t> </a:t>
              </a:r>
              <a:r>
                <a:rPr lang="en-US" sz="2400" dirty="0" smtClean="0"/>
                <a:t>=0.729</a:t>
              </a:r>
              <a:r>
                <a:rPr lang="en-US" sz="2400" i="1" dirty="0" smtClean="0"/>
                <a:t> GeV/c</a:t>
              </a:r>
            </a:p>
            <a:p>
              <a:r>
                <a:rPr lang="en-US" sz="2400" i="1" dirty="0" smtClean="0"/>
                <a:t>p</a:t>
              </a:r>
              <a:r>
                <a:rPr lang="en-US" sz="2400" i="1" baseline="-25000" dirty="0" smtClean="0"/>
                <a:t>carbon 400 MeV/u</a:t>
              </a:r>
              <a:r>
                <a:rPr lang="en-US" sz="2400" dirty="0" smtClean="0"/>
                <a:t>=0.95142</a:t>
              </a:r>
              <a:r>
                <a:rPr lang="en-US" sz="2400" i="1" dirty="0" smtClean="0"/>
                <a:t> GeV/c/u</a:t>
              </a:r>
            </a:p>
            <a:p>
              <a:endParaRPr lang="en-US" sz="2400" i="1" dirty="0" smtClean="0"/>
            </a:p>
            <a:p>
              <a:r>
                <a:rPr lang="en-US" sz="2800" b="1" i="1" dirty="0" smtClean="0">
                  <a:solidFill>
                    <a:srgbClr val="FF0000"/>
                  </a:solidFill>
                </a:rPr>
                <a:t>Bρ </a:t>
              </a:r>
              <a:r>
                <a:rPr lang="en-US" sz="2800" b="1" i="1" baseline="-25000" dirty="0" smtClean="0">
                  <a:solidFill>
                    <a:srgbClr val="FF0000"/>
                  </a:solidFill>
                </a:rPr>
                <a:t>proton 250 MeV     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[Tm] = 2.432 Tm</a:t>
              </a:r>
            </a:p>
            <a:p>
              <a:r>
                <a:rPr lang="en-US" sz="2800" b="1" i="1" dirty="0" smtClean="0">
                  <a:solidFill>
                    <a:srgbClr val="FF0000"/>
                  </a:solidFill>
                </a:rPr>
                <a:t>Bρ </a:t>
              </a:r>
              <a:r>
                <a:rPr lang="en-US" sz="2800" b="1" i="1" baseline="-25000" dirty="0" smtClean="0">
                  <a:solidFill>
                    <a:srgbClr val="FF0000"/>
                  </a:solidFill>
                </a:rPr>
                <a:t>carbon 400 MeV/u 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[Tm] = 6.348 Tm</a:t>
              </a:r>
            </a:p>
            <a:p>
              <a:endParaRPr lang="en-US" sz="2000" dirty="0"/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V="1">
              <a:off x="5869318" y="4178687"/>
              <a:ext cx="935381" cy="3735"/>
            </a:xfrm>
            <a:prstGeom prst="line">
              <a:avLst/>
            </a:prstGeom>
            <a:solidFill>
              <a:schemeClr val="accent1"/>
            </a:solidFill>
            <a:ln w="12699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9" name="Straight Arrow Connector 18"/>
          <p:cNvCxnSpPr/>
          <p:nvPr/>
        </p:nvCxnSpPr>
        <p:spPr bwMode="auto">
          <a:xfrm>
            <a:off x="218766" y="759479"/>
            <a:ext cx="232833" cy="5292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729605" y="981076"/>
            <a:ext cx="194733" cy="0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1247987" y="981604"/>
            <a:ext cx="194733" cy="0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197701" y="981604"/>
            <a:ext cx="194733" cy="0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 above the patient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creen Shot 2013-10-11 at 1.15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96" y="5369112"/>
            <a:ext cx="3332284" cy="914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296359" y="5739108"/>
            <a:ext cx="7390441" cy="57525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7817210" y="2421054"/>
            <a:ext cx="1927" cy="3474553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7094328" y="4664521"/>
            <a:ext cx="1438015" cy="336131"/>
          </a:xfrm>
          <a:prstGeom prst="rect">
            <a:avLst/>
          </a:prstGeom>
          <a:solidFill>
            <a:srgbClr val="3366FF">
              <a:alpha val="5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154683" y="4991146"/>
            <a:ext cx="0" cy="56553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48934" y="5050407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 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7430107" y="5556676"/>
            <a:ext cx="863683" cy="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V="1">
            <a:off x="6914119" y="4636391"/>
            <a:ext cx="0" cy="391524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6643735" y="5027672"/>
            <a:ext cx="863683" cy="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714778" y="4636391"/>
            <a:ext cx="863683" cy="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582507" y="5743207"/>
            <a:ext cx="1057233" cy="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984993" y="5462178"/>
            <a:ext cx="6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0.1 m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6163097" y="4544927"/>
            <a:ext cx="6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0.38 m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8154683" y="3443461"/>
            <a:ext cx="0" cy="119293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6728964" y="3938815"/>
            <a:ext cx="88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H1=1.4 m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049900" y="4832153"/>
            <a:ext cx="6980" cy="911054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7591416" y="3260758"/>
            <a:ext cx="0" cy="2482449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10" idx="3"/>
          </p:cNvCxnSpPr>
          <p:nvPr/>
        </p:nvCxnSpPr>
        <p:spPr bwMode="auto">
          <a:xfrm>
            <a:off x="5935683" y="4832153"/>
            <a:ext cx="2596660" cy="434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H="1">
            <a:off x="7582508" y="5140721"/>
            <a:ext cx="467392" cy="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 flipH="1">
            <a:off x="7457299" y="3263933"/>
            <a:ext cx="361840" cy="2479274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7819138" y="3263933"/>
            <a:ext cx="230762" cy="156822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>
            <a:off x="7578461" y="5321161"/>
            <a:ext cx="237743" cy="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812157" y="5321161"/>
            <a:ext cx="237743" cy="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7357758" y="3263933"/>
            <a:ext cx="0" cy="156822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flipV="1">
            <a:off x="6876604" y="3260758"/>
            <a:ext cx="1763136" cy="3176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5284855" y="3784928"/>
            <a:ext cx="151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q= 0.1/1.4=0.0713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q= 0.1/</a:t>
            </a:r>
            <a:r>
              <a:rPr lang="en-US" sz="1400" dirty="0" smtClean="0">
                <a:latin typeface="Symbol" charset="2"/>
                <a:cs typeface="Symbol" charset="2"/>
              </a:rPr>
              <a:t>1.5=0.0667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457299" y="3092005"/>
            <a:ext cx="731520" cy="336131"/>
          </a:xfrm>
          <a:prstGeom prst="rect">
            <a:avLst/>
          </a:prstGeom>
          <a:solidFill>
            <a:srgbClr val="3366FF">
              <a:alpha val="5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3874413" y="2655286"/>
            <a:ext cx="5172969" cy="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139199" y="3077022"/>
            <a:ext cx="6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0.38 m</a:t>
            </a:r>
            <a:endParaRPr lang="en-US" sz="1400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4218117" y="2655287"/>
            <a:ext cx="0" cy="3141346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3453473" y="3908038"/>
            <a:ext cx="115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H=2.5-3 m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030384" y="5081185"/>
            <a:ext cx="6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0.1 m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4969821" y="2132468"/>
            <a:ext cx="247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IONS Minimum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 rot="16200000">
            <a:off x="2654450" y="4263271"/>
            <a:ext cx="103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</a:t>
            </a:r>
            <a:r>
              <a:rPr lang="en-US" dirty="0" smtClean="0">
                <a:latin typeface="Symbol" charset="2"/>
                <a:cs typeface="Symbol" charset="2"/>
              </a:rPr>
              <a:t>~</a:t>
            </a:r>
            <a:r>
              <a:rPr lang="en-US" dirty="0" smtClean="0"/>
              <a:t>1.7 m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678443" y="3057762"/>
            <a:ext cx="0" cy="38238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6556375" y="3438558"/>
            <a:ext cx="1663700" cy="4903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6556375" y="3073717"/>
            <a:ext cx="2066547" cy="0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4528553" y="3261708"/>
            <a:ext cx="1916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q= 1.2*0.38/6.34=0.071</a:t>
            </a:r>
          </a:p>
          <a:p>
            <a:r>
              <a:rPr lang="en-US" sz="1400" dirty="0">
                <a:latin typeface="Symbol" charset="2"/>
                <a:cs typeface="Symbol" charset="2"/>
              </a:rPr>
              <a:t>q= 1.2*0.35/6.34=0.066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8532343" y="2655286"/>
            <a:ext cx="0" cy="418431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936357" y="2712704"/>
            <a:ext cx="6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0.48 m</a:t>
            </a:r>
            <a:endParaRPr lang="en-US" sz="1400" dirty="0"/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7457299" y="5863260"/>
            <a:ext cx="362953" cy="0"/>
          </a:xfrm>
          <a:prstGeom prst="straightConnector1">
            <a:avLst/>
          </a:prstGeom>
          <a:ln w="12700" cmpd="sng">
            <a:solidFill>
              <a:srgbClr val="FFFF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flipH="1">
            <a:off x="7457299" y="5369112"/>
            <a:ext cx="2" cy="65705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7235959" y="5914180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0.154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8622922" y="3264971"/>
            <a:ext cx="16818" cy="2478237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 rot="16200000">
            <a:off x="7933910" y="3983668"/>
            <a:ext cx="1070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H1=2.175 m</a:t>
            </a:r>
            <a:endParaRPr lang="en-US" sz="1400" dirty="0"/>
          </a:p>
        </p:txBody>
      </p:sp>
      <p:grpSp>
        <p:nvGrpSpPr>
          <p:cNvPr id="105" name="Group 104"/>
          <p:cNvGrpSpPr/>
          <p:nvPr/>
        </p:nvGrpSpPr>
        <p:grpSpPr>
          <a:xfrm>
            <a:off x="-2011477" y="285311"/>
            <a:ext cx="11236945" cy="7268407"/>
            <a:chOff x="-2011477" y="285311"/>
            <a:chExt cx="11236945" cy="7268407"/>
          </a:xfrm>
        </p:grpSpPr>
        <p:sp>
          <p:nvSpPr>
            <p:cNvPr id="78" name="TextBox 77"/>
            <p:cNvSpPr txBox="1"/>
            <p:nvPr/>
          </p:nvSpPr>
          <p:spPr>
            <a:xfrm>
              <a:off x="260321" y="3990060"/>
              <a:ext cx="26824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Proton</a:t>
              </a:r>
            </a:p>
            <a:p>
              <a:r>
                <a:rPr lang="en-US" dirty="0" smtClean="0"/>
                <a:t>1.2*0.3/2.43 </a:t>
              </a:r>
              <a:r>
                <a:rPr lang="en-US" dirty="0" smtClean="0">
                  <a:sym typeface="Wingdings"/>
                </a:rPr>
                <a:t>H1= 0.67m</a:t>
              </a:r>
              <a:endParaRPr lang="en-US" dirty="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-2011477" y="285311"/>
              <a:ext cx="11236945" cy="7268407"/>
              <a:chOff x="-2011477" y="285311"/>
              <a:chExt cx="11236945" cy="7268407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-2011477" y="285311"/>
                <a:ext cx="11236945" cy="7268407"/>
                <a:chOff x="-2011477" y="285311"/>
                <a:chExt cx="11236945" cy="7268407"/>
              </a:xfrm>
            </p:grpSpPr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2624387" y="3798966"/>
                  <a:ext cx="0" cy="1997668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arrow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31"/>
                <p:cNvGrpSpPr/>
                <p:nvPr/>
              </p:nvGrpSpPr>
              <p:grpSpPr>
                <a:xfrm>
                  <a:off x="-2011477" y="285311"/>
                  <a:ext cx="11236945" cy="7268407"/>
                  <a:chOff x="-2011477" y="285311"/>
                  <a:chExt cx="11236945" cy="7268407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-2011477" y="285311"/>
                    <a:ext cx="11236945" cy="5525451"/>
                    <a:chOff x="-1995799" y="253951"/>
                    <a:chExt cx="11236945" cy="5525451"/>
                  </a:xfrm>
                </p:grpSpPr>
                <p:grpSp>
                  <p:nvGrpSpPr>
                    <p:cNvPr id="82" name="Group 81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-1995799" y="253951"/>
                      <a:ext cx="11236945" cy="5525451"/>
                      <a:chOff x="1216293" y="3821545"/>
                      <a:chExt cx="4249816" cy="2089727"/>
                    </a:xfrm>
                  </p:grpSpPr>
                  <p:sp>
                    <p:nvSpPr>
                      <p:cNvPr id="83" name="TextBox 82"/>
                      <p:cNvSpPr txBox="1"/>
                      <p:nvPr/>
                    </p:nvSpPr>
                    <p:spPr>
                      <a:xfrm>
                        <a:off x="5282282" y="5010729"/>
                        <a:ext cx="183827" cy="13968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2m</a:t>
                        </a:r>
                        <a:endParaRPr lang="en-US" dirty="0"/>
                      </a:p>
                    </p:txBody>
                  </p:sp>
                  <p:grpSp>
                    <p:nvGrpSpPr>
                      <p:cNvPr id="84" name="Group 83"/>
                      <p:cNvGrpSpPr/>
                      <p:nvPr/>
                    </p:nvGrpSpPr>
                    <p:grpSpPr>
                      <a:xfrm>
                        <a:off x="1216293" y="3821545"/>
                        <a:ext cx="4186956" cy="2089727"/>
                        <a:chOff x="1216293" y="3821545"/>
                        <a:chExt cx="4186956" cy="2089727"/>
                      </a:xfrm>
                    </p:grpSpPr>
                    <p:grpSp>
                      <p:nvGrpSpPr>
                        <p:cNvPr id="85" name="Group 84"/>
                        <p:cNvGrpSpPr/>
                        <p:nvPr/>
                      </p:nvGrpSpPr>
                      <p:grpSpPr>
                        <a:xfrm>
                          <a:off x="1216293" y="3821545"/>
                          <a:ext cx="3714987" cy="2089727"/>
                          <a:chOff x="1216293" y="3821545"/>
                          <a:chExt cx="3714987" cy="2089727"/>
                        </a:xfrm>
                      </p:grpSpPr>
                      <p:sp>
                        <p:nvSpPr>
                          <p:cNvPr id="90" name="Arc 8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1216293" y="3821545"/>
                            <a:ext cx="2090058" cy="2089727"/>
                          </a:xfrm>
                          <a:prstGeom prst="arc">
                            <a:avLst>
                              <a:gd name="adj1" fmla="val 1097590"/>
                              <a:gd name="adj2" fmla="val 5387046"/>
                            </a:avLst>
                          </a:prstGeom>
                          <a:noFill/>
                          <a:ln w="63500" cap="flat" cmpd="sng" algn="ctr">
                            <a:solidFill>
                              <a:srgbClr val="FF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0488" tIns="44450" rIns="90488" bIns="4445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ahoma" charset="0"/>
                            </a:endParaRPr>
                          </a:p>
                        </p:txBody>
                      </p:sp>
                      <p:sp>
                        <p:nvSpPr>
                          <p:cNvPr id="89" name="Arc 8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6200000">
                            <a:off x="3559571" y="4482647"/>
                            <a:ext cx="1371818" cy="1371600"/>
                          </a:xfrm>
                          <a:prstGeom prst="arc">
                            <a:avLst>
                              <a:gd name="adj1" fmla="val 21569413"/>
                              <a:gd name="adj2" fmla="val 5387046"/>
                            </a:avLst>
                          </a:prstGeom>
                          <a:noFill/>
                          <a:ln w="63500" cap="flat" cmpd="sng" algn="ctr">
                            <a:solidFill>
                              <a:srgbClr val="FF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0488" tIns="44450" rIns="90488" bIns="44450" numCol="1" rtlCol="0" anchor="ctr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en-US" sz="1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ahoma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86" name="Straight Connector 85"/>
                        <p:cNvCxnSpPr/>
                        <p:nvPr/>
                      </p:nvCxnSpPr>
                      <p:spPr bwMode="auto">
                        <a:xfrm>
                          <a:off x="5316988" y="4485177"/>
                          <a:ext cx="0" cy="1426095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2699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triangle" w="med" len="med"/>
                          <a:tailEnd type="triangle" w="med" len="med"/>
                        </a:ln>
                        <a:effectLst/>
                      </p:spPr>
                    </p:cxnSp>
                    <p:cxnSp>
                      <p:nvCxnSpPr>
                        <p:cNvPr id="87" name="Straight Connector 86"/>
                        <p:cNvCxnSpPr/>
                        <p:nvPr/>
                      </p:nvCxnSpPr>
                      <p:spPr bwMode="auto">
                        <a:xfrm>
                          <a:off x="4231399" y="4474801"/>
                          <a:ext cx="1171850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2699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</p:cxnSp>
                  </p:grpSp>
                </p:grpSp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7812157" y="1658269"/>
                      <a:ext cx="8264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Proton</a:t>
                      </a:r>
                      <a:endParaRPr lang="en-US" dirty="0"/>
                    </a:p>
                  </p:txBody>
                </p:sp>
              </p:grpSp>
              <p:sp>
                <p:nvSpPr>
                  <p:cNvPr id="67" name="Arc 66"/>
                  <p:cNvSpPr>
                    <a:spLocks noChangeAspect="1"/>
                  </p:cNvSpPr>
                  <p:nvPr/>
                </p:nvSpPr>
                <p:spPr bwMode="auto">
                  <a:xfrm rot="10800000">
                    <a:off x="3237341" y="2028267"/>
                    <a:ext cx="5526326" cy="5525451"/>
                  </a:xfrm>
                  <a:prstGeom prst="arc">
                    <a:avLst>
                      <a:gd name="adj1" fmla="val 1097590"/>
                      <a:gd name="adj2" fmla="val 5387046"/>
                    </a:avLst>
                  </a:prstGeom>
                  <a:noFill/>
                  <a:ln w="635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488" tIns="44450" rIns="90488" bIns="4445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</p:grpSp>
          </p:grpSp>
          <p:cxnSp>
            <p:nvCxnSpPr>
              <p:cNvPr id="101" name="Straight Connector 100"/>
              <p:cNvCxnSpPr/>
              <p:nvPr/>
            </p:nvCxnSpPr>
            <p:spPr bwMode="auto">
              <a:xfrm>
                <a:off x="2320896" y="3825679"/>
                <a:ext cx="5972894" cy="0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12934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2-19 at 4.33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2" y="1335633"/>
            <a:ext cx="8083380" cy="47751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1" name="Trapezoid 80"/>
          <p:cNvSpPr/>
          <p:nvPr/>
        </p:nvSpPr>
        <p:spPr>
          <a:xfrm rot="21370403">
            <a:off x="6364210" y="758992"/>
            <a:ext cx="996696" cy="2058192"/>
          </a:xfrm>
          <a:prstGeom prst="trapezoid">
            <a:avLst>
              <a:gd name="adj" fmla="val 19399"/>
            </a:avLst>
          </a:prstGeom>
          <a:solidFill>
            <a:srgbClr val="FF66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760" y="1"/>
            <a:ext cx="8229600" cy="588818"/>
          </a:xfrm>
        </p:spPr>
        <p:txBody>
          <a:bodyPr/>
          <a:lstStyle/>
          <a:p>
            <a:r>
              <a:rPr lang="en-US" dirty="0" smtClean="0"/>
              <a:t>Spill extraction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54454" y="5815584"/>
            <a:ext cx="8292823" cy="1588"/>
          </a:xfrm>
          <a:prstGeom prst="line">
            <a:avLst/>
          </a:prstGeom>
          <a:ln w="12700">
            <a:solidFill>
              <a:srgbClr val="00009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97236" y="2505456"/>
            <a:ext cx="880987" cy="580571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69921" y="6258125"/>
            <a:ext cx="22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τ ~ 1.63 μs @ 8 MeV/u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88160" y="2515810"/>
            <a:ext cx="909076" cy="1588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88160" y="3096381"/>
            <a:ext cx="1790066" cy="1588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39"/>
          <p:cNvGrpSpPr/>
          <p:nvPr/>
        </p:nvGrpSpPr>
        <p:grpSpPr>
          <a:xfrm rot="2877711">
            <a:off x="6849817" y="1516821"/>
            <a:ext cx="494217" cy="510600"/>
            <a:chOff x="6869546" y="2519658"/>
            <a:chExt cx="226510" cy="299082"/>
          </a:xfrm>
          <a:solidFill>
            <a:schemeClr val="bg2">
              <a:lumMod val="75000"/>
            </a:schemeClr>
          </a:solidFill>
        </p:grpSpPr>
        <p:sp>
          <p:nvSpPr>
            <p:cNvPr id="38" name="Freeform 37"/>
            <p:cNvSpPr/>
            <p:nvPr/>
          </p:nvSpPr>
          <p:spPr>
            <a:xfrm>
              <a:off x="6869546" y="2569688"/>
              <a:ext cx="226510" cy="249052"/>
            </a:xfrm>
            <a:custGeom>
              <a:avLst/>
              <a:gdLst>
                <a:gd name="connsiteX0" fmla="*/ 67623 w 226510"/>
                <a:gd name="connsiteY0" fmla="*/ 0 h 249052"/>
                <a:gd name="connsiteX1" fmla="*/ 18142 w 226510"/>
                <a:gd name="connsiteY1" fmla="*/ 49481 h 249052"/>
                <a:gd name="connsiteX2" fmla="*/ 1649 w 226510"/>
                <a:gd name="connsiteY2" fmla="*/ 115455 h 249052"/>
                <a:gd name="connsiteX3" fmla="*/ 28038 w 226510"/>
                <a:gd name="connsiteY3" fmla="*/ 201221 h 249052"/>
                <a:gd name="connsiteX4" fmla="*/ 80818 w 226510"/>
                <a:gd name="connsiteY4" fmla="*/ 240806 h 249052"/>
                <a:gd name="connsiteX5" fmla="*/ 150090 w 226510"/>
                <a:gd name="connsiteY5" fmla="*/ 244104 h 249052"/>
                <a:gd name="connsiteX6" fmla="*/ 209467 w 226510"/>
                <a:gd name="connsiteY6" fmla="*/ 211117 h 249052"/>
                <a:gd name="connsiteX7" fmla="*/ 222662 w 226510"/>
                <a:gd name="connsiteY7" fmla="*/ 155039 h 249052"/>
                <a:gd name="connsiteX8" fmla="*/ 186376 w 226510"/>
                <a:gd name="connsiteY8" fmla="*/ 112156 h 249052"/>
                <a:gd name="connsiteX9" fmla="*/ 189675 w 226510"/>
                <a:gd name="connsiteY9" fmla="*/ 69273 h 249052"/>
                <a:gd name="connsiteX10" fmla="*/ 209467 w 226510"/>
                <a:gd name="connsiteY10" fmla="*/ 26390 h 24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510" h="249052">
                  <a:moveTo>
                    <a:pt x="67623" y="0"/>
                  </a:moveTo>
                  <a:cubicBezTo>
                    <a:pt x="48380" y="15119"/>
                    <a:pt x="29138" y="30239"/>
                    <a:pt x="18142" y="49481"/>
                  </a:cubicBezTo>
                  <a:cubicBezTo>
                    <a:pt x="7146" y="68723"/>
                    <a:pt x="0" y="90165"/>
                    <a:pt x="1649" y="115455"/>
                  </a:cubicBezTo>
                  <a:cubicBezTo>
                    <a:pt x="3298" y="140745"/>
                    <a:pt x="14843" y="180329"/>
                    <a:pt x="28038" y="201221"/>
                  </a:cubicBezTo>
                  <a:cubicBezTo>
                    <a:pt x="41233" y="222113"/>
                    <a:pt x="60476" y="233659"/>
                    <a:pt x="80818" y="240806"/>
                  </a:cubicBezTo>
                  <a:cubicBezTo>
                    <a:pt x="101160" y="247953"/>
                    <a:pt x="128649" y="249052"/>
                    <a:pt x="150090" y="244104"/>
                  </a:cubicBezTo>
                  <a:cubicBezTo>
                    <a:pt x="171532" y="239156"/>
                    <a:pt x="197372" y="225961"/>
                    <a:pt x="209467" y="211117"/>
                  </a:cubicBezTo>
                  <a:cubicBezTo>
                    <a:pt x="221562" y="196273"/>
                    <a:pt x="226510" y="171532"/>
                    <a:pt x="222662" y="155039"/>
                  </a:cubicBezTo>
                  <a:cubicBezTo>
                    <a:pt x="218814" y="138546"/>
                    <a:pt x="191874" y="126450"/>
                    <a:pt x="186376" y="112156"/>
                  </a:cubicBezTo>
                  <a:cubicBezTo>
                    <a:pt x="180878" y="97862"/>
                    <a:pt x="185827" y="83567"/>
                    <a:pt x="189675" y="69273"/>
                  </a:cubicBezTo>
                  <a:cubicBezTo>
                    <a:pt x="193523" y="54979"/>
                    <a:pt x="210567" y="40134"/>
                    <a:pt x="209467" y="26390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6937169" y="2519658"/>
              <a:ext cx="141844" cy="79719"/>
            </a:xfrm>
            <a:custGeom>
              <a:avLst/>
              <a:gdLst>
                <a:gd name="connsiteX0" fmla="*/ 141844 w 141844"/>
                <a:gd name="connsiteY0" fmla="*/ 79719 h 79719"/>
                <a:gd name="connsiteX1" fmla="*/ 98961 w 141844"/>
                <a:gd name="connsiteY1" fmla="*/ 10446 h 79719"/>
                <a:gd name="connsiteX2" fmla="*/ 42883 w 141844"/>
                <a:gd name="connsiteY2" fmla="*/ 17043 h 79719"/>
                <a:gd name="connsiteX3" fmla="*/ 0 w 141844"/>
                <a:gd name="connsiteY3" fmla="*/ 50030 h 7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44" h="79719">
                  <a:moveTo>
                    <a:pt x="141844" y="79719"/>
                  </a:moveTo>
                  <a:cubicBezTo>
                    <a:pt x="128649" y="50305"/>
                    <a:pt x="115454" y="20892"/>
                    <a:pt x="98961" y="10446"/>
                  </a:cubicBezTo>
                  <a:cubicBezTo>
                    <a:pt x="82468" y="0"/>
                    <a:pt x="59377" y="10446"/>
                    <a:pt x="42883" y="17043"/>
                  </a:cubicBezTo>
                  <a:cubicBezTo>
                    <a:pt x="26390" y="23640"/>
                    <a:pt x="0" y="50030"/>
                    <a:pt x="0" y="50030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0"/>
          <p:cNvSpPr/>
          <p:nvPr/>
        </p:nvSpPr>
        <p:spPr>
          <a:xfrm>
            <a:off x="6103697" y="819727"/>
            <a:ext cx="394470" cy="1987743"/>
          </a:xfrm>
          <a:custGeom>
            <a:avLst/>
            <a:gdLst>
              <a:gd name="connsiteX0" fmla="*/ 384848 w 394470"/>
              <a:gd name="connsiteY0" fmla="*/ 0 h 1987743"/>
              <a:gd name="connsiteX1" fmla="*/ 373303 w 394470"/>
              <a:gd name="connsiteY1" fmla="*/ 219364 h 1987743"/>
              <a:gd name="connsiteX2" fmla="*/ 257848 w 394470"/>
              <a:gd name="connsiteY2" fmla="*/ 323273 h 1987743"/>
              <a:gd name="connsiteX3" fmla="*/ 61576 w 394470"/>
              <a:gd name="connsiteY3" fmla="*/ 508000 h 1987743"/>
              <a:gd name="connsiteX4" fmla="*/ 3848 w 394470"/>
              <a:gd name="connsiteY4" fmla="*/ 750455 h 1987743"/>
              <a:gd name="connsiteX5" fmla="*/ 38485 w 394470"/>
              <a:gd name="connsiteY5" fmla="*/ 1096818 h 1987743"/>
              <a:gd name="connsiteX6" fmla="*/ 130848 w 394470"/>
              <a:gd name="connsiteY6" fmla="*/ 1466273 h 1987743"/>
              <a:gd name="connsiteX7" fmla="*/ 211667 w 394470"/>
              <a:gd name="connsiteY7" fmla="*/ 1789546 h 1987743"/>
              <a:gd name="connsiteX8" fmla="*/ 350212 w 394470"/>
              <a:gd name="connsiteY8" fmla="*/ 1962728 h 1987743"/>
              <a:gd name="connsiteX9" fmla="*/ 338667 w 394470"/>
              <a:gd name="connsiteY9" fmla="*/ 1939637 h 198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470" h="1987743">
                <a:moveTo>
                  <a:pt x="384848" y="0"/>
                </a:moveTo>
                <a:cubicBezTo>
                  <a:pt x="389659" y="82742"/>
                  <a:pt x="394470" y="165485"/>
                  <a:pt x="373303" y="219364"/>
                </a:cubicBezTo>
                <a:cubicBezTo>
                  <a:pt x="352136" y="273243"/>
                  <a:pt x="309802" y="275167"/>
                  <a:pt x="257848" y="323273"/>
                </a:cubicBezTo>
                <a:cubicBezTo>
                  <a:pt x="205894" y="371379"/>
                  <a:pt x="103909" y="436803"/>
                  <a:pt x="61576" y="508000"/>
                </a:cubicBezTo>
                <a:cubicBezTo>
                  <a:pt x="19243" y="579197"/>
                  <a:pt x="7696" y="652319"/>
                  <a:pt x="3848" y="750455"/>
                </a:cubicBezTo>
                <a:cubicBezTo>
                  <a:pt x="0" y="848591"/>
                  <a:pt x="17318" y="977515"/>
                  <a:pt x="38485" y="1096818"/>
                </a:cubicBezTo>
                <a:cubicBezTo>
                  <a:pt x="59652" y="1216121"/>
                  <a:pt x="130848" y="1466273"/>
                  <a:pt x="130848" y="1466273"/>
                </a:cubicBezTo>
                <a:cubicBezTo>
                  <a:pt x="159712" y="1581728"/>
                  <a:pt x="175106" y="1706803"/>
                  <a:pt x="211667" y="1789546"/>
                </a:cubicBezTo>
                <a:cubicBezTo>
                  <a:pt x="248228" y="1872289"/>
                  <a:pt x="329045" y="1937713"/>
                  <a:pt x="350212" y="1962728"/>
                </a:cubicBezTo>
                <a:cubicBezTo>
                  <a:pt x="371379" y="1987743"/>
                  <a:pt x="338667" y="1939637"/>
                  <a:pt x="338667" y="1939637"/>
                </a:cubicBezTo>
              </a:path>
            </a:pathLst>
          </a:custGeom>
          <a:solidFill>
            <a:srgbClr val="FF6600">
              <a:alpha val="17000"/>
            </a:srgb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7100455" y="762000"/>
            <a:ext cx="546484" cy="2020455"/>
          </a:xfrm>
          <a:custGeom>
            <a:avLst/>
            <a:gdLst>
              <a:gd name="connsiteX0" fmla="*/ 0 w 546484"/>
              <a:gd name="connsiteY0" fmla="*/ 0 h 2020455"/>
              <a:gd name="connsiteX1" fmla="*/ 115454 w 546484"/>
              <a:gd name="connsiteY1" fmla="*/ 196273 h 2020455"/>
              <a:gd name="connsiteX2" fmla="*/ 450272 w 546484"/>
              <a:gd name="connsiteY2" fmla="*/ 381000 h 2020455"/>
              <a:gd name="connsiteX3" fmla="*/ 542636 w 546484"/>
              <a:gd name="connsiteY3" fmla="*/ 704273 h 2020455"/>
              <a:gd name="connsiteX4" fmla="*/ 473363 w 546484"/>
              <a:gd name="connsiteY4" fmla="*/ 1293091 h 2020455"/>
              <a:gd name="connsiteX5" fmla="*/ 381000 w 546484"/>
              <a:gd name="connsiteY5" fmla="*/ 1778000 h 2020455"/>
              <a:gd name="connsiteX6" fmla="*/ 323272 w 546484"/>
              <a:gd name="connsiteY6" fmla="*/ 2020455 h 2020455"/>
              <a:gd name="connsiteX7" fmla="*/ 323272 w 546484"/>
              <a:gd name="connsiteY7" fmla="*/ 2020455 h 20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484" h="2020455">
                <a:moveTo>
                  <a:pt x="0" y="0"/>
                </a:moveTo>
                <a:cubicBezTo>
                  <a:pt x="20204" y="66386"/>
                  <a:pt x="40409" y="132773"/>
                  <a:pt x="115454" y="196273"/>
                </a:cubicBezTo>
                <a:cubicBezTo>
                  <a:pt x="190499" y="259773"/>
                  <a:pt x="379075" y="296333"/>
                  <a:pt x="450272" y="381000"/>
                </a:cubicBezTo>
                <a:cubicBezTo>
                  <a:pt x="521469" y="465667"/>
                  <a:pt x="538788" y="552258"/>
                  <a:pt x="542636" y="704273"/>
                </a:cubicBezTo>
                <a:cubicBezTo>
                  <a:pt x="546484" y="856288"/>
                  <a:pt x="500302" y="1114136"/>
                  <a:pt x="473363" y="1293091"/>
                </a:cubicBezTo>
                <a:cubicBezTo>
                  <a:pt x="446424" y="1472046"/>
                  <a:pt x="406015" y="1656773"/>
                  <a:pt x="381000" y="1778000"/>
                </a:cubicBezTo>
                <a:cubicBezTo>
                  <a:pt x="355985" y="1899227"/>
                  <a:pt x="323272" y="2020455"/>
                  <a:pt x="323272" y="2020455"/>
                </a:cubicBezTo>
                <a:lnTo>
                  <a:pt x="323272" y="2020455"/>
                </a:lnTo>
              </a:path>
            </a:pathLst>
          </a:custGeom>
          <a:solidFill>
            <a:srgbClr val="FF6600">
              <a:alpha val="17000"/>
            </a:srgb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5400000" flipH="1" flipV="1">
            <a:off x="6925549" y="1687273"/>
            <a:ext cx="878662" cy="1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V="1">
            <a:off x="6492705" y="1778809"/>
            <a:ext cx="695589" cy="3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123840" y="1247941"/>
            <a:ext cx="3241040" cy="1588"/>
          </a:xfrm>
          <a:prstGeom prst="line">
            <a:avLst/>
          </a:prstGeom>
          <a:ln w="127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411134" y="232955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411134" y="291330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/>
              <a:t>2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123844" y="1985014"/>
            <a:ext cx="2716657" cy="1588"/>
          </a:xfrm>
          <a:prstGeom prst="line">
            <a:avLst/>
          </a:prstGeom>
          <a:ln w="127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123840" y="819727"/>
            <a:ext cx="11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1 </a:t>
            </a:r>
            <a:r>
              <a:rPr lang="en-US" dirty="0" smtClean="0"/>
              <a:t>~ 24 cm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123839" y="1617270"/>
            <a:ext cx="114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~ 20 cm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569230" y="1064863"/>
            <a:ext cx="7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tumor</a:t>
            </a:r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 rot="16200000" flipV="1">
            <a:off x="2213447" y="4450804"/>
            <a:ext cx="2729557" cy="3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V="1">
            <a:off x="1047354" y="4165697"/>
            <a:ext cx="3299773" cy="2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247757" y="4827192"/>
            <a:ext cx="2449481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47760" y="5449455"/>
            <a:ext cx="3330463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221644" y="4459448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1241143" y="5080123"/>
            <a:ext cx="3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65872" y="412303"/>
            <a:ext cx="2203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τ≈10 ms</a:t>
            </a:r>
          </a:p>
          <a:p>
            <a:pPr algn="ctr"/>
            <a:r>
              <a:rPr lang="en-US" dirty="0" smtClean="0"/>
              <a:t>20,000 turns/</a:t>
            </a:r>
            <a:r>
              <a:rPr lang="en-US" b="1" dirty="0" smtClean="0">
                <a:solidFill>
                  <a:srgbClr val="FF0000"/>
                </a:solidFill>
              </a:rPr>
              <a:t>62/2</a:t>
            </a:r>
          </a:p>
          <a:p>
            <a:pPr algn="ctr"/>
            <a:r>
              <a:rPr lang="en-US" dirty="0" smtClean="0"/>
              <a:t>323/2 turns each spill</a:t>
            </a:r>
            <a:endParaRPr lang="en-US" dirty="0"/>
          </a:p>
        </p:txBody>
      </p:sp>
      <p:grpSp>
        <p:nvGrpSpPr>
          <p:cNvPr id="4" name="Group 31"/>
          <p:cNvGrpSpPr/>
          <p:nvPr/>
        </p:nvGrpSpPr>
        <p:grpSpPr>
          <a:xfrm rot="2877711">
            <a:off x="6454768" y="3302438"/>
            <a:ext cx="1291373" cy="1252021"/>
            <a:chOff x="6869546" y="2519658"/>
            <a:chExt cx="226510" cy="299082"/>
          </a:xfrm>
          <a:solidFill>
            <a:schemeClr val="bg2">
              <a:lumMod val="75000"/>
            </a:schemeClr>
          </a:solidFill>
        </p:grpSpPr>
        <p:sp>
          <p:nvSpPr>
            <p:cNvPr id="33" name="Freeform 32"/>
            <p:cNvSpPr/>
            <p:nvPr/>
          </p:nvSpPr>
          <p:spPr>
            <a:xfrm>
              <a:off x="6869546" y="2569688"/>
              <a:ext cx="226510" cy="249052"/>
            </a:xfrm>
            <a:custGeom>
              <a:avLst/>
              <a:gdLst>
                <a:gd name="connsiteX0" fmla="*/ 67623 w 226510"/>
                <a:gd name="connsiteY0" fmla="*/ 0 h 249052"/>
                <a:gd name="connsiteX1" fmla="*/ 18142 w 226510"/>
                <a:gd name="connsiteY1" fmla="*/ 49481 h 249052"/>
                <a:gd name="connsiteX2" fmla="*/ 1649 w 226510"/>
                <a:gd name="connsiteY2" fmla="*/ 115455 h 249052"/>
                <a:gd name="connsiteX3" fmla="*/ 28038 w 226510"/>
                <a:gd name="connsiteY3" fmla="*/ 201221 h 249052"/>
                <a:gd name="connsiteX4" fmla="*/ 80818 w 226510"/>
                <a:gd name="connsiteY4" fmla="*/ 240806 h 249052"/>
                <a:gd name="connsiteX5" fmla="*/ 150090 w 226510"/>
                <a:gd name="connsiteY5" fmla="*/ 244104 h 249052"/>
                <a:gd name="connsiteX6" fmla="*/ 209467 w 226510"/>
                <a:gd name="connsiteY6" fmla="*/ 211117 h 249052"/>
                <a:gd name="connsiteX7" fmla="*/ 222662 w 226510"/>
                <a:gd name="connsiteY7" fmla="*/ 155039 h 249052"/>
                <a:gd name="connsiteX8" fmla="*/ 186376 w 226510"/>
                <a:gd name="connsiteY8" fmla="*/ 112156 h 249052"/>
                <a:gd name="connsiteX9" fmla="*/ 189675 w 226510"/>
                <a:gd name="connsiteY9" fmla="*/ 69273 h 249052"/>
                <a:gd name="connsiteX10" fmla="*/ 209467 w 226510"/>
                <a:gd name="connsiteY10" fmla="*/ 26390 h 24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510" h="249052">
                  <a:moveTo>
                    <a:pt x="67623" y="0"/>
                  </a:moveTo>
                  <a:cubicBezTo>
                    <a:pt x="48380" y="15119"/>
                    <a:pt x="29138" y="30239"/>
                    <a:pt x="18142" y="49481"/>
                  </a:cubicBezTo>
                  <a:cubicBezTo>
                    <a:pt x="7146" y="68723"/>
                    <a:pt x="0" y="90165"/>
                    <a:pt x="1649" y="115455"/>
                  </a:cubicBezTo>
                  <a:cubicBezTo>
                    <a:pt x="3298" y="140745"/>
                    <a:pt x="14843" y="180329"/>
                    <a:pt x="28038" y="201221"/>
                  </a:cubicBezTo>
                  <a:cubicBezTo>
                    <a:pt x="41233" y="222113"/>
                    <a:pt x="60476" y="233659"/>
                    <a:pt x="80818" y="240806"/>
                  </a:cubicBezTo>
                  <a:cubicBezTo>
                    <a:pt x="101160" y="247953"/>
                    <a:pt x="128649" y="249052"/>
                    <a:pt x="150090" y="244104"/>
                  </a:cubicBezTo>
                  <a:cubicBezTo>
                    <a:pt x="171532" y="239156"/>
                    <a:pt x="197372" y="225961"/>
                    <a:pt x="209467" y="211117"/>
                  </a:cubicBezTo>
                  <a:cubicBezTo>
                    <a:pt x="221562" y="196273"/>
                    <a:pt x="226510" y="171532"/>
                    <a:pt x="222662" y="155039"/>
                  </a:cubicBezTo>
                  <a:cubicBezTo>
                    <a:pt x="218814" y="138546"/>
                    <a:pt x="191874" y="126450"/>
                    <a:pt x="186376" y="112156"/>
                  </a:cubicBezTo>
                  <a:cubicBezTo>
                    <a:pt x="180878" y="97862"/>
                    <a:pt x="185827" y="83567"/>
                    <a:pt x="189675" y="69273"/>
                  </a:cubicBezTo>
                  <a:cubicBezTo>
                    <a:pt x="193523" y="54979"/>
                    <a:pt x="210567" y="40134"/>
                    <a:pt x="209467" y="26390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6937169" y="2519658"/>
              <a:ext cx="141844" cy="79719"/>
            </a:xfrm>
            <a:custGeom>
              <a:avLst/>
              <a:gdLst>
                <a:gd name="connsiteX0" fmla="*/ 141844 w 141844"/>
                <a:gd name="connsiteY0" fmla="*/ 79719 h 79719"/>
                <a:gd name="connsiteX1" fmla="*/ 98961 w 141844"/>
                <a:gd name="connsiteY1" fmla="*/ 10446 h 79719"/>
                <a:gd name="connsiteX2" fmla="*/ 42883 w 141844"/>
                <a:gd name="connsiteY2" fmla="*/ 17043 h 79719"/>
                <a:gd name="connsiteX3" fmla="*/ 0 w 141844"/>
                <a:gd name="connsiteY3" fmla="*/ 50030 h 7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44" h="79719">
                  <a:moveTo>
                    <a:pt x="141844" y="79719"/>
                  </a:moveTo>
                  <a:cubicBezTo>
                    <a:pt x="128649" y="50305"/>
                    <a:pt x="115454" y="20892"/>
                    <a:pt x="98961" y="10446"/>
                  </a:cubicBezTo>
                  <a:cubicBezTo>
                    <a:pt x="82468" y="0"/>
                    <a:pt x="59377" y="10446"/>
                    <a:pt x="42883" y="17043"/>
                  </a:cubicBezTo>
                  <a:cubicBezTo>
                    <a:pt x="26390" y="23640"/>
                    <a:pt x="0" y="50030"/>
                    <a:pt x="0" y="50030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/>
          <p:nvPr/>
        </p:nvCxnSpPr>
        <p:spPr>
          <a:xfrm rot="16200000" flipV="1">
            <a:off x="6931153" y="4004100"/>
            <a:ext cx="1637025" cy="3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V="1">
            <a:off x="6750716" y="4004099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6656825" y="4004100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V="1">
            <a:off x="6839712" y="4010266"/>
            <a:ext cx="1637025" cy="3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123844" y="4827192"/>
            <a:ext cx="4901851" cy="1588"/>
          </a:xfrm>
          <a:prstGeom prst="line">
            <a:avLst/>
          </a:prstGeom>
          <a:ln w="1270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4835895" y="3443099"/>
            <a:ext cx="3288805" cy="1382506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4835896" y="3191755"/>
            <a:ext cx="3384468" cy="1630859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835895" y="3859293"/>
            <a:ext cx="3069611" cy="969487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4835895" y="3721608"/>
            <a:ext cx="3179343" cy="1103996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6200000" flipV="1">
            <a:off x="6565392" y="4010266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 flipV="1">
            <a:off x="6199632" y="4004100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6291072" y="4010266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6200000" flipV="1">
            <a:off x="6382512" y="4010266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V="1">
            <a:off x="6473952" y="4010266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V="1">
            <a:off x="6108192" y="4010266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 flipV="1">
            <a:off x="6021192" y="4004100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6200000" flipV="1">
            <a:off x="5838400" y="4004098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6200000" flipV="1">
            <a:off x="5923324" y="4010266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6200000" flipV="1">
            <a:off x="5743156" y="4007090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V="1">
            <a:off x="5655438" y="3988460"/>
            <a:ext cx="1637025" cy="3"/>
          </a:xfrm>
          <a:prstGeom prst="line">
            <a:avLst/>
          </a:prstGeom>
          <a:ln w="317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794380" y="3857705"/>
            <a:ext cx="3220859" cy="1588"/>
          </a:xfrm>
          <a:prstGeom prst="line">
            <a:avLst/>
          </a:prstGeom>
          <a:ln w="1270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99" idx="3"/>
          </p:cNvCxnSpPr>
          <p:nvPr/>
        </p:nvCxnSpPr>
        <p:spPr>
          <a:xfrm>
            <a:off x="4855956" y="3720199"/>
            <a:ext cx="3159286" cy="1409"/>
          </a:xfrm>
          <a:prstGeom prst="line">
            <a:avLst/>
          </a:prstGeom>
          <a:ln w="1270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reeform 81"/>
          <p:cNvSpPr/>
          <p:nvPr/>
        </p:nvSpPr>
        <p:spPr>
          <a:xfrm>
            <a:off x="4835896" y="4128256"/>
            <a:ext cx="2863273" cy="694356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4835896" y="4235998"/>
            <a:ext cx="2733334" cy="586614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4835896" y="4315128"/>
            <a:ext cx="2639443" cy="512064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4835896" y="4060092"/>
            <a:ext cx="2965533" cy="765512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4835895" y="4385328"/>
            <a:ext cx="2528985" cy="443452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4835895" y="4617720"/>
            <a:ext cx="2090808" cy="210312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5111496" y="4617720"/>
            <a:ext cx="1674091" cy="210312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5280290" y="4553712"/>
            <a:ext cx="1674091" cy="275068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5371730" y="4498974"/>
            <a:ext cx="1674091" cy="329058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4835896" y="4459448"/>
            <a:ext cx="2411351" cy="369332"/>
          </a:xfrm>
          <a:custGeom>
            <a:avLst/>
            <a:gdLst>
              <a:gd name="connsiteX0" fmla="*/ 0 w 1674091"/>
              <a:gd name="connsiteY0" fmla="*/ 1254607 h 1439334"/>
              <a:gd name="connsiteX1" fmla="*/ 369455 w 1674091"/>
              <a:gd name="connsiteY1" fmla="*/ 1243061 h 1439334"/>
              <a:gd name="connsiteX2" fmla="*/ 692728 w 1674091"/>
              <a:gd name="connsiteY2" fmla="*/ 1219970 h 1439334"/>
              <a:gd name="connsiteX3" fmla="*/ 1085273 w 1674091"/>
              <a:gd name="connsiteY3" fmla="*/ 1162243 h 1439334"/>
              <a:gd name="connsiteX4" fmla="*/ 1339273 w 1674091"/>
              <a:gd name="connsiteY4" fmla="*/ 1069879 h 1439334"/>
              <a:gd name="connsiteX5" fmla="*/ 1397000 w 1674091"/>
              <a:gd name="connsiteY5" fmla="*/ 850516 h 1439334"/>
              <a:gd name="connsiteX6" fmla="*/ 1420091 w 1674091"/>
              <a:gd name="connsiteY6" fmla="*/ 53879 h 1439334"/>
              <a:gd name="connsiteX7" fmla="*/ 1443182 w 1674091"/>
              <a:gd name="connsiteY7" fmla="*/ 1173789 h 1439334"/>
              <a:gd name="connsiteX8" fmla="*/ 1477818 w 1674091"/>
              <a:gd name="connsiteY8" fmla="*/ 1393152 h 1439334"/>
              <a:gd name="connsiteX9" fmla="*/ 1639455 w 1674091"/>
              <a:gd name="connsiteY9" fmla="*/ 1427789 h 1439334"/>
              <a:gd name="connsiteX10" fmla="*/ 1674091 w 1674091"/>
              <a:gd name="connsiteY10" fmla="*/ 1439334 h 143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4091" h="1439334">
                <a:moveTo>
                  <a:pt x="0" y="1254607"/>
                </a:moveTo>
                <a:lnTo>
                  <a:pt x="369455" y="1243061"/>
                </a:lnTo>
                <a:cubicBezTo>
                  <a:pt x="484910" y="1237288"/>
                  <a:pt x="573425" y="1233440"/>
                  <a:pt x="692728" y="1219970"/>
                </a:cubicBezTo>
                <a:cubicBezTo>
                  <a:pt x="812031" y="1206500"/>
                  <a:pt x="977516" y="1187258"/>
                  <a:pt x="1085273" y="1162243"/>
                </a:cubicBezTo>
                <a:cubicBezTo>
                  <a:pt x="1193030" y="1137228"/>
                  <a:pt x="1287319" y="1121833"/>
                  <a:pt x="1339273" y="1069879"/>
                </a:cubicBezTo>
                <a:cubicBezTo>
                  <a:pt x="1391227" y="1017925"/>
                  <a:pt x="1383530" y="1019849"/>
                  <a:pt x="1397000" y="850516"/>
                </a:cubicBezTo>
                <a:cubicBezTo>
                  <a:pt x="1410470" y="681183"/>
                  <a:pt x="1412394" y="0"/>
                  <a:pt x="1420091" y="53879"/>
                </a:cubicBezTo>
                <a:cubicBezTo>
                  <a:pt x="1427788" y="107758"/>
                  <a:pt x="1433561" y="950577"/>
                  <a:pt x="1443182" y="1173789"/>
                </a:cubicBezTo>
                <a:cubicBezTo>
                  <a:pt x="1452803" y="1397001"/>
                  <a:pt x="1445106" y="1350819"/>
                  <a:pt x="1477818" y="1393152"/>
                </a:cubicBezTo>
                <a:cubicBezTo>
                  <a:pt x="1510530" y="1435485"/>
                  <a:pt x="1606743" y="1420092"/>
                  <a:pt x="1639455" y="1427789"/>
                </a:cubicBezTo>
                <a:cubicBezTo>
                  <a:pt x="1672167" y="1435486"/>
                  <a:pt x="1674091" y="1439334"/>
                  <a:pt x="1674091" y="1439334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5188850" y="1700784"/>
            <a:ext cx="2716657" cy="1588"/>
          </a:xfrm>
          <a:prstGeom prst="line">
            <a:avLst/>
          </a:prstGeom>
          <a:ln w="1270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230221" y="1746504"/>
            <a:ext cx="2716657" cy="1588"/>
          </a:xfrm>
          <a:prstGeom prst="line">
            <a:avLst/>
          </a:prstGeom>
          <a:ln w="1270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Freeform 98"/>
          <p:cNvSpPr/>
          <p:nvPr/>
        </p:nvSpPr>
        <p:spPr>
          <a:xfrm>
            <a:off x="4794380" y="2848724"/>
            <a:ext cx="394470" cy="3409976"/>
          </a:xfrm>
          <a:custGeom>
            <a:avLst/>
            <a:gdLst>
              <a:gd name="connsiteX0" fmla="*/ 384848 w 394470"/>
              <a:gd name="connsiteY0" fmla="*/ 0 h 1987743"/>
              <a:gd name="connsiteX1" fmla="*/ 373303 w 394470"/>
              <a:gd name="connsiteY1" fmla="*/ 219364 h 1987743"/>
              <a:gd name="connsiteX2" fmla="*/ 257848 w 394470"/>
              <a:gd name="connsiteY2" fmla="*/ 323273 h 1987743"/>
              <a:gd name="connsiteX3" fmla="*/ 61576 w 394470"/>
              <a:gd name="connsiteY3" fmla="*/ 508000 h 1987743"/>
              <a:gd name="connsiteX4" fmla="*/ 3848 w 394470"/>
              <a:gd name="connsiteY4" fmla="*/ 750455 h 1987743"/>
              <a:gd name="connsiteX5" fmla="*/ 38485 w 394470"/>
              <a:gd name="connsiteY5" fmla="*/ 1096818 h 1987743"/>
              <a:gd name="connsiteX6" fmla="*/ 130848 w 394470"/>
              <a:gd name="connsiteY6" fmla="*/ 1466273 h 1987743"/>
              <a:gd name="connsiteX7" fmla="*/ 211667 w 394470"/>
              <a:gd name="connsiteY7" fmla="*/ 1789546 h 1987743"/>
              <a:gd name="connsiteX8" fmla="*/ 350212 w 394470"/>
              <a:gd name="connsiteY8" fmla="*/ 1962728 h 1987743"/>
              <a:gd name="connsiteX9" fmla="*/ 338667 w 394470"/>
              <a:gd name="connsiteY9" fmla="*/ 1939637 h 198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470" h="1987743">
                <a:moveTo>
                  <a:pt x="384848" y="0"/>
                </a:moveTo>
                <a:cubicBezTo>
                  <a:pt x="389659" y="82742"/>
                  <a:pt x="394470" y="165485"/>
                  <a:pt x="373303" y="219364"/>
                </a:cubicBezTo>
                <a:cubicBezTo>
                  <a:pt x="352136" y="273243"/>
                  <a:pt x="309802" y="275167"/>
                  <a:pt x="257848" y="323273"/>
                </a:cubicBezTo>
                <a:cubicBezTo>
                  <a:pt x="205894" y="371379"/>
                  <a:pt x="103909" y="436803"/>
                  <a:pt x="61576" y="508000"/>
                </a:cubicBezTo>
                <a:cubicBezTo>
                  <a:pt x="19243" y="579197"/>
                  <a:pt x="7696" y="652319"/>
                  <a:pt x="3848" y="750455"/>
                </a:cubicBezTo>
                <a:cubicBezTo>
                  <a:pt x="0" y="848591"/>
                  <a:pt x="17318" y="977515"/>
                  <a:pt x="38485" y="1096818"/>
                </a:cubicBezTo>
                <a:cubicBezTo>
                  <a:pt x="59652" y="1216121"/>
                  <a:pt x="130848" y="1466273"/>
                  <a:pt x="130848" y="1466273"/>
                </a:cubicBezTo>
                <a:cubicBezTo>
                  <a:pt x="159712" y="1581728"/>
                  <a:pt x="175106" y="1706803"/>
                  <a:pt x="211667" y="1789546"/>
                </a:cubicBezTo>
                <a:cubicBezTo>
                  <a:pt x="248228" y="1872289"/>
                  <a:pt x="329045" y="1937713"/>
                  <a:pt x="350212" y="1962728"/>
                </a:cubicBezTo>
                <a:cubicBezTo>
                  <a:pt x="371379" y="1987743"/>
                  <a:pt x="338667" y="1939637"/>
                  <a:pt x="338667" y="1939637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4790239" y="3206382"/>
            <a:ext cx="2959425" cy="1253066"/>
          </a:xfrm>
          <a:custGeom>
            <a:avLst/>
            <a:gdLst>
              <a:gd name="connsiteX0" fmla="*/ 0 w 2959425"/>
              <a:gd name="connsiteY0" fmla="*/ 901374 h 1253066"/>
              <a:gd name="connsiteX1" fmla="*/ 484554 w 2959425"/>
              <a:gd name="connsiteY1" fmla="*/ 885743 h 1253066"/>
              <a:gd name="connsiteX2" fmla="*/ 789354 w 2959425"/>
              <a:gd name="connsiteY2" fmla="*/ 870112 h 1253066"/>
              <a:gd name="connsiteX3" fmla="*/ 1094154 w 2959425"/>
              <a:gd name="connsiteY3" fmla="*/ 854482 h 1253066"/>
              <a:gd name="connsiteX4" fmla="*/ 1352061 w 2959425"/>
              <a:gd name="connsiteY4" fmla="*/ 842759 h 1253066"/>
              <a:gd name="connsiteX5" fmla="*/ 1516184 w 2959425"/>
              <a:gd name="connsiteY5" fmla="*/ 827128 h 1253066"/>
              <a:gd name="connsiteX6" fmla="*/ 1574800 w 2959425"/>
              <a:gd name="connsiteY6" fmla="*/ 811497 h 1253066"/>
              <a:gd name="connsiteX7" fmla="*/ 1617784 w 2959425"/>
              <a:gd name="connsiteY7" fmla="*/ 795866 h 1253066"/>
              <a:gd name="connsiteX8" fmla="*/ 1660769 w 2959425"/>
              <a:gd name="connsiteY8" fmla="*/ 729435 h 1253066"/>
              <a:gd name="connsiteX9" fmla="*/ 1649046 w 2959425"/>
              <a:gd name="connsiteY9" fmla="*/ 592666 h 1253066"/>
              <a:gd name="connsiteX10" fmla="*/ 1652954 w 2959425"/>
              <a:gd name="connsiteY10" fmla="*/ 330851 h 1253066"/>
              <a:gd name="connsiteX11" fmla="*/ 1672492 w 2959425"/>
              <a:gd name="connsiteY11" fmla="*/ 158912 h 1253066"/>
              <a:gd name="connsiteX12" fmla="*/ 1703754 w 2959425"/>
              <a:gd name="connsiteY12" fmla="*/ 100297 h 1253066"/>
              <a:gd name="connsiteX13" fmla="*/ 1754554 w 2959425"/>
              <a:gd name="connsiteY13" fmla="*/ 65128 h 1253066"/>
              <a:gd name="connsiteX14" fmla="*/ 1856154 w 2959425"/>
              <a:gd name="connsiteY14" fmla="*/ 53405 h 1253066"/>
              <a:gd name="connsiteX15" fmla="*/ 2301631 w 2959425"/>
              <a:gd name="connsiteY15" fmla="*/ 26051 h 1253066"/>
              <a:gd name="connsiteX16" fmla="*/ 2645507 w 2959425"/>
              <a:gd name="connsiteY16" fmla="*/ 18235 h 1253066"/>
              <a:gd name="connsiteX17" fmla="*/ 2829169 w 2959425"/>
              <a:gd name="connsiteY17" fmla="*/ 14328 h 1253066"/>
              <a:gd name="connsiteX18" fmla="*/ 2907323 w 2959425"/>
              <a:gd name="connsiteY18" fmla="*/ 18235 h 1253066"/>
              <a:gd name="connsiteX19" fmla="*/ 2942492 w 2959425"/>
              <a:gd name="connsiteY19" fmla="*/ 41682 h 1253066"/>
              <a:gd name="connsiteX20" fmla="*/ 2958123 w 2959425"/>
              <a:gd name="connsiteY20" fmla="*/ 268328 h 1253066"/>
              <a:gd name="connsiteX21" fmla="*/ 2950307 w 2959425"/>
              <a:gd name="connsiteY21" fmla="*/ 784143 h 1253066"/>
              <a:gd name="connsiteX22" fmla="*/ 2954215 w 2959425"/>
              <a:gd name="connsiteY22" fmla="*/ 1253066 h 125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59425" h="1253066">
                <a:moveTo>
                  <a:pt x="0" y="901374"/>
                </a:moveTo>
                <a:lnTo>
                  <a:pt x="484554" y="885743"/>
                </a:lnTo>
                <a:cubicBezTo>
                  <a:pt x="616113" y="880533"/>
                  <a:pt x="789354" y="870112"/>
                  <a:pt x="789354" y="870112"/>
                </a:cubicBezTo>
                <a:lnTo>
                  <a:pt x="1094154" y="854482"/>
                </a:lnTo>
                <a:lnTo>
                  <a:pt x="1352061" y="842759"/>
                </a:lnTo>
                <a:cubicBezTo>
                  <a:pt x="1422399" y="838200"/>
                  <a:pt x="1479061" y="832338"/>
                  <a:pt x="1516184" y="827128"/>
                </a:cubicBezTo>
                <a:cubicBezTo>
                  <a:pt x="1553307" y="821918"/>
                  <a:pt x="1557867" y="816707"/>
                  <a:pt x="1574800" y="811497"/>
                </a:cubicBezTo>
                <a:cubicBezTo>
                  <a:pt x="1591733" y="806287"/>
                  <a:pt x="1603456" y="809543"/>
                  <a:pt x="1617784" y="795866"/>
                </a:cubicBezTo>
                <a:cubicBezTo>
                  <a:pt x="1632112" y="782189"/>
                  <a:pt x="1655559" y="763302"/>
                  <a:pt x="1660769" y="729435"/>
                </a:cubicBezTo>
                <a:cubicBezTo>
                  <a:pt x="1665979" y="695568"/>
                  <a:pt x="1650349" y="659097"/>
                  <a:pt x="1649046" y="592666"/>
                </a:cubicBezTo>
                <a:cubicBezTo>
                  <a:pt x="1647744" y="526235"/>
                  <a:pt x="1649046" y="403143"/>
                  <a:pt x="1652954" y="330851"/>
                </a:cubicBezTo>
                <a:cubicBezTo>
                  <a:pt x="1656862" y="258559"/>
                  <a:pt x="1664025" y="197338"/>
                  <a:pt x="1672492" y="158912"/>
                </a:cubicBezTo>
                <a:cubicBezTo>
                  <a:pt x="1680959" y="120486"/>
                  <a:pt x="1690077" y="115928"/>
                  <a:pt x="1703754" y="100297"/>
                </a:cubicBezTo>
                <a:cubicBezTo>
                  <a:pt x="1717431" y="84666"/>
                  <a:pt x="1729154" y="72943"/>
                  <a:pt x="1754554" y="65128"/>
                </a:cubicBezTo>
                <a:cubicBezTo>
                  <a:pt x="1779954" y="57313"/>
                  <a:pt x="1764975" y="59918"/>
                  <a:pt x="1856154" y="53405"/>
                </a:cubicBezTo>
                <a:cubicBezTo>
                  <a:pt x="1947333" y="46892"/>
                  <a:pt x="2170072" y="31913"/>
                  <a:pt x="2301631" y="26051"/>
                </a:cubicBezTo>
                <a:cubicBezTo>
                  <a:pt x="2433190" y="20189"/>
                  <a:pt x="2645507" y="18235"/>
                  <a:pt x="2645507" y="18235"/>
                </a:cubicBezTo>
                <a:lnTo>
                  <a:pt x="2829169" y="14328"/>
                </a:lnTo>
                <a:cubicBezTo>
                  <a:pt x="2872805" y="14328"/>
                  <a:pt x="2888436" y="13676"/>
                  <a:pt x="2907323" y="18235"/>
                </a:cubicBezTo>
                <a:cubicBezTo>
                  <a:pt x="2926210" y="22794"/>
                  <a:pt x="2934025" y="0"/>
                  <a:pt x="2942492" y="41682"/>
                </a:cubicBezTo>
                <a:cubicBezTo>
                  <a:pt x="2950959" y="83364"/>
                  <a:pt x="2956821" y="144585"/>
                  <a:pt x="2958123" y="268328"/>
                </a:cubicBezTo>
                <a:cubicBezTo>
                  <a:pt x="2959425" y="392071"/>
                  <a:pt x="2950958" y="620020"/>
                  <a:pt x="2950307" y="784143"/>
                </a:cubicBezTo>
                <a:cubicBezTo>
                  <a:pt x="2949656" y="948266"/>
                  <a:pt x="2949656" y="1170353"/>
                  <a:pt x="2954215" y="1253066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110"/>
          <p:cNvSpPr/>
          <p:nvPr/>
        </p:nvSpPr>
        <p:spPr>
          <a:xfrm rot="5400000">
            <a:off x="8022685" y="3501939"/>
            <a:ext cx="136098" cy="578610"/>
          </a:xfrm>
          <a:custGeom>
            <a:avLst/>
            <a:gdLst>
              <a:gd name="connsiteX0" fmla="*/ 0 w 846015"/>
              <a:gd name="connsiteY0" fmla="*/ 760697 h 788050"/>
              <a:gd name="connsiteX1" fmla="*/ 97692 w 846015"/>
              <a:gd name="connsiteY1" fmla="*/ 745066 h 788050"/>
              <a:gd name="connsiteX2" fmla="*/ 168031 w 846015"/>
              <a:gd name="connsiteY2" fmla="*/ 659097 h 788050"/>
              <a:gd name="connsiteX3" fmla="*/ 207108 w 846015"/>
              <a:gd name="connsiteY3" fmla="*/ 541866 h 788050"/>
              <a:gd name="connsiteX4" fmla="*/ 246184 w 846015"/>
              <a:gd name="connsiteY4" fmla="*/ 416820 h 788050"/>
              <a:gd name="connsiteX5" fmla="*/ 293077 w 846015"/>
              <a:gd name="connsiteY5" fmla="*/ 221435 h 788050"/>
              <a:gd name="connsiteX6" fmla="*/ 324338 w 846015"/>
              <a:gd name="connsiteY6" fmla="*/ 92481 h 788050"/>
              <a:gd name="connsiteX7" fmla="*/ 402492 w 846015"/>
              <a:gd name="connsiteY7" fmla="*/ 10420 h 788050"/>
              <a:gd name="connsiteX8" fmla="*/ 484554 w 846015"/>
              <a:gd name="connsiteY8" fmla="*/ 29958 h 788050"/>
              <a:gd name="connsiteX9" fmla="*/ 543169 w 846015"/>
              <a:gd name="connsiteY9" fmla="*/ 147189 h 788050"/>
              <a:gd name="connsiteX10" fmla="*/ 562708 w 846015"/>
              <a:gd name="connsiteY10" fmla="*/ 303497 h 788050"/>
              <a:gd name="connsiteX11" fmla="*/ 582246 w 846015"/>
              <a:gd name="connsiteY11" fmla="*/ 436358 h 788050"/>
              <a:gd name="connsiteX12" fmla="*/ 629138 w 846015"/>
              <a:gd name="connsiteY12" fmla="*/ 604389 h 788050"/>
              <a:gd name="connsiteX13" fmla="*/ 703384 w 846015"/>
              <a:gd name="connsiteY13" fmla="*/ 725527 h 788050"/>
              <a:gd name="connsiteX14" fmla="*/ 824523 w 846015"/>
              <a:gd name="connsiteY14" fmla="*/ 780235 h 788050"/>
              <a:gd name="connsiteX15" fmla="*/ 832338 w 846015"/>
              <a:gd name="connsiteY15" fmla="*/ 772420 h 78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6015" h="788050">
                <a:moveTo>
                  <a:pt x="0" y="760697"/>
                </a:moveTo>
                <a:cubicBezTo>
                  <a:pt x="34843" y="761348"/>
                  <a:pt x="69687" y="761999"/>
                  <a:pt x="97692" y="745066"/>
                </a:cubicBezTo>
                <a:cubicBezTo>
                  <a:pt x="125697" y="728133"/>
                  <a:pt x="149795" y="692964"/>
                  <a:pt x="168031" y="659097"/>
                </a:cubicBezTo>
                <a:cubicBezTo>
                  <a:pt x="186267" y="625230"/>
                  <a:pt x="194083" y="582246"/>
                  <a:pt x="207108" y="541866"/>
                </a:cubicBezTo>
                <a:cubicBezTo>
                  <a:pt x="220134" y="501487"/>
                  <a:pt x="231856" y="470225"/>
                  <a:pt x="246184" y="416820"/>
                </a:cubicBezTo>
                <a:cubicBezTo>
                  <a:pt x="260512" y="363415"/>
                  <a:pt x="280051" y="275492"/>
                  <a:pt x="293077" y="221435"/>
                </a:cubicBezTo>
                <a:cubicBezTo>
                  <a:pt x="306103" y="167379"/>
                  <a:pt x="306102" y="127650"/>
                  <a:pt x="324338" y="92481"/>
                </a:cubicBezTo>
                <a:cubicBezTo>
                  <a:pt x="342574" y="57312"/>
                  <a:pt x="375789" y="20841"/>
                  <a:pt x="402492" y="10420"/>
                </a:cubicBezTo>
                <a:cubicBezTo>
                  <a:pt x="429195" y="0"/>
                  <a:pt x="461108" y="7163"/>
                  <a:pt x="484554" y="29958"/>
                </a:cubicBezTo>
                <a:cubicBezTo>
                  <a:pt x="508000" y="52753"/>
                  <a:pt x="530143" y="101599"/>
                  <a:pt x="543169" y="147189"/>
                </a:cubicBezTo>
                <a:cubicBezTo>
                  <a:pt x="556195" y="192779"/>
                  <a:pt x="556195" y="255302"/>
                  <a:pt x="562708" y="303497"/>
                </a:cubicBezTo>
                <a:cubicBezTo>
                  <a:pt x="569221" y="351692"/>
                  <a:pt x="571174" y="386210"/>
                  <a:pt x="582246" y="436358"/>
                </a:cubicBezTo>
                <a:cubicBezTo>
                  <a:pt x="593318" y="486506"/>
                  <a:pt x="608948" y="556194"/>
                  <a:pt x="629138" y="604389"/>
                </a:cubicBezTo>
                <a:cubicBezTo>
                  <a:pt x="649328" y="652584"/>
                  <a:pt x="670820" y="696219"/>
                  <a:pt x="703384" y="725527"/>
                </a:cubicBezTo>
                <a:cubicBezTo>
                  <a:pt x="735948" y="754835"/>
                  <a:pt x="803031" y="772420"/>
                  <a:pt x="824523" y="780235"/>
                </a:cubicBezTo>
                <a:cubicBezTo>
                  <a:pt x="846015" y="788050"/>
                  <a:pt x="832338" y="772420"/>
                  <a:pt x="832338" y="77242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793381" y="6110757"/>
            <a:ext cx="7221861" cy="1588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3663453" y="5927679"/>
            <a:ext cx="920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33.3 ms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509032" y="281924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~13 layers</a:t>
            </a:r>
            <a:endParaRPr lang="en-US" dirty="0"/>
          </a:p>
        </p:txBody>
      </p:sp>
      <p:sp>
        <p:nvSpPr>
          <p:cNvPr id="92" name="Date Placeholder 9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95" name="Slide Number Placeholder 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CB620-6551-764C-BDF3-550E6C60A06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 rot="2050376">
            <a:off x="2337965" y="2560844"/>
            <a:ext cx="26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~4 cm/ 3 mm=13.3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5872" y="6123543"/>
            <a:ext cx="734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τ ≈0.298 μs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time of one turn around circumference of 64 m at 400 MeV/u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the gantry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27183" y="3833091"/>
            <a:ext cx="136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h=2.5 m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 rot="1069504">
            <a:off x="2840182" y="3175000"/>
            <a:ext cx="1639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r=1.809 m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981364" y="923636"/>
            <a:ext cx="6519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Proton Gantry – E</a:t>
            </a:r>
            <a:r>
              <a:rPr lang="en-US" sz="1800" baseline="-25000" dirty="0" smtClean="0"/>
              <a:t>k</a:t>
            </a:r>
            <a:r>
              <a:rPr lang="en-US" sz="1800" dirty="0" smtClean="0"/>
              <a:t>=250 MeV </a:t>
            </a:r>
            <a:r>
              <a:rPr lang="en-US" sz="1800" dirty="0" smtClean="0">
                <a:sym typeface="Wingdings"/>
              </a:rPr>
              <a:t> E=250 + 938.27 MeV  p=√E </a:t>
            </a:r>
            <a:r>
              <a:rPr lang="en-US" sz="1800" baseline="30000" dirty="0" smtClean="0">
                <a:sym typeface="Wingdings"/>
              </a:rPr>
              <a:t>2 </a:t>
            </a:r>
            <a:r>
              <a:rPr lang="en-US" sz="1800" dirty="0" smtClean="0">
                <a:sym typeface="Wingdings"/>
              </a:rPr>
              <a:t>- E</a:t>
            </a:r>
            <a:r>
              <a:rPr lang="en-US" sz="1800" baseline="-25000" dirty="0" smtClean="0">
                <a:sym typeface="Wingdings"/>
              </a:rPr>
              <a:t>o</a:t>
            </a:r>
            <a:r>
              <a:rPr lang="en-US" sz="1800" baseline="30000" dirty="0" smtClean="0">
                <a:sym typeface="Wingdings"/>
              </a:rPr>
              <a:t>2</a:t>
            </a:r>
            <a:r>
              <a:rPr lang="en-US" sz="1800" dirty="0" smtClean="0">
                <a:sym typeface="Wingdings"/>
              </a:rPr>
              <a:t> </a:t>
            </a:r>
          </a:p>
          <a:p>
            <a:r>
              <a:rPr lang="en-US" sz="1800" i="1" dirty="0" smtClean="0">
                <a:sym typeface="Wingdings"/>
              </a:rPr>
              <a:t>B</a:t>
            </a:r>
            <a:r>
              <a:rPr lang="en-US" sz="1800" dirty="0" smtClean="0">
                <a:sym typeface="Wingdings"/>
              </a:rPr>
              <a:t>ρ= </a:t>
            </a:r>
            <a:r>
              <a:rPr lang="en-US" sz="1800" i="1" dirty="0" smtClean="0">
                <a:sym typeface="Wingdings"/>
              </a:rPr>
              <a:t>p</a:t>
            </a:r>
            <a:r>
              <a:rPr lang="en-US" sz="1800" dirty="0" smtClean="0">
                <a:sym typeface="Wingdings"/>
              </a:rPr>
              <a:t>/c = 2.432 Tm   </a:t>
            </a:r>
            <a:r>
              <a:rPr lang="en-US" sz="1800" b="1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q = </a:t>
            </a:r>
            <a:r>
              <a:rPr lang="en-US" sz="1800" b="1" dirty="0" err="1" smtClean="0">
                <a:solidFill>
                  <a:srgbClr val="FF0000"/>
                </a:solidFill>
                <a:cs typeface="Symbol" charset="2"/>
                <a:sym typeface="Wingdings"/>
              </a:rPr>
              <a:t>Bl</a:t>
            </a:r>
            <a:r>
              <a:rPr lang="en-US" sz="1800" b="1" dirty="0" smtClean="0">
                <a:solidFill>
                  <a:srgbClr val="FF0000"/>
                </a:solidFill>
                <a:cs typeface="Symbol" charset="2"/>
                <a:sym typeface="Wingdings"/>
              </a:rPr>
              <a:t>/</a:t>
            </a:r>
            <a:r>
              <a:rPr lang="en-US" b="1" i="1" dirty="0" err="1" smtClean="0">
                <a:solidFill>
                  <a:srgbClr val="FF0000"/>
                </a:solidFill>
                <a:sym typeface="Wingdings"/>
              </a:rPr>
              <a:t>B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ρ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if B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~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5T   then r = 0.486 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81362" y="1662544"/>
            <a:ext cx="759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B</a:t>
            </a:r>
            <a:r>
              <a:rPr lang="en-US" sz="1800" i="1" baseline="-25000" dirty="0" smtClean="0"/>
              <a:t>avrg</a:t>
            </a:r>
            <a:r>
              <a:rPr lang="en-US" sz="1800" dirty="0" smtClean="0"/>
              <a:t>=</a:t>
            </a:r>
            <a:r>
              <a:rPr lang="en-US" sz="1800" i="1" dirty="0" smtClean="0">
                <a:sym typeface="Wingdings"/>
              </a:rPr>
              <a:t>B</a:t>
            </a:r>
            <a:r>
              <a:rPr lang="en-US" sz="1800" dirty="0" smtClean="0">
                <a:sym typeface="Wingdings"/>
              </a:rPr>
              <a:t>ρ/</a:t>
            </a:r>
            <a:r>
              <a:rPr lang="en-US" sz="1800" i="1" dirty="0" smtClean="0">
                <a:sym typeface="Wingdings"/>
              </a:rPr>
              <a:t>r </a:t>
            </a:r>
            <a:r>
              <a:rPr lang="en-US" sz="1800" dirty="0" smtClean="0">
                <a:sym typeface="Wingdings"/>
              </a:rPr>
              <a:t>= 1.344 T   If we raise the field to the superconducting   </a:t>
            </a:r>
            <a:endParaRPr lang="en-US" sz="1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484909" y="554181"/>
            <a:ext cx="10681852" cy="7079674"/>
            <a:chOff x="-484909" y="554181"/>
            <a:chExt cx="10681852" cy="7079674"/>
          </a:xfrm>
        </p:grpSpPr>
        <p:grpSp>
          <p:nvGrpSpPr>
            <p:cNvPr id="17" name="Group 16"/>
            <p:cNvGrpSpPr/>
            <p:nvPr/>
          </p:nvGrpSpPr>
          <p:grpSpPr>
            <a:xfrm>
              <a:off x="-484909" y="554181"/>
              <a:ext cx="10681852" cy="7079674"/>
              <a:chOff x="-484909" y="554181"/>
              <a:chExt cx="10681852" cy="7079674"/>
            </a:xfrm>
          </p:grpSpPr>
          <p:cxnSp>
            <p:nvCxnSpPr>
              <p:cNvPr id="57" name="Straight Connector 56"/>
              <p:cNvCxnSpPr/>
              <p:nvPr/>
            </p:nvCxnSpPr>
            <p:spPr bwMode="auto">
              <a:xfrm flipH="1" flipV="1">
                <a:off x="1535546" y="2251364"/>
                <a:ext cx="6063358" cy="13861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6" name="Group 15"/>
              <p:cNvGrpSpPr/>
              <p:nvPr/>
            </p:nvGrpSpPr>
            <p:grpSpPr>
              <a:xfrm>
                <a:off x="-484909" y="554181"/>
                <a:ext cx="10681852" cy="7079674"/>
                <a:chOff x="-484909" y="554181"/>
                <a:chExt cx="10681852" cy="7079674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 rot="19604360">
                  <a:off x="2597728" y="4398816"/>
                  <a:ext cx="116380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Φ=72</a:t>
                  </a:r>
                  <a:r>
                    <a:rPr lang="en-US" sz="2400" baseline="30000" dirty="0" smtClean="0"/>
                    <a:t>o</a:t>
                  </a:r>
                  <a:endParaRPr lang="en-US" sz="2400" baseline="30000" dirty="0"/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 bwMode="auto">
                <a:xfrm rot="16200000" flipH="1">
                  <a:off x="-132773" y="4069772"/>
                  <a:ext cx="3659909" cy="23091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triangle" w="lg" len="lg"/>
                  <a:tailEnd type="triangle" w="lg" len="lg"/>
                </a:ln>
                <a:effectLst/>
              </p:spPr>
            </p:cxnSp>
            <p:sp>
              <p:nvSpPr>
                <p:cNvPr id="51" name="Arc 50"/>
                <p:cNvSpPr/>
                <p:nvPr/>
              </p:nvSpPr>
              <p:spPr bwMode="auto">
                <a:xfrm>
                  <a:off x="-484909" y="554181"/>
                  <a:ext cx="5484091" cy="5368637"/>
                </a:xfrm>
                <a:prstGeom prst="arc">
                  <a:avLst>
                    <a:gd name="adj1" fmla="val 1097590"/>
                    <a:gd name="adj2" fmla="val 5387046"/>
                  </a:avLst>
                </a:prstGeom>
                <a:noFill/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endParaRPr>
                </a:p>
              </p:txBody>
            </p:sp>
            <p:sp>
              <p:nvSpPr>
                <p:cNvPr id="52" name="Arc 51"/>
                <p:cNvSpPr/>
                <p:nvPr/>
              </p:nvSpPr>
              <p:spPr bwMode="auto">
                <a:xfrm>
                  <a:off x="4712852" y="2265218"/>
                  <a:ext cx="5484091" cy="5368637"/>
                </a:xfrm>
                <a:prstGeom prst="arc">
                  <a:avLst>
                    <a:gd name="adj1" fmla="val 11912729"/>
                    <a:gd name="adj2" fmla="val 16192208"/>
                  </a:avLst>
                </a:prstGeom>
                <a:noFill/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endParaRPr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 bwMode="auto">
                <a:xfrm flipV="1">
                  <a:off x="1293091" y="5911272"/>
                  <a:ext cx="6246091" cy="11546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 rot="16200000" flipH="1">
                  <a:off x="5489871" y="4023595"/>
                  <a:ext cx="3913908" cy="0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270125" y="3227917"/>
                  <a:ext cx="5372966" cy="1782812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 rot="5400000">
                  <a:off x="925818" y="4574163"/>
                  <a:ext cx="2690070" cy="7204"/>
                </a:xfrm>
                <a:prstGeom prst="line">
                  <a:avLst/>
                </a:prstGeom>
                <a:solidFill>
                  <a:schemeClr val="accent1"/>
                </a:solidFill>
                <a:ln w="12699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9" name="Arc 58"/>
                <p:cNvSpPr/>
                <p:nvPr/>
              </p:nvSpPr>
              <p:spPr bwMode="auto">
                <a:xfrm>
                  <a:off x="140855" y="1191488"/>
                  <a:ext cx="4257964" cy="4119419"/>
                </a:xfrm>
                <a:prstGeom prst="arc">
                  <a:avLst>
                    <a:gd name="adj1" fmla="val 1097590"/>
                    <a:gd name="adj2" fmla="val 5387046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 w="lg" len="lg"/>
                  <a:tailEnd type="triangle" w="lg" len="lg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endParaRPr>
                </a:p>
              </p:txBody>
            </p:sp>
          </p:grpSp>
        </p:grpSp>
        <p:sp>
          <p:nvSpPr>
            <p:cNvPr id="65" name="TextBox 64"/>
            <p:cNvSpPr txBox="1"/>
            <p:nvPr/>
          </p:nvSpPr>
          <p:spPr>
            <a:xfrm rot="19395344">
              <a:off x="2832375" y="5336214"/>
              <a:ext cx="26617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l </a:t>
              </a:r>
              <a:r>
                <a:rPr lang="en-US" sz="2400" dirty="0" smtClean="0"/>
                <a:t>= 2</a:t>
              </a:r>
              <a:r>
                <a:rPr lang="en-US" sz="2400" dirty="0" smtClean="0">
                  <a:latin typeface="Symbol"/>
                </a:rPr>
                <a:t>p</a:t>
              </a:r>
              <a:r>
                <a:rPr lang="en-US" sz="2400" i="1" dirty="0" smtClean="0">
                  <a:latin typeface="Symbol"/>
                </a:rPr>
                <a:t> </a:t>
              </a:r>
              <a:r>
                <a:rPr lang="en-US" sz="2400" i="1" dirty="0" smtClean="0">
                  <a:latin typeface="Tahoma"/>
                </a:rPr>
                <a:t>r </a:t>
              </a:r>
              <a:r>
                <a:rPr lang="en-US" sz="2400" dirty="0" smtClean="0">
                  <a:latin typeface="Tahoma"/>
                </a:rPr>
                <a:t>=11.37 m</a:t>
              </a:r>
              <a:endParaRPr lang="en-US" sz="2400" dirty="0"/>
            </a:p>
          </p:txBody>
        </p:sp>
      </p:grpSp>
      <p:cxnSp>
        <p:nvCxnSpPr>
          <p:cNvPr id="67" name="Straight Connector 66"/>
          <p:cNvCxnSpPr/>
          <p:nvPr/>
        </p:nvCxnSpPr>
        <p:spPr bwMode="auto">
          <a:xfrm flipV="1">
            <a:off x="6641296" y="985213"/>
            <a:ext cx="792788" cy="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25" name="Straight Connector 24"/>
          <p:cNvCxnSpPr>
            <a:stCxn id="29" idx="0"/>
          </p:cNvCxnSpPr>
          <p:nvPr/>
        </p:nvCxnSpPr>
        <p:spPr bwMode="auto">
          <a:xfrm>
            <a:off x="4231399" y="4512368"/>
            <a:ext cx="0" cy="1398903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1222222" y="3821545"/>
            <a:ext cx="4546116" cy="2780444"/>
            <a:chOff x="1222222" y="3821545"/>
            <a:chExt cx="4546116" cy="2780444"/>
          </a:xfrm>
        </p:grpSpPr>
        <p:sp>
          <p:nvSpPr>
            <p:cNvPr id="10" name="TextBox 9"/>
            <p:cNvSpPr txBox="1"/>
            <p:nvPr/>
          </p:nvSpPr>
          <p:spPr>
            <a:xfrm>
              <a:off x="5282282" y="5010729"/>
              <a:ext cx="486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1m</a:t>
              </a: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22222" y="3821545"/>
              <a:ext cx="4181027" cy="2780444"/>
              <a:chOff x="1222222" y="3821545"/>
              <a:chExt cx="4181027" cy="278044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222222" y="3821545"/>
                <a:ext cx="4060060" cy="2780444"/>
                <a:chOff x="1222222" y="3821545"/>
                <a:chExt cx="4060060" cy="2780444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222222" y="3821545"/>
                  <a:ext cx="4060060" cy="2780444"/>
                  <a:chOff x="1222222" y="3821545"/>
                  <a:chExt cx="4060060" cy="2780444"/>
                </a:xfrm>
              </p:grpSpPr>
              <p:sp>
                <p:nvSpPr>
                  <p:cNvPr id="23" name="Arc 22"/>
                  <p:cNvSpPr>
                    <a:spLocks noChangeAspect="1"/>
                  </p:cNvSpPr>
                  <p:nvPr/>
                </p:nvSpPr>
                <p:spPr bwMode="auto">
                  <a:xfrm>
                    <a:off x="1222222" y="3821545"/>
                    <a:ext cx="2090058" cy="2089727"/>
                  </a:xfrm>
                  <a:prstGeom prst="arc">
                    <a:avLst>
                      <a:gd name="adj1" fmla="val 1097590"/>
                      <a:gd name="adj2" fmla="val 5387046"/>
                    </a:avLst>
                  </a:prstGeom>
                  <a:noFill/>
                  <a:ln w="635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488" tIns="44450" rIns="90488" bIns="4445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  <p:sp>
                <p:nvSpPr>
                  <p:cNvPr id="24" name="Arc 23"/>
                  <p:cNvSpPr>
                    <a:spLocks noChangeAspect="1"/>
                  </p:cNvSpPr>
                  <p:nvPr/>
                </p:nvSpPr>
                <p:spPr bwMode="auto">
                  <a:xfrm rot="10800000">
                    <a:off x="3192224" y="4512262"/>
                    <a:ext cx="2090058" cy="2089727"/>
                  </a:xfrm>
                  <a:prstGeom prst="arc">
                    <a:avLst>
                      <a:gd name="adj1" fmla="val 1097590"/>
                      <a:gd name="adj2" fmla="val 5387046"/>
                    </a:avLst>
                  </a:prstGeom>
                  <a:noFill/>
                  <a:ln w="635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0488" tIns="44450" rIns="90488" bIns="4445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charset="0"/>
                    </a:endParaRPr>
                  </a:p>
                </p:txBody>
              </p:sp>
            </p:grpSp>
            <p:sp>
              <p:nvSpPr>
                <p:cNvPr id="29" name="Arc 28"/>
                <p:cNvSpPr>
                  <a:spLocks noChangeAspect="1"/>
                </p:cNvSpPr>
                <p:nvPr/>
              </p:nvSpPr>
              <p:spPr bwMode="auto">
                <a:xfrm rot="16200000">
                  <a:off x="3557570" y="4512371"/>
                  <a:ext cx="1371818" cy="1371600"/>
                </a:xfrm>
                <a:prstGeom prst="arc">
                  <a:avLst>
                    <a:gd name="adj1" fmla="val 21539454"/>
                    <a:gd name="adj2" fmla="val 5387046"/>
                  </a:avLst>
                </a:prstGeom>
                <a:noFill/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 bwMode="auto">
              <a:xfrm>
                <a:off x="5316988" y="4485177"/>
                <a:ext cx="0" cy="1426095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4231399" y="4485177"/>
                <a:ext cx="1171850" cy="0"/>
              </a:xfrm>
              <a:prstGeom prst="line">
                <a:avLst/>
              </a:prstGeom>
              <a:solidFill>
                <a:schemeClr val="accent1"/>
              </a:solidFill>
              <a:ln w="12699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774554"/>
              </p:ext>
            </p:extLst>
          </p:nvPr>
        </p:nvGraphicFramePr>
        <p:xfrm>
          <a:off x="463206" y="1"/>
          <a:ext cx="7593674" cy="3577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99" name="Document" r:id="rId3" imgW="6362700" imgH="2997200" progId="Word.Document.12">
                  <p:link updateAutomatic="1"/>
                </p:oleObj>
              </mc:Choice>
              <mc:Fallback>
                <p:oleObj name="Document" r:id="rId3" imgW="6362700" imgH="2997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06" y="1"/>
                        <a:ext cx="7593674" cy="3577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6851250" y="1326136"/>
            <a:ext cx="747331" cy="1680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3.2 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3508938" y="3098799"/>
          <a:ext cx="5120712" cy="339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0" name="Document" r:id="rId5" imgW="6591300" imgH="4368800" progId="Word.Document.12">
                  <p:link updateAutomatic="1"/>
                </p:oleObj>
              </mc:Choice>
              <mc:Fallback>
                <p:oleObj name="Document" r:id="rId5" imgW="6591300" imgH="4368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938" y="3098799"/>
                        <a:ext cx="5120712" cy="339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847517" y="2902940"/>
            <a:ext cx="4653836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22030" y="1426828"/>
            <a:ext cx="217932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339391" y="1426828"/>
            <a:ext cx="25919" cy="147611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504823" y="1840175"/>
            <a:ext cx="11248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3.2 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95915" y="23712"/>
            <a:ext cx="6812883" cy="584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The state of the art proton gantry at PSI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4166"/>
          </a:xfrm>
        </p:spPr>
        <p:txBody>
          <a:bodyPr/>
          <a:lstStyle/>
          <a:p>
            <a:r>
              <a:rPr lang="en-US" dirty="0" smtClean="0"/>
              <a:t>The state of the art proton gantry at PSI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1/17/2014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Dejan Trbojevic – FFAG'14 International Workshop on FFAG Accelerators @ 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D51BC-D578-6941-8C86-C25354AB5214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57200" y="1168804"/>
          <a:ext cx="8077901" cy="5324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5" name="Document" r:id="rId3" imgW="6705600" imgH="4419600" progId="Word.Document.12">
                  <p:link updateAutomatic="1"/>
                </p:oleObj>
              </mc:Choice>
              <mc:Fallback>
                <p:oleObj name="Document" r:id="rId3" imgW="6705600" imgH="44196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68804"/>
                        <a:ext cx="8077901" cy="5324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28638</TotalTime>
  <Words>2102</Words>
  <Application>Microsoft Macintosh PowerPoint</Application>
  <PresentationFormat>On-screen Show (4:3)</PresentationFormat>
  <Paragraphs>321</Paragraphs>
  <Slides>33</Slides>
  <Notes>5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Office Theme</vt:lpstr>
      <vt:lpstr>130.199.104.141:Users:dejan:Documents:PATENT:SCANNER:Scanner-December5-2011.doc!OLE_LINK2</vt:lpstr>
      <vt:lpstr>130.199.104.141:Users:dejan:Documents:PATENT:SCANNER:Scanner-December5-2011.doc!OLE_LINK3</vt:lpstr>
      <vt:lpstr>130.199.104.141:Users:dejan:Documents:PATENT:SCANNER:Scanner-December5-2011.doc!OLE_LINK4</vt:lpstr>
      <vt:lpstr>Equation</vt:lpstr>
      <vt:lpstr>NS-FFAG GANTRY DESIGN</vt:lpstr>
      <vt:lpstr>INTRODUCTION</vt:lpstr>
      <vt:lpstr>PowerPoint Presentation</vt:lpstr>
      <vt:lpstr>Lawrence equation</vt:lpstr>
      <vt:lpstr>Scanning above the patient</vt:lpstr>
      <vt:lpstr>Spill extraction</vt:lpstr>
      <vt:lpstr>Construction of the gantry</vt:lpstr>
      <vt:lpstr>PowerPoint Presentation</vt:lpstr>
      <vt:lpstr>The state of the art proton gantry at PSI</vt:lpstr>
      <vt:lpstr>SAD – SOURCE-TO-AXIS-DISTANCE Scanning system: applied for patent by BNL</vt:lpstr>
      <vt:lpstr>SCALING VS. NON-SCALING FFAG</vt:lpstr>
      <vt:lpstr>Range of momentum = range kinetic energy</vt:lpstr>
      <vt:lpstr>State of the art C-gantry at Heidelberg</vt:lpstr>
      <vt:lpstr>PowerPoint Presentation</vt:lpstr>
      <vt:lpstr>Carbon Ek=400 MeV/u   Br = 6.35 Tm ( q= Bl/Br ) Warm iron magnets:     B=1.6 T  then   r ~ 4.0 m Superconducting magnets   B=3.2 T  then   r ~ 2.0 m</vt:lpstr>
      <vt:lpstr>Reducing the size and weight of the carbon gantry(135 tons 2 tons) with fixed field </vt:lpstr>
      <vt:lpstr>Three Dimensional picture</vt:lpstr>
      <vt:lpstr>Amplitude functions in the carbon gantry</vt:lpstr>
      <vt:lpstr>Magnetic field required in the pipe and estimated maximum field in the coils</vt:lpstr>
      <vt:lpstr>AML combined function magnet design</vt:lpstr>
      <vt:lpstr>BNL- combined function magnet design</vt:lpstr>
      <vt:lpstr>Tracking particles in the carbon gantry for the  energy range of 210-400 MeV/u </vt:lpstr>
      <vt:lpstr>CARBON GANTRY h=4.091m  without magnification</vt:lpstr>
      <vt:lpstr>CARBON GANTRY height 4.091m  5X magnification, scanning ±10 cm</vt:lpstr>
      <vt:lpstr>Concepts</vt:lpstr>
      <vt:lpstr>Replacing the large magnet</vt:lpstr>
      <vt:lpstr>PowerPoint Presentation</vt:lpstr>
      <vt:lpstr>CRYO-COOLERS: reliable, maintenance free, easy to operate</vt:lpstr>
      <vt:lpstr>NS-FFAG gantry with permanent magnets </vt:lpstr>
      <vt:lpstr>Halbach Permanent Magnets</vt:lpstr>
      <vt:lpstr>What is innovative? The extreme focusing</vt:lpstr>
      <vt:lpstr>Permanent Halbach Magnet  NS-FFAG Proton Gantry</vt:lpstr>
      <vt:lpstr>SUMMARY: 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Dejan  Trbojevic</dc:creator>
  <cp:lastModifiedBy>Dejan Trbojevic</cp:lastModifiedBy>
  <cp:revision>221</cp:revision>
  <cp:lastPrinted>2011-12-22T14:17:08Z</cp:lastPrinted>
  <dcterms:created xsi:type="dcterms:W3CDTF">2012-01-05T15:46:04Z</dcterms:created>
  <dcterms:modified xsi:type="dcterms:W3CDTF">2014-09-25T13:04:43Z</dcterms:modified>
</cp:coreProperties>
</file>