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1"/>
  </p:sldMasterIdLst>
  <p:notesMasterIdLst>
    <p:notesMasterId r:id="rId41"/>
  </p:notesMasterIdLst>
  <p:handoutMasterIdLst>
    <p:handoutMasterId r:id="rId42"/>
  </p:handoutMasterIdLst>
  <p:sldIdLst>
    <p:sldId id="352" r:id="rId2"/>
    <p:sldId id="256" r:id="rId3"/>
    <p:sldId id="368" r:id="rId4"/>
    <p:sldId id="313" r:id="rId5"/>
    <p:sldId id="391" r:id="rId6"/>
    <p:sldId id="349" r:id="rId7"/>
    <p:sldId id="353" r:id="rId8"/>
    <p:sldId id="370" r:id="rId9"/>
    <p:sldId id="359" r:id="rId10"/>
    <p:sldId id="354" r:id="rId11"/>
    <p:sldId id="355" r:id="rId12"/>
    <p:sldId id="363" r:id="rId13"/>
    <p:sldId id="291" r:id="rId14"/>
    <p:sldId id="387" r:id="rId15"/>
    <p:sldId id="338" r:id="rId16"/>
    <p:sldId id="389" r:id="rId17"/>
    <p:sldId id="388" r:id="rId18"/>
    <p:sldId id="390" r:id="rId19"/>
    <p:sldId id="365" r:id="rId20"/>
    <p:sldId id="299" r:id="rId21"/>
    <p:sldId id="364" r:id="rId22"/>
    <p:sldId id="385" r:id="rId23"/>
    <p:sldId id="386" r:id="rId24"/>
    <p:sldId id="393" r:id="rId25"/>
    <p:sldId id="380" r:id="rId26"/>
    <p:sldId id="373" r:id="rId27"/>
    <p:sldId id="339" r:id="rId28"/>
    <p:sldId id="336" r:id="rId29"/>
    <p:sldId id="371" r:id="rId30"/>
    <p:sldId id="396" r:id="rId31"/>
    <p:sldId id="374" r:id="rId32"/>
    <p:sldId id="379" r:id="rId33"/>
    <p:sldId id="366" r:id="rId34"/>
    <p:sldId id="375" r:id="rId35"/>
    <p:sldId id="376" r:id="rId36"/>
    <p:sldId id="397" r:id="rId37"/>
    <p:sldId id="323" r:id="rId38"/>
    <p:sldId id="344" r:id="rId39"/>
    <p:sldId id="398"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3399"/>
    <a:srgbClr val="F8DB08"/>
    <a:srgbClr val="04AC98"/>
    <a:srgbClr val="CC0099"/>
    <a:srgbClr val="990099"/>
    <a:srgbClr val="FFCCFF"/>
    <a:srgbClr val="568BD8"/>
    <a:srgbClr val="FFE7FF"/>
    <a:srgbClr val="F8EF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03" autoAdjust="0"/>
    <p:restoredTop sz="94660"/>
  </p:normalViewPr>
  <p:slideViewPr>
    <p:cSldViewPr snapToGrid="0">
      <p:cViewPr varScale="1">
        <p:scale>
          <a:sx n="124" d="100"/>
          <a:sy n="124" d="100"/>
        </p:scale>
        <p:origin x="138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A2DFF7-3B4B-4BAD-A62D-77C6E3FBB738}" type="datetimeFigureOut">
              <a:rPr lang="en-US" smtClean="0"/>
              <a:t>10/9/19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5605EF-7FC1-41B8-B3F0-EAB01EB74845}" type="slidenum">
              <a:rPr lang="en-US" smtClean="0"/>
              <a:t>‹#›</a:t>
            </a:fld>
            <a:endParaRPr lang="en-US"/>
          </a:p>
        </p:txBody>
      </p:sp>
    </p:spTree>
    <p:extLst>
      <p:ext uri="{BB962C8B-B14F-4D97-AF65-F5344CB8AC3E}">
        <p14:creationId xmlns:p14="http://schemas.microsoft.com/office/powerpoint/2010/main" val="12593507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7C8357-066E-4507-8773-5CBBB697E7EB}" type="datetimeFigureOut">
              <a:rPr lang="en-US" smtClean="0"/>
              <a:t>10/9/19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DEF806-5F22-44B6-9CBA-3FBF2E23765D}" type="slidenum">
              <a:rPr lang="en-US" smtClean="0"/>
              <a:t>‹#›</a:t>
            </a:fld>
            <a:endParaRPr lang="en-US"/>
          </a:p>
        </p:txBody>
      </p:sp>
    </p:spTree>
    <p:extLst>
      <p:ext uri="{BB962C8B-B14F-4D97-AF65-F5344CB8AC3E}">
        <p14:creationId xmlns:p14="http://schemas.microsoft.com/office/powerpoint/2010/main" val="457056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DEF806-5F22-44B6-9CBA-3FBF2E23765D}" type="slidenum">
              <a:rPr lang="en-US" smtClean="0"/>
              <a:t>1</a:t>
            </a:fld>
            <a:endParaRPr lang="en-US"/>
          </a:p>
        </p:txBody>
      </p:sp>
    </p:spTree>
    <p:extLst>
      <p:ext uri="{BB962C8B-B14F-4D97-AF65-F5344CB8AC3E}">
        <p14:creationId xmlns:p14="http://schemas.microsoft.com/office/powerpoint/2010/main" val="4146013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DEF806-5F22-44B6-9CBA-3FBF2E23765D}" type="slidenum">
              <a:rPr lang="en-US" smtClean="0"/>
              <a:t>12</a:t>
            </a:fld>
            <a:endParaRPr lang="en-US"/>
          </a:p>
        </p:txBody>
      </p:sp>
    </p:spTree>
    <p:extLst>
      <p:ext uri="{BB962C8B-B14F-4D97-AF65-F5344CB8AC3E}">
        <p14:creationId xmlns:p14="http://schemas.microsoft.com/office/powerpoint/2010/main" val="4023378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DEF806-5F22-44B6-9CBA-3FBF2E23765D}" type="slidenum">
              <a:rPr lang="en-US" smtClean="0"/>
              <a:t>19</a:t>
            </a:fld>
            <a:endParaRPr lang="en-US"/>
          </a:p>
        </p:txBody>
      </p:sp>
    </p:spTree>
    <p:extLst>
      <p:ext uri="{BB962C8B-B14F-4D97-AF65-F5344CB8AC3E}">
        <p14:creationId xmlns:p14="http://schemas.microsoft.com/office/powerpoint/2010/main" val="3737828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DEF806-5F22-44B6-9CBA-3FBF2E23765D}" type="slidenum">
              <a:rPr lang="en-US" smtClean="0"/>
              <a:t>2</a:t>
            </a:fld>
            <a:endParaRPr lang="en-US"/>
          </a:p>
        </p:txBody>
      </p:sp>
    </p:spTree>
    <p:extLst>
      <p:ext uri="{BB962C8B-B14F-4D97-AF65-F5344CB8AC3E}">
        <p14:creationId xmlns:p14="http://schemas.microsoft.com/office/powerpoint/2010/main" val="4249611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DEF806-5F22-44B6-9CBA-3FBF2E23765D}" type="slidenum">
              <a:rPr lang="en-US" smtClean="0"/>
              <a:t>3</a:t>
            </a:fld>
            <a:endParaRPr lang="en-US"/>
          </a:p>
        </p:txBody>
      </p:sp>
    </p:spTree>
    <p:extLst>
      <p:ext uri="{BB962C8B-B14F-4D97-AF65-F5344CB8AC3E}">
        <p14:creationId xmlns:p14="http://schemas.microsoft.com/office/powerpoint/2010/main" val="2282371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DEF806-5F22-44B6-9CBA-3FBF2E23765D}" type="slidenum">
              <a:rPr lang="en-US" smtClean="0"/>
              <a:t>4</a:t>
            </a:fld>
            <a:endParaRPr lang="en-US"/>
          </a:p>
        </p:txBody>
      </p:sp>
    </p:spTree>
    <p:extLst>
      <p:ext uri="{BB962C8B-B14F-4D97-AF65-F5344CB8AC3E}">
        <p14:creationId xmlns:p14="http://schemas.microsoft.com/office/powerpoint/2010/main" val="2738974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DEF806-5F22-44B6-9CBA-3FBF2E23765D}" type="slidenum">
              <a:rPr lang="en-US" smtClean="0"/>
              <a:t>5</a:t>
            </a:fld>
            <a:endParaRPr lang="en-US"/>
          </a:p>
        </p:txBody>
      </p:sp>
    </p:spTree>
    <p:extLst>
      <p:ext uri="{BB962C8B-B14F-4D97-AF65-F5344CB8AC3E}">
        <p14:creationId xmlns:p14="http://schemas.microsoft.com/office/powerpoint/2010/main" val="1762104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DEF806-5F22-44B6-9CBA-3FBF2E23765D}" type="slidenum">
              <a:rPr lang="en-US" smtClean="0"/>
              <a:t>6</a:t>
            </a:fld>
            <a:endParaRPr lang="en-US"/>
          </a:p>
        </p:txBody>
      </p:sp>
    </p:spTree>
    <p:extLst>
      <p:ext uri="{BB962C8B-B14F-4D97-AF65-F5344CB8AC3E}">
        <p14:creationId xmlns:p14="http://schemas.microsoft.com/office/powerpoint/2010/main" val="418901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DEF806-5F22-44B6-9CBA-3FBF2E23765D}" type="slidenum">
              <a:rPr lang="en-US" smtClean="0"/>
              <a:t>7</a:t>
            </a:fld>
            <a:endParaRPr lang="en-US"/>
          </a:p>
        </p:txBody>
      </p:sp>
    </p:spTree>
    <p:extLst>
      <p:ext uri="{BB962C8B-B14F-4D97-AF65-F5344CB8AC3E}">
        <p14:creationId xmlns:p14="http://schemas.microsoft.com/office/powerpoint/2010/main" val="2234312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DEF806-5F22-44B6-9CBA-3FBF2E23765D}" type="slidenum">
              <a:rPr lang="en-US" smtClean="0"/>
              <a:t>8</a:t>
            </a:fld>
            <a:endParaRPr lang="en-US"/>
          </a:p>
        </p:txBody>
      </p:sp>
    </p:spTree>
    <p:extLst>
      <p:ext uri="{BB962C8B-B14F-4D97-AF65-F5344CB8AC3E}">
        <p14:creationId xmlns:p14="http://schemas.microsoft.com/office/powerpoint/2010/main" val="3967049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DEF806-5F22-44B6-9CBA-3FBF2E23765D}" type="slidenum">
              <a:rPr lang="en-US" smtClean="0"/>
              <a:t>9</a:t>
            </a:fld>
            <a:endParaRPr lang="en-US"/>
          </a:p>
        </p:txBody>
      </p:sp>
    </p:spTree>
    <p:extLst>
      <p:ext uri="{BB962C8B-B14F-4D97-AF65-F5344CB8AC3E}">
        <p14:creationId xmlns:p14="http://schemas.microsoft.com/office/powerpoint/2010/main" val="653362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OLESYA SARAJLIC</a:t>
            </a:r>
            <a:endParaRPr lang="en-US" dirty="0"/>
          </a:p>
        </p:txBody>
      </p:sp>
      <p:sp>
        <p:nvSpPr>
          <p:cNvPr id="5" name="Footer Placeholder 4"/>
          <p:cNvSpPr>
            <a:spLocks noGrp="1"/>
          </p:cNvSpPr>
          <p:nvPr>
            <p:ph type="ftr" sz="quarter" idx="11"/>
          </p:nvPr>
        </p:nvSpPr>
        <p:spPr/>
        <p:txBody>
          <a:bodyPr/>
          <a:lstStyle/>
          <a:p>
            <a:r>
              <a:rPr lang="en-US"/>
              <a:t>INAUGURAL WORKSHOP ON APPLICATIONS OF COSMIC RAY MEASUREMENTS</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2794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OLESYA SARAJLIC</a:t>
            </a:r>
            <a:endParaRPr lang="en-US" dirty="0"/>
          </a:p>
        </p:txBody>
      </p:sp>
      <p:sp>
        <p:nvSpPr>
          <p:cNvPr id="5" name="Footer Placeholder 4"/>
          <p:cNvSpPr>
            <a:spLocks noGrp="1"/>
          </p:cNvSpPr>
          <p:nvPr>
            <p:ph type="ftr" sz="quarter" idx="11"/>
          </p:nvPr>
        </p:nvSpPr>
        <p:spPr/>
        <p:txBody>
          <a:bodyPr/>
          <a:lstStyle/>
          <a:p>
            <a:r>
              <a:rPr lang="en-US"/>
              <a:t>INAUGURAL WORKSHOP ON APPLICATIONS OF COSMIC RAY MEASUREMENTS</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3775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OLESYA SARAJLIC</a:t>
            </a:r>
            <a:endParaRPr lang="en-US" dirty="0"/>
          </a:p>
        </p:txBody>
      </p:sp>
      <p:sp>
        <p:nvSpPr>
          <p:cNvPr id="5" name="Footer Placeholder 4"/>
          <p:cNvSpPr>
            <a:spLocks noGrp="1"/>
          </p:cNvSpPr>
          <p:nvPr>
            <p:ph type="ftr" sz="quarter" idx="11"/>
          </p:nvPr>
        </p:nvSpPr>
        <p:spPr/>
        <p:txBody>
          <a:bodyPr/>
          <a:lstStyle/>
          <a:p>
            <a:r>
              <a:rPr lang="en-US"/>
              <a:t>INAUGURAL WORKSHOP ON APPLICATIONS OF COSMIC RAY MEASUREMENTS</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53111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OLESYA SARAJLIC</a:t>
            </a:r>
            <a:endParaRPr lang="en-US" dirty="0"/>
          </a:p>
        </p:txBody>
      </p:sp>
      <p:sp>
        <p:nvSpPr>
          <p:cNvPr id="5" name="Footer Placeholder 4"/>
          <p:cNvSpPr>
            <a:spLocks noGrp="1"/>
          </p:cNvSpPr>
          <p:nvPr>
            <p:ph type="ftr" sz="quarter" idx="11"/>
          </p:nvPr>
        </p:nvSpPr>
        <p:spPr/>
        <p:txBody>
          <a:bodyPr/>
          <a:lstStyle/>
          <a:p>
            <a:r>
              <a:rPr lang="en-US"/>
              <a:t>INAUGURAL WORKSHOP ON APPLICATIONS OF COSMIC RAY MEASUREMENTS</a:t>
            </a:r>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smtClean="0"/>
              <a:t>‹#›</a:t>
            </a:fld>
            <a:endParaRPr lang="en-US" dirty="0"/>
          </a:p>
        </p:txBody>
      </p:sp>
    </p:spTree>
    <p:extLst>
      <p:ext uri="{BB962C8B-B14F-4D97-AF65-F5344CB8AC3E}">
        <p14:creationId xmlns:p14="http://schemas.microsoft.com/office/powerpoint/2010/main" val="4103368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OLESYA SARAJLIC</a:t>
            </a:r>
            <a:endParaRPr lang="en-US" dirty="0"/>
          </a:p>
        </p:txBody>
      </p:sp>
      <p:sp>
        <p:nvSpPr>
          <p:cNvPr id="5" name="Footer Placeholder 4"/>
          <p:cNvSpPr>
            <a:spLocks noGrp="1"/>
          </p:cNvSpPr>
          <p:nvPr>
            <p:ph type="ftr" sz="quarter" idx="11"/>
          </p:nvPr>
        </p:nvSpPr>
        <p:spPr/>
        <p:txBody>
          <a:bodyPr/>
          <a:lstStyle/>
          <a:p>
            <a:r>
              <a:rPr lang="en-US"/>
              <a:t>INAUGURAL WORKSHOP ON APPLICATIONS OF COSMIC RAY MEASUREMENTS</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870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OLESYA SARAJLIC</a:t>
            </a:r>
            <a:endParaRPr lang="en-US" dirty="0"/>
          </a:p>
        </p:txBody>
      </p:sp>
      <p:sp>
        <p:nvSpPr>
          <p:cNvPr id="6" name="Footer Placeholder 5"/>
          <p:cNvSpPr>
            <a:spLocks noGrp="1"/>
          </p:cNvSpPr>
          <p:nvPr>
            <p:ph type="ftr" sz="quarter" idx="11"/>
          </p:nvPr>
        </p:nvSpPr>
        <p:spPr/>
        <p:txBody>
          <a:bodyPr/>
          <a:lstStyle/>
          <a:p>
            <a:r>
              <a:rPr lang="en-US"/>
              <a:t>INAUGURAL WORKSHOP ON APPLICATIONS OF COSMIC RAY MEASUREMENTS</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57719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OLESYA SARAJLIC</a:t>
            </a:r>
            <a:endParaRPr lang="en-US" dirty="0"/>
          </a:p>
        </p:txBody>
      </p:sp>
      <p:sp>
        <p:nvSpPr>
          <p:cNvPr id="8" name="Footer Placeholder 7"/>
          <p:cNvSpPr>
            <a:spLocks noGrp="1"/>
          </p:cNvSpPr>
          <p:nvPr>
            <p:ph type="ftr" sz="quarter" idx="11"/>
          </p:nvPr>
        </p:nvSpPr>
        <p:spPr/>
        <p:txBody>
          <a:bodyPr/>
          <a:lstStyle/>
          <a:p>
            <a:r>
              <a:rPr lang="en-US"/>
              <a:t>INAUGURAL WORKSHOP ON APPLICATIONS OF COSMIC RAY MEASUREMENTS</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4521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OLESYA SARAJLIC</a:t>
            </a:r>
            <a:endParaRPr lang="en-US" dirty="0"/>
          </a:p>
        </p:txBody>
      </p:sp>
      <p:sp>
        <p:nvSpPr>
          <p:cNvPr id="4" name="Footer Placeholder 3"/>
          <p:cNvSpPr>
            <a:spLocks noGrp="1"/>
          </p:cNvSpPr>
          <p:nvPr>
            <p:ph type="ftr" sz="quarter" idx="11"/>
          </p:nvPr>
        </p:nvSpPr>
        <p:spPr/>
        <p:txBody>
          <a:bodyPr/>
          <a:lstStyle/>
          <a:p>
            <a:r>
              <a:rPr lang="en-US"/>
              <a:t>INAUGURAL WORKSHOP ON APPLICATIONS OF COSMIC RAY MEASUREMENTS</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4590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OLESYA SARAJLIC</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INAUGURAL WORKSHOP ON APPLICATIONS OF COSMIC RAY MEASUREMENTS</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88658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r>
              <a:rPr lang="en-US"/>
              <a:t>OLESYA SARAJLIC</a:t>
            </a:r>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t>INAUGURAL WORKSHOP ON APPLICATIONS OF COSMIC RAY MEASUREMENTS</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42869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r>
              <a:rPr lang="en-US"/>
              <a:t>OLESYA SARAJLIC</a:t>
            </a:r>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r>
              <a:rPr lang="en-US"/>
              <a:t>INAUGURAL WORKSHOP ON APPLICATIONS OF COSMIC RAY MEASUREMENTS</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3388163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r>
              <a:rPr lang="en-US"/>
              <a:t>OLESYA SARAJLIC</a:t>
            </a:r>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INAUGURAL WORKSHOP ON APPLICATIONS OF COSMIC RAY MEASUREMENTS</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950050"/>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cs typeface="Adobe Arabic" panose="02040503050201020203" pitchFamily="18" charset="-78"/>
              </a:rPr>
              <a:t>OLESYA SARAJLIC</a:t>
            </a:r>
            <a:endParaRPr lang="en-US" sz="1000" dirty="0">
              <a:latin typeface="Adobe Fangsong Std R" panose="02020400000000000000" pitchFamily="18" charset="-128"/>
              <a:ea typeface="Adobe Fangsong Std R" panose="02020400000000000000" pitchFamily="18" charset="-128"/>
              <a:cs typeface="Adobe Arabic" panose="02040503050201020203" pitchFamily="18" charset="-7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cs typeface="Adobe Arabic" panose="02040503050201020203" pitchFamily="18" charset="-7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cs typeface="Adobe Arabic" panose="02040503050201020203" pitchFamily="18" charset="-78"/>
            </a:endParaRPr>
          </a:p>
        </p:txBody>
      </p:sp>
      <p:sp>
        <p:nvSpPr>
          <p:cNvPr id="4" name="Slide Number Placeholder 3"/>
          <p:cNvSpPr>
            <a:spLocks noGrp="1"/>
          </p:cNvSpPr>
          <p:nvPr>
            <p:ph type="sldNum" sz="quarter" idx="12"/>
          </p:nvPr>
        </p:nvSpPr>
        <p:spPr/>
        <p:txBody>
          <a:bodyPr/>
          <a:lstStyle/>
          <a:p>
            <a:fld id="{4FAB73BC-B049-4115-A692-8D63A059BFB8}" type="slidenum">
              <a:rPr lang="en-US" sz="1000" smtClean="0">
                <a:latin typeface="Adobe Fangsong Std R" panose="02020400000000000000" pitchFamily="18" charset="-128"/>
                <a:ea typeface="Adobe Fangsong Std R" panose="02020400000000000000" pitchFamily="18" charset="-128"/>
                <a:cs typeface="Adobe Arabic" panose="02040503050201020203" pitchFamily="18" charset="-78"/>
              </a:rPr>
              <a:pPr/>
              <a:t>1</a:t>
            </a:fld>
            <a:endParaRPr lang="en-US" sz="1000" dirty="0">
              <a:latin typeface="Adobe Fangsong Std R" panose="02020400000000000000" pitchFamily="18" charset="-128"/>
              <a:ea typeface="Adobe Fangsong Std R" panose="02020400000000000000" pitchFamily="18" charset="-128"/>
              <a:cs typeface="Adobe Arabic" panose="02040503050201020203" pitchFamily="18" charset="-78"/>
            </a:endParaRPr>
          </a:p>
        </p:txBody>
      </p:sp>
      <p:pic>
        <p:nvPicPr>
          <p:cNvPr id="7" name="Earth_BeltsPlasmapauseParticl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196334"/>
            <a:ext cx="9144000" cy="5143500"/>
          </a:xfrm>
          <a:prstGeom prst="rect">
            <a:avLst/>
          </a:prstGeom>
        </p:spPr>
      </p:pic>
      <p:sp>
        <p:nvSpPr>
          <p:cNvPr id="8" name="Rectangle 7"/>
          <p:cNvSpPr/>
          <p:nvPr/>
        </p:nvSpPr>
        <p:spPr>
          <a:xfrm>
            <a:off x="470080" y="54721"/>
            <a:ext cx="8203842" cy="1077218"/>
          </a:xfrm>
          <a:prstGeom prst="rect">
            <a:avLst/>
          </a:prstGeom>
        </p:spPr>
        <p:txBody>
          <a:bodyPr wrap="square">
            <a:spAutoFit/>
          </a:bodyPr>
          <a:lstStyle/>
          <a:p>
            <a:pPr algn="ctr"/>
            <a:r>
              <a:rPr lang="en-US" sz="3600" dirty="0">
                <a:solidFill>
                  <a:srgbClr val="FF6600"/>
                </a:solidFill>
                <a:latin typeface="Adobe Fangsong Std R" panose="02020400000000000000" pitchFamily="18" charset="-128"/>
                <a:ea typeface="Adobe Fangsong Std R" panose="02020400000000000000" pitchFamily="18" charset="-128"/>
              </a:rPr>
              <a:t>Radiation Belts &amp; </a:t>
            </a:r>
            <a:r>
              <a:rPr lang="en-US" sz="3600" dirty="0" err="1">
                <a:solidFill>
                  <a:srgbClr val="FF6600"/>
                </a:solidFill>
                <a:latin typeface="Adobe Fangsong Std R" panose="02020400000000000000" pitchFamily="18" charset="-128"/>
                <a:ea typeface="Adobe Fangsong Std R" panose="02020400000000000000" pitchFamily="18" charset="-128"/>
              </a:rPr>
              <a:t>Plasmapause</a:t>
            </a:r>
            <a:endParaRPr lang="en-US" sz="3600" dirty="0">
              <a:solidFill>
                <a:srgbClr val="FF6600"/>
              </a:solidFill>
              <a:latin typeface="Adobe Fangsong Std R" panose="02020400000000000000" pitchFamily="18" charset="-128"/>
              <a:ea typeface="Adobe Fangsong Std R" panose="02020400000000000000" pitchFamily="18" charset="-128"/>
            </a:endParaRPr>
          </a:p>
          <a:p>
            <a:pPr algn="ctr"/>
            <a:r>
              <a:rPr lang="en-US" sz="2800" dirty="0">
                <a:solidFill>
                  <a:schemeClr val="tx1">
                    <a:lumMod val="65000"/>
                  </a:schemeClr>
                </a:solidFill>
                <a:latin typeface="Adobe Fangsong Std R" panose="02020400000000000000" pitchFamily="18" charset="-128"/>
                <a:ea typeface="Adobe Fangsong Std R" panose="02020400000000000000" pitchFamily="18" charset="-128"/>
              </a:rPr>
              <a:t>svs.gsfc.nasa.gov</a:t>
            </a:r>
          </a:p>
        </p:txBody>
      </p:sp>
    </p:spTree>
    <p:extLst>
      <p:ext uri="{BB962C8B-B14F-4D97-AF65-F5344CB8AC3E}">
        <p14:creationId xmlns:p14="http://schemas.microsoft.com/office/powerpoint/2010/main" val="205931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4" name="Slide Number Placeholder 3"/>
          <p:cNvSpPr>
            <a:spLocks noGrp="1"/>
          </p:cNvSpPr>
          <p:nvPr>
            <p:ph type="sldNum" sz="quarter" idx="12"/>
          </p:nvPr>
        </p:nvSpPr>
        <p:spPr/>
        <p:txBody>
          <a:bodyPr/>
          <a:lstStyle/>
          <a:p>
            <a:fld id="{4FAB73BC-B049-4115-A692-8D63A059BFB8}" type="slidenum">
              <a:rPr lang="en-US" sz="1000" smtClean="0">
                <a:latin typeface="Adobe Fangsong Std R" panose="02020400000000000000" pitchFamily="18" charset="-128"/>
                <a:ea typeface="Adobe Fangsong Std R" panose="02020400000000000000" pitchFamily="18" charset="-128"/>
              </a:rPr>
              <a:pPr/>
              <a:t>10</a:t>
            </a:fld>
            <a:endParaRPr lang="en-US" sz="1000" dirty="0">
              <a:latin typeface="Adobe Fangsong Std R" panose="02020400000000000000" pitchFamily="18" charset="-128"/>
              <a:ea typeface="Adobe Fangsong Std R" panose="02020400000000000000" pitchFamily="18" charset="-128"/>
            </a:endParaRPr>
          </a:p>
        </p:txBody>
      </p:sp>
      <p:sp>
        <p:nvSpPr>
          <p:cNvPr id="5" name="Rectangle 4"/>
          <p:cNvSpPr/>
          <p:nvPr/>
        </p:nvSpPr>
        <p:spPr>
          <a:xfrm>
            <a:off x="2308432" y="166284"/>
            <a:ext cx="5351145" cy="646331"/>
          </a:xfrm>
          <a:prstGeom prst="rect">
            <a:avLst/>
          </a:prstGeom>
        </p:spPr>
        <p:txBody>
          <a:bodyPr wrap="none">
            <a:spAutoFit/>
          </a:bodyPr>
          <a:lstStyle/>
          <a:p>
            <a:r>
              <a:rPr lang="en-US" sz="3600" b="1" u="sng" dirty="0">
                <a:solidFill>
                  <a:schemeClr val="accent2">
                    <a:lumMod val="75000"/>
                  </a:schemeClr>
                </a:solidFill>
                <a:latin typeface="Adobe Fangsong Std R" panose="02020400000000000000" pitchFamily="18" charset="-128"/>
                <a:ea typeface="Adobe Fangsong Std R" panose="02020400000000000000" pitchFamily="18" charset="-128"/>
              </a:rPr>
              <a:t>Cosmic ray composition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062" y="812615"/>
            <a:ext cx="7026182" cy="5392978"/>
          </a:xfrm>
          <a:prstGeom prst="rect">
            <a:avLst/>
          </a:prstGeom>
        </p:spPr>
      </p:pic>
      <p:grpSp>
        <p:nvGrpSpPr>
          <p:cNvPr id="9" name="Group 8"/>
          <p:cNvGrpSpPr/>
          <p:nvPr/>
        </p:nvGrpSpPr>
        <p:grpSpPr>
          <a:xfrm>
            <a:off x="4379495" y="760607"/>
            <a:ext cx="4764505" cy="5444986"/>
            <a:chOff x="4379495" y="760607"/>
            <a:chExt cx="4764505" cy="5444986"/>
          </a:xfrm>
        </p:grpSpPr>
        <p:pic>
          <p:nvPicPr>
            <p:cNvPr id="7" name="Picture 6"/>
            <p:cNvPicPr>
              <a:picLocks noChangeAspect="1"/>
            </p:cNvPicPr>
            <p:nvPr/>
          </p:nvPicPr>
          <p:blipFill>
            <a:blip r:embed="rId3"/>
            <a:stretch>
              <a:fillRect/>
            </a:stretch>
          </p:blipFill>
          <p:spPr>
            <a:xfrm>
              <a:off x="4379495" y="812615"/>
              <a:ext cx="4764505" cy="5392978"/>
            </a:xfrm>
            <a:prstGeom prst="rect">
              <a:avLst/>
            </a:prstGeom>
          </p:spPr>
        </p:pic>
        <p:sp>
          <p:nvSpPr>
            <p:cNvPr id="8" name="Rectangle 7"/>
            <p:cNvSpPr/>
            <p:nvPr/>
          </p:nvSpPr>
          <p:spPr>
            <a:xfrm>
              <a:off x="5314175" y="760607"/>
              <a:ext cx="3645947" cy="253916"/>
            </a:xfrm>
            <a:prstGeom prst="rect">
              <a:avLst/>
            </a:prstGeom>
          </p:spPr>
          <p:txBody>
            <a:bodyPr wrap="square">
              <a:spAutoFit/>
            </a:bodyPr>
            <a:lstStyle/>
            <a:p>
              <a:r>
                <a:rPr lang="en-US" sz="1000" dirty="0">
                  <a:solidFill>
                    <a:schemeClr val="tx1">
                      <a:lumMod val="50000"/>
                    </a:schemeClr>
                  </a:solidFill>
                  <a:latin typeface="CMR10"/>
                </a:rPr>
                <a:t>K.A. Olive </a:t>
              </a:r>
              <a:r>
                <a:rPr lang="en-US" sz="1000" dirty="0">
                  <a:solidFill>
                    <a:schemeClr val="tx1">
                      <a:lumMod val="50000"/>
                    </a:schemeClr>
                  </a:solidFill>
                  <a:latin typeface="CMTI10"/>
                </a:rPr>
                <a:t>et al. </a:t>
              </a:r>
              <a:r>
                <a:rPr lang="en-US" sz="1000" dirty="0">
                  <a:solidFill>
                    <a:schemeClr val="tx1">
                      <a:lumMod val="50000"/>
                    </a:schemeClr>
                  </a:solidFill>
                  <a:latin typeface="CMR10"/>
                </a:rPr>
                <a:t>(PDG), Chin. Phys. C, </a:t>
              </a:r>
              <a:r>
                <a:rPr lang="en-US" sz="1000" dirty="0">
                  <a:solidFill>
                    <a:schemeClr val="tx1">
                      <a:lumMod val="50000"/>
                    </a:schemeClr>
                  </a:solidFill>
                  <a:latin typeface="CMBX10"/>
                </a:rPr>
                <a:t>38</a:t>
              </a:r>
              <a:r>
                <a:rPr lang="en-US" sz="1000" dirty="0">
                  <a:solidFill>
                    <a:schemeClr val="tx1">
                      <a:lumMod val="50000"/>
                    </a:schemeClr>
                  </a:solidFill>
                  <a:latin typeface="CMR10"/>
                </a:rPr>
                <a:t>, 090001 (2014)</a:t>
              </a:r>
              <a:endParaRPr lang="en-US" sz="1000" dirty="0">
                <a:solidFill>
                  <a:schemeClr val="tx1">
                    <a:lumMod val="50000"/>
                  </a:schemeClr>
                </a:solidFill>
              </a:endParaRPr>
            </a:p>
          </p:txBody>
        </p:sp>
      </p:grpSp>
      <p:sp>
        <p:nvSpPr>
          <p:cNvPr id="10" name="Rectangle 9"/>
          <p:cNvSpPr/>
          <p:nvPr/>
        </p:nvSpPr>
        <p:spPr>
          <a:xfrm>
            <a:off x="22432" y="1135780"/>
            <a:ext cx="4572000" cy="646331"/>
          </a:xfrm>
          <a:prstGeom prst="rect">
            <a:avLst/>
          </a:prstGeom>
        </p:spPr>
        <p:txBody>
          <a:bodyPr>
            <a:spAutoFit/>
          </a:bodyPr>
          <a:lstStyle/>
          <a:p>
            <a:pPr algn="ctr"/>
            <a:r>
              <a:rPr lang="en-US" dirty="0">
                <a:solidFill>
                  <a:srgbClr val="FF6600"/>
                </a:solidFill>
                <a:latin typeface="Adobe Fangsong Std R" panose="02020400000000000000" pitchFamily="18" charset="-128"/>
                <a:ea typeface="Adobe Fangsong Std R" panose="02020400000000000000" pitchFamily="18" charset="-128"/>
              </a:rPr>
              <a:t>~ 79% of primary nucleons are protons </a:t>
            </a:r>
          </a:p>
          <a:p>
            <a:pPr algn="ctr"/>
            <a:r>
              <a:rPr lang="en-US" dirty="0">
                <a:solidFill>
                  <a:srgbClr val="FF6600"/>
                </a:solidFill>
                <a:latin typeface="Adobe Fangsong Std R" panose="02020400000000000000" pitchFamily="18" charset="-128"/>
                <a:ea typeface="Adobe Fangsong Std R" panose="02020400000000000000" pitchFamily="18" charset="-128"/>
              </a:rPr>
              <a:t>~ 70% of the rest are helium</a:t>
            </a:r>
          </a:p>
        </p:txBody>
      </p:sp>
      <p:sp>
        <p:nvSpPr>
          <p:cNvPr id="11" name="Rectangle 10"/>
          <p:cNvSpPr/>
          <p:nvPr/>
        </p:nvSpPr>
        <p:spPr>
          <a:xfrm>
            <a:off x="5102087" y="1014523"/>
            <a:ext cx="1563756" cy="960051"/>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113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6"/>
                                        </p:tgtEl>
                                      </p:cBhvr>
                                      <p:by x="60000" y="60000"/>
                                    </p:animScale>
                                  </p:childTnLst>
                                </p:cTn>
                              </p:par>
                            </p:childTnLst>
                          </p:cTn>
                        </p:par>
                        <p:par>
                          <p:cTn id="7" fill="hold">
                            <p:stCondLst>
                              <p:cond delay="1000"/>
                            </p:stCondLst>
                            <p:childTnLst>
                              <p:par>
                                <p:cTn id="8" presetID="42" presetClass="path" presetSubtype="0" accel="50000" decel="50000" fill="hold" nodeType="afterEffect">
                                  <p:stCondLst>
                                    <p:cond delay="0"/>
                                  </p:stCondLst>
                                  <p:childTnLst>
                                    <p:animMotion origin="layout" path="M -8.33333E-7 -4.07407E-6 L -0.32309 -4.07407E-6 " pathEditMode="relative" rAng="0" ptsTypes="AA">
                                      <p:cBhvr>
                                        <p:cTn id="9" dur="1000" fill="hold"/>
                                        <p:tgtEl>
                                          <p:spTgt spid="6"/>
                                        </p:tgtEl>
                                        <p:attrNameLst>
                                          <p:attrName>ppt_x</p:attrName>
                                          <p:attrName>ppt_y</p:attrName>
                                        </p:attrNameLst>
                                      </p:cBhvr>
                                      <p:rCtr x="-16163" y="0"/>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200"/>
                                        <p:tgtEl>
                                          <p:spTgt spid="9"/>
                                        </p:tgtEl>
                                      </p:cBhvr>
                                    </p:animEffect>
                                  </p:childTnLst>
                                </p:cTn>
                              </p:par>
                            </p:childTnLst>
                          </p:cTn>
                        </p:par>
                        <p:par>
                          <p:cTn id="14" fill="hold">
                            <p:stCondLst>
                              <p:cond delay="3200"/>
                            </p:stCondLst>
                            <p:childTnLst>
                              <p:par>
                                <p:cTn id="15" presetID="2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4" name="Slide Number Placeholder 3"/>
          <p:cNvSpPr>
            <a:spLocks noGrp="1"/>
          </p:cNvSpPr>
          <p:nvPr>
            <p:ph type="sldNum" sz="quarter" idx="12"/>
          </p:nvPr>
        </p:nvSpPr>
        <p:spPr/>
        <p:txBody>
          <a:bodyPr/>
          <a:lstStyle/>
          <a:p>
            <a:fld id="{4FAB73BC-B049-4115-A692-8D63A059BFB8}" type="slidenum">
              <a:rPr lang="en-US" sz="1000" smtClean="0">
                <a:latin typeface="Adobe Fangsong Std R" panose="02020400000000000000" pitchFamily="18" charset="-128"/>
                <a:ea typeface="Adobe Fangsong Std R" panose="02020400000000000000" pitchFamily="18" charset="-128"/>
              </a:rPr>
              <a:pPr/>
              <a:t>11</a:t>
            </a:fld>
            <a:endParaRPr lang="en-US" sz="1000" dirty="0">
              <a:latin typeface="Adobe Fangsong Std R" panose="02020400000000000000" pitchFamily="18" charset="-128"/>
              <a:ea typeface="Adobe Fangsong Std R" panose="02020400000000000000" pitchFamily="18" charset="-128"/>
            </a:endParaRPr>
          </a:p>
        </p:txBody>
      </p:sp>
      <p:sp>
        <p:nvSpPr>
          <p:cNvPr id="5" name="Rectangle 4"/>
          <p:cNvSpPr/>
          <p:nvPr/>
        </p:nvSpPr>
        <p:spPr>
          <a:xfrm>
            <a:off x="247251" y="294699"/>
            <a:ext cx="3980192" cy="1200329"/>
          </a:xfrm>
          <a:prstGeom prst="rect">
            <a:avLst/>
          </a:prstGeom>
        </p:spPr>
        <p:txBody>
          <a:bodyPr wrap="square">
            <a:spAutoFit/>
          </a:bodyPr>
          <a:lstStyle/>
          <a:p>
            <a:pPr algn="ctr"/>
            <a:r>
              <a:rPr lang="en-US" sz="3600" b="1" u="sng" dirty="0">
                <a:solidFill>
                  <a:schemeClr val="accent2">
                    <a:lumMod val="75000"/>
                  </a:schemeClr>
                </a:solidFill>
                <a:latin typeface="Adobe Fangsong Std R" panose="02020400000000000000" pitchFamily="18" charset="-128"/>
                <a:ea typeface="Adobe Fangsong Std R" panose="02020400000000000000" pitchFamily="18" charset="-128"/>
              </a:rPr>
              <a:t>Vertical muon distribution</a:t>
            </a:r>
          </a:p>
        </p:txBody>
      </p:sp>
      <p:pic>
        <p:nvPicPr>
          <p:cNvPr id="7" name="Picture 6"/>
          <p:cNvPicPr>
            <a:picLocks noChangeAspect="1"/>
          </p:cNvPicPr>
          <p:nvPr/>
        </p:nvPicPr>
        <p:blipFill>
          <a:blip r:embed="rId2"/>
          <a:stretch>
            <a:fillRect/>
          </a:stretch>
        </p:blipFill>
        <p:spPr>
          <a:xfrm>
            <a:off x="4227443" y="294698"/>
            <a:ext cx="4848564" cy="5715593"/>
          </a:xfrm>
          <a:prstGeom prst="rect">
            <a:avLst/>
          </a:prstGeom>
        </p:spPr>
      </p:pic>
      <p:sp>
        <p:nvSpPr>
          <p:cNvPr id="8" name="Rectangle 7"/>
          <p:cNvSpPr/>
          <p:nvPr/>
        </p:nvSpPr>
        <p:spPr>
          <a:xfrm>
            <a:off x="5294244" y="6010292"/>
            <a:ext cx="4572000" cy="261610"/>
          </a:xfrm>
          <a:prstGeom prst="rect">
            <a:avLst/>
          </a:prstGeom>
        </p:spPr>
        <p:txBody>
          <a:bodyPr>
            <a:spAutoFit/>
          </a:bodyPr>
          <a:lstStyle/>
          <a:p>
            <a:r>
              <a:rPr lang="en-US" sz="1050" dirty="0">
                <a:solidFill>
                  <a:schemeClr val="tx1">
                    <a:lumMod val="50000"/>
                  </a:schemeClr>
                </a:solidFill>
                <a:latin typeface="CMR10"/>
              </a:rPr>
              <a:t>K.A. Olive </a:t>
            </a:r>
            <a:r>
              <a:rPr lang="en-US" sz="1050" dirty="0">
                <a:solidFill>
                  <a:schemeClr val="tx1">
                    <a:lumMod val="50000"/>
                  </a:schemeClr>
                </a:solidFill>
                <a:latin typeface="CMTI10"/>
              </a:rPr>
              <a:t>et al. </a:t>
            </a:r>
            <a:r>
              <a:rPr lang="en-US" sz="1050" dirty="0">
                <a:solidFill>
                  <a:schemeClr val="tx1">
                    <a:lumMod val="50000"/>
                  </a:schemeClr>
                </a:solidFill>
                <a:latin typeface="CMR10"/>
              </a:rPr>
              <a:t>(PDG), Chin. Phys. C, </a:t>
            </a:r>
            <a:r>
              <a:rPr lang="en-US" sz="1050" dirty="0">
                <a:solidFill>
                  <a:schemeClr val="tx1">
                    <a:lumMod val="50000"/>
                  </a:schemeClr>
                </a:solidFill>
                <a:latin typeface="CMBX10"/>
              </a:rPr>
              <a:t>38</a:t>
            </a:r>
            <a:r>
              <a:rPr lang="en-US" sz="1050" dirty="0">
                <a:solidFill>
                  <a:schemeClr val="tx1">
                    <a:lumMod val="50000"/>
                  </a:schemeClr>
                </a:solidFill>
                <a:latin typeface="CMR10"/>
              </a:rPr>
              <a:t>, 090001 (2014)</a:t>
            </a:r>
            <a:endParaRPr lang="en-US" sz="1050" dirty="0">
              <a:solidFill>
                <a:schemeClr val="tx1">
                  <a:lumMod val="50000"/>
                </a:schemeClr>
              </a:solidFill>
            </a:endParaRPr>
          </a:p>
        </p:txBody>
      </p:sp>
      <p:sp>
        <p:nvSpPr>
          <p:cNvPr id="9" name="Rectangle 8"/>
          <p:cNvSpPr/>
          <p:nvPr/>
        </p:nvSpPr>
        <p:spPr>
          <a:xfrm>
            <a:off x="391164" y="1747587"/>
            <a:ext cx="3836279" cy="4524315"/>
          </a:xfrm>
          <a:prstGeom prst="rect">
            <a:avLst/>
          </a:prstGeom>
        </p:spPr>
        <p:txBody>
          <a:bodyPr wrap="square">
            <a:spAutoFit/>
          </a:bodyPr>
          <a:lstStyle/>
          <a:p>
            <a:r>
              <a:rPr lang="en-US" dirty="0">
                <a:solidFill>
                  <a:schemeClr val="bg1"/>
                </a:solidFill>
                <a:latin typeface="Adobe Fangsong Std R" panose="02020400000000000000" pitchFamily="18" charset="-128"/>
                <a:ea typeface="Adobe Fangsong Std R" panose="02020400000000000000" pitchFamily="18" charset="-128"/>
              </a:rPr>
              <a:t>Muons are the most numerous charged particles at sea level </a:t>
            </a:r>
          </a:p>
          <a:p>
            <a:endParaRPr lang="en-US" dirty="0">
              <a:solidFill>
                <a:schemeClr val="bg1"/>
              </a:solidFill>
              <a:latin typeface="Adobe Fangsong Std R" panose="02020400000000000000" pitchFamily="18" charset="-128"/>
              <a:ea typeface="Adobe Fangsong Std R" panose="02020400000000000000" pitchFamily="18" charset="-128"/>
            </a:endParaRPr>
          </a:p>
          <a:p>
            <a:r>
              <a:rPr lang="en-US" dirty="0">
                <a:solidFill>
                  <a:schemeClr val="bg1"/>
                </a:solidFill>
                <a:latin typeface="Adobe Fangsong Std R" panose="02020400000000000000" pitchFamily="18" charset="-128"/>
                <a:ea typeface="Adobe Fangsong Std R" panose="02020400000000000000" pitchFamily="18" charset="-128"/>
              </a:rPr>
              <a:t>Muons produced high in the atmosphere, at around 15 km in altitude</a:t>
            </a:r>
          </a:p>
          <a:p>
            <a:endParaRPr lang="en-US" dirty="0">
              <a:solidFill>
                <a:schemeClr val="bg1"/>
              </a:solidFill>
              <a:latin typeface="Adobe Fangsong Std R" panose="02020400000000000000" pitchFamily="18" charset="-128"/>
              <a:ea typeface="Adobe Fangsong Std R" panose="02020400000000000000" pitchFamily="18" charset="-128"/>
            </a:endParaRPr>
          </a:p>
          <a:p>
            <a:r>
              <a:rPr lang="en-US" dirty="0">
                <a:solidFill>
                  <a:schemeClr val="bg1"/>
                </a:solidFill>
                <a:latin typeface="Adobe Fangsong Std R" panose="02020400000000000000" pitchFamily="18" charset="-128"/>
                <a:ea typeface="Adobe Fangsong Std R" panose="02020400000000000000" pitchFamily="18" charset="-128"/>
              </a:rPr>
              <a:t>Lose about 2 GeV to ionization before reaching the ground</a:t>
            </a:r>
          </a:p>
          <a:p>
            <a:endParaRPr lang="en-US" dirty="0">
              <a:solidFill>
                <a:schemeClr val="bg1"/>
              </a:solidFill>
              <a:latin typeface="Adobe Fangsong Std R" panose="02020400000000000000" pitchFamily="18" charset="-128"/>
              <a:ea typeface="Adobe Fangsong Std R" panose="02020400000000000000" pitchFamily="18" charset="-128"/>
            </a:endParaRPr>
          </a:p>
          <a:p>
            <a:r>
              <a:rPr lang="en-US" dirty="0">
                <a:solidFill>
                  <a:schemeClr val="bg1"/>
                </a:solidFill>
                <a:latin typeface="Adobe Fangsong Std R" panose="02020400000000000000" pitchFamily="18" charset="-128"/>
                <a:ea typeface="Adobe Fangsong Std R" panose="02020400000000000000" pitchFamily="18" charset="-128"/>
              </a:rPr>
              <a:t>Integral intensity of vertical muons above 1 GeV/c at sea level is about 1 cm</a:t>
            </a:r>
            <a:r>
              <a:rPr lang="en-US" baseline="30000" dirty="0">
                <a:solidFill>
                  <a:schemeClr val="bg1"/>
                </a:solidFill>
                <a:latin typeface="Adobe Fangsong Std R" panose="02020400000000000000" pitchFamily="18" charset="-128"/>
                <a:ea typeface="Adobe Fangsong Std R" panose="02020400000000000000" pitchFamily="18" charset="-128"/>
              </a:rPr>
              <a:t>−2 </a:t>
            </a:r>
            <a:r>
              <a:rPr lang="en-US" dirty="0">
                <a:solidFill>
                  <a:schemeClr val="bg1"/>
                </a:solidFill>
                <a:latin typeface="Adobe Fangsong Std R" panose="02020400000000000000" pitchFamily="18" charset="-128"/>
                <a:ea typeface="Adobe Fangsong Std R" panose="02020400000000000000" pitchFamily="18" charset="-128"/>
              </a:rPr>
              <a:t>min</a:t>
            </a:r>
            <a:r>
              <a:rPr lang="en-US" baseline="30000" dirty="0">
                <a:solidFill>
                  <a:schemeClr val="bg1"/>
                </a:solidFill>
                <a:latin typeface="Adobe Fangsong Std R" panose="02020400000000000000" pitchFamily="18" charset="-128"/>
                <a:ea typeface="Adobe Fangsong Std R" panose="02020400000000000000" pitchFamily="18" charset="-128"/>
              </a:rPr>
              <a:t>−1  </a:t>
            </a:r>
            <a:r>
              <a:rPr lang="en-US" dirty="0">
                <a:solidFill>
                  <a:schemeClr val="bg1"/>
                </a:solidFill>
                <a:latin typeface="Adobe Fangsong Std R" panose="02020400000000000000" pitchFamily="18" charset="-128"/>
                <a:ea typeface="Adobe Fangsong Std R" panose="02020400000000000000" pitchFamily="18" charset="-128"/>
              </a:rPr>
              <a:t>for horizontal detectors</a:t>
            </a:r>
          </a:p>
          <a:p>
            <a:endParaRPr lang="en-US" dirty="0">
              <a:solidFill>
                <a:schemeClr val="bg1"/>
              </a:solidFill>
              <a:latin typeface="Adobe Fangsong Std R" panose="02020400000000000000" pitchFamily="18" charset="-128"/>
              <a:ea typeface="Adobe Fangsong Std R" panose="02020400000000000000" pitchFamily="18" charset="-128"/>
            </a:endParaRPr>
          </a:p>
          <a:p>
            <a:endParaRPr lang="en-US" dirty="0">
              <a:solidFill>
                <a:schemeClr val="bg1"/>
              </a:solidFill>
            </a:endParaRPr>
          </a:p>
        </p:txBody>
      </p:sp>
      <p:grpSp>
        <p:nvGrpSpPr>
          <p:cNvPr id="29" name="Group 28"/>
          <p:cNvGrpSpPr/>
          <p:nvPr/>
        </p:nvGrpSpPr>
        <p:grpSpPr>
          <a:xfrm>
            <a:off x="7347284" y="894863"/>
            <a:ext cx="1713740" cy="4591537"/>
            <a:chOff x="7347284" y="894863"/>
            <a:chExt cx="1713740" cy="4591537"/>
          </a:xfrm>
        </p:grpSpPr>
        <p:grpSp>
          <p:nvGrpSpPr>
            <p:cNvPr id="27" name="Group 26"/>
            <p:cNvGrpSpPr/>
            <p:nvPr/>
          </p:nvGrpSpPr>
          <p:grpSpPr>
            <a:xfrm>
              <a:off x="8643565" y="894863"/>
              <a:ext cx="417459" cy="4591537"/>
              <a:chOff x="8643565" y="894863"/>
              <a:chExt cx="417459" cy="4591537"/>
            </a:xfrm>
          </p:grpSpPr>
          <p:sp>
            <p:nvSpPr>
              <p:cNvPr id="6" name="TextBox 5"/>
              <p:cNvSpPr txBox="1"/>
              <p:nvPr/>
            </p:nvSpPr>
            <p:spPr>
              <a:xfrm rot="16200000">
                <a:off x="8081227" y="2967827"/>
                <a:ext cx="1590261" cy="369332"/>
              </a:xfrm>
              <a:prstGeom prst="rect">
                <a:avLst/>
              </a:prstGeom>
              <a:noFill/>
            </p:spPr>
            <p:txBody>
              <a:bodyPr wrap="square" rtlCol="0">
                <a:spAutoFit/>
              </a:bodyPr>
              <a:lstStyle/>
              <a:p>
                <a:r>
                  <a:rPr lang="en-US" b="1" dirty="0">
                    <a:solidFill>
                      <a:srgbClr val="00B050"/>
                    </a:solidFill>
                    <a:latin typeface="Lucida Sans Typewriter" panose="020B0509030504030204" pitchFamily="49" charset="0"/>
                  </a:rPr>
                  <a:t>SEA LEVEL</a:t>
                </a:r>
              </a:p>
            </p:txBody>
          </p:sp>
          <p:cxnSp>
            <p:nvCxnSpPr>
              <p:cNvPr id="26" name="Straight Connector 25"/>
              <p:cNvCxnSpPr/>
              <p:nvPr/>
            </p:nvCxnSpPr>
            <p:spPr>
              <a:xfrm flipV="1">
                <a:off x="8643565" y="894863"/>
                <a:ext cx="0" cy="459153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8" name="Oval 27"/>
            <p:cNvSpPr/>
            <p:nvPr/>
          </p:nvSpPr>
          <p:spPr>
            <a:xfrm>
              <a:off x="7347284" y="1909010"/>
              <a:ext cx="1110205" cy="72189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815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56" y="1215390"/>
            <a:ext cx="7920507" cy="5244396"/>
          </a:xfrm>
          <a:prstGeom prst="rect">
            <a:avLst/>
          </a:prstGeom>
        </p:spPr>
      </p:pic>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12</a:t>
            </a:fld>
            <a:endParaRPr lang="en-US" sz="1000" dirty="0">
              <a:latin typeface="Adobe Fangsong Std R" panose="02020400000000000000" pitchFamily="18" charset="-128"/>
              <a:ea typeface="Adobe Fangsong Std R" panose="02020400000000000000" pitchFamily="18" charset="-128"/>
            </a:endParaRPr>
          </a:p>
        </p:txBody>
      </p:sp>
      <p:sp>
        <p:nvSpPr>
          <p:cNvPr id="5" name="Rectangle 4"/>
          <p:cNvSpPr/>
          <p:nvPr/>
        </p:nvSpPr>
        <p:spPr>
          <a:xfrm>
            <a:off x="274777" y="141132"/>
            <a:ext cx="8594446" cy="646331"/>
          </a:xfrm>
          <a:prstGeom prst="rect">
            <a:avLst/>
          </a:prstGeom>
        </p:spPr>
        <p:txBody>
          <a:bodyPr wrap="square">
            <a:spAutoFit/>
          </a:bodyPr>
          <a:lstStyle/>
          <a:p>
            <a:pPr lvl="0" algn="ctr"/>
            <a:r>
              <a:rPr lang="en-US" sz="3600" dirty="0">
                <a:solidFill>
                  <a:srgbClr val="FF6600"/>
                </a:solidFill>
                <a:latin typeface="Adobe Fangsong Std R" panose="02020400000000000000" pitchFamily="18" charset="-128"/>
                <a:ea typeface="Adobe Fangsong Std R" panose="02020400000000000000" pitchFamily="18" charset="-128"/>
              </a:rPr>
              <a:t>Earth Cosmic Ray Shower Simulation </a:t>
            </a:r>
          </a:p>
        </p:txBody>
      </p:sp>
    </p:spTree>
    <p:extLst>
      <p:ext uri="{BB962C8B-B14F-4D97-AF65-F5344CB8AC3E}">
        <p14:creationId xmlns:p14="http://schemas.microsoft.com/office/powerpoint/2010/main" val="1836611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earth atmosp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5" y="-195689"/>
            <a:ext cx="9144000" cy="6556732"/>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13</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38830" y="126676"/>
            <a:ext cx="9053653" cy="523220"/>
          </a:xfrm>
          <a:prstGeom prst="rect">
            <a:avLst/>
          </a:prstGeom>
          <a:noFill/>
        </p:spPr>
        <p:txBody>
          <a:bodyPr wrap="square" rtlCol="0">
            <a:spAutoFit/>
          </a:bodyPr>
          <a:lstStyle/>
          <a:p>
            <a:pPr algn="ctr"/>
            <a:r>
              <a:rPr lang="en-US" sz="2800" b="1" u="sng" dirty="0">
                <a:solidFill>
                  <a:schemeClr val="bg1"/>
                </a:solidFill>
                <a:latin typeface="Adobe Fangsong Std R" panose="02020400000000000000" pitchFamily="18" charset="-128"/>
                <a:ea typeface="Adobe Fangsong Std R" panose="02020400000000000000" pitchFamily="18" charset="-128"/>
              </a:rPr>
              <a:t>Features of the GEANT4-based Shower Simulation</a:t>
            </a:r>
          </a:p>
        </p:txBody>
      </p:sp>
      <p:sp>
        <p:nvSpPr>
          <p:cNvPr id="8" name="Rectangle 7"/>
          <p:cNvSpPr/>
          <p:nvPr/>
        </p:nvSpPr>
        <p:spPr>
          <a:xfrm>
            <a:off x="1377198" y="468339"/>
            <a:ext cx="6540155" cy="1508105"/>
          </a:xfrm>
          <a:prstGeom prst="rect">
            <a:avLst/>
          </a:prstGeom>
        </p:spPr>
        <p:txBody>
          <a:bodyPr wrap="square">
            <a:spAutoFit/>
          </a:bodyPr>
          <a:lstStyle/>
          <a:p>
            <a:pPr algn="ctr"/>
            <a:r>
              <a:rPr lang="en-US" sz="2300" dirty="0">
                <a:latin typeface="Adobe Fangsong Std R" panose="02020400000000000000" pitchFamily="18" charset="-128"/>
                <a:ea typeface="Adobe Fangsong Std R" panose="02020400000000000000" pitchFamily="18" charset="-128"/>
              </a:rPr>
              <a:t>Geant4-based simulation program, Earth Cosmic Ray Showers (ECRS), has been developed to study cosmic ray particle showers in the full range of Earth's atmosphere</a:t>
            </a:r>
          </a:p>
        </p:txBody>
      </p:sp>
      <p:sp>
        <p:nvSpPr>
          <p:cNvPr id="16" name="Rectangle 15"/>
          <p:cNvSpPr/>
          <p:nvPr/>
        </p:nvSpPr>
        <p:spPr>
          <a:xfrm>
            <a:off x="510002" y="3578010"/>
            <a:ext cx="8442929" cy="2677656"/>
          </a:xfrm>
          <a:prstGeom prst="rect">
            <a:avLst/>
          </a:prstGeom>
          <a:solidFill>
            <a:schemeClr val="bg2">
              <a:lumMod val="10000"/>
              <a:lumOff val="90000"/>
            </a:schemeClr>
          </a:solidFill>
          <a:effectLst>
            <a:softEdge rad="127000"/>
          </a:effectLst>
          <a:scene3d>
            <a:camera prst="orthographicFront"/>
            <a:lightRig rig="freezing" dir="t"/>
          </a:scene3d>
          <a:sp3d prstMaterial="translucentPowder"/>
        </p:spPr>
        <p:txBody>
          <a:bodyPr wrap="square">
            <a:spAutoFit/>
            <a:sp3d prstMaterial="translucentPowder"/>
          </a:bodyPr>
          <a:lstStyle/>
          <a:p>
            <a:pPr marL="342900" indent="-342900" algn="ctr">
              <a:buFont typeface="Adobe Fangsong Std R" panose="02020400000000000000" pitchFamily="18" charset="-128"/>
              <a:buChar char="–"/>
            </a:pPr>
            <a:r>
              <a:rPr lang="en-US" sz="2800" dirty="0">
                <a:solidFill>
                  <a:schemeClr val="bg1"/>
                </a:solidFill>
                <a:latin typeface="Adobe Fangsong Std R" panose="02020400000000000000" pitchFamily="18" charset="-128"/>
                <a:ea typeface="Adobe Fangsong Std R" panose="02020400000000000000" pitchFamily="18" charset="-128"/>
              </a:rPr>
              <a:t>The earth atmosphere is modeled by varying    the density and chemical composition according to NASA</a:t>
            </a:r>
            <a:r>
              <a:rPr lang="en-US" sz="2800" dirty="0">
                <a:solidFill>
                  <a:schemeClr val="bg1"/>
                </a:solidFill>
                <a:latin typeface="Times New Roman" panose="02020603050405020304" pitchFamily="18" charset="0"/>
                <a:ea typeface="Adobe Fangsong Std R" panose="02020400000000000000" pitchFamily="18" charset="-128"/>
                <a:cs typeface="Times New Roman" panose="02020603050405020304" pitchFamily="18" charset="0"/>
              </a:rPr>
              <a:t>’</a:t>
            </a:r>
            <a:r>
              <a:rPr lang="en-US" sz="2800" dirty="0">
                <a:solidFill>
                  <a:schemeClr val="bg1"/>
                </a:solidFill>
                <a:latin typeface="Adobe Fangsong Std R" panose="02020400000000000000" pitchFamily="18" charset="-128"/>
                <a:ea typeface="Adobe Fangsong Std R" panose="02020400000000000000" pitchFamily="18" charset="-128"/>
                <a:cs typeface="Times New Roman" panose="02020603050405020304" pitchFamily="18" charset="0"/>
              </a:rPr>
              <a:t>s</a:t>
            </a:r>
            <a:r>
              <a:rPr lang="en-US" sz="2800" dirty="0">
                <a:solidFill>
                  <a:schemeClr val="bg1"/>
                </a:solidFill>
                <a:latin typeface="Adobe Fangsong Std R" panose="02020400000000000000" pitchFamily="18" charset="-128"/>
                <a:ea typeface="Adobe Fangsong Std R" panose="02020400000000000000" pitchFamily="18" charset="-128"/>
              </a:rPr>
              <a:t> atmospheric model (grc.nasa.gov)</a:t>
            </a:r>
          </a:p>
          <a:p>
            <a:pPr marL="342900" indent="-342900" algn="ctr">
              <a:buFont typeface="Adobe Fangsong Std R" panose="02020400000000000000" pitchFamily="18" charset="-128"/>
              <a:buChar char="–"/>
            </a:pPr>
            <a:r>
              <a:rPr lang="en-US" sz="2800" dirty="0">
                <a:solidFill>
                  <a:schemeClr val="bg1"/>
                </a:solidFill>
                <a:latin typeface="Adobe Fangsong Std R" panose="02020400000000000000" pitchFamily="18" charset="-128"/>
                <a:ea typeface="Adobe Fangsong Std R" panose="02020400000000000000" pitchFamily="18" charset="-128"/>
              </a:rPr>
              <a:t>Geomagnetic field (internal and external field) is implemented according to NOAA</a:t>
            </a:r>
            <a:r>
              <a:rPr lang="en-US" sz="2800" dirty="0">
                <a:solidFill>
                  <a:schemeClr val="bg1"/>
                </a:solidFill>
                <a:latin typeface="Times New Roman" panose="02020603050405020304" pitchFamily="18" charset="0"/>
                <a:ea typeface="Adobe Fangsong Std R" panose="02020400000000000000" pitchFamily="18" charset="-128"/>
                <a:cs typeface="Times New Roman" panose="02020603050405020304" pitchFamily="18" charset="0"/>
              </a:rPr>
              <a:t>’</a:t>
            </a:r>
            <a:r>
              <a:rPr lang="en-US" sz="2800" dirty="0">
                <a:solidFill>
                  <a:schemeClr val="bg1"/>
                </a:solidFill>
                <a:latin typeface="Adobe Fangsong Std R" panose="02020400000000000000" pitchFamily="18" charset="-128"/>
                <a:ea typeface="Adobe Fangsong Std R" panose="02020400000000000000" pitchFamily="18" charset="-128"/>
              </a:rPr>
              <a:t>s IGRF model (ngdc.noaa.gov)</a:t>
            </a:r>
          </a:p>
        </p:txBody>
      </p:sp>
    </p:spTree>
    <p:extLst>
      <p:ext uri="{BB962C8B-B14F-4D97-AF65-F5344CB8AC3E}">
        <p14:creationId xmlns:p14="http://schemas.microsoft.com/office/powerpoint/2010/main" val="3665201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14</a:t>
            </a:fld>
            <a:endParaRPr lang="en-US" sz="1000" dirty="0">
              <a:latin typeface="Adobe Fangsong Std R" panose="02020400000000000000" pitchFamily="18" charset="-128"/>
              <a:ea typeface="Adobe Fangsong Std R" panose="02020400000000000000" pitchFamily="18" charset="-128"/>
            </a:endParaRPr>
          </a:p>
        </p:txBody>
      </p:sp>
      <p:sp>
        <p:nvSpPr>
          <p:cNvPr id="10" name="TextBox 9"/>
          <p:cNvSpPr txBox="1"/>
          <p:nvPr/>
        </p:nvSpPr>
        <p:spPr>
          <a:xfrm>
            <a:off x="824248" y="4578142"/>
            <a:ext cx="8049296" cy="1631216"/>
          </a:xfrm>
          <a:prstGeom prst="rect">
            <a:avLst/>
          </a:prstGeom>
          <a:noFill/>
        </p:spPr>
        <p:txBody>
          <a:bodyPr wrap="square" rtlCol="0">
            <a:spAutoFit/>
          </a:bodyPr>
          <a:lstStyle/>
          <a:p>
            <a:r>
              <a:rPr lang="en-US" sz="2000" dirty="0">
                <a:solidFill>
                  <a:schemeClr val="bg1"/>
                </a:solidFill>
                <a:latin typeface="Adobe Fangsong Std R" panose="02020400000000000000" pitchFamily="18" charset="-128"/>
                <a:ea typeface="Adobe Fangsong Std R" panose="02020400000000000000" pitchFamily="18" charset="-128"/>
              </a:rPr>
              <a:t>Model of the earth atmosphere with 100 atmospheric layers  (1 km thickness)</a:t>
            </a:r>
          </a:p>
          <a:p>
            <a:r>
              <a:rPr lang="en-US" sz="2000" dirty="0">
                <a:solidFill>
                  <a:schemeClr val="bg1"/>
                </a:solidFill>
                <a:latin typeface="Adobe Fangsong Std R" panose="02020400000000000000" pitchFamily="18" charset="-128"/>
                <a:ea typeface="Adobe Fangsong Std R" panose="02020400000000000000" pitchFamily="18" charset="-128"/>
              </a:rPr>
              <a:t>ECRS program allows to vary density and chemical composition of the air that are parameterized according to the U.S. standard atmospheric model. In the simulation, the air density profile is static.</a:t>
            </a:r>
          </a:p>
        </p:txBody>
      </p:sp>
      <p:sp>
        <p:nvSpPr>
          <p:cNvPr id="11" name="TextBox 10"/>
          <p:cNvSpPr txBox="1"/>
          <p:nvPr/>
        </p:nvSpPr>
        <p:spPr>
          <a:xfrm>
            <a:off x="636027" y="373029"/>
            <a:ext cx="7874326" cy="492443"/>
          </a:xfrm>
          <a:prstGeom prst="rect">
            <a:avLst/>
          </a:prstGeom>
          <a:noFill/>
        </p:spPr>
        <p:txBody>
          <a:bodyPr wrap="square" rtlCol="0">
            <a:spAutoFit/>
          </a:bodyPr>
          <a:lstStyle/>
          <a:p>
            <a:pPr algn="ctr"/>
            <a:r>
              <a:rPr lang="en-US" sz="2600" b="1" u="sng" dirty="0">
                <a:solidFill>
                  <a:schemeClr val="accent2">
                    <a:lumMod val="75000"/>
                  </a:schemeClr>
                </a:solidFill>
                <a:latin typeface="Adobe Fangsong Std R" panose="02020400000000000000" pitchFamily="18" charset="-128"/>
                <a:ea typeface="Adobe Fangsong Std R" panose="02020400000000000000" pitchFamily="18" charset="-128"/>
              </a:rPr>
              <a:t>Geant4 simulation - atmospheric configuration</a:t>
            </a: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736" y="1140441"/>
            <a:ext cx="6386893" cy="3193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465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51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15</a:t>
            </a:fld>
            <a:endParaRPr lang="en-US" sz="1000" dirty="0">
              <a:latin typeface="Adobe Fangsong Std R" panose="02020400000000000000" pitchFamily="18" charset="-128"/>
              <a:ea typeface="Adobe Fangsong Std R" panose="02020400000000000000" pitchFamily="18" charset="-128"/>
            </a:endParaRPr>
          </a:p>
        </p:txBody>
      </p:sp>
      <p:sp>
        <p:nvSpPr>
          <p:cNvPr id="6" name="Rectangle 5"/>
          <p:cNvSpPr/>
          <p:nvPr/>
        </p:nvSpPr>
        <p:spPr>
          <a:xfrm>
            <a:off x="636027" y="4037556"/>
            <a:ext cx="8459842" cy="2246769"/>
          </a:xfrm>
          <a:prstGeom prst="rect">
            <a:avLst/>
          </a:prstGeom>
        </p:spPr>
        <p:txBody>
          <a:bodyPr wrap="square">
            <a:spAutoFit/>
          </a:bodyPr>
          <a:lstStyle/>
          <a:p>
            <a:r>
              <a:rPr lang="en-US" sz="2000" u="sng" dirty="0">
                <a:latin typeface="Adobe Fangsong Std R" panose="02020400000000000000" pitchFamily="18" charset="-128"/>
                <a:ea typeface="Adobe Fangsong Std R" panose="02020400000000000000" pitchFamily="18" charset="-128"/>
                <a:cs typeface="Times New Roman" panose="02020603050405020304" pitchFamily="18" charset="0"/>
              </a:rPr>
              <a:t>External magnetic field</a:t>
            </a:r>
          </a:p>
          <a:p>
            <a:pPr marL="342900" indent="-342900">
              <a:buFont typeface="Times New Roman" panose="02020603050405020304" pitchFamily="18" charset="0"/>
              <a:buChar char="–"/>
            </a:pPr>
            <a:r>
              <a:rPr lang="en-US" sz="2000" dirty="0">
                <a:latin typeface="Adobe Fangsong Std R" panose="02020400000000000000" pitchFamily="18" charset="-128"/>
                <a:ea typeface="Adobe Fangsong Std R" panose="02020400000000000000" pitchFamily="18" charset="-128"/>
                <a:cs typeface="Times New Roman" panose="02020603050405020304" pitchFamily="18" charset="0"/>
              </a:rPr>
              <a:t>Implemented based on </a:t>
            </a:r>
            <a:r>
              <a:rPr lang="en-US" sz="2000" dirty="0" err="1">
                <a:latin typeface="Adobe Fangsong Std R" panose="02020400000000000000" pitchFamily="18" charset="-128"/>
                <a:ea typeface="Adobe Fangsong Std R" panose="02020400000000000000" pitchFamily="18" charset="-128"/>
                <a:cs typeface="Times New Roman" panose="02020603050405020304" pitchFamily="18" charset="0"/>
              </a:rPr>
              <a:t>Tsyganenko</a:t>
            </a:r>
            <a:r>
              <a:rPr lang="en-US" sz="2000" dirty="0">
                <a:latin typeface="Adobe Fangsong Std R" panose="02020400000000000000" pitchFamily="18" charset="-128"/>
                <a:ea typeface="Adobe Fangsong Std R" panose="02020400000000000000" pitchFamily="18" charset="-128"/>
                <a:cs typeface="Times New Roman" panose="02020603050405020304" pitchFamily="18" charset="0"/>
              </a:rPr>
              <a:t> model</a:t>
            </a:r>
          </a:p>
          <a:p>
            <a:pPr marL="342900" indent="-342900">
              <a:buFont typeface="Times New Roman" panose="02020603050405020304" pitchFamily="18" charset="0"/>
              <a:buChar char="–"/>
            </a:pPr>
            <a:r>
              <a:rPr lang="en-US" sz="2000" dirty="0">
                <a:latin typeface="Adobe Fangsong Std R" panose="02020400000000000000" pitchFamily="18" charset="-128"/>
                <a:ea typeface="Adobe Fangsong Std R" panose="02020400000000000000" pitchFamily="18" charset="-128"/>
                <a:cs typeface="Times New Roman" panose="02020603050405020304" pitchFamily="18" charset="0"/>
              </a:rPr>
              <a:t>Very asymmetric because of solar wind</a:t>
            </a:r>
          </a:p>
          <a:p>
            <a:endParaRPr lang="en-US" sz="2000" u="sng" dirty="0">
              <a:latin typeface="Adobe Fangsong Std R" panose="02020400000000000000" pitchFamily="18" charset="-128"/>
              <a:ea typeface="Adobe Fangsong Std R" panose="02020400000000000000" pitchFamily="18" charset="-128"/>
              <a:cs typeface="Times New Roman" panose="02020603050405020304" pitchFamily="18" charset="0"/>
            </a:endParaRPr>
          </a:p>
          <a:p>
            <a:r>
              <a:rPr lang="en-US" sz="2000" u="sng" dirty="0">
                <a:latin typeface="Adobe Fangsong Std R" panose="02020400000000000000" pitchFamily="18" charset="-128"/>
                <a:ea typeface="Adobe Fangsong Std R" panose="02020400000000000000" pitchFamily="18" charset="-128"/>
                <a:cs typeface="Times New Roman" panose="02020603050405020304" pitchFamily="18" charset="0"/>
              </a:rPr>
              <a:t>Internal magnetic field</a:t>
            </a:r>
          </a:p>
          <a:p>
            <a:pPr marL="342900" indent="-342900">
              <a:buFont typeface="Times New Roman" panose="02020603050405020304" pitchFamily="18" charset="0"/>
              <a:buChar char="–"/>
            </a:pPr>
            <a:r>
              <a:rPr lang="en-US" sz="2000" dirty="0">
                <a:latin typeface="Adobe Fangsong Std R" panose="02020400000000000000" pitchFamily="18" charset="-128"/>
                <a:ea typeface="Adobe Fangsong Std R" panose="02020400000000000000" pitchFamily="18" charset="-128"/>
                <a:cs typeface="Times New Roman" panose="02020603050405020304" pitchFamily="18" charset="0"/>
              </a:rPr>
              <a:t>The internal geomagnetic field is given by IGRF model</a:t>
            </a:r>
          </a:p>
          <a:p>
            <a:pPr marL="342900" indent="-342900">
              <a:buFont typeface="Times New Roman" panose="02020603050405020304" pitchFamily="18" charset="0"/>
              <a:buChar char="–"/>
            </a:pPr>
            <a:r>
              <a:rPr lang="en-US" sz="2000" dirty="0">
                <a:latin typeface="Adobe Fangsong Std R" panose="02020400000000000000" pitchFamily="18" charset="-128"/>
                <a:ea typeface="Adobe Fangsong Std R" panose="02020400000000000000" pitchFamily="18" charset="-128"/>
                <a:cs typeface="Times New Roman" panose="02020603050405020304" pitchFamily="18" charset="0"/>
              </a:rPr>
              <a:t>Symmetric along longitudinal direction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1033" cy="3339548"/>
          </a:xfrm>
          <a:prstGeom prst="rect">
            <a:avLst/>
          </a:prstGeom>
        </p:spPr>
      </p:pic>
      <p:sp>
        <p:nvSpPr>
          <p:cNvPr id="7" name="TextBox 6"/>
          <p:cNvSpPr txBox="1"/>
          <p:nvPr/>
        </p:nvSpPr>
        <p:spPr>
          <a:xfrm>
            <a:off x="636027" y="3222621"/>
            <a:ext cx="7874326" cy="584775"/>
          </a:xfrm>
          <a:prstGeom prst="rect">
            <a:avLst/>
          </a:prstGeom>
          <a:noFill/>
        </p:spPr>
        <p:txBody>
          <a:bodyPr wrap="square" rtlCol="0">
            <a:spAutoFit/>
          </a:bodyPr>
          <a:lstStyle/>
          <a:p>
            <a:pPr algn="ctr"/>
            <a:r>
              <a:rPr lang="en-US" sz="3200" b="1" u="sng" dirty="0">
                <a:solidFill>
                  <a:srgbClr val="FF6600"/>
                </a:solidFill>
                <a:latin typeface="Adobe Fangsong Std R" panose="02020400000000000000" pitchFamily="18" charset="-128"/>
                <a:ea typeface="Adobe Fangsong Std R" panose="02020400000000000000" pitchFamily="18" charset="-128"/>
              </a:rPr>
              <a:t>Magnetic Field Implementation</a:t>
            </a:r>
          </a:p>
        </p:txBody>
      </p:sp>
    </p:spTree>
    <p:extLst>
      <p:ext uri="{BB962C8B-B14F-4D97-AF65-F5344CB8AC3E}">
        <p14:creationId xmlns:p14="http://schemas.microsoft.com/office/powerpoint/2010/main" val="645767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51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16</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636027" y="2900650"/>
            <a:ext cx="7874326" cy="707886"/>
          </a:xfrm>
          <a:prstGeom prst="rect">
            <a:avLst/>
          </a:prstGeom>
          <a:noFill/>
        </p:spPr>
        <p:txBody>
          <a:bodyPr wrap="square" rtlCol="0">
            <a:spAutoFit/>
          </a:bodyPr>
          <a:lstStyle/>
          <a:p>
            <a:pPr algn="ctr"/>
            <a:r>
              <a:rPr lang="en-US" sz="4000" b="1" dirty="0">
                <a:solidFill>
                  <a:srgbClr val="FF6600"/>
                </a:solidFill>
                <a:latin typeface="Adobe Fangsong Std R" panose="02020400000000000000" pitchFamily="18" charset="-128"/>
                <a:ea typeface="Adobe Fangsong Std R" panose="02020400000000000000" pitchFamily="18" charset="-128"/>
              </a:rPr>
              <a:t>How valid is our simulation?</a:t>
            </a:r>
          </a:p>
        </p:txBody>
      </p:sp>
    </p:spTree>
    <p:extLst>
      <p:ext uri="{BB962C8B-B14F-4D97-AF65-F5344CB8AC3E}">
        <p14:creationId xmlns:p14="http://schemas.microsoft.com/office/powerpoint/2010/main" val="3799208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17</a:t>
            </a:fld>
            <a:endParaRPr lang="en-US" sz="1000" dirty="0">
              <a:latin typeface="Adobe Fangsong Std R" panose="02020400000000000000" pitchFamily="18" charset="-128"/>
              <a:ea typeface="Adobe Fangsong Std R" panose="02020400000000000000" pitchFamily="18" charset="-128"/>
            </a:endParaRPr>
          </a:p>
        </p:txBody>
      </p:sp>
      <p:sp>
        <p:nvSpPr>
          <p:cNvPr id="10" name="TextBox 9"/>
          <p:cNvSpPr txBox="1"/>
          <p:nvPr/>
        </p:nvSpPr>
        <p:spPr>
          <a:xfrm>
            <a:off x="130170" y="1051164"/>
            <a:ext cx="8873544" cy="400110"/>
          </a:xfrm>
          <a:prstGeom prst="rect">
            <a:avLst/>
          </a:prstGeom>
          <a:noFill/>
        </p:spPr>
        <p:txBody>
          <a:bodyPr wrap="square" rtlCol="0">
            <a:spAutoFit/>
          </a:bodyPr>
          <a:lstStyle/>
          <a:p>
            <a:r>
              <a:rPr lang="en-US" sz="2000" i="1" dirty="0">
                <a:solidFill>
                  <a:schemeClr val="tx2">
                    <a:lumMod val="90000"/>
                    <a:lumOff val="10000"/>
                  </a:schemeClr>
                </a:solidFill>
                <a:latin typeface="Adobe Fangsong Std R" panose="02020400000000000000" pitchFamily="18" charset="-128"/>
                <a:ea typeface="Adobe Fangsong Std R" panose="02020400000000000000" pitchFamily="18" charset="-128"/>
              </a:rPr>
              <a:t>CORSIKA is a widely used simulation, especially for high energy experiments</a:t>
            </a:r>
          </a:p>
        </p:txBody>
      </p:sp>
      <p:sp>
        <p:nvSpPr>
          <p:cNvPr id="8" name="TextBox 7"/>
          <p:cNvSpPr txBox="1"/>
          <p:nvPr/>
        </p:nvSpPr>
        <p:spPr>
          <a:xfrm>
            <a:off x="732810" y="182127"/>
            <a:ext cx="7874326" cy="707886"/>
          </a:xfrm>
          <a:prstGeom prst="rect">
            <a:avLst/>
          </a:prstGeom>
          <a:noFill/>
        </p:spPr>
        <p:txBody>
          <a:bodyPr wrap="square" rtlCol="0">
            <a:spAutoFit/>
          </a:bodyPr>
          <a:lstStyle/>
          <a:p>
            <a:pPr algn="ctr"/>
            <a:r>
              <a:rPr lang="en-US" sz="4000" b="1" u="sng" dirty="0">
                <a:solidFill>
                  <a:srgbClr val="FF6600"/>
                </a:solidFill>
                <a:latin typeface="Adobe Fangsong Std R" panose="02020400000000000000" pitchFamily="18" charset="-128"/>
                <a:ea typeface="Adobe Fangsong Std R" panose="02020400000000000000" pitchFamily="18" charset="-128"/>
              </a:rPr>
              <a:t>Comparing ECRS with CORSIKA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487" y="1451274"/>
            <a:ext cx="4766899" cy="4847360"/>
          </a:xfrm>
          <a:prstGeom prst="rect">
            <a:avLst/>
          </a:prstGeom>
        </p:spPr>
      </p:pic>
      <p:grpSp>
        <p:nvGrpSpPr>
          <p:cNvPr id="15" name="Group 14"/>
          <p:cNvGrpSpPr/>
          <p:nvPr/>
        </p:nvGrpSpPr>
        <p:grpSpPr>
          <a:xfrm>
            <a:off x="1242717" y="1688580"/>
            <a:ext cx="6648450" cy="4533900"/>
            <a:chOff x="1242717" y="1688580"/>
            <a:chExt cx="6648450" cy="453390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717" y="1688580"/>
              <a:ext cx="6648450" cy="4533900"/>
            </a:xfrm>
            <a:prstGeom prst="rect">
              <a:avLst/>
            </a:prstGeom>
          </p:spPr>
        </p:pic>
        <p:sp>
          <p:nvSpPr>
            <p:cNvPr id="14" name="TextBox 13"/>
            <p:cNvSpPr txBox="1"/>
            <p:nvPr/>
          </p:nvSpPr>
          <p:spPr>
            <a:xfrm>
              <a:off x="2226713" y="1770468"/>
              <a:ext cx="4886519" cy="369332"/>
            </a:xfrm>
            <a:prstGeom prst="rect">
              <a:avLst/>
            </a:prstGeom>
            <a:noFill/>
          </p:spPr>
          <p:txBody>
            <a:bodyPr wrap="square" rtlCol="0">
              <a:spAutoFit/>
            </a:bodyPr>
            <a:lstStyle/>
            <a:p>
              <a:r>
                <a:rPr lang="en-US" dirty="0">
                  <a:solidFill>
                    <a:schemeClr val="bg1"/>
                  </a:solidFill>
                  <a:latin typeface="Adobe Fangsong Std R" panose="02020400000000000000" pitchFamily="18" charset="-128"/>
                  <a:ea typeface="Adobe Fangsong Std R" panose="02020400000000000000" pitchFamily="18" charset="-128"/>
                </a:rPr>
                <a:t>1 </a:t>
              </a:r>
              <a:r>
                <a:rPr lang="en-US" dirty="0" err="1">
                  <a:solidFill>
                    <a:schemeClr val="bg1"/>
                  </a:solidFill>
                  <a:latin typeface="Adobe Fangsong Std R" panose="02020400000000000000" pitchFamily="18" charset="-128"/>
                  <a:ea typeface="Adobe Fangsong Std R" panose="02020400000000000000" pitchFamily="18" charset="-128"/>
                </a:rPr>
                <a:t>TeV</a:t>
              </a:r>
              <a:r>
                <a:rPr lang="en-US" dirty="0">
                  <a:solidFill>
                    <a:schemeClr val="bg1"/>
                  </a:solidFill>
                  <a:latin typeface="Adobe Fangsong Std R" panose="02020400000000000000" pitchFamily="18" charset="-128"/>
                  <a:ea typeface="Adobe Fangsong Std R" panose="02020400000000000000" pitchFamily="18" charset="-128"/>
                </a:rPr>
                <a:t>  primary protons toward Atlanta, GA</a:t>
              </a:r>
            </a:p>
          </p:txBody>
        </p:sp>
      </p:grpSp>
      <p:grpSp>
        <p:nvGrpSpPr>
          <p:cNvPr id="17" name="Group 16"/>
          <p:cNvGrpSpPr/>
          <p:nvPr/>
        </p:nvGrpSpPr>
        <p:grpSpPr>
          <a:xfrm>
            <a:off x="1242717" y="1612425"/>
            <a:ext cx="6648450" cy="4533900"/>
            <a:chOff x="1242717" y="1612425"/>
            <a:chExt cx="6648450" cy="4533900"/>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717" y="1612425"/>
              <a:ext cx="6648450" cy="4533900"/>
            </a:xfrm>
            <a:prstGeom prst="rect">
              <a:avLst/>
            </a:prstGeom>
          </p:spPr>
        </p:pic>
        <p:sp>
          <p:nvSpPr>
            <p:cNvPr id="18" name="TextBox 17"/>
            <p:cNvSpPr txBox="1"/>
            <p:nvPr/>
          </p:nvSpPr>
          <p:spPr>
            <a:xfrm>
              <a:off x="2226713" y="1688580"/>
              <a:ext cx="4886519" cy="369332"/>
            </a:xfrm>
            <a:prstGeom prst="rect">
              <a:avLst/>
            </a:prstGeom>
            <a:noFill/>
          </p:spPr>
          <p:txBody>
            <a:bodyPr wrap="square" rtlCol="0">
              <a:spAutoFit/>
            </a:bodyPr>
            <a:lstStyle/>
            <a:p>
              <a:r>
                <a:rPr lang="en-US" dirty="0">
                  <a:solidFill>
                    <a:schemeClr val="bg1"/>
                  </a:solidFill>
                  <a:latin typeface="Adobe Fangsong Std R" panose="02020400000000000000" pitchFamily="18" charset="-128"/>
                  <a:ea typeface="Adobe Fangsong Std R" panose="02020400000000000000" pitchFamily="18" charset="-128"/>
                </a:rPr>
                <a:t>1 </a:t>
              </a:r>
              <a:r>
                <a:rPr lang="en-US" dirty="0" err="1">
                  <a:solidFill>
                    <a:schemeClr val="bg1"/>
                  </a:solidFill>
                  <a:latin typeface="Adobe Fangsong Std R" panose="02020400000000000000" pitchFamily="18" charset="-128"/>
                  <a:ea typeface="Adobe Fangsong Std R" panose="02020400000000000000" pitchFamily="18" charset="-128"/>
                </a:rPr>
                <a:t>TeV</a:t>
              </a:r>
              <a:r>
                <a:rPr lang="en-US" dirty="0">
                  <a:solidFill>
                    <a:schemeClr val="bg1"/>
                  </a:solidFill>
                  <a:latin typeface="Adobe Fangsong Std R" panose="02020400000000000000" pitchFamily="18" charset="-128"/>
                  <a:ea typeface="Adobe Fangsong Std R" panose="02020400000000000000" pitchFamily="18" charset="-128"/>
                </a:rPr>
                <a:t>  primary protons toward Atlanta, GA</a:t>
              </a:r>
            </a:p>
          </p:txBody>
        </p:sp>
      </p:grpSp>
    </p:spTree>
    <p:extLst>
      <p:ext uri="{BB962C8B-B14F-4D97-AF65-F5344CB8AC3E}">
        <p14:creationId xmlns:p14="http://schemas.microsoft.com/office/powerpoint/2010/main" val="493164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18</a:t>
            </a:fld>
            <a:endParaRPr lang="en-US" sz="1000" dirty="0">
              <a:latin typeface="Adobe Fangsong Std R" panose="02020400000000000000" pitchFamily="18" charset="-128"/>
              <a:ea typeface="Adobe Fangsong Std R" panose="02020400000000000000" pitchFamily="18" charset="-128"/>
            </a:endParaRPr>
          </a:p>
        </p:txBody>
      </p:sp>
      <p:sp>
        <p:nvSpPr>
          <p:cNvPr id="8" name="TextBox 7"/>
          <p:cNvSpPr txBox="1"/>
          <p:nvPr/>
        </p:nvSpPr>
        <p:spPr>
          <a:xfrm>
            <a:off x="732810" y="182127"/>
            <a:ext cx="7874326" cy="707886"/>
          </a:xfrm>
          <a:prstGeom prst="rect">
            <a:avLst/>
          </a:prstGeom>
          <a:noFill/>
        </p:spPr>
        <p:txBody>
          <a:bodyPr wrap="square" rtlCol="0">
            <a:spAutoFit/>
          </a:bodyPr>
          <a:lstStyle/>
          <a:p>
            <a:pPr algn="ctr"/>
            <a:r>
              <a:rPr lang="en-US" sz="4000" b="1" u="sng" dirty="0">
                <a:solidFill>
                  <a:srgbClr val="FF6600"/>
                </a:solidFill>
                <a:latin typeface="Adobe Fangsong Std R" panose="02020400000000000000" pitchFamily="18" charset="-128"/>
                <a:ea typeface="Adobe Fangsong Std R" panose="02020400000000000000" pitchFamily="18" charset="-128"/>
              </a:rPr>
              <a:t>Comparing ECRS with CORSIKA</a:t>
            </a:r>
          </a:p>
        </p:txBody>
      </p:sp>
      <p:pic>
        <p:nvPicPr>
          <p:cNvPr id="5" name="Picture 4"/>
          <p:cNvPicPr>
            <a:picLocks noChangeAspect="1"/>
          </p:cNvPicPr>
          <p:nvPr/>
        </p:nvPicPr>
        <p:blipFill>
          <a:blip r:embed="rId2"/>
          <a:stretch>
            <a:fillRect/>
          </a:stretch>
        </p:blipFill>
        <p:spPr>
          <a:xfrm>
            <a:off x="446983" y="1208672"/>
            <a:ext cx="8419037" cy="3622635"/>
          </a:xfrm>
          <a:prstGeom prst="rect">
            <a:avLst/>
          </a:prstGeom>
        </p:spPr>
      </p:pic>
      <p:sp>
        <p:nvSpPr>
          <p:cNvPr id="7" name="TextBox 6"/>
          <p:cNvSpPr txBox="1"/>
          <p:nvPr/>
        </p:nvSpPr>
        <p:spPr>
          <a:xfrm>
            <a:off x="1453364" y="5006243"/>
            <a:ext cx="6295313" cy="1200329"/>
          </a:xfrm>
          <a:prstGeom prst="rect">
            <a:avLst/>
          </a:prstGeom>
          <a:noFill/>
        </p:spPr>
        <p:txBody>
          <a:bodyPr wrap="none" rtlCol="0">
            <a:spAutoFit/>
          </a:bodyPr>
          <a:lstStyle/>
          <a:p>
            <a:pPr algn="ctr"/>
            <a:r>
              <a:rPr lang="en-US" sz="2400" u="sng" dirty="0">
                <a:solidFill>
                  <a:schemeClr val="bg1"/>
                </a:solidFill>
                <a:latin typeface="Adobe Fangsong Std R" panose="02020400000000000000" pitchFamily="18" charset="-128"/>
                <a:ea typeface="Adobe Fangsong Std R" panose="02020400000000000000" pitchFamily="18" charset="-128"/>
              </a:rPr>
              <a:t>Some advantages of using ECRS vs CORSIKA:</a:t>
            </a:r>
          </a:p>
          <a:p>
            <a:pPr algn="ctr"/>
            <a:r>
              <a:rPr lang="en-US" sz="2400" dirty="0">
                <a:solidFill>
                  <a:schemeClr val="bg1"/>
                </a:solidFill>
                <a:latin typeface="Adobe Fangsong Std R" panose="02020400000000000000" pitchFamily="18" charset="-128"/>
                <a:ea typeface="Adobe Fangsong Std R" panose="02020400000000000000" pitchFamily="18" charset="-128"/>
              </a:rPr>
              <a:t>Global scale analysis, magnetic field effect, </a:t>
            </a:r>
          </a:p>
          <a:p>
            <a:pPr algn="ctr"/>
            <a:r>
              <a:rPr lang="en-US" sz="2400" dirty="0">
                <a:solidFill>
                  <a:schemeClr val="bg1"/>
                </a:solidFill>
                <a:latin typeface="Adobe Fangsong Std R" panose="02020400000000000000" pitchFamily="18" charset="-128"/>
                <a:ea typeface="Adobe Fangsong Std R" panose="02020400000000000000" pitchFamily="18" charset="-128"/>
              </a:rPr>
              <a:t>and variation in launching altitude</a:t>
            </a:r>
          </a:p>
        </p:txBody>
      </p:sp>
    </p:spTree>
    <p:extLst>
      <p:ext uri="{BB962C8B-B14F-4D97-AF65-F5344CB8AC3E}">
        <p14:creationId xmlns:p14="http://schemas.microsoft.com/office/powerpoint/2010/main" val="274136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9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19</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535786" y="214487"/>
            <a:ext cx="8284463" cy="584775"/>
          </a:xfrm>
          <a:prstGeom prst="rect">
            <a:avLst/>
          </a:prstGeom>
          <a:noFill/>
        </p:spPr>
        <p:txBody>
          <a:bodyPr wrap="square" rtlCol="0">
            <a:spAutoFit/>
          </a:bodyPr>
          <a:lstStyle/>
          <a:p>
            <a:pPr algn="ctr"/>
            <a:r>
              <a:rPr lang="en-US" sz="3200" b="1" u="sng" dirty="0">
                <a:solidFill>
                  <a:srgbClr val="FF6600"/>
                </a:solidFill>
                <a:latin typeface="Adobe Fangsong Std R" panose="02020400000000000000" pitchFamily="18" charset="-128"/>
                <a:ea typeface="Adobe Fangsong Std R" panose="02020400000000000000" pitchFamily="18" charset="-128"/>
              </a:rPr>
              <a:t>Single particle shower development</a:t>
            </a:r>
          </a:p>
        </p:txBody>
      </p:sp>
      <p:pic>
        <p:nvPicPr>
          <p:cNvPr id="5" name="1TeV_fieldOn_ATL_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92756" y="799262"/>
            <a:ext cx="7256722" cy="5509734"/>
          </a:xfrm>
          <a:prstGeom prst="rect">
            <a:avLst/>
          </a:prstGeom>
        </p:spPr>
      </p:pic>
      <p:sp>
        <p:nvSpPr>
          <p:cNvPr id="6" name="TextBox 5"/>
          <p:cNvSpPr txBox="1"/>
          <p:nvPr/>
        </p:nvSpPr>
        <p:spPr>
          <a:xfrm>
            <a:off x="6135757" y="1038712"/>
            <a:ext cx="2835965" cy="1938992"/>
          </a:xfrm>
          <a:prstGeom prst="rect">
            <a:avLst/>
          </a:prstGeom>
          <a:noFill/>
        </p:spPr>
        <p:txBody>
          <a:bodyPr wrap="square" rtlCol="0">
            <a:spAutoFit/>
          </a:bodyPr>
          <a:lstStyle/>
          <a:p>
            <a:r>
              <a:rPr lang="en-US" sz="2400" dirty="0">
                <a:latin typeface="Adobe Fangsong Std R" panose="02020400000000000000" pitchFamily="18" charset="-128"/>
                <a:ea typeface="Adobe Fangsong Std R" panose="02020400000000000000" pitchFamily="18" charset="-128"/>
              </a:rPr>
              <a:t>1 </a:t>
            </a:r>
            <a:r>
              <a:rPr lang="en-US" sz="2400" dirty="0" err="1">
                <a:latin typeface="Adobe Fangsong Std R" panose="02020400000000000000" pitchFamily="18" charset="-128"/>
                <a:ea typeface="Adobe Fangsong Std R" panose="02020400000000000000" pitchFamily="18" charset="-128"/>
              </a:rPr>
              <a:t>TeV</a:t>
            </a:r>
            <a:r>
              <a:rPr lang="en-US" sz="2400" dirty="0">
                <a:latin typeface="Adobe Fangsong Std R" panose="02020400000000000000" pitchFamily="18" charset="-128"/>
                <a:ea typeface="Adobe Fangsong Std R" panose="02020400000000000000" pitchFamily="18" charset="-128"/>
              </a:rPr>
              <a:t> primary proton launched toward Atlanta, GA with full magnetic field implemented</a:t>
            </a:r>
          </a:p>
        </p:txBody>
      </p:sp>
    </p:spTree>
    <p:extLst>
      <p:ext uri="{BB962C8B-B14F-4D97-AF65-F5344CB8AC3E}">
        <p14:creationId xmlns:p14="http://schemas.microsoft.com/office/powerpoint/2010/main" val="294465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4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5839" y="544434"/>
            <a:ext cx="7315200" cy="3566160"/>
          </a:xfrm>
        </p:spPr>
        <p:txBody>
          <a:bodyPr>
            <a:noAutofit/>
          </a:bodyPr>
          <a:lstStyle/>
          <a:p>
            <a:pPr algn="ctr"/>
            <a:r>
              <a:rPr lang="en-US" sz="3200" dirty="0">
                <a:solidFill>
                  <a:schemeClr val="accent2">
                    <a:lumMod val="75000"/>
                  </a:schemeClr>
                </a:solidFill>
                <a:latin typeface="Adobe Fangsong Std R" panose="02020400000000000000" pitchFamily="18" charset="-128"/>
                <a:ea typeface="Adobe Fangsong Std R" panose="02020400000000000000" pitchFamily="18" charset="-128"/>
              </a:rPr>
              <a:t>Cosmic Ray Shower Simulation at a Global Scale and Associate Applications</a:t>
            </a:r>
            <a:endParaRPr lang="en-US" sz="3200" b="1" dirty="0">
              <a:solidFill>
                <a:schemeClr val="accent2">
                  <a:lumMod val="75000"/>
                </a:schemeClr>
              </a:solidFill>
              <a:latin typeface="Adobe Fangsong Std R" panose="02020400000000000000" pitchFamily="18" charset="-128"/>
              <a:ea typeface="Adobe Fangsong Std R" panose="02020400000000000000" pitchFamily="18"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716" y="852545"/>
            <a:ext cx="2197247" cy="1403796"/>
          </a:xfrm>
          <a:prstGeom prst="rect">
            <a:avLst/>
          </a:prstGeom>
        </p:spPr>
      </p:pic>
      <p:sp>
        <p:nvSpPr>
          <p:cNvPr id="7" name="Rectangle 6"/>
          <p:cNvSpPr/>
          <p:nvPr/>
        </p:nvSpPr>
        <p:spPr>
          <a:xfrm>
            <a:off x="2340033" y="4454280"/>
            <a:ext cx="4572000" cy="1846659"/>
          </a:xfrm>
          <a:prstGeom prst="rect">
            <a:avLst/>
          </a:prstGeom>
        </p:spPr>
        <p:txBody>
          <a:bodyPr>
            <a:spAutoFit/>
          </a:bodyPr>
          <a:lstStyle/>
          <a:p>
            <a:pPr algn="ctr"/>
            <a:r>
              <a:rPr lang="en-US" sz="2800" dirty="0" err="1">
                <a:solidFill>
                  <a:schemeClr val="bg1"/>
                </a:solidFill>
                <a:latin typeface="Adobe Fangsong Std R" panose="02020400000000000000" pitchFamily="18" charset="-128"/>
                <a:ea typeface="Adobe Fangsong Std R" panose="02020400000000000000" pitchFamily="18" charset="-128"/>
              </a:rPr>
              <a:t>Olesya</a:t>
            </a:r>
            <a:r>
              <a:rPr lang="en-US" sz="2800" dirty="0">
                <a:solidFill>
                  <a:schemeClr val="bg1"/>
                </a:solidFill>
                <a:latin typeface="Adobe Fangsong Std R" panose="02020400000000000000" pitchFamily="18" charset="-128"/>
                <a:ea typeface="Adobe Fangsong Std R" panose="02020400000000000000" pitchFamily="18" charset="-128"/>
              </a:rPr>
              <a:t> </a:t>
            </a:r>
            <a:r>
              <a:rPr lang="en-US" sz="2800" dirty="0" err="1">
                <a:solidFill>
                  <a:schemeClr val="bg1"/>
                </a:solidFill>
                <a:latin typeface="Adobe Fangsong Std R" panose="02020400000000000000" pitchFamily="18" charset="-128"/>
                <a:ea typeface="Adobe Fangsong Std R" panose="02020400000000000000" pitchFamily="18" charset="-128"/>
              </a:rPr>
              <a:t>Sarajlic</a:t>
            </a:r>
            <a:endParaRPr lang="en-US" sz="2800" dirty="0">
              <a:solidFill>
                <a:schemeClr val="bg1"/>
              </a:solidFill>
              <a:latin typeface="Adobe Fangsong Std R" panose="02020400000000000000" pitchFamily="18" charset="-128"/>
              <a:ea typeface="Adobe Fangsong Std R" panose="02020400000000000000" pitchFamily="18" charset="-128"/>
            </a:endParaRPr>
          </a:p>
          <a:p>
            <a:pPr algn="ctr"/>
            <a:endParaRPr lang="en-US" dirty="0">
              <a:solidFill>
                <a:schemeClr val="bg1"/>
              </a:solidFill>
              <a:latin typeface="Adobe Fangsong Std R" panose="02020400000000000000" pitchFamily="18" charset="-128"/>
              <a:ea typeface="Adobe Fangsong Std R" panose="02020400000000000000" pitchFamily="18" charset="-128"/>
            </a:endParaRPr>
          </a:p>
          <a:p>
            <a:pPr algn="ctr"/>
            <a:r>
              <a:rPr lang="en-US" sz="1600" dirty="0">
                <a:solidFill>
                  <a:schemeClr val="bg1"/>
                </a:solidFill>
                <a:latin typeface="Adobe Fangsong Std R" panose="02020400000000000000" pitchFamily="18" charset="-128"/>
                <a:ea typeface="Adobe Fangsong Std R" panose="02020400000000000000" pitchFamily="18" charset="-128"/>
              </a:rPr>
              <a:t>INAUGURAL WORKSHOP ON APPLICATIONS OF COSMIC RAY MEASUREMENTS</a:t>
            </a:r>
          </a:p>
          <a:p>
            <a:pPr algn="ctr"/>
            <a:endParaRPr lang="en-US" dirty="0">
              <a:solidFill>
                <a:schemeClr val="bg1"/>
              </a:solidFill>
              <a:latin typeface="Adobe Fangsong Std R" panose="02020400000000000000" pitchFamily="18" charset="-128"/>
              <a:ea typeface="Adobe Fangsong Std R" panose="02020400000000000000" pitchFamily="18" charset="-128"/>
            </a:endParaRPr>
          </a:p>
          <a:p>
            <a:pPr algn="ctr"/>
            <a:r>
              <a:rPr lang="en-US" dirty="0">
                <a:solidFill>
                  <a:schemeClr val="bg1"/>
                </a:solidFill>
                <a:latin typeface="Adobe Fangsong Std R" panose="02020400000000000000" pitchFamily="18" charset="-128"/>
                <a:ea typeface="Adobe Fangsong Std R" panose="02020400000000000000" pitchFamily="18" charset="-128"/>
              </a:rPr>
              <a:t>October 5</a:t>
            </a:r>
            <a:r>
              <a:rPr lang="en-US" baseline="30000" dirty="0">
                <a:solidFill>
                  <a:schemeClr val="bg1"/>
                </a:solidFill>
                <a:latin typeface="Adobe Fangsong Std R" panose="02020400000000000000" pitchFamily="18" charset="-128"/>
                <a:ea typeface="Adobe Fangsong Std R" panose="02020400000000000000" pitchFamily="18" charset="-128"/>
              </a:rPr>
              <a:t>th</a:t>
            </a:r>
            <a:r>
              <a:rPr lang="en-US" dirty="0">
                <a:solidFill>
                  <a:schemeClr val="bg1"/>
                </a:solidFill>
                <a:latin typeface="Adobe Fangsong Std R" panose="02020400000000000000" pitchFamily="18" charset="-128"/>
                <a:ea typeface="Adobe Fangsong Std R" panose="02020400000000000000" pitchFamily="18" charset="-128"/>
              </a:rPr>
              <a:t>, 2019</a:t>
            </a:r>
            <a:r>
              <a:rPr lang="en-US" b="1" dirty="0">
                <a:solidFill>
                  <a:schemeClr val="bg1"/>
                </a:solidFill>
                <a:latin typeface="Adobe Fangsong Std R" panose="02020400000000000000" pitchFamily="18" charset="-128"/>
                <a:ea typeface="Adobe Fangsong Std R" panose="02020400000000000000" pitchFamily="18" charset="-128"/>
              </a:rPr>
              <a:t> </a:t>
            </a:r>
            <a:endParaRPr lang="en-US" dirty="0">
              <a:solidFill>
                <a:schemeClr val="bg1"/>
              </a:solidFill>
              <a:latin typeface="Adobe Fangsong Std R" panose="02020400000000000000" pitchFamily="18" charset="-128"/>
              <a:ea typeface="Adobe Fangsong Std R" panose="02020400000000000000" pitchFamily="18" charset="-12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915" y="0"/>
            <a:ext cx="3921118" cy="3108887"/>
          </a:xfrm>
          <a:prstGeom prst="rect">
            <a:avLst/>
          </a:prstGeom>
        </p:spPr>
      </p:pic>
    </p:spTree>
    <p:extLst>
      <p:ext uri="{BB962C8B-B14F-4D97-AF65-F5344CB8AC3E}">
        <p14:creationId xmlns:p14="http://schemas.microsoft.com/office/powerpoint/2010/main" val="874579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16"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2" name="Footer Placeholder 1"/>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5" name="Slide Number Placeholder 4"/>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20</a:t>
            </a:fld>
            <a:endParaRPr lang="en-US" sz="1000" dirty="0">
              <a:latin typeface="Adobe Fangsong Std R" panose="02020400000000000000" pitchFamily="18" charset="-128"/>
              <a:ea typeface="Adobe Fangsong Std R" panose="02020400000000000000" pitchFamily="18" charset="-128"/>
            </a:endParaRPr>
          </a:p>
        </p:txBody>
      </p:sp>
      <p:sp>
        <p:nvSpPr>
          <p:cNvPr id="8" name="TextBox 7"/>
          <p:cNvSpPr txBox="1"/>
          <p:nvPr/>
        </p:nvSpPr>
        <p:spPr>
          <a:xfrm>
            <a:off x="537893" y="69183"/>
            <a:ext cx="7657765" cy="584775"/>
          </a:xfrm>
          <a:prstGeom prst="rect">
            <a:avLst/>
          </a:prstGeom>
          <a:noFill/>
        </p:spPr>
        <p:txBody>
          <a:bodyPr wrap="square" rtlCol="0">
            <a:spAutoFit/>
          </a:bodyPr>
          <a:lstStyle/>
          <a:p>
            <a:pPr algn="ctr"/>
            <a:r>
              <a:rPr lang="en-US" sz="3200" b="1" u="sng" dirty="0">
                <a:solidFill>
                  <a:schemeClr val="accent2">
                    <a:lumMod val="75000"/>
                  </a:schemeClr>
                </a:solidFill>
                <a:latin typeface="Adobe Fangsong Std R" panose="02020400000000000000" pitchFamily="18" charset="-128"/>
                <a:ea typeface="Adobe Fangsong Std R" panose="02020400000000000000" pitchFamily="18" charset="-128"/>
              </a:rPr>
              <a:t>Simulated Event Display</a:t>
            </a:r>
          </a:p>
        </p:txBody>
      </p:sp>
      <p:pic>
        <p:nvPicPr>
          <p:cNvPr id="12" name="1.2reAtl_100GeVp_IGRF_Tsy2001_2_cap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69005" y="876327"/>
            <a:ext cx="5233428" cy="5218303"/>
          </a:xfrm>
          <a:prstGeom prst="rect">
            <a:avLst/>
          </a:prstGeom>
        </p:spPr>
      </p:pic>
      <p:pic>
        <p:nvPicPr>
          <p:cNvPr id="1026" name="Picture 2" descr="Image result for airpla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2658" y="1831252"/>
            <a:ext cx="1835090" cy="85935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flipV="1">
            <a:off x="7057621" y="837127"/>
            <a:ext cx="12879" cy="52417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992152" y="4215442"/>
            <a:ext cx="1423607" cy="338554"/>
          </a:xfrm>
          <a:prstGeom prst="rect">
            <a:avLst/>
          </a:prstGeom>
          <a:noFill/>
        </p:spPr>
        <p:txBody>
          <a:bodyPr wrap="square" rtlCol="0">
            <a:spAutoFit/>
          </a:bodyPr>
          <a:lstStyle/>
          <a:p>
            <a:r>
              <a:rPr lang="en-US" sz="1600" dirty="0">
                <a:solidFill>
                  <a:srgbClr val="0070C0"/>
                </a:solidFill>
                <a:latin typeface="Times New Roman" panose="02020603050405020304" pitchFamily="18" charset="0"/>
                <a:cs typeface="Times New Roman" panose="02020603050405020304" pitchFamily="18" charset="0"/>
              </a:rPr>
              <a:t>Troposphere</a:t>
            </a:r>
          </a:p>
        </p:txBody>
      </p:sp>
      <p:sp>
        <p:nvSpPr>
          <p:cNvPr id="15" name="TextBox 14"/>
          <p:cNvSpPr txBox="1"/>
          <p:nvPr/>
        </p:nvSpPr>
        <p:spPr>
          <a:xfrm>
            <a:off x="8137147" y="5864195"/>
            <a:ext cx="1423607" cy="338554"/>
          </a:xfrm>
          <a:prstGeom prst="rect">
            <a:avLst/>
          </a:prstGeom>
          <a:noFill/>
        </p:spPr>
        <p:txBody>
          <a:bodyPr wrap="square" rtlCol="0">
            <a:spAutoFit/>
          </a:bodyPr>
          <a:lstStyle/>
          <a:p>
            <a:r>
              <a:rPr lang="en-US" sz="1600" dirty="0">
                <a:solidFill>
                  <a:srgbClr val="0070C0"/>
                </a:solidFill>
                <a:latin typeface="Times New Roman" panose="02020603050405020304" pitchFamily="18" charset="0"/>
                <a:cs typeface="Times New Roman" panose="02020603050405020304" pitchFamily="18" charset="0"/>
              </a:rPr>
              <a:t>Sea level</a:t>
            </a:r>
          </a:p>
        </p:txBody>
      </p:sp>
      <p:cxnSp>
        <p:nvCxnSpPr>
          <p:cNvPr id="14" name="Straight Connector 13"/>
          <p:cNvCxnSpPr/>
          <p:nvPr/>
        </p:nvCxnSpPr>
        <p:spPr>
          <a:xfrm>
            <a:off x="7070500" y="6078828"/>
            <a:ext cx="21979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070500" y="1079678"/>
            <a:ext cx="21979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070500" y="3578180"/>
            <a:ext cx="219794"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303173" y="5883437"/>
            <a:ext cx="655971"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0 km</a:t>
            </a:r>
          </a:p>
        </p:txBody>
      </p:sp>
      <p:sp>
        <p:nvSpPr>
          <p:cNvPr id="23" name="TextBox 22"/>
          <p:cNvSpPr txBox="1"/>
          <p:nvPr/>
        </p:nvSpPr>
        <p:spPr>
          <a:xfrm>
            <a:off x="7303172" y="3406695"/>
            <a:ext cx="892486"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10 km</a:t>
            </a:r>
          </a:p>
        </p:txBody>
      </p:sp>
      <p:sp>
        <p:nvSpPr>
          <p:cNvPr id="24" name="TextBox 23"/>
          <p:cNvSpPr txBox="1"/>
          <p:nvPr/>
        </p:nvSpPr>
        <p:spPr>
          <a:xfrm>
            <a:off x="7244661" y="873273"/>
            <a:ext cx="892486"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20 km</a:t>
            </a:r>
          </a:p>
        </p:txBody>
      </p:sp>
      <p:sp>
        <p:nvSpPr>
          <p:cNvPr id="25" name="TextBox 24"/>
          <p:cNvSpPr txBox="1"/>
          <p:nvPr/>
        </p:nvSpPr>
        <p:spPr>
          <a:xfrm>
            <a:off x="0" y="849800"/>
            <a:ext cx="2094444" cy="2031325"/>
          </a:xfrm>
          <a:prstGeom prst="rect">
            <a:avLst/>
          </a:prstGeom>
          <a:noFill/>
        </p:spPr>
        <p:txBody>
          <a:bodyPr wrap="square" rtlCol="0">
            <a:spAutoFit/>
          </a:bodyPr>
          <a:lstStyle/>
          <a:p>
            <a:r>
              <a:rPr lang="en-US" dirty="0">
                <a:solidFill>
                  <a:schemeClr val="bg1"/>
                </a:solidFill>
                <a:latin typeface="Adobe Fangsong Std R" panose="02020400000000000000" pitchFamily="18" charset="-128"/>
                <a:ea typeface="Adobe Fangsong Std R" panose="02020400000000000000" pitchFamily="18" charset="-128"/>
                <a:cs typeface="Times New Roman" panose="02020603050405020304" pitchFamily="18" charset="0"/>
              </a:rPr>
              <a:t>100 GeV primary proton launched toward  Atlanta, GA from 1.2 Re in altitude with full magnetic field implementation</a:t>
            </a:r>
          </a:p>
        </p:txBody>
      </p:sp>
      <p:sp>
        <p:nvSpPr>
          <p:cNvPr id="26" name="TextBox 25"/>
          <p:cNvSpPr txBox="1"/>
          <p:nvPr/>
        </p:nvSpPr>
        <p:spPr>
          <a:xfrm>
            <a:off x="7992153" y="3410960"/>
            <a:ext cx="1423607" cy="338554"/>
          </a:xfrm>
          <a:prstGeom prst="rect">
            <a:avLst/>
          </a:prstGeom>
          <a:noFill/>
        </p:spPr>
        <p:txBody>
          <a:bodyPr wrap="square" rtlCol="0">
            <a:spAutoFit/>
          </a:bodyPr>
          <a:lstStyle/>
          <a:p>
            <a:r>
              <a:rPr lang="en-US" sz="1600" dirty="0">
                <a:solidFill>
                  <a:srgbClr val="C00000"/>
                </a:solidFill>
                <a:latin typeface="Times New Roman" panose="02020603050405020304" pitchFamily="18" charset="0"/>
                <a:cs typeface="Times New Roman" panose="02020603050405020304" pitchFamily="18" charset="0"/>
              </a:rPr>
              <a:t>Tropopause</a:t>
            </a:r>
          </a:p>
        </p:txBody>
      </p:sp>
      <p:sp>
        <p:nvSpPr>
          <p:cNvPr id="27" name="TextBox 26"/>
          <p:cNvSpPr txBox="1"/>
          <p:nvPr/>
        </p:nvSpPr>
        <p:spPr>
          <a:xfrm>
            <a:off x="7959144" y="888662"/>
            <a:ext cx="1423607" cy="338554"/>
          </a:xfrm>
          <a:prstGeom prst="rect">
            <a:avLst/>
          </a:prstGeom>
          <a:noFill/>
        </p:spPr>
        <p:txBody>
          <a:bodyPr wrap="square" rtlCol="0">
            <a:spAutoFit/>
          </a:bodyPr>
          <a:lstStyle/>
          <a:p>
            <a:r>
              <a:rPr lang="en-US" sz="1600" dirty="0">
                <a:solidFill>
                  <a:srgbClr val="0070C0"/>
                </a:solidFill>
                <a:latin typeface="Times New Roman" panose="02020603050405020304" pitchFamily="18" charset="0"/>
                <a:cs typeface="Times New Roman" panose="02020603050405020304" pitchFamily="18" charset="0"/>
              </a:rPr>
              <a:t>Stratosphere</a:t>
            </a:r>
          </a:p>
        </p:txBody>
      </p:sp>
      <p:sp>
        <p:nvSpPr>
          <p:cNvPr id="3" name="Rectangle 2"/>
          <p:cNvSpPr/>
          <p:nvPr/>
        </p:nvSpPr>
        <p:spPr>
          <a:xfrm>
            <a:off x="119336" y="3815332"/>
            <a:ext cx="2119898" cy="1477328"/>
          </a:xfrm>
          <a:prstGeom prst="rect">
            <a:avLst/>
          </a:prstGeom>
        </p:spPr>
        <p:txBody>
          <a:bodyPr wrap="square">
            <a:spAutoFit/>
          </a:bodyPr>
          <a:lstStyle/>
          <a:p>
            <a:r>
              <a:rPr lang="en-US" dirty="0">
                <a:solidFill>
                  <a:srgbClr val="FF0000"/>
                </a:solidFill>
                <a:latin typeface="Adobe Fangsong Std R" panose="02020400000000000000" pitchFamily="18" charset="-128"/>
                <a:ea typeface="Adobe Fangsong Std R" panose="02020400000000000000" pitchFamily="18" charset="-128"/>
                <a:cs typeface="Times New Roman" panose="02020603050405020304" pitchFamily="18" charset="0"/>
              </a:rPr>
              <a:t>Negatively charged particles</a:t>
            </a:r>
          </a:p>
          <a:p>
            <a:r>
              <a:rPr lang="en-US" dirty="0">
                <a:solidFill>
                  <a:schemeClr val="tx2">
                    <a:lumMod val="75000"/>
                    <a:lumOff val="25000"/>
                  </a:schemeClr>
                </a:solidFill>
                <a:latin typeface="Adobe Fangsong Std R" panose="02020400000000000000" pitchFamily="18" charset="-128"/>
                <a:ea typeface="Adobe Fangsong Std R" panose="02020400000000000000" pitchFamily="18" charset="-128"/>
                <a:cs typeface="Times New Roman" panose="02020603050405020304" pitchFamily="18" charset="0"/>
              </a:rPr>
              <a:t>Positively </a:t>
            </a:r>
          </a:p>
          <a:p>
            <a:r>
              <a:rPr lang="en-US" dirty="0">
                <a:solidFill>
                  <a:schemeClr val="tx2">
                    <a:lumMod val="75000"/>
                    <a:lumOff val="25000"/>
                  </a:schemeClr>
                </a:solidFill>
                <a:latin typeface="Adobe Fangsong Std R" panose="02020400000000000000" pitchFamily="18" charset="-128"/>
                <a:ea typeface="Adobe Fangsong Std R" panose="02020400000000000000" pitchFamily="18" charset="-128"/>
                <a:cs typeface="Times New Roman" panose="02020603050405020304" pitchFamily="18" charset="0"/>
              </a:rPr>
              <a:t>charged particles</a:t>
            </a:r>
          </a:p>
          <a:p>
            <a:r>
              <a:rPr lang="en-US" dirty="0">
                <a:solidFill>
                  <a:srgbClr val="00B050"/>
                </a:solidFill>
                <a:latin typeface="Adobe Fangsong Std R" panose="02020400000000000000" pitchFamily="18" charset="-128"/>
                <a:ea typeface="Adobe Fangsong Std R" panose="02020400000000000000" pitchFamily="18" charset="-128"/>
                <a:cs typeface="Times New Roman" panose="02020603050405020304" pitchFamily="18" charset="0"/>
              </a:rPr>
              <a:t>Neutral particles</a:t>
            </a:r>
          </a:p>
        </p:txBody>
      </p:sp>
    </p:spTree>
    <p:extLst>
      <p:ext uri="{BB962C8B-B14F-4D97-AF65-F5344CB8AC3E}">
        <p14:creationId xmlns:p14="http://schemas.microsoft.com/office/powerpoint/2010/main" val="247469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4" name="Slide Number Placeholder 3"/>
          <p:cNvSpPr>
            <a:spLocks noGrp="1"/>
          </p:cNvSpPr>
          <p:nvPr>
            <p:ph type="sldNum" sz="quarter" idx="12"/>
          </p:nvPr>
        </p:nvSpPr>
        <p:spPr/>
        <p:txBody>
          <a:bodyPr/>
          <a:lstStyle/>
          <a:p>
            <a:fld id="{4FAB73BC-B049-4115-A692-8D63A059BFB8}" type="slidenum">
              <a:rPr lang="en-US" sz="1000" smtClean="0">
                <a:latin typeface="Adobe Fangsong Std R" panose="02020400000000000000" pitchFamily="18" charset="-128"/>
                <a:ea typeface="Adobe Fangsong Std R" panose="02020400000000000000" pitchFamily="18" charset="-128"/>
              </a:rPr>
              <a:pPr/>
              <a:t>21</a:t>
            </a:fld>
            <a:endParaRPr lang="en-US" sz="1000" dirty="0">
              <a:latin typeface="Adobe Fangsong Std R" panose="02020400000000000000" pitchFamily="18" charset="-128"/>
              <a:ea typeface="Adobe Fangsong Std R" panose="02020400000000000000" pitchFamily="18" charset="-128"/>
            </a:endParaRPr>
          </a:p>
        </p:txBody>
      </p:sp>
      <p:sp>
        <p:nvSpPr>
          <p:cNvPr id="17" name="Title 4"/>
          <p:cNvSpPr txBox="1">
            <a:spLocks/>
          </p:cNvSpPr>
          <p:nvPr/>
        </p:nvSpPr>
        <p:spPr>
          <a:xfrm>
            <a:off x="582499" y="196340"/>
            <a:ext cx="7543800" cy="630237"/>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b="1" u="sng" dirty="0">
                <a:solidFill>
                  <a:srgbClr val="FF6600"/>
                </a:solidFill>
                <a:latin typeface="Adobe Fangsong Std R" panose="02020400000000000000" pitchFamily="18" charset="-128"/>
                <a:ea typeface="Adobe Fangsong Std R" panose="02020400000000000000" pitchFamily="18" charset="-128"/>
              </a:rPr>
              <a:t>Focus points</a:t>
            </a:r>
          </a:p>
        </p:txBody>
      </p:sp>
      <p:sp>
        <p:nvSpPr>
          <p:cNvPr id="5" name="Rectangle 4"/>
          <p:cNvSpPr/>
          <p:nvPr/>
        </p:nvSpPr>
        <p:spPr>
          <a:xfrm>
            <a:off x="582499" y="1121604"/>
            <a:ext cx="8165716" cy="4462760"/>
          </a:xfrm>
          <a:prstGeom prst="rect">
            <a:avLst/>
          </a:prstGeom>
        </p:spPr>
        <p:txBody>
          <a:bodyPr wrap="square">
            <a:spAutoFit/>
          </a:bodyPr>
          <a:lstStyle/>
          <a:p>
            <a:r>
              <a:rPr lang="en-US" sz="2400" dirty="0">
                <a:solidFill>
                  <a:schemeClr val="bg1"/>
                </a:solidFill>
                <a:latin typeface="Adobe Fangsong Std R" panose="02020400000000000000" pitchFamily="18" charset="-128"/>
                <a:ea typeface="Adobe Fangsong Std R" panose="02020400000000000000" pitchFamily="18" charset="-128"/>
              </a:rPr>
              <a:t>Perform an extensive ECRS simulation study of </a:t>
            </a:r>
          </a:p>
          <a:p>
            <a:endParaRPr lang="en-US" sz="1000" dirty="0">
              <a:solidFill>
                <a:schemeClr val="bg1"/>
              </a:solidFill>
              <a:latin typeface="Adobe Fangsong Std R" panose="02020400000000000000" pitchFamily="18" charset="-128"/>
              <a:ea typeface="Adobe Fangsong Std R" panose="02020400000000000000" pitchFamily="18" charset="-128"/>
            </a:endParaRPr>
          </a:p>
          <a:p>
            <a:pPr marL="800100" lvl="1" indent="-342900">
              <a:buFont typeface="Courier New" panose="02070309020205020404" pitchFamily="49" charset="0"/>
              <a:buChar char="o"/>
            </a:pPr>
            <a:r>
              <a:rPr lang="en-US" sz="2400" dirty="0">
                <a:solidFill>
                  <a:schemeClr val="bg1"/>
                </a:solidFill>
                <a:latin typeface="Adobe Fangsong Std R" panose="02020400000000000000" pitchFamily="18" charset="-128"/>
                <a:ea typeface="Adobe Fangsong Std R" panose="02020400000000000000" pitchFamily="18" charset="-128"/>
              </a:rPr>
              <a:t>	geomagnetic field effect</a:t>
            </a:r>
          </a:p>
          <a:p>
            <a:pPr marL="800100" lvl="1" indent="-342900">
              <a:buFont typeface="Courier New" panose="02070309020205020404" pitchFamily="49" charset="0"/>
              <a:buChar char="o"/>
            </a:pPr>
            <a:r>
              <a:rPr lang="en-US" sz="2400" dirty="0">
                <a:solidFill>
                  <a:schemeClr val="bg1"/>
                </a:solidFill>
                <a:latin typeface="Adobe Fangsong Std R" panose="02020400000000000000" pitchFamily="18" charset="-128"/>
                <a:ea typeface="Adobe Fangsong Std R" panose="02020400000000000000" pitchFamily="18" charset="-128"/>
              </a:rPr>
              <a:t> diurnal variations</a:t>
            </a:r>
          </a:p>
          <a:p>
            <a:pPr marL="800100" lvl="1" indent="-342900">
              <a:buFont typeface="Courier New" panose="02070309020205020404" pitchFamily="49" charset="0"/>
              <a:buChar char="o"/>
            </a:pPr>
            <a:r>
              <a:rPr lang="en-US" sz="2400" dirty="0">
                <a:solidFill>
                  <a:schemeClr val="bg1"/>
                </a:solidFill>
                <a:latin typeface="Adobe Fangsong Std R" panose="02020400000000000000" pitchFamily="18" charset="-128"/>
                <a:ea typeface="Adobe Fangsong Std R" panose="02020400000000000000" pitchFamily="18" charset="-128"/>
              </a:rPr>
              <a:t>	solar effect</a:t>
            </a:r>
          </a:p>
          <a:p>
            <a:pPr lvl="1"/>
            <a:endParaRPr lang="en-US" sz="1000" dirty="0">
              <a:solidFill>
                <a:schemeClr val="bg1"/>
              </a:solidFill>
              <a:latin typeface="Adobe Fangsong Std R" panose="02020400000000000000" pitchFamily="18" charset="-128"/>
              <a:ea typeface="Adobe Fangsong Std R" panose="02020400000000000000" pitchFamily="18" charset="-128"/>
            </a:endParaRPr>
          </a:p>
          <a:p>
            <a:r>
              <a:rPr lang="en-US" sz="2400" dirty="0">
                <a:solidFill>
                  <a:schemeClr val="bg1"/>
                </a:solidFill>
                <a:latin typeface="Adobe Fangsong Std R" panose="02020400000000000000" pitchFamily="18" charset="-128"/>
                <a:ea typeface="Adobe Fangsong Std R" panose="02020400000000000000" pitchFamily="18" charset="-128"/>
              </a:rPr>
              <a:t>on cosmic ray showers in the atmosphere and at sea level on a global scale</a:t>
            </a:r>
          </a:p>
          <a:p>
            <a:endParaRPr lang="en-US" sz="2400" dirty="0">
              <a:solidFill>
                <a:schemeClr val="bg1"/>
              </a:solidFill>
              <a:latin typeface="Adobe Fangsong Std R" panose="02020400000000000000" pitchFamily="18" charset="-128"/>
              <a:ea typeface="Adobe Fangsong Std R" panose="02020400000000000000" pitchFamily="18" charset="-128"/>
            </a:endParaRPr>
          </a:p>
          <a:p>
            <a:r>
              <a:rPr lang="en-US" sz="2400" dirty="0">
                <a:solidFill>
                  <a:schemeClr val="bg1"/>
                </a:solidFill>
                <a:latin typeface="Adobe Fangsong Std R" panose="02020400000000000000" pitchFamily="18" charset="-128"/>
                <a:ea typeface="Adobe Fangsong Std R" panose="02020400000000000000" pitchFamily="18" charset="-128"/>
              </a:rPr>
              <a:t>ECRS simulation results are also critically important for determining the temperature coefficients in every pressure layer in the atmosphere to calculate the temperature variations from cosmic ray data</a:t>
            </a:r>
          </a:p>
        </p:txBody>
      </p:sp>
    </p:spTree>
    <p:extLst>
      <p:ext uri="{BB962C8B-B14F-4D97-AF65-F5344CB8AC3E}">
        <p14:creationId xmlns:p14="http://schemas.microsoft.com/office/powerpoint/2010/main" val="34214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fade">
                                      <p:cBhvr>
                                        <p:cTn id="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4" name="Slide Number Placeholder 3"/>
          <p:cNvSpPr>
            <a:spLocks noGrp="1"/>
          </p:cNvSpPr>
          <p:nvPr>
            <p:ph type="sldNum" sz="quarter" idx="12"/>
          </p:nvPr>
        </p:nvSpPr>
        <p:spPr/>
        <p:txBody>
          <a:bodyPr/>
          <a:lstStyle/>
          <a:p>
            <a:fld id="{4FAB73BC-B049-4115-A692-8D63A059BFB8}" type="slidenum">
              <a:rPr lang="en-US" sz="1000" smtClean="0">
                <a:latin typeface="Adobe Fangsong Std R" panose="02020400000000000000" pitchFamily="18" charset="-128"/>
                <a:ea typeface="Adobe Fangsong Std R" panose="02020400000000000000" pitchFamily="18" charset="-128"/>
              </a:rPr>
              <a:pPr/>
              <a:t>22</a:t>
            </a:fld>
            <a:endParaRPr lang="en-US" sz="1000" dirty="0">
              <a:latin typeface="Adobe Fangsong Std R" panose="02020400000000000000" pitchFamily="18" charset="-128"/>
              <a:ea typeface="Adobe Fangsong Std R" panose="02020400000000000000" pitchFamily="18" charset="-128"/>
            </a:endParaRPr>
          </a:p>
        </p:txBody>
      </p:sp>
      <p:sp>
        <p:nvSpPr>
          <p:cNvPr id="17" name="Title 4"/>
          <p:cNvSpPr txBox="1">
            <a:spLocks/>
          </p:cNvSpPr>
          <p:nvPr/>
        </p:nvSpPr>
        <p:spPr>
          <a:xfrm>
            <a:off x="778266" y="523886"/>
            <a:ext cx="7543800" cy="63023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u="sng" dirty="0">
                <a:solidFill>
                  <a:schemeClr val="accent2">
                    <a:lumMod val="75000"/>
                  </a:schemeClr>
                </a:solidFill>
                <a:latin typeface="Adobe Fangsong Std R" panose="02020400000000000000" pitchFamily="18" charset="-128"/>
                <a:ea typeface="Adobe Fangsong Std R" panose="02020400000000000000" pitchFamily="18" charset="-128"/>
              </a:rPr>
              <a:t>Cosmic ray characteristics without geomagnetic field</a:t>
            </a:r>
          </a:p>
        </p:txBody>
      </p:sp>
      <p:sp>
        <p:nvSpPr>
          <p:cNvPr id="5" name="Rectangle 4"/>
          <p:cNvSpPr/>
          <p:nvPr/>
        </p:nvSpPr>
        <p:spPr>
          <a:xfrm>
            <a:off x="478639" y="1442245"/>
            <a:ext cx="8200140" cy="830997"/>
          </a:xfrm>
          <a:prstGeom prst="rect">
            <a:avLst/>
          </a:prstGeom>
        </p:spPr>
        <p:txBody>
          <a:bodyPr wrap="square">
            <a:spAutoFit/>
          </a:bodyPr>
          <a:lstStyle/>
          <a:p>
            <a:r>
              <a:rPr lang="en-US" sz="2400" dirty="0">
                <a:solidFill>
                  <a:schemeClr val="bg1"/>
                </a:solidFill>
                <a:latin typeface="Adobe Fangsong Std R" panose="02020400000000000000" pitchFamily="18" charset="-128"/>
                <a:ea typeface="Adobe Fangsong Std R" panose="02020400000000000000" pitchFamily="18" charset="-128"/>
              </a:rPr>
              <a:t>One of the design features of the ECRS simulation is the flexibility of switching on and off the geomagnetic field </a:t>
            </a:r>
          </a:p>
        </p:txBody>
      </p:sp>
      <p:sp>
        <p:nvSpPr>
          <p:cNvPr id="6" name="Rectangle 5"/>
          <p:cNvSpPr/>
          <p:nvPr/>
        </p:nvSpPr>
        <p:spPr>
          <a:xfrm>
            <a:off x="478638" y="2411742"/>
            <a:ext cx="7843427" cy="1200329"/>
          </a:xfrm>
          <a:prstGeom prst="rect">
            <a:avLst/>
          </a:prstGeom>
        </p:spPr>
        <p:txBody>
          <a:bodyPr wrap="square">
            <a:spAutoFit/>
          </a:bodyPr>
          <a:lstStyle/>
          <a:p>
            <a:r>
              <a:rPr lang="en-US" sz="2400" dirty="0">
                <a:solidFill>
                  <a:schemeClr val="bg1"/>
                </a:solidFill>
                <a:latin typeface="Adobe Fangsong Std R" panose="02020400000000000000" pitchFamily="18" charset="-128"/>
                <a:ea typeface="Adobe Fangsong Std R" panose="02020400000000000000" pitchFamily="18" charset="-128"/>
              </a:rPr>
              <a:t>At the same time, one can take the advantages of the Geant4 visualization to display cosmic ray shower events according to user</a:t>
            </a:r>
            <a:r>
              <a:rPr lang="en-US" sz="2400" dirty="0">
                <a:solidFill>
                  <a:schemeClr val="bg1"/>
                </a:solidFill>
                <a:latin typeface="Arial" panose="020B0604020202020204" pitchFamily="34" charset="0"/>
                <a:ea typeface="Adobe Fangsong Std R" panose="02020400000000000000" pitchFamily="18" charset="-128"/>
                <a:cs typeface="Arial" panose="020B0604020202020204" pitchFamily="34" charset="0"/>
              </a:rPr>
              <a:t>’</a:t>
            </a:r>
            <a:r>
              <a:rPr lang="en-US" sz="2400" dirty="0">
                <a:solidFill>
                  <a:schemeClr val="bg1"/>
                </a:solidFill>
                <a:latin typeface="Adobe Fangsong Std R" panose="02020400000000000000" pitchFamily="18" charset="-128"/>
                <a:ea typeface="Adobe Fangsong Std R" panose="02020400000000000000" pitchFamily="18" charset="-128"/>
              </a:rPr>
              <a:t>s input parameters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653" y="3750571"/>
            <a:ext cx="3437292" cy="252617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0572" y="3750571"/>
            <a:ext cx="3437292" cy="252617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7864" y="3772843"/>
            <a:ext cx="3437292" cy="2526170"/>
          </a:xfrm>
          <a:prstGeom prst="rect">
            <a:avLst/>
          </a:prstGeom>
        </p:spPr>
      </p:pic>
    </p:spTree>
    <p:extLst>
      <p:ext uri="{BB962C8B-B14F-4D97-AF65-F5344CB8AC3E}">
        <p14:creationId xmlns:p14="http://schemas.microsoft.com/office/powerpoint/2010/main" val="380083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22" presetClass="entr" presetSubtype="1" fill="hold" nodeType="after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600"/>
                                        <p:tgtEl>
                                          <p:spTgt spid="8"/>
                                        </p:tgtEl>
                                      </p:cBhvr>
                                    </p:animEffect>
                                  </p:childTnLst>
                                </p:cTn>
                              </p:par>
                            </p:childTnLst>
                          </p:cTn>
                        </p:par>
                        <p:par>
                          <p:cTn id="17" fill="hold">
                            <p:stCondLst>
                              <p:cond delay="2100"/>
                            </p:stCondLst>
                            <p:childTnLst>
                              <p:par>
                                <p:cTn id="18" presetID="22" presetClass="entr" presetSubtype="1" fill="hold" nodeType="afterEffect">
                                  <p:stCondLst>
                                    <p:cond delay="100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4" name="Slide Number Placeholder 3"/>
          <p:cNvSpPr>
            <a:spLocks noGrp="1"/>
          </p:cNvSpPr>
          <p:nvPr>
            <p:ph type="sldNum" sz="quarter" idx="12"/>
          </p:nvPr>
        </p:nvSpPr>
        <p:spPr/>
        <p:txBody>
          <a:bodyPr/>
          <a:lstStyle/>
          <a:p>
            <a:fld id="{4FAB73BC-B049-4115-A692-8D63A059BFB8}" type="slidenum">
              <a:rPr lang="en-US" sz="1000" smtClean="0">
                <a:latin typeface="Adobe Fangsong Std R" panose="02020400000000000000" pitchFamily="18" charset="-128"/>
                <a:ea typeface="Adobe Fangsong Std R" panose="02020400000000000000" pitchFamily="18" charset="-128"/>
              </a:rPr>
              <a:pPr/>
              <a:t>23</a:t>
            </a:fld>
            <a:endParaRPr lang="en-US" sz="1000" dirty="0">
              <a:latin typeface="Adobe Fangsong Std R" panose="02020400000000000000" pitchFamily="18" charset="-128"/>
              <a:ea typeface="Adobe Fangsong Std R" panose="02020400000000000000" pitchFamily="18" charset="-128"/>
            </a:endParaRPr>
          </a:p>
        </p:txBody>
      </p:sp>
      <p:sp>
        <p:nvSpPr>
          <p:cNvPr id="17" name="Title 4"/>
          <p:cNvSpPr txBox="1">
            <a:spLocks/>
          </p:cNvSpPr>
          <p:nvPr/>
        </p:nvSpPr>
        <p:spPr>
          <a:xfrm>
            <a:off x="778266" y="523886"/>
            <a:ext cx="7543800" cy="63023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u="sng" dirty="0">
                <a:solidFill>
                  <a:schemeClr val="accent2">
                    <a:lumMod val="75000"/>
                  </a:schemeClr>
                </a:solidFill>
                <a:latin typeface="Adobe Fangsong Std R" panose="02020400000000000000" pitchFamily="18" charset="-128"/>
                <a:ea typeface="Adobe Fangsong Std R" panose="02020400000000000000" pitchFamily="18" charset="-128"/>
              </a:rPr>
              <a:t>Cosmic ray characteristics without geomagnetic field</a:t>
            </a:r>
          </a:p>
        </p:txBody>
      </p:sp>
      <p:pic>
        <p:nvPicPr>
          <p:cNvPr id="5" name="Picture 4"/>
          <p:cNvPicPr>
            <a:picLocks noChangeAspect="1"/>
          </p:cNvPicPr>
          <p:nvPr/>
        </p:nvPicPr>
        <p:blipFill>
          <a:blip r:embed="rId2"/>
          <a:stretch>
            <a:fillRect/>
          </a:stretch>
        </p:blipFill>
        <p:spPr>
          <a:xfrm>
            <a:off x="611578" y="1852111"/>
            <a:ext cx="7877175" cy="3667125"/>
          </a:xfrm>
          <a:prstGeom prst="rect">
            <a:avLst/>
          </a:prstGeom>
        </p:spPr>
      </p:pic>
      <p:sp>
        <p:nvSpPr>
          <p:cNvPr id="6" name="Rectangle 5"/>
          <p:cNvSpPr/>
          <p:nvPr/>
        </p:nvSpPr>
        <p:spPr>
          <a:xfrm>
            <a:off x="2143679" y="1179365"/>
            <a:ext cx="4859022" cy="461665"/>
          </a:xfrm>
          <a:prstGeom prst="rect">
            <a:avLst/>
          </a:prstGeom>
        </p:spPr>
        <p:txBody>
          <a:bodyPr wrap="none">
            <a:spAutoFit/>
          </a:bodyPr>
          <a:lstStyle/>
          <a:p>
            <a:r>
              <a:rPr lang="en-US" sz="2400" i="1" dirty="0">
                <a:solidFill>
                  <a:srgbClr val="FF6600"/>
                </a:solidFill>
                <a:latin typeface="Adobe Fangsong Std R" panose="02020400000000000000" pitchFamily="18" charset="-128"/>
                <a:ea typeface="Adobe Fangsong Std R" panose="02020400000000000000" pitchFamily="18" charset="-128"/>
              </a:rPr>
              <a:t>The altitude of particle production</a:t>
            </a:r>
          </a:p>
        </p:txBody>
      </p:sp>
      <p:sp>
        <p:nvSpPr>
          <p:cNvPr id="8" name="Rectangle 7"/>
          <p:cNvSpPr/>
          <p:nvPr/>
        </p:nvSpPr>
        <p:spPr>
          <a:xfrm>
            <a:off x="611578" y="5575971"/>
            <a:ext cx="8113518" cy="461665"/>
          </a:xfrm>
          <a:prstGeom prst="rect">
            <a:avLst/>
          </a:prstGeom>
        </p:spPr>
        <p:txBody>
          <a:bodyPr wrap="square">
            <a:spAutoFit/>
          </a:bodyPr>
          <a:lstStyle/>
          <a:p>
            <a:r>
              <a:rPr lang="en-US" sz="2400" dirty="0">
                <a:solidFill>
                  <a:schemeClr val="bg1"/>
                </a:solidFill>
                <a:latin typeface="Adobe Fangsong Std R" panose="02020400000000000000" pitchFamily="18" charset="-128"/>
                <a:ea typeface="Adobe Fangsong Std R" panose="02020400000000000000" pitchFamily="18" charset="-128"/>
              </a:rPr>
              <a:t>Muons are produced at higher altitude than other particles</a:t>
            </a:r>
          </a:p>
        </p:txBody>
      </p:sp>
      <p:sp>
        <p:nvSpPr>
          <p:cNvPr id="10" name="TextBox 9"/>
          <p:cNvSpPr txBox="1"/>
          <p:nvPr/>
        </p:nvSpPr>
        <p:spPr>
          <a:xfrm>
            <a:off x="844333" y="1795376"/>
            <a:ext cx="7565030" cy="276999"/>
          </a:xfrm>
          <a:prstGeom prst="rect">
            <a:avLst/>
          </a:prstGeom>
          <a:noFill/>
        </p:spPr>
        <p:txBody>
          <a:bodyPr wrap="square" rtlCol="0">
            <a:spAutoFit/>
          </a:bodyPr>
          <a:lstStyle/>
          <a:p>
            <a:pPr algn="ctr"/>
            <a:r>
              <a:rPr lang="en-US" sz="1200" dirty="0">
                <a:solidFill>
                  <a:schemeClr val="bg1"/>
                </a:solidFill>
                <a:latin typeface="Adobe Fangsong Std R" panose="02020400000000000000" pitchFamily="18" charset="-128"/>
                <a:ea typeface="Adobe Fangsong Std R" panose="02020400000000000000" pitchFamily="18" charset="-128"/>
              </a:rPr>
              <a:t>Magnetic field configuration during Jan. 1, 2010 for cosmic rays launched from 1.2 Re toward Atlanta, GA</a:t>
            </a:r>
          </a:p>
        </p:txBody>
      </p:sp>
    </p:spTree>
    <p:extLst>
      <p:ext uri="{BB962C8B-B14F-4D97-AF65-F5344CB8AC3E}">
        <p14:creationId xmlns:p14="http://schemas.microsoft.com/office/powerpoint/2010/main" val="20303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4" name="Slide Number Placeholder 3"/>
          <p:cNvSpPr>
            <a:spLocks noGrp="1"/>
          </p:cNvSpPr>
          <p:nvPr>
            <p:ph type="sldNum" sz="quarter" idx="12"/>
          </p:nvPr>
        </p:nvSpPr>
        <p:spPr/>
        <p:txBody>
          <a:bodyPr/>
          <a:lstStyle/>
          <a:p>
            <a:fld id="{4FAB73BC-B049-4115-A692-8D63A059BFB8}" type="slidenum">
              <a:rPr lang="en-US" sz="1000" smtClean="0">
                <a:latin typeface="Adobe Fangsong Std R" panose="02020400000000000000" pitchFamily="18" charset="-128"/>
                <a:ea typeface="Adobe Fangsong Std R" panose="02020400000000000000" pitchFamily="18" charset="-128"/>
              </a:rPr>
              <a:pPr/>
              <a:t>24</a:t>
            </a:fld>
            <a:endParaRPr lang="en-US" sz="1000" dirty="0">
              <a:latin typeface="Adobe Fangsong Std R" panose="02020400000000000000" pitchFamily="18" charset="-128"/>
              <a:ea typeface="Adobe Fangsong Std R" panose="02020400000000000000" pitchFamily="18" charset="-128"/>
            </a:endParaRPr>
          </a:p>
        </p:txBody>
      </p:sp>
      <p:sp>
        <p:nvSpPr>
          <p:cNvPr id="17" name="Title 4"/>
          <p:cNvSpPr txBox="1">
            <a:spLocks/>
          </p:cNvSpPr>
          <p:nvPr/>
        </p:nvSpPr>
        <p:spPr>
          <a:xfrm>
            <a:off x="778266" y="523886"/>
            <a:ext cx="7543800" cy="63023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200" u="sng" dirty="0">
                <a:solidFill>
                  <a:schemeClr val="accent2">
                    <a:lumMod val="75000"/>
                  </a:schemeClr>
                </a:solidFill>
                <a:latin typeface="Adobe Fangsong Std R" panose="02020400000000000000" pitchFamily="18" charset="-128"/>
                <a:ea typeface="Adobe Fangsong Std R" panose="02020400000000000000" pitchFamily="18" charset="-128"/>
              </a:rPr>
              <a:t>Cosmic ray characteristics without geomagnetic field</a:t>
            </a:r>
          </a:p>
        </p:txBody>
      </p:sp>
      <p:sp>
        <p:nvSpPr>
          <p:cNvPr id="6" name="Rectangle 5"/>
          <p:cNvSpPr/>
          <p:nvPr/>
        </p:nvSpPr>
        <p:spPr>
          <a:xfrm>
            <a:off x="466410" y="1193440"/>
            <a:ext cx="8542723" cy="430887"/>
          </a:xfrm>
          <a:prstGeom prst="rect">
            <a:avLst/>
          </a:prstGeom>
        </p:spPr>
        <p:txBody>
          <a:bodyPr wrap="none">
            <a:spAutoFit/>
          </a:bodyPr>
          <a:lstStyle/>
          <a:p>
            <a:r>
              <a:rPr lang="en-US" sz="2200" i="1" dirty="0">
                <a:solidFill>
                  <a:srgbClr val="FF6600"/>
                </a:solidFill>
                <a:latin typeface="Adobe Fangsong Std R" panose="02020400000000000000" pitchFamily="18" charset="-128"/>
                <a:ea typeface="Adobe Fangsong Std R" panose="02020400000000000000" pitchFamily="18" charset="-128"/>
              </a:rPr>
              <a:t>Lateral distribution of muons at different ranges of primary energy</a:t>
            </a:r>
          </a:p>
        </p:txBody>
      </p:sp>
      <p:sp>
        <p:nvSpPr>
          <p:cNvPr id="8" name="Rectangle 7"/>
          <p:cNvSpPr/>
          <p:nvPr/>
        </p:nvSpPr>
        <p:spPr>
          <a:xfrm>
            <a:off x="466410" y="5846340"/>
            <a:ext cx="8983578" cy="461665"/>
          </a:xfrm>
          <a:prstGeom prst="rect">
            <a:avLst/>
          </a:prstGeom>
        </p:spPr>
        <p:txBody>
          <a:bodyPr wrap="square">
            <a:spAutoFit/>
          </a:bodyPr>
          <a:lstStyle/>
          <a:p>
            <a:r>
              <a:rPr lang="en-US" sz="2400" dirty="0">
                <a:solidFill>
                  <a:schemeClr val="bg1"/>
                </a:solidFill>
                <a:latin typeface="Adobe Fangsong Std R" panose="02020400000000000000" pitchFamily="18" charset="-128"/>
                <a:ea typeface="Adobe Fangsong Std R" panose="02020400000000000000" pitchFamily="18" charset="-128"/>
              </a:rPr>
              <a:t>Muon core distance decreases with greater primary energy</a:t>
            </a:r>
          </a:p>
        </p:txBody>
      </p:sp>
      <p:pic>
        <p:nvPicPr>
          <p:cNvPr id="5" name="Picture 4"/>
          <p:cNvPicPr>
            <a:picLocks noChangeAspect="1"/>
          </p:cNvPicPr>
          <p:nvPr/>
        </p:nvPicPr>
        <p:blipFill>
          <a:blip r:embed="rId2"/>
          <a:stretch>
            <a:fillRect/>
          </a:stretch>
        </p:blipFill>
        <p:spPr>
          <a:xfrm>
            <a:off x="2348510" y="1955108"/>
            <a:ext cx="4449359" cy="4020338"/>
          </a:xfrm>
          <a:prstGeom prst="rect">
            <a:avLst/>
          </a:prstGeom>
        </p:spPr>
      </p:pic>
      <p:sp>
        <p:nvSpPr>
          <p:cNvPr id="10" name="TextBox 9"/>
          <p:cNvSpPr txBox="1"/>
          <p:nvPr/>
        </p:nvSpPr>
        <p:spPr>
          <a:xfrm>
            <a:off x="2677164" y="1622549"/>
            <a:ext cx="4096217" cy="461665"/>
          </a:xfrm>
          <a:prstGeom prst="rect">
            <a:avLst/>
          </a:prstGeom>
          <a:noFill/>
        </p:spPr>
        <p:txBody>
          <a:bodyPr wrap="square" rtlCol="0">
            <a:spAutoFit/>
          </a:bodyPr>
          <a:lstStyle/>
          <a:p>
            <a:pPr algn="ctr"/>
            <a:r>
              <a:rPr lang="en-US" sz="1200" dirty="0">
                <a:solidFill>
                  <a:schemeClr val="bg1"/>
                </a:solidFill>
                <a:latin typeface="Adobe Fangsong Std R" panose="02020400000000000000" pitchFamily="18" charset="-128"/>
                <a:ea typeface="Adobe Fangsong Std R" panose="02020400000000000000" pitchFamily="18" charset="-128"/>
              </a:rPr>
              <a:t>Magnetic field configuration during Jan. 1, 2010</a:t>
            </a:r>
          </a:p>
          <a:p>
            <a:pPr algn="ctr"/>
            <a:r>
              <a:rPr lang="en-US" sz="1200" dirty="0">
                <a:solidFill>
                  <a:schemeClr val="bg1"/>
                </a:solidFill>
                <a:latin typeface="Adobe Fangsong Std R" panose="02020400000000000000" pitchFamily="18" charset="-128"/>
                <a:ea typeface="Adobe Fangsong Std R" panose="02020400000000000000" pitchFamily="18" charset="-128"/>
              </a:rPr>
              <a:t>for cosmic rays launched from 1.2 Re toward Atlanta, GA</a:t>
            </a:r>
          </a:p>
        </p:txBody>
      </p:sp>
    </p:spTree>
    <p:extLst>
      <p:ext uri="{BB962C8B-B14F-4D97-AF65-F5344CB8AC3E}">
        <p14:creationId xmlns:p14="http://schemas.microsoft.com/office/powerpoint/2010/main" val="178130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4" name="Slide Number Placeholder 3"/>
          <p:cNvSpPr>
            <a:spLocks noGrp="1"/>
          </p:cNvSpPr>
          <p:nvPr>
            <p:ph type="sldNum" sz="quarter" idx="12"/>
          </p:nvPr>
        </p:nvSpPr>
        <p:spPr/>
        <p:txBody>
          <a:bodyPr/>
          <a:lstStyle/>
          <a:p>
            <a:fld id="{4FAB73BC-B049-4115-A692-8D63A059BFB8}" type="slidenum">
              <a:rPr lang="en-US" sz="1000" smtClean="0">
                <a:latin typeface="Adobe Fangsong Std R" panose="02020400000000000000" pitchFamily="18" charset="-128"/>
                <a:ea typeface="Adobe Fangsong Std R" panose="02020400000000000000" pitchFamily="18" charset="-128"/>
              </a:rPr>
              <a:pPr/>
              <a:t>25</a:t>
            </a:fld>
            <a:endParaRPr lang="en-US" sz="1000" dirty="0">
              <a:latin typeface="Adobe Fangsong Std R" panose="02020400000000000000" pitchFamily="18" charset="-128"/>
              <a:ea typeface="Adobe Fangsong Std R" panose="02020400000000000000" pitchFamily="18" charset="-128"/>
            </a:endParaRPr>
          </a:p>
        </p:txBody>
      </p:sp>
      <p:grpSp>
        <p:nvGrpSpPr>
          <p:cNvPr id="21" name="Group 20"/>
          <p:cNvGrpSpPr/>
          <p:nvPr/>
        </p:nvGrpSpPr>
        <p:grpSpPr>
          <a:xfrm>
            <a:off x="3435177" y="1772181"/>
            <a:ext cx="1838443" cy="2892553"/>
            <a:chOff x="7305557" y="1913849"/>
            <a:chExt cx="1838443" cy="2892553"/>
          </a:xfrm>
        </p:grpSpPr>
        <p:pic>
          <p:nvPicPr>
            <p:cNvPr id="15" name="Picture 14"/>
            <p:cNvPicPr>
              <a:picLocks noChangeAspect="1"/>
            </p:cNvPicPr>
            <p:nvPr/>
          </p:nvPicPr>
          <p:blipFill>
            <a:blip r:embed="rId2"/>
            <a:stretch>
              <a:fillRect/>
            </a:stretch>
          </p:blipFill>
          <p:spPr>
            <a:xfrm>
              <a:off x="7305557" y="3170718"/>
              <a:ext cx="1628994" cy="1635684"/>
            </a:xfrm>
            <a:prstGeom prst="rect">
              <a:avLst/>
            </a:prstGeom>
          </p:spPr>
        </p:pic>
        <p:grpSp>
          <p:nvGrpSpPr>
            <p:cNvPr id="9" name="Group 8"/>
            <p:cNvGrpSpPr/>
            <p:nvPr/>
          </p:nvGrpSpPr>
          <p:grpSpPr>
            <a:xfrm>
              <a:off x="7843234" y="1913849"/>
              <a:ext cx="1300766" cy="1395880"/>
              <a:chOff x="7843234" y="1913849"/>
              <a:chExt cx="1300766" cy="1395880"/>
            </a:xfrm>
          </p:grpSpPr>
          <p:cxnSp>
            <p:nvCxnSpPr>
              <p:cNvPr id="10" name="Straight Arrow Connector 9"/>
              <p:cNvCxnSpPr/>
              <p:nvPr/>
            </p:nvCxnSpPr>
            <p:spPr>
              <a:xfrm flipH="1">
                <a:off x="8409363" y="2929943"/>
                <a:ext cx="154549" cy="379786"/>
              </a:xfrm>
              <a:prstGeom prst="straightConnector1">
                <a:avLst/>
              </a:prstGeom>
              <a:ln w="38100">
                <a:solidFill>
                  <a:schemeClr val="accent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43234" y="1913849"/>
                <a:ext cx="1300766" cy="1015663"/>
              </a:xfrm>
              <a:prstGeom prst="rect">
                <a:avLst/>
              </a:prstGeom>
              <a:noFill/>
            </p:spPr>
            <p:txBody>
              <a:bodyPr wrap="square" rtlCol="0">
                <a:spAutoFit/>
              </a:bodyPr>
              <a:lstStyle/>
              <a:p>
                <a:pPr algn="ctr"/>
                <a:r>
                  <a:rPr lang="en-US" sz="2000" dirty="0">
                    <a:solidFill>
                      <a:schemeClr val="bg1"/>
                    </a:solidFill>
                    <a:latin typeface="Adobe Fangsong Std R" panose="02020400000000000000" pitchFamily="18" charset="-128"/>
                    <a:ea typeface="Adobe Fangsong Std R" panose="02020400000000000000" pitchFamily="18" charset="-128"/>
                  </a:rPr>
                  <a:t>Incoming</a:t>
                </a:r>
              </a:p>
              <a:p>
                <a:pPr algn="ctr"/>
                <a:r>
                  <a:rPr lang="en-US" sz="2000" dirty="0">
                    <a:solidFill>
                      <a:schemeClr val="bg1"/>
                    </a:solidFill>
                    <a:latin typeface="Adobe Fangsong Std R" panose="02020400000000000000" pitchFamily="18" charset="-128"/>
                    <a:ea typeface="Adobe Fangsong Std R" panose="02020400000000000000" pitchFamily="18" charset="-128"/>
                  </a:rPr>
                  <a:t>Cosmic </a:t>
                </a:r>
              </a:p>
              <a:p>
                <a:pPr algn="ctr"/>
                <a:r>
                  <a:rPr lang="en-US" sz="2000" dirty="0">
                    <a:solidFill>
                      <a:schemeClr val="bg1"/>
                    </a:solidFill>
                    <a:latin typeface="Adobe Fangsong Std R" panose="02020400000000000000" pitchFamily="18" charset="-128"/>
                    <a:ea typeface="Adobe Fangsong Std R" panose="02020400000000000000" pitchFamily="18" charset="-128"/>
                  </a:rPr>
                  <a:t>rays</a:t>
                </a:r>
              </a:p>
            </p:txBody>
          </p:sp>
        </p:grpSp>
      </p:grpSp>
      <p:sp>
        <p:nvSpPr>
          <p:cNvPr id="17" name="Title 4"/>
          <p:cNvSpPr txBox="1">
            <a:spLocks/>
          </p:cNvSpPr>
          <p:nvPr/>
        </p:nvSpPr>
        <p:spPr>
          <a:xfrm>
            <a:off x="582499" y="196340"/>
            <a:ext cx="7543800" cy="630237"/>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u="sng" dirty="0">
                <a:solidFill>
                  <a:schemeClr val="accent2">
                    <a:lumMod val="75000"/>
                  </a:schemeClr>
                </a:solidFill>
                <a:latin typeface="Adobe Fangsong Std R" panose="02020400000000000000" pitchFamily="18" charset="-128"/>
                <a:ea typeface="Adobe Fangsong Std R" panose="02020400000000000000" pitchFamily="18" charset="-128"/>
              </a:rPr>
              <a:t>Magnetic field effect</a:t>
            </a:r>
          </a:p>
        </p:txBody>
      </p:sp>
      <p:grpSp>
        <p:nvGrpSpPr>
          <p:cNvPr id="47" name="Group 46"/>
          <p:cNvGrpSpPr/>
          <p:nvPr/>
        </p:nvGrpSpPr>
        <p:grpSpPr>
          <a:xfrm>
            <a:off x="1171976" y="1158979"/>
            <a:ext cx="7718861" cy="4514286"/>
            <a:chOff x="1171976" y="1158979"/>
            <a:chExt cx="7718861" cy="4514286"/>
          </a:xfrm>
        </p:grpSpPr>
        <p:grpSp>
          <p:nvGrpSpPr>
            <p:cNvPr id="37" name="Group 36"/>
            <p:cNvGrpSpPr/>
            <p:nvPr/>
          </p:nvGrpSpPr>
          <p:grpSpPr>
            <a:xfrm>
              <a:off x="1171977" y="1158979"/>
              <a:ext cx="7718860" cy="4514286"/>
              <a:chOff x="167425" y="1171857"/>
              <a:chExt cx="7718860" cy="4514286"/>
            </a:xfrm>
          </p:grpSpPr>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714" y="1171857"/>
                <a:ext cx="6628571" cy="4514286"/>
              </a:xfrm>
              <a:prstGeom prst="rect">
                <a:avLst/>
              </a:prstGeom>
            </p:spPr>
          </p:pic>
          <p:cxnSp>
            <p:nvCxnSpPr>
              <p:cNvPr id="35" name="Straight Arrow Connector 34"/>
              <p:cNvCxnSpPr/>
              <p:nvPr/>
            </p:nvCxnSpPr>
            <p:spPr>
              <a:xfrm>
                <a:off x="167425" y="3219576"/>
                <a:ext cx="4832351" cy="16345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a:off x="1171976" y="3198541"/>
              <a:ext cx="5705342" cy="93557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483486" y="4342712"/>
              <a:ext cx="1228547" cy="369332"/>
            </a:xfrm>
            <a:prstGeom prst="rect">
              <a:avLst/>
            </a:prstGeom>
            <a:noFill/>
          </p:spPr>
          <p:txBody>
            <a:bodyPr wrap="square" rtlCol="0">
              <a:spAutoFit/>
            </a:bodyPr>
            <a:lstStyle/>
            <a:p>
              <a:r>
                <a:rPr lang="en-US" b="1" dirty="0">
                  <a:solidFill>
                    <a:schemeClr val="bg1"/>
                  </a:solidFill>
                  <a:latin typeface="Adobe Fangsong Std R" panose="02020400000000000000" pitchFamily="18" charset="-128"/>
                  <a:ea typeface="Adobe Fangsong Std R" panose="02020400000000000000" pitchFamily="18" charset="-128"/>
                </a:rPr>
                <a:t>NO FIELD</a:t>
              </a:r>
            </a:p>
          </p:txBody>
        </p:sp>
        <p:sp>
          <p:nvSpPr>
            <p:cNvPr id="46" name="TextBox 45"/>
            <p:cNvSpPr txBox="1"/>
            <p:nvPr/>
          </p:nvSpPr>
          <p:spPr>
            <a:xfrm>
              <a:off x="4449898" y="3413951"/>
              <a:ext cx="1554430" cy="369332"/>
            </a:xfrm>
            <a:prstGeom prst="rect">
              <a:avLst/>
            </a:prstGeom>
            <a:noFill/>
          </p:spPr>
          <p:txBody>
            <a:bodyPr wrap="square" rtlCol="0">
              <a:spAutoFit/>
            </a:bodyPr>
            <a:lstStyle/>
            <a:p>
              <a:r>
                <a:rPr lang="en-US" b="1" dirty="0">
                  <a:solidFill>
                    <a:schemeClr val="bg1"/>
                  </a:solidFill>
                  <a:latin typeface="Adobe Fangsong Std R" panose="02020400000000000000" pitchFamily="18" charset="-128"/>
                  <a:ea typeface="Adobe Fangsong Std R" panose="02020400000000000000" pitchFamily="18" charset="-128"/>
                </a:rPr>
                <a:t>FULL FIELD</a:t>
              </a:r>
            </a:p>
          </p:txBody>
        </p:sp>
      </p:grpSp>
    </p:spTree>
    <p:extLst>
      <p:ext uri="{BB962C8B-B14F-4D97-AF65-F5344CB8AC3E}">
        <p14:creationId xmlns:p14="http://schemas.microsoft.com/office/powerpoint/2010/main" val="8561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2.96296E-6 L -0.3691 0.00602 " pathEditMode="relative" rAng="0" ptsTypes="AA">
                                      <p:cBhvr>
                                        <p:cTn id="6" dur="2000" fill="hold"/>
                                        <p:tgtEl>
                                          <p:spTgt spid="21"/>
                                        </p:tgtEl>
                                        <p:attrNameLst>
                                          <p:attrName>ppt_x</p:attrName>
                                          <p:attrName>ppt_y</p:attrName>
                                        </p:attrNameLst>
                                      </p:cBhvr>
                                      <p:rCtr x="-18455" y="301"/>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4" name="Slide Number Placeholder 3"/>
          <p:cNvSpPr>
            <a:spLocks noGrp="1"/>
          </p:cNvSpPr>
          <p:nvPr>
            <p:ph type="sldNum" sz="quarter" idx="12"/>
          </p:nvPr>
        </p:nvSpPr>
        <p:spPr/>
        <p:txBody>
          <a:bodyPr/>
          <a:lstStyle/>
          <a:p>
            <a:fld id="{4FAB73BC-B049-4115-A692-8D63A059BFB8}" type="slidenum">
              <a:rPr lang="en-US" sz="1000" smtClean="0">
                <a:latin typeface="Adobe Fangsong Std R" panose="02020400000000000000" pitchFamily="18" charset="-128"/>
                <a:ea typeface="Adobe Fangsong Std R" panose="02020400000000000000" pitchFamily="18" charset="-128"/>
              </a:rPr>
              <a:pPr/>
              <a:t>26</a:t>
            </a:fld>
            <a:endParaRPr lang="en-US" sz="1000" dirty="0">
              <a:latin typeface="Adobe Fangsong Std R" panose="02020400000000000000" pitchFamily="18" charset="-128"/>
              <a:ea typeface="Adobe Fangsong Std R" panose="02020400000000000000" pitchFamily="18" charset="-128"/>
            </a:endParaRPr>
          </a:p>
        </p:txBody>
      </p:sp>
      <p:sp>
        <p:nvSpPr>
          <p:cNvPr id="17" name="Title 4"/>
          <p:cNvSpPr txBox="1">
            <a:spLocks/>
          </p:cNvSpPr>
          <p:nvPr/>
        </p:nvSpPr>
        <p:spPr>
          <a:xfrm>
            <a:off x="664351" y="75735"/>
            <a:ext cx="7543800" cy="104462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u="sng" dirty="0">
                <a:solidFill>
                  <a:schemeClr val="accent2">
                    <a:lumMod val="75000"/>
                  </a:schemeClr>
                </a:solidFill>
                <a:latin typeface="Adobe Fangsong Std R" panose="02020400000000000000" pitchFamily="18" charset="-128"/>
                <a:ea typeface="Adobe Fangsong Std R" panose="02020400000000000000" pitchFamily="18" charset="-128"/>
              </a:rPr>
              <a:t>Lateral distribution of muons </a:t>
            </a:r>
          </a:p>
          <a:p>
            <a:pPr algn="ctr"/>
            <a:r>
              <a:rPr lang="en-US" sz="2800" i="1" u="sng" dirty="0">
                <a:solidFill>
                  <a:schemeClr val="tx1">
                    <a:lumMod val="75000"/>
                  </a:schemeClr>
                </a:solidFill>
                <a:latin typeface="Adobe Fangsong Std R" panose="02020400000000000000" pitchFamily="18" charset="-128"/>
                <a:ea typeface="Adobe Fangsong Std R" panose="02020400000000000000" pitchFamily="18" charset="-128"/>
              </a:rPr>
              <a:t>with magnetic field implementation</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489" y="1357227"/>
            <a:ext cx="5076967" cy="4889562"/>
          </a:xfrm>
          <a:prstGeom prst="rect">
            <a:avLst/>
          </a:prstGeom>
        </p:spPr>
      </p:pic>
      <p:sp>
        <p:nvSpPr>
          <p:cNvPr id="14" name="Rectangle 13"/>
          <p:cNvSpPr/>
          <p:nvPr/>
        </p:nvSpPr>
        <p:spPr>
          <a:xfrm>
            <a:off x="5214214" y="1756200"/>
            <a:ext cx="3671247" cy="1631216"/>
          </a:xfrm>
          <a:prstGeom prst="rect">
            <a:avLst/>
          </a:prstGeom>
        </p:spPr>
        <p:txBody>
          <a:bodyPr wrap="square">
            <a:spAutoFit/>
          </a:bodyPr>
          <a:lstStyle/>
          <a:p>
            <a:r>
              <a:rPr lang="en-US" sz="2000" u="sng" dirty="0">
                <a:solidFill>
                  <a:schemeClr val="bg1"/>
                </a:solidFill>
                <a:latin typeface="Adobe Fangsong Std R" panose="02020400000000000000" pitchFamily="18" charset="-128"/>
                <a:ea typeface="Adobe Fangsong Std R" panose="02020400000000000000" pitchFamily="18" charset="-128"/>
              </a:rPr>
              <a:t>100 km altitude:</a:t>
            </a:r>
          </a:p>
          <a:p>
            <a:r>
              <a:rPr lang="en-US" sz="2000" dirty="0">
                <a:solidFill>
                  <a:schemeClr val="bg1"/>
                </a:solidFill>
                <a:latin typeface="Adobe Fangsong Std R" panose="02020400000000000000" pitchFamily="18" charset="-128"/>
                <a:ea typeface="Adobe Fangsong Std R" panose="02020400000000000000" pitchFamily="18" charset="-128"/>
              </a:rPr>
              <a:t>The muons are mainly 5 km from the shower core with most muons  concentrated around 1km</a:t>
            </a:r>
          </a:p>
        </p:txBody>
      </p:sp>
      <p:sp>
        <p:nvSpPr>
          <p:cNvPr id="11" name="TextBox 10"/>
          <p:cNvSpPr txBox="1"/>
          <p:nvPr/>
        </p:nvSpPr>
        <p:spPr>
          <a:xfrm>
            <a:off x="858863" y="1297672"/>
            <a:ext cx="4096217" cy="461665"/>
          </a:xfrm>
          <a:prstGeom prst="rect">
            <a:avLst/>
          </a:prstGeom>
          <a:noFill/>
        </p:spPr>
        <p:txBody>
          <a:bodyPr wrap="square" rtlCol="0">
            <a:spAutoFit/>
          </a:bodyPr>
          <a:lstStyle/>
          <a:p>
            <a:pPr algn="ctr"/>
            <a:r>
              <a:rPr lang="en-US" sz="1200" dirty="0">
                <a:solidFill>
                  <a:schemeClr val="bg1"/>
                </a:solidFill>
                <a:latin typeface="Adobe Fangsong Std R" panose="02020400000000000000" pitchFamily="18" charset="-128"/>
                <a:ea typeface="Adobe Fangsong Std R" panose="02020400000000000000" pitchFamily="18" charset="-128"/>
              </a:rPr>
              <a:t>Magnetic field configuration during Jan. 1, 2010</a:t>
            </a:r>
          </a:p>
          <a:p>
            <a:pPr algn="ctr"/>
            <a:r>
              <a:rPr lang="en-US" sz="1200" dirty="0">
                <a:solidFill>
                  <a:schemeClr val="bg1"/>
                </a:solidFill>
                <a:latin typeface="Adobe Fangsong Std R" panose="02020400000000000000" pitchFamily="18" charset="-128"/>
                <a:ea typeface="Adobe Fangsong Std R" panose="02020400000000000000" pitchFamily="18" charset="-128"/>
              </a:rPr>
              <a:t>for cosmic rays launched from 1.2 Re toward Atlanta, GA</a:t>
            </a:r>
          </a:p>
        </p:txBody>
      </p:sp>
    </p:spTree>
    <p:extLst>
      <p:ext uri="{BB962C8B-B14F-4D97-AF65-F5344CB8AC3E}">
        <p14:creationId xmlns:p14="http://schemas.microsoft.com/office/powerpoint/2010/main" val="373156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gs>
            <a:gs pos="0">
              <a:schemeClr val="bg1">
                <a:tint val="100000"/>
                <a:shade val="80000"/>
                <a:satMod val="130000"/>
              </a:schemeClr>
            </a:gs>
            <a:gs pos="0">
              <a:schemeClr val="tx1"/>
            </a:gs>
          </a:gsLst>
          <a:lin ang="162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27</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371152" y="103689"/>
            <a:ext cx="8404075" cy="523220"/>
          </a:xfrm>
          <a:prstGeom prst="rect">
            <a:avLst/>
          </a:prstGeom>
          <a:noFill/>
        </p:spPr>
        <p:txBody>
          <a:bodyPr wrap="square" rtlCol="0">
            <a:spAutoFit/>
          </a:bodyPr>
          <a:lstStyle/>
          <a:p>
            <a:pPr algn="ctr"/>
            <a:r>
              <a:rPr lang="en-US" sz="2800" b="1" u="sng" dirty="0">
                <a:solidFill>
                  <a:schemeClr val="accent2">
                    <a:lumMod val="75000"/>
                  </a:schemeClr>
                </a:solidFill>
                <a:latin typeface="Adobe Fangsong Std R" panose="02020400000000000000" pitchFamily="18" charset="-128"/>
                <a:ea typeface="Adobe Fangsong Std R" panose="02020400000000000000" pitchFamily="18" charset="-128"/>
              </a:rPr>
              <a:t>Lateral distribution of particles at a global scale</a:t>
            </a:r>
          </a:p>
        </p:txBody>
      </p:sp>
      <p:sp>
        <p:nvSpPr>
          <p:cNvPr id="5" name="TextBox 4"/>
          <p:cNvSpPr txBox="1"/>
          <p:nvPr/>
        </p:nvSpPr>
        <p:spPr>
          <a:xfrm>
            <a:off x="153082" y="1025902"/>
            <a:ext cx="1596980" cy="338554"/>
          </a:xfrm>
          <a:prstGeom prst="rect">
            <a:avLst/>
          </a:prstGeom>
          <a:noFill/>
        </p:spPr>
        <p:txBody>
          <a:bodyPr wrap="square" rtlCol="0">
            <a:spAutoFit/>
          </a:bodyPr>
          <a:lstStyle/>
          <a:p>
            <a:r>
              <a:rPr lang="en-US" sz="1600" b="1" u="sng" dirty="0">
                <a:solidFill>
                  <a:schemeClr val="bg1"/>
                </a:solidFill>
                <a:latin typeface="Adobe Fangsong Std R" panose="02020400000000000000" pitchFamily="18" charset="-128"/>
                <a:ea typeface="Adobe Fangsong Std R" panose="02020400000000000000" pitchFamily="18" charset="-128"/>
                <a:cs typeface="Times New Roman" panose="02020603050405020304" pitchFamily="18" charset="0"/>
              </a:rPr>
              <a:t>Epoch, 2000</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666" y="710195"/>
            <a:ext cx="6015514" cy="2887045"/>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666" y="3406168"/>
            <a:ext cx="6015514" cy="2887045"/>
          </a:xfrm>
          <a:prstGeom prst="rect">
            <a:avLst/>
          </a:prstGeom>
        </p:spPr>
      </p:pic>
      <p:sp>
        <p:nvSpPr>
          <p:cNvPr id="14" name="TextBox 13"/>
          <p:cNvSpPr txBox="1"/>
          <p:nvPr/>
        </p:nvSpPr>
        <p:spPr>
          <a:xfrm>
            <a:off x="153082" y="2101082"/>
            <a:ext cx="1596980" cy="369332"/>
          </a:xfrm>
          <a:prstGeom prst="rect">
            <a:avLst/>
          </a:prstGeom>
          <a:noFill/>
        </p:spPr>
        <p:txBody>
          <a:bodyPr wrap="square" rtlCol="0">
            <a:spAutoFit/>
          </a:bodyPr>
          <a:lstStyle/>
          <a:p>
            <a:r>
              <a:rPr lang="en-US" b="1" dirty="0">
                <a:solidFill>
                  <a:schemeClr val="bg1"/>
                </a:solidFill>
                <a:latin typeface="Adobe Fangsong Std R" panose="02020400000000000000" pitchFamily="18" charset="-128"/>
                <a:ea typeface="Adobe Fangsong Std R" panose="02020400000000000000" pitchFamily="18" charset="-128"/>
                <a:cs typeface="Times New Roman" panose="02020603050405020304" pitchFamily="18" charset="0"/>
              </a:rPr>
              <a:t>NO FIELD</a:t>
            </a:r>
          </a:p>
        </p:txBody>
      </p:sp>
      <p:sp>
        <p:nvSpPr>
          <p:cNvPr id="15" name="TextBox 14"/>
          <p:cNvSpPr txBox="1"/>
          <p:nvPr/>
        </p:nvSpPr>
        <p:spPr>
          <a:xfrm>
            <a:off x="153082" y="4763366"/>
            <a:ext cx="1596980" cy="369332"/>
          </a:xfrm>
          <a:prstGeom prst="rect">
            <a:avLst/>
          </a:prstGeom>
          <a:noFill/>
        </p:spPr>
        <p:txBody>
          <a:bodyPr wrap="square" rtlCol="0">
            <a:spAutoFit/>
          </a:bodyPr>
          <a:lstStyle/>
          <a:p>
            <a:r>
              <a:rPr lang="en-US" b="1" dirty="0">
                <a:solidFill>
                  <a:schemeClr val="bg1"/>
                </a:solidFill>
                <a:latin typeface="Adobe Fangsong Std R" panose="02020400000000000000" pitchFamily="18" charset="-128"/>
                <a:ea typeface="Adobe Fangsong Std R" panose="02020400000000000000" pitchFamily="18" charset="-128"/>
                <a:cs typeface="Times New Roman" panose="02020603050405020304" pitchFamily="18" charset="0"/>
              </a:rPr>
              <a:t>FULL FIELD</a:t>
            </a:r>
          </a:p>
        </p:txBody>
      </p:sp>
    </p:spTree>
    <p:extLst>
      <p:ext uri="{BB962C8B-B14F-4D97-AF65-F5344CB8AC3E}">
        <p14:creationId xmlns:p14="http://schemas.microsoft.com/office/powerpoint/2010/main" val="398377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536125">
            <a:off x="7335016" y="160585"/>
            <a:ext cx="1569493" cy="1319014"/>
          </a:xfrm>
          <a:prstGeom prst="rect">
            <a:avLst/>
          </a:prstGeom>
        </p:spPr>
      </p:pic>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28</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443656" y="161725"/>
            <a:ext cx="6325634" cy="584775"/>
          </a:xfrm>
          <a:prstGeom prst="rect">
            <a:avLst/>
          </a:prstGeom>
          <a:noFill/>
        </p:spPr>
        <p:txBody>
          <a:bodyPr wrap="square" rtlCol="0">
            <a:spAutoFit/>
          </a:bodyPr>
          <a:lstStyle/>
          <a:p>
            <a:pPr algn="ctr"/>
            <a:r>
              <a:rPr lang="en-US" sz="3200" b="1" u="sng" dirty="0">
                <a:solidFill>
                  <a:schemeClr val="accent2">
                    <a:lumMod val="75000"/>
                  </a:schemeClr>
                </a:solidFill>
                <a:latin typeface="Adobe Fangsong Std R" panose="02020400000000000000" pitchFamily="18" charset="-128"/>
                <a:ea typeface="Adobe Fangsong Std R" panose="02020400000000000000" pitchFamily="18" charset="-128"/>
              </a:rPr>
              <a:t>Latitudinal </a:t>
            </a:r>
            <a:r>
              <a:rPr lang="en-US" sz="3200" u="sng" dirty="0">
                <a:solidFill>
                  <a:schemeClr val="accent2">
                    <a:lumMod val="75000"/>
                  </a:schemeClr>
                </a:solidFill>
                <a:latin typeface="Adobe Fangsong Std R" panose="02020400000000000000" pitchFamily="18" charset="-128"/>
                <a:ea typeface="Adobe Fangsong Std R" panose="02020400000000000000" pitchFamily="18" charset="-128"/>
              </a:rPr>
              <a:t>Energy Distributions</a:t>
            </a:r>
          </a:p>
        </p:txBody>
      </p:sp>
      <p:sp>
        <p:nvSpPr>
          <p:cNvPr id="8" name="Rectangle 7"/>
          <p:cNvSpPr/>
          <p:nvPr/>
        </p:nvSpPr>
        <p:spPr>
          <a:xfrm>
            <a:off x="5752606" y="1354917"/>
            <a:ext cx="3189843" cy="4801314"/>
          </a:xfrm>
          <a:prstGeom prst="rect">
            <a:avLst/>
          </a:prstGeom>
        </p:spPr>
        <p:txBody>
          <a:bodyPr wrap="square">
            <a:spAutoFit/>
          </a:bodyPr>
          <a:lstStyle/>
          <a:p>
            <a:pPr lvl="1"/>
            <a:r>
              <a:rPr lang="en-US" dirty="0">
                <a:solidFill>
                  <a:schemeClr val="bg1"/>
                </a:solidFill>
                <a:latin typeface="Adobe Fangsong Std R" panose="02020400000000000000" pitchFamily="18" charset="-128"/>
                <a:ea typeface="Adobe Fangsong Std R" panose="02020400000000000000" pitchFamily="18" charset="-128"/>
                <a:cs typeface="Times New Roman" panose="02020603050405020304" pitchFamily="18" charset="0"/>
              </a:rPr>
              <a:t>Global energy distribution of muons, neutrons, photons, and electrons at sea level</a:t>
            </a:r>
          </a:p>
          <a:p>
            <a:pPr lvl="1"/>
            <a:endParaRPr lang="en-US" dirty="0">
              <a:solidFill>
                <a:schemeClr val="bg1"/>
              </a:solidFill>
              <a:latin typeface="Adobe Fangsong Std R" panose="02020400000000000000" pitchFamily="18" charset="-128"/>
              <a:ea typeface="Adobe Fangsong Std R" panose="02020400000000000000" pitchFamily="18" charset="-128"/>
              <a:cs typeface="Times New Roman" panose="02020603050405020304" pitchFamily="18" charset="0"/>
            </a:endParaRPr>
          </a:p>
          <a:p>
            <a:pPr lvl="1"/>
            <a:r>
              <a:rPr lang="en-US" dirty="0">
                <a:solidFill>
                  <a:schemeClr val="bg1"/>
                </a:solidFill>
                <a:latin typeface="Adobe Fangsong Std R" panose="02020400000000000000" pitchFamily="18" charset="-128"/>
                <a:ea typeface="Adobe Fangsong Std R" panose="02020400000000000000" pitchFamily="18" charset="-128"/>
                <a:cs typeface="Times New Roman" panose="02020603050405020304" pitchFamily="18" charset="0"/>
              </a:rPr>
              <a:t>Dashed line is the mean energy on a global scale without magnetic field. Solid characters reflect the global particle energy distributions with geomagnetic field</a:t>
            </a:r>
          </a:p>
          <a:p>
            <a:pPr lvl="1"/>
            <a:endParaRPr lang="en-US" dirty="0">
              <a:solidFill>
                <a:schemeClr val="bg1"/>
              </a:solidFill>
              <a:latin typeface="Adobe Fangsong Std R" panose="02020400000000000000" pitchFamily="18" charset="-128"/>
              <a:ea typeface="Adobe Fangsong Std R" panose="02020400000000000000" pitchFamily="18" charset="-128"/>
              <a:cs typeface="Times New Roman" panose="02020603050405020304" pitchFamily="18" charset="0"/>
            </a:endParaRPr>
          </a:p>
          <a:p>
            <a:pPr lvl="1"/>
            <a:r>
              <a:rPr lang="en-US" dirty="0">
                <a:solidFill>
                  <a:schemeClr val="accent2">
                    <a:lumMod val="75000"/>
                  </a:schemeClr>
                </a:solidFill>
                <a:latin typeface="Adobe Fangsong Std R" panose="02020400000000000000" pitchFamily="18" charset="-128"/>
                <a:ea typeface="Adobe Fangsong Std R" panose="02020400000000000000" pitchFamily="18" charset="-128"/>
                <a:cs typeface="Times New Roman" panose="02020603050405020304" pitchFamily="18" charset="0"/>
              </a:rPr>
              <a:t>Average muon energy varies between 2 GeV to 4 GeV from polar regions to equator</a:t>
            </a:r>
          </a:p>
        </p:txBody>
      </p:sp>
      <p:pic>
        <p:nvPicPr>
          <p:cNvPr id="16" name="Picture 15"/>
          <p:cNvPicPr>
            <a:picLocks noChangeAspect="1"/>
          </p:cNvPicPr>
          <p:nvPr/>
        </p:nvPicPr>
        <p:blipFill>
          <a:blip r:embed="rId3"/>
          <a:stretch>
            <a:fillRect/>
          </a:stretch>
        </p:blipFill>
        <p:spPr>
          <a:xfrm>
            <a:off x="3167749" y="3514767"/>
            <a:ext cx="2810881" cy="2705859"/>
          </a:xfrm>
          <a:prstGeom prst="rect">
            <a:avLst/>
          </a:prstGeom>
        </p:spPr>
      </p:pic>
      <p:grpSp>
        <p:nvGrpSpPr>
          <p:cNvPr id="21" name="Group 20"/>
          <p:cNvGrpSpPr/>
          <p:nvPr/>
        </p:nvGrpSpPr>
        <p:grpSpPr>
          <a:xfrm>
            <a:off x="222521" y="726696"/>
            <a:ext cx="6159221" cy="5506809"/>
            <a:chOff x="222521" y="726696"/>
            <a:chExt cx="6159221" cy="5506809"/>
          </a:xfrm>
        </p:grpSpPr>
        <p:pic>
          <p:nvPicPr>
            <p:cNvPr id="17" name="Picture 16"/>
            <p:cNvPicPr>
              <a:picLocks noChangeAspect="1"/>
            </p:cNvPicPr>
            <p:nvPr/>
          </p:nvPicPr>
          <p:blipFill>
            <a:blip r:embed="rId4"/>
            <a:stretch>
              <a:fillRect/>
            </a:stretch>
          </p:blipFill>
          <p:spPr>
            <a:xfrm>
              <a:off x="222521" y="3604633"/>
              <a:ext cx="2845902" cy="2628872"/>
            </a:xfrm>
            <a:prstGeom prst="rect">
              <a:avLst/>
            </a:prstGeom>
          </p:spPr>
        </p:pic>
        <p:pic>
          <p:nvPicPr>
            <p:cNvPr id="18" name="Picture 17"/>
            <p:cNvPicPr>
              <a:picLocks noChangeAspect="1"/>
            </p:cNvPicPr>
            <p:nvPr/>
          </p:nvPicPr>
          <p:blipFill>
            <a:blip r:embed="rId5"/>
            <a:stretch>
              <a:fillRect/>
            </a:stretch>
          </p:blipFill>
          <p:spPr>
            <a:xfrm>
              <a:off x="312613" y="1004757"/>
              <a:ext cx="2765043" cy="2633551"/>
            </a:xfrm>
            <a:prstGeom prst="rect">
              <a:avLst/>
            </a:prstGeom>
          </p:spPr>
        </p:pic>
        <p:pic>
          <p:nvPicPr>
            <p:cNvPr id="19" name="Picture 18"/>
            <p:cNvPicPr>
              <a:picLocks noChangeAspect="1"/>
            </p:cNvPicPr>
            <p:nvPr/>
          </p:nvPicPr>
          <p:blipFill>
            <a:blip r:embed="rId6"/>
            <a:stretch>
              <a:fillRect/>
            </a:stretch>
          </p:blipFill>
          <p:spPr>
            <a:xfrm>
              <a:off x="3167748" y="1004757"/>
              <a:ext cx="2772159" cy="2633551"/>
            </a:xfrm>
            <a:prstGeom prst="rect">
              <a:avLst/>
            </a:prstGeom>
          </p:spPr>
        </p:pic>
        <p:sp>
          <p:nvSpPr>
            <p:cNvPr id="13" name="TextBox 12"/>
            <p:cNvSpPr txBox="1"/>
            <p:nvPr/>
          </p:nvSpPr>
          <p:spPr>
            <a:xfrm>
              <a:off x="637765" y="726696"/>
              <a:ext cx="5743977" cy="369332"/>
            </a:xfrm>
            <a:prstGeom prst="rect">
              <a:avLst/>
            </a:prstGeom>
            <a:noFill/>
          </p:spPr>
          <p:txBody>
            <a:bodyPr wrap="square" rtlCol="0">
              <a:spAutoFit/>
            </a:bodyPr>
            <a:lstStyle/>
            <a:p>
              <a:r>
                <a:rPr lang="en-US" dirty="0">
                  <a:solidFill>
                    <a:schemeClr val="bg1"/>
                  </a:solidFill>
                  <a:latin typeface="Adobe Fangsong Std R" panose="02020400000000000000" pitchFamily="18" charset="-128"/>
                  <a:ea typeface="Adobe Fangsong Std R" panose="02020400000000000000" pitchFamily="18" charset="-128"/>
                </a:rPr>
                <a:t>Magnetic field configuration during Jan. 1, 2010</a:t>
              </a:r>
            </a:p>
          </p:txBody>
        </p:sp>
      </p:grpSp>
    </p:spTree>
    <p:extLst>
      <p:ext uri="{BB962C8B-B14F-4D97-AF65-F5344CB8AC3E}">
        <p14:creationId xmlns:p14="http://schemas.microsoft.com/office/powerpoint/2010/main" val="2864860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536125">
            <a:off x="7335016" y="160585"/>
            <a:ext cx="1569493" cy="1319014"/>
          </a:xfrm>
          <a:prstGeom prst="rect">
            <a:avLst/>
          </a:prstGeom>
        </p:spPr>
      </p:pic>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29</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443655" y="161725"/>
            <a:ext cx="6651867" cy="584775"/>
          </a:xfrm>
          <a:prstGeom prst="rect">
            <a:avLst/>
          </a:prstGeom>
          <a:noFill/>
        </p:spPr>
        <p:txBody>
          <a:bodyPr wrap="square" rtlCol="0">
            <a:spAutoFit/>
          </a:bodyPr>
          <a:lstStyle/>
          <a:p>
            <a:pPr algn="ctr"/>
            <a:r>
              <a:rPr lang="en-US" sz="3200" b="1" u="sng" dirty="0">
                <a:solidFill>
                  <a:schemeClr val="accent2">
                    <a:lumMod val="75000"/>
                  </a:schemeClr>
                </a:solidFill>
                <a:latin typeface="Adobe Fangsong Std R" panose="02020400000000000000" pitchFamily="18" charset="-128"/>
                <a:ea typeface="Adobe Fangsong Std R" panose="02020400000000000000" pitchFamily="18" charset="-128"/>
              </a:rPr>
              <a:t>Longitudinal </a:t>
            </a:r>
            <a:r>
              <a:rPr lang="en-US" sz="3200" u="sng" dirty="0">
                <a:solidFill>
                  <a:schemeClr val="accent2">
                    <a:lumMod val="75000"/>
                  </a:schemeClr>
                </a:solidFill>
                <a:latin typeface="Adobe Fangsong Std R" panose="02020400000000000000" pitchFamily="18" charset="-128"/>
                <a:ea typeface="Adobe Fangsong Std R" panose="02020400000000000000" pitchFamily="18" charset="-128"/>
              </a:rPr>
              <a:t>Energy Distributions</a:t>
            </a:r>
          </a:p>
        </p:txBody>
      </p:sp>
      <p:sp>
        <p:nvSpPr>
          <p:cNvPr id="8" name="Rectangle 7"/>
          <p:cNvSpPr/>
          <p:nvPr/>
        </p:nvSpPr>
        <p:spPr>
          <a:xfrm>
            <a:off x="5830422" y="2110793"/>
            <a:ext cx="3189843" cy="1200329"/>
          </a:xfrm>
          <a:prstGeom prst="rect">
            <a:avLst/>
          </a:prstGeom>
        </p:spPr>
        <p:txBody>
          <a:bodyPr wrap="square">
            <a:spAutoFit/>
          </a:bodyPr>
          <a:lstStyle/>
          <a:p>
            <a:pPr lvl="1"/>
            <a:r>
              <a:rPr lang="en-US" dirty="0">
                <a:solidFill>
                  <a:schemeClr val="bg1"/>
                </a:solidFill>
                <a:latin typeface="Adobe Fangsong Std R" panose="02020400000000000000" pitchFamily="18" charset="-128"/>
                <a:ea typeface="Adobe Fangsong Std R" panose="02020400000000000000" pitchFamily="18" charset="-128"/>
                <a:cs typeface="Times New Roman" panose="02020603050405020304" pitchFamily="18" charset="0"/>
              </a:rPr>
              <a:t>Global energy distribution of muons, neutrons, photons, and electrons at sea level</a:t>
            </a:r>
          </a:p>
        </p:txBody>
      </p:sp>
      <p:pic>
        <p:nvPicPr>
          <p:cNvPr id="6" name="Picture 5"/>
          <p:cNvPicPr>
            <a:picLocks noChangeAspect="1"/>
          </p:cNvPicPr>
          <p:nvPr/>
        </p:nvPicPr>
        <p:blipFill>
          <a:blip r:embed="rId3"/>
          <a:stretch>
            <a:fillRect/>
          </a:stretch>
        </p:blipFill>
        <p:spPr>
          <a:xfrm>
            <a:off x="443655" y="983312"/>
            <a:ext cx="5684189" cy="5131677"/>
          </a:xfrm>
          <a:prstGeom prst="rect">
            <a:avLst/>
          </a:prstGeom>
        </p:spPr>
      </p:pic>
      <p:sp>
        <p:nvSpPr>
          <p:cNvPr id="9" name="Rectangle 8"/>
          <p:cNvSpPr/>
          <p:nvPr/>
        </p:nvSpPr>
        <p:spPr>
          <a:xfrm>
            <a:off x="5830422" y="3549151"/>
            <a:ext cx="3024820" cy="2308324"/>
          </a:xfrm>
          <a:prstGeom prst="rect">
            <a:avLst/>
          </a:prstGeom>
        </p:spPr>
        <p:txBody>
          <a:bodyPr wrap="square">
            <a:spAutoFit/>
          </a:bodyPr>
          <a:lstStyle/>
          <a:p>
            <a:pPr lvl="1"/>
            <a:r>
              <a:rPr lang="en-US" dirty="0">
                <a:solidFill>
                  <a:schemeClr val="accent2">
                    <a:lumMod val="75000"/>
                  </a:schemeClr>
                </a:solidFill>
                <a:latin typeface="Adobe Fangsong Std R" panose="02020400000000000000" pitchFamily="18" charset="-128"/>
                <a:ea typeface="Adobe Fangsong Std R" panose="02020400000000000000" pitchFamily="18" charset="-128"/>
                <a:cs typeface="Times New Roman" panose="02020603050405020304" pitchFamily="18" charset="0"/>
              </a:rPr>
              <a:t>Average muon energy at the surface displays sinusoidal pattern over longitude with the muon energies varying from around 2 GeV to 4 GeV suggesting </a:t>
            </a:r>
            <a:r>
              <a:rPr lang="en-US" b="1" i="1" dirty="0">
                <a:solidFill>
                  <a:schemeClr val="accent2">
                    <a:lumMod val="75000"/>
                  </a:schemeClr>
                </a:solidFill>
                <a:latin typeface="Adobe Fangsong Std R" panose="02020400000000000000" pitchFamily="18" charset="-128"/>
                <a:ea typeface="Adobe Fangsong Std R" panose="02020400000000000000" pitchFamily="18" charset="-128"/>
                <a:cs typeface="Times New Roman" panose="02020603050405020304" pitchFamily="18" charset="0"/>
              </a:rPr>
              <a:t>diurnal variations</a:t>
            </a:r>
          </a:p>
        </p:txBody>
      </p:sp>
      <p:sp>
        <p:nvSpPr>
          <p:cNvPr id="10" name="TextBox 9"/>
          <p:cNvSpPr txBox="1"/>
          <p:nvPr/>
        </p:nvSpPr>
        <p:spPr>
          <a:xfrm>
            <a:off x="774485" y="746500"/>
            <a:ext cx="5743977" cy="369332"/>
          </a:xfrm>
          <a:prstGeom prst="rect">
            <a:avLst/>
          </a:prstGeom>
          <a:noFill/>
        </p:spPr>
        <p:txBody>
          <a:bodyPr wrap="square" rtlCol="0">
            <a:spAutoFit/>
          </a:bodyPr>
          <a:lstStyle/>
          <a:p>
            <a:r>
              <a:rPr lang="en-US" dirty="0">
                <a:solidFill>
                  <a:schemeClr val="bg1"/>
                </a:solidFill>
                <a:latin typeface="Adobe Fangsong Std R" panose="02020400000000000000" pitchFamily="18" charset="-128"/>
                <a:ea typeface="Adobe Fangsong Std R" panose="02020400000000000000" pitchFamily="18" charset="-128"/>
              </a:rPr>
              <a:t>Magnetic field configuration during Jan. 1, 2010</a:t>
            </a:r>
          </a:p>
        </p:txBody>
      </p:sp>
    </p:spTree>
    <p:extLst>
      <p:ext uri="{BB962C8B-B14F-4D97-AF65-F5344CB8AC3E}">
        <p14:creationId xmlns:p14="http://schemas.microsoft.com/office/powerpoint/2010/main" val="44365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3</a:t>
            </a:fld>
            <a:endParaRPr lang="en-US" sz="1000" dirty="0">
              <a:latin typeface="Adobe Fangsong Std R" panose="02020400000000000000" pitchFamily="18" charset="-128"/>
              <a:ea typeface="Adobe Fangsong Std R" panose="02020400000000000000" pitchFamily="18" charset="-128"/>
            </a:endParaRPr>
          </a:p>
        </p:txBody>
      </p:sp>
      <p:sp>
        <p:nvSpPr>
          <p:cNvPr id="5" name="Rectangle 4"/>
          <p:cNvSpPr/>
          <p:nvPr/>
        </p:nvSpPr>
        <p:spPr>
          <a:xfrm>
            <a:off x="1336346" y="145530"/>
            <a:ext cx="6473687" cy="1077218"/>
          </a:xfrm>
          <a:prstGeom prst="rect">
            <a:avLst/>
          </a:prstGeom>
        </p:spPr>
        <p:txBody>
          <a:bodyPr wrap="square">
            <a:spAutoFit/>
          </a:bodyPr>
          <a:lstStyle/>
          <a:p>
            <a:pPr lvl="0" algn="ctr"/>
            <a:r>
              <a:rPr lang="en-US" sz="3200" dirty="0">
                <a:solidFill>
                  <a:srgbClr val="FF6600"/>
                </a:solidFill>
                <a:latin typeface="Adobe Fangsong Std R" panose="02020400000000000000" pitchFamily="18" charset="-128"/>
                <a:ea typeface="Adobe Fangsong Std R" panose="02020400000000000000" pitchFamily="18" charset="-128"/>
              </a:rPr>
              <a:t>Some Interesting Applications </a:t>
            </a:r>
          </a:p>
          <a:p>
            <a:pPr lvl="0" algn="ctr"/>
            <a:r>
              <a:rPr lang="en-US" sz="3200" dirty="0">
                <a:solidFill>
                  <a:srgbClr val="FF6600"/>
                </a:solidFill>
                <a:latin typeface="Adobe Fangsong Std R" panose="02020400000000000000" pitchFamily="18" charset="-128"/>
                <a:ea typeface="Adobe Fangsong Std R" panose="02020400000000000000" pitchFamily="18" charset="-128"/>
              </a:rPr>
              <a:t>of Cosmic Ray Measurements</a:t>
            </a:r>
          </a:p>
        </p:txBody>
      </p:sp>
      <p:sp>
        <p:nvSpPr>
          <p:cNvPr id="7" name="Rectangle 6"/>
          <p:cNvSpPr/>
          <p:nvPr/>
        </p:nvSpPr>
        <p:spPr>
          <a:xfrm>
            <a:off x="392804" y="1472974"/>
            <a:ext cx="5769995" cy="1384995"/>
          </a:xfrm>
          <a:prstGeom prst="rect">
            <a:avLst/>
          </a:prstGeom>
        </p:spPr>
        <p:txBody>
          <a:bodyPr wrap="square">
            <a:spAutoFit/>
          </a:bodyPr>
          <a:lstStyle/>
          <a:p>
            <a:r>
              <a:rPr lang="en-US" sz="2400" dirty="0">
                <a:solidFill>
                  <a:srgbClr val="0070C0"/>
                </a:solidFill>
                <a:latin typeface="Adobe Fangsong Std R" panose="02020400000000000000" pitchFamily="18" charset="-128"/>
                <a:ea typeface="Adobe Fangsong Std R" panose="02020400000000000000" pitchFamily="18" charset="-128"/>
              </a:rPr>
              <a:t>Muon tomography </a:t>
            </a:r>
          </a:p>
          <a:p>
            <a:r>
              <a:rPr lang="en-US" sz="2000" dirty="0">
                <a:latin typeface="Adobe Fangsong Std R" panose="02020400000000000000" pitchFamily="18" charset="-128"/>
                <a:ea typeface="Adobe Fangsong Std R" panose="02020400000000000000" pitchFamily="18" charset="-128"/>
              </a:rPr>
              <a:t>	Homeland Security</a:t>
            </a:r>
          </a:p>
          <a:p>
            <a:r>
              <a:rPr lang="en-US" sz="2000" dirty="0">
                <a:latin typeface="Adobe Fangsong Std R" panose="02020400000000000000" pitchFamily="18" charset="-128"/>
                <a:ea typeface="Adobe Fangsong Std R" panose="02020400000000000000" pitchFamily="18" charset="-128"/>
              </a:rPr>
              <a:t>	Monitoring volcanic activities</a:t>
            </a:r>
          </a:p>
          <a:p>
            <a:r>
              <a:rPr lang="en-US" sz="2000" dirty="0">
                <a:latin typeface="Adobe Fangsong Std R" panose="02020400000000000000" pitchFamily="18" charset="-128"/>
                <a:ea typeface="Adobe Fangsong Std R" panose="02020400000000000000" pitchFamily="18" charset="-128"/>
              </a:rPr>
              <a:t>	Nuclear reactor core</a:t>
            </a:r>
          </a:p>
        </p:txBody>
      </p:sp>
      <p:grpSp>
        <p:nvGrpSpPr>
          <p:cNvPr id="17" name="Group 16"/>
          <p:cNvGrpSpPr/>
          <p:nvPr/>
        </p:nvGrpSpPr>
        <p:grpSpPr>
          <a:xfrm>
            <a:off x="5081804" y="1689101"/>
            <a:ext cx="4248802" cy="3939269"/>
            <a:chOff x="5081804" y="1689101"/>
            <a:chExt cx="4248802" cy="3939269"/>
          </a:xfrm>
        </p:grpSpPr>
        <p:grpSp>
          <p:nvGrpSpPr>
            <p:cNvPr id="12" name="Group 11"/>
            <p:cNvGrpSpPr/>
            <p:nvPr/>
          </p:nvGrpSpPr>
          <p:grpSpPr>
            <a:xfrm>
              <a:off x="5081804" y="1689101"/>
              <a:ext cx="4062196" cy="2084701"/>
              <a:chOff x="5060206" y="1472974"/>
              <a:chExt cx="3886360" cy="1845989"/>
            </a:xfrm>
          </p:grpSpPr>
          <p:pic>
            <p:nvPicPr>
              <p:cNvPr id="9" name="Picture 8"/>
              <p:cNvPicPr>
                <a:picLocks noChangeAspect="1"/>
              </p:cNvPicPr>
              <p:nvPr/>
            </p:nvPicPr>
            <p:blipFill>
              <a:blip r:embed="rId3"/>
              <a:stretch>
                <a:fillRect/>
              </a:stretch>
            </p:blipFill>
            <p:spPr>
              <a:xfrm>
                <a:off x="5060206" y="1472974"/>
                <a:ext cx="3485635" cy="1580682"/>
              </a:xfrm>
              <a:prstGeom prst="rect">
                <a:avLst/>
              </a:prstGeom>
            </p:spPr>
          </p:pic>
          <p:sp>
            <p:nvSpPr>
              <p:cNvPr id="11" name="TextBox 10"/>
              <p:cNvSpPr txBox="1"/>
              <p:nvPr/>
            </p:nvSpPr>
            <p:spPr>
              <a:xfrm>
                <a:off x="5480035" y="3046428"/>
                <a:ext cx="3466531" cy="272535"/>
              </a:xfrm>
              <a:prstGeom prst="rect">
                <a:avLst/>
              </a:prstGeom>
              <a:noFill/>
            </p:spPr>
            <p:txBody>
              <a:bodyPr wrap="square" rtlCol="0">
                <a:spAutoFit/>
              </a:bodyPr>
              <a:lstStyle/>
              <a:p>
                <a:r>
                  <a:rPr lang="en-US" sz="1400" dirty="0">
                    <a:solidFill>
                      <a:schemeClr val="tx1">
                        <a:lumMod val="50000"/>
                      </a:schemeClr>
                    </a:solidFill>
                    <a:latin typeface="Adobe Fangsong Std R" panose="02020400000000000000" pitchFamily="18" charset="-128"/>
                    <a:ea typeface="Adobe Fangsong Std R" panose="02020400000000000000" pitchFamily="18" charset="-128"/>
                  </a:rPr>
                  <a:t>http://mutomweb.pd.infn.it:5210/</a:t>
                </a:r>
              </a:p>
            </p:txBody>
          </p:sp>
        </p:grpSp>
        <p:grpSp>
          <p:nvGrpSpPr>
            <p:cNvPr id="15" name="Group 14"/>
            <p:cNvGrpSpPr/>
            <p:nvPr/>
          </p:nvGrpSpPr>
          <p:grpSpPr>
            <a:xfrm>
              <a:off x="5081804" y="4081579"/>
              <a:ext cx="4248802" cy="1546791"/>
              <a:chOff x="5081804" y="3981012"/>
              <a:chExt cx="4248802" cy="1546791"/>
            </a:xfrm>
          </p:grpSpPr>
          <p:pic>
            <p:nvPicPr>
              <p:cNvPr id="13" name="Picture 12"/>
              <p:cNvPicPr>
                <a:picLocks noChangeAspect="1"/>
              </p:cNvPicPr>
              <p:nvPr/>
            </p:nvPicPr>
            <p:blipFill>
              <a:blip r:embed="rId4"/>
              <a:stretch>
                <a:fillRect/>
              </a:stretch>
            </p:blipFill>
            <p:spPr>
              <a:xfrm>
                <a:off x="5081804" y="3981012"/>
                <a:ext cx="3598171" cy="1239014"/>
              </a:xfrm>
              <a:prstGeom prst="rect">
                <a:avLst/>
              </a:prstGeom>
            </p:spPr>
          </p:pic>
          <p:sp>
            <p:nvSpPr>
              <p:cNvPr id="14" name="TextBox 13"/>
              <p:cNvSpPr txBox="1"/>
              <p:nvPr/>
            </p:nvSpPr>
            <p:spPr>
              <a:xfrm>
                <a:off x="5241975" y="5220026"/>
                <a:ext cx="4088631" cy="307777"/>
              </a:xfrm>
              <a:prstGeom prst="rect">
                <a:avLst/>
              </a:prstGeom>
              <a:noFill/>
            </p:spPr>
            <p:txBody>
              <a:bodyPr wrap="square" rtlCol="0">
                <a:spAutoFit/>
              </a:bodyPr>
              <a:lstStyle/>
              <a:p>
                <a:r>
                  <a:rPr lang="en-US" sz="1400" dirty="0">
                    <a:solidFill>
                      <a:schemeClr val="tx1">
                        <a:lumMod val="50000"/>
                      </a:schemeClr>
                    </a:solidFill>
                    <a:latin typeface="Adobe Fangsong Std R" panose="02020400000000000000" pitchFamily="18" charset="-128"/>
                    <a:ea typeface="Adobe Fangsong Std R" panose="02020400000000000000" pitchFamily="18" charset="-128"/>
                  </a:rPr>
                  <a:t>http://www.fukuleaks.org/web/?p=14602</a:t>
                </a:r>
              </a:p>
            </p:txBody>
          </p:sp>
        </p:grpSp>
      </p:grpSp>
      <p:grpSp>
        <p:nvGrpSpPr>
          <p:cNvPr id="18" name="Group 17"/>
          <p:cNvGrpSpPr/>
          <p:nvPr/>
        </p:nvGrpSpPr>
        <p:grpSpPr>
          <a:xfrm>
            <a:off x="5081804" y="1508590"/>
            <a:ext cx="3666516" cy="4530424"/>
            <a:chOff x="531150" y="1868677"/>
            <a:chExt cx="3666516" cy="4530424"/>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151" y="1868677"/>
              <a:ext cx="3643340" cy="1704947"/>
            </a:xfrm>
            <a:prstGeom prst="rect">
              <a:avLst/>
            </a:prstGeom>
          </p:spPr>
        </p:pic>
        <p:pic>
          <p:nvPicPr>
            <p:cNvPr id="4098" name="Picture 2" descr="astronau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150" y="3698737"/>
              <a:ext cx="3643341" cy="217714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74294" y="5875881"/>
              <a:ext cx="3623372" cy="523220"/>
            </a:xfrm>
            <a:prstGeom prst="rect">
              <a:avLst/>
            </a:prstGeom>
            <a:noFill/>
          </p:spPr>
          <p:txBody>
            <a:bodyPr wrap="square" rtlCol="0">
              <a:spAutoFit/>
            </a:bodyPr>
            <a:lstStyle/>
            <a:p>
              <a:pPr algn="ctr"/>
              <a:r>
                <a:rPr lang="en-US" sz="1400" dirty="0">
                  <a:solidFill>
                    <a:schemeClr val="tx1">
                      <a:lumMod val="50000"/>
                    </a:schemeClr>
                  </a:solidFill>
                  <a:latin typeface="Adobe Fangsong Std R" panose="02020400000000000000" pitchFamily="18" charset="-128"/>
                  <a:ea typeface="Adobe Fangsong Std R" panose="02020400000000000000" pitchFamily="18" charset="-128"/>
                </a:rPr>
                <a:t>https://phys.org/news/2017-06-collateral-cosmic-rays-cancer-mars.html</a:t>
              </a:r>
            </a:p>
          </p:txBody>
        </p:sp>
      </p:grpSp>
      <p:sp>
        <p:nvSpPr>
          <p:cNvPr id="20" name="Rectangle 19"/>
          <p:cNvSpPr/>
          <p:nvPr/>
        </p:nvSpPr>
        <p:spPr>
          <a:xfrm>
            <a:off x="391164" y="2791971"/>
            <a:ext cx="4572000" cy="1384995"/>
          </a:xfrm>
          <a:prstGeom prst="rect">
            <a:avLst/>
          </a:prstGeom>
        </p:spPr>
        <p:txBody>
          <a:bodyPr>
            <a:spAutoFit/>
          </a:bodyPr>
          <a:lstStyle/>
          <a:p>
            <a:endParaRPr lang="en-US" sz="2000" dirty="0">
              <a:latin typeface="Adobe Fangsong Std R" panose="02020400000000000000" pitchFamily="18" charset="-128"/>
              <a:ea typeface="Adobe Fangsong Std R" panose="02020400000000000000" pitchFamily="18" charset="-128"/>
            </a:endParaRPr>
          </a:p>
          <a:p>
            <a:r>
              <a:rPr lang="en-US" sz="2400" dirty="0">
                <a:solidFill>
                  <a:srgbClr val="0070C0"/>
                </a:solidFill>
                <a:latin typeface="Adobe Fangsong Std R" panose="02020400000000000000" pitchFamily="18" charset="-128"/>
                <a:ea typeface="Adobe Fangsong Std R" panose="02020400000000000000" pitchFamily="18" charset="-128"/>
              </a:rPr>
              <a:t>Health-related studies</a:t>
            </a:r>
          </a:p>
          <a:p>
            <a:pPr lvl="1"/>
            <a:r>
              <a:rPr lang="en-US" sz="2000" dirty="0">
                <a:latin typeface="Adobe Fangsong Std R" panose="02020400000000000000" pitchFamily="18" charset="-128"/>
                <a:ea typeface="Adobe Fangsong Std R" panose="02020400000000000000" pitchFamily="18" charset="-128"/>
              </a:rPr>
              <a:t>Space/air travel</a:t>
            </a:r>
          </a:p>
          <a:p>
            <a:pPr lvl="1"/>
            <a:r>
              <a:rPr lang="en-US" sz="2000" dirty="0">
                <a:latin typeface="Adobe Fangsong Std R" panose="02020400000000000000" pitchFamily="18" charset="-128"/>
                <a:ea typeface="Adobe Fangsong Std R" panose="02020400000000000000" pitchFamily="18" charset="-128"/>
              </a:rPr>
              <a:t>Cancer formation</a:t>
            </a:r>
          </a:p>
        </p:txBody>
      </p:sp>
      <p:sp>
        <p:nvSpPr>
          <p:cNvPr id="21" name="Rectangle 20"/>
          <p:cNvSpPr/>
          <p:nvPr/>
        </p:nvSpPr>
        <p:spPr>
          <a:xfrm>
            <a:off x="391164" y="4084633"/>
            <a:ext cx="4572000" cy="1692771"/>
          </a:xfrm>
          <a:prstGeom prst="rect">
            <a:avLst/>
          </a:prstGeom>
        </p:spPr>
        <p:txBody>
          <a:bodyPr>
            <a:spAutoFit/>
          </a:bodyPr>
          <a:lstStyle/>
          <a:p>
            <a:pPr lvl="1"/>
            <a:endParaRPr lang="en-US" sz="2000" dirty="0">
              <a:latin typeface="Adobe Fangsong Std R" panose="02020400000000000000" pitchFamily="18" charset="-128"/>
              <a:ea typeface="Adobe Fangsong Std R" panose="02020400000000000000" pitchFamily="18" charset="-128"/>
            </a:endParaRPr>
          </a:p>
          <a:p>
            <a:r>
              <a:rPr lang="en-US" sz="2400" dirty="0">
                <a:solidFill>
                  <a:srgbClr val="0070C0"/>
                </a:solidFill>
                <a:latin typeface="Adobe Fangsong Std R" panose="02020400000000000000" pitchFamily="18" charset="-128"/>
                <a:ea typeface="Adobe Fangsong Std R" panose="02020400000000000000" pitchFamily="18" charset="-128"/>
              </a:rPr>
              <a:t>Space/earth weather studies</a:t>
            </a:r>
          </a:p>
          <a:p>
            <a:pPr lvl="1"/>
            <a:r>
              <a:rPr lang="en-US" sz="2000" dirty="0">
                <a:latin typeface="Adobe Fangsong Std R" panose="02020400000000000000" pitchFamily="18" charset="-128"/>
                <a:ea typeface="Adobe Fangsong Std R" panose="02020400000000000000" pitchFamily="18" charset="-128"/>
              </a:rPr>
              <a:t>Cloud formation</a:t>
            </a:r>
          </a:p>
          <a:p>
            <a:pPr lvl="1"/>
            <a:r>
              <a:rPr lang="en-US" sz="2000" dirty="0">
                <a:latin typeface="Adobe Fangsong Std R" panose="02020400000000000000" pitchFamily="18" charset="-128"/>
                <a:ea typeface="Adobe Fangsong Std R" panose="02020400000000000000" pitchFamily="18" charset="-128"/>
              </a:rPr>
              <a:t>Lighting</a:t>
            </a:r>
          </a:p>
          <a:p>
            <a:pPr lvl="1"/>
            <a:r>
              <a:rPr lang="en-US" sz="2000" dirty="0">
                <a:latin typeface="Adobe Fangsong Std R" panose="02020400000000000000" pitchFamily="18" charset="-128"/>
                <a:ea typeface="Adobe Fangsong Std R" panose="02020400000000000000" pitchFamily="18" charset="-128"/>
              </a:rPr>
              <a:t>Atmospheric monitoring</a:t>
            </a:r>
          </a:p>
        </p:txBody>
      </p:sp>
      <p:grpSp>
        <p:nvGrpSpPr>
          <p:cNvPr id="23" name="Group 22"/>
          <p:cNvGrpSpPr/>
          <p:nvPr/>
        </p:nvGrpSpPr>
        <p:grpSpPr>
          <a:xfrm>
            <a:off x="5055085" y="3780826"/>
            <a:ext cx="3670059" cy="2508362"/>
            <a:chOff x="4985638" y="1495702"/>
            <a:chExt cx="3822046" cy="2725141"/>
          </a:xfrm>
        </p:grpSpPr>
        <p:pic>
          <p:nvPicPr>
            <p:cNvPr id="4102" name="Picture 6" descr="Correlation between cosmic rays and low altitude cloud 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9773" y="1495702"/>
              <a:ext cx="3797911" cy="2539804"/>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985638" y="3993976"/>
              <a:ext cx="3728229" cy="226867"/>
            </a:xfrm>
            <a:prstGeom prst="rect">
              <a:avLst/>
            </a:prstGeom>
            <a:noFill/>
          </p:spPr>
          <p:txBody>
            <a:bodyPr wrap="square" rtlCol="0">
              <a:spAutoFit/>
            </a:bodyPr>
            <a:lstStyle/>
            <a:p>
              <a:pPr algn="ctr"/>
              <a:r>
                <a:rPr lang="en-US" sz="900" dirty="0">
                  <a:solidFill>
                    <a:schemeClr val="tx1">
                      <a:lumMod val="50000"/>
                    </a:schemeClr>
                  </a:solidFill>
                  <a:latin typeface="Adobe Fangsong Std R" panose="02020400000000000000" pitchFamily="18" charset="-128"/>
                  <a:ea typeface="Adobe Fangsong Std R" panose="02020400000000000000" pitchFamily="18" charset="-128"/>
                </a:rPr>
                <a:t>N. Marsh and H. </a:t>
              </a:r>
              <a:r>
                <a:rPr lang="en-US" sz="900" dirty="0" err="1">
                  <a:solidFill>
                    <a:schemeClr val="tx1">
                      <a:lumMod val="50000"/>
                    </a:schemeClr>
                  </a:solidFill>
                  <a:latin typeface="Adobe Fangsong Std R" panose="02020400000000000000" pitchFamily="18" charset="-128"/>
                  <a:ea typeface="Adobe Fangsong Std R" panose="02020400000000000000" pitchFamily="18" charset="-128"/>
                </a:rPr>
                <a:t>Svensmark</a:t>
              </a:r>
              <a:r>
                <a:rPr lang="en-US" sz="900" dirty="0">
                  <a:solidFill>
                    <a:schemeClr val="tx1">
                      <a:lumMod val="50000"/>
                    </a:schemeClr>
                  </a:solidFill>
                  <a:latin typeface="Adobe Fangsong Std R" panose="02020400000000000000" pitchFamily="18" charset="-128"/>
                  <a:ea typeface="Adobe Fangsong Std R" panose="02020400000000000000" pitchFamily="18" charset="-128"/>
                </a:rPr>
                <a:t>, J. of </a:t>
              </a:r>
              <a:r>
                <a:rPr lang="en-US" sz="900" dirty="0" err="1">
                  <a:solidFill>
                    <a:schemeClr val="tx1">
                      <a:lumMod val="50000"/>
                    </a:schemeClr>
                  </a:solidFill>
                  <a:latin typeface="Adobe Fangsong Std R" panose="02020400000000000000" pitchFamily="18" charset="-128"/>
                  <a:ea typeface="Adobe Fangsong Std R" panose="02020400000000000000" pitchFamily="18" charset="-128"/>
                </a:rPr>
                <a:t>Geophys</a:t>
              </a:r>
              <a:r>
                <a:rPr lang="en-US" sz="900" dirty="0">
                  <a:solidFill>
                    <a:schemeClr val="tx1">
                      <a:lumMod val="50000"/>
                    </a:schemeClr>
                  </a:solidFill>
                  <a:latin typeface="Adobe Fangsong Std R" panose="02020400000000000000" pitchFamily="18" charset="-128"/>
                  <a:ea typeface="Adobe Fangsong Std R" panose="02020400000000000000" pitchFamily="18" charset="-128"/>
                </a:rPr>
                <a:t>. Res., 108(D6), 6 (2003)</a:t>
              </a:r>
            </a:p>
          </p:txBody>
        </p:sp>
      </p:grpSp>
      <p:pic>
        <p:nvPicPr>
          <p:cNvPr id="4104" name="Picture 8" descr="http://neutronm.bartol.udel.edu/modplot.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8628" y="1347861"/>
            <a:ext cx="3666515" cy="2347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07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4104"/>
                                        </p:tgtEl>
                                        <p:attrNameLst>
                                          <p:attrName>style.visibility</p:attrName>
                                        </p:attrNameLst>
                                      </p:cBhvr>
                                      <p:to>
                                        <p:strVal val="visible"/>
                                      </p:to>
                                    </p:set>
                                    <p:animEffect transition="in" filter="fade">
                                      <p:cBhvr>
                                        <p:cTn id="21" dur="500"/>
                                        <p:tgtEl>
                                          <p:spTgt spid="4104"/>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30</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1031508" y="253304"/>
            <a:ext cx="6651867" cy="584775"/>
          </a:xfrm>
          <a:prstGeom prst="rect">
            <a:avLst/>
          </a:prstGeom>
          <a:noFill/>
        </p:spPr>
        <p:txBody>
          <a:bodyPr wrap="square" rtlCol="0">
            <a:spAutoFit/>
          </a:bodyPr>
          <a:lstStyle/>
          <a:p>
            <a:pPr algn="ctr"/>
            <a:r>
              <a:rPr lang="en-US" sz="3200" b="1" u="sng" dirty="0">
                <a:solidFill>
                  <a:schemeClr val="accent2">
                    <a:lumMod val="75000"/>
                  </a:schemeClr>
                </a:solidFill>
                <a:latin typeface="Adobe Fangsong Std R" panose="02020400000000000000" pitchFamily="18" charset="-128"/>
                <a:ea typeface="Adobe Fangsong Std R" panose="02020400000000000000" pitchFamily="18" charset="-128"/>
              </a:rPr>
              <a:t>ECRS simulation capabilities</a:t>
            </a:r>
            <a:endParaRPr lang="en-US" sz="3200" u="sng" dirty="0">
              <a:solidFill>
                <a:schemeClr val="accent2">
                  <a:lumMod val="75000"/>
                </a:schemeClr>
              </a:solidFill>
              <a:latin typeface="Adobe Fangsong Std R" panose="02020400000000000000" pitchFamily="18" charset="-128"/>
              <a:ea typeface="Adobe Fangsong Std R" panose="02020400000000000000" pitchFamily="18" charset="-128"/>
            </a:endParaRPr>
          </a:p>
        </p:txBody>
      </p:sp>
      <p:sp>
        <p:nvSpPr>
          <p:cNvPr id="12" name="Rectangle 11"/>
          <p:cNvSpPr/>
          <p:nvPr/>
        </p:nvSpPr>
        <p:spPr>
          <a:xfrm>
            <a:off x="418077" y="4166666"/>
            <a:ext cx="7586402" cy="1569660"/>
          </a:xfrm>
          <a:prstGeom prst="rect">
            <a:avLst/>
          </a:prstGeom>
        </p:spPr>
        <p:txBody>
          <a:bodyPr wrap="square">
            <a:spAutoFit/>
          </a:bodyPr>
          <a:lstStyle/>
          <a:p>
            <a:pPr algn="ctr"/>
            <a:r>
              <a:rPr lang="en-US" sz="2400" dirty="0">
                <a:solidFill>
                  <a:schemeClr val="accent3">
                    <a:lumMod val="75000"/>
                  </a:schemeClr>
                </a:solidFill>
                <a:latin typeface="Adobe Fangsong Std R" panose="02020400000000000000" pitchFamily="18" charset="-128"/>
                <a:ea typeface="Adobe Fangsong Std R" panose="02020400000000000000" pitchFamily="18" charset="-128"/>
              </a:rPr>
              <a:t>Aid the effective temperature calculations in atmosphere with ECRS simulation </a:t>
            </a:r>
          </a:p>
          <a:p>
            <a:pPr algn="ctr"/>
            <a:endParaRPr lang="en-US" sz="2400" dirty="0">
              <a:solidFill>
                <a:schemeClr val="accent3">
                  <a:lumMod val="75000"/>
                </a:schemeClr>
              </a:solidFill>
              <a:latin typeface="Adobe Fangsong Std R" panose="02020400000000000000" pitchFamily="18" charset="-128"/>
              <a:ea typeface="Adobe Fangsong Std R" panose="02020400000000000000" pitchFamily="18" charset="-128"/>
            </a:endParaRPr>
          </a:p>
          <a:p>
            <a:pPr algn="ctr"/>
            <a:r>
              <a:rPr lang="en-US" sz="2400" dirty="0">
                <a:solidFill>
                  <a:schemeClr val="accent3">
                    <a:lumMod val="75000"/>
                  </a:schemeClr>
                </a:solidFill>
                <a:latin typeface="Adobe Fangsong Std R" panose="02020400000000000000" pitchFamily="18" charset="-128"/>
                <a:ea typeface="Adobe Fangsong Std R" panose="02020400000000000000" pitchFamily="18" charset="-128"/>
              </a:rPr>
              <a:t>Geo-position dependent weight function</a:t>
            </a:r>
          </a:p>
        </p:txBody>
      </p:sp>
      <p:sp>
        <p:nvSpPr>
          <p:cNvPr id="5" name="Rectangle 4"/>
          <p:cNvSpPr/>
          <p:nvPr/>
        </p:nvSpPr>
        <p:spPr>
          <a:xfrm>
            <a:off x="1152658" y="1149246"/>
            <a:ext cx="6870879" cy="2616101"/>
          </a:xfrm>
          <a:prstGeom prst="rect">
            <a:avLst/>
          </a:prstGeom>
        </p:spPr>
        <p:txBody>
          <a:bodyPr wrap="square">
            <a:spAutoFit/>
          </a:bodyPr>
          <a:lstStyle/>
          <a:p>
            <a:r>
              <a:rPr lang="en-US" sz="2400" dirty="0">
                <a:solidFill>
                  <a:schemeClr val="bg1"/>
                </a:solidFill>
                <a:latin typeface="Adobe Fangsong Std R" panose="02020400000000000000" pitchFamily="18" charset="-128"/>
                <a:ea typeface="Adobe Fangsong Std R" panose="02020400000000000000" pitchFamily="18" charset="-128"/>
              </a:rPr>
              <a:t>Perform an extensive ECRS simulation study of </a:t>
            </a:r>
          </a:p>
          <a:p>
            <a:endParaRPr lang="en-US" sz="1000" dirty="0">
              <a:solidFill>
                <a:schemeClr val="bg1"/>
              </a:solidFill>
              <a:latin typeface="Adobe Fangsong Std R" panose="02020400000000000000" pitchFamily="18" charset="-128"/>
              <a:ea typeface="Adobe Fangsong Std R" panose="02020400000000000000" pitchFamily="18" charset="-128"/>
            </a:endParaRPr>
          </a:p>
          <a:p>
            <a:pPr marL="800100" lvl="1" indent="-342900">
              <a:buFont typeface="Courier New" panose="02070309020205020404" pitchFamily="49" charset="0"/>
              <a:buChar char="o"/>
            </a:pPr>
            <a:r>
              <a:rPr lang="en-US" sz="2400" dirty="0">
                <a:solidFill>
                  <a:schemeClr val="bg1"/>
                </a:solidFill>
                <a:latin typeface="Adobe Fangsong Std R" panose="02020400000000000000" pitchFamily="18" charset="-128"/>
                <a:ea typeface="Adobe Fangsong Std R" panose="02020400000000000000" pitchFamily="18" charset="-128"/>
              </a:rPr>
              <a:t>	geomagnetic field effect</a:t>
            </a:r>
          </a:p>
          <a:p>
            <a:pPr marL="800100" lvl="1" indent="-342900">
              <a:buFont typeface="Courier New" panose="02070309020205020404" pitchFamily="49" charset="0"/>
              <a:buChar char="o"/>
            </a:pPr>
            <a:r>
              <a:rPr lang="en-US" sz="2400" dirty="0">
                <a:solidFill>
                  <a:schemeClr val="bg1"/>
                </a:solidFill>
                <a:latin typeface="Adobe Fangsong Std R" panose="02020400000000000000" pitchFamily="18" charset="-128"/>
                <a:ea typeface="Adobe Fangsong Std R" panose="02020400000000000000" pitchFamily="18" charset="-128"/>
              </a:rPr>
              <a:t> diurnal variations</a:t>
            </a:r>
          </a:p>
          <a:p>
            <a:pPr marL="800100" lvl="1" indent="-342900">
              <a:buFont typeface="Courier New" panose="02070309020205020404" pitchFamily="49" charset="0"/>
              <a:buChar char="o"/>
            </a:pPr>
            <a:r>
              <a:rPr lang="en-US" sz="2400" dirty="0">
                <a:solidFill>
                  <a:schemeClr val="bg1"/>
                </a:solidFill>
                <a:latin typeface="Adobe Fangsong Std R" panose="02020400000000000000" pitchFamily="18" charset="-128"/>
                <a:ea typeface="Adobe Fangsong Std R" panose="02020400000000000000" pitchFamily="18" charset="-128"/>
              </a:rPr>
              <a:t>	solar effect</a:t>
            </a:r>
          </a:p>
          <a:p>
            <a:pPr lvl="1"/>
            <a:endParaRPr lang="en-US" sz="1000" dirty="0">
              <a:solidFill>
                <a:schemeClr val="bg1"/>
              </a:solidFill>
              <a:latin typeface="Adobe Fangsong Std R" panose="02020400000000000000" pitchFamily="18" charset="-128"/>
              <a:ea typeface="Adobe Fangsong Std R" panose="02020400000000000000" pitchFamily="18" charset="-128"/>
            </a:endParaRPr>
          </a:p>
          <a:p>
            <a:r>
              <a:rPr lang="en-US" sz="2400" dirty="0">
                <a:solidFill>
                  <a:schemeClr val="bg1"/>
                </a:solidFill>
                <a:latin typeface="Adobe Fangsong Std R" panose="02020400000000000000" pitchFamily="18" charset="-128"/>
                <a:ea typeface="Adobe Fangsong Std R" panose="02020400000000000000" pitchFamily="18" charset="-128"/>
              </a:rPr>
              <a:t>on cosmic ray showers in the atmosphere and at sea level on a global scale</a:t>
            </a:r>
          </a:p>
        </p:txBody>
      </p:sp>
    </p:spTree>
    <p:extLst>
      <p:ext uri="{BB962C8B-B14F-4D97-AF65-F5344CB8AC3E}">
        <p14:creationId xmlns:p14="http://schemas.microsoft.com/office/powerpoint/2010/main" val="223437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4" name="Slide Number Placeholder 3"/>
          <p:cNvSpPr>
            <a:spLocks noGrp="1"/>
          </p:cNvSpPr>
          <p:nvPr>
            <p:ph type="sldNum" sz="quarter" idx="12"/>
          </p:nvPr>
        </p:nvSpPr>
        <p:spPr/>
        <p:txBody>
          <a:bodyPr/>
          <a:lstStyle/>
          <a:p>
            <a:fld id="{4FAB73BC-B049-4115-A692-8D63A059BFB8}" type="slidenum">
              <a:rPr lang="en-US" sz="1000" smtClean="0">
                <a:latin typeface="Adobe Fangsong Std R" panose="02020400000000000000" pitchFamily="18" charset="-128"/>
                <a:ea typeface="Adobe Fangsong Std R" panose="02020400000000000000" pitchFamily="18" charset="-128"/>
              </a:rPr>
              <a:pPr/>
              <a:t>31</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749934" y="353619"/>
            <a:ext cx="7906499" cy="830997"/>
          </a:xfrm>
          <a:prstGeom prst="rect">
            <a:avLst/>
          </a:prstGeom>
          <a:noFill/>
        </p:spPr>
        <p:txBody>
          <a:bodyPr wrap="square" rtlCol="0">
            <a:spAutoFit/>
          </a:bodyPr>
          <a:lstStyle/>
          <a:p>
            <a:pPr algn="ctr"/>
            <a:r>
              <a:rPr lang="en-US" sz="2400" b="1" u="sng" dirty="0">
                <a:solidFill>
                  <a:schemeClr val="accent2">
                    <a:lumMod val="75000"/>
                  </a:schemeClr>
                </a:solidFill>
                <a:latin typeface="Adobe Fangsong Std R" panose="02020400000000000000" pitchFamily="18" charset="-128"/>
                <a:ea typeface="Adobe Fangsong Std R" panose="02020400000000000000" pitchFamily="18" charset="-128"/>
              </a:rPr>
              <a:t>Studying the effective temperature variations with cosmic ray muon and neutron measurements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765847" y="1553343"/>
            <a:ext cx="2105197" cy="3164538"/>
          </a:xfrm>
          <a:prstGeom prst="rect">
            <a:avLst/>
          </a:prstGeom>
          <a:effectLst>
            <a:softEdge rad="63500"/>
          </a:effectLst>
        </p:spPr>
      </p:pic>
      <p:grpSp>
        <p:nvGrpSpPr>
          <p:cNvPr id="11" name="Group 10"/>
          <p:cNvGrpSpPr/>
          <p:nvPr/>
        </p:nvGrpSpPr>
        <p:grpSpPr>
          <a:xfrm>
            <a:off x="477673" y="2159253"/>
            <a:ext cx="6148244" cy="3200102"/>
            <a:chOff x="491319" y="2717618"/>
            <a:chExt cx="6148244" cy="3200102"/>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19" y="2717618"/>
              <a:ext cx="6148244" cy="2676882"/>
            </a:xfrm>
            <a:prstGeom prst="rect">
              <a:avLst/>
            </a:prstGeom>
          </p:spPr>
        </p:pic>
        <p:sp>
          <p:nvSpPr>
            <p:cNvPr id="13" name="Rectangle 12"/>
            <p:cNvSpPr/>
            <p:nvPr/>
          </p:nvSpPr>
          <p:spPr>
            <a:xfrm>
              <a:off x="599759" y="5394500"/>
              <a:ext cx="5931365" cy="523220"/>
            </a:xfrm>
            <a:prstGeom prst="rect">
              <a:avLst/>
            </a:prstGeom>
          </p:spPr>
          <p:txBody>
            <a:bodyPr wrap="square">
              <a:spAutoFit/>
            </a:bodyPr>
            <a:lstStyle/>
            <a:p>
              <a:r>
                <a:rPr lang="en-US" sz="1400" b="1" dirty="0">
                  <a:solidFill>
                    <a:schemeClr val="bg1"/>
                  </a:solidFill>
                  <a:latin typeface="Adobe Fangsong Std R" panose="02020400000000000000" pitchFamily="18" charset="-128"/>
                  <a:ea typeface="Adobe Fangsong Std R" panose="02020400000000000000" pitchFamily="18" charset="-128"/>
                  <a:cs typeface="Times New Roman" panose="02020603050405020304" pitchFamily="18" charset="0"/>
                </a:rPr>
                <a:t>Zhang, </a:t>
              </a:r>
              <a:r>
                <a:rPr lang="en-US" sz="1400" b="1" dirty="0" err="1">
                  <a:solidFill>
                    <a:schemeClr val="bg1"/>
                  </a:solidFill>
                  <a:latin typeface="Adobe Fangsong Std R" panose="02020400000000000000" pitchFamily="18" charset="-128"/>
                  <a:ea typeface="Adobe Fangsong Std R" panose="02020400000000000000" pitchFamily="18" charset="-128"/>
                  <a:cs typeface="Times New Roman" panose="02020603050405020304" pitchFamily="18" charset="0"/>
                </a:rPr>
                <a:t>Xiaohang</a:t>
              </a:r>
              <a:r>
                <a:rPr lang="en-US" sz="1400" b="1" dirty="0">
                  <a:solidFill>
                    <a:schemeClr val="bg1"/>
                  </a:solidFill>
                  <a:latin typeface="Adobe Fangsong Std R" panose="02020400000000000000" pitchFamily="18" charset="-128"/>
                  <a:ea typeface="Adobe Fangsong Std R" panose="02020400000000000000" pitchFamily="18" charset="-128"/>
                  <a:cs typeface="Times New Roman" panose="02020603050405020304" pitchFamily="18" charset="0"/>
                </a:rPr>
                <a:t>, "Statistical Modeling Of Effective Temperature </a:t>
              </a:r>
            </a:p>
            <a:p>
              <a:r>
                <a:rPr lang="en-US" sz="1400" b="1" dirty="0">
                  <a:solidFill>
                    <a:schemeClr val="bg1"/>
                  </a:solidFill>
                  <a:latin typeface="Adobe Fangsong Std R" panose="02020400000000000000" pitchFamily="18" charset="-128"/>
                  <a:ea typeface="Adobe Fangsong Std R" panose="02020400000000000000" pitchFamily="18" charset="-128"/>
                  <a:cs typeface="Times New Roman" panose="02020603050405020304" pitchFamily="18" charset="0"/>
                </a:rPr>
                <a:t>With Cosmic Ray Flux." Thesis, Georgia State University, 2016.</a:t>
              </a:r>
              <a:endParaRPr lang="en-US" sz="1400" b="1" dirty="0">
                <a:solidFill>
                  <a:schemeClr val="bg1"/>
                </a:solidFill>
                <a:effectLst/>
                <a:latin typeface="Adobe Fangsong Std R" panose="02020400000000000000" pitchFamily="18" charset="-128"/>
                <a:ea typeface="Adobe Fangsong Std R" panose="02020400000000000000" pitchFamily="18" charset="-128"/>
                <a:cs typeface="Times New Roman" panose="02020603050405020304" pitchFamily="18" charset="0"/>
              </a:endParaRPr>
            </a:p>
          </p:txBody>
        </p:sp>
      </p:grpSp>
      <p:sp>
        <p:nvSpPr>
          <p:cNvPr id="14" name="TextBox 13"/>
          <p:cNvSpPr txBox="1"/>
          <p:nvPr/>
        </p:nvSpPr>
        <p:spPr>
          <a:xfrm>
            <a:off x="749934" y="1600115"/>
            <a:ext cx="5623655" cy="415498"/>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n-US" sz="2100" dirty="0">
                <a:latin typeface="Adobe Fangsong Std R" panose="02020400000000000000" pitchFamily="18" charset="-128"/>
                <a:ea typeface="Adobe Fangsong Std R" panose="02020400000000000000" pitchFamily="18" charset="-128"/>
              </a:rPr>
              <a:t>Cosmic ray four-paddle detector built at GSU</a:t>
            </a:r>
          </a:p>
        </p:txBody>
      </p:sp>
      <p:cxnSp>
        <p:nvCxnSpPr>
          <p:cNvPr id="15" name="Straight Arrow Connector 14"/>
          <p:cNvCxnSpPr>
            <a:stCxn id="14" idx="3"/>
          </p:cNvCxnSpPr>
          <p:nvPr/>
        </p:nvCxnSpPr>
        <p:spPr>
          <a:xfrm>
            <a:off x="6373589" y="1807864"/>
            <a:ext cx="997164" cy="351388"/>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239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4" name="Slide Number Placeholder 3"/>
          <p:cNvSpPr>
            <a:spLocks noGrp="1"/>
          </p:cNvSpPr>
          <p:nvPr>
            <p:ph type="sldNum" sz="quarter" idx="12"/>
          </p:nvPr>
        </p:nvSpPr>
        <p:spPr/>
        <p:txBody>
          <a:bodyPr/>
          <a:lstStyle/>
          <a:p>
            <a:fld id="{4FAB73BC-B049-4115-A692-8D63A059BFB8}" type="slidenum">
              <a:rPr lang="en-US" sz="1000" smtClean="0">
                <a:latin typeface="Adobe Fangsong Std R" panose="02020400000000000000" pitchFamily="18" charset="-128"/>
                <a:ea typeface="Adobe Fangsong Std R" panose="02020400000000000000" pitchFamily="18" charset="-128"/>
              </a:rPr>
              <a:pPr/>
              <a:t>32</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1371703" y="147778"/>
            <a:ext cx="6651867" cy="584775"/>
          </a:xfrm>
          <a:prstGeom prst="rect">
            <a:avLst/>
          </a:prstGeom>
          <a:noFill/>
        </p:spPr>
        <p:txBody>
          <a:bodyPr wrap="square" rtlCol="0">
            <a:spAutoFit/>
          </a:bodyPr>
          <a:lstStyle/>
          <a:p>
            <a:pPr algn="ctr"/>
            <a:r>
              <a:rPr lang="en-US" sz="3200" b="1" u="sng" dirty="0">
                <a:solidFill>
                  <a:schemeClr val="accent2">
                    <a:lumMod val="75000"/>
                  </a:schemeClr>
                </a:solidFill>
                <a:latin typeface="Adobe Fangsong Std R" panose="02020400000000000000" pitchFamily="18" charset="-128"/>
                <a:ea typeface="Adobe Fangsong Std R" panose="02020400000000000000" pitchFamily="18" charset="-128"/>
              </a:rPr>
              <a:t>Effective temperature calculation</a:t>
            </a:r>
          </a:p>
        </p:txBody>
      </p:sp>
      <p:grpSp>
        <p:nvGrpSpPr>
          <p:cNvPr id="8" name="Group 7"/>
          <p:cNvGrpSpPr/>
          <p:nvPr/>
        </p:nvGrpSpPr>
        <p:grpSpPr>
          <a:xfrm>
            <a:off x="4483250" y="1769158"/>
            <a:ext cx="4240277" cy="4262795"/>
            <a:chOff x="129671" y="1163441"/>
            <a:chExt cx="5094985" cy="5029998"/>
          </a:xfrm>
        </p:grpSpPr>
        <p:pic>
          <p:nvPicPr>
            <p:cNvPr id="9" name="Picture 8"/>
            <p:cNvPicPr>
              <a:picLocks noChangeAspect="1"/>
            </p:cNvPicPr>
            <p:nvPr/>
          </p:nvPicPr>
          <p:blipFill>
            <a:blip r:embed="rId2"/>
            <a:stretch>
              <a:fillRect/>
            </a:stretch>
          </p:blipFill>
          <p:spPr>
            <a:xfrm>
              <a:off x="129671" y="1163441"/>
              <a:ext cx="5094985" cy="5029998"/>
            </a:xfrm>
            <a:prstGeom prst="rect">
              <a:avLst/>
            </a:prstGeom>
          </p:spPr>
        </p:pic>
        <p:pic>
          <p:nvPicPr>
            <p:cNvPr id="17410" name="Picture 2" descr="Image result for radioson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0054" y="1637391"/>
              <a:ext cx="915921" cy="135322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652362" y="949423"/>
            <a:ext cx="7904783" cy="1015663"/>
          </a:xfrm>
          <a:prstGeom prst="rect">
            <a:avLst/>
          </a:prstGeom>
        </p:spPr>
        <p:txBody>
          <a:bodyPr wrap="square">
            <a:spAutoFit/>
          </a:bodyPr>
          <a:lstStyle/>
          <a:p>
            <a:r>
              <a:rPr lang="en-US" sz="2000" dirty="0">
                <a:solidFill>
                  <a:schemeClr val="bg1"/>
                </a:solidFill>
                <a:latin typeface="Adobe Fangsong Std R" panose="02020400000000000000" pitchFamily="18" charset="-128"/>
                <a:ea typeface="Adobe Fangsong Std R" panose="02020400000000000000" pitchFamily="18" charset="-128"/>
              </a:rPr>
              <a:t>Effective temperature, </a:t>
            </a:r>
            <a:r>
              <a:rPr lang="en-US" sz="2000" i="1" dirty="0" err="1">
                <a:solidFill>
                  <a:schemeClr val="bg1"/>
                </a:solidFill>
                <a:latin typeface="Adobe Fangsong Std R" panose="02020400000000000000" pitchFamily="18" charset="-128"/>
                <a:ea typeface="Adobe Fangsong Std R" panose="02020400000000000000" pitchFamily="18" charset="-128"/>
              </a:rPr>
              <a:t>T</a:t>
            </a:r>
            <a:r>
              <a:rPr lang="en-US" sz="2000" i="1" baseline="-25000" dirty="0" err="1">
                <a:solidFill>
                  <a:schemeClr val="bg1"/>
                </a:solidFill>
                <a:latin typeface="Adobe Fangsong Std R" panose="02020400000000000000" pitchFamily="18" charset="-128"/>
                <a:ea typeface="Adobe Fangsong Std R" panose="02020400000000000000" pitchFamily="18" charset="-128"/>
              </a:rPr>
              <a:t>eff</a:t>
            </a:r>
            <a:r>
              <a:rPr lang="en-US" sz="2000" dirty="0">
                <a:solidFill>
                  <a:schemeClr val="bg1"/>
                </a:solidFill>
                <a:latin typeface="Adobe Fangsong Std R" panose="02020400000000000000" pitchFamily="18" charset="-128"/>
                <a:ea typeface="Adobe Fangsong Std R" panose="02020400000000000000" pitchFamily="18" charset="-128"/>
              </a:rPr>
              <a:t> , is the weighted average of atmospheric temperature from level of observation to the generation level of muons</a:t>
            </a:r>
            <a:endParaRPr lang="en-US" sz="2000" dirty="0"/>
          </a:p>
        </p:txBody>
      </p:sp>
      <p:pic>
        <p:nvPicPr>
          <p:cNvPr id="13" name="Picture 12"/>
          <p:cNvPicPr>
            <a:picLocks noChangeAspect="1"/>
          </p:cNvPicPr>
          <p:nvPr/>
        </p:nvPicPr>
        <p:blipFill>
          <a:blip r:embed="rId4"/>
          <a:stretch>
            <a:fillRect/>
          </a:stretch>
        </p:blipFill>
        <p:spPr>
          <a:xfrm>
            <a:off x="659787" y="1974896"/>
            <a:ext cx="3597322" cy="944297"/>
          </a:xfrm>
          <a:prstGeom prst="rect">
            <a:avLst/>
          </a:prstGeom>
        </p:spPr>
      </p:pic>
      <p:grpSp>
        <p:nvGrpSpPr>
          <p:cNvPr id="19" name="Group 18"/>
          <p:cNvGrpSpPr/>
          <p:nvPr/>
        </p:nvGrpSpPr>
        <p:grpSpPr>
          <a:xfrm>
            <a:off x="652362" y="3012228"/>
            <a:ext cx="3830888" cy="1596214"/>
            <a:chOff x="652362" y="3012228"/>
            <a:chExt cx="3830888" cy="1596214"/>
          </a:xfrm>
        </p:grpSpPr>
        <p:sp>
          <p:nvSpPr>
            <p:cNvPr id="12" name="Rectangle 11"/>
            <p:cNvSpPr/>
            <p:nvPr/>
          </p:nvSpPr>
          <p:spPr>
            <a:xfrm>
              <a:off x="652362" y="3245328"/>
              <a:ext cx="885179" cy="400110"/>
            </a:xfrm>
            <a:prstGeom prst="rect">
              <a:avLst/>
            </a:prstGeom>
          </p:spPr>
          <p:txBody>
            <a:bodyPr wrap="none">
              <a:spAutoFit/>
            </a:bodyPr>
            <a:lstStyle/>
            <a:p>
              <a:r>
                <a:rPr lang="en-US" sz="2000" dirty="0">
                  <a:solidFill>
                    <a:schemeClr val="bg1"/>
                  </a:solidFill>
                  <a:latin typeface="Adobe Fangsong Std R" panose="02020400000000000000" pitchFamily="18" charset="-128"/>
                  <a:ea typeface="Adobe Fangsong Std R" panose="02020400000000000000" pitchFamily="18" charset="-128"/>
                </a:rPr>
                <a:t>where</a:t>
              </a:r>
              <a:endParaRPr lang="en-US" sz="2000" dirty="0"/>
            </a:p>
          </p:txBody>
        </p:sp>
        <p:sp>
          <p:nvSpPr>
            <p:cNvPr id="14" name="Rectangle 13"/>
            <p:cNvSpPr/>
            <p:nvPr/>
          </p:nvSpPr>
          <p:spPr>
            <a:xfrm>
              <a:off x="659787" y="3900556"/>
              <a:ext cx="3823463" cy="707886"/>
            </a:xfrm>
            <a:prstGeom prst="rect">
              <a:avLst/>
            </a:prstGeom>
          </p:spPr>
          <p:txBody>
            <a:bodyPr wrap="square">
              <a:spAutoFit/>
            </a:bodyPr>
            <a:lstStyle/>
            <a:p>
              <a:r>
                <a:rPr lang="en-US" sz="2000" dirty="0">
                  <a:solidFill>
                    <a:schemeClr val="bg1"/>
                  </a:solidFill>
                  <a:latin typeface="Adobe Fangsong Std R" panose="02020400000000000000" pitchFamily="18" charset="-128"/>
                  <a:ea typeface="Adobe Fangsong Std R" panose="02020400000000000000" pitchFamily="18" charset="-128"/>
                </a:rPr>
                <a:t>is the weight in </a:t>
              </a:r>
              <a:r>
                <a:rPr lang="en-US" sz="2000" i="1" dirty="0">
                  <a:solidFill>
                    <a:schemeClr val="bg1"/>
                  </a:solidFill>
                  <a:latin typeface="Chaparral Pro Light" panose="02060403030505090203" pitchFamily="18" charset="0"/>
                  <a:ea typeface="Adobe Fangsong Std R" panose="02020400000000000000" pitchFamily="18" charset="-128"/>
                </a:rPr>
                <a:t>i</a:t>
              </a:r>
              <a:r>
                <a:rPr lang="en-US" sz="2000" i="1" baseline="30000" dirty="0">
                  <a:solidFill>
                    <a:schemeClr val="bg1"/>
                  </a:solidFill>
                  <a:latin typeface="Adobe Fangsong Std R" panose="02020400000000000000" pitchFamily="18" charset="-128"/>
                  <a:ea typeface="Adobe Fangsong Std R" panose="02020400000000000000" pitchFamily="18" charset="-128"/>
                </a:rPr>
                <a:t>th</a:t>
              </a:r>
              <a:r>
                <a:rPr lang="en-US" sz="2000" dirty="0">
                  <a:solidFill>
                    <a:schemeClr val="bg1"/>
                  </a:solidFill>
                  <a:latin typeface="Adobe Fangsong Std R" panose="02020400000000000000" pitchFamily="18" charset="-128"/>
                  <a:ea typeface="Adobe Fangsong Std R" panose="02020400000000000000" pitchFamily="18" charset="-128"/>
                </a:rPr>
                <a:t> pressure layer of the atmosphere, </a:t>
              </a:r>
              <a:r>
                <a:rPr lang="en-US" sz="2000" i="1" dirty="0">
                  <a:solidFill>
                    <a:schemeClr val="bg1"/>
                  </a:solidFill>
                  <a:latin typeface="Adobe Fangsong Std R" panose="02020400000000000000" pitchFamily="18" charset="-128"/>
                  <a:ea typeface="Adobe Fangsong Std R" panose="02020400000000000000" pitchFamily="18" charset="-128"/>
                </a:rPr>
                <a:t>W</a:t>
              </a:r>
              <a:r>
                <a:rPr lang="en-US" sz="2400" i="1" baseline="-25000" dirty="0">
                  <a:solidFill>
                    <a:schemeClr val="bg1"/>
                  </a:solidFill>
                  <a:latin typeface="Chaparral Pro Light" panose="02060403030505090203" pitchFamily="18" charset="0"/>
                  <a:ea typeface="Adobe Fangsong Std R" panose="02020400000000000000" pitchFamily="18" charset="-128"/>
                </a:rPr>
                <a:t>i</a:t>
              </a:r>
              <a:endParaRPr lang="en-US" sz="2400" i="1" baseline="-25000" dirty="0">
                <a:latin typeface="Chaparral Pro Light" panose="02060403030505090203" pitchFamily="18" charset="0"/>
              </a:endParaRPr>
            </a:p>
          </p:txBody>
        </p:sp>
        <p:pic>
          <p:nvPicPr>
            <p:cNvPr id="15" name="Picture 14"/>
            <p:cNvPicPr>
              <a:picLocks noChangeAspect="1"/>
            </p:cNvPicPr>
            <p:nvPr/>
          </p:nvPicPr>
          <p:blipFill>
            <a:blip r:embed="rId5"/>
            <a:stretch>
              <a:fillRect/>
            </a:stretch>
          </p:blipFill>
          <p:spPr>
            <a:xfrm>
              <a:off x="1629414" y="3012228"/>
              <a:ext cx="2095500" cy="771525"/>
            </a:xfrm>
            <a:prstGeom prst="rect">
              <a:avLst/>
            </a:prstGeom>
          </p:spPr>
        </p:pic>
      </p:grpSp>
      <p:sp>
        <p:nvSpPr>
          <p:cNvPr id="18" name="Rectangle 17"/>
          <p:cNvSpPr/>
          <p:nvPr/>
        </p:nvSpPr>
        <p:spPr>
          <a:xfrm>
            <a:off x="309093" y="4934577"/>
            <a:ext cx="4468969" cy="400110"/>
          </a:xfrm>
          <a:prstGeom prst="rect">
            <a:avLst/>
          </a:prstGeom>
        </p:spPr>
        <p:txBody>
          <a:bodyPr wrap="square">
            <a:spAutoFit/>
          </a:bodyPr>
          <a:lstStyle/>
          <a:p>
            <a:r>
              <a:rPr lang="en-US" sz="2000" b="1" i="1" dirty="0">
                <a:solidFill>
                  <a:srgbClr val="FF6600"/>
                </a:solidFill>
                <a:latin typeface="Adobe Fangsong Std R" panose="02020400000000000000" pitchFamily="18" charset="-128"/>
                <a:ea typeface="Adobe Fangsong Std R" panose="02020400000000000000" pitchFamily="18" charset="-128"/>
              </a:rPr>
              <a:t>P</a:t>
            </a:r>
            <a:r>
              <a:rPr lang="en-US" sz="2000" b="1" i="1" dirty="0">
                <a:solidFill>
                  <a:srgbClr val="FF6600"/>
                </a:solidFill>
                <a:latin typeface="Adobe Fangsong Std R" panose="02020400000000000000" pitchFamily="18" charset="-128"/>
                <a:ea typeface="Adobe Fangsong Std R" panose="02020400000000000000" pitchFamily="18" charset="-128"/>
                <a:cs typeface="Calibri Light" panose="020F0302020204030204" pitchFamily="34" charset="0"/>
              </a:rPr>
              <a:t>µ is given by the ECRS simulation</a:t>
            </a:r>
            <a:endParaRPr lang="en-US" sz="2000" b="1" i="1" dirty="0">
              <a:solidFill>
                <a:srgbClr val="FF6600"/>
              </a:solidFill>
              <a:latin typeface="Adobe Fangsong Std R" panose="02020400000000000000" pitchFamily="18" charset="-128"/>
              <a:ea typeface="Adobe Fangsong Std R" panose="02020400000000000000" pitchFamily="18" charset="-128"/>
            </a:endParaRPr>
          </a:p>
        </p:txBody>
      </p:sp>
    </p:spTree>
    <p:extLst>
      <p:ext uri="{BB962C8B-B14F-4D97-AF65-F5344CB8AC3E}">
        <p14:creationId xmlns:p14="http://schemas.microsoft.com/office/powerpoint/2010/main" val="336742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4" name="Slide Number Placeholder 3"/>
          <p:cNvSpPr>
            <a:spLocks noGrp="1"/>
          </p:cNvSpPr>
          <p:nvPr>
            <p:ph type="sldNum" sz="quarter" idx="12"/>
          </p:nvPr>
        </p:nvSpPr>
        <p:spPr/>
        <p:txBody>
          <a:bodyPr/>
          <a:lstStyle/>
          <a:p>
            <a:fld id="{4FAB73BC-B049-4115-A692-8D63A059BFB8}" type="slidenum">
              <a:rPr lang="en-US" sz="1000" smtClean="0">
                <a:latin typeface="Adobe Fangsong Std R" panose="02020400000000000000" pitchFamily="18" charset="-128"/>
                <a:ea typeface="Adobe Fangsong Std R" panose="02020400000000000000" pitchFamily="18" charset="-128"/>
              </a:rPr>
              <a:pPr/>
              <a:t>33</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1247256" y="137269"/>
            <a:ext cx="6651867" cy="584775"/>
          </a:xfrm>
          <a:prstGeom prst="rect">
            <a:avLst/>
          </a:prstGeom>
          <a:noFill/>
        </p:spPr>
        <p:txBody>
          <a:bodyPr wrap="square" rtlCol="0">
            <a:spAutoFit/>
          </a:bodyPr>
          <a:lstStyle/>
          <a:p>
            <a:pPr algn="ctr"/>
            <a:r>
              <a:rPr lang="en-US" sz="3200" b="1" u="sng" dirty="0">
                <a:solidFill>
                  <a:schemeClr val="accent2">
                    <a:lumMod val="75000"/>
                  </a:schemeClr>
                </a:solidFill>
                <a:latin typeface="Adobe Fangsong Std R" panose="02020400000000000000" pitchFamily="18" charset="-128"/>
                <a:ea typeface="Adobe Fangsong Std R" panose="02020400000000000000" pitchFamily="18" charset="-128"/>
              </a:rPr>
              <a:t>Single particle weight function</a:t>
            </a:r>
            <a:endParaRPr lang="en-US" sz="3200" u="sng" dirty="0">
              <a:solidFill>
                <a:schemeClr val="accent2">
                  <a:lumMod val="75000"/>
                </a:schemeClr>
              </a:solidFill>
              <a:latin typeface="Adobe Fangsong Std R" panose="02020400000000000000" pitchFamily="18" charset="-128"/>
              <a:ea typeface="Adobe Fangsong Std R" panose="02020400000000000000" pitchFamily="18" charset="-128"/>
            </a:endParaRPr>
          </a:p>
        </p:txBody>
      </p:sp>
      <p:sp>
        <p:nvSpPr>
          <p:cNvPr id="9" name="Rectangle 8"/>
          <p:cNvSpPr/>
          <p:nvPr/>
        </p:nvSpPr>
        <p:spPr>
          <a:xfrm>
            <a:off x="706954" y="917519"/>
            <a:ext cx="8150444" cy="707886"/>
          </a:xfrm>
          <a:prstGeom prst="rect">
            <a:avLst/>
          </a:prstGeom>
        </p:spPr>
        <p:txBody>
          <a:bodyPr wrap="square">
            <a:spAutoFit/>
          </a:bodyPr>
          <a:lstStyle/>
          <a:p>
            <a:r>
              <a:rPr lang="en-US" sz="2000" dirty="0">
                <a:solidFill>
                  <a:schemeClr val="bg1"/>
                </a:solidFill>
                <a:latin typeface="Adobe Fangsong Std R" panose="02020400000000000000" pitchFamily="18" charset="-128"/>
                <a:ea typeface="Adobe Fangsong Std R" panose="02020400000000000000" pitchFamily="18" charset="-128"/>
              </a:rPr>
              <a:t>Despite the limitations in computing resource, the calculations of a single particle weight function have been done at selected latitudes </a:t>
            </a:r>
          </a:p>
        </p:txBody>
      </p:sp>
      <p:sp>
        <p:nvSpPr>
          <p:cNvPr id="12" name="Rectangle 11"/>
          <p:cNvSpPr/>
          <p:nvPr/>
        </p:nvSpPr>
        <p:spPr>
          <a:xfrm>
            <a:off x="706954" y="5504452"/>
            <a:ext cx="7661777" cy="400110"/>
          </a:xfrm>
          <a:prstGeom prst="rect">
            <a:avLst/>
          </a:prstGeom>
        </p:spPr>
        <p:txBody>
          <a:bodyPr wrap="square">
            <a:spAutoFit/>
          </a:bodyPr>
          <a:lstStyle/>
          <a:p>
            <a:r>
              <a:rPr lang="en-US" sz="2000" dirty="0">
                <a:solidFill>
                  <a:schemeClr val="bg1"/>
                </a:solidFill>
                <a:latin typeface="Adobe Fangsong Std R" panose="02020400000000000000" pitchFamily="18" charset="-128"/>
                <a:ea typeface="Adobe Fangsong Std R" panose="02020400000000000000" pitchFamily="18" charset="-128"/>
              </a:rPr>
              <a:t>Dependence of weight function on geo-position is demonstrated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032" y="1820879"/>
            <a:ext cx="6739092" cy="3488099"/>
          </a:xfrm>
          <a:prstGeom prst="rect">
            <a:avLst/>
          </a:prstGeom>
        </p:spPr>
      </p:pic>
    </p:spTree>
    <p:extLst>
      <p:ext uri="{BB962C8B-B14F-4D97-AF65-F5344CB8AC3E}">
        <p14:creationId xmlns:p14="http://schemas.microsoft.com/office/powerpoint/2010/main" val="196863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4" name="Slide Number Placeholder 3"/>
          <p:cNvSpPr>
            <a:spLocks noGrp="1"/>
          </p:cNvSpPr>
          <p:nvPr>
            <p:ph type="sldNum" sz="quarter" idx="12"/>
          </p:nvPr>
        </p:nvSpPr>
        <p:spPr/>
        <p:txBody>
          <a:bodyPr/>
          <a:lstStyle/>
          <a:p>
            <a:fld id="{4FAB73BC-B049-4115-A692-8D63A059BFB8}" type="slidenum">
              <a:rPr lang="en-US" sz="1000" smtClean="0">
                <a:latin typeface="Adobe Fangsong Std R" panose="02020400000000000000" pitchFamily="18" charset="-128"/>
                <a:ea typeface="Adobe Fangsong Std R" panose="02020400000000000000" pitchFamily="18" charset="-128"/>
              </a:rPr>
              <a:pPr/>
              <a:t>34</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1247256" y="137269"/>
            <a:ext cx="6651867" cy="1015663"/>
          </a:xfrm>
          <a:prstGeom prst="rect">
            <a:avLst/>
          </a:prstGeom>
          <a:noFill/>
        </p:spPr>
        <p:txBody>
          <a:bodyPr wrap="square" rtlCol="0">
            <a:spAutoFit/>
          </a:bodyPr>
          <a:lstStyle/>
          <a:p>
            <a:pPr algn="ctr"/>
            <a:r>
              <a:rPr lang="en-US" sz="3200" b="1" u="sng" dirty="0">
                <a:solidFill>
                  <a:schemeClr val="accent2">
                    <a:lumMod val="75000"/>
                  </a:schemeClr>
                </a:solidFill>
                <a:latin typeface="Adobe Fangsong Std R" panose="02020400000000000000" pitchFamily="18" charset="-128"/>
                <a:ea typeface="Adobe Fangsong Std R" panose="02020400000000000000" pitchFamily="18" charset="-128"/>
              </a:rPr>
              <a:t>Single particle weight function</a:t>
            </a:r>
          </a:p>
          <a:p>
            <a:pPr algn="ctr"/>
            <a:r>
              <a:rPr lang="en-US" sz="2800" b="1" i="1" u="sng" dirty="0">
                <a:solidFill>
                  <a:schemeClr val="tx1">
                    <a:lumMod val="50000"/>
                  </a:schemeClr>
                </a:solidFill>
                <a:latin typeface="Adobe Fangsong Std R" panose="02020400000000000000" pitchFamily="18" charset="-128"/>
                <a:ea typeface="Adobe Fangsong Std R" panose="02020400000000000000" pitchFamily="18" charset="-128"/>
              </a:rPr>
              <a:t>around different latitudes</a:t>
            </a:r>
            <a:endParaRPr lang="en-US" sz="2800" i="1" u="sng" dirty="0">
              <a:solidFill>
                <a:schemeClr val="tx1">
                  <a:lumMod val="50000"/>
                </a:schemeClr>
              </a:solidFill>
              <a:latin typeface="Adobe Fangsong Std R" panose="02020400000000000000" pitchFamily="18" charset="-128"/>
              <a:ea typeface="Adobe Fangsong Std R" panose="02020400000000000000" pitchFamily="18" charset="-128"/>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083" y="1152932"/>
            <a:ext cx="7193280" cy="5035296"/>
          </a:xfrm>
          <a:prstGeom prst="rect">
            <a:avLst/>
          </a:prstGeom>
        </p:spPr>
      </p:pic>
      <p:sp>
        <p:nvSpPr>
          <p:cNvPr id="8" name="TextBox 7"/>
          <p:cNvSpPr txBox="1"/>
          <p:nvPr/>
        </p:nvSpPr>
        <p:spPr>
          <a:xfrm>
            <a:off x="1940734" y="1239824"/>
            <a:ext cx="5743977" cy="369332"/>
          </a:xfrm>
          <a:prstGeom prst="rect">
            <a:avLst/>
          </a:prstGeom>
          <a:noFill/>
        </p:spPr>
        <p:txBody>
          <a:bodyPr wrap="square" rtlCol="0">
            <a:spAutoFit/>
          </a:bodyPr>
          <a:lstStyle/>
          <a:p>
            <a:r>
              <a:rPr lang="en-US" dirty="0">
                <a:solidFill>
                  <a:schemeClr val="bg1"/>
                </a:solidFill>
                <a:latin typeface="Adobe Fangsong Std R" panose="02020400000000000000" pitchFamily="18" charset="-128"/>
                <a:ea typeface="Adobe Fangsong Std R" panose="02020400000000000000" pitchFamily="18" charset="-128"/>
              </a:rPr>
              <a:t>Geomagnetic field configuration during Jan. 1, 2010</a:t>
            </a:r>
          </a:p>
        </p:txBody>
      </p:sp>
    </p:spTree>
    <p:extLst>
      <p:ext uri="{BB962C8B-B14F-4D97-AF65-F5344CB8AC3E}">
        <p14:creationId xmlns:p14="http://schemas.microsoft.com/office/powerpoint/2010/main" val="542258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4" name="Slide Number Placeholder 3"/>
          <p:cNvSpPr>
            <a:spLocks noGrp="1"/>
          </p:cNvSpPr>
          <p:nvPr>
            <p:ph type="sldNum" sz="quarter" idx="12"/>
          </p:nvPr>
        </p:nvSpPr>
        <p:spPr/>
        <p:txBody>
          <a:bodyPr/>
          <a:lstStyle/>
          <a:p>
            <a:fld id="{4FAB73BC-B049-4115-A692-8D63A059BFB8}" type="slidenum">
              <a:rPr lang="en-US" sz="1000" smtClean="0">
                <a:latin typeface="Adobe Fangsong Std R" panose="02020400000000000000" pitchFamily="18" charset="-128"/>
                <a:ea typeface="Adobe Fangsong Std R" panose="02020400000000000000" pitchFamily="18" charset="-128"/>
              </a:rPr>
              <a:pPr/>
              <a:t>35</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1247256" y="137269"/>
            <a:ext cx="6651867" cy="1015663"/>
          </a:xfrm>
          <a:prstGeom prst="rect">
            <a:avLst/>
          </a:prstGeom>
          <a:noFill/>
        </p:spPr>
        <p:txBody>
          <a:bodyPr wrap="square" rtlCol="0">
            <a:spAutoFit/>
          </a:bodyPr>
          <a:lstStyle/>
          <a:p>
            <a:pPr algn="ctr"/>
            <a:r>
              <a:rPr lang="en-US" sz="3200" b="1" u="sng" dirty="0">
                <a:solidFill>
                  <a:schemeClr val="accent2">
                    <a:lumMod val="75000"/>
                  </a:schemeClr>
                </a:solidFill>
                <a:latin typeface="Adobe Fangsong Std R" panose="02020400000000000000" pitchFamily="18" charset="-128"/>
                <a:ea typeface="Adobe Fangsong Std R" panose="02020400000000000000" pitchFamily="18" charset="-128"/>
              </a:rPr>
              <a:t>Single particle weight function</a:t>
            </a:r>
          </a:p>
          <a:p>
            <a:pPr algn="ctr"/>
            <a:r>
              <a:rPr lang="en-US" sz="2800" b="1" i="1" u="sng" dirty="0">
                <a:solidFill>
                  <a:schemeClr val="tx1">
                    <a:lumMod val="50000"/>
                  </a:schemeClr>
                </a:solidFill>
                <a:latin typeface="Adobe Fangsong Std R" panose="02020400000000000000" pitchFamily="18" charset="-128"/>
                <a:ea typeface="Adobe Fangsong Std R" panose="02020400000000000000" pitchFamily="18" charset="-128"/>
              </a:rPr>
              <a:t>magnetic field effect</a:t>
            </a:r>
            <a:endParaRPr lang="en-US" sz="2800" i="1" u="sng" dirty="0">
              <a:solidFill>
                <a:schemeClr val="tx1">
                  <a:lumMod val="50000"/>
                </a:schemeClr>
              </a:solidFill>
              <a:latin typeface="Adobe Fangsong Std R" panose="02020400000000000000" pitchFamily="18" charset="-128"/>
              <a:ea typeface="Adobe Fangsong Std R" panose="02020400000000000000" pitchFamily="18" charset="-128"/>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541" y="1152932"/>
            <a:ext cx="7193280" cy="5084064"/>
          </a:xfrm>
          <a:prstGeom prst="rect">
            <a:avLst/>
          </a:prstGeom>
        </p:spPr>
      </p:pic>
      <p:sp>
        <p:nvSpPr>
          <p:cNvPr id="8" name="TextBox 7"/>
          <p:cNvSpPr txBox="1"/>
          <p:nvPr/>
        </p:nvSpPr>
        <p:spPr>
          <a:xfrm>
            <a:off x="1750062" y="1191056"/>
            <a:ext cx="5743977" cy="369332"/>
          </a:xfrm>
          <a:prstGeom prst="rect">
            <a:avLst/>
          </a:prstGeom>
          <a:noFill/>
        </p:spPr>
        <p:txBody>
          <a:bodyPr wrap="square" rtlCol="0">
            <a:spAutoFit/>
          </a:bodyPr>
          <a:lstStyle/>
          <a:p>
            <a:r>
              <a:rPr lang="en-US" dirty="0">
                <a:solidFill>
                  <a:schemeClr val="bg1"/>
                </a:solidFill>
                <a:latin typeface="Adobe Fangsong Std R" panose="02020400000000000000" pitchFamily="18" charset="-128"/>
                <a:ea typeface="Adobe Fangsong Std R" panose="02020400000000000000" pitchFamily="18" charset="-128"/>
              </a:rPr>
              <a:t>Geomagnetic field configuration during Jan. 1, 2010</a:t>
            </a:r>
          </a:p>
        </p:txBody>
      </p:sp>
    </p:spTree>
    <p:extLst>
      <p:ext uri="{BB962C8B-B14F-4D97-AF65-F5344CB8AC3E}">
        <p14:creationId xmlns:p14="http://schemas.microsoft.com/office/powerpoint/2010/main" val="21100818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4" name="Slide Number Placeholder 3"/>
          <p:cNvSpPr>
            <a:spLocks noGrp="1"/>
          </p:cNvSpPr>
          <p:nvPr>
            <p:ph type="sldNum" sz="quarter" idx="12"/>
          </p:nvPr>
        </p:nvSpPr>
        <p:spPr/>
        <p:txBody>
          <a:bodyPr/>
          <a:lstStyle/>
          <a:p>
            <a:fld id="{4FAB73BC-B049-4115-A692-8D63A059BFB8}" type="slidenum">
              <a:rPr lang="en-US" sz="1000" smtClean="0">
                <a:latin typeface="Adobe Fangsong Std R" panose="02020400000000000000" pitchFamily="18" charset="-128"/>
                <a:ea typeface="Adobe Fangsong Std R" panose="02020400000000000000" pitchFamily="18" charset="-128"/>
              </a:rPr>
              <a:pPr/>
              <a:t>36</a:t>
            </a:fld>
            <a:endParaRPr lang="en-US" sz="1000" dirty="0">
              <a:latin typeface="Adobe Fangsong Std R" panose="02020400000000000000" pitchFamily="18" charset="-128"/>
              <a:ea typeface="Adobe Fangsong Std R" panose="02020400000000000000" pitchFamily="18" charset="-128"/>
            </a:endParaRPr>
          </a:p>
        </p:txBody>
      </p:sp>
      <p:sp>
        <p:nvSpPr>
          <p:cNvPr id="6" name="Rectangle 5"/>
          <p:cNvSpPr/>
          <p:nvPr/>
        </p:nvSpPr>
        <p:spPr>
          <a:xfrm>
            <a:off x="376504" y="1309564"/>
            <a:ext cx="8393372" cy="1015663"/>
          </a:xfrm>
          <a:prstGeom prst="rect">
            <a:avLst/>
          </a:prstGeom>
        </p:spPr>
        <p:txBody>
          <a:bodyPr wrap="square">
            <a:spAutoFit/>
          </a:bodyPr>
          <a:lstStyle/>
          <a:p>
            <a:pPr algn="ctr"/>
            <a:r>
              <a:rPr lang="en-US" sz="2000" dirty="0">
                <a:solidFill>
                  <a:schemeClr val="bg1"/>
                </a:solidFill>
                <a:latin typeface="Adobe Fangsong Std R" panose="02020400000000000000" pitchFamily="18" charset="-128"/>
                <a:ea typeface="Adobe Fangsong Std R" panose="02020400000000000000" pitchFamily="18" charset="-128"/>
              </a:rPr>
              <a:t>Cosmic ray muon telescopes are being developed to build a world-wide network for measuring muon and neutron flux variations in order to monitor the dynamic weather changes around the globe </a:t>
            </a:r>
          </a:p>
        </p:txBody>
      </p:sp>
      <p:sp>
        <p:nvSpPr>
          <p:cNvPr id="7" name="TextBox 6"/>
          <p:cNvSpPr txBox="1"/>
          <p:nvPr/>
        </p:nvSpPr>
        <p:spPr>
          <a:xfrm>
            <a:off x="773477" y="161426"/>
            <a:ext cx="7906499" cy="830997"/>
          </a:xfrm>
          <a:prstGeom prst="rect">
            <a:avLst/>
          </a:prstGeom>
          <a:noFill/>
        </p:spPr>
        <p:txBody>
          <a:bodyPr wrap="square" rtlCol="0">
            <a:spAutoFit/>
          </a:bodyPr>
          <a:lstStyle/>
          <a:p>
            <a:pPr algn="ctr"/>
            <a:r>
              <a:rPr lang="en-US" sz="2400" b="1" u="sng" dirty="0">
                <a:solidFill>
                  <a:schemeClr val="accent2">
                    <a:lumMod val="75000"/>
                  </a:schemeClr>
                </a:solidFill>
                <a:latin typeface="Adobe Fangsong Std R" panose="02020400000000000000" pitchFamily="18" charset="-128"/>
                <a:ea typeface="Adobe Fangsong Std R" panose="02020400000000000000" pitchFamily="18" charset="-128"/>
              </a:rPr>
              <a:t>Studying the effective temperature variations with cosmic ray muon and neutron measurements</a:t>
            </a:r>
          </a:p>
        </p:txBody>
      </p:sp>
      <p:sp>
        <p:nvSpPr>
          <p:cNvPr id="13" name="Rectangle 12"/>
          <p:cNvSpPr/>
          <p:nvPr/>
        </p:nvSpPr>
        <p:spPr>
          <a:xfrm>
            <a:off x="450377" y="3127522"/>
            <a:ext cx="8062558" cy="1015663"/>
          </a:xfrm>
          <a:prstGeom prst="rect">
            <a:avLst/>
          </a:prstGeom>
        </p:spPr>
        <p:txBody>
          <a:bodyPr wrap="square">
            <a:spAutoFit/>
          </a:bodyPr>
          <a:lstStyle/>
          <a:p>
            <a:pPr algn="ctr"/>
            <a:r>
              <a:rPr lang="en-US" sz="2000" b="1" i="1" dirty="0">
                <a:solidFill>
                  <a:srgbClr val="002060"/>
                </a:solidFill>
                <a:latin typeface="Adobe Fangsong Std R" panose="02020400000000000000" pitchFamily="18" charset="-128"/>
                <a:ea typeface="Adobe Fangsong Std R" panose="02020400000000000000" pitchFamily="18" charset="-128"/>
              </a:rPr>
              <a:t>Tracing the temporal variations of effective temperature in Earth's upper atmosphere with cosmic ray measurements </a:t>
            </a:r>
          </a:p>
          <a:p>
            <a:pPr algn="ctr"/>
            <a:r>
              <a:rPr lang="en-US" sz="2000" dirty="0">
                <a:solidFill>
                  <a:schemeClr val="bg1"/>
                </a:solidFill>
                <a:latin typeface="Adobe Fangsong Std R" panose="02020400000000000000" pitchFamily="18" charset="-128"/>
                <a:ea typeface="Adobe Fangsong Std R" panose="02020400000000000000" pitchFamily="18" charset="-128"/>
              </a:rPr>
              <a:t>by </a:t>
            </a:r>
            <a:r>
              <a:rPr lang="en-US" sz="2000" dirty="0" err="1">
                <a:solidFill>
                  <a:schemeClr val="bg1"/>
                </a:solidFill>
                <a:latin typeface="Adobe Fangsong Std R" panose="02020400000000000000" pitchFamily="18" charset="-128"/>
                <a:ea typeface="Adobe Fangsong Std R" panose="02020400000000000000" pitchFamily="18" charset="-128"/>
              </a:rPr>
              <a:t>Meena</a:t>
            </a:r>
            <a:r>
              <a:rPr lang="en-US" sz="2000" dirty="0">
                <a:solidFill>
                  <a:schemeClr val="bg1"/>
                </a:solidFill>
                <a:latin typeface="Adobe Fangsong Std R" panose="02020400000000000000" pitchFamily="18" charset="-128"/>
                <a:ea typeface="Adobe Fangsong Std R" panose="02020400000000000000" pitchFamily="18" charset="-128"/>
              </a:rPr>
              <a:t> </a:t>
            </a:r>
            <a:r>
              <a:rPr lang="en-US" sz="2000" dirty="0" err="1">
                <a:solidFill>
                  <a:schemeClr val="bg1"/>
                </a:solidFill>
                <a:latin typeface="Adobe Fangsong Std R" panose="02020400000000000000" pitchFamily="18" charset="-128"/>
                <a:ea typeface="Adobe Fangsong Std R" panose="02020400000000000000" pitchFamily="18" charset="-128"/>
              </a:rPr>
              <a:t>Beena</a:t>
            </a:r>
            <a:r>
              <a:rPr lang="en-US" sz="2000" dirty="0">
                <a:solidFill>
                  <a:schemeClr val="bg1"/>
                </a:solidFill>
                <a:latin typeface="Adobe Fangsong Std R" panose="02020400000000000000" pitchFamily="18" charset="-128"/>
                <a:ea typeface="Adobe Fangsong Std R" panose="02020400000000000000" pitchFamily="18" charset="-128"/>
              </a:rPr>
              <a:t> at 2:00pm, Saturday Oct. 5, 2019</a:t>
            </a:r>
            <a:endParaRPr lang="en-US" sz="2000" b="1" dirty="0">
              <a:solidFill>
                <a:schemeClr val="bg1"/>
              </a:solidFill>
              <a:effectLst/>
              <a:latin typeface="Adobe Fangsong Std R" panose="02020400000000000000" pitchFamily="18" charset="-128"/>
              <a:ea typeface="Adobe Fangsong Std R"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64865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37</a:t>
            </a:fld>
            <a:endParaRPr lang="en-US" sz="1000" dirty="0">
              <a:latin typeface="Adobe Fangsong Std R" panose="02020400000000000000" pitchFamily="18" charset="-128"/>
              <a:ea typeface="Adobe Fangsong Std R" panose="02020400000000000000" pitchFamily="18" charset="-128"/>
            </a:endParaRPr>
          </a:p>
        </p:txBody>
      </p:sp>
      <p:sp>
        <p:nvSpPr>
          <p:cNvPr id="6" name="TextBox 5"/>
          <p:cNvSpPr txBox="1"/>
          <p:nvPr/>
        </p:nvSpPr>
        <p:spPr>
          <a:xfrm>
            <a:off x="321913" y="1220017"/>
            <a:ext cx="8502554" cy="4770537"/>
          </a:xfrm>
          <a:prstGeom prst="rect">
            <a:avLst/>
          </a:prstGeom>
          <a:noFill/>
        </p:spPr>
        <p:txBody>
          <a:bodyPr wrap="square" rtlCol="0">
            <a:spAutoFit/>
          </a:bodyPr>
          <a:lstStyle/>
          <a:p>
            <a:r>
              <a:rPr lang="en-US" sz="1600" dirty="0">
                <a:latin typeface="Adobe Fangsong Std R" panose="02020400000000000000" pitchFamily="18" charset="-128"/>
                <a:ea typeface="Adobe Fangsong Std R" panose="02020400000000000000" pitchFamily="18" charset="-128"/>
              </a:rPr>
              <a:t>Extensive cosmic ray shower simulations have been carried out using the computing resources at GSU, Brookhaven National Lab, and XSEDE</a:t>
            </a:r>
          </a:p>
          <a:p>
            <a:endParaRPr lang="en-US" sz="1600" dirty="0">
              <a:latin typeface="Adobe Fangsong Std R" panose="02020400000000000000" pitchFamily="18" charset="-128"/>
              <a:ea typeface="Adobe Fangsong Std R" panose="02020400000000000000" pitchFamily="18" charset="-128"/>
            </a:endParaRPr>
          </a:p>
          <a:p>
            <a:r>
              <a:rPr lang="en-US" sz="1600" dirty="0">
                <a:latin typeface="Adobe Fangsong Std R" panose="02020400000000000000" pitchFamily="18" charset="-128"/>
                <a:ea typeface="Adobe Fangsong Std R" panose="02020400000000000000" pitchFamily="18" charset="-128"/>
              </a:rPr>
              <a:t>The importance of the work includes, but not limited to:</a:t>
            </a:r>
          </a:p>
          <a:p>
            <a:endParaRPr lang="en-US" sz="1600" dirty="0">
              <a:latin typeface="Adobe Fangsong Std R" panose="02020400000000000000" pitchFamily="18" charset="-128"/>
              <a:ea typeface="Adobe Fangsong Std R" panose="02020400000000000000" pitchFamily="18" charset="-128"/>
            </a:endParaRPr>
          </a:p>
          <a:p>
            <a:pPr marL="800100" lvl="1" indent="-342900">
              <a:buFont typeface="+mj-lt"/>
              <a:buAutoNum type="arabicParenR"/>
            </a:pPr>
            <a:r>
              <a:rPr lang="en-US" sz="1600" dirty="0">
                <a:latin typeface="Adobe Fangsong Std R" panose="02020400000000000000" pitchFamily="18" charset="-128"/>
                <a:ea typeface="Adobe Fangsong Std R" panose="02020400000000000000" pitchFamily="18" charset="-128"/>
              </a:rPr>
              <a:t>providing systematic understanding of the cosmic ray shower particle distributions in the atmosphere and at the surface of the Earth at different geo-positions</a:t>
            </a:r>
          </a:p>
          <a:p>
            <a:pPr marL="800100" lvl="1" indent="-342900">
              <a:buFont typeface="+mj-lt"/>
              <a:buAutoNum type="arabicParenR"/>
            </a:pPr>
            <a:endParaRPr lang="en-US" sz="1600" dirty="0">
              <a:latin typeface="Adobe Fangsong Std R" panose="02020400000000000000" pitchFamily="18" charset="-128"/>
              <a:ea typeface="Adobe Fangsong Std R" panose="02020400000000000000" pitchFamily="18" charset="-128"/>
            </a:endParaRPr>
          </a:p>
          <a:p>
            <a:pPr marL="800100" lvl="1" indent="-342900">
              <a:buFont typeface="+mj-lt"/>
              <a:buAutoNum type="arabicParenR"/>
            </a:pPr>
            <a:r>
              <a:rPr lang="en-US" sz="1600" dirty="0">
                <a:latin typeface="Adobe Fangsong Std R" panose="02020400000000000000" pitchFamily="18" charset="-128"/>
                <a:ea typeface="Adobe Fangsong Std R" panose="02020400000000000000" pitchFamily="18" charset="-128"/>
              </a:rPr>
              <a:t>providing a framework for studying diurnal, solar, and atmospheric effects on cosmic ray shower development</a:t>
            </a:r>
          </a:p>
          <a:p>
            <a:endParaRPr lang="en-US" sz="1600" dirty="0">
              <a:latin typeface="Adobe Fangsong Std R" panose="02020400000000000000" pitchFamily="18" charset="-128"/>
              <a:ea typeface="Adobe Fangsong Std R" panose="02020400000000000000" pitchFamily="18" charset="-128"/>
            </a:endParaRPr>
          </a:p>
          <a:p>
            <a:r>
              <a:rPr lang="en-US" sz="1600" u="sng" dirty="0">
                <a:latin typeface="Adobe Fangsong Std R" panose="02020400000000000000" pitchFamily="18" charset="-128"/>
                <a:ea typeface="Adobe Fangsong Std R" panose="02020400000000000000" pitchFamily="18" charset="-128"/>
              </a:rPr>
              <a:t>Future work </a:t>
            </a:r>
          </a:p>
          <a:p>
            <a:endParaRPr lang="en-US" sz="1600" u="sng" dirty="0">
              <a:latin typeface="Adobe Fangsong Std R" panose="02020400000000000000" pitchFamily="18" charset="-128"/>
              <a:ea typeface="Adobe Fangsong Std R" panose="02020400000000000000" pitchFamily="18" charset="-128"/>
            </a:endParaRPr>
          </a:p>
          <a:p>
            <a:pPr marL="857250" lvl="1" indent="-400050">
              <a:buFont typeface="+mj-lt"/>
              <a:buAutoNum type="romanLcPeriod"/>
            </a:pPr>
            <a:r>
              <a:rPr lang="en-US" sz="1600" dirty="0">
                <a:latin typeface="Adobe Fangsong Std R" panose="02020400000000000000" pitchFamily="18" charset="-128"/>
                <a:ea typeface="Adobe Fangsong Std R" panose="02020400000000000000" pitchFamily="18" charset="-128"/>
              </a:rPr>
              <a:t>High statistics simulation to quantify cosmic ray flux variation with higher accuracy under different solar activities and atmospheric conditions</a:t>
            </a:r>
          </a:p>
          <a:p>
            <a:pPr marL="857250" lvl="1" indent="-400050">
              <a:buFont typeface="+mj-lt"/>
              <a:buAutoNum type="romanLcPeriod"/>
            </a:pPr>
            <a:endParaRPr lang="en-US" sz="1600" dirty="0">
              <a:latin typeface="Adobe Fangsong Std R" panose="02020400000000000000" pitchFamily="18" charset="-128"/>
              <a:ea typeface="Adobe Fangsong Std R" panose="02020400000000000000" pitchFamily="18" charset="-128"/>
            </a:endParaRPr>
          </a:p>
          <a:p>
            <a:pPr marL="857250" lvl="1" indent="-400050">
              <a:buFont typeface="+mj-lt"/>
              <a:buAutoNum type="romanLcPeriod"/>
            </a:pPr>
            <a:r>
              <a:rPr lang="en-US" sz="1600" dirty="0">
                <a:latin typeface="Adobe Fangsong Std R" panose="02020400000000000000" pitchFamily="18" charset="-128"/>
                <a:ea typeface="Adobe Fangsong Std R" panose="02020400000000000000" pitchFamily="18" charset="-128"/>
              </a:rPr>
              <a:t>The results may be crucially important for studying the space/earth weather system change using the measurements of cosmic ray flux variation at a global scale</a:t>
            </a:r>
            <a:endParaRPr lang="en-US" sz="1600" dirty="0">
              <a:latin typeface="Adobe Fangsong Std R" panose="02020400000000000000" pitchFamily="18" charset="-128"/>
              <a:ea typeface="Adobe Fangsong Std R" panose="02020400000000000000" pitchFamily="18" charset="-128"/>
              <a:cs typeface="Times New Roman" panose="02020603050405020304" pitchFamily="18" charset="0"/>
            </a:endParaRPr>
          </a:p>
        </p:txBody>
      </p:sp>
      <p:sp>
        <p:nvSpPr>
          <p:cNvPr id="7" name="TextBox 6"/>
          <p:cNvSpPr txBox="1"/>
          <p:nvPr/>
        </p:nvSpPr>
        <p:spPr>
          <a:xfrm>
            <a:off x="636027" y="378476"/>
            <a:ext cx="7874326" cy="646331"/>
          </a:xfrm>
          <a:prstGeom prst="rect">
            <a:avLst/>
          </a:prstGeom>
          <a:noFill/>
        </p:spPr>
        <p:txBody>
          <a:bodyPr wrap="square" rtlCol="0">
            <a:spAutoFit/>
          </a:bodyPr>
          <a:lstStyle/>
          <a:p>
            <a:pPr algn="ctr"/>
            <a:r>
              <a:rPr lang="en-US" sz="3600" b="1" u="sng" dirty="0">
                <a:solidFill>
                  <a:srgbClr val="FF6600"/>
                </a:solidFill>
                <a:latin typeface="Adobe Fangsong Std R" panose="02020400000000000000" pitchFamily="18" charset="-128"/>
                <a:ea typeface="Adobe Fangsong Std R" panose="02020400000000000000" pitchFamily="18" charset="-128"/>
              </a:rPr>
              <a:t>Summary and Future Work</a:t>
            </a:r>
          </a:p>
        </p:txBody>
      </p:sp>
    </p:spTree>
    <p:extLst>
      <p:ext uri="{BB962C8B-B14F-4D97-AF65-F5344CB8AC3E}">
        <p14:creationId xmlns:p14="http://schemas.microsoft.com/office/powerpoint/2010/main" val="6625434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38</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763363" y="159427"/>
            <a:ext cx="7874326" cy="646331"/>
          </a:xfrm>
          <a:prstGeom prst="rect">
            <a:avLst/>
          </a:prstGeom>
          <a:noFill/>
        </p:spPr>
        <p:txBody>
          <a:bodyPr wrap="square" rtlCol="0">
            <a:spAutoFit/>
          </a:bodyPr>
          <a:lstStyle/>
          <a:p>
            <a:pPr algn="ctr"/>
            <a:r>
              <a:rPr lang="en-US" sz="3600" b="1" u="sng" dirty="0">
                <a:solidFill>
                  <a:srgbClr val="FF6600"/>
                </a:solidFill>
                <a:latin typeface="Adobe Fangsong Std R" panose="02020400000000000000" pitchFamily="18" charset="-128"/>
                <a:ea typeface="Adobe Fangsong Std R" panose="02020400000000000000" pitchFamily="18" charset="-128"/>
              </a:rPr>
              <a:t>Acknowledgements</a:t>
            </a:r>
          </a:p>
        </p:txBody>
      </p:sp>
      <p:pic>
        <p:nvPicPr>
          <p:cNvPr id="1026" name="Picture 2" descr="https://www.xsede.org/image/image_gallery?uuid=c0ae4cfa-fa0e-4546-8b02-3305bf2a99cc&amp;groupId=10157&amp;t=13692584269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3082" y="1560316"/>
            <a:ext cx="2246961" cy="8507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18416" y="1531547"/>
            <a:ext cx="6101963" cy="830997"/>
          </a:xfrm>
          <a:prstGeom prst="rect">
            <a:avLst/>
          </a:prstGeom>
        </p:spPr>
        <p:txBody>
          <a:bodyPr wrap="square">
            <a:spAutoFit/>
          </a:bodyPr>
          <a:lstStyle/>
          <a:p>
            <a:pPr lvl="1"/>
            <a:r>
              <a:rPr lang="en-US" sz="1600" dirty="0">
                <a:latin typeface="Adobe Fangsong Std R" panose="02020400000000000000" pitchFamily="18" charset="-128"/>
                <a:ea typeface="Adobe Fangsong Std R" panose="02020400000000000000" pitchFamily="18" charset="-128"/>
                <a:cs typeface="Times New Roman" panose="02020603050405020304" pitchFamily="18" charset="0"/>
              </a:rPr>
              <a:t>This work used the Extreme Science and Engineering Discovery Environment, which is supported by National Science Foundation grant number ACI-1053575.</a:t>
            </a:r>
          </a:p>
        </p:txBody>
      </p:sp>
    </p:spTree>
    <p:extLst>
      <p:ext uri="{BB962C8B-B14F-4D97-AF65-F5344CB8AC3E}">
        <p14:creationId xmlns:p14="http://schemas.microsoft.com/office/powerpoint/2010/main" val="4137745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39</a:t>
            </a:fld>
            <a:endParaRPr lang="en-US" sz="1000" dirty="0">
              <a:latin typeface="Adobe Fangsong Std R" panose="02020400000000000000" pitchFamily="18" charset="-128"/>
              <a:ea typeface="Adobe Fangsong Std R" panose="02020400000000000000" pitchFamily="18" charset="-128"/>
            </a:endParaRPr>
          </a:p>
        </p:txBody>
      </p:sp>
      <p:sp>
        <p:nvSpPr>
          <p:cNvPr id="8" name="TextBox 7"/>
          <p:cNvSpPr txBox="1"/>
          <p:nvPr/>
        </p:nvSpPr>
        <p:spPr>
          <a:xfrm>
            <a:off x="535037" y="2944877"/>
            <a:ext cx="7874326" cy="646331"/>
          </a:xfrm>
          <a:prstGeom prst="rect">
            <a:avLst/>
          </a:prstGeom>
          <a:noFill/>
        </p:spPr>
        <p:txBody>
          <a:bodyPr wrap="square" rtlCol="0">
            <a:spAutoFit/>
          </a:bodyPr>
          <a:lstStyle/>
          <a:p>
            <a:pPr algn="ctr"/>
            <a:r>
              <a:rPr lang="en-US" sz="3600" b="1" dirty="0">
                <a:solidFill>
                  <a:srgbClr val="FF6600"/>
                </a:solidFill>
                <a:latin typeface="Adobe Fangsong Std R" panose="02020400000000000000" pitchFamily="18" charset="-128"/>
                <a:ea typeface="Adobe Fangsong Std R" panose="02020400000000000000" pitchFamily="18" charset="-128"/>
              </a:rPr>
              <a:t>Thank you!</a:t>
            </a:r>
          </a:p>
        </p:txBody>
      </p:sp>
    </p:spTree>
    <p:extLst>
      <p:ext uri="{BB962C8B-B14F-4D97-AF65-F5344CB8AC3E}">
        <p14:creationId xmlns:p14="http://schemas.microsoft.com/office/powerpoint/2010/main" val="1348907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4</a:t>
            </a:fld>
            <a:endParaRPr lang="en-US" sz="1000" dirty="0">
              <a:latin typeface="Adobe Fangsong Std R" panose="02020400000000000000" pitchFamily="18" charset="-128"/>
              <a:ea typeface="Adobe Fangsong Std R" panose="02020400000000000000" pitchFamily="18" charset="-128"/>
            </a:endParaRPr>
          </a:p>
        </p:txBody>
      </p:sp>
      <p:sp>
        <p:nvSpPr>
          <p:cNvPr id="8" name="TextBox 7"/>
          <p:cNvSpPr txBox="1"/>
          <p:nvPr/>
        </p:nvSpPr>
        <p:spPr>
          <a:xfrm>
            <a:off x="872386" y="1953876"/>
            <a:ext cx="7710641" cy="3046988"/>
          </a:xfrm>
          <a:prstGeom prst="rect">
            <a:avLst/>
          </a:prstGeom>
          <a:noFill/>
        </p:spPr>
        <p:txBody>
          <a:bodyPr wrap="square" rtlCol="0">
            <a:spAutoFit/>
          </a:bodyPr>
          <a:lstStyle/>
          <a:p>
            <a:pPr marL="285750" lvl="0" indent="-285750">
              <a:buFont typeface="Adobe Fangsong Std R" panose="02020400000000000000" pitchFamily="18" charset="-128"/>
              <a:buChar char="–"/>
            </a:pPr>
            <a:r>
              <a:rPr lang="en-US" sz="3200" dirty="0">
                <a:solidFill>
                  <a:schemeClr val="bg1"/>
                </a:solidFill>
                <a:latin typeface="Adobe Fangsong Std R" panose="02020400000000000000" pitchFamily="18" charset="-128"/>
                <a:ea typeface="Adobe Fangsong Std R" panose="02020400000000000000" pitchFamily="18" charset="-128"/>
              </a:rPr>
              <a:t>Cosmic ray muon tomography</a:t>
            </a:r>
          </a:p>
          <a:p>
            <a:pPr marL="285750" lvl="0" indent="-285750">
              <a:buFont typeface="Adobe Fangsong Std R" panose="02020400000000000000" pitchFamily="18" charset="-128"/>
              <a:buChar char="–"/>
            </a:pPr>
            <a:r>
              <a:rPr lang="en-US" sz="3200" dirty="0">
                <a:solidFill>
                  <a:schemeClr val="bg1"/>
                </a:solidFill>
                <a:latin typeface="Adobe Fangsong Std R" panose="02020400000000000000" pitchFamily="18" charset="-128"/>
                <a:ea typeface="Adobe Fangsong Std R" panose="02020400000000000000" pitchFamily="18" charset="-128"/>
              </a:rPr>
              <a:t>Global weather correlation study </a:t>
            </a:r>
          </a:p>
          <a:p>
            <a:pPr marL="285750" indent="-285750">
              <a:buFont typeface="Adobe Fangsong Std R" panose="02020400000000000000" pitchFamily="18" charset="-128"/>
              <a:buChar char="–"/>
            </a:pPr>
            <a:r>
              <a:rPr lang="en-US" sz="3200" dirty="0">
                <a:solidFill>
                  <a:schemeClr val="bg1"/>
                </a:solidFill>
                <a:latin typeface="Adobe Fangsong Std R" panose="02020400000000000000" pitchFamily="18" charset="-128"/>
                <a:ea typeface="Adobe Fangsong Std R" panose="02020400000000000000" pitchFamily="18" charset="-128"/>
              </a:rPr>
              <a:t>Perform an extensive ECRS simulation study while varying geomagnetic field, air composition, diurnal and solar specifications on a global scale</a:t>
            </a:r>
          </a:p>
        </p:txBody>
      </p:sp>
      <p:sp>
        <p:nvSpPr>
          <p:cNvPr id="9" name="TextBox 8"/>
          <p:cNvSpPr txBox="1"/>
          <p:nvPr/>
        </p:nvSpPr>
        <p:spPr>
          <a:xfrm>
            <a:off x="298564" y="524609"/>
            <a:ext cx="8284463" cy="1077218"/>
          </a:xfrm>
          <a:prstGeom prst="rect">
            <a:avLst/>
          </a:prstGeom>
          <a:noFill/>
        </p:spPr>
        <p:txBody>
          <a:bodyPr wrap="square" rtlCol="0">
            <a:spAutoFit/>
          </a:bodyPr>
          <a:lstStyle/>
          <a:p>
            <a:pPr algn="ctr"/>
            <a:r>
              <a:rPr lang="en-US" sz="3600" b="1" u="sng" dirty="0">
                <a:solidFill>
                  <a:schemeClr val="accent2">
                    <a:lumMod val="75000"/>
                  </a:schemeClr>
                </a:solidFill>
                <a:latin typeface="Adobe Fangsong Std R" panose="02020400000000000000" pitchFamily="18" charset="-128"/>
                <a:ea typeface="Adobe Fangsong Std R" panose="02020400000000000000" pitchFamily="18" charset="-128"/>
              </a:rPr>
              <a:t>Motivation</a:t>
            </a:r>
          </a:p>
          <a:p>
            <a:pPr algn="ctr"/>
            <a:r>
              <a:rPr lang="en-US" sz="2800" i="1" dirty="0">
                <a:solidFill>
                  <a:schemeClr val="accent2">
                    <a:lumMod val="75000"/>
                  </a:schemeClr>
                </a:solidFill>
                <a:latin typeface="Adobe Fangsong Std R" panose="02020400000000000000" pitchFamily="18" charset="-128"/>
                <a:ea typeface="Adobe Fangsong Std R" panose="02020400000000000000" pitchFamily="18" charset="-128"/>
              </a:rPr>
              <a:t>Focusing on cosmic ray applications</a:t>
            </a:r>
            <a:endParaRPr lang="en-US" sz="2800" b="1" i="1" u="sng" dirty="0">
              <a:solidFill>
                <a:schemeClr val="accent2">
                  <a:lumMod val="75000"/>
                </a:schemeClr>
              </a:solidFill>
              <a:latin typeface="Adobe Fangsong Std R" panose="02020400000000000000" pitchFamily="18" charset="-128"/>
              <a:ea typeface="Adobe Fangsong Std R" panose="02020400000000000000" pitchFamily="18" charset="-128"/>
            </a:endParaRPr>
          </a:p>
        </p:txBody>
      </p:sp>
    </p:spTree>
    <p:extLst>
      <p:ext uri="{BB962C8B-B14F-4D97-AF65-F5344CB8AC3E}">
        <p14:creationId xmlns:p14="http://schemas.microsoft.com/office/powerpoint/2010/main" val="3657368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5</a:t>
            </a:fld>
            <a:endParaRPr lang="en-US" sz="1000" dirty="0">
              <a:latin typeface="Adobe Fangsong Std R" panose="02020400000000000000" pitchFamily="18" charset="-128"/>
              <a:ea typeface="Adobe Fangsong Std R" panose="02020400000000000000" pitchFamily="18" charset="-128"/>
            </a:endParaRPr>
          </a:p>
        </p:txBody>
      </p:sp>
      <p:sp>
        <p:nvSpPr>
          <p:cNvPr id="6" name="TextBox 5"/>
          <p:cNvSpPr txBox="1"/>
          <p:nvPr/>
        </p:nvSpPr>
        <p:spPr>
          <a:xfrm>
            <a:off x="822961" y="1481768"/>
            <a:ext cx="8001471" cy="3416320"/>
          </a:xfrm>
          <a:prstGeom prst="rect">
            <a:avLst/>
          </a:prstGeom>
          <a:noFill/>
        </p:spPr>
        <p:txBody>
          <a:bodyPr wrap="square" rtlCol="0">
            <a:spAutoFit/>
          </a:bodyPr>
          <a:lstStyle/>
          <a:p>
            <a:pPr marL="285750" lvl="0" indent="-285750">
              <a:buFont typeface="Adobe Fangsong Std R" panose="02020400000000000000" pitchFamily="18" charset="-128"/>
              <a:buChar char="–"/>
            </a:pPr>
            <a:r>
              <a:rPr lang="en-US" sz="2400" dirty="0">
                <a:solidFill>
                  <a:schemeClr val="bg1"/>
                </a:solidFill>
                <a:latin typeface="Adobe Fangsong Std R" panose="02020400000000000000" pitchFamily="18" charset="-128"/>
                <a:ea typeface="Adobe Fangsong Std R" panose="02020400000000000000" pitchFamily="18" charset="-128"/>
              </a:rPr>
              <a:t>Introduction to Cosmic Rays </a:t>
            </a:r>
          </a:p>
          <a:p>
            <a:pPr marL="742950" lvl="1" indent="-285750">
              <a:buFont typeface="Adobe Fangsong Std R" panose="02020400000000000000" pitchFamily="18" charset="-128"/>
              <a:buChar char="–"/>
            </a:pPr>
            <a:r>
              <a:rPr lang="en-US" sz="2400" dirty="0">
                <a:solidFill>
                  <a:schemeClr val="bg1"/>
                </a:solidFill>
                <a:latin typeface="Adobe Fangsong Std R" panose="02020400000000000000" pitchFamily="18" charset="-128"/>
                <a:ea typeface="Adobe Fangsong Std R" panose="02020400000000000000" pitchFamily="18" charset="-128"/>
              </a:rPr>
              <a:t>Worldwide Cosmic Ray Experiments </a:t>
            </a:r>
          </a:p>
          <a:p>
            <a:pPr marL="285750" lvl="0" indent="-285750">
              <a:buFont typeface="Adobe Fangsong Std R" panose="02020400000000000000" pitchFamily="18" charset="-128"/>
              <a:buChar char="–"/>
            </a:pPr>
            <a:r>
              <a:rPr lang="en-US" sz="2400" dirty="0">
                <a:solidFill>
                  <a:schemeClr val="bg1"/>
                </a:solidFill>
                <a:latin typeface="Adobe Fangsong Std R" panose="02020400000000000000" pitchFamily="18" charset="-128"/>
                <a:ea typeface="Adobe Fangsong Std R" panose="02020400000000000000" pitchFamily="18" charset="-128"/>
              </a:rPr>
              <a:t>Earth Cosmic Ray Shower Simulation</a:t>
            </a:r>
          </a:p>
          <a:p>
            <a:pPr marL="742950" lvl="1" indent="-285750">
              <a:buFont typeface="Adobe Fangsong Std R" panose="02020400000000000000" pitchFamily="18" charset="-128"/>
              <a:buChar char="–"/>
            </a:pPr>
            <a:r>
              <a:rPr lang="en-US" sz="2400" dirty="0">
                <a:solidFill>
                  <a:schemeClr val="bg1"/>
                </a:solidFill>
                <a:latin typeface="Adobe Fangsong Std R" panose="02020400000000000000" pitchFamily="18" charset="-128"/>
                <a:ea typeface="Adobe Fangsong Std R" panose="02020400000000000000" pitchFamily="18" charset="-128"/>
              </a:rPr>
              <a:t>Computing Resources and Challenges</a:t>
            </a:r>
          </a:p>
          <a:p>
            <a:pPr marL="742950" lvl="1" indent="-285750">
              <a:buFont typeface="Adobe Fangsong Std R" panose="02020400000000000000" pitchFamily="18" charset="-128"/>
              <a:buChar char="–"/>
            </a:pPr>
            <a:r>
              <a:rPr lang="en-US" sz="2400" dirty="0">
                <a:solidFill>
                  <a:schemeClr val="bg1"/>
                </a:solidFill>
                <a:latin typeface="Adobe Fangsong Std R" panose="02020400000000000000" pitchFamily="18" charset="-128"/>
                <a:ea typeface="Adobe Fangsong Std R" panose="02020400000000000000" pitchFamily="18" charset="-128"/>
              </a:rPr>
              <a:t>Particle Distribution on a Global Scale</a:t>
            </a:r>
          </a:p>
          <a:p>
            <a:pPr marL="742950" lvl="1" indent="-285750">
              <a:buFont typeface="Adobe Fangsong Std R" panose="02020400000000000000" pitchFamily="18" charset="-128"/>
              <a:buChar char="–"/>
            </a:pPr>
            <a:r>
              <a:rPr lang="en-US" sz="2400" dirty="0">
                <a:solidFill>
                  <a:schemeClr val="bg1"/>
                </a:solidFill>
                <a:latin typeface="Adobe Fangsong Std R" panose="02020400000000000000" pitchFamily="18" charset="-128"/>
                <a:ea typeface="Adobe Fangsong Std R" panose="02020400000000000000" pitchFamily="18" charset="-128"/>
              </a:rPr>
              <a:t>Earth</a:t>
            </a:r>
            <a:r>
              <a:rPr lang="en-US" sz="2400" dirty="0">
                <a:solidFill>
                  <a:schemeClr val="bg1"/>
                </a:solidFill>
                <a:ea typeface="Adobe Fangsong Std R" panose="02020400000000000000" pitchFamily="18" charset="-128"/>
              </a:rPr>
              <a:t>’</a:t>
            </a:r>
            <a:r>
              <a:rPr lang="en-US" sz="2400" dirty="0">
                <a:solidFill>
                  <a:schemeClr val="bg1"/>
                </a:solidFill>
                <a:latin typeface="Adobe Fangsong Std R" panose="02020400000000000000" pitchFamily="18" charset="-128"/>
                <a:ea typeface="Adobe Fangsong Std R" panose="02020400000000000000" pitchFamily="18" charset="-128"/>
              </a:rPr>
              <a:t>s Geomagnetic Field Effect</a:t>
            </a:r>
          </a:p>
          <a:p>
            <a:pPr marL="742950" lvl="1" indent="-285750">
              <a:buFont typeface="Adobe Fangsong Std R" panose="02020400000000000000" pitchFamily="18" charset="-128"/>
              <a:buChar char="–"/>
            </a:pPr>
            <a:r>
              <a:rPr lang="en-US" sz="2400" dirty="0">
                <a:solidFill>
                  <a:schemeClr val="bg1"/>
                </a:solidFill>
                <a:latin typeface="Adobe Fangsong Std R" panose="02020400000000000000" pitchFamily="18" charset="-128"/>
                <a:ea typeface="Adobe Fangsong Std R" panose="02020400000000000000" pitchFamily="18" charset="-128"/>
              </a:rPr>
              <a:t>Lateral Distribution</a:t>
            </a:r>
          </a:p>
          <a:p>
            <a:pPr marL="742950" lvl="1" indent="-285750">
              <a:buFont typeface="Adobe Fangsong Std R" panose="02020400000000000000" pitchFamily="18" charset="-128"/>
              <a:buChar char="–"/>
            </a:pPr>
            <a:r>
              <a:rPr lang="en-US" sz="2400" dirty="0">
                <a:solidFill>
                  <a:schemeClr val="bg1"/>
                </a:solidFill>
                <a:latin typeface="Adobe Fangsong Std R" panose="02020400000000000000" pitchFamily="18" charset="-128"/>
                <a:ea typeface="Adobe Fangsong Std R" panose="02020400000000000000" pitchFamily="18" charset="-128"/>
              </a:rPr>
              <a:t>Weight Function</a:t>
            </a:r>
          </a:p>
          <a:p>
            <a:pPr marL="285750" indent="-285750">
              <a:buFont typeface="Adobe Fangsong Std R" panose="02020400000000000000" pitchFamily="18" charset="-128"/>
              <a:buChar char="–"/>
            </a:pPr>
            <a:r>
              <a:rPr lang="en-US" sz="2400" dirty="0">
                <a:solidFill>
                  <a:schemeClr val="bg1"/>
                </a:solidFill>
                <a:latin typeface="Adobe Fangsong Std R" panose="02020400000000000000" pitchFamily="18" charset="-128"/>
                <a:ea typeface="Adobe Fangsong Std R" panose="02020400000000000000" pitchFamily="18" charset="-128"/>
              </a:rPr>
              <a:t>Summary and Future Work</a:t>
            </a:r>
          </a:p>
        </p:txBody>
      </p:sp>
      <p:sp>
        <p:nvSpPr>
          <p:cNvPr id="7" name="TextBox 6"/>
          <p:cNvSpPr txBox="1"/>
          <p:nvPr/>
        </p:nvSpPr>
        <p:spPr>
          <a:xfrm>
            <a:off x="822961" y="443291"/>
            <a:ext cx="8284463" cy="584775"/>
          </a:xfrm>
          <a:prstGeom prst="rect">
            <a:avLst/>
          </a:prstGeom>
          <a:noFill/>
        </p:spPr>
        <p:txBody>
          <a:bodyPr wrap="square" rtlCol="0">
            <a:spAutoFit/>
          </a:bodyPr>
          <a:lstStyle/>
          <a:p>
            <a:r>
              <a:rPr lang="en-US" sz="3200" b="1" u="sng" dirty="0">
                <a:solidFill>
                  <a:schemeClr val="accent2">
                    <a:lumMod val="75000"/>
                  </a:schemeClr>
                </a:solidFill>
                <a:latin typeface="Adobe Fangsong Std R" panose="02020400000000000000" pitchFamily="18" charset="-128"/>
                <a:ea typeface="Adobe Fangsong Std R" panose="02020400000000000000" pitchFamily="18" charset="-128"/>
              </a:rPr>
              <a:t>Outline</a:t>
            </a:r>
          </a:p>
        </p:txBody>
      </p:sp>
    </p:spTree>
    <p:extLst>
      <p:ext uri="{BB962C8B-B14F-4D97-AF65-F5344CB8AC3E}">
        <p14:creationId xmlns:p14="http://schemas.microsoft.com/office/powerpoint/2010/main" val="404060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6</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253689" y="77041"/>
            <a:ext cx="8284463" cy="954107"/>
          </a:xfrm>
          <a:prstGeom prst="rect">
            <a:avLst/>
          </a:prstGeom>
          <a:noFill/>
        </p:spPr>
        <p:txBody>
          <a:bodyPr wrap="square" rtlCol="0">
            <a:spAutoFit/>
          </a:bodyPr>
          <a:lstStyle/>
          <a:p>
            <a:pPr algn="ctr"/>
            <a:r>
              <a:rPr lang="en-US" sz="2800" b="1" u="sng" dirty="0">
                <a:solidFill>
                  <a:srgbClr val="FF6600"/>
                </a:solidFill>
                <a:latin typeface="Adobe Fangsong Std R" panose="02020400000000000000" pitchFamily="18" charset="-128"/>
                <a:ea typeface="Adobe Fangsong Std R" panose="02020400000000000000" pitchFamily="18" charset="-128"/>
              </a:rPr>
              <a:t>Discovery of Cosmic Rays</a:t>
            </a:r>
          </a:p>
          <a:p>
            <a:pPr algn="ctr"/>
            <a:endParaRPr lang="en-US" sz="2800" b="1" u="sng" dirty="0">
              <a:solidFill>
                <a:srgbClr val="FF6600"/>
              </a:solidFill>
              <a:latin typeface="Adobe Fangsong Std R" panose="02020400000000000000" pitchFamily="18" charset="-128"/>
              <a:ea typeface="Adobe Fangsong Std R" panose="02020400000000000000" pitchFamily="18" charset="-128"/>
            </a:endParaRPr>
          </a:p>
        </p:txBody>
      </p:sp>
      <p:sp>
        <p:nvSpPr>
          <p:cNvPr id="9" name="Rectangle 8"/>
          <p:cNvSpPr/>
          <p:nvPr/>
        </p:nvSpPr>
        <p:spPr>
          <a:xfrm>
            <a:off x="629778" y="5548401"/>
            <a:ext cx="8091458" cy="707886"/>
          </a:xfrm>
          <a:prstGeom prst="rect">
            <a:avLst/>
          </a:prstGeom>
        </p:spPr>
        <p:txBody>
          <a:bodyPr wrap="square">
            <a:spAutoFit/>
          </a:bodyPr>
          <a:lstStyle/>
          <a:p>
            <a:pPr algn="ctr"/>
            <a:r>
              <a:rPr lang="en-US" sz="2000" dirty="0">
                <a:latin typeface="Adobe Fangsong Std R" panose="02020400000000000000" pitchFamily="18" charset="-128"/>
                <a:ea typeface="Adobe Fangsong Std R" panose="02020400000000000000" pitchFamily="18" charset="-128"/>
              </a:rPr>
              <a:t>Cosmic rays were discovered in 1912 by Victor Hess </a:t>
            </a:r>
          </a:p>
          <a:p>
            <a:pPr algn="ctr"/>
            <a:r>
              <a:rPr lang="en-US" sz="2000" dirty="0">
                <a:latin typeface="Adobe Fangsong Std R" panose="02020400000000000000" pitchFamily="18" charset="-128"/>
                <a:ea typeface="Adobe Fangsong Std R" panose="02020400000000000000" pitchFamily="18" charset="-128"/>
              </a:rPr>
              <a:t>In 1936, Hess received the Nobel Prize in physics for his discovery</a:t>
            </a:r>
          </a:p>
        </p:txBody>
      </p:sp>
      <p:pic>
        <p:nvPicPr>
          <p:cNvPr id="1028" name="Picture 4" descr="Related image"/>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35421" y="720104"/>
            <a:ext cx="6275537" cy="4624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077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7</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298563" y="332583"/>
            <a:ext cx="8284463" cy="553998"/>
          </a:xfrm>
          <a:prstGeom prst="rect">
            <a:avLst/>
          </a:prstGeom>
          <a:noFill/>
        </p:spPr>
        <p:txBody>
          <a:bodyPr wrap="square" rtlCol="0">
            <a:spAutoFit/>
          </a:bodyPr>
          <a:lstStyle/>
          <a:p>
            <a:pPr algn="ctr"/>
            <a:r>
              <a:rPr lang="en-US" sz="3000" u="sng" dirty="0">
                <a:solidFill>
                  <a:schemeClr val="accent2">
                    <a:lumMod val="75000"/>
                  </a:schemeClr>
                </a:solidFill>
                <a:latin typeface="Adobe Fangsong Std R" panose="02020400000000000000" pitchFamily="18" charset="-128"/>
                <a:ea typeface="Adobe Fangsong Std R" panose="02020400000000000000" pitchFamily="18" charset="-128"/>
              </a:rPr>
              <a:t>The maximum in ionization of the atmosphere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0" y="1811889"/>
            <a:ext cx="5610488" cy="3875286"/>
          </a:xfrm>
          <a:prstGeom prst="rect">
            <a:avLst/>
          </a:prstGeom>
        </p:spPr>
      </p:pic>
      <p:grpSp>
        <p:nvGrpSpPr>
          <p:cNvPr id="21" name="Group 20"/>
          <p:cNvGrpSpPr/>
          <p:nvPr/>
        </p:nvGrpSpPr>
        <p:grpSpPr>
          <a:xfrm>
            <a:off x="2060621" y="1391604"/>
            <a:ext cx="4327300" cy="903016"/>
            <a:chOff x="2060621" y="1985958"/>
            <a:chExt cx="4327300" cy="903016"/>
          </a:xfrm>
        </p:grpSpPr>
        <p:sp>
          <p:nvSpPr>
            <p:cNvPr id="8" name="Rectangle 7"/>
            <p:cNvSpPr/>
            <p:nvPr/>
          </p:nvSpPr>
          <p:spPr>
            <a:xfrm>
              <a:off x="2060621" y="1985958"/>
              <a:ext cx="4327300" cy="369332"/>
            </a:xfrm>
            <a:prstGeom prst="rect">
              <a:avLst/>
            </a:prstGeom>
            <a:ln w="38100">
              <a:solidFill>
                <a:srgbClr val="FF6600"/>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US" b="1" dirty="0">
                  <a:solidFill>
                    <a:schemeClr val="bg1"/>
                  </a:solidFill>
                  <a:latin typeface="Adobe Fangsong Std R" panose="02020400000000000000" pitchFamily="18" charset="-128"/>
                  <a:ea typeface="Adobe Fangsong Std R" panose="02020400000000000000" pitchFamily="18" charset="-128"/>
                </a:rPr>
                <a:t>maximum between ~100 - 200 </a:t>
              </a:r>
              <a:r>
                <a:rPr lang="en-US" b="1" dirty="0" err="1">
                  <a:solidFill>
                    <a:schemeClr val="bg1"/>
                  </a:solidFill>
                  <a:latin typeface="Adobe Fangsong Std R" panose="02020400000000000000" pitchFamily="18" charset="-128"/>
                  <a:ea typeface="Adobe Fangsong Std R" panose="02020400000000000000" pitchFamily="18" charset="-128"/>
                </a:rPr>
                <a:t>hPa</a:t>
              </a:r>
              <a:r>
                <a:rPr lang="en-US" b="1" dirty="0">
                  <a:solidFill>
                    <a:schemeClr val="bg1"/>
                  </a:solidFill>
                  <a:latin typeface="Adobe Fangsong Std R" panose="02020400000000000000" pitchFamily="18" charset="-128"/>
                  <a:ea typeface="Adobe Fangsong Std R" panose="02020400000000000000" pitchFamily="18" charset="-128"/>
                </a:rPr>
                <a:t> </a:t>
              </a:r>
            </a:p>
          </p:txBody>
        </p:sp>
        <p:cxnSp>
          <p:nvCxnSpPr>
            <p:cNvPr id="10" name="Straight Arrow Connector 9"/>
            <p:cNvCxnSpPr/>
            <p:nvPr/>
          </p:nvCxnSpPr>
          <p:spPr>
            <a:xfrm>
              <a:off x="4227443" y="2374709"/>
              <a:ext cx="516835" cy="514265"/>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5743008" y="2100223"/>
            <a:ext cx="3264514" cy="1477328"/>
          </a:xfrm>
          <a:prstGeom prst="rect">
            <a:avLst/>
          </a:prstGeom>
        </p:spPr>
        <p:txBody>
          <a:bodyPr wrap="square">
            <a:spAutoFit/>
          </a:bodyPr>
          <a:lstStyle/>
          <a:p>
            <a:r>
              <a:rPr lang="en-US" dirty="0">
                <a:solidFill>
                  <a:schemeClr val="bg1"/>
                </a:solidFill>
                <a:latin typeface="Adobe Fangsong Std R" panose="02020400000000000000" pitchFamily="18" charset="-128"/>
                <a:ea typeface="Adobe Fangsong Std R" panose="02020400000000000000" pitchFamily="18" charset="-128"/>
              </a:rPr>
              <a:t>In 1935, Erich </a:t>
            </a:r>
            <a:r>
              <a:rPr lang="en-US" dirty="0" err="1">
                <a:solidFill>
                  <a:schemeClr val="bg1"/>
                </a:solidFill>
                <a:latin typeface="Adobe Fangsong Std R" panose="02020400000000000000" pitchFamily="18" charset="-128"/>
                <a:ea typeface="Adobe Fangsong Std R" panose="02020400000000000000" pitchFamily="18" charset="-128"/>
              </a:rPr>
              <a:t>Regener</a:t>
            </a:r>
            <a:r>
              <a:rPr lang="en-US" dirty="0">
                <a:solidFill>
                  <a:schemeClr val="bg1"/>
                </a:solidFill>
                <a:latin typeface="Adobe Fangsong Std R" panose="02020400000000000000" pitchFamily="18" charset="-128"/>
                <a:ea typeface="Adobe Fangsong Std R" panose="02020400000000000000" pitchFamily="18" charset="-128"/>
              </a:rPr>
              <a:t> and Georg </a:t>
            </a:r>
            <a:r>
              <a:rPr lang="en-US" dirty="0" err="1">
                <a:solidFill>
                  <a:schemeClr val="bg1"/>
                </a:solidFill>
                <a:latin typeface="Adobe Fangsong Std R" panose="02020400000000000000" pitchFamily="18" charset="-128"/>
                <a:ea typeface="Adobe Fangsong Std R" panose="02020400000000000000" pitchFamily="18" charset="-128"/>
              </a:rPr>
              <a:t>Pfotzer</a:t>
            </a:r>
            <a:r>
              <a:rPr lang="en-US" dirty="0">
                <a:solidFill>
                  <a:schemeClr val="bg1"/>
                </a:solidFill>
                <a:latin typeface="Adobe Fangsong Std R" panose="02020400000000000000" pitchFamily="18" charset="-128"/>
                <a:ea typeface="Adobe Fangsong Std R" panose="02020400000000000000" pitchFamily="18" charset="-128"/>
              </a:rPr>
              <a:t> measured the vertical intensity of the atmosphere up to 28 km in altitude</a:t>
            </a:r>
          </a:p>
        </p:txBody>
      </p:sp>
      <p:sp>
        <p:nvSpPr>
          <p:cNvPr id="6" name="Rectangle 5"/>
          <p:cNvSpPr/>
          <p:nvPr/>
        </p:nvSpPr>
        <p:spPr>
          <a:xfrm>
            <a:off x="5743008" y="3643667"/>
            <a:ext cx="3155332" cy="2031325"/>
          </a:xfrm>
          <a:prstGeom prst="rect">
            <a:avLst/>
          </a:prstGeom>
        </p:spPr>
        <p:txBody>
          <a:bodyPr wrap="square">
            <a:spAutoFit/>
          </a:bodyPr>
          <a:lstStyle/>
          <a:p>
            <a:r>
              <a:rPr lang="en-US" dirty="0">
                <a:solidFill>
                  <a:schemeClr val="bg1"/>
                </a:solidFill>
                <a:latin typeface="Adobe Fangsong Std R" panose="02020400000000000000" pitchFamily="18" charset="-128"/>
                <a:ea typeface="Adobe Fangsong Std R" panose="02020400000000000000" pitchFamily="18" charset="-128"/>
              </a:rPr>
              <a:t>The position in the atmosphere at which the rate of production of ionization becomes a maximum is termed </a:t>
            </a:r>
            <a:r>
              <a:rPr lang="en-US" b="1" i="1" dirty="0" err="1">
                <a:solidFill>
                  <a:schemeClr val="bg1"/>
                </a:solidFill>
                <a:latin typeface="Adobe Fangsong Std R" panose="02020400000000000000" pitchFamily="18" charset="-128"/>
                <a:ea typeface="Adobe Fangsong Std R" panose="02020400000000000000" pitchFamily="18" charset="-128"/>
              </a:rPr>
              <a:t>Photzer</a:t>
            </a:r>
            <a:r>
              <a:rPr lang="en-US" b="1" i="1" dirty="0">
                <a:solidFill>
                  <a:schemeClr val="bg1"/>
                </a:solidFill>
                <a:latin typeface="Adobe Fangsong Std R" panose="02020400000000000000" pitchFamily="18" charset="-128"/>
                <a:ea typeface="Adobe Fangsong Std R" panose="02020400000000000000" pitchFamily="18" charset="-128"/>
              </a:rPr>
              <a:t> Maximum </a:t>
            </a:r>
            <a:r>
              <a:rPr lang="en-US" dirty="0">
                <a:solidFill>
                  <a:schemeClr val="bg1"/>
                </a:solidFill>
                <a:latin typeface="Adobe Fangsong Std R" panose="02020400000000000000" pitchFamily="18" charset="-128"/>
                <a:ea typeface="Adobe Fangsong Std R" panose="02020400000000000000" pitchFamily="18" charset="-128"/>
              </a:rPr>
              <a:t>or </a:t>
            </a:r>
            <a:r>
              <a:rPr lang="en-US" b="1" i="1" dirty="0" err="1">
                <a:solidFill>
                  <a:schemeClr val="bg1"/>
                </a:solidFill>
                <a:latin typeface="Adobe Fangsong Std R" panose="02020400000000000000" pitchFamily="18" charset="-128"/>
                <a:ea typeface="Adobe Fangsong Std R" panose="02020400000000000000" pitchFamily="18" charset="-128"/>
              </a:rPr>
              <a:t>Regener-Pfotzer</a:t>
            </a:r>
            <a:r>
              <a:rPr lang="en-US" b="1" i="1" dirty="0">
                <a:solidFill>
                  <a:schemeClr val="bg1"/>
                </a:solidFill>
                <a:latin typeface="Adobe Fangsong Std R" panose="02020400000000000000" pitchFamily="18" charset="-128"/>
                <a:ea typeface="Adobe Fangsong Std R" panose="02020400000000000000" pitchFamily="18" charset="-128"/>
              </a:rPr>
              <a:t> Maximum</a:t>
            </a:r>
            <a:endParaRPr lang="en-US" b="1" dirty="0">
              <a:solidFill>
                <a:schemeClr val="bg1"/>
              </a:solidFill>
              <a:latin typeface="Adobe Fangsong Std R" panose="02020400000000000000" pitchFamily="18" charset="-128"/>
              <a:ea typeface="Adobe Fangsong Std R" panose="02020400000000000000" pitchFamily="18" charset="-128"/>
            </a:endParaRPr>
          </a:p>
        </p:txBody>
      </p:sp>
      <p:grpSp>
        <p:nvGrpSpPr>
          <p:cNvPr id="33" name="Group 32"/>
          <p:cNvGrpSpPr/>
          <p:nvPr/>
        </p:nvGrpSpPr>
        <p:grpSpPr>
          <a:xfrm>
            <a:off x="272805" y="5636649"/>
            <a:ext cx="5316625" cy="618610"/>
            <a:chOff x="272805" y="5636649"/>
            <a:chExt cx="5316625" cy="618610"/>
          </a:xfrm>
        </p:grpSpPr>
        <p:sp>
          <p:nvSpPr>
            <p:cNvPr id="16" name="TextBox 15"/>
            <p:cNvSpPr txBox="1"/>
            <p:nvPr/>
          </p:nvSpPr>
          <p:spPr>
            <a:xfrm>
              <a:off x="272805" y="5746680"/>
              <a:ext cx="5316625" cy="261610"/>
            </a:xfrm>
            <a:prstGeom prst="rect">
              <a:avLst/>
            </a:prstGeom>
            <a:noFill/>
          </p:spPr>
          <p:txBody>
            <a:bodyPr wrap="square" rtlCol="0">
              <a:spAutoFit/>
            </a:bodyPr>
            <a:lstStyle/>
            <a:p>
              <a:r>
                <a:rPr lang="en-US" sz="1100" b="1" i="1" dirty="0">
                  <a:solidFill>
                    <a:schemeClr val="accent2">
                      <a:lumMod val="75000"/>
                    </a:schemeClr>
                  </a:solidFill>
                  <a:latin typeface="Arial" panose="020B0604020202020204" pitchFamily="34" charset="0"/>
                  <a:cs typeface="Arial" panose="020B0604020202020204" pitchFamily="34" charset="0"/>
                </a:rPr>
                <a:t>1000     900       800      700       600        500      400      300       200       100        1</a:t>
              </a:r>
            </a:p>
          </p:txBody>
        </p:sp>
        <p:sp>
          <p:nvSpPr>
            <p:cNvPr id="26" name="TextBox 25"/>
            <p:cNvSpPr txBox="1"/>
            <p:nvPr/>
          </p:nvSpPr>
          <p:spPr>
            <a:xfrm>
              <a:off x="4063643" y="5993649"/>
              <a:ext cx="1414170" cy="261610"/>
            </a:xfrm>
            <a:prstGeom prst="rect">
              <a:avLst/>
            </a:prstGeom>
            <a:noFill/>
          </p:spPr>
          <p:txBody>
            <a:bodyPr wrap="none" rtlCol="0">
              <a:spAutoFit/>
            </a:bodyPr>
            <a:lstStyle/>
            <a:p>
              <a:r>
                <a:rPr lang="en-US" sz="1100" b="1" i="1" dirty="0">
                  <a:solidFill>
                    <a:schemeClr val="accent2">
                      <a:lumMod val="75000"/>
                    </a:schemeClr>
                  </a:solidFill>
                  <a:latin typeface="Arial" panose="020B0604020202020204" pitchFamily="34" charset="0"/>
                  <a:cs typeface="Arial" panose="020B0604020202020204" pitchFamily="34" charset="0"/>
                </a:rPr>
                <a:t>Air Pressure (</a:t>
              </a:r>
              <a:r>
                <a:rPr lang="en-US" sz="1100" b="1" i="1" dirty="0" err="1">
                  <a:solidFill>
                    <a:schemeClr val="accent2">
                      <a:lumMod val="75000"/>
                    </a:schemeClr>
                  </a:solidFill>
                  <a:latin typeface="Arial" panose="020B0604020202020204" pitchFamily="34" charset="0"/>
                  <a:cs typeface="Arial" panose="020B0604020202020204" pitchFamily="34" charset="0"/>
                </a:rPr>
                <a:t>hPa</a:t>
              </a:r>
              <a:r>
                <a:rPr lang="en-US" sz="1100" b="1" i="1" dirty="0">
                  <a:solidFill>
                    <a:schemeClr val="accent2">
                      <a:lumMod val="75000"/>
                    </a:schemeClr>
                  </a:solidFill>
                  <a:latin typeface="Arial" panose="020B0604020202020204" pitchFamily="34" charset="0"/>
                  <a:cs typeface="Arial" panose="020B0604020202020204" pitchFamily="34" charset="0"/>
                </a:rPr>
                <a:t>)</a:t>
              </a:r>
            </a:p>
          </p:txBody>
        </p:sp>
        <p:grpSp>
          <p:nvGrpSpPr>
            <p:cNvPr id="32" name="Group 31"/>
            <p:cNvGrpSpPr/>
            <p:nvPr/>
          </p:nvGrpSpPr>
          <p:grpSpPr>
            <a:xfrm>
              <a:off x="450376" y="5636649"/>
              <a:ext cx="4954137" cy="134934"/>
              <a:chOff x="450376" y="5636649"/>
              <a:chExt cx="4954137" cy="134934"/>
            </a:xfrm>
          </p:grpSpPr>
          <p:cxnSp>
            <p:nvCxnSpPr>
              <p:cNvPr id="12" name="Straight Connector 11"/>
              <p:cNvCxnSpPr/>
              <p:nvPr/>
            </p:nvCxnSpPr>
            <p:spPr>
              <a:xfrm>
                <a:off x="450376" y="5643276"/>
                <a:ext cx="4954137"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493949" y="5640947"/>
                <a:ext cx="0" cy="12419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965854" y="5644942"/>
                <a:ext cx="0" cy="12419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34365" y="5636649"/>
                <a:ext cx="0" cy="12419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14771" y="5642794"/>
                <a:ext cx="0" cy="12419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63838" y="5645091"/>
                <a:ext cx="0" cy="12419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06379" y="5638495"/>
                <a:ext cx="0" cy="12419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966112" y="5640651"/>
                <a:ext cx="0" cy="12419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921615" y="5647385"/>
                <a:ext cx="0" cy="12419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21744" y="5645244"/>
                <a:ext cx="0" cy="12419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911141" y="5645242"/>
                <a:ext cx="0" cy="12419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83046" y="5636649"/>
                <a:ext cx="0" cy="12419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63771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tx1"/>
            </a:gs>
            <a:gs pos="100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8</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253689" y="77041"/>
            <a:ext cx="8284463" cy="954107"/>
          </a:xfrm>
          <a:prstGeom prst="rect">
            <a:avLst/>
          </a:prstGeom>
          <a:noFill/>
        </p:spPr>
        <p:txBody>
          <a:bodyPr wrap="square" rtlCol="0">
            <a:spAutoFit/>
          </a:bodyPr>
          <a:lstStyle/>
          <a:p>
            <a:pPr algn="ctr"/>
            <a:r>
              <a:rPr lang="en-US" sz="2800" b="1" u="sng" dirty="0">
                <a:solidFill>
                  <a:srgbClr val="FF6600"/>
                </a:solidFill>
                <a:latin typeface="Adobe Fangsong Std R" panose="02020400000000000000" pitchFamily="18" charset="-128"/>
                <a:ea typeface="Adobe Fangsong Std R" panose="02020400000000000000" pitchFamily="18" charset="-128"/>
              </a:rPr>
              <a:t>High energy cosmic rays</a:t>
            </a:r>
          </a:p>
          <a:p>
            <a:pPr algn="ctr"/>
            <a:endParaRPr lang="en-US" sz="2800" b="1" u="sng" dirty="0">
              <a:solidFill>
                <a:srgbClr val="FF6600"/>
              </a:solidFill>
              <a:latin typeface="Adobe Fangsong Std R" panose="02020400000000000000" pitchFamily="18" charset="-128"/>
              <a:ea typeface="Adobe Fangsong Std R" panose="02020400000000000000" pitchFamily="18" charset="-128"/>
            </a:endParaRPr>
          </a:p>
        </p:txBody>
      </p:sp>
      <p:sp>
        <p:nvSpPr>
          <p:cNvPr id="5" name="Rectangle 4"/>
          <p:cNvSpPr/>
          <p:nvPr/>
        </p:nvSpPr>
        <p:spPr>
          <a:xfrm>
            <a:off x="577618" y="777668"/>
            <a:ext cx="8143618" cy="646331"/>
          </a:xfrm>
          <a:prstGeom prst="rect">
            <a:avLst/>
          </a:prstGeom>
        </p:spPr>
        <p:txBody>
          <a:bodyPr wrap="square">
            <a:spAutoFit/>
          </a:bodyPr>
          <a:lstStyle/>
          <a:p>
            <a:r>
              <a:rPr lang="en-US" dirty="0">
                <a:solidFill>
                  <a:schemeClr val="bg1"/>
                </a:solidFill>
                <a:latin typeface="Adobe Fangsong Std R" panose="02020400000000000000" pitchFamily="18" charset="-128"/>
                <a:ea typeface="Adobe Fangsong Std R" panose="02020400000000000000" pitchFamily="18" charset="-128"/>
              </a:rPr>
              <a:t>In 1939, Pierre Auger and his co-workers have estimated the energy of extensive cosmic ray shower to be above 10</a:t>
            </a:r>
            <a:r>
              <a:rPr lang="en-US" baseline="30000" dirty="0">
                <a:solidFill>
                  <a:schemeClr val="bg1"/>
                </a:solidFill>
                <a:latin typeface="Adobe Fangsong Std R" panose="02020400000000000000" pitchFamily="18" charset="-128"/>
                <a:ea typeface="Adobe Fangsong Std R" panose="02020400000000000000" pitchFamily="18" charset="-128"/>
              </a:rPr>
              <a:t>12</a:t>
            </a:r>
            <a:r>
              <a:rPr lang="en-US" dirty="0">
                <a:solidFill>
                  <a:schemeClr val="bg1"/>
                </a:solidFill>
                <a:latin typeface="Adobe Fangsong Std R" panose="02020400000000000000" pitchFamily="18" charset="-128"/>
                <a:ea typeface="Adobe Fangsong Std R" panose="02020400000000000000" pitchFamily="18" charset="-128"/>
              </a:rPr>
              <a:t> eV</a:t>
            </a:r>
          </a:p>
        </p:txBody>
      </p:sp>
      <p:sp>
        <p:nvSpPr>
          <p:cNvPr id="6" name="Rectangle 5"/>
          <p:cNvSpPr/>
          <p:nvPr/>
        </p:nvSpPr>
        <p:spPr>
          <a:xfrm>
            <a:off x="577618" y="1436193"/>
            <a:ext cx="7960534" cy="923330"/>
          </a:xfrm>
          <a:prstGeom prst="rect">
            <a:avLst/>
          </a:prstGeom>
        </p:spPr>
        <p:txBody>
          <a:bodyPr wrap="square">
            <a:spAutoFit/>
          </a:bodyPr>
          <a:lstStyle/>
          <a:p>
            <a:r>
              <a:rPr lang="en-US" dirty="0">
                <a:solidFill>
                  <a:schemeClr val="bg1"/>
                </a:solidFill>
                <a:latin typeface="Adobe Fangsong Std R" panose="02020400000000000000" pitchFamily="18" charset="-128"/>
                <a:ea typeface="Adobe Fangsong Std R" panose="02020400000000000000" pitchFamily="18" charset="-128"/>
              </a:rPr>
              <a:t>Discovery of astronomical events that accelerate the primary cosmic ray particles at energies of 10</a:t>
            </a:r>
            <a:r>
              <a:rPr lang="en-US" baseline="30000" dirty="0">
                <a:solidFill>
                  <a:schemeClr val="bg1"/>
                </a:solidFill>
                <a:latin typeface="Adobe Fangsong Std R" panose="02020400000000000000" pitchFamily="18" charset="-128"/>
                <a:ea typeface="Adobe Fangsong Std R" panose="02020400000000000000" pitchFamily="18" charset="-128"/>
              </a:rPr>
              <a:t>20</a:t>
            </a:r>
            <a:r>
              <a:rPr lang="en-US" dirty="0">
                <a:solidFill>
                  <a:schemeClr val="bg1"/>
                </a:solidFill>
                <a:latin typeface="Adobe Fangsong Std R" panose="02020400000000000000" pitchFamily="18" charset="-128"/>
                <a:ea typeface="Adobe Fangsong Std R" panose="02020400000000000000" pitchFamily="18" charset="-128"/>
              </a:rPr>
              <a:t> eV was first detected in 1962 by John </a:t>
            </a:r>
            <a:r>
              <a:rPr lang="en-US" dirty="0" err="1">
                <a:solidFill>
                  <a:schemeClr val="bg1"/>
                </a:solidFill>
                <a:latin typeface="Adobe Fangsong Std R" panose="02020400000000000000" pitchFamily="18" charset="-128"/>
                <a:ea typeface="Adobe Fangsong Std R" panose="02020400000000000000" pitchFamily="18" charset="-128"/>
              </a:rPr>
              <a:t>Linsley</a:t>
            </a:r>
            <a:r>
              <a:rPr lang="en-US" dirty="0">
                <a:solidFill>
                  <a:schemeClr val="bg1"/>
                </a:solidFill>
                <a:latin typeface="Adobe Fangsong Std R" panose="02020400000000000000" pitchFamily="18" charset="-128"/>
                <a:ea typeface="Adobe Fangsong Std R" panose="02020400000000000000" pitchFamily="18" charset="-128"/>
              </a:rPr>
              <a:t> in the Volcano Ranch array in New Mexico, USA</a:t>
            </a:r>
          </a:p>
        </p:txBody>
      </p:sp>
      <p:sp>
        <p:nvSpPr>
          <p:cNvPr id="12" name="Rectangle 11"/>
          <p:cNvSpPr/>
          <p:nvPr/>
        </p:nvSpPr>
        <p:spPr>
          <a:xfrm>
            <a:off x="577618" y="2371717"/>
            <a:ext cx="8143618" cy="1200329"/>
          </a:xfrm>
          <a:prstGeom prst="rect">
            <a:avLst/>
          </a:prstGeom>
        </p:spPr>
        <p:txBody>
          <a:bodyPr wrap="square">
            <a:spAutoFit/>
          </a:bodyPr>
          <a:lstStyle/>
          <a:p>
            <a:r>
              <a:rPr lang="en-US" dirty="0">
                <a:solidFill>
                  <a:schemeClr val="bg1"/>
                </a:solidFill>
                <a:latin typeface="Adobe Fangsong Std R" panose="02020400000000000000" pitchFamily="18" charset="-128"/>
                <a:ea typeface="Adobe Fangsong Std R" panose="02020400000000000000" pitchFamily="18" charset="-128"/>
              </a:rPr>
              <a:t>In 1995, Pierre Auger Project begun, named in honor of the discoverer of extensive air showers with a purpose of tracing high-energy cosmic rays to their unknown source that will advance the understanding of the origin and evolution of the universe</a:t>
            </a:r>
          </a:p>
        </p:txBody>
      </p:sp>
      <p:grpSp>
        <p:nvGrpSpPr>
          <p:cNvPr id="19" name="Group 18"/>
          <p:cNvGrpSpPr/>
          <p:nvPr/>
        </p:nvGrpSpPr>
        <p:grpSpPr>
          <a:xfrm>
            <a:off x="1364992" y="3584925"/>
            <a:ext cx="6568869" cy="2613252"/>
            <a:chOff x="577618" y="3504213"/>
            <a:chExt cx="7586402" cy="2775936"/>
          </a:xfrm>
        </p:grpSpPr>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18" y="3504213"/>
              <a:ext cx="7586402" cy="27759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ierre auger observat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9238" y="3508585"/>
              <a:ext cx="4324782" cy="277156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041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gs>
            <a:gs pos="0">
              <a:schemeClr val="tx1"/>
            </a:gs>
            <a:gs pos="0">
              <a:schemeClr val="tx1"/>
            </a:gs>
          </a:gsLst>
          <a:lin ang="162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z="1000">
                <a:latin typeface="Adobe Fangsong Std R" panose="02020400000000000000" pitchFamily="18" charset="-128"/>
                <a:ea typeface="Adobe Fangsong Std R" panose="02020400000000000000" pitchFamily="18" charset="-128"/>
              </a:rPr>
              <a:t>OLESYA SARAJLIC</a:t>
            </a:r>
            <a:endParaRPr lang="en-US" sz="1000" dirty="0">
              <a:latin typeface="Adobe Fangsong Std R" panose="02020400000000000000" pitchFamily="18" charset="-128"/>
              <a:ea typeface="Adobe Fangsong Std R" panose="02020400000000000000" pitchFamily="18" charset="-128"/>
            </a:endParaRPr>
          </a:p>
        </p:txBody>
      </p:sp>
      <p:sp>
        <p:nvSpPr>
          <p:cNvPr id="3" name="Footer Placeholder 2"/>
          <p:cNvSpPr>
            <a:spLocks noGrp="1"/>
          </p:cNvSpPr>
          <p:nvPr>
            <p:ph type="ftr" sz="quarter" idx="11"/>
          </p:nvPr>
        </p:nvSpPr>
        <p:spPr/>
        <p:txBody>
          <a:bodyPr/>
          <a:lstStyle/>
          <a:p>
            <a:r>
              <a:rPr lang="en-US" sz="1000">
                <a:latin typeface="Adobe Fangsong Std R" panose="02020400000000000000" pitchFamily="18" charset="-128"/>
                <a:ea typeface="Adobe Fangsong Std R" panose="02020400000000000000" pitchFamily="18" charset="-128"/>
              </a:rPr>
              <a:t>INAUGURAL WORKSHOP ON APPLICATIONS OF COSMIC RAY MEASUREMENTS</a:t>
            </a:r>
            <a:endParaRPr lang="en-US" sz="1000" dirty="0">
              <a:latin typeface="Adobe Fangsong Std R" panose="02020400000000000000" pitchFamily="18" charset="-128"/>
              <a:ea typeface="Adobe Fangsong Std R" panose="02020400000000000000" pitchFamily="18" charset="-128"/>
            </a:endParaRPr>
          </a:p>
        </p:txBody>
      </p:sp>
      <p:sp>
        <p:nvSpPr>
          <p:cNvPr id="2" name="Slide Number Placeholder 1"/>
          <p:cNvSpPr>
            <a:spLocks noGrp="1"/>
          </p:cNvSpPr>
          <p:nvPr>
            <p:ph type="sldNum" sz="quarter" idx="12"/>
          </p:nvPr>
        </p:nvSpPr>
        <p:spPr/>
        <p:txBody>
          <a:bodyPr/>
          <a:lstStyle/>
          <a:p>
            <a:fld id="{6113E31D-E2AB-40D1-8B51-AFA5AFEF393A}" type="slidenum">
              <a:rPr lang="en-US" sz="1000" smtClean="0">
                <a:latin typeface="Adobe Fangsong Std R" panose="02020400000000000000" pitchFamily="18" charset="-128"/>
                <a:ea typeface="Adobe Fangsong Std R" panose="02020400000000000000" pitchFamily="18" charset="-128"/>
              </a:rPr>
              <a:t>9</a:t>
            </a:fld>
            <a:endParaRPr lang="en-US" sz="1000" dirty="0">
              <a:latin typeface="Adobe Fangsong Std R" panose="02020400000000000000" pitchFamily="18" charset="-128"/>
              <a:ea typeface="Adobe Fangsong Std R" panose="02020400000000000000" pitchFamily="18" charset="-128"/>
            </a:endParaRPr>
          </a:p>
        </p:txBody>
      </p:sp>
      <p:sp>
        <p:nvSpPr>
          <p:cNvPr id="7" name="TextBox 6"/>
          <p:cNvSpPr txBox="1"/>
          <p:nvPr/>
        </p:nvSpPr>
        <p:spPr>
          <a:xfrm>
            <a:off x="185531" y="102947"/>
            <a:ext cx="8812696" cy="584775"/>
          </a:xfrm>
          <a:prstGeom prst="rect">
            <a:avLst/>
          </a:prstGeom>
          <a:noFill/>
        </p:spPr>
        <p:txBody>
          <a:bodyPr wrap="square" rtlCol="0">
            <a:spAutoFit/>
          </a:bodyPr>
          <a:lstStyle/>
          <a:p>
            <a:pPr algn="ctr"/>
            <a:r>
              <a:rPr lang="en-US" sz="3200" b="1" u="sng" dirty="0">
                <a:solidFill>
                  <a:schemeClr val="tx2">
                    <a:lumMod val="90000"/>
                    <a:lumOff val="10000"/>
                  </a:schemeClr>
                </a:solidFill>
                <a:latin typeface="Adobe Fangsong Std R" panose="02020400000000000000" pitchFamily="18" charset="-128"/>
                <a:ea typeface="Adobe Fangsong Std R" panose="02020400000000000000" pitchFamily="18" charset="-128"/>
              </a:rPr>
              <a:t>World-wide distribution of EAS experiments</a:t>
            </a:r>
            <a:endParaRPr lang="en-US" sz="4400" b="1" u="sng" dirty="0">
              <a:solidFill>
                <a:schemeClr val="tx2">
                  <a:lumMod val="90000"/>
                  <a:lumOff val="10000"/>
                </a:schemeClr>
              </a:solidFill>
              <a:latin typeface="Adobe Fangsong Std R" panose="02020400000000000000" pitchFamily="18" charset="-128"/>
              <a:ea typeface="Adobe Fangsong Std R" panose="02020400000000000000" pitchFamily="18" charset="-128"/>
            </a:endParaRPr>
          </a:p>
        </p:txBody>
      </p:sp>
      <p:pic>
        <p:nvPicPr>
          <p:cNvPr id="13314" name="Picture 2" descr="Image result for cosmic ray experiments around the world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32" y="785907"/>
            <a:ext cx="8557094" cy="488799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85531" y="5226159"/>
            <a:ext cx="2173993" cy="261610"/>
          </a:xfrm>
          <a:prstGeom prst="rect">
            <a:avLst/>
          </a:prstGeom>
        </p:spPr>
        <p:txBody>
          <a:bodyPr wrap="none">
            <a:spAutoFit/>
          </a:bodyPr>
          <a:lstStyle/>
          <a:p>
            <a:r>
              <a:rPr lang="en-US" sz="1100" dirty="0">
                <a:solidFill>
                  <a:schemeClr val="tx1">
                    <a:lumMod val="50000"/>
                  </a:schemeClr>
                </a:solidFill>
                <a:latin typeface="Adobe Fangsong Std R" panose="02020400000000000000" pitchFamily="18" charset="-128"/>
                <a:ea typeface="Adobe Fangsong Std R" panose="02020400000000000000" pitchFamily="18" charset="-128"/>
              </a:rPr>
              <a:t>H. Hu. arXiv:0911.3034 (2009)</a:t>
            </a:r>
          </a:p>
        </p:txBody>
      </p:sp>
      <p:sp>
        <p:nvSpPr>
          <p:cNvPr id="6" name="TextBox 5"/>
          <p:cNvSpPr txBox="1"/>
          <p:nvPr/>
        </p:nvSpPr>
        <p:spPr>
          <a:xfrm>
            <a:off x="134925" y="5670823"/>
            <a:ext cx="8812696" cy="584775"/>
          </a:xfrm>
          <a:prstGeom prst="rect">
            <a:avLst/>
          </a:prstGeom>
          <a:solidFill>
            <a:schemeClr val="tx1"/>
          </a:solidFill>
        </p:spPr>
        <p:txBody>
          <a:bodyPr wrap="square" rtlCol="0">
            <a:spAutoFit/>
          </a:bodyPr>
          <a:lstStyle/>
          <a:p>
            <a:pPr algn="ctr"/>
            <a:r>
              <a:rPr lang="en-US" sz="2000" b="1" dirty="0">
                <a:solidFill>
                  <a:srgbClr val="FF0000"/>
                </a:solidFill>
                <a:latin typeface="Adobe Fangsong Std R" panose="02020400000000000000" pitchFamily="18" charset="-128"/>
                <a:ea typeface="Adobe Fangsong Std R" panose="02020400000000000000" pitchFamily="18" charset="-128"/>
              </a:rPr>
              <a:t>The study of the most energetic showers is very active research field</a:t>
            </a:r>
          </a:p>
          <a:p>
            <a:pPr algn="ctr"/>
            <a:endParaRPr lang="en-US" sz="1100" b="1" dirty="0">
              <a:solidFill>
                <a:srgbClr val="FF0000"/>
              </a:solidFill>
              <a:latin typeface="Adobe Fangsong Std R" panose="02020400000000000000" pitchFamily="18" charset="-128"/>
              <a:ea typeface="Adobe Fangsong Std R" panose="02020400000000000000" pitchFamily="18" charset="-128"/>
            </a:endParaRPr>
          </a:p>
        </p:txBody>
      </p:sp>
    </p:spTree>
    <p:extLst>
      <p:ext uri="{BB962C8B-B14F-4D97-AF65-F5344CB8AC3E}">
        <p14:creationId xmlns:p14="http://schemas.microsoft.com/office/powerpoint/2010/main" val="3170294977"/>
      </p:ext>
    </p:extLst>
  </p:cSld>
  <p:clrMapOvr>
    <a:masterClrMapping/>
  </p:clrMapOvr>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242852"/>
      </a:dk2>
      <a:lt2>
        <a:srgbClr val="003760"/>
      </a:lt2>
      <a:accent1>
        <a:srgbClr val="000000"/>
      </a:accent1>
      <a:accent2>
        <a:srgbClr val="3477B2"/>
      </a:accent2>
      <a:accent3>
        <a:srgbClr val="374C81"/>
      </a:accent3>
      <a:accent4>
        <a:srgbClr val="7F8FA9"/>
      </a:accent4>
      <a:accent5>
        <a:srgbClr val="5AA2AE"/>
      </a:accent5>
      <a:accent6>
        <a:srgbClr val="9D90A0"/>
      </a:accent6>
      <a:hlink>
        <a:srgbClr val="3F3F3F"/>
      </a:hlink>
      <a:folHlink>
        <a:srgbClr val="25335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14029</TotalTime>
  <Words>2010</Words>
  <Application>Microsoft Macintosh PowerPoint</Application>
  <PresentationFormat>On-screen Show (4:3)</PresentationFormat>
  <Paragraphs>336</Paragraphs>
  <Slides>39</Slides>
  <Notes>11</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39</vt:i4>
      </vt:variant>
    </vt:vector>
  </HeadingPairs>
  <TitlesOfParts>
    <vt:vector size="51" baseType="lpstr">
      <vt:lpstr>Adobe Fangsong Std R</vt:lpstr>
      <vt:lpstr>Chaparral Pro Light</vt:lpstr>
      <vt:lpstr>CMBX10</vt:lpstr>
      <vt:lpstr>CMR10</vt:lpstr>
      <vt:lpstr>CMTI10</vt:lpstr>
      <vt:lpstr>Arial</vt:lpstr>
      <vt:lpstr>Calibri</vt:lpstr>
      <vt:lpstr>Calibri Light</vt:lpstr>
      <vt:lpstr>Courier New</vt:lpstr>
      <vt:lpstr>Lucida Sans Typewriter</vt:lpstr>
      <vt:lpstr>Times New Roman</vt:lpstr>
      <vt:lpstr>Retrospect</vt:lpstr>
      <vt:lpstr>PowerPoint Presentation</vt:lpstr>
      <vt:lpstr>Cosmic Ray Shower Simulation at a Global Scale and Associate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Cosmic Ray Shower (ECRS) and Magnetocosmics Simulations</dc:title>
  <dc:creator>Olesya Sarajlic</dc:creator>
  <cp:lastModifiedBy>Xiaochun He</cp:lastModifiedBy>
  <cp:revision>532</cp:revision>
  <dcterms:created xsi:type="dcterms:W3CDTF">2014-09-13T20:13:14Z</dcterms:created>
  <dcterms:modified xsi:type="dcterms:W3CDTF">2019-10-09T17:29:32Z</dcterms:modified>
</cp:coreProperties>
</file>