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256" r:id="rId2"/>
    <p:sldId id="257" r:id="rId3"/>
    <p:sldId id="296" r:id="rId4"/>
    <p:sldId id="295" r:id="rId5"/>
    <p:sldId id="259" r:id="rId6"/>
    <p:sldId id="317" r:id="rId7"/>
    <p:sldId id="260" r:id="rId8"/>
    <p:sldId id="298" r:id="rId9"/>
    <p:sldId id="332" r:id="rId10"/>
    <p:sldId id="262" r:id="rId11"/>
    <p:sldId id="263" r:id="rId12"/>
    <p:sldId id="264" r:id="rId13"/>
    <p:sldId id="303" r:id="rId14"/>
    <p:sldId id="265" r:id="rId15"/>
    <p:sldId id="329" r:id="rId16"/>
    <p:sldId id="342" r:id="rId17"/>
    <p:sldId id="267" r:id="rId18"/>
    <p:sldId id="322" r:id="rId19"/>
    <p:sldId id="326" r:id="rId20"/>
    <p:sldId id="324" r:id="rId21"/>
    <p:sldId id="335" r:id="rId22"/>
    <p:sldId id="316" r:id="rId23"/>
    <p:sldId id="268" r:id="rId24"/>
    <p:sldId id="269" r:id="rId25"/>
    <p:sldId id="327" r:id="rId26"/>
    <p:sldId id="331" r:id="rId27"/>
    <p:sldId id="276" r:id="rId28"/>
    <p:sldId id="279" r:id="rId29"/>
    <p:sldId id="328" r:id="rId30"/>
    <p:sldId id="280" r:id="rId31"/>
    <p:sldId id="301" r:id="rId32"/>
    <p:sldId id="314" r:id="rId33"/>
    <p:sldId id="340" r:id="rId34"/>
    <p:sldId id="339" r:id="rId35"/>
    <p:sldId id="338" r:id="rId36"/>
    <p:sldId id="341" r:id="rId37"/>
    <p:sldId id="336" r:id="rId38"/>
    <p:sldId id="323" r:id="rId39"/>
    <p:sldId id="337" r:id="rId40"/>
    <p:sldId id="281" r:id="rId41"/>
    <p:sldId id="282" r:id="rId42"/>
    <p:sldId id="318" r:id="rId43"/>
    <p:sldId id="266" r:id="rId44"/>
    <p:sldId id="343" r:id="rId45"/>
    <p:sldId id="333" r:id="rId46"/>
    <p:sldId id="309" r:id="rId47"/>
    <p:sldId id="284" r:id="rId48"/>
    <p:sldId id="285" r:id="rId49"/>
    <p:sldId id="286" r:id="rId50"/>
    <p:sldId id="288" r:id="rId51"/>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p:cViewPr varScale="1">
        <p:scale>
          <a:sx n="84" d="100"/>
          <a:sy n="84" d="100"/>
        </p:scale>
        <p:origin x="-1397"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36E121-4403-4C6A-9C16-69A5806026B5}" type="datetimeFigureOut">
              <a:rPr lang="sr-Latn-RS" smtClean="0"/>
              <a:t>4.10.2019</a:t>
            </a:fld>
            <a:endParaRPr lang="sr-Latn-R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C3AEEB-5E73-4599-AB2E-9B5CD4EB9DC2}" type="slidenum">
              <a:rPr lang="sr-Latn-RS" smtClean="0"/>
              <a:t>‹#›</a:t>
            </a:fld>
            <a:endParaRPr lang="sr-Latn-RS"/>
          </a:p>
        </p:txBody>
      </p:sp>
    </p:spTree>
    <p:extLst>
      <p:ext uri="{BB962C8B-B14F-4D97-AF65-F5344CB8AC3E}">
        <p14:creationId xmlns:p14="http://schemas.microsoft.com/office/powerpoint/2010/main" val="505707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a:p>
        </p:txBody>
      </p:sp>
      <p:sp>
        <p:nvSpPr>
          <p:cNvPr id="4" name="Slide Number Placeholder 3"/>
          <p:cNvSpPr>
            <a:spLocks noGrp="1"/>
          </p:cNvSpPr>
          <p:nvPr>
            <p:ph type="sldNum" sz="quarter" idx="10"/>
          </p:nvPr>
        </p:nvSpPr>
        <p:spPr/>
        <p:txBody>
          <a:bodyPr/>
          <a:lstStyle/>
          <a:p>
            <a:fld id="{76AC0C3F-035C-47B7-B1B5-3A9CF144CFD8}" type="slidenum">
              <a:rPr lang="sr-Latn-RS" smtClean="0"/>
              <a:t>5</a:t>
            </a:fld>
            <a:endParaRPr lang="sr-Latn-RS"/>
          </a:p>
        </p:txBody>
      </p:sp>
    </p:spTree>
    <p:extLst>
      <p:ext uri="{BB962C8B-B14F-4D97-AF65-F5344CB8AC3E}">
        <p14:creationId xmlns:p14="http://schemas.microsoft.com/office/powerpoint/2010/main" val="212820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EEC3AEEB-5E73-4599-AB2E-9B5CD4EB9DC2}" type="slidenum">
              <a:rPr lang="sr-Latn-RS" smtClean="0"/>
              <a:t>33</a:t>
            </a:fld>
            <a:endParaRPr lang="sr-Latn-RS"/>
          </a:p>
        </p:txBody>
      </p:sp>
    </p:spTree>
    <p:extLst>
      <p:ext uri="{BB962C8B-B14F-4D97-AF65-F5344CB8AC3E}">
        <p14:creationId xmlns:p14="http://schemas.microsoft.com/office/powerpoint/2010/main" val="296819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EEC3AEEB-5E73-4599-AB2E-9B5CD4EB9DC2}" type="slidenum">
              <a:rPr lang="sr-Latn-RS" smtClean="0"/>
              <a:t>34</a:t>
            </a:fld>
            <a:endParaRPr lang="sr-Latn-RS"/>
          </a:p>
        </p:txBody>
      </p:sp>
    </p:spTree>
    <p:extLst>
      <p:ext uri="{BB962C8B-B14F-4D97-AF65-F5344CB8AC3E}">
        <p14:creationId xmlns:p14="http://schemas.microsoft.com/office/powerpoint/2010/main" val="296819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76AC0C3F-035C-47B7-B1B5-3A9CF144CFD8}" type="slidenum">
              <a:rPr lang="sr-Latn-RS" smtClean="0"/>
              <a:t>40</a:t>
            </a:fld>
            <a:endParaRPr lang="sr-Latn-RS"/>
          </a:p>
        </p:txBody>
      </p:sp>
    </p:spTree>
    <p:extLst>
      <p:ext uri="{BB962C8B-B14F-4D97-AF65-F5344CB8AC3E}">
        <p14:creationId xmlns:p14="http://schemas.microsoft.com/office/powerpoint/2010/main" val="132081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r-Latn-R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r-Latn-RS"/>
          </a:p>
        </p:txBody>
      </p:sp>
      <p:sp>
        <p:nvSpPr>
          <p:cNvPr id="4" name="Date Placeholder 3"/>
          <p:cNvSpPr>
            <a:spLocks noGrp="1"/>
          </p:cNvSpPr>
          <p:nvPr>
            <p:ph type="dt" sz="half" idx="10"/>
          </p:nvPr>
        </p:nvSpPr>
        <p:spPr/>
        <p:txBody>
          <a:bodyPr/>
          <a:lstStyle/>
          <a:p>
            <a:fld id="{1517396D-A18C-45E2-9253-3E22C7E30314}" type="datetime1">
              <a:rPr lang="sr-Latn-RS" smtClean="0"/>
              <a:t>4.10.2019</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
        <p:nvSpPr>
          <p:cNvPr id="6" name="Slide Number Placeholder 5"/>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170521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590FFE37-40BF-49BF-BBA3-74BF3D300B88}" type="datetime1">
              <a:rPr lang="sr-Latn-RS" smtClean="0"/>
              <a:t>4.10.2019</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
        <p:nvSpPr>
          <p:cNvPr id="6" name="Slide Number Placeholder 5"/>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266463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r-Latn-R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141676D5-424D-4CBA-B98B-91ED63A581BF}" type="datetime1">
              <a:rPr lang="sr-Latn-RS" smtClean="0"/>
              <a:t>4.10.2019</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
        <p:nvSpPr>
          <p:cNvPr id="6" name="Slide Number Placeholder 5"/>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165208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E0A88EC8-78EB-489F-989E-2460BE42A415}" type="datetime1">
              <a:rPr lang="sr-Latn-RS" smtClean="0"/>
              <a:t>4.10.2019</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
        <p:nvSpPr>
          <p:cNvPr id="6" name="Slide Number Placeholder 5"/>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51738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r-Latn-R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F71174-2B51-44AC-B55D-945C93134328}" type="datetime1">
              <a:rPr lang="sr-Latn-RS" smtClean="0"/>
              <a:t>4.10.2019</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
        <p:nvSpPr>
          <p:cNvPr id="6" name="Slide Number Placeholder 5"/>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329260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Date Placeholder 4"/>
          <p:cNvSpPr>
            <a:spLocks noGrp="1"/>
          </p:cNvSpPr>
          <p:nvPr>
            <p:ph type="dt" sz="half" idx="10"/>
          </p:nvPr>
        </p:nvSpPr>
        <p:spPr/>
        <p:txBody>
          <a:bodyPr/>
          <a:lstStyle/>
          <a:p>
            <a:fld id="{D1D21A59-D01C-47CB-84DD-3BAD2CB60093}" type="datetime1">
              <a:rPr lang="sr-Latn-RS" smtClean="0"/>
              <a:t>4.10.2019</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
        <p:nvSpPr>
          <p:cNvPr id="7" name="Slide Number Placeholder 6"/>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355021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r-Latn-R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7" name="Date Placeholder 6"/>
          <p:cNvSpPr>
            <a:spLocks noGrp="1"/>
          </p:cNvSpPr>
          <p:nvPr>
            <p:ph type="dt" sz="half" idx="10"/>
          </p:nvPr>
        </p:nvSpPr>
        <p:spPr/>
        <p:txBody>
          <a:bodyPr/>
          <a:lstStyle/>
          <a:p>
            <a:fld id="{AE3D72AC-8ED8-4F83-8EE9-EB39EC065DB3}" type="datetime1">
              <a:rPr lang="sr-Latn-RS" smtClean="0"/>
              <a:t>4.10.2019</a:t>
            </a:fld>
            <a:endParaRPr lang="sr-Latn-RS"/>
          </a:p>
        </p:txBody>
      </p:sp>
      <p:sp>
        <p:nvSpPr>
          <p:cNvPr id="8" name="Footer Placeholder 7"/>
          <p:cNvSpPr>
            <a:spLocks noGrp="1"/>
          </p:cNvSpPr>
          <p:nvPr>
            <p:ph type="ftr" sz="quarter" idx="11"/>
          </p:nvPr>
        </p:nvSpPr>
        <p:spPr/>
        <p:txBody>
          <a:bodyPr/>
          <a:lstStyle/>
          <a:p>
            <a:r>
              <a:rPr lang="sr-Latn-RS" smtClean="0"/>
              <a:t>Cosmic Ray Workshop,Atlanta 2019</a:t>
            </a:r>
            <a:endParaRPr lang="sr-Latn-RS"/>
          </a:p>
        </p:txBody>
      </p:sp>
      <p:sp>
        <p:nvSpPr>
          <p:cNvPr id="9" name="Slide Number Placeholder 8"/>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378792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Date Placeholder 2"/>
          <p:cNvSpPr>
            <a:spLocks noGrp="1"/>
          </p:cNvSpPr>
          <p:nvPr>
            <p:ph type="dt" sz="half" idx="10"/>
          </p:nvPr>
        </p:nvSpPr>
        <p:spPr/>
        <p:txBody>
          <a:bodyPr/>
          <a:lstStyle/>
          <a:p>
            <a:fld id="{24ACDDC2-D783-4ECA-810B-C4F6FCB1E120}" type="datetime1">
              <a:rPr lang="sr-Latn-RS" smtClean="0"/>
              <a:t>4.10.2019</a:t>
            </a:fld>
            <a:endParaRPr lang="sr-Latn-RS"/>
          </a:p>
        </p:txBody>
      </p:sp>
      <p:sp>
        <p:nvSpPr>
          <p:cNvPr id="4" name="Footer Placeholder 3"/>
          <p:cNvSpPr>
            <a:spLocks noGrp="1"/>
          </p:cNvSpPr>
          <p:nvPr>
            <p:ph type="ftr" sz="quarter" idx="11"/>
          </p:nvPr>
        </p:nvSpPr>
        <p:spPr/>
        <p:txBody>
          <a:bodyPr/>
          <a:lstStyle/>
          <a:p>
            <a:r>
              <a:rPr lang="sr-Latn-RS" smtClean="0"/>
              <a:t>Cosmic Ray Workshop,Atlanta 2019</a:t>
            </a:r>
            <a:endParaRPr lang="sr-Latn-RS"/>
          </a:p>
        </p:txBody>
      </p:sp>
      <p:sp>
        <p:nvSpPr>
          <p:cNvPr id="5" name="Slide Number Placeholder 4"/>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30999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A117A-9649-4608-B831-2F8B08659999}" type="datetime1">
              <a:rPr lang="sr-Latn-RS" smtClean="0"/>
              <a:t>4.10.2019</a:t>
            </a:fld>
            <a:endParaRPr lang="sr-Latn-RS"/>
          </a:p>
        </p:txBody>
      </p:sp>
      <p:sp>
        <p:nvSpPr>
          <p:cNvPr id="3" name="Footer Placeholder 2"/>
          <p:cNvSpPr>
            <a:spLocks noGrp="1"/>
          </p:cNvSpPr>
          <p:nvPr>
            <p:ph type="ftr" sz="quarter" idx="11"/>
          </p:nvPr>
        </p:nvSpPr>
        <p:spPr/>
        <p:txBody>
          <a:bodyPr/>
          <a:lstStyle/>
          <a:p>
            <a:r>
              <a:rPr lang="sr-Latn-RS" smtClean="0"/>
              <a:t>Cosmic Ray Workshop,Atlanta 2019</a:t>
            </a:r>
            <a:endParaRPr lang="sr-Latn-RS"/>
          </a:p>
        </p:txBody>
      </p:sp>
      <p:sp>
        <p:nvSpPr>
          <p:cNvPr id="4" name="Slide Number Placeholder 3"/>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156526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r-Latn-R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F6624-74FE-4DA3-9994-FC555238C83F}" type="datetime1">
              <a:rPr lang="sr-Latn-RS" smtClean="0"/>
              <a:t>4.10.2019</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
        <p:nvSpPr>
          <p:cNvPr id="7" name="Slide Number Placeholder 6"/>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2703787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r-Latn-R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D8D82-AA09-4854-9D9C-87A1D72D4ED0}" type="datetime1">
              <a:rPr lang="sr-Latn-RS" smtClean="0"/>
              <a:t>4.10.2019</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
        <p:nvSpPr>
          <p:cNvPr id="7" name="Slide Number Placeholder 6"/>
          <p:cNvSpPr>
            <a:spLocks noGrp="1"/>
          </p:cNvSpPr>
          <p:nvPr>
            <p:ph type="sldNum" sz="quarter" idx="12"/>
          </p:nvPr>
        </p:nvSpPr>
        <p:spPr/>
        <p:txBody>
          <a:bodyPr/>
          <a:lstStyle/>
          <a:p>
            <a:fld id="{7AFA3E77-31F2-49FE-823D-927AAA83CBF0}" type="slidenum">
              <a:rPr lang="sr-Latn-RS" smtClean="0"/>
              <a:t>‹#›</a:t>
            </a:fld>
            <a:endParaRPr lang="sr-Latn-RS"/>
          </a:p>
        </p:txBody>
      </p:sp>
    </p:spTree>
    <p:extLst>
      <p:ext uri="{BB962C8B-B14F-4D97-AF65-F5344CB8AC3E}">
        <p14:creationId xmlns:p14="http://schemas.microsoft.com/office/powerpoint/2010/main" val="198823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r-Latn-R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D2196-3EA0-4558-9F9C-EBC19EB0252E}" type="datetime1">
              <a:rPr lang="sr-Latn-RS" smtClean="0"/>
              <a:t>4.10.2019</a:t>
            </a:fld>
            <a:endParaRPr lang="sr-Latn-R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r-Latn-RS" smtClean="0"/>
              <a:t>Cosmic Ray Workshop,Atlanta 2019</a:t>
            </a:r>
            <a:endParaRPr lang="sr-Latn-R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A3E77-31F2-49FE-823D-927AAA83CBF0}" type="slidenum">
              <a:rPr lang="sr-Latn-RS" smtClean="0"/>
              <a:t>‹#›</a:t>
            </a:fld>
            <a:endParaRPr lang="sr-Latn-RS"/>
          </a:p>
        </p:txBody>
      </p:sp>
    </p:spTree>
    <p:extLst>
      <p:ext uri="{BB962C8B-B14F-4D97-AF65-F5344CB8AC3E}">
        <p14:creationId xmlns:p14="http://schemas.microsoft.com/office/powerpoint/2010/main" val="337456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410.png"/><Relationship Id="rId4"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soho.nascom.nasa.gov/classroom/nordlys_english.mov"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76672"/>
            <a:ext cx="8712968" cy="1470025"/>
          </a:xfrm>
        </p:spPr>
        <p:txBody>
          <a:bodyPr>
            <a:noAutofit/>
          </a:bodyPr>
          <a:lstStyle/>
          <a:p>
            <a:pPr algn="l"/>
            <a:r>
              <a:rPr lang="en-US" sz="3600" b="1" dirty="0">
                <a:solidFill>
                  <a:schemeClr val="tx2">
                    <a:lumMod val="60000"/>
                    <a:lumOff val="40000"/>
                  </a:schemeClr>
                </a:solidFill>
                <a:latin typeface="Arial" pitchFamily="34" charset="0"/>
                <a:cs typeface="Arial" pitchFamily="34" charset="0"/>
              </a:rPr>
              <a:t>Cosmic rays muon flux studies at Belgrade shallow underground laboratory</a:t>
            </a:r>
            <a:endParaRPr lang="sr-Latn-RS" sz="3600" b="1" dirty="0">
              <a:solidFill>
                <a:schemeClr val="tx2">
                  <a:lumMod val="60000"/>
                  <a:lumOff val="40000"/>
                </a:schemeClr>
              </a:solidFill>
              <a:latin typeface="Arial" pitchFamily="34" charset="0"/>
              <a:cs typeface="Arial" pitchFamily="34" charset="0"/>
            </a:endParaRPr>
          </a:p>
        </p:txBody>
      </p:sp>
      <p:sp>
        <p:nvSpPr>
          <p:cNvPr id="3" name="Subtitle 2"/>
          <p:cNvSpPr>
            <a:spLocks noGrp="1"/>
          </p:cNvSpPr>
          <p:nvPr>
            <p:ph type="subTitle" idx="1"/>
          </p:nvPr>
        </p:nvSpPr>
        <p:spPr>
          <a:xfrm>
            <a:off x="251520" y="1412776"/>
            <a:ext cx="8496944" cy="1728192"/>
          </a:xfrm>
        </p:spPr>
        <p:txBody>
          <a:bodyPr>
            <a:normAutofit lnSpcReduction="10000"/>
          </a:bodyPr>
          <a:lstStyle/>
          <a:p>
            <a:pPr algn="l"/>
            <a:endParaRPr lang="sr-Latn-RS" sz="2000" dirty="0" smtClean="0">
              <a:solidFill>
                <a:schemeClr val="accent6">
                  <a:lumMod val="75000"/>
                </a:schemeClr>
              </a:solidFill>
              <a:latin typeface="Arial" pitchFamily="34" charset="0"/>
              <a:cs typeface="Arial" pitchFamily="34" charset="0"/>
            </a:endParaRPr>
          </a:p>
          <a:p>
            <a:pPr algn="l"/>
            <a:endParaRPr lang="sr-Latn-RS" sz="2000" dirty="0" smtClean="0">
              <a:solidFill>
                <a:schemeClr val="tx1">
                  <a:lumMod val="85000"/>
                  <a:lumOff val="15000"/>
                </a:schemeClr>
              </a:solidFill>
              <a:latin typeface="Arial" pitchFamily="34" charset="0"/>
              <a:cs typeface="Arial" pitchFamily="34" charset="0"/>
            </a:endParaRPr>
          </a:p>
          <a:p>
            <a:pPr algn="l"/>
            <a:endParaRPr lang="sr-Latn-RS" sz="2000" dirty="0">
              <a:solidFill>
                <a:schemeClr val="tx1">
                  <a:lumMod val="85000"/>
                  <a:lumOff val="15000"/>
                </a:schemeClr>
              </a:solidFill>
              <a:latin typeface="Arial" pitchFamily="34" charset="0"/>
              <a:cs typeface="Arial" pitchFamily="34" charset="0"/>
            </a:endParaRPr>
          </a:p>
          <a:p>
            <a:pPr algn="l"/>
            <a:r>
              <a:rPr lang="sr-Latn-RS" sz="2000" u="sng" dirty="0">
                <a:solidFill>
                  <a:schemeClr val="tx1">
                    <a:lumMod val="85000"/>
                    <a:lumOff val="15000"/>
                  </a:schemeClr>
                </a:solidFill>
                <a:latin typeface="Arial" pitchFamily="34" charset="0"/>
                <a:cs typeface="Arial" pitchFamily="34" charset="0"/>
              </a:rPr>
              <a:t>Nikola </a:t>
            </a:r>
            <a:r>
              <a:rPr lang="sr-Latn-RS" sz="2000" u="sng" dirty="0" smtClean="0">
                <a:solidFill>
                  <a:schemeClr val="tx1">
                    <a:lumMod val="85000"/>
                    <a:lumOff val="15000"/>
                  </a:schemeClr>
                </a:solidFill>
                <a:latin typeface="Arial" pitchFamily="34" charset="0"/>
                <a:cs typeface="Arial" pitchFamily="34" charset="0"/>
              </a:rPr>
              <a:t>Veselinović</a:t>
            </a:r>
            <a:r>
              <a:rPr lang="sr-Latn-RS" sz="2000" dirty="0" smtClean="0">
                <a:solidFill>
                  <a:schemeClr val="tx1">
                    <a:lumMod val="85000"/>
                    <a:lumOff val="15000"/>
                  </a:schemeClr>
                </a:solidFill>
                <a:latin typeface="Arial" pitchFamily="34" charset="0"/>
                <a:cs typeface="Arial" pitchFamily="34" charset="0"/>
              </a:rPr>
              <a:t>, Mihailo Savić, Aleksandar Dragić, Dimitrije Maletić, Dejan Joković, Radomir Banjanac, Vladimir Udovičić and David Knežević</a:t>
            </a:r>
            <a:endParaRPr lang="sr-Latn-RS" sz="2000" dirty="0">
              <a:solidFill>
                <a:schemeClr val="tx1">
                  <a:lumMod val="85000"/>
                  <a:lumOff val="1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361" y="5692137"/>
            <a:ext cx="1113999" cy="90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1520" y="5692136"/>
            <a:ext cx="6286219" cy="830997"/>
          </a:xfrm>
          <a:prstGeom prst="rect">
            <a:avLst/>
          </a:prstGeom>
          <a:noFill/>
        </p:spPr>
        <p:txBody>
          <a:bodyPr wrap="square" rtlCol="0">
            <a:spAutoFit/>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Inaugural </a:t>
            </a:r>
            <a:r>
              <a:rPr lang="en-US" sz="1600" dirty="0" smtClean="0">
                <a:solidFill>
                  <a:schemeClr val="tx1">
                    <a:lumMod val="65000"/>
                    <a:lumOff val="35000"/>
                  </a:schemeClr>
                </a:solidFill>
                <a:latin typeface="Arial" panose="020B0604020202020204" pitchFamily="34" charset="0"/>
                <a:cs typeface="Arial" panose="020B0604020202020204" pitchFamily="34" charset="0"/>
              </a:rPr>
              <a:t>workshop</a:t>
            </a:r>
            <a:r>
              <a:rPr lang="sr-Latn-RS" sz="1600" dirty="0" smtClean="0">
                <a:solidFill>
                  <a:schemeClr val="tx1">
                    <a:lumMod val="65000"/>
                    <a:lumOff val="35000"/>
                  </a:schemeClr>
                </a:solidFill>
                <a:latin typeface="Arial" panose="020B0604020202020204" pitchFamily="34" charset="0"/>
                <a:cs typeface="Arial" panose="020B0604020202020204" pitchFamily="34" charset="0"/>
              </a:rPr>
              <a:t> </a:t>
            </a:r>
            <a:r>
              <a:rPr lang="en-US" sz="1600" dirty="0" smtClean="0">
                <a:solidFill>
                  <a:schemeClr val="tx1">
                    <a:lumMod val="65000"/>
                    <a:lumOff val="35000"/>
                  </a:schemeClr>
                </a:solidFill>
                <a:latin typeface="Arial" panose="020B0604020202020204" pitchFamily="34" charset="0"/>
                <a:cs typeface="Arial" panose="020B0604020202020204" pitchFamily="34" charset="0"/>
              </a:rPr>
              <a:t>“</a:t>
            </a:r>
            <a:r>
              <a:rPr lang="en-US" sz="1600" dirty="0">
                <a:solidFill>
                  <a:schemeClr val="tx1">
                    <a:lumMod val="65000"/>
                    <a:lumOff val="35000"/>
                  </a:schemeClr>
                </a:solidFill>
                <a:latin typeface="Arial" panose="020B0604020202020204" pitchFamily="34" charset="0"/>
                <a:cs typeface="Arial" panose="020B0604020202020204" pitchFamily="34" charset="0"/>
              </a:rPr>
              <a:t>Cosmic Ray Flux Measurement at Global Scale and the Associated Applications</a:t>
            </a:r>
            <a:r>
              <a:rPr lang="en-US" sz="1600" dirty="0" smtClean="0">
                <a:solidFill>
                  <a:schemeClr val="tx1">
                    <a:lumMod val="65000"/>
                    <a:lumOff val="35000"/>
                  </a:schemeClr>
                </a:solidFill>
                <a:latin typeface="Arial" panose="020B0604020202020204" pitchFamily="34" charset="0"/>
                <a:cs typeface="Arial" panose="020B0604020202020204" pitchFamily="34" charset="0"/>
              </a:rPr>
              <a:t>”</a:t>
            </a:r>
            <a:r>
              <a:rPr lang="sr-Latn-RS" sz="1600" dirty="0" smtClean="0">
                <a:solidFill>
                  <a:schemeClr val="tx1">
                    <a:lumMod val="65000"/>
                    <a:lumOff val="35000"/>
                  </a:schemeClr>
                </a:solidFill>
                <a:latin typeface="Arial" panose="020B0604020202020204" pitchFamily="34" charset="0"/>
                <a:cs typeface="Arial" panose="020B0604020202020204" pitchFamily="34" charset="0"/>
              </a:rPr>
              <a:t>, Friday, 4 October 2019, Atlanta</a:t>
            </a:r>
            <a:endParaRPr lang="sr-Latn-R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1025" y="5692137"/>
            <a:ext cx="1081678" cy="914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625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52928" cy="288032"/>
          </a:xfrm>
        </p:spPr>
        <p:txBody>
          <a:bodyPr>
            <a:noAutofit/>
          </a:bodyPr>
          <a:lstStyle/>
          <a:p>
            <a:pPr algn="l"/>
            <a:r>
              <a:rPr lang="sr-Latn-RS" sz="3600" b="1" dirty="0" smtClean="0">
                <a:solidFill>
                  <a:schemeClr val="tx2">
                    <a:lumMod val="60000"/>
                    <a:lumOff val="40000"/>
                  </a:schemeClr>
                </a:solidFill>
                <a:latin typeface="Arial" panose="020B0604020202020204" pitchFamily="34" charset="0"/>
                <a:cs typeface="Arial" panose="020B0604020202020204" pitchFamily="34" charset="0"/>
              </a:rPr>
              <a:t>Transport through geomagnetic field</a:t>
            </a:r>
            <a:endParaRPr lang="sr-Latn-RS" sz="3600" b="1" dirty="0">
              <a:solidFill>
                <a:schemeClr val="tx2">
                  <a:lumMod val="60000"/>
                  <a:lumOff val="40000"/>
                </a:schemeClr>
              </a:solidFill>
            </a:endParaRPr>
          </a:p>
        </p:txBody>
      </p:sp>
      <p:sp>
        <p:nvSpPr>
          <p:cNvPr id="3" name="Content Placeholder 2"/>
          <p:cNvSpPr>
            <a:spLocks noGrp="1"/>
          </p:cNvSpPr>
          <p:nvPr>
            <p:ph idx="1"/>
          </p:nvPr>
        </p:nvSpPr>
        <p:spPr>
          <a:xfrm>
            <a:off x="251520" y="836713"/>
            <a:ext cx="4680520" cy="3816423"/>
          </a:xfrm>
        </p:spPr>
        <p:txBody>
          <a:bodyPr>
            <a:normAutofit/>
          </a:bodyPr>
          <a:lstStyle/>
          <a:p>
            <a:pPr lvl="1">
              <a:buFont typeface="Arial" pitchFamily="34" charset="0"/>
              <a:buChar char="•"/>
            </a:pPr>
            <a:r>
              <a:rPr lang="sr-Latn-RS" sz="1800" dirty="0" smtClean="0">
                <a:solidFill>
                  <a:schemeClr val="tx1">
                    <a:lumMod val="85000"/>
                    <a:lumOff val="15000"/>
                  </a:schemeClr>
                </a:solidFill>
                <a:latin typeface="Arial" panose="020B0604020202020204" pitchFamily="34" charset="0"/>
                <a:cs typeface="Arial" panose="020B0604020202020204" pitchFamily="34" charset="0"/>
              </a:rPr>
              <a:t>Geomagnetic field also affect CR</a:t>
            </a:r>
            <a:endParaRPr lang="sr-Cyrl-RS" sz="1800" dirty="0" smtClean="0">
              <a:solidFill>
                <a:schemeClr val="tx1">
                  <a:lumMod val="85000"/>
                  <a:lumOff val="15000"/>
                </a:schemeClr>
              </a:solidFill>
              <a:latin typeface="Arial" panose="020B0604020202020204" pitchFamily="34" charset="0"/>
              <a:cs typeface="Arial" panose="020B0604020202020204" pitchFamily="34" charset="0"/>
            </a:endParaRPr>
          </a:p>
          <a:p>
            <a:pPr lvl="1">
              <a:buFont typeface="Arial" pitchFamily="34" charset="0"/>
              <a:buChar char="•"/>
            </a:pPr>
            <a:r>
              <a:rPr lang="sr-Latn-RS" sz="1800" dirty="0" smtClean="0">
                <a:solidFill>
                  <a:schemeClr val="tx1">
                    <a:lumMod val="85000"/>
                    <a:lumOff val="15000"/>
                  </a:schemeClr>
                </a:solidFill>
                <a:latin typeface="Arial" panose="020B0604020202020204" pitchFamily="34" charset="0"/>
                <a:cs typeface="Arial" panose="020B0604020202020204" pitchFamily="34" charset="0"/>
              </a:rPr>
              <a:t>Dipole aproximation</a:t>
            </a:r>
          </a:p>
          <a:p>
            <a:pPr lvl="1">
              <a:buFont typeface="Arial" pitchFamily="34" charset="0"/>
              <a:buChar char="•"/>
            </a:pPr>
            <a:r>
              <a:rPr lang="sr-Latn-RS" sz="1800" b="1" dirty="0" smtClean="0">
                <a:solidFill>
                  <a:schemeClr val="tx1">
                    <a:lumMod val="85000"/>
                    <a:lumOff val="15000"/>
                  </a:schemeClr>
                </a:solidFill>
                <a:latin typeface="Arial" panose="020B0604020202020204" pitchFamily="34" charset="0"/>
                <a:cs typeface="Arial" panose="020B0604020202020204" pitchFamily="34" charset="0"/>
              </a:rPr>
              <a:t>R</a:t>
            </a:r>
            <a:r>
              <a:rPr lang="sr-Latn-RS" sz="1800" b="1" baseline="-25000" dirty="0" smtClean="0">
                <a:solidFill>
                  <a:schemeClr val="tx1">
                    <a:lumMod val="85000"/>
                    <a:lumOff val="15000"/>
                  </a:schemeClr>
                </a:solidFill>
                <a:latin typeface="Arial" panose="020B0604020202020204" pitchFamily="34" charset="0"/>
                <a:cs typeface="Arial" panose="020B0604020202020204" pitchFamily="34" charset="0"/>
              </a:rPr>
              <a:t>s</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 </a:t>
            </a:r>
            <a:r>
              <a:rPr lang="sr-Latn-RS" sz="1800" dirty="0">
                <a:solidFill>
                  <a:schemeClr val="tx1">
                    <a:lumMod val="85000"/>
                    <a:lumOff val="15000"/>
                  </a:schemeClr>
                </a:solidFill>
                <a:latin typeface="Arial" panose="020B0604020202020204" pitchFamily="34" charset="0"/>
                <a:cs typeface="Arial" panose="020B0604020202020204" pitchFamily="34" charset="0"/>
              </a:rPr>
              <a:t>(geomagnetic cutoff rigidity</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a:t>
            </a:r>
          </a:p>
          <a:p>
            <a:pPr lvl="2"/>
            <a:r>
              <a:rPr lang="sr-Latn-RS" sz="1400" dirty="0" smtClean="0">
                <a:solidFill>
                  <a:schemeClr val="tx1">
                    <a:lumMod val="85000"/>
                    <a:lumOff val="15000"/>
                  </a:schemeClr>
                </a:solidFill>
                <a:latin typeface="Arial" panose="020B0604020202020204" pitchFamily="34" charset="0"/>
                <a:cs typeface="Arial" panose="020B0604020202020204" pitchFamily="34" charset="0"/>
              </a:rPr>
              <a:t>Smallest rigidity for charged particle to reach surface</a:t>
            </a:r>
            <a:endParaRPr lang="sr-Cyrl-RS" sz="1400" dirty="0" smtClean="0">
              <a:solidFill>
                <a:schemeClr val="tx1">
                  <a:lumMod val="85000"/>
                  <a:lumOff val="15000"/>
                </a:schemeClr>
              </a:solidFill>
              <a:latin typeface="Arial" panose="020B0604020202020204" pitchFamily="34" charset="0"/>
              <a:cs typeface="Arial" panose="020B0604020202020204" pitchFamily="34" charset="0"/>
            </a:endParaRPr>
          </a:p>
          <a:p>
            <a:pPr lvl="1"/>
            <a:endParaRPr lang="sr-Latn-RS" sz="1800" cap="small" baseline="-25000" dirty="0" smtClean="0"/>
          </a:p>
          <a:p>
            <a:endParaRPr lang="sr-Latn-RS" dirty="0"/>
          </a:p>
        </p:txBody>
      </p:sp>
      <mc:AlternateContent xmlns:mc="http://schemas.openxmlformats.org/markup-compatibility/2006" xmlns:a14="http://schemas.microsoft.com/office/drawing/2010/main">
        <mc:Choice Requires="a14">
          <p:sp>
            <p:nvSpPr>
              <p:cNvPr id="4" name="Rectangle 3"/>
              <p:cNvSpPr/>
              <p:nvPr/>
            </p:nvSpPr>
            <p:spPr>
              <a:xfrm>
                <a:off x="1979712" y="2420888"/>
                <a:ext cx="1951474" cy="584775"/>
              </a:xfrm>
              <a:prstGeom prst="rect">
                <a:avLst/>
              </a:prstGeom>
            </p:spPr>
            <p:txBody>
              <a:bodyPr wrap="square">
                <a:spAutoFit/>
              </a:bodyPr>
              <a:lstStyle/>
              <a:p>
                <a14:m>
                  <m:oMath xmlns:m="http://schemas.openxmlformats.org/officeDocument/2006/math">
                    <m:sSub>
                      <m:sSubPr>
                        <m:ctrlPr>
                          <a:rPr lang="en-US" sz="2000" i="1">
                            <a:solidFill>
                              <a:prstClr val="black"/>
                            </a:solidFill>
                            <a:latin typeface="Cambria Math"/>
                          </a:rPr>
                        </m:ctrlPr>
                      </m:sSubPr>
                      <m:e>
                        <m:r>
                          <a:rPr lang="sr-Latn-RS" sz="2000" i="1">
                            <a:solidFill>
                              <a:prstClr val="black"/>
                            </a:solidFill>
                            <a:latin typeface="Cambria Math"/>
                          </a:rPr>
                          <m:t>𝑅</m:t>
                        </m:r>
                      </m:e>
                      <m:sub>
                        <m:r>
                          <a:rPr lang="sr-Latn-RS" sz="2000" i="1">
                            <a:solidFill>
                              <a:prstClr val="black"/>
                            </a:solidFill>
                            <a:latin typeface="Cambria Math"/>
                          </a:rPr>
                          <m:t>𝑐</m:t>
                        </m:r>
                      </m:sub>
                    </m:sSub>
                    <m:r>
                      <a:rPr lang="sr-Latn-RS" sz="2000" i="1">
                        <a:solidFill>
                          <a:prstClr val="black"/>
                        </a:solidFill>
                        <a:latin typeface="Cambria Math"/>
                      </a:rPr>
                      <m:t>=</m:t>
                    </m:r>
                    <m:f>
                      <m:fPr>
                        <m:ctrlPr>
                          <a:rPr lang="en-US" sz="2000" i="1">
                            <a:solidFill>
                              <a:prstClr val="black"/>
                            </a:solidFill>
                            <a:latin typeface="Cambria Math"/>
                          </a:rPr>
                        </m:ctrlPr>
                      </m:fPr>
                      <m:num>
                        <m:r>
                          <a:rPr lang="sr-Latn-RS" sz="2000" i="1">
                            <a:solidFill>
                              <a:prstClr val="black"/>
                            </a:solidFill>
                            <a:latin typeface="Cambria Math"/>
                          </a:rPr>
                          <m:t>𝑀</m:t>
                        </m:r>
                        <m:r>
                          <a:rPr lang="sr-Latn-RS" sz="2000" i="1">
                            <a:solidFill>
                              <a:prstClr val="black"/>
                            </a:solidFill>
                            <a:latin typeface="Cambria Math"/>
                          </a:rPr>
                          <m:t> </m:t>
                        </m:r>
                        <m:func>
                          <m:funcPr>
                            <m:ctrlPr>
                              <a:rPr lang="en-US" sz="2000" i="1">
                                <a:solidFill>
                                  <a:prstClr val="black"/>
                                </a:solidFill>
                                <a:latin typeface="Cambria Math"/>
                              </a:rPr>
                            </m:ctrlPr>
                          </m:funcPr>
                          <m:fName>
                            <m:r>
                              <m:rPr>
                                <m:sty m:val="p"/>
                              </m:rPr>
                              <a:rPr lang="sr-Latn-RS" sz="2000">
                                <a:solidFill>
                                  <a:prstClr val="black"/>
                                </a:solidFill>
                                <a:latin typeface="Cambria Math"/>
                              </a:rPr>
                              <m:t>cos</m:t>
                            </m:r>
                          </m:fName>
                          <m:e>
                            <m:sPre>
                              <m:sPrePr>
                                <m:ctrlPr>
                                  <a:rPr lang="en-US" sz="2000" i="1">
                                    <a:solidFill>
                                      <a:prstClr val="black"/>
                                    </a:solidFill>
                                    <a:latin typeface="Cambria Math"/>
                                  </a:rPr>
                                </m:ctrlPr>
                              </m:sPrePr>
                              <m:sub>
                                <m:r>
                                  <a:rPr lang="sr-Latn-RS" sz="2000" i="1">
                                    <a:solidFill>
                                      <a:prstClr val="black"/>
                                    </a:solidFill>
                                    <a:latin typeface="Cambria Math"/>
                                  </a:rPr>
                                  <m:t> </m:t>
                                </m:r>
                              </m:sub>
                              <m:sup>
                                <m:r>
                                  <a:rPr lang="sr-Latn-RS" sz="2000" i="1">
                                    <a:solidFill>
                                      <a:prstClr val="black"/>
                                    </a:solidFill>
                                    <a:latin typeface="Cambria Math"/>
                                  </a:rPr>
                                  <m:t>4</m:t>
                                </m:r>
                              </m:sup>
                              <m:e>
                                <m:r>
                                  <a:rPr lang="sr-Latn-RS" sz="2000" i="1">
                                    <a:solidFill>
                                      <a:prstClr val="black"/>
                                    </a:solidFill>
                                    <a:latin typeface="Cambria Math"/>
                                  </a:rPr>
                                  <m:t>𝜆</m:t>
                                </m:r>
                              </m:e>
                            </m:sPre>
                          </m:e>
                        </m:func>
                      </m:num>
                      <m:den>
                        <m:r>
                          <a:rPr lang="sr-Latn-RS" sz="2000" i="1">
                            <a:solidFill>
                              <a:prstClr val="black"/>
                            </a:solidFill>
                            <a:latin typeface="Cambria Math"/>
                          </a:rPr>
                          <m:t>4 </m:t>
                        </m:r>
                        <m:sSup>
                          <m:sSupPr>
                            <m:ctrlPr>
                              <a:rPr lang="en-US" sz="2000" i="1">
                                <a:solidFill>
                                  <a:prstClr val="black"/>
                                </a:solidFill>
                                <a:latin typeface="Cambria Math"/>
                              </a:rPr>
                            </m:ctrlPr>
                          </m:sSupPr>
                          <m:e>
                            <m:r>
                              <a:rPr lang="sr-Latn-RS" sz="2000" i="1">
                                <a:solidFill>
                                  <a:prstClr val="black"/>
                                </a:solidFill>
                                <a:latin typeface="Cambria Math"/>
                              </a:rPr>
                              <m:t>𝑟</m:t>
                            </m:r>
                          </m:e>
                          <m:sup>
                            <m:r>
                              <a:rPr lang="sr-Latn-RS" sz="2000" i="1">
                                <a:solidFill>
                                  <a:prstClr val="black"/>
                                </a:solidFill>
                                <a:latin typeface="Cambria Math"/>
                              </a:rPr>
                              <m:t>2</m:t>
                            </m:r>
                          </m:sup>
                        </m:sSup>
                      </m:den>
                    </m:f>
                  </m:oMath>
                </a14:m>
                <a:r>
                  <a:rPr lang="sr-Latn-RS" sz="3200" dirty="0">
                    <a:solidFill>
                      <a:prstClr val="black"/>
                    </a:solidFill>
                  </a:rPr>
                  <a:t> </a:t>
                </a:r>
                <a:endParaRPr lang="sr-Latn-RS" dirty="0"/>
              </a:p>
            </p:txBody>
          </p:sp>
        </mc:Choice>
        <mc:Fallback xmlns="">
          <p:sp>
            <p:nvSpPr>
              <p:cNvPr id="4" name="Rectangle 3"/>
              <p:cNvSpPr>
                <a:spLocks noRot="1" noChangeAspect="1" noMove="1" noResize="1" noEditPoints="1" noAdjustHandles="1" noChangeArrowheads="1" noChangeShapeType="1" noTextEdit="1"/>
              </p:cNvSpPr>
              <p:nvPr/>
            </p:nvSpPr>
            <p:spPr>
              <a:xfrm>
                <a:off x="1979712" y="2420888"/>
                <a:ext cx="1951474" cy="584775"/>
              </a:xfrm>
              <a:prstGeom prst="rect">
                <a:avLst/>
              </a:prstGeom>
              <a:blipFill rotWithShape="1">
                <a:blip r:embed="rId2"/>
                <a:stretch>
                  <a:fillRect/>
                </a:stretch>
              </a:blipFill>
            </p:spPr>
            <p:txBody>
              <a:bodyPr/>
              <a:lstStyle/>
              <a:p>
                <a:r>
                  <a:rPr lang="sr-Latn-RS">
                    <a:noFill/>
                  </a:rPr>
                  <a:t> </a:t>
                </a:r>
              </a:p>
            </p:txBody>
          </p:sp>
        </mc:Fallback>
      </mc:AlternateContent>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094" y="684328"/>
            <a:ext cx="386964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AFA3E77-31F2-49FE-823D-927AAA83CBF0}" type="slidenum">
              <a:rPr lang="sr-Latn-RS" smtClean="0"/>
              <a:t>10</a:t>
            </a:fld>
            <a:endParaRPr lang="sr-Latn-RS"/>
          </a:p>
        </p:txBody>
      </p:sp>
      <p:pic>
        <p:nvPicPr>
          <p:cNvPr id="6" name="Picture 2" descr="https://ai2-s2-public.s3.amazonaws.com/figures/2017-08-08/b88e27c7b71dd9fb38fda00dabba96180a991e7f/2-Figure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181457"/>
            <a:ext cx="5472608" cy="21913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81" y="3158603"/>
            <a:ext cx="3178783" cy="223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1504546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6408712" cy="360040"/>
          </a:xfrm>
        </p:spPr>
        <p:txBody>
          <a:bodyPr>
            <a:noAutofit/>
          </a:bodyPr>
          <a:lstStyle/>
          <a:p>
            <a:pPr algn="l"/>
            <a:r>
              <a:rPr lang="sr-Latn-RS" sz="3600" b="1" dirty="0" smtClean="0">
                <a:solidFill>
                  <a:schemeClr val="tx2">
                    <a:lumMod val="60000"/>
                    <a:lumOff val="40000"/>
                  </a:schemeClr>
                </a:solidFill>
                <a:latin typeface="Arial" pitchFamily="34" charset="0"/>
                <a:cs typeface="Arial" pitchFamily="34" charset="0"/>
              </a:rPr>
              <a:t>Interaction with atmosphere</a:t>
            </a:r>
            <a:br>
              <a:rPr lang="sr-Latn-RS" sz="3600" b="1" dirty="0" smtClean="0">
                <a:solidFill>
                  <a:schemeClr val="tx2">
                    <a:lumMod val="60000"/>
                    <a:lumOff val="40000"/>
                  </a:schemeClr>
                </a:solidFill>
                <a:latin typeface="Arial" pitchFamily="34" charset="0"/>
                <a:cs typeface="Arial" pitchFamily="34" charset="0"/>
              </a:rPr>
            </a:br>
            <a:r>
              <a:rPr lang="sr-Latn-RS" sz="1600" b="1" dirty="0" smtClean="0">
                <a:solidFill>
                  <a:srgbClr val="FFC000"/>
                </a:solidFill>
                <a:latin typeface="Arial" pitchFamily="34" charset="0"/>
                <a:cs typeface="Arial" pitchFamily="34" charset="0"/>
              </a:rPr>
              <a:t>Secondary CR</a:t>
            </a:r>
            <a:endParaRPr lang="sr-Latn-RS" sz="1600" b="1"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457200" y="836712"/>
            <a:ext cx="4618856" cy="5904656"/>
          </a:xfrm>
        </p:spPr>
        <p:txBody>
          <a:bodyPr>
            <a:normAutofit/>
          </a:bodyPr>
          <a:lstStyle/>
          <a:p>
            <a:r>
              <a:rPr lang="en-US" sz="1800" dirty="0" smtClean="0">
                <a:solidFill>
                  <a:schemeClr val="tx1">
                    <a:lumMod val="85000"/>
                    <a:lumOff val="15000"/>
                  </a:schemeClr>
                </a:solidFill>
                <a:latin typeface="Arial" pitchFamily="34" charset="0"/>
                <a:cs typeface="Arial" pitchFamily="34" charset="0"/>
              </a:rPr>
              <a:t>Primary CR interact with nuclei from atmosphere </a:t>
            </a:r>
          </a:p>
          <a:p>
            <a:r>
              <a:rPr lang="en-US" sz="1800" b="1" i="1" dirty="0" smtClean="0">
                <a:solidFill>
                  <a:schemeClr val="tx1">
                    <a:lumMod val="85000"/>
                    <a:lumOff val="15000"/>
                  </a:schemeClr>
                </a:solidFill>
                <a:latin typeface="Arial" pitchFamily="34" charset="0"/>
                <a:cs typeface="Arial" pitchFamily="34" charset="0"/>
              </a:rPr>
              <a:t>Secondary CR shower</a:t>
            </a:r>
          </a:p>
          <a:p>
            <a:pPr lvl="1"/>
            <a:r>
              <a:rPr lang="en-US" sz="1400" dirty="0" smtClean="0">
                <a:solidFill>
                  <a:schemeClr val="tx1">
                    <a:lumMod val="85000"/>
                    <a:lumOff val="15000"/>
                  </a:schemeClr>
                </a:solidFill>
                <a:latin typeface="Arial" pitchFamily="34" charset="0"/>
                <a:cs typeface="Arial" pitchFamily="34" charset="0"/>
              </a:rPr>
              <a:t>Particles that are created from</a:t>
            </a:r>
            <a:r>
              <a:rPr lang="sr-Latn-RS" sz="1400" dirty="0" smtClean="0">
                <a:solidFill>
                  <a:schemeClr val="tx1">
                    <a:lumMod val="85000"/>
                    <a:lumOff val="15000"/>
                  </a:schemeClr>
                </a:solidFill>
                <a:latin typeface="Arial" pitchFamily="34" charset="0"/>
                <a:cs typeface="Arial" pitchFamily="34" charset="0"/>
              </a:rPr>
              <a:t> the</a:t>
            </a:r>
            <a:r>
              <a:rPr lang="en-US" sz="1400" dirty="0" smtClean="0">
                <a:solidFill>
                  <a:schemeClr val="tx1">
                    <a:lumMod val="85000"/>
                    <a:lumOff val="15000"/>
                  </a:schemeClr>
                </a:solidFill>
                <a:latin typeface="Arial" pitchFamily="34" charset="0"/>
                <a:cs typeface="Arial" pitchFamily="34" charset="0"/>
              </a:rPr>
              <a:t> interaction</a:t>
            </a:r>
          </a:p>
          <a:p>
            <a:pPr lvl="1"/>
            <a:endParaRPr lang="en-US" sz="1400" b="1" i="1" dirty="0" smtClean="0">
              <a:solidFill>
                <a:schemeClr val="tx1">
                  <a:lumMod val="85000"/>
                  <a:lumOff val="15000"/>
                </a:schemeClr>
              </a:solidFill>
              <a:latin typeface="Arial" pitchFamily="34" charset="0"/>
              <a:cs typeface="Arial" pitchFamily="34" charset="0"/>
            </a:endParaRPr>
          </a:p>
          <a:p>
            <a:r>
              <a:rPr lang="en-US" sz="1800" dirty="0" smtClean="0">
                <a:solidFill>
                  <a:schemeClr val="tx1">
                    <a:lumMod val="85000"/>
                    <a:lumOff val="15000"/>
                  </a:schemeClr>
                </a:solidFill>
                <a:latin typeface="Arial" pitchFamily="34" charset="0"/>
                <a:cs typeface="Arial" pitchFamily="34" charset="0"/>
              </a:rPr>
              <a:t>Electromagnetic cascade</a:t>
            </a:r>
          </a:p>
          <a:p>
            <a:pPr lvl="1"/>
            <a:r>
              <a:rPr lang="en-US" sz="1700" dirty="0" smtClean="0">
                <a:solidFill>
                  <a:schemeClr val="tx1">
                    <a:lumMod val="85000"/>
                    <a:lumOff val="15000"/>
                  </a:schemeClr>
                </a:solidFill>
                <a:latin typeface="Arial" pitchFamily="34" charset="0"/>
                <a:cs typeface="Arial" pitchFamily="34" charset="0"/>
              </a:rPr>
              <a:t>π</a:t>
            </a:r>
            <a:r>
              <a:rPr lang="en-US" sz="1700" baseline="30000" dirty="0" smtClean="0">
                <a:solidFill>
                  <a:schemeClr val="tx1">
                    <a:lumMod val="85000"/>
                    <a:lumOff val="15000"/>
                  </a:schemeClr>
                </a:solidFill>
                <a:latin typeface="Arial" pitchFamily="34" charset="0"/>
                <a:cs typeface="Arial" pitchFamily="34" charset="0"/>
              </a:rPr>
              <a:t>0</a:t>
            </a:r>
            <a:r>
              <a:rPr lang="en-US" sz="1700" dirty="0" smtClean="0">
                <a:solidFill>
                  <a:schemeClr val="tx1">
                    <a:lumMod val="85000"/>
                    <a:lumOff val="15000"/>
                  </a:schemeClr>
                </a:solidFill>
                <a:latin typeface="Arial" pitchFamily="34" charset="0"/>
                <a:cs typeface="Arial" pitchFamily="34" charset="0"/>
                <a:sym typeface="Symbol"/>
              </a:rPr>
              <a:t></a:t>
            </a:r>
            <a:r>
              <a:rPr lang="en-US" sz="1700" dirty="0" smtClean="0">
                <a:solidFill>
                  <a:schemeClr val="tx1">
                    <a:lumMod val="85000"/>
                    <a:lumOff val="15000"/>
                  </a:schemeClr>
                </a:solidFill>
                <a:latin typeface="Arial" pitchFamily="34" charset="0"/>
                <a:cs typeface="Arial" pitchFamily="34" charset="0"/>
              </a:rPr>
              <a:t>2</a:t>
            </a:r>
            <a:r>
              <a:rPr lang="en-US" sz="1700" dirty="0" smtClean="0">
                <a:solidFill>
                  <a:schemeClr val="tx1">
                    <a:lumMod val="85000"/>
                    <a:lumOff val="15000"/>
                  </a:schemeClr>
                </a:solidFill>
                <a:latin typeface="Arial" pitchFamily="34" charset="0"/>
                <a:cs typeface="Arial" pitchFamily="34" charset="0"/>
                <a:sym typeface="Symbol"/>
              </a:rPr>
              <a:t></a:t>
            </a:r>
            <a:endParaRPr lang="en-US" sz="1700" dirty="0" smtClean="0">
              <a:solidFill>
                <a:schemeClr val="tx1">
                  <a:lumMod val="85000"/>
                  <a:lumOff val="15000"/>
                </a:schemeClr>
              </a:solidFill>
              <a:latin typeface="Arial" pitchFamily="34" charset="0"/>
              <a:cs typeface="Arial" pitchFamily="34" charset="0"/>
            </a:endParaRPr>
          </a:p>
          <a:p>
            <a:pPr lvl="1"/>
            <a:r>
              <a:rPr lang="en-US" sz="1700" dirty="0" smtClean="0">
                <a:solidFill>
                  <a:schemeClr val="tx1">
                    <a:lumMod val="85000"/>
                    <a:lumOff val="15000"/>
                  </a:schemeClr>
                </a:solidFill>
                <a:latin typeface="Arial" pitchFamily="34" charset="0"/>
                <a:cs typeface="Arial" pitchFamily="34" charset="0"/>
                <a:sym typeface="Symbol"/>
              </a:rPr>
              <a:t></a:t>
            </a:r>
            <a:r>
              <a:rPr lang="en-US" sz="1700" baseline="30000" dirty="0" smtClean="0">
                <a:solidFill>
                  <a:schemeClr val="tx1">
                    <a:lumMod val="85000"/>
                    <a:lumOff val="15000"/>
                  </a:schemeClr>
                </a:solidFill>
                <a:latin typeface="Arial" pitchFamily="34" charset="0"/>
                <a:cs typeface="Arial" pitchFamily="34" charset="0"/>
              </a:rPr>
              <a:t>*</a:t>
            </a:r>
            <a:r>
              <a:rPr lang="en-US" sz="1700" dirty="0" smtClean="0">
                <a:solidFill>
                  <a:schemeClr val="tx1">
                    <a:lumMod val="85000"/>
                    <a:lumOff val="15000"/>
                  </a:schemeClr>
                </a:solidFill>
                <a:latin typeface="Arial" pitchFamily="34" charset="0"/>
                <a:cs typeface="Arial" pitchFamily="34" charset="0"/>
                <a:sym typeface="Symbol"/>
              </a:rPr>
              <a:t></a:t>
            </a:r>
            <a:r>
              <a:rPr lang="en-US" sz="1700" dirty="0" smtClean="0">
                <a:solidFill>
                  <a:schemeClr val="tx1">
                    <a:lumMod val="85000"/>
                    <a:lumOff val="15000"/>
                  </a:schemeClr>
                </a:solidFill>
                <a:latin typeface="Arial" pitchFamily="34" charset="0"/>
                <a:cs typeface="Arial" pitchFamily="34" charset="0"/>
              </a:rPr>
              <a:t> е</a:t>
            </a:r>
            <a:r>
              <a:rPr lang="en-US" sz="1700" baseline="30000" dirty="0" smtClean="0">
                <a:solidFill>
                  <a:schemeClr val="tx1">
                    <a:lumMod val="85000"/>
                    <a:lumOff val="15000"/>
                  </a:schemeClr>
                </a:solidFill>
                <a:latin typeface="Arial" pitchFamily="34" charset="0"/>
                <a:cs typeface="Arial" pitchFamily="34" charset="0"/>
              </a:rPr>
              <a:t>-</a:t>
            </a:r>
            <a:r>
              <a:rPr lang="en-US" sz="1700" dirty="0" smtClean="0">
                <a:solidFill>
                  <a:schemeClr val="tx1">
                    <a:lumMod val="85000"/>
                    <a:lumOff val="15000"/>
                  </a:schemeClr>
                </a:solidFill>
                <a:latin typeface="Arial" pitchFamily="34" charset="0"/>
                <a:cs typeface="Arial" pitchFamily="34" charset="0"/>
              </a:rPr>
              <a:t> + е</a:t>
            </a:r>
            <a:r>
              <a:rPr lang="en-US" sz="1700" baseline="30000" dirty="0" smtClean="0">
                <a:solidFill>
                  <a:schemeClr val="tx1">
                    <a:lumMod val="85000"/>
                    <a:lumOff val="15000"/>
                  </a:schemeClr>
                </a:solidFill>
                <a:latin typeface="Arial" pitchFamily="34" charset="0"/>
                <a:cs typeface="Arial" pitchFamily="34" charset="0"/>
              </a:rPr>
              <a:t>+ </a:t>
            </a:r>
            <a:r>
              <a:rPr lang="en-US" sz="1700" dirty="0" smtClean="0">
                <a:solidFill>
                  <a:schemeClr val="tx1">
                    <a:lumMod val="85000"/>
                    <a:lumOff val="15000"/>
                  </a:schemeClr>
                </a:solidFill>
                <a:latin typeface="Arial" pitchFamily="34" charset="0"/>
                <a:cs typeface="Arial" pitchFamily="34" charset="0"/>
              </a:rPr>
              <a:t>pair production</a:t>
            </a:r>
          </a:p>
          <a:p>
            <a:pPr lvl="1"/>
            <a:r>
              <a:rPr lang="en-US" sz="1700" dirty="0" smtClean="0">
                <a:solidFill>
                  <a:schemeClr val="tx1">
                    <a:lumMod val="85000"/>
                    <a:lumOff val="15000"/>
                  </a:schemeClr>
                </a:solidFill>
                <a:latin typeface="Arial" pitchFamily="34" charset="0"/>
                <a:cs typeface="Arial" pitchFamily="34" charset="0"/>
              </a:rPr>
              <a:t> е</a:t>
            </a:r>
            <a:r>
              <a:rPr lang="en-US" sz="1700" dirty="0" smtClean="0">
                <a:solidFill>
                  <a:schemeClr val="tx1">
                    <a:lumMod val="85000"/>
                    <a:lumOff val="15000"/>
                  </a:schemeClr>
                </a:solidFill>
                <a:latin typeface="Arial" pitchFamily="34" charset="0"/>
                <a:cs typeface="Arial" pitchFamily="34" charset="0"/>
                <a:sym typeface="Symbol"/>
              </a:rPr>
              <a:t></a:t>
            </a:r>
            <a:r>
              <a:rPr lang="en-US" sz="1700" dirty="0" smtClean="0">
                <a:solidFill>
                  <a:schemeClr val="tx1">
                    <a:lumMod val="85000"/>
                    <a:lumOff val="15000"/>
                  </a:schemeClr>
                </a:solidFill>
                <a:latin typeface="Arial" pitchFamily="34" charset="0"/>
                <a:cs typeface="Arial" pitchFamily="34" charset="0"/>
              </a:rPr>
              <a:t> е + </a:t>
            </a:r>
            <a:r>
              <a:rPr lang="en-US" sz="1700" dirty="0" smtClean="0">
                <a:solidFill>
                  <a:schemeClr val="tx1">
                    <a:lumMod val="85000"/>
                    <a:lumOff val="15000"/>
                  </a:schemeClr>
                </a:solidFill>
                <a:latin typeface="Arial" pitchFamily="34" charset="0"/>
                <a:cs typeface="Arial" pitchFamily="34" charset="0"/>
                <a:sym typeface="Symbol"/>
              </a:rPr>
              <a:t> </a:t>
            </a:r>
            <a:r>
              <a:rPr lang="en-US" sz="1700" dirty="0" smtClean="0">
                <a:solidFill>
                  <a:schemeClr val="tx1">
                    <a:lumMod val="85000"/>
                    <a:lumOff val="15000"/>
                  </a:schemeClr>
                </a:solidFill>
                <a:latin typeface="Arial" pitchFamily="34" charset="0"/>
                <a:cs typeface="Arial" pitchFamily="34" charset="0"/>
              </a:rPr>
              <a:t> bremsstrahlung</a:t>
            </a:r>
          </a:p>
          <a:p>
            <a:r>
              <a:rPr lang="en-US" sz="1800" dirty="0" smtClean="0">
                <a:solidFill>
                  <a:schemeClr val="tx1">
                    <a:lumMod val="85000"/>
                    <a:lumOff val="15000"/>
                  </a:schemeClr>
                </a:solidFill>
                <a:latin typeface="Arial" pitchFamily="34" charset="0"/>
                <a:cs typeface="Arial" pitchFamily="34" charset="0"/>
              </a:rPr>
              <a:t>Hadronic and mesonic cascade </a:t>
            </a:r>
          </a:p>
          <a:p>
            <a:pPr lvl="1"/>
            <a:r>
              <a:rPr lang="en-US" sz="1700" dirty="0" smtClean="0">
                <a:solidFill>
                  <a:schemeClr val="tx1">
                    <a:lumMod val="85000"/>
                    <a:lumOff val="15000"/>
                  </a:schemeClr>
                </a:solidFill>
                <a:latin typeface="Arial" pitchFamily="34" charset="0"/>
                <a:cs typeface="Arial" pitchFamily="34" charset="0"/>
              </a:rPr>
              <a:t>p + p </a:t>
            </a:r>
            <a:r>
              <a:rPr lang="en-US" sz="1700" dirty="0" smtClean="0">
                <a:solidFill>
                  <a:schemeClr val="tx1">
                    <a:lumMod val="85000"/>
                    <a:lumOff val="15000"/>
                  </a:schemeClr>
                </a:solidFill>
                <a:latin typeface="Arial" pitchFamily="34" charset="0"/>
                <a:cs typeface="Arial" pitchFamily="34" charset="0"/>
                <a:sym typeface="Symbol"/>
              </a:rPr>
              <a:t></a:t>
            </a:r>
            <a:r>
              <a:rPr lang="en-US" sz="1700" dirty="0" smtClean="0">
                <a:solidFill>
                  <a:schemeClr val="tx1">
                    <a:lumMod val="85000"/>
                    <a:lumOff val="15000"/>
                  </a:schemeClr>
                </a:solidFill>
                <a:latin typeface="Arial" pitchFamily="34" charset="0"/>
                <a:cs typeface="Arial" pitchFamily="34" charset="0"/>
              </a:rPr>
              <a:t> p + Δ</a:t>
            </a:r>
            <a:r>
              <a:rPr lang="en-US" sz="1700" baseline="30000" dirty="0" smtClean="0">
                <a:solidFill>
                  <a:schemeClr val="tx1">
                    <a:lumMod val="85000"/>
                    <a:lumOff val="15000"/>
                  </a:schemeClr>
                </a:solidFill>
                <a:latin typeface="Arial" pitchFamily="34" charset="0"/>
                <a:cs typeface="Arial" pitchFamily="34" charset="0"/>
              </a:rPr>
              <a:t>+</a:t>
            </a:r>
            <a:r>
              <a:rPr lang="en-US" sz="1700" dirty="0" smtClean="0">
                <a:solidFill>
                  <a:schemeClr val="tx1">
                    <a:lumMod val="85000"/>
                    <a:lumOff val="15000"/>
                  </a:schemeClr>
                </a:solidFill>
                <a:latin typeface="Arial" pitchFamily="34" charset="0"/>
                <a:cs typeface="Arial" pitchFamily="34" charset="0"/>
              </a:rPr>
              <a:t> </a:t>
            </a:r>
            <a:r>
              <a:rPr lang="en-US" sz="1700" dirty="0" smtClean="0">
                <a:solidFill>
                  <a:schemeClr val="tx1">
                    <a:lumMod val="85000"/>
                    <a:lumOff val="15000"/>
                  </a:schemeClr>
                </a:solidFill>
                <a:latin typeface="Arial" pitchFamily="34" charset="0"/>
                <a:cs typeface="Arial" pitchFamily="34" charset="0"/>
                <a:sym typeface="Symbol"/>
              </a:rPr>
              <a:t></a:t>
            </a:r>
            <a:r>
              <a:rPr lang="en-US" sz="1700" dirty="0" smtClean="0">
                <a:solidFill>
                  <a:schemeClr val="tx1">
                    <a:lumMod val="85000"/>
                    <a:lumOff val="15000"/>
                  </a:schemeClr>
                </a:solidFill>
                <a:latin typeface="Arial" pitchFamily="34" charset="0"/>
                <a:cs typeface="Arial" pitchFamily="34" charset="0"/>
              </a:rPr>
              <a:t>p + n + π</a:t>
            </a:r>
            <a:r>
              <a:rPr lang="en-US" sz="1700" baseline="30000" dirty="0" smtClean="0">
                <a:solidFill>
                  <a:schemeClr val="tx1">
                    <a:lumMod val="85000"/>
                    <a:lumOff val="15000"/>
                  </a:schemeClr>
                </a:solidFill>
                <a:latin typeface="Arial" pitchFamily="34" charset="0"/>
                <a:cs typeface="Arial" pitchFamily="34" charset="0"/>
              </a:rPr>
              <a:t>+</a:t>
            </a:r>
          </a:p>
          <a:p>
            <a:pPr lvl="1"/>
            <a:r>
              <a:rPr lang="en-US" sz="1700" dirty="0" smtClean="0">
                <a:solidFill>
                  <a:schemeClr val="tx1">
                    <a:lumMod val="85000"/>
                    <a:lumOff val="15000"/>
                  </a:schemeClr>
                </a:solidFill>
                <a:latin typeface="Arial" pitchFamily="34" charset="0"/>
                <a:cs typeface="Arial" pitchFamily="34" charset="0"/>
              </a:rPr>
              <a:t>π</a:t>
            </a:r>
            <a:r>
              <a:rPr lang="en-US" sz="1700" baseline="30000" dirty="0" smtClean="0">
                <a:solidFill>
                  <a:schemeClr val="tx1">
                    <a:lumMod val="85000"/>
                    <a:lumOff val="15000"/>
                  </a:schemeClr>
                </a:solidFill>
                <a:latin typeface="Arial" pitchFamily="34" charset="0"/>
                <a:cs typeface="Arial" pitchFamily="34" charset="0"/>
              </a:rPr>
              <a:t>+</a:t>
            </a:r>
            <a:r>
              <a:rPr lang="en-US" sz="1700" dirty="0" smtClean="0">
                <a:solidFill>
                  <a:schemeClr val="tx1">
                    <a:lumMod val="85000"/>
                    <a:lumOff val="15000"/>
                  </a:schemeClr>
                </a:solidFill>
                <a:latin typeface="Arial" pitchFamily="34" charset="0"/>
                <a:cs typeface="Arial" pitchFamily="34" charset="0"/>
                <a:sym typeface="Symbol"/>
              </a:rPr>
              <a:t></a:t>
            </a:r>
            <a:r>
              <a:rPr lang="en-US" sz="1700" dirty="0" smtClean="0">
                <a:solidFill>
                  <a:schemeClr val="tx1">
                    <a:lumMod val="85000"/>
                    <a:lumOff val="15000"/>
                  </a:schemeClr>
                </a:solidFill>
                <a:latin typeface="Arial" pitchFamily="34" charset="0"/>
                <a:cs typeface="Arial" pitchFamily="34" charset="0"/>
              </a:rPr>
              <a:t> </a:t>
            </a:r>
            <a:r>
              <a:rPr lang="en-US" sz="1700" dirty="0" smtClean="0">
                <a:solidFill>
                  <a:schemeClr val="tx1">
                    <a:lumMod val="85000"/>
                    <a:lumOff val="15000"/>
                  </a:schemeClr>
                </a:solidFill>
                <a:latin typeface="Arial" pitchFamily="34" charset="0"/>
                <a:cs typeface="Arial" pitchFamily="34" charset="0"/>
                <a:sym typeface="Symbol"/>
              </a:rPr>
              <a:t></a:t>
            </a:r>
            <a:r>
              <a:rPr lang="en-US" sz="1700" baseline="30000" dirty="0" smtClean="0">
                <a:solidFill>
                  <a:schemeClr val="tx1">
                    <a:lumMod val="85000"/>
                    <a:lumOff val="15000"/>
                  </a:schemeClr>
                </a:solidFill>
                <a:latin typeface="Arial" pitchFamily="34" charset="0"/>
                <a:cs typeface="Arial" pitchFamily="34" charset="0"/>
              </a:rPr>
              <a:t>+</a:t>
            </a:r>
            <a:r>
              <a:rPr lang="en-US" sz="1700" dirty="0" smtClean="0">
                <a:solidFill>
                  <a:schemeClr val="tx1">
                    <a:lumMod val="85000"/>
                    <a:lumOff val="15000"/>
                  </a:schemeClr>
                </a:solidFill>
                <a:latin typeface="Arial" pitchFamily="34" charset="0"/>
                <a:cs typeface="Arial" pitchFamily="34" charset="0"/>
              </a:rPr>
              <a:t> + </a:t>
            </a:r>
            <a:r>
              <a:rPr lang="en-US" sz="1700" dirty="0" smtClean="0">
                <a:solidFill>
                  <a:schemeClr val="tx1">
                    <a:lumMod val="85000"/>
                    <a:lumOff val="15000"/>
                  </a:schemeClr>
                </a:solidFill>
                <a:latin typeface="Arial" pitchFamily="34" charset="0"/>
                <a:cs typeface="Arial" pitchFamily="34" charset="0"/>
                <a:sym typeface="Symbol"/>
              </a:rPr>
              <a:t></a:t>
            </a:r>
            <a:r>
              <a:rPr lang="en-US" sz="1700" baseline="-25000" dirty="0" smtClean="0">
                <a:solidFill>
                  <a:schemeClr val="tx1">
                    <a:lumMod val="85000"/>
                    <a:lumOff val="15000"/>
                  </a:schemeClr>
                </a:solidFill>
                <a:latin typeface="Arial" pitchFamily="34" charset="0"/>
                <a:cs typeface="Arial" pitchFamily="34" charset="0"/>
                <a:sym typeface="Symbol"/>
              </a:rPr>
              <a:t></a:t>
            </a:r>
            <a:endParaRPr lang="en-US" sz="1700" dirty="0" smtClean="0">
              <a:solidFill>
                <a:schemeClr val="tx1">
                  <a:lumMod val="85000"/>
                  <a:lumOff val="15000"/>
                </a:schemeClr>
              </a:solidFill>
              <a:latin typeface="Arial" pitchFamily="34" charset="0"/>
              <a:cs typeface="Arial" pitchFamily="34" charset="0"/>
            </a:endParaRPr>
          </a:p>
          <a:p>
            <a:pPr lvl="1"/>
            <a:r>
              <a:rPr lang="en-US" sz="1700" dirty="0" smtClean="0">
                <a:solidFill>
                  <a:schemeClr val="tx1">
                    <a:lumMod val="85000"/>
                    <a:lumOff val="15000"/>
                  </a:schemeClr>
                </a:solidFill>
                <a:latin typeface="Arial" pitchFamily="34" charset="0"/>
                <a:cs typeface="Arial" pitchFamily="34" charset="0"/>
              </a:rPr>
              <a:t>π</a:t>
            </a:r>
            <a:r>
              <a:rPr lang="en-US" sz="1700" baseline="30000" dirty="0" smtClean="0">
                <a:solidFill>
                  <a:schemeClr val="tx1">
                    <a:lumMod val="85000"/>
                    <a:lumOff val="15000"/>
                  </a:schemeClr>
                </a:solidFill>
                <a:latin typeface="Arial" pitchFamily="34" charset="0"/>
                <a:cs typeface="Arial" pitchFamily="34" charset="0"/>
              </a:rPr>
              <a:t>-</a:t>
            </a:r>
            <a:r>
              <a:rPr lang="en-US" sz="1700" dirty="0" smtClean="0">
                <a:solidFill>
                  <a:schemeClr val="tx1">
                    <a:lumMod val="85000"/>
                    <a:lumOff val="15000"/>
                  </a:schemeClr>
                </a:solidFill>
                <a:latin typeface="Arial" pitchFamily="34" charset="0"/>
                <a:cs typeface="Arial" pitchFamily="34" charset="0"/>
                <a:sym typeface="Symbol"/>
              </a:rPr>
              <a:t></a:t>
            </a:r>
            <a:r>
              <a:rPr lang="en-US" sz="1700" dirty="0" smtClean="0">
                <a:solidFill>
                  <a:schemeClr val="tx1">
                    <a:lumMod val="85000"/>
                    <a:lumOff val="15000"/>
                  </a:schemeClr>
                </a:solidFill>
                <a:latin typeface="Arial" pitchFamily="34" charset="0"/>
                <a:cs typeface="Arial" pitchFamily="34" charset="0"/>
              </a:rPr>
              <a:t> </a:t>
            </a:r>
            <a:r>
              <a:rPr lang="en-US" sz="1700" dirty="0" smtClean="0">
                <a:solidFill>
                  <a:schemeClr val="tx1">
                    <a:lumMod val="85000"/>
                    <a:lumOff val="15000"/>
                  </a:schemeClr>
                </a:solidFill>
                <a:latin typeface="Arial" pitchFamily="34" charset="0"/>
                <a:cs typeface="Arial" pitchFamily="34" charset="0"/>
                <a:sym typeface="Symbol"/>
              </a:rPr>
              <a:t></a:t>
            </a:r>
            <a:r>
              <a:rPr lang="en-US" sz="1700" baseline="30000" dirty="0" smtClean="0">
                <a:solidFill>
                  <a:schemeClr val="tx1">
                    <a:lumMod val="85000"/>
                    <a:lumOff val="15000"/>
                  </a:schemeClr>
                </a:solidFill>
                <a:latin typeface="Arial" pitchFamily="34" charset="0"/>
                <a:cs typeface="Arial" pitchFamily="34" charset="0"/>
              </a:rPr>
              <a:t>-</a:t>
            </a:r>
            <a:r>
              <a:rPr lang="en-US" sz="1700" dirty="0" smtClean="0">
                <a:solidFill>
                  <a:schemeClr val="tx1">
                    <a:lumMod val="85000"/>
                    <a:lumOff val="15000"/>
                  </a:schemeClr>
                </a:solidFill>
                <a:latin typeface="Arial" pitchFamily="34" charset="0"/>
                <a:cs typeface="Arial" pitchFamily="34" charset="0"/>
              </a:rPr>
              <a:t> + </a:t>
            </a:r>
            <a:r>
              <a:rPr lang="en-US" sz="1700" dirty="0" smtClean="0">
                <a:solidFill>
                  <a:schemeClr val="tx1">
                    <a:lumMod val="85000"/>
                    <a:lumOff val="15000"/>
                  </a:schemeClr>
                </a:solidFill>
                <a:latin typeface="Arial" pitchFamily="34" charset="0"/>
                <a:cs typeface="Arial" pitchFamily="34" charset="0"/>
                <a:sym typeface="Symbol"/>
              </a:rPr>
              <a:t></a:t>
            </a:r>
            <a:r>
              <a:rPr lang="en-US" sz="1700" baseline="-25000" dirty="0" smtClean="0">
                <a:solidFill>
                  <a:schemeClr val="tx1">
                    <a:lumMod val="85000"/>
                    <a:lumOff val="15000"/>
                  </a:schemeClr>
                </a:solidFill>
                <a:latin typeface="Arial" pitchFamily="34" charset="0"/>
                <a:cs typeface="Arial" pitchFamily="34" charset="0"/>
                <a:sym typeface="Symbol"/>
              </a:rPr>
              <a:t></a:t>
            </a:r>
            <a:endParaRPr lang="en-US" sz="1700" dirty="0" smtClean="0">
              <a:solidFill>
                <a:schemeClr val="tx1">
                  <a:lumMod val="85000"/>
                  <a:lumOff val="15000"/>
                </a:schemeClr>
              </a:solidFill>
              <a:latin typeface="Arial" pitchFamily="34" charset="0"/>
              <a:cs typeface="Arial" pitchFamily="34" charset="0"/>
            </a:endParaRPr>
          </a:p>
          <a:p>
            <a:r>
              <a:rPr lang="en-US" sz="1800" dirty="0" smtClean="0">
                <a:solidFill>
                  <a:schemeClr val="tx1">
                    <a:lumMod val="85000"/>
                    <a:lumOff val="15000"/>
                  </a:schemeClr>
                </a:solidFill>
                <a:latin typeface="Arial" pitchFamily="34" charset="0"/>
                <a:cs typeface="Arial" pitchFamily="34" charset="0"/>
              </a:rPr>
              <a:t>Shower spread with every new generation of particles</a:t>
            </a:r>
          </a:p>
          <a:p>
            <a:r>
              <a:rPr lang="en-US" sz="1800" dirty="0" smtClean="0">
                <a:solidFill>
                  <a:schemeClr val="tx1">
                    <a:lumMod val="85000"/>
                    <a:lumOff val="15000"/>
                  </a:schemeClr>
                </a:solidFill>
                <a:latin typeface="Arial" pitchFamily="34" charset="0"/>
                <a:cs typeface="Arial" pitchFamily="34" charset="0"/>
              </a:rPr>
              <a:t>Must be corrected with atmospheric parameters in mind</a:t>
            </a:r>
          </a:p>
          <a:p>
            <a:endParaRPr lang="sr-Latn-RS" sz="1800" b="1" i="1" dirty="0" smtClean="0">
              <a:solidFill>
                <a:schemeClr val="tx1">
                  <a:lumMod val="85000"/>
                  <a:lumOff val="15000"/>
                </a:schemeClr>
              </a:solidFill>
              <a:latin typeface="Arial" pitchFamily="34" charset="0"/>
              <a:cs typeface="Arial" pitchFamily="34" charset="0"/>
            </a:endParaRPr>
          </a:p>
          <a:p>
            <a:pPr lvl="1"/>
            <a:endParaRPr lang="en-US" sz="1800" dirty="0"/>
          </a:p>
        </p:txBody>
      </p:sp>
      <p:sp>
        <p:nvSpPr>
          <p:cNvPr id="4" name="Slide Number Placeholder 3"/>
          <p:cNvSpPr>
            <a:spLocks noGrp="1"/>
          </p:cNvSpPr>
          <p:nvPr>
            <p:ph type="sldNum" sz="quarter" idx="12"/>
          </p:nvPr>
        </p:nvSpPr>
        <p:spPr/>
        <p:txBody>
          <a:bodyPr/>
          <a:lstStyle/>
          <a:p>
            <a:fld id="{7AFA3E77-31F2-49FE-823D-927AAA83CBF0}" type="slidenum">
              <a:rPr lang="sr-Latn-RS" smtClean="0"/>
              <a:t>11</a:t>
            </a:fld>
            <a:endParaRPr lang="sr-Latn-RS"/>
          </a:p>
        </p:txBody>
      </p:sp>
      <p:pic>
        <p:nvPicPr>
          <p:cNvPr id="2050" name="Picture 2" descr="http://www.extremetech.com/wp-content/uploads/2015/06/ParticleSh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419597"/>
            <a:ext cx="3161445" cy="457864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741324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7776864" cy="576064"/>
          </a:xfrm>
        </p:spPr>
        <p:txBody>
          <a:bodyPr>
            <a:noAutofit/>
          </a:bodyPr>
          <a:lstStyle/>
          <a:p>
            <a:pPr algn="l"/>
            <a:r>
              <a:rPr lang="sr-Latn-RS" sz="3600" b="1" dirty="0" smtClean="0">
                <a:solidFill>
                  <a:schemeClr val="tx2">
                    <a:lumMod val="60000"/>
                    <a:lumOff val="40000"/>
                  </a:schemeClr>
                </a:solidFill>
                <a:latin typeface="Arial" pitchFamily="34" charset="0"/>
                <a:cs typeface="Arial" pitchFamily="34" charset="0"/>
              </a:rPr>
              <a:t>Interaction with atmosphere</a:t>
            </a:r>
            <a:br>
              <a:rPr lang="sr-Latn-RS" sz="3600" b="1" dirty="0" smtClean="0">
                <a:solidFill>
                  <a:schemeClr val="tx2">
                    <a:lumMod val="60000"/>
                    <a:lumOff val="40000"/>
                  </a:schemeClr>
                </a:solidFill>
                <a:latin typeface="Arial" pitchFamily="34" charset="0"/>
                <a:cs typeface="Arial" pitchFamily="34" charset="0"/>
              </a:rPr>
            </a:br>
            <a:r>
              <a:rPr lang="sr-Latn-RS" sz="1600" b="1" dirty="0" smtClean="0">
                <a:solidFill>
                  <a:srgbClr val="FFC000"/>
                </a:solidFill>
                <a:latin typeface="Arial" pitchFamily="34" charset="0"/>
                <a:cs typeface="Arial" pitchFamily="34" charset="0"/>
              </a:rPr>
              <a:t>Correction</a:t>
            </a:r>
            <a:endParaRPr lang="sr-Latn-RS" sz="1600" b="1" dirty="0">
              <a:solidFill>
                <a:srgbClr val="FFC000"/>
              </a:solidFill>
            </a:endParaRPr>
          </a:p>
        </p:txBody>
      </p:sp>
      <p:sp>
        <p:nvSpPr>
          <p:cNvPr id="3" name="Content Placeholder 2"/>
          <p:cNvSpPr>
            <a:spLocks noGrp="1"/>
          </p:cNvSpPr>
          <p:nvPr>
            <p:ph idx="1"/>
          </p:nvPr>
        </p:nvSpPr>
        <p:spPr>
          <a:xfrm>
            <a:off x="323528" y="908720"/>
            <a:ext cx="4536504" cy="6768752"/>
          </a:xfrm>
        </p:spPr>
        <p:txBody>
          <a:bodyPr>
            <a:noAutofit/>
          </a:bodyPr>
          <a:lstStyle/>
          <a:p>
            <a:r>
              <a:rPr lang="en-US" sz="2000" dirty="0" smtClean="0">
                <a:solidFill>
                  <a:schemeClr val="tx1">
                    <a:lumMod val="85000"/>
                    <a:lumOff val="15000"/>
                  </a:schemeClr>
                </a:solidFill>
                <a:latin typeface="Arial" pitchFamily="34" charset="0"/>
                <a:cs typeface="Arial" pitchFamily="34" charset="0"/>
              </a:rPr>
              <a:t>Correction on pressure</a:t>
            </a:r>
          </a:p>
          <a:p>
            <a:pPr lvl="1"/>
            <a:r>
              <a:rPr lang="en-US" sz="1600" dirty="0" smtClean="0">
                <a:solidFill>
                  <a:schemeClr val="tx1">
                    <a:lumMod val="85000"/>
                    <a:lumOff val="15000"/>
                  </a:schemeClr>
                </a:solidFill>
                <a:latin typeface="Arial" pitchFamily="34" charset="0"/>
                <a:cs typeface="Arial" pitchFamily="34" charset="0"/>
              </a:rPr>
              <a:t>β barometric coefficient</a:t>
            </a:r>
          </a:p>
          <a:p>
            <a:pPr lvl="1"/>
            <a:endParaRPr lang="en-US" sz="1400" dirty="0" smtClean="0">
              <a:solidFill>
                <a:schemeClr val="tx1">
                  <a:lumMod val="85000"/>
                  <a:lumOff val="15000"/>
                </a:schemeClr>
              </a:solidFill>
              <a:latin typeface="Arial" pitchFamily="34" charset="0"/>
              <a:cs typeface="Arial" pitchFamily="34" charset="0"/>
            </a:endParaRPr>
          </a:p>
          <a:p>
            <a:pPr lvl="1"/>
            <a:endParaRPr lang="en-US" sz="1000" dirty="0" smtClean="0">
              <a:solidFill>
                <a:schemeClr val="tx1">
                  <a:lumMod val="85000"/>
                  <a:lumOff val="15000"/>
                </a:schemeClr>
              </a:solidFill>
              <a:latin typeface="Arial" pitchFamily="34" charset="0"/>
              <a:cs typeface="Arial" pitchFamily="34" charset="0"/>
            </a:endParaRPr>
          </a:p>
          <a:p>
            <a:r>
              <a:rPr lang="en-US" sz="2000" dirty="0" smtClean="0">
                <a:solidFill>
                  <a:schemeClr val="tx1">
                    <a:lumMod val="85000"/>
                    <a:lumOff val="15000"/>
                  </a:schemeClr>
                </a:solidFill>
                <a:latin typeface="Arial" pitchFamily="34" charset="0"/>
                <a:cs typeface="Arial" pitchFamily="34" charset="0"/>
              </a:rPr>
              <a:t>Correction on temperature</a:t>
            </a:r>
          </a:p>
          <a:p>
            <a:pPr lvl="1"/>
            <a:r>
              <a:rPr lang="sr-Latn-RS" sz="1600" dirty="0" smtClean="0">
                <a:solidFill>
                  <a:schemeClr val="tx1">
                    <a:lumMod val="85000"/>
                    <a:lumOff val="15000"/>
                  </a:schemeClr>
                </a:solidFill>
                <a:latin typeface="Arial" pitchFamily="34" charset="0"/>
                <a:cs typeface="Arial" pitchFamily="34" charset="0"/>
              </a:rPr>
              <a:t>Muons are more affected</a:t>
            </a:r>
            <a:endParaRPr lang="en-US" sz="1600" dirty="0" smtClean="0">
              <a:solidFill>
                <a:schemeClr val="tx1">
                  <a:lumMod val="85000"/>
                  <a:lumOff val="15000"/>
                </a:schemeClr>
              </a:solidFill>
              <a:latin typeface="Arial" pitchFamily="34" charset="0"/>
              <a:cs typeface="Arial" pitchFamily="34" charset="0"/>
            </a:endParaRPr>
          </a:p>
          <a:p>
            <a:pPr lvl="1"/>
            <a:r>
              <a:rPr lang="sr-Latn-RS" sz="1600" dirty="0" smtClean="0">
                <a:solidFill>
                  <a:schemeClr val="tx1">
                    <a:lumMod val="85000"/>
                    <a:lumOff val="15000"/>
                  </a:schemeClr>
                </a:solidFill>
                <a:latin typeface="Arial" pitchFamily="34" charset="0"/>
                <a:cs typeface="Arial" pitchFamily="34" charset="0"/>
              </a:rPr>
              <a:t>Negative temp. effect</a:t>
            </a:r>
            <a:endParaRPr lang="en-US" sz="1600" dirty="0" smtClean="0">
              <a:solidFill>
                <a:schemeClr val="tx1">
                  <a:lumMod val="85000"/>
                  <a:lumOff val="15000"/>
                </a:schemeClr>
              </a:solidFill>
              <a:latin typeface="Arial" pitchFamily="34" charset="0"/>
              <a:cs typeface="Arial" pitchFamily="34" charset="0"/>
            </a:endParaRPr>
          </a:p>
          <a:p>
            <a:pPr lvl="1"/>
            <a:r>
              <a:rPr lang="sr-Latn-RS" sz="1600" dirty="0" smtClean="0">
                <a:solidFill>
                  <a:schemeClr val="tx1">
                    <a:lumMod val="85000"/>
                    <a:lumOff val="15000"/>
                  </a:schemeClr>
                </a:solidFill>
                <a:latin typeface="Arial" pitchFamily="34" charset="0"/>
                <a:cs typeface="Arial" pitchFamily="34" charset="0"/>
              </a:rPr>
              <a:t>Positive temp. effect</a:t>
            </a:r>
            <a:endParaRPr lang="en-US" sz="1600" dirty="0">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891442"/>
            <a:ext cx="2130975" cy="84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276872"/>
            <a:ext cx="30099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12</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pic>
        <p:nvPicPr>
          <p:cNvPr id="9" name="Picture 8"/>
          <p:cNvPicPr>
            <a:picLocks noChangeAspect="1"/>
          </p:cNvPicPr>
          <p:nvPr/>
        </p:nvPicPr>
        <p:blipFill>
          <a:blip r:embed="rId4">
            <a:lum/>
            <a:alphaModFix/>
          </a:blip>
          <a:srcRect/>
          <a:stretch>
            <a:fillRect/>
          </a:stretch>
        </p:blipFill>
        <p:spPr>
          <a:xfrm>
            <a:off x="310294" y="3501008"/>
            <a:ext cx="4018680" cy="2748600"/>
          </a:xfrm>
          <a:prstGeom prst="rect">
            <a:avLst/>
          </a:prstGeom>
          <a:noFill/>
          <a:ln>
            <a:noFill/>
          </a:ln>
        </p:spPr>
      </p:pic>
      <p:pic>
        <p:nvPicPr>
          <p:cNvPr id="10" name="Picture 9"/>
          <p:cNvPicPr>
            <a:picLocks noChangeAspect="1"/>
          </p:cNvPicPr>
          <p:nvPr/>
        </p:nvPicPr>
        <p:blipFill>
          <a:blip r:embed="rId5">
            <a:lum/>
            <a:alphaModFix/>
          </a:blip>
          <a:srcRect/>
          <a:stretch>
            <a:fillRect/>
          </a:stretch>
        </p:blipFill>
        <p:spPr>
          <a:xfrm>
            <a:off x="5647076" y="3521288"/>
            <a:ext cx="3108936" cy="2753638"/>
          </a:xfrm>
          <a:prstGeom prst="rect">
            <a:avLst/>
          </a:prstGeom>
          <a:noFill/>
          <a:ln>
            <a:noFill/>
          </a:ln>
        </p:spPr>
      </p:pic>
    </p:spTree>
    <p:extLst>
      <p:ext uri="{BB962C8B-B14F-4D97-AF65-F5344CB8AC3E}">
        <p14:creationId xmlns:p14="http://schemas.microsoft.com/office/powerpoint/2010/main" val="1235908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86" y="188640"/>
            <a:ext cx="3970784" cy="634082"/>
          </a:xfrm>
        </p:spPr>
        <p:txBody>
          <a:bodyPr>
            <a:noAutofit/>
          </a:bodyPr>
          <a:lstStyle/>
          <a:p>
            <a:r>
              <a:rPr lang="en-US" sz="3600" b="1" dirty="0" smtClean="0">
                <a:solidFill>
                  <a:schemeClr val="tx2">
                    <a:lumMod val="60000"/>
                    <a:lumOff val="40000"/>
                  </a:schemeClr>
                </a:solidFill>
                <a:latin typeface="Arial" pitchFamily="34" charset="0"/>
                <a:cs typeface="Arial" pitchFamily="34" charset="0"/>
              </a:rPr>
              <a:t>Detection of CR</a:t>
            </a:r>
            <a:endParaRPr lang="sr-Latn-RS" sz="3600" dirty="0"/>
          </a:p>
        </p:txBody>
      </p:sp>
      <p:sp>
        <p:nvSpPr>
          <p:cNvPr id="3" name="Content Placeholder 2"/>
          <p:cNvSpPr>
            <a:spLocks noGrp="1"/>
          </p:cNvSpPr>
          <p:nvPr>
            <p:ph idx="1"/>
          </p:nvPr>
        </p:nvSpPr>
        <p:spPr>
          <a:xfrm>
            <a:off x="35735" y="884112"/>
            <a:ext cx="5698976" cy="4525963"/>
          </a:xfrm>
        </p:spPr>
        <p:txBody>
          <a:bodyPr/>
          <a:lstStyle/>
          <a:p>
            <a:pPr marL="0" indent="0">
              <a:buNone/>
            </a:pPr>
            <a:r>
              <a:rPr lang="en-US" sz="2000" dirty="0" smtClean="0">
                <a:latin typeface="Arial" panose="020B0604020202020204" pitchFamily="34" charset="0"/>
                <a:cs typeface="Arial" panose="020B0604020202020204" pitchFamily="34" charset="0"/>
              </a:rPr>
              <a:t>Can be:</a:t>
            </a:r>
          </a:p>
          <a:p>
            <a:pPr lvl="1">
              <a:buFont typeface="Arial" panose="020B0604020202020204" pitchFamily="34" charset="0"/>
              <a:buChar char="•"/>
            </a:pPr>
            <a:r>
              <a:rPr lang="en-US" sz="1800" dirty="0" smtClean="0">
                <a:latin typeface="Arial" panose="020B0604020202020204" pitchFamily="34" charset="0"/>
                <a:cs typeface="Arial" panose="020B0604020202020204" pitchFamily="34" charset="0"/>
              </a:rPr>
              <a:t>Outside the heliosphere ( Voyager )</a:t>
            </a:r>
          </a:p>
          <a:p>
            <a:pPr lvl="1">
              <a:buFont typeface="Arial" panose="020B0604020202020204" pitchFamily="34" charset="0"/>
              <a:buChar char="•"/>
            </a:pPr>
            <a:r>
              <a:rPr lang="en-US" sz="1800" dirty="0" smtClean="0">
                <a:latin typeface="Arial" panose="020B0604020202020204" pitchFamily="34" charset="0"/>
                <a:cs typeface="Arial" panose="020B0604020202020204" pitchFamily="34" charset="0"/>
              </a:rPr>
              <a:t>Above the atmosphere ( various satellites) </a:t>
            </a:r>
          </a:p>
          <a:p>
            <a:pPr lvl="1">
              <a:buFont typeface="Arial" panose="020B0604020202020204" pitchFamily="34" charset="0"/>
              <a:buChar char="•"/>
            </a:pPr>
            <a:r>
              <a:rPr lang="en-US" sz="1800" dirty="0" smtClean="0">
                <a:latin typeface="Arial" panose="020B0604020202020204" pitchFamily="34" charset="0"/>
                <a:cs typeface="Arial" panose="020B0604020202020204" pitchFamily="34" charset="0"/>
              </a:rPr>
              <a:t>High in the atmosphere ( high altitude balloons)</a:t>
            </a:r>
          </a:p>
          <a:p>
            <a:pPr lvl="1">
              <a:buFont typeface="Arial" panose="020B0604020202020204" pitchFamily="34" charset="0"/>
              <a:buChar char="•"/>
            </a:pPr>
            <a:r>
              <a:rPr lang="en-US" sz="1800" dirty="0" smtClean="0">
                <a:latin typeface="Arial" panose="020B0604020202020204" pitchFamily="34" charset="0"/>
                <a:cs typeface="Arial" panose="020B0604020202020204" pitchFamily="34" charset="0"/>
              </a:rPr>
              <a:t>On ground ( secondary CR)</a:t>
            </a:r>
          </a:p>
          <a:p>
            <a:pPr lvl="1">
              <a:buFont typeface="Arial" panose="020B0604020202020204" pitchFamily="34" charset="0"/>
              <a:buChar char="•"/>
            </a:pPr>
            <a:r>
              <a:rPr lang="en-US" sz="1800" dirty="0" smtClean="0">
                <a:latin typeface="Arial" panose="020B0604020202020204" pitchFamily="34" charset="0"/>
                <a:cs typeface="Arial" panose="020B0604020202020204" pitchFamily="34" charset="0"/>
              </a:rPr>
              <a:t>Underground ( secondary muons, neutrinos…)</a:t>
            </a:r>
          </a:p>
          <a:p>
            <a:endParaRPr lang="sr-Latn-R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13</a:t>
            </a:fld>
            <a:endParaRPr lang="sr-Latn-RS"/>
          </a:p>
        </p:txBody>
      </p:sp>
      <p:pic>
        <p:nvPicPr>
          <p:cNvPr id="3074" name="Picture 2" descr="https://photojournal.jpl.nasa.gov/jpeg/PIA229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645024"/>
            <a:ext cx="447736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764704"/>
            <a:ext cx="354675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3612074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6228184" cy="346050"/>
          </a:xfrm>
        </p:spPr>
        <p:txBody>
          <a:bodyPr>
            <a:noAutofit/>
          </a:bodyPr>
          <a:lstStyle/>
          <a:p>
            <a:pPr algn="l"/>
            <a:r>
              <a:rPr lang="sr-Latn-RS" sz="3600" b="1" dirty="0" smtClean="0">
                <a:solidFill>
                  <a:schemeClr val="tx2">
                    <a:lumMod val="60000"/>
                    <a:lumOff val="40000"/>
                  </a:schemeClr>
                </a:solidFill>
                <a:latin typeface="Arial" panose="020B0604020202020204" pitchFamily="34" charset="0"/>
                <a:cs typeface="Arial" panose="020B0604020202020204" pitchFamily="34" charset="0"/>
              </a:rPr>
              <a:t>Ground </a:t>
            </a:r>
            <a:r>
              <a:rPr lang="en-US" sz="3600" b="1" dirty="0" smtClean="0">
                <a:solidFill>
                  <a:schemeClr val="tx2">
                    <a:lumMod val="60000"/>
                    <a:lumOff val="40000"/>
                  </a:schemeClr>
                </a:solidFill>
                <a:latin typeface="Arial" panose="020B0604020202020204" pitchFamily="34" charset="0"/>
                <a:cs typeface="Arial" panose="020B0604020202020204" pitchFamily="34" charset="0"/>
              </a:rPr>
              <a:t>systems</a:t>
            </a:r>
            <a:endParaRPr lang="en-US" sz="3600" b="1"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724556"/>
            <a:ext cx="5159274" cy="373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43" y="3573016"/>
            <a:ext cx="265810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14</a:t>
            </a:fld>
            <a:endParaRPr lang="sr-Latn-RS"/>
          </a:p>
        </p:txBody>
      </p:sp>
      <p:pic>
        <p:nvPicPr>
          <p:cNvPr id="8" name="Picture 5" descr="I:\!_OdbranaPoslednjiDani\gamma_60zen_5km_800x600_left.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9469" y="166728"/>
            <a:ext cx="3456384" cy="25922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3528" y="692696"/>
            <a:ext cx="4248472" cy="7998854"/>
          </a:xfrm>
        </p:spPr>
        <p:txBody>
          <a:bodyPr>
            <a:noAutofit/>
          </a:bodyPr>
          <a:lstStyle/>
          <a:p>
            <a:pPr algn="just"/>
            <a:r>
              <a:rPr lang="en-US" sz="1800" dirty="0" smtClean="0">
                <a:solidFill>
                  <a:schemeClr val="tx1">
                    <a:lumMod val="85000"/>
                    <a:lumOff val="15000"/>
                  </a:schemeClr>
                </a:solidFill>
                <a:latin typeface="Arial" pitchFamily="34" charset="0"/>
                <a:cs typeface="Arial" pitchFamily="34" charset="0"/>
              </a:rPr>
              <a:t>Various me</a:t>
            </a:r>
            <a:r>
              <a:rPr lang="sr-Latn-RS" sz="1800" dirty="0" smtClean="0">
                <a:solidFill>
                  <a:schemeClr val="tx1">
                    <a:lumMod val="85000"/>
                    <a:lumOff val="15000"/>
                  </a:schemeClr>
                </a:solidFill>
                <a:latin typeface="Arial" pitchFamily="34" charset="0"/>
                <a:cs typeface="Arial" pitchFamily="34" charset="0"/>
              </a:rPr>
              <a:t>thods are used to detect CR</a:t>
            </a:r>
            <a:endParaRPr lang="en-US" sz="1800" dirty="0" smtClean="0">
              <a:solidFill>
                <a:schemeClr val="tx1">
                  <a:lumMod val="85000"/>
                  <a:lumOff val="15000"/>
                </a:schemeClr>
              </a:solidFill>
              <a:latin typeface="Arial" pitchFamily="34" charset="0"/>
              <a:cs typeface="Arial" pitchFamily="34" charset="0"/>
            </a:endParaRPr>
          </a:p>
          <a:p>
            <a:pPr algn="just"/>
            <a:r>
              <a:rPr lang="sr-Latn-RS" sz="1800" dirty="0" smtClean="0">
                <a:solidFill>
                  <a:schemeClr val="tx1">
                    <a:lumMod val="85000"/>
                    <a:lumOff val="15000"/>
                  </a:schemeClr>
                </a:solidFill>
                <a:latin typeface="Arial" pitchFamily="34" charset="0"/>
                <a:cs typeface="Arial" pitchFamily="34" charset="0"/>
              </a:rPr>
              <a:t>Some indirect methods includes measurement of concentration of cosmogenic radioisothopes </a:t>
            </a:r>
            <a:r>
              <a:rPr lang="en-US" sz="1800" baseline="30000" dirty="0" smtClean="0">
                <a:solidFill>
                  <a:schemeClr val="tx1">
                    <a:lumMod val="85000"/>
                    <a:lumOff val="15000"/>
                  </a:schemeClr>
                </a:solidFill>
                <a:latin typeface="Arial" pitchFamily="34" charset="0"/>
                <a:cs typeface="Arial" pitchFamily="34" charset="0"/>
              </a:rPr>
              <a:t>10</a:t>
            </a:r>
            <a:r>
              <a:rPr lang="en-US" sz="1800" dirty="0" smtClean="0">
                <a:solidFill>
                  <a:schemeClr val="tx1">
                    <a:lumMod val="85000"/>
                    <a:lumOff val="15000"/>
                  </a:schemeClr>
                </a:solidFill>
                <a:latin typeface="Arial" pitchFamily="34" charset="0"/>
                <a:cs typeface="Arial" pitchFamily="34" charset="0"/>
              </a:rPr>
              <a:t>Ве </a:t>
            </a:r>
            <a:r>
              <a:rPr lang="sr-Latn-RS" sz="1800" dirty="0" smtClean="0">
                <a:solidFill>
                  <a:schemeClr val="tx1">
                    <a:lumMod val="85000"/>
                    <a:lumOff val="15000"/>
                  </a:schemeClr>
                </a:solidFill>
                <a:latin typeface="Arial" pitchFamily="34" charset="0"/>
                <a:cs typeface="Arial" pitchFamily="34" charset="0"/>
              </a:rPr>
              <a:t>and</a:t>
            </a:r>
            <a:r>
              <a:rPr lang="en-US" sz="1800" dirty="0" smtClean="0">
                <a:solidFill>
                  <a:schemeClr val="tx1">
                    <a:lumMod val="85000"/>
                    <a:lumOff val="15000"/>
                  </a:schemeClr>
                </a:solidFill>
                <a:latin typeface="Arial" pitchFamily="34" charset="0"/>
                <a:cs typeface="Arial" pitchFamily="34" charset="0"/>
              </a:rPr>
              <a:t> </a:t>
            </a:r>
            <a:r>
              <a:rPr lang="en-US" sz="1800" baseline="30000" dirty="0" smtClean="0">
                <a:solidFill>
                  <a:schemeClr val="tx1">
                    <a:lumMod val="85000"/>
                    <a:lumOff val="15000"/>
                  </a:schemeClr>
                </a:solidFill>
                <a:latin typeface="Arial" pitchFamily="34" charset="0"/>
                <a:cs typeface="Arial" pitchFamily="34" charset="0"/>
              </a:rPr>
              <a:t>14</a:t>
            </a:r>
            <a:r>
              <a:rPr lang="en-US" sz="1800" dirty="0" smtClean="0">
                <a:solidFill>
                  <a:schemeClr val="tx1">
                    <a:lumMod val="85000"/>
                    <a:lumOff val="15000"/>
                  </a:schemeClr>
                </a:solidFill>
                <a:latin typeface="Arial" pitchFamily="34" charset="0"/>
                <a:cs typeface="Arial" pitchFamily="34" charset="0"/>
              </a:rPr>
              <a:t>С </a:t>
            </a:r>
            <a:r>
              <a:rPr lang="sr-Latn-RS" sz="1800" dirty="0" smtClean="0">
                <a:solidFill>
                  <a:schemeClr val="tx1">
                    <a:lumMod val="85000"/>
                    <a:lumOff val="15000"/>
                  </a:schemeClr>
                </a:solidFill>
                <a:latin typeface="Arial" pitchFamily="34" charset="0"/>
                <a:cs typeface="Arial" pitchFamily="34" charset="0"/>
              </a:rPr>
              <a:t>in a sample</a:t>
            </a:r>
            <a:endParaRPr lang="en-US" sz="1800" dirty="0" smtClean="0">
              <a:solidFill>
                <a:schemeClr val="tx1">
                  <a:lumMod val="85000"/>
                  <a:lumOff val="15000"/>
                </a:schemeClr>
              </a:solidFill>
              <a:latin typeface="Arial" pitchFamily="34" charset="0"/>
              <a:cs typeface="Arial" pitchFamily="34" charset="0"/>
            </a:endParaRPr>
          </a:p>
          <a:p>
            <a:pPr algn="just"/>
            <a:r>
              <a:rPr lang="en-US" sz="1800" dirty="0" smtClean="0">
                <a:solidFill>
                  <a:srgbClr val="FF0000"/>
                </a:solidFill>
                <a:latin typeface="Arial" pitchFamily="34" charset="0"/>
                <a:cs typeface="Arial" pitchFamily="34" charset="0"/>
              </a:rPr>
              <a:t>Neutron monitors </a:t>
            </a:r>
            <a:r>
              <a:rPr lang="en-US" sz="1800" dirty="0" smtClean="0">
                <a:solidFill>
                  <a:schemeClr val="tx1">
                    <a:lumMod val="85000"/>
                    <a:lumOff val="15000"/>
                  </a:schemeClr>
                </a:solidFill>
                <a:latin typeface="Arial" pitchFamily="34" charset="0"/>
                <a:cs typeface="Arial" pitchFamily="34" charset="0"/>
              </a:rPr>
              <a:t>are standard detectors for ground measurements</a:t>
            </a:r>
          </a:p>
          <a:p>
            <a:pPr lvl="1" algn="just"/>
            <a:endParaRPr lang="en-US" sz="600" dirty="0" smtClean="0"/>
          </a:p>
          <a:p>
            <a:pPr algn="just"/>
            <a:endParaRPr lang="en-US" sz="600" dirty="0" smtClean="0"/>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078544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3" y="764704"/>
            <a:ext cx="4248472" cy="2692895"/>
          </a:xfrm>
        </p:spPr>
        <p:txBody>
          <a:bodyPr>
            <a:noAutofit/>
          </a:bodyPr>
          <a:lstStyle/>
          <a:p>
            <a:r>
              <a:rPr lang="en-US" sz="1800" dirty="0">
                <a:latin typeface="Arial" panose="020B0604020202020204" pitchFamily="34" charset="0"/>
                <a:cs typeface="Arial" panose="020B0604020202020204" pitchFamily="34" charset="0"/>
              </a:rPr>
              <a:t>Modulation effects have been studied extensively by the neutron </a:t>
            </a:r>
            <a:r>
              <a:rPr lang="en-US" sz="1800" dirty="0" smtClean="0">
                <a:latin typeface="Arial" panose="020B0604020202020204" pitchFamily="34" charset="0"/>
                <a:cs typeface="Arial" panose="020B0604020202020204" pitchFamily="34" charset="0"/>
              </a:rPr>
              <a:t>monitors</a:t>
            </a:r>
            <a:r>
              <a:rPr lang="sr-Latn-R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sensitive </a:t>
            </a:r>
            <a:r>
              <a:rPr lang="en-US" sz="1800" dirty="0">
                <a:latin typeface="Arial" panose="020B0604020202020204" pitchFamily="34" charset="0"/>
                <a:cs typeface="Arial" panose="020B0604020202020204" pitchFamily="34" charset="0"/>
              </a:rPr>
              <a:t>up to several tens of GeV, depending on their geomagnetic </a:t>
            </a:r>
            <a:r>
              <a:rPr lang="en-US" sz="1800" dirty="0" smtClean="0">
                <a:latin typeface="Arial" panose="020B0604020202020204" pitchFamily="34" charset="0"/>
                <a:cs typeface="Arial" panose="020B0604020202020204" pitchFamily="34" charset="0"/>
              </a:rPr>
              <a:t>location </a:t>
            </a:r>
            <a:r>
              <a:rPr lang="en-US" sz="1800" dirty="0">
                <a:latin typeface="Arial" panose="020B0604020202020204" pitchFamily="34" charset="0"/>
                <a:cs typeface="Arial" panose="020B0604020202020204" pitchFamily="34" charset="0"/>
              </a:rPr>
              <a:t>and atmospheric depth. </a:t>
            </a:r>
            <a:endParaRPr lang="sr-Latn-R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Muon </a:t>
            </a:r>
            <a:r>
              <a:rPr lang="en-US" sz="1800" dirty="0">
                <a:latin typeface="Arial" panose="020B0604020202020204" pitchFamily="34" charset="0"/>
                <a:cs typeface="Arial" panose="020B0604020202020204" pitchFamily="34" charset="0"/>
              </a:rPr>
              <a:t>detectors at ground level are sensitive </a:t>
            </a:r>
            <a:r>
              <a:rPr lang="en-US" sz="1800" dirty="0" smtClean="0">
                <a:latin typeface="Arial" panose="020B0604020202020204" pitchFamily="34" charset="0"/>
                <a:cs typeface="Arial" panose="020B0604020202020204" pitchFamily="34" charset="0"/>
              </a:rPr>
              <a:t>to</a:t>
            </a:r>
            <a:r>
              <a:rPr lang="sr-Latn-R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primary </a:t>
            </a:r>
            <a:r>
              <a:rPr lang="en-US" sz="1800" dirty="0">
                <a:latin typeface="Arial" panose="020B0604020202020204" pitchFamily="34" charset="0"/>
                <a:cs typeface="Arial" panose="020B0604020202020204" pitchFamily="34" charset="0"/>
              </a:rPr>
              <a:t>particles of higher energies than </a:t>
            </a:r>
            <a:r>
              <a:rPr lang="en-US" sz="1800" dirty="0" smtClean="0">
                <a:latin typeface="Arial" panose="020B0604020202020204" pitchFamily="34" charset="0"/>
                <a:cs typeface="Arial" panose="020B0604020202020204" pitchFamily="34" charset="0"/>
              </a:rPr>
              <a:t>NMs.</a:t>
            </a:r>
            <a:endParaRPr lang="sr-Latn-R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Underground </a:t>
            </a:r>
            <a:r>
              <a:rPr lang="en-US" sz="1800" dirty="0">
                <a:latin typeface="Arial" panose="020B0604020202020204" pitchFamily="34" charset="0"/>
                <a:cs typeface="Arial" panose="020B0604020202020204" pitchFamily="34" charset="0"/>
              </a:rPr>
              <a:t>muon </a:t>
            </a:r>
            <a:r>
              <a:rPr lang="en-US" sz="1800" dirty="0" smtClean="0">
                <a:latin typeface="Arial" panose="020B0604020202020204" pitchFamily="34" charset="0"/>
                <a:cs typeface="Arial" panose="020B0604020202020204" pitchFamily="34" charset="0"/>
              </a:rPr>
              <a:t>detectors</a:t>
            </a:r>
            <a:r>
              <a:rPr lang="sr-Latn-R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correspond </a:t>
            </a:r>
            <a:r>
              <a:rPr lang="en-US" sz="1800" dirty="0">
                <a:latin typeface="Arial" panose="020B0604020202020204" pitchFamily="34" charset="0"/>
                <a:cs typeface="Arial" panose="020B0604020202020204" pitchFamily="34" charset="0"/>
              </a:rPr>
              <a:t>to even higher energy primaries. For this reason muon </a:t>
            </a:r>
            <a:r>
              <a:rPr lang="en-US" sz="1800" dirty="0" smtClean="0">
                <a:latin typeface="Arial" panose="020B0604020202020204" pitchFamily="34" charset="0"/>
                <a:cs typeface="Arial" panose="020B0604020202020204" pitchFamily="34" charset="0"/>
              </a:rPr>
              <a:t>observations </a:t>
            </a:r>
            <a:r>
              <a:rPr lang="en-US" sz="1800" dirty="0">
                <a:latin typeface="Arial" panose="020B0604020202020204" pitchFamily="34" charset="0"/>
                <a:cs typeface="Arial" panose="020B0604020202020204" pitchFamily="34" charset="0"/>
              </a:rPr>
              <a:t>complement NM observations in studies of long-term CR variations, </a:t>
            </a:r>
            <a:r>
              <a:rPr lang="en-US" sz="1800" dirty="0" smtClean="0">
                <a:latin typeface="Arial" panose="020B0604020202020204" pitchFamily="34" charset="0"/>
                <a:cs typeface="Arial" panose="020B0604020202020204" pitchFamily="34" charset="0"/>
              </a:rPr>
              <a:t>CR</a:t>
            </a:r>
            <a:r>
              <a:rPr lang="sr-Latn-R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anisotropy and gradients or rigidity spectrum of Forbush decreases</a:t>
            </a:r>
            <a:r>
              <a:rPr lang="sr-Cyrl-RS" sz="1800" dirty="0" smtClean="0">
                <a:solidFill>
                  <a:schemeClr val="tx1">
                    <a:lumMod val="85000"/>
                    <a:lumOff val="15000"/>
                  </a:schemeClr>
                </a:solidFill>
                <a:latin typeface="Arial" panose="020B0604020202020204" pitchFamily="34" charset="0"/>
                <a:cs typeface="Arial" panose="020B0604020202020204" pitchFamily="34" charset="0"/>
              </a:rPr>
              <a:t> </a:t>
            </a:r>
            <a:endParaRPr lang="sr-Cyrl-RS" sz="18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972" y="1052736"/>
            <a:ext cx="4070919" cy="326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107504" y="116632"/>
            <a:ext cx="6264275" cy="419100"/>
          </a:xfrm>
        </p:spPr>
        <p:txBody>
          <a:bodyPr>
            <a:normAutofit fontScale="90000"/>
          </a:bodyPr>
          <a:lstStyle/>
          <a:p>
            <a:pPr algn="l"/>
            <a:r>
              <a:rPr lang="sr-Latn-RS" sz="4000" b="1" dirty="0">
                <a:solidFill>
                  <a:schemeClr val="tx2">
                    <a:lumMod val="60000"/>
                    <a:lumOff val="40000"/>
                  </a:schemeClr>
                </a:solidFill>
                <a:latin typeface="Arial" panose="020B0604020202020204" pitchFamily="34" charset="0"/>
                <a:cs typeface="Arial" panose="020B0604020202020204" pitchFamily="34" charset="0"/>
              </a:rPr>
              <a:t>Ground </a:t>
            </a:r>
            <a:r>
              <a:rPr lang="en-US" sz="4000" b="1" dirty="0">
                <a:solidFill>
                  <a:schemeClr val="tx2">
                    <a:lumMod val="60000"/>
                    <a:lumOff val="40000"/>
                  </a:schemeClr>
                </a:solidFill>
                <a:latin typeface="Arial" panose="020B0604020202020204" pitchFamily="34" charset="0"/>
                <a:cs typeface="Arial" panose="020B0604020202020204" pitchFamily="34" charset="0"/>
              </a:rPr>
              <a:t>systems</a:t>
            </a:r>
            <a:r>
              <a:rPr lang="sr-Latn-RS" sz="1600" dirty="0">
                <a:solidFill>
                  <a:schemeClr val="tx2">
                    <a:lumMod val="60000"/>
                    <a:lumOff val="40000"/>
                  </a:schemeClr>
                </a:solidFill>
                <a:latin typeface="Arial" pitchFamily="34" charset="0"/>
                <a:cs typeface="Arial" pitchFamily="34" charset="0"/>
              </a:rPr>
              <a:t/>
            </a:r>
            <a:br>
              <a:rPr lang="sr-Latn-RS" sz="1600" dirty="0">
                <a:solidFill>
                  <a:schemeClr val="tx2">
                    <a:lumMod val="60000"/>
                    <a:lumOff val="40000"/>
                  </a:schemeClr>
                </a:solidFill>
                <a:latin typeface="Arial" pitchFamily="34" charset="0"/>
                <a:cs typeface="Arial" pitchFamily="34" charset="0"/>
              </a:rPr>
            </a:br>
            <a:endParaRPr lang="sr-Latn-RS" sz="1800" dirty="0">
              <a:solidFill>
                <a:schemeClr val="tx2"/>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15</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124846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91880" cy="562074"/>
          </a:xfrm>
        </p:spPr>
        <p:txBody>
          <a:bodyPr>
            <a:normAutofit/>
          </a:bodyPr>
          <a:lstStyle/>
          <a:p>
            <a:r>
              <a:rPr lang="sr-Latn-RS" sz="2800" dirty="0" smtClean="0">
                <a:solidFill>
                  <a:schemeClr val="tx2">
                    <a:lumMod val="60000"/>
                    <a:lumOff val="40000"/>
                  </a:schemeClr>
                </a:solidFill>
                <a:latin typeface="Arial" panose="020B0604020202020204" pitchFamily="34" charset="0"/>
                <a:cs typeface="Arial" panose="020B0604020202020204" pitchFamily="34" charset="0"/>
              </a:rPr>
              <a:t>The Belgrade group</a:t>
            </a:r>
            <a:endParaRPr lang="sr-Latn-RS" sz="28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512" y="620688"/>
            <a:ext cx="8568952" cy="5976664"/>
          </a:xfrm>
        </p:spPr>
        <p:txBody>
          <a:bodyPr>
            <a:normAutofit/>
          </a:bodyPr>
          <a:lstStyle/>
          <a:p>
            <a:pPr>
              <a:lnSpc>
                <a:spcPct val="100000"/>
              </a:lnSpc>
            </a:pPr>
            <a:r>
              <a:rPr lang="x-none" sz="1600" spc="-1">
                <a:solidFill>
                  <a:schemeClr val="tx1">
                    <a:lumMod val="85000"/>
                    <a:lumOff val="15000"/>
                  </a:schemeClr>
                </a:solidFill>
                <a:uFill>
                  <a:solidFill>
                    <a:srgbClr val="FFFFFF"/>
                  </a:solidFill>
                </a:uFill>
                <a:latin typeface="Arial"/>
                <a:ea typeface="DejaVu Sans"/>
              </a:rPr>
              <a:t>The </a:t>
            </a:r>
            <a:r>
              <a:rPr lang="x-none" sz="1600" b="1" spc="-1">
                <a:solidFill>
                  <a:srgbClr val="FF0000"/>
                </a:solidFill>
                <a:uFill>
                  <a:solidFill>
                    <a:srgbClr val="FFFFFF"/>
                  </a:solidFill>
                </a:uFill>
                <a:latin typeface="Arial"/>
                <a:ea typeface="DejaVu Sans"/>
              </a:rPr>
              <a:t>Institute of Physics Belgrade</a:t>
            </a:r>
            <a:r>
              <a:rPr lang="x-none" sz="1600" spc="-1">
                <a:solidFill>
                  <a:srgbClr val="FF0000"/>
                </a:solidFill>
                <a:uFill>
                  <a:solidFill>
                    <a:srgbClr val="FFFFFF"/>
                  </a:solidFill>
                </a:uFill>
                <a:latin typeface="Arial"/>
                <a:ea typeface="DejaVu Sans"/>
              </a:rPr>
              <a:t> </a:t>
            </a:r>
            <a:r>
              <a:rPr lang="x-none" sz="1600" spc="-1">
                <a:solidFill>
                  <a:schemeClr val="tx1">
                    <a:lumMod val="85000"/>
                    <a:lumOff val="15000"/>
                  </a:schemeClr>
                </a:solidFill>
                <a:uFill>
                  <a:solidFill>
                    <a:srgbClr val="FFFFFF"/>
                  </a:solidFill>
                </a:uFill>
                <a:latin typeface="Arial"/>
                <a:ea typeface="DejaVu Sans"/>
              </a:rPr>
              <a:t>(IPB) </a:t>
            </a:r>
            <a:r>
              <a:rPr lang="x-none" sz="1600" spc="-1">
                <a:solidFill>
                  <a:schemeClr val="tx1">
                    <a:lumMod val="85000"/>
                    <a:lumOff val="15000"/>
                  </a:schemeClr>
                </a:solidFill>
                <a:uFill>
                  <a:solidFill>
                    <a:srgbClr val="FFFFFF"/>
                  </a:solidFill>
                </a:uFill>
                <a:latin typeface="Arial"/>
                <a:ea typeface="Droid Sans Fallback"/>
              </a:rPr>
              <a:t>is the reference institution for research in physics in Serbia. IPB </a:t>
            </a:r>
            <a:r>
              <a:rPr lang="x-none" sz="1600" spc="-1">
                <a:solidFill>
                  <a:schemeClr val="tx1">
                    <a:lumMod val="85000"/>
                    <a:lumOff val="15000"/>
                  </a:schemeClr>
                </a:solidFill>
                <a:uFill>
                  <a:solidFill>
                    <a:srgbClr val="FFFFFF"/>
                  </a:solidFill>
                </a:uFill>
                <a:latin typeface="Arial"/>
                <a:ea typeface="DejaVu Sans"/>
              </a:rPr>
              <a:t>currently employs 120 senior researchers and 80 PhD students and post-doctoral researchers.</a:t>
            </a:r>
            <a:endParaRPr lang="x-none" sz="1600" spc="-1">
              <a:solidFill>
                <a:schemeClr val="tx1">
                  <a:lumMod val="85000"/>
                  <a:lumOff val="15000"/>
                </a:schemeClr>
              </a:solidFill>
              <a:uFill>
                <a:solidFill>
                  <a:srgbClr val="FFFFFF"/>
                </a:solidFill>
              </a:uFill>
              <a:latin typeface="Arial"/>
            </a:endParaRPr>
          </a:p>
          <a:p>
            <a:pPr>
              <a:lnSpc>
                <a:spcPct val="100000"/>
              </a:lnSpc>
            </a:pPr>
            <a:endParaRPr lang="x-none" sz="1600" spc="-1">
              <a:solidFill>
                <a:schemeClr val="tx1">
                  <a:lumMod val="85000"/>
                  <a:lumOff val="15000"/>
                </a:schemeClr>
              </a:solidFill>
              <a:uFill>
                <a:solidFill>
                  <a:srgbClr val="FFFFFF"/>
                </a:solidFill>
              </a:uFill>
              <a:latin typeface="Arial"/>
            </a:endParaRPr>
          </a:p>
          <a:p>
            <a:pPr>
              <a:lnSpc>
                <a:spcPct val="100000"/>
              </a:lnSpc>
            </a:pPr>
            <a:r>
              <a:rPr lang="x-none" sz="1600" spc="-1">
                <a:solidFill>
                  <a:schemeClr val="tx1">
                    <a:lumMod val="85000"/>
                    <a:lumOff val="15000"/>
                  </a:schemeClr>
                </a:solidFill>
                <a:uFill>
                  <a:solidFill>
                    <a:srgbClr val="FFFFFF"/>
                  </a:solidFill>
                </a:uFill>
                <a:latin typeface="Arial"/>
                <a:ea typeface="DejaVu Sans"/>
              </a:rPr>
              <a:t>IPB researchers make up 1% of Serbia’s research sector, producing roughly 10% of the country’s scientific output.</a:t>
            </a:r>
            <a:endParaRPr lang="x-none" sz="1600" spc="-1">
              <a:solidFill>
                <a:schemeClr val="tx1">
                  <a:lumMod val="85000"/>
                  <a:lumOff val="15000"/>
                </a:schemeClr>
              </a:solidFill>
              <a:uFill>
                <a:solidFill>
                  <a:srgbClr val="FFFFFF"/>
                </a:solidFill>
              </a:uFill>
              <a:latin typeface="Arial"/>
            </a:endParaRPr>
          </a:p>
          <a:p>
            <a:pPr>
              <a:lnSpc>
                <a:spcPct val="100000"/>
              </a:lnSpc>
            </a:pPr>
            <a:endParaRPr lang="x-none" sz="1600" spc="-1">
              <a:solidFill>
                <a:schemeClr val="tx1">
                  <a:lumMod val="85000"/>
                  <a:lumOff val="15000"/>
                </a:schemeClr>
              </a:solidFill>
              <a:uFill>
                <a:solidFill>
                  <a:srgbClr val="FFFFFF"/>
                </a:solidFill>
              </a:uFill>
              <a:latin typeface="Arial"/>
            </a:endParaRPr>
          </a:p>
          <a:p>
            <a:pPr>
              <a:lnSpc>
                <a:spcPct val="100000"/>
              </a:lnSpc>
            </a:pPr>
            <a:r>
              <a:rPr lang="x-none" sz="1600" spc="-1">
                <a:solidFill>
                  <a:schemeClr val="tx1">
                    <a:lumMod val="85000"/>
                    <a:lumOff val="15000"/>
                  </a:schemeClr>
                </a:solidFill>
                <a:uFill>
                  <a:solidFill>
                    <a:srgbClr val="FFFFFF"/>
                  </a:solidFill>
                </a:uFill>
                <a:latin typeface="Arial"/>
                <a:ea typeface="DejaVu Sans"/>
              </a:rPr>
              <a:t>IPB leads Serbian participation in international projects and collaborations. The majority of the international collaborations are within the European Research Area (ERA) or with key international research centres such as CERN</a:t>
            </a:r>
            <a:r>
              <a:rPr lang="x-none" sz="1600" spc="-1" smtClean="0">
                <a:solidFill>
                  <a:schemeClr val="tx1">
                    <a:lumMod val="85000"/>
                    <a:lumOff val="15000"/>
                  </a:schemeClr>
                </a:solidFill>
                <a:uFill>
                  <a:solidFill>
                    <a:srgbClr val="FFFFFF"/>
                  </a:solidFill>
                </a:uFill>
                <a:latin typeface="Arial"/>
                <a:ea typeface="DejaVu Sans"/>
              </a:rPr>
              <a:t>.</a:t>
            </a:r>
            <a:endParaRPr lang="sr-Latn-RS" sz="1600" spc="-1" dirty="0" smtClean="0">
              <a:solidFill>
                <a:schemeClr val="tx1">
                  <a:lumMod val="85000"/>
                  <a:lumOff val="15000"/>
                </a:schemeClr>
              </a:solidFill>
              <a:uFill>
                <a:solidFill>
                  <a:srgbClr val="FFFFFF"/>
                </a:solidFill>
              </a:uFill>
              <a:latin typeface="Arial"/>
              <a:ea typeface="DejaVu Sans"/>
            </a:endParaRPr>
          </a:p>
          <a:p>
            <a:pPr>
              <a:lnSpc>
                <a:spcPct val="100000"/>
              </a:lnSpc>
            </a:pPr>
            <a:r>
              <a:rPr lang="en-US" sz="1600" spc="-1" dirty="0">
                <a:solidFill>
                  <a:schemeClr val="tx1">
                    <a:lumMod val="85000"/>
                    <a:lumOff val="15000"/>
                  </a:schemeClr>
                </a:solidFill>
                <a:uFill>
                  <a:solidFill>
                    <a:srgbClr val="FFFFFF"/>
                  </a:solidFill>
                </a:uFill>
                <a:latin typeface="Arial"/>
              </a:rPr>
              <a:t>Particle and nuclear physics research at IPB is conducted through two research groups:</a:t>
            </a:r>
          </a:p>
          <a:p>
            <a:pPr lvl="1"/>
            <a:r>
              <a:rPr lang="en-US" sz="1600" spc="-1" dirty="0">
                <a:solidFill>
                  <a:srgbClr val="FF0000"/>
                </a:solidFill>
                <a:uFill>
                  <a:solidFill>
                    <a:srgbClr val="FFFFFF"/>
                  </a:solidFill>
                </a:uFill>
                <a:latin typeface="Arial"/>
              </a:rPr>
              <a:t>High energy physics group – ATLAS collaboration</a:t>
            </a:r>
          </a:p>
          <a:p>
            <a:pPr lvl="1"/>
            <a:r>
              <a:rPr lang="en-US" sz="1600" spc="-1" dirty="0">
                <a:solidFill>
                  <a:srgbClr val="FF0000"/>
                </a:solidFill>
                <a:uFill>
                  <a:solidFill>
                    <a:srgbClr val="FFFFFF"/>
                  </a:solidFill>
                </a:uFill>
                <a:latin typeface="Arial"/>
              </a:rPr>
              <a:t>Nuclear physics group – cosmic-ray muon measurements, MICE collaboration</a:t>
            </a:r>
          </a:p>
          <a:p>
            <a:pPr>
              <a:lnSpc>
                <a:spcPct val="100000"/>
              </a:lnSpc>
            </a:pPr>
            <a:r>
              <a:rPr lang="en-US" sz="1600" spc="-1" dirty="0">
                <a:solidFill>
                  <a:schemeClr val="tx1">
                    <a:lumMod val="85000"/>
                    <a:lumOff val="15000"/>
                  </a:schemeClr>
                </a:solidFill>
                <a:uFill>
                  <a:solidFill>
                    <a:srgbClr val="FFFFFF"/>
                  </a:solidFill>
                </a:uFill>
                <a:latin typeface="Arial"/>
              </a:rPr>
              <a:t>IPB‘s Scientific computing laboratory is a part of the GRID international infrastructure.</a:t>
            </a:r>
          </a:p>
          <a:p>
            <a:pPr>
              <a:lnSpc>
                <a:spcPct val="100000"/>
              </a:lnSpc>
            </a:pPr>
            <a:r>
              <a:rPr lang="en-US" sz="1600" spc="-1" dirty="0">
                <a:solidFill>
                  <a:schemeClr val="tx1">
                    <a:lumMod val="85000"/>
                    <a:lumOff val="15000"/>
                  </a:schemeClr>
                </a:solidFill>
                <a:uFill>
                  <a:solidFill>
                    <a:srgbClr val="FFFFFF"/>
                  </a:solidFill>
                </a:uFill>
                <a:latin typeface="Arial"/>
              </a:rPr>
              <a:t>IPB also has a well established cooperation with JINR in </a:t>
            </a:r>
            <a:r>
              <a:rPr lang="en-US" sz="1600" spc="-1" dirty="0" err="1">
                <a:solidFill>
                  <a:schemeClr val="tx1">
                    <a:lumMod val="85000"/>
                    <a:lumOff val="15000"/>
                  </a:schemeClr>
                </a:solidFill>
                <a:uFill>
                  <a:solidFill>
                    <a:srgbClr val="FFFFFF"/>
                  </a:solidFill>
                </a:uFill>
                <a:latin typeface="Arial"/>
              </a:rPr>
              <a:t>Dubna</a:t>
            </a:r>
            <a:r>
              <a:rPr lang="en-US" sz="1600" spc="-1" dirty="0">
                <a:solidFill>
                  <a:schemeClr val="tx1">
                    <a:lumMod val="85000"/>
                    <a:lumOff val="15000"/>
                  </a:schemeClr>
                </a:solidFill>
                <a:uFill>
                  <a:solidFill>
                    <a:srgbClr val="FFFFFF"/>
                  </a:solidFill>
                </a:uFill>
                <a:latin typeface="Arial"/>
              </a:rPr>
              <a:t>.</a:t>
            </a:r>
          </a:p>
          <a:p>
            <a:pPr>
              <a:lnSpc>
                <a:spcPct val="100000"/>
              </a:lnSpc>
            </a:pPr>
            <a:endParaRPr lang="x-none" sz="1600" spc="-1">
              <a:solidFill>
                <a:srgbClr val="000000"/>
              </a:solidFill>
              <a:uFill>
                <a:solidFill>
                  <a:srgbClr val="FFFFFF"/>
                </a:solidFill>
              </a:uFill>
              <a:latin typeface="Arial"/>
            </a:endParaRPr>
          </a:p>
          <a:p>
            <a:endParaRPr lang="sr-Latn-RS" dirty="0"/>
          </a:p>
        </p:txBody>
      </p:sp>
      <p:sp>
        <p:nvSpPr>
          <p:cNvPr id="4" name="Slide Number Placeholder 3"/>
          <p:cNvSpPr>
            <a:spLocks noGrp="1"/>
          </p:cNvSpPr>
          <p:nvPr>
            <p:ph type="sldNum" sz="quarter" idx="12"/>
          </p:nvPr>
        </p:nvSpPr>
        <p:spPr/>
        <p:txBody>
          <a:bodyPr/>
          <a:lstStyle/>
          <a:p>
            <a:fld id="{7AFA3E77-31F2-49FE-823D-927AAA83CBF0}" type="slidenum">
              <a:rPr lang="sr-Latn-RS" smtClean="0"/>
              <a:t>16</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862152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noAutofit/>
          </a:bodyPr>
          <a:lstStyle/>
          <a:p>
            <a:pPr algn="l"/>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for nuclear physics</a:t>
            </a:r>
            <a:br>
              <a:rPr lang="sr-Latn-RS" sz="2800" dirty="0" smtClean="0">
                <a:solidFill>
                  <a:schemeClr val="tx2">
                    <a:lumMod val="60000"/>
                    <a:lumOff val="40000"/>
                  </a:schemeClr>
                </a:solidFill>
                <a:latin typeface="Arial" pitchFamily="34" charset="0"/>
                <a:cs typeface="Arial" pitchFamily="34" charset="0"/>
              </a:rPr>
            </a:br>
            <a:r>
              <a:rPr lang="sr-Latn-RS" sz="1600" dirty="0" smtClean="0">
                <a:solidFill>
                  <a:srgbClr val="FFC000"/>
                </a:solidFill>
                <a:latin typeface="Arial" pitchFamily="34" charset="0"/>
                <a:cs typeface="Arial" pitchFamily="34" charset="0"/>
              </a:rPr>
              <a:t>Institute of physics, Belgrade, Serbia</a:t>
            </a:r>
            <a:endParaRPr lang="sr-Latn-RS" sz="1600"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395536" y="700625"/>
            <a:ext cx="8352928" cy="4356484"/>
          </a:xfrm>
        </p:spPr>
        <p:txBody>
          <a:bodyPr>
            <a:noAutofit/>
          </a:bodyPr>
          <a:lstStyle/>
          <a:p>
            <a:pPr algn="just"/>
            <a:r>
              <a:rPr lang="en-US" sz="1800" dirty="0" smtClean="0">
                <a:solidFill>
                  <a:schemeClr val="tx1">
                    <a:lumMod val="85000"/>
                    <a:lumOff val="15000"/>
                  </a:schemeClr>
                </a:solidFill>
                <a:latin typeface="Arial" pitchFamily="34" charset="0"/>
                <a:cs typeface="Arial" pitchFamily="34" charset="0"/>
              </a:rPr>
              <a:t>78 m</a:t>
            </a:r>
            <a:r>
              <a:rPr lang="sr-Latn-RS" sz="1800" dirty="0" smtClean="0">
                <a:solidFill>
                  <a:schemeClr val="tx1">
                    <a:lumMod val="85000"/>
                    <a:lumOff val="15000"/>
                  </a:schemeClr>
                </a:solidFill>
                <a:latin typeface="Arial" pitchFamily="34" charset="0"/>
                <a:cs typeface="Arial" pitchFamily="34" charset="0"/>
              </a:rPr>
              <a:t> a.s.l.</a:t>
            </a:r>
            <a:r>
              <a:rPr lang="sr-Cyrl-RS" sz="1800" dirty="0" smtClean="0">
                <a:solidFill>
                  <a:schemeClr val="tx1">
                    <a:lumMod val="85000"/>
                    <a:lumOff val="15000"/>
                  </a:schemeClr>
                </a:solidFill>
                <a:latin typeface="Arial" pitchFamily="34" charset="0"/>
                <a:cs typeface="Arial" pitchFamily="34" charset="0"/>
              </a:rPr>
              <a:t>,</a:t>
            </a:r>
            <a:r>
              <a:rPr lang="sr-Latn-RS" sz="1800" dirty="0" smtClean="0">
                <a:solidFill>
                  <a:schemeClr val="tx1">
                    <a:lumMod val="85000"/>
                    <a:lumOff val="15000"/>
                  </a:schemeClr>
                </a:solidFill>
                <a:latin typeface="Arial" pitchFamily="34" charset="0"/>
                <a:cs typeface="Arial" pitchFamily="34" charset="0"/>
              </a:rPr>
              <a:t>  Geographic coordinates </a:t>
            </a:r>
            <a:r>
              <a:rPr lang="en-US" sz="1800" dirty="0" smtClean="0">
                <a:solidFill>
                  <a:schemeClr val="tx1">
                    <a:lumMod val="85000"/>
                    <a:lumOff val="15000"/>
                  </a:schemeClr>
                </a:solidFill>
                <a:latin typeface="Arial" pitchFamily="34" charset="0"/>
                <a:cs typeface="Arial" pitchFamily="34" charset="0"/>
              </a:rPr>
              <a:t>44</a:t>
            </a:r>
            <a:r>
              <a:rPr lang="en-US" sz="1800" baseline="30000" dirty="0" smtClean="0">
                <a:solidFill>
                  <a:schemeClr val="tx1">
                    <a:lumMod val="85000"/>
                    <a:lumOff val="15000"/>
                  </a:schemeClr>
                </a:solidFill>
                <a:latin typeface="Arial" pitchFamily="34" charset="0"/>
                <a:cs typeface="Arial" pitchFamily="34" charset="0"/>
              </a:rPr>
              <a:t>o</a:t>
            </a:r>
            <a:r>
              <a:rPr lang="en-US" sz="1800" dirty="0" smtClean="0">
                <a:solidFill>
                  <a:schemeClr val="tx1">
                    <a:lumMod val="85000"/>
                    <a:lumOff val="15000"/>
                  </a:schemeClr>
                </a:solidFill>
                <a:latin typeface="Arial" pitchFamily="34" charset="0"/>
                <a:cs typeface="Arial" pitchFamily="34" charset="0"/>
              </a:rPr>
              <a:t> </a:t>
            </a:r>
            <a:r>
              <a:rPr lang="en-US" sz="1800" dirty="0">
                <a:solidFill>
                  <a:schemeClr val="tx1">
                    <a:lumMod val="85000"/>
                    <a:lumOff val="15000"/>
                  </a:schemeClr>
                </a:solidFill>
                <a:latin typeface="Arial" pitchFamily="34" charset="0"/>
                <a:cs typeface="Arial" pitchFamily="34" charset="0"/>
              </a:rPr>
              <a:t>51’ </a:t>
            </a:r>
            <a:r>
              <a:rPr lang="en-US" sz="1800" dirty="0" smtClean="0">
                <a:solidFill>
                  <a:schemeClr val="tx1">
                    <a:lumMod val="85000"/>
                    <a:lumOff val="15000"/>
                  </a:schemeClr>
                </a:solidFill>
                <a:latin typeface="Arial" pitchFamily="34" charset="0"/>
                <a:cs typeface="Arial" pitchFamily="34" charset="0"/>
              </a:rPr>
              <a:t>N</a:t>
            </a:r>
            <a:r>
              <a:rPr lang="sr-Cyrl-RS" sz="1800" dirty="0" smtClean="0">
                <a:solidFill>
                  <a:schemeClr val="tx1">
                    <a:lumMod val="85000"/>
                    <a:lumOff val="15000"/>
                  </a:schemeClr>
                </a:solidFill>
                <a:latin typeface="Arial" pitchFamily="34" charset="0"/>
                <a:cs typeface="Arial" pitchFamily="34" charset="0"/>
              </a:rPr>
              <a:t>, </a:t>
            </a:r>
            <a:r>
              <a:rPr lang="sr-Latn-RS" sz="1800" dirty="0" smtClean="0">
                <a:solidFill>
                  <a:schemeClr val="tx1">
                    <a:lumMod val="85000"/>
                    <a:lumOff val="15000"/>
                  </a:schemeClr>
                </a:solidFill>
                <a:latin typeface="Arial" pitchFamily="34" charset="0"/>
                <a:cs typeface="Arial" pitchFamily="34" charset="0"/>
              </a:rPr>
              <a:t>20</a:t>
            </a:r>
            <a:r>
              <a:rPr lang="sr-Latn-RS" sz="1800" baseline="30000" dirty="0" smtClean="0">
                <a:solidFill>
                  <a:schemeClr val="tx1">
                    <a:lumMod val="85000"/>
                    <a:lumOff val="15000"/>
                  </a:schemeClr>
                </a:solidFill>
                <a:latin typeface="Arial" pitchFamily="34" charset="0"/>
                <a:cs typeface="Arial" pitchFamily="34" charset="0"/>
              </a:rPr>
              <a:t>o</a:t>
            </a:r>
            <a:r>
              <a:rPr lang="sr-Latn-RS" sz="1800" dirty="0" smtClean="0">
                <a:solidFill>
                  <a:schemeClr val="tx1">
                    <a:lumMod val="85000"/>
                    <a:lumOff val="15000"/>
                  </a:schemeClr>
                </a:solidFill>
                <a:latin typeface="Arial" pitchFamily="34" charset="0"/>
                <a:cs typeface="Arial" pitchFamily="34" charset="0"/>
              </a:rPr>
              <a:t> </a:t>
            </a:r>
            <a:r>
              <a:rPr lang="sr-Latn-RS" sz="1800" dirty="0">
                <a:solidFill>
                  <a:schemeClr val="tx1">
                    <a:lumMod val="85000"/>
                    <a:lumOff val="15000"/>
                  </a:schemeClr>
                </a:solidFill>
                <a:latin typeface="Arial" pitchFamily="34" charset="0"/>
                <a:cs typeface="Arial" pitchFamily="34" charset="0"/>
              </a:rPr>
              <a:t>23’ </a:t>
            </a:r>
            <a:r>
              <a:rPr lang="sr-Latn-RS" sz="1800" dirty="0" smtClean="0">
                <a:solidFill>
                  <a:schemeClr val="tx1">
                    <a:lumMod val="85000"/>
                    <a:lumOff val="15000"/>
                  </a:schemeClr>
                </a:solidFill>
                <a:latin typeface="Arial" pitchFamily="34" charset="0"/>
                <a:cs typeface="Arial" pitchFamily="34" charset="0"/>
              </a:rPr>
              <a:t>E</a:t>
            </a:r>
            <a:endParaRPr lang="sr-Cyrl-RS" sz="1800" dirty="0" smtClean="0">
              <a:solidFill>
                <a:schemeClr val="tx1">
                  <a:lumMod val="85000"/>
                  <a:lumOff val="15000"/>
                </a:schemeClr>
              </a:solidFill>
              <a:latin typeface="Arial" pitchFamily="34" charset="0"/>
              <a:cs typeface="Arial" pitchFamily="34" charset="0"/>
            </a:endParaRPr>
          </a:p>
          <a:p>
            <a:pPr algn="just"/>
            <a:r>
              <a:rPr lang="sr-Latn-RS" sz="1800" dirty="0" smtClean="0">
                <a:solidFill>
                  <a:schemeClr val="tx1">
                    <a:lumMod val="85000"/>
                    <a:lumOff val="15000"/>
                  </a:schemeClr>
                </a:solidFill>
                <a:latin typeface="Arial" pitchFamily="34" charset="0"/>
                <a:cs typeface="Arial" pitchFamily="34" charset="0"/>
              </a:rPr>
              <a:t>Minimal vertical rigidity </a:t>
            </a:r>
            <a:r>
              <a:rPr lang="en-US" sz="1800" dirty="0" smtClean="0">
                <a:solidFill>
                  <a:schemeClr val="tx1">
                    <a:lumMod val="85000"/>
                    <a:lumOff val="15000"/>
                  </a:schemeClr>
                </a:solidFill>
                <a:latin typeface="Arial" pitchFamily="34" charset="0"/>
                <a:cs typeface="Arial" pitchFamily="34" charset="0"/>
              </a:rPr>
              <a:t>5.3 </a:t>
            </a:r>
            <a:r>
              <a:rPr lang="en-US" sz="1800" dirty="0">
                <a:solidFill>
                  <a:schemeClr val="tx1">
                    <a:lumMod val="85000"/>
                    <a:lumOff val="15000"/>
                  </a:schemeClr>
                </a:solidFill>
                <a:latin typeface="Arial" pitchFamily="34" charset="0"/>
                <a:cs typeface="Arial" pitchFamily="34" charset="0"/>
              </a:rPr>
              <a:t>GV. </a:t>
            </a:r>
            <a:r>
              <a:rPr lang="sr-Latn-RS" sz="1800" dirty="0">
                <a:solidFill>
                  <a:schemeClr val="tx1">
                    <a:lumMod val="85000"/>
                    <a:lumOff val="15000"/>
                  </a:schemeClr>
                </a:solidFill>
                <a:latin typeface="Arial" pitchFamily="34" charset="0"/>
                <a:cs typeface="Arial" pitchFamily="34" charset="0"/>
              </a:rPr>
              <a:t> </a:t>
            </a:r>
            <a:endParaRPr lang="sr-Cyrl-RS" sz="1800" dirty="0" smtClean="0">
              <a:solidFill>
                <a:schemeClr val="tx1">
                  <a:lumMod val="85000"/>
                  <a:lumOff val="15000"/>
                </a:schemeClr>
              </a:solidFill>
              <a:latin typeface="Arial" pitchFamily="34" charset="0"/>
              <a:cs typeface="Arial" pitchFamily="34" charset="0"/>
            </a:endParaRPr>
          </a:p>
          <a:p>
            <a:pPr algn="just"/>
            <a:r>
              <a:rPr lang="sr-Latn-RS" sz="1800" dirty="0" smtClean="0">
                <a:solidFill>
                  <a:schemeClr val="tx1">
                    <a:lumMod val="85000"/>
                    <a:lumOff val="15000"/>
                  </a:schemeClr>
                </a:solidFill>
                <a:latin typeface="Arial" pitchFamily="34" charset="0"/>
                <a:cs typeface="Arial" pitchFamily="34" charset="0"/>
              </a:rPr>
              <a:t>Consist of two parts:</a:t>
            </a:r>
          </a:p>
          <a:p>
            <a:pPr lvl="1" algn="just"/>
            <a:r>
              <a:rPr lang="sr-Latn-RS" sz="1400" dirty="0" smtClean="0">
                <a:solidFill>
                  <a:schemeClr val="tx1">
                    <a:lumMod val="85000"/>
                    <a:lumOff val="15000"/>
                  </a:schemeClr>
                </a:solidFill>
                <a:latin typeface="Arial" pitchFamily="34" charset="0"/>
                <a:cs typeface="Arial" pitchFamily="34" charset="0"/>
              </a:rPr>
              <a:t>Ground level (GLL) </a:t>
            </a:r>
            <a:endParaRPr lang="sr-Latn-RS" sz="1400" dirty="0">
              <a:solidFill>
                <a:schemeClr val="tx1">
                  <a:lumMod val="85000"/>
                  <a:lumOff val="15000"/>
                </a:schemeClr>
              </a:solidFill>
              <a:latin typeface="Arial" pitchFamily="34" charset="0"/>
              <a:cs typeface="Arial" pitchFamily="34" charset="0"/>
            </a:endParaRPr>
          </a:p>
          <a:p>
            <a:pPr lvl="1" algn="just"/>
            <a:r>
              <a:rPr lang="sr-Latn-RS" sz="1400" dirty="0" smtClean="0">
                <a:solidFill>
                  <a:schemeClr val="tx1">
                    <a:lumMod val="85000"/>
                    <a:lumOff val="15000"/>
                  </a:schemeClr>
                </a:solidFill>
                <a:latin typeface="Arial" pitchFamily="34" charset="0"/>
                <a:cs typeface="Arial" pitchFamily="34" charset="0"/>
              </a:rPr>
              <a:t>Underground (UL) level, dug in 12m of loess . </a:t>
            </a:r>
            <a:endParaRPr lang="en-US" sz="1800" b="1" dirty="0">
              <a:solidFill>
                <a:schemeClr val="tx1">
                  <a:lumMod val="85000"/>
                  <a:lumOff val="15000"/>
                </a:schemeClr>
              </a:solidFill>
            </a:endParaRPr>
          </a:p>
          <a:p>
            <a:r>
              <a:rPr lang="en-US" sz="1800" dirty="0">
                <a:solidFill>
                  <a:schemeClr val="tx1">
                    <a:lumMod val="85000"/>
                    <a:lumOff val="15000"/>
                  </a:schemeClr>
                </a:solidFill>
              </a:rPr>
              <a:t>Scientific research activities in the LBLNP are in the fields of nuclear and high energy physics. They are related in particular to cosmic-ray physics, nuclear spectroscopy, radon and environmental radiation measurements </a:t>
            </a:r>
          </a:p>
          <a:p>
            <a:pPr algn="just"/>
            <a:endParaRPr lang="en-US" sz="1800" dirty="0">
              <a:solidFill>
                <a:schemeClr val="tx1">
                  <a:lumMod val="85000"/>
                  <a:lumOff val="1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17</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068960"/>
            <a:ext cx="7937728" cy="349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860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noAutofit/>
          </a:bodyPr>
          <a:lstStyle/>
          <a:p>
            <a:pPr algn="l"/>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for nuclear physics</a:t>
            </a:r>
            <a:br>
              <a:rPr lang="sr-Latn-RS" sz="2800" dirty="0" smtClean="0">
                <a:solidFill>
                  <a:schemeClr val="tx2">
                    <a:lumMod val="60000"/>
                    <a:lumOff val="40000"/>
                  </a:schemeClr>
                </a:solidFill>
                <a:latin typeface="Arial" pitchFamily="34" charset="0"/>
                <a:cs typeface="Arial" pitchFamily="34" charset="0"/>
              </a:rPr>
            </a:br>
            <a:r>
              <a:rPr lang="sr-Latn-RS" sz="1600" dirty="0" smtClean="0">
                <a:solidFill>
                  <a:srgbClr val="FFC000"/>
                </a:solidFill>
                <a:latin typeface="Arial" pitchFamily="34" charset="0"/>
                <a:cs typeface="Arial" pitchFamily="34" charset="0"/>
              </a:rPr>
              <a:t>Past activities</a:t>
            </a:r>
            <a:endParaRPr lang="sr-Latn-RS" sz="1600"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395535" y="700625"/>
            <a:ext cx="5040559" cy="4356484"/>
          </a:xfrm>
        </p:spPr>
        <p:txBody>
          <a:bodyPr>
            <a:noAutofit/>
          </a:bodyPr>
          <a:lstStyle/>
          <a:p>
            <a:pPr>
              <a:lnSpc>
                <a:spcPct val="80000"/>
              </a:lnSpc>
            </a:pPr>
            <a:r>
              <a:rPr lang="en-US" sz="1600" dirty="0">
                <a:solidFill>
                  <a:schemeClr val="tx1">
                    <a:lumMod val="85000"/>
                    <a:lumOff val="15000"/>
                  </a:schemeClr>
                </a:solidFill>
                <a:latin typeface="Arial" panose="020B0604020202020204" pitchFamily="34" charset="0"/>
                <a:cs typeface="Arial" panose="020B0604020202020204" pitchFamily="34" charset="0"/>
              </a:rPr>
              <a:t>For the last 25 years we </a:t>
            </a:r>
            <a:r>
              <a:rPr lang="en-US" sz="1600" dirty="0" smtClean="0">
                <a:solidFill>
                  <a:schemeClr val="tx1">
                    <a:lumMod val="85000"/>
                    <a:lumOff val="15000"/>
                  </a:schemeClr>
                </a:solidFill>
                <a:latin typeface="Arial" panose="020B0604020202020204" pitchFamily="34" charset="0"/>
                <a:cs typeface="Arial" panose="020B0604020202020204" pitchFamily="34" charset="0"/>
              </a:rPr>
              <a:t>participated </a:t>
            </a:r>
            <a:r>
              <a:rPr lang="en-US" sz="1600" dirty="0">
                <a:solidFill>
                  <a:schemeClr val="tx1">
                    <a:lumMod val="85000"/>
                    <a:lumOff val="15000"/>
                  </a:schemeClr>
                </a:solidFill>
                <a:latin typeface="Arial" panose="020B0604020202020204" pitchFamily="34" charset="0"/>
                <a:cs typeface="Arial" panose="020B0604020202020204" pitchFamily="34" charset="0"/>
              </a:rPr>
              <a:t>in </a:t>
            </a:r>
            <a:r>
              <a:rPr lang="en-US" sz="1600" dirty="0" smtClean="0">
                <a:solidFill>
                  <a:schemeClr val="tx1">
                    <a:lumMod val="85000"/>
                    <a:lumOff val="15000"/>
                  </a:schemeClr>
                </a:solidFill>
                <a:latin typeface="Arial" panose="020B0604020202020204" pitchFamily="34" charset="0"/>
                <a:cs typeface="Arial" panose="020B0604020202020204" pitchFamily="34" charset="0"/>
              </a:rPr>
              <a:t>the realization of </a:t>
            </a:r>
            <a:r>
              <a:rPr lang="en-US" sz="1600" dirty="0" smtClean="0">
                <a:solidFill>
                  <a:srgbClr val="FF0000"/>
                </a:solidFill>
                <a:latin typeface="Arial" panose="020B0604020202020204" pitchFamily="34" charset="0"/>
                <a:cs typeface="Arial" panose="020B0604020202020204" pitchFamily="34" charset="0"/>
              </a:rPr>
              <a:t>LOREX</a:t>
            </a:r>
            <a:r>
              <a:rPr lang="sr-Latn-RS" sz="1600" dirty="0" smtClean="0">
                <a:solidFill>
                  <a:srgbClr val="FF0000"/>
                </a:solidFill>
                <a:latin typeface="Arial" panose="020B0604020202020204" pitchFamily="34" charset="0"/>
                <a:cs typeface="Arial" panose="020B0604020202020204" pitchFamily="34" charset="0"/>
              </a:rPr>
              <a:t> ( lorandite experiment)</a:t>
            </a:r>
            <a:r>
              <a:rPr lang="en-US" sz="1600" dirty="0" smtClean="0">
                <a:solidFill>
                  <a:schemeClr val="tx1">
                    <a:lumMod val="85000"/>
                    <a:lumOff val="15000"/>
                  </a:schemeClr>
                </a:solidFill>
                <a:latin typeface="Arial" panose="020B0604020202020204" pitchFamily="34" charset="0"/>
                <a:cs typeface="Arial" panose="020B0604020202020204" pitchFamily="34" charset="0"/>
              </a:rPr>
              <a:t>, </a:t>
            </a:r>
            <a:r>
              <a:rPr lang="en-US" sz="1600" dirty="0">
                <a:solidFill>
                  <a:schemeClr val="tx1">
                    <a:lumMod val="85000"/>
                    <a:lumOff val="15000"/>
                  </a:schemeClr>
                </a:solidFill>
                <a:latin typeface="Arial" panose="020B0604020202020204" pitchFamily="34" charset="0"/>
                <a:cs typeface="Arial" panose="020B0604020202020204" pitchFamily="34" charset="0"/>
              </a:rPr>
              <a:t>the only geochemical experiment to determine the average solar neutrino flux over the last 5 million years, via the neutrino capture by </a:t>
            </a:r>
            <a:r>
              <a:rPr lang="en-US" sz="1600" dirty="0" smtClean="0">
                <a:solidFill>
                  <a:schemeClr val="tx1">
                    <a:lumMod val="85000"/>
                    <a:lumOff val="15000"/>
                  </a:schemeClr>
                </a:solidFill>
                <a:latin typeface="Arial" panose="020B0604020202020204" pitchFamily="34" charset="0"/>
                <a:cs typeface="Arial" panose="020B0604020202020204" pitchFamily="34" charset="0"/>
              </a:rPr>
              <a:t>T</a:t>
            </a:r>
            <a:r>
              <a:rPr lang="sr-Latn-RS" sz="1600" dirty="0" smtClean="0">
                <a:solidFill>
                  <a:schemeClr val="tx1">
                    <a:lumMod val="85000"/>
                    <a:lumOff val="15000"/>
                  </a:schemeClr>
                </a:solidFill>
                <a:latin typeface="Arial" panose="020B0604020202020204" pitchFamily="34" charset="0"/>
                <a:cs typeface="Arial" panose="020B0604020202020204" pitchFamily="34" charset="0"/>
              </a:rPr>
              <a:t>ha</a:t>
            </a:r>
            <a:r>
              <a:rPr lang="en-US" sz="1600" dirty="0" smtClean="0">
                <a:solidFill>
                  <a:schemeClr val="tx1">
                    <a:lumMod val="85000"/>
                    <a:lumOff val="15000"/>
                  </a:schemeClr>
                </a:solidFill>
                <a:latin typeface="Arial" panose="020B0604020202020204" pitchFamily="34" charset="0"/>
                <a:cs typeface="Arial" panose="020B0604020202020204" pitchFamily="34" charset="0"/>
              </a:rPr>
              <a:t>l</a:t>
            </a:r>
            <a:r>
              <a:rPr lang="sr-Latn-RS" sz="1600" dirty="0" smtClean="0">
                <a:solidFill>
                  <a:schemeClr val="tx1">
                    <a:lumMod val="85000"/>
                    <a:lumOff val="15000"/>
                  </a:schemeClr>
                </a:solidFill>
                <a:latin typeface="Arial" panose="020B0604020202020204" pitchFamily="34" charset="0"/>
                <a:cs typeface="Arial" panose="020B0604020202020204" pitchFamily="34" charset="0"/>
              </a:rPr>
              <a:t>lium</a:t>
            </a:r>
            <a:r>
              <a:rPr lang="en-US" sz="1600" dirty="0" smtClean="0">
                <a:solidFill>
                  <a:schemeClr val="tx1">
                    <a:lumMod val="85000"/>
                    <a:lumOff val="15000"/>
                  </a:schemeClr>
                </a:solidFill>
                <a:latin typeface="Arial" panose="020B0604020202020204" pitchFamily="34" charset="0"/>
                <a:cs typeface="Arial" panose="020B0604020202020204" pitchFamily="34" charset="0"/>
              </a:rPr>
              <a:t>-205.</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a:lnSpc>
                <a:spcPct val="80000"/>
              </a:lnSpc>
            </a:pPr>
            <a:r>
              <a:rPr lang="en-US" sz="1600" dirty="0" smtClean="0">
                <a:solidFill>
                  <a:schemeClr val="tx1">
                    <a:lumMod val="85000"/>
                    <a:lumOff val="15000"/>
                  </a:schemeClr>
                </a:solidFill>
                <a:latin typeface="Arial" panose="020B0604020202020204" pitchFamily="34" charset="0"/>
                <a:cs typeface="Arial" panose="020B0604020202020204" pitchFamily="34" charset="0"/>
              </a:rPr>
              <a:t>Studying </a:t>
            </a:r>
            <a:r>
              <a:rPr lang="en-US" sz="1600" dirty="0">
                <a:solidFill>
                  <a:schemeClr val="tx1">
                    <a:lumMod val="85000"/>
                    <a:lumOff val="15000"/>
                  </a:schemeClr>
                </a:solidFill>
                <a:latin typeface="Arial" panose="020B0604020202020204" pitchFamily="34" charset="0"/>
                <a:cs typeface="Arial" panose="020B0604020202020204" pitchFamily="34" charset="0"/>
              </a:rPr>
              <a:t>rare nuclear and particle processes </a:t>
            </a:r>
          </a:p>
          <a:p>
            <a:pPr>
              <a:lnSpc>
                <a:spcPct val="80000"/>
              </a:lnSpc>
            </a:pPr>
            <a:r>
              <a:rPr lang="en-US" sz="1600" dirty="0" smtClean="0">
                <a:solidFill>
                  <a:schemeClr val="tx1">
                    <a:lumMod val="85000"/>
                    <a:lumOff val="15000"/>
                  </a:schemeClr>
                </a:solidFill>
                <a:latin typeface="Arial" panose="020B0604020202020204" pitchFamily="34" charset="0"/>
                <a:cs typeface="Arial" panose="020B0604020202020204" pitchFamily="34" charset="0"/>
              </a:rPr>
              <a:t>Comprehensive </a:t>
            </a:r>
            <a:r>
              <a:rPr lang="en-US" sz="1600" dirty="0">
                <a:solidFill>
                  <a:schemeClr val="tx1">
                    <a:lumMod val="85000"/>
                    <a:lumOff val="15000"/>
                  </a:schemeClr>
                </a:solidFill>
                <a:latin typeface="Arial" panose="020B0604020202020204" pitchFamily="34" charset="0"/>
                <a:cs typeface="Arial" panose="020B0604020202020204" pitchFamily="34" charset="0"/>
              </a:rPr>
              <a:t>studies of all components of background in high sensitivity experiments</a:t>
            </a:r>
          </a:p>
          <a:p>
            <a:pPr>
              <a:lnSpc>
                <a:spcPct val="80000"/>
              </a:lnSpc>
            </a:pPr>
            <a:r>
              <a:rPr lang="en-US" sz="1600" dirty="0">
                <a:solidFill>
                  <a:schemeClr val="tx1">
                    <a:lumMod val="85000"/>
                    <a:lumOff val="15000"/>
                  </a:schemeClr>
                </a:solidFill>
                <a:latin typeface="Arial" panose="020B0604020202020204" pitchFamily="34" charset="0"/>
                <a:cs typeface="Arial" panose="020B0604020202020204" pitchFamily="34" charset="0"/>
              </a:rPr>
              <a:t>Cosmic ray muon induced signatures in low-energy detectors</a:t>
            </a:r>
          </a:p>
          <a:p>
            <a:pPr>
              <a:lnSpc>
                <a:spcPct val="80000"/>
              </a:lnSpc>
            </a:pPr>
            <a:r>
              <a:rPr lang="sr-Latn-RS" sz="1600" dirty="0" smtClean="0">
                <a:solidFill>
                  <a:schemeClr val="tx1">
                    <a:lumMod val="85000"/>
                    <a:lumOff val="15000"/>
                  </a:schemeClr>
                </a:solidFill>
                <a:latin typeface="Arial" panose="020B0604020202020204" pitchFamily="34" charset="0"/>
                <a:cs typeface="Arial" panose="020B0604020202020204" pitchFamily="34" charset="0"/>
              </a:rPr>
              <a:t>C</a:t>
            </a:r>
            <a:r>
              <a:rPr lang="en-US" sz="1600" dirty="0" err="1" smtClean="0">
                <a:solidFill>
                  <a:schemeClr val="tx1">
                    <a:lumMod val="85000"/>
                    <a:lumOff val="15000"/>
                  </a:schemeClr>
                </a:solidFill>
                <a:latin typeface="Arial" panose="020B0604020202020204" pitchFamily="34" charset="0"/>
                <a:cs typeface="Arial" panose="020B0604020202020204" pitchFamily="34" charset="0"/>
              </a:rPr>
              <a:t>ontinuous</a:t>
            </a:r>
            <a:r>
              <a:rPr lang="en-US" sz="1600" dirty="0" smtClean="0">
                <a:solidFill>
                  <a:schemeClr val="tx1">
                    <a:lumMod val="85000"/>
                    <a:lumOff val="15000"/>
                  </a:schemeClr>
                </a:solidFill>
                <a:latin typeface="Arial" panose="020B0604020202020204" pitchFamily="34" charset="0"/>
                <a:cs typeface="Arial" panose="020B0604020202020204" pitchFamily="34" charset="0"/>
              </a:rPr>
              <a:t> </a:t>
            </a:r>
            <a:r>
              <a:rPr lang="en-US" sz="1600" dirty="0">
                <a:solidFill>
                  <a:schemeClr val="tx1">
                    <a:lumMod val="85000"/>
                    <a:lumOff val="15000"/>
                  </a:schemeClr>
                </a:solidFill>
                <a:latin typeface="Arial" panose="020B0604020202020204" pitchFamily="34" charset="0"/>
                <a:cs typeface="Arial" panose="020B0604020202020204" pitchFamily="34" charset="0"/>
              </a:rPr>
              <a:t>monitoring of </a:t>
            </a:r>
            <a:r>
              <a:rPr lang="sr-Latn-RS" sz="1600" dirty="0" smtClean="0">
                <a:solidFill>
                  <a:schemeClr val="tx1">
                    <a:lumMod val="85000"/>
                    <a:lumOff val="15000"/>
                  </a:schemeClr>
                </a:solidFill>
                <a:latin typeface="Arial" panose="020B0604020202020204" pitchFamily="34" charset="0"/>
                <a:cs typeface="Arial" panose="020B0604020202020204" pitchFamily="34" charset="0"/>
              </a:rPr>
              <a:t>c</a:t>
            </a:r>
            <a:r>
              <a:rPr lang="en-US" sz="1600" dirty="0" smtClean="0">
                <a:solidFill>
                  <a:schemeClr val="tx1">
                    <a:lumMod val="85000"/>
                    <a:lumOff val="15000"/>
                  </a:schemeClr>
                </a:solidFill>
                <a:latin typeface="Arial" panose="020B0604020202020204" pitchFamily="34" charset="0"/>
                <a:cs typeface="Arial" panose="020B0604020202020204" pitchFamily="34" charset="0"/>
              </a:rPr>
              <a:t>osmic </a:t>
            </a:r>
            <a:r>
              <a:rPr lang="en-US" sz="1600" dirty="0">
                <a:solidFill>
                  <a:schemeClr val="tx1">
                    <a:lumMod val="85000"/>
                    <a:lumOff val="15000"/>
                  </a:schemeClr>
                </a:solidFill>
                <a:latin typeface="Arial" panose="020B0604020202020204" pitchFamily="34" charset="0"/>
                <a:cs typeface="Arial" panose="020B0604020202020204" pitchFamily="34" charset="0"/>
              </a:rPr>
              <a:t>ray muon </a:t>
            </a:r>
            <a:r>
              <a:rPr lang="en-US" sz="1600" dirty="0" smtClean="0">
                <a:solidFill>
                  <a:schemeClr val="tx1">
                    <a:lumMod val="85000"/>
                    <a:lumOff val="15000"/>
                  </a:schemeClr>
                </a:solidFill>
                <a:latin typeface="Arial" panose="020B0604020202020204" pitchFamily="34" charset="0"/>
                <a:cs typeface="Arial" panose="020B0604020202020204" pitchFamily="34" charset="0"/>
              </a:rPr>
              <a:t>intensity</a:t>
            </a:r>
            <a:r>
              <a:rPr lang="sr-Latn-RS" sz="1600" dirty="0" smtClean="0">
                <a:solidFill>
                  <a:schemeClr val="tx1">
                    <a:lumMod val="85000"/>
                    <a:lumOff val="15000"/>
                  </a:schemeClr>
                </a:solidFill>
                <a:latin typeface="Arial" panose="020B0604020202020204" pitchFamily="34" charset="0"/>
                <a:cs typeface="Arial" panose="020B0604020202020204" pitchFamily="34" charset="0"/>
              </a:rPr>
              <a:t> ( from 2002)</a:t>
            </a:r>
            <a:r>
              <a:rPr lang="en-US" sz="1600" dirty="0" smtClean="0">
                <a:solidFill>
                  <a:schemeClr val="tx1">
                    <a:lumMod val="85000"/>
                    <a:lumOff val="15000"/>
                  </a:schemeClr>
                </a:solidFill>
                <a:latin typeface="Arial" panose="020B0604020202020204" pitchFamily="34" charset="0"/>
                <a:cs typeface="Arial" panose="020B0604020202020204" pitchFamily="34" charset="0"/>
              </a:rPr>
              <a:t> </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a:lnSpc>
                <a:spcPct val="80000"/>
              </a:lnSpc>
            </a:pPr>
            <a:r>
              <a:rPr lang="en-US" sz="1600" dirty="0">
                <a:solidFill>
                  <a:schemeClr val="tx1">
                    <a:lumMod val="85000"/>
                    <a:lumOff val="15000"/>
                  </a:schemeClr>
                </a:solidFill>
                <a:latin typeface="Arial" panose="020B0604020202020204" pitchFamily="34" charset="0"/>
                <a:cs typeface="Arial" panose="020B0604020202020204" pitchFamily="34" charset="0"/>
              </a:rPr>
              <a:t>Radon </a:t>
            </a:r>
            <a:r>
              <a:rPr lang="sr-Latn-RS" sz="1600" dirty="0" smtClean="0">
                <a:solidFill>
                  <a:schemeClr val="tx1">
                    <a:lumMod val="85000"/>
                    <a:lumOff val="15000"/>
                  </a:schemeClr>
                </a:solidFill>
                <a:latin typeface="Arial" panose="020B0604020202020204" pitchFamily="34" charset="0"/>
                <a:cs typeface="Arial" panose="020B0604020202020204" pitchFamily="34" charset="0"/>
              </a:rPr>
              <a:t>and enviromental radiation </a:t>
            </a:r>
            <a:r>
              <a:rPr lang="en-US" sz="1600" dirty="0" smtClean="0">
                <a:solidFill>
                  <a:schemeClr val="tx1">
                    <a:lumMod val="85000"/>
                    <a:lumOff val="15000"/>
                  </a:schemeClr>
                </a:solidFill>
                <a:latin typeface="Arial" panose="020B0604020202020204" pitchFamily="34" charset="0"/>
                <a:cs typeface="Arial" panose="020B0604020202020204" pitchFamily="34" charset="0"/>
              </a:rPr>
              <a:t>studies</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a:lnSpc>
                <a:spcPct val="80000"/>
              </a:lnSpc>
            </a:pPr>
            <a:r>
              <a:rPr lang="en-US" sz="1600" dirty="0">
                <a:solidFill>
                  <a:schemeClr val="tx1">
                    <a:lumMod val="85000"/>
                    <a:lumOff val="15000"/>
                  </a:schemeClr>
                </a:solidFill>
                <a:latin typeface="Arial" panose="020B0604020202020204" pitchFamily="34" charset="0"/>
                <a:cs typeface="Arial" panose="020B0604020202020204" pitchFamily="34" charset="0"/>
              </a:rPr>
              <a:t>Neutron induced nuclear </a:t>
            </a:r>
            <a:r>
              <a:rPr lang="en-US" sz="1600" dirty="0" smtClean="0">
                <a:solidFill>
                  <a:schemeClr val="tx1">
                    <a:lumMod val="85000"/>
                    <a:lumOff val="15000"/>
                  </a:schemeClr>
                </a:solidFill>
                <a:latin typeface="Arial" panose="020B0604020202020204" pitchFamily="34" charset="0"/>
                <a:cs typeface="Arial" panose="020B0604020202020204" pitchFamily="34" charset="0"/>
              </a:rPr>
              <a:t>reaction</a:t>
            </a:r>
            <a:endParaRPr lang="sr-Latn-RS" sz="1600" dirty="0" smtClean="0">
              <a:solidFill>
                <a:schemeClr val="tx1">
                  <a:lumMod val="85000"/>
                  <a:lumOff val="15000"/>
                </a:schemeClr>
              </a:solidFill>
              <a:latin typeface="Arial" panose="020B0604020202020204" pitchFamily="34" charset="0"/>
              <a:cs typeface="Arial" panose="020B0604020202020204" pitchFamily="34" charset="0"/>
            </a:endParaRPr>
          </a:p>
          <a:p>
            <a:pPr marL="342900" lvl="1" indent="-342900">
              <a:lnSpc>
                <a:spcPct val="80000"/>
              </a:lnSpc>
              <a:buFont typeface="Arial" pitchFamily="34" charset="0"/>
              <a:buChar char="•"/>
            </a:pPr>
            <a:r>
              <a:rPr lang="en-US" sz="1600" dirty="0" err="1">
                <a:solidFill>
                  <a:schemeClr val="tx1">
                    <a:lumMod val="85000"/>
                    <a:lumOff val="15000"/>
                  </a:schemeClr>
                </a:solidFill>
                <a:latin typeface="Arial" pitchFamily="34" charset="0"/>
                <a:cs typeface="Arial" pitchFamily="34" charset="0"/>
              </a:rPr>
              <a:t>Backgroundless</a:t>
            </a:r>
            <a:r>
              <a:rPr lang="sr-Latn-RS" sz="1600" dirty="0">
                <a:solidFill>
                  <a:schemeClr val="tx1">
                    <a:lumMod val="85000"/>
                    <a:lumOff val="15000"/>
                  </a:schemeClr>
                </a:solidFill>
                <a:latin typeface="Arial" pitchFamily="34" charset="0"/>
                <a:cs typeface="Arial" pitchFamily="34" charset="0"/>
              </a:rPr>
              <a:t> </a:t>
            </a:r>
            <a:r>
              <a:rPr lang="en-US" sz="1600" dirty="0">
                <a:solidFill>
                  <a:schemeClr val="tx1">
                    <a:lumMod val="85000"/>
                    <a:lumOff val="15000"/>
                  </a:schemeClr>
                </a:solidFill>
                <a:latin typeface="Arial" pitchFamily="34" charset="0"/>
                <a:cs typeface="Arial" pitchFamily="34" charset="0"/>
              </a:rPr>
              <a:t>search for element </a:t>
            </a:r>
            <a:r>
              <a:rPr lang="sr-Latn-RS" sz="1600" dirty="0">
                <a:solidFill>
                  <a:schemeClr val="tx1">
                    <a:lumMod val="85000"/>
                    <a:lumOff val="15000"/>
                  </a:schemeClr>
                </a:solidFill>
                <a:latin typeface="Arial" pitchFamily="34" charset="0"/>
                <a:cs typeface="Arial" pitchFamily="34" charset="0"/>
              </a:rPr>
              <a:t> </a:t>
            </a:r>
            <a:r>
              <a:rPr lang="en-US" sz="1600" dirty="0">
                <a:solidFill>
                  <a:schemeClr val="tx1">
                    <a:lumMod val="85000"/>
                    <a:lumOff val="15000"/>
                  </a:schemeClr>
                </a:solidFill>
                <a:latin typeface="Arial" pitchFamily="34" charset="0"/>
                <a:cs typeface="Arial" pitchFamily="34" charset="0"/>
              </a:rPr>
              <a:t>Z-113 (</a:t>
            </a:r>
            <a:r>
              <a:rPr lang="en-US" sz="1600" dirty="0" err="1">
                <a:solidFill>
                  <a:schemeClr val="tx1">
                    <a:lumMod val="85000"/>
                    <a:lumOff val="15000"/>
                  </a:schemeClr>
                </a:solidFill>
                <a:latin typeface="Arial" pitchFamily="34" charset="0"/>
                <a:cs typeface="Arial" pitchFamily="34" charset="0"/>
              </a:rPr>
              <a:t>eka</a:t>
            </a:r>
            <a:r>
              <a:rPr lang="en-US" sz="1600" dirty="0">
                <a:solidFill>
                  <a:schemeClr val="tx1">
                    <a:lumMod val="85000"/>
                    <a:lumOff val="15000"/>
                  </a:schemeClr>
                </a:solidFill>
                <a:latin typeface="Arial" pitchFamily="34" charset="0"/>
                <a:cs typeface="Arial" pitchFamily="34" charset="0"/>
              </a:rPr>
              <a:t>-thallium) </a:t>
            </a:r>
            <a:r>
              <a:rPr lang="sr-Latn-RS" sz="1600" dirty="0">
                <a:solidFill>
                  <a:schemeClr val="tx1">
                    <a:lumMod val="85000"/>
                    <a:lumOff val="15000"/>
                  </a:schemeClr>
                </a:solidFill>
                <a:latin typeface="Arial" pitchFamily="34" charset="0"/>
                <a:cs typeface="Arial" pitchFamily="34" charset="0"/>
              </a:rPr>
              <a:t> </a:t>
            </a:r>
            <a:r>
              <a:rPr lang="en-US" sz="1600" dirty="0">
                <a:solidFill>
                  <a:schemeClr val="tx1">
                    <a:lumMod val="85000"/>
                    <a:lumOff val="15000"/>
                  </a:schemeClr>
                </a:solidFill>
                <a:latin typeface="Arial" pitchFamily="34" charset="0"/>
                <a:cs typeface="Arial" pitchFamily="34" charset="0"/>
              </a:rPr>
              <a:t>in nature</a:t>
            </a:r>
            <a:r>
              <a:rPr lang="sr-Latn-RS" sz="1600" dirty="0">
                <a:solidFill>
                  <a:schemeClr val="tx1">
                    <a:lumMod val="85000"/>
                    <a:lumOff val="15000"/>
                  </a:schemeClr>
                </a:solidFill>
                <a:latin typeface="Arial" pitchFamily="34" charset="0"/>
                <a:cs typeface="Arial" pitchFamily="34" charset="0"/>
              </a:rPr>
              <a:t>: </a:t>
            </a:r>
            <a:r>
              <a:rPr lang="en-US" sz="1600" dirty="0">
                <a:solidFill>
                  <a:schemeClr val="tx1">
                    <a:lumMod val="85000"/>
                    <a:lumOff val="15000"/>
                  </a:schemeClr>
                </a:solidFill>
                <a:latin typeface="Arial" pitchFamily="34" charset="0"/>
                <a:cs typeface="Arial" pitchFamily="34" charset="0"/>
              </a:rPr>
              <a:t>(</a:t>
            </a:r>
            <a:r>
              <a:rPr lang="en-US" sz="1600" dirty="0" err="1">
                <a:solidFill>
                  <a:schemeClr val="tx1">
                    <a:lumMod val="85000"/>
                    <a:lumOff val="15000"/>
                  </a:schemeClr>
                </a:solidFill>
                <a:latin typeface="Arial" pitchFamily="34" charset="0"/>
                <a:cs typeface="Arial" pitchFamily="34" charset="0"/>
              </a:rPr>
              <a:t>conc</a:t>
            </a:r>
            <a:r>
              <a:rPr lang="en-US" sz="1600" dirty="0">
                <a:solidFill>
                  <a:schemeClr val="tx1">
                    <a:lumMod val="85000"/>
                    <a:lumOff val="15000"/>
                  </a:schemeClr>
                </a:solidFill>
                <a:latin typeface="Arial" pitchFamily="34" charset="0"/>
                <a:cs typeface="Arial" pitchFamily="34" charset="0"/>
              </a:rPr>
              <a:t>&lt;e-11g/g </a:t>
            </a:r>
            <a:r>
              <a:rPr lang="sr-Latn-RS" sz="1600" dirty="0">
                <a:solidFill>
                  <a:schemeClr val="tx1">
                    <a:lumMod val="85000"/>
                    <a:lumOff val="15000"/>
                  </a:schemeClr>
                </a:solidFill>
                <a:latin typeface="Arial" pitchFamily="34" charset="0"/>
                <a:cs typeface="Arial" pitchFamily="34" charset="0"/>
              </a:rPr>
              <a:t> </a:t>
            </a:r>
            <a:r>
              <a:rPr lang="en-US" sz="1600" dirty="0">
                <a:solidFill>
                  <a:schemeClr val="tx1">
                    <a:lumMod val="85000"/>
                    <a:lumOff val="15000"/>
                  </a:schemeClr>
                </a:solidFill>
                <a:latin typeface="Arial" pitchFamily="34" charset="0"/>
                <a:cs typeface="Arial" pitchFamily="34" charset="0"/>
              </a:rPr>
              <a:t>at 90%CL</a:t>
            </a:r>
            <a:r>
              <a:rPr lang="en-US" sz="1600" dirty="0" smtClean="0">
                <a:solidFill>
                  <a:schemeClr val="tx1">
                    <a:lumMod val="85000"/>
                    <a:lumOff val="15000"/>
                  </a:schemeClr>
                </a:solidFill>
                <a:latin typeface="Arial" pitchFamily="34" charset="0"/>
                <a:cs typeface="Arial" pitchFamily="34" charset="0"/>
              </a:rPr>
              <a:t>)</a:t>
            </a:r>
            <a:endParaRPr lang="sr-Latn-RS" sz="1600" dirty="0" smtClean="0">
              <a:solidFill>
                <a:schemeClr val="tx1">
                  <a:lumMod val="85000"/>
                  <a:lumOff val="15000"/>
                </a:schemeClr>
              </a:solidFill>
              <a:latin typeface="Arial" pitchFamily="34" charset="0"/>
              <a:cs typeface="Arial" pitchFamily="34" charset="0"/>
            </a:endParaRPr>
          </a:p>
          <a:p>
            <a:pPr marL="342900" lvl="1" indent="-342900">
              <a:lnSpc>
                <a:spcPct val="80000"/>
              </a:lnSpc>
              <a:buFont typeface="Arial" pitchFamily="34" charset="0"/>
              <a:buChar char="•"/>
            </a:pPr>
            <a:r>
              <a:rPr lang="sr-Latn-RS" sz="1600" dirty="0" smtClean="0">
                <a:solidFill>
                  <a:schemeClr val="tx1">
                    <a:lumMod val="85000"/>
                    <a:lumOff val="15000"/>
                  </a:schemeClr>
                </a:solidFill>
                <a:latin typeface="Arial" pitchFamily="34" charset="0"/>
                <a:cs typeface="Arial" pitchFamily="34" charset="0"/>
              </a:rPr>
              <a:t>Plasma focus-fusion machine</a:t>
            </a:r>
            <a:endParaRPr lang="sr-Latn-RS" sz="1600" dirty="0">
              <a:solidFill>
                <a:schemeClr val="tx1">
                  <a:lumMod val="85000"/>
                  <a:lumOff val="15000"/>
                </a:schemeClr>
              </a:solidFill>
              <a:latin typeface="Arial" pitchFamily="34" charset="0"/>
              <a:cs typeface="Arial" pitchFamily="34" charset="0"/>
            </a:endParaRPr>
          </a:p>
          <a:p>
            <a:pPr marL="0" indent="0">
              <a:lnSpc>
                <a:spcPct val="80000"/>
              </a:lnSpc>
              <a:buNone/>
            </a:pP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a:lnSpc>
                <a:spcPct val="80000"/>
              </a:lnSpc>
            </a:pPr>
            <a:r>
              <a:rPr lang="sr-Latn-RS" sz="1600" dirty="0" err="1" smtClean="0">
                <a:solidFill>
                  <a:schemeClr val="tx1">
                    <a:lumMod val="85000"/>
                    <a:lumOff val="15000"/>
                  </a:schemeClr>
                </a:solidFill>
                <a:latin typeface="Arial" panose="020B0604020202020204" pitchFamily="34" charset="0"/>
                <a:cs typeface="Arial" panose="020B0604020202020204" pitchFamily="34" charset="0"/>
              </a:rPr>
              <a:t>e</a:t>
            </a:r>
            <a:r>
              <a:rPr lang="en-US" sz="1600" dirty="0" err="1" smtClean="0">
                <a:solidFill>
                  <a:schemeClr val="tx1">
                    <a:lumMod val="85000"/>
                    <a:lumOff val="15000"/>
                  </a:schemeClr>
                </a:solidFill>
                <a:latin typeface="Arial" panose="020B0604020202020204" pitchFamily="34" charset="0"/>
                <a:cs typeface="Arial" panose="020B0604020202020204" pitchFamily="34" charset="0"/>
              </a:rPr>
              <a:t>tc</a:t>
            </a:r>
            <a:r>
              <a:rPr lang="sr-Latn-RS" sz="1600" dirty="0" smtClean="0">
                <a:solidFill>
                  <a:schemeClr val="tx1">
                    <a:lumMod val="85000"/>
                    <a:lumOff val="15000"/>
                  </a:schemeClr>
                </a:solidFill>
                <a:latin typeface="Arial" panose="020B0604020202020204" pitchFamily="34" charset="0"/>
                <a:cs typeface="Arial" panose="020B0604020202020204" pitchFamily="34" charset="0"/>
              </a:rPr>
              <a:t>...</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marL="342900" lvl="1" indent="-342900" algn="just">
              <a:buFont typeface="Arial" panose="020B0604020202020204" pitchFamily="34" charset="0"/>
              <a:buChar char="•"/>
            </a:pPr>
            <a:endParaRPr lang="sr-Cyrl-RS" sz="1600" dirty="0" smtClean="0">
              <a:solidFill>
                <a:schemeClr val="tx1">
                  <a:lumMod val="85000"/>
                  <a:lumOff val="1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18</a:t>
            </a:fld>
            <a:endParaRPr lang="sr-Latn-R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565" y="1052736"/>
            <a:ext cx="3610893" cy="271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sr-Latn-RS" smtClean="0"/>
              <a:t>Cosmic Ray Workshop,Atlanta 2019</a:t>
            </a:r>
            <a:endParaRPr lang="sr-Latn-RS"/>
          </a:p>
        </p:txBody>
      </p:sp>
      <p:pic>
        <p:nvPicPr>
          <p:cNvPr id="8" name="Picture 5" descr="E:\2009\1 maj\Kug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7463" y="3444653"/>
            <a:ext cx="1803593" cy="296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450973"/>
            <a:ext cx="360997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descr="50% radon gas from the ground, 12%  buildings and the ground, 12% food and drink, 12% cosmic rays, 14% artificial sources - mainly cosmic rays, small amount of nuclear power and weapons test"/>
          <p:cNvPicPr>
            <a:picLocks noChangeAspect="1" noChangeArrowheads="1"/>
          </p:cNvPicPr>
          <p:nvPr/>
        </p:nvPicPr>
        <p:blipFill>
          <a:blip r:embed="rId5"/>
          <a:srcRect/>
          <a:stretch>
            <a:fillRect/>
          </a:stretch>
        </p:blipFill>
        <p:spPr bwMode="auto">
          <a:xfrm>
            <a:off x="1826070" y="4926422"/>
            <a:ext cx="3249787" cy="1481771"/>
          </a:xfrm>
          <a:prstGeom prst="rect">
            <a:avLst/>
          </a:prstGeom>
          <a:noFill/>
          <a:ln w="9525">
            <a:noFill/>
            <a:miter lim="800000"/>
            <a:headEnd/>
            <a:tailEnd/>
          </a:ln>
        </p:spPr>
      </p:pic>
    </p:spTree>
    <p:extLst>
      <p:ext uri="{BB962C8B-B14F-4D97-AF65-F5344CB8AC3E}">
        <p14:creationId xmlns:p14="http://schemas.microsoft.com/office/powerpoint/2010/main" val="424898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noAutofit/>
          </a:bodyPr>
          <a:lstStyle/>
          <a:p>
            <a:pPr algn="l"/>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for nuclear physics</a:t>
            </a:r>
            <a:br>
              <a:rPr lang="sr-Latn-RS" sz="2800" dirty="0" smtClean="0">
                <a:solidFill>
                  <a:schemeClr val="tx2">
                    <a:lumMod val="60000"/>
                    <a:lumOff val="40000"/>
                  </a:schemeClr>
                </a:solidFill>
                <a:latin typeface="Arial" pitchFamily="34" charset="0"/>
                <a:cs typeface="Arial" pitchFamily="34" charset="0"/>
              </a:rPr>
            </a:br>
            <a:r>
              <a:rPr lang="sr-Latn-RS" sz="1600" dirty="0">
                <a:solidFill>
                  <a:srgbClr val="FFC000"/>
                </a:solidFill>
                <a:latin typeface="Arial" pitchFamily="34" charset="0"/>
                <a:cs typeface="Arial" pitchFamily="34" charset="0"/>
              </a:rPr>
              <a:t>R</a:t>
            </a:r>
            <a:r>
              <a:rPr lang="sr-Latn-RS" sz="1600" dirty="0" smtClean="0">
                <a:solidFill>
                  <a:srgbClr val="FFC000"/>
                </a:solidFill>
                <a:latin typeface="Arial" pitchFamily="34" charset="0"/>
                <a:cs typeface="Arial" pitchFamily="34" charset="0"/>
              </a:rPr>
              <a:t>ecent collaborations</a:t>
            </a:r>
            <a:endParaRPr lang="sr-Latn-RS" sz="1600"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395536" y="700625"/>
            <a:ext cx="4680520" cy="4356484"/>
          </a:xfrm>
        </p:spPr>
        <p:txBody>
          <a:bodyPr>
            <a:noAutofit/>
          </a:bodyPr>
          <a:lstStyle/>
          <a:p>
            <a:pPr marL="342900" lvl="1" indent="-342900">
              <a:buFont typeface="Arial" panose="020B0604020202020204" pitchFamily="34" charset="0"/>
              <a:buChar char="•"/>
            </a:pPr>
            <a:r>
              <a:rPr lang="en-US" sz="1600" dirty="0">
                <a:solidFill>
                  <a:schemeClr val="tx1">
                    <a:lumMod val="85000"/>
                    <a:lumOff val="15000"/>
                  </a:schemeClr>
                </a:solidFill>
                <a:latin typeface="Arial" pitchFamily="34" charset="0"/>
                <a:cs typeface="Arial" pitchFamily="34" charset="0"/>
              </a:rPr>
              <a:t>MICE experiment. EU, EUCARD2 (2014-2017). </a:t>
            </a:r>
          </a:p>
          <a:p>
            <a:pPr marL="342900" lvl="1" indent="-342900">
              <a:buFont typeface="Arial" panose="020B0604020202020204" pitchFamily="34" charset="0"/>
              <a:buChar char="•"/>
            </a:pPr>
            <a:r>
              <a:rPr lang="en-US" sz="1600" dirty="0">
                <a:solidFill>
                  <a:schemeClr val="tx1">
                    <a:lumMod val="85000"/>
                    <a:lumOff val="15000"/>
                  </a:schemeClr>
                </a:solidFill>
                <a:latin typeface="Arial" pitchFamily="34" charset="0"/>
                <a:cs typeface="Arial" pitchFamily="34" charset="0"/>
              </a:rPr>
              <a:t>Bilateral project with Belorussia</a:t>
            </a:r>
          </a:p>
          <a:p>
            <a:pPr marL="342900" lvl="1" indent="-342900">
              <a:buFont typeface="Arial" panose="020B0604020202020204" pitchFamily="34" charset="0"/>
              <a:buChar char="•"/>
            </a:pPr>
            <a:r>
              <a:rPr lang="en-US" sz="1600" dirty="0">
                <a:solidFill>
                  <a:schemeClr val="tx1">
                    <a:lumMod val="85000"/>
                    <a:lumOff val="15000"/>
                  </a:schemeClr>
                </a:solidFill>
                <a:latin typeface="Arial" pitchFamily="34" charset="0"/>
                <a:cs typeface="Arial" pitchFamily="34" charset="0"/>
              </a:rPr>
              <a:t>IAEA RER9136: Reducing Public Exposure to Radon by Supporting the Implementation and Further Development of National Strategies </a:t>
            </a:r>
          </a:p>
          <a:p>
            <a:pPr marL="342900" lvl="1" indent="-342900">
              <a:buFont typeface="Arial" panose="020B0604020202020204" pitchFamily="34" charset="0"/>
              <a:buChar char="•"/>
            </a:pPr>
            <a:r>
              <a:rPr lang="en-US" sz="1600" dirty="0">
                <a:solidFill>
                  <a:schemeClr val="tx1">
                    <a:lumMod val="85000"/>
                    <a:lumOff val="15000"/>
                  </a:schemeClr>
                </a:solidFill>
                <a:latin typeface="Arial" pitchFamily="34" charset="0"/>
                <a:cs typeface="Arial" pitchFamily="34" charset="0"/>
              </a:rPr>
              <a:t>Belgium. CHANDA (solving </a:t>
            </a:r>
            <a:r>
              <a:rPr lang="en-US" sz="1600" dirty="0" err="1">
                <a:solidFill>
                  <a:schemeClr val="tx1">
                    <a:lumMod val="85000"/>
                    <a:lumOff val="15000"/>
                  </a:schemeClr>
                </a:solidFill>
                <a:latin typeface="Arial" pitchFamily="34" charset="0"/>
                <a:cs typeface="Arial" pitchFamily="34" charset="0"/>
              </a:rPr>
              <a:t>CHAllenges</a:t>
            </a:r>
            <a:r>
              <a:rPr lang="en-US" sz="1600" dirty="0">
                <a:solidFill>
                  <a:schemeClr val="tx1">
                    <a:lumMod val="85000"/>
                    <a:lumOff val="15000"/>
                  </a:schemeClr>
                </a:solidFill>
                <a:latin typeface="Arial" pitchFamily="34" charset="0"/>
                <a:cs typeface="Arial" pitchFamily="34" charset="0"/>
              </a:rPr>
              <a:t> in Nuclear Data) project. FP7-EURATOM-FISSION program. </a:t>
            </a:r>
          </a:p>
          <a:p>
            <a:pPr marL="342900" lvl="1" indent="-342900">
              <a:buFont typeface="Arial" panose="020B0604020202020204" pitchFamily="34" charset="0"/>
              <a:buChar char="•"/>
            </a:pPr>
            <a:r>
              <a:rPr lang="en-US" sz="1600" dirty="0">
                <a:solidFill>
                  <a:schemeClr val="tx1">
                    <a:lumMod val="85000"/>
                    <a:lumOff val="15000"/>
                  </a:schemeClr>
                </a:solidFill>
                <a:latin typeface="Arial" pitchFamily="34" charset="0"/>
                <a:cs typeface="Arial" pitchFamily="34" charset="0"/>
              </a:rPr>
              <a:t>EUFRAT (European Facilities for Nuclear Reaction and Decay Data Measurements) program. JRC-European Commission: </a:t>
            </a:r>
            <a:br>
              <a:rPr lang="en-US" sz="1600" dirty="0">
                <a:solidFill>
                  <a:schemeClr val="tx1">
                    <a:lumMod val="85000"/>
                    <a:lumOff val="15000"/>
                  </a:schemeClr>
                </a:solidFill>
                <a:latin typeface="Arial" pitchFamily="34" charset="0"/>
                <a:cs typeface="Arial" pitchFamily="34" charset="0"/>
              </a:rPr>
            </a:br>
            <a:r>
              <a:rPr lang="en-US" sz="1600" dirty="0">
                <a:solidFill>
                  <a:schemeClr val="tx1">
                    <a:lumMod val="85000"/>
                    <a:lumOff val="15000"/>
                  </a:schemeClr>
                </a:solidFill>
                <a:latin typeface="Arial" pitchFamily="34" charset="0"/>
                <a:cs typeface="Arial" pitchFamily="34" charset="0"/>
              </a:rPr>
              <a:t>	</a:t>
            </a:r>
            <a:r>
              <a:rPr lang="en-US" sz="1600" dirty="0" smtClean="0">
                <a:solidFill>
                  <a:schemeClr val="tx1">
                    <a:lumMod val="85000"/>
                    <a:lumOff val="15000"/>
                  </a:schemeClr>
                </a:solidFill>
                <a:latin typeface="Arial" pitchFamily="34" charset="0"/>
                <a:cs typeface="Arial" pitchFamily="34" charset="0"/>
              </a:rPr>
              <a:t>1.Prompt-fission gamma   ray</a:t>
            </a:r>
            <a:r>
              <a:rPr lang="en-US" sz="1600" dirty="0">
                <a:solidFill>
                  <a:schemeClr val="tx1">
                    <a:lumMod val="85000"/>
                    <a:lumOff val="15000"/>
                  </a:schemeClr>
                </a:solidFill>
                <a:latin typeface="Arial" pitchFamily="34" charset="0"/>
                <a:cs typeface="Arial" pitchFamily="34" charset="0"/>
              </a:rPr>
              <a:t>  characteristics from the reactions 235U(</a:t>
            </a:r>
            <a:r>
              <a:rPr lang="en-US" sz="1600" dirty="0" err="1">
                <a:solidFill>
                  <a:schemeClr val="tx1">
                    <a:lumMod val="85000"/>
                    <a:lumOff val="15000"/>
                  </a:schemeClr>
                </a:solidFill>
                <a:latin typeface="Arial" pitchFamily="34" charset="0"/>
                <a:cs typeface="Arial" pitchFamily="34" charset="0"/>
              </a:rPr>
              <a:t>n,f</a:t>
            </a:r>
            <a:r>
              <a:rPr lang="en-US" sz="1600" dirty="0">
                <a:solidFill>
                  <a:schemeClr val="tx1">
                    <a:lumMod val="85000"/>
                    <a:lumOff val="15000"/>
                  </a:schemeClr>
                </a:solidFill>
                <a:latin typeface="Arial" pitchFamily="34" charset="0"/>
                <a:cs typeface="Arial" pitchFamily="34" charset="0"/>
              </a:rPr>
              <a:t>) in the resolved </a:t>
            </a:r>
            <a:r>
              <a:rPr lang="en-US" sz="1600" dirty="0" smtClean="0">
                <a:solidFill>
                  <a:schemeClr val="tx1">
                    <a:lumMod val="85000"/>
                    <a:lumOff val="15000"/>
                  </a:schemeClr>
                </a:solidFill>
                <a:latin typeface="Arial" pitchFamily="34" charset="0"/>
                <a:cs typeface="Arial" pitchFamily="34" charset="0"/>
              </a:rPr>
              <a:t>neutron-resonance</a:t>
            </a:r>
            <a:r>
              <a:rPr lang="sr-Latn-RS" sz="1600" dirty="0" smtClean="0">
                <a:solidFill>
                  <a:schemeClr val="tx1">
                    <a:lumMod val="85000"/>
                    <a:lumOff val="15000"/>
                  </a:schemeClr>
                </a:solidFill>
                <a:latin typeface="Arial" pitchFamily="34" charset="0"/>
                <a:cs typeface="Arial" pitchFamily="34" charset="0"/>
              </a:rPr>
              <a:t> </a:t>
            </a:r>
            <a:r>
              <a:rPr lang="en-US" sz="1600" dirty="0" smtClean="0">
                <a:solidFill>
                  <a:schemeClr val="tx1">
                    <a:lumMod val="85000"/>
                    <a:lumOff val="15000"/>
                  </a:schemeClr>
                </a:solidFill>
                <a:latin typeface="Arial" pitchFamily="34" charset="0"/>
                <a:cs typeface="Arial" pitchFamily="34" charset="0"/>
              </a:rPr>
              <a:t>region </a:t>
            </a:r>
            <a:r>
              <a:rPr lang="en-US" sz="1600" dirty="0">
                <a:solidFill>
                  <a:schemeClr val="tx1">
                    <a:lumMod val="85000"/>
                    <a:lumOff val="15000"/>
                  </a:schemeClr>
                </a:solidFill>
                <a:latin typeface="Arial" pitchFamily="34" charset="0"/>
                <a:cs typeface="Arial" pitchFamily="34" charset="0"/>
              </a:rPr>
              <a:t/>
            </a:r>
            <a:br>
              <a:rPr lang="en-US" sz="1600" dirty="0">
                <a:solidFill>
                  <a:schemeClr val="tx1">
                    <a:lumMod val="85000"/>
                    <a:lumOff val="15000"/>
                  </a:schemeClr>
                </a:solidFill>
                <a:latin typeface="Arial" pitchFamily="34" charset="0"/>
                <a:cs typeface="Arial" pitchFamily="34" charset="0"/>
              </a:rPr>
            </a:br>
            <a:r>
              <a:rPr lang="en-US" sz="1600" dirty="0">
                <a:solidFill>
                  <a:schemeClr val="tx1">
                    <a:lumMod val="85000"/>
                    <a:lumOff val="15000"/>
                  </a:schemeClr>
                </a:solidFill>
                <a:latin typeface="Arial" pitchFamily="34" charset="0"/>
                <a:cs typeface="Arial" pitchFamily="34" charset="0"/>
              </a:rPr>
              <a:t>	2. Set up and commissioning of a CeBr3 array as part of the GLADIS hybrid gamma-ray spectrometer. </a:t>
            </a:r>
          </a:p>
          <a:p>
            <a:pPr marL="342900" lvl="1" indent="-342900">
              <a:buFont typeface="Arial" panose="020B0604020202020204" pitchFamily="34" charset="0"/>
              <a:buChar char="•"/>
            </a:pPr>
            <a:endParaRPr lang="sr-Latn-RS" sz="1800" dirty="0" smtClean="0">
              <a:solidFill>
                <a:schemeClr val="tx1">
                  <a:lumMod val="85000"/>
                  <a:lumOff val="15000"/>
                </a:schemeClr>
              </a:solidFill>
              <a:latin typeface="Arial" pitchFamily="34" charset="0"/>
              <a:cs typeface="Arial" pitchFamily="34" charset="0"/>
            </a:endParaRPr>
          </a:p>
          <a:p>
            <a:pPr marL="0" lvl="1" indent="0" algn="just">
              <a:buNone/>
            </a:pPr>
            <a:endParaRPr lang="en-US" sz="1800" dirty="0" smtClean="0">
              <a:solidFill>
                <a:schemeClr val="tx1">
                  <a:lumMod val="85000"/>
                  <a:lumOff val="15000"/>
                </a:schemeClr>
              </a:solidFill>
              <a:latin typeface="Arial" pitchFamily="34" charset="0"/>
              <a:cs typeface="Arial" pitchFamily="34" charset="0"/>
            </a:endParaRPr>
          </a:p>
          <a:p>
            <a:pPr marL="342900" lvl="1" indent="-342900" algn="just">
              <a:buFont typeface="Arial" panose="020B0604020202020204" pitchFamily="34" charset="0"/>
              <a:buChar char="•"/>
            </a:pPr>
            <a:endParaRPr lang="sr-Cyrl-RS" sz="1800" dirty="0" smtClean="0">
              <a:solidFill>
                <a:schemeClr val="tx1">
                  <a:lumMod val="85000"/>
                  <a:lumOff val="1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19</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692696"/>
            <a:ext cx="3810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12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075240" cy="1124744"/>
          </a:xfrm>
        </p:spPr>
        <p:txBody>
          <a:bodyPr>
            <a:noAutofit/>
          </a:bodyPr>
          <a:lstStyle/>
          <a:p>
            <a:pPr algn="l"/>
            <a:r>
              <a:rPr lang="sr-Latn-RS" sz="3600" b="1" dirty="0" smtClean="0">
                <a:solidFill>
                  <a:schemeClr val="tx2">
                    <a:lumMod val="60000"/>
                    <a:lumOff val="40000"/>
                  </a:schemeClr>
                </a:solidFill>
                <a:latin typeface="Arial" pitchFamily="34" charset="0"/>
                <a:cs typeface="Arial" pitchFamily="34" charset="0"/>
              </a:rPr>
              <a:t>Overview</a:t>
            </a:r>
            <a:r>
              <a:rPr lang="sr-Latn-RS" sz="3600" dirty="0" smtClean="0">
                <a:latin typeface="Arial" pitchFamily="34" charset="0"/>
                <a:cs typeface="Arial" pitchFamily="34" charset="0"/>
              </a:rPr>
              <a:t/>
            </a:r>
            <a:br>
              <a:rPr lang="sr-Latn-RS" sz="3600" dirty="0" smtClean="0">
                <a:latin typeface="Arial" pitchFamily="34" charset="0"/>
                <a:cs typeface="Arial" pitchFamily="34" charset="0"/>
              </a:rPr>
            </a:br>
            <a:endParaRPr lang="sr-Latn-RS" sz="3600" dirty="0">
              <a:latin typeface="Arial" pitchFamily="34" charset="0"/>
              <a:cs typeface="Arial" pitchFamily="34" charset="0"/>
            </a:endParaRPr>
          </a:p>
        </p:txBody>
      </p:sp>
      <p:sp>
        <p:nvSpPr>
          <p:cNvPr id="3" name="Content Placeholder 2"/>
          <p:cNvSpPr>
            <a:spLocks noGrp="1"/>
          </p:cNvSpPr>
          <p:nvPr>
            <p:ph idx="1"/>
          </p:nvPr>
        </p:nvSpPr>
        <p:spPr>
          <a:xfrm>
            <a:off x="467544" y="764703"/>
            <a:ext cx="8229600" cy="5469409"/>
          </a:xfrm>
        </p:spPr>
        <p:txBody>
          <a:bodyPr>
            <a:normAutofit fontScale="85000" lnSpcReduction="20000"/>
          </a:bodyPr>
          <a:lstStyle/>
          <a:p>
            <a:r>
              <a:rPr lang="sr-Latn-RS" sz="2400" dirty="0" smtClean="0">
                <a:solidFill>
                  <a:schemeClr val="tx1">
                    <a:lumMod val="75000"/>
                    <a:lumOff val="25000"/>
                  </a:schemeClr>
                </a:solidFill>
                <a:latin typeface="Arial" pitchFamily="34" charset="0"/>
                <a:cs typeface="Arial" pitchFamily="34" charset="0"/>
              </a:rPr>
              <a:t>C</a:t>
            </a:r>
            <a:r>
              <a:rPr lang="en-US" sz="2400" dirty="0" smtClean="0">
                <a:solidFill>
                  <a:schemeClr val="tx1">
                    <a:lumMod val="75000"/>
                    <a:lumOff val="25000"/>
                  </a:schemeClr>
                </a:solidFill>
                <a:latin typeface="Arial" pitchFamily="34" charset="0"/>
                <a:cs typeface="Arial" pitchFamily="34" charset="0"/>
              </a:rPr>
              <a:t>osmic </a:t>
            </a:r>
            <a:r>
              <a:rPr lang="en-US" sz="2400" dirty="0">
                <a:solidFill>
                  <a:schemeClr val="tx1">
                    <a:lumMod val="75000"/>
                    <a:lumOff val="25000"/>
                  </a:schemeClr>
                </a:solidFill>
                <a:latin typeface="Arial" pitchFamily="34" charset="0"/>
                <a:cs typeface="Arial" pitchFamily="34" charset="0"/>
              </a:rPr>
              <a:t>rays</a:t>
            </a:r>
          </a:p>
          <a:p>
            <a:r>
              <a:rPr lang="sr-Latn-RS" sz="2400" dirty="0" smtClean="0">
                <a:solidFill>
                  <a:schemeClr val="tx1">
                    <a:lumMod val="75000"/>
                    <a:lumOff val="25000"/>
                  </a:schemeClr>
                </a:solidFill>
                <a:latin typeface="Arial" pitchFamily="34" charset="0"/>
                <a:cs typeface="Arial" pitchFamily="34" charset="0"/>
              </a:rPr>
              <a:t>Transport through heliosphere</a:t>
            </a:r>
          </a:p>
          <a:p>
            <a:r>
              <a:rPr lang="sr-Latn-RS" sz="2400" dirty="0" smtClean="0">
                <a:solidFill>
                  <a:schemeClr val="tx1">
                    <a:lumMod val="75000"/>
                    <a:lumOff val="25000"/>
                  </a:schemeClr>
                </a:solidFill>
                <a:latin typeface="Arial" pitchFamily="34" charset="0"/>
                <a:cs typeface="Arial" pitchFamily="34" charset="0"/>
              </a:rPr>
              <a:t>Transport through </a:t>
            </a:r>
            <a:r>
              <a:rPr lang="en-US" sz="2400" dirty="0" smtClean="0">
                <a:solidFill>
                  <a:schemeClr val="tx1">
                    <a:lumMod val="75000"/>
                    <a:lumOff val="25000"/>
                  </a:schemeClr>
                </a:solidFill>
                <a:latin typeface="Arial" pitchFamily="34" charset="0"/>
                <a:cs typeface="Arial" pitchFamily="34" charset="0"/>
              </a:rPr>
              <a:t>geomagnetic </a:t>
            </a:r>
            <a:r>
              <a:rPr lang="en-US" sz="2400" dirty="0">
                <a:solidFill>
                  <a:schemeClr val="tx1">
                    <a:lumMod val="75000"/>
                    <a:lumOff val="25000"/>
                  </a:schemeClr>
                </a:solidFill>
                <a:latin typeface="Arial" pitchFamily="34" charset="0"/>
                <a:cs typeface="Arial" pitchFamily="34" charset="0"/>
              </a:rPr>
              <a:t>field</a:t>
            </a:r>
          </a:p>
          <a:p>
            <a:r>
              <a:rPr lang="sr-Latn-RS" sz="2400" dirty="0">
                <a:solidFill>
                  <a:schemeClr val="tx1">
                    <a:lumMod val="75000"/>
                    <a:lumOff val="25000"/>
                  </a:schemeClr>
                </a:solidFill>
                <a:latin typeface="Arial" pitchFamily="34" charset="0"/>
                <a:cs typeface="Arial" pitchFamily="34" charset="0"/>
              </a:rPr>
              <a:t>I</a:t>
            </a:r>
            <a:r>
              <a:rPr lang="en-US" sz="2400" dirty="0" smtClean="0">
                <a:solidFill>
                  <a:schemeClr val="tx1">
                    <a:lumMod val="75000"/>
                    <a:lumOff val="25000"/>
                  </a:schemeClr>
                </a:solidFill>
                <a:latin typeface="Arial" pitchFamily="34" charset="0"/>
                <a:cs typeface="Arial" pitchFamily="34" charset="0"/>
              </a:rPr>
              <a:t>nteraction </a:t>
            </a:r>
            <a:r>
              <a:rPr lang="en-US" sz="2400" dirty="0">
                <a:solidFill>
                  <a:schemeClr val="tx1">
                    <a:lumMod val="75000"/>
                    <a:lumOff val="25000"/>
                  </a:schemeClr>
                </a:solidFill>
                <a:latin typeface="Arial" pitchFamily="34" charset="0"/>
                <a:cs typeface="Arial" pitchFamily="34" charset="0"/>
              </a:rPr>
              <a:t>with atmosphere</a:t>
            </a:r>
          </a:p>
          <a:p>
            <a:r>
              <a:rPr lang="sr-Latn-RS" sz="2400" dirty="0" smtClean="0">
                <a:solidFill>
                  <a:schemeClr val="tx1">
                    <a:lumMod val="75000"/>
                    <a:lumOff val="25000"/>
                  </a:schemeClr>
                </a:solidFill>
                <a:latin typeface="Arial" pitchFamily="34" charset="0"/>
                <a:cs typeface="Arial" pitchFamily="34" charset="0"/>
              </a:rPr>
              <a:t>Detection </a:t>
            </a:r>
            <a:r>
              <a:rPr lang="en-US" sz="2400" dirty="0" smtClean="0">
                <a:solidFill>
                  <a:schemeClr val="tx1">
                    <a:lumMod val="75000"/>
                    <a:lumOff val="25000"/>
                  </a:schemeClr>
                </a:solidFill>
                <a:latin typeface="Arial" pitchFamily="34" charset="0"/>
                <a:cs typeface="Arial" pitchFamily="34" charset="0"/>
              </a:rPr>
              <a:t>of </a:t>
            </a:r>
            <a:r>
              <a:rPr lang="en-US" sz="2400" dirty="0">
                <a:solidFill>
                  <a:schemeClr val="tx1">
                    <a:lumMod val="75000"/>
                    <a:lumOff val="25000"/>
                  </a:schemeClr>
                </a:solidFill>
                <a:latin typeface="Arial" pitchFamily="34" charset="0"/>
                <a:cs typeface="Arial" pitchFamily="34" charset="0"/>
              </a:rPr>
              <a:t>cosmic </a:t>
            </a:r>
            <a:r>
              <a:rPr lang="en-US" sz="2400" dirty="0" smtClean="0">
                <a:solidFill>
                  <a:schemeClr val="tx1">
                    <a:lumMod val="75000"/>
                    <a:lumOff val="25000"/>
                  </a:schemeClr>
                </a:solidFill>
                <a:latin typeface="Arial" pitchFamily="34" charset="0"/>
                <a:cs typeface="Arial" pitchFamily="34" charset="0"/>
              </a:rPr>
              <a:t>rays</a:t>
            </a:r>
          </a:p>
          <a:p>
            <a:r>
              <a:rPr lang="sr-Latn-RS" sz="2400" dirty="0" smtClean="0">
                <a:solidFill>
                  <a:schemeClr val="tx1">
                    <a:lumMod val="85000"/>
                    <a:lumOff val="15000"/>
                  </a:schemeClr>
                </a:solidFill>
                <a:latin typeface="Arial" pitchFamily="34" charset="0"/>
                <a:cs typeface="Arial" pitchFamily="34" charset="0"/>
              </a:rPr>
              <a:t>The Belgrade group</a:t>
            </a:r>
          </a:p>
          <a:p>
            <a:r>
              <a:rPr lang="en-US" sz="2400" dirty="0" smtClean="0">
                <a:solidFill>
                  <a:schemeClr val="tx1">
                    <a:lumMod val="85000"/>
                    <a:lumOff val="15000"/>
                  </a:schemeClr>
                </a:solidFill>
                <a:latin typeface="Arial" pitchFamily="34" charset="0"/>
                <a:cs typeface="Arial" pitchFamily="34" charset="0"/>
              </a:rPr>
              <a:t>Low-background laboratory</a:t>
            </a:r>
            <a:endParaRPr lang="sr-Latn-RS" sz="2400" dirty="0" smtClean="0">
              <a:solidFill>
                <a:schemeClr val="tx1">
                  <a:lumMod val="85000"/>
                  <a:lumOff val="15000"/>
                </a:schemeClr>
              </a:solidFill>
              <a:latin typeface="Arial" pitchFamily="34" charset="0"/>
              <a:cs typeface="Arial" pitchFamily="34" charset="0"/>
            </a:endParaRPr>
          </a:p>
          <a:p>
            <a:r>
              <a:rPr lang="sr-Latn-RS" sz="2400" dirty="0" smtClean="0">
                <a:solidFill>
                  <a:schemeClr val="tx1">
                    <a:lumMod val="85000"/>
                    <a:lumOff val="15000"/>
                  </a:schemeClr>
                </a:solidFill>
                <a:latin typeface="Arial" pitchFamily="34" charset="0"/>
                <a:cs typeface="Arial" pitchFamily="34" charset="0"/>
              </a:rPr>
              <a:t>Past activities</a:t>
            </a:r>
          </a:p>
          <a:p>
            <a:r>
              <a:rPr lang="sr-Latn-RS" sz="2400" dirty="0" smtClean="0">
                <a:solidFill>
                  <a:schemeClr val="tx1">
                    <a:lumMod val="85000"/>
                    <a:lumOff val="15000"/>
                  </a:schemeClr>
                </a:solidFill>
                <a:latin typeface="Arial" pitchFamily="34" charset="0"/>
                <a:cs typeface="Arial" pitchFamily="34" charset="0"/>
              </a:rPr>
              <a:t>Cosmic rays physics at Low</a:t>
            </a:r>
            <a:r>
              <a:rPr lang="en-US" sz="2400" dirty="0" smtClean="0">
                <a:solidFill>
                  <a:schemeClr val="tx1">
                    <a:lumMod val="85000"/>
                    <a:lumOff val="15000"/>
                  </a:schemeClr>
                </a:solidFill>
                <a:latin typeface="Arial" pitchFamily="34" charset="0"/>
                <a:cs typeface="Arial" pitchFamily="34" charset="0"/>
              </a:rPr>
              <a:t>-background </a:t>
            </a:r>
            <a:r>
              <a:rPr lang="sr-Latn-RS" sz="2400" dirty="0" smtClean="0">
                <a:solidFill>
                  <a:schemeClr val="tx1">
                    <a:lumMod val="85000"/>
                    <a:lumOff val="15000"/>
                  </a:schemeClr>
                </a:solidFill>
                <a:latin typeface="Arial" pitchFamily="34" charset="0"/>
                <a:cs typeface="Arial" pitchFamily="34" charset="0"/>
              </a:rPr>
              <a:t>lab</a:t>
            </a:r>
            <a:endParaRPr lang="en-US" sz="2400" dirty="0" smtClean="0">
              <a:solidFill>
                <a:schemeClr val="tx1">
                  <a:lumMod val="85000"/>
                  <a:lumOff val="15000"/>
                </a:schemeClr>
              </a:solidFill>
              <a:latin typeface="Arial" pitchFamily="34" charset="0"/>
              <a:cs typeface="Arial" pitchFamily="34" charset="0"/>
            </a:endParaRPr>
          </a:p>
          <a:p>
            <a:r>
              <a:rPr lang="sr-Latn-RS" sz="2400" dirty="0" smtClean="0">
                <a:solidFill>
                  <a:schemeClr val="tx1">
                    <a:lumMod val="85000"/>
                    <a:lumOff val="15000"/>
                  </a:schemeClr>
                </a:solidFill>
                <a:latin typeface="Arial" pitchFamily="34" charset="0"/>
                <a:cs typeface="Arial" pitchFamily="34" charset="0"/>
              </a:rPr>
              <a:t>Measurement of solar activity</a:t>
            </a:r>
          </a:p>
          <a:p>
            <a:pPr lvl="1"/>
            <a:r>
              <a:rPr lang="sr-Latn-RS" sz="2000" dirty="0" smtClean="0">
                <a:solidFill>
                  <a:schemeClr val="tx1">
                    <a:lumMod val="85000"/>
                    <a:lumOff val="15000"/>
                  </a:schemeClr>
                </a:solidFill>
                <a:latin typeface="Arial" pitchFamily="34" charset="0"/>
                <a:cs typeface="Arial" pitchFamily="34" charset="0"/>
              </a:rPr>
              <a:t>Comparison between ground detectors</a:t>
            </a:r>
          </a:p>
          <a:p>
            <a:pPr lvl="1"/>
            <a:r>
              <a:rPr lang="en-US" sz="2000" dirty="0" smtClean="0">
                <a:solidFill>
                  <a:schemeClr val="tx1">
                    <a:lumMod val="85000"/>
                    <a:lumOff val="15000"/>
                  </a:schemeClr>
                </a:solidFill>
                <a:latin typeface="Arial" pitchFamily="34" charset="0"/>
                <a:cs typeface="Arial" pitchFamily="34" charset="0"/>
              </a:rPr>
              <a:t>Comparison with satellite</a:t>
            </a:r>
            <a:endParaRPr lang="sr-Latn-RS" sz="2000" dirty="0" smtClean="0">
              <a:solidFill>
                <a:schemeClr val="tx1">
                  <a:lumMod val="85000"/>
                  <a:lumOff val="15000"/>
                </a:schemeClr>
              </a:solidFill>
              <a:latin typeface="Arial" pitchFamily="34" charset="0"/>
              <a:cs typeface="Arial" pitchFamily="34" charset="0"/>
            </a:endParaRPr>
          </a:p>
          <a:p>
            <a:r>
              <a:rPr lang="en-US" sz="2400" dirty="0">
                <a:solidFill>
                  <a:schemeClr val="tx1">
                    <a:lumMod val="85000"/>
                    <a:lumOff val="15000"/>
                  </a:schemeClr>
                </a:solidFill>
                <a:latin typeface="Arial" pitchFamily="34" charset="0"/>
                <a:cs typeface="Arial" pitchFamily="34" charset="0"/>
              </a:rPr>
              <a:t>Muons and temperature of the </a:t>
            </a:r>
            <a:r>
              <a:rPr lang="en-US" sz="2400" dirty="0" smtClean="0">
                <a:solidFill>
                  <a:schemeClr val="tx1">
                    <a:lumMod val="85000"/>
                    <a:lumOff val="15000"/>
                  </a:schemeClr>
                </a:solidFill>
                <a:latin typeface="Arial" pitchFamily="34" charset="0"/>
                <a:cs typeface="Arial" pitchFamily="34" charset="0"/>
              </a:rPr>
              <a:t>atmosphere</a:t>
            </a:r>
          </a:p>
          <a:p>
            <a:r>
              <a:rPr lang="en-US" sz="2400" dirty="0" smtClean="0">
                <a:solidFill>
                  <a:schemeClr val="tx1">
                    <a:lumMod val="85000"/>
                    <a:lumOff val="15000"/>
                  </a:schemeClr>
                </a:solidFill>
                <a:latin typeface="Arial" pitchFamily="34" charset="0"/>
                <a:cs typeface="Arial" pitchFamily="34" charset="0"/>
              </a:rPr>
              <a:t>Cloudiness and CR</a:t>
            </a:r>
          </a:p>
          <a:p>
            <a:r>
              <a:rPr lang="en-US" sz="2400" dirty="0" smtClean="0">
                <a:solidFill>
                  <a:schemeClr val="tx1">
                    <a:lumMod val="85000"/>
                    <a:lumOff val="15000"/>
                  </a:schemeClr>
                </a:solidFill>
                <a:latin typeface="Arial" pitchFamily="34" charset="0"/>
                <a:cs typeface="Arial" pitchFamily="34" charset="0"/>
              </a:rPr>
              <a:t>Small </a:t>
            </a:r>
            <a:r>
              <a:rPr lang="en-US" sz="2400" dirty="0" err="1" smtClean="0">
                <a:solidFill>
                  <a:schemeClr val="tx1">
                    <a:lumMod val="85000"/>
                    <a:lumOff val="15000"/>
                  </a:schemeClr>
                </a:solidFill>
                <a:latin typeface="Arial" pitchFamily="34" charset="0"/>
                <a:cs typeface="Arial" pitchFamily="34" charset="0"/>
              </a:rPr>
              <a:t>arduino</a:t>
            </a:r>
            <a:r>
              <a:rPr lang="en-US" sz="2400" dirty="0" smtClean="0">
                <a:solidFill>
                  <a:schemeClr val="tx1">
                    <a:lumMod val="85000"/>
                    <a:lumOff val="15000"/>
                  </a:schemeClr>
                </a:solidFill>
                <a:latin typeface="Arial" pitchFamily="34" charset="0"/>
                <a:cs typeface="Arial" pitchFamily="34" charset="0"/>
              </a:rPr>
              <a:t> detector</a:t>
            </a:r>
            <a:endParaRPr lang="sr-Latn-RS" sz="2400" dirty="0" smtClean="0">
              <a:solidFill>
                <a:schemeClr val="tx1">
                  <a:lumMod val="85000"/>
                  <a:lumOff val="15000"/>
                </a:schemeClr>
              </a:solidFill>
              <a:latin typeface="Arial" pitchFamily="34" charset="0"/>
              <a:cs typeface="Arial" pitchFamily="34" charset="0"/>
            </a:endParaRPr>
          </a:p>
          <a:p>
            <a:r>
              <a:rPr lang="sr-Latn-RS" sz="2400" dirty="0" smtClean="0">
                <a:solidFill>
                  <a:schemeClr val="tx1">
                    <a:lumMod val="85000"/>
                    <a:lumOff val="15000"/>
                  </a:schemeClr>
                </a:solidFill>
                <a:latin typeface="Arial" pitchFamily="34" charset="0"/>
                <a:cs typeface="Arial" pitchFamily="34" charset="0"/>
              </a:rPr>
              <a:t>Plans for future</a:t>
            </a:r>
          </a:p>
          <a:p>
            <a:r>
              <a:rPr lang="sr-Latn-RS" sz="2400" dirty="0" smtClean="0">
                <a:solidFill>
                  <a:schemeClr val="tx1">
                    <a:lumMod val="75000"/>
                    <a:lumOff val="25000"/>
                  </a:schemeClr>
                </a:solidFill>
                <a:latin typeface="Arial" pitchFamily="34" charset="0"/>
                <a:cs typeface="Arial" pitchFamily="34" charset="0"/>
              </a:rPr>
              <a:t>Conclusion</a:t>
            </a:r>
            <a:endParaRPr lang="en-US" sz="2400" dirty="0">
              <a:solidFill>
                <a:schemeClr val="tx1">
                  <a:lumMod val="75000"/>
                  <a:lumOff val="2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2</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
        <p:nvSpPr>
          <p:cNvPr id="7" name="TextBox 6"/>
          <p:cNvSpPr txBox="1"/>
          <p:nvPr/>
        </p:nvSpPr>
        <p:spPr>
          <a:xfrm>
            <a:off x="2051720" y="6381328"/>
            <a:ext cx="184731" cy="369332"/>
          </a:xfrm>
          <a:prstGeom prst="rect">
            <a:avLst/>
          </a:prstGeom>
          <a:noFill/>
        </p:spPr>
        <p:txBody>
          <a:bodyPr wrap="none" rtlCol="0">
            <a:spAutoFit/>
          </a:bodyPr>
          <a:lstStyle/>
          <a:p>
            <a:endParaRPr lang="sr-Latn-RS" dirty="0"/>
          </a:p>
        </p:txBody>
      </p:sp>
    </p:spTree>
    <p:extLst>
      <p:ext uri="{BB962C8B-B14F-4D97-AF65-F5344CB8AC3E}">
        <p14:creationId xmlns:p14="http://schemas.microsoft.com/office/powerpoint/2010/main" val="304493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noAutofit/>
          </a:bodyPr>
          <a:lstStyle/>
          <a:p>
            <a:pPr algn="l"/>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for nuclear physics</a:t>
            </a:r>
            <a:br>
              <a:rPr lang="sr-Latn-RS" sz="2800" dirty="0" smtClean="0">
                <a:solidFill>
                  <a:schemeClr val="tx2">
                    <a:lumMod val="60000"/>
                    <a:lumOff val="40000"/>
                  </a:schemeClr>
                </a:solidFill>
                <a:latin typeface="Arial" pitchFamily="34" charset="0"/>
                <a:cs typeface="Arial" pitchFamily="34" charset="0"/>
              </a:rPr>
            </a:br>
            <a:r>
              <a:rPr lang="en-US" sz="1600" dirty="0">
                <a:solidFill>
                  <a:srgbClr val="FFC000"/>
                </a:solidFill>
                <a:latin typeface="Arial" pitchFamily="34" charset="0"/>
                <a:cs typeface="Arial" pitchFamily="34" charset="0"/>
              </a:rPr>
              <a:t>Experience in high energy physics</a:t>
            </a:r>
            <a:endParaRPr lang="sr-Latn-RS" sz="1600"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395536" y="700625"/>
            <a:ext cx="6984776" cy="4356484"/>
          </a:xfrm>
        </p:spPr>
        <p:txBody>
          <a:bodyPr>
            <a:noAutofit/>
          </a:bodyPr>
          <a:lstStyle/>
          <a:p>
            <a:pPr marL="216000" indent="-214560">
              <a:lnSpc>
                <a:spcPct val="100000"/>
              </a:lnSpc>
              <a:buClr>
                <a:srgbClr val="000000"/>
              </a:buClr>
              <a:buSzPct val="45000"/>
              <a:buFont typeface="Wingdings" charset="2"/>
              <a:buChar char=""/>
            </a:pPr>
            <a:r>
              <a:rPr lang="x-none" sz="1800" spc="-1">
                <a:solidFill>
                  <a:schemeClr val="tx1">
                    <a:lumMod val="85000"/>
                    <a:lumOff val="15000"/>
                  </a:schemeClr>
                </a:solidFill>
                <a:uFill>
                  <a:solidFill>
                    <a:srgbClr val="FFFFFF"/>
                  </a:solidFill>
                </a:uFill>
                <a:latin typeface="Arial"/>
                <a:ea typeface="Droid Sans Fallback"/>
              </a:rPr>
              <a:t>CMS experiment at CERN, 2003-2010</a:t>
            </a:r>
            <a:endParaRPr lang="x-none" sz="1800" spc="-1">
              <a:solidFill>
                <a:schemeClr val="tx1">
                  <a:lumMod val="85000"/>
                  <a:lumOff val="15000"/>
                </a:schemeClr>
              </a:solidFill>
              <a:uFill>
                <a:solidFill>
                  <a:srgbClr val="FFFFFF"/>
                </a:solidFill>
              </a:uFill>
              <a:latin typeface="Arial"/>
            </a:endParaRPr>
          </a:p>
          <a:p>
            <a:pPr marL="216000" indent="-214560">
              <a:lnSpc>
                <a:spcPct val="150000"/>
              </a:lnSpc>
              <a:buClr>
                <a:srgbClr val="000000"/>
              </a:buClr>
              <a:buSzPct val="45000"/>
              <a:buFont typeface="Wingdings" charset="2"/>
              <a:buChar char=""/>
            </a:pPr>
            <a:r>
              <a:rPr lang="x-none" sz="1800" spc="-1">
                <a:solidFill>
                  <a:schemeClr val="tx1">
                    <a:lumMod val="85000"/>
                    <a:lumOff val="15000"/>
                  </a:schemeClr>
                </a:solidFill>
                <a:uFill>
                  <a:solidFill>
                    <a:srgbClr val="FFFFFF"/>
                  </a:solidFill>
                </a:uFill>
                <a:latin typeface="Arial"/>
                <a:ea typeface="Droid Sans Fallback"/>
              </a:rPr>
              <a:t>NA61/SHINE experiment at CERN, 2011-2015</a:t>
            </a:r>
            <a:endParaRPr lang="x-none" sz="1800" spc="-1">
              <a:solidFill>
                <a:schemeClr val="tx1">
                  <a:lumMod val="85000"/>
                  <a:lumOff val="15000"/>
                </a:schemeClr>
              </a:solidFill>
              <a:uFill>
                <a:solidFill>
                  <a:srgbClr val="FFFFFF"/>
                </a:solidFill>
              </a:uFill>
              <a:latin typeface="Arial"/>
            </a:endParaRPr>
          </a:p>
          <a:p>
            <a:pPr marL="216000" indent="-214560">
              <a:lnSpc>
                <a:spcPct val="150000"/>
              </a:lnSpc>
              <a:buClr>
                <a:srgbClr val="000000"/>
              </a:buClr>
              <a:buSzPct val="45000"/>
              <a:buFont typeface="Wingdings" charset="2"/>
              <a:buChar char=""/>
            </a:pPr>
            <a:r>
              <a:rPr lang="x-none" sz="1800" spc="-1">
                <a:solidFill>
                  <a:schemeClr val="tx1">
                    <a:lumMod val="85000"/>
                    <a:lumOff val="15000"/>
                  </a:schemeClr>
                </a:solidFill>
                <a:uFill>
                  <a:solidFill>
                    <a:srgbClr val="FFFFFF"/>
                  </a:solidFill>
                </a:uFill>
                <a:latin typeface="Arial"/>
                <a:ea typeface="Droid Sans Fallback"/>
              </a:rPr>
              <a:t>MICE experiment at RAL, since 2015</a:t>
            </a:r>
            <a:endParaRPr lang="x-none" sz="1800" spc="-1">
              <a:solidFill>
                <a:schemeClr val="tx1">
                  <a:lumMod val="85000"/>
                  <a:lumOff val="15000"/>
                </a:schemeClr>
              </a:solidFill>
              <a:uFill>
                <a:solidFill>
                  <a:srgbClr val="FFFFFF"/>
                </a:solidFill>
              </a:uFill>
              <a:latin typeface="Arial"/>
            </a:endParaRPr>
          </a:p>
          <a:p>
            <a:pPr lvl="1"/>
            <a:r>
              <a:rPr lang="x-none" sz="1400" spc="-1" smtClean="0">
                <a:solidFill>
                  <a:schemeClr val="tx1">
                    <a:lumMod val="85000"/>
                    <a:lumOff val="15000"/>
                  </a:schemeClr>
                </a:solidFill>
                <a:uFill>
                  <a:solidFill>
                    <a:srgbClr val="FFFFFF"/>
                  </a:solidFill>
                </a:uFill>
                <a:latin typeface="Arial"/>
                <a:ea typeface="Droid Sans Fallback"/>
              </a:rPr>
              <a:t>software </a:t>
            </a:r>
            <a:r>
              <a:rPr lang="x-none" sz="1400" spc="-1">
                <a:solidFill>
                  <a:schemeClr val="tx1">
                    <a:lumMod val="85000"/>
                    <a:lumOff val="15000"/>
                  </a:schemeClr>
                </a:solidFill>
                <a:uFill>
                  <a:solidFill>
                    <a:srgbClr val="FFFFFF"/>
                  </a:solidFill>
                </a:uFill>
                <a:latin typeface="Arial"/>
                <a:ea typeface="Droid Sans Fallback"/>
              </a:rPr>
              <a:t>development, MC simulations (Geant4)</a:t>
            </a:r>
            <a:endParaRPr lang="x-none" sz="1400" spc="-1">
              <a:solidFill>
                <a:schemeClr val="tx1">
                  <a:lumMod val="85000"/>
                  <a:lumOff val="15000"/>
                </a:schemeClr>
              </a:solidFill>
              <a:uFill>
                <a:solidFill>
                  <a:srgbClr val="FFFFFF"/>
                </a:solidFill>
              </a:uFill>
              <a:latin typeface="Arial"/>
            </a:endParaRPr>
          </a:p>
          <a:p>
            <a:pPr lvl="1">
              <a:lnSpc>
                <a:spcPct val="150000"/>
              </a:lnSpc>
            </a:pPr>
            <a:r>
              <a:rPr lang="x-none" sz="1400" spc="-1" smtClean="0">
                <a:solidFill>
                  <a:schemeClr val="tx1">
                    <a:lumMod val="85000"/>
                    <a:lumOff val="15000"/>
                  </a:schemeClr>
                </a:solidFill>
                <a:uFill>
                  <a:solidFill>
                    <a:srgbClr val="FFFFFF"/>
                  </a:solidFill>
                </a:uFill>
                <a:latin typeface="Arial"/>
                <a:ea typeface="Droid Sans Fallback"/>
              </a:rPr>
              <a:t>data </a:t>
            </a:r>
            <a:r>
              <a:rPr lang="x-none" sz="1400" spc="-1">
                <a:solidFill>
                  <a:schemeClr val="tx1">
                    <a:lumMod val="85000"/>
                    <a:lumOff val="15000"/>
                  </a:schemeClr>
                </a:solidFill>
                <a:uFill>
                  <a:solidFill>
                    <a:srgbClr val="FFFFFF"/>
                  </a:solidFill>
                </a:uFill>
                <a:latin typeface="Arial"/>
                <a:ea typeface="Droid Sans Fallback"/>
              </a:rPr>
              <a:t>processing and calibration, data transfers in grid environment</a:t>
            </a:r>
            <a:endParaRPr lang="x-none" sz="1400" spc="-1">
              <a:solidFill>
                <a:schemeClr val="tx1">
                  <a:lumMod val="85000"/>
                  <a:lumOff val="15000"/>
                </a:schemeClr>
              </a:solidFill>
              <a:uFill>
                <a:solidFill>
                  <a:srgbClr val="FFFFFF"/>
                </a:solidFill>
              </a:uFill>
              <a:latin typeface="Arial"/>
            </a:endParaRPr>
          </a:p>
          <a:p>
            <a:pPr lvl="1">
              <a:lnSpc>
                <a:spcPct val="150000"/>
              </a:lnSpc>
            </a:pPr>
            <a:r>
              <a:rPr lang="x-none" sz="1400" spc="-1" smtClean="0">
                <a:solidFill>
                  <a:schemeClr val="tx1">
                    <a:lumMod val="85000"/>
                    <a:lumOff val="15000"/>
                  </a:schemeClr>
                </a:solidFill>
                <a:uFill>
                  <a:solidFill>
                    <a:srgbClr val="FFFFFF"/>
                  </a:solidFill>
                </a:uFill>
                <a:latin typeface="Arial"/>
                <a:ea typeface="Droid Sans Fallback"/>
              </a:rPr>
              <a:t>analyses </a:t>
            </a:r>
            <a:r>
              <a:rPr lang="x-none" sz="1400" spc="-1">
                <a:solidFill>
                  <a:schemeClr val="tx1">
                    <a:lumMod val="85000"/>
                    <a:lumOff val="15000"/>
                  </a:schemeClr>
                </a:solidFill>
                <a:uFill>
                  <a:solidFill>
                    <a:srgbClr val="FFFFFF"/>
                  </a:solidFill>
                </a:uFill>
                <a:latin typeface="Arial"/>
                <a:ea typeface="Droid Sans Fallback"/>
              </a:rPr>
              <a:t>(also utilizing the artificial neural network approach or multivariate analysis)</a:t>
            </a:r>
            <a:endParaRPr lang="x-none" sz="1400" spc="-1">
              <a:solidFill>
                <a:schemeClr val="tx1">
                  <a:lumMod val="85000"/>
                  <a:lumOff val="15000"/>
                </a:schemeClr>
              </a:solidFill>
              <a:uFill>
                <a:solidFill>
                  <a:srgbClr val="FFFFFF"/>
                </a:solidFill>
              </a:uFill>
              <a:latin typeface="Arial"/>
            </a:endParaRPr>
          </a:p>
          <a:p>
            <a:pPr lvl="1">
              <a:lnSpc>
                <a:spcPct val="150000"/>
              </a:lnSpc>
            </a:pPr>
            <a:r>
              <a:rPr lang="x-none" sz="1400" spc="-1" smtClean="0">
                <a:solidFill>
                  <a:schemeClr val="tx1">
                    <a:lumMod val="85000"/>
                    <a:lumOff val="15000"/>
                  </a:schemeClr>
                </a:solidFill>
                <a:uFill>
                  <a:solidFill>
                    <a:srgbClr val="FFFFFF"/>
                  </a:solidFill>
                </a:uFill>
                <a:latin typeface="Arial"/>
                <a:ea typeface="Droid Sans Fallback"/>
              </a:rPr>
              <a:t>operations</a:t>
            </a:r>
            <a:r>
              <a:rPr lang="x-none" sz="1400" spc="-1">
                <a:solidFill>
                  <a:schemeClr val="tx1">
                    <a:lumMod val="85000"/>
                    <a:lumOff val="15000"/>
                  </a:schemeClr>
                </a:solidFill>
                <a:uFill>
                  <a:solidFill>
                    <a:srgbClr val="FFFFFF"/>
                  </a:solidFill>
                </a:uFill>
                <a:latin typeface="Arial"/>
                <a:ea typeface="Droid Sans Fallback"/>
              </a:rPr>
              <a:t>: NA61 ToF detectors M&amp;O, CMS Ecal Safety System M&amp;O</a:t>
            </a:r>
            <a:endParaRPr lang="x-none" sz="1400" spc="-1">
              <a:solidFill>
                <a:schemeClr val="tx1">
                  <a:lumMod val="85000"/>
                  <a:lumOff val="15000"/>
                </a:schemeClr>
              </a:solidFill>
              <a:uFill>
                <a:solidFill>
                  <a:srgbClr val="FFFFFF"/>
                </a:solidFill>
              </a:uFill>
              <a:latin typeface="Arial"/>
            </a:endParaRPr>
          </a:p>
          <a:p>
            <a:pPr marL="342900" lvl="1" indent="-342900" algn="just">
              <a:buFont typeface="Arial" panose="020B0604020202020204" pitchFamily="34" charset="0"/>
              <a:buChar char="•"/>
            </a:pPr>
            <a:endParaRPr lang="sr-Cyrl-RS" sz="1800" dirty="0" smtClean="0">
              <a:solidFill>
                <a:schemeClr val="tx1">
                  <a:lumMod val="85000"/>
                  <a:lumOff val="1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20</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05064"/>
            <a:ext cx="333533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283696"/>
            <a:ext cx="2590775" cy="154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972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noAutofit/>
          </a:bodyPr>
          <a:lstStyle/>
          <a:p>
            <a:pPr algn="l"/>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for nuclear physics</a:t>
            </a:r>
            <a:br>
              <a:rPr lang="sr-Latn-RS" sz="2800" dirty="0" smtClean="0">
                <a:solidFill>
                  <a:schemeClr val="tx2">
                    <a:lumMod val="60000"/>
                    <a:lumOff val="40000"/>
                  </a:schemeClr>
                </a:solidFill>
                <a:latin typeface="Arial" pitchFamily="34" charset="0"/>
                <a:cs typeface="Arial" pitchFamily="34" charset="0"/>
              </a:rPr>
            </a:br>
            <a:r>
              <a:rPr lang="en-US" sz="1600" dirty="0" smtClean="0">
                <a:solidFill>
                  <a:srgbClr val="FFC000"/>
                </a:solidFill>
                <a:latin typeface="Arial" pitchFamily="34" charset="0"/>
                <a:cs typeface="Arial" pitchFamily="34" charset="0"/>
              </a:rPr>
              <a:t>Cosmic rays physics</a:t>
            </a:r>
            <a:endParaRPr lang="sr-Latn-RS" sz="1600"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395536" y="700624"/>
            <a:ext cx="5832648" cy="6157375"/>
          </a:xfrm>
        </p:spPr>
        <p:txBody>
          <a:bodyPr>
            <a:noAutofit/>
          </a:bodyPr>
          <a:lstStyle/>
          <a:p>
            <a:pPr algn="just"/>
            <a:r>
              <a:rPr lang="en-US" sz="1600" dirty="0">
                <a:latin typeface="Arial" panose="020B0604020202020204" pitchFamily="34" charset="0"/>
                <a:cs typeface="Arial" panose="020B0604020202020204" pitchFamily="34" charset="0"/>
              </a:rPr>
              <a:t>The experimental setup </a:t>
            </a:r>
            <a:r>
              <a:rPr lang="en-US" sz="1600" dirty="0" smtClean="0">
                <a:latin typeface="Arial" panose="020B0604020202020204" pitchFamily="34" charset="0"/>
                <a:cs typeface="Arial" panose="020B0604020202020204" pitchFamily="34" charset="0"/>
              </a:rPr>
              <a:t>consists </a:t>
            </a:r>
            <a:r>
              <a:rPr lang="en-US" sz="1600" dirty="0">
                <a:latin typeface="Arial" panose="020B0604020202020204" pitchFamily="34" charset="0"/>
                <a:cs typeface="Arial" panose="020B0604020202020204" pitchFamily="34" charset="0"/>
              </a:rPr>
              <a:t>of two identical sets of detectors </a:t>
            </a:r>
            <a:r>
              <a:rPr lang="en-US" sz="1600" dirty="0" smtClean="0">
                <a:latin typeface="Arial" panose="020B0604020202020204" pitchFamily="34" charset="0"/>
                <a:cs typeface="Arial" panose="020B0604020202020204" pitchFamily="34" charset="0"/>
              </a:rPr>
              <a:t>and</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read </a:t>
            </a:r>
            <a:r>
              <a:rPr lang="en-US" sz="1600" dirty="0">
                <a:latin typeface="Arial" panose="020B0604020202020204" pitchFamily="34" charset="0"/>
                <a:cs typeface="Arial" panose="020B0604020202020204" pitchFamily="34" charset="0"/>
              </a:rPr>
              <a:t>out electronics, one situated in the GLL and the other in the UL. </a:t>
            </a:r>
            <a:r>
              <a:rPr lang="en-US" sz="1600" dirty="0" smtClean="0">
                <a:latin typeface="Arial" panose="020B0604020202020204" pitchFamily="34" charset="0"/>
                <a:cs typeface="Arial" panose="020B0604020202020204" pitchFamily="34" charset="0"/>
              </a:rPr>
              <a:t>Each</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setup </a:t>
            </a:r>
            <a:r>
              <a:rPr lang="en-US" sz="1600" dirty="0">
                <a:latin typeface="Arial" panose="020B0604020202020204" pitchFamily="34" charset="0"/>
                <a:cs typeface="Arial" panose="020B0604020202020204" pitchFamily="34" charset="0"/>
              </a:rPr>
              <a:t>utilizes a plastic scintillation detector with dimensions 100cm × 100cm </a:t>
            </a:r>
            <a:r>
              <a:rPr lang="en-US" sz="1600" dirty="0" smtClean="0">
                <a:latin typeface="Arial" panose="020B0604020202020204" pitchFamily="34" charset="0"/>
                <a:cs typeface="Arial" panose="020B0604020202020204" pitchFamily="34" charset="0"/>
              </a:rPr>
              <a:t>×</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5cm </a:t>
            </a:r>
            <a:r>
              <a:rPr lang="en-US" sz="1600" dirty="0">
                <a:latin typeface="Arial" panose="020B0604020202020204" pitchFamily="34" charset="0"/>
                <a:cs typeface="Arial" panose="020B0604020202020204" pitchFamily="34" charset="0"/>
              </a:rPr>
              <a:t>equipped with 4 PMTs optically attached to beveled corners of a detector.</a:t>
            </a:r>
          </a:p>
          <a:p>
            <a:pPr algn="just"/>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Preamplifier output of two diagonally opposing PMTs are summed and </a:t>
            </a:r>
            <a:r>
              <a:rPr lang="en-US" sz="1600" dirty="0" smtClean="0">
                <a:latin typeface="Arial" panose="020B0604020202020204" pitchFamily="34" charset="0"/>
                <a:cs typeface="Arial" panose="020B0604020202020204" pitchFamily="34" charset="0"/>
              </a:rPr>
              <a:t>fed </a:t>
            </a:r>
            <a:r>
              <a:rPr lang="en-US" sz="1600" dirty="0">
                <a:latin typeface="Arial" panose="020B0604020202020204" pitchFamily="34" charset="0"/>
                <a:cs typeface="Arial" panose="020B0604020202020204" pitchFamily="34" charset="0"/>
              </a:rPr>
              <a:t>to a digitizer input (CAEN FADC, type N1728B). FADC operates at </a:t>
            </a:r>
            <a:r>
              <a:rPr lang="en-US" sz="1600" dirty="0" smtClean="0">
                <a:latin typeface="Arial" panose="020B0604020202020204" pitchFamily="34" charset="0"/>
                <a:cs typeface="Arial" panose="020B0604020202020204" pitchFamily="34" charset="0"/>
              </a:rPr>
              <a:t>100MHz</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frequency </a:t>
            </a:r>
            <a:r>
              <a:rPr lang="en-US" sz="1600" dirty="0">
                <a:latin typeface="Arial" panose="020B0604020202020204" pitchFamily="34" charset="0"/>
                <a:cs typeface="Arial" panose="020B0604020202020204" pitchFamily="34" charset="0"/>
              </a:rPr>
              <a:t>with 14 bit resolution</a:t>
            </a:r>
            <a:r>
              <a:rPr lang="en-US" sz="1600" dirty="0" smtClean="0">
                <a:latin typeface="Arial" panose="020B0604020202020204" pitchFamily="34" charset="0"/>
                <a:cs typeface="Arial" panose="020B0604020202020204" pitchFamily="34" charset="0"/>
              </a:rPr>
              <a:t>.</a:t>
            </a:r>
            <a:endParaRPr lang="sr-Latn-RS" sz="1600" dirty="0" smtClean="0">
              <a:latin typeface="Arial" panose="020B0604020202020204" pitchFamily="34" charset="0"/>
              <a:cs typeface="Arial" panose="020B0604020202020204" pitchFamily="34" charset="0"/>
            </a:endParaRPr>
          </a:p>
          <a:p>
            <a:pPr algn="just"/>
            <a:r>
              <a:rPr lang="en-US" sz="1600" dirty="0" smtClean="0">
                <a:latin typeface="Arial" panose="020B0604020202020204" pitchFamily="34" charset="0"/>
                <a:cs typeface="Arial" panose="020B0604020202020204" pitchFamily="34" charset="0"/>
              </a:rPr>
              <a:t>They </a:t>
            </a:r>
            <a:r>
              <a:rPr lang="en-US" sz="1600" dirty="0">
                <a:latin typeface="Arial" panose="020B0604020202020204" pitchFamily="34" charset="0"/>
                <a:cs typeface="Arial" panose="020B0604020202020204" pitchFamily="34" charset="0"/>
              </a:rPr>
              <a:t>are </a:t>
            </a:r>
            <a:r>
              <a:rPr lang="en-US" sz="1600" dirty="0" smtClean="0">
                <a:latin typeface="Arial" panose="020B0604020202020204" pitchFamily="34" charset="0"/>
                <a:cs typeface="Arial" panose="020B0604020202020204" pitchFamily="34" charset="0"/>
              </a:rPr>
              <a:t>capable </a:t>
            </a:r>
            <a:r>
              <a:rPr lang="en-US" sz="1600" dirty="0">
                <a:latin typeface="Arial" panose="020B0604020202020204" pitchFamily="34" charset="0"/>
                <a:cs typeface="Arial" panose="020B0604020202020204" pitchFamily="34" charset="0"/>
              </a:rPr>
              <a:t>of </a:t>
            </a:r>
            <a:r>
              <a:rPr lang="en-US" sz="1600" dirty="0" smtClean="0">
                <a:latin typeface="Arial" panose="020B0604020202020204" pitchFamily="34" charset="0"/>
                <a:cs typeface="Arial" panose="020B0604020202020204" pitchFamily="34" charset="0"/>
              </a:rPr>
              <a:t>operating </a:t>
            </a:r>
            <a:r>
              <a:rPr lang="en-US" sz="1600" dirty="0">
                <a:latin typeface="Arial" panose="020B0604020202020204" pitchFamily="34" charset="0"/>
                <a:cs typeface="Arial" panose="020B0604020202020204" pitchFamily="34" charset="0"/>
              </a:rPr>
              <a:t>in the list </a:t>
            </a:r>
            <a:r>
              <a:rPr lang="en-US" sz="1600" dirty="0" smtClean="0">
                <a:latin typeface="Arial" panose="020B0604020202020204" pitchFamily="34" charset="0"/>
                <a:cs typeface="Arial" panose="020B0604020202020204" pitchFamily="34" charset="0"/>
              </a:rPr>
              <a:t>mode,</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when every analyzed </a:t>
            </a:r>
            <a:r>
              <a:rPr lang="en-US" sz="1600" dirty="0">
                <a:latin typeface="Arial" panose="020B0604020202020204" pitchFamily="34" charset="0"/>
                <a:cs typeface="Arial" panose="020B0604020202020204" pitchFamily="34" charset="0"/>
              </a:rPr>
              <a:t>event is fully </a:t>
            </a:r>
            <a:r>
              <a:rPr lang="en-US" sz="1600" dirty="0" smtClean="0">
                <a:latin typeface="Arial" panose="020B0604020202020204" pitchFamily="34" charset="0"/>
                <a:cs typeface="Arial" panose="020B0604020202020204" pitchFamily="34" charset="0"/>
              </a:rPr>
              <a:t>recorded </a:t>
            </a:r>
            <a:r>
              <a:rPr lang="en-US" sz="1600" dirty="0">
                <a:latin typeface="Arial" panose="020B0604020202020204" pitchFamily="34" charset="0"/>
                <a:cs typeface="Arial" panose="020B0604020202020204" pitchFamily="34" charset="0"/>
              </a:rPr>
              <a:t>by </a:t>
            </a:r>
            <a:r>
              <a:rPr lang="en-US" sz="1600" dirty="0" smtClean="0">
                <a:latin typeface="Arial" panose="020B0604020202020204" pitchFamily="34" charset="0"/>
                <a:cs typeface="Arial" panose="020B0604020202020204" pitchFamily="34" charset="0"/>
              </a:rPr>
              <a:t>the</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time </a:t>
            </a:r>
            <a:r>
              <a:rPr lang="en-US" sz="1600" dirty="0">
                <a:latin typeface="Arial" panose="020B0604020202020204" pitchFamily="34" charset="0"/>
                <a:cs typeface="Arial" panose="020B0604020202020204" pitchFamily="34" charset="0"/>
              </a:rPr>
              <a:t>of its </a:t>
            </a:r>
            <a:r>
              <a:rPr lang="en-US" sz="1600" dirty="0" smtClean="0">
                <a:latin typeface="Arial" panose="020B0604020202020204" pitchFamily="34" charset="0"/>
                <a:cs typeface="Arial" panose="020B0604020202020204" pitchFamily="34" charset="0"/>
              </a:rPr>
              <a:t>occurrence </a:t>
            </a:r>
            <a:r>
              <a:rPr lang="en-US" sz="1600" dirty="0">
                <a:latin typeface="Arial" panose="020B0604020202020204" pitchFamily="34" charset="0"/>
                <a:cs typeface="Arial" panose="020B0604020202020204" pitchFamily="34" charset="0"/>
              </a:rPr>
              <a:t>and its </a:t>
            </a:r>
            <a:r>
              <a:rPr lang="en-US" sz="1600" dirty="0" smtClean="0">
                <a:latin typeface="Arial" panose="020B0604020202020204" pitchFamily="34" charset="0"/>
                <a:cs typeface="Arial" panose="020B0604020202020204" pitchFamily="34" charset="0"/>
              </a:rPr>
              <a:t>amplitude</a:t>
            </a:r>
            <a:r>
              <a:rPr lang="en-US" sz="1600" dirty="0">
                <a:latin typeface="Arial" panose="020B0604020202020204" pitchFamily="34" charset="0"/>
                <a:cs typeface="Arial" panose="020B0604020202020204" pitchFamily="34" charset="0"/>
              </a:rPr>
              <a:t>. This </a:t>
            </a:r>
            <a:r>
              <a:rPr lang="en-US" sz="1600" dirty="0" smtClean="0">
                <a:latin typeface="Arial" panose="020B0604020202020204" pitchFamily="34" charset="0"/>
                <a:cs typeface="Arial" panose="020B0604020202020204" pitchFamily="34" charset="0"/>
              </a:rPr>
              <a:t>enables</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correlation </a:t>
            </a:r>
            <a:r>
              <a:rPr lang="en-US" sz="1600" dirty="0">
                <a:latin typeface="Arial" panose="020B0604020202020204" pitchFamily="34" charset="0"/>
                <a:cs typeface="Arial" panose="020B0604020202020204" pitchFamily="34" charset="0"/>
              </a:rPr>
              <a:t>of </a:t>
            </a:r>
            <a:r>
              <a:rPr lang="sr-Latn-RS" sz="1600" dirty="0" smtClean="0">
                <a:latin typeface="Arial" panose="020B0604020202020204" pitchFamily="34" charset="0"/>
                <a:cs typeface="Arial" panose="020B0604020202020204" pitchFamily="34" charset="0"/>
              </a:rPr>
              <a:t>the </a:t>
            </a:r>
            <a:r>
              <a:rPr lang="en-US" sz="1600" dirty="0" smtClean="0">
                <a:latin typeface="Arial" panose="020B0604020202020204" pitchFamily="34" charset="0"/>
                <a:cs typeface="Arial" panose="020B0604020202020204" pitchFamily="34" charset="0"/>
              </a:rPr>
              <a:t>events</a:t>
            </a:r>
            <a:r>
              <a:rPr lang="en-US" sz="1600" dirty="0">
                <a:latin typeface="Arial" panose="020B0604020202020204" pitchFamily="34" charset="0"/>
                <a:cs typeface="Arial" panose="020B0604020202020204" pitchFamily="34" charset="0"/>
              </a:rPr>
              <a:t>, both prompt and </a:t>
            </a:r>
            <a:r>
              <a:rPr lang="en-US" sz="1600" dirty="0" smtClean="0">
                <a:latin typeface="Arial" panose="020B0604020202020204" pitchFamily="34" charset="0"/>
                <a:cs typeface="Arial" panose="020B0604020202020204" pitchFamily="34" charset="0"/>
              </a:rPr>
              <a:t>arbitrarily</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delayed</a:t>
            </a:r>
            <a:r>
              <a:rPr lang="en-US" sz="1600" dirty="0">
                <a:latin typeface="Arial" panose="020B0604020202020204" pitchFamily="34" charset="0"/>
                <a:cs typeface="Arial" panose="020B0604020202020204" pitchFamily="34" charset="0"/>
              </a:rPr>
              <a:t>, at all four </a:t>
            </a:r>
            <a:r>
              <a:rPr lang="en-US" sz="1600" dirty="0" smtClean="0">
                <a:latin typeface="Arial" panose="020B0604020202020204" pitchFamily="34" charset="0"/>
                <a:cs typeface="Arial" panose="020B0604020202020204" pitchFamily="34" charset="0"/>
              </a:rPr>
              <a:t>inputs </a:t>
            </a:r>
            <a:r>
              <a:rPr lang="en-US" sz="1600" dirty="0">
                <a:latin typeface="Arial" panose="020B0604020202020204" pitchFamily="34" charset="0"/>
                <a:cs typeface="Arial" panose="020B0604020202020204" pitchFamily="34" charset="0"/>
              </a:rPr>
              <a:t>with the time </a:t>
            </a:r>
            <a:r>
              <a:rPr lang="en-US" sz="1600" dirty="0" smtClean="0">
                <a:latin typeface="Arial" panose="020B0604020202020204" pitchFamily="34" charset="0"/>
                <a:cs typeface="Arial" panose="020B0604020202020204" pitchFamily="34" charset="0"/>
              </a:rPr>
              <a:t>resolution of</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10 </a:t>
            </a:r>
            <a:r>
              <a:rPr lang="en-US" sz="1600" dirty="0">
                <a:latin typeface="Arial" panose="020B0604020202020204" pitchFamily="34" charset="0"/>
                <a:cs typeface="Arial" panose="020B0604020202020204" pitchFamily="34" charset="0"/>
              </a:rPr>
              <a:t>ns. </a:t>
            </a:r>
            <a:r>
              <a:rPr lang="en-US" sz="1600" dirty="0" smtClean="0">
                <a:latin typeface="Arial" panose="020B0604020202020204" pitchFamily="34" charset="0"/>
                <a:cs typeface="Arial" panose="020B0604020202020204" pitchFamily="34" charset="0"/>
              </a:rPr>
              <a:t>Single </a:t>
            </a:r>
            <a:r>
              <a:rPr lang="en-US" sz="1600" dirty="0">
                <a:latin typeface="Arial" panose="020B0604020202020204" pitchFamily="34" charset="0"/>
                <a:cs typeface="Arial" panose="020B0604020202020204" pitchFamily="34" charset="0"/>
              </a:rPr>
              <a:t>and </a:t>
            </a:r>
            <a:r>
              <a:rPr lang="en-US" sz="1600" dirty="0" smtClean="0">
                <a:latin typeface="Arial" panose="020B0604020202020204" pitchFamily="34" charset="0"/>
                <a:cs typeface="Arial" panose="020B0604020202020204" pitchFamily="34" charset="0"/>
              </a:rPr>
              <a:t>coincident </a:t>
            </a:r>
            <a:r>
              <a:rPr lang="en-US" sz="1600" dirty="0">
                <a:latin typeface="Arial" panose="020B0604020202020204" pitchFamily="34" charset="0"/>
                <a:cs typeface="Arial" panose="020B0604020202020204" pitchFamily="34" charset="0"/>
              </a:rPr>
              <a:t>data can be </a:t>
            </a:r>
            <a:r>
              <a:rPr lang="en-US" sz="1600" dirty="0" smtClean="0">
                <a:latin typeface="Arial" panose="020B0604020202020204" pitchFamily="34" charset="0"/>
                <a:cs typeface="Arial" panose="020B0604020202020204" pitchFamily="34" charset="0"/>
              </a:rPr>
              <a:t>organized into</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time series </a:t>
            </a:r>
            <a:r>
              <a:rPr lang="en-US" sz="1600" dirty="0">
                <a:latin typeface="Arial" panose="020B0604020202020204" pitchFamily="34" charset="0"/>
                <a:cs typeface="Arial" panose="020B0604020202020204" pitchFamily="34" charset="0"/>
              </a:rPr>
              <a:t>within any </a:t>
            </a:r>
            <a:r>
              <a:rPr lang="en-US" sz="1600" dirty="0" smtClean="0">
                <a:latin typeface="Arial" panose="020B0604020202020204" pitchFamily="34" charset="0"/>
                <a:cs typeface="Arial" panose="020B0604020202020204" pitchFamily="34" charset="0"/>
              </a:rPr>
              <a:t>integration</a:t>
            </a:r>
            <a:r>
              <a:rPr lang="sr-Latn-RS" sz="1600" dirty="0" smtClean="0">
                <a:latin typeface="Arial" panose="020B0604020202020204" pitchFamily="34" charset="0"/>
                <a:cs typeface="Arial" panose="020B0604020202020204" pitchFamily="34" charset="0"/>
              </a:rPr>
              <a:t>n </a:t>
            </a:r>
            <a:r>
              <a:rPr lang="en-US" sz="1600" dirty="0" smtClean="0">
                <a:latin typeface="Arial" panose="020B0604020202020204" pitchFamily="34" charset="0"/>
                <a:cs typeface="Arial" panose="020B0604020202020204" pitchFamily="34" charset="0"/>
              </a:rPr>
              <a:t>period </a:t>
            </a:r>
            <a:r>
              <a:rPr lang="en-US" sz="1600" dirty="0">
                <a:latin typeface="Arial" panose="020B0604020202020204" pitchFamily="34" charset="0"/>
                <a:cs typeface="Arial" panose="020B0604020202020204" pitchFamily="34" charset="0"/>
              </a:rPr>
              <a:t>from 10 </a:t>
            </a:r>
            <a:r>
              <a:rPr lang="en-US" sz="1600" dirty="0" smtClean="0">
                <a:latin typeface="Arial" panose="020B0604020202020204" pitchFamily="34" charset="0"/>
                <a:cs typeface="Arial" panose="020B0604020202020204" pitchFamily="34" charset="0"/>
              </a:rPr>
              <a:t>ns</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up</a:t>
            </a:r>
            <a:r>
              <a:rPr lang="en-US" sz="1600" dirty="0">
                <a:latin typeface="Arial" panose="020B0604020202020204" pitchFamily="34" charset="0"/>
                <a:cs typeface="Arial" panose="020B0604020202020204" pitchFamily="34" charset="0"/>
              </a:rPr>
              <a:t>. The two N1728B units are </a:t>
            </a:r>
            <a:r>
              <a:rPr lang="en-US" sz="1600" dirty="0" smtClean="0">
                <a:latin typeface="Arial" panose="020B0604020202020204" pitchFamily="34" charset="0"/>
                <a:cs typeface="Arial" panose="020B0604020202020204" pitchFamily="34" charset="0"/>
              </a:rPr>
              <a:t>synchronized</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enabling</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co</a:t>
            </a:r>
            <a:r>
              <a:rPr lang="sr-Latn-RS" sz="1600" dirty="0" smtClean="0">
                <a:latin typeface="Arial" panose="020B0604020202020204" pitchFamily="34" charset="0"/>
                <a:cs typeface="Arial" panose="020B0604020202020204" pitchFamily="34" charset="0"/>
              </a:rPr>
              <a:t>i</a:t>
            </a:r>
            <a:r>
              <a:rPr lang="en-US" sz="1600" dirty="0" err="1" smtClean="0">
                <a:latin typeface="Arial" panose="020B0604020202020204" pitchFamily="34" charset="0"/>
                <a:cs typeface="Arial" panose="020B0604020202020204" pitchFamily="34" charset="0"/>
              </a:rPr>
              <a:t>ncidence</a:t>
            </a:r>
            <a:r>
              <a:rPr lang="en-US" sz="1600" dirty="0" smtClean="0">
                <a:latin typeface="Arial" panose="020B0604020202020204" pitchFamily="34" charset="0"/>
                <a:cs typeface="Arial" panose="020B0604020202020204" pitchFamily="34" charset="0"/>
              </a:rPr>
              <a:t>/correlation </a:t>
            </a:r>
            <a:r>
              <a:rPr lang="en-US" sz="1600" dirty="0">
                <a:latin typeface="Arial" panose="020B0604020202020204" pitchFamily="34" charset="0"/>
                <a:cs typeface="Arial" panose="020B0604020202020204" pitchFamily="34" charset="0"/>
              </a:rPr>
              <a:t>of the events </a:t>
            </a:r>
            <a:r>
              <a:rPr lang="en-US" sz="1600" dirty="0" smtClean="0">
                <a:latin typeface="Arial" panose="020B0604020202020204" pitchFamily="34" charset="0"/>
                <a:cs typeface="Arial" panose="020B0604020202020204" pitchFamily="34" charset="0"/>
              </a:rPr>
              <a:t>recorded </a:t>
            </a:r>
            <a:r>
              <a:rPr lang="en-US" sz="1600" dirty="0">
                <a:latin typeface="Arial" panose="020B0604020202020204" pitchFamily="34" charset="0"/>
                <a:cs typeface="Arial" panose="020B0604020202020204" pitchFamily="34" charset="0"/>
              </a:rPr>
              <a:t>in </a:t>
            </a:r>
            <a:r>
              <a:rPr lang="en-US" sz="1600" dirty="0" smtClean="0">
                <a:latin typeface="Arial" panose="020B0604020202020204" pitchFamily="34" charset="0"/>
                <a:cs typeface="Arial" panose="020B0604020202020204" pitchFamily="34" charset="0"/>
              </a:rPr>
              <a:t>both</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of </a:t>
            </a:r>
            <a:r>
              <a:rPr lang="en-US" sz="1600" dirty="0">
                <a:latin typeface="Arial" panose="020B0604020202020204" pitchFamily="34" charset="0"/>
                <a:cs typeface="Arial" panose="020B0604020202020204" pitchFamily="34" charset="0"/>
              </a:rPr>
              <a:t>them. The </a:t>
            </a:r>
            <a:r>
              <a:rPr lang="en-US" sz="1600" dirty="0" smtClean="0">
                <a:latin typeface="Arial" panose="020B0604020202020204" pitchFamily="34" charset="0"/>
                <a:cs typeface="Arial" panose="020B0604020202020204" pitchFamily="34" charset="0"/>
              </a:rPr>
              <a:t>flexible </a:t>
            </a:r>
            <a:r>
              <a:rPr lang="en-US" sz="1600" dirty="0">
                <a:latin typeface="Arial" panose="020B0604020202020204" pitchFamily="34" charset="0"/>
                <a:cs typeface="Arial" panose="020B0604020202020204" pitchFamily="34" charset="0"/>
              </a:rPr>
              <a:t>soft ware </a:t>
            </a:r>
            <a:r>
              <a:rPr lang="en-US" sz="1600" dirty="0" smtClean="0">
                <a:latin typeface="Arial" panose="020B0604020202020204" pitchFamily="34" charset="0"/>
                <a:cs typeface="Arial" panose="020B0604020202020204" pitchFamily="34" charset="0"/>
              </a:rPr>
              <a:t>encompassing </a:t>
            </a:r>
            <a:r>
              <a:rPr lang="en-US" sz="1600" dirty="0">
                <a:latin typeface="Arial" panose="020B0604020202020204" pitchFamily="34" charset="0"/>
                <a:cs typeface="Arial" panose="020B0604020202020204" pitchFamily="34" charset="0"/>
              </a:rPr>
              <a:t>all </a:t>
            </a:r>
            <a:r>
              <a:rPr lang="en-US" sz="1600" dirty="0" smtClean="0">
                <a:latin typeface="Arial" panose="020B0604020202020204" pitchFamily="34" charset="0"/>
                <a:cs typeface="Arial" panose="020B0604020202020204" pitchFamily="34" charset="0"/>
              </a:rPr>
              <a:t>above</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said </a:t>
            </a:r>
            <a:r>
              <a:rPr lang="en-US" sz="1600" dirty="0">
                <a:latin typeface="Arial" panose="020B0604020202020204" pitchFamily="34" charset="0"/>
                <a:cs typeface="Arial" panose="020B0604020202020204" pitchFamily="34" charset="0"/>
              </a:rPr>
              <a:t>off-line analyses is user-friendly and </a:t>
            </a:r>
            <a:r>
              <a:rPr lang="en-US" sz="1600" dirty="0" smtClean="0">
                <a:latin typeface="Arial" panose="020B0604020202020204" pitchFamily="34" charset="0"/>
                <a:cs typeface="Arial" panose="020B0604020202020204" pitchFamily="34" charset="0"/>
              </a:rPr>
              <a:t>entirely</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homemade</a:t>
            </a:r>
            <a:r>
              <a:rPr lang="en-US" sz="1600" dirty="0">
                <a:latin typeface="Arial" panose="020B0604020202020204" pitchFamily="34" charset="0"/>
                <a:cs typeface="Arial" panose="020B0604020202020204" pitchFamily="34" charset="0"/>
              </a:rPr>
              <a:t>.</a:t>
            </a:r>
            <a:endParaRPr lang="sr-Latn-R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21</a:t>
            </a:fld>
            <a:endParaRPr lang="sr-Latn-RS"/>
          </a:p>
        </p:txBody>
      </p:sp>
      <p:sp>
        <p:nvSpPr>
          <p:cNvPr id="5" name="Footer Placeholder 4"/>
          <p:cNvSpPr>
            <a:spLocks noGrp="1"/>
          </p:cNvSpPr>
          <p:nvPr>
            <p:ph type="ftr" sz="quarter" idx="11"/>
          </p:nvPr>
        </p:nvSpPr>
        <p:spPr/>
        <p:txBody>
          <a:bodyPr/>
          <a:lstStyle/>
          <a:p>
            <a:r>
              <a:rPr lang="sr-Latn-RS" dirty="0" smtClean="0"/>
              <a:t>Cosmic Ray Workshop,Atlanta 2019</a:t>
            </a:r>
            <a:endParaRPr lang="sr-Latn-R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759" y="736720"/>
            <a:ext cx="2854263"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501009"/>
            <a:ext cx="2691399" cy="18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168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noAutofit/>
          </a:bodyPr>
          <a:lstStyle/>
          <a:p>
            <a:pPr algn="l"/>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for nuclear physics</a:t>
            </a:r>
            <a:br>
              <a:rPr lang="sr-Latn-RS" sz="2800" dirty="0" smtClean="0">
                <a:solidFill>
                  <a:schemeClr val="tx2">
                    <a:lumMod val="60000"/>
                    <a:lumOff val="40000"/>
                  </a:schemeClr>
                </a:solidFill>
                <a:latin typeface="Arial" pitchFamily="34" charset="0"/>
                <a:cs typeface="Arial" pitchFamily="34" charset="0"/>
              </a:rPr>
            </a:br>
            <a:r>
              <a:rPr lang="en-US" sz="1600" dirty="0" smtClean="0">
                <a:solidFill>
                  <a:srgbClr val="FFC000"/>
                </a:solidFill>
                <a:latin typeface="Arial" pitchFamily="34" charset="0"/>
                <a:cs typeface="Arial" pitchFamily="34" charset="0"/>
              </a:rPr>
              <a:t>Cosmic rays physics</a:t>
            </a:r>
            <a:endParaRPr lang="sr-Latn-RS" sz="1600"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395536" y="700624"/>
            <a:ext cx="3384376" cy="6157375"/>
          </a:xfrm>
        </p:spPr>
        <p:txBody>
          <a:bodyPr>
            <a:noAutofit/>
          </a:bodyPr>
          <a:lstStyle/>
          <a:p>
            <a:pPr algn="just"/>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events generating enough scintillation </a:t>
            </a:r>
            <a:r>
              <a:rPr lang="en-US" sz="1600" dirty="0" smtClean="0">
                <a:latin typeface="Arial" panose="020B0604020202020204" pitchFamily="34" charset="0"/>
                <a:cs typeface="Arial" panose="020B0604020202020204" pitchFamily="34" charset="0"/>
              </a:rPr>
              <a:t>light</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produce simultaneous signals in both </a:t>
            </a:r>
            <a:r>
              <a:rPr lang="en-US" sz="1600" dirty="0" smtClean="0">
                <a:latin typeface="Arial" panose="020B0604020202020204" pitchFamily="34" charset="0"/>
                <a:cs typeface="Arial" panose="020B0604020202020204" pitchFamily="34" charset="0"/>
              </a:rPr>
              <a:t>inputs, exceeding </a:t>
            </a:r>
            <a:r>
              <a:rPr lang="en-US" sz="1600" dirty="0">
                <a:latin typeface="Arial" panose="020B0604020202020204" pitchFamily="34" charset="0"/>
                <a:cs typeface="Arial" panose="020B0604020202020204" pitchFamily="34" charset="0"/>
              </a:rPr>
              <a:t>the given </a:t>
            </a:r>
            <a:r>
              <a:rPr lang="en-US" sz="1600" dirty="0" smtClean="0">
                <a:latin typeface="Arial" panose="020B0604020202020204" pitchFamily="34" charset="0"/>
                <a:cs typeface="Arial" panose="020B0604020202020204" pitchFamily="34" charset="0"/>
              </a:rPr>
              <a:t>threshold,</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are </a:t>
            </a:r>
            <a:r>
              <a:rPr lang="en-US" sz="1600" dirty="0">
                <a:latin typeface="Arial" panose="020B0604020202020204" pitchFamily="34" charset="0"/>
                <a:cs typeface="Arial" panose="020B0604020202020204" pitchFamily="34" charset="0"/>
              </a:rPr>
              <a:t>identified as muon events</a:t>
            </a:r>
            <a:r>
              <a:rPr lang="en-US" sz="1600" dirty="0" smtClean="0">
                <a:latin typeface="Arial" panose="020B0604020202020204" pitchFamily="34" charset="0"/>
                <a:cs typeface="Arial" panose="020B0604020202020204" pitchFamily="34" charset="0"/>
              </a:rPr>
              <a:t>.</a:t>
            </a:r>
            <a:endParaRPr lang="sr-Latn-R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To account for the </a:t>
            </a:r>
            <a:r>
              <a:rPr lang="en-US" sz="1600" dirty="0" smtClean="0">
                <a:latin typeface="Arial" panose="020B0604020202020204" pitchFamily="34" charset="0"/>
                <a:cs typeface="Arial" panose="020B0604020202020204" pitchFamily="34" charset="0"/>
              </a:rPr>
              <a:t>contribution </a:t>
            </a:r>
            <a:r>
              <a:rPr lang="en-US" sz="1600" dirty="0">
                <a:latin typeface="Arial" panose="020B0604020202020204" pitchFamily="34" charset="0"/>
                <a:cs typeface="Arial" panose="020B0604020202020204" pitchFamily="34" charset="0"/>
              </a:rPr>
              <a:t>from other </a:t>
            </a:r>
            <a:r>
              <a:rPr lang="en-US" sz="1600" dirty="0" smtClean="0">
                <a:latin typeface="Arial" panose="020B0604020202020204" pitchFamily="34" charset="0"/>
                <a:cs typeface="Arial" panose="020B0604020202020204" pitchFamily="34" charset="0"/>
              </a:rPr>
              <a:t>particles </a:t>
            </a:r>
            <a:r>
              <a:rPr lang="en-US" sz="1600" dirty="0">
                <a:latin typeface="Arial" panose="020B0604020202020204" pitchFamily="34" charset="0"/>
                <a:cs typeface="Arial" panose="020B0604020202020204" pitchFamily="34" charset="0"/>
              </a:rPr>
              <a:t>to the experimental </a:t>
            </a:r>
            <a:r>
              <a:rPr lang="en-US" sz="1600" dirty="0" smtClean="0">
                <a:latin typeface="Arial" panose="020B0604020202020204" pitchFamily="34" charset="0"/>
                <a:cs typeface="Arial" panose="020B0604020202020204" pitchFamily="34" charset="0"/>
              </a:rPr>
              <a:t>spectrum, </a:t>
            </a:r>
            <a:r>
              <a:rPr lang="en-US" sz="1600" dirty="0">
                <a:latin typeface="Arial" panose="020B0604020202020204" pitchFamily="34" charset="0"/>
                <a:cs typeface="Arial" panose="020B0604020202020204" pitchFamily="34" charset="0"/>
              </a:rPr>
              <a:t>not all the events in the spectrum are </a:t>
            </a:r>
            <a:r>
              <a:rPr lang="en-US" sz="1600" dirty="0" smtClean="0">
                <a:latin typeface="Arial" panose="020B0604020202020204" pitchFamily="34" charset="0"/>
                <a:cs typeface="Arial" panose="020B0604020202020204" pitchFamily="34" charset="0"/>
              </a:rPr>
              <a:t>counted </a:t>
            </a:r>
            <a:r>
              <a:rPr lang="en-US" sz="1600" dirty="0">
                <a:latin typeface="Arial" panose="020B0604020202020204" pitchFamily="34" charset="0"/>
                <a:cs typeface="Arial" panose="020B0604020202020204" pitchFamily="34" charset="0"/>
              </a:rPr>
              <a:t>when muon time series are constructed. </a:t>
            </a:r>
            <a:endParaRPr lang="sr-Latn-RS" sz="1600" dirty="0" smtClean="0">
              <a:latin typeface="Arial" panose="020B0604020202020204" pitchFamily="34" charset="0"/>
              <a:cs typeface="Arial" panose="020B0604020202020204" pitchFamily="34" charset="0"/>
            </a:endParaRPr>
          </a:p>
          <a:p>
            <a:pPr algn="just"/>
            <a:r>
              <a:rPr lang="en-US" sz="1600" dirty="0" smtClean="0">
                <a:latin typeface="Arial" panose="020B0604020202020204" pitchFamily="34" charset="0"/>
                <a:cs typeface="Arial" panose="020B0604020202020204" pitchFamily="34" charset="0"/>
              </a:rPr>
              <a:t>Muon </a:t>
            </a:r>
            <a:r>
              <a:rPr lang="en-US" sz="1600" dirty="0">
                <a:latin typeface="Arial" panose="020B0604020202020204" pitchFamily="34" charset="0"/>
                <a:cs typeface="Arial" panose="020B0604020202020204" pitchFamily="34" charset="0"/>
              </a:rPr>
              <a:t>events are defined by </a:t>
            </a:r>
            <a:r>
              <a:rPr lang="en-US" sz="1600" dirty="0" smtClean="0">
                <a:latin typeface="Arial" panose="020B0604020202020204" pitchFamily="34" charset="0"/>
                <a:cs typeface="Arial" panose="020B0604020202020204" pitchFamily="34" charset="0"/>
              </a:rPr>
              <a:t>setting</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threshold corresponding to muon fraction of recorded spectrum. </a:t>
            </a:r>
            <a:r>
              <a:rPr lang="en-US" sz="1600" dirty="0" smtClean="0">
                <a:latin typeface="Arial" panose="020B0604020202020204" pitchFamily="34" charset="0"/>
                <a:cs typeface="Arial" panose="020B0604020202020204" pitchFamily="34" charset="0"/>
              </a:rPr>
              <a:t>Threshold</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is </a:t>
            </a:r>
            <a:r>
              <a:rPr lang="en-US" sz="1600" dirty="0">
                <a:latin typeface="Arial" panose="020B0604020202020204" pitchFamily="34" charset="0"/>
                <a:cs typeface="Arial" panose="020B0604020202020204" pitchFamily="34" charset="0"/>
              </a:rPr>
              <a:t>set in terms of ”constant fraction” of the spectrum maximum, which </a:t>
            </a:r>
            <a:r>
              <a:rPr lang="en-US" sz="1600" dirty="0" smtClean="0">
                <a:latin typeface="Arial" panose="020B0604020202020204" pitchFamily="34" charset="0"/>
                <a:cs typeface="Arial" panose="020B0604020202020204" pitchFamily="34" charset="0"/>
              </a:rPr>
              <a:t>also </a:t>
            </a:r>
            <a:r>
              <a:rPr lang="en-US" sz="1600" dirty="0">
                <a:latin typeface="Arial" panose="020B0604020202020204" pitchFamily="34" charset="0"/>
                <a:cs typeface="Arial" panose="020B0604020202020204" pitchFamily="34" charset="0"/>
              </a:rPr>
              <a:t>reduces count rate fluctuations due to inevitable shifts of the spectrum </a:t>
            </a:r>
            <a:r>
              <a:rPr lang="en-US" sz="1600" dirty="0" smtClean="0">
                <a:latin typeface="Arial" panose="020B0604020202020204" pitchFamily="34" charset="0"/>
                <a:cs typeface="Arial" panose="020B0604020202020204" pitchFamily="34" charset="0"/>
              </a:rPr>
              <a:t>during</a:t>
            </a:r>
            <a:r>
              <a:rPr lang="sr-Latn-RS" sz="1600" dirty="0" smtClean="0">
                <a:latin typeface="Arial" panose="020B0604020202020204" pitchFamily="34" charset="0"/>
                <a:cs typeface="Arial" panose="020B0604020202020204" pitchFamily="34" charset="0"/>
              </a:rPr>
              <a:t>  long-term </a:t>
            </a:r>
            <a:r>
              <a:rPr lang="sr-Latn-RS" sz="1600" dirty="0">
                <a:latin typeface="Arial" panose="020B0604020202020204" pitchFamily="34" charset="0"/>
                <a:cs typeface="Arial" panose="020B0604020202020204" pitchFamily="34" charset="0"/>
              </a:rPr>
              <a:t>measurements</a:t>
            </a:r>
            <a:r>
              <a:rPr lang="sr-Latn-RS" sz="1600" dirty="0" smtClean="0">
                <a:latin typeface="Arial" panose="020B0604020202020204" pitchFamily="34" charset="0"/>
                <a:cs typeface="Arial" panose="020B0604020202020204" pitchFamily="34" charset="0"/>
              </a:rPr>
              <a:t>.</a:t>
            </a:r>
            <a:endParaRPr lang="sr-Latn-R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22</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76672"/>
            <a:ext cx="2520280" cy="3820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548680"/>
            <a:ext cx="2636084" cy="417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987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9392"/>
            <a:ext cx="7920880" cy="791025"/>
          </a:xfrm>
        </p:spPr>
        <p:txBody>
          <a:bodyPr>
            <a:normAutofit fontScale="90000"/>
          </a:bodyPr>
          <a:lstStyle/>
          <a:p>
            <a:pPr algn="l"/>
            <a:r>
              <a:rPr lang="en-US" sz="3100" dirty="0" smtClean="0">
                <a:solidFill>
                  <a:srgbClr val="1F497D">
                    <a:lumMod val="60000"/>
                    <a:lumOff val="40000"/>
                  </a:srgbClr>
                </a:solidFill>
                <a:latin typeface="Arial" pitchFamily="34" charset="0"/>
                <a:cs typeface="Arial" pitchFamily="34" charset="0"/>
              </a:rPr>
              <a:t>Low-background laboratory for nuclear physics</a:t>
            </a:r>
            <a:r>
              <a:rPr lang="en-US" sz="2800" dirty="0" smtClean="0">
                <a:solidFill>
                  <a:srgbClr val="1F497D">
                    <a:lumMod val="60000"/>
                    <a:lumOff val="40000"/>
                  </a:srgbClr>
                </a:solidFill>
                <a:latin typeface="Arial" pitchFamily="34" charset="0"/>
                <a:cs typeface="Arial" pitchFamily="34" charset="0"/>
              </a:rPr>
              <a:t/>
            </a:r>
            <a:br>
              <a:rPr lang="en-US" sz="2800" dirty="0" smtClean="0">
                <a:solidFill>
                  <a:srgbClr val="1F497D">
                    <a:lumMod val="60000"/>
                    <a:lumOff val="40000"/>
                  </a:srgbClr>
                </a:solidFill>
                <a:latin typeface="Arial" pitchFamily="34" charset="0"/>
                <a:cs typeface="Arial" pitchFamily="34" charset="0"/>
              </a:rPr>
            </a:br>
            <a:r>
              <a:rPr lang="sr-Latn-RS" sz="1600" dirty="0">
                <a:solidFill>
                  <a:srgbClr val="FFC000"/>
                </a:solidFill>
                <a:latin typeface="Arial" pitchFamily="34" charset="0"/>
                <a:cs typeface="Arial" pitchFamily="34" charset="0"/>
              </a:rPr>
              <a:t>S</a:t>
            </a:r>
            <a:r>
              <a:rPr lang="en-US" sz="1600" dirty="0" err="1" smtClean="0">
                <a:solidFill>
                  <a:srgbClr val="FFC000"/>
                </a:solidFill>
                <a:latin typeface="Arial" pitchFamily="34" charset="0"/>
                <a:cs typeface="Arial" pitchFamily="34" charset="0"/>
              </a:rPr>
              <a:t>imulation</a:t>
            </a:r>
            <a:r>
              <a:rPr lang="en-US" sz="1600" dirty="0" smtClean="0">
                <a:solidFill>
                  <a:srgbClr val="FFC000"/>
                </a:solidFill>
                <a:latin typeface="Arial" pitchFamily="34" charset="0"/>
                <a:cs typeface="Arial" pitchFamily="34" charset="0"/>
              </a:rPr>
              <a:t> packages</a:t>
            </a:r>
            <a:endParaRPr lang="en-US" sz="2000"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496" y="714595"/>
            <a:ext cx="5832648" cy="3506493"/>
          </a:xfrm>
        </p:spPr>
        <p:txBody>
          <a:bodyPr>
            <a:normAutofit/>
          </a:bodyPr>
          <a:lstStyle/>
          <a:p>
            <a:r>
              <a:rPr lang="en-US" sz="1600" dirty="0" smtClean="0">
                <a:solidFill>
                  <a:schemeClr val="tx1">
                    <a:lumMod val="85000"/>
                    <a:lumOff val="15000"/>
                  </a:schemeClr>
                </a:solidFill>
                <a:latin typeface="Arial" pitchFamily="34" charset="0"/>
                <a:cs typeface="Arial" pitchFamily="34" charset="0"/>
              </a:rPr>
              <a:t>For </a:t>
            </a:r>
            <a:r>
              <a:rPr lang="en-US" sz="1600" dirty="0">
                <a:solidFill>
                  <a:schemeClr val="tx1">
                    <a:lumMod val="85000"/>
                    <a:lumOff val="15000"/>
                  </a:schemeClr>
                </a:solidFill>
                <a:latin typeface="Arial" pitchFamily="34" charset="0"/>
                <a:cs typeface="Arial" pitchFamily="34" charset="0"/>
              </a:rPr>
              <a:t>the simulation of cosmic radiation the </a:t>
            </a:r>
            <a:r>
              <a:rPr lang="en-US" sz="1600" dirty="0">
                <a:solidFill>
                  <a:srgbClr val="FF0000"/>
                </a:solidFill>
                <a:latin typeface="Arial" pitchFamily="34" charset="0"/>
                <a:cs typeface="Arial" pitchFamily="34" charset="0"/>
              </a:rPr>
              <a:t>CORSIKA</a:t>
            </a:r>
            <a:r>
              <a:rPr lang="en-US" sz="1600" dirty="0">
                <a:solidFill>
                  <a:schemeClr val="tx1">
                    <a:lumMod val="85000"/>
                    <a:lumOff val="15000"/>
                  </a:schemeClr>
                </a:solidFill>
                <a:latin typeface="Arial" pitchFamily="34" charset="0"/>
                <a:cs typeface="Arial" pitchFamily="34" charset="0"/>
              </a:rPr>
              <a:t> software package developed for the experiment KASCADE was used.</a:t>
            </a:r>
          </a:p>
          <a:p>
            <a:r>
              <a:rPr lang="en-US" sz="1600" dirty="0">
                <a:solidFill>
                  <a:srgbClr val="FF0000"/>
                </a:solidFill>
                <a:latin typeface="Arial" pitchFamily="34" charset="0"/>
                <a:cs typeface="Arial" pitchFamily="34" charset="0"/>
              </a:rPr>
              <a:t>Geant4</a:t>
            </a:r>
            <a:r>
              <a:rPr lang="en-US" sz="1600" dirty="0">
                <a:solidFill>
                  <a:schemeClr val="tx1">
                    <a:lumMod val="85000"/>
                    <a:lumOff val="15000"/>
                  </a:schemeClr>
                </a:solidFill>
                <a:latin typeface="Arial" pitchFamily="34" charset="0"/>
                <a:cs typeface="Arial" pitchFamily="34" charset="0"/>
              </a:rPr>
              <a:t> software </a:t>
            </a:r>
            <a:r>
              <a:rPr lang="en-US" sz="1600" dirty="0" smtClean="0">
                <a:solidFill>
                  <a:schemeClr val="tx1">
                    <a:lumMod val="85000"/>
                    <a:lumOff val="15000"/>
                  </a:schemeClr>
                </a:solidFill>
                <a:latin typeface="Arial" pitchFamily="34" charset="0"/>
                <a:cs typeface="Arial" pitchFamily="34" charset="0"/>
              </a:rPr>
              <a:t>package has been </a:t>
            </a:r>
            <a:r>
              <a:rPr lang="en-US" sz="1600" dirty="0">
                <a:solidFill>
                  <a:schemeClr val="tx1">
                    <a:lumMod val="85000"/>
                    <a:lumOff val="15000"/>
                  </a:schemeClr>
                </a:solidFill>
                <a:latin typeface="Arial" pitchFamily="34" charset="0"/>
                <a:cs typeface="Arial" pitchFamily="34" charset="0"/>
              </a:rPr>
              <a:t>developed for particle </a:t>
            </a:r>
            <a:r>
              <a:rPr lang="en-US" sz="1600" dirty="0" smtClean="0">
                <a:solidFill>
                  <a:schemeClr val="tx1">
                    <a:lumMod val="85000"/>
                    <a:lumOff val="15000"/>
                  </a:schemeClr>
                </a:solidFill>
                <a:latin typeface="Arial" pitchFamily="34" charset="0"/>
                <a:cs typeface="Arial" pitchFamily="34" charset="0"/>
              </a:rPr>
              <a:t>physics and simulates </a:t>
            </a:r>
            <a:r>
              <a:rPr lang="en-US" sz="1600" dirty="0">
                <a:solidFill>
                  <a:schemeClr val="tx1">
                    <a:lumMod val="85000"/>
                    <a:lumOff val="15000"/>
                  </a:schemeClr>
                </a:solidFill>
                <a:latin typeface="Arial" pitchFamily="34" charset="0"/>
                <a:cs typeface="Arial" pitchFamily="34" charset="0"/>
              </a:rPr>
              <a:t>the interaction of particles with </a:t>
            </a:r>
            <a:r>
              <a:rPr lang="en-US" sz="1600" dirty="0" err="1" smtClean="0">
                <a:solidFill>
                  <a:schemeClr val="tx1">
                    <a:lumMod val="85000"/>
                    <a:lumOff val="15000"/>
                  </a:schemeClr>
                </a:solidFill>
                <a:latin typeface="Arial" pitchFamily="34" charset="0"/>
                <a:cs typeface="Arial" pitchFamily="34" charset="0"/>
              </a:rPr>
              <a:t>matter.It</a:t>
            </a:r>
            <a:r>
              <a:rPr lang="en-US" sz="1600" dirty="0" smtClean="0">
                <a:solidFill>
                  <a:schemeClr val="tx1">
                    <a:lumMod val="85000"/>
                    <a:lumOff val="15000"/>
                  </a:schemeClr>
                </a:solidFill>
                <a:latin typeface="Arial" pitchFamily="34" charset="0"/>
                <a:cs typeface="Arial" pitchFamily="34" charset="0"/>
              </a:rPr>
              <a:t> </a:t>
            </a:r>
            <a:r>
              <a:rPr lang="en-US" sz="1600" dirty="0">
                <a:solidFill>
                  <a:schemeClr val="tx1">
                    <a:lumMod val="85000"/>
                    <a:lumOff val="15000"/>
                  </a:schemeClr>
                </a:solidFill>
                <a:latin typeface="Arial" pitchFamily="34" charset="0"/>
                <a:cs typeface="Arial" pitchFamily="34" charset="0"/>
              </a:rPr>
              <a:t>is a very good tool to simulate the response of detectors used in the experiment.</a:t>
            </a:r>
          </a:p>
          <a:p>
            <a:pPr algn="just"/>
            <a:r>
              <a:rPr lang="sr-Latn-RS" sz="1600" dirty="0" smtClean="0">
                <a:solidFill>
                  <a:schemeClr val="tx1">
                    <a:lumMod val="85000"/>
                    <a:lumOff val="15000"/>
                  </a:schemeClr>
                </a:solidFill>
                <a:latin typeface="Arial" pitchFamily="34" charset="0"/>
                <a:cs typeface="Arial" pitchFamily="34" charset="0"/>
              </a:rPr>
              <a:t>Cosmic rays can be </a:t>
            </a:r>
            <a:r>
              <a:rPr lang="en-US" sz="1600" dirty="0" smtClean="0">
                <a:solidFill>
                  <a:schemeClr val="tx1">
                    <a:lumMod val="85000"/>
                    <a:lumOff val="15000"/>
                  </a:schemeClr>
                </a:solidFill>
                <a:latin typeface="Arial" pitchFamily="34" charset="0"/>
                <a:cs typeface="Arial" pitchFamily="34" charset="0"/>
              </a:rPr>
              <a:t>simulate</a:t>
            </a:r>
            <a:r>
              <a:rPr lang="sr-Latn-RS" sz="1600" dirty="0" smtClean="0">
                <a:solidFill>
                  <a:schemeClr val="tx1">
                    <a:lumMod val="85000"/>
                    <a:lumOff val="15000"/>
                  </a:schemeClr>
                </a:solidFill>
                <a:latin typeface="Arial" pitchFamily="34" charset="0"/>
                <a:cs typeface="Arial" pitchFamily="34" charset="0"/>
              </a:rPr>
              <a:t>d</a:t>
            </a:r>
            <a:r>
              <a:rPr lang="en-US" sz="1600" dirty="0" smtClean="0">
                <a:solidFill>
                  <a:schemeClr val="tx1">
                    <a:lumMod val="85000"/>
                    <a:lumOff val="15000"/>
                  </a:schemeClr>
                </a:solidFill>
                <a:latin typeface="Arial" pitchFamily="34" charset="0"/>
                <a:cs typeface="Arial" pitchFamily="34" charset="0"/>
              </a:rPr>
              <a:t> from </a:t>
            </a:r>
            <a:r>
              <a:rPr lang="en-US" sz="1600" dirty="0">
                <a:solidFill>
                  <a:schemeClr val="tx1">
                    <a:lumMod val="85000"/>
                    <a:lumOff val="15000"/>
                  </a:schemeClr>
                </a:solidFill>
                <a:latin typeface="Arial" pitchFamily="34" charset="0"/>
                <a:cs typeface="Arial" pitchFamily="34" charset="0"/>
              </a:rPr>
              <a:t>primary cosmic radiation that is entering in the atmosphere and follow the creation of the cascade through the atmosphere, and finally detects using plastic scintillators at the Earth's surface or in the underground laboratory.</a:t>
            </a:r>
          </a:p>
          <a:p>
            <a:endParaRPr lang="sr-Latn-RS" sz="1800" dirty="0" smtClean="0">
              <a:solidFill>
                <a:schemeClr val="tx1">
                  <a:lumMod val="85000"/>
                  <a:lumOff val="15000"/>
                </a:schemeClr>
              </a:solidFill>
              <a:latin typeface="Arial" pitchFamily="34" charset="0"/>
              <a:cs typeface="Arial" pitchFamily="34" charset="0"/>
            </a:endParaRPr>
          </a:p>
          <a:p>
            <a:endParaRPr lang="sr-Latn-RS" sz="1800" dirty="0" smtClean="0">
              <a:solidFill>
                <a:schemeClr val="tx1">
                  <a:lumMod val="85000"/>
                  <a:lumOff val="15000"/>
                </a:schemeClr>
              </a:solidFill>
            </a:endParaRPr>
          </a:p>
        </p:txBody>
      </p:sp>
      <p:pic>
        <p:nvPicPr>
          <p:cNvPr id="9219" name="Picture 3" descr="G:\!_OdbranaPoslednjiDani\Slike\sim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692695"/>
            <a:ext cx="2870086" cy="56166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23</a:t>
            </a:fld>
            <a:endParaRPr lang="sr-Latn-R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22" y="4221088"/>
            <a:ext cx="1968134" cy="179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Graph3cosmo.eps"/>
          <p:cNvPicPr>
            <a:picLocks noChangeAspect="1"/>
          </p:cNvPicPr>
          <p:nvPr/>
        </p:nvPicPr>
        <p:blipFill>
          <a:blip r:embed="rId4"/>
          <a:stretch>
            <a:fillRect/>
          </a:stretch>
        </p:blipFill>
        <p:spPr>
          <a:xfrm>
            <a:off x="2303899" y="4059613"/>
            <a:ext cx="2880320" cy="2115533"/>
          </a:xfrm>
          <a:prstGeom prst="rect">
            <a:avLst/>
          </a:prstGeom>
        </p:spPr>
      </p:pic>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3380441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17" y="1988840"/>
            <a:ext cx="3294022" cy="442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9182" y="908720"/>
            <a:ext cx="3744416" cy="1754326"/>
          </a:xfrm>
          <a:prstGeom prst="rect">
            <a:avLst/>
          </a:prstGeom>
          <a:noFill/>
        </p:spPr>
        <p:txBody>
          <a:bodyPr wrap="square" rtlCol="0">
            <a:spAutoFit/>
          </a:bodyPr>
          <a:lstStyle/>
          <a:p>
            <a:pPr marL="285750" indent="-285750">
              <a:buFont typeface="Arial" pitchFamily="34" charset="0"/>
              <a:buChar char="•"/>
            </a:pPr>
            <a:r>
              <a:rPr lang="sr-Latn-RS" dirty="0" smtClean="0">
                <a:solidFill>
                  <a:schemeClr val="tx1">
                    <a:lumMod val="85000"/>
                    <a:lumOff val="15000"/>
                  </a:schemeClr>
                </a:solidFill>
                <a:latin typeface="Arial" pitchFamily="34" charset="0"/>
                <a:cs typeface="Arial" pitchFamily="34" charset="0"/>
              </a:rPr>
              <a:t>Response of the detectors are </a:t>
            </a:r>
            <a:r>
              <a:rPr lang="en-US" dirty="0" smtClean="0">
                <a:solidFill>
                  <a:schemeClr val="tx1">
                    <a:lumMod val="85000"/>
                    <a:lumOff val="15000"/>
                  </a:schemeClr>
                </a:solidFill>
                <a:latin typeface="Arial" pitchFamily="34" charset="0"/>
                <a:cs typeface="Arial" pitchFamily="34" charset="0"/>
              </a:rPr>
              <a:t>calculated  from simulation</a:t>
            </a:r>
            <a:endParaRPr lang="sr-Cyrl-RS" dirty="0" smtClean="0">
              <a:solidFill>
                <a:schemeClr val="tx1">
                  <a:lumMod val="85000"/>
                  <a:lumOff val="15000"/>
                </a:schemeClr>
              </a:solidFill>
              <a:latin typeface="Arial" pitchFamily="34" charset="0"/>
              <a:cs typeface="Arial" pitchFamily="34" charset="0"/>
            </a:endParaRPr>
          </a:p>
          <a:p>
            <a:pPr marL="285750" indent="-285750">
              <a:buFont typeface="Arial" pitchFamily="34" charset="0"/>
              <a:buChar char="•"/>
            </a:pPr>
            <a:r>
              <a:rPr lang="sr-Latn-RS" dirty="0" smtClean="0">
                <a:solidFill>
                  <a:schemeClr val="tx1">
                    <a:lumMod val="85000"/>
                    <a:lumOff val="15000"/>
                  </a:schemeClr>
                </a:solidFill>
                <a:latin typeface="Arial" pitchFamily="34" charset="0"/>
                <a:cs typeface="Arial" pitchFamily="34" charset="0"/>
              </a:rPr>
              <a:t>Range of energy for the primary CR found</a:t>
            </a:r>
          </a:p>
          <a:p>
            <a:pPr marL="285750" indent="-285750">
              <a:buFont typeface="Arial" pitchFamily="34" charset="0"/>
              <a:buChar char="•"/>
            </a:pPr>
            <a:endParaRPr lang="sr-Cyrl-RS" dirty="0" smtClean="0">
              <a:latin typeface="Arial" pitchFamily="34" charset="0"/>
              <a:cs typeface="Arial" pitchFamily="34" charset="0"/>
            </a:endParaRPr>
          </a:p>
          <a:p>
            <a:endParaRPr lang="sr-Cyrl-RS" dirty="0" smtClean="0">
              <a:latin typeface="Arial" pitchFamily="34" charset="0"/>
              <a:cs typeface="Arial"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76672"/>
            <a:ext cx="3862311"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24</a:t>
            </a:fld>
            <a:endParaRPr lang="sr-Latn-RS"/>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420" y="3679634"/>
            <a:ext cx="4039517" cy="291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sr-Latn-RS" smtClean="0"/>
              <a:t>Cosmic Ray Workshop,Atlanta 2019</a:t>
            </a:r>
            <a:endParaRPr lang="sr-Latn-RS"/>
          </a:p>
        </p:txBody>
      </p:sp>
      <p:sp>
        <p:nvSpPr>
          <p:cNvPr id="10" name="Title 1"/>
          <p:cNvSpPr>
            <a:spLocks noGrp="1"/>
          </p:cNvSpPr>
          <p:nvPr>
            <p:ph type="title"/>
          </p:nvPr>
        </p:nvSpPr>
        <p:spPr>
          <a:xfrm>
            <a:off x="215900" y="115888"/>
            <a:ext cx="8244532" cy="504825"/>
          </a:xfrm>
        </p:spPr>
        <p:txBody>
          <a:bodyPr>
            <a:normAutofit fontScale="90000"/>
          </a:bodyPr>
          <a:lstStyle/>
          <a:p>
            <a:pPr algn="l"/>
            <a:r>
              <a:rPr lang="en-US" sz="3100" dirty="0" smtClean="0">
                <a:solidFill>
                  <a:srgbClr val="1F497D">
                    <a:lumMod val="60000"/>
                    <a:lumOff val="40000"/>
                  </a:srgbClr>
                </a:solidFill>
                <a:latin typeface="Arial" pitchFamily="34" charset="0"/>
                <a:cs typeface="Arial" pitchFamily="34" charset="0"/>
              </a:rPr>
              <a:t>Low-background laboratory for nuclear physics</a:t>
            </a:r>
            <a:r>
              <a:rPr lang="en-US" sz="2800" dirty="0" smtClean="0">
                <a:solidFill>
                  <a:srgbClr val="1F497D">
                    <a:lumMod val="60000"/>
                    <a:lumOff val="40000"/>
                  </a:srgbClr>
                </a:solidFill>
                <a:latin typeface="Arial" pitchFamily="34" charset="0"/>
                <a:cs typeface="Arial" pitchFamily="34" charset="0"/>
              </a:rPr>
              <a:t/>
            </a:r>
            <a:br>
              <a:rPr lang="en-US" sz="2800" dirty="0" smtClean="0">
                <a:solidFill>
                  <a:srgbClr val="1F497D">
                    <a:lumMod val="60000"/>
                    <a:lumOff val="40000"/>
                  </a:srgbClr>
                </a:solidFill>
                <a:latin typeface="Arial" pitchFamily="34" charset="0"/>
                <a:cs typeface="Arial" pitchFamily="34" charset="0"/>
              </a:rPr>
            </a:br>
            <a:r>
              <a:rPr lang="sr-Latn-RS" sz="1600" dirty="0">
                <a:solidFill>
                  <a:srgbClr val="FFC000"/>
                </a:solidFill>
                <a:latin typeface="Arial" pitchFamily="34" charset="0"/>
                <a:cs typeface="Arial" pitchFamily="34" charset="0"/>
              </a:rPr>
              <a:t>S</a:t>
            </a:r>
            <a:r>
              <a:rPr lang="en-US" sz="1600" dirty="0" err="1" smtClean="0">
                <a:solidFill>
                  <a:srgbClr val="FFC000"/>
                </a:solidFill>
                <a:latin typeface="Arial" pitchFamily="34" charset="0"/>
                <a:cs typeface="Arial" pitchFamily="34" charset="0"/>
              </a:rPr>
              <a:t>imulation</a:t>
            </a:r>
            <a:r>
              <a:rPr lang="en-US" sz="1600" dirty="0" smtClean="0">
                <a:solidFill>
                  <a:srgbClr val="FFC000"/>
                </a:solidFill>
                <a:latin typeface="Arial" pitchFamily="34" charset="0"/>
                <a:cs typeface="Arial" pitchFamily="34" charset="0"/>
              </a:rPr>
              <a:t> packages</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671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46" y="13266"/>
            <a:ext cx="7307492" cy="648072"/>
          </a:xfrm>
        </p:spPr>
        <p:txBody>
          <a:bodyPr>
            <a:normAutofit fontScale="90000"/>
          </a:bodyPr>
          <a:lstStyle/>
          <a:p>
            <a:pPr algn="l"/>
            <a:r>
              <a:rPr lang="sr-Latn-RS" sz="2800" b="1" dirty="0" smtClean="0">
                <a:solidFill>
                  <a:schemeClr val="tx2">
                    <a:lumMod val="60000"/>
                    <a:lumOff val="40000"/>
                  </a:schemeClr>
                </a:solidFill>
                <a:latin typeface="Arial" pitchFamily="34" charset="0"/>
                <a:cs typeface="Arial" pitchFamily="34" charset="0"/>
              </a:rPr>
              <a:t/>
            </a:r>
            <a:br>
              <a:rPr lang="sr-Latn-RS" sz="2800" b="1" dirty="0" smtClean="0">
                <a:solidFill>
                  <a:schemeClr val="tx2">
                    <a:lumMod val="60000"/>
                    <a:lumOff val="40000"/>
                  </a:schemeClr>
                </a:solidFill>
                <a:latin typeface="Arial" pitchFamily="34" charset="0"/>
                <a:cs typeface="Arial" pitchFamily="34" charset="0"/>
              </a:rPr>
            </a:br>
            <a:r>
              <a:rPr lang="sr-Latn-RS" sz="2800" b="1" dirty="0">
                <a:solidFill>
                  <a:schemeClr val="tx2">
                    <a:lumMod val="60000"/>
                    <a:lumOff val="40000"/>
                  </a:schemeClr>
                </a:solidFill>
                <a:latin typeface="Arial" pitchFamily="34" charset="0"/>
                <a:cs typeface="Arial" pitchFamily="34" charset="0"/>
              </a:rPr>
              <a:t/>
            </a:r>
            <a:br>
              <a:rPr lang="sr-Latn-RS" sz="2800" b="1" dirty="0">
                <a:solidFill>
                  <a:schemeClr val="tx2">
                    <a:lumMod val="60000"/>
                    <a:lumOff val="40000"/>
                  </a:schemeClr>
                </a:solidFill>
                <a:latin typeface="Arial" pitchFamily="34" charset="0"/>
                <a:cs typeface="Arial" pitchFamily="34" charset="0"/>
              </a:rPr>
            </a:br>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a:t>
            </a:r>
            <a:r>
              <a:rPr lang="sr-Latn-RS" sz="2800" dirty="0">
                <a:solidFill>
                  <a:schemeClr val="tx2">
                    <a:lumMod val="60000"/>
                    <a:lumOff val="40000"/>
                  </a:schemeClr>
                </a:solidFill>
                <a:latin typeface="Arial" pitchFamily="34" charset="0"/>
                <a:cs typeface="Arial" pitchFamily="34" charset="0"/>
              </a:rPr>
              <a:t>for nuclear physics</a:t>
            </a:r>
            <a:br>
              <a:rPr lang="sr-Latn-RS" sz="2800" dirty="0">
                <a:solidFill>
                  <a:schemeClr val="tx2">
                    <a:lumMod val="60000"/>
                    <a:lumOff val="40000"/>
                  </a:schemeClr>
                </a:solidFill>
                <a:latin typeface="Arial" pitchFamily="34" charset="0"/>
                <a:cs typeface="Arial" pitchFamily="34" charset="0"/>
              </a:rPr>
            </a:br>
            <a:r>
              <a:rPr lang="sr-Latn-RS" sz="1600" dirty="0" smtClean="0">
                <a:solidFill>
                  <a:srgbClr val="FFC000"/>
                </a:solidFill>
                <a:latin typeface="Arial" pitchFamily="34" charset="0"/>
                <a:cs typeface="Arial" pitchFamily="34" charset="0"/>
              </a:rPr>
              <a:t>“Asymut“ set-up</a:t>
            </a:r>
            <a:r>
              <a:rPr lang="sr-Latn-RS" sz="2800" dirty="0" smtClean="0">
                <a:solidFill>
                  <a:schemeClr val="tx2"/>
                </a:solidFill>
              </a:rPr>
              <a:t/>
            </a:r>
            <a:br>
              <a:rPr lang="sr-Latn-RS" sz="2800" dirty="0" smtClean="0">
                <a:solidFill>
                  <a:schemeClr val="tx2"/>
                </a:solidFill>
              </a:rPr>
            </a:br>
            <a:r>
              <a:rPr lang="sr-Latn-RS" sz="2800" dirty="0">
                <a:solidFill>
                  <a:schemeClr val="tx2"/>
                </a:solidFill>
              </a:rPr>
              <a:t/>
            </a:r>
            <a:br>
              <a:rPr lang="sr-Latn-RS" sz="2800" dirty="0">
                <a:solidFill>
                  <a:schemeClr val="tx2"/>
                </a:solidFill>
              </a:rPr>
            </a:br>
            <a:endParaRPr lang="sr-Latn-RS" sz="2800" dirty="0">
              <a:solidFill>
                <a:schemeClr val="tx2"/>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029" y="3833361"/>
            <a:ext cx="2792971" cy="239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476672"/>
            <a:ext cx="2358548" cy="314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AFA3E77-31F2-49FE-823D-927AAA83CBF0}" type="slidenum">
              <a:rPr lang="sr-Latn-RS" smtClean="0"/>
              <a:t>25</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
        <p:nvSpPr>
          <p:cNvPr id="7" name="TextBox 6"/>
          <p:cNvSpPr txBox="1"/>
          <p:nvPr/>
        </p:nvSpPr>
        <p:spPr>
          <a:xfrm>
            <a:off x="107504" y="1001484"/>
            <a:ext cx="5184576" cy="3785652"/>
          </a:xfrm>
          <a:prstGeom prst="rect">
            <a:avLst/>
          </a:prstGeom>
          <a:noFill/>
        </p:spPr>
        <p:txBody>
          <a:bodyPr wrap="square" rtlCol="0">
            <a:spAutoFit/>
          </a:bodyPr>
          <a:lstStyle/>
          <a:p>
            <a:pPr marL="171450" indent="-171450">
              <a:buFont typeface="Arial" panose="020B0604020202020204" pitchFamily="34" charset="0"/>
              <a:buChar char="•"/>
            </a:pPr>
            <a:r>
              <a:rPr lang="sr-Latn-RS" sz="1600" b="1" dirty="0" smtClean="0">
                <a:solidFill>
                  <a:srgbClr val="FF0000"/>
                </a:solidFill>
                <a:latin typeface="Arial" panose="020B0604020202020204" pitchFamily="34" charset="0"/>
                <a:cs typeface="Arial" panose="020B0604020202020204" pitchFamily="34" charset="0"/>
              </a:rPr>
              <a:t>A</a:t>
            </a:r>
            <a:r>
              <a:rPr lang="en-US" sz="1600" b="1" dirty="0" smtClean="0">
                <a:solidFill>
                  <a:srgbClr val="FF0000"/>
                </a:solidFill>
                <a:latin typeface="Arial" panose="020B0604020202020204" pitchFamily="34" charset="0"/>
                <a:cs typeface="Arial" panose="020B0604020202020204" pitchFamily="34" charset="0"/>
              </a:rPr>
              <a:t>symmetric </a:t>
            </a:r>
            <a:r>
              <a:rPr lang="en-US" sz="1600" b="1" dirty="0">
                <a:solidFill>
                  <a:srgbClr val="FF0000"/>
                </a:solidFill>
                <a:latin typeface="Arial" panose="020B0604020202020204" pitchFamily="34" charset="0"/>
                <a:cs typeface="Arial" panose="020B0604020202020204" pitchFamily="34" charset="0"/>
              </a:rPr>
              <a:t>muon telescope </a:t>
            </a:r>
            <a:r>
              <a:rPr lang="en-US" sz="1600" dirty="0" smtClean="0">
                <a:latin typeface="Arial" panose="020B0604020202020204" pitchFamily="34" charset="0"/>
                <a:cs typeface="Arial" panose="020B0604020202020204" pitchFamily="34" charset="0"/>
              </a:rPr>
              <a:t>separates </a:t>
            </a:r>
            <a:r>
              <a:rPr lang="en-US" sz="1600" dirty="0">
                <a:latin typeface="Arial" panose="020B0604020202020204" pitchFamily="34" charset="0"/>
                <a:cs typeface="Arial" panose="020B0604020202020204" pitchFamily="34" charset="0"/>
              </a:rPr>
              <a:t>muons with respect to zenith </a:t>
            </a:r>
            <a:r>
              <a:rPr lang="en-US" sz="1600" dirty="0" smtClean="0">
                <a:latin typeface="Arial" panose="020B0604020202020204" pitchFamily="34" charset="0"/>
                <a:cs typeface="Arial" panose="020B0604020202020204" pitchFamily="34" charset="0"/>
              </a:rPr>
              <a:t>angle</a:t>
            </a:r>
            <a:r>
              <a:rPr lang="sr-Latn-RS" sz="1600"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Asymmetric </a:t>
            </a:r>
            <a:r>
              <a:rPr lang="en-US" sz="1600" dirty="0">
                <a:latin typeface="Arial" panose="020B0604020202020204" pitchFamily="34" charset="0"/>
                <a:cs typeface="Arial" panose="020B0604020202020204" pitchFamily="34" charset="0"/>
              </a:rPr>
              <a:t>muon telescope is an inexpensive detector, constructed from </a:t>
            </a:r>
            <a:r>
              <a:rPr lang="en-US" sz="1600" dirty="0" smtClean="0">
                <a:latin typeface="Arial" panose="020B0604020202020204" pitchFamily="34" charset="0"/>
                <a:cs typeface="Arial" panose="020B0604020202020204" pitchFamily="34" charset="0"/>
              </a:rPr>
              <a:t>the</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components </a:t>
            </a:r>
            <a:r>
              <a:rPr lang="en-US" sz="1600" dirty="0">
                <a:latin typeface="Arial" panose="020B0604020202020204" pitchFamily="34" charset="0"/>
                <a:cs typeface="Arial" panose="020B0604020202020204" pitchFamily="34" charset="0"/>
              </a:rPr>
              <a:t>already available in the laboratory. </a:t>
            </a:r>
            <a:endParaRPr lang="sr-Latn-RS" sz="16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It </a:t>
            </a:r>
            <a:r>
              <a:rPr lang="en-US" sz="1600" dirty="0">
                <a:latin typeface="Arial" panose="020B0604020202020204" pitchFamily="34" charset="0"/>
                <a:cs typeface="Arial" panose="020B0604020202020204" pitchFamily="34" charset="0"/>
              </a:rPr>
              <a:t>consists of two plastic </a:t>
            </a:r>
            <a:r>
              <a:rPr lang="en-US" sz="1600" dirty="0" smtClean="0">
                <a:latin typeface="Arial" panose="020B0604020202020204" pitchFamily="34" charset="0"/>
                <a:cs typeface="Arial" panose="020B0604020202020204" pitchFamily="34" charset="0"/>
              </a:rPr>
              <a:t>scintillators </a:t>
            </a:r>
            <a:r>
              <a:rPr lang="en-US" sz="1600" dirty="0">
                <a:latin typeface="Arial" panose="020B0604020202020204" pitchFamily="34" charset="0"/>
                <a:cs typeface="Arial" panose="020B0604020202020204" pitchFamily="34" charset="0"/>
              </a:rPr>
              <a:t>of unequal dimensions. </a:t>
            </a:r>
            <a:r>
              <a:rPr lang="en-US" sz="1600" dirty="0" smtClean="0">
                <a:latin typeface="Arial" panose="020B0604020202020204" pitchFamily="34" charset="0"/>
                <a:cs typeface="Arial" panose="020B0604020202020204" pitchFamily="34" charset="0"/>
              </a:rPr>
              <a:t>Detectors </a:t>
            </a:r>
            <a:r>
              <a:rPr lang="en-US" sz="1600" dirty="0">
                <a:latin typeface="Arial" panose="020B0604020202020204" pitchFamily="34" charset="0"/>
                <a:cs typeface="Arial" panose="020B0604020202020204" pitchFamily="34" charset="0"/>
              </a:rPr>
              <a:t>are </a:t>
            </a:r>
            <a:r>
              <a:rPr lang="en-US" sz="1600" dirty="0" smtClean="0">
                <a:latin typeface="Arial" panose="020B0604020202020204" pitchFamily="34" charset="0"/>
                <a:cs typeface="Arial" panose="020B0604020202020204" pitchFamily="34" charset="0"/>
              </a:rPr>
              <a:t>separated</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by 78 cm, </a:t>
            </a:r>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have roughly the same count rate </a:t>
            </a:r>
            <a:r>
              <a:rPr lang="en-US" sz="1600" dirty="0" smtClean="0">
                <a:latin typeface="Arial" panose="020B0604020202020204" pitchFamily="34" charset="0"/>
                <a:cs typeface="Arial" panose="020B0604020202020204" pitchFamily="34" charset="0"/>
              </a:rPr>
              <a:t>in</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the </a:t>
            </a:r>
            <a:r>
              <a:rPr lang="en-US" sz="1600" b="1" dirty="0">
                <a:latin typeface="Arial" panose="020B0604020202020204" pitchFamily="34" charset="0"/>
                <a:cs typeface="Arial" panose="020B0604020202020204" pitchFamily="34" charset="0"/>
              </a:rPr>
              <a:t>coincident </a:t>
            </a:r>
            <a:r>
              <a:rPr lang="en-US" sz="1600" dirty="0">
                <a:latin typeface="Arial" panose="020B0604020202020204" pitchFamily="34" charset="0"/>
                <a:cs typeface="Arial" panose="020B0604020202020204" pitchFamily="34" charset="0"/>
              </a:rPr>
              <a:t>and </a:t>
            </a:r>
            <a:r>
              <a:rPr lang="en-US" sz="1600" b="1" dirty="0" err="1">
                <a:solidFill>
                  <a:schemeClr val="tx1">
                    <a:lumMod val="85000"/>
                    <a:lumOff val="15000"/>
                  </a:schemeClr>
                </a:solidFill>
                <a:latin typeface="Arial" panose="020B0604020202020204" pitchFamily="34" charset="0"/>
                <a:cs typeface="Arial" panose="020B0604020202020204" pitchFamily="34" charset="0"/>
              </a:rPr>
              <a:t>anticoincident</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mode. Lower detector in single mode </a:t>
            </a:r>
            <a:r>
              <a:rPr lang="en-US" sz="1600" dirty="0" smtClean="0">
                <a:latin typeface="Arial" panose="020B0604020202020204" pitchFamily="34" charset="0"/>
                <a:cs typeface="Arial" panose="020B0604020202020204" pitchFamily="34" charset="0"/>
              </a:rPr>
              <a:t>operates </a:t>
            </a:r>
            <a:r>
              <a:rPr lang="en-US" sz="1600" dirty="0">
                <a:latin typeface="Arial" panose="020B0604020202020204" pitchFamily="34" charset="0"/>
                <a:cs typeface="Arial" panose="020B0604020202020204" pitchFamily="34" charset="0"/>
              </a:rPr>
              <a:t>in the same manner as the one in the GLL, with wide angular acceptance. The coincident mode constitute the events registered </a:t>
            </a:r>
            <a:r>
              <a:rPr lang="en-US" sz="1600" dirty="0" smtClean="0">
                <a:latin typeface="Arial" panose="020B0604020202020204" pitchFamily="34" charset="0"/>
                <a:cs typeface="Arial" panose="020B0604020202020204" pitchFamily="34" charset="0"/>
              </a:rPr>
              <a:t>in </a:t>
            </a:r>
            <a:r>
              <a:rPr lang="en-US" sz="1600" dirty="0">
                <a:latin typeface="Arial" panose="020B0604020202020204" pitchFamily="34" charset="0"/>
                <a:cs typeface="Arial" panose="020B0604020202020204" pitchFamily="34" charset="0"/>
              </a:rPr>
              <a:t>both upper and lower </a:t>
            </a:r>
            <a:r>
              <a:rPr lang="en-US" sz="1600" dirty="0" smtClean="0">
                <a:latin typeface="Arial" panose="020B0604020202020204" pitchFamily="34" charset="0"/>
                <a:cs typeface="Arial" panose="020B0604020202020204" pitchFamily="34" charset="0"/>
              </a:rPr>
              <a:t>d</a:t>
            </a:r>
            <a:r>
              <a:rPr lang="sr-Latn-RS" sz="1600" dirty="0" smtClean="0">
                <a:latin typeface="Arial" panose="020B0604020202020204" pitchFamily="34" charset="0"/>
                <a:cs typeface="Arial" panose="020B0604020202020204" pitchFamily="34" charset="0"/>
              </a:rPr>
              <a:t>e</a:t>
            </a:r>
            <a:r>
              <a:rPr lang="en-US" sz="1600" dirty="0" err="1" smtClean="0">
                <a:latin typeface="Arial" panose="020B0604020202020204" pitchFamily="34" charset="0"/>
                <a:cs typeface="Arial" panose="020B0604020202020204" pitchFamily="34" charset="0"/>
              </a:rPr>
              <a:t>tector</a:t>
            </a:r>
            <a:r>
              <a:rPr lang="en-US" sz="1600" dirty="0">
                <a:latin typeface="Arial" panose="020B0604020202020204" pitchFamily="34" charset="0"/>
                <a:cs typeface="Arial" panose="020B0604020202020204" pitchFamily="34" charset="0"/>
              </a:rPr>
              <a:t>, while the </a:t>
            </a:r>
            <a:r>
              <a:rPr lang="en-US" sz="1600" dirty="0" err="1">
                <a:latin typeface="Arial" panose="020B0604020202020204" pitchFamily="34" charset="0"/>
                <a:cs typeface="Arial" panose="020B0604020202020204" pitchFamily="34" charset="0"/>
              </a:rPr>
              <a:t>anticoincident</a:t>
            </a:r>
            <a:r>
              <a:rPr lang="en-US" sz="1600" dirty="0">
                <a:latin typeface="Arial" panose="020B0604020202020204" pitchFamily="34" charset="0"/>
                <a:cs typeface="Arial" panose="020B0604020202020204" pitchFamily="34" charset="0"/>
              </a:rPr>
              <a:t> mode is made from the muons passing </a:t>
            </a:r>
            <a:r>
              <a:rPr lang="en-US" sz="1600" dirty="0" smtClean="0">
                <a:latin typeface="Arial" panose="020B0604020202020204" pitchFamily="34" charset="0"/>
                <a:cs typeface="Arial" panose="020B0604020202020204" pitchFamily="34" charset="0"/>
              </a:rPr>
              <a:t>through</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upper but not the lower detector and therefore favors inclined muon </a:t>
            </a:r>
            <a:r>
              <a:rPr lang="en-US" sz="1600" dirty="0" smtClean="0">
                <a:latin typeface="Arial" panose="020B0604020202020204" pitchFamily="34" charset="0"/>
                <a:cs typeface="Arial" panose="020B0604020202020204" pitchFamily="34" charset="0"/>
              </a:rPr>
              <a:t>paths.</a:t>
            </a:r>
            <a:endParaRPr lang="sr-Latn-R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753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46" y="13266"/>
            <a:ext cx="7307492" cy="648072"/>
          </a:xfrm>
        </p:spPr>
        <p:txBody>
          <a:bodyPr>
            <a:normAutofit fontScale="90000"/>
          </a:bodyPr>
          <a:lstStyle/>
          <a:p>
            <a:pPr algn="l"/>
            <a:r>
              <a:rPr lang="sr-Latn-RS" sz="2800" b="1" dirty="0" smtClean="0">
                <a:solidFill>
                  <a:schemeClr val="tx2">
                    <a:lumMod val="60000"/>
                    <a:lumOff val="40000"/>
                  </a:schemeClr>
                </a:solidFill>
                <a:latin typeface="Arial" pitchFamily="34" charset="0"/>
                <a:cs typeface="Arial" pitchFamily="34" charset="0"/>
              </a:rPr>
              <a:t/>
            </a:r>
            <a:br>
              <a:rPr lang="sr-Latn-RS" sz="2800" b="1" dirty="0" smtClean="0">
                <a:solidFill>
                  <a:schemeClr val="tx2">
                    <a:lumMod val="60000"/>
                    <a:lumOff val="40000"/>
                  </a:schemeClr>
                </a:solidFill>
                <a:latin typeface="Arial" pitchFamily="34" charset="0"/>
                <a:cs typeface="Arial" pitchFamily="34" charset="0"/>
              </a:rPr>
            </a:br>
            <a:r>
              <a:rPr lang="sr-Latn-RS" sz="2800" b="1" dirty="0">
                <a:solidFill>
                  <a:schemeClr val="tx2">
                    <a:lumMod val="60000"/>
                    <a:lumOff val="40000"/>
                  </a:schemeClr>
                </a:solidFill>
                <a:latin typeface="Arial" pitchFamily="34" charset="0"/>
                <a:cs typeface="Arial" pitchFamily="34" charset="0"/>
              </a:rPr>
              <a:t/>
            </a:r>
            <a:br>
              <a:rPr lang="sr-Latn-RS" sz="2800" b="1" dirty="0">
                <a:solidFill>
                  <a:schemeClr val="tx2">
                    <a:lumMod val="60000"/>
                    <a:lumOff val="40000"/>
                  </a:schemeClr>
                </a:solidFill>
                <a:latin typeface="Arial" pitchFamily="34" charset="0"/>
                <a:cs typeface="Arial" pitchFamily="34" charset="0"/>
              </a:rPr>
            </a:br>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a:t>
            </a:r>
            <a:r>
              <a:rPr lang="sr-Latn-RS" sz="2800" dirty="0">
                <a:solidFill>
                  <a:schemeClr val="tx2">
                    <a:lumMod val="60000"/>
                    <a:lumOff val="40000"/>
                  </a:schemeClr>
                </a:solidFill>
                <a:latin typeface="Arial" pitchFamily="34" charset="0"/>
                <a:cs typeface="Arial" pitchFamily="34" charset="0"/>
              </a:rPr>
              <a:t>for nuclear physics</a:t>
            </a:r>
            <a:br>
              <a:rPr lang="sr-Latn-RS" sz="2800" dirty="0">
                <a:solidFill>
                  <a:schemeClr val="tx2">
                    <a:lumMod val="60000"/>
                    <a:lumOff val="40000"/>
                  </a:schemeClr>
                </a:solidFill>
                <a:latin typeface="Arial" pitchFamily="34" charset="0"/>
                <a:cs typeface="Arial" pitchFamily="34" charset="0"/>
              </a:rPr>
            </a:br>
            <a:r>
              <a:rPr lang="sr-Latn-RS" sz="1600" dirty="0" smtClean="0">
                <a:solidFill>
                  <a:srgbClr val="FFC000"/>
                </a:solidFill>
                <a:latin typeface="Arial" pitchFamily="34" charset="0"/>
                <a:cs typeface="Arial" pitchFamily="34" charset="0"/>
              </a:rPr>
              <a:t>“Asymut“ set-up</a:t>
            </a:r>
            <a:r>
              <a:rPr lang="sr-Latn-RS" sz="2800" dirty="0" smtClean="0">
                <a:solidFill>
                  <a:schemeClr val="tx2"/>
                </a:solidFill>
              </a:rPr>
              <a:t/>
            </a:r>
            <a:br>
              <a:rPr lang="sr-Latn-RS" sz="2800" dirty="0" smtClean="0">
                <a:solidFill>
                  <a:schemeClr val="tx2"/>
                </a:solidFill>
              </a:rPr>
            </a:br>
            <a:r>
              <a:rPr lang="sr-Latn-RS" sz="2800" dirty="0">
                <a:solidFill>
                  <a:schemeClr val="tx2"/>
                </a:solidFill>
              </a:rPr>
              <a:t/>
            </a:r>
            <a:br>
              <a:rPr lang="sr-Latn-RS" sz="2800" dirty="0">
                <a:solidFill>
                  <a:schemeClr val="tx2"/>
                </a:solidFill>
              </a:rPr>
            </a:br>
            <a:endParaRPr lang="sr-Latn-RS" sz="2800"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727446769"/>
              </p:ext>
            </p:extLst>
          </p:nvPr>
        </p:nvGraphicFramePr>
        <p:xfrm>
          <a:off x="611560" y="5229200"/>
          <a:ext cx="6080760" cy="841248"/>
        </p:xfrm>
        <a:graphic>
          <a:graphicData uri="http://schemas.openxmlformats.org/drawingml/2006/table">
            <a:tbl>
              <a:tblPr firstRow="1" firstCol="1" bandRow="1">
                <a:tableStyleId>{5C22544A-7EE6-4342-B048-85BDC9FD1C3A}</a:tableStyleId>
              </a:tblPr>
              <a:tblGrid>
                <a:gridCol w="1520190"/>
                <a:gridCol w="1520190"/>
                <a:gridCol w="1520190"/>
                <a:gridCol w="1520190"/>
              </a:tblGrid>
              <a:tr h="0">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dirty="0" smtClean="0">
                          <a:effectLst/>
                        </a:rPr>
                        <a:t>Detectors</a:t>
                      </a:r>
                      <a:endParaRPr lang="sr-Latn-RS" sz="1100" dirty="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Cyrl-RS" sz="1200" dirty="0">
                          <a:effectLst/>
                        </a:rPr>
                        <a:t>Е</a:t>
                      </a:r>
                      <a:r>
                        <a:rPr lang="sr-Latn-RS" sz="1200" baseline="-25000" dirty="0">
                          <a:effectLst/>
                        </a:rPr>
                        <a:t>0.05</a:t>
                      </a:r>
                      <a:r>
                        <a:rPr lang="sr-Cyrl-RS" sz="1200" baseline="-25000" dirty="0">
                          <a:effectLst/>
                        </a:rPr>
                        <a:t>  </a:t>
                      </a:r>
                      <a:r>
                        <a:rPr lang="sr-Cyrl-RS" sz="1200" dirty="0">
                          <a:effectLst/>
                        </a:rPr>
                        <a:t>(</a:t>
                      </a:r>
                      <a:r>
                        <a:rPr lang="sr-Latn-RS" sz="1200" dirty="0">
                          <a:effectLst/>
                        </a:rPr>
                        <a:t> GeV )</a:t>
                      </a:r>
                      <a:endParaRPr lang="sr-Latn-RS" sz="1100" dirty="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dirty="0" smtClean="0">
                          <a:effectLst/>
                        </a:rPr>
                        <a:t>E</a:t>
                      </a:r>
                      <a:r>
                        <a:rPr lang="sr-Latn-RS" sz="1200" baseline="-25000" dirty="0" smtClean="0">
                          <a:effectLst/>
                        </a:rPr>
                        <a:t>median</a:t>
                      </a:r>
                      <a:r>
                        <a:rPr lang="sr-Latn-RS" sz="1200" dirty="0" smtClean="0">
                          <a:effectLst/>
                        </a:rPr>
                        <a:t> </a:t>
                      </a:r>
                      <a:r>
                        <a:rPr lang="sr-Latn-RS" sz="1200" dirty="0">
                          <a:effectLst/>
                        </a:rPr>
                        <a:t>(GeV)</a:t>
                      </a:r>
                      <a:endParaRPr lang="sr-Latn-RS" sz="1100" dirty="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E</a:t>
                      </a:r>
                      <a:r>
                        <a:rPr lang="sr-Latn-RS" sz="1200" baseline="-25000">
                          <a:effectLst/>
                        </a:rPr>
                        <a:t>0,95</a:t>
                      </a:r>
                      <a:r>
                        <a:rPr lang="sr-Latn-RS" sz="1200">
                          <a:effectLst/>
                        </a:rPr>
                        <a:t> </a:t>
                      </a:r>
                      <a:r>
                        <a:rPr lang="sr-Cyrl-RS" sz="1200">
                          <a:effectLst/>
                        </a:rPr>
                        <a:t>(</a:t>
                      </a:r>
                      <a:r>
                        <a:rPr lang="sr-Latn-RS" sz="1200">
                          <a:effectLst/>
                        </a:rPr>
                        <a:t> GeV )</a:t>
                      </a:r>
                      <a:endParaRPr lang="sr-Latn-RS" sz="1100">
                        <a:effectLst/>
                        <a:latin typeface="Calibri"/>
                        <a:ea typeface="PMingLiU"/>
                        <a:cs typeface="Times New Roman"/>
                      </a:endParaRPr>
                    </a:p>
                  </a:txBody>
                  <a:tcPr marL="68580" marR="68580" marT="0" marB="0"/>
                </a:tc>
              </a:tr>
              <a:tr h="0">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CC</a:t>
                      </a:r>
                      <a:endParaRPr lang="sr-Latn-RS" sz="110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27</a:t>
                      </a:r>
                      <a:endParaRPr lang="sr-Latn-RS" sz="110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121</a:t>
                      </a:r>
                      <a:endParaRPr lang="sr-Latn-RS" sz="110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1585</a:t>
                      </a:r>
                      <a:endParaRPr lang="sr-Latn-RS" sz="1100">
                        <a:effectLst/>
                        <a:latin typeface="Calibri"/>
                        <a:ea typeface="PMingLiU"/>
                        <a:cs typeface="Times New Roman"/>
                      </a:endParaRPr>
                    </a:p>
                  </a:txBody>
                  <a:tcPr marL="68580" marR="68580" marT="0" marB="0"/>
                </a:tc>
              </a:tr>
              <a:tr h="0">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ANTI</a:t>
                      </a:r>
                      <a:endParaRPr lang="sr-Latn-RS" sz="110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35</a:t>
                      </a:r>
                      <a:endParaRPr lang="sr-Latn-RS" sz="110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157</a:t>
                      </a:r>
                      <a:endParaRPr lang="sr-Latn-RS" sz="110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2031</a:t>
                      </a:r>
                      <a:endParaRPr lang="sr-Latn-RS" sz="1100">
                        <a:effectLst/>
                        <a:latin typeface="Calibri"/>
                        <a:ea typeface="PMingLiU"/>
                        <a:cs typeface="Times New Roman"/>
                      </a:endParaRPr>
                    </a:p>
                  </a:txBody>
                  <a:tcPr marL="68580" marR="68580" marT="0" marB="0"/>
                </a:tc>
              </a:tr>
              <a:tr h="0">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dirty="0">
                          <a:effectLst/>
                        </a:rPr>
                        <a:t>UL</a:t>
                      </a:r>
                      <a:endParaRPr lang="sr-Latn-RS" sz="1100" dirty="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a:effectLst/>
                        </a:rPr>
                        <a:t>31</a:t>
                      </a:r>
                      <a:endParaRPr lang="sr-Latn-RS" sz="110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dirty="0">
                          <a:effectLst/>
                        </a:rPr>
                        <a:t>137</a:t>
                      </a:r>
                      <a:endParaRPr lang="sr-Latn-RS" sz="1100" dirty="0">
                        <a:effectLst/>
                        <a:latin typeface="Calibri"/>
                        <a:ea typeface="PMingLiU"/>
                        <a:cs typeface="Times New Roman"/>
                      </a:endParaRPr>
                    </a:p>
                  </a:txBody>
                  <a:tcPr marL="68580" marR="68580" marT="0" marB="0"/>
                </a:tc>
                <a:tc>
                  <a:txBody>
                    <a:bodyPr/>
                    <a:lstStyle/>
                    <a:p>
                      <a:pPr algn="ctr">
                        <a:lnSpc>
                          <a:spcPct val="115000"/>
                        </a:lnSpc>
                        <a:spcAft>
                          <a:spcPts val="0"/>
                        </a:spcAft>
                        <a:tabLst>
                          <a:tab pos="457200" algn="l"/>
                          <a:tab pos="914400" algn="l"/>
                          <a:tab pos="1371600" algn="l"/>
                          <a:tab pos="1828800" algn="l"/>
                          <a:tab pos="2286000" algn="l"/>
                          <a:tab pos="2743200" algn="l"/>
                          <a:tab pos="3200400" algn="l"/>
                        </a:tabLst>
                      </a:pPr>
                      <a:r>
                        <a:rPr lang="sr-Latn-RS" sz="1200" dirty="0">
                          <a:effectLst/>
                        </a:rPr>
                        <a:t>1811</a:t>
                      </a:r>
                      <a:endParaRPr lang="sr-Latn-RS" sz="1100" dirty="0">
                        <a:effectLst/>
                        <a:latin typeface="Calibri"/>
                        <a:ea typeface="PMingLiU"/>
                        <a:cs typeface="Times New Roman"/>
                      </a:endParaRPr>
                    </a:p>
                  </a:txBody>
                  <a:tcPr marL="68580" marR="68580" marT="0" marB="0"/>
                </a:tc>
              </a:tr>
            </a:tbl>
          </a:graphicData>
        </a:graphic>
      </p:graphicFrame>
      <p:sp>
        <p:nvSpPr>
          <p:cNvPr id="5" name="Slide Number Placeholder 4"/>
          <p:cNvSpPr>
            <a:spLocks noGrp="1"/>
          </p:cNvSpPr>
          <p:nvPr>
            <p:ph type="sldNum" sz="quarter" idx="12"/>
          </p:nvPr>
        </p:nvSpPr>
        <p:spPr/>
        <p:txBody>
          <a:bodyPr/>
          <a:lstStyle/>
          <a:p>
            <a:fld id="{7AFA3E77-31F2-49FE-823D-927AAA83CBF0}" type="slidenum">
              <a:rPr lang="sr-Latn-RS" smtClean="0"/>
              <a:t>26</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
        <p:nvSpPr>
          <p:cNvPr id="7" name="TextBox 6"/>
          <p:cNvSpPr txBox="1"/>
          <p:nvPr/>
        </p:nvSpPr>
        <p:spPr>
          <a:xfrm>
            <a:off x="107504" y="1001484"/>
            <a:ext cx="5040560" cy="2062103"/>
          </a:xfrm>
          <a:prstGeom prst="rect">
            <a:avLst/>
          </a:prstGeom>
          <a:noFill/>
        </p:spPr>
        <p:txBody>
          <a:bodyPr wrap="square" rtlCol="0">
            <a:spAutoFit/>
          </a:bodyPr>
          <a:lstStyle/>
          <a:p>
            <a:pPr marL="171450" indent="-1714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Different </a:t>
            </a:r>
            <a:r>
              <a:rPr lang="en-US" sz="1600" dirty="0">
                <a:latin typeface="Arial" panose="020B0604020202020204" pitchFamily="34" charset="0"/>
                <a:cs typeface="Arial" panose="020B0604020202020204" pitchFamily="34" charset="0"/>
              </a:rPr>
              <a:t>angular distribution means different path length of muons </a:t>
            </a:r>
            <a:r>
              <a:rPr lang="en-US" sz="1600" dirty="0" smtClean="0">
                <a:latin typeface="Arial" panose="020B0604020202020204" pitchFamily="34" charset="0"/>
                <a:cs typeface="Arial" panose="020B0604020202020204" pitchFamily="34" charset="0"/>
              </a:rPr>
              <a:t>registered</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in </a:t>
            </a:r>
            <a:r>
              <a:rPr lang="en-US" sz="1600" dirty="0">
                <a:latin typeface="Arial" panose="020B0604020202020204" pitchFamily="34" charset="0"/>
                <a:cs typeface="Arial" panose="020B0604020202020204" pitchFamily="34" charset="0"/>
              </a:rPr>
              <a:t>three modes of ASYMUT </a:t>
            </a:r>
            <a:r>
              <a:rPr lang="en-US" sz="1600" dirty="0" smtClean="0">
                <a:latin typeface="Arial" panose="020B0604020202020204" pitchFamily="34" charset="0"/>
                <a:cs typeface="Arial" panose="020B0604020202020204" pitchFamily="34" charset="0"/>
              </a:rPr>
              <a:t>and </a:t>
            </a:r>
            <a:r>
              <a:rPr lang="en-US" sz="1600" dirty="0">
                <a:latin typeface="Arial" panose="020B0604020202020204" pitchFamily="34" charset="0"/>
                <a:cs typeface="Arial" panose="020B0604020202020204" pitchFamily="34" charset="0"/>
              </a:rPr>
              <a:t>also </a:t>
            </a:r>
            <a:r>
              <a:rPr lang="en-US" sz="1600" b="1" dirty="0">
                <a:solidFill>
                  <a:srgbClr val="FF0000"/>
                </a:solidFill>
                <a:latin typeface="Arial" panose="020B0604020202020204" pitchFamily="34" charset="0"/>
                <a:cs typeface="Arial" panose="020B0604020202020204" pitchFamily="34" charset="0"/>
              </a:rPr>
              <a:t>different </a:t>
            </a:r>
            <a:r>
              <a:rPr lang="en-US" sz="1600" b="1" dirty="0" smtClean="0">
                <a:solidFill>
                  <a:srgbClr val="FF0000"/>
                </a:solidFill>
                <a:latin typeface="Arial" panose="020B0604020202020204" pitchFamily="34" charset="0"/>
                <a:cs typeface="Arial" panose="020B0604020202020204" pitchFamily="34" charset="0"/>
              </a:rPr>
              <a:t>energy</a:t>
            </a:r>
            <a:r>
              <a:rPr lang="sr-Latn-RS" sz="1600" b="1" dirty="0" smtClean="0">
                <a:solidFill>
                  <a:srgbClr val="FF0000"/>
                </a:solidFill>
                <a:latin typeface="Arial" panose="020B0604020202020204" pitchFamily="34" charset="0"/>
                <a:cs typeface="Arial" panose="020B0604020202020204" pitchFamily="34" charset="0"/>
              </a:rPr>
              <a:t> </a:t>
            </a:r>
            <a:r>
              <a:rPr lang="en-US" sz="1600" b="1" dirty="0" smtClean="0">
                <a:solidFill>
                  <a:srgbClr val="FF0000"/>
                </a:solidFill>
                <a:latin typeface="Arial" panose="020B0604020202020204" pitchFamily="34" charset="0"/>
                <a:cs typeface="Arial" panose="020B0604020202020204" pitchFamily="34" charset="0"/>
              </a:rPr>
              <a:t>distribution </a:t>
            </a:r>
            <a:r>
              <a:rPr lang="en-US" sz="1600" dirty="0">
                <a:latin typeface="Arial" panose="020B0604020202020204" pitchFamily="34" charset="0"/>
                <a:cs typeface="Arial" panose="020B0604020202020204" pitchFamily="34" charset="0"/>
              </a:rPr>
              <a:t>of parental primary </a:t>
            </a:r>
            <a:r>
              <a:rPr lang="en-US" sz="1600" dirty="0" smtClean="0">
                <a:latin typeface="Arial" panose="020B0604020202020204" pitchFamily="34" charset="0"/>
                <a:cs typeface="Arial" panose="020B0604020202020204" pitchFamily="34" charset="0"/>
              </a:rPr>
              <a:t>particles</a:t>
            </a:r>
            <a:endParaRPr lang="sr-Latn-RS" sz="16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r-Latn-RS" sz="1600" dirty="0">
                <a:latin typeface="Arial" panose="020B0604020202020204" pitchFamily="34" charset="0"/>
                <a:cs typeface="Arial" panose="020B0604020202020204" pitchFamily="34" charset="0"/>
              </a:rPr>
              <a:t>Other experimental arrangement is also discussed –Planar configuration</a:t>
            </a:r>
          </a:p>
          <a:p>
            <a:pPr marL="171450" indent="-171450">
              <a:buFont typeface="Arial" panose="020B0604020202020204" pitchFamily="34" charset="0"/>
              <a:buChar char="•"/>
            </a:pPr>
            <a:endParaRPr lang="sr-Latn-RS" sz="16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33" y="2571394"/>
            <a:ext cx="3197858" cy="2597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2565534"/>
            <a:ext cx="192737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900948"/>
            <a:ext cx="3915981" cy="235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148064" y="3501008"/>
            <a:ext cx="3975130" cy="369332"/>
          </a:xfrm>
          <a:prstGeom prst="rect">
            <a:avLst/>
          </a:prstGeom>
          <a:noFill/>
        </p:spPr>
        <p:txBody>
          <a:bodyPr wrap="square" rtlCol="0">
            <a:spAutoFit/>
          </a:bodyPr>
          <a:lstStyle/>
          <a:p>
            <a:r>
              <a:rPr lang="en-US" sz="900" dirty="0"/>
              <a:t>Cumulative response function to galactic cosmic rays of different muon detectors </a:t>
            </a:r>
            <a:r>
              <a:rPr lang="en-US" sz="900" dirty="0" smtClean="0"/>
              <a:t>in</a:t>
            </a:r>
            <a:r>
              <a:rPr lang="sr-Latn-RS" sz="900" dirty="0" smtClean="0"/>
              <a:t> </a:t>
            </a:r>
            <a:r>
              <a:rPr lang="en-US" sz="900" dirty="0" smtClean="0"/>
              <a:t>the </a:t>
            </a:r>
            <a:r>
              <a:rPr lang="sr-Latn-RS" sz="900" dirty="0" smtClean="0"/>
              <a:t>lab. </a:t>
            </a:r>
            <a:r>
              <a:rPr lang="en-US" sz="900" dirty="0" smtClean="0"/>
              <a:t>0.5 </a:t>
            </a:r>
            <a:r>
              <a:rPr lang="en-US" sz="900" dirty="0"/>
              <a:t>level corresponds </a:t>
            </a:r>
            <a:r>
              <a:rPr lang="en-US" sz="900" dirty="0" smtClean="0"/>
              <a:t>to</a:t>
            </a:r>
            <a:r>
              <a:rPr lang="sr-Latn-RS" sz="900" dirty="0" smtClean="0"/>
              <a:t> median </a:t>
            </a:r>
            <a:r>
              <a:rPr lang="sr-Latn-RS" sz="900" dirty="0"/>
              <a:t>energy.</a:t>
            </a:r>
          </a:p>
        </p:txBody>
      </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5156" y="4005064"/>
            <a:ext cx="2138889" cy="134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025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3" y="764704"/>
            <a:ext cx="4248472" cy="2692895"/>
          </a:xfrm>
        </p:spPr>
        <p:txBody>
          <a:bodyPr>
            <a:normAutofit/>
          </a:bodyPr>
          <a:lstStyle/>
          <a:p>
            <a:r>
              <a:rPr lang="sr-Latn-RS" sz="2000" dirty="0" smtClean="0">
                <a:solidFill>
                  <a:schemeClr val="tx1">
                    <a:lumMod val="85000"/>
                    <a:lumOff val="15000"/>
                  </a:schemeClr>
                </a:solidFill>
                <a:latin typeface="Arial" panose="020B0604020202020204" pitchFamily="34" charset="0"/>
                <a:cs typeface="Arial" panose="020B0604020202020204" pitchFamily="34" charset="0"/>
              </a:rPr>
              <a:t>Comparison with nearby NM</a:t>
            </a:r>
          </a:p>
          <a:p>
            <a:pPr lvl="1"/>
            <a:r>
              <a:rPr lang="en-US" sz="1600" dirty="0">
                <a:solidFill>
                  <a:schemeClr val="tx1">
                    <a:lumMod val="85000"/>
                    <a:lumOff val="15000"/>
                  </a:schemeClr>
                </a:solidFill>
                <a:latin typeface="Arial" panose="020B0604020202020204" pitchFamily="34" charset="0"/>
                <a:cs typeface="Arial" panose="020B0604020202020204" pitchFamily="34" charset="0"/>
              </a:rPr>
              <a:t>The amplitude of a Forbush decrease is one of its main characteristics. </a:t>
            </a:r>
          </a:p>
          <a:p>
            <a:pPr marL="0" indent="0">
              <a:buNone/>
            </a:pPr>
            <a:r>
              <a:rPr lang="sr-Cyrl-RS" sz="2000" dirty="0" smtClean="0">
                <a:solidFill>
                  <a:schemeClr val="tx1">
                    <a:lumMod val="85000"/>
                    <a:lumOff val="15000"/>
                  </a:schemeClr>
                </a:solidFill>
                <a:latin typeface="Arial" panose="020B0604020202020204" pitchFamily="34" charset="0"/>
                <a:cs typeface="Arial" panose="020B0604020202020204" pitchFamily="34" charset="0"/>
              </a:rPr>
              <a:t> </a:t>
            </a:r>
            <a:endParaRPr lang="sr-Cyrl-RS" sz="20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45" y="1988840"/>
            <a:ext cx="457966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976" y="404664"/>
            <a:ext cx="4070919" cy="326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107504" y="116632"/>
            <a:ext cx="6264275" cy="419100"/>
          </a:xfrm>
        </p:spPr>
        <p:txBody>
          <a:bodyPr>
            <a:normAutofit fontScale="90000"/>
          </a:bodyPr>
          <a:lstStyle/>
          <a:p>
            <a:pPr algn="l"/>
            <a:r>
              <a:rPr lang="sr-Latn-RS" sz="4000" b="1" dirty="0" smtClean="0">
                <a:solidFill>
                  <a:schemeClr val="tx2">
                    <a:lumMod val="60000"/>
                    <a:lumOff val="40000"/>
                  </a:schemeClr>
                </a:solidFill>
                <a:latin typeface="Arial" pitchFamily="34" charset="0"/>
                <a:cs typeface="Arial" pitchFamily="34" charset="0"/>
              </a:rPr>
              <a:t>Solar activity</a:t>
            </a:r>
            <a:r>
              <a:rPr lang="sr-Latn-RS" sz="1600" dirty="0">
                <a:solidFill>
                  <a:schemeClr val="tx2">
                    <a:lumMod val="60000"/>
                    <a:lumOff val="40000"/>
                  </a:schemeClr>
                </a:solidFill>
                <a:latin typeface="Arial" pitchFamily="34" charset="0"/>
                <a:cs typeface="Arial" pitchFamily="34" charset="0"/>
              </a:rPr>
              <a:t/>
            </a:r>
            <a:br>
              <a:rPr lang="sr-Latn-RS" sz="1600" dirty="0">
                <a:solidFill>
                  <a:schemeClr val="tx2">
                    <a:lumMod val="60000"/>
                    <a:lumOff val="40000"/>
                  </a:schemeClr>
                </a:solidFill>
                <a:latin typeface="Arial" pitchFamily="34" charset="0"/>
                <a:cs typeface="Arial" pitchFamily="34" charset="0"/>
              </a:rPr>
            </a:br>
            <a:r>
              <a:rPr lang="sr-Latn-RS" sz="1800" dirty="0" smtClean="0">
                <a:solidFill>
                  <a:srgbClr val="FFC000"/>
                </a:solidFill>
                <a:latin typeface="Arial" pitchFamily="34" charset="0"/>
                <a:cs typeface="Arial" pitchFamily="34" charset="0"/>
              </a:rPr>
              <a:t>Ground measurements</a:t>
            </a:r>
            <a:endParaRPr lang="sr-Latn-RS" sz="1800" dirty="0">
              <a:solidFill>
                <a:schemeClr val="tx2"/>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27</a:t>
            </a:fld>
            <a:endParaRPr lang="sr-Latn-RS"/>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4797152"/>
            <a:ext cx="633670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extBox 1"/>
              <p:cNvSpPr txBox="1"/>
              <p:nvPr/>
            </p:nvSpPr>
            <p:spPr>
              <a:xfrm>
                <a:off x="4572001" y="3933056"/>
                <a:ext cx="4320480" cy="2492990"/>
              </a:xfrm>
              <a:prstGeom prst="rect">
                <a:avLst/>
              </a:prstGeom>
              <a:noFill/>
            </p:spPr>
            <p:txBody>
              <a:bodyPr wrap="square" rtlCol="0">
                <a:spAutoFit/>
              </a:bodyPr>
              <a:lstStyle/>
              <a:p>
                <a:pPr marL="285750" indent="-285750" algn="just">
                  <a:buFont typeface="Arial" pitchFamily="34" charset="0"/>
                  <a:buChar char="•"/>
                </a:pPr>
                <a:r>
                  <a:rPr lang="en-US" dirty="0"/>
                  <a:t>Dependence of FD amplitude on median rigidity (or energy) is expected to follow</a:t>
                </a:r>
                <a:r>
                  <a:rPr lang="sr-Latn-RS" dirty="0"/>
                  <a:t> </a:t>
                </a:r>
                <a:r>
                  <a:rPr lang="en-US" dirty="0"/>
                  <a:t>the power law:</a:t>
                </a:r>
              </a:p>
              <a:p>
                <a:pPr marL="285750" indent="-285750" algn="just">
                  <a:buFont typeface="Arial" pitchFamily="34" charset="0"/>
                  <a:buChar char="•"/>
                </a:pPr>
                <a:endParaRPr lang="en-US" b="1" i="1" baseline="30000" dirty="0">
                  <a:latin typeface="Cambria Math"/>
                </a:endParaRPr>
              </a:p>
              <a:p>
                <a:pPr marL="285750" indent="-285750" algn="just">
                  <a:buFont typeface="Arial" pitchFamily="34" charset="0"/>
                  <a:buChar char="•"/>
                </a:pPr>
                <a:endParaRPr lang="en-US" b="1" i="1" baseline="30000" dirty="0">
                  <a:latin typeface="Cambria Math"/>
                </a:endParaRPr>
              </a:p>
              <a:p>
                <a:pPr algn="just"/>
                <a:endParaRPr lang="en-US" b="1" i="1" baseline="30000" dirty="0">
                  <a:latin typeface="Cambria Math"/>
                </a:endParaRPr>
              </a:p>
              <a:p>
                <a:pPr marL="285750" indent="-285750" algn="just">
                  <a:buFont typeface="Arial" pitchFamily="34" charset="0"/>
                  <a:buChar char="•"/>
                </a:pPr>
                <a:endParaRPr lang="sr-Latn-RS" b="1" i="1" baseline="30000" dirty="0">
                  <a:latin typeface="Cambria Math"/>
                </a:endParaRPr>
              </a:p>
              <a:p>
                <a:pPr marL="285750" indent="-285750" algn="just">
                  <a:buFont typeface="Arial" pitchFamily="34" charset="0"/>
                  <a:buChar char="•"/>
                </a:pPr>
                <a14:m>
                  <m:oMath xmlns:m="http://schemas.openxmlformats.org/officeDocument/2006/math">
                    <m:r>
                      <a:rPr lang="sr-Latn-RS" b="1" i="1" baseline="30000">
                        <a:latin typeface="Cambria Math"/>
                      </a:rPr>
                      <m:t>𝜸</m:t>
                    </m:r>
                  </m:oMath>
                </a14:m>
                <a:r>
                  <a:rPr lang="sr-Cyrl-RS" dirty="0">
                    <a:latin typeface="Arial" panose="020B0604020202020204" pitchFamily="34" charset="0"/>
                    <a:cs typeface="Arial" panose="020B0604020202020204" pitchFamily="34" charset="0"/>
                  </a:rPr>
                  <a:t> </a:t>
                </a:r>
                <a:r>
                  <a:rPr lang="sr-Latn-R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should be ~</a:t>
                </a:r>
                <a:r>
                  <a:rPr lang="sr-Cyrl-RS" dirty="0">
                    <a:latin typeface="Arial" panose="020B0604020202020204" pitchFamily="34" charset="0"/>
                    <a:cs typeface="Arial" panose="020B0604020202020204" pitchFamily="34" charset="0"/>
                  </a:rPr>
                  <a:t>(0,4-1,3)</a:t>
                </a:r>
                <a:endParaRPr lang="en-US" dirty="0">
                  <a:latin typeface="Arial" panose="020B0604020202020204" pitchFamily="34" charset="0"/>
                  <a:cs typeface="Arial" panose="020B0604020202020204" pitchFamily="34" charset="0"/>
                </a:endParaRPr>
              </a:p>
              <a:p>
                <a:pPr marL="285750" indent="-285750" algn="just">
                  <a:buFont typeface="Arial" pitchFamily="34" charset="0"/>
                  <a:buChar char="•"/>
                </a:pPr>
                <a:endParaRPr lang="en-US" dirty="0">
                  <a:latin typeface="Arial" panose="020B0604020202020204" pitchFamily="34" charset="0"/>
                  <a:cs typeface="Arial" panose="020B0604020202020204" pitchFamily="34" charset="0"/>
                </a:endParaRPr>
              </a:p>
              <a:p>
                <a:endParaRPr lang="sr-Latn-RS" dirty="0"/>
              </a:p>
            </p:txBody>
          </p:sp>
        </mc:Choice>
        <mc:Fallback xmlns="">
          <p:sp>
            <p:nvSpPr>
              <p:cNvPr id="2" name="TextBox 1"/>
              <p:cNvSpPr txBox="1">
                <a:spLocks noRot="1" noChangeAspect="1" noMove="1" noResize="1" noEditPoints="1" noAdjustHandles="1" noChangeArrowheads="1" noChangeShapeType="1" noTextEdit="1"/>
              </p:cNvSpPr>
              <p:nvPr/>
            </p:nvSpPr>
            <p:spPr>
              <a:xfrm>
                <a:off x="4572001" y="3933056"/>
                <a:ext cx="4320480" cy="2492990"/>
              </a:xfrm>
              <a:prstGeom prst="rect">
                <a:avLst/>
              </a:prstGeom>
              <a:blipFill rotWithShape="1">
                <a:blip r:embed="rId5"/>
                <a:stretch>
                  <a:fillRect l="-846" t="-1222" r="-1128"/>
                </a:stretch>
              </a:blipFill>
            </p:spPr>
            <p:txBody>
              <a:bodyPr/>
              <a:lstStyle/>
              <a:p>
                <a:r>
                  <a:rPr lang="sr-Latn-RS">
                    <a:noFill/>
                  </a:rPr>
                  <a:t> </a:t>
                </a:r>
              </a:p>
            </p:txBody>
          </p:sp>
        </mc:Fallback>
      </mc:AlternateContent>
      <p:sp>
        <p:nvSpPr>
          <p:cNvPr id="5" name="Footer Placeholder 4"/>
          <p:cNvSpPr>
            <a:spLocks noGrp="1"/>
          </p:cNvSpPr>
          <p:nvPr>
            <p:ph type="ftr" sz="quarter" idx="11"/>
          </p:nvPr>
        </p:nvSpPr>
        <p:spPr/>
        <p:txBody>
          <a:bodyPr/>
          <a:lstStyle/>
          <a:p>
            <a:r>
              <a:rPr lang="sr-Latn-RS" smtClean="0"/>
              <a:t>Cosmic Ray Workshop,Atlanta 2019</a:t>
            </a:r>
            <a:endParaRPr lang="sr-Latn-RS"/>
          </a:p>
        </p:txBody>
      </p:sp>
      <p:pic>
        <p:nvPicPr>
          <p:cNvPr id="1026" name="Picture 2" descr="C:\Users\NikolaV\Pictures\8FaJc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318" y="908720"/>
            <a:ext cx="4428658" cy="277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4968552" cy="418058"/>
          </a:xfrm>
        </p:spPr>
        <p:txBody>
          <a:bodyPr>
            <a:noAutofit/>
          </a:bodyPr>
          <a:lstStyle/>
          <a:p>
            <a:pPr algn="l"/>
            <a:r>
              <a:rPr lang="sr-Latn-RS" sz="3600" b="1" dirty="0">
                <a:solidFill>
                  <a:schemeClr val="tx2">
                    <a:lumMod val="60000"/>
                    <a:lumOff val="40000"/>
                  </a:schemeClr>
                </a:solidFill>
                <a:latin typeface="Arial" pitchFamily="34" charset="0"/>
                <a:cs typeface="Arial" pitchFamily="34" charset="0"/>
              </a:rPr>
              <a:t>Solar activity</a:t>
            </a:r>
            <a:r>
              <a:rPr lang="sr-Latn-RS" sz="3600" dirty="0">
                <a:solidFill>
                  <a:schemeClr val="tx2">
                    <a:lumMod val="60000"/>
                    <a:lumOff val="40000"/>
                  </a:schemeClr>
                </a:solidFill>
                <a:latin typeface="Arial" pitchFamily="34" charset="0"/>
                <a:cs typeface="Arial" pitchFamily="34" charset="0"/>
              </a:rPr>
              <a:t/>
            </a:r>
            <a:br>
              <a:rPr lang="sr-Latn-RS" sz="3600" dirty="0">
                <a:solidFill>
                  <a:schemeClr val="tx2">
                    <a:lumMod val="60000"/>
                    <a:lumOff val="40000"/>
                  </a:schemeClr>
                </a:solidFill>
                <a:latin typeface="Arial" pitchFamily="34" charset="0"/>
                <a:cs typeface="Arial" pitchFamily="34" charset="0"/>
              </a:rPr>
            </a:br>
            <a:r>
              <a:rPr lang="sr-Latn-RS" sz="1600" dirty="0" smtClean="0">
                <a:solidFill>
                  <a:srgbClr val="FFC000"/>
                </a:solidFill>
                <a:latin typeface="Arial" pitchFamily="34" charset="0"/>
                <a:cs typeface="Arial" pitchFamily="34" charset="0"/>
              </a:rPr>
              <a:t>ground measurements Forbush decrease</a:t>
            </a:r>
            <a:endParaRPr lang="sr-Latn-RS" sz="1600" dirty="0">
              <a:solidFill>
                <a:schemeClr val="tx2"/>
              </a:solidFill>
            </a:endParaRPr>
          </a:p>
        </p:txBody>
      </p:sp>
      <p:sp>
        <p:nvSpPr>
          <p:cNvPr id="3" name="Content Placeholder 2"/>
          <p:cNvSpPr>
            <a:spLocks noGrp="1"/>
          </p:cNvSpPr>
          <p:nvPr>
            <p:ph idx="1"/>
          </p:nvPr>
        </p:nvSpPr>
        <p:spPr>
          <a:xfrm>
            <a:off x="179451" y="1052736"/>
            <a:ext cx="4104516" cy="2376264"/>
          </a:xfrm>
        </p:spPr>
        <p:txBody>
          <a:bodyPr>
            <a:noAutofit/>
          </a:bodyPr>
          <a:lstStyle/>
          <a:p>
            <a:pPr algn="just"/>
            <a:r>
              <a:rPr lang="en-US" sz="1600" dirty="0">
                <a:latin typeface="Arial" panose="020B0604020202020204" pitchFamily="34" charset="0"/>
                <a:cs typeface="Arial" panose="020B0604020202020204" pitchFamily="34" charset="0"/>
              </a:rPr>
              <a:t>As the solar activity was approaching its </a:t>
            </a:r>
            <a:r>
              <a:rPr lang="en-US" sz="1600" dirty="0" smtClean="0">
                <a:latin typeface="Arial" panose="020B0604020202020204" pitchFamily="34" charset="0"/>
                <a:cs typeface="Arial" panose="020B0604020202020204" pitchFamily="34" charset="0"/>
              </a:rPr>
              <a:t>maximum</a:t>
            </a:r>
            <a:r>
              <a:rPr lang="sr-Latn-RS" sz="1600" dirty="0" smtClean="0">
                <a:latin typeface="Arial" panose="020B0604020202020204" pitchFamily="34" charset="0"/>
                <a:cs typeface="Arial" panose="020B0604020202020204" pitchFamily="34" charset="0"/>
              </a:rPr>
              <a:t> d</a:t>
            </a:r>
            <a:r>
              <a:rPr lang="en-US" sz="1600" dirty="0" err="1" smtClean="0">
                <a:latin typeface="Arial" panose="020B0604020202020204" pitchFamily="34" charset="0"/>
                <a:cs typeface="Arial" panose="020B0604020202020204" pitchFamily="34" charset="0"/>
              </a:rPr>
              <a:t>uring</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solar </a:t>
            </a:r>
            <a:r>
              <a:rPr lang="en-US" sz="1600" dirty="0">
                <a:latin typeface="Arial" panose="020B0604020202020204" pitchFamily="34" charset="0"/>
                <a:cs typeface="Arial" panose="020B0604020202020204" pitchFamily="34" charset="0"/>
              </a:rPr>
              <a:t>cycle 24, an X-ray flare (X5.4 class) occurred </a:t>
            </a:r>
            <a:r>
              <a:rPr lang="en-US" sz="1600" dirty="0" smtClean="0">
                <a:latin typeface="Arial" panose="020B0604020202020204" pitchFamily="34" charset="0"/>
                <a:cs typeface="Arial" panose="020B0604020202020204" pitchFamily="34" charset="0"/>
              </a:rPr>
              <a:t>in</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NOAA </a:t>
            </a:r>
            <a:r>
              <a:rPr lang="en-US" sz="1600" dirty="0">
                <a:latin typeface="Arial" panose="020B0604020202020204" pitchFamily="34" charset="0"/>
                <a:cs typeface="Arial" panose="020B0604020202020204" pitchFamily="34" charset="0"/>
              </a:rPr>
              <a:t>AR 11429 at 00:02 UT on 2012 March 7 (flare </a:t>
            </a:r>
            <a:r>
              <a:rPr lang="en-US" sz="1600" dirty="0" smtClean="0">
                <a:latin typeface="Arial" panose="020B0604020202020204" pitchFamily="34" charset="0"/>
                <a:cs typeface="Arial" panose="020B0604020202020204" pitchFamily="34" charset="0"/>
              </a:rPr>
              <a:t>onset</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time</a:t>
            </a:r>
            <a:r>
              <a:rPr lang="en-US" sz="1600" dirty="0">
                <a:latin typeface="Arial" panose="020B0604020202020204" pitchFamily="34" charset="0"/>
                <a:cs typeface="Arial" panose="020B0604020202020204" pitchFamily="34" charset="0"/>
              </a:rPr>
              <a:t>), associated with an intense halo CME with a peak </a:t>
            </a:r>
            <a:r>
              <a:rPr lang="en-US" sz="1600" dirty="0" smtClean="0">
                <a:latin typeface="Arial" panose="020B0604020202020204" pitchFamily="34" charset="0"/>
                <a:cs typeface="Arial" panose="020B0604020202020204" pitchFamily="34" charset="0"/>
              </a:rPr>
              <a:t>speed</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of </a:t>
            </a:r>
            <a:r>
              <a:rPr lang="en-US" sz="1600" dirty="0">
                <a:latin typeface="Arial" panose="020B0604020202020204" pitchFamily="34" charset="0"/>
                <a:cs typeface="Arial" panose="020B0604020202020204" pitchFamily="34" charset="0"/>
              </a:rPr>
              <a:t>about 2684 km s−1, and followed by a smaller flare (</a:t>
            </a:r>
            <a:r>
              <a:rPr lang="en-US" sz="1600" dirty="0" smtClean="0">
                <a:latin typeface="Arial" panose="020B0604020202020204" pitchFamily="34" charset="0"/>
                <a:cs typeface="Arial" panose="020B0604020202020204" pitchFamily="34" charset="0"/>
              </a:rPr>
              <a:t>X1.3</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class</a:t>
            </a:r>
            <a:r>
              <a:rPr lang="en-US" sz="1600" dirty="0">
                <a:latin typeface="Arial" panose="020B0604020202020204" pitchFamily="34" charset="0"/>
                <a:cs typeface="Arial" panose="020B0604020202020204" pitchFamily="34" charset="0"/>
              </a:rPr>
              <a:t>) about 1.5 </a:t>
            </a:r>
            <a:r>
              <a:rPr lang="en-US" sz="1600" dirty="0" err="1">
                <a:latin typeface="Arial" panose="020B0604020202020204" pitchFamily="34" charset="0"/>
                <a:cs typeface="Arial" panose="020B0604020202020204" pitchFamily="34" charset="0"/>
              </a:rPr>
              <a:t>hr</a:t>
            </a:r>
            <a:r>
              <a:rPr lang="en-US" sz="1600" dirty="0">
                <a:latin typeface="Arial" panose="020B0604020202020204" pitchFamily="34" charset="0"/>
                <a:cs typeface="Arial" panose="020B0604020202020204" pitchFamily="34" charset="0"/>
              </a:rPr>
              <a:t> later. After that, a series of M-class </a:t>
            </a:r>
            <a:r>
              <a:rPr lang="en-US" sz="1600" dirty="0" smtClean="0">
                <a:latin typeface="Arial" panose="020B0604020202020204" pitchFamily="34" charset="0"/>
                <a:cs typeface="Arial" panose="020B0604020202020204" pitchFamily="34" charset="0"/>
              </a:rPr>
              <a:t>flares</a:t>
            </a:r>
            <a:r>
              <a:rPr lang="sr-Latn-RS" sz="1600" dirty="0" smtClean="0">
                <a:latin typeface="Arial" panose="020B0604020202020204" pitchFamily="34" charset="0"/>
                <a:cs typeface="Arial" panose="020B0604020202020204" pitchFamily="34" charset="0"/>
              </a:rPr>
              <a:t> a</a:t>
            </a:r>
            <a:r>
              <a:rPr lang="en-US" sz="1600" dirty="0" err="1" smtClean="0">
                <a:latin typeface="Arial" panose="020B0604020202020204" pitchFamily="34" charset="0"/>
                <a:cs typeface="Arial" panose="020B0604020202020204" pitchFamily="34" charset="0"/>
              </a:rPr>
              <a:t>nd</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large CMEs occurred within the same </a:t>
            </a:r>
            <a:r>
              <a:rPr lang="en-US" sz="1600" dirty="0" smtClean="0">
                <a:latin typeface="Arial" panose="020B0604020202020204" pitchFamily="34" charset="0"/>
                <a:cs typeface="Arial" panose="020B0604020202020204" pitchFamily="34" charset="0"/>
              </a:rPr>
              <a:t>region</a:t>
            </a:r>
            <a:r>
              <a:rPr lang="sr-Latn-RS" sz="1600" dirty="0" smtClean="0">
                <a:latin typeface="Arial" panose="020B0604020202020204" pitchFamily="34" charset="0"/>
                <a:cs typeface="Arial" panose="020B0604020202020204" pitchFamily="34" charset="0"/>
              </a:rPr>
              <a:t>. </a:t>
            </a:r>
          </a:p>
          <a:p>
            <a:pPr algn="just"/>
            <a:r>
              <a:rPr lang="sr-Latn-RS" sz="1600" dirty="0" smtClean="0">
                <a:latin typeface="Arial" panose="020B0604020202020204" pitchFamily="34" charset="0"/>
                <a:cs typeface="Arial" panose="020B0604020202020204" pitchFamily="34" charset="0"/>
              </a:rPr>
              <a:t>Strong FD detected after this aperiodical solar event. </a:t>
            </a:r>
            <a:endParaRPr lang="sr-Latn-R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28</a:t>
            </a:fld>
            <a:endParaRPr lang="sr-Latn-RS"/>
          </a:p>
        </p:txBody>
      </p:sp>
      <p:sp>
        <p:nvSpPr>
          <p:cNvPr id="5" name="Footer Placeholder 4"/>
          <p:cNvSpPr>
            <a:spLocks noGrp="1"/>
          </p:cNvSpPr>
          <p:nvPr>
            <p:ph type="ftr" sz="quarter" idx="11"/>
          </p:nvPr>
        </p:nvSpPr>
        <p:spPr/>
        <p:txBody>
          <a:bodyPr/>
          <a:lstStyle/>
          <a:p>
            <a:r>
              <a:rPr lang="sr-Latn-RS" dirty="0" smtClean="0"/>
              <a:t>Cosmic Ray Workshop,Atlanta 2019</a:t>
            </a:r>
            <a:endParaRPr lang="sr-Latn-R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0"/>
            <a:ext cx="3470496" cy="24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I:\FBnmCR\mart12\chart_goes_prot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048" y="2564903"/>
            <a:ext cx="4482952" cy="19924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484" y="4437112"/>
            <a:ext cx="3816483" cy="197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8222" y="4557327"/>
            <a:ext cx="2267744" cy="1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2393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4968552" cy="418058"/>
          </a:xfrm>
        </p:spPr>
        <p:txBody>
          <a:bodyPr>
            <a:noAutofit/>
          </a:bodyPr>
          <a:lstStyle/>
          <a:p>
            <a:pPr algn="l"/>
            <a:r>
              <a:rPr lang="sr-Latn-RS" sz="3600" b="1" dirty="0">
                <a:solidFill>
                  <a:schemeClr val="tx2">
                    <a:lumMod val="60000"/>
                    <a:lumOff val="40000"/>
                  </a:schemeClr>
                </a:solidFill>
                <a:latin typeface="Arial" pitchFamily="34" charset="0"/>
                <a:cs typeface="Arial" pitchFamily="34" charset="0"/>
              </a:rPr>
              <a:t>Solar activity</a:t>
            </a:r>
            <a:r>
              <a:rPr lang="sr-Latn-RS" sz="3600" dirty="0">
                <a:solidFill>
                  <a:schemeClr val="tx2">
                    <a:lumMod val="60000"/>
                    <a:lumOff val="40000"/>
                  </a:schemeClr>
                </a:solidFill>
                <a:latin typeface="Arial" pitchFamily="34" charset="0"/>
                <a:cs typeface="Arial" pitchFamily="34" charset="0"/>
              </a:rPr>
              <a:t/>
            </a:r>
            <a:br>
              <a:rPr lang="sr-Latn-RS" sz="3600" dirty="0">
                <a:solidFill>
                  <a:schemeClr val="tx2">
                    <a:lumMod val="60000"/>
                    <a:lumOff val="40000"/>
                  </a:schemeClr>
                </a:solidFill>
                <a:latin typeface="Arial" pitchFamily="34" charset="0"/>
                <a:cs typeface="Arial" pitchFamily="34" charset="0"/>
              </a:rPr>
            </a:br>
            <a:r>
              <a:rPr lang="sr-Latn-RS" sz="1600" dirty="0" smtClean="0">
                <a:solidFill>
                  <a:srgbClr val="FFC000"/>
                </a:solidFill>
                <a:latin typeface="Arial" pitchFamily="34" charset="0"/>
                <a:cs typeface="Arial" pitchFamily="34" charset="0"/>
              </a:rPr>
              <a:t>ground measurements Forbush decrease</a:t>
            </a:r>
            <a:endParaRPr lang="sr-Latn-RS" sz="1600" dirty="0">
              <a:solidFill>
                <a:schemeClr val="tx2"/>
              </a:solidFill>
            </a:endParaRPr>
          </a:p>
        </p:txBody>
      </p:sp>
      <p:sp>
        <p:nvSpPr>
          <p:cNvPr id="3" name="Content Placeholder 2"/>
          <p:cNvSpPr>
            <a:spLocks noGrp="1"/>
          </p:cNvSpPr>
          <p:nvPr>
            <p:ph idx="1"/>
          </p:nvPr>
        </p:nvSpPr>
        <p:spPr>
          <a:xfrm>
            <a:off x="457200" y="1600201"/>
            <a:ext cx="2458616" cy="1324744"/>
          </a:xfrm>
        </p:spPr>
        <p:txBody>
          <a:bodyPr/>
          <a:lstStyle/>
          <a:p>
            <a:endParaRPr lang="sr-Latn-R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763255"/>
            <a:ext cx="8415427" cy="345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G:\!_OdbranaPoslednjiDani\coronal-mass-ejection-soho-nasa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467" y="4365104"/>
            <a:ext cx="1894275"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_OdbranaPoslednjiDani\cme_anim.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4365104"/>
            <a:ext cx="194421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_OdbranaPoslednjiDani\cme_anim2.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0576" y="4385204"/>
            <a:ext cx="186563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G:\!_OdbranaPoslednjiDani\sept_soho.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4385204"/>
            <a:ext cx="1790691"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29</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3117737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3816424" cy="720080"/>
          </a:xfrm>
        </p:spPr>
        <p:txBody>
          <a:bodyPr>
            <a:noAutofit/>
          </a:bodyPr>
          <a:lstStyle/>
          <a:p>
            <a:r>
              <a:rPr lang="sr-Latn-RS" sz="3600" b="1" dirty="0" smtClean="0">
                <a:solidFill>
                  <a:schemeClr val="tx2">
                    <a:lumMod val="60000"/>
                    <a:lumOff val="40000"/>
                  </a:schemeClr>
                </a:solidFill>
                <a:latin typeface="Arial" panose="020B0604020202020204" pitchFamily="34" charset="0"/>
                <a:cs typeface="Arial" panose="020B0604020202020204" pitchFamily="34" charset="0"/>
              </a:rPr>
              <a:t>Cosmic rays</a:t>
            </a:r>
            <a:endParaRPr lang="sr-Latn-RS" sz="3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836711"/>
            <a:ext cx="4680520" cy="5616624"/>
          </a:xfrm>
        </p:spPr>
        <p:txBody>
          <a:bodyPr>
            <a:normAutofit/>
          </a:bodyPr>
          <a:lstStyle/>
          <a:p>
            <a:endParaRPr lang="sr-Latn-RS" sz="1800" dirty="0" smtClean="0">
              <a:solidFill>
                <a:schemeClr val="tx1">
                  <a:lumMod val="85000"/>
                  <a:lumOff val="15000"/>
                </a:schemeClr>
              </a:solidFill>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Major </a:t>
            </a:r>
            <a:r>
              <a:rPr lang="sr-Latn-RS" sz="2000" dirty="0" smtClean="0">
                <a:solidFill>
                  <a:schemeClr val="tx2"/>
                </a:solidFill>
                <a:latin typeface="Arial" panose="020B0604020202020204" pitchFamily="34" charset="0"/>
                <a:cs typeface="Arial" panose="020B0604020202020204" pitchFamily="34" charset="0"/>
              </a:rPr>
              <a:t>phenomenon in our galaxy</a:t>
            </a:r>
          </a:p>
          <a:p>
            <a:pPr lvl="1"/>
            <a:r>
              <a:rPr lang="en-US" sz="1700" dirty="0" smtClean="0">
                <a:solidFill>
                  <a:schemeClr val="tx1">
                    <a:lumMod val="85000"/>
                    <a:lumOff val="15000"/>
                  </a:schemeClr>
                </a:solidFill>
                <a:latin typeface="Arial" panose="020B0604020202020204" pitchFamily="34" charset="0"/>
                <a:cs typeface="Arial" panose="020B0604020202020204" pitchFamily="34" charset="0"/>
              </a:rPr>
              <a:t>Energy </a:t>
            </a:r>
            <a:r>
              <a:rPr lang="en-US" sz="1700" dirty="0">
                <a:solidFill>
                  <a:schemeClr val="tx1">
                    <a:lumMod val="85000"/>
                    <a:lumOff val="15000"/>
                  </a:schemeClr>
                </a:solidFill>
                <a:latin typeface="Arial" panose="020B0604020202020204" pitchFamily="34" charset="0"/>
                <a:cs typeface="Arial" panose="020B0604020202020204" pitchFamily="34" charset="0"/>
              </a:rPr>
              <a:t>density ~ star light, thermal, B </a:t>
            </a:r>
            <a:r>
              <a:rPr lang="en-US" sz="1700" dirty="0" smtClean="0">
                <a:solidFill>
                  <a:schemeClr val="tx1">
                    <a:lumMod val="85000"/>
                    <a:lumOff val="15000"/>
                  </a:schemeClr>
                </a:solidFill>
                <a:latin typeface="Arial" panose="020B0604020202020204" pitchFamily="34" charset="0"/>
                <a:cs typeface="Arial" panose="020B0604020202020204" pitchFamily="34" charset="0"/>
              </a:rPr>
              <a:t>field</a:t>
            </a:r>
            <a:endParaRPr lang="sr-Latn-RS" sz="1700" dirty="0">
              <a:solidFill>
                <a:schemeClr val="tx1">
                  <a:lumMod val="85000"/>
                  <a:lumOff val="15000"/>
                </a:schemeClr>
              </a:solidFill>
              <a:latin typeface="Arial" panose="020B0604020202020204" pitchFamily="34" charset="0"/>
              <a:cs typeface="Arial" panose="020B0604020202020204" pitchFamily="34" charset="0"/>
            </a:endParaRPr>
          </a:p>
          <a:p>
            <a:pPr lvl="1"/>
            <a:r>
              <a:rPr lang="en-US" sz="1800" dirty="0" smtClean="0">
                <a:solidFill>
                  <a:schemeClr val="tx1">
                    <a:lumMod val="85000"/>
                    <a:lumOff val="15000"/>
                  </a:schemeClr>
                </a:solidFill>
                <a:latin typeface="Arial" panose="020B0604020202020204" pitchFamily="34" charset="0"/>
                <a:cs typeface="Arial" panose="020B0604020202020204" pitchFamily="34" charset="0"/>
              </a:rPr>
              <a:t>Regulate </a:t>
            </a:r>
            <a:r>
              <a:rPr lang="en-US" sz="1800" dirty="0">
                <a:solidFill>
                  <a:schemeClr val="tx1">
                    <a:lumMod val="85000"/>
                    <a:lumOff val="15000"/>
                  </a:schemeClr>
                </a:solidFill>
                <a:latin typeface="Arial" panose="020B0604020202020204" pitchFamily="34" charset="0"/>
                <a:cs typeface="Arial" panose="020B0604020202020204" pitchFamily="34" charset="0"/>
              </a:rPr>
              <a:t>the equilibrium between </a:t>
            </a:r>
            <a:r>
              <a:rPr lang="en-US" sz="1800" dirty="0" smtClean="0">
                <a:solidFill>
                  <a:schemeClr val="tx1">
                    <a:lumMod val="85000"/>
                    <a:lumOff val="15000"/>
                  </a:schemeClr>
                </a:solidFill>
                <a:latin typeface="Arial" panose="020B0604020202020204" pitchFamily="34" charset="0"/>
                <a:cs typeface="Arial" panose="020B0604020202020204" pitchFamily="34" charset="0"/>
              </a:rPr>
              <a:t>the</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 </a:t>
            </a:r>
            <a:r>
              <a:rPr lang="en-US" sz="1800" dirty="0" smtClean="0">
                <a:solidFill>
                  <a:schemeClr val="tx1">
                    <a:lumMod val="85000"/>
                    <a:lumOff val="15000"/>
                  </a:schemeClr>
                </a:solidFill>
                <a:latin typeface="Arial" panose="020B0604020202020204" pitchFamily="34" charset="0"/>
                <a:cs typeface="Arial" panose="020B0604020202020204" pitchFamily="34" charset="0"/>
              </a:rPr>
              <a:t>different </a:t>
            </a:r>
            <a:r>
              <a:rPr lang="en-US" sz="1800" dirty="0">
                <a:solidFill>
                  <a:schemeClr val="tx1">
                    <a:lumMod val="85000"/>
                    <a:lumOff val="15000"/>
                  </a:schemeClr>
                </a:solidFill>
                <a:latin typeface="Arial" panose="020B0604020202020204" pitchFamily="34" charset="0"/>
                <a:cs typeface="Arial" panose="020B0604020202020204" pitchFamily="34" charset="0"/>
              </a:rPr>
              <a:t>phases of the interstellar </a:t>
            </a:r>
            <a:r>
              <a:rPr lang="en-US" sz="1800" dirty="0" smtClean="0">
                <a:solidFill>
                  <a:schemeClr val="tx1">
                    <a:lumMod val="85000"/>
                    <a:lumOff val="15000"/>
                  </a:schemeClr>
                </a:solidFill>
                <a:latin typeface="Arial" panose="020B0604020202020204" pitchFamily="34" charset="0"/>
                <a:cs typeface="Arial" panose="020B0604020202020204" pitchFamily="34" charset="0"/>
              </a:rPr>
              <a:t>medium</a:t>
            </a:r>
            <a:endParaRPr lang="sr-Latn-RS" sz="1800" dirty="0" smtClean="0">
              <a:solidFill>
                <a:schemeClr val="tx1">
                  <a:lumMod val="85000"/>
                  <a:lumOff val="15000"/>
                </a:schemeClr>
              </a:solidFill>
              <a:latin typeface="Arial" panose="020B0604020202020204" pitchFamily="34" charset="0"/>
              <a:cs typeface="Arial" panose="020B0604020202020204" pitchFamily="34" charset="0"/>
            </a:endParaRPr>
          </a:p>
          <a:p>
            <a:pPr lvl="1"/>
            <a:r>
              <a:rPr lang="sr-Latn-RS" sz="1800" dirty="0" smtClean="0">
                <a:solidFill>
                  <a:schemeClr val="tx1">
                    <a:lumMod val="85000"/>
                    <a:lumOff val="15000"/>
                  </a:schemeClr>
                </a:solidFill>
                <a:latin typeface="Arial" panose="020B0604020202020204" pitchFamily="34" charset="0"/>
                <a:cs typeface="Arial" panose="020B0604020202020204" pitchFamily="34" charset="0"/>
              </a:rPr>
              <a:t>Control </a:t>
            </a:r>
            <a:r>
              <a:rPr lang="sr-Latn-RS" sz="1800" dirty="0">
                <a:solidFill>
                  <a:schemeClr val="tx1">
                    <a:lumMod val="85000"/>
                    <a:lumOff val="15000"/>
                  </a:schemeClr>
                </a:solidFill>
                <a:latin typeface="Arial" panose="020B0604020202020204" pitchFamily="34" charset="0"/>
                <a:cs typeface="Arial" panose="020B0604020202020204" pitchFamily="34" charset="0"/>
              </a:rPr>
              <a:t>ionisation, </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heating</a:t>
            </a:r>
          </a:p>
          <a:p>
            <a:pPr lvl="1"/>
            <a:r>
              <a:rPr lang="sr-Latn-RS" sz="1800" dirty="0" smtClean="0">
                <a:solidFill>
                  <a:schemeClr val="tx1">
                    <a:lumMod val="85000"/>
                    <a:lumOff val="15000"/>
                  </a:schemeClr>
                </a:solidFill>
                <a:latin typeface="Arial" panose="020B0604020202020204" pitchFamily="34" charset="0"/>
                <a:cs typeface="Arial" panose="020B0604020202020204" pitchFamily="34" charset="0"/>
              </a:rPr>
              <a:t>Regulate </a:t>
            </a:r>
            <a:r>
              <a:rPr lang="sr-Latn-RS" sz="1800" dirty="0">
                <a:solidFill>
                  <a:schemeClr val="tx1">
                    <a:lumMod val="85000"/>
                    <a:lumOff val="15000"/>
                  </a:schemeClr>
                </a:solidFill>
                <a:latin typeface="Arial" panose="020B0604020202020204" pitchFamily="34" charset="0"/>
                <a:cs typeface="Arial" panose="020B0604020202020204" pitchFamily="34" charset="0"/>
              </a:rPr>
              <a:t>star </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formation</a:t>
            </a:r>
          </a:p>
          <a:p>
            <a:pPr lvl="1"/>
            <a:r>
              <a:rPr lang="sr-Latn-RS" sz="1800" dirty="0" smtClean="0">
                <a:solidFill>
                  <a:schemeClr val="tx1">
                    <a:lumMod val="85000"/>
                    <a:lumOff val="15000"/>
                  </a:schemeClr>
                </a:solidFill>
                <a:latin typeface="Arial" panose="020B0604020202020204" pitchFamily="34" charset="0"/>
                <a:cs typeface="Arial" panose="020B0604020202020204" pitchFamily="34" charset="0"/>
              </a:rPr>
              <a:t>Control astrochemistry</a:t>
            </a:r>
          </a:p>
          <a:p>
            <a:pPr lvl="1"/>
            <a:r>
              <a:rPr lang="sr-Latn-RS" sz="1800" dirty="0" smtClean="0">
                <a:solidFill>
                  <a:schemeClr val="tx1">
                    <a:lumMod val="85000"/>
                    <a:lumOff val="15000"/>
                  </a:schemeClr>
                </a:solidFill>
                <a:latin typeface="Arial" panose="020B0604020202020204" pitchFamily="34" charset="0"/>
                <a:cs typeface="Arial" panose="020B0604020202020204" pitchFamily="34" charset="0"/>
              </a:rPr>
              <a:t>Generate </a:t>
            </a:r>
            <a:r>
              <a:rPr lang="sr-Latn-RS" sz="1800" dirty="0">
                <a:solidFill>
                  <a:schemeClr val="tx1">
                    <a:lumMod val="85000"/>
                    <a:lumOff val="15000"/>
                  </a:schemeClr>
                </a:solidFill>
                <a:latin typeface="Arial" panose="020B0604020202020204" pitchFamily="34" charset="0"/>
                <a:cs typeface="Arial" panose="020B0604020202020204" pitchFamily="34" charset="0"/>
              </a:rPr>
              <a:t>turbulent magnetic </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field</a:t>
            </a:r>
          </a:p>
          <a:p>
            <a:pPr lvl="1"/>
            <a:r>
              <a:rPr lang="en-US" sz="1800" dirty="0" smtClean="0">
                <a:solidFill>
                  <a:schemeClr val="tx1">
                    <a:lumMod val="85000"/>
                    <a:lumOff val="15000"/>
                  </a:schemeClr>
                </a:solidFill>
                <a:latin typeface="Arial" panose="020B0604020202020204" pitchFamily="34" charset="0"/>
                <a:cs typeface="Arial" panose="020B0604020202020204" pitchFamily="34" charset="0"/>
              </a:rPr>
              <a:t>Produce </a:t>
            </a:r>
            <a:r>
              <a:rPr lang="en-US" sz="1800" dirty="0">
                <a:solidFill>
                  <a:schemeClr val="tx1">
                    <a:lumMod val="85000"/>
                    <a:lumOff val="15000"/>
                  </a:schemeClr>
                </a:solidFill>
                <a:latin typeface="Arial" panose="020B0604020202020204" pitchFamily="34" charset="0"/>
                <a:cs typeface="Arial" panose="020B0604020202020204" pitchFamily="34" charset="0"/>
              </a:rPr>
              <a:t>Li, Be and </a:t>
            </a:r>
            <a:r>
              <a:rPr lang="en-US" sz="1800" dirty="0" smtClean="0">
                <a:solidFill>
                  <a:schemeClr val="tx1">
                    <a:lumMod val="85000"/>
                    <a:lumOff val="15000"/>
                  </a:schemeClr>
                </a:solidFill>
                <a:latin typeface="Arial" panose="020B0604020202020204" pitchFamily="34" charset="0"/>
                <a:cs typeface="Arial" panose="020B0604020202020204" pitchFamily="34" charset="0"/>
              </a:rPr>
              <a:t>B</a:t>
            </a:r>
            <a:endParaRPr lang="sr-Latn-RS" sz="1800" dirty="0" smtClean="0">
              <a:solidFill>
                <a:schemeClr val="tx1">
                  <a:lumMod val="85000"/>
                  <a:lumOff val="15000"/>
                </a:schemeClr>
              </a:solidFill>
              <a:latin typeface="Arial" panose="020B0604020202020204" pitchFamily="34" charset="0"/>
              <a:cs typeface="Arial" panose="020B0604020202020204" pitchFamily="34" charset="0"/>
            </a:endParaRPr>
          </a:p>
          <a:p>
            <a:pPr marL="457200" lvl="1" indent="0">
              <a:buNone/>
            </a:pPr>
            <a:r>
              <a:rPr lang="sr-Latn-RS" sz="2000" dirty="0" smtClean="0">
                <a:solidFill>
                  <a:schemeClr val="tx2"/>
                </a:solidFill>
                <a:latin typeface="Arial" panose="020B0604020202020204" pitchFamily="34" charset="0"/>
                <a:cs typeface="Arial" panose="020B0604020202020204" pitchFamily="34" charset="0"/>
              </a:rPr>
              <a:t>Major unknown</a:t>
            </a:r>
          </a:p>
          <a:p>
            <a:pPr lvl="1"/>
            <a:r>
              <a:rPr lang="en-US" sz="1700" dirty="0">
                <a:solidFill>
                  <a:schemeClr val="tx1">
                    <a:lumMod val="85000"/>
                    <a:lumOff val="15000"/>
                  </a:schemeClr>
                </a:solidFill>
                <a:latin typeface="Arial" panose="020B0604020202020204" pitchFamily="34" charset="0"/>
                <a:cs typeface="Arial" panose="020B0604020202020204" pitchFamily="34" charset="0"/>
              </a:rPr>
              <a:t>Sources are </a:t>
            </a:r>
            <a:r>
              <a:rPr lang="sr-Latn-RS" sz="1700" dirty="0" smtClean="0">
                <a:solidFill>
                  <a:schemeClr val="tx1">
                    <a:lumMod val="85000"/>
                    <a:lumOff val="15000"/>
                  </a:schemeClr>
                </a:solidFill>
                <a:latin typeface="Arial" panose="020B0604020202020204" pitchFamily="34" charset="0"/>
                <a:cs typeface="Arial" panose="020B0604020202020204" pitchFamily="34" charset="0"/>
              </a:rPr>
              <a:t>not well </a:t>
            </a:r>
            <a:r>
              <a:rPr lang="en-US" sz="1700" dirty="0" smtClean="0">
                <a:solidFill>
                  <a:schemeClr val="tx1">
                    <a:lumMod val="85000"/>
                    <a:lumOff val="15000"/>
                  </a:schemeClr>
                </a:solidFill>
                <a:latin typeface="Arial" panose="020B0604020202020204" pitchFamily="34" charset="0"/>
                <a:cs typeface="Arial" panose="020B0604020202020204" pitchFamily="34" charset="0"/>
              </a:rPr>
              <a:t>known </a:t>
            </a:r>
            <a:r>
              <a:rPr lang="en-US" sz="1700" dirty="0">
                <a:solidFill>
                  <a:schemeClr val="tx1">
                    <a:lumMod val="85000"/>
                    <a:lumOff val="15000"/>
                  </a:schemeClr>
                </a:solidFill>
                <a:latin typeface="Arial" panose="020B0604020202020204" pitchFamily="34" charset="0"/>
                <a:cs typeface="Arial" panose="020B0604020202020204" pitchFamily="34" charset="0"/>
              </a:rPr>
              <a:t>(Galactic and Extragal.)</a:t>
            </a:r>
          </a:p>
          <a:p>
            <a:pPr lvl="1"/>
            <a:r>
              <a:rPr lang="en-US" sz="1700" dirty="0" smtClean="0">
                <a:solidFill>
                  <a:schemeClr val="tx1">
                    <a:lumMod val="85000"/>
                    <a:lumOff val="15000"/>
                  </a:schemeClr>
                </a:solidFill>
                <a:latin typeface="Arial" panose="020B0604020202020204" pitchFamily="34" charset="0"/>
                <a:cs typeface="Arial" panose="020B0604020202020204" pitchFamily="34" charset="0"/>
              </a:rPr>
              <a:t>Acceleration </a:t>
            </a:r>
            <a:r>
              <a:rPr lang="en-US" sz="1700" dirty="0">
                <a:solidFill>
                  <a:schemeClr val="tx1">
                    <a:lumMod val="85000"/>
                    <a:lumOff val="15000"/>
                  </a:schemeClr>
                </a:solidFill>
                <a:latin typeface="Arial" panose="020B0604020202020204" pitchFamily="34" charset="0"/>
                <a:cs typeface="Arial" panose="020B0604020202020204" pitchFamily="34" charset="0"/>
              </a:rPr>
              <a:t>processes are uncertain</a:t>
            </a:r>
            <a:endParaRPr lang="sr-Latn-RS" sz="1700" dirty="0" smtClean="0">
              <a:solidFill>
                <a:schemeClr val="tx1">
                  <a:lumMod val="85000"/>
                  <a:lumOff val="15000"/>
                </a:schemeClr>
              </a:solidFill>
              <a:latin typeface="Arial" panose="020B0604020202020204" pitchFamily="34" charset="0"/>
              <a:cs typeface="Arial" panose="020B0604020202020204" pitchFamily="34" charset="0"/>
            </a:endParaRPr>
          </a:p>
          <a:p>
            <a:pPr lvl="1"/>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pPr marL="457200" lvl="1" indent="0">
              <a:buNone/>
            </a:pPr>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pPr marL="457200" lvl="1" indent="0">
              <a:buNone/>
            </a:pPr>
            <a:endParaRPr lang="sr-Latn-RS" sz="1800" dirty="0" smtClean="0">
              <a:solidFill>
                <a:schemeClr val="tx1">
                  <a:lumMod val="85000"/>
                  <a:lumOff val="15000"/>
                </a:schemeClr>
              </a:solidFill>
              <a:latin typeface="Arial" panose="020B0604020202020204" pitchFamily="34" charset="0"/>
              <a:cs typeface="Arial" panose="020B0604020202020204" pitchFamily="34" charset="0"/>
            </a:endParaRPr>
          </a:p>
          <a:p>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endParaRPr lang="sr-Latn-RS" sz="2800" dirty="0" smtClean="0">
              <a:solidFill>
                <a:schemeClr val="tx1">
                  <a:lumMod val="85000"/>
                  <a:lumOff val="15000"/>
                </a:schemeClr>
              </a:solidFill>
              <a:latin typeface="Arial" panose="020B0604020202020204" pitchFamily="34" charset="0"/>
              <a:cs typeface="Arial" panose="020B0604020202020204" pitchFamily="34" charset="0"/>
            </a:endParaRPr>
          </a:p>
          <a:p>
            <a:pPr marL="457200" lvl="1" indent="0">
              <a:buNone/>
            </a:pPr>
            <a:endParaRPr lang="sr-Cyrl-RS" sz="2400"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7AFA3E77-31F2-49FE-823D-927AAA83CBF0}" type="slidenum">
              <a:rPr lang="sr-Latn-RS" smtClean="0"/>
              <a:t>3</a:t>
            </a:fld>
            <a:endParaRPr lang="sr-Latn-R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836711"/>
            <a:ext cx="4355976" cy="576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949890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4811942" cy="418058"/>
          </a:xfrm>
        </p:spPr>
        <p:txBody>
          <a:bodyPr>
            <a:normAutofit fontScale="90000"/>
          </a:bodyPr>
          <a:lstStyle/>
          <a:p>
            <a:pPr algn="l"/>
            <a:r>
              <a:rPr lang="sr-Latn-RS" sz="3600" b="1" dirty="0">
                <a:solidFill>
                  <a:schemeClr val="tx2">
                    <a:lumMod val="60000"/>
                    <a:lumOff val="40000"/>
                  </a:schemeClr>
                </a:solidFill>
                <a:latin typeface="Arial" pitchFamily="34" charset="0"/>
                <a:cs typeface="Arial" pitchFamily="34" charset="0"/>
              </a:rPr>
              <a:t>Solar activity</a:t>
            </a:r>
            <a:r>
              <a:rPr lang="sr-Latn-RS" sz="3600" dirty="0">
                <a:solidFill>
                  <a:srgbClr val="1F497D">
                    <a:lumMod val="60000"/>
                    <a:lumOff val="40000"/>
                  </a:srgbClr>
                </a:solidFill>
                <a:latin typeface="Arial" pitchFamily="34" charset="0"/>
                <a:cs typeface="Arial" pitchFamily="34" charset="0"/>
              </a:rPr>
              <a:t/>
            </a:r>
            <a:br>
              <a:rPr lang="sr-Latn-RS" sz="3600" dirty="0">
                <a:solidFill>
                  <a:srgbClr val="1F497D">
                    <a:lumMod val="60000"/>
                    <a:lumOff val="40000"/>
                  </a:srgbClr>
                </a:solidFill>
                <a:latin typeface="Arial" pitchFamily="34" charset="0"/>
                <a:cs typeface="Arial" pitchFamily="34" charset="0"/>
              </a:rPr>
            </a:br>
            <a:r>
              <a:rPr lang="sr-Latn-RS" sz="1600" dirty="0">
                <a:solidFill>
                  <a:srgbClr val="FFC000"/>
                </a:solidFill>
                <a:latin typeface="Arial" pitchFamily="34" charset="0"/>
                <a:cs typeface="Arial" pitchFamily="34" charset="0"/>
              </a:rPr>
              <a:t>ground measurements Forbush decrease</a:t>
            </a:r>
            <a:endParaRPr lang="sr-Latn-RS" sz="2800"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7108502"/>
              </p:ext>
            </p:extLst>
          </p:nvPr>
        </p:nvGraphicFramePr>
        <p:xfrm>
          <a:off x="6156176" y="3868858"/>
          <a:ext cx="2459037" cy="1019434"/>
        </p:xfrm>
        <a:graphic>
          <a:graphicData uri="http://schemas.openxmlformats.org/drawingml/2006/table">
            <a:tbl>
              <a:tblPr firstRow="1" firstCol="1" bandRow="1">
                <a:tableStyleId>{5C22544A-7EE6-4342-B048-85BDC9FD1C3A}</a:tableStyleId>
              </a:tblPr>
              <a:tblGrid>
                <a:gridCol w="841859"/>
                <a:gridCol w="758089"/>
                <a:gridCol w="859089"/>
              </a:tblGrid>
              <a:tr h="295156">
                <a:tc>
                  <a:txBody>
                    <a:bodyPr/>
                    <a:lstStyle/>
                    <a:p>
                      <a:pPr algn="ctr">
                        <a:lnSpc>
                          <a:spcPct val="115000"/>
                        </a:lnSpc>
                        <a:spcAft>
                          <a:spcPts val="0"/>
                        </a:spcAft>
                      </a:pPr>
                      <a:r>
                        <a:rPr lang="sr-Latn-RS" sz="1700" dirty="0">
                          <a:effectLst/>
                        </a:rPr>
                        <a:t>γ</a:t>
                      </a:r>
                      <a:endParaRPr lang="sr-Latn-RS" sz="1000" dirty="0">
                        <a:effectLst/>
                        <a:latin typeface="Calibri"/>
                        <a:ea typeface="Calibri"/>
                        <a:cs typeface="Times New Roman"/>
                      </a:endParaRPr>
                    </a:p>
                  </a:txBody>
                  <a:tcPr marL="64164" marR="64164" marT="0" marB="0"/>
                </a:tc>
                <a:tc>
                  <a:txBody>
                    <a:bodyPr/>
                    <a:lstStyle/>
                    <a:p>
                      <a:pPr algn="ctr">
                        <a:lnSpc>
                          <a:spcPct val="115000"/>
                        </a:lnSpc>
                        <a:spcAft>
                          <a:spcPts val="0"/>
                        </a:spcAft>
                      </a:pPr>
                      <a:r>
                        <a:rPr lang="en-US" sz="1000" dirty="0">
                          <a:effectLst/>
                        </a:rPr>
                        <a:t>NM</a:t>
                      </a:r>
                      <a:endParaRPr lang="sr-Latn-RS" sz="1000" dirty="0">
                        <a:effectLst/>
                        <a:latin typeface="Calibri"/>
                        <a:ea typeface="Calibri"/>
                        <a:cs typeface="Times New Roman"/>
                      </a:endParaRPr>
                    </a:p>
                  </a:txBody>
                  <a:tcPr marL="64164" marR="64164" marT="0" marB="0"/>
                </a:tc>
                <a:tc>
                  <a:txBody>
                    <a:bodyPr/>
                    <a:lstStyle/>
                    <a:p>
                      <a:pPr algn="ctr">
                        <a:lnSpc>
                          <a:spcPct val="115000"/>
                        </a:lnSpc>
                        <a:spcAft>
                          <a:spcPts val="0"/>
                        </a:spcAft>
                      </a:pPr>
                      <a:r>
                        <a:rPr lang="en-US" sz="1000" dirty="0" err="1">
                          <a:effectLst/>
                        </a:rPr>
                        <a:t>NM+Belgrade</a:t>
                      </a:r>
                      <a:endParaRPr lang="sr-Latn-RS" sz="1000" dirty="0">
                        <a:effectLst/>
                        <a:latin typeface="Calibri"/>
                        <a:ea typeface="Calibri"/>
                        <a:cs typeface="Times New Roman"/>
                      </a:endParaRPr>
                    </a:p>
                  </a:txBody>
                  <a:tcPr marL="64164" marR="64164" marT="0" marB="0"/>
                </a:tc>
              </a:tr>
              <a:tr h="721492">
                <a:tc>
                  <a:txBody>
                    <a:bodyPr/>
                    <a:lstStyle/>
                    <a:p>
                      <a:pPr algn="ctr">
                        <a:lnSpc>
                          <a:spcPct val="115000"/>
                        </a:lnSpc>
                        <a:spcAft>
                          <a:spcPts val="0"/>
                        </a:spcAft>
                      </a:pPr>
                      <a:r>
                        <a:rPr lang="en-US" sz="1000" dirty="0">
                          <a:effectLst/>
                        </a:rPr>
                        <a:t>March 2012.</a:t>
                      </a:r>
                      <a:endParaRPr lang="sr-Latn-RS" sz="1000" dirty="0">
                        <a:effectLst/>
                      </a:endParaRPr>
                    </a:p>
                    <a:p>
                      <a:pPr algn="ctr">
                        <a:lnSpc>
                          <a:spcPct val="115000"/>
                        </a:lnSpc>
                        <a:spcAft>
                          <a:spcPts val="0"/>
                        </a:spcAft>
                      </a:pPr>
                      <a:r>
                        <a:rPr lang="en-US" sz="1000" dirty="0">
                          <a:effectLst/>
                        </a:rPr>
                        <a:t>Sept. 2014.</a:t>
                      </a:r>
                      <a:endParaRPr lang="sr-Latn-RS" sz="1000" dirty="0">
                        <a:effectLst/>
                      </a:endParaRPr>
                    </a:p>
                    <a:p>
                      <a:pPr algn="ctr">
                        <a:lnSpc>
                          <a:spcPct val="115000"/>
                        </a:lnSpc>
                        <a:spcAft>
                          <a:spcPts val="0"/>
                        </a:spcAft>
                      </a:pPr>
                      <a:r>
                        <a:rPr lang="en-US" sz="1000" dirty="0">
                          <a:effectLst/>
                        </a:rPr>
                        <a:t>June 2015.</a:t>
                      </a:r>
                      <a:endParaRPr lang="sr-Latn-RS" sz="1000" dirty="0">
                        <a:effectLst/>
                      </a:endParaRPr>
                    </a:p>
                    <a:p>
                      <a:pPr algn="ctr">
                        <a:lnSpc>
                          <a:spcPct val="115000"/>
                        </a:lnSpc>
                        <a:spcAft>
                          <a:spcPts val="0"/>
                        </a:spcAft>
                      </a:pPr>
                      <a:r>
                        <a:rPr lang="en-US" sz="1000" dirty="0">
                          <a:effectLst/>
                        </a:rPr>
                        <a:t>Sept. 2017.</a:t>
                      </a:r>
                      <a:endParaRPr lang="sr-Latn-RS" sz="1000" dirty="0">
                        <a:effectLst/>
                        <a:latin typeface="Calibri"/>
                        <a:ea typeface="Calibri"/>
                        <a:cs typeface="Times New Roman"/>
                      </a:endParaRPr>
                    </a:p>
                  </a:txBody>
                  <a:tcPr marL="64164" marR="64164" marT="0" marB="0"/>
                </a:tc>
                <a:tc>
                  <a:txBody>
                    <a:bodyPr/>
                    <a:lstStyle/>
                    <a:p>
                      <a:pPr algn="ctr">
                        <a:lnSpc>
                          <a:spcPct val="115000"/>
                        </a:lnSpc>
                        <a:spcAft>
                          <a:spcPts val="0"/>
                        </a:spcAft>
                      </a:pPr>
                      <a:r>
                        <a:rPr lang="en-US" sz="1000" dirty="0">
                          <a:effectLst/>
                        </a:rPr>
                        <a:t>0,82±0,08</a:t>
                      </a:r>
                      <a:endParaRPr lang="sr-Latn-RS" sz="1000" dirty="0">
                        <a:effectLst/>
                      </a:endParaRPr>
                    </a:p>
                    <a:p>
                      <a:pPr algn="ctr">
                        <a:lnSpc>
                          <a:spcPct val="115000"/>
                        </a:lnSpc>
                        <a:spcAft>
                          <a:spcPts val="0"/>
                        </a:spcAft>
                      </a:pPr>
                      <a:r>
                        <a:rPr lang="en-US" sz="1000" dirty="0">
                          <a:effectLst/>
                        </a:rPr>
                        <a:t>0,79±0,16</a:t>
                      </a:r>
                      <a:endParaRPr lang="sr-Latn-RS" sz="1000" dirty="0">
                        <a:effectLst/>
                      </a:endParaRPr>
                    </a:p>
                    <a:p>
                      <a:pPr algn="ctr">
                        <a:lnSpc>
                          <a:spcPct val="115000"/>
                        </a:lnSpc>
                        <a:spcAft>
                          <a:spcPts val="0"/>
                        </a:spcAft>
                      </a:pPr>
                      <a:r>
                        <a:rPr lang="en-US" sz="1000" dirty="0">
                          <a:effectLst/>
                        </a:rPr>
                        <a:t>0,57±0,05</a:t>
                      </a:r>
                      <a:endParaRPr lang="sr-Latn-RS" sz="1000" dirty="0">
                        <a:effectLst/>
                      </a:endParaRPr>
                    </a:p>
                    <a:p>
                      <a:pPr algn="ctr">
                        <a:lnSpc>
                          <a:spcPct val="115000"/>
                        </a:lnSpc>
                        <a:spcAft>
                          <a:spcPts val="0"/>
                        </a:spcAft>
                      </a:pPr>
                      <a:r>
                        <a:rPr lang="en-US" sz="1000" dirty="0">
                          <a:effectLst/>
                        </a:rPr>
                        <a:t>1,27±0,16</a:t>
                      </a:r>
                      <a:endParaRPr lang="sr-Latn-RS" sz="1000" dirty="0">
                        <a:effectLst/>
                        <a:latin typeface="Calibri"/>
                        <a:ea typeface="Calibri"/>
                        <a:cs typeface="Times New Roman"/>
                      </a:endParaRPr>
                    </a:p>
                  </a:txBody>
                  <a:tcPr marL="64164" marR="64164" marT="0" marB="0"/>
                </a:tc>
                <a:tc>
                  <a:txBody>
                    <a:bodyPr/>
                    <a:lstStyle/>
                    <a:p>
                      <a:pPr algn="ctr">
                        <a:lnSpc>
                          <a:spcPct val="115000"/>
                        </a:lnSpc>
                        <a:spcAft>
                          <a:spcPts val="0"/>
                        </a:spcAft>
                      </a:pPr>
                      <a:r>
                        <a:rPr lang="en-US" sz="1000" dirty="0">
                          <a:effectLst/>
                        </a:rPr>
                        <a:t>0,78±0,03</a:t>
                      </a:r>
                      <a:endParaRPr lang="sr-Latn-RS" sz="1000" dirty="0">
                        <a:effectLst/>
                      </a:endParaRPr>
                    </a:p>
                    <a:p>
                      <a:pPr algn="ctr">
                        <a:lnSpc>
                          <a:spcPct val="115000"/>
                        </a:lnSpc>
                        <a:spcAft>
                          <a:spcPts val="0"/>
                        </a:spcAft>
                      </a:pPr>
                      <a:r>
                        <a:rPr lang="en-US" sz="1000" dirty="0">
                          <a:effectLst/>
                        </a:rPr>
                        <a:t>0,67±0,06</a:t>
                      </a:r>
                      <a:endParaRPr lang="sr-Latn-RS" sz="1000" dirty="0">
                        <a:effectLst/>
                      </a:endParaRPr>
                    </a:p>
                    <a:p>
                      <a:pPr algn="ctr">
                        <a:lnSpc>
                          <a:spcPct val="115000"/>
                        </a:lnSpc>
                        <a:spcAft>
                          <a:spcPts val="0"/>
                        </a:spcAft>
                      </a:pPr>
                      <a:r>
                        <a:rPr lang="en-US" sz="1000" dirty="0">
                          <a:effectLst/>
                        </a:rPr>
                        <a:t>0,58±0,02</a:t>
                      </a:r>
                      <a:endParaRPr lang="sr-Latn-RS" sz="1000" dirty="0">
                        <a:effectLst/>
                      </a:endParaRPr>
                    </a:p>
                    <a:p>
                      <a:pPr algn="ctr">
                        <a:lnSpc>
                          <a:spcPct val="115000"/>
                        </a:lnSpc>
                        <a:spcAft>
                          <a:spcPts val="0"/>
                        </a:spcAft>
                      </a:pPr>
                      <a:r>
                        <a:rPr lang="en-US" sz="1000" dirty="0">
                          <a:effectLst/>
                        </a:rPr>
                        <a:t>0,86±0,07</a:t>
                      </a:r>
                      <a:endParaRPr lang="sr-Latn-RS" sz="1000" dirty="0">
                        <a:effectLst/>
                        <a:latin typeface="Calibri"/>
                        <a:ea typeface="Calibri"/>
                        <a:cs typeface="Times New Roman"/>
                      </a:endParaRPr>
                    </a:p>
                  </a:txBody>
                  <a:tcPr marL="64164" marR="64164" marT="0" marB="0"/>
                </a:tc>
              </a:tr>
            </a:tbl>
          </a:graphicData>
        </a:graphic>
      </p:graphicFrame>
      <p:pic>
        <p:nvPicPr>
          <p:cNvPr id="5" name="Picture 4" descr="C:\Users\NikolaV\Desktop\medR_AMP_Budapes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40466"/>
            <a:ext cx="4585904" cy="3528392"/>
          </a:xfrm>
          <a:prstGeom prst="rect">
            <a:avLst/>
          </a:prstGeom>
          <a:noFill/>
          <a:ln>
            <a:noFill/>
          </a:ln>
        </p:spPr>
      </p:pic>
      <p:sp>
        <p:nvSpPr>
          <p:cNvPr id="6" name="TextBox 5"/>
          <p:cNvSpPr txBox="1"/>
          <p:nvPr/>
        </p:nvSpPr>
        <p:spPr>
          <a:xfrm>
            <a:off x="147377" y="683370"/>
            <a:ext cx="3763841" cy="6370975"/>
          </a:xfrm>
          <a:prstGeom prst="rect">
            <a:avLst/>
          </a:prstGeom>
          <a:noFill/>
        </p:spPr>
        <p:txBody>
          <a:bodyPr wrap="square" rtlCol="0">
            <a:spAutoFit/>
          </a:bodyPr>
          <a:lstStyle/>
          <a:p>
            <a:pPr marL="285750" indent="-285750" algn="just">
              <a:buFont typeface="Arial" pitchFamily="34" charset="0"/>
              <a:buChar char="•"/>
            </a:pPr>
            <a:r>
              <a:rPr lang="en-US" sz="1600" dirty="0" smtClean="0">
                <a:latin typeface="Arial" panose="020B0604020202020204" pitchFamily="34" charset="0"/>
                <a:cs typeface="Arial" panose="020B0604020202020204" pitchFamily="34" charset="0"/>
              </a:rPr>
              <a:t>Found dependence </a:t>
            </a:r>
            <a:r>
              <a:rPr lang="en-US" sz="1600" dirty="0">
                <a:latin typeface="Arial" panose="020B0604020202020204" pitchFamily="34" charset="0"/>
                <a:cs typeface="Arial" panose="020B0604020202020204" pitchFamily="34" charset="0"/>
              </a:rPr>
              <a:t>of FD amplitude on median rigidity</a:t>
            </a:r>
            <a:r>
              <a:rPr lang="en-US" sz="1600" dirty="0" smtClean="0">
                <a:latin typeface="Arial" panose="020B0604020202020204" pitchFamily="34" charset="0"/>
                <a:cs typeface="Arial" panose="020B0604020202020204" pitchFamily="34" charset="0"/>
              </a:rPr>
              <a:t> o illustrates </a:t>
            </a:r>
            <a:r>
              <a:rPr lang="en-US" sz="1600" dirty="0">
                <a:latin typeface="Arial" panose="020B0604020202020204" pitchFamily="34" charset="0"/>
                <a:cs typeface="Arial" panose="020B0604020202020204" pitchFamily="34" charset="0"/>
              </a:rPr>
              <a:t>applicability</a:t>
            </a:r>
            <a:r>
              <a:rPr lang="sr-Latn-R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our setup for studies of consequences of CR solar modulation process </a:t>
            </a:r>
            <a:r>
              <a:rPr lang="en-US" sz="1600" dirty="0">
                <a:solidFill>
                  <a:srgbClr val="FF0000"/>
                </a:solidFill>
                <a:latin typeface="Arial" panose="020B0604020202020204" pitchFamily="34" charset="0"/>
                <a:cs typeface="Arial" panose="020B0604020202020204" pitchFamily="34" charset="0"/>
              </a:rPr>
              <a:t>in the</a:t>
            </a:r>
            <a:r>
              <a:rPr lang="sr-Latn-RS" sz="1600" dirty="0">
                <a:solidFill>
                  <a:srgbClr val="FF0000"/>
                </a:solidFill>
                <a:latin typeface="Arial" panose="020B0604020202020204" pitchFamily="34" charset="0"/>
                <a:cs typeface="Arial" panose="020B0604020202020204" pitchFamily="34" charset="0"/>
              </a:rPr>
              <a:t> </a:t>
            </a:r>
            <a:r>
              <a:rPr lang="en-US" sz="1600" dirty="0">
                <a:solidFill>
                  <a:srgbClr val="FF0000"/>
                </a:solidFill>
                <a:latin typeface="Arial" panose="020B0604020202020204" pitchFamily="34" charset="0"/>
                <a:cs typeface="Arial" panose="020B0604020202020204" pitchFamily="34" charset="0"/>
              </a:rPr>
              <a:t>energy region exceeding sensitivity of neutron monitors</a:t>
            </a:r>
            <a:r>
              <a:rPr lang="en-US" sz="1600" dirty="0" smtClean="0">
                <a:latin typeface="Arial" panose="020B0604020202020204" pitchFamily="34" charset="0"/>
                <a:cs typeface="Arial" panose="020B0604020202020204" pitchFamily="34" charset="0"/>
              </a:rPr>
              <a:t>.</a:t>
            </a:r>
          </a:p>
          <a:p>
            <a:pPr algn="just"/>
            <a:endParaRPr lang="en-US" sz="1600" dirty="0" smtClean="0">
              <a:latin typeface="Arial" panose="020B0604020202020204" pitchFamily="34" charset="0"/>
              <a:cs typeface="Arial" panose="020B0604020202020204" pitchFamily="34" charset="0"/>
            </a:endParaRPr>
          </a:p>
          <a:p>
            <a:pPr marL="285750" indent="-285750" algn="just">
              <a:buFont typeface="Arial" pitchFamily="34" charset="0"/>
              <a:buChar char="•"/>
            </a:pPr>
            <a:r>
              <a:rPr lang="en-US" sz="1600" dirty="0" smtClean="0">
                <a:latin typeface="Arial" panose="020B0604020202020204" pitchFamily="34" charset="0"/>
                <a:cs typeface="Arial" panose="020B0604020202020204" pitchFamily="34" charset="0"/>
              </a:rPr>
              <a:t>Amplitude of Forbush decrease is </a:t>
            </a:r>
            <a:r>
              <a:rPr lang="en-US" sz="1600" dirty="0" smtClean="0">
                <a:solidFill>
                  <a:srgbClr val="FF0000"/>
                </a:solidFill>
                <a:latin typeface="Arial" panose="020B0604020202020204" pitchFamily="34" charset="0"/>
                <a:cs typeface="Arial" panose="020B0604020202020204" pitchFamily="34" charset="0"/>
              </a:rPr>
              <a:t>inverse proportional to component of the diffusion tensor parallel to magnetic field </a:t>
            </a:r>
            <a:r>
              <a:rPr lang="en-US" sz="1600" dirty="0" smtClean="0">
                <a:latin typeface="Arial" panose="020B0604020202020204" pitchFamily="34" charset="0"/>
                <a:cs typeface="Arial" panose="020B0604020202020204" pitchFamily="34" charset="0"/>
              </a:rPr>
              <a:t>which depends on CR rigidity</a:t>
            </a:r>
            <a:endParaRPr lang="sr-Latn-RS" sz="1600" dirty="0" smtClean="0">
              <a:latin typeface="Arial" panose="020B0604020202020204" pitchFamily="34" charset="0"/>
              <a:cs typeface="Arial" panose="020B0604020202020204" pitchFamily="34" charset="0"/>
            </a:endParaRPr>
          </a:p>
          <a:p>
            <a:pPr marL="285750" indent="-285750" algn="just">
              <a:buFont typeface="Arial" pitchFamily="34" charset="0"/>
              <a:buChar char="•"/>
            </a:pPr>
            <a:endParaRPr lang="en-US" sz="1600" dirty="0" smtClean="0">
              <a:latin typeface="Arial" panose="020B0604020202020204" pitchFamily="34" charset="0"/>
              <a:cs typeface="Arial" panose="020B0604020202020204" pitchFamily="34" charset="0"/>
            </a:endParaRPr>
          </a:p>
          <a:p>
            <a:pPr marL="285750" indent="-285750" algn="just">
              <a:buFont typeface="Arial" pitchFamily="34" charset="0"/>
              <a:buChar char="•"/>
            </a:pPr>
            <a:r>
              <a:rPr lang="en-US" sz="1600" dirty="0">
                <a:latin typeface="Arial" panose="020B0604020202020204" pitchFamily="34" charset="0"/>
                <a:cs typeface="Arial" panose="020B0604020202020204" pitchFamily="34" charset="0"/>
              </a:rPr>
              <a:t>Higher power indices can be due to </a:t>
            </a:r>
            <a:r>
              <a:rPr lang="en-US" sz="1600" dirty="0">
                <a:solidFill>
                  <a:srgbClr val="FF0000"/>
                </a:solidFill>
                <a:latin typeface="Arial" panose="020B0604020202020204" pitchFamily="34" charset="0"/>
                <a:cs typeface="Arial" panose="020B0604020202020204" pitchFamily="34" charset="0"/>
              </a:rPr>
              <a:t>more complex variation </a:t>
            </a:r>
            <a:r>
              <a:rPr lang="en-US" sz="1600" dirty="0">
                <a:latin typeface="Arial" panose="020B0604020202020204" pitchFamily="34" charset="0"/>
                <a:cs typeface="Arial" panose="020B0604020202020204" pitchFamily="34" charset="0"/>
              </a:rPr>
              <a:t>of GCR. This more complex variation is a result of series of CMEs during this event that leads to large compound ICME structure with multiple shocks and transient flow </a:t>
            </a:r>
            <a:endParaRPr lang="sr-Latn-RS" sz="1600" dirty="0">
              <a:latin typeface="Arial" panose="020B0604020202020204" pitchFamily="34" charset="0"/>
              <a:cs typeface="Arial" panose="020B0604020202020204" pitchFamily="34" charset="0"/>
            </a:endParaRPr>
          </a:p>
          <a:p>
            <a:pPr marL="285750" indent="-285750" algn="just">
              <a:buFont typeface="Arial" pitchFamily="34" charset="0"/>
              <a:buChar char="•"/>
            </a:pPr>
            <a:endParaRPr lang="sr-Cyrl-RS" dirty="0" smtClean="0">
              <a:latin typeface="Arial" panose="020B0604020202020204" pitchFamily="34" charset="0"/>
              <a:cs typeface="Arial" panose="020B0604020202020204" pitchFamily="34" charset="0"/>
            </a:endParaRPr>
          </a:p>
          <a:p>
            <a:pPr marL="285750" indent="-285750" algn="just">
              <a:buFont typeface="Arial" pitchFamily="34" charset="0"/>
              <a:buChar char="•"/>
            </a:pPr>
            <a:endParaRPr lang="sr-Latn-RS" dirty="0" smtClean="0">
              <a:latin typeface="Arial" panose="020B0604020202020204" pitchFamily="34" charset="0"/>
              <a:cs typeface="Arial" panose="020B0604020202020204" pitchFamily="34" charset="0"/>
            </a:endParaRPr>
          </a:p>
          <a:p>
            <a:pPr algn="just"/>
            <a:endParaRPr lang="sr-Latn-RS" dirty="0">
              <a:latin typeface="Arial" panose="020B0604020202020204" pitchFamily="34" charset="0"/>
              <a:cs typeface="Arial" panose="020B0604020202020204" pitchFamily="34" charset="0"/>
            </a:endParaRPr>
          </a:p>
          <a:p>
            <a:pPr marL="285750" indent="-285750" algn="just">
              <a:buFont typeface="Arial" pitchFamily="34" charset="0"/>
              <a:buChar char="•"/>
            </a:pPr>
            <a:endParaRPr lang="sr-Cyrl-RS" dirty="0" smtClean="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7AFA3E77-31F2-49FE-823D-927AAA83CBF0}" type="slidenum">
              <a:rPr lang="sr-Latn-RS" smtClean="0"/>
              <a:t>30</a:t>
            </a:fld>
            <a:endParaRPr lang="sr-Latn-RS"/>
          </a:p>
        </p:txBody>
      </p:sp>
      <p:sp>
        <p:nvSpPr>
          <p:cNvPr id="7" name="Footer Placeholder 6"/>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3570844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99" y="31701"/>
            <a:ext cx="6291724" cy="562074"/>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Comparison with satellite data</a:t>
            </a:r>
            <a:endParaRPr lang="sr-Latn-RS" sz="3600" dirty="0"/>
          </a:p>
        </p:txBody>
      </p:sp>
      <p:sp>
        <p:nvSpPr>
          <p:cNvPr id="3" name="Content Placeholder 2"/>
          <p:cNvSpPr>
            <a:spLocks noGrp="1"/>
          </p:cNvSpPr>
          <p:nvPr>
            <p:ph idx="1"/>
          </p:nvPr>
        </p:nvSpPr>
        <p:spPr>
          <a:xfrm>
            <a:off x="432316" y="908720"/>
            <a:ext cx="4258816" cy="4525963"/>
          </a:xfrm>
        </p:spPr>
        <p:txBody>
          <a:bodyPr>
            <a:normAutofit/>
          </a:bodyPr>
          <a:lstStyle/>
          <a:p>
            <a:r>
              <a:rPr lang="en-US" sz="2000" b="1" dirty="0">
                <a:solidFill>
                  <a:schemeClr val="tx1">
                    <a:lumMod val="85000"/>
                    <a:lumOff val="15000"/>
                  </a:schemeClr>
                </a:solidFill>
                <a:latin typeface="Arial" panose="020B0604020202020204" pitchFamily="34" charset="0"/>
                <a:cs typeface="Arial" panose="020B0604020202020204" pitchFamily="34" charset="0"/>
              </a:rPr>
              <a:t>STEREO</a:t>
            </a:r>
            <a:r>
              <a:rPr lang="en-US" sz="2000" dirty="0">
                <a:solidFill>
                  <a:schemeClr val="tx1">
                    <a:lumMod val="85000"/>
                    <a:lumOff val="15000"/>
                  </a:schemeClr>
                </a:solidFill>
                <a:latin typeface="Arial" panose="020B0604020202020204" pitchFamily="34" charset="0"/>
                <a:cs typeface="Arial" panose="020B0604020202020204" pitchFamily="34" charset="0"/>
              </a:rPr>
              <a:t> (</a:t>
            </a:r>
            <a:r>
              <a:rPr lang="en-US" sz="2000" b="1" dirty="0">
                <a:solidFill>
                  <a:schemeClr val="tx1">
                    <a:lumMod val="85000"/>
                    <a:lumOff val="15000"/>
                  </a:schemeClr>
                </a:solidFill>
                <a:latin typeface="Arial" panose="020B0604020202020204" pitchFamily="34" charset="0"/>
                <a:cs typeface="Arial" panose="020B0604020202020204" pitchFamily="34" charset="0"/>
              </a:rPr>
              <a:t>Solar Terrestrial Relations Observatory</a:t>
            </a:r>
            <a:r>
              <a:rPr lang="en-US" sz="2000" dirty="0" smtClean="0">
                <a:solidFill>
                  <a:schemeClr val="tx1">
                    <a:lumMod val="85000"/>
                    <a:lumOff val="15000"/>
                  </a:schemeClr>
                </a:solidFill>
                <a:latin typeface="Arial" panose="020B0604020202020204" pitchFamily="34" charset="0"/>
                <a:cs typeface="Arial" panose="020B0604020202020204" pitchFamily="34" charset="0"/>
              </a:rPr>
              <a:t>)</a:t>
            </a:r>
          </a:p>
          <a:p>
            <a:pPr lvl="1"/>
            <a:r>
              <a:rPr lang="en-US" sz="1600" baseline="30000" dirty="0" smtClean="0">
                <a:solidFill>
                  <a:schemeClr val="tx1">
                    <a:lumMod val="85000"/>
                    <a:lumOff val="15000"/>
                  </a:schemeClr>
                </a:solidFill>
                <a:latin typeface="Arial" panose="020B0604020202020204" pitchFamily="34" charset="0"/>
                <a:cs typeface="Arial" panose="020B0604020202020204" pitchFamily="34" charset="0"/>
              </a:rPr>
              <a:t> </a:t>
            </a:r>
            <a:r>
              <a:rPr lang="en-US" sz="1600" dirty="0" smtClean="0">
                <a:solidFill>
                  <a:schemeClr val="tx1">
                    <a:lumMod val="85000"/>
                    <a:lumOff val="15000"/>
                  </a:schemeClr>
                </a:solidFill>
                <a:latin typeface="Arial" panose="020B0604020202020204" pitchFamily="34" charset="0"/>
                <a:cs typeface="Arial" panose="020B0604020202020204" pitchFamily="34" charset="0"/>
              </a:rPr>
              <a:t>Two nearly identical spacecraft were launched in </a:t>
            </a:r>
            <a:r>
              <a:rPr lang="en-US" sz="1600" dirty="0">
                <a:solidFill>
                  <a:schemeClr val="tx1">
                    <a:lumMod val="85000"/>
                    <a:lumOff val="15000"/>
                  </a:schemeClr>
                </a:solidFill>
                <a:latin typeface="Arial" panose="020B0604020202020204" pitchFamily="34" charset="0"/>
                <a:cs typeface="Arial" panose="020B0604020202020204" pitchFamily="34" charset="0"/>
              </a:rPr>
              <a:t>2006 into orbits around the Sun </a:t>
            </a:r>
            <a:endParaRPr lang="en-US" sz="1600" dirty="0" smtClean="0">
              <a:solidFill>
                <a:schemeClr val="tx1">
                  <a:lumMod val="85000"/>
                  <a:lumOff val="15000"/>
                </a:schemeClr>
              </a:solidFill>
              <a:latin typeface="Arial" panose="020B0604020202020204" pitchFamily="34" charset="0"/>
              <a:cs typeface="Arial" panose="020B0604020202020204" pitchFamily="34" charset="0"/>
            </a:endParaRPr>
          </a:p>
          <a:p>
            <a:pPr lvl="1"/>
            <a:r>
              <a:rPr lang="en-US" sz="1600" dirty="0" smtClean="0">
                <a:solidFill>
                  <a:schemeClr val="tx1">
                    <a:lumMod val="85000"/>
                    <a:lumOff val="15000"/>
                  </a:schemeClr>
                </a:solidFill>
                <a:latin typeface="Arial" panose="020B0604020202020204" pitchFamily="34" charset="0"/>
                <a:cs typeface="Arial" panose="020B0604020202020204" pitchFamily="34" charset="0"/>
              </a:rPr>
              <a:t>Communication with STEREO B stopped 2014.</a:t>
            </a:r>
          </a:p>
          <a:p>
            <a:pPr lvl="1"/>
            <a:endParaRPr lang="en-US" sz="1600" dirty="0" smtClean="0"/>
          </a:p>
          <a:p>
            <a:endParaRPr lang="sr-Latn-RS" sz="2000" dirty="0"/>
          </a:p>
        </p:txBody>
      </p:sp>
      <p:sp>
        <p:nvSpPr>
          <p:cNvPr id="4" name="Slide Number Placeholder 3"/>
          <p:cNvSpPr>
            <a:spLocks noGrp="1"/>
          </p:cNvSpPr>
          <p:nvPr>
            <p:ph type="sldNum" sz="quarter" idx="12"/>
          </p:nvPr>
        </p:nvSpPr>
        <p:spPr/>
        <p:txBody>
          <a:bodyPr/>
          <a:lstStyle/>
          <a:p>
            <a:fld id="{7AFA3E77-31F2-49FE-823D-927AAA83CBF0}" type="slidenum">
              <a:rPr lang="sr-Latn-RS" smtClean="0"/>
              <a:t>31</a:t>
            </a:fld>
            <a:endParaRPr lang="sr-Latn-RS"/>
          </a:p>
        </p:txBody>
      </p:sp>
      <p:sp>
        <p:nvSpPr>
          <p:cNvPr id="5" name="AutoShape 2" descr="Image result for stereo satell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 name="AutoShape 4" descr="Image result for stereo satelli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pic>
        <p:nvPicPr>
          <p:cNvPr id="5130" name="Picture 10" descr="https://upload.wikimedia.org/wikipedia/commons/thumb/d/d7/Stereo_mission.jpg/220px-Stereo_mi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48680"/>
            <a:ext cx="1661608" cy="1578527"/>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014201"/>
            <a:ext cx="4658989" cy="292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06" y="2204864"/>
            <a:ext cx="2694581" cy="215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49119" y="5937999"/>
            <a:ext cx="1742761"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FD March 2012</a:t>
            </a:r>
            <a:endParaRPr lang="sr-Latn-RS" sz="1400" dirty="0">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768" y="4509120"/>
            <a:ext cx="3286125"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247873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836712"/>
            <a:ext cx="473206" cy="369332"/>
          </a:xfrm>
          <a:prstGeom prst="rect">
            <a:avLst/>
          </a:prstGeom>
          <a:noFill/>
        </p:spPr>
        <p:txBody>
          <a:bodyPr wrap="none" rtlCol="0">
            <a:spAutoFit/>
          </a:bodyPr>
          <a:lstStyle/>
          <a:p>
            <a:pPr marL="285750" indent="-285750">
              <a:buFont typeface="Arial" panose="020B0604020202020204" pitchFamily="34" charset="0"/>
              <a:buChar char="•"/>
            </a:pPr>
            <a:endParaRPr lang="sr-Latn-RS" dirty="0"/>
          </a:p>
        </p:txBody>
      </p:sp>
      <p:sp>
        <p:nvSpPr>
          <p:cNvPr id="5" name="Title 1"/>
          <p:cNvSpPr>
            <a:spLocks noGrp="1"/>
          </p:cNvSpPr>
          <p:nvPr>
            <p:ph type="title"/>
          </p:nvPr>
        </p:nvSpPr>
        <p:spPr>
          <a:xfrm>
            <a:off x="251519" y="116632"/>
            <a:ext cx="8208911" cy="417512"/>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Comparison of ground and  satellite data</a:t>
            </a:r>
            <a:endParaRPr lang="sr-Latn-R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476423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r = r_{xy} =\frac{\sum ^n _{i=1}(x_i - \bar{x})(y_i - \bar{y})}{\sqrt{\sum ^n _{i=1}(x_i - \bar{x})^2} \sqrt{\sum ^n _{i=1}(y_i - \bar{y})^2}}"/>
          <p:cNvPicPr/>
          <p:nvPr/>
        </p:nvPicPr>
        <p:blipFill>
          <a:blip r:embed="rId3" cstate="print"/>
          <a:srcRect/>
          <a:stretch>
            <a:fillRect/>
          </a:stretch>
        </p:blipFill>
        <p:spPr bwMode="auto">
          <a:xfrm>
            <a:off x="4788024" y="980728"/>
            <a:ext cx="3363595" cy="554990"/>
          </a:xfrm>
          <a:prstGeom prst="rect">
            <a:avLst/>
          </a:prstGeom>
          <a:noFill/>
          <a:ln w="9525">
            <a:noFill/>
            <a:miter lim="800000"/>
            <a:headEnd/>
            <a:tailEnd/>
          </a:ln>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988840"/>
            <a:ext cx="37608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20072" y="5229200"/>
            <a:ext cx="3815107" cy="1015663"/>
          </a:xfrm>
          <a:prstGeom prst="rect">
            <a:avLst/>
          </a:prstGeom>
          <a:noFill/>
        </p:spPr>
        <p:txBody>
          <a:bodyPr wrap="square" rtlCol="0">
            <a:spAutoFit/>
          </a:bodyPr>
          <a:lstStyle/>
          <a:p>
            <a:r>
              <a:rPr lang="sr-Latn-RS" sz="1000" dirty="0">
                <a:solidFill>
                  <a:schemeClr val="tx1">
                    <a:lumMod val="85000"/>
                    <a:lumOff val="15000"/>
                  </a:schemeClr>
                </a:solidFill>
                <a:latin typeface="Arial" panose="020B0604020202020204" pitchFamily="34" charset="0"/>
                <a:cs typeface="Arial" panose="020B0604020202020204" pitchFamily="34" charset="0"/>
              </a:rPr>
              <a:t>Correlation matrix of linear correlation coefficient ( in % )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for</a:t>
            </a:r>
            <a:r>
              <a:rPr lang="en-US" sz="1000" dirty="0">
                <a:solidFill>
                  <a:schemeClr val="tx1">
                    <a:lumMod val="85000"/>
                    <a:lumOff val="15000"/>
                  </a:schemeClr>
                </a:solidFill>
                <a:latin typeface="Arial" panose="020B0604020202020204" pitchFamily="34" charset="0"/>
                <a:cs typeface="Arial" panose="020B0604020202020204" pitchFamily="34" charset="0"/>
              </a:rPr>
              <a:t>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Belgrade </a:t>
            </a:r>
            <a:r>
              <a:rPr lang="sr-Latn-RS" sz="1000" dirty="0">
                <a:solidFill>
                  <a:schemeClr val="tx1">
                    <a:lumMod val="85000"/>
                    <a:lumOff val="15000"/>
                  </a:schemeClr>
                </a:solidFill>
                <a:latin typeface="Arial" panose="020B0604020202020204" pitchFamily="34" charset="0"/>
                <a:cs typeface="Arial" panose="020B0604020202020204" pitchFamily="34" charset="0"/>
              </a:rPr>
              <a:t>cosmic ray station with its temperature and pressure corrected underground </a:t>
            </a:r>
            <a:r>
              <a:rPr lang="en-US" sz="1000" dirty="0">
                <a:solidFill>
                  <a:schemeClr val="tx1">
                    <a:lumMod val="85000"/>
                    <a:lumOff val="15000"/>
                  </a:schemeClr>
                </a:solidFill>
                <a:latin typeface="Arial" panose="020B0604020202020204" pitchFamily="34" charset="0"/>
                <a:cs typeface="Arial" panose="020B0604020202020204" pitchFamily="34" charset="0"/>
              </a:rPr>
              <a:t>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and </a:t>
            </a:r>
            <a:r>
              <a:rPr lang="sr-Latn-RS" sz="1000" dirty="0">
                <a:solidFill>
                  <a:schemeClr val="tx1">
                    <a:lumMod val="85000"/>
                    <a:lumOff val="15000"/>
                  </a:schemeClr>
                </a:solidFill>
                <a:latin typeface="Arial" panose="020B0604020202020204" pitchFamily="34" charset="0"/>
                <a:cs typeface="Arial" panose="020B0604020202020204" pitchFamily="34" charset="0"/>
              </a:rPr>
              <a:t>ground level detectors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UL_tpc,</a:t>
            </a:r>
            <a:r>
              <a:rPr lang="en-US" sz="1000" dirty="0" smtClean="0">
                <a:solidFill>
                  <a:schemeClr val="tx1">
                    <a:lumMod val="85000"/>
                    <a:lumOff val="15000"/>
                  </a:schemeClr>
                </a:solidFill>
                <a:latin typeface="Arial" panose="020B0604020202020204" pitchFamily="34" charset="0"/>
                <a:cs typeface="Arial" panose="020B0604020202020204" pitchFamily="34" charset="0"/>
              </a:rPr>
              <a:t>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GL_tpc</a:t>
            </a:r>
            <a:r>
              <a:rPr lang="sr-Latn-RS" sz="1000" dirty="0">
                <a:solidFill>
                  <a:schemeClr val="tx1">
                    <a:lumMod val="85000"/>
                    <a:lumOff val="15000"/>
                  </a:schemeClr>
                </a:solidFill>
                <a:latin typeface="Arial" panose="020B0604020202020204" pitchFamily="34" charset="0"/>
                <a:cs typeface="Arial" panose="020B0604020202020204" pitchFamily="34" charset="0"/>
              </a:rPr>
              <a:t>), only pressure corrected ( UL_pc, GLL_pc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),raw </a:t>
            </a:r>
            <a:r>
              <a:rPr lang="sr-Latn-RS" sz="1000" dirty="0">
                <a:solidFill>
                  <a:schemeClr val="tx1">
                    <a:lumMod val="85000"/>
                    <a:lumOff val="15000"/>
                  </a:schemeClr>
                </a:solidFill>
                <a:latin typeface="Arial" panose="020B0604020202020204" pitchFamily="34" charset="0"/>
                <a:cs typeface="Arial" panose="020B0604020202020204" pitchFamily="34" charset="0"/>
              </a:rPr>
              <a:t>data ( UL_raw, GLL_raw )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and  </a:t>
            </a:r>
            <a:r>
              <a:rPr lang="sr-Latn-RS" sz="1000" dirty="0">
                <a:solidFill>
                  <a:schemeClr val="tx1">
                    <a:lumMod val="85000"/>
                    <a:lumOff val="15000"/>
                  </a:schemeClr>
                </a:solidFill>
                <a:latin typeface="Arial" panose="020B0604020202020204" pitchFamily="34" charset="0"/>
                <a:cs typeface="Arial" panose="020B0604020202020204" pitchFamily="34" charset="0"/>
              </a:rPr>
              <a:t>Rome, Oulu, Jungfraujoch (JUNG) </a:t>
            </a:r>
            <a:r>
              <a:rPr lang="sr-Latn-RS" sz="1000" dirty="0" smtClean="0">
                <a:solidFill>
                  <a:schemeClr val="tx1">
                    <a:lumMod val="85000"/>
                    <a:lumOff val="15000"/>
                  </a:schemeClr>
                </a:solidFill>
                <a:latin typeface="Arial" panose="020B0604020202020204" pitchFamily="34" charset="0"/>
                <a:cs typeface="Arial" panose="020B0604020202020204" pitchFamily="34" charset="0"/>
              </a:rPr>
              <a:t>and </a:t>
            </a:r>
            <a:r>
              <a:rPr lang="sr-Latn-RS" sz="1000" dirty="0">
                <a:solidFill>
                  <a:schemeClr val="tx1">
                    <a:lumMod val="85000"/>
                    <a:lumOff val="15000"/>
                  </a:schemeClr>
                </a:solidFill>
                <a:latin typeface="Arial" panose="020B0604020202020204" pitchFamily="34" charset="0"/>
                <a:cs typeface="Arial" panose="020B0604020202020204" pitchFamily="34" charset="0"/>
              </a:rPr>
              <a:t>Athens NMs for March 2012.</a:t>
            </a:r>
          </a:p>
        </p:txBody>
      </p:sp>
      <p:sp>
        <p:nvSpPr>
          <p:cNvPr id="4" name="Footer Placeholder 3"/>
          <p:cNvSpPr>
            <a:spLocks noGrp="1"/>
          </p:cNvSpPr>
          <p:nvPr>
            <p:ph type="ftr" sz="quarter" idx="11"/>
          </p:nvPr>
        </p:nvSpPr>
        <p:spPr/>
        <p:txBody>
          <a:bodyPr/>
          <a:lstStyle/>
          <a:p>
            <a:r>
              <a:rPr lang="sr-Latn-RS" smtClean="0"/>
              <a:t>Cosmic Ray Workshop,Atlanta 2019</a:t>
            </a:r>
            <a:endParaRPr lang="sr-Latn-RS"/>
          </a:p>
        </p:txBody>
      </p:sp>
      <p:sp>
        <p:nvSpPr>
          <p:cNvPr id="8" name="Slide Number Placeholder 7"/>
          <p:cNvSpPr>
            <a:spLocks noGrp="1"/>
          </p:cNvSpPr>
          <p:nvPr>
            <p:ph type="sldNum" sz="quarter" idx="12"/>
          </p:nvPr>
        </p:nvSpPr>
        <p:spPr/>
        <p:txBody>
          <a:bodyPr/>
          <a:lstStyle/>
          <a:p>
            <a:fld id="{7AFA3E77-31F2-49FE-823D-927AAA83CBF0}" type="slidenum">
              <a:rPr lang="sr-Latn-RS" smtClean="0"/>
              <a:t>32</a:t>
            </a:fld>
            <a:endParaRPr lang="sr-Latn-RS"/>
          </a:p>
        </p:txBody>
      </p:sp>
    </p:spTree>
    <p:extLst>
      <p:ext uri="{BB962C8B-B14F-4D97-AF65-F5344CB8AC3E}">
        <p14:creationId xmlns:p14="http://schemas.microsoft.com/office/powerpoint/2010/main" val="573538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836712"/>
            <a:ext cx="473206" cy="369332"/>
          </a:xfrm>
          <a:prstGeom prst="rect">
            <a:avLst/>
          </a:prstGeom>
          <a:noFill/>
        </p:spPr>
        <p:txBody>
          <a:bodyPr wrap="none" rtlCol="0">
            <a:spAutoFit/>
          </a:bodyPr>
          <a:lstStyle/>
          <a:p>
            <a:pPr marL="285750" indent="-285750">
              <a:buFont typeface="Arial" panose="020B0604020202020204" pitchFamily="34" charset="0"/>
              <a:buChar char="•"/>
            </a:pPr>
            <a:endParaRPr lang="sr-Latn-RS" dirty="0"/>
          </a:p>
        </p:txBody>
      </p:sp>
      <p:sp>
        <p:nvSpPr>
          <p:cNvPr id="5" name="Title 1"/>
          <p:cNvSpPr>
            <a:spLocks noGrp="1"/>
          </p:cNvSpPr>
          <p:nvPr>
            <p:ph type="title"/>
          </p:nvPr>
        </p:nvSpPr>
        <p:spPr>
          <a:xfrm>
            <a:off x="251519" y="116632"/>
            <a:ext cx="8496945" cy="417512"/>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Muons and temperature of the atmosphere</a:t>
            </a:r>
            <a:endParaRPr lang="sr-Latn-RS" sz="3600" dirty="0"/>
          </a:p>
        </p:txBody>
      </p:sp>
      <p:sp>
        <p:nvSpPr>
          <p:cNvPr id="4" name="Footer Placeholder 3"/>
          <p:cNvSpPr>
            <a:spLocks noGrp="1"/>
          </p:cNvSpPr>
          <p:nvPr>
            <p:ph type="ftr" sz="quarter" idx="11"/>
          </p:nvPr>
        </p:nvSpPr>
        <p:spPr/>
        <p:txBody>
          <a:bodyPr/>
          <a:lstStyle/>
          <a:p>
            <a:r>
              <a:rPr lang="sr-Latn-RS" smtClean="0"/>
              <a:t>Cosmic Ray Workshop,Atlanta 2019</a:t>
            </a:r>
            <a:endParaRPr lang="sr-Latn-RS"/>
          </a:p>
        </p:txBody>
      </p:sp>
      <p:sp>
        <p:nvSpPr>
          <p:cNvPr id="8" name="Slide Number Placeholder 7"/>
          <p:cNvSpPr>
            <a:spLocks noGrp="1"/>
          </p:cNvSpPr>
          <p:nvPr>
            <p:ph type="sldNum" sz="quarter" idx="12"/>
          </p:nvPr>
        </p:nvSpPr>
        <p:spPr/>
        <p:txBody>
          <a:bodyPr/>
          <a:lstStyle/>
          <a:p>
            <a:fld id="{7AFA3E77-31F2-49FE-823D-927AAA83CBF0}" type="slidenum">
              <a:rPr lang="sr-Latn-RS" smtClean="0"/>
              <a:t>33</a:t>
            </a:fld>
            <a:endParaRPr lang="sr-Latn-RS"/>
          </a:p>
        </p:txBody>
      </p:sp>
      <p:sp>
        <p:nvSpPr>
          <p:cNvPr id="9" name="Rectangle 8"/>
          <p:cNvSpPr/>
          <p:nvPr/>
        </p:nvSpPr>
        <p:spPr>
          <a:xfrm>
            <a:off x="467544" y="764704"/>
            <a:ext cx="3456384" cy="5632311"/>
          </a:xfrm>
          <a:prstGeom prst="rect">
            <a:avLst/>
          </a:prstGeom>
        </p:spPr>
        <p:txBody>
          <a:bodyPr wrap="square">
            <a:spAutoFit/>
          </a:bodyPr>
          <a:lstStyle/>
          <a:p>
            <a:pPr marL="285750" indent="-285750" algn="just">
              <a:buFont typeface="Arial" panose="020B0604020202020204" pitchFamily="34" charset="0"/>
              <a:buChar char="•"/>
            </a:pPr>
            <a:r>
              <a:rPr lang="en-US" dirty="0" smtClean="0"/>
              <a:t>Common empirical models use temperature of the muon creation level in the atmosphere </a:t>
            </a:r>
            <a:r>
              <a:rPr lang="en-US" b="1" dirty="0" smtClean="0"/>
              <a:t>for temperature corrections</a:t>
            </a:r>
            <a:r>
              <a:rPr lang="en-US" dirty="0" smtClean="0"/>
              <a:t> but muons are created throughout the atmosphere</a:t>
            </a:r>
          </a:p>
          <a:p>
            <a:pPr marL="285750" indent="-285750" algn="just">
              <a:buFont typeface="Arial" panose="020B0604020202020204" pitchFamily="34" charset="0"/>
              <a:buChar char="•"/>
            </a:pPr>
            <a:r>
              <a:rPr lang="en-US" dirty="0" smtClean="0"/>
              <a:t>Our empirical model is based on using temperature on several levels in the atmosphere.</a:t>
            </a:r>
          </a:p>
          <a:p>
            <a:pPr marL="285750" indent="-285750" algn="just">
              <a:buFont typeface="Arial" panose="020B0604020202020204" pitchFamily="34" charset="0"/>
              <a:buChar char="•"/>
            </a:pPr>
            <a:r>
              <a:rPr lang="en-US" dirty="0" smtClean="0"/>
              <a:t>Use Principal component analysis to untangle these correlated parameters by switching to new set of (orthogonal) linearly independent parameters created from linear combination of original parameters.</a:t>
            </a:r>
            <a:endParaRPr lang="sr-Latn-RS" dirty="0"/>
          </a:p>
        </p:txBody>
      </p:sp>
      <p:pic>
        <p:nvPicPr>
          <p:cNvPr id="9218" name="Picture 2" descr="I:\!ZEmUON\MuonGenerationLev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692696"/>
            <a:ext cx="3816423" cy="22311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lum/>
            <a:alphaModFix/>
          </a:blip>
          <a:srcRect/>
          <a:stretch>
            <a:fillRect/>
          </a:stretch>
        </p:blipFill>
        <p:spPr>
          <a:xfrm>
            <a:off x="3923928" y="2996952"/>
            <a:ext cx="2783431" cy="2187763"/>
          </a:xfrm>
          <a:prstGeom prst="rect">
            <a:avLst/>
          </a:prstGeom>
          <a:noFill/>
          <a:ln>
            <a:noFill/>
          </a:ln>
        </p:spPr>
      </p:pic>
      <p:pic>
        <p:nvPicPr>
          <p:cNvPr id="11" name="Picture 10"/>
          <p:cNvPicPr>
            <a:picLocks noChangeAspect="1"/>
          </p:cNvPicPr>
          <p:nvPr/>
        </p:nvPicPr>
        <p:blipFill>
          <a:blip r:embed="rId5">
            <a:lum/>
            <a:alphaModFix/>
          </a:blip>
          <a:srcRect/>
          <a:stretch>
            <a:fillRect/>
          </a:stretch>
        </p:blipFill>
        <p:spPr>
          <a:xfrm>
            <a:off x="6342693" y="2996952"/>
            <a:ext cx="2801307" cy="2260908"/>
          </a:xfrm>
          <a:prstGeom prst="rect">
            <a:avLst/>
          </a:prstGeom>
          <a:noFill/>
          <a:ln>
            <a:noFill/>
          </a:ln>
        </p:spPr>
      </p:pic>
    </p:spTree>
    <p:extLst>
      <p:ext uri="{BB962C8B-B14F-4D97-AF65-F5344CB8AC3E}">
        <p14:creationId xmlns:p14="http://schemas.microsoft.com/office/powerpoint/2010/main" val="453314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836712"/>
            <a:ext cx="4752528" cy="2031325"/>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Also this procedure is reducing dimensionality of the problem by choosing only statistically meaningful.</a:t>
            </a:r>
          </a:p>
          <a:p>
            <a:pPr marL="285750" indent="-285750" algn="just">
              <a:buFont typeface="Arial" panose="020B0604020202020204" pitchFamily="34" charset="0"/>
              <a:buChar char="•"/>
            </a:pPr>
            <a:r>
              <a:rPr lang="en-US" dirty="0" smtClean="0"/>
              <a:t>Method is more efficient then others but our alternative method which use machine learning is even more efficient.</a:t>
            </a:r>
          </a:p>
          <a:p>
            <a:pPr marL="285750" indent="-285750" algn="just">
              <a:buFont typeface="Arial" panose="020B0604020202020204" pitchFamily="34" charset="0"/>
              <a:buChar char="•"/>
            </a:pPr>
            <a:endParaRPr lang="sr-Latn-RS" dirty="0"/>
          </a:p>
        </p:txBody>
      </p:sp>
      <p:sp>
        <p:nvSpPr>
          <p:cNvPr id="5" name="Title 1"/>
          <p:cNvSpPr>
            <a:spLocks noGrp="1"/>
          </p:cNvSpPr>
          <p:nvPr>
            <p:ph type="title"/>
          </p:nvPr>
        </p:nvSpPr>
        <p:spPr>
          <a:xfrm>
            <a:off x="251519" y="116632"/>
            <a:ext cx="8496945" cy="417512"/>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Muons and temperature of the atmosphere</a:t>
            </a:r>
            <a:endParaRPr lang="sr-Latn-RS" sz="3600" dirty="0"/>
          </a:p>
        </p:txBody>
      </p:sp>
      <p:sp>
        <p:nvSpPr>
          <p:cNvPr id="4" name="Footer Placeholder 3"/>
          <p:cNvSpPr>
            <a:spLocks noGrp="1"/>
          </p:cNvSpPr>
          <p:nvPr>
            <p:ph type="ftr" sz="quarter" idx="11"/>
          </p:nvPr>
        </p:nvSpPr>
        <p:spPr/>
        <p:txBody>
          <a:bodyPr/>
          <a:lstStyle/>
          <a:p>
            <a:r>
              <a:rPr lang="sr-Latn-RS" smtClean="0"/>
              <a:t>Cosmic Ray Workshop,Atlanta 2019</a:t>
            </a:r>
            <a:endParaRPr lang="sr-Latn-RS"/>
          </a:p>
        </p:txBody>
      </p:sp>
      <p:sp>
        <p:nvSpPr>
          <p:cNvPr id="8" name="Slide Number Placeholder 7"/>
          <p:cNvSpPr>
            <a:spLocks noGrp="1"/>
          </p:cNvSpPr>
          <p:nvPr>
            <p:ph type="sldNum" sz="quarter" idx="12"/>
          </p:nvPr>
        </p:nvSpPr>
        <p:spPr/>
        <p:txBody>
          <a:bodyPr/>
          <a:lstStyle/>
          <a:p>
            <a:fld id="{7AFA3E77-31F2-49FE-823D-927AAA83CBF0}" type="slidenum">
              <a:rPr lang="sr-Latn-RS" smtClean="0"/>
              <a:t>34</a:t>
            </a:fld>
            <a:endParaRPr lang="sr-Latn-RS"/>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7884" y="765697"/>
            <a:ext cx="2070034" cy="19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780928"/>
            <a:ext cx="813435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15" y="3476253"/>
            <a:ext cx="8174449" cy="296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793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836712"/>
            <a:ext cx="473206" cy="369332"/>
          </a:xfrm>
          <a:prstGeom prst="rect">
            <a:avLst/>
          </a:prstGeom>
          <a:noFill/>
        </p:spPr>
        <p:txBody>
          <a:bodyPr wrap="none" rtlCol="0">
            <a:spAutoFit/>
          </a:bodyPr>
          <a:lstStyle/>
          <a:p>
            <a:pPr marL="285750" indent="-285750">
              <a:buFont typeface="Arial" panose="020B0604020202020204" pitchFamily="34" charset="0"/>
              <a:buChar char="•"/>
            </a:pPr>
            <a:endParaRPr lang="sr-Latn-RS" dirty="0"/>
          </a:p>
        </p:txBody>
      </p:sp>
      <p:sp>
        <p:nvSpPr>
          <p:cNvPr id="5" name="Title 1"/>
          <p:cNvSpPr>
            <a:spLocks noGrp="1"/>
          </p:cNvSpPr>
          <p:nvPr>
            <p:ph type="title"/>
          </p:nvPr>
        </p:nvSpPr>
        <p:spPr>
          <a:xfrm>
            <a:off x="251519" y="116632"/>
            <a:ext cx="8496945" cy="417512"/>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Muons and temperature of the atmosphere</a:t>
            </a:r>
            <a:endParaRPr lang="sr-Latn-RS" sz="3600" dirty="0"/>
          </a:p>
        </p:txBody>
      </p:sp>
      <p:sp>
        <p:nvSpPr>
          <p:cNvPr id="4" name="Footer Placeholder 3"/>
          <p:cNvSpPr>
            <a:spLocks noGrp="1"/>
          </p:cNvSpPr>
          <p:nvPr>
            <p:ph type="ftr" sz="quarter" idx="11"/>
          </p:nvPr>
        </p:nvSpPr>
        <p:spPr/>
        <p:txBody>
          <a:bodyPr/>
          <a:lstStyle/>
          <a:p>
            <a:r>
              <a:rPr lang="sr-Latn-RS" smtClean="0"/>
              <a:t>Cosmic Ray Workshop,Atlanta 2019</a:t>
            </a:r>
            <a:endParaRPr lang="sr-Latn-RS"/>
          </a:p>
        </p:txBody>
      </p:sp>
      <p:sp>
        <p:nvSpPr>
          <p:cNvPr id="8" name="Slide Number Placeholder 7"/>
          <p:cNvSpPr>
            <a:spLocks noGrp="1"/>
          </p:cNvSpPr>
          <p:nvPr>
            <p:ph type="sldNum" sz="quarter" idx="12"/>
          </p:nvPr>
        </p:nvSpPr>
        <p:spPr/>
        <p:txBody>
          <a:bodyPr/>
          <a:lstStyle/>
          <a:p>
            <a:fld id="{7AFA3E77-31F2-49FE-823D-927AAA83CBF0}" type="slidenum">
              <a:rPr lang="sr-Latn-RS" smtClean="0"/>
              <a:t>35</a:t>
            </a:fld>
            <a:endParaRPr lang="sr-Latn-RS"/>
          </a:p>
        </p:txBody>
      </p:sp>
      <p:sp>
        <p:nvSpPr>
          <p:cNvPr id="9" name="Rectangle 8"/>
          <p:cNvSpPr/>
          <p:nvPr/>
        </p:nvSpPr>
        <p:spPr>
          <a:xfrm>
            <a:off x="467544" y="764704"/>
            <a:ext cx="4464496" cy="5078313"/>
          </a:xfrm>
          <a:prstGeom prst="rect">
            <a:avLst/>
          </a:prstGeom>
        </p:spPr>
        <p:txBody>
          <a:bodyPr wrap="square">
            <a:spAutoFit/>
          </a:bodyPr>
          <a:lstStyle/>
          <a:p>
            <a:pPr marL="285750" indent="-285750" algn="just">
              <a:buFont typeface="Arial" panose="020B0604020202020204" pitchFamily="34" charset="0"/>
              <a:buChar char="•"/>
            </a:pPr>
            <a:r>
              <a:rPr lang="sr-Latn-RS" dirty="0"/>
              <a:t>The effect of </a:t>
            </a:r>
            <a:r>
              <a:rPr lang="sr-Latn-RS" dirty="0" smtClean="0"/>
              <a:t>atmosphe</a:t>
            </a:r>
            <a:r>
              <a:rPr lang="en-US" dirty="0" smtClean="0"/>
              <a:t>r</a:t>
            </a:r>
            <a:r>
              <a:rPr lang="sr-Latn-RS" dirty="0" smtClean="0"/>
              <a:t>ic </a:t>
            </a:r>
            <a:r>
              <a:rPr lang="sr-Latn-RS" dirty="0"/>
              <a:t>parameters in secondary cosmic ray muon component is well </a:t>
            </a:r>
            <a:r>
              <a:rPr lang="sr-Latn-RS" dirty="0" smtClean="0"/>
              <a:t>known. </a:t>
            </a:r>
            <a:r>
              <a:rPr lang="sr-Latn-RS" dirty="0"/>
              <a:t>There are several theoretical and empirical models that describe these effects well. Usually this knowledge is used to correct for secondary cosmic ray variations due to atmospheric effects.</a:t>
            </a:r>
          </a:p>
          <a:p>
            <a:pPr marL="285750" indent="-285750" algn="just">
              <a:buFont typeface="Arial" panose="020B0604020202020204" pitchFamily="34" charset="0"/>
              <a:buChar char="•"/>
            </a:pPr>
            <a:r>
              <a:rPr lang="sr-Latn-RS" dirty="0"/>
              <a:t>Alternatively, once model parameters are established, sensitivity of cosmic ray muon detectors to variations od atmospheric origin can be used to </a:t>
            </a:r>
            <a:r>
              <a:rPr lang="sr-Latn-RS" dirty="0">
                <a:solidFill>
                  <a:srgbClr val="FF0000"/>
                </a:solidFill>
              </a:rPr>
              <a:t>estimate temperatures for different layers </a:t>
            </a:r>
            <a:r>
              <a:rPr lang="sr-Latn-RS" dirty="0"/>
              <a:t>of the atmosphere. </a:t>
            </a:r>
            <a:endParaRPr lang="en-US" dirty="0" smtClean="0"/>
          </a:p>
          <a:p>
            <a:pPr marL="285750" indent="-285750" algn="just">
              <a:buFont typeface="Arial" panose="020B0604020202020204" pitchFamily="34" charset="0"/>
              <a:buChar char="•"/>
            </a:pPr>
            <a:r>
              <a:rPr lang="en-US" dirty="0" smtClean="0"/>
              <a:t>We </a:t>
            </a:r>
            <a:r>
              <a:rPr lang="sr-Latn-RS" dirty="0" smtClean="0"/>
              <a:t>demonstrate </a:t>
            </a:r>
            <a:r>
              <a:rPr lang="sr-Latn-RS" dirty="0"/>
              <a:t>this procedure using cosmic ray data measured in </a:t>
            </a:r>
            <a:r>
              <a:rPr lang="en-US" dirty="0" smtClean="0"/>
              <a:t>our lab</a:t>
            </a:r>
            <a:r>
              <a:rPr lang="sr-Latn-RS" dirty="0" smtClean="0"/>
              <a:t>, </a:t>
            </a:r>
            <a:r>
              <a:rPr lang="sr-Latn-RS" dirty="0"/>
              <a:t>combined with parameters of </a:t>
            </a:r>
            <a:r>
              <a:rPr lang="en-US" dirty="0" smtClean="0"/>
              <a:t>our </a:t>
            </a:r>
            <a:r>
              <a:rPr lang="sr-Latn-RS" dirty="0" smtClean="0"/>
              <a:t>empirical </a:t>
            </a:r>
            <a:r>
              <a:rPr lang="sr-Latn-RS" dirty="0"/>
              <a:t>model for meteorological effects based on </a:t>
            </a:r>
            <a:r>
              <a:rPr lang="sr-Latn-RS" dirty="0">
                <a:solidFill>
                  <a:srgbClr val="FF0000"/>
                </a:solidFill>
              </a:rPr>
              <a:t>principal component analysis</a:t>
            </a:r>
            <a:r>
              <a:rPr lang="sr-Latn-RS" dirty="0"/>
              <a:t>.</a:t>
            </a:r>
          </a:p>
        </p:txBody>
      </p:sp>
      <p:pic>
        <p:nvPicPr>
          <p:cNvPr id="11" name="Picture 10"/>
          <p:cNvPicPr>
            <a:picLocks noChangeAspect="1"/>
          </p:cNvPicPr>
          <p:nvPr/>
        </p:nvPicPr>
        <p:blipFill>
          <a:blip r:embed="rId2">
            <a:lum/>
            <a:alphaModFix/>
          </a:blip>
          <a:srcRect/>
          <a:stretch>
            <a:fillRect/>
          </a:stretch>
        </p:blipFill>
        <p:spPr>
          <a:xfrm>
            <a:off x="5220072" y="620688"/>
            <a:ext cx="3372120" cy="2564639"/>
          </a:xfrm>
          <a:prstGeom prst="rect">
            <a:avLst/>
          </a:prstGeom>
          <a:noFill/>
          <a:ln>
            <a:noFill/>
          </a:ln>
        </p:spPr>
      </p:pic>
      <p:pic>
        <p:nvPicPr>
          <p:cNvPr id="12" name="Picture 11"/>
          <p:cNvPicPr>
            <a:picLocks noChangeAspect="1"/>
          </p:cNvPicPr>
          <p:nvPr/>
        </p:nvPicPr>
        <p:blipFill>
          <a:blip r:embed="rId3">
            <a:lum/>
            <a:alphaModFix/>
          </a:blip>
          <a:srcRect/>
          <a:stretch>
            <a:fillRect/>
          </a:stretch>
        </p:blipFill>
        <p:spPr>
          <a:xfrm>
            <a:off x="5076056" y="3303860"/>
            <a:ext cx="3851279" cy="2138760"/>
          </a:xfrm>
          <a:prstGeom prst="rect">
            <a:avLst/>
          </a:prstGeom>
          <a:noFill/>
          <a:ln>
            <a:noFill/>
          </a:ln>
        </p:spPr>
      </p:pic>
    </p:spTree>
    <p:extLst>
      <p:ext uri="{BB962C8B-B14F-4D97-AF65-F5344CB8AC3E}">
        <p14:creationId xmlns:p14="http://schemas.microsoft.com/office/powerpoint/2010/main" val="1886818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836712"/>
            <a:ext cx="473206" cy="369332"/>
          </a:xfrm>
          <a:prstGeom prst="rect">
            <a:avLst/>
          </a:prstGeom>
          <a:noFill/>
        </p:spPr>
        <p:txBody>
          <a:bodyPr wrap="none" rtlCol="0">
            <a:spAutoFit/>
          </a:bodyPr>
          <a:lstStyle/>
          <a:p>
            <a:pPr marL="285750" indent="-285750">
              <a:buFont typeface="Arial" panose="020B0604020202020204" pitchFamily="34" charset="0"/>
              <a:buChar char="•"/>
            </a:pPr>
            <a:endParaRPr lang="sr-Latn-RS" dirty="0"/>
          </a:p>
        </p:txBody>
      </p:sp>
      <p:sp>
        <p:nvSpPr>
          <p:cNvPr id="5" name="Title 1"/>
          <p:cNvSpPr>
            <a:spLocks noGrp="1"/>
          </p:cNvSpPr>
          <p:nvPr>
            <p:ph type="title"/>
          </p:nvPr>
        </p:nvSpPr>
        <p:spPr>
          <a:xfrm>
            <a:off x="251519" y="116632"/>
            <a:ext cx="8496945" cy="417512"/>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Muons and temperature of the atmosphere</a:t>
            </a:r>
            <a:endParaRPr lang="sr-Latn-RS" sz="3600" dirty="0"/>
          </a:p>
        </p:txBody>
      </p:sp>
      <p:sp>
        <p:nvSpPr>
          <p:cNvPr id="4" name="Footer Placeholder 3"/>
          <p:cNvSpPr>
            <a:spLocks noGrp="1"/>
          </p:cNvSpPr>
          <p:nvPr>
            <p:ph type="ftr" sz="quarter" idx="11"/>
          </p:nvPr>
        </p:nvSpPr>
        <p:spPr/>
        <p:txBody>
          <a:bodyPr/>
          <a:lstStyle/>
          <a:p>
            <a:r>
              <a:rPr lang="sr-Latn-RS" dirty="0" smtClean="0"/>
              <a:t>Cosmic Ray Workshop,Atlanta 2019</a:t>
            </a:r>
            <a:endParaRPr lang="sr-Latn-RS" dirty="0"/>
          </a:p>
        </p:txBody>
      </p:sp>
      <p:sp>
        <p:nvSpPr>
          <p:cNvPr id="8" name="Slide Number Placeholder 7"/>
          <p:cNvSpPr>
            <a:spLocks noGrp="1"/>
          </p:cNvSpPr>
          <p:nvPr>
            <p:ph type="sldNum" sz="quarter" idx="12"/>
          </p:nvPr>
        </p:nvSpPr>
        <p:spPr/>
        <p:txBody>
          <a:bodyPr/>
          <a:lstStyle/>
          <a:p>
            <a:fld id="{7AFA3E77-31F2-49FE-823D-927AAA83CBF0}" type="slidenum">
              <a:rPr lang="sr-Latn-RS" smtClean="0"/>
              <a:t>36</a:t>
            </a:fld>
            <a:endParaRPr lang="sr-Latn-RS"/>
          </a:p>
        </p:txBody>
      </p:sp>
      <p:pic>
        <p:nvPicPr>
          <p:cNvPr id="10" name="Picture 9"/>
          <p:cNvPicPr>
            <a:picLocks noChangeAspect="1"/>
          </p:cNvPicPr>
          <p:nvPr/>
        </p:nvPicPr>
        <p:blipFill>
          <a:blip r:embed="rId2">
            <a:lum/>
            <a:alphaModFix/>
          </a:blip>
          <a:srcRect/>
          <a:stretch>
            <a:fillRect/>
          </a:stretch>
        </p:blipFill>
        <p:spPr>
          <a:xfrm>
            <a:off x="6156176" y="4293096"/>
            <a:ext cx="2605078" cy="2307362"/>
          </a:xfrm>
          <a:prstGeom prst="rect">
            <a:avLst/>
          </a:prstGeom>
          <a:noFill/>
          <a:ln>
            <a:noFill/>
          </a:ln>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l="-6" t="-18" r="-6" b="-18"/>
          <a:stretch>
            <a:fillRect/>
          </a:stretch>
        </p:blipFill>
        <p:spPr bwMode="auto">
          <a:xfrm>
            <a:off x="176992" y="672086"/>
            <a:ext cx="8715487" cy="3260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3933056"/>
            <a:ext cx="8670877" cy="615553"/>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Time series of measured (red) and estimated temperature (green and dark green) for isobaric levels </a:t>
            </a:r>
            <a:r>
              <a:rPr lang="sr-Latn-RS" sz="1600" dirty="0" smtClean="0">
                <a:latin typeface="Arial" panose="020B0604020202020204" pitchFamily="34" charset="0"/>
                <a:cs typeface="Arial" panose="020B0604020202020204" pitchFamily="34" charset="0"/>
              </a:rPr>
              <a:t>30</a:t>
            </a:r>
            <a:r>
              <a:rPr lang="sr-Latn-RS" sz="1600" dirty="0">
                <a:latin typeface="Arial" panose="020B0604020202020204" pitchFamily="34" charset="0"/>
                <a:cs typeface="Arial" panose="020B0604020202020204" pitchFamily="34" charset="0"/>
              </a:rPr>
              <a:t>, 150, 350 i 975 </a:t>
            </a:r>
            <a:r>
              <a:rPr lang="sr-Latn-RS" sz="1600" dirty="0" smtClean="0">
                <a:latin typeface="Arial" panose="020B0604020202020204" pitchFamily="34" charset="0"/>
                <a:cs typeface="Arial" panose="020B0604020202020204" pitchFamily="34" charset="0"/>
              </a:rPr>
              <a:t>mb</a:t>
            </a:r>
            <a:r>
              <a:rPr lang="en-US" sz="1600" dirty="0" err="1" smtClean="0">
                <a:latin typeface="Arial" panose="020B0604020202020204" pitchFamily="34" charset="0"/>
                <a:cs typeface="Arial" panose="020B0604020202020204" pitchFamily="34" charset="0"/>
              </a:rPr>
              <a:t>ar</a:t>
            </a:r>
            <a:r>
              <a:rPr lang="sr-Latn-RS" sz="1600" dirty="0" smtClean="0">
                <a:latin typeface="Arial" panose="020B0604020202020204" pitchFamily="34" charset="0"/>
                <a:cs typeface="Arial" panose="020B0604020202020204" pitchFamily="34" charset="0"/>
              </a:rPr>
              <a:t>. </a:t>
            </a:r>
            <a:r>
              <a:rPr lang="en-US" dirty="0" smtClean="0">
                <a:solidFill>
                  <a:srgbClr val="FF0000"/>
                </a:solidFill>
              </a:rPr>
              <a:t>Preliminary data!</a:t>
            </a:r>
            <a:endParaRPr lang="sr-Latn-RS" dirty="0">
              <a:solidFill>
                <a:srgbClr val="FF0000"/>
              </a:solidFill>
            </a:endParaRPr>
          </a:p>
        </p:txBody>
      </p:sp>
    </p:spTree>
    <p:extLst>
      <p:ext uri="{BB962C8B-B14F-4D97-AF65-F5344CB8AC3E}">
        <p14:creationId xmlns:p14="http://schemas.microsoft.com/office/powerpoint/2010/main" val="1730082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99" y="31701"/>
            <a:ext cx="6723773" cy="562074"/>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Cloudiness</a:t>
            </a:r>
            <a:r>
              <a:rPr lang="sr-Latn-RS" sz="3600" b="1" dirty="0" smtClean="0">
                <a:solidFill>
                  <a:schemeClr val="tx2">
                    <a:lumMod val="60000"/>
                    <a:lumOff val="40000"/>
                  </a:schemeClr>
                </a:solidFill>
                <a:latin typeface="Arial" pitchFamily="34" charset="0"/>
                <a:cs typeface="Arial" pitchFamily="34" charset="0"/>
              </a:rPr>
              <a:t> and cosmic rays</a:t>
            </a:r>
            <a:endParaRPr lang="sr-Latn-RS" sz="3600" dirty="0"/>
          </a:p>
        </p:txBody>
      </p:sp>
      <p:sp>
        <p:nvSpPr>
          <p:cNvPr id="3" name="Content Placeholder 2"/>
          <p:cNvSpPr>
            <a:spLocks noGrp="1"/>
          </p:cNvSpPr>
          <p:nvPr>
            <p:ph idx="1"/>
          </p:nvPr>
        </p:nvSpPr>
        <p:spPr>
          <a:xfrm>
            <a:off x="432316" y="908720"/>
            <a:ext cx="4505258" cy="4525963"/>
          </a:xfrm>
        </p:spPr>
        <p:txBody>
          <a:bodyPr>
            <a:no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The physical mechanism proposed to explain CR contribution to cloud formation is </a:t>
            </a:r>
            <a:r>
              <a:rPr lang="en-US" sz="1400" dirty="0" smtClean="0">
                <a:solidFill>
                  <a:schemeClr val="tx1">
                    <a:lumMod val="85000"/>
                    <a:lumOff val="15000"/>
                  </a:schemeClr>
                </a:solidFill>
                <a:latin typeface="Arial" panose="020B0604020202020204" pitchFamily="34" charset="0"/>
                <a:cs typeface="Arial" panose="020B0604020202020204" pitchFamily="34" charset="0"/>
              </a:rPr>
              <a:t>named</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ion-induced </a:t>
            </a:r>
            <a:r>
              <a:rPr lang="sr-Latn-RS" sz="1400" dirty="0">
                <a:solidFill>
                  <a:schemeClr val="tx1">
                    <a:lumMod val="85000"/>
                    <a:lumOff val="15000"/>
                  </a:schemeClr>
                </a:solidFill>
                <a:latin typeface="Arial" panose="020B0604020202020204" pitchFamily="34" charset="0"/>
                <a:cs typeface="Arial" panose="020B0604020202020204" pitchFamily="34" charset="0"/>
              </a:rPr>
              <a:t>nucleation</a:t>
            </a:r>
            <a:endParaRPr lang="sr-Latn-RS" sz="1400" dirty="0" smtClean="0">
              <a:solidFill>
                <a:schemeClr val="tx1">
                  <a:lumMod val="85000"/>
                  <a:lumOff val="15000"/>
                </a:schemeClr>
              </a:solidFill>
              <a:latin typeface="Arial" panose="020B0604020202020204" pitchFamily="34" charset="0"/>
              <a:cs typeface="Arial" panose="020B0604020202020204" pitchFamily="34" charset="0"/>
            </a:endParaRPr>
          </a:p>
          <a:p>
            <a:r>
              <a:rPr lang="en-US" sz="1400" dirty="0" smtClean="0">
                <a:solidFill>
                  <a:schemeClr val="tx1">
                    <a:lumMod val="85000"/>
                    <a:lumOff val="15000"/>
                  </a:schemeClr>
                </a:solidFill>
                <a:latin typeface="Arial" panose="020B0604020202020204" pitchFamily="34" charset="0"/>
                <a:cs typeface="Arial" panose="020B0604020202020204" pitchFamily="34" charset="0"/>
              </a:rPr>
              <a:t>Diurnal </a:t>
            </a:r>
            <a:r>
              <a:rPr lang="en-US" sz="1400" dirty="0">
                <a:solidFill>
                  <a:schemeClr val="tx1">
                    <a:lumMod val="85000"/>
                    <a:lumOff val="15000"/>
                  </a:schemeClr>
                </a:solidFill>
                <a:latin typeface="Arial" panose="020B0604020202020204" pitchFamily="34" charset="0"/>
                <a:cs typeface="Arial" panose="020B0604020202020204" pitchFamily="34" charset="0"/>
              </a:rPr>
              <a:t>temperature range </a:t>
            </a:r>
            <a:r>
              <a:rPr lang="en-US" sz="1400" dirty="0" smtClean="0">
                <a:solidFill>
                  <a:schemeClr val="tx1">
                    <a:lumMod val="85000"/>
                    <a:lumOff val="15000"/>
                  </a:schemeClr>
                </a:solidFill>
                <a:latin typeface="Arial" panose="020B0604020202020204" pitchFamily="34" charset="0"/>
                <a:cs typeface="Arial" panose="020B0604020202020204" pitchFamily="34" charset="0"/>
              </a:rPr>
              <a:t>(</a:t>
            </a:r>
            <a:r>
              <a:rPr lang="en-US" sz="1400" dirty="0">
                <a:solidFill>
                  <a:schemeClr val="tx1">
                    <a:lumMod val="85000"/>
                    <a:lumOff val="15000"/>
                  </a:schemeClr>
                </a:solidFill>
                <a:latin typeface="Arial" panose="020B0604020202020204" pitchFamily="34" charset="0"/>
                <a:cs typeface="Arial" panose="020B0604020202020204" pitchFamily="34" charset="0"/>
              </a:rPr>
              <a:t>DTR</a:t>
            </a:r>
            <a:r>
              <a:rPr lang="en-US" sz="1400" dirty="0" smtClean="0">
                <a:solidFill>
                  <a:schemeClr val="tx1">
                    <a:lumMod val="85000"/>
                    <a:lumOff val="15000"/>
                  </a:schemeClr>
                </a:solidFill>
                <a:latin typeface="Arial" panose="020B0604020202020204" pitchFamily="34" charset="0"/>
                <a:cs typeface="Arial" panose="020B0604020202020204" pitchFamily="34" charset="0"/>
              </a:rPr>
              <a:t>)</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is </a:t>
            </a:r>
            <a:r>
              <a:rPr lang="sr-Latn-RS" sz="1400" dirty="0">
                <a:solidFill>
                  <a:schemeClr val="tx1">
                    <a:lumMod val="85000"/>
                    <a:lumOff val="15000"/>
                  </a:schemeClr>
                </a:solidFill>
                <a:latin typeface="Arial" panose="020B0604020202020204" pitchFamily="34" charset="0"/>
                <a:cs typeface="Arial" panose="020B0604020202020204" pitchFamily="34" charset="0"/>
              </a:rPr>
              <a:t>the </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difference </a:t>
            </a:r>
            <a:r>
              <a:rPr lang="en-US" sz="1400" dirty="0" smtClean="0">
                <a:solidFill>
                  <a:schemeClr val="tx1">
                    <a:lumMod val="85000"/>
                    <a:lumOff val="15000"/>
                  </a:schemeClr>
                </a:solidFill>
                <a:latin typeface="Arial" panose="020B0604020202020204" pitchFamily="34" charset="0"/>
                <a:cs typeface="Arial" panose="020B0604020202020204" pitchFamily="34" charset="0"/>
              </a:rPr>
              <a:t>between </a:t>
            </a:r>
            <a:r>
              <a:rPr lang="en-US" sz="1400" dirty="0">
                <a:solidFill>
                  <a:schemeClr val="tx1">
                    <a:lumMod val="85000"/>
                    <a:lumOff val="15000"/>
                  </a:schemeClr>
                </a:solidFill>
                <a:latin typeface="Arial" panose="020B0604020202020204" pitchFamily="34" charset="0"/>
                <a:cs typeface="Arial" panose="020B0604020202020204" pitchFamily="34" charset="0"/>
              </a:rPr>
              <a:t>daily temperature maximum and minimum DTR = </a:t>
            </a:r>
            <a:r>
              <a:rPr lang="en-US" sz="1400" dirty="0" err="1">
                <a:solidFill>
                  <a:schemeClr val="tx1">
                    <a:lumMod val="85000"/>
                    <a:lumOff val="15000"/>
                  </a:schemeClr>
                </a:solidFill>
                <a:latin typeface="Arial" panose="020B0604020202020204" pitchFamily="34" charset="0"/>
                <a:cs typeface="Arial" panose="020B0604020202020204" pitchFamily="34" charset="0"/>
              </a:rPr>
              <a:t>Tmax</a:t>
            </a:r>
            <a:r>
              <a:rPr lang="en-US" sz="1400" dirty="0">
                <a:solidFill>
                  <a:schemeClr val="tx1">
                    <a:lumMod val="85000"/>
                    <a:lumOff val="15000"/>
                  </a:schemeClr>
                </a:solidFill>
                <a:latin typeface="Arial" panose="020B0604020202020204" pitchFamily="34" charset="0"/>
                <a:cs typeface="Arial" panose="020B0604020202020204" pitchFamily="34" charset="0"/>
              </a:rPr>
              <a:t> − </a:t>
            </a:r>
            <a:r>
              <a:rPr lang="en-US" sz="1400" dirty="0" err="1">
                <a:solidFill>
                  <a:schemeClr val="tx1">
                    <a:lumMod val="85000"/>
                    <a:lumOff val="15000"/>
                  </a:schemeClr>
                </a:solidFill>
                <a:latin typeface="Arial" panose="020B0604020202020204" pitchFamily="34" charset="0"/>
                <a:cs typeface="Arial" panose="020B0604020202020204" pitchFamily="34" charset="0"/>
              </a:rPr>
              <a:t>Tmin</a:t>
            </a:r>
            <a:r>
              <a:rPr lang="en-US" sz="1400" dirty="0">
                <a:solidFill>
                  <a:schemeClr val="tx1">
                    <a:lumMod val="85000"/>
                    <a:lumOff val="15000"/>
                  </a:schemeClr>
                </a:solidFill>
                <a:latin typeface="Arial" panose="020B0604020202020204" pitchFamily="34" charset="0"/>
                <a:cs typeface="Arial" panose="020B0604020202020204" pitchFamily="34" charset="0"/>
              </a:rPr>
              <a:t> </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.It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is </a:t>
            </a:r>
            <a:r>
              <a:rPr lang="en-US" sz="1400" dirty="0">
                <a:solidFill>
                  <a:schemeClr val="tx1">
                    <a:lumMod val="85000"/>
                    <a:lumOff val="15000"/>
                  </a:schemeClr>
                </a:solidFill>
                <a:latin typeface="Arial" panose="020B0604020202020204" pitchFamily="34" charset="0"/>
                <a:cs typeface="Arial" panose="020B0604020202020204" pitchFamily="34" charset="0"/>
              </a:rPr>
              <a:t>a useful </a:t>
            </a:r>
            <a:r>
              <a:rPr lang="en-US" sz="1400" dirty="0" smtClean="0">
                <a:solidFill>
                  <a:schemeClr val="tx1">
                    <a:lumMod val="85000"/>
                    <a:lumOff val="15000"/>
                  </a:schemeClr>
                </a:solidFill>
                <a:latin typeface="Arial" panose="020B0604020202020204" pitchFamily="34" charset="0"/>
                <a:cs typeface="Arial" panose="020B0604020202020204" pitchFamily="34" charset="0"/>
              </a:rPr>
              <a:t>quantity</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since </a:t>
            </a:r>
            <a:r>
              <a:rPr lang="en-US" sz="1400" dirty="0">
                <a:solidFill>
                  <a:schemeClr val="tx1">
                    <a:lumMod val="85000"/>
                    <a:lumOff val="15000"/>
                  </a:schemeClr>
                </a:solidFill>
                <a:latin typeface="Arial" panose="020B0604020202020204" pitchFamily="34" charset="0"/>
                <a:cs typeface="Arial" panose="020B0604020202020204" pitchFamily="34" charset="0"/>
              </a:rPr>
              <a:t>it is </a:t>
            </a:r>
            <a:r>
              <a:rPr lang="en-US" sz="1400" dirty="0" err="1">
                <a:solidFill>
                  <a:schemeClr val="tx1">
                    <a:lumMod val="85000"/>
                    <a:lumOff val="15000"/>
                  </a:schemeClr>
                </a:solidFill>
                <a:latin typeface="Arial" panose="020B0604020202020204" pitchFamily="34" charset="0"/>
                <a:cs typeface="Arial" panose="020B0604020202020204" pitchFamily="34" charset="0"/>
              </a:rPr>
              <a:t>anticorrelated</a:t>
            </a:r>
            <a:r>
              <a:rPr lang="en-US" sz="1400" dirty="0">
                <a:solidFill>
                  <a:schemeClr val="tx1">
                    <a:lumMod val="85000"/>
                    <a:lumOff val="15000"/>
                  </a:schemeClr>
                </a:solidFill>
                <a:latin typeface="Arial" panose="020B0604020202020204" pitchFamily="34" charset="0"/>
                <a:cs typeface="Arial" panose="020B0604020202020204" pitchFamily="34" charset="0"/>
              </a:rPr>
              <a:t> with cloudiness</a:t>
            </a:r>
            <a:r>
              <a:rPr lang="en-U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a:solidFill>
                  <a:schemeClr val="tx1">
                    <a:lumMod val="85000"/>
                    <a:lumOff val="15000"/>
                  </a:schemeClr>
                </a:solidFill>
                <a:latin typeface="Arial" panose="020B0604020202020204" pitchFamily="34" charset="0"/>
                <a:cs typeface="Arial" panose="020B0604020202020204" pitchFamily="34" charset="0"/>
              </a:rPr>
              <a:t>is used as a proxy for cloudiness</a:t>
            </a:r>
            <a:r>
              <a:rPr lang="en-US" sz="1400" dirty="0" smtClean="0">
                <a:solidFill>
                  <a:schemeClr val="tx1">
                    <a:lumMod val="85000"/>
                    <a:lumOff val="15000"/>
                  </a:schemeClr>
                </a:solidFill>
                <a:latin typeface="Arial" panose="020B0604020202020204" pitchFamily="34" charset="0"/>
                <a:cs typeface="Arial" panose="020B0604020202020204" pitchFamily="34" charset="0"/>
              </a:rPr>
              <a:t>.</a:t>
            </a:r>
            <a:endParaRPr lang="sr-Latn-RS" sz="1400" dirty="0" smtClean="0">
              <a:solidFill>
                <a:schemeClr val="tx1">
                  <a:lumMod val="85000"/>
                  <a:lumOff val="15000"/>
                </a:schemeClr>
              </a:solidFill>
              <a:latin typeface="Arial" panose="020B0604020202020204" pitchFamily="34" charset="0"/>
              <a:cs typeface="Arial" panose="020B0604020202020204" pitchFamily="34" charset="0"/>
            </a:endParaRPr>
          </a:p>
          <a:p>
            <a:r>
              <a:rPr lang="en-U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a:solidFill>
                  <a:schemeClr val="tx1">
                    <a:lumMod val="85000"/>
                    <a:lumOff val="15000"/>
                  </a:schemeClr>
                </a:solidFill>
                <a:latin typeface="Arial" panose="020B0604020202020204" pitchFamily="34" charset="0"/>
                <a:cs typeface="Arial" panose="020B0604020202020204" pitchFamily="34" charset="0"/>
              </a:rPr>
              <a:t>An </a:t>
            </a:r>
            <a:r>
              <a:rPr lang="en-US" sz="1400" dirty="0" smtClean="0">
                <a:solidFill>
                  <a:schemeClr val="tx1">
                    <a:lumMod val="85000"/>
                    <a:lumOff val="15000"/>
                  </a:schemeClr>
                </a:solidFill>
                <a:latin typeface="Arial" panose="020B0604020202020204" pitchFamily="34" charset="0"/>
                <a:cs typeface="Arial" panose="020B0604020202020204" pitchFamily="34" charset="0"/>
              </a:rPr>
              <a:t>index</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of </a:t>
            </a:r>
            <a:r>
              <a:rPr lang="en-US" sz="1400" dirty="0">
                <a:solidFill>
                  <a:schemeClr val="tx1">
                    <a:lumMod val="85000"/>
                    <a:lumOff val="15000"/>
                  </a:schemeClr>
                </a:solidFill>
                <a:latin typeface="Arial" panose="020B0604020202020204" pitchFamily="34" charset="0"/>
                <a:cs typeface="Arial" panose="020B0604020202020204" pitchFamily="34" charset="0"/>
              </a:rPr>
              <a:t>DTR deviations is defined combining temperature data from multitude of north </a:t>
            </a:r>
            <a:r>
              <a:rPr lang="en-US" sz="1400" dirty="0" smtClean="0">
                <a:solidFill>
                  <a:schemeClr val="tx1">
                    <a:lumMod val="85000"/>
                    <a:lumOff val="15000"/>
                  </a:schemeClr>
                </a:solidFill>
                <a:latin typeface="Arial" panose="020B0604020202020204" pitchFamily="34" charset="0"/>
                <a:cs typeface="Arial" panose="020B0604020202020204" pitchFamily="34" charset="0"/>
              </a:rPr>
              <a:t>hemisphere</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meteorological </a:t>
            </a:r>
            <a:r>
              <a:rPr lang="en-US" sz="1400" dirty="0">
                <a:solidFill>
                  <a:schemeClr val="tx1">
                    <a:lumMod val="85000"/>
                    <a:lumOff val="15000"/>
                  </a:schemeClr>
                </a:solidFill>
                <a:latin typeface="Arial" panose="020B0604020202020204" pitchFamily="34" charset="0"/>
                <a:cs typeface="Arial" panose="020B0604020202020204" pitchFamily="34" charset="0"/>
              </a:rPr>
              <a:t>stations. </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This is </a:t>
            </a:r>
            <a:r>
              <a:rPr lang="en-US" sz="1400" dirty="0" smtClean="0">
                <a:solidFill>
                  <a:schemeClr val="tx1">
                    <a:lumMod val="85000"/>
                    <a:lumOff val="15000"/>
                  </a:schemeClr>
                </a:solidFill>
                <a:latin typeface="Arial" panose="020B0604020202020204" pitchFamily="34" charset="0"/>
                <a:cs typeface="Arial" panose="020B0604020202020204" pitchFamily="34" charset="0"/>
              </a:rPr>
              <a:t>the </a:t>
            </a:r>
            <a:r>
              <a:rPr lang="en-US" sz="1400" dirty="0">
                <a:solidFill>
                  <a:schemeClr val="tx1">
                    <a:lumMod val="85000"/>
                    <a:lumOff val="15000"/>
                  </a:schemeClr>
                </a:solidFill>
                <a:latin typeface="Arial" panose="020B0604020202020204" pitchFamily="34" charset="0"/>
                <a:cs typeface="Arial" panose="020B0604020202020204" pitchFamily="34" charset="0"/>
              </a:rPr>
              <a:t>excursion od DTR from the expected value, and this difference, normalized </a:t>
            </a:r>
            <a:r>
              <a:rPr lang="en-US" sz="1400" dirty="0" smtClean="0">
                <a:solidFill>
                  <a:schemeClr val="tx1">
                    <a:lumMod val="85000"/>
                    <a:lumOff val="15000"/>
                  </a:schemeClr>
                </a:solidFill>
                <a:latin typeface="Arial" panose="020B0604020202020204" pitchFamily="34" charset="0"/>
                <a:cs typeface="Arial" panose="020B0604020202020204" pitchFamily="34" charset="0"/>
              </a:rPr>
              <a:t>t</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o standard deviation.</a:t>
            </a:r>
          </a:p>
          <a:p>
            <a:r>
              <a:rPr lang="en-US" sz="1400" dirty="0" smtClean="0">
                <a:solidFill>
                  <a:schemeClr val="tx1">
                    <a:lumMod val="85000"/>
                    <a:lumOff val="15000"/>
                  </a:schemeClr>
                </a:solidFill>
                <a:latin typeface="Arial" panose="020B0604020202020204" pitchFamily="34" charset="0"/>
                <a:cs typeface="Arial" panose="020B0604020202020204" pitchFamily="34" charset="0"/>
              </a:rPr>
              <a:t>DTR </a:t>
            </a:r>
            <a:r>
              <a:rPr lang="en-US" sz="1400" dirty="0">
                <a:solidFill>
                  <a:schemeClr val="tx1">
                    <a:lumMod val="85000"/>
                    <a:lumOff val="15000"/>
                  </a:schemeClr>
                </a:solidFill>
                <a:latin typeface="Arial" panose="020B0604020202020204" pitchFamily="34" charset="0"/>
                <a:cs typeface="Arial" panose="020B0604020202020204" pitchFamily="34" charset="0"/>
              </a:rPr>
              <a:t>deviation index time series are studied, searching for </a:t>
            </a:r>
            <a:r>
              <a:rPr lang="en-US" sz="1400" dirty="0" smtClean="0">
                <a:solidFill>
                  <a:schemeClr val="tx1">
                    <a:lumMod val="85000"/>
                    <a:lumOff val="15000"/>
                  </a:schemeClr>
                </a:solidFill>
                <a:latin typeface="Arial" panose="020B0604020202020204" pitchFamily="34" charset="0"/>
                <a:cs typeface="Arial" panose="020B0604020202020204" pitchFamily="34" charset="0"/>
              </a:rPr>
              <a:t>variations</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correlated </a:t>
            </a:r>
            <a:r>
              <a:rPr lang="en-US" sz="1400" dirty="0">
                <a:solidFill>
                  <a:schemeClr val="tx1">
                    <a:lumMod val="85000"/>
                    <a:lumOff val="15000"/>
                  </a:schemeClr>
                </a:solidFill>
                <a:latin typeface="Arial" panose="020B0604020202020204" pitchFamily="34" charset="0"/>
                <a:cs typeface="Arial" panose="020B0604020202020204" pitchFamily="34" charset="0"/>
              </a:rPr>
              <a:t>with CR variations, with the aim of testing the hypothesis of CR influence on </a:t>
            </a:r>
            <a:r>
              <a:rPr lang="en-US" sz="1400" dirty="0" smtClean="0">
                <a:solidFill>
                  <a:schemeClr val="tx1">
                    <a:lumMod val="85000"/>
                    <a:lumOff val="15000"/>
                  </a:schemeClr>
                </a:solidFill>
                <a:latin typeface="Arial" panose="020B0604020202020204" pitchFamily="34" charset="0"/>
                <a:cs typeface="Arial" panose="020B0604020202020204" pitchFamily="34" charset="0"/>
              </a:rPr>
              <a:t>cloud</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cover</a:t>
            </a:r>
          </a:p>
          <a:p>
            <a:r>
              <a:rPr lang="sr-Latn-RS" sz="1400" dirty="0" smtClean="0">
                <a:solidFill>
                  <a:schemeClr val="tx1">
                    <a:lumMod val="85000"/>
                    <a:lumOff val="15000"/>
                  </a:schemeClr>
                </a:solidFill>
                <a:latin typeface="Arial" panose="020B0604020202020204" pitchFamily="34" charset="0"/>
                <a:cs typeface="Arial" panose="020B0604020202020204" pitchFamily="34" charset="0"/>
              </a:rPr>
              <a:t>S</a:t>
            </a:r>
            <a:r>
              <a:rPr lang="en-US" sz="1400" dirty="0" err="1" smtClean="0">
                <a:solidFill>
                  <a:schemeClr val="tx1">
                    <a:lumMod val="85000"/>
                    <a:lumOff val="15000"/>
                  </a:schemeClr>
                </a:solidFill>
                <a:latin typeface="Arial" panose="020B0604020202020204" pitchFamily="34" charset="0"/>
                <a:cs typeface="Arial" panose="020B0604020202020204" pitchFamily="34" charset="0"/>
              </a:rPr>
              <a:t>uperposed</a:t>
            </a:r>
            <a:r>
              <a:rPr lang="en-U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a:solidFill>
                  <a:schemeClr val="tx1">
                    <a:lumMod val="85000"/>
                    <a:lumOff val="15000"/>
                  </a:schemeClr>
                </a:solidFill>
                <a:latin typeface="Arial" panose="020B0604020202020204" pitchFamily="34" charset="0"/>
                <a:cs typeface="Arial" panose="020B0604020202020204" pitchFamily="34" charset="0"/>
              </a:rPr>
              <a:t>epoch analysis on the set of Forbush </a:t>
            </a:r>
            <a:r>
              <a:rPr lang="en-US" sz="1400" dirty="0" smtClean="0">
                <a:solidFill>
                  <a:schemeClr val="tx1">
                    <a:lumMod val="85000"/>
                    <a:lumOff val="15000"/>
                  </a:schemeClr>
                </a:solidFill>
                <a:latin typeface="Arial" panose="020B0604020202020204" pitchFamily="34" charset="0"/>
                <a:cs typeface="Arial" panose="020B0604020202020204" pitchFamily="34" charset="0"/>
              </a:rPr>
              <a:t>decreases</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above </a:t>
            </a:r>
            <a:r>
              <a:rPr lang="en-US" sz="1400" dirty="0">
                <a:solidFill>
                  <a:schemeClr val="tx1">
                    <a:lumMod val="85000"/>
                    <a:lumOff val="15000"/>
                  </a:schemeClr>
                </a:solidFill>
                <a:latin typeface="Arial" panose="020B0604020202020204" pitchFamily="34" charset="0"/>
                <a:cs typeface="Arial" panose="020B0604020202020204" pitchFamily="34" charset="0"/>
              </a:rPr>
              <a:t>certain amplitude cut has been performed.</a:t>
            </a:r>
          </a:p>
          <a:p>
            <a:r>
              <a:rPr lang="en-US" sz="1400" dirty="0">
                <a:solidFill>
                  <a:schemeClr val="tx1">
                    <a:lumMod val="85000"/>
                    <a:lumOff val="15000"/>
                  </a:schemeClr>
                </a:solidFill>
                <a:latin typeface="Arial" panose="020B0604020202020204" pitchFamily="34" charset="0"/>
                <a:cs typeface="Arial" panose="020B0604020202020204" pitchFamily="34" charset="0"/>
              </a:rPr>
              <a:t>When the cut is raised to 7%, the DTR deviations start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to</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 </a:t>
            </a:r>
            <a:r>
              <a:rPr lang="en-US" sz="1400" dirty="0" smtClean="0">
                <a:solidFill>
                  <a:schemeClr val="tx1">
                    <a:lumMod val="85000"/>
                    <a:lumOff val="15000"/>
                  </a:schemeClr>
                </a:solidFill>
                <a:latin typeface="Arial" panose="020B0604020202020204" pitchFamily="34" charset="0"/>
                <a:cs typeface="Arial" panose="020B0604020202020204" pitchFamily="34" charset="0"/>
              </a:rPr>
              <a:t>differ </a:t>
            </a:r>
            <a:r>
              <a:rPr lang="en-US" sz="1400" dirty="0">
                <a:solidFill>
                  <a:schemeClr val="tx1">
                    <a:lumMod val="85000"/>
                    <a:lumOff val="15000"/>
                  </a:schemeClr>
                </a:solidFill>
                <a:latin typeface="Arial" panose="020B0604020202020204" pitchFamily="34" charset="0"/>
                <a:cs typeface="Arial" panose="020B0604020202020204" pitchFamily="34" charset="0"/>
              </a:rPr>
              <a:t>significantly from zero in the days following FD.</a:t>
            </a:r>
            <a:endParaRPr lang="en-US" sz="1400" dirty="0" smtClean="0">
              <a:solidFill>
                <a:schemeClr val="tx1">
                  <a:lumMod val="85000"/>
                  <a:lumOff val="15000"/>
                </a:schemeClr>
              </a:solidFill>
              <a:latin typeface="Arial" panose="020B0604020202020204" pitchFamily="34" charset="0"/>
              <a:cs typeface="Arial" panose="020B0604020202020204" pitchFamily="34" charset="0"/>
            </a:endParaRPr>
          </a:p>
          <a:p>
            <a:endParaRPr lang="sr-Latn-RS" sz="1400" dirty="0"/>
          </a:p>
        </p:txBody>
      </p:sp>
      <p:sp>
        <p:nvSpPr>
          <p:cNvPr id="4" name="Slide Number Placeholder 3"/>
          <p:cNvSpPr>
            <a:spLocks noGrp="1"/>
          </p:cNvSpPr>
          <p:nvPr>
            <p:ph type="sldNum" sz="quarter" idx="12"/>
          </p:nvPr>
        </p:nvSpPr>
        <p:spPr/>
        <p:txBody>
          <a:bodyPr/>
          <a:lstStyle/>
          <a:p>
            <a:fld id="{7AFA3E77-31F2-49FE-823D-927AAA83CBF0}" type="slidenum">
              <a:rPr lang="sr-Latn-RS" smtClean="0"/>
              <a:t>37</a:t>
            </a:fld>
            <a:endParaRPr lang="sr-Latn-RS"/>
          </a:p>
        </p:txBody>
      </p:sp>
      <p:sp>
        <p:nvSpPr>
          <p:cNvPr id="5" name="AutoShape 2" descr="Image result for stereo satell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 name="AutoShape 4" descr="Image result for stereo satelli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 name="Footer Placeholder 7"/>
          <p:cNvSpPr>
            <a:spLocks noGrp="1"/>
          </p:cNvSpPr>
          <p:nvPr>
            <p:ph type="ftr" sz="quarter" idx="11"/>
          </p:nvPr>
        </p:nvSpPr>
        <p:spPr/>
        <p:txBody>
          <a:bodyPr/>
          <a:lstStyle/>
          <a:p>
            <a:r>
              <a:rPr lang="sr-Latn-RS" smtClean="0"/>
              <a:t>Cosmic Ray Workshop,Atlanta 2019</a:t>
            </a:r>
            <a:endParaRPr lang="sr-Latn-R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574" y="548680"/>
            <a:ext cx="3757783" cy="292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476418"/>
            <a:ext cx="3876334" cy="260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385679"/>
            <a:ext cx="44196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84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3672408" cy="562074"/>
          </a:xfrm>
        </p:spPr>
        <p:txBody>
          <a:bodyPr>
            <a:normAutofit fontScale="90000"/>
          </a:bodyPr>
          <a:lstStyle/>
          <a:p>
            <a:r>
              <a:rPr lang="sr-Latn-RS" sz="3600" b="1" dirty="0" smtClean="0">
                <a:solidFill>
                  <a:schemeClr val="tx2">
                    <a:lumMod val="60000"/>
                    <a:lumOff val="40000"/>
                  </a:schemeClr>
                </a:solidFill>
                <a:latin typeface="Arial" pitchFamily="34" charset="0"/>
                <a:cs typeface="Arial" pitchFamily="34" charset="0"/>
              </a:rPr>
              <a:t>Arduino detector</a:t>
            </a:r>
            <a:endParaRPr lang="sr-Latn-RS" sz="3600" dirty="0"/>
          </a:p>
        </p:txBody>
      </p:sp>
      <p:sp>
        <p:nvSpPr>
          <p:cNvPr id="3" name="Content Placeholder 2"/>
          <p:cNvSpPr>
            <a:spLocks noGrp="1"/>
          </p:cNvSpPr>
          <p:nvPr>
            <p:ph idx="1"/>
          </p:nvPr>
        </p:nvSpPr>
        <p:spPr>
          <a:xfrm>
            <a:off x="107504" y="764704"/>
            <a:ext cx="4392488" cy="4525963"/>
          </a:xfrm>
        </p:spPr>
        <p:txBody>
          <a:bodyPr>
            <a:normAutofit/>
          </a:bodyPr>
          <a:lstStyle/>
          <a:p>
            <a:r>
              <a:rPr lang="sr-Latn-RS" sz="2000" dirty="0" smtClean="0"/>
              <a:t>Based on MIT project for hendheld muon detector-Cosmic watch</a:t>
            </a:r>
          </a:p>
          <a:p>
            <a:r>
              <a:rPr lang="sr-Latn-RS" sz="2000" dirty="0" smtClean="0"/>
              <a:t>With collaboration with one highschool ( for gifted children)</a:t>
            </a:r>
          </a:p>
          <a:p>
            <a:r>
              <a:rPr lang="sr-Latn-RS" sz="2000" dirty="0" smtClean="0"/>
              <a:t>Telescope arrangement of two plastic scintilators with MPPS/SiPM</a:t>
            </a:r>
          </a:p>
          <a:p>
            <a:endParaRPr lang="en-US" sz="2000" dirty="0" smtClean="0"/>
          </a:p>
        </p:txBody>
      </p:sp>
      <p:sp>
        <p:nvSpPr>
          <p:cNvPr id="4" name="Slide Number Placeholder 3"/>
          <p:cNvSpPr>
            <a:spLocks noGrp="1"/>
          </p:cNvSpPr>
          <p:nvPr>
            <p:ph type="sldNum" sz="quarter" idx="12"/>
          </p:nvPr>
        </p:nvSpPr>
        <p:spPr/>
        <p:txBody>
          <a:bodyPr/>
          <a:lstStyle/>
          <a:p>
            <a:fld id="{7AFA3E77-31F2-49FE-823D-927AAA83CBF0}" type="slidenum">
              <a:rPr lang="sr-Latn-RS" smtClean="0"/>
              <a:t>38</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pic>
        <p:nvPicPr>
          <p:cNvPr id="8196" name="Picture 4" descr="I:\!ZEmUON\IMG_20190329_1212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80928"/>
            <a:ext cx="3096344" cy="364840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I:\!ZEmUON\IMG-23c91de8c86adcd5f936d789af9df831-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712" y="3030614"/>
            <a:ext cx="1379325" cy="23662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ZEmUON\IMG-d8077542ae88bf3fc609e23f1300cae4-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1875" y="327777"/>
            <a:ext cx="4112296" cy="2467378"/>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I:\!ZEmUON\IMG-ce5c458a1a32319308da4dfeb793ad61-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8268" y="3030613"/>
            <a:ext cx="4055903" cy="24335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48064" y="6021288"/>
            <a:ext cx="2084738" cy="369332"/>
          </a:xfrm>
          <a:prstGeom prst="rect">
            <a:avLst/>
          </a:prstGeom>
          <a:noFill/>
        </p:spPr>
        <p:txBody>
          <a:bodyPr wrap="none" rtlCol="0">
            <a:spAutoFit/>
          </a:bodyPr>
          <a:lstStyle/>
          <a:p>
            <a:r>
              <a:rPr lang="en-US" dirty="0" smtClean="0"/>
              <a:t>Need improvement!</a:t>
            </a:r>
            <a:endParaRPr lang="sr-Latn-RS" dirty="0"/>
          </a:p>
        </p:txBody>
      </p:sp>
    </p:spTree>
    <p:extLst>
      <p:ext uri="{BB962C8B-B14F-4D97-AF65-F5344CB8AC3E}">
        <p14:creationId xmlns:p14="http://schemas.microsoft.com/office/powerpoint/2010/main" val="36012136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3672408" cy="562074"/>
          </a:xfrm>
        </p:spPr>
        <p:txBody>
          <a:bodyPr>
            <a:normAutofit fontScale="90000"/>
          </a:bodyPr>
          <a:lstStyle/>
          <a:p>
            <a:r>
              <a:rPr lang="en-US" sz="3600" b="1" dirty="0" smtClean="0">
                <a:solidFill>
                  <a:schemeClr val="tx2">
                    <a:lumMod val="60000"/>
                    <a:lumOff val="40000"/>
                  </a:schemeClr>
                </a:solidFill>
                <a:latin typeface="Arial" pitchFamily="34" charset="0"/>
                <a:cs typeface="Arial" pitchFamily="34" charset="0"/>
              </a:rPr>
              <a:t>Plans for future</a:t>
            </a:r>
            <a:endParaRPr lang="sr-Latn-RS" sz="3600" dirty="0"/>
          </a:p>
        </p:txBody>
      </p:sp>
      <p:sp>
        <p:nvSpPr>
          <p:cNvPr id="3" name="Content Placeholder 2"/>
          <p:cNvSpPr>
            <a:spLocks noGrp="1"/>
          </p:cNvSpPr>
          <p:nvPr>
            <p:ph idx="1"/>
          </p:nvPr>
        </p:nvSpPr>
        <p:spPr>
          <a:xfrm>
            <a:off x="179512" y="692696"/>
            <a:ext cx="8424936" cy="4525963"/>
          </a:xfrm>
        </p:spPr>
        <p:txBody>
          <a:bodyPr>
            <a:normAutofit/>
          </a:bodyPr>
          <a:lstStyle/>
          <a:p>
            <a:r>
              <a:rPr lang="sr-Latn-RS" sz="2000" dirty="0" smtClean="0">
                <a:solidFill>
                  <a:schemeClr val="tx1">
                    <a:lumMod val="85000"/>
                    <a:lumOff val="15000"/>
                  </a:schemeClr>
                </a:solidFill>
                <a:latin typeface="Arial" panose="020B0604020202020204" pitchFamily="34" charset="0"/>
                <a:cs typeface="Arial" panose="020B0604020202020204" pitchFamily="34" charset="0"/>
              </a:rPr>
              <a:t>Exploring correlation of the CR with enviromental parameters measured at the site ( atmospheric parameters, soil composition, particles in air, cloudiness,...)</a:t>
            </a:r>
          </a:p>
          <a:p>
            <a:r>
              <a:rPr lang="sr-Latn-RS" sz="2000" dirty="0" smtClean="0">
                <a:solidFill>
                  <a:schemeClr val="tx1">
                    <a:lumMod val="85000"/>
                    <a:lumOff val="15000"/>
                  </a:schemeClr>
                </a:solidFill>
                <a:latin typeface="Arial" panose="020B0604020202020204" pitchFamily="34" charset="0"/>
                <a:cs typeface="Arial" panose="020B0604020202020204" pitchFamily="34" charset="0"/>
              </a:rPr>
              <a:t>CR induced radiation ( cosmogenic radionuclides) in the enviroment ( past and present) and in the detectors ( active shielding, understanding background noise)</a:t>
            </a:r>
          </a:p>
          <a:p>
            <a:r>
              <a:rPr lang="sr-Latn-RS" sz="2000" dirty="0" smtClean="0">
                <a:solidFill>
                  <a:schemeClr val="tx1">
                    <a:lumMod val="85000"/>
                    <a:lumOff val="15000"/>
                  </a:schemeClr>
                </a:solidFill>
                <a:latin typeface="Arial" panose="020B0604020202020204" pitchFamily="34" charset="0"/>
                <a:cs typeface="Arial" panose="020B0604020202020204" pitchFamily="34" charset="0"/>
              </a:rPr>
              <a:t>New CR detectors and outreach</a:t>
            </a:r>
          </a:p>
          <a:p>
            <a:r>
              <a:rPr lang="sr-Latn-RS" sz="2000" dirty="0">
                <a:solidFill>
                  <a:schemeClr val="tx1">
                    <a:lumMod val="85000"/>
                    <a:lumOff val="15000"/>
                  </a:schemeClr>
                </a:solidFill>
                <a:latin typeface="Arial" panose="020B0604020202020204" pitchFamily="34" charset="0"/>
                <a:cs typeface="Arial" panose="020B0604020202020204" pitchFamily="34" charset="0"/>
              </a:rPr>
              <a:t>Organizing an international workshop on radiation and enviroment next year</a:t>
            </a:r>
          </a:p>
          <a:p>
            <a:endParaRPr lang="sr-Latn-RS" sz="2000" dirty="0" smtClean="0"/>
          </a:p>
          <a:p>
            <a:endParaRPr lang="en-US" sz="2000" dirty="0" smtClean="0"/>
          </a:p>
        </p:txBody>
      </p:sp>
      <p:sp>
        <p:nvSpPr>
          <p:cNvPr id="4" name="Slide Number Placeholder 3"/>
          <p:cNvSpPr>
            <a:spLocks noGrp="1"/>
          </p:cNvSpPr>
          <p:nvPr>
            <p:ph type="sldNum" sz="quarter" idx="12"/>
          </p:nvPr>
        </p:nvSpPr>
        <p:spPr/>
        <p:txBody>
          <a:bodyPr/>
          <a:lstStyle/>
          <a:p>
            <a:fld id="{7AFA3E77-31F2-49FE-823D-927AAA83CBF0}" type="slidenum">
              <a:rPr lang="sr-Latn-RS" smtClean="0"/>
              <a:t>39</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11789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3816424" cy="720080"/>
          </a:xfrm>
        </p:spPr>
        <p:txBody>
          <a:bodyPr>
            <a:noAutofit/>
          </a:bodyPr>
          <a:lstStyle/>
          <a:p>
            <a:r>
              <a:rPr lang="sr-Latn-RS" sz="3600" b="1" dirty="0">
                <a:solidFill>
                  <a:schemeClr val="tx2">
                    <a:lumMod val="60000"/>
                    <a:lumOff val="40000"/>
                  </a:schemeClr>
                </a:solidFill>
                <a:latin typeface="Arial" panose="020B0604020202020204" pitchFamily="34" charset="0"/>
                <a:cs typeface="Arial" panose="020B0604020202020204" pitchFamily="34" charset="0"/>
              </a:rPr>
              <a:t>Cosmic rays</a:t>
            </a:r>
          </a:p>
        </p:txBody>
      </p:sp>
      <p:sp>
        <p:nvSpPr>
          <p:cNvPr id="3" name="Content Placeholder 2"/>
          <p:cNvSpPr>
            <a:spLocks noGrp="1"/>
          </p:cNvSpPr>
          <p:nvPr>
            <p:ph idx="1"/>
          </p:nvPr>
        </p:nvSpPr>
        <p:spPr>
          <a:xfrm>
            <a:off x="323528" y="836712"/>
            <a:ext cx="4186808" cy="4320480"/>
          </a:xfrm>
        </p:spPr>
        <p:txBody>
          <a:bodyPr>
            <a:normAutofit/>
          </a:bodyPr>
          <a:lstStyle/>
          <a:p>
            <a:r>
              <a:rPr lang="sr-Latn-RS" sz="1800" dirty="0" smtClean="0">
                <a:solidFill>
                  <a:schemeClr val="tx1">
                    <a:lumMod val="85000"/>
                    <a:lumOff val="15000"/>
                  </a:schemeClr>
                </a:solidFill>
                <a:latin typeface="Arial" panose="020B0604020202020204" pitchFamily="34" charset="0"/>
                <a:cs typeface="Arial" panose="020B0604020202020204" pitchFamily="34" charset="0"/>
              </a:rPr>
              <a:t>Primary cosmic rays spectrum</a:t>
            </a:r>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pPr lvl="1"/>
            <a:r>
              <a:rPr lang="sr-Latn-RS" sz="1800" dirty="0" smtClean="0">
                <a:solidFill>
                  <a:schemeClr val="tx1">
                    <a:lumMod val="85000"/>
                    <a:lumOff val="15000"/>
                  </a:schemeClr>
                </a:solidFill>
                <a:latin typeface="Arial" panose="020B0604020202020204" pitchFamily="34" charset="0"/>
                <a:cs typeface="Arial" panose="020B0604020202020204" pitchFamily="34" charset="0"/>
              </a:rPr>
              <a:t>Power law</a:t>
            </a:r>
          </a:p>
          <a:p>
            <a:pPr marL="457200" lvl="1" indent="0">
              <a:buNone/>
            </a:pPr>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pPr lvl="1"/>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r>
              <a:rPr lang="el-GR" sz="1800" dirty="0" smtClean="0">
                <a:solidFill>
                  <a:schemeClr val="tx1">
                    <a:lumMod val="85000"/>
                    <a:lumOff val="15000"/>
                  </a:schemeClr>
                </a:solidFill>
                <a:latin typeface="Arial" panose="020B0604020202020204" pitchFamily="34" charset="0"/>
                <a:cs typeface="Arial" panose="020B0604020202020204" pitchFamily="34" charset="0"/>
              </a:rPr>
              <a:t>γ</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  </a:t>
            </a:r>
            <a:r>
              <a:rPr lang="el-GR" sz="1800" dirty="0" smtClean="0">
                <a:solidFill>
                  <a:schemeClr val="tx1">
                    <a:lumMod val="85000"/>
                    <a:lumOff val="15000"/>
                  </a:schemeClr>
                </a:solidFill>
                <a:latin typeface="Arial" panose="020B0604020202020204" pitchFamily="34" charset="0"/>
                <a:cs typeface="Arial" panose="020B0604020202020204" pitchFamily="34" charset="0"/>
              </a:rPr>
              <a:t>~</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  2.7</a:t>
            </a:r>
          </a:p>
          <a:p>
            <a:r>
              <a:rPr lang="sr-Latn-RS" sz="1800" dirty="0" smtClean="0">
                <a:solidFill>
                  <a:schemeClr val="tx1">
                    <a:lumMod val="85000"/>
                    <a:lumOff val="15000"/>
                  </a:schemeClr>
                </a:solidFill>
                <a:latin typeface="Arial" panose="020B0604020202020204" pitchFamily="34" charset="0"/>
                <a:cs typeface="Arial" panose="020B0604020202020204" pitchFamily="34" charset="0"/>
              </a:rPr>
              <a:t>Cosmic rays composition</a:t>
            </a:r>
          </a:p>
          <a:p>
            <a:pPr lvl="1"/>
            <a:r>
              <a:rPr lang="sr-Latn-RS" sz="1400" dirty="0" smtClean="0">
                <a:solidFill>
                  <a:schemeClr val="tx1">
                    <a:lumMod val="85000"/>
                    <a:lumOff val="15000"/>
                  </a:schemeClr>
                </a:solidFill>
                <a:latin typeface="Arial" panose="020B0604020202020204" pitchFamily="34" charset="0"/>
                <a:cs typeface="Arial" panose="020B0604020202020204" pitchFamily="34" charset="0"/>
              </a:rPr>
              <a:t>Depends on CR energy</a:t>
            </a:r>
          </a:p>
          <a:p>
            <a:pPr lvl="1"/>
            <a:r>
              <a:rPr lang="sr-Latn-RS" sz="1400" dirty="0" smtClean="0">
                <a:solidFill>
                  <a:schemeClr val="tx1">
                    <a:lumMod val="85000"/>
                    <a:lumOff val="15000"/>
                  </a:schemeClr>
                </a:solidFill>
                <a:latin typeface="Arial" panose="020B0604020202020204" pitchFamily="34" charset="0"/>
                <a:cs typeface="Arial" panose="020B0604020202020204" pitchFamily="34" charset="0"/>
              </a:rPr>
              <a:t>~80% protons, </a:t>
            </a:r>
            <a:r>
              <a:rPr lang="sr-Latn-RS" sz="1400" dirty="0">
                <a:solidFill>
                  <a:schemeClr val="tx1">
                    <a:lumMod val="85000"/>
                    <a:lumOff val="15000"/>
                  </a:schemeClr>
                </a:solidFill>
                <a:latin typeface="Arial" panose="020B0604020202020204" pitchFamily="34" charset="0"/>
                <a:cs typeface="Arial" panose="020B0604020202020204" pitchFamily="34" charset="0"/>
              </a:rPr>
              <a:t>~</a:t>
            </a:r>
            <a:r>
              <a:rPr lang="sr-Latn-RS" sz="1400" dirty="0" smtClean="0">
                <a:solidFill>
                  <a:schemeClr val="tx1">
                    <a:lumMod val="85000"/>
                    <a:lumOff val="15000"/>
                  </a:schemeClr>
                </a:solidFill>
                <a:latin typeface="Arial" panose="020B0604020202020204" pitchFamily="34" charset="0"/>
                <a:cs typeface="Arial" panose="020B0604020202020204" pitchFamily="34" charset="0"/>
              </a:rPr>
              <a:t>12% helium nuclei rest are electrons and nuclei of hevier elements</a:t>
            </a:r>
          </a:p>
          <a:p>
            <a:pPr lvl="1"/>
            <a:endParaRPr lang="sr-Latn-RS" sz="1400" dirty="0" smtClean="0">
              <a:solidFill>
                <a:schemeClr val="tx1">
                  <a:lumMod val="85000"/>
                  <a:lumOff val="15000"/>
                </a:schemeClr>
              </a:solidFill>
              <a:latin typeface="Arial" panose="020B0604020202020204" pitchFamily="34" charset="0"/>
              <a:cs typeface="Arial" panose="020B0604020202020204" pitchFamily="34" charset="0"/>
            </a:endParaRPr>
          </a:p>
          <a:p>
            <a:pPr lvl="1"/>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pPr marL="457200" lvl="1" indent="0">
              <a:buNone/>
            </a:pPr>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pPr marL="457200" lvl="1" indent="0">
              <a:buNone/>
            </a:pPr>
            <a:endParaRPr lang="sr-Latn-RS" sz="1800" dirty="0" smtClean="0">
              <a:solidFill>
                <a:schemeClr val="tx1">
                  <a:lumMod val="85000"/>
                  <a:lumOff val="15000"/>
                </a:schemeClr>
              </a:solidFill>
              <a:latin typeface="Arial" panose="020B0604020202020204" pitchFamily="34" charset="0"/>
              <a:cs typeface="Arial" panose="020B0604020202020204" pitchFamily="34" charset="0"/>
            </a:endParaRPr>
          </a:p>
          <a:p>
            <a:endParaRPr lang="sr-Latn-RS" sz="1800" dirty="0">
              <a:solidFill>
                <a:schemeClr val="tx1">
                  <a:lumMod val="85000"/>
                  <a:lumOff val="15000"/>
                </a:schemeClr>
              </a:solidFill>
              <a:latin typeface="Arial" panose="020B0604020202020204" pitchFamily="34" charset="0"/>
              <a:cs typeface="Arial" panose="020B0604020202020204" pitchFamily="34" charset="0"/>
            </a:endParaRPr>
          </a:p>
          <a:p>
            <a:endParaRPr lang="sr-Latn-RS" sz="2800" dirty="0" smtClean="0">
              <a:solidFill>
                <a:schemeClr val="tx1">
                  <a:lumMod val="85000"/>
                  <a:lumOff val="15000"/>
                </a:schemeClr>
              </a:solidFill>
              <a:latin typeface="Arial" panose="020B0604020202020204" pitchFamily="34" charset="0"/>
              <a:cs typeface="Arial" panose="020B0604020202020204" pitchFamily="34" charset="0"/>
            </a:endParaRPr>
          </a:p>
          <a:p>
            <a:pPr marL="457200" lvl="1" indent="0">
              <a:buNone/>
            </a:pPr>
            <a:endParaRPr lang="sr-Cyrl-RS" sz="2400" dirty="0" smtClean="0">
              <a:solidFill>
                <a:schemeClr val="tx1">
                  <a:lumMod val="85000"/>
                  <a:lumOff val="15000"/>
                </a:schemeClr>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9497" y="764704"/>
            <a:ext cx="4297372" cy="572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Rectangle 3"/>
              <p:cNvSpPr/>
              <p:nvPr/>
            </p:nvSpPr>
            <p:spPr>
              <a:xfrm>
                <a:off x="1187624" y="1628800"/>
                <a:ext cx="2088232" cy="402611"/>
              </a:xfrm>
              <a:prstGeom prst="rect">
                <a:avLst/>
              </a:prstGeom>
            </p:spPr>
            <p:txBody>
              <a:bodyPr wrap="square">
                <a:spAutoFit/>
              </a:bodyPr>
              <a:lstStyle/>
              <a:p>
                <a14:m>
                  <m:oMath xmlns:m="http://schemas.openxmlformats.org/officeDocument/2006/math">
                    <m:r>
                      <a:rPr lang="sr-Latn-RS" sz="1400" i="1">
                        <a:latin typeface="Cambria Math"/>
                      </a:rPr>
                      <m:t>ј(Е)=</m:t>
                    </m:r>
                    <m:f>
                      <m:fPr>
                        <m:ctrlPr>
                          <a:rPr lang="sr-Latn-RS" sz="1400" i="1">
                            <a:latin typeface="Cambria Math"/>
                          </a:rPr>
                        </m:ctrlPr>
                      </m:fPr>
                      <m:num>
                        <m:r>
                          <a:rPr lang="sr-Latn-RS" sz="1400" i="1">
                            <a:latin typeface="Cambria Math"/>
                          </a:rPr>
                          <m:t>𝑑𝑁</m:t>
                        </m:r>
                      </m:num>
                      <m:den>
                        <m:r>
                          <a:rPr lang="sr-Latn-RS" sz="1400" i="1">
                            <a:latin typeface="Cambria Math"/>
                          </a:rPr>
                          <m:t>𝑑𝐸</m:t>
                        </m:r>
                      </m:den>
                    </m:f>
                    <m:r>
                      <a:rPr lang="sr-Latn-RS" sz="1400" i="1">
                        <a:latin typeface="Cambria Math"/>
                      </a:rPr>
                      <m:t>∝</m:t>
                    </m:r>
                    <m:sSup>
                      <m:sSupPr>
                        <m:ctrlPr>
                          <a:rPr lang="sr-Latn-RS" sz="1400" i="1">
                            <a:latin typeface="Cambria Math"/>
                          </a:rPr>
                        </m:ctrlPr>
                      </m:sSupPr>
                      <m:e>
                        <m:r>
                          <a:rPr lang="sr-Latn-RS" sz="1400" i="1">
                            <a:latin typeface="Cambria Math"/>
                          </a:rPr>
                          <m:t>𝐸</m:t>
                        </m:r>
                      </m:e>
                      <m:sup>
                        <m:r>
                          <a:rPr lang="sr-Latn-RS" sz="1400" i="1">
                            <a:latin typeface="Cambria Math"/>
                          </a:rPr>
                          <m:t>−</m:t>
                        </m:r>
                        <m:r>
                          <a:rPr lang="sr-Latn-RS" sz="1400" i="1">
                            <a:latin typeface="Cambria Math"/>
                          </a:rPr>
                          <m:t>𝛾</m:t>
                        </m:r>
                      </m:sup>
                    </m:sSup>
                  </m:oMath>
                </a14:m>
                <a:r>
                  <a:rPr lang="sr-Latn-RS" sz="1400" dirty="0"/>
                  <a:t> </a:t>
                </a:r>
                <a:r>
                  <a:rPr lang="sr-Latn-RS" sz="1400" dirty="0" smtClean="0"/>
                  <a:t> </a:t>
                </a:r>
                <a:endParaRPr lang="sr-Latn-RS" sz="1400" dirty="0"/>
              </a:p>
            </p:txBody>
          </p:sp>
        </mc:Choice>
        <mc:Fallback xmlns="">
          <p:sp>
            <p:nvSpPr>
              <p:cNvPr id="4" name="Rectangle 3"/>
              <p:cNvSpPr>
                <a:spLocks noRot="1" noChangeAspect="1" noMove="1" noResize="1" noEditPoints="1" noAdjustHandles="1" noChangeArrowheads="1" noChangeShapeType="1" noTextEdit="1"/>
              </p:cNvSpPr>
              <p:nvPr/>
            </p:nvSpPr>
            <p:spPr>
              <a:xfrm>
                <a:off x="1187624" y="1628800"/>
                <a:ext cx="2088232" cy="402611"/>
              </a:xfrm>
              <a:prstGeom prst="rect">
                <a:avLst/>
              </a:prstGeom>
              <a:blipFill rotWithShape="1">
                <a:blip r:embed="rId3"/>
                <a:stretch>
                  <a:fillRect/>
                </a:stretch>
              </a:blipFill>
            </p:spPr>
            <p:txBody>
              <a:bodyPr/>
              <a:lstStyle/>
              <a:p>
                <a:r>
                  <a:rPr lang="sr-Latn-RS">
                    <a:noFill/>
                  </a:rPr>
                  <a:t> </a:t>
                </a:r>
              </a:p>
            </p:txBody>
          </p:sp>
        </mc:Fallback>
      </mc:AlternateContent>
      <p:sp>
        <p:nvSpPr>
          <p:cNvPr id="5" name="Slide Number Placeholder 4"/>
          <p:cNvSpPr>
            <a:spLocks noGrp="1"/>
          </p:cNvSpPr>
          <p:nvPr>
            <p:ph type="sldNum" sz="quarter" idx="12"/>
          </p:nvPr>
        </p:nvSpPr>
        <p:spPr/>
        <p:txBody>
          <a:bodyPr/>
          <a:lstStyle/>
          <a:p>
            <a:fld id="{7AFA3E77-31F2-49FE-823D-927AAA83CBF0}" type="slidenum">
              <a:rPr lang="sr-Latn-RS" smtClean="0"/>
              <a:t>4</a:t>
            </a:fld>
            <a:endParaRPr lang="sr-Latn-R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29" y="3789040"/>
            <a:ext cx="3515192" cy="271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41144166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76672"/>
            <a:ext cx="8424936" cy="2592288"/>
          </a:xfrm>
        </p:spPr>
        <p:txBody>
          <a:bodyPr>
            <a:noAutofit/>
          </a:bodyPr>
          <a:lstStyle/>
          <a:p>
            <a:r>
              <a:rPr lang="en-US" sz="1600" dirty="0" smtClean="0">
                <a:latin typeface="Arial" panose="020B0604020202020204" pitchFamily="34" charset="0"/>
                <a:cs typeface="Arial" panose="020B0604020202020204" pitchFamily="34" charset="0"/>
              </a:rPr>
              <a:t>Muon detectors at Low level laboratory</a:t>
            </a:r>
            <a:r>
              <a:rPr lang="sr-Latn-R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are </a:t>
            </a:r>
            <a:r>
              <a:rPr lang="sr-Latn-RS" sz="1600" dirty="0" smtClean="0">
                <a:latin typeface="Arial" panose="020B0604020202020204" pitchFamily="34" charset="0"/>
                <a:cs typeface="Arial" panose="020B0604020202020204" pitchFamily="34" charset="0"/>
              </a:rPr>
              <a:t>used </a:t>
            </a:r>
            <a:r>
              <a:rPr lang="sr-Latn-RS" sz="1600" dirty="0">
                <a:latin typeface="Arial" panose="020B0604020202020204" pitchFamily="34" charset="0"/>
                <a:cs typeface="Arial" panose="020B0604020202020204" pitchFamily="34" charset="0"/>
              </a:rPr>
              <a:t>to find rigidity </a:t>
            </a:r>
            <a:r>
              <a:rPr lang="sr-Latn-RS" sz="1600" dirty="0" smtClean="0">
                <a:latin typeface="Arial" panose="020B0604020202020204" pitchFamily="34" charset="0"/>
                <a:cs typeface="Arial" panose="020B0604020202020204" pitchFamily="34" charset="0"/>
              </a:rPr>
              <a:t>dependence</a:t>
            </a:r>
            <a:r>
              <a:rPr lang="en-US" sz="1600" dirty="0" smtClean="0">
                <a:latin typeface="Arial" panose="020B0604020202020204" pitchFamily="34" charset="0"/>
                <a:cs typeface="Arial" panose="020B0604020202020204" pitchFamily="34" charset="0"/>
              </a:rPr>
              <a:t> </a:t>
            </a:r>
            <a:r>
              <a:rPr lang="sr-Latn-RS" sz="1600" dirty="0" smtClean="0">
                <a:latin typeface="Arial" panose="020B0604020202020204" pitchFamily="34" charset="0"/>
                <a:cs typeface="Arial" panose="020B0604020202020204" pitchFamily="34" charset="0"/>
              </a:rPr>
              <a:t>of </a:t>
            </a:r>
            <a:r>
              <a:rPr lang="en-US" sz="1600" dirty="0" smtClean="0">
                <a:latin typeface="Arial" panose="020B0604020202020204" pitchFamily="34" charset="0"/>
                <a:cs typeface="Arial" panose="020B0604020202020204" pitchFamily="34" charset="0"/>
              </a:rPr>
              <a:t>Forbush decrease. These data for </a:t>
            </a:r>
            <a:r>
              <a:rPr lang="sr-Latn-RS" sz="1600" dirty="0" smtClean="0">
                <a:latin typeface="Arial" panose="020B0604020202020204" pitchFamily="34" charset="0"/>
                <a:cs typeface="Arial" panose="020B0604020202020204" pitchFamily="34" charset="0"/>
              </a:rPr>
              <a:t>transient </a:t>
            </a:r>
            <a:r>
              <a:rPr lang="sr-Latn-RS" sz="1600" dirty="0">
                <a:latin typeface="Arial" panose="020B0604020202020204" pitchFamily="34" charset="0"/>
                <a:cs typeface="Arial" panose="020B0604020202020204" pitchFamily="34" charset="0"/>
              </a:rPr>
              <a:t>solar modulation of GCR are obtained over much higher range of rigidities than region sensitive to NM thus allowing more extensive studies of </a:t>
            </a:r>
            <a:r>
              <a:rPr lang="en-US" sz="1600" dirty="0">
                <a:latin typeface="Arial" panose="020B0604020202020204" pitchFamily="34" charset="0"/>
                <a:cs typeface="Arial" panose="020B0604020202020204" pitchFamily="34" charset="0"/>
              </a:rPr>
              <a:t>cosmic-ray solar modulation </a:t>
            </a:r>
            <a:r>
              <a:rPr lang="en-US" sz="1600" dirty="0" smtClean="0">
                <a:latin typeface="Arial" panose="020B0604020202020204" pitchFamily="34" charset="0"/>
                <a:cs typeface="Arial" panose="020B0604020202020204" pitchFamily="34" charset="0"/>
              </a:rPr>
              <a:t>processes</a:t>
            </a:r>
            <a:r>
              <a:rPr lang="sr-Latn-RS" sz="1600" dirty="0" smtClean="0">
                <a:latin typeface="Arial" panose="020B0604020202020204" pitchFamily="34" charset="0"/>
                <a:cs typeface="Arial" panose="020B0604020202020204" pitchFamily="34" charset="0"/>
              </a:rPr>
              <a:t>.</a:t>
            </a:r>
            <a:endParaRPr lang="sr-Latn-RS" sz="1600" dirty="0">
              <a:latin typeface="Arial" panose="020B0604020202020204" pitchFamily="34" charset="0"/>
              <a:cs typeface="Arial" panose="020B0604020202020204" pitchFamily="34" charset="0"/>
            </a:endParaRPr>
          </a:p>
          <a:p>
            <a:pPr marL="0" indent="0">
              <a:buNone/>
            </a:pPr>
            <a:endParaRPr lang="vi-VN"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Comparison of ground data with satellite data outside geomagnetic field shows different correlation depending on energy recorded particles thus allowing better understanding of correlation between Forbush decreases and CME that can lead to hazardous event on Earth.</a:t>
            </a:r>
          </a:p>
        </p:txBody>
      </p:sp>
      <p:sp>
        <p:nvSpPr>
          <p:cNvPr id="2" name="Title 1"/>
          <p:cNvSpPr>
            <a:spLocks noGrp="1"/>
          </p:cNvSpPr>
          <p:nvPr>
            <p:ph type="title"/>
          </p:nvPr>
        </p:nvSpPr>
        <p:spPr>
          <a:xfrm>
            <a:off x="539552" y="0"/>
            <a:ext cx="2736304" cy="432048"/>
          </a:xfrm>
        </p:spPr>
        <p:txBody>
          <a:bodyPr>
            <a:normAutofit fontScale="90000"/>
          </a:bodyPr>
          <a:lstStyle/>
          <a:p>
            <a:pPr algn="l"/>
            <a:r>
              <a:rPr lang="en-US" sz="2800" b="1" dirty="0" smtClean="0">
                <a:solidFill>
                  <a:schemeClr val="tx2">
                    <a:lumMod val="60000"/>
                    <a:lumOff val="40000"/>
                  </a:schemeClr>
                </a:solidFill>
                <a:latin typeface="Arial" panose="020B0604020202020204" pitchFamily="34" charset="0"/>
                <a:cs typeface="Arial" panose="020B0604020202020204" pitchFamily="34" charset="0"/>
              </a:rPr>
              <a:t>Conclusion</a:t>
            </a:r>
            <a:endParaRPr lang="sr-Latn-RS" sz="28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40</a:t>
            </a:fld>
            <a:endParaRPr lang="sr-Latn-R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819332"/>
            <a:ext cx="3554760" cy="349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0431" y="3356991"/>
            <a:ext cx="4504786"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Dependence of FD amplitude on median rigidity </a:t>
            </a:r>
            <a:r>
              <a:rPr lang="en-US" dirty="0" smtClean="0">
                <a:latin typeface="Arial" panose="020B0604020202020204" pitchFamily="34" charset="0"/>
                <a:cs typeface="Arial" panose="020B0604020202020204" pitchFamily="34" charset="0"/>
              </a:rPr>
              <a:t>can lead to better models of propagation of CR through heliosphere thus giving condition of the </a:t>
            </a:r>
            <a:r>
              <a:rPr lang="en-US" dirty="0" err="1" smtClean="0">
                <a:latin typeface="Arial" panose="020B0604020202020204" pitchFamily="34" charset="0"/>
                <a:cs typeface="Arial" panose="020B0604020202020204" pitchFamily="34" charset="0"/>
              </a:rPr>
              <a:t>helios</a:t>
            </a:r>
            <a:r>
              <a:rPr lang="sr-Latn-RS" dirty="0" smtClean="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here.</a:t>
            </a:r>
            <a:endParaRPr lang="sr-Latn-R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Latn-RS" dirty="0" smtClean="0">
                <a:latin typeface="Arial" panose="020B0604020202020204" pitchFamily="34" charset="0"/>
                <a:cs typeface="Arial" panose="020B0604020202020204" pitchFamily="34" charset="0"/>
              </a:rPr>
              <a:t>Small detectors can be used to monitor not just solar weather but also some CR induced effects in enviroment</a:t>
            </a:r>
            <a:endParaRPr lang="sr-Latn-R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7842140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476672"/>
            <a:ext cx="7772400" cy="1470025"/>
          </a:xfrm>
        </p:spPr>
        <p:txBody>
          <a:bodyPr/>
          <a:lstStyle/>
          <a:p>
            <a:r>
              <a:rPr lang="sr-Latn-RS" b="1" dirty="0" smtClean="0">
                <a:solidFill>
                  <a:schemeClr val="tx2">
                    <a:lumMod val="60000"/>
                    <a:lumOff val="40000"/>
                  </a:schemeClr>
                </a:solidFill>
                <a:latin typeface="Arial" panose="020B0604020202020204" pitchFamily="34" charset="0"/>
                <a:cs typeface="Arial" panose="020B0604020202020204" pitchFamily="34" charset="0"/>
              </a:rPr>
              <a:t>Thank you for your attention!</a:t>
            </a:r>
            <a:endParaRPr lang="sr-Latn-RS" b="1"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060848"/>
            <a:ext cx="3914284" cy="381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47864" y="6021288"/>
            <a:ext cx="2480166" cy="646331"/>
          </a:xfrm>
          <a:prstGeom prst="rect">
            <a:avLst/>
          </a:prstGeom>
          <a:noFill/>
        </p:spPr>
        <p:txBody>
          <a:bodyPr wrap="none" rtlCol="0">
            <a:spAutoFit/>
          </a:bodyPr>
          <a:lstStyle/>
          <a:p>
            <a:r>
              <a:rPr lang="sr-Latn-RS" dirty="0">
                <a:solidFill>
                  <a:srgbClr val="FF0000"/>
                </a:solidFill>
                <a:latin typeface="Arial" pitchFamily="34" charset="0"/>
                <a:cs typeface="Arial" pitchFamily="34" charset="0"/>
              </a:rPr>
              <a:t>http://cosmic.ipb.ac.rs/</a:t>
            </a:r>
            <a:endParaRPr lang="sr-Cyrl-RS" dirty="0">
              <a:solidFill>
                <a:srgbClr val="FF0000"/>
              </a:solidFill>
              <a:latin typeface="Arial" pitchFamily="34" charset="0"/>
              <a:cs typeface="Arial" pitchFamily="34" charset="0"/>
            </a:endParaRPr>
          </a:p>
          <a:p>
            <a:endParaRPr lang="sr-Latn-RS" dirty="0"/>
          </a:p>
        </p:txBody>
      </p:sp>
    </p:spTree>
    <p:extLst>
      <p:ext uri="{BB962C8B-B14F-4D97-AF65-F5344CB8AC3E}">
        <p14:creationId xmlns:p14="http://schemas.microsoft.com/office/powerpoint/2010/main" val="2479135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Backside slides</a:t>
            </a:r>
            <a:endParaRPr lang="sr-Latn-RS" dirty="0"/>
          </a:p>
        </p:txBody>
      </p:sp>
      <p:sp>
        <p:nvSpPr>
          <p:cNvPr id="3" name="Content Placeholder 2"/>
          <p:cNvSpPr>
            <a:spLocks noGrp="1"/>
          </p:cNvSpPr>
          <p:nvPr>
            <p:ph idx="1"/>
          </p:nvPr>
        </p:nvSpPr>
        <p:spPr/>
        <p:txBody>
          <a:bodyPr/>
          <a:lstStyle/>
          <a:p>
            <a:endParaRPr lang="sr-Latn-RS"/>
          </a:p>
        </p:txBody>
      </p:sp>
      <p:sp>
        <p:nvSpPr>
          <p:cNvPr id="4" name="Slide Number Placeholder 3"/>
          <p:cNvSpPr>
            <a:spLocks noGrp="1"/>
          </p:cNvSpPr>
          <p:nvPr>
            <p:ph type="sldNum" sz="quarter" idx="12"/>
          </p:nvPr>
        </p:nvSpPr>
        <p:spPr/>
        <p:txBody>
          <a:bodyPr/>
          <a:lstStyle/>
          <a:p>
            <a:fld id="{7AFA3E77-31F2-49FE-823D-927AAA83CBF0}" type="slidenum">
              <a:rPr lang="sr-Latn-RS" smtClean="0"/>
              <a:t>42</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5297187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6228184" cy="720080"/>
          </a:xfrm>
        </p:spPr>
        <p:txBody>
          <a:bodyPr>
            <a:normAutofit fontScale="90000"/>
          </a:bodyPr>
          <a:lstStyle/>
          <a:p>
            <a:pPr algn="l"/>
            <a:r>
              <a:rPr lang="sr-Latn-RS" sz="4000" dirty="0">
                <a:solidFill>
                  <a:schemeClr val="tx2">
                    <a:lumMod val="60000"/>
                    <a:lumOff val="40000"/>
                  </a:schemeClr>
                </a:solidFill>
                <a:latin typeface="Arial" pitchFamily="34" charset="0"/>
                <a:cs typeface="Arial" pitchFamily="34" charset="0"/>
              </a:rPr>
              <a:t>Detektorski </a:t>
            </a:r>
            <a:r>
              <a:rPr lang="sr-Latn-RS" sz="4000" dirty="0" smtClean="0">
                <a:solidFill>
                  <a:schemeClr val="tx2">
                    <a:lumMod val="60000"/>
                    <a:lumOff val="40000"/>
                  </a:schemeClr>
                </a:solidFill>
                <a:latin typeface="Arial" pitchFamily="34" charset="0"/>
                <a:cs typeface="Arial" pitchFamily="34" charset="0"/>
              </a:rPr>
              <a:t>sistemi</a:t>
            </a:r>
            <a:r>
              <a:rPr lang="sr-Latn-RS" sz="2800" dirty="0" smtClean="0">
                <a:solidFill>
                  <a:schemeClr val="tx2">
                    <a:lumMod val="60000"/>
                    <a:lumOff val="40000"/>
                  </a:schemeClr>
                </a:solidFill>
                <a:latin typeface="Arial" pitchFamily="34" charset="0"/>
                <a:cs typeface="Arial" pitchFamily="34" charset="0"/>
              </a:rPr>
              <a:t/>
            </a:r>
            <a:br>
              <a:rPr lang="sr-Latn-RS" sz="2800" dirty="0" smtClean="0">
                <a:solidFill>
                  <a:schemeClr val="tx2">
                    <a:lumMod val="60000"/>
                    <a:lumOff val="40000"/>
                  </a:schemeClr>
                </a:solidFill>
                <a:latin typeface="Arial" pitchFamily="34" charset="0"/>
                <a:cs typeface="Arial" pitchFamily="34" charset="0"/>
              </a:rPr>
            </a:br>
            <a:r>
              <a:rPr lang="sr-Latn-RS" sz="1800" dirty="0" smtClean="0">
                <a:solidFill>
                  <a:srgbClr val="FFC000"/>
                </a:solidFill>
                <a:latin typeface="Arial" pitchFamily="34" charset="0"/>
                <a:cs typeface="Arial" pitchFamily="34" charset="0"/>
              </a:rPr>
              <a:t>Funkcija odziva ( Response function)</a:t>
            </a:r>
            <a:endParaRPr lang="sr-Latn-RS" sz="2800" dirty="0">
              <a:solidFill>
                <a:schemeClr val="tx2"/>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1124744"/>
                <a:ext cx="8820472" cy="7206766"/>
              </a:xfrm>
            </p:spPr>
            <p:txBody>
              <a:bodyPr>
                <a:noAutofit/>
              </a:bodyPr>
              <a:lstStyle/>
              <a:p>
                <a:endParaRPr lang="sr-Cyrl-RS" sz="1800" dirty="0" smtClean="0"/>
              </a:p>
              <a:p>
                <a:r>
                  <a:rPr lang="sr-Latn-RS" sz="1800" b="1" dirty="0" smtClean="0">
                    <a:latin typeface="Arial" pitchFamily="34" charset="0"/>
                    <a:cs typeface="Arial" pitchFamily="34" charset="0"/>
                  </a:rPr>
                  <a:t>Odbroj detektora </a:t>
                </a:r>
                <a:r>
                  <a:rPr lang="sr-Latn-RS" sz="1800" dirty="0" smtClean="0">
                    <a:latin typeface="Arial" pitchFamily="34" charset="0"/>
                    <a:cs typeface="Arial" pitchFamily="34" charset="0"/>
                  </a:rPr>
                  <a:t>se može prikazati sa: </a:t>
                </a:r>
              </a:p>
              <a:p>
                <a:pPr marL="0" indent="0">
                  <a:buNone/>
                </a:pPr>
                <a:r>
                  <a:rPr lang="sr-Cyrl-RS" sz="1800" dirty="0" smtClean="0">
                    <a:latin typeface="Arial" pitchFamily="34" charset="0"/>
                    <a:cs typeface="Arial" pitchFamily="34" charset="0"/>
                  </a:rPr>
                  <a:t>		</a:t>
                </a:r>
                <a14:m>
                  <m:oMath xmlns:m="http://schemas.openxmlformats.org/officeDocument/2006/math">
                    <m:sSub>
                      <m:sSubPr>
                        <m:ctrlPr>
                          <a:rPr lang="sr-Latn-RS" sz="1800" i="1">
                            <a:latin typeface="Cambria Math"/>
                          </a:rPr>
                        </m:ctrlPr>
                      </m:sSubPr>
                      <m:e>
                        <m:r>
                          <a:rPr lang="sr-Latn-RS" sz="1800" i="1">
                            <a:latin typeface="Cambria Math"/>
                          </a:rPr>
                          <m:t>𝑁</m:t>
                        </m:r>
                      </m:e>
                      <m:sub>
                        <m:r>
                          <a:rPr lang="sr-Cyrl-CS" sz="1800" i="1">
                            <a:latin typeface="Cambria Math"/>
                          </a:rPr>
                          <m:t>𝑑</m:t>
                        </m:r>
                      </m:sub>
                    </m:sSub>
                    <m:r>
                      <a:rPr lang="sr-Cyrl-CS" sz="1800" i="1">
                        <a:latin typeface="Cambria Math"/>
                      </a:rPr>
                      <m:t>= </m:t>
                    </m:r>
                    <m:nary>
                      <m:naryPr>
                        <m:chr m:val="∑"/>
                        <m:limLoc m:val="undOvr"/>
                        <m:supHide m:val="on"/>
                        <m:ctrlPr>
                          <a:rPr lang="sr-Latn-RS" sz="1800" i="1">
                            <a:latin typeface="Cambria Math"/>
                          </a:rPr>
                        </m:ctrlPr>
                      </m:naryPr>
                      <m:sub>
                        <m:r>
                          <a:rPr lang="sr-Cyrl-CS" sz="1800" i="1">
                            <a:latin typeface="Cambria Math"/>
                          </a:rPr>
                          <m:t>𝑖</m:t>
                        </m:r>
                      </m:sub>
                      <m:sup/>
                      <m:e>
                        <m:nary>
                          <m:naryPr>
                            <m:limLoc m:val="subSup"/>
                            <m:ctrlPr>
                              <a:rPr lang="sr-Latn-RS" sz="1800" i="1">
                                <a:latin typeface="Cambria Math"/>
                              </a:rPr>
                            </m:ctrlPr>
                          </m:naryPr>
                          <m:sub>
                            <m:sSub>
                              <m:sSubPr>
                                <m:ctrlPr>
                                  <a:rPr lang="sr-Latn-RS" sz="1800" i="1">
                                    <a:latin typeface="Cambria Math"/>
                                  </a:rPr>
                                </m:ctrlPr>
                              </m:sSubPr>
                              <m:e>
                                <m:r>
                                  <a:rPr lang="sr-Cyrl-CS" sz="1800" i="1">
                                    <a:latin typeface="Cambria Math"/>
                                  </a:rPr>
                                  <m:t>𝐸</m:t>
                                </m:r>
                              </m:e>
                              <m:sub>
                                <m:r>
                                  <a:rPr lang="sr-Cyrl-CS" sz="1800" i="1">
                                    <a:latin typeface="Cambria Math"/>
                                  </a:rPr>
                                  <m:t>𝑡h</m:t>
                                </m:r>
                              </m:sub>
                            </m:sSub>
                          </m:sub>
                          <m:sup>
                            <m:r>
                              <a:rPr lang="sr-Cyrl-CS" sz="1800" i="1">
                                <a:latin typeface="Cambria Math"/>
                              </a:rPr>
                              <m:t>∞</m:t>
                            </m:r>
                          </m:sup>
                          <m:e>
                            <m:sSub>
                              <m:sSubPr>
                                <m:ctrlPr>
                                  <a:rPr lang="sr-Latn-RS" sz="1800" i="1">
                                    <a:latin typeface="Cambria Math"/>
                                  </a:rPr>
                                </m:ctrlPr>
                              </m:sSubPr>
                              <m:e>
                                <m:r>
                                  <a:rPr lang="sr-Cyrl-CS" sz="1800" i="1">
                                    <a:latin typeface="Cambria Math"/>
                                  </a:rPr>
                                  <m:t>𝑌</m:t>
                                </m:r>
                              </m:e>
                              <m:sub>
                                <m:r>
                                  <a:rPr lang="sr-Cyrl-CS" sz="1800" i="1">
                                    <a:latin typeface="Cambria Math"/>
                                  </a:rPr>
                                  <m:t>𝑖</m:t>
                                </m:r>
                              </m:sub>
                            </m:sSub>
                          </m:e>
                        </m:nary>
                      </m:e>
                    </m:nary>
                    <m:d>
                      <m:dPr>
                        <m:ctrlPr>
                          <a:rPr lang="sr-Latn-RS" sz="1800" i="1">
                            <a:latin typeface="Cambria Math"/>
                          </a:rPr>
                        </m:ctrlPr>
                      </m:dPr>
                      <m:e>
                        <m:r>
                          <a:rPr lang="sr-Cyrl-CS" sz="1800" i="1">
                            <a:latin typeface="Cambria Math"/>
                          </a:rPr>
                          <m:t> </m:t>
                        </m:r>
                        <m:r>
                          <a:rPr lang="sr-Cyrl-CS" sz="1800" i="1">
                            <a:latin typeface="Cambria Math"/>
                          </a:rPr>
                          <m:t>𝐸</m:t>
                        </m:r>
                        <m:r>
                          <a:rPr lang="sr-Cyrl-CS" sz="1800" i="1">
                            <a:latin typeface="Cambria Math"/>
                          </a:rPr>
                          <m:t>,</m:t>
                        </m:r>
                        <m:r>
                          <a:rPr lang="sr-Cyrl-CS" sz="1800" i="1">
                            <a:latin typeface="Cambria Math"/>
                          </a:rPr>
                          <m:t>h</m:t>
                        </m:r>
                      </m:e>
                    </m:d>
                    <m:r>
                      <a:rPr lang="sr-Cyrl-CS" sz="1800" i="1">
                        <a:latin typeface="Cambria Math"/>
                      </a:rPr>
                      <m:t>∙</m:t>
                    </m:r>
                    <m:sSub>
                      <m:sSubPr>
                        <m:ctrlPr>
                          <a:rPr lang="sr-Latn-RS" sz="1800" i="1">
                            <a:latin typeface="Cambria Math"/>
                          </a:rPr>
                        </m:ctrlPr>
                      </m:sSubPr>
                      <m:e>
                        <m:r>
                          <a:rPr lang="sr-Cyrl-CS" sz="1800" i="1">
                            <a:latin typeface="Cambria Math"/>
                          </a:rPr>
                          <m:t>𝐽</m:t>
                        </m:r>
                      </m:e>
                      <m:sub>
                        <m:r>
                          <a:rPr lang="sr-Cyrl-CS" sz="1800" i="1">
                            <a:latin typeface="Cambria Math"/>
                          </a:rPr>
                          <m:t>𝑖</m:t>
                        </m:r>
                      </m:sub>
                    </m:sSub>
                    <m:d>
                      <m:dPr>
                        <m:ctrlPr>
                          <a:rPr lang="sr-Latn-RS" sz="1800" i="1">
                            <a:latin typeface="Cambria Math"/>
                          </a:rPr>
                        </m:ctrlPr>
                      </m:dPr>
                      <m:e>
                        <m:r>
                          <a:rPr lang="sr-Cyrl-CS" sz="1800" i="1">
                            <a:latin typeface="Cambria Math"/>
                          </a:rPr>
                          <m:t>𝐸</m:t>
                        </m:r>
                        <m:r>
                          <a:rPr lang="sr-Cyrl-CS" sz="1800" i="1">
                            <a:latin typeface="Cambria Math"/>
                          </a:rPr>
                          <m:t>,</m:t>
                        </m:r>
                        <m:r>
                          <a:rPr lang="sr-Cyrl-CS" sz="1800" i="1">
                            <a:latin typeface="Cambria Math"/>
                          </a:rPr>
                          <m:t>𝑡</m:t>
                        </m:r>
                      </m:e>
                    </m:d>
                    <m:r>
                      <a:rPr lang="sr-Cyrl-CS" sz="1800" i="1">
                        <a:latin typeface="Cambria Math"/>
                      </a:rPr>
                      <m:t>𝑑𝐸</m:t>
                    </m:r>
                    <m:r>
                      <a:rPr lang="sr-Cyrl-CS" sz="1800" i="1">
                        <a:latin typeface="Cambria Math"/>
                      </a:rPr>
                      <m:t>=</m:t>
                    </m:r>
                    <m:nary>
                      <m:naryPr>
                        <m:limLoc m:val="subSup"/>
                        <m:ctrlPr>
                          <a:rPr lang="sr-Latn-RS" sz="1800" i="1">
                            <a:latin typeface="Cambria Math"/>
                          </a:rPr>
                        </m:ctrlPr>
                      </m:naryPr>
                      <m:sub>
                        <m:sSub>
                          <m:sSubPr>
                            <m:ctrlPr>
                              <a:rPr lang="sr-Latn-RS" sz="1800" i="1">
                                <a:latin typeface="Cambria Math"/>
                              </a:rPr>
                            </m:ctrlPr>
                          </m:sSubPr>
                          <m:e>
                            <m:r>
                              <a:rPr lang="sr-Cyrl-CS" sz="1800" i="1">
                                <a:latin typeface="Cambria Math"/>
                              </a:rPr>
                              <m:t>𝐸</m:t>
                            </m:r>
                          </m:e>
                          <m:sub>
                            <m:r>
                              <a:rPr lang="sr-Cyrl-CS" sz="1800" i="1">
                                <a:latin typeface="Cambria Math"/>
                              </a:rPr>
                              <m:t>𝑡h</m:t>
                            </m:r>
                          </m:sub>
                        </m:sSub>
                      </m:sub>
                      <m:sup>
                        <m:r>
                          <a:rPr lang="sr-Cyrl-CS" sz="1800" i="1">
                            <a:latin typeface="Cambria Math"/>
                          </a:rPr>
                          <m:t>∞</m:t>
                        </m:r>
                      </m:sup>
                      <m:e>
                        <m:sSub>
                          <m:sSubPr>
                            <m:ctrlPr>
                              <a:rPr lang="sr-Latn-RS" sz="1800" i="1">
                                <a:latin typeface="Cambria Math"/>
                              </a:rPr>
                            </m:ctrlPr>
                          </m:sSubPr>
                          <m:e>
                            <m:r>
                              <a:rPr lang="sr-Cyrl-CS" sz="1800" i="1">
                                <a:latin typeface="Cambria Math"/>
                              </a:rPr>
                              <m:t>𝑊</m:t>
                            </m:r>
                          </m:e>
                          <m:sub>
                            <m:r>
                              <a:rPr lang="sr-Cyrl-CS" sz="1800" i="1">
                                <a:latin typeface="Cambria Math"/>
                              </a:rPr>
                              <m:t>𝑡</m:t>
                            </m:r>
                          </m:sub>
                        </m:sSub>
                        <m:r>
                          <a:rPr lang="sr-Cyrl-CS" sz="1800" i="1">
                            <a:latin typeface="Cambria Math"/>
                          </a:rPr>
                          <m:t> </m:t>
                        </m:r>
                        <m:d>
                          <m:dPr>
                            <m:ctrlPr>
                              <a:rPr lang="sr-Latn-RS" sz="1800" i="1">
                                <a:latin typeface="Cambria Math"/>
                              </a:rPr>
                            </m:ctrlPr>
                          </m:dPr>
                          <m:e>
                            <m:r>
                              <a:rPr lang="sr-Cyrl-CS" sz="1800" i="1">
                                <a:latin typeface="Cambria Math"/>
                              </a:rPr>
                              <m:t> </m:t>
                            </m:r>
                            <m:r>
                              <a:rPr lang="sr-Cyrl-CS" sz="1800" i="1">
                                <a:latin typeface="Cambria Math"/>
                              </a:rPr>
                              <m:t>𝐸</m:t>
                            </m:r>
                            <m:r>
                              <a:rPr lang="sr-Cyrl-CS" sz="1800" i="1">
                                <a:latin typeface="Cambria Math"/>
                              </a:rPr>
                              <m:t>,</m:t>
                            </m:r>
                            <m:r>
                              <a:rPr lang="sr-Cyrl-CS" sz="1800" i="1">
                                <a:latin typeface="Cambria Math"/>
                              </a:rPr>
                              <m:t>h</m:t>
                            </m:r>
                            <m:r>
                              <a:rPr lang="sr-Cyrl-CS" sz="1800" i="1">
                                <a:latin typeface="Cambria Math"/>
                              </a:rPr>
                              <m:t>,</m:t>
                            </m:r>
                            <m:r>
                              <a:rPr lang="sr-Cyrl-CS" sz="1800" i="1">
                                <a:latin typeface="Cambria Math"/>
                              </a:rPr>
                              <m:t>𝑡</m:t>
                            </m:r>
                          </m:e>
                        </m:d>
                        <m:r>
                          <a:rPr lang="sr-Cyrl-CS" sz="1800" i="1">
                            <a:latin typeface="Cambria Math"/>
                          </a:rPr>
                          <m:t>𝑑𝐸</m:t>
                        </m:r>
                      </m:e>
                    </m:nary>
                  </m:oMath>
                </a14:m>
                <a:endParaRPr lang="sr-Cyrl-RS" sz="1800" dirty="0" smtClean="0">
                  <a:latin typeface="Arial" pitchFamily="34" charset="0"/>
                  <a:cs typeface="Arial" pitchFamily="34" charset="0"/>
                </a:endParaRPr>
              </a:p>
              <a:p>
                <a:r>
                  <a:rPr lang="sr-Latn-RS" sz="1800" dirty="0">
                    <a:latin typeface="Arial" pitchFamily="34" charset="0"/>
                    <a:cs typeface="Arial" pitchFamily="34" charset="0"/>
                  </a:rPr>
                  <a:t>F</a:t>
                </a:r>
                <a:r>
                  <a:rPr lang="sr-Latn-RS" sz="1800" dirty="0" smtClean="0">
                    <a:latin typeface="Arial" pitchFamily="34" charset="0"/>
                    <a:cs typeface="Arial" pitchFamily="34" charset="0"/>
                  </a:rPr>
                  <a:t>unkcija</a:t>
                </a:r>
                <a:r>
                  <a:rPr lang="sr-Cyrl-CS" sz="1800" dirty="0">
                    <a:latin typeface="Arial" pitchFamily="34" charset="0"/>
                    <a:cs typeface="Arial" pitchFamily="34" charset="0"/>
                  </a:rPr>
                  <a:t> </a:t>
                </a:r>
                <a14:m>
                  <m:oMath xmlns:m="http://schemas.openxmlformats.org/officeDocument/2006/math">
                    <m:r>
                      <a:rPr lang="sr-Cyrl-CS" sz="1800" i="1">
                        <a:latin typeface="Cambria Math"/>
                      </a:rPr>
                      <m:t> </m:t>
                    </m:r>
                    <m:sSub>
                      <m:sSubPr>
                        <m:ctrlPr>
                          <a:rPr lang="sr-Latn-RS" sz="1800" i="1">
                            <a:latin typeface="Cambria Math"/>
                          </a:rPr>
                        </m:ctrlPr>
                      </m:sSubPr>
                      <m:e>
                        <m:r>
                          <a:rPr lang="sr-Cyrl-CS" sz="1800" i="1">
                            <a:latin typeface="Cambria Math"/>
                          </a:rPr>
                          <m:t>𝐽</m:t>
                        </m:r>
                      </m:e>
                      <m:sub>
                        <m:r>
                          <a:rPr lang="sr-Cyrl-CS" sz="1800" i="1">
                            <a:latin typeface="Cambria Math"/>
                          </a:rPr>
                          <m:t>𝑖</m:t>
                        </m:r>
                      </m:sub>
                    </m:sSub>
                    <m:d>
                      <m:dPr>
                        <m:ctrlPr>
                          <a:rPr lang="sr-Latn-RS" sz="1800" i="1">
                            <a:latin typeface="Cambria Math"/>
                          </a:rPr>
                        </m:ctrlPr>
                      </m:dPr>
                      <m:e>
                        <m:r>
                          <a:rPr lang="sr-Cyrl-CS" sz="1800" i="1">
                            <a:latin typeface="Cambria Math"/>
                          </a:rPr>
                          <m:t>𝐸</m:t>
                        </m:r>
                        <m:r>
                          <a:rPr lang="sr-Cyrl-CS" sz="1800" i="1">
                            <a:latin typeface="Cambria Math"/>
                          </a:rPr>
                          <m:t>,</m:t>
                        </m:r>
                        <m:r>
                          <a:rPr lang="sr-Cyrl-CS" sz="1800" i="1">
                            <a:latin typeface="Cambria Math"/>
                          </a:rPr>
                          <m:t>𝑡</m:t>
                        </m:r>
                      </m:e>
                    </m:d>
                  </m:oMath>
                </a14:m>
                <a:r>
                  <a:rPr lang="sr-Cyrl-CS" sz="1800" dirty="0">
                    <a:latin typeface="Arial" pitchFamily="34" charset="0"/>
                    <a:cs typeface="Arial" pitchFamily="34" charset="0"/>
                  </a:rPr>
                  <a:t> </a:t>
                </a:r>
                <a:r>
                  <a:rPr lang="sr-Latn-RS" sz="1800" dirty="0" smtClean="0">
                    <a:latin typeface="Arial" pitchFamily="34" charset="0"/>
                    <a:cs typeface="Arial" pitchFamily="34" charset="0"/>
                  </a:rPr>
                  <a:t>je spektar energija primarnog kosmičkog zračenja</a:t>
                </a:r>
                <a:endParaRPr lang="sr-Cyrl-CS" sz="1800" dirty="0" smtClean="0">
                  <a:latin typeface="Arial" pitchFamily="34" charset="0"/>
                  <a:cs typeface="Arial" pitchFamily="34" charset="0"/>
                </a:endParaRPr>
              </a:p>
              <a:p>
                <a:r>
                  <a:rPr lang="sr-Cyrl-CS" sz="1800" dirty="0" smtClean="0">
                    <a:latin typeface="Arial" pitchFamily="34" charset="0"/>
                    <a:cs typeface="Arial" pitchFamily="34" charset="0"/>
                  </a:rPr>
                  <a:t> </a:t>
                </a:r>
                <a14:m>
                  <m:oMath xmlns:m="http://schemas.openxmlformats.org/officeDocument/2006/math">
                    <m:sSub>
                      <m:sSubPr>
                        <m:ctrlPr>
                          <a:rPr lang="sr-Latn-RS" sz="1800" i="1">
                            <a:latin typeface="Cambria Math"/>
                          </a:rPr>
                        </m:ctrlPr>
                      </m:sSubPr>
                      <m:e>
                        <m:r>
                          <a:rPr lang="sr-Cyrl-CS" sz="1800" i="1">
                            <a:latin typeface="Cambria Math"/>
                          </a:rPr>
                          <m:t>𝑌</m:t>
                        </m:r>
                      </m:e>
                      <m:sub>
                        <m:r>
                          <a:rPr lang="sr-Cyrl-CS" sz="1800" i="1">
                            <a:latin typeface="Cambria Math"/>
                          </a:rPr>
                          <m:t>𝑖</m:t>
                        </m:r>
                      </m:sub>
                    </m:sSub>
                    <m:r>
                      <a:rPr lang="sr-Cyrl-CS" sz="1800" i="1">
                        <a:latin typeface="Cambria Math"/>
                      </a:rPr>
                      <m:t>( </m:t>
                    </m:r>
                    <m:r>
                      <a:rPr lang="sr-Cyrl-CS" sz="1800" i="1">
                        <a:latin typeface="Cambria Math"/>
                      </a:rPr>
                      <m:t>𝐸</m:t>
                    </m:r>
                    <m:r>
                      <a:rPr lang="sr-Cyrl-CS" sz="1800" i="1">
                        <a:latin typeface="Cambria Math"/>
                      </a:rPr>
                      <m:t>,</m:t>
                    </m:r>
                    <m:r>
                      <a:rPr lang="sr-Cyrl-CS" sz="1800" i="1">
                        <a:latin typeface="Cambria Math"/>
                      </a:rPr>
                      <m:t>h</m:t>
                    </m:r>
                    <m:r>
                      <a:rPr lang="sr-Cyrl-CS" sz="1800" i="1">
                        <a:latin typeface="Cambria Math"/>
                      </a:rPr>
                      <m:t>)</m:t>
                    </m:r>
                  </m:oMath>
                </a14:m>
                <a:r>
                  <a:rPr lang="sr-Cyrl-CS" sz="1800" dirty="0">
                    <a:latin typeface="Arial" pitchFamily="34" charset="0"/>
                    <a:cs typeface="Arial" pitchFamily="34" charset="0"/>
                  </a:rPr>
                  <a:t> </a:t>
                </a:r>
                <a:r>
                  <a:rPr lang="sr-Latn-RS" sz="1800" dirty="0" smtClean="0">
                    <a:latin typeface="Arial" pitchFamily="34" charset="0"/>
                    <a:cs typeface="Arial" pitchFamily="34" charset="0"/>
                  </a:rPr>
                  <a:t> je funkcija prinosa za datu energiju i visinu. </a:t>
                </a:r>
              </a:p>
              <a:p>
                <a:pPr marL="0" indent="0">
                  <a:buNone/>
                </a:pPr>
                <a:r>
                  <a:rPr lang="sr-Cyrl-CS" sz="1800" dirty="0">
                    <a:latin typeface="Arial" pitchFamily="34" charset="0"/>
                    <a:cs typeface="Arial" pitchFamily="34" charset="0"/>
                  </a:rPr>
                  <a:t>	</a:t>
                </a:r>
                <a:r>
                  <a:rPr lang="sr-Cyrl-CS" sz="1800" dirty="0" smtClean="0">
                    <a:latin typeface="Arial" pitchFamily="34" charset="0"/>
                    <a:cs typeface="Arial" pitchFamily="34" charset="0"/>
                  </a:rPr>
                  <a:t>	</a:t>
                </a:r>
                <a14:m>
                  <m:oMath xmlns:m="http://schemas.openxmlformats.org/officeDocument/2006/math">
                    <m:sSub>
                      <m:sSubPr>
                        <m:ctrlPr>
                          <a:rPr lang="sr-Latn-RS" sz="1800" i="1">
                            <a:latin typeface="Cambria Math"/>
                          </a:rPr>
                        </m:ctrlPr>
                      </m:sSubPr>
                      <m:e>
                        <m:r>
                          <a:rPr lang="sr-Latn-RS" sz="1800" i="1">
                            <a:latin typeface="Cambria Math"/>
                          </a:rPr>
                          <m:t>𝑌</m:t>
                        </m:r>
                      </m:e>
                      <m:sub>
                        <m:r>
                          <a:rPr lang="sr-Cyrl-RS" sz="1800" i="1">
                            <a:latin typeface="Cambria Math"/>
                          </a:rPr>
                          <m:t>𝑖</m:t>
                        </m:r>
                      </m:sub>
                    </m:sSub>
                    <m:d>
                      <m:dPr>
                        <m:ctrlPr>
                          <a:rPr lang="sr-Latn-RS" sz="1800" i="1">
                            <a:latin typeface="Cambria Math"/>
                          </a:rPr>
                        </m:ctrlPr>
                      </m:dPr>
                      <m:e>
                        <m:r>
                          <a:rPr lang="sr-Cyrl-RS" sz="1800" i="1">
                            <a:latin typeface="Cambria Math"/>
                          </a:rPr>
                          <m:t>𝐸</m:t>
                        </m:r>
                        <m:r>
                          <a:rPr lang="sr-Cyrl-RS" sz="1800" i="1">
                            <a:latin typeface="Cambria Math"/>
                          </a:rPr>
                          <m:t>,</m:t>
                        </m:r>
                        <m:r>
                          <a:rPr lang="sr-Cyrl-RS" sz="1800" i="1">
                            <a:latin typeface="Cambria Math"/>
                          </a:rPr>
                          <m:t>h</m:t>
                        </m:r>
                      </m:e>
                    </m:d>
                    <m:r>
                      <a:rPr lang="sr-Cyrl-RS" sz="1800" i="1">
                        <a:latin typeface="Cambria Math"/>
                      </a:rPr>
                      <m:t>=</m:t>
                    </m:r>
                    <m:nary>
                      <m:naryPr>
                        <m:limLoc m:val="subSup"/>
                        <m:ctrlPr>
                          <a:rPr lang="sr-Latn-RS" sz="1800" i="1">
                            <a:latin typeface="Cambria Math"/>
                          </a:rPr>
                        </m:ctrlPr>
                      </m:naryPr>
                      <m:sub>
                        <m:sSub>
                          <m:sSubPr>
                            <m:ctrlPr>
                              <a:rPr lang="sr-Latn-RS" sz="1800" i="1">
                                <a:latin typeface="Cambria Math"/>
                              </a:rPr>
                            </m:ctrlPr>
                          </m:sSubPr>
                          <m:e>
                            <m:r>
                              <a:rPr lang="sr-Cyrl-RS" sz="1800" i="1">
                                <a:latin typeface="Cambria Math"/>
                              </a:rPr>
                              <m:t>𝐸</m:t>
                            </m:r>
                          </m:e>
                          <m:sub>
                            <m:r>
                              <a:rPr lang="sr-Cyrl-RS" sz="1800" i="1">
                                <a:latin typeface="Cambria Math"/>
                              </a:rPr>
                              <m:t>𝑡h</m:t>
                            </m:r>
                          </m:sub>
                        </m:sSub>
                      </m:sub>
                      <m:sup>
                        <m:r>
                          <a:rPr lang="sr-Cyrl-RS" sz="1800" i="1">
                            <a:latin typeface="Cambria Math"/>
                          </a:rPr>
                          <m:t>∞</m:t>
                        </m:r>
                      </m:sup>
                      <m:e>
                        <m:nary>
                          <m:naryPr>
                            <m:limLoc m:val="undOvr"/>
                            <m:subHide m:val="on"/>
                            <m:supHide m:val="on"/>
                            <m:ctrlPr>
                              <a:rPr lang="sr-Latn-RS" sz="1800" i="1">
                                <a:latin typeface="Cambria Math"/>
                              </a:rPr>
                            </m:ctrlPr>
                          </m:naryPr>
                          <m:sub/>
                          <m:sup/>
                          <m:e>
                            <m:sSub>
                              <m:sSubPr>
                                <m:ctrlPr>
                                  <a:rPr lang="sr-Latn-RS" sz="1800" i="1">
                                    <a:latin typeface="Cambria Math"/>
                                  </a:rPr>
                                </m:ctrlPr>
                              </m:sSubPr>
                              <m:e>
                                <m:r>
                                  <a:rPr lang="sr-Cyrl-RS" sz="1800" i="1">
                                    <a:latin typeface="Cambria Math"/>
                                  </a:rPr>
                                  <m:t>𝑆</m:t>
                                </m:r>
                              </m:e>
                              <m:sub>
                                <m:r>
                                  <a:rPr lang="sr-Cyrl-RS" sz="1800" i="1">
                                    <a:latin typeface="Cambria Math"/>
                                  </a:rPr>
                                  <m:t>𝑖</m:t>
                                </m:r>
                              </m:sub>
                            </m:sSub>
                          </m:e>
                        </m:nary>
                      </m:e>
                    </m:nary>
                    <m:d>
                      <m:dPr>
                        <m:ctrlPr>
                          <a:rPr lang="sr-Latn-RS" sz="1800" i="1">
                            <a:latin typeface="Cambria Math"/>
                          </a:rPr>
                        </m:ctrlPr>
                      </m:dPr>
                      <m:e>
                        <m:r>
                          <a:rPr lang="sr-Cyrl-RS" sz="1800" i="1">
                            <a:latin typeface="Cambria Math"/>
                          </a:rPr>
                          <m:t>𝜃</m:t>
                        </m:r>
                        <m:r>
                          <a:rPr lang="sr-Cyrl-RS" sz="1800" i="1">
                            <a:latin typeface="Cambria Math"/>
                          </a:rPr>
                          <m:t>,</m:t>
                        </m:r>
                        <m:r>
                          <a:rPr lang="sr-Cyrl-RS" sz="1800" i="1">
                            <a:latin typeface="Cambria Math"/>
                          </a:rPr>
                          <m:t>𝜙</m:t>
                        </m:r>
                      </m:e>
                    </m:d>
                    <m:r>
                      <a:rPr lang="sr-Cyrl-RS" sz="1800" i="1">
                        <a:latin typeface="Cambria Math"/>
                      </a:rPr>
                      <m:t>∙</m:t>
                    </m:r>
                    <m:sSub>
                      <m:sSubPr>
                        <m:ctrlPr>
                          <a:rPr lang="sr-Latn-RS" sz="1800" i="1">
                            <a:latin typeface="Cambria Math"/>
                          </a:rPr>
                        </m:ctrlPr>
                      </m:sSubPr>
                      <m:e>
                        <m:r>
                          <m:rPr>
                            <m:sty m:val="p"/>
                          </m:rPr>
                          <a:rPr lang="sr-Cyrl-RS" sz="1800">
                            <a:latin typeface="Cambria Math"/>
                          </a:rPr>
                          <m:t>Φ</m:t>
                        </m:r>
                      </m:e>
                      <m:sub>
                        <m:r>
                          <a:rPr lang="sr-Cyrl-RS" sz="1800" i="1">
                            <a:latin typeface="Cambria Math"/>
                          </a:rPr>
                          <m:t>𝑖</m:t>
                        </m:r>
                        <m:r>
                          <a:rPr lang="sr-Cyrl-RS" sz="1800" i="1">
                            <a:latin typeface="Cambria Math"/>
                          </a:rPr>
                          <m:t>,</m:t>
                        </m:r>
                        <m:r>
                          <a:rPr lang="sr-Cyrl-RS" sz="1800" i="1">
                            <a:latin typeface="Cambria Math"/>
                          </a:rPr>
                          <m:t>𝜇</m:t>
                        </m:r>
                      </m:sub>
                    </m:sSub>
                    <m:d>
                      <m:dPr>
                        <m:ctrlPr>
                          <a:rPr lang="sr-Latn-RS" sz="1800" i="1">
                            <a:latin typeface="Cambria Math"/>
                          </a:rPr>
                        </m:ctrlPr>
                      </m:dPr>
                      <m:e>
                        <m:sSub>
                          <m:sSubPr>
                            <m:ctrlPr>
                              <a:rPr lang="sr-Latn-RS" sz="1800" i="1">
                                <a:latin typeface="Cambria Math"/>
                              </a:rPr>
                            </m:ctrlPr>
                          </m:sSubPr>
                          <m:e>
                            <m:r>
                              <a:rPr lang="sr-Cyrl-RS" sz="1800" i="1">
                                <a:latin typeface="Cambria Math"/>
                              </a:rPr>
                              <m:t>𝐸</m:t>
                            </m:r>
                          </m:e>
                          <m:sub>
                            <m:r>
                              <a:rPr lang="sr-Cyrl-RS" sz="1800" i="1">
                                <a:latin typeface="Cambria Math"/>
                              </a:rPr>
                              <m:t>𝑖</m:t>
                            </m:r>
                          </m:sub>
                        </m:sSub>
                        <m:r>
                          <a:rPr lang="sr-Cyrl-RS" sz="1800" i="1">
                            <a:latin typeface="Cambria Math"/>
                          </a:rPr>
                          <m:t>,</m:t>
                        </m:r>
                        <m:r>
                          <a:rPr lang="sr-Cyrl-RS" sz="1800" i="1">
                            <a:latin typeface="Cambria Math"/>
                          </a:rPr>
                          <m:t>h</m:t>
                        </m:r>
                        <m:r>
                          <a:rPr lang="sr-Cyrl-RS" sz="1800" i="1">
                            <a:latin typeface="Cambria Math"/>
                          </a:rPr>
                          <m:t>,</m:t>
                        </m:r>
                        <m:r>
                          <a:rPr lang="sr-Cyrl-RS" sz="1800" i="1">
                            <a:latin typeface="Cambria Math"/>
                          </a:rPr>
                          <m:t>𝐸</m:t>
                        </m:r>
                        <m:r>
                          <a:rPr lang="sr-Cyrl-RS" sz="1800" i="1">
                            <a:latin typeface="Cambria Math"/>
                          </a:rPr>
                          <m:t>,</m:t>
                        </m:r>
                        <m:r>
                          <a:rPr lang="sr-Cyrl-RS" sz="1800" i="1">
                            <a:latin typeface="Cambria Math"/>
                          </a:rPr>
                          <m:t>𝜃</m:t>
                        </m:r>
                        <m:r>
                          <a:rPr lang="sr-Cyrl-RS" sz="1800" i="1">
                            <a:latin typeface="Cambria Math"/>
                          </a:rPr>
                          <m:t>,</m:t>
                        </m:r>
                        <m:r>
                          <a:rPr lang="sr-Cyrl-RS" sz="1800" i="1">
                            <a:latin typeface="Cambria Math"/>
                          </a:rPr>
                          <m:t>𝜙</m:t>
                        </m:r>
                      </m:e>
                    </m:d>
                    <m:r>
                      <a:rPr lang="sr-Cyrl-RS" sz="1800" i="1">
                        <a:latin typeface="Cambria Math"/>
                      </a:rPr>
                      <m:t>𝑑𝐸𝑑</m:t>
                    </m:r>
                    <m:r>
                      <m:rPr>
                        <m:sty m:val="p"/>
                      </m:rPr>
                      <a:rPr lang="sr-Cyrl-RS" sz="1800">
                        <a:latin typeface="Cambria Math"/>
                      </a:rPr>
                      <m:t>Ω</m:t>
                    </m:r>
                  </m:oMath>
                </a14:m>
                <a:r>
                  <a:rPr lang="sr-Latn-RS" sz="1800" dirty="0">
                    <a:latin typeface="Arial" pitchFamily="34" charset="0"/>
                    <a:cs typeface="Arial" pitchFamily="34" charset="0"/>
                  </a:rPr>
                  <a:t>  </a:t>
                </a:r>
              </a:p>
              <a:p>
                <a:pPr marL="0" indent="0">
                  <a:buNone/>
                </a:pPr>
                <a:r>
                  <a:rPr lang="sr-Cyrl-RS" sz="1800" dirty="0" smtClean="0">
                    <a:latin typeface="Arial" pitchFamily="34" charset="0"/>
                    <a:cs typeface="Arial" pitchFamily="34" charset="0"/>
                  </a:rPr>
                  <a:t>	</a:t>
                </a:r>
                <a14:m>
                  <m:oMath xmlns:m="http://schemas.openxmlformats.org/officeDocument/2006/math">
                    <m:sSub>
                      <m:sSubPr>
                        <m:ctrlPr>
                          <a:rPr lang="sr-Latn-RS" sz="1800" i="1">
                            <a:latin typeface="Cambria Math"/>
                          </a:rPr>
                        </m:ctrlPr>
                      </m:sSubPr>
                      <m:e>
                        <m:r>
                          <a:rPr lang="sr-Latn-RS" sz="1800" i="1">
                            <a:latin typeface="Cambria Math"/>
                          </a:rPr>
                          <m:t>𝑆</m:t>
                        </m:r>
                      </m:e>
                      <m:sub>
                        <m:r>
                          <a:rPr lang="sr-Cyrl-RS" sz="1800" i="1">
                            <a:latin typeface="Cambria Math"/>
                          </a:rPr>
                          <m:t>𝑖</m:t>
                        </m:r>
                      </m:sub>
                    </m:sSub>
                    <m:d>
                      <m:dPr>
                        <m:ctrlPr>
                          <a:rPr lang="sr-Latn-RS" sz="1800" i="1">
                            <a:latin typeface="Cambria Math"/>
                          </a:rPr>
                        </m:ctrlPr>
                      </m:dPr>
                      <m:e>
                        <m:r>
                          <a:rPr lang="sr-Cyrl-RS" sz="1800" i="1">
                            <a:latin typeface="Cambria Math"/>
                          </a:rPr>
                          <m:t>𝜃</m:t>
                        </m:r>
                        <m:r>
                          <a:rPr lang="sr-Cyrl-RS" sz="1800" i="1">
                            <a:latin typeface="Cambria Math"/>
                          </a:rPr>
                          <m:t>,</m:t>
                        </m:r>
                        <m:r>
                          <a:rPr lang="sr-Cyrl-RS" sz="1800" i="1">
                            <a:latin typeface="Cambria Math"/>
                          </a:rPr>
                          <m:t>𝜙</m:t>
                        </m:r>
                      </m:e>
                    </m:d>
                  </m:oMath>
                </a14:m>
                <a:r>
                  <a:rPr lang="sr-Cyrl-RS" sz="1800" dirty="0">
                    <a:latin typeface="Arial" pitchFamily="34" charset="0"/>
                    <a:cs typeface="Arial" pitchFamily="34" charset="0"/>
                  </a:rPr>
                  <a:t> </a:t>
                </a:r>
                <a:r>
                  <a:rPr lang="sr-Latn-RS" sz="1800" dirty="0" smtClean="0">
                    <a:latin typeface="Arial" pitchFamily="34" charset="0"/>
                    <a:cs typeface="Arial" pitchFamily="34" charset="0"/>
                  </a:rPr>
                  <a:t>efektivna površina detektora </a:t>
                </a:r>
              </a:p>
              <a:p>
                <a:pPr marL="0" indent="0">
                  <a:buNone/>
                </a:pPr>
                <a:r>
                  <a:rPr lang="sr-Cyrl-RS" sz="1800" dirty="0" smtClean="0">
                    <a:latin typeface="Arial" pitchFamily="34" charset="0"/>
                    <a:cs typeface="Arial" pitchFamily="34" charset="0"/>
                  </a:rPr>
                  <a:t>	 </a:t>
                </a:r>
                <a14:m>
                  <m:oMath xmlns:m="http://schemas.openxmlformats.org/officeDocument/2006/math">
                    <m:sSub>
                      <m:sSubPr>
                        <m:ctrlPr>
                          <a:rPr lang="sr-Latn-RS" sz="1800" i="1">
                            <a:latin typeface="Cambria Math"/>
                          </a:rPr>
                        </m:ctrlPr>
                      </m:sSubPr>
                      <m:e>
                        <m:r>
                          <m:rPr>
                            <m:sty m:val="p"/>
                          </m:rPr>
                          <a:rPr lang="sr-Cyrl-RS" sz="1800">
                            <a:latin typeface="Cambria Math"/>
                          </a:rPr>
                          <m:t>Φ</m:t>
                        </m:r>
                      </m:e>
                      <m:sub>
                        <m:r>
                          <a:rPr lang="sr-Cyrl-RS" sz="1800" i="1">
                            <a:latin typeface="Cambria Math"/>
                          </a:rPr>
                          <m:t>𝑖</m:t>
                        </m:r>
                        <m:r>
                          <a:rPr lang="sr-Cyrl-RS" sz="1800" i="1">
                            <a:latin typeface="Cambria Math"/>
                          </a:rPr>
                          <m:t>,</m:t>
                        </m:r>
                        <m:r>
                          <a:rPr lang="sr-Cyrl-RS" sz="1800" i="1">
                            <a:latin typeface="Cambria Math"/>
                          </a:rPr>
                          <m:t>𝜇</m:t>
                        </m:r>
                      </m:sub>
                    </m:sSub>
                    <m:d>
                      <m:dPr>
                        <m:ctrlPr>
                          <a:rPr lang="sr-Latn-RS" sz="1800" i="1">
                            <a:latin typeface="Cambria Math"/>
                          </a:rPr>
                        </m:ctrlPr>
                      </m:dPr>
                      <m:e>
                        <m:sSub>
                          <m:sSubPr>
                            <m:ctrlPr>
                              <a:rPr lang="sr-Latn-RS" sz="1800" i="1">
                                <a:latin typeface="Cambria Math"/>
                              </a:rPr>
                            </m:ctrlPr>
                          </m:sSubPr>
                          <m:e>
                            <m:r>
                              <a:rPr lang="sr-Cyrl-RS" sz="1800" i="1">
                                <a:latin typeface="Cambria Math"/>
                              </a:rPr>
                              <m:t>𝐸</m:t>
                            </m:r>
                          </m:e>
                          <m:sub>
                            <m:r>
                              <a:rPr lang="sr-Cyrl-RS" sz="1800" i="1">
                                <a:latin typeface="Cambria Math"/>
                              </a:rPr>
                              <m:t>𝑖</m:t>
                            </m:r>
                          </m:sub>
                        </m:sSub>
                        <m:r>
                          <a:rPr lang="sr-Cyrl-RS" sz="1800" i="1">
                            <a:latin typeface="Cambria Math"/>
                          </a:rPr>
                          <m:t>,</m:t>
                        </m:r>
                        <m:r>
                          <a:rPr lang="sr-Cyrl-RS" sz="1800" i="1">
                            <a:latin typeface="Cambria Math"/>
                          </a:rPr>
                          <m:t>h</m:t>
                        </m:r>
                        <m:r>
                          <a:rPr lang="sr-Cyrl-RS" sz="1800" i="1">
                            <a:latin typeface="Cambria Math"/>
                          </a:rPr>
                          <m:t>,</m:t>
                        </m:r>
                        <m:r>
                          <a:rPr lang="sr-Cyrl-RS" sz="1800" i="1">
                            <a:latin typeface="Cambria Math"/>
                          </a:rPr>
                          <m:t>𝐸</m:t>
                        </m:r>
                        <m:r>
                          <a:rPr lang="sr-Cyrl-RS" sz="1800" i="1">
                            <a:latin typeface="Cambria Math"/>
                          </a:rPr>
                          <m:t>,</m:t>
                        </m:r>
                        <m:r>
                          <a:rPr lang="sr-Cyrl-RS" sz="1800" i="1">
                            <a:latin typeface="Cambria Math"/>
                          </a:rPr>
                          <m:t>𝜃</m:t>
                        </m:r>
                        <m:r>
                          <a:rPr lang="sr-Cyrl-RS" sz="1800" i="1">
                            <a:latin typeface="Cambria Math"/>
                          </a:rPr>
                          <m:t>,</m:t>
                        </m:r>
                        <m:r>
                          <a:rPr lang="sr-Cyrl-RS" sz="1800" i="1">
                            <a:latin typeface="Cambria Math"/>
                          </a:rPr>
                          <m:t>𝜙</m:t>
                        </m:r>
                      </m:e>
                    </m:d>
                  </m:oMath>
                </a14:m>
                <a:r>
                  <a:rPr lang="sr-Cyrl-RS" sz="1800" dirty="0">
                    <a:latin typeface="Arial" pitchFamily="34" charset="0"/>
                    <a:cs typeface="Arial" pitchFamily="34" charset="0"/>
                  </a:rPr>
                  <a:t> </a:t>
                </a:r>
                <a:r>
                  <a:rPr lang="sr-Latn-RS" sz="1800" dirty="0" smtClean="0">
                    <a:latin typeface="Arial" pitchFamily="34" charset="0"/>
                    <a:cs typeface="Arial" pitchFamily="34" charset="0"/>
                  </a:rPr>
                  <a:t>je diferencijalni fluks miona po primarnoj čestici</a:t>
                </a:r>
                <a:r>
                  <a:rPr lang="sr-Cyrl-RS" sz="1800" dirty="0" smtClean="0">
                    <a:latin typeface="Arial" pitchFamily="34" charset="0"/>
                    <a:cs typeface="Arial" pitchFamily="34" charset="0"/>
                  </a:rPr>
                  <a:t> </a:t>
                </a:r>
                <a:r>
                  <a:rPr lang="sr-Latn-RS" sz="1800" i="1" dirty="0" smtClean="0">
                    <a:latin typeface="Arial" pitchFamily="34" charset="0"/>
                    <a:cs typeface="Arial" pitchFamily="34" charset="0"/>
                  </a:rPr>
                  <a:t>i</a:t>
                </a:r>
                <a:r>
                  <a:rPr lang="sr-Latn-RS" sz="1800" dirty="0" smtClean="0">
                    <a:latin typeface="Arial" pitchFamily="34" charset="0"/>
                    <a:cs typeface="Arial" pitchFamily="34" charset="0"/>
                  </a:rPr>
                  <a:t>  tipa sa 		energijom </a:t>
                </a:r>
                <a14:m>
                  <m:oMath xmlns:m="http://schemas.openxmlformats.org/officeDocument/2006/math">
                    <m:sSub>
                      <m:sSubPr>
                        <m:ctrlPr>
                          <a:rPr lang="sr-Latn-RS" sz="1800" i="1">
                            <a:latin typeface="Cambria Math"/>
                          </a:rPr>
                        </m:ctrlPr>
                      </m:sSubPr>
                      <m:e>
                        <m:r>
                          <a:rPr lang="sr-Cyrl-RS" sz="1800" i="1">
                            <a:latin typeface="Cambria Math"/>
                          </a:rPr>
                          <m:t>𝐸</m:t>
                        </m:r>
                      </m:e>
                      <m:sub>
                        <m:r>
                          <a:rPr lang="sr-Cyrl-RS" sz="1800" i="1">
                            <a:latin typeface="Cambria Math"/>
                          </a:rPr>
                          <m:t>𝑖</m:t>
                        </m:r>
                      </m:sub>
                    </m:sSub>
                  </m:oMath>
                </a14:m>
                <a:r>
                  <a:rPr lang="sr-Latn-RS" sz="1800" dirty="0">
                    <a:latin typeface="Arial" pitchFamily="34" charset="0"/>
                    <a:cs typeface="Arial" pitchFamily="34" charset="0"/>
                  </a:rPr>
                  <a:t>. </a:t>
                </a:r>
              </a:p>
              <a:p>
                <a:pPr marL="0" indent="0">
                  <a:buNone/>
                </a:pPr>
                <a:r>
                  <a:rPr lang="sr-Cyrl-RS" sz="1800" dirty="0" smtClean="0">
                    <a:latin typeface="Arial" pitchFamily="34" charset="0"/>
                    <a:cs typeface="Arial" pitchFamily="34" charset="0"/>
                  </a:rPr>
                  <a:t>	</a:t>
                </a:r>
              </a:p>
              <a:p>
                <a:pPr marL="0" indent="0">
                  <a:buNone/>
                </a:pPr>
                <a:r>
                  <a:rPr lang="sr-Cyrl-RS" sz="1800" dirty="0">
                    <a:latin typeface="Arial" pitchFamily="34" charset="0"/>
                    <a:cs typeface="Arial" pitchFamily="34" charset="0"/>
                  </a:rPr>
                  <a:t>	</a:t>
                </a:r>
                <a14:m>
                  <m:oMath xmlns:m="http://schemas.openxmlformats.org/officeDocument/2006/math">
                    <m:sSub>
                      <m:sSubPr>
                        <m:ctrlPr>
                          <a:rPr lang="sr-Latn-RS" sz="1800" i="1">
                            <a:latin typeface="Cambria Math"/>
                          </a:rPr>
                        </m:ctrlPr>
                      </m:sSubPr>
                      <m:e>
                        <m:r>
                          <a:rPr lang="sr-Cyrl-CS" sz="1800" i="1">
                            <a:latin typeface="Cambria Math"/>
                          </a:rPr>
                          <m:t>𝑊</m:t>
                        </m:r>
                      </m:e>
                      <m:sub>
                        <m:r>
                          <a:rPr lang="sr-Cyrl-CS" sz="1800" i="1">
                            <a:latin typeface="Cambria Math"/>
                          </a:rPr>
                          <m:t>𝑡</m:t>
                        </m:r>
                      </m:sub>
                    </m:sSub>
                    <m:r>
                      <a:rPr lang="sr-Cyrl-CS" sz="1800" i="1">
                        <a:latin typeface="Cambria Math"/>
                      </a:rPr>
                      <m:t> </m:t>
                    </m:r>
                    <m:d>
                      <m:dPr>
                        <m:ctrlPr>
                          <a:rPr lang="sr-Latn-RS" sz="1800" i="1">
                            <a:latin typeface="Cambria Math"/>
                          </a:rPr>
                        </m:ctrlPr>
                      </m:dPr>
                      <m:e>
                        <m:r>
                          <a:rPr lang="sr-Cyrl-CS" sz="1800" i="1">
                            <a:latin typeface="Cambria Math"/>
                          </a:rPr>
                          <m:t> </m:t>
                        </m:r>
                        <m:r>
                          <a:rPr lang="sr-Cyrl-CS" sz="1800" i="1">
                            <a:latin typeface="Cambria Math"/>
                          </a:rPr>
                          <m:t>𝐸</m:t>
                        </m:r>
                        <m:r>
                          <a:rPr lang="sr-Cyrl-CS" sz="1800" i="1">
                            <a:latin typeface="Cambria Math"/>
                          </a:rPr>
                          <m:t>,</m:t>
                        </m:r>
                        <m:r>
                          <a:rPr lang="sr-Cyrl-CS" sz="1800" i="1">
                            <a:latin typeface="Cambria Math"/>
                          </a:rPr>
                          <m:t>h</m:t>
                        </m:r>
                        <m:r>
                          <a:rPr lang="sr-Cyrl-CS" sz="1800" i="1">
                            <a:latin typeface="Cambria Math"/>
                          </a:rPr>
                          <m:t>,</m:t>
                        </m:r>
                        <m:r>
                          <a:rPr lang="sr-Cyrl-CS" sz="1800" i="1">
                            <a:latin typeface="Cambria Math"/>
                          </a:rPr>
                          <m:t>𝑡</m:t>
                        </m:r>
                      </m:e>
                    </m:d>
                  </m:oMath>
                </a14:m>
                <a:r>
                  <a:rPr lang="sr-Cyrl-CS" sz="1800" dirty="0">
                    <a:latin typeface="Arial" pitchFamily="34" charset="0"/>
                    <a:cs typeface="Arial" pitchFamily="34" charset="0"/>
                  </a:rPr>
                  <a:t> </a:t>
                </a:r>
                <a:r>
                  <a:rPr lang="sr-Latn-RS" sz="1800" dirty="0" smtClean="0">
                    <a:latin typeface="Arial" pitchFamily="34" charset="0"/>
                    <a:cs typeface="Arial" pitchFamily="34" charset="0"/>
                  </a:rPr>
                  <a:t>je diferencijalna </a:t>
                </a:r>
                <a:r>
                  <a:rPr lang="sr-Latn-RS" sz="1800" b="1" dirty="0" smtClean="0">
                    <a:latin typeface="Arial" pitchFamily="34" charset="0"/>
                    <a:cs typeface="Arial" pitchFamily="34" charset="0"/>
                  </a:rPr>
                  <a:t>funkcija odziva</a:t>
                </a:r>
                <a:endParaRPr lang="sr-Cyrl-CS" sz="1800" b="1" dirty="0" smtClean="0">
                  <a:latin typeface="Arial" pitchFamily="34" charset="0"/>
                  <a:cs typeface="Arial" pitchFamily="34" charset="0"/>
                </a:endParaRPr>
              </a:p>
              <a:p>
                <a:endParaRPr lang="sr-Cyrl-CS" sz="1800" dirty="0">
                  <a:latin typeface="Arial" pitchFamily="34" charset="0"/>
                  <a:cs typeface="Arial" pitchFamily="34" charset="0"/>
                </a:endParaRPr>
              </a:p>
              <a:p>
                <a:r>
                  <a:rPr lang="sr-Latn-RS" sz="1800" dirty="0" smtClean="0">
                    <a:latin typeface="Arial" pitchFamily="34" charset="0"/>
                    <a:cs typeface="Arial" pitchFamily="34" charset="0"/>
                  </a:rPr>
                  <a:t>Metod parametrizacije, teorijski metod ili uz pomoć simulacije se određuje</a:t>
                </a:r>
              </a:p>
              <a:p>
                <a:pPr marL="457200" lvl="1" indent="0">
                  <a:buNone/>
                </a:pPr>
                <a:endParaRPr lang="sr-Latn-RS" sz="1800" dirty="0" smtClean="0">
                  <a:latin typeface="Arial" pitchFamily="34" charset="0"/>
                  <a:cs typeface="Arial"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1124744"/>
                <a:ext cx="8820472" cy="7206766"/>
              </a:xfrm>
              <a:blipFill rotWithShape="1">
                <a:blip r:embed="rId2"/>
                <a:stretch>
                  <a:fillRect l="-415"/>
                </a:stretch>
              </a:blipFill>
            </p:spPr>
            <p:txBody>
              <a:bodyPr/>
              <a:lstStyle/>
              <a:p>
                <a:r>
                  <a:rPr lang="sr-Latn-RS">
                    <a:noFill/>
                  </a:rPr>
                  <a:t> </a:t>
                </a:r>
              </a:p>
            </p:txBody>
          </p:sp>
        </mc:Fallback>
      </mc:AlternateContent>
      <p:sp>
        <p:nvSpPr>
          <p:cNvPr id="4" name="Slide Number Placeholder 3"/>
          <p:cNvSpPr>
            <a:spLocks noGrp="1"/>
          </p:cNvSpPr>
          <p:nvPr>
            <p:ph type="sldNum" sz="quarter" idx="12"/>
          </p:nvPr>
        </p:nvSpPr>
        <p:spPr/>
        <p:txBody>
          <a:bodyPr/>
          <a:lstStyle/>
          <a:p>
            <a:fld id="{7AFA3E77-31F2-49FE-823D-927AAA83CBF0}" type="slidenum">
              <a:rPr lang="sr-Latn-RS" smtClean="0"/>
              <a:t>43</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19334436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noAutofit/>
          </a:bodyPr>
          <a:lstStyle/>
          <a:p>
            <a:pPr algn="l"/>
            <a:r>
              <a:rPr lang="sr-Latn-RS" sz="2800" dirty="0" smtClean="0">
                <a:solidFill>
                  <a:schemeClr val="tx2">
                    <a:lumMod val="60000"/>
                    <a:lumOff val="40000"/>
                  </a:schemeClr>
                </a:solidFill>
                <a:latin typeface="Arial" pitchFamily="34" charset="0"/>
                <a:cs typeface="Arial" pitchFamily="34" charset="0"/>
              </a:rPr>
              <a:t>Low</a:t>
            </a:r>
            <a:r>
              <a:rPr lang="en-US" sz="2800" dirty="0" smtClean="0">
                <a:solidFill>
                  <a:schemeClr val="tx2">
                    <a:lumMod val="60000"/>
                    <a:lumOff val="40000"/>
                  </a:schemeClr>
                </a:solidFill>
                <a:latin typeface="Arial" pitchFamily="34" charset="0"/>
                <a:cs typeface="Arial" pitchFamily="34" charset="0"/>
              </a:rPr>
              <a:t>-background </a:t>
            </a:r>
            <a:r>
              <a:rPr lang="sr-Latn-RS" sz="2800" dirty="0" smtClean="0">
                <a:solidFill>
                  <a:schemeClr val="tx2">
                    <a:lumMod val="60000"/>
                    <a:lumOff val="40000"/>
                  </a:schemeClr>
                </a:solidFill>
                <a:latin typeface="Arial" pitchFamily="34" charset="0"/>
                <a:cs typeface="Arial" pitchFamily="34" charset="0"/>
              </a:rPr>
              <a:t>laboratory for nuclear physics</a:t>
            </a:r>
            <a:br>
              <a:rPr lang="sr-Latn-RS" sz="2800" dirty="0" smtClean="0">
                <a:solidFill>
                  <a:schemeClr val="tx2">
                    <a:lumMod val="60000"/>
                    <a:lumOff val="40000"/>
                  </a:schemeClr>
                </a:solidFill>
                <a:latin typeface="Arial" pitchFamily="34" charset="0"/>
                <a:cs typeface="Arial" pitchFamily="34" charset="0"/>
              </a:rPr>
            </a:br>
            <a:r>
              <a:rPr lang="sr-Latn-RS" sz="1600" dirty="0" smtClean="0">
                <a:solidFill>
                  <a:srgbClr val="FFC000"/>
                </a:solidFill>
                <a:latin typeface="Arial" pitchFamily="34" charset="0"/>
                <a:cs typeface="Arial" pitchFamily="34" charset="0"/>
              </a:rPr>
              <a:t>Past activities</a:t>
            </a:r>
            <a:endParaRPr lang="sr-Latn-RS" sz="1600" dirty="0">
              <a:solidFill>
                <a:srgbClr val="FFC000"/>
              </a:solidFill>
              <a:latin typeface="Arial" pitchFamily="34" charset="0"/>
              <a:cs typeface="Arial" pitchFamily="34" charset="0"/>
            </a:endParaRPr>
          </a:p>
        </p:txBody>
      </p:sp>
      <p:sp>
        <p:nvSpPr>
          <p:cNvPr id="3" name="Content Placeholder 2"/>
          <p:cNvSpPr>
            <a:spLocks noGrp="1"/>
          </p:cNvSpPr>
          <p:nvPr>
            <p:ph idx="1"/>
          </p:nvPr>
        </p:nvSpPr>
        <p:spPr>
          <a:xfrm>
            <a:off x="395536" y="700625"/>
            <a:ext cx="5688632" cy="4356484"/>
          </a:xfrm>
        </p:spPr>
        <p:txBody>
          <a:bodyPr>
            <a:noAutofit/>
          </a:bodyPr>
          <a:lstStyle/>
          <a:p>
            <a:pPr marL="0" lvl="1" indent="0" algn="just">
              <a:buNone/>
            </a:pPr>
            <a:endParaRPr lang="sr-Latn-RS" sz="1800" dirty="0">
              <a:solidFill>
                <a:schemeClr val="tx1">
                  <a:lumMod val="85000"/>
                  <a:lumOff val="15000"/>
                </a:schemeClr>
              </a:solidFill>
              <a:latin typeface="Arial" pitchFamily="34" charset="0"/>
              <a:cs typeface="Arial" pitchFamily="34" charset="0"/>
            </a:endParaRPr>
          </a:p>
          <a:p>
            <a:pPr marL="342900" lvl="1" indent="-342900" algn="just">
              <a:buFont typeface="Arial" panose="020B0604020202020204" pitchFamily="34" charset="0"/>
              <a:buChar char="•"/>
            </a:pPr>
            <a:r>
              <a:rPr lang="sr-Latn-RS" sz="1800" dirty="0" smtClean="0">
                <a:solidFill>
                  <a:schemeClr val="tx1">
                    <a:lumMod val="85000"/>
                    <a:lumOff val="15000"/>
                  </a:schemeClr>
                </a:solidFill>
                <a:latin typeface="Arial" pitchFamily="34" charset="0"/>
                <a:cs typeface="Arial" pitchFamily="34" charset="0"/>
              </a:rPr>
              <a:t>Plasma focus device</a:t>
            </a:r>
          </a:p>
          <a:p>
            <a:pPr marL="742950" lvl="2" indent="-342900" algn="just"/>
            <a:r>
              <a:rPr lang="en-US" sz="1600" dirty="0">
                <a:solidFill>
                  <a:schemeClr val="tx1">
                    <a:lumMod val="85000"/>
                    <a:lumOff val="15000"/>
                  </a:schemeClr>
                </a:solidFill>
                <a:latin typeface="Arial" pitchFamily="34" charset="0"/>
                <a:cs typeface="Arial" pitchFamily="34" charset="0"/>
              </a:rPr>
              <a:t>The plasma focus experiment in Belgrade, Serbia started in the late eighties of the last century. Belgrade plasma focus device (BPFD) </a:t>
            </a:r>
            <a:r>
              <a:rPr lang="en-US" sz="1600" dirty="0" smtClean="0">
                <a:solidFill>
                  <a:schemeClr val="tx1">
                    <a:lumMod val="85000"/>
                    <a:lumOff val="15000"/>
                  </a:schemeClr>
                </a:solidFill>
                <a:latin typeface="Arial" pitchFamily="34" charset="0"/>
                <a:cs typeface="Arial" pitchFamily="34" charset="0"/>
              </a:rPr>
              <a:t>is </a:t>
            </a:r>
            <a:r>
              <a:rPr lang="sr-Latn-RS" sz="1600" dirty="0" smtClean="0">
                <a:solidFill>
                  <a:schemeClr val="tx1">
                    <a:lumMod val="85000"/>
                    <a:lumOff val="15000"/>
                  </a:schemeClr>
                </a:solidFill>
                <a:latin typeface="Arial" pitchFamily="34" charset="0"/>
                <a:cs typeface="Arial" pitchFamily="34" charset="0"/>
              </a:rPr>
              <a:t>a fusion machine </a:t>
            </a:r>
            <a:r>
              <a:rPr lang="en-US" sz="1600" dirty="0" smtClean="0">
                <a:solidFill>
                  <a:schemeClr val="tx1">
                    <a:lumMod val="85000"/>
                    <a:lumOff val="15000"/>
                  </a:schemeClr>
                </a:solidFill>
                <a:latin typeface="Arial" pitchFamily="34" charset="0"/>
                <a:cs typeface="Arial" pitchFamily="34" charset="0"/>
              </a:rPr>
              <a:t>intended </a:t>
            </a:r>
            <a:r>
              <a:rPr lang="en-US" sz="1600" dirty="0">
                <a:solidFill>
                  <a:schemeClr val="tx1">
                    <a:lumMod val="85000"/>
                    <a:lumOff val="15000"/>
                  </a:schemeClr>
                </a:solidFill>
                <a:latin typeface="Arial" pitchFamily="34" charset="0"/>
                <a:cs typeface="Arial" pitchFamily="34" charset="0"/>
              </a:rPr>
              <a:t>to operate as optimized neutron source or hard X-ray </a:t>
            </a:r>
            <a:r>
              <a:rPr lang="en-US" sz="1600" dirty="0" smtClean="0">
                <a:solidFill>
                  <a:schemeClr val="tx1">
                    <a:lumMod val="85000"/>
                    <a:lumOff val="15000"/>
                  </a:schemeClr>
                </a:solidFill>
                <a:latin typeface="Arial" pitchFamily="34" charset="0"/>
                <a:cs typeface="Arial" pitchFamily="34" charset="0"/>
              </a:rPr>
              <a:t>source</a:t>
            </a:r>
            <a:r>
              <a:rPr lang="sr-Latn-RS" sz="1600" dirty="0" smtClean="0">
                <a:solidFill>
                  <a:schemeClr val="tx1">
                    <a:lumMod val="85000"/>
                    <a:lumOff val="15000"/>
                  </a:schemeClr>
                </a:solidFill>
                <a:latin typeface="Arial" pitchFamily="34" charset="0"/>
                <a:cs typeface="Arial" pitchFamily="34" charset="0"/>
              </a:rPr>
              <a:t> and </a:t>
            </a:r>
            <a:r>
              <a:rPr lang="en-US" sz="1600" dirty="0" smtClean="0">
                <a:solidFill>
                  <a:schemeClr val="tx1">
                    <a:lumMod val="85000"/>
                    <a:lumOff val="15000"/>
                  </a:schemeClr>
                </a:solidFill>
                <a:latin typeface="Arial" pitchFamily="34" charset="0"/>
                <a:cs typeface="Arial" pitchFamily="34" charset="0"/>
              </a:rPr>
              <a:t>can </a:t>
            </a:r>
            <a:r>
              <a:rPr lang="en-US" sz="1600" dirty="0">
                <a:solidFill>
                  <a:schemeClr val="tx1">
                    <a:lumMod val="85000"/>
                    <a:lumOff val="15000"/>
                  </a:schemeClr>
                </a:solidFill>
                <a:latin typeface="Arial" pitchFamily="34" charset="0"/>
                <a:cs typeface="Arial" pitchFamily="34" charset="0"/>
              </a:rPr>
              <a:t>be used for neutron activation or production of short-living radioisotopes. These radioisotopes will have very low activity which can be analyzed in the underground Low-Background Laboratory for Nuclear </a:t>
            </a:r>
            <a:r>
              <a:rPr lang="en-US" sz="1600" dirty="0" smtClean="0">
                <a:solidFill>
                  <a:schemeClr val="tx1">
                    <a:lumMod val="85000"/>
                    <a:lumOff val="15000"/>
                  </a:schemeClr>
                </a:solidFill>
                <a:latin typeface="Arial" pitchFamily="34" charset="0"/>
                <a:cs typeface="Arial" pitchFamily="34" charset="0"/>
              </a:rPr>
              <a:t>Physics. </a:t>
            </a:r>
            <a:r>
              <a:rPr lang="en-US" sz="1600" dirty="0">
                <a:solidFill>
                  <a:schemeClr val="tx1">
                    <a:lumMod val="85000"/>
                    <a:lumOff val="15000"/>
                  </a:schemeClr>
                </a:solidFill>
                <a:latin typeface="Arial" pitchFamily="34" charset="0"/>
                <a:cs typeface="Arial" pitchFamily="34" charset="0"/>
              </a:rPr>
              <a:t>Also, we compared the obtained experimental data (neutron yield, total current waveform, working gas pressure) with the </a:t>
            </a:r>
            <a:r>
              <a:rPr lang="en-US" sz="1600" dirty="0" smtClean="0">
                <a:solidFill>
                  <a:schemeClr val="tx1">
                    <a:lumMod val="85000"/>
                    <a:lumOff val="15000"/>
                  </a:schemeClr>
                </a:solidFill>
                <a:latin typeface="Arial" pitchFamily="34" charset="0"/>
                <a:cs typeface="Arial" pitchFamily="34" charset="0"/>
              </a:rPr>
              <a:t>numerical </a:t>
            </a:r>
            <a:r>
              <a:rPr lang="en-US" sz="1600" dirty="0">
                <a:solidFill>
                  <a:schemeClr val="tx1">
                    <a:lumMod val="85000"/>
                    <a:lumOff val="15000"/>
                  </a:schemeClr>
                </a:solidFill>
                <a:latin typeface="Arial" pitchFamily="34" charset="0"/>
                <a:cs typeface="Arial" pitchFamily="34" charset="0"/>
              </a:rPr>
              <a:t>simulation code (The Lee model code) to test our plasma focus machine. Comparison between neutron yield from our experimental data and neutron scaling laws and neutron yields derived from computation using the Lee Model code shows good matching, but for better verification of the code, more experimental data are needed.</a:t>
            </a:r>
            <a:endParaRPr lang="sr-Latn-RS" sz="1600" dirty="0" smtClean="0">
              <a:solidFill>
                <a:schemeClr val="tx1">
                  <a:lumMod val="85000"/>
                  <a:lumOff val="15000"/>
                </a:schemeClr>
              </a:solidFill>
              <a:latin typeface="Arial" pitchFamily="34" charset="0"/>
              <a:cs typeface="Arial" pitchFamily="34" charset="0"/>
            </a:endParaRPr>
          </a:p>
          <a:p>
            <a:pPr marL="0" lvl="1" indent="0" algn="just">
              <a:buNone/>
            </a:pPr>
            <a:endParaRPr lang="en-US" sz="1800" dirty="0">
              <a:solidFill>
                <a:schemeClr val="tx1">
                  <a:lumMod val="85000"/>
                  <a:lumOff val="15000"/>
                </a:schemeClr>
              </a:solidFill>
              <a:latin typeface="Arial" pitchFamily="34" charset="0"/>
              <a:cs typeface="Arial" pitchFamily="34" charset="0"/>
            </a:endParaRPr>
          </a:p>
          <a:p>
            <a:pPr marL="342900" lvl="1" indent="-342900" algn="just">
              <a:buFont typeface="Arial" panose="020B0604020202020204" pitchFamily="34" charset="0"/>
              <a:buChar char="•"/>
            </a:pPr>
            <a:endParaRPr lang="sr-Cyrl-RS" sz="1800" dirty="0" smtClean="0">
              <a:solidFill>
                <a:schemeClr val="tx1">
                  <a:lumMod val="85000"/>
                  <a:lumOff val="1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AFA3E77-31F2-49FE-823D-927AAA83CBF0}" type="slidenum">
              <a:rPr lang="sr-Latn-RS" smtClean="0"/>
              <a:t>44</a:t>
            </a:fld>
            <a:endParaRPr lang="sr-Latn-R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417" y="404664"/>
            <a:ext cx="2726648" cy="367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3417" y="4078313"/>
            <a:ext cx="2726648" cy="180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5004836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44624"/>
            <a:ext cx="4896544" cy="576064"/>
          </a:xfrm>
        </p:spPr>
        <p:txBody>
          <a:bodyPr>
            <a:normAutofit/>
          </a:bodyPr>
          <a:lstStyle/>
          <a:p>
            <a:r>
              <a:rPr lang="sr-Cyrl-RS" sz="2500" dirty="0" smtClean="0">
                <a:solidFill>
                  <a:schemeClr val="tx2"/>
                </a:solidFill>
              </a:rPr>
              <a:t>Експерименталн</a:t>
            </a:r>
            <a:r>
              <a:rPr lang="sr-Latn-RS" sz="2500" dirty="0" smtClean="0">
                <a:solidFill>
                  <a:schemeClr val="tx2"/>
                </a:solidFill>
              </a:rPr>
              <a:t>e</a:t>
            </a:r>
            <a:r>
              <a:rPr lang="sr-Cyrl-RS" sz="2500" dirty="0" smtClean="0">
                <a:solidFill>
                  <a:schemeClr val="tx2"/>
                </a:solidFill>
              </a:rPr>
              <a:t> поставк</a:t>
            </a:r>
            <a:r>
              <a:rPr lang="sr-Latn-RS" sz="2500" dirty="0" smtClean="0">
                <a:solidFill>
                  <a:schemeClr val="tx2"/>
                </a:solidFill>
              </a:rPr>
              <a:t>e</a:t>
            </a:r>
            <a:endParaRPr lang="sr-Latn-RS" sz="2500" dirty="0">
              <a:solidFill>
                <a:schemeClr val="tx2"/>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504" y="620688"/>
                <a:ext cx="4608512" cy="1900808"/>
              </a:xfrm>
            </p:spPr>
            <p:txBody>
              <a:bodyPr>
                <a:normAutofit fontScale="25000" lnSpcReduction="20000"/>
              </a:bodyPr>
              <a:lstStyle/>
              <a:p>
                <a:r>
                  <a:rPr lang="en-US" sz="4800" dirty="0" smtClean="0">
                    <a:latin typeface="Arial" panose="020B0604020202020204" pitchFamily="34" charset="0"/>
                    <a:cs typeface="Arial" panose="020B0604020202020204" pitchFamily="34" charset="0"/>
                  </a:rPr>
                  <a:t>First </a:t>
                </a:r>
                <a:r>
                  <a:rPr lang="en-US" sz="4800" dirty="0">
                    <a:latin typeface="Arial" panose="020B0604020202020204" pitchFamily="34" charset="0"/>
                    <a:cs typeface="Arial" panose="020B0604020202020204" pitchFamily="34" charset="0"/>
                  </a:rPr>
                  <a:t>one was to extend the sensitivity </a:t>
                </a:r>
                <a:r>
                  <a:rPr lang="en-US" sz="4800" dirty="0" smtClean="0">
                    <a:latin typeface="Arial" panose="020B0604020202020204" pitchFamily="34" charset="0"/>
                    <a:cs typeface="Arial" panose="020B0604020202020204" pitchFamily="34" charset="0"/>
                  </a:rPr>
                  <a:t>to</a:t>
                </a:r>
                <a:r>
                  <a:rPr lang="sr-Latn-RS" sz="4800" dirty="0" smtClean="0">
                    <a:latin typeface="Arial" panose="020B0604020202020204" pitchFamily="34" charset="0"/>
                    <a:cs typeface="Arial" panose="020B0604020202020204" pitchFamily="34" charset="0"/>
                  </a:rPr>
                  <a:t> </a:t>
                </a:r>
                <a:r>
                  <a:rPr lang="en-US" sz="4800" dirty="0" smtClean="0">
                    <a:latin typeface="Arial" panose="020B0604020202020204" pitchFamily="34" charset="0"/>
                    <a:cs typeface="Arial" panose="020B0604020202020204" pitchFamily="34" charset="0"/>
                  </a:rPr>
                  <a:t>94 </a:t>
                </a:r>
                <a:r>
                  <a:rPr lang="en-US" sz="4800" dirty="0">
                    <a:latin typeface="Arial" panose="020B0604020202020204" pitchFamily="34" charset="0"/>
                    <a:cs typeface="Arial" panose="020B0604020202020204" pitchFamily="34" charset="0"/>
                  </a:rPr>
                  <a:t>higher energies with detection of multi-muon events underground. An array </a:t>
                </a:r>
                <a:r>
                  <a:rPr lang="en-US" sz="4800" dirty="0" smtClean="0">
                    <a:latin typeface="Arial" panose="020B0604020202020204" pitchFamily="34" charset="0"/>
                    <a:cs typeface="Arial" panose="020B0604020202020204" pitchFamily="34" charset="0"/>
                  </a:rPr>
                  <a:t>of</a:t>
                </a:r>
                <a:r>
                  <a:rPr lang="sr-Latn-RS" sz="4800" dirty="0" smtClean="0">
                    <a:latin typeface="Arial" panose="020B0604020202020204" pitchFamily="34" charset="0"/>
                    <a:cs typeface="Arial" panose="020B0604020202020204" pitchFamily="34" charset="0"/>
                  </a:rPr>
                  <a:t> </a:t>
                </a:r>
                <a:r>
                  <a:rPr lang="en-US" sz="4800" dirty="0" smtClean="0">
                    <a:latin typeface="Arial" panose="020B0604020202020204" pitchFamily="34" charset="0"/>
                    <a:cs typeface="Arial" panose="020B0604020202020204" pitchFamily="34" charset="0"/>
                  </a:rPr>
                  <a:t>horizontally </a:t>
                </a:r>
                <a:r>
                  <a:rPr lang="en-US" sz="4800" dirty="0">
                    <a:latin typeface="Arial" panose="020B0604020202020204" pitchFamily="34" charset="0"/>
                    <a:cs typeface="Arial" panose="020B0604020202020204" pitchFamily="34" charset="0"/>
                  </a:rPr>
                  <a:t>oriented muon detectors ought to be placed in the UL. </a:t>
                </a:r>
                <a:r>
                  <a:rPr lang="en-US" sz="4800" dirty="0" smtClean="0">
                    <a:latin typeface="Arial" panose="020B0604020202020204" pitchFamily="34" charset="0"/>
                    <a:cs typeface="Arial" panose="020B0604020202020204" pitchFamily="34" charset="0"/>
                  </a:rPr>
                  <a:t>Simultaneous </a:t>
                </a:r>
                <a:r>
                  <a:rPr lang="en-US" sz="4800" dirty="0">
                    <a:latin typeface="Arial" panose="020B0604020202020204" pitchFamily="34" charset="0"/>
                    <a:cs typeface="Arial" panose="020B0604020202020204" pitchFamily="34" charset="0"/>
                  </a:rPr>
                  <a:t>triggering of more than one detector is an indication of a multi-muon </a:t>
                </a:r>
                <a:r>
                  <a:rPr lang="en-US" sz="4800" dirty="0" smtClean="0">
                    <a:latin typeface="Arial" panose="020B0604020202020204" pitchFamily="34" charset="0"/>
                    <a:cs typeface="Arial" panose="020B0604020202020204" pitchFamily="34" charset="0"/>
                  </a:rPr>
                  <a:t>event.</a:t>
                </a:r>
                <a:endParaRPr lang="sr-Latn-RS" sz="4800" dirty="0" smtClean="0">
                  <a:latin typeface="Arial" panose="020B0604020202020204" pitchFamily="34" charset="0"/>
                  <a:cs typeface="Arial" panose="020B0604020202020204" pitchFamily="34" charset="0"/>
                </a:endParaRPr>
              </a:p>
              <a:p>
                <a:r>
                  <a:rPr lang="en-US" sz="4800" dirty="0" smtClean="0">
                    <a:latin typeface="Arial" panose="020B0604020202020204" pitchFamily="34" charset="0"/>
                    <a:cs typeface="Arial" panose="020B0604020202020204" pitchFamily="34" charset="0"/>
                  </a:rPr>
                  <a:t>The </a:t>
                </a:r>
                <a:r>
                  <a:rPr lang="en-US" sz="4800" dirty="0">
                    <a:latin typeface="Arial" panose="020B0604020202020204" pitchFamily="34" charset="0"/>
                    <a:cs typeface="Arial" panose="020B0604020202020204" pitchFamily="34" charset="0"/>
                  </a:rPr>
                  <a:t>idea was exploited in the EMMA underground </a:t>
                </a:r>
                <a:r>
                  <a:rPr lang="en-US" sz="4800" dirty="0" smtClean="0">
                    <a:latin typeface="Arial" panose="020B0604020202020204" pitchFamily="34" charset="0"/>
                    <a:cs typeface="Arial" panose="020B0604020202020204" pitchFamily="34" charset="0"/>
                  </a:rPr>
                  <a:t>array</a:t>
                </a:r>
                <a:r>
                  <a:rPr lang="sr-Latn-RS" sz="4800" dirty="0" smtClean="0">
                    <a:latin typeface="Arial" panose="020B0604020202020204" pitchFamily="34" charset="0"/>
                    <a:cs typeface="Arial" panose="020B0604020202020204" pitchFamily="34" charset="0"/>
                  </a:rPr>
                  <a:t> </a:t>
                </a:r>
                <a:r>
                  <a:rPr lang="en-US" sz="4800" dirty="0" smtClean="0">
                    <a:latin typeface="Arial" panose="020B0604020202020204" pitchFamily="34" charset="0"/>
                    <a:cs typeface="Arial" panose="020B0604020202020204" pitchFamily="34" charset="0"/>
                  </a:rPr>
                  <a:t> located </a:t>
                </a:r>
                <a:r>
                  <a:rPr lang="en-US" sz="4800" dirty="0">
                    <a:latin typeface="Arial" panose="020B0604020202020204" pitchFamily="34" charset="0"/>
                    <a:cs typeface="Arial" panose="020B0604020202020204" pitchFamily="34" charset="0"/>
                  </a:rPr>
                  <a:t>at </a:t>
                </a:r>
                <a:r>
                  <a:rPr lang="en-US" sz="4800" dirty="0" smtClean="0">
                    <a:latin typeface="Arial" panose="020B0604020202020204" pitchFamily="34" charset="0"/>
                    <a:cs typeface="Arial" panose="020B0604020202020204" pitchFamily="34" charset="0"/>
                  </a:rPr>
                  <a:t>the</a:t>
                </a:r>
                <a:r>
                  <a:rPr lang="sr-Latn-RS" sz="4800" dirty="0" smtClean="0">
                    <a:latin typeface="Arial" panose="020B0604020202020204" pitchFamily="34" charset="0"/>
                    <a:cs typeface="Arial" panose="020B0604020202020204" pitchFamily="34" charset="0"/>
                  </a:rPr>
                  <a:t> </a:t>
                </a:r>
                <a:r>
                  <a:rPr lang="en-US" sz="4800" dirty="0" smtClean="0">
                    <a:latin typeface="Arial" panose="020B0604020202020204" pitchFamily="34" charset="0"/>
                    <a:cs typeface="Arial" panose="020B0604020202020204" pitchFamily="34" charset="0"/>
                  </a:rPr>
                  <a:t>deeper </a:t>
                </a:r>
                <a:r>
                  <a:rPr lang="en-US" sz="4800" dirty="0">
                    <a:latin typeface="Arial" panose="020B0604020202020204" pitchFamily="34" charset="0"/>
                    <a:cs typeface="Arial" panose="020B0604020202020204" pitchFamily="34" charset="0"/>
                  </a:rPr>
                  <a:t>underground laboratory in </a:t>
                </a:r>
                <a:r>
                  <a:rPr lang="en-US" sz="4800" dirty="0" err="1">
                    <a:latin typeface="Arial" panose="020B0604020202020204" pitchFamily="34" charset="0"/>
                    <a:cs typeface="Arial" panose="020B0604020202020204" pitchFamily="34" charset="0"/>
                  </a:rPr>
                  <a:t>Pyhasalmi</a:t>
                </a:r>
                <a:r>
                  <a:rPr lang="en-US" sz="4800" dirty="0">
                    <a:latin typeface="Arial" panose="020B0604020202020204" pitchFamily="34" charset="0"/>
                    <a:cs typeface="Arial" panose="020B0604020202020204" pitchFamily="34" charset="0"/>
                  </a:rPr>
                  <a:t> mine, Finland, with the </a:t>
                </a:r>
                <a:r>
                  <a:rPr lang="en-US" sz="4800" dirty="0" smtClean="0">
                    <a:latin typeface="Arial" panose="020B0604020202020204" pitchFamily="34" charset="0"/>
                    <a:cs typeface="Arial" panose="020B0604020202020204" pitchFamily="34" charset="0"/>
                  </a:rPr>
                  <a:t>intention</a:t>
                </a:r>
                <a:r>
                  <a:rPr lang="sr-Latn-RS" sz="4800" dirty="0" smtClean="0">
                    <a:latin typeface="Arial" panose="020B0604020202020204" pitchFamily="34" charset="0"/>
                    <a:cs typeface="Arial" panose="020B0604020202020204" pitchFamily="34" charset="0"/>
                  </a:rPr>
                  <a:t> t</a:t>
                </a:r>
                <a:r>
                  <a:rPr lang="en-US" sz="4800" dirty="0" smtClean="0">
                    <a:latin typeface="Arial" panose="020B0604020202020204" pitchFamily="34" charset="0"/>
                    <a:cs typeface="Arial" panose="020B0604020202020204" pitchFamily="34" charset="0"/>
                  </a:rPr>
                  <a:t>o </a:t>
                </a:r>
                <a:r>
                  <a:rPr lang="en-US" sz="4800" dirty="0">
                    <a:latin typeface="Arial" panose="020B0604020202020204" pitchFamily="34" charset="0"/>
                    <a:cs typeface="Arial" panose="020B0604020202020204" pitchFamily="34" charset="0"/>
                  </a:rPr>
                  <a:t>reach energies in the so called knee region. </a:t>
                </a:r>
                <a:endParaRPr lang="sr-Latn-RS" sz="4800" dirty="0" smtClean="0">
                  <a:latin typeface="Arial" panose="020B0604020202020204" pitchFamily="34" charset="0"/>
                  <a:cs typeface="Arial" panose="020B0604020202020204" pitchFamily="34" charset="0"/>
                </a:endParaRPr>
              </a:p>
              <a:p>
                <a:r>
                  <a:rPr lang="en-US" sz="4800" dirty="0" smtClean="0">
                    <a:latin typeface="Arial" panose="020B0604020202020204" pitchFamily="34" charset="0"/>
                    <a:cs typeface="Arial" panose="020B0604020202020204" pitchFamily="34" charset="0"/>
                  </a:rPr>
                  <a:t>For </a:t>
                </a:r>
                <a:r>
                  <a:rPr lang="en-US" sz="4800" dirty="0">
                    <a:latin typeface="Arial" panose="020B0604020202020204" pitchFamily="34" charset="0"/>
                    <a:cs typeface="Arial" panose="020B0604020202020204" pitchFamily="34" charset="0"/>
                  </a:rPr>
                  <a:t>a shallow underground </a:t>
                </a:r>
                <a:r>
                  <a:rPr lang="en-US" sz="4800" dirty="0" smtClean="0">
                    <a:latin typeface="Arial" panose="020B0604020202020204" pitchFamily="34" charset="0"/>
                    <a:cs typeface="Arial" panose="020B0604020202020204" pitchFamily="34" charset="0"/>
                  </a:rPr>
                  <a:t>laboratory</a:t>
                </a:r>
                <a:r>
                  <a:rPr lang="en-US" sz="4800" dirty="0">
                    <a:latin typeface="Arial" panose="020B0604020202020204" pitchFamily="34" charset="0"/>
                    <a:cs typeface="Arial" panose="020B0604020202020204" pitchFamily="34" charset="0"/>
                  </a:rPr>
                  <a:t>, exceeding the energy region of solar modulation would open the </a:t>
                </a:r>
                <a:r>
                  <a:rPr lang="en-US" sz="4800" dirty="0" smtClean="0">
                    <a:latin typeface="Arial" panose="020B0604020202020204" pitchFamily="34" charset="0"/>
                    <a:cs typeface="Arial" panose="020B0604020202020204" pitchFamily="34" charset="0"/>
                  </a:rPr>
                  <a:t>possibility</a:t>
                </a:r>
                <a:r>
                  <a:rPr lang="sr-Latn-RS" sz="4800" dirty="0" smtClean="0">
                    <a:latin typeface="Arial" panose="020B0604020202020204" pitchFamily="34" charset="0"/>
                    <a:cs typeface="Arial" panose="020B0604020202020204" pitchFamily="34" charset="0"/>
                  </a:rPr>
                  <a:t> </a:t>
                </a:r>
                <a:r>
                  <a:rPr lang="en-US" sz="4800" dirty="0" smtClean="0">
                    <a:latin typeface="Arial" panose="020B0604020202020204" pitchFamily="34" charset="0"/>
                    <a:cs typeface="Arial" panose="020B0604020202020204" pitchFamily="34" charset="0"/>
                  </a:rPr>
                  <a:t>to </a:t>
                </a:r>
                <a:r>
                  <a:rPr lang="en-US" sz="4800" dirty="0">
                    <a:latin typeface="Arial" panose="020B0604020202020204" pitchFamily="34" charset="0"/>
                    <a:cs typeface="Arial" panose="020B0604020202020204" pitchFamily="34" charset="0"/>
                  </a:rPr>
                  <a:t>study CR flux variations originating outside of the heliosphere</a:t>
                </a:r>
                <a:r>
                  <a:rPr lang="en-US" sz="4800" dirty="0" smtClean="0">
                    <a:latin typeface="Arial" panose="020B0604020202020204" pitchFamily="34" charset="0"/>
                    <a:cs typeface="Arial" panose="020B0604020202020204" pitchFamily="34" charset="0"/>
                  </a:rPr>
                  <a:t>.</a:t>
                </a:r>
                <a:endParaRPr lang="sr-Latn-RS" sz="4800" dirty="0" smtClean="0">
                  <a:latin typeface="Arial" panose="020B0604020202020204" pitchFamily="34" charset="0"/>
                  <a:cs typeface="Arial" panose="020B0604020202020204" pitchFamily="34" charset="0"/>
                </a:endParaRPr>
              </a:p>
              <a:p>
                <a:r>
                  <a:rPr lang="sr-Latn-RS" sz="4800" dirty="0">
                    <a:latin typeface="Arial" panose="020B0604020202020204" pitchFamily="34" charset="0"/>
                    <a:cs typeface="Arial" panose="020B0604020202020204" pitchFamily="34" charset="0"/>
                  </a:rPr>
                  <a:t>На основу </a:t>
                </a:r>
                <a:r>
                  <a:rPr lang="sr-Cyrl-RS" sz="4800" dirty="0">
                    <a:latin typeface="Arial" panose="020B0604020202020204" pitchFamily="34" charset="0"/>
                    <a:cs typeface="Arial" panose="020B0604020202020204" pitchFamily="34" charset="0"/>
                  </a:rPr>
                  <a:t>симулације</a:t>
                </a:r>
                <a:r>
                  <a:rPr lang="sr-Cyrl-RS" sz="4800" b="1" dirty="0">
                    <a:latin typeface="Arial" panose="020B0604020202020204" pitchFamily="34" charset="0"/>
                    <a:cs typeface="Arial" panose="020B0604020202020204" pitchFamily="34" charset="0"/>
                  </a:rPr>
                  <a:t> </a:t>
                </a:r>
                <a:r>
                  <a:rPr lang="sr-Latn-RS" sz="4800" dirty="0">
                    <a:latin typeface="Arial" panose="020B0604020202020204" pitchFamily="34" charset="0"/>
                    <a:cs typeface="Arial" panose="020B0604020202020204" pitchFamily="34" charset="0"/>
                  </a:rPr>
                  <a:t>број мултимионских догађаја је сувише мали да би се само уз помоћ садашње опреме могл</a:t>
                </a:r>
                <a:r>
                  <a:rPr lang="sr-Cyrl-RS" sz="4800" dirty="0">
                    <a:latin typeface="Arial" panose="020B0604020202020204" pitchFamily="34" charset="0"/>
                    <a:cs typeface="Arial" panose="020B0604020202020204" pitchFamily="34" charset="0"/>
                  </a:rPr>
                  <a:t>е</a:t>
                </a:r>
                <a:r>
                  <a:rPr lang="sr-Latn-RS" sz="4800" dirty="0">
                    <a:latin typeface="Arial" panose="020B0604020202020204" pitchFamily="34" charset="0"/>
                    <a:cs typeface="Arial" panose="020B0604020202020204" pitchFamily="34" charset="0"/>
                  </a:rPr>
                  <a:t> пратити промене флукса услед соларних модулација која је реда неколико процената дневно. </a:t>
                </a:r>
                <a:r>
                  <a:rPr lang="sr-Cyrl-RS" sz="4800" dirty="0">
                    <a:latin typeface="Arial" panose="020B0604020202020204" pitchFamily="34" charset="0"/>
                    <a:cs typeface="Arial" panose="020B0604020202020204" pitchFamily="34" charset="0"/>
                  </a:rPr>
                  <a:t>Да би се детектовале промене флукса реда 1% </a:t>
                </a:r>
                <a:r>
                  <a:rPr lang="sr-Latn-RS" sz="4800" dirty="0">
                    <a:latin typeface="Arial" panose="020B0604020202020204" pitchFamily="34" charset="0"/>
                    <a:cs typeface="Arial" panose="020B0604020202020204" pitchFamily="34" charset="0"/>
                  </a:rPr>
                  <a:t>са 3</a:t>
                </a:r>
                <a14:m>
                  <m:oMath xmlns:m="http://schemas.openxmlformats.org/officeDocument/2006/math">
                    <m:r>
                      <a:rPr lang="sr-Latn-RS" sz="4800" i="1">
                        <a:latin typeface="Cambria Math"/>
                      </a:rPr>
                      <m:t>𝜎</m:t>
                    </m:r>
                  </m:oMath>
                </a14:m>
                <a:r>
                  <a:rPr lang="sr-Latn-RS" sz="4800" dirty="0">
                    <a:latin typeface="Arial" panose="020B0604020202020204" pitchFamily="34" charset="0"/>
                    <a:cs typeface="Arial" panose="020B0604020202020204" pitchFamily="34" charset="0"/>
                  </a:rPr>
                  <a:t> извесношћу (3√N/N)</a:t>
                </a:r>
                <a:r>
                  <a:rPr lang="sr-Cyrl-RS" sz="4800" dirty="0">
                    <a:latin typeface="Arial" panose="020B0604020202020204" pitchFamily="34" charset="0"/>
                    <a:cs typeface="Arial" panose="020B0604020202020204" pitchFamily="34" charset="0"/>
                  </a:rPr>
                  <a:t>, потребно је  проширити детекторски систем да би добили потребан  интензитет флукса. Уколико се систем за детекцију миона прошири на целу површину </a:t>
                </a:r>
                <a:r>
                  <a:rPr lang="sr-Latn-RS" sz="4800" dirty="0">
                    <a:latin typeface="Arial" panose="020B0604020202020204" pitchFamily="34" charset="0"/>
                    <a:cs typeface="Arial" panose="020B0604020202020204" pitchFamily="34" charset="0"/>
                  </a:rPr>
                  <a:t>подземног дела Нискофонске лабораторије (слика 5.24)</a:t>
                </a:r>
                <a:r>
                  <a:rPr lang="sr-Cyrl-RS" sz="4800" dirty="0">
                    <a:latin typeface="Arial" panose="020B0604020202020204" pitchFamily="34" charset="0"/>
                    <a:cs typeface="Arial" panose="020B0604020202020204" pitchFamily="34" charset="0"/>
                  </a:rPr>
                  <a:t>. И</a:t>
                </a:r>
                <a:r>
                  <a:rPr lang="sr-Latn-RS" sz="4800" dirty="0">
                    <a:latin typeface="Arial" panose="020B0604020202020204" pitchFamily="34" charset="0"/>
                    <a:cs typeface="Arial" panose="020B0604020202020204" pitchFamily="34" charset="0"/>
                  </a:rPr>
                  <a:t>з симулације</a:t>
                </a:r>
                <a:r>
                  <a:rPr lang="sr-Cyrl-RS" sz="4800" dirty="0">
                    <a:latin typeface="Arial" panose="020B0604020202020204" pitchFamily="34" charset="0"/>
                    <a:cs typeface="Arial" panose="020B0604020202020204" pitchFamily="34" charset="0"/>
                  </a:rPr>
                  <a:t> се </a:t>
                </a:r>
                <a:r>
                  <a:rPr lang="sr-Latn-RS" sz="4800" dirty="0">
                    <a:latin typeface="Arial" panose="020B0604020202020204" pitchFamily="34" charset="0"/>
                    <a:cs typeface="Arial" panose="020B0604020202020204" pitchFamily="34" charset="0"/>
                  </a:rPr>
                  <a:t>добија </a:t>
                </a:r>
                <a:r>
                  <a:rPr lang="sr-Latn-RS" sz="4800" dirty="0">
                    <a:latin typeface="Arial" panose="020B0604020202020204" pitchFamily="34" charset="0"/>
                    <a:cs typeface="Arial" panose="020B0604020202020204" pitchFamily="34" charset="0"/>
                    <a:sym typeface="Symbol"/>
                  </a:rPr>
                  <a:t></a:t>
                </a:r>
                <a:r>
                  <a:rPr lang="sr-Latn-RS" sz="4800" dirty="0">
                    <a:latin typeface="Arial" panose="020B0604020202020204" pitchFamily="34" charset="0"/>
                    <a:cs typeface="Arial" panose="020B0604020202020204" pitchFamily="34" charset="0"/>
                  </a:rPr>
                  <a:t>2600 коинциденција по дану, детектованих у</a:t>
                </a:r>
                <a:r>
                  <a:rPr lang="sr-Cyrl-RS" sz="4800" dirty="0">
                    <a:latin typeface="Arial" panose="020B0604020202020204" pitchFamily="34" charset="0"/>
                    <a:cs typeface="Arial" panose="020B0604020202020204" pitchFamily="34" charset="0"/>
                  </a:rPr>
                  <a:t> по</a:t>
                </a:r>
                <a:r>
                  <a:rPr lang="sr-Latn-RS" sz="4800" dirty="0">
                    <a:latin typeface="Arial" panose="020B0604020202020204" pitchFamily="34" charset="0"/>
                    <a:cs typeface="Arial" panose="020B0604020202020204" pitchFamily="34" charset="0"/>
                  </a:rPr>
                  <a:t> два детектора (површине 1m</a:t>
                </a:r>
                <a:r>
                  <a:rPr lang="sr-Latn-RS" sz="4800" baseline="30000" dirty="0">
                    <a:latin typeface="Arial" panose="020B0604020202020204" pitchFamily="34" charset="0"/>
                    <a:cs typeface="Arial" panose="020B0604020202020204" pitchFamily="34" charset="0"/>
                  </a:rPr>
                  <a:t>2</a:t>
                </a:r>
                <a:r>
                  <a:rPr lang="sr-Latn-RS" sz="4800" dirty="0">
                    <a:latin typeface="Arial" panose="020B0604020202020204" pitchFamily="34" charset="0"/>
                    <a:cs typeface="Arial" panose="020B0604020202020204" pitchFamily="34" charset="0"/>
                  </a:rPr>
                  <a:t>)</a:t>
                </a:r>
                <a:r>
                  <a:rPr lang="sr-Cyrl-RS" sz="4800" dirty="0">
                    <a:latin typeface="Arial" panose="020B0604020202020204" pitchFamily="34" charset="0"/>
                    <a:cs typeface="Arial" panose="020B0604020202020204" pitchFamily="34" charset="0"/>
                  </a:rPr>
                  <a:t>, </a:t>
                </a:r>
                <a:r>
                  <a:rPr lang="sr-Latn-RS" sz="4800" dirty="0">
                    <a:latin typeface="Arial" panose="020B0604020202020204" pitchFamily="34" charset="0"/>
                    <a:cs typeface="Arial" panose="020B0604020202020204" pitchFamily="34" charset="0"/>
                  </a:rPr>
                  <a:t>на различитим могућим растојањима на целој површини. Овај број омогућава, </a:t>
                </a:r>
                <a:r>
                  <a:rPr lang="sr-Cyrl-RS" sz="4800" dirty="0">
                    <a:latin typeface="Arial" panose="020B0604020202020204" pitchFamily="34" charset="0"/>
                    <a:cs typeface="Arial" panose="020B0604020202020204" pitchFamily="34" charset="0"/>
                  </a:rPr>
                  <a:t>са потребном статистичком  сигурношћу,</a:t>
                </a:r>
                <a:r>
                  <a:rPr lang="sr-Latn-RS" sz="4800" dirty="0">
                    <a:latin typeface="Arial" panose="020B0604020202020204" pitchFamily="34" charset="0"/>
                    <a:cs typeface="Arial" panose="020B0604020202020204" pitchFamily="34" charset="0"/>
                  </a:rPr>
                  <a:t> посматрање варијација већи</a:t>
                </a:r>
                <a:r>
                  <a:rPr lang="sr-Cyrl-RS" sz="4800" dirty="0">
                    <a:latin typeface="Arial" panose="020B0604020202020204" pitchFamily="34" charset="0"/>
                    <a:cs typeface="Arial" panose="020B0604020202020204" pitchFamily="34" charset="0"/>
                  </a:rPr>
                  <a:t>х</a:t>
                </a:r>
                <a:r>
                  <a:rPr lang="sr-Latn-RS" sz="4800" dirty="0">
                    <a:latin typeface="Arial" panose="020B0604020202020204" pitchFamily="34" charset="0"/>
                    <a:cs typeface="Arial" panose="020B0604020202020204" pitchFamily="34" charset="0"/>
                  </a:rPr>
                  <a:t> од </a:t>
                </a:r>
                <a:r>
                  <a:rPr lang="sr-Cyrl-RS" sz="4800" dirty="0">
                    <a:latin typeface="Arial" panose="020B0604020202020204" pitchFamily="34" charset="0"/>
                    <a:cs typeface="Arial" panose="020B0604020202020204" pitchFamily="34" charset="0"/>
                  </a:rPr>
                  <a:t>5,8</a:t>
                </a:r>
                <a:r>
                  <a:rPr lang="sr-Latn-RS" sz="4800" dirty="0">
                    <a:latin typeface="Arial" panose="020B0604020202020204" pitchFamily="34" charset="0"/>
                    <a:cs typeface="Arial" panose="020B0604020202020204" pitchFamily="34" charset="0"/>
                  </a:rPr>
                  <a:t>% које потичу од соларне модулације</a:t>
                </a:r>
                <a:r>
                  <a:rPr lang="sr-Cyrl-RS" sz="4800" dirty="0">
                    <a:latin typeface="Arial" panose="020B0604020202020204" pitchFamily="34" charset="0"/>
                    <a:cs typeface="Arial" panose="020B0604020202020204" pitchFamily="34" charset="0"/>
                  </a:rPr>
                  <a:t>. Овакве варијације флукса се ретко јављају</a:t>
                </a:r>
                <a:r>
                  <a:rPr lang="sr-Latn-RS" sz="4800" dirty="0">
                    <a:latin typeface="Arial" panose="020B0604020202020204" pitchFamily="34" charset="0"/>
                    <a:cs typeface="Arial" panose="020B0604020202020204" pitchFamily="34" charset="0"/>
                  </a:rPr>
                  <a:t> ( нпр. </a:t>
                </a:r>
                <a:r>
                  <a:rPr lang="sr-Cyrl-RS" sz="4800" dirty="0">
                    <a:latin typeface="Arial" panose="020B0604020202020204" pitchFamily="34" charset="0"/>
                    <a:cs typeface="Arial" panose="020B0604020202020204" pitchFamily="34" charset="0"/>
                  </a:rPr>
                  <a:t>веома велико </a:t>
                </a:r>
                <a:r>
                  <a:rPr lang="sr-Latn-RS" sz="4800" dirty="0">
                    <a:latin typeface="Arial" panose="020B0604020202020204" pitchFamily="34" charset="0"/>
                    <a:cs typeface="Arial" panose="020B0604020202020204" pitchFamily="34" charset="0"/>
                  </a:rPr>
                  <a:t>Форбушов</a:t>
                </a:r>
                <a:r>
                  <a:rPr lang="sr-Cyrl-RS" sz="4800" dirty="0">
                    <a:latin typeface="Arial" panose="020B0604020202020204" pitchFamily="34" charset="0"/>
                    <a:cs typeface="Arial" panose="020B0604020202020204" pitchFamily="34" charset="0"/>
                  </a:rPr>
                  <a:t>о</a:t>
                </a:r>
                <a:r>
                  <a:rPr lang="sr-Latn-RS" sz="4800" dirty="0">
                    <a:latin typeface="Arial" panose="020B0604020202020204" pitchFamily="34" charset="0"/>
                    <a:cs typeface="Arial" panose="020B0604020202020204" pitchFamily="34" charset="0"/>
                  </a:rPr>
                  <a:t> смањењ</a:t>
                </a:r>
                <a:r>
                  <a:rPr lang="sr-Cyrl-RS" sz="4800" dirty="0">
                    <a:latin typeface="Arial" panose="020B0604020202020204" pitchFamily="34" charset="0"/>
                    <a:cs typeface="Arial" panose="020B0604020202020204" pitchFamily="34" charset="0"/>
                  </a:rPr>
                  <a:t>е</a:t>
                </a:r>
                <a:r>
                  <a:rPr lang="sr-Latn-RS" sz="4800" dirty="0">
                    <a:latin typeface="Arial" panose="020B0604020202020204" pitchFamily="34" charset="0"/>
                    <a:cs typeface="Arial" panose="020B0604020202020204" pitchFamily="34" charset="0"/>
                  </a:rPr>
                  <a:t>) па је ов</a:t>
                </a:r>
                <a:r>
                  <a:rPr lang="sr-Cyrl-RS" sz="4800" dirty="0">
                    <a:latin typeface="Arial" panose="020B0604020202020204" pitchFamily="34" charset="0"/>
                    <a:cs typeface="Arial" panose="020B0604020202020204" pitchFamily="34" charset="0"/>
                  </a:rPr>
                  <a:t>а поставка неодговарајућа</a:t>
                </a:r>
                <a:r>
                  <a:rPr lang="sr-Latn-RS" sz="4800" dirty="0">
                    <a:latin typeface="Arial" panose="020B0604020202020204" pitchFamily="34" charset="0"/>
                    <a:cs typeface="Arial" panose="020B0604020202020204" pitchFamily="34" charset="0"/>
                  </a:rPr>
                  <a:t> за </a:t>
                </a:r>
                <a:r>
                  <a:rPr lang="sr-Cyrl-RS" sz="4800" dirty="0">
                    <a:latin typeface="Arial" panose="020B0604020202020204" pitchFamily="34" charset="0"/>
                    <a:cs typeface="Arial" panose="020B0604020202020204" pitchFamily="34" charset="0"/>
                  </a:rPr>
                  <a:t>континуално </a:t>
                </a:r>
                <a:r>
                  <a:rPr lang="sr-Latn-RS" sz="4800" dirty="0">
                    <a:latin typeface="Arial" panose="020B0604020202020204" pitchFamily="34" charset="0"/>
                    <a:cs typeface="Arial" panose="020B0604020202020204" pitchFamily="34" charset="0"/>
                  </a:rPr>
                  <a:t>посматрање флукса на различитим енергијама примарног космичког зрачења</a:t>
                </a:r>
                <a:endParaRPr lang="sr-Cyrl-RS" sz="4800" dirty="0">
                  <a:latin typeface="Arial" panose="020B0604020202020204" pitchFamily="34" charset="0"/>
                  <a:cs typeface="Arial" panose="020B0604020202020204" pitchFamily="34" charset="0"/>
                </a:endParaRPr>
              </a:p>
              <a:p>
                <a:r>
                  <a:rPr lang="sr-Cyrl-RS" sz="4800" dirty="0">
                    <a:latin typeface="Arial" panose="020B0604020202020204" pitchFamily="34" charset="0"/>
                    <a:cs typeface="Arial" panose="020B0604020202020204" pitchFamily="34" charset="0"/>
                  </a:rPr>
                  <a:t>Важно је и да се узимају у обзир само коинциденције настале од миона а не и од електромагнетне компоненте. Електромагнетна компонента ( δ електрони</a:t>
                </a:r>
                <a:r>
                  <a:rPr lang="sr-Latn-RS" sz="4800" dirty="0">
                    <a:latin typeface="Arial" panose="020B0604020202020204" pitchFamily="34" charset="0"/>
                    <a:cs typeface="Arial" panose="020B0604020202020204" pitchFamily="34" charset="0"/>
                  </a:rPr>
                  <a:t>,</a:t>
                </a:r>
                <a:r>
                  <a:rPr lang="sr-Cyrl-RS" sz="4800" dirty="0">
                    <a:latin typeface="Arial" panose="020B0604020202020204" pitchFamily="34" charset="0"/>
                    <a:cs typeface="Arial" panose="020B0604020202020204" pitchFamily="34" charset="0"/>
                  </a:rPr>
                  <a:t> фотони и слично) настаје  у интеракцији миона са земљиштем изнад детектора. Овакав „мини пљусак“ је локализован око миона, а те честице</a:t>
                </a:r>
                <a:r>
                  <a:rPr lang="sr-Latn-RS" sz="4800" dirty="0">
                    <a:latin typeface="Arial" panose="020B0604020202020204" pitchFamily="34" charset="0"/>
                    <a:cs typeface="Arial" panose="020B0604020202020204" pitchFamily="34" charset="0"/>
                  </a:rPr>
                  <a:t> се могу детектоват</a:t>
                </a:r>
                <a:r>
                  <a:rPr lang="sr-Cyrl-RS" sz="4800" dirty="0">
                    <a:latin typeface="Arial" panose="020B0604020202020204" pitchFamily="34" charset="0"/>
                    <a:cs typeface="Arial" panose="020B0604020202020204" pitchFamily="34" charset="0"/>
                  </a:rPr>
                  <a:t>и</a:t>
                </a:r>
                <a:r>
                  <a:rPr lang="sr-Latn-RS" sz="4800" dirty="0">
                    <a:latin typeface="Arial" panose="020B0604020202020204" pitchFamily="34" charset="0"/>
                    <a:cs typeface="Arial" panose="020B0604020202020204" pitchFamily="34" charset="0"/>
                  </a:rPr>
                  <a:t> у детектору и погрешно идентификовати као мион</a:t>
                </a:r>
                <a:r>
                  <a:rPr lang="sr-Cyrl-RS" sz="4800" dirty="0">
                    <a:latin typeface="Arial" panose="020B0604020202020204" pitchFamily="34" charset="0"/>
                    <a:cs typeface="Arial" panose="020B0604020202020204" pitchFamily="34" charset="0"/>
                  </a:rPr>
                  <a:t>и</a:t>
                </a:r>
                <a:r>
                  <a:rPr lang="sr-Latn-RS" sz="4800" dirty="0">
                    <a:latin typeface="Arial" panose="020B0604020202020204" pitchFamily="34" charset="0"/>
                    <a:cs typeface="Arial" panose="020B0604020202020204" pitchFamily="34" charset="0"/>
                  </a:rPr>
                  <a:t>.</a:t>
                </a:r>
                <a:r>
                  <a:rPr lang="sr-Cyrl-RS" sz="4800" dirty="0">
                    <a:latin typeface="Arial" panose="020B0604020202020204" pitchFamily="34" charset="0"/>
                    <a:cs typeface="Arial" panose="020B0604020202020204" pitchFamily="34" charset="0"/>
                  </a:rPr>
                  <a:t> Да би се избегла оваква лажна коинциденција потребно је коинцидирати догађаје са већих растојања. Уколико се узимају само коинциденције на растојањима преко четири метара, избегавају се овакве лажне коинциденције. Ово растојање је одређено коришћењем резултате </a:t>
                </a:r>
                <a:r>
                  <a:rPr lang="sr-Latn-RS" sz="4800" dirty="0">
                    <a:latin typeface="Arial" panose="020B0604020202020204" pitchFamily="34" charset="0"/>
                    <a:cs typeface="Arial" panose="020B0604020202020204" pitchFamily="34" charset="0"/>
                  </a:rPr>
                  <a:t>GEANT4</a:t>
                </a:r>
                <a:r>
                  <a:rPr lang="sr-Cyrl-CS" sz="4800" dirty="0">
                    <a:latin typeface="Arial" panose="020B0604020202020204" pitchFamily="34" charset="0"/>
                    <a:cs typeface="Arial" panose="020B0604020202020204" pitchFamily="34" charset="0"/>
                  </a:rPr>
                  <a:t> симулације </a:t>
                </a:r>
                <a:r>
                  <a:rPr lang="sr-Cyrl-RS" sz="4800" dirty="0">
                    <a:latin typeface="Arial" panose="020B0604020202020204" pitchFamily="34" charset="0"/>
                    <a:cs typeface="Arial" panose="020B0604020202020204" pitchFamily="34" charset="0"/>
                  </a:rPr>
                  <a:t>као сигурно растојање на којим нема електрона насталих од миона у  интеракцији са земљиштем.</a:t>
                </a:r>
              </a:p>
              <a:p>
                <a:r>
                  <a:rPr lang="sr-Cyrl-RS" sz="4800" dirty="0">
                    <a:latin typeface="Arial" panose="020B0604020202020204" pitchFamily="34" charset="0"/>
                    <a:cs typeface="Arial" panose="020B0604020202020204" pitchFamily="34" charset="0"/>
                  </a:rPr>
                  <a:t>б</a:t>
                </a:r>
                <a:r>
                  <a:rPr lang="sr-Latn-RS" sz="4800" dirty="0">
                    <a:latin typeface="Arial" panose="020B0604020202020204" pitchFamily="34" charset="0"/>
                    <a:cs typeface="Arial" panose="020B0604020202020204" pitchFamily="34" charset="0"/>
                  </a:rPr>
                  <a:t>рој </a:t>
                </a:r>
                <a:r>
                  <a:rPr lang="sr-Cyrl-RS" sz="4800" dirty="0">
                    <a:latin typeface="Arial" panose="020B0604020202020204" pitchFamily="34" charset="0"/>
                    <a:cs typeface="Arial" panose="020B0604020202020204" pitchFamily="34" charset="0"/>
                  </a:rPr>
                  <a:t>вишеструких </a:t>
                </a:r>
                <a:r>
                  <a:rPr lang="sr-Latn-RS" sz="4800" dirty="0">
                    <a:latin typeface="Arial" panose="020B0604020202020204" pitchFamily="34" charset="0"/>
                    <a:cs typeface="Arial" panose="020B0604020202020204" pitchFamily="34" charset="0"/>
                  </a:rPr>
                  <a:t>коинциденција је за ред величина мањ</a:t>
                </a:r>
                <a:r>
                  <a:rPr lang="sr-Cyrl-RS" sz="4800" dirty="0">
                    <a:latin typeface="Arial" panose="020B0604020202020204" pitchFamily="34" charset="0"/>
                    <a:cs typeface="Arial" panose="020B0604020202020204" pitchFamily="34" charset="0"/>
                  </a:rPr>
                  <a:t>и</a:t>
                </a:r>
                <a:r>
                  <a:rPr lang="sr-Latn-RS" sz="4800" dirty="0">
                    <a:latin typeface="Arial" panose="020B0604020202020204" pitchFamily="34" charset="0"/>
                    <a:cs typeface="Arial" panose="020B0604020202020204" pitchFamily="34" charset="0"/>
                  </a:rPr>
                  <a:t> од броја двоструких коинциденција</a:t>
                </a:r>
                <a:r>
                  <a:rPr lang="sr-Cyrl-RS" sz="4800" dirty="0">
                    <a:latin typeface="Arial" panose="020B0604020202020204" pitchFamily="34" charset="0"/>
                    <a:cs typeface="Arial" panose="020B0604020202020204" pitchFamily="34" charset="0"/>
                  </a:rPr>
                  <a:t>. </a:t>
                </a:r>
              </a:p>
              <a:p>
                <a:r>
                  <a:rPr lang="sr-Cyrl-RS" sz="4800" dirty="0">
                    <a:latin typeface="Arial" panose="020B0604020202020204" pitchFamily="34" charset="0"/>
                    <a:cs typeface="Arial" panose="020B0604020202020204" pitchFamily="34" charset="0"/>
                  </a:rPr>
                  <a:t>Стога овакав систем није од користи за посматрање дневне промене флукса троструких коинциденција и виших енергија примарног космичког зрачења у оквиру Нискофонске лабораторије. </a:t>
                </a:r>
                <a:endParaRPr lang="sr-Latn-RS" sz="4800" dirty="0">
                  <a:latin typeface="Arial" panose="020B0604020202020204" pitchFamily="34" charset="0"/>
                  <a:cs typeface="Arial" panose="020B0604020202020204" pitchFamily="34" charset="0"/>
                </a:endParaRPr>
              </a:p>
              <a:p>
                <a:endParaRPr lang="sr-Latn-RS" dirty="0"/>
              </a:p>
              <a:p>
                <a:endParaRPr lang="sr-Cyrl-R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504" y="620688"/>
                <a:ext cx="4608512" cy="1900808"/>
              </a:xfrm>
              <a:blipFill rotWithShape="1">
                <a:blip r:embed="rId2"/>
                <a:stretch>
                  <a:fillRect t="-2244" r="-661" b="-333974"/>
                </a:stretch>
              </a:blipFill>
            </p:spPr>
            <p:txBody>
              <a:bodyPr/>
              <a:lstStyle/>
              <a:p>
                <a:r>
                  <a:rPr lang="sr-Latn-RS">
                    <a:noFill/>
                  </a:rPr>
                  <a:t> </a:t>
                </a:r>
              </a:p>
            </p:txBody>
          </p:sp>
        </mc:Fallback>
      </mc:AlternateContent>
      <p:pic>
        <p:nvPicPr>
          <p:cNvPr id="4098" name="Picture 2" descr="I:\!_OdbranaPoslednjiDani\Slike\IMG_20121105_134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739897"/>
            <a:ext cx="3903531" cy="292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710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p>
            <a:r>
              <a:rPr lang="sr-Latn-RS" sz="1600" dirty="0">
                <a:hlinkClick r:id="rId2"/>
              </a:rPr>
              <a:t>https://soho.nascom.nasa.gov/classroom/nordlys_english.mov</a:t>
            </a:r>
            <a:endParaRPr lang="sr-Latn-RS" sz="1600" dirty="0"/>
          </a:p>
        </p:txBody>
      </p:sp>
      <p:sp>
        <p:nvSpPr>
          <p:cNvPr id="3" name="Content Placeholder 2"/>
          <p:cNvSpPr>
            <a:spLocks noGrp="1"/>
          </p:cNvSpPr>
          <p:nvPr>
            <p:ph idx="1"/>
          </p:nvPr>
        </p:nvSpPr>
        <p:spPr/>
        <p:txBody>
          <a:bodyPr/>
          <a:lstStyle/>
          <a:p>
            <a:endParaRPr lang="sr-Latn-RS"/>
          </a:p>
        </p:txBody>
      </p:sp>
      <p:sp>
        <p:nvSpPr>
          <p:cNvPr id="4" name="Slide Number Placeholder 3"/>
          <p:cNvSpPr>
            <a:spLocks noGrp="1"/>
          </p:cNvSpPr>
          <p:nvPr>
            <p:ph type="sldNum" sz="quarter" idx="12"/>
          </p:nvPr>
        </p:nvSpPr>
        <p:spPr/>
        <p:txBody>
          <a:bodyPr/>
          <a:lstStyle/>
          <a:p>
            <a:fld id="{7AFA3E77-31F2-49FE-823D-927AAA83CBF0}" type="slidenum">
              <a:rPr lang="sr-Latn-RS" smtClean="0"/>
              <a:t>46</a:t>
            </a:fld>
            <a:endParaRPr lang="sr-Latn-RS"/>
          </a:p>
        </p:txBody>
      </p:sp>
      <p:pic>
        <p:nvPicPr>
          <p:cNvPr id="1026" name="Picture 2" descr="https://www.swpc.noaa.gov/sites/default/files/images/u33/swx_poster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834232"/>
            <a:ext cx="8979346" cy="580739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16320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 y="116632"/>
            <a:ext cx="6923112" cy="778098"/>
          </a:xfrm>
        </p:spPr>
        <p:txBody>
          <a:bodyPr>
            <a:noAutofit/>
          </a:bodyPr>
          <a:lstStyle/>
          <a:p>
            <a:r>
              <a:rPr lang="sr-Cyrl-RS" sz="2400" dirty="0">
                <a:solidFill>
                  <a:schemeClr val="tx2"/>
                </a:solidFill>
              </a:rPr>
              <a:t>Симулациони пакети </a:t>
            </a:r>
            <a:r>
              <a:rPr lang="sr-Latn-RS" sz="2400" dirty="0">
                <a:solidFill>
                  <a:schemeClr val="tx2"/>
                </a:solidFill>
              </a:rPr>
              <a:t>CORSIKA </a:t>
            </a:r>
            <a:r>
              <a:rPr lang="sr-Cyrl-RS" sz="2400" dirty="0">
                <a:solidFill>
                  <a:schemeClr val="tx2"/>
                </a:solidFill>
              </a:rPr>
              <a:t>и</a:t>
            </a:r>
            <a:r>
              <a:rPr lang="sr-Latn-RS" sz="2400" dirty="0">
                <a:solidFill>
                  <a:schemeClr val="tx2"/>
                </a:solidFill>
              </a:rPr>
              <a:t> GEANT4</a:t>
            </a:r>
            <a:endParaRPr lang="sr-Latn-R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2391464"/>
              </p:ext>
            </p:extLst>
          </p:nvPr>
        </p:nvGraphicFramePr>
        <p:xfrm>
          <a:off x="3347865" y="836712"/>
          <a:ext cx="5691984" cy="5801467"/>
        </p:xfrm>
        <a:graphic>
          <a:graphicData uri="http://schemas.openxmlformats.org/drawingml/2006/table">
            <a:tbl>
              <a:tblPr firstRow="1" firstCol="1" bandRow="1">
                <a:tableStyleId>{5C22544A-7EE6-4342-B048-85BDC9FD1C3A}</a:tableStyleId>
              </a:tblPr>
              <a:tblGrid>
                <a:gridCol w="1897328"/>
                <a:gridCol w="1559055"/>
                <a:gridCol w="2235601"/>
              </a:tblGrid>
              <a:tr h="214160">
                <a:tc>
                  <a:txBody>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effectLst/>
                        </a:rPr>
                        <a:t>RUNNR</a:t>
                      </a:r>
                      <a:endParaRPr lang="sr-Latn-RS" sz="1000" dirty="0">
                        <a:effectLst/>
                        <a:latin typeface="Calibri"/>
                        <a:ea typeface="PMingLiU"/>
                        <a:cs typeface="Times New Roman"/>
                      </a:endParaRPr>
                    </a:p>
                  </a:txBody>
                  <a:tcPr marL="25130" marR="25130" marT="0" marB="0"/>
                </a:tc>
                <a:tc>
                  <a:txBody>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a:effectLst/>
                        </a:rPr>
                        <a:t>20907</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sr-Cyrl-CS" sz="1000">
                          <a:effectLst/>
                        </a:rPr>
                        <a:t>Број симулације</a:t>
                      </a:r>
                      <a:endParaRPr lang="sr-Latn-RS" sz="1000">
                        <a:effectLst/>
                        <a:latin typeface="Calibri"/>
                        <a:ea typeface="PMingLiU"/>
                        <a:cs typeface="Times New Roman"/>
                      </a:endParaRPr>
                    </a:p>
                  </a:txBody>
                  <a:tcPr marL="25130" marR="25130" marT="0" marB="0"/>
                </a:tc>
              </a:tr>
              <a:tr h="157908">
                <a:tc>
                  <a:txBody>
                    <a:bodyPr/>
                    <a:lstStyle/>
                    <a:p>
                      <a:pPr algn="ctr">
                        <a:lnSpc>
                          <a:spcPct val="115000"/>
                        </a:lnSpc>
                        <a:spcAft>
                          <a:spcPts val="0"/>
                        </a:spcAft>
                      </a:pPr>
                      <a:r>
                        <a:rPr lang="en-US" sz="1000" dirty="0">
                          <a:effectLst/>
                        </a:rPr>
                        <a:t>EVTNR</a:t>
                      </a:r>
                      <a:endParaRPr lang="sr-Latn-RS" sz="1000" dirty="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1</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Редни број прве честице</a:t>
                      </a:r>
                      <a:endParaRPr lang="sr-Latn-RS" sz="1000" dirty="0">
                        <a:effectLst/>
                        <a:latin typeface="Calibri"/>
                        <a:ea typeface="PMingLiU"/>
                        <a:cs typeface="Times New Roman"/>
                      </a:endParaRPr>
                    </a:p>
                  </a:txBody>
                  <a:tcPr marL="25130" marR="25130" marT="0" marB="0"/>
                </a:tc>
              </a:tr>
              <a:tr h="157908">
                <a:tc>
                  <a:txBody>
                    <a:bodyPr/>
                    <a:lstStyle/>
                    <a:p>
                      <a:pPr algn="ctr">
                        <a:lnSpc>
                          <a:spcPct val="115000"/>
                        </a:lnSpc>
                        <a:spcAft>
                          <a:spcPts val="0"/>
                        </a:spcAft>
                      </a:pPr>
                      <a:r>
                        <a:rPr lang="en-US" sz="1000" dirty="0">
                          <a:effectLst/>
                        </a:rPr>
                        <a:t>NSHOW</a:t>
                      </a:r>
                      <a:endParaRPr lang="sr-Latn-RS" sz="1000" dirty="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dirty="0">
                          <a:effectLst/>
                        </a:rPr>
                        <a:t>1000000</a:t>
                      </a:r>
                      <a:endParaRPr lang="sr-Latn-RS" sz="1000" dirty="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Укупан број примарних честица</a:t>
                      </a:r>
                      <a:endParaRPr lang="sr-Latn-RS" sz="1000" dirty="0">
                        <a:effectLst/>
                        <a:latin typeface="Calibri"/>
                        <a:ea typeface="PMingLiU"/>
                        <a:cs typeface="Times New Roman"/>
                      </a:endParaRPr>
                    </a:p>
                  </a:txBody>
                  <a:tcPr marL="25130" marR="25130" marT="0" marB="0"/>
                </a:tc>
              </a:tr>
              <a:tr h="307998">
                <a:tc>
                  <a:txBody>
                    <a:bodyPr/>
                    <a:lstStyle/>
                    <a:p>
                      <a:pPr algn="ctr">
                        <a:lnSpc>
                          <a:spcPct val="115000"/>
                        </a:lnSpc>
                        <a:spcAft>
                          <a:spcPts val="0"/>
                        </a:spcAft>
                      </a:pPr>
                      <a:r>
                        <a:rPr lang="en-US" sz="1000">
                          <a:effectLst/>
                        </a:rPr>
                        <a:t>PRMPAR</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dirty="0">
                          <a:effectLst/>
                        </a:rPr>
                        <a:t>14</a:t>
                      </a:r>
                      <a:endParaRPr lang="sr-Latn-RS" sz="1000" dirty="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Тип примарне честице, у овом примеру протон</a:t>
                      </a:r>
                      <a:endParaRPr lang="sr-Latn-RS" sz="1000" dirty="0">
                        <a:effectLst/>
                        <a:latin typeface="Calibri"/>
                        <a:ea typeface="PMingLiU"/>
                        <a:cs typeface="Times New Roman"/>
                      </a:endParaRPr>
                    </a:p>
                  </a:txBody>
                  <a:tcPr marL="25130" marR="25130" marT="0" marB="0"/>
                </a:tc>
              </a:tr>
              <a:tr h="307998">
                <a:tc>
                  <a:txBody>
                    <a:bodyPr/>
                    <a:lstStyle/>
                    <a:p>
                      <a:pPr algn="ctr">
                        <a:lnSpc>
                          <a:spcPct val="115000"/>
                        </a:lnSpc>
                        <a:spcAft>
                          <a:spcPts val="0"/>
                        </a:spcAft>
                      </a:pPr>
                      <a:r>
                        <a:rPr lang="en-US" sz="1000">
                          <a:effectLst/>
                        </a:rPr>
                        <a:t>ESLOPE</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dirty="0">
                          <a:effectLst/>
                        </a:rPr>
                        <a:t>-2.7</a:t>
                      </a:r>
                      <a:endParaRPr lang="sr-Latn-RS" sz="1000" dirty="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Експоненцијални коефицијент енергије</a:t>
                      </a:r>
                      <a:endParaRPr lang="sr-Latn-RS" sz="1000" dirty="0">
                        <a:effectLst/>
                        <a:latin typeface="Calibri"/>
                        <a:ea typeface="PMingLiU"/>
                        <a:cs typeface="Times New Roman"/>
                      </a:endParaRPr>
                    </a:p>
                  </a:txBody>
                  <a:tcPr marL="25130" marR="25130" marT="0" marB="0"/>
                </a:tc>
              </a:tr>
              <a:tr h="307998">
                <a:tc>
                  <a:txBody>
                    <a:bodyPr/>
                    <a:lstStyle/>
                    <a:p>
                      <a:pPr algn="ctr">
                        <a:lnSpc>
                          <a:spcPct val="115000"/>
                        </a:lnSpc>
                        <a:spcAft>
                          <a:spcPts val="0"/>
                        </a:spcAft>
                      </a:pPr>
                      <a:r>
                        <a:rPr lang="en-US" sz="1000">
                          <a:effectLst/>
                        </a:rPr>
                        <a:t>ERANGE</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dirty="0">
                          <a:effectLst/>
                        </a:rPr>
                        <a:t>1  2.E7</a:t>
                      </a:r>
                      <a:endParaRPr lang="sr-Latn-RS" sz="1000" dirty="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Интервал енергија примарних честица у </a:t>
                      </a:r>
                      <a:r>
                        <a:rPr lang="sr-Latn-RS" sz="1000" dirty="0">
                          <a:effectLst/>
                        </a:rPr>
                        <a:t>GeV</a:t>
                      </a:r>
                      <a:r>
                        <a:rPr lang="sr-Cyrl-CS" sz="1000" dirty="0">
                          <a:effectLst/>
                        </a:rPr>
                        <a:t>-а</a:t>
                      </a:r>
                      <a:endParaRPr lang="sr-Latn-RS" sz="1000" dirty="0">
                        <a:effectLst/>
                        <a:latin typeface="Calibri"/>
                        <a:ea typeface="PMingLiU"/>
                        <a:cs typeface="Times New Roman"/>
                      </a:endParaRPr>
                    </a:p>
                  </a:txBody>
                  <a:tcPr marL="25130" marR="25130" marT="0" marB="0"/>
                </a:tc>
              </a:tr>
              <a:tr h="307998">
                <a:tc>
                  <a:txBody>
                    <a:bodyPr/>
                    <a:lstStyle/>
                    <a:p>
                      <a:pPr algn="ctr">
                        <a:lnSpc>
                          <a:spcPct val="115000"/>
                        </a:lnSpc>
                        <a:spcAft>
                          <a:spcPts val="0"/>
                        </a:spcAft>
                      </a:pPr>
                      <a:r>
                        <a:rPr lang="en-US" sz="1000">
                          <a:effectLst/>
                        </a:rPr>
                        <a:t>THETAP</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dirty="0">
                          <a:effectLst/>
                        </a:rPr>
                        <a:t>0.  70.</a:t>
                      </a:r>
                      <a:endParaRPr lang="sr-Latn-RS" sz="1000" dirty="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Распон зенитних углова упадне примарне честице у степенима</a:t>
                      </a:r>
                      <a:endParaRPr lang="sr-Latn-RS" sz="1000" dirty="0">
                        <a:effectLst/>
                        <a:latin typeface="Calibri"/>
                        <a:ea typeface="PMingLiU"/>
                        <a:cs typeface="Times New Roman"/>
                      </a:endParaRPr>
                    </a:p>
                  </a:txBody>
                  <a:tcPr marL="25130" marR="25130" marT="0" marB="0"/>
                </a:tc>
              </a:tr>
              <a:tr h="422473">
                <a:tc>
                  <a:txBody>
                    <a:bodyPr/>
                    <a:lstStyle/>
                    <a:p>
                      <a:pPr algn="ctr">
                        <a:lnSpc>
                          <a:spcPct val="115000"/>
                        </a:lnSpc>
                        <a:spcAft>
                          <a:spcPts val="0"/>
                        </a:spcAft>
                      </a:pPr>
                      <a:r>
                        <a:rPr lang="en-US" sz="1000">
                          <a:effectLst/>
                        </a:rPr>
                        <a:t>PHIP</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dirty="0">
                          <a:effectLst/>
                        </a:rPr>
                        <a:t>-180.  180.</a:t>
                      </a:r>
                      <a:endParaRPr lang="sr-Latn-RS" sz="1000" dirty="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Распон азимутних углова упадне примарне честице у степенима</a:t>
                      </a:r>
                      <a:endParaRPr lang="sr-Latn-RS" sz="1000" dirty="0">
                        <a:effectLst/>
                        <a:latin typeface="Calibri"/>
                        <a:ea typeface="PMingLiU"/>
                        <a:cs typeface="Times New Roman"/>
                      </a:endParaRPr>
                    </a:p>
                  </a:txBody>
                  <a:tcPr marL="25130" marR="25130" marT="0" marB="0"/>
                </a:tc>
              </a:tr>
              <a:tr h="307998">
                <a:tc>
                  <a:txBody>
                    <a:bodyPr/>
                    <a:lstStyle/>
                    <a:p>
                      <a:pPr algn="ctr">
                        <a:lnSpc>
                          <a:spcPct val="115000"/>
                        </a:lnSpc>
                        <a:spcAft>
                          <a:spcPts val="0"/>
                        </a:spcAft>
                      </a:pPr>
                      <a:r>
                        <a:rPr lang="en-US" sz="1000">
                          <a:effectLst/>
                        </a:rPr>
                        <a:t>SEED</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814   0   0</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en-US" sz="1000" dirty="0">
                          <a:effectLst/>
                        </a:rPr>
                        <a:t>seed </a:t>
                      </a:r>
                      <a:r>
                        <a:rPr lang="sr-Cyrl-CS" sz="1000" dirty="0">
                          <a:effectLst/>
                        </a:rPr>
                        <a:t>за прву секвенцу случајних бројева</a:t>
                      </a:r>
                      <a:endParaRPr lang="sr-Latn-RS" sz="1000" dirty="0">
                        <a:effectLst/>
                        <a:latin typeface="Calibri"/>
                        <a:ea typeface="PMingLiU"/>
                        <a:cs typeface="Times New Roman"/>
                      </a:endParaRPr>
                    </a:p>
                  </a:txBody>
                  <a:tcPr marL="25130" marR="25130" marT="0" marB="0"/>
                </a:tc>
              </a:tr>
              <a:tr h="307998">
                <a:tc>
                  <a:txBody>
                    <a:bodyPr/>
                    <a:lstStyle/>
                    <a:p>
                      <a:pPr algn="ctr">
                        <a:lnSpc>
                          <a:spcPct val="115000"/>
                        </a:lnSpc>
                        <a:spcAft>
                          <a:spcPts val="0"/>
                        </a:spcAft>
                      </a:pPr>
                      <a:r>
                        <a:rPr lang="en-US" sz="1000">
                          <a:effectLst/>
                        </a:rPr>
                        <a:t>SEED</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1114   0   0</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en-US" sz="1000" dirty="0">
                          <a:effectLst/>
                        </a:rPr>
                        <a:t>seed </a:t>
                      </a:r>
                      <a:r>
                        <a:rPr lang="sr-Cyrl-CS" sz="1000" dirty="0">
                          <a:effectLst/>
                        </a:rPr>
                        <a:t>за другу секвенцу случајних бројева</a:t>
                      </a:r>
                      <a:endParaRPr lang="sr-Latn-RS" sz="1000" dirty="0">
                        <a:effectLst/>
                        <a:latin typeface="Calibri"/>
                        <a:ea typeface="PMingLiU"/>
                        <a:cs typeface="Times New Roman"/>
                      </a:endParaRPr>
                    </a:p>
                  </a:txBody>
                  <a:tcPr marL="25130" marR="25130" marT="0" marB="0"/>
                </a:tc>
              </a:tr>
              <a:tr h="157908">
                <a:tc>
                  <a:txBody>
                    <a:bodyPr/>
                    <a:lstStyle/>
                    <a:p>
                      <a:pPr algn="ctr">
                        <a:lnSpc>
                          <a:spcPct val="115000"/>
                        </a:lnSpc>
                        <a:spcAft>
                          <a:spcPts val="0"/>
                        </a:spcAft>
                      </a:pPr>
                      <a:r>
                        <a:rPr lang="en-US" sz="1000" dirty="0">
                          <a:effectLst/>
                        </a:rPr>
                        <a:t>OBSLEV</a:t>
                      </a:r>
                      <a:endParaRPr lang="sr-Latn-RS" sz="1000" dirty="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7.80E+03</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Опсервациони ниво</a:t>
                      </a:r>
                      <a:r>
                        <a:rPr lang="en-US" sz="1000" dirty="0">
                          <a:effectLst/>
                        </a:rPr>
                        <a:t> (</a:t>
                      </a:r>
                      <a:r>
                        <a:rPr lang="sr-Cyrl-CS" sz="1000" dirty="0">
                          <a:effectLst/>
                        </a:rPr>
                        <a:t>у</a:t>
                      </a:r>
                      <a:r>
                        <a:rPr lang="en-US" sz="1000" dirty="0">
                          <a:effectLst/>
                        </a:rPr>
                        <a:t> cm)</a:t>
                      </a:r>
                      <a:endParaRPr lang="sr-Latn-RS" sz="1000" dirty="0">
                        <a:effectLst/>
                        <a:latin typeface="Calibri"/>
                        <a:ea typeface="PMingLiU"/>
                        <a:cs typeface="Times New Roman"/>
                      </a:endParaRPr>
                    </a:p>
                  </a:txBody>
                  <a:tcPr marL="25130" marR="25130" marT="0" marB="0"/>
                </a:tc>
              </a:tr>
              <a:tr h="157908">
                <a:tc>
                  <a:txBody>
                    <a:bodyPr/>
                    <a:lstStyle/>
                    <a:p>
                      <a:pPr algn="ctr">
                        <a:lnSpc>
                          <a:spcPct val="115000"/>
                        </a:lnSpc>
                        <a:spcAft>
                          <a:spcPts val="0"/>
                        </a:spcAft>
                      </a:pPr>
                      <a:r>
                        <a:rPr lang="en-US" sz="1000">
                          <a:effectLst/>
                        </a:rPr>
                        <a:t>FIXCHI</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0</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Почетна висина</a:t>
                      </a:r>
                      <a:r>
                        <a:rPr lang="en-US" sz="1000" dirty="0">
                          <a:effectLst/>
                        </a:rPr>
                        <a:t> (g/cm</a:t>
                      </a:r>
                      <a:r>
                        <a:rPr lang="en-US" sz="1000" baseline="30000" dirty="0">
                          <a:effectLst/>
                        </a:rPr>
                        <a:t>2</a:t>
                      </a:r>
                      <a:r>
                        <a:rPr lang="en-US" sz="1000" dirty="0">
                          <a:effectLst/>
                        </a:rPr>
                        <a:t>)</a:t>
                      </a:r>
                      <a:endParaRPr lang="sr-Latn-RS" sz="1000" dirty="0">
                        <a:effectLst/>
                        <a:latin typeface="Calibri"/>
                        <a:ea typeface="PMingLiU"/>
                        <a:cs typeface="Times New Roman"/>
                      </a:endParaRPr>
                    </a:p>
                  </a:txBody>
                  <a:tcPr marL="25130" marR="25130" marT="0" marB="0"/>
                </a:tc>
              </a:tr>
              <a:tr h="157908">
                <a:tc>
                  <a:txBody>
                    <a:bodyPr/>
                    <a:lstStyle/>
                    <a:p>
                      <a:pPr algn="ctr">
                        <a:lnSpc>
                          <a:spcPct val="115000"/>
                        </a:lnSpc>
                        <a:spcAft>
                          <a:spcPts val="0"/>
                        </a:spcAft>
                      </a:pPr>
                      <a:r>
                        <a:rPr lang="en-US" sz="1000">
                          <a:effectLst/>
                        </a:rPr>
                        <a:t>MAGNET</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22.7  42.1</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Геомагнетно поље за Београд</a:t>
                      </a:r>
                      <a:endParaRPr lang="sr-Latn-RS" sz="1000" dirty="0">
                        <a:effectLst/>
                        <a:latin typeface="Calibri"/>
                        <a:ea typeface="PMingLiU"/>
                        <a:cs typeface="Times New Roman"/>
                      </a:endParaRPr>
                    </a:p>
                  </a:txBody>
                  <a:tcPr marL="25130" marR="25130" marT="0" marB="0"/>
                </a:tc>
              </a:tr>
              <a:tr h="615995">
                <a:tc>
                  <a:txBody>
                    <a:bodyPr/>
                    <a:lstStyle/>
                    <a:p>
                      <a:pPr algn="ctr">
                        <a:lnSpc>
                          <a:spcPct val="115000"/>
                        </a:lnSpc>
                        <a:spcAft>
                          <a:spcPts val="0"/>
                        </a:spcAft>
                      </a:pPr>
                      <a:r>
                        <a:rPr lang="en-US" sz="1000">
                          <a:effectLst/>
                        </a:rPr>
                        <a:t>ATMOD</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4</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Атмосферски профил дат са 5 нивоа. Овде профил </a:t>
                      </a:r>
                      <a:r>
                        <a:rPr lang="sr-Latn-RS" sz="1000" dirty="0">
                          <a:effectLst/>
                        </a:rPr>
                        <a:t>ATM511 </a:t>
                      </a:r>
                      <a:r>
                        <a:rPr lang="sr-Cyrl-CS" sz="1000" dirty="0">
                          <a:effectLst/>
                        </a:rPr>
                        <a:t>изнад Штудгарта измереног маја 1993. године </a:t>
                      </a:r>
                      <a:endParaRPr lang="sr-Latn-RS" sz="1000" dirty="0">
                        <a:effectLst/>
                        <a:latin typeface="Calibri"/>
                        <a:ea typeface="PMingLiU"/>
                        <a:cs typeface="Times New Roman"/>
                      </a:endParaRPr>
                    </a:p>
                  </a:txBody>
                  <a:tcPr marL="25130" marR="25130" marT="0" marB="0"/>
                </a:tc>
              </a:tr>
              <a:tr h="615995">
                <a:tc>
                  <a:txBody>
                    <a:bodyPr/>
                    <a:lstStyle/>
                    <a:p>
                      <a:pPr algn="ctr">
                        <a:lnSpc>
                          <a:spcPct val="115000"/>
                        </a:lnSpc>
                        <a:spcAft>
                          <a:spcPts val="0"/>
                        </a:spcAft>
                      </a:pPr>
                      <a:r>
                        <a:rPr lang="en-US" sz="1000">
                          <a:effectLst/>
                        </a:rPr>
                        <a:t>QGSJET</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T 0</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Укључена </a:t>
                      </a:r>
                      <a:r>
                        <a:rPr lang="en-US" sz="1000" dirty="0">
                          <a:effectLst/>
                        </a:rPr>
                        <a:t>QGSJET01c </a:t>
                      </a:r>
                      <a:r>
                        <a:rPr lang="sr-Cyrl-CS" sz="1000" dirty="0">
                          <a:effectLst/>
                        </a:rPr>
                        <a:t>рутина за симулацију високоенергетских хадрон-нуклеус и нуклеус-нуклеус судара</a:t>
                      </a:r>
                      <a:endParaRPr lang="sr-Latn-RS" sz="1000" dirty="0">
                        <a:effectLst/>
                        <a:latin typeface="Calibri"/>
                        <a:ea typeface="PMingLiU"/>
                        <a:cs typeface="Times New Roman"/>
                      </a:endParaRPr>
                    </a:p>
                  </a:txBody>
                  <a:tcPr marL="25130" marR="25130" marT="0" marB="0"/>
                </a:tc>
              </a:tr>
              <a:tr h="615995">
                <a:tc>
                  <a:txBody>
                    <a:bodyPr/>
                    <a:lstStyle/>
                    <a:p>
                      <a:pPr algn="ctr">
                        <a:lnSpc>
                          <a:spcPct val="115000"/>
                        </a:lnSpc>
                        <a:spcAft>
                          <a:spcPts val="0"/>
                        </a:spcAft>
                      </a:pPr>
                      <a:r>
                        <a:rPr lang="en-US" sz="1000">
                          <a:effectLst/>
                        </a:rPr>
                        <a:t>ECUTS</a:t>
                      </a:r>
                      <a:endParaRPr lang="sr-Latn-RS" sz="100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a:effectLst/>
                        </a:rPr>
                        <a:t>0.15  0.15  0.0015  0.0015</a:t>
                      </a:r>
                      <a:endParaRPr lang="sr-Latn-RS" sz="100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Доњи праг енергија</a:t>
                      </a:r>
                      <a:r>
                        <a:rPr lang="en-US" sz="1000" dirty="0">
                          <a:effectLst/>
                        </a:rPr>
                        <a:t> (</a:t>
                      </a:r>
                      <a:r>
                        <a:rPr lang="sr-Cyrl-CS" sz="1000" dirty="0">
                          <a:effectLst/>
                        </a:rPr>
                        <a:t>у</a:t>
                      </a:r>
                      <a:r>
                        <a:rPr lang="en-US" sz="1000" dirty="0">
                          <a:effectLst/>
                        </a:rPr>
                        <a:t> </a:t>
                      </a:r>
                      <a:r>
                        <a:rPr lang="en-US" sz="1000" dirty="0" err="1">
                          <a:effectLst/>
                        </a:rPr>
                        <a:t>GeV</a:t>
                      </a:r>
                      <a:r>
                        <a:rPr lang="en-US" sz="1000" dirty="0">
                          <a:effectLst/>
                        </a:rPr>
                        <a:t>) </a:t>
                      </a:r>
                      <a:r>
                        <a:rPr lang="sr-Cyrl-CS" sz="1000" dirty="0">
                          <a:effectLst/>
                        </a:rPr>
                        <a:t>за честице које се прате и то за хадроне, мионе, електроне и фотоне</a:t>
                      </a:r>
                      <a:endParaRPr lang="sr-Latn-RS" sz="1000" dirty="0">
                        <a:effectLst/>
                        <a:latin typeface="Calibri"/>
                        <a:ea typeface="PMingLiU"/>
                        <a:cs typeface="Times New Roman"/>
                      </a:endParaRPr>
                    </a:p>
                  </a:txBody>
                  <a:tcPr marL="25130" marR="25130" marT="0" marB="0"/>
                </a:tc>
              </a:tr>
              <a:tr h="422473">
                <a:tc>
                  <a:txBody>
                    <a:bodyPr/>
                    <a:lstStyle/>
                    <a:p>
                      <a:pPr algn="ctr">
                        <a:lnSpc>
                          <a:spcPct val="115000"/>
                        </a:lnSpc>
                        <a:spcAft>
                          <a:spcPts val="0"/>
                        </a:spcAft>
                      </a:pPr>
                      <a:r>
                        <a:rPr lang="en-US" sz="1000" dirty="0">
                          <a:effectLst/>
                        </a:rPr>
                        <a:t>MUADDI</a:t>
                      </a:r>
                      <a:endParaRPr lang="sr-Latn-RS" sz="1000" dirty="0">
                        <a:effectLst/>
                        <a:latin typeface="Calibri"/>
                        <a:ea typeface="PMingLiU"/>
                        <a:cs typeface="Times New Roman"/>
                      </a:endParaRPr>
                    </a:p>
                  </a:txBody>
                  <a:tcPr marL="25130" marR="25130" marT="0" marB="0"/>
                </a:tc>
                <a:tc>
                  <a:txBody>
                    <a:bodyPr/>
                    <a:lstStyle/>
                    <a:p>
                      <a:pPr algn="ctr">
                        <a:lnSpc>
                          <a:spcPct val="115000"/>
                        </a:lnSpc>
                        <a:spcAft>
                          <a:spcPts val="0"/>
                        </a:spcAft>
                      </a:pPr>
                      <a:r>
                        <a:rPr lang="en-US" sz="1000" dirty="0">
                          <a:effectLst/>
                        </a:rPr>
                        <a:t>T</a:t>
                      </a:r>
                      <a:endParaRPr lang="sr-Latn-RS" sz="1000" dirty="0">
                        <a:effectLst/>
                        <a:latin typeface="Calibri"/>
                        <a:ea typeface="PMingLiU"/>
                        <a:cs typeface="Times New Roman"/>
                      </a:endParaRPr>
                    </a:p>
                  </a:txBody>
                  <a:tcPr marL="25130" marR="25130" marT="0" marB="0"/>
                </a:tc>
                <a:tc>
                  <a:txBody>
                    <a:bodyPr/>
                    <a:lstStyle/>
                    <a:p>
                      <a:pPr algn="just">
                        <a:lnSpc>
                          <a:spcPct val="115000"/>
                        </a:lnSpc>
                        <a:spcAft>
                          <a:spcPts val="0"/>
                        </a:spcAft>
                      </a:pPr>
                      <a:r>
                        <a:rPr lang="sr-Cyrl-CS" sz="1000" dirty="0">
                          <a:effectLst/>
                        </a:rPr>
                        <a:t>Додатни подаци о месту и начину креације миона се такође прате</a:t>
                      </a:r>
                      <a:endParaRPr lang="sr-Latn-RS" sz="1000" dirty="0">
                        <a:effectLst/>
                        <a:latin typeface="Calibri"/>
                        <a:ea typeface="PMingLiU"/>
                        <a:cs typeface="Times New Roman"/>
                      </a:endParaRPr>
                    </a:p>
                  </a:txBody>
                  <a:tcPr marL="25130" marR="25130" marT="0" marB="0"/>
                </a:tc>
              </a:tr>
            </a:tbl>
          </a:graphicData>
        </a:graphic>
      </p:graphicFrame>
      <p:sp>
        <p:nvSpPr>
          <p:cNvPr id="3" name="TextBox 2"/>
          <p:cNvSpPr txBox="1"/>
          <p:nvPr/>
        </p:nvSpPr>
        <p:spPr>
          <a:xfrm>
            <a:off x="179512" y="1052736"/>
            <a:ext cx="2736304" cy="1477328"/>
          </a:xfrm>
          <a:prstGeom prst="rect">
            <a:avLst/>
          </a:prstGeom>
          <a:noFill/>
        </p:spPr>
        <p:txBody>
          <a:bodyPr wrap="square" rtlCol="0">
            <a:spAutoFit/>
          </a:bodyPr>
          <a:lstStyle/>
          <a:p>
            <a:pPr marL="285750" indent="-285750">
              <a:buFont typeface="Arial" pitchFamily="34" charset="0"/>
              <a:buChar char="•"/>
            </a:pPr>
            <a:r>
              <a:rPr lang="sr-Cyrl-RS" dirty="0" smtClean="0"/>
              <a:t>Коришћено </a:t>
            </a:r>
            <a:r>
              <a:rPr lang="sr-Latn-RS" dirty="0" smtClean="0"/>
              <a:t>10</a:t>
            </a:r>
            <a:r>
              <a:rPr lang="sr-Latn-RS" baseline="30000" dirty="0" smtClean="0"/>
              <a:t>9</a:t>
            </a:r>
            <a:r>
              <a:rPr lang="sr-Cyrl-RS" dirty="0" smtClean="0"/>
              <a:t> примарних протона и  алфа честица приликом симулирања атмосферске каскаде</a:t>
            </a:r>
            <a:endParaRPr lang="sr-Latn-RS" dirty="0"/>
          </a:p>
        </p:txBody>
      </p:sp>
      <p:sp>
        <p:nvSpPr>
          <p:cNvPr id="5" name="Slide Number Placeholder 4"/>
          <p:cNvSpPr>
            <a:spLocks noGrp="1"/>
          </p:cNvSpPr>
          <p:nvPr>
            <p:ph type="sldNum" sz="quarter" idx="12"/>
          </p:nvPr>
        </p:nvSpPr>
        <p:spPr/>
        <p:txBody>
          <a:bodyPr/>
          <a:lstStyle/>
          <a:p>
            <a:fld id="{7AFA3E77-31F2-49FE-823D-927AAA83CBF0}" type="slidenum">
              <a:rPr lang="sr-Latn-RS" smtClean="0"/>
              <a:t>47</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1711767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7848872" cy="360040"/>
          </a:xfrm>
        </p:spPr>
        <p:txBody>
          <a:bodyPr>
            <a:normAutofit fontScale="90000"/>
          </a:bodyPr>
          <a:lstStyle/>
          <a:p>
            <a:r>
              <a:rPr lang="sr-Cyrl-RS" sz="2800" dirty="0" smtClean="0">
                <a:solidFill>
                  <a:schemeClr val="tx2"/>
                </a:solidFill>
              </a:rPr>
              <a:t>Простирање космичког зрачења кроз земљиште</a:t>
            </a:r>
            <a:endParaRPr lang="sr-Latn-RS" sz="2800" dirty="0">
              <a:solidFill>
                <a:schemeClr val="tx2"/>
              </a:solidFill>
            </a:endParaRPr>
          </a:p>
        </p:txBody>
      </p:sp>
      <p:sp>
        <p:nvSpPr>
          <p:cNvPr id="3" name="Content Placeholder 2"/>
          <p:cNvSpPr>
            <a:spLocks noGrp="1"/>
          </p:cNvSpPr>
          <p:nvPr>
            <p:ph idx="1"/>
          </p:nvPr>
        </p:nvSpPr>
        <p:spPr>
          <a:xfrm>
            <a:off x="467544" y="994483"/>
            <a:ext cx="3960440" cy="3586645"/>
          </a:xfrm>
        </p:spPr>
        <p:txBody>
          <a:bodyPr>
            <a:normAutofit fontScale="70000" lnSpcReduction="20000"/>
          </a:bodyPr>
          <a:lstStyle/>
          <a:p>
            <a:pPr algn="just"/>
            <a:r>
              <a:rPr lang="sr-Latn-RS" sz="2600" dirty="0" smtClean="0">
                <a:solidFill>
                  <a:schemeClr val="tx1">
                    <a:lumMod val="85000"/>
                    <a:lumOff val="15000"/>
                  </a:schemeClr>
                </a:solidFill>
              </a:rPr>
              <a:t>Миони </a:t>
            </a:r>
            <a:r>
              <a:rPr lang="sr-Cyrl-RS" sz="2600" dirty="0">
                <a:solidFill>
                  <a:schemeClr val="tx1">
                    <a:lumMod val="85000"/>
                    <a:lumOff val="15000"/>
                  </a:schemeClr>
                </a:solidFill>
              </a:rPr>
              <a:t>при</a:t>
            </a:r>
            <a:r>
              <a:rPr lang="sr-Latn-RS" sz="2600" dirty="0">
                <a:solidFill>
                  <a:schemeClr val="tx1">
                    <a:lumMod val="85000"/>
                    <a:lumOff val="15000"/>
                  </a:schemeClr>
                </a:solidFill>
              </a:rPr>
              <a:t> </a:t>
            </a:r>
            <a:r>
              <a:rPr lang="sr-Latn-RS" sz="2600" dirty="0" smtClean="0">
                <a:solidFill>
                  <a:schemeClr val="tx1">
                    <a:lumMod val="85000"/>
                    <a:lumOff val="15000"/>
                  </a:schemeClr>
                </a:solidFill>
              </a:rPr>
              <a:t>прола</a:t>
            </a:r>
            <a:r>
              <a:rPr lang="sr-Cyrl-RS" sz="2600" dirty="0">
                <a:solidFill>
                  <a:schemeClr val="tx1">
                    <a:lumMod val="85000"/>
                    <a:lumOff val="15000"/>
                  </a:schemeClr>
                </a:solidFill>
              </a:rPr>
              <a:t>с</a:t>
            </a:r>
            <a:r>
              <a:rPr lang="sr-Cyrl-RS" sz="2600" dirty="0" smtClean="0">
                <a:solidFill>
                  <a:schemeClr val="tx1">
                    <a:lumMod val="85000"/>
                    <a:lumOff val="15000"/>
                  </a:schemeClr>
                </a:solidFill>
              </a:rPr>
              <a:t>ку</a:t>
            </a:r>
            <a:r>
              <a:rPr lang="sr-Latn-RS" sz="2600" dirty="0" smtClean="0">
                <a:solidFill>
                  <a:schemeClr val="tx1">
                    <a:lumMod val="85000"/>
                    <a:lumOff val="15000"/>
                  </a:schemeClr>
                </a:solidFill>
              </a:rPr>
              <a:t> </a:t>
            </a:r>
            <a:r>
              <a:rPr lang="sr-Latn-RS" sz="2600" dirty="0">
                <a:solidFill>
                  <a:schemeClr val="tx1">
                    <a:lumMod val="85000"/>
                    <a:lumOff val="15000"/>
                  </a:schemeClr>
                </a:solidFill>
              </a:rPr>
              <a:t>кроз земљиште производе терцијалне </a:t>
            </a:r>
            <a:r>
              <a:rPr lang="sr-Latn-RS" sz="2600" dirty="0" smtClean="0">
                <a:solidFill>
                  <a:schemeClr val="tx1">
                    <a:lumMod val="85000"/>
                    <a:lumOff val="15000"/>
                  </a:schemeClr>
                </a:solidFill>
              </a:rPr>
              <a:t>каскадe</a:t>
            </a:r>
            <a:endParaRPr lang="sr-Cyrl-RS" sz="2600" dirty="0" smtClean="0">
              <a:solidFill>
                <a:schemeClr val="tx1">
                  <a:lumMod val="85000"/>
                  <a:lumOff val="15000"/>
                </a:schemeClr>
              </a:solidFill>
            </a:endParaRPr>
          </a:p>
          <a:p>
            <a:pPr algn="just"/>
            <a:endParaRPr lang="sr-Cyrl-RS" sz="2600" dirty="0" smtClean="0">
              <a:solidFill>
                <a:schemeClr val="tx1">
                  <a:lumMod val="85000"/>
                  <a:lumOff val="15000"/>
                </a:schemeClr>
              </a:solidFill>
            </a:endParaRPr>
          </a:p>
          <a:p>
            <a:pPr algn="just"/>
            <a:r>
              <a:rPr lang="sr-Latn-RS" sz="2600" dirty="0" smtClean="0">
                <a:solidFill>
                  <a:schemeClr val="tx1">
                    <a:lumMod val="85000"/>
                    <a:lumOff val="15000"/>
                  </a:schemeClr>
                </a:solidFill>
              </a:rPr>
              <a:t>Мион </a:t>
            </a:r>
            <a:r>
              <a:rPr lang="sr-Latn-RS" sz="2600" dirty="0">
                <a:solidFill>
                  <a:schemeClr val="tx1">
                    <a:lumMod val="85000"/>
                    <a:lumOff val="15000"/>
                  </a:schemeClr>
                </a:solidFill>
              </a:rPr>
              <a:t>губи енергију при кретању двојако, континуално и дискретно. </a:t>
            </a:r>
            <a:endParaRPr lang="sr-Cyrl-RS" sz="2600" dirty="0" smtClean="0">
              <a:solidFill>
                <a:schemeClr val="tx1">
                  <a:lumMod val="85000"/>
                  <a:lumOff val="15000"/>
                </a:schemeClr>
              </a:solidFill>
            </a:endParaRPr>
          </a:p>
          <a:p>
            <a:pPr lvl="1" algn="just"/>
            <a:r>
              <a:rPr lang="sr-Latn-RS" sz="2600" dirty="0" smtClean="0">
                <a:solidFill>
                  <a:schemeClr val="tx1">
                    <a:lumMod val="85000"/>
                    <a:lumOff val="15000"/>
                  </a:schemeClr>
                </a:solidFill>
              </a:rPr>
              <a:t>Континуално </a:t>
            </a:r>
            <a:r>
              <a:rPr lang="sr-Cyrl-RS" sz="2600" dirty="0">
                <a:solidFill>
                  <a:schemeClr val="tx1">
                    <a:lumMod val="85000"/>
                    <a:lumOff val="15000"/>
                  </a:schemeClr>
                </a:solidFill>
              </a:rPr>
              <a:t>губи енергију </a:t>
            </a:r>
            <a:r>
              <a:rPr lang="sr-Latn-RS" sz="2600" dirty="0">
                <a:solidFill>
                  <a:schemeClr val="tx1">
                    <a:lumMod val="85000"/>
                    <a:lumOff val="15000"/>
                  </a:schemeClr>
                </a:solidFill>
              </a:rPr>
              <a:t>кроз јонизацију </a:t>
            </a:r>
            <a:endParaRPr lang="sr-Cyrl-RS" sz="2600" dirty="0" smtClean="0">
              <a:solidFill>
                <a:schemeClr val="tx1">
                  <a:lumMod val="85000"/>
                  <a:lumOff val="15000"/>
                </a:schemeClr>
              </a:solidFill>
            </a:endParaRPr>
          </a:p>
          <a:p>
            <a:pPr lvl="1" algn="just"/>
            <a:r>
              <a:rPr lang="sr-Latn-RS" sz="2600" dirty="0" smtClean="0">
                <a:solidFill>
                  <a:schemeClr val="tx1">
                    <a:lumMod val="85000"/>
                    <a:lumOff val="15000"/>
                  </a:schemeClr>
                </a:solidFill>
              </a:rPr>
              <a:t>Дискретни </a:t>
            </a:r>
            <a:r>
              <a:rPr lang="sr-Latn-RS" sz="2600" dirty="0">
                <a:solidFill>
                  <a:schemeClr val="tx1">
                    <a:lumMod val="85000"/>
                    <a:lumOff val="15000"/>
                  </a:schemeClr>
                </a:solidFill>
              </a:rPr>
              <a:t>губици енергије </a:t>
            </a:r>
            <a:r>
              <a:rPr lang="sr-Latn-RS" sz="2600" dirty="0" smtClean="0">
                <a:solidFill>
                  <a:schemeClr val="tx1">
                    <a:lumMod val="85000"/>
                    <a:lumOff val="15000"/>
                  </a:schemeClr>
                </a:solidFill>
              </a:rPr>
              <a:t>продукциј</a:t>
            </a:r>
            <a:r>
              <a:rPr lang="sr-Cyrl-RS" sz="2600" dirty="0">
                <a:solidFill>
                  <a:schemeClr val="tx1">
                    <a:lumMod val="85000"/>
                    <a:lumOff val="15000"/>
                  </a:schemeClr>
                </a:solidFill>
              </a:rPr>
              <a:t>у</a:t>
            </a:r>
            <a:r>
              <a:rPr lang="sr-Latn-RS" sz="2600" dirty="0">
                <a:solidFill>
                  <a:schemeClr val="tx1">
                    <a:lumMod val="85000"/>
                    <a:lumOff val="15000"/>
                  </a:schemeClr>
                </a:solidFill>
              </a:rPr>
              <a:t> електрон-позитрон парова, закочно зрачење и електромагнетна интеракција са језгром. </a:t>
            </a:r>
            <a:endParaRPr lang="sr-Cyrl-RS" sz="2600" dirty="0" smtClean="0">
              <a:solidFill>
                <a:schemeClr val="tx1">
                  <a:lumMod val="85000"/>
                  <a:lumOff val="15000"/>
                </a:schemeClr>
              </a:solidFill>
            </a:endParaRPr>
          </a:p>
          <a:p>
            <a:endParaRPr lang="sr-Cyrl-RS" dirty="0" smtClean="0"/>
          </a:p>
          <a:p>
            <a:pPr lvl="1"/>
            <a:endParaRPr lang="sr-Latn-RS" sz="2300"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861048"/>
            <a:ext cx="4170983" cy="261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48</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278651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5112568" cy="432048"/>
          </a:xfrm>
        </p:spPr>
        <p:txBody>
          <a:bodyPr>
            <a:normAutofit fontScale="90000"/>
          </a:bodyPr>
          <a:lstStyle/>
          <a:p>
            <a:r>
              <a:rPr lang="sr-Cyrl-RS" sz="2800" dirty="0" smtClean="0">
                <a:solidFill>
                  <a:schemeClr val="tx2"/>
                </a:solidFill>
              </a:rPr>
              <a:t>Измерени подаци – флукс миона </a:t>
            </a:r>
            <a:endParaRPr lang="sr-Latn-RS" sz="2800" dirty="0">
              <a:solidFill>
                <a:schemeClr val="tx2"/>
              </a:solidFill>
            </a:endParaRPr>
          </a:p>
        </p:txBody>
      </p:sp>
      <p:sp>
        <p:nvSpPr>
          <p:cNvPr id="3" name="Content Placeholder 2"/>
          <p:cNvSpPr>
            <a:spLocks noGrp="1"/>
          </p:cNvSpPr>
          <p:nvPr>
            <p:ph idx="1"/>
          </p:nvPr>
        </p:nvSpPr>
        <p:spPr>
          <a:xfrm>
            <a:off x="467544" y="1151531"/>
            <a:ext cx="3466728" cy="3285581"/>
          </a:xfrm>
        </p:spPr>
        <p:txBody>
          <a:bodyPr>
            <a:normAutofit/>
          </a:bodyPr>
          <a:lstStyle/>
          <a:p>
            <a:endParaRPr lang="sr-Cyrl-RS" sz="2000" dirty="0" smtClean="0"/>
          </a:p>
          <a:p>
            <a:r>
              <a:rPr lang="sr-Latn-RS" sz="1800" dirty="0">
                <a:solidFill>
                  <a:schemeClr val="tx1">
                    <a:lumMod val="85000"/>
                    <a:lumOff val="15000"/>
                  </a:schemeClr>
                </a:solidFill>
              </a:rPr>
              <a:t>Увођење нове опреме у лабораториј</a:t>
            </a:r>
            <a:r>
              <a:rPr lang="sr-Cyrl-RS" sz="1800" dirty="0">
                <a:solidFill>
                  <a:schemeClr val="tx1">
                    <a:lumMod val="85000"/>
                    <a:lumOff val="15000"/>
                  </a:schemeClr>
                </a:solidFill>
              </a:rPr>
              <a:t>у </a:t>
            </a:r>
            <a:r>
              <a:rPr lang="sr-Latn-RS" sz="1800" dirty="0">
                <a:solidFill>
                  <a:schemeClr val="tx1">
                    <a:lumMod val="85000"/>
                    <a:lumOff val="15000"/>
                  </a:schemeClr>
                </a:solidFill>
              </a:rPr>
              <a:t>се поклапа са почетком 24. </a:t>
            </a:r>
            <a:r>
              <a:rPr lang="sr-Cyrl-RS" sz="1800" dirty="0">
                <a:solidFill>
                  <a:schemeClr val="tx1">
                    <a:lumMod val="85000"/>
                    <a:lumOff val="15000"/>
                  </a:schemeClr>
                </a:solidFill>
              </a:rPr>
              <a:t>С</a:t>
            </a:r>
            <a:r>
              <a:rPr lang="sr-Latn-RS" sz="1800" dirty="0">
                <a:solidFill>
                  <a:schemeClr val="tx1">
                    <a:lumMod val="85000"/>
                    <a:lumOff val="15000"/>
                  </a:schemeClr>
                </a:solidFill>
              </a:rPr>
              <a:t>оларног циклуса</a:t>
            </a:r>
            <a:endParaRPr lang="sr-Cyrl-RS" sz="1800" dirty="0">
              <a:solidFill>
                <a:schemeClr val="tx1">
                  <a:lumMod val="85000"/>
                  <a:lumOff val="15000"/>
                </a:schemeClr>
              </a:solidFill>
            </a:endParaRPr>
          </a:p>
          <a:p>
            <a:endParaRPr lang="sr-Cyrl-RS" sz="1800" dirty="0">
              <a:solidFill>
                <a:schemeClr val="tx1">
                  <a:lumMod val="85000"/>
                  <a:lumOff val="15000"/>
                </a:schemeClr>
              </a:solidFill>
            </a:endParaRPr>
          </a:p>
          <a:p>
            <a:r>
              <a:rPr lang="sr-Cyrl-RS" sz="1800" dirty="0" smtClean="0">
                <a:solidFill>
                  <a:schemeClr val="tx1">
                    <a:lumMod val="85000"/>
                    <a:lumOff val="15000"/>
                  </a:schemeClr>
                </a:solidFill>
              </a:rPr>
              <a:t>Флукс миона за подземни део </a:t>
            </a:r>
          </a:p>
          <a:p>
            <a:endParaRPr lang="sr-Cyrl-RS" sz="1800" dirty="0" smtClean="0">
              <a:solidFill>
                <a:schemeClr val="tx1">
                  <a:lumMod val="85000"/>
                  <a:lumOff val="15000"/>
                </a:schemeClr>
              </a:solidFill>
            </a:endParaRPr>
          </a:p>
          <a:p>
            <a:r>
              <a:rPr lang="sr-Cyrl-RS" sz="1800" dirty="0" smtClean="0">
                <a:solidFill>
                  <a:schemeClr val="tx1">
                    <a:lumMod val="85000"/>
                    <a:lumOff val="15000"/>
                  </a:schemeClr>
                </a:solidFill>
              </a:rPr>
              <a:t>Декохеренција</a:t>
            </a:r>
            <a:endParaRPr lang="sr-Cyrl-RS" sz="1800" dirty="0">
              <a:solidFill>
                <a:schemeClr val="tx1">
                  <a:lumMod val="85000"/>
                  <a:lumOff val="15000"/>
                </a:schemeClr>
              </a:solidFill>
            </a:endParaRPr>
          </a:p>
          <a:p>
            <a:pPr marL="457200" lvl="1" indent="0">
              <a:buNone/>
            </a:pPr>
            <a:endParaRPr lang="sr-Latn-RS" sz="1800" dirty="0">
              <a:solidFill>
                <a:schemeClr val="tx1">
                  <a:lumMod val="85000"/>
                  <a:lumOff val="15000"/>
                </a:schemeClr>
              </a:solidFill>
            </a:endParaRPr>
          </a:p>
        </p:txBody>
      </p:sp>
      <p:pic>
        <p:nvPicPr>
          <p:cNvPr id="112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791" y="548680"/>
            <a:ext cx="3159497" cy="227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82176" y="3232586"/>
            <a:ext cx="4060920" cy="369332"/>
          </a:xfrm>
          <a:prstGeom prst="rect">
            <a:avLst/>
          </a:prstGeom>
        </p:spPr>
        <p:txBody>
          <a:bodyPr wrap="none">
            <a:spAutoFit/>
          </a:bodyPr>
          <a:lstStyle/>
          <a:p>
            <a:r>
              <a:rPr lang="sr-Latn-RS" dirty="0"/>
              <a:t>Φ</a:t>
            </a:r>
            <a:r>
              <a:rPr lang="sr-Latn-RS" baseline="-25000" dirty="0"/>
              <a:t>cc</a:t>
            </a:r>
            <a:r>
              <a:rPr lang="sr-Latn-RS" dirty="0"/>
              <a:t>=</a:t>
            </a:r>
            <a:r>
              <a:rPr lang="sr-Cyrl-RS" dirty="0"/>
              <a:t>24.89</a:t>
            </a:r>
            <a:r>
              <a:rPr lang="sr-Latn-RS" dirty="0"/>
              <a:t> m</a:t>
            </a:r>
            <a:r>
              <a:rPr lang="sr-Latn-RS" baseline="30000" dirty="0"/>
              <a:t>-2</a:t>
            </a:r>
            <a:r>
              <a:rPr lang="sr-Latn-RS" dirty="0"/>
              <a:t>s</a:t>
            </a:r>
            <a:r>
              <a:rPr lang="sr-Latn-RS" baseline="30000" dirty="0"/>
              <a:t>−1</a:t>
            </a:r>
            <a:r>
              <a:rPr lang="sr-Latn-RS" dirty="0"/>
              <a:t> </a:t>
            </a:r>
            <a:r>
              <a:rPr lang="sr-Cyrl-RS" dirty="0"/>
              <a:t>   и   </a:t>
            </a:r>
            <a:r>
              <a:rPr lang="sr-Latn-RS" dirty="0"/>
              <a:t>Φ</a:t>
            </a:r>
            <a:r>
              <a:rPr lang="sr-Latn-RS" baseline="-25000" dirty="0"/>
              <a:t>anti</a:t>
            </a:r>
            <a:r>
              <a:rPr lang="sr-Latn-RS" dirty="0"/>
              <a:t>=</a:t>
            </a:r>
            <a:r>
              <a:rPr lang="sr-Cyrl-RS" dirty="0"/>
              <a:t>21</a:t>
            </a:r>
            <a:r>
              <a:rPr lang="sr-Latn-RS" dirty="0"/>
              <a:t>.</a:t>
            </a:r>
            <a:r>
              <a:rPr lang="sr-Cyrl-RS" dirty="0"/>
              <a:t>64</a:t>
            </a:r>
            <a:r>
              <a:rPr lang="sr-Latn-RS" dirty="0"/>
              <a:t> m</a:t>
            </a:r>
            <a:r>
              <a:rPr lang="sr-Latn-RS" baseline="30000" dirty="0"/>
              <a:t>-2</a:t>
            </a:r>
            <a:r>
              <a:rPr lang="sr-Latn-RS" dirty="0"/>
              <a:t>s</a:t>
            </a:r>
            <a:r>
              <a:rPr lang="sr-Latn-RS" baseline="30000" dirty="0"/>
              <a:t>−1</a:t>
            </a:r>
            <a:r>
              <a:rPr lang="sr-Latn-RS" dirty="0"/>
              <a:t> </a:t>
            </a:r>
            <a:r>
              <a:rPr lang="sr-Cyrl-RS" dirty="0"/>
              <a:t>. </a:t>
            </a:r>
            <a:endParaRPr lang="sr-Latn-RS" dirty="0"/>
          </a:p>
        </p:txBody>
      </p:sp>
      <mc:AlternateContent xmlns:mc="http://schemas.openxmlformats.org/markup-compatibility/2006" xmlns:a14="http://schemas.microsoft.com/office/drawing/2010/main">
        <mc:Choice Requires="a14">
          <p:sp>
            <p:nvSpPr>
              <p:cNvPr id="7" name="Rectangle 6"/>
              <p:cNvSpPr/>
              <p:nvPr/>
            </p:nvSpPr>
            <p:spPr>
              <a:xfrm>
                <a:off x="1907704" y="3356992"/>
                <a:ext cx="136768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sr-Latn-RS">
                          <a:latin typeface="Cambria Math"/>
                        </a:rPr>
                        <m:t>Φ</m:t>
                      </m:r>
                      <m:r>
                        <a:rPr lang="sr-Latn-RS" i="1">
                          <a:latin typeface="Cambria Math"/>
                        </a:rPr>
                        <m:t>=</m:t>
                      </m:r>
                      <m:f>
                        <m:fPr>
                          <m:ctrlPr>
                            <a:rPr lang="sr-Latn-RS" i="1">
                              <a:latin typeface="Cambria Math"/>
                            </a:rPr>
                          </m:ctrlPr>
                        </m:fPr>
                        <m:num>
                          <m:r>
                            <a:rPr lang="sr-Latn-RS" i="1">
                              <a:latin typeface="Cambria Math"/>
                            </a:rPr>
                            <m:t>𝑁</m:t>
                          </m:r>
                        </m:num>
                        <m:den>
                          <m:r>
                            <a:rPr lang="sr-Latn-RS" i="1">
                              <a:latin typeface="Cambria Math"/>
                            </a:rPr>
                            <m:t>𝑆</m:t>
                          </m:r>
                          <m:r>
                            <a:rPr lang="sr-Latn-RS" i="1">
                              <a:latin typeface="Cambria Math"/>
                            </a:rPr>
                            <m:t>∙</m:t>
                          </m:r>
                          <m:r>
                            <a:rPr lang="sr-Latn-RS" i="1">
                              <a:latin typeface="Cambria Math"/>
                            </a:rPr>
                            <m:t>𝜀</m:t>
                          </m:r>
                          <m:r>
                            <a:rPr lang="sr-Latn-RS" i="1">
                              <a:latin typeface="Cambria Math"/>
                            </a:rPr>
                            <m:t>·</m:t>
                          </m:r>
                          <m:r>
                            <a:rPr lang="sr-Latn-RS" i="1">
                              <a:latin typeface="Cambria Math"/>
                            </a:rPr>
                            <m:t>𝑡</m:t>
                          </m:r>
                        </m:den>
                      </m:f>
                    </m:oMath>
                  </m:oMathPara>
                </a14:m>
                <a:endParaRPr lang="sr-Latn-RS" dirty="0"/>
              </a:p>
            </p:txBody>
          </p:sp>
        </mc:Choice>
        <mc:Fallback xmlns="">
          <p:sp>
            <p:nvSpPr>
              <p:cNvPr id="7" name="Rectangle 6"/>
              <p:cNvSpPr>
                <a:spLocks noRot="1" noChangeAspect="1" noMove="1" noResize="1" noEditPoints="1" noAdjustHandles="1" noChangeArrowheads="1" noChangeShapeType="1" noTextEdit="1"/>
              </p:cNvSpPr>
              <p:nvPr/>
            </p:nvSpPr>
            <p:spPr>
              <a:xfrm>
                <a:off x="1907704" y="3356992"/>
                <a:ext cx="1367682" cy="610936"/>
              </a:xfrm>
              <a:prstGeom prst="rect">
                <a:avLst/>
              </a:prstGeom>
              <a:blipFill rotWithShape="1">
                <a:blip r:embed="rId3"/>
                <a:stretch>
                  <a:fillRect/>
                </a:stretch>
              </a:blipFill>
            </p:spPr>
            <p:txBody>
              <a:bodyPr/>
              <a:lstStyle/>
              <a:p>
                <a:r>
                  <a:rPr lang="sr-Latn-RS">
                    <a:noFill/>
                  </a:rPr>
                  <a:t> </a:t>
                </a:r>
              </a:p>
            </p:txBody>
          </p:sp>
        </mc:Fallback>
      </mc:AlternateContent>
      <p:sp>
        <p:nvSpPr>
          <p:cNvPr id="8" name="Rectangle 7"/>
          <p:cNvSpPr/>
          <p:nvPr/>
        </p:nvSpPr>
        <p:spPr>
          <a:xfrm>
            <a:off x="4279013" y="2863254"/>
            <a:ext cx="1608133" cy="369332"/>
          </a:xfrm>
          <a:prstGeom prst="rect">
            <a:avLst/>
          </a:prstGeom>
        </p:spPr>
        <p:txBody>
          <a:bodyPr wrap="none">
            <a:spAutoFit/>
          </a:bodyPr>
          <a:lstStyle/>
          <a:p>
            <a:r>
              <a:rPr lang="sr-Latn-RS" dirty="0"/>
              <a:t>Φ=46</a:t>
            </a:r>
            <a:r>
              <a:rPr lang="sr-Cyrl-RS" dirty="0"/>
              <a:t>,</a:t>
            </a:r>
            <a:r>
              <a:rPr lang="sr-Latn-RS" dirty="0"/>
              <a:t>53 m</a:t>
            </a:r>
            <a:r>
              <a:rPr lang="sr-Latn-RS" baseline="30000" dirty="0"/>
              <a:t>-2</a:t>
            </a:r>
            <a:r>
              <a:rPr lang="sr-Latn-RS" dirty="0"/>
              <a:t>s</a:t>
            </a:r>
            <a:r>
              <a:rPr lang="sr-Latn-RS" baseline="30000" dirty="0"/>
              <a:t>−</a:t>
            </a:r>
            <a:r>
              <a:rPr lang="sr-Latn-RS" baseline="30000" dirty="0" smtClean="0"/>
              <a:t>1</a:t>
            </a:r>
            <a:endParaRPr lang="sr-Latn-R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437112"/>
            <a:ext cx="2998314" cy="225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881" y="3967928"/>
            <a:ext cx="354734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49</a:t>
            </a:fld>
            <a:endParaRPr lang="sr-Latn-RS"/>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873468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344816" cy="504056"/>
          </a:xfrm>
        </p:spPr>
        <p:txBody>
          <a:bodyPr>
            <a:noAutofit/>
          </a:bodyPr>
          <a:lstStyle/>
          <a:p>
            <a:pPr algn="l"/>
            <a:r>
              <a:rPr lang="en-US" sz="3600" b="1" dirty="0" smtClean="0">
                <a:solidFill>
                  <a:schemeClr val="tx2">
                    <a:lumMod val="60000"/>
                    <a:lumOff val="40000"/>
                  </a:schemeClr>
                </a:solidFill>
                <a:latin typeface="Arial" panose="020B0604020202020204" pitchFamily="34" charset="0"/>
                <a:cs typeface="Arial" panose="020B0604020202020204" pitchFamily="34" charset="0"/>
              </a:rPr>
              <a:t>Transport through heliosphere</a:t>
            </a:r>
            <a:endParaRPr lang="en-US" sz="3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23528" y="841551"/>
            <a:ext cx="4330860" cy="5256584"/>
          </a:xfrm>
        </p:spPr>
        <p:txBody>
          <a:bodyPr>
            <a:normAutofit/>
          </a:bodyPr>
          <a:lstStyle/>
          <a:p>
            <a:r>
              <a:rPr lang="sr-Latn-RS" sz="2400" b="1" dirty="0" smtClean="0">
                <a:solidFill>
                  <a:schemeClr val="tx1">
                    <a:lumMod val="85000"/>
                    <a:lumOff val="15000"/>
                  </a:schemeClr>
                </a:solidFill>
                <a:latin typeface="Arial" panose="020B0604020202020204" pitchFamily="34" charset="0"/>
                <a:cs typeface="Arial" panose="020B0604020202020204" pitchFamily="34" charset="0"/>
              </a:rPr>
              <a:t>Solar wind</a:t>
            </a:r>
          </a:p>
          <a:p>
            <a:pPr lvl="1"/>
            <a:r>
              <a:rPr lang="en-US" sz="1600" dirty="0">
                <a:latin typeface="Arial" panose="020B0604020202020204" pitchFamily="34" charset="0"/>
                <a:cs typeface="Arial" panose="020B0604020202020204" pitchFamily="34" charset="0"/>
              </a:rPr>
              <a:t>stream of charged particles released from the upper atmosphere of the Sun</a:t>
            </a:r>
            <a:endParaRPr lang="en-US" sz="1600" dirty="0" smtClean="0">
              <a:solidFill>
                <a:schemeClr val="tx1">
                  <a:lumMod val="85000"/>
                  <a:lumOff val="15000"/>
                </a:schemeClr>
              </a:solidFill>
              <a:latin typeface="Arial" panose="020B0604020202020204" pitchFamily="34" charset="0"/>
              <a:cs typeface="Arial" panose="020B0604020202020204" pitchFamily="34" charset="0"/>
            </a:endParaRPr>
          </a:p>
          <a:p>
            <a:r>
              <a:rPr lang="sr-Latn-RS" sz="1800" dirty="0" smtClean="0">
                <a:solidFill>
                  <a:schemeClr val="tx1">
                    <a:lumMod val="85000"/>
                    <a:lumOff val="15000"/>
                  </a:schemeClr>
                </a:solidFill>
                <a:latin typeface="Arial" panose="020B0604020202020204" pitchFamily="34" charset="0"/>
                <a:cs typeface="Arial" panose="020B0604020202020204" pitchFamily="34" charset="0"/>
              </a:rPr>
              <a:t>CR interact with helioshere - </a:t>
            </a:r>
            <a:r>
              <a:rPr lang="sr-Latn-RS" sz="1800" b="1" dirty="0" smtClean="0">
                <a:solidFill>
                  <a:schemeClr val="tx1">
                    <a:lumMod val="85000"/>
                    <a:lumOff val="15000"/>
                  </a:schemeClr>
                </a:solidFill>
                <a:latin typeface="Arial" panose="020B0604020202020204" pitchFamily="34" charset="0"/>
                <a:cs typeface="Arial" panose="020B0604020202020204" pitchFamily="34" charset="0"/>
              </a:rPr>
              <a:t>modulation</a:t>
            </a:r>
            <a:r>
              <a:rPr lang="en-US" sz="1800" b="1" dirty="0" smtClean="0">
                <a:solidFill>
                  <a:schemeClr val="tx1">
                    <a:lumMod val="85000"/>
                    <a:lumOff val="15000"/>
                  </a:schemeClr>
                </a:solidFill>
                <a:latin typeface="Arial" panose="020B0604020202020204" pitchFamily="34" charset="0"/>
                <a:cs typeface="Arial" panose="020B0604020202020204" pitchFamily="34" charset="0"/>
              </a:rPr>
              <a:t> </a:t>
            </a:r>
            <a:r>
              <a:rPr lang="sr-Latn-RS" sz="1800" b="1" dirty="0" smtClean="0">
                <a:solidFill>
                  <a:schemeClr val="tx1">
                    <a:lumMod val="85000"/>
                    <a:lumOff val="15000"/>
                  </a:schemeClr>
                </a:solidFill>
                <a:latin typeface="Arial" panose="020B0604020202020204" pitchFamily="34" charset="0"/>
                <a:cs typeface="Arial" panose="020B0604020202020204" pitchFamily="34" charset="0"/>
              </a:rPr>
              <a:t>of CR</a:t>
            </a:r>
            <a:endParaRPr lang="en-US" sz="1800" b="1" dirty="0" smtClean="0">
              <a:solidFill>
                <a:schemeClr val="tx1">
                  <a:lumMod val="85000"/>
                  <a:lumOff val="15000"/>
                </a:schemeClr>
              </a:solidFill>
              <a:latin typeface="Arial" panose="020B0604020202020204" pitchFamily="34" charset="0"/>
              <a:cs typeface="Arial" panose="020B0604020202020204" pitchFamily="34" charset="0"/>
            </a:endParaRPr>
          </a:p>
          <a:p>
            <a:r>
              <a:rPr lang="sr-Latn-RS" sz="1800" dirty="0" smtClean="0">
                <a:solidFill>
                  <a:schemeClr val="tx1">
                    <a:lumMod val="85000"/>
                    <a:lumOff val="15000"/>
                  </a:schemeClr>
                </a:solidFill>
                <a:latin typeface="Arial" panose="020B0604020202020204" pitchFamily="34" charset="0"/>
                <a:cs typeface="Arial" panose="020B0604020202020204" pitchFamily="34" charset="0"/>
              </a:rPr>
              <a:t>Magnetic field and solar wind depend on activity of the Sun (</a:t>
            </a:r>
            <a:r>
              <a:rPr lang="sr-Latn-RS" sz="1800" b="1" dirty="0" smtClean="0">
                <a:solidFill>
                  <a:schemeClr val="tx1">
                    <a:lumMod val="85000"/>
                    <a:lumOff val="15000"/>
                  </a:schemeClr>
                </a:solidFill>
                <a:latin typeface="Arial" panose="020B0604020202020204" pitchFamily="34" charset="0"/>
                <a:cs typeface="Arial" panose="020B0604020202020204" pitchFamily="34" charset="0"/>
              </a:rPr>
              <a:t>space weather</a:t>
            </a:r>
            <a:r>
              <a:rPr lang="sr-Latn-RS" sz="1800" dirty="0" smtClean="0">
                <a:solidFill>
                  <a:schemeClr val="tx1">
                    <a:lumMod val="85000"/>
                    <a:lumOff val="15000"/>
                  </a:schemeClr>
                </a:solidFill>
                <a:latin typeface="Arial" panose="020B0604020202020204" pitchFamily="34" charset="0"/>
                <a:cs typeface="Arial" panose="020B0604020202020204" pitchFamily="34" charset="0"/>
              </a:rPr>
              <a:t>) </a:t>
            </a:r>
          </a:p>
          <a:p>
            <a:r>
              <a:rPr lang="sr-Latn-RS" sz="1800" dirty="0" smtClean="0">
                <a:solidFill>
                  <a:schemeClr val="tx1">
                    <a:lumMod val="85000"/>
                    <a:lumOff val="15000"/>
                  </a:schemeClr>
                </a:solidFill>
                <a:latin typeface="Arial" panose="020B0604020202020204" pitchFamily="34" charset="0"/>
                <a:cs typeface="Arial" panose="020B0604020202020204" pitchFamily="34" charset="0"/>
              </a:rPr>
              <a:t>CR modulation increases with higher solar and decreases when activity is lower.</a:t>
            </a:r>
          </a:p>
          <a:p>
            <a:r>
              <a:rPr lang="sr-Latn-RS" sz="1800" dirty="0" smtClean="0">
                <a:solidFill>
                  <a:schemeClr val="tx1">
                    <a:lumMod val="85000"/>
                    <a:lumOff val="15000"/>
                  </a:schemeClr>
                </a:solidFill>
                <a:latin typeface="Arial" panose="020B0604020202020204" pitchFamily="34" charset="0"/>
                <a:cs typeface="Arial" panose="020B0604020202020204" pitchFamily="34" charset="0"/>
              </a:rPr>
              <a:t>Solar modulation depends on energy of the CR</a:t>
            </a:r>
          </a:p>
          <a:p>
            <a:r>
              <a:rPr lang="sr-Latn-RS" sz="1800" b="1" dirty="0" smtClean="0">
                <a:solidFill>
                  <a:schemeClr val="tx1">
                    <a:lumMod val="85000"/>
                    <a:lumOff val="15000"/>
                  </a:schemeClr>
                </a:solidFill>
                <a:latin typeface="Arial" panose="020B0604020202020204" pitchFamily="34" charset="0"/>
                <a:cs typeface="Arial" panose="020B0604020202020204" pitchFamily="34" charset="0"/>
              </a:rPr>
              <a:t>Magnetic rigidity</a:t>
            </a:r>
          </a:p>
          <a:p>
            <a:pPr marL="457200" lvl="1" indent="0">
              <a:buNone/>
            </a:pPr>
            <a:r>
              <a:rPr lang="sr-Latn-RS" sz="1800" dirty="0">
                <a:latin typeface="Arial" panose="020B0604020202020204" pitchFamily="34" charset="0"/>
                <a:cs typeface="Arial" panose="020B0604020202020204" pitchFamily="34" charset="0"/>
              </a:rPr>
              <a:t>R ≡ pc / Ze</a:t>
            </a:r>
            <a:r>
              <a:rPr lang="sr-Latn-RS" dirty="0">
                <a:latin typeface="Arial" panose="020B0604020202020204" pitchFamily="34" charset="0"/>
                <a:cs typeface="Arial" panose="020B0604020202020204" pitchFamily="34" charset="0"/>
              </a:rPr>
              <a:t>. </a:t>
            </a:r>
          </a:p>
          <a:p>
            <a:pPr lvl="1"/>
            <a:endParaRPr lang="en-US" b="1" dirty="0" smtClean="0">
              <a:latin typeface="Arial" panose="020B0604020202020204" pitchFamily="34" charset="0"/>
              <a:cs typeface="Arial" panose="020B0604020202020204" pitchFamily="34" charset="0"/>
            </a:endParaRPr>
          </a:p>
          <a:p>
            <a:pPr lvl="1"/>
            <a:endParaRPr lang="en-US" dirty="0" smtClean="0"/>
          </a:p>
          <a:p>
            <a:pPr lvl="1"/>
            <a:endParaRPr lang="en-US"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60" y="3469843"/>
            <a:ext cx="4022701" cy="292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929" y="645644"/>
            <a:ext cx="2684535" cy="2735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AFA3E77-31F2-49FE-823D-927AAA83CBF0}" type="slidenum">
              <a:rPr lang="en-US" smtClean="0"/>
              <a:t>5</a:t>
            </a:fld>
            <a:endParaRPr lang="en-US" dirty="0"/>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3877119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6588224" cy="418058"/>
          </a:xfrm>
        </p:spPr>
        <p:txBody>
          <a:bodyPr>
            <a:normAutofit fontScale="90000"/>
          </a:bodyPr>
          <a:lstStyle/>
          <a:p>
            <a:pPr algn="l"/>
            <a:r>
              <a:rPr lang="sr-Latn-RS" sz="4000" b="1" dirty="0">
                <a:solidFill>
                  <a:srgbClr val="1F497D">
                    <a:lumMod val="60000"/>
                    <a:lumOff val="40000"/>
                  </a:srgbClr>
                </a:solidFill>
              </a:rPr>
              <a:t>Detektorski sistemi</a:t>
            </a:r>
            <a:r>
              <a:rPr lang="sr-Latn-RS" sz="2400" dirty="0">
                <a:solidFill>
                  <a:srgbClr val="1F497D">
                    <a:lumMod val="60000"/>
                    <a:lumOff val="40000"/>
                  </a:srgbClr>
                </a:solidFill>
              </a:rPr>
              <a:t/>
            </a:r>
            <a:br>
              <a:rPr lang="sr-Latn-RS" sz="2400" dirty="0">
                <a:solidFill>
                  <a:srgbClr val="1F497D">
                    <a:lumMod val="60000"/>
                    <a:lumOff val="40000"/>
                  </a:srgbClr>
                </a:solidFill>
              </a:rPr>
            </a:br>
            <a:r>
              <a:rPr lang="sr-Latn-RS" sz="1800" dirty="0" smtClean="0">
                <a:solidFill>
                  <a:srgbClr val="FFC000"/>
                </a:solidFill>
              </a:rPr>
              <a:t>Poređenja</a:t>
            </a:r>
            <a:endParaRPr lang="sr-Latn-RS" sz="2800" dirty="0">
              <a:solidFill>
                <a:schemeClr val="tx2"/>
              </a:solidFill>
            </a:endParaRPr>
          </a:p>
        </p:txBody>
      </p:sp>
      <p:sp>
        <p:nvSpPr>
          <p:cNvPr id="3" name="Content Placeholder 2"/>
          <p:cNvSpPr>
            <a:spLocks noGrp="1"/>
          </p:cNvSpPr>
          <p:nvPr>
            <p:ph idx="1"/>
          </p:nvPr>
        </p:nvSpPr>
        <p:spPr>
          <a:xfrm>
            <a:off x="179513" y="764704"/>
            <a:ext cx="4248472" cy="2692895"/>
          </a:xfrm>
        </p:spPr>
        <p:txBody>
          <a:bodyPr>
            <a:normAutofit/>
          </a:bodyPr>
          <a:lstStyle/>
          <a:p>
            <a:r>
              <a:rPr lang="sr-Latn-RS" sz="2000" dirty="0" smtClean="0">
                <a:solidFill>
                  <a:schemeClr val="tx1">
                    <a:lumMod val="85000"/>
                    <a:lumOff val="15000"/>
                  </a:schemeClr>
                </a:solidFill>
              </a:rPr>
              <a:t>Poređenje sa bliskim Neutronskim detektorima</a:t>
            </a:r>
            <a:endParaRPr lang="sr-Cyrl-RS" sz="2000" dirty="0" smtClean="0">
              <a:solidFill>
                <a:schemeClr val="tx1">
                  <a:lumMod val="85000"/>
                  <a:lumOff val="15000"/>
                </a:schemeClr>
              </a:solidFill>
            </a:endParaRPr>
          </a:p>
          <a:p>
            <a:pPr marL="0" indent="0">
              <a:buNone/>
            </a:pPr>
            <a:r>
              <a:rPr lang="sr-Cyrl-RS" sz="2000" dirty="0" smtClean="0">
                <a:solidFill>
                  <a:schemeClr val="tx1">
                    <a:lumMod val="85000"/>
                    <a:lumOff val="15000"/>
                  </a:schemeClr>
                </a:solidFill>
              </a:rPr>
              <a:t> </a:t>
            </a:r>
            <a:endParaRPr lang="sr-Cyrl-RS" sz="2000" dirty="0">
              <a:solidFill>
                <a:schemeClr val="tx1">
                  <a:lumMod val="85000"/>
                  <a:lumOff val="15000"/>
                </a:schemeClr>
              </a:solidFill>
            </a:endParaRPr>
          </a:p>
          <a:p>
            <a:r>
              <a:rPr lang="sr-Latn-RS" sz="2000" dirty="0" smtClean="0">
                <a:solidFill>
                  <a:schemeClr val="tx1">
                    <a:lumMod val="85000"/>
                    <a:lumOff val="15000"/>
                  </a:schemeClr>
                </a:solidFill>
              </a:rPr>
              <a:t>Utvrđen je stepen linearne korelacije</a:t>
            </a:r>
            <a:endParaRPr lang="sr-Latn-RS" sz="2000" dirty="0">
              <a:solidFill>
                <a:schemeClr val="tx1">
                  <a:lumMod val="85000"/>
                  <a:lumOff val="15000"/>
                </a:schemeClr>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60648"/>
            <a:ext cx="457966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276" y="4221088"/>
            <a:ext cx="4670766" cy="252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376" y="4221088"/>
            <a:ext cx="2714343" cy="252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r = r_{xy} =\frac{\sum ^n _{i=1}(x_i - \bar{x})(y_i - \bar{y})}{\sqrt{\sum ^n _{i=1}(x_i - \bar{x})^2} \sqrt{\sum ^n _{i=1}(y_i - \bar{y})^2}}"/>
          <p:cNvPicPr/>
          <p:nvPr/>
        </p:nvPicPr>
        <p:blipFill>
          <a:blip r:embed="rId5" cstate="print"/>
          <a:srcRect/>
          <a:stretch>
            <a:fillRect/>
          </a:stretch>
        </p:blipFill>
        <p:spPr bwMode="auto">
          <a:xfrm>
            <a:off x="303275" y="2780928"/>
            <a:ext cx="3363595" cy="55499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7AFA3E77-31F2-49FE-823D-927AAA83CBF0}" type="slidenum">
              <a:rPr lang="sr-Latn-RS" smtClean="0"/>
              <a:t>50</a:t>
            </a:fld>
            <a:endParaRPr lang="sr-Latn-RS"/>
          </a:p>
        </p:txBody>
      </p:sp>
      <p:sp>
        <p:nvSpPr>
          <p:cNvPr id="5" name="Footer Placeholder 4"/>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98377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6984776" cy="504056"/>
          </a:xfrm>
        </p:spPr>
        <p:txBody>
          <a:bodyPr>
            <a:noAutofit/>
          </a:bodyPr>
          <a:lstStyle/>
          <a:p>
            <a:pPr algn="l"/>
            <a:r>
              <a:rPr lang="sr-Latn-RS" sz="3600" b="1" dirty="0">
                <a:solidFill>
                  <a:schemeClr val="tx2">
                    <a:lumMod val="60000"/>
                    <a:lumOff val="40000"/>
                  </a:schemeClr>
                </a:solidFill>
                <a:latin typeface="Arial" panose="020B0604020202020204" pitchFamily="34" charset="0"/>
                <a:cs typeface="Arial" panose="020B0604020202020204" pitchFamily="34" charset="0"/>
              </a:rPr>
              <a:t>Transport </a:t>
            </a:r>
            <a:r>
              <a:rPr lang="sr-Latn-RS" sz="3600" b="1" dirty="0" smtClean="0">
                <a:solidFill>
                  <a:schemeClr val="tx2">
                    <a:lumMod val="60000"/>
                    <a:lumOff val="40000"/>
                  </a:schemeClr>
                </a:solidFill>
                <a:latin typeface="Arial" panose="020B0604020202020204" pitchFamily="34" charset="0"/>
                <a:cs typeface="Arial" panose="020B0604020202020204" pitchFamily="34" charset="0"/>
              </a:rPr>
              <a:t>through heliosphere</a:t>
            </a:r>
            <a:br>
              <a:rPr lang="sr-Latn-RS" sz="3600" b="1" dirty="0" smtClean="0">
                <a:solidFill>
                  <a:schemeClr val="tx2">
                    <a:lumMod val="60000"/>
                    <a:lumOff val="40000"/>
                  </a:schemeClr>
                </a:solidFill>
                <a:latin typeface="Arial" panose="020B0604020202020204" pitchFamily="34" charset="0"/>
                <a:cs typeface="Arial" panose="020B0604020202020204" pitchFamily="34" charset="0"/>
              </a:rPr>
            </a:br>
            <a:r>
              <a:rPr lang="sr-Latn-RS" sz="1600" b="1" dirty="0" smtClean="0">
                <a:solidFill>
                  <a:srgbClr val="FFC000"/>
                </a:solidFill>
                <a:latin typeface="Arial" panose="020B0604020202020204" pitchFamily="34" charset="0"/>
                <a:cs typeface="Arial" panose="020B0604020202020204" pitchFamily="34" charset="0"/>
              </a:rPr>
              <a:t>equation</a:t>
            </a:r>
            <a:endParaRPr lang="sr-Latn-RS" sz="1600" b="1" dirty="0">
              <a:solidFill>
                <a:srgbClr val="FFC000"/>
              </a:solidFill>
            </a:endParaRPr>
          </a:p>
        </p:txBody>
      </p:sp>
      <p:sp>
        <p:nvSpPr>
          <p:cNvPr id="3" name="Content Placeholder 2"/>
          <p:cNvSpPr>
            <a:spLocks noGrp="1"/>
          </p:cNvSpPr>
          <p:nvPr>
            <p:ph idx="1"/>
          </p:nvPr>
        </p:nvSpPr>
        <p:spPr>
          <a:xfrm>
            <a:off x="323528" y="1038436"/>
            <a:ext cx="8424936" cy="1669293"/>
          </a:xfrm>
        </p:spPr>
        <p:txBody>
          <a:bodyPr>
            <a:normAutofit/>
          </a:bodyPr>
          <a:lstStyle/>
          <a:p>
            <a:r>
              <a:rPr lang="sr-Latn-RS" sz="2000" dirty="0" smtClean="0">
                <a:latin typeface="Arial" panose="020B0604020202020204" pitchFamily="34" charset="0"/>
                <a:cs typeface="Arial" panose="020B0604020202020204" pitchFamily="34" charset="0"/>
              </a:rPr>
              <a:t>Propagation in the heliosphere was described by Parker (1965) equation</a:t>
            </a:r>
          </a:p>
          <a:p>
            <a:endParaRPr lang="sr-Latn-RS" sz="2000" dirty="0">
              <a:latin typeface="Arial" panose="020B0604020202020204" pitchFamily="34" charset="0"/>
              <a:cs typeface="Arial" panose="020B0604020202020204" pitchFamily="34" charset="0"/>
            </a:endParaRPr>
          </a:p>
          <a:p>
            <a:endParaRPr lang="sr-Latn-RS" sz="2000" dirty="0" smtClean="0">
              <a:latin typeface="Arial" panose="020B0604020202020204" pitchFamily="34" charset="0"/>
              <a:cs typeface="Arial" panose="020B0604020202020204" pitchFamily="34" charset="0"/>
            </a:endParaRPr>
          </a:p>
          <a:p>
            <a:endParaRPr lang="sr-Latn-RS" sz="2000" dirty="0">
              <a:latin typeface="Arial" panose="020B0604020202020204" pitchFamily="34" charset="0"/>
              <a:cs typeface="Arial" panose="020B0604020202020204" pitchFamily="34" charset="0"/>
            </a:endParaRPr>
          </a:p>
          <a:p>
            <a:endParaRPr lang="sr-Cyrl-RS" sz="2000" dirty="0">
              <a:latin typeface="Arial" panose="020B0604020202020204" pitchFamily="34" charset="0"/>
              <a:cs typeface="Arial" panose="020B0604020202020204" pitchFamily="34" charset="0"/>
            </a:endParaRPr>
          </a:p>
          <a:p>
            <a:pPr marL="0" indent="0">
              <a:buNone/>
            </a:pPr>
            <a:endParaRPr lang="sr-Cyrl-RS" sz="2000" dirty="0" smtClean="0">
              <a:latin typeface="Arial" panose="020B0604020202020204" pitchFamily="34" charset="0"/>
              <a:cs typeface="Arial" panose="020B0604020202020204" pitchFamily="34" charset="0"/>
            </a:endParaRPr>
          </a:p>
          <a:p>
            <a:pPr marL="0" indent="0">
              <a:buNone/>
            </a:pPr>
            <a:endParaRPr lang="sr-Latn-RS" sz="2000" dirty="0" smtClean="0">
              <a:latin typeface="Arial" panose="020B0604020202020204" pitchFamily="34" charset="0"/>
              <a:cs typeface="Arial" panose="020B0604020202020204" pitchFamily="34" charset="0"/>
            </a:endParaRPr>
          </a:p>
          <a:p>
            <a:endParaRPr lang="sr-Latn-R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7AFA3E77-31F2-49FE-823D-927AAA83CBF0}" type="slidenum">
              <a:rPr lang="sr-Latn-RS" smtClean="0"/>
              <a:t>6</a:t>
            </a:fld>
            <a:endParaRPr lang="sr-Latn-R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700809"/>
            <a:ext cx="8077832"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323528" y="3789040"/>
                <a:ext cx="4392488" cy="203132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sr-Cyrl-RS" i="1" smtClean="0">
                        <a:solidFill>
                          <a:schemeClr val="tx1">
                            <a:lumMod val="85000"/>
                            <a:lumOff val="15000"/>
                          </a:schemeClr>
                        </a:solidFill>
                        <a:latin typeface="Cambria Math"/>
                      </a:rPr>
                      <m:t>𝑓</m:t>
                    </m:r>
                  </m:oMath>
                </a14:m>
                <a:r>
                  <a:rPr lang="sr-Latn-RS" dirty="0">
                    <a:solidFill>
                      <a:schemeClr val="tx1">
                        <a:lumMod val="85000"/>
                        <a:lumOff val="15000"/>
                      </a:schemeClr>
                    </a:solidFill>
                    <a:latin typeface="Arial" panose="020B0604020202020204" pitchFamily="34" charset="0"/>
                    <a:cs typeface="Arial" panose="020B0604020202020204" pitchFamily="34" charset="0"/>
                  </a:rPr>
                  <a:t>(r,R,t) – number of </a:t>
                </a:r>
                <a:r>
                  <a:rPr lang="sr-Latn-RS" dirty="0" smtClean="0">
                    <a:solidFill>
                      <a:schemeClr val="tx1">
                        <a:lumMod val="85000"/>
                        <a:lumOff val="15000"/>
                      </a:schemeClr>
                    </a:solidFill>
                    <a:latin typeface="Arial" panose="020B0604020202020204" pitchFamily="34" charset="0"/>
                    <a:cs typeface="Arial" panose="020B0604020202020204" pitchFamily="34" charset="0"/>
                  </a:rPr>
                  <a:t>charged </a:t>
                </a:r>
                <a:r>
                  <a:rPr lang="sr-Latn-RS" dirty="0">
                    <a:solidFill>
                      <a:schemeClr val="tx1">
                        <a:lumMod val="85000"/>
                        <a:lumOff val="15000"/>
                      </a:schemeClr>
                    </a:solidFill>
                    <a:latin typeface="Arial" panose="020B0604020202020204" pitchFamily="34" charset="0"/>
                    <a:cs typeface="Arial" panose="020B0604020202020204" pitchFamily="34" charset="0"/>
                  </a:rPr>
                  <a:t>particles per unit volume of phase </a:t>
                </a:r>
                <a:r>
                  <a:rPr lang="sr-Latn-RS" dirty="0" smtClean="0">
                    <a:solidFill>
                      <a:schemeClr val="tx1">
                        <a:lumMod val="85000"/>
                        <a:lumOff val="15000"/>
                      </a:schemeClr>
                    </a:solidFill>
                    <a:latin typeface="Arial" panose="020B0604020202020204" pitchFamily="34" charset="0"/>
                    <a:cs typeface="Arial" panose="020B0604020202020204" pitchFamily="34" charset="0"/>
                  </a:rPr>
                  <a:t>space</a:t>
                </a:r>
              </a:p>
              <a:p>
                <a:pPr marL="285750" indent="-285750">
                  <a:buFont typeface="Arial" panose="020B0604020202020204" pitchFamily="34" charset="0"/>
                  <a:buChar char="•"/>
                </a:pPr>
                <a:r>
                  <a:rPr lang="sr-Latn-RS" dirty="0" smtClean="0">
                    <a:solidFill>
                      <a:schemeClr val="tx1">
                        <a:lumMod val="85000"/>
                        <a:lumOff val="15000"/>
                      </a:schemeClr>
                    </a:solidFill>
                    <a:latin typeface="Arial" panose="020B0604020202020204" pitchFamily="34" charset="0"/>
                    <a:cs typeface="Arial" panose="020B0604020202020204" pitchFamily="34" charset="0"/>
                  </a:rPr>
                  <a:t>Magnetic rigidity R</a:t>
                </a:r>
                <a:endParaRPr lang="sr-Latn-RS"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r-Latn-RS" b="1" dirty="0" smtClean="0">
                    <a:solidFill>
                      <a:schemeClr val="tx1">
                        <a:lumMod val="85000"/>
                        <a:lumOff val="15000"/>
                      </a:schemeClr>
                    </a:solidFill>
                    <a:latin typeface="Arial" panose="020B0604020202020204" pitchFamily="34" charset="0"/>
                    <a:cs typeface="Arial" panose="020B0604020202020204" pitchFamily="34" charset="0"/>
                  </a:rPr>
                  <a:t>Gyroradius r</a:t>
                </a:r>
                <a:r>
                  <a:rPr lang="sr-Latn-RS" b="1" baseline="-25000" dirty="0" smtClean="0">
                    <a:solidFill>
                      <a:schemeClr val="tx1">
                        <a:lumMod val="85000"/>
                        <a:lumOff val="15000"/>
                      </a:schemeClr>
                    </a:solidFill>
                    <a:latin typeface="Arial" panose="020B0604020202020204" pitchFamily="34" charset="0"/>
                    <a:cs typeface="Arial" panose="020B0604020202020204" pitchFamily="34" charset="0"/>
                  </a:rPr>
                  <a:t>g</a:t>
                </a:r>
                <a:r>
                  <a:rPr lang="sr-Latn-RS" b="1" dirty="0">
                    <a:solidFill>
                      <a:schemeClr val="tx1">
                        <a:lumMod val="85000"/>
                        <a:lumOff val="15000"/>
                      </a:schemeClr>
                    </a:solidFill>
                    <a:latin typeface="Arial" panose="020B0604020202020204" pitchFamily="34" charset="0"/>
                    <a:cs typeface="Arial" panose="020B0604020202020204" pitchFamily="34" charset="0"/>
                  </a:rPr>
                  <a:t>= R/ cB</a:t>
                </a:r>
                <a:r>
                  <a:rPr lang="sr-Latn-RS" dirty="0" smtClean="0">
                    <a:solidFill>
                      <a:schemeClr val="tx1">
                        <a:lumMod val="85000"/>
                        <a:lumOff val="15000"/>
                      </a:schemeClr>
                    </a:solidFill>
                    <a:latin typeface="Arial" panose="020B0604020202020204" pitchFamily="34" charset="0"/>
                    <a:cs typeface="Arial" panose="020B0604020202020204" pitchFamily="34" charset="0"/>
                  </a:rPr>
                  <a:t>.</a:t>
                </a:r>
              </a:p>
              <a:p>
                <a:r>
                  <a:rPr lang="en-US" dirty="0">
                    <a:solidFill>
                      <a:schemeClr val="tx1">
                        <a:lumMod val="85000"/>
                        <a:lumOff val="15000"/>
                      </a:schemeClr>
                    </a:solidFill>
                  </a:rPr>
                  <a:t/>
                </a:r>
                <a:br>
                  <a:rPr lang="en-US" dirty="0">
                    <a:solidFill>
                      <a:schemeClr val="tx1">
                        <a:lumMod val="85000"/>
                        <a:lumOff val="15000"/>
                      </a:schemeClr>
                    </a:solidFill>
                  </a:rPr>
                </a:br>
                <a:endParaRPr lang="sr-Latn-RS"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r-Latn-RS" dirty="0"/>
              </a:p>
            </p:txBody>
          </p:sp>
        </mc:Choice>
        <mc:Fallback xmlns="">
          <p:sp>
            <p:nvSpPr>
              <p:cNvPr id="4" name="TextBox 3"/>
              <p:cNvSpPr txBox="1">
                <a:spLocks noRot="1" noChangeAspect="1" noMove="1" noResize="1" noEditPoints="1" noAdjustHandles="1" noChangeArrowheads="1" noChangeShapeType="1" noTextEdit="1"/>
              </p:cNvSpPr>
              <p:nvPr/>
            </p:nvSpPr>
            <p:spPr>
              <a:xfrm>
                <a:off x="323528" y="3789040"/>
                <a:ext cx="4392488" cy="2031325"/>
              </a:xfrm>
              <a:prstGeom prst="rect">
                <a:avLst/>
              </a:prstGeom>
              <a:blipFill rotWithShape="1">
                <a:blip r:embed="rId3"/>
                <a:stretch>
                  <a:fillRect l="-832" t="-1502"/>
                </a:stretch>
              </a:blipFill>
            </p:spPr>
            <p:txBody>
              <a:bodyPr/>
              <a:lstStyle/>
              <a:p>
                <a:r>
                  <a:rPr lang="sr-Latn-RS">
                    <a:noFill/>
                  </a:rPr>
                  <a:t> </a:t>
                </a:r>
              </a:p>
            </p:txBody>
          </p:sp>
        </mc:Fallback>
      </mc:AlternateContent>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645024"/>
            <a:ext cx="3096344" cy="273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484669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7560840" cy="504056"/>
          </a:xfrm>
        </p:spPr>
        <p:txBody>
          <a:bodyPr>
            <a:noAutofit/>
          </a:bodyPr>
          <a:lstStyle/>
          <a:p>
            <a:pPr algn="l"/>
            <a:r>
              <a:rPr lang="sr-Latn-RS" sz="3600" b="1" dirty="0">
                <a:solidFill>
                  <a:schemeClr val="tx2">
                    <a:lumMod val="60000"/>
                    <a:lumOff val="40000"/>
                  </a:schemeClr>
                </a:solidFill>
                <a:latin typeface="Arial" panose="020B0604020202020204" pitchFamily="34" charset="0"/>
                <a:cs typeface="Arial" panose="020B0604020202020204" pitchFamily="34" charset="0"/>
              </a:rPr>
              <a:t>Transport </a:t>
            </a:r>
            <a:r>
              <a:rPr lang="sr-Latn-RS" sz="3600" b="1" dirty="0" smtClean="0">
                <a:solidFill>
                  <a:schemeClr val="tx2">
                    <a:lumMod val="60000"/>
                    <a:lumOff val="40000"/>
                  </a:schemeClr>
                </a:solidFill>
                <a:latin typeface="Arial" panose="020B0604020202020204" pitchFamily="34" charset="0"/>
                <a:cs typeface="Arial" panose="020B0604020202020204" pitchFamily="34" charset="0"/>
              </a:rPr>
              <a:t>through heliosphere</a:t>
            </a:r>
            <a:br>
              <a:rPr lang="sr-Latn-RS" sz="3600" b="1" dirty="0" smtClean="0">
                <a:solidFill>
                  <a:schemeClr val="tx2">
                    <a:lumMod val="60000"/>
                    <a:lumOff val="40000"/>
                  </a:schemeClr>
                </a:solidFill>
                <a:latin typeface="Arial" panose="020B0604020202020204" pitchFamily="34" charset="0"/>
                <a:cs typeface="Arial" panose="020B0604020202020204" pitchFamily="34" charset="0"/>
              </a:rPr>
            </a:br>
            <a:r>
              <a:rPr lang="sr-Latn-RS" sz="1600" b="1" dirty="0">
                <a:solidFill>
                  <a:srgbClr val="FFC000"/>
                </a:solidFill>
                <a:latin typeface="Arial" panose="020B0604020202020204" pitchFamily="34" charset="0"/>
                <a:cs typeface="Arial" panose="020B0604020202020204" pitchFamily="34" charset="0"/>
              </a:rPr>
              <a:t>E</a:t>
            </a:r>
            <a:r>
              <a:rPr lang="sr-Latn-RS" sz="1600" b="1" dirty="0" smtClean="0">
                <a:solidFill>
                  <a:srgbClr val="FFC000"/>
                </a:solidFill>
                <a:latin typeface="Arial" panose="020B0604020202020204" pitchFamily="34" charset="0"/>
                <a:cs typeface="Arial" panose="020B0604020202020204" pitchFamily="34" charset="0"/>
              </a:rPr>
              <a:t>quation</a:t>
            </a:r>
            <a:endParaRPr lang="sr-Latn-RS" sz="1600" b="1" dirty="0">
              <a:solidFill>
                <a:srgbClr val="FFC000"/>
              </a:solidFill>
            </a:endParaRPr>
          </a:p>
        </p:txBody>
      </p:sp>
      <p:sp>
        <p:nvSpPr>
          <p:cNvPr id="3" name="Content Placeholder 2"/>
          <p:cNvSpPr>
            <a:spLocks noGrp="1"/>
          </p:cNvSpPr>
          <p:nvPr>
            <p:ph idx="1"/>
          </p:nvPr>
        </p:nvSpPr>
        <p:spPr>
          <a:xfrm>
            <a:off x="323528" y="1038436"/>
            <a:ext cx="8424936" cy="1669293"/>
          </a:xfrm>
        </p:spPr>
        <p:txBody>
          <a:bodyPr>
            <a:normAutofit/>
          </a:bodyPr>
          <a:lstStyle/>
          <a:p>
            <a:endParaRPr lang="sr-Latn-RS" sz="2000" dirty="0">
              <a:latin typeface="Arial" panose="020B0604020202020204" pitchFamily="34" charset="0"/>
              <a:cs typeface="Arial" panose="020B0604020202020204" pitchFamily="34" charset="0"/>
            </a:endParaRPr>
          </a:p>
          <a:p>
            <a:endParaRPr lang="sr-Latn-RS" sz="2000" dirty="0" smtClean="0">
              <a:latin typeface="Arial" panose="020B0604020202020204" pitchFamily="34" charset="0"/>
              <a:cs typeface="Arial" panose="020B0604020202020204" pitchFamily="34" charset="0"/>
            </a:endParaRPr>
          </a:p>
          <a:p>
            <a:endParaRPr lang="sr-Latn-RS" sz="2000" dirty="0">
              <a:latin typeface="Arial" panose="020B0604020202020204" pitchFamily="34" charset="0"/>
              <a:cs typeface="Arial" panose="020B0604020202020204" pitchFamily="34" charset="0"/>
            </a:endParaRPr>
          </a:p>
          <a:p>
            <a:endParaRPr lang="sr-Cyrl-RS" sz="2000" dirty="0">
              <a:latin typeface="Arial" panose="020B0604020202020204" pitchFamily="34" charset="0"/>
              <a:cs typeface="Arial" panose="020B0604020202020204" pitchFamily="34" charset="0"/>
            </a:endParaRPr>
          </a:p>
          <a:p>
            <a:pPr marL="0" indent="0">
              <a:buNone/>
            </a:pPr>
            <a:endParaRPr lang="sr-Cyrl-RS" sz="2000" dirty="0" smtClean="0">
              <a:latin typeface="Arial" panose="020B0604020202020204" pitchFamily="34" charset="0"/>
              <a:cs typeface="Arial" panose="020B0604020202020204" pitchFamily="34" charset="0"/>
            </a:endParaRPr>
          </a:p>
          <a:p>
            <a:pPr marL="0" indent="0">
              <a:buNone/>
            </a:pPr>
            <a:endParaRPr lang="sr-Latn-RS" sz="2000" dirty="0" smtClean="0">
              <a:latin typeface="Arial" panose="020B0604020202020204" pitchFamily="34" charset="0"/>
              <a:cs typeface="Arial" panose="020B0604020202020204" pitchFamily="34" charset="0"/>
            </a:endParaRPr>
          </a:p>
          <a:p>
            <a:endParaRPr lang="sr-Latn-R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7AFA3E77-31F2-49FE-823D-927AAA83CBF0}" type="slidenum">
              <a:rPr lang="sr-Latn-RS" smtClean="0"/>
              <a:t>7</a:t>
            </a:fld>
            <a:endParaRPr lang="sr-Latn-RS"/>
          </a:p>
        </p:txBody>
      </p:sp>
      <p:sp>
        <p:nvSpPr>
          <p:cNvPr id="4" name="TextBox 3"/>
          <p:cNvSpPr txBox="1"/>
          <p:nvPr/>
        </p:nvSpPr>
        <p:spPr>
          <a:xfrm>
            <a:off x="166521" y="1700808"/>
            <a:ext cx="5557607" cy="2862322"/>
          </a:xfrm>
          <a:prstGeom prst="rect">
            <a:avLst/>
          </a:prstGeom>
          <a:noFill/>
        </p:spPr>
        <p:txBody>
          <a:bodyPr wrap="square" rtlCol="0">
            <a:spAutoFit/>
          </a:bodyPr>
          <a:lstStyle/>
          <a:p>
            <a:pPr marL="742950" lvl="1" indent="-285750">
              <a:buFont typeface="Arial" panose="020B0604020202020204" pitchFamily="34" charset="0"/>
              <a:buChar char="•"/>
            </a:pPr>
            <a:r>
              <a:rPr lang="en-US" dirty="0" smtClean="0">
                <a:solidFill>
                  <a:schemeClr val="tx1">
                    <a:lumMod val="85000"/>
                    <a:lumOff val="15000"/>
                  </a:schemeClr>
                </a:solidFill>
                <a:latin typeface="Arial" panose="020B0604020202020204" pitchFamily="34" charset="0"/>
                <a:cs typeface="Arial" panose="020B0604020202020204" pitchFamily="34" charset="0"/>
              </a:rPr>
              <a:t>Scattering </a:t>
            </a:r>
            <a:r>
              <a:rPr lang="en-US" dirty="0">
                <a:solidFill>
                  <a:schemeClr val="tx1">
                    <a:lumMod val="85000"/>
                    <a:lumOff val="15000"/>
                  </a:schemeClr>
                </a:solidFill>
                <a:latin typeface="Arial" panose="020B0604020202020204" pitchFamily="34" charset="0"/>
                <a:cs typeface="Arial" panose="020B0604020202020204" pitchFamily="34" charset="0"/>
              </a:rPr>
              <a:t>of cosmic rays by turbulence is </a:t>
            </a:r>
            <a:r>
              <a:rPr lang="en-US" dirty="0" smtClean="0">
                <a:solidFill>
                  <a:schemeClr val="tx1">
                    <a:lumMod val="85000"/>
                    <a:lumOff val="15000"/>
                  </a:schemeClr>
                </a:solidFill>
                <a:latin typeface="Arial" panose="020B0604020202020204" pitchFamily="34" charset="0"/>
                <a:cs typeface="Arial" panose="020B0604020202020204" pitchFamily="34" charset="0"/>
              </a:rPr>
              <a:t>described</a:t>
            </a:r>
            <a:r>
              <a:rPr lang="sr-Latn-RS" dirty="0">
                <a:solidFill>
                  <a:schemeClr val="tx1">
                    <a:lumMod val="85000"/>
                    <a:lumOff val="15000"/>
                  </a:schemeClr>
                </a:solidFill>
                <a:latin typeface="Arial" panose="020B0604020202020204" pitchFamily="34" charset="0"/>
                <a:cs typeface="Arial" panose="020B0604020202020204" pitchFamily="34" charset="0"/>
              </a:rPr>
              <a:t> </a:t>
            </a:r>
            <a:r>
              <a:rPr lang="en-US" dirty="0" smtClean="0">
                <a:solidFill>
                  <a:schemeClr val="tx1">
                    <a:lumMod val="85000"/>
                    <a:lumOff val="15000"/>
                  </a:schemeClr>
                </a:solidFill>
                <a:latin typeface="Arial" panose="020B0604020202020204" pitchFamily="34" charset="0"/>
                <a:cs typeface="Arial" panose="020B0604020202020204" pitchFamily="34" charset="0"/>
              </a:rPr>
              <a:t>by the cosmic-ray diffusion tensor</a:t>
            </a:r>
            <a:endParaRPr lang="sr-Latn-RS" dirty="0" smtClean="0">
              <a:solidFill>
                <a:schemeClr val="tx1">
                  <a:lumMod val="85000"/>
                  <a:lumOff val="1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smtClean="0">
                <a:solidFill>
                  <a:schemeClr val="tx1">
                    <a:lumMod val="85000"/>
                    <a:lumOff val="15000"/>
                  </a:schemeClr>
                </a:solidFill>
                <a:latin typeface="Arial" panose="020B0604020202020204" pitchFamily="34" charset="0"/>
                <a:cs typeface="Arial" panose="020B0604020202020204" pitchFamily="34" charset="0"/>
              </a:rPr>
              <a:t>the </a:t>
            </a:r>
            <a:r>
              <a:rPr lang="en-US" dirty="0">
                <a:solidFill>
                  <a:schemeClr val="tx1">
                    <a:lumMod val="85000"/>
                    <a:lumOff val="15000"/>
                  </a:schemeClr>
                </a:solidFill>
                <a:latin typeface="Arial" panose="020B0604020202020204" pitchFamily="34" charset="0"/>
                <a:cs typeface="Arial" panose="020B0604020202020204" pitchFamily="34" charset="0"/>
              </a:rPr>
              <a:t>diagonal elements describe diffusion of particles parallel </a:t>
            </a:r>
            <a:r>
              <a:rPr lang="en-US" dirty="0" smtClean="0">
                <a:solidFill>
                  <a:schemeClr val="tx1">
                    <a:lumMod val="85000"/>
                    <a:lumOff val="15000"/>
                  </a:schemeClr>
                </a:solidFill>
                <a:latin typeface="Arial" panose="020B0604020202020204" pitchFamily="34" charset="0"/>
                <a:cs typeface="Arial" panose="020B0604020202020204" pitchFamily="34" charset="0"/>
              </a:rPr>
              <a:t>(</a:t>
            </a:r>
            <a:r>
              <a:rPr lang="sr-Latn-RS" dirty="0" smtClean="0">
                <a:solidFill>
                  <a:schemeClr val="tx1">
                    <a:lumMod val="85000"/>
                    <a:lumOff val="15000"/>
                  </a:schemeClr>
                </a:solidFill>
                <a:latin typeface="Arial" panose="020B0604020202020204" pitchFamily="34" charset="0"/>
                <a:cs typeface="Arial" panose="020B0604020202020204" pitchFamily="34" charset="0"/>
              </a:rPr>
              <a:t>      </a:t>
            </a:r>
            <a:r>
              <a:rPr lang="en-US" dirty="0" smtClean="0">
                <a:solidFill>
                  <a:schemeClr val="tx1">
                    <a:lumMod val="85000"/>
                    <a:lumOff val="15000"/>
                  </a:schemeClr>
                </a:solidFill>
                <a:latin typeface="Arial" panose="020B0604020202020204" pitchFamily="34" charset="0"/>
                <a:cs typeface="Arial" panose="020B0604020202020204" pitchFamily="34" charset="0"/>
              </a:rPr>
              <a:t>) </a:t>
            </a:r>
            <a:r>
              <a:rPr lang="en-US" dirty="0">
                <a:solidFill>
                  <a:schemeClr val="tx1">
                    <a:lumMod val="85000"/>
                    <a:lumOff val="15000"/>
                  </a:schemeClr>
                </a:solidFill>
                <a:latin typeface="Arial" panose="020B0604020202020204" pitchFamily="34" charset="0"/>
                <a:cs typeface="Arial" panose="020B0604020202020204" pitchFamily="34" charset="0"/>
              </a:rPr>
              <a:t>and perpendicular </a:t>
            </a:r>
            <a:r>
              <a:rPr lang="en-US" dirty="0" smtClean="0">
                <a:solidFill>
                  <a:schemeClr val="tx1">
                    <a:lumMod val="85000"/>
                    <a:lumOff val="15000"/>
                  </a:schemeClr>
                </a:solidFill>
                <a:latin typeface="Arial" panose="020B0604020202020204" pitchFamily="34" charset="0"/>
                <a:cs typeface="Arial" panose="020B0604020202020204" pitchFamily="34" charset="0"/>
              </a:rPr>
              <a:t>(</a:t>
            </a:r>
            <a:r>
              <a:rPr lang="sr-Latn-RS" i="1" dirty="0" smtClean="0">
                <a:solidFill>
                  <a:schemeClr val="tx1">
                    <a:lumMod val="85000"/>
                    <a:lumOff val="15000"/>
                  </a:schemeClr>
                </a:solidFill>
                <a:latin typeface="Arial" panose="020B0604020202020204" pitchFamily="34" charset="0"/>
                <a:cs typeface="Arial" panose="020B0604020202020204" pitchFamily="34" charset="0"/>
              </a:rPr>
              <a:t>        </a:t>
            </a:r>
            <a:r>
              <a:rPr lang="en-US" dirty="0" smtClean="0">
                <a:solidFill>
                  <a:schemeClr val="tx1">
                    <a:lumMod val="85000"/>
                    <a:lumOff val="15000"/>
                  </a:schemeClr>
                </a:solidFill>
                <a:latin typeface="Arial" panose="020B0604020202020204" pitchFamily="34" charset="0"/>
                <a:cs typeface="Arial" panose="020B0604020202020204" pitchFamily="34" charset="0"/>
              </a:rPr>
              <a:t>) </a:t>
            </a:r>
            <a:r>
              <a:rPr lang="en-US" dirty="0">
                <a:solidFill>
                  <a:schemeClr val="tx1">
                    <a:lumMod val="85000"/>
                    <a:lumOff val="15000"/>
                  </a:schemeClr>
                </a:solidFill>
                <a:latin typeface="Arial" panose="020B0604020202020204" pitchFamily="34" charset="0"/>
                <a:cs typeface="Arial" panose="020B0604020202020204" pitchFamily="34" charset="0"/>
              </a:rPr>
              <a:t>to the mean magnetic field, </a:t>
            </a:r>
            <a:endParaRPr lang="sr-Latn-RS" dirty="0" smtClean="0">
              <a:solidFill>
                <a:schemeClr val="tx1">
                  <a:lumMod val="85000"/>
                  <a:lumOff val="1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smtClean="0">
                <a:solidFill>
                  <a:schemeClr val="tx1">
                    <a:lumMod val="85000"/>
                    <a:lumOff val="15000"/>
                  </a:schemeClr>
                </a:solidFill>
                <a:latin typeface="Arial" panose="020B0604020202020204" pitchFamily="34" charset="0"/>
                <a:cs typeface="Arial" panose="020B0604020202020204" pitchFamily="34" charset="0"/>
              </a:rPr>
              <a:t>off-diagonal</a:t>
            </a:r>
            <a:r>
              <a:rPr lang="en-US" dirty="0">
                <a:solidFill>
                  <a:schemeClr val="tx1">
                    <a:lumMod val="85000"/>
                    <a:lumOff val="15000"/>
                  </a:schemeClr>
                </a:solidFill>
                <a:latin typeface="Arial" panose="020B0604020202020204" pitchFamily="34" charset="0"/>
                <a:cs typeface="Arial" panose="020B0604020202020204" pitchFamily="34" charset="0"/>
              </a:rPr>
              <a:t>, antisymmetric terms (</a:t>
            </a:r>
            <a:r>
              <a:rPr lang="en-US" i="1" dirty="0">
                <a:solidFill>
                  <a:schemeClr val="tx1">
                    <a:lumMod val="85000"/>
                    <a:lumOff val="15000"/>
                  </a:schemeClr>
                </a:solidFill>
                <a:latin typeface="Arial" panose="020B0604020202020204" pitchFamily="34" charset="0"/>
                <a:cs typeface="Arial" panose="020B0604020202020204" pitchFamily="34" charset="0"/>
              </a:rPr>
              <a:t>K</a:t>
            </a:r>
            <a:r>
              <a:rPr lang="en-US" i="1" baseline="-25000" dirty="0">
                <a:solidFill>
                  <a:schemeClr val="tx1">
                    <a:lumMod val="85000"/>
                    <a:lumOff val="15000"/>
                  </a:schemeClr>
                </a:solidFill>
                <a:latin typeface="Arial" panose="020B0604020202020204" pitchFamily="34" charset="0"/>
                <a:cs typeface="Arial" panose="020B0604020202020204" pitchFamily="34" charset="0"/>
              </a:rPr>
              <a:t>A</a:t>
            </a:r>
            <a:r>
              <a:rPr lang="en-US" dirty="0">
                <a:solidFill>
                  <a:schemeClr val="tx1">
                    <a:lumMod val="85000"/>
                    <a:lumOff val="15000"/>
                  </a:schemeClr>
                </a:solidFill>
                <a:latin typeface="Arial" panose="020B0604020202020204" pitchFamily="34" charset="0"/>
                <a:cs typeface="Arial" panose="020B0604020202020204" pitchFamily="34" charset="0"/>
              </a:rPr>
              <a:t>) describe effects of gradient and curvature drift</a:t>
            </a:r>
            <a:br>
              <a:rPr lang="en-US" dirty="0">
                <a:solidFill>
                  <a:schemeClr val="tx1">
                    <a:lumMod val="85000"/>
                    <a:lumOff val="15000"/>
                  </a:schemeClr>
                </a:solidFill>
                <a:latin typeface="Arial" panose="020B0604020202020204" pitchFamily="34" charset="0"/>
                <a:cs typeface="Arial" panose="020B0604020202020204" pitchFamily="34" charset="0"/>
              </a:rPr>
            </a:br>
            <a:endParaRPr lang="sr-Latn-RS"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r-Latn-R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603" y="4221088"/>
            <a:ext cx="2697857" cy="1309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268760"/>
            <a:ext cx="48196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332" y="2583611"/>
            <a:ext cx="367668" cy="30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3533" y="2605323"/>
            <a:ext cx="281791" cy="26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2218525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5688632" cy="418058"/>
          </a:xfrm>
        </p:spPr>
        <p:txBody>
          <a:bodyPr>
            <a:normAutofit fontScale="90000"/>
          </a:bodyPr>
          <a:lstStyle/>
          <a:p>
            <a:pPr algn="l"/>
            <a:r>
              <a:rPr lang="sr-Latn-RS" sz="4000" b="1" dirty="0" smtClean="0">
                <a:solidFill>
                  <a:schemeClr val="tx2">
                    <a:lumMod val="60000"/>
                    <a:lumOff val="40000"/>
                  </a:schemeClr>
                </a:solidFill>
                <a:latin typeface="Arial" pitchFamily="34" charset="0"/>
                <a:cs typeface="Arial" pitchFamily="34" charset="0"/>
              </a:rPr>
              <a:t>Solar activity</a:t>
            </a:r>
            <a:r>
              <a:rPr lang="sr-Latn-RS" sz="2400" dirty="0" smtClean="0">
                <a:solidFill>
                  <a:schemeClr val="tx2">
                    <a:lumMod val="60000"/>
                    <a:lumOff val="40000"/>
                  </a:schemeClr>
                </a:solidFill>
                <a:latin typeface="Arial" pitchFamily="34" charset="0"/>
                <a:cs typeface="Arial" pitchFamily="34" charset="0"/>
              </a:rPr>
              <a:t/>
            </a:r>
            <a:br>
              <a:rPr lang="sr-Latn-RS" sz="2400" dirty="0" smtClean="0">
                <a:solidFill>
                  <a:schemeClr val="tx2">
                    <a:lumMod val="60000"/>
                    <a:lumOff val="40000"/>
                  </a:schemeClr>
                </a:solidFill>
                <a:latin typeface="Arial" pitchFamily="34" charset="0"/>
                <a:cs typeface="Arial" pitchFamily="34" charset="0"/>
              </a:rPr>
            </a:br>
            <a:endParaRPr lang="sr-Latn-RS" sz="1800" dirty="0">
              <a:solidFill>
                <a:schemeClr val="tx2"/>
              </a:solidFill>
            </a:endParaRPr>
          </a:p>
        </p:txBody>
      </p:sp>
      <p:pic>
        <p:nvPicPr>
          <p:cNvPr id="3075" name="Picture 3" descr="G:\!_OdbranaPoslednjiDani\seot14enli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16" y="732084"/>
            <a:ext cx="3168352" cy="294730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AFA3E77-31F2-49FE-823D-927AAA83CBF0}" type="slidenum">
              <a:rPr lang="sr-Latn-RS" smtClean="0"/>
              <a:t>8</a:t>
            </a:fld>
            <a:endParaRPr lang="sr-Latn-R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706518"/>
            <a:ext cx="7294214" cy="304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0400" y="822119"/>
            <a:ext cx="3825536" cy="2862322"/>
          </a:xfrm>
          <a:prstGeom prst="rect">
            <a:avLst/>
          </a:prstGeom>
        </p:spPr>
        <p:txBody>
          <a:bodyPr wrap="square">
            <a:spAutoFit/>
          </a:bodyPr>
          <a:lstStyle/>
          <a:p>
            <a:pPr marL="171450" indent="-171450">
              <a:buFont typeface="Arial" panose="020B0604020202020204" pitchFamily="34" charset="0"/>
              <a:buChar char="•"/>
            </a:pPr>
            <a:r>
              <a:rPr lang="en-US" sz="2000" dirty="0" smtClean="0"/>
              <a:t>Violent processes at the Sun produces disturbance of the heliosphere. </a:t>
            </a:r>
          </a:p>
          <a:p>
            <a:pPr marL="171450" indent="-171450">
              <a:buFont typeface="Arial" panose="020B0604020202020204" pitchFamily="34" charset="0"/>
              <a:buChar char="•"/>
            </a:pPr>
            <a:endParaRPr lang="en-US" sz="2000" dirty="0" smtClean="0"/>
          </a:p>
          <a:p>
            <a:pPr marL="171450" indent="-171450">
              <a:buFont typeface="Arial" panose="020B0604020202020204" pitchFamily="34" charset="0"/>
              <a:buChar char="•"/>
            </a:pPr>
            <a:r>
              <a:rPr lang="en-US" sz="2000" dirty="0" smtClean="0"/>
              <a:t>This disturbance interact with geomagnetic field</a:t>
            </a:r>
            <a:r>
              <a:rPr lang="sr-Latn-RS" sz="2000" dirty="0" smtClean="0"/>
              <a:t>.</a:t>
            </a:r>
          </a:p>
          <a:p>
            <a:pPr marL="171450" indent="-171450">
              <a:buFont typeface="Arial" panose="020B0604020202020204" pitchFamily="34" charset="0"/>
              <a:buChar char="•"/>
            </a:pPr>
            <a:endParaRPr lang="en-US" sz="2000" dirty="0" smtClean="0"/>
          </a:p>
          <a:p>
            <a:pPr marL="171450" indent="-171450">
              <a:buFont typeface="Arial" panose="020B0604020202020204" pitchFamily="34" charset="0"/>
              <a:buChar char="•"/>
            </a:pPr>
            <a:r>
              <a:rPr lang="en-US" sz="2000" dirty="0" smtClean="0"/>
              <a:t>This interaction </a:t>
            </a:r>
            <a:r>
              <a:rPr lang="sr-Latn-RS" sz="2000" dirty="0" smtClean="0"/>
              <a:t>have disruptive potential on </a:t>
            </a:r>
            <a:r>
              <a:rPr lang="en-US" sz="2000" dirty="0" smtClean="0"/>
              <a:t>our civilization</a:t>
            </a:r>
            <a:r>
              <a:rPr lang="sr-Latn-RS" sz="2000" dirty="0" smtClean="0"/>
              <a:t>.</a:t>
            </a:r>
            <a:r>
              <a:rPr lang="en-US" sz="2000" dirty="0" smtClean="0"/>
              <a:t> </a:t>
            </a:r>
            <a:endParaRPr lang="en-US" sz="2000" dirty="0"/>
          </a:p>
        </p:txBody>
      </p:sp>
      <p:sp>
        <p:nvSpPr>
          <p:cNvPr id="5" name="TextBox 4"/>
          <p:cNvSpPr txBox="1"/>
          <p:nvPr/>
        </p:nvSpPr>
        <p:spPr>
          <a:xfrm>
            <a:off x="67793" y="362752"/>
            <a:ext cx="1663597" cy="369332"/>
          </a:xfrm>
          <a:prstGeom prst="rect">
            <a:avLst/>
          </a:prstGeom>
          <a:noFill/>
        </p:spPr>
        <p:txBody>
          <a:bodyPr wrap="none" rtlCol="0">
            <a:spAutoFit/>
          </a:bodyPr>
          <a:lstStyle/>
          <a:p>
            <a:r>
              <a:rPr lang="sr-Latn-RS" dirty="0" smtClean="0">
                <a:solidFill>
                  <a:srgbClr val="FFC000"/>
                </a:solidFill>
              </a:rPr>
              <a:t>Sporadic events</a:t>
            </a:r>
            <a:endParaRPr lang="sr-Latn-RS" dirty="0">
              <a:solidFill>
                <a:srgbClr val="FFC000"/>
              </a:solidFill>
            </a:endParaRPr>
          </a:p>
        </p:txBody>
      </p:sp>
      <p:sp>
        <p:nvSpPr>
          <p:cNvPr id="6" name="Footer Placeholder 5"/>
          <p:cNvSpPr>
            <a:spLocks noGrp="1"/>
          </p:cNvSpPr>
          <p:nvPr>
            <p:ph type="ftr" sz="quarter" idx="11"/>
          </p:nvPr>
        </p:nvSpPr>
        <p:spPr/>
        <p:txBody>
          <a:bodyPr/>
          <a:lstStyle/>
          <a:p>
            <a:r>
              <a:rPr lang="sr-Latn-RS" smtClean="0"/>
              <a:t>Cosmic Ray Workshop,Atlanta 2019</a:t>
            </a:r>
            <a:endParaRPr lang="sr-Latn-RS"/>
          </a:p>
        </p:txBody>
      </p:sp>
    </p:spTree>
    <p:extLst>
      <p:ext uri="{BB962C8B-B14F-4D97-AF65-F5344CB8AC3E}">
        <p14:creationId xmlns:p14="http://schemas.microsoft.com/office/powerpoint/2010/main" val="4055382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5976664" cy="576064"/>
          </a:xfrm>
        </p:spPr>
        <p:txBody>
          <a:bodyPr>
            <a:noAutofit/>
          </a:bodyPr>
          <a:lstStyle/>
          <a:p>
            <a:pPr algn="l"/>
            <a:r>
              <a:rPr lang="sr-Latn-RS" sz="3600" b="1" dirty="0">
                <a:solidFill>
                  <a:schemeClr val="tx2">
                    <a:lumMod val="60000"/>
                    <a:lumOff val="40000"/>
                  </a:schemeClr>
                </a:solidFill>
                <a:latin typeface="Arial" pitchFamily="34" charset="0"/>
                <a:cs typeface="Arial" pitchFamily="34" charset="0"/>
              </a:rPr>
              <a:t>Solar activity</a:t>
            </a:r>
            <a:endParaRPr lang="sr-Latn-RS" sz="1600" dirty="0">
              <a:solidFill>
                <a:srgbClr val="FFC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60648"/>
            <a:ext cx="3194298" cy="244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869160"/>
            <a:ext cx="3482330" cy="185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1799633478"/>
              </p:ext>
            </p:extLst>
          </p:nvPr>
        </p:nvGraphicFramePr>
        <p:xfrm>
          <a:off x="395537" y="908720"/>
          <a:ext cx="5040560" cy="3875212"/>
        </p:xfrm>
        <a:graphic>
          <a:graphicData uri="http://schemas.openxmlformats.org/drawingml/2006/table">
            <a:tbl>
              <a:tblPr firstRow="1" firstCol="1" bandRow="1">
                <a:tableStyleId>{5C22544A-7EE6-4342-B048-85BDC9FD1C3A}</a:tableStyleId>
              </a:tblPr>
              <a:tblGrid>
                <a:gridCol w="1634686"/>
                <a:gridCol w="955601"/>
                <a:gridCol w="2450273"/>
              </a:tblGrid>
              <a:tr h="548468">
                <a:tc>
                  <a:txBody>
                    <a:bodyPr/>
                    <a:lstStyle/>
                    <a:p>
                      <a:pPr algn="ctr">
                        <a:lnSpc>
                          <a:spcPct val="115000"/>
                        </a:lnSpc>
                        <a:spcAft>
                          <a:spcPts val="0"/>
                        </a:spcAft>
                      </a:pPr>
                      <a:r>
                        <a:rPr lang="sr-Latn-RS" sz="1200" dirty="0" smtClean="0">
                          <a:solidFill>
                            <a:schemeClr val="tx1">
                              <a:lumMod val="85000"/>
                              <a:lumOff val="15000"/>
                            </a:schemeClr>
                          </a:solidFill>
                          <a:effectLst/>
                          <a:latin typeface="Arial" panose="020B0604020202020204" pitchFamily="34" charset="0"/>
                          <a:ea typeface="PMingLiU"/>
                          <a:cs typeface="Arial" panose="020B0604020202020204" pitchFamily="34" charset="0"/>
                        </a:rPr>
                        <a:t>T</a:t>
                      </a:r>
                      <a:r>
                        <a:rPr lang="en-US" sz="1200" dirty="0" err="1" smtClean="0">
                          <a:solidFill>
                            <a:schemeClr val="tx1">
                              <a:lumMod val="85000"/>
                              <a:lumOff val="15000"/>
                            </a:schemeClr>
                          </a:solidFill>
                          <a:effectLst/>
                          <a:latin typeface="Arial" panose="020B0604020202020204" pitchFamily="34" charset="0"/>
                          <a:ea typeface="PMingLiU"/>
                          <a:cs typeface="Arial" panose="020B0604020202020204" pitchFamily="34" charset="0"/>
                        </a:rPr>
                        <a:t>ype</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ctr">
                        <a:lnSpc>
                          <a:spcPct val="115000"/>
                        </a:lnSpc>
                        <a:spcAft>
                          <a:spcPts val="0"/>
                        </a:spcAft>
                      </a:pP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Amplitude</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ctr">
                        <a:lnSpc>
                          <a:spcPct val="115000"/>
                        </a:lnSpc>
                        <a:spcAft>
                          <a:spcPts val="0"/>
                        </a:spcAft>
                      </a:pPr>
                      <a:r>
                        <a:rPr lang="en-US" sz="1200" dirty="0" smtClean="0">
                          <a:solidFill>
                            <a:schemeClr val="tx1">
                              <a:lumMod val="85000"/>
                              <a:lumOff val="15000"/>
                            </a:schemeClr>
                          </a:solidFill>
                          <a:effectLst/>
                          <a:latin typeface="Arial" panose="020B0604020202020204" pitchFamily="34" charset="0"/>
                          <a:ea typeface="+mn-ea"/>
                          <a:cs typeface="Arial" panose="020B0604020202020204" pitchFamily="34" charset="0"/>
                        </a:rPr>
                        <a:t>origin</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r>
              <a:tr h="365645">
                <a:tc gridSpan="3">
                  <a:txBody>
                    <a:bodyPr/>
                    <a:lstStyle/>
                    <a:p>
                      <a:pPr algn="ctr">
                        <a:lnSpc>
                          <a:spcPct val="115000"/>
                        </a:lnSpc>
                        <a:spcAft>
                          <a:spcPts val="0"/>
                        </a:spcAft>
                      </a:pPr>
                      <a:r>
                        <a:rPr lang="en-US" sz="1600" dirty="0" smtClean="0">
                          <a:solidFill>
                            <a:schemeClr val="tx1">
                              <a:lumMod val="85000"/>
                              <a:lumOff val="15000"/>
                            </a:schemeClr>
                          </a:solidFill>
                          <a:effectLst/>
                          <a:latin typeface="Arial" panose="020B0604020202020204" pitchFamily="34" charset="0"/>
                          <a:cs typeface="Arial" panose="020B0604020202020204" pitchFamily="34" charset="0"/>
                        </a:rPr>
                        <a:t>Periodic variations</a:t>
                      </a:r>
                      <a:endParaRPr lang="sr-Latn-RS" sz="16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hMerge="1">
                  <a:txBody>
                    <a:bodyPr/>
                    <a:lstStyle/>
                    <a:p>
                      <a:endParaRPr lang="sr-Latn-RS"/>
                    </a:p>
                  </a:txBody>
                  <a:tcPr/>
                </a:tc>
                <a:tc hMerge="1">
                  <a:txBody>
                    <a:bodyPr/>
                    <a:lstStyle/>
                    <a:p>
                      <a:endParaRPr lang="sr-Latn-RS"/>
                    </a:p>
                  </a:txBody>
                  <a:tcPr/>
                </a:tc>
              </a:tr>
              <a:tr h="548468">
                <a:tc>
                  <a:txBody>
                    <a:bodyPr/>
                    <a:lstStyle/>
                    <a:p>
                      <a:pPr algn="ctr">
                        <a:lnSpc>
                          <a:spcPct val="115000"/>
                        </a:lnSpc>
                        <a:spcAft>
                          <a:spcPts val="0"/>
                        </a:spcAft>
                      </a:pPr>
                      <a:r>
                        <a:rPr lang="sr-Latn-RS" sz="1200" dirty="0" smtClean="0">
                          <a:solidFill>
                            <a:schemeClr val="tx1">
                              <a:lumMod val="85000"/>
                              <a:lumOff val="15000"/>
                            </a:schemeClr>
                          </a:solidFill>
                          <a:effectLst/>
                          <a:latin typeface="Arial" panose="020B0604020202020204" pitchFamily="34" charset="0"/>
                          <a:cs typeface="Arial" panose="020B0604020202020204" pitchFamily="34" charset="0"/>
                        </a:rPr>
                        <a:t>11-</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years</a:t>
                      </a:r>
                      <a:r>
                        <a:rPr lang="sr-Latn-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and</a:t>
                      </a:r>
                      <a:r>
                        <a:rPr lang="sr-Latn-RS" sz="1200" dirty="0" smtClean="0">
                          <a:solidFill>
                            <a:schemeClr val="tx1">
                              <a:lumMod val="85000"/>
                              <a:lumOff val="15000"/>
                            </a:schemeClr>
                          </a:solidFill>
                          <a:effectLst/>
                          <a:latin typeface="Arial" panose="020B0604020202020204" pitchFamily="34" charset="0"/>
                          <a:cs typeface="Arial" panose="020B0604020202020204" pitchFamily="34" charset="0"/>
                        </a:rPr>
                        <a:t> 22-</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years</a:t>
                      </a:r>
                      <a:endParaRPr lang="sr-Latn-RS" sz="1200" dirty="0" smtClean="0">
                        <a:solidFill>
                          <a:schemeClr val="tx1">
                            <a:lumMod val="85000"/>
                            <a:lumOff val="15000"/>
                          </a:schemeClr>
                        </a:solidFill>
                        <a:effectLst/>
                        <a:latin typeface="Arial" panose="020B0604020202020204" pitchFamily="34" charset="0"/>
                        <a:cs typeface="Arial" panose="020B0604020202020204" pitchFamily="34" charset="0"/>
                      </a:endParaRPr>
                    </a:p>
                    <a:p>
                      <a:pPr algn="ctr">
                        <a:lnSpc>
                          <a:spcPct val="115000"/>
                        </a:lnSpc>
                        <a:spcAft>
                          <a:spcPts val="0"/>
                        </a:spcAft>
                      </a:pP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ctr">
                        <a:lnSpc>
                          <a:spcPct val="115000"/>
                        </a:lnSpc>
                        <a:spcAft>
                          <a:spcPts val="0"/>
                        </a:spcAft>
                      </a:pP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Up to</a:t>
                      </a:r>
                      <a:r>
                        <a:rPr lang="sr-Latn-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sr-Latn-RS" sz="1200" dirty="0">
                          <a:solidFill>
                            <a:schemeClr val="tx1">
                              <a:lumMod val="85000"/>
                              <a:lumOff val="15000"/>
                            </a:schemeClr>
                          </a:solidFill>
                          <a:effectLst/>
                          <a:latin typeface="Arial" panose="020B0604020202020204" pitchFamily="34" charset="0"/>
                          <a:cs typeface="Arial" panose="020B0604020202020204" pitchFamily="34" charset="0"/>
                        </a:rPr>
                        <a:t>30%</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just">
                        <a:lnSpc>
                          <a:spcPct val="115000"/>
                        </a:lnSpc>
                        <a:spcAft>
                          <a:spcPts val="0"/>
                        </a:spcAft>
                      </a:pPr>
                      <a:r>
                        <a:rPr lang="sr-Cyrl-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Solar cycles</a:t>
                      </a:r>
                      <a:r>
                        <a:rPr lang="en-US" sz="1200" baseline="0" dirty="0" smtClean="0">
                          <a:solidFill>
                            <a:schemeClr val="tx1">
                              <a:lumMod val="85000"/>
                              <a:lumOff val="15000"/>
                            </a:schemeClr>
                          </a:solidFill>
                          <a:effectLst/>
                          <a:latin typeface="Arial" panose="020B0604020202020204" pitchFamily="34" charset="0"/>
                          <a:cs typeface="Arial" panose="020B0604020202020204" pitchFamily="34" charset="0"/>
                        </a:rPr>
                        <a:t> (change of sunspot number)</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r>
              <a:tr h="319114">
                <a:tc>
                  <a:txBody>
                    <a:bodyPr/>
                    <a:lstStyle/>
                    <a:p>
                      <a:pPr algn="ctr">
                        <a:lnSpc>
                          <a:spcPct val="115000"/>
                        </a:lnSpc>
                        <a:spcAft>
                          <a:spcPts val="0"/>
                        </a:spcAft>
                      </a:pPr>
                      <a:r>
                        <a:rPr lang="sr-Latn-RS" sz="1200" dirty="0">
                          <a:solidFill>
                            <a:schemeClr val="tx1">
                              <a:lumMod val="85000"/>
                              <a:lumOff val="15000"/>
                            </a:schemeClr>
                          </a:solidFill>
                          <a:effectLst/>
                          <a:latin typeface="Arial" panose="020B0604020202020204" pitchFamily="34" charset="0"/>
                          <a:cs typeface="Arial" panose="020B0604020202020204" pitchFamily="34" charset="0"/>
                        </a:rPr>
                        <a:t>27</a:t>
                      </a:r>
                      <a:r>
                        <a:rPr lang="sr-Cyrl-RS" sz="1200" dirty="0" smtClean="0">
                          <a:solidFill>
                            <a:schemeClr val="tx1">
                              <a:lumMod val="85000"/>
                              <a:lumOff val="15000"/>
                            </a:schemeClr>
                          </a:solidFill>
                          <a:effectLst/>
                          <a:latin typeface="Arial" panose="020B0604020202020204" pitchFamily="34" charset="0"/>
                          <a:cs typeface="Arial" panose="020B0604020202020204" pitchFamily="34" charset="0"/>
                        </a:rPr>
                        <a:t>-</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days</a:t>
                      </a:r>
                      <a:r>
                        <a:rPr lang="sr-Cyrl-RS" sz="1200" dirty="0" smtClean="0">
                          <a:solidFill>
                            <a:schemeClr val="tx1">
                              <a:lumMod val="85000"/>
                              <a:lumOff val="15000"/>
                            </a:schemeClr>
                          </a:solidFill>
                          <a:effectLst/>
                          <a:latin typeface="Arial" panose="020B0604020202020204" pitchFamily="34" charset="0"/>
                          <a:cs typeface="Arial" panose="020B0604020202020204" pitchFamily="34" charset="0"/>
                        </a:rPr>
                        <a:t> </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ctr">
                        <a:lnSpc>
                          <a:spcPct val="115000"/>
                        </a:lnSpc>
                        <a:spcAft>
                          <a:spcPts val="0"/>
                        </a:spcAft>
                      </a:pPr>
                      <a:r>
                        <a:rPr lang="sr-Latn-RS" sz="1200" dirty="0">
                          <a:solidFill>
                            <a:schemeClr val="tx1">
                              <a:lumMod val="85000"/>
                              <a:lumOff val="15000"/>
                            </a:schemeClr>
                          </a:solidFill>
                          <a:effectLst/>
                          <a:latin typeface="Arial" panose="020B0604020202020204" pitchFamily="34" charset="0"/>
                          <a:cs typeface="Arial" panose="020B0604020202020204" pitchFamily="34" charset="0"/>
                        </a:rPr>
                        <a:t>&lt; 2%</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just">
                        <a:lnSpc>
                          <a:spcPct val="115000"/>
                        </a:lnSpc>
                        <a:spcAft>
                          <a:spcPts val="0"/>
                        </a:spcAft>
                      </a:pPr>
                      <a:r>
                        <a:rPr lang="sr-Cyrl-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due to Sun’s rotation</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r>
              <a:tr h="548468">
                <a:tc>
                  <a:txBody>
                    <a:bodyPr/>
                    <a:lstStyle/>
                    <a:p>
                      <a:pPr algn="ctr">
                        <a:lnSpc>
                          <a:spcPct val="115000"/>
                        </a:lnSpc>
                        <a:spcAft>
                          <a:spcPts val="0"/>
                        </a:spcAft>
                      </a:pP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daily</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ctr">
                        <a:lnSpc>
                          <a:spcPct val="115000"/>
                        </a:lnSpc>
                        <a:spcAft>
                          <a:spcPts val="0"/>
                        </a:spcAft>
                      </a:pPr>
                      <a:r>
                        <a:rPr lang="sr-Latn-RS" sz="1200" dirty="0">
                          <a:solidFill>
                            <a:schemeClr val="tx1">
                              <a:lumMod val="85000"/>
                              <a:lumOff val="15000"/>
                            </a:schemeClr>
                          </a:solidFill>
                          <a:effectLst/>
                          <a:latin typeface="Arial" panose="020B0604020202020204" pitchFamily="34" charset="0"/>
                          <a:cs typeface="Arial" panose="020B0604020202020204" pitchFamily="34" charset="0"/>
                        </a:rPr>
                        <a:t>0,5 %</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just">
                        <a:lnSpc>
                          <a:spcPct val="115000"/>
                        </a:lnSpc>
                        <a:spcAft>
                          <a:spcPts val="0"/>
                        </a:spcAft>
                      </a:pPr>
                      <a:r>
                        <a:rPr lang="sr-Cyrl-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flux</a:t>
                      </a:r>
                      <a:r>
                        <a:rPr lang="en-US" sz="1200" baseline="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anisotropy due to</a:t>
                      </a:r>
                      <a:r>
                        <a:rPr lang="en-US" sz="1200" baseline="0" dirty="0" smtClean="0">
                          <a:solidFill>
                            <a:schemeClr val="tx1">
                              <a:lumMod val="85000"/>
                              <a:lumOff val="15000"/>
                            </a:schemeClr>
                          </a:solidFill>
                          <a:effectLst/>
                          <a:latin typeface="Arial" panose="020B0604020202020204" pitchFamily="34" charset="0"/>
                          <a:cs typeface="Arial" panose="020B0604020202020204" pitchFamily="34" charset="0"/>
                        </a:rPr>
                        <a:t> Earth’s movement through heliosphere</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r>
              <a:tr h="365645">
                <a:tc gridSpan="3">
                  <a:txBody>
                    <a:bodyPr/>
                    <a:lstStyle/>
                    <a:p>
                      <a:pPr algn="ctr">
                        <a:lnSpc>
                          <a:spcPct val="115000"/>
                        </a:lnSpc>
                        <a:spcAft>
                          <a:spcPts val="0"/>
                        </a:spcAft>
                      </a:pPr>
                      <a:r>
                        <a:rPr lang="en-US" sz="1600" dirty="0" smtClean="0">
                          <a:solidFill>
                            <a:schemeClr val="tx1">
                              <a:lumMod val="85000"/>
                              <a:lumOff val="15000"/>
                            </a:schemeClr>
                          </a:solidFill>
                          <a:effectLst/>
                          <a:latin typeface="Arial" panose="020B0604020202020204" pitchFamily="34" charset="0"/>
                          <a:cs typeface="Arial" panose="020B0604020202020204" pitchFamily="34" charset="0"/>
                        </a:rPr>
                        <a:t>Sporadic variation</a:t>
                      </a:r>
                      <a:endParaRPr lang="sr-Latn-RS" sz="16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hMerge="1">
                  <a:txBody>
                    <a:bodyPr/>
                    <a:lstStyle/>
                    <a:p>
                      <a:endParaRPr lang="sr-Latn-RS"/>
                    </a:p>
                  </a:txBody>
                  <a:tcPr/>
                </a:tc>
                <a:tc hMerge="1">
                  <a:txBody>
                    <a:bodyPr/>
                    <a:lstStyle/>
                    <a:p>
                      <a:endParaRPr lang="sr-Latn-RS"/>
                    </a:p>
                  </a:txBody>
                  <a:tcPr/>
                </a:tc>
              </a:tr>
              <a:tr h="548468">
                <a:tc>
                  <a:txBody>
                    <a:bodyPr/>
                    <a:lstStyle/>
                    <a:p>
                      <a:pPr algn="ctr">
                        <a:lnSpc>
                          <a:spcPct val="115000"/>
                        </a:lnSpc>
                        <a:spcAft>
                          <a:spcPts val="0"/>
                        </a:spcAft>
                      </a:pPr>
                      <a:r>
                        <a:rPr lang="sr-Latn-RS" sz="1200">
                          <a:solidFill>
                            <a:schemeClr val="tx1">
                              <a:lumMod val="85000"/>
                              <a:lumOff val="15000"/>
                            </a:schemeClr>
                          </a:solidFill>
                          <a:effectLst/>
                          <a:latin typeface="Arial" panose="020B0604020202020204" pitchFamily="34" charset="0"/>
                          <a:cs typeface="Arial" panose="020B0604020202020204" pitchFamily="34" charset="0"/>
                        </a:rPr>
                        <a:t>GLE</a:t>
                      </a:r>
                      <a:endParaRPr lang="sr-Latn-RS" sz="120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ctr">
                        <a:lnSpc>
                          <a:spcPct val="115000"/>
                        </a:lnSpc>
                        <a:spcAft>
                          <a:spcPts val="0"/>
                        </a:spcAft>
                      </a:pP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Up to</a:t>
                      </a:r>
                      <a:r>
                        <a:rPr lang="sr-Latn-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sr-Latn-RS" sz="1200" dirty="0">
                          <a:solidFill>
                            <a:schemeClr val="tx1">
                              <a:lumMod val="85000"/>
                              <a:lumOff val="15000"/>
                            </a:schemeClr>
                          </a:solidFill>
                          <a:effectLst/>
                          <a:latin typeface="Arial" panose="020B0604020202020204" pitchFamily="34" charset="0"/>
                          <a:cs typeface="Arial" panose="020B0604020202020204" pitchFamily="34" charset="0"/>
                        </a:rPr>
                        <a:t>300%</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nSpc>
                          <a:spcPct val="115000"/>
                        </a:lnSpc>
                        <a:spcAft>
                          <a:spcPts val="0"/>
                        </a:spcAft>
                      </a:pPr>
                      <a:r>
                        <a:rPr lang="sr-Cyrl-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additional </a:t>
                      </a:r>
                      <a:r>
                        <a:rPr lang="en-US" sz="1200" baseline="0" dirty="0" smtClean="0">
                          <a:solidFill>
                            <a:schemeClr val="tx1">
                              <a:lumMod val="85000"/>
                              <a:lumOff val="15000"/>
                            </a:schemeClr>
                          </a:solidFill>
                          <a:effectLst/>
                          <a:latin typeface="Arial" panose="020B0604020202020204" pitchFamily="34" charset="0"/>
                          <a:cs typeface="Arial" panose="020B0604020202020204" pitchFamily="34" charset="0"/>
                        </a:rPr>
                        <a:t>flux of charged particles from CME</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r>
              <a:tr h="578251">
                <a:tc>
                  <a:txBody>
                    <a:bodyPr/>
                    <a:lstStyle/>
                    <a:p>
                      <a:pPr algn="ctr">
                        <a:lnSpc>
                          <a:spcPct val="115000"/>
                        </a:lnSpc>
                        <a:spcAft>
                          <a:spcPts val="0"/>
                        </a:spcAft>
                      </a:pP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Forbush decrease</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algn="ctr">
                        <a:lnSpc>
                          <a:spcPct val="115000"/>
                        </a:lnSpc>
                        <a:spcAft>
                          <a:spcPts val="0"/>
                        </a:spcAft>
                      </a:pPr>
                      <a:r>
                        <a:rPr lang="sr-Latn-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~1</a:t>
                      </a:r>
                      <a:r>
                        <a:rPr lang="sr-Latn-RS" sz="1200" dirty="0" smtClean="0">
                          <a:solidFill>
                            <a:schemeClr val="tx1">
                              <a:lumMod val="85000"/>
                              <a:lumOff val="15000"/>
                            </a:schemeClr>
                          </a:solidFill>
                          <a:effectLst/>
                          <a:latin typeface="Arial" panose="020B0604020202020204" pitchFamily="34" charset="0"/>
                          <a:cs typeface="Arial" panose="020B0604020202020204" pitchFamily="34" charset="0"/>
                        </a:rPr>
                        <a:t>0</a:t>
                      </a:r>
                      <a:r>
                        <a:rPr lang="sr-Latn-RS" sz="1200" dirty="0">
                          <a:solidFill>
                            <a:schemeClr val="tx1">
                              <a:lumMod val="85000"/>
                              <a:lumOff val="15000"/>
                            </a:schemeClr>
                          </a:solidFill>
                          <a:effectLst/>
                          <a:latin typeface="Arial" panose="020B0604020202020204" pitchFamily="34" charset="0"/>
                          <a:cs typeface="Arial" panose="020B0604020202020204" pitchFamily="34" charset="0"/>
                        </a:rPr>
                        <a:t>%</a:t>
                      </a:r>
                      <a:endParaRPr lang="sr-Latn-RS" sz="1200" dirty="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r-Cyrl-RS" sz="1200" dirty="0" smtClean="0">
                          <a:solidFill>
                            <a:schemeClr val="tx1">
                              <a:lumMod val="85000"/>
                              <a:lumOff val="15000"/>
                            </a:schemeClr>
                          </a:solidFill>
                          <a:effectLst/>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effectLst/>
                          <a:latin typeface="Arial" panose="020B0604020202020204" pitchFamily="34" charset="0"/>
                          <a:cs typeface="Arial" panose="020B0604020202020204" pitchFamily="34" charset="0"/>
                        </a:rPr>
                        <a:t>decrease due to reflection of low energy</a:t>
                      </a:r>
                      <a:r>
                        <a:rPr lang="en-US" sz="1200" baseline="0" dirty="0" smtClean="0">
                          <a:solidFill>
                            <a:schemeClr val="tx1">
                              <a:lumMod val="85000"/>
                              <a:lumOff val="15000"/>
                            </a:schemeClr>
                          </a:solidFill>
                          <a:effectLst/>
                          <a:latin typeface="Arial" panose="020B0604020202020204" pitchFamily="34" charset="0"/>
                          <a:cs typeface="Arial" panose="020B0604020202020204" pitchFamily="34" charset="0"/>
                        </a:rPr>
                        <a:t> CR from the shockwave in heliosphere</a:t>
                      </a:r>
                      <a:endParaRPr lang="sr-Latn-RS" sz="1200" dirty="0" smtClean="0">
                        <a:solidFill>
                          <a:schemeClr val="tx1">
                            <a:lumMod val="85000"/>
                            <a:lumOff val="15000"/>
                          </a:schemeClr>
                        </a:solidFill>
                        <a:effectLst/>
                        <a:latin typeface="Arial" panose="020B0604020202020204" pitchFamily="34" charset="0"/>
                        <a:ea typeface="PMingLiU"/>
                        <a:cs typeface="Arial" panose="020B0604020202020204" pitchFamily="34" charset="0"/>
                      </a:endParaRPr>
                    </a:p>
                  </a:txBody>
                  <a:tcPr marL="10116" marR="10116" marT="0" marB="0"/>
                </a:tc>
              </a:tr>
            </a:tbl>
          </a:graphicData>
        </a:graphic>
      </p:graphicFrame>
      <p:sp>
        <p:nvSpPr>
          <p:cNvPr id="3" name="Slide Number Placeholder 2"/>
          <p:cNvSpPr>
            <a:spLocks noGrp="1"/>
          </p:cNvSpPr>
          <p:nvPr>
            <p:ph type="sldNum" sz="quarter" idx="12"/>
          </p:nvPr>
        </p:nvSpPr>
        <p:spPr/>
        <p:txBody>
          <a:bodyPr/>
          <a:lstStyle/>
          <a:p>
            <a:fld id="{7AFA3E77-31F2-49FE-823D-927AAA83CBF0}" type="slidenum">
              <a:rPr lang="sr-Latn-RS" smtClean="0"/>
              <a:t>9</a:t>
            </a:fld>
            <a:endParaRPr lang="sr-Latn-RS"/>
          </a:p>
        </p:txBody>
      </p:sp>
      <p:pic>
        <p:nvPicPr>
          <p:cNvPr id="9" name="Picture 2" descr="http://sci.esa.int/science-e-media/img/05/ESA_ForbushDecrease2_625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843219"/>
            <a:ext cx="2845553" cy="1885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2736006"/>
            <a:ext cx="3024336" cy="22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91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1912</TotalTime>
  <Words>4158</Words>
  <Application>Microsoft Office PowerPoint</Application>
  <PresentationFormat>On-screen Show (4:3)</PresentationFormat>
  <Paragraphs>521</Paragraphs>
  <Slides>50</Slides>
  <Notes>4</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Cosmic rays muon flux studies at Belgrade shallow underground laboratory</vt:lpstr>
      <vt:lpstr>Overview </vt:lpstr>
      <vt:lpstr>Cosmic rays</vt:lpstr>
      <vt:lpstr>Cosmic rays</vt:lpstr>
      <vt:lpstr>Transport through heliosphere</vt:lpstr>
      <vt:lpstr>Transport through heliosphere equation</vt:lpstr>
      <vt:lpstr>Transport through heliosphere Equation</vt:lpstr>
      <vt:lpstr>Solar activity </vt:lpstr>
      <vt:lpstr>Solar activity</vt:lpstr>
      <vt:lpstr>Transport through geomagnetic field</vt:lpstr>
      <vt:lpstr>Interaction with atmosphere Secondary CR</vt:lpstr>
      <vt:lpstr>Interaction with atmosphere Correction</vt:lpstr>
      <vt:lpstr>Detection of CR</vt:lpstr>
      <vt:lpstr>Ground systems</vt:lpstr>
      <vt:lpstr>Ground systems </vt:lpstr>
      <vt:lpstr>The Belgrade group</vt:lpstr>
      <vt:lpstr>Low-background laboratory for nuclear physics Institute of physics, Belgrade, Serbia</vt:lpstr>
      <vt:lpstr>Low-background laboratory for nuclear physics Past activities</vt:lpstr>
      <vt:lpstr>Low-background laboratory for nuclear physics Recent collaborations</vt:lpstr>
      <vt:lpstr>Low-background laboratory for nuclear physics Experience in high energy physics</vt:lpstr>
      <vt:lpstr>Low-background laboratory for nuclear physics Cosmic rays physics</vt:lpstr>
      <vt:lpstr>Low-background laboratory for nuclear physics Cosmic rays physics</vt:lpstr>
      <vt:lpstr>Low-background laboratory for nuclear physics Simulation packages</vt:lpstr>
      <vt:lpstr>Low-background laboratory for nuclear physics Simulation packages</vt:lpstr>
      <vt:lpstr>  Low-background laboratory for nuclear physics “Asymut“ set-up  </vt:lpstr>
      <vt:lpstr>  Low-background laboratory for nuclear physics “Asymut“ set-up  </vt:lpstr>
      <vt:lpstr>Solar activity Ground measurements</vt:lpstr>
      <vt:lpstr>Solar activity ground measurements Forbush decrease</vt:lpstr>
      <vt:lpstr>Solar activity ground measurements Forbush decrease</vt:lpstr>
      <vt:lpstr>Solar activity ground measurements Forbush decrease</vt:lpstr>
      <vt:lpstr>Comparison with satellite data</vt:lpstr>
      <vt:lpstr>Comparison of ground and  satellite data</vt:lpstr>
      <vt:lpstr>Muons and temperature of the atmosphere</vt:lpstr>
      <vt:lpstr>Muons and temperature of the atmosphere</vt:lpstr>
      <vt:lpstr>Muons and temperature of the atmosphere</vt:lpstr>
      <vt:lpstr>Muons and temperature of the atmosphere</vt:lpstr>
      <vt:lpstr>Cloudiness and cosmic rays</vt:lpstr>
      <vt:lpstr>Arduino detector</vt:lpstr>
      <vt:lpstr>Plans for future</vt:lpstr>
      <vt:lpstr>Conclusion</vt:lpstr>
      <vt:lpstr>Thank you for your attention!</vt:lpstr>
      <vt:lpstr>Backside slides</vt:lpstr>
      <vt:lpstr>Detektorski sistemi Funkcija odziva ( Response function)</vt:lpstr>
      <vt:lpstr>Low-background laboratory for nuclear physics Past activities</vt:lpstr>
      <vt:lpstr>Експерименталнe поставкe</vt:lpstr>
      <vt:lpstr>https://soho.nascom.nasa.gov/classroom/nordlys_english.mov</vt:lpstr>
      <vt:lpstr>Симулациони пакети CORSIKA и GEANT4</vt:lpstr>
      <vt:lpstr>Простирање космичког зрачења кроз земљиште</vt:lpstr>
      <vt:lpstr>Измерени подаци – флукс миона </vt:lpstr>
      <vt:lpstr>Detektorski sistemi Poređenja</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Upotreba miona iz kosmičkog zračenja za posmatranje aktivnosti Sunca</dc:title>
  <dc:creator>NikolaV</dc:creator>
  <cp:lastModifiedBy>Marija Savic Veselinovic</cp:lastModifiedBy>
  <cp:revision>146</cp:revision>
  <dcterms:created xsi:type="dcterms:W3CDTF">2018-11-05T20:35:20Z</dcterms:created>
  <dcterms:modified xsi:type="dcterms:W3CDTF">2019-10-04T11:30:15Z</dcterms:modified>
</cp:coreProperties>
</file>