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6" r:id="rId2"/>
    <p:sldId id="257" r:id="rId3"/>
    <p:sldId id="272" r:id="rId4"/>
    <p:sldId id="270" r:id="rId5"/>
    <p:sldId id="260" r:id="rId6"/>
    <p:sldId id="262" r:id="rId7"/>
    <p:sldId id="261" r:id="rId8"/>
    <p:sldId id="273" r:id="rId9"/>
    <p:sldId id="274" r:id="rId10"/>
    <p:sldId id="275" r:id="rId11"/>
    <p:sldId id="277" r:id="rId12"/>
    <p:sldId id="271" r:id="rId13"/>
    <p:sldId id="280" r:id="rId14"/>
    <p:sldId id="267" r:id="rId15"/>
    <p:sldId id="265" r:id="rId16"/>
    <p:sldId id="279" r:id="rId17"/>
    <p:sldId id="268" r:id="rId18"/>
    <p:sldId id="278" r:id="rId19"/>
    <p:sldId id="269" r:id="rId20"/>
    <p:sldId id="276" r:id="rId21"/>
    <p:sldId id="28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p:restoredTop sz="94602"/>
  </p:normalViewPr>
  <p:slideViewPr>
    <p:cSldViewPr snapToGrid="0" snapToObjects="1">
      <p:cViewPr varScale="1">
        <p:scale>
          <a:sx n="118" d="100"/>
          <a:sy n="118" d="100"/>
        </p:scale>
        <p:origin x="184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3EEDDF-5260-914E-A56B-4EA68574EB51}" type="datetimeFigureOut">
              <a:rPr lang="en-US" smtClean="0"/>
              <a:t>10/3/19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F6B37C-A400-CC48-8B57-9E876DC89E1D}" type="slidenum">
              <a:rPr lang="en-US" smtClean="0"/>
              <a:t>‹#›</a:t>
            </a:fld>
            <a:endParaRPr lang="en-US"/>
          </a:p>
        </p:txBody>
      </p:sp>
    </p:spTree>
    <p:extLst>
      <p:ext uri="{BB962C8B-B14F-4D97-AF65-F5344CB8AC3E}">
        <p14:creationId xmlns:p14="http://schemas.microsoft.com/office/powerpoint/2010/main" val="3712516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F7FE57-0B5A-B441-A2D5-6B41AAE40F9F}" type="datetimeFigureOut">
              <a:rPr lang="en-US" smtClean="0"/>
              <a:t>10/3/19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E51AA-776F-464C-B072-2310F86F5409}" type="slidenum">
              <a:rPr lang="en-US" smtClean="0"/>
              <a:t>‹#›</a:t>
            </a:fld>
            <a:endParaRPr lang="en-US"/>
          </a:p>
        </p:txBody>
      </p:sp>
    </p:spTree>
    <p:extLst>
      <p:ext uri="{BB962C8B-B14F-4D97-AF65-F5344CB8AC3E}">
        <p14:creationId xmlns:p14="http://schemas.microsoft.com/office/powerpoint/2010/main" val="3234770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169611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69161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287460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517844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417671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October 4, 2019</a:t>
            </a:r>
          </a:p>
        </p:txBody>
      </p:sp>
      <p:sp>
        <p:nvSpPr>
          <p:cNvPr id="6" name="Footer Placeholder 5"/>
          <p:cNvSpPr>
            <a:spLocks noGrp="1"/>
          </p:cNvSpPr>
          <p:nvPr>
            <p:ph type="ftr" sz="quarter" idx="11"/>
          </p:nvPr>
        </p:nvSpPr>
        <p:spPr/>
        <p:txBody>
          <a:bodyPr/>
          <a:lstStyle/>
          <a:p>
            <a:r>
              <a:rPr lang="en-US"/>
              <a:t>Inaugural Workshop on Applications of Cosmic Ray Measurements</a:t>
            </a:r>
          </a:p>
        </p:txBody>
      </p:sp>
      <p:sp>
        <p:nvSpPr>
          <p:cNvPr id="7" name="Slide Number Placeholder 6"/>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2886673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October 4, 2019</a:t>
            </a:r>
          </a:p>
        </p:txBody>
      </p:sp>
      <p:sp>
        <p:nvSpPr>
          <p:cNvPr id="8" name="Footer Placeholder 7"/>
          <p:cNvSpPr>
            <a:spLocks noGrp="1"/>
          </p:cNvSpPr>
          <p:nvPr>
            <p:ph type="ftr" sz="quarter" idx="11"/>
          </p:nvPr>
        </p:nvSpPr>
        <p:spPr/>
        <p:txBody>
          <a:bodyPr/>
          <a:lstStyle/>
          <a:p>
            <a:r>
              <a:rPr lang="en-US"/>
              <a:t>Inaugural Workshop on Applications of Cosmic Ray Measurements</a:t>
            </a:r>
          </a:p>
        </p:txBody>
      </p:sp>
      <p:sp>
        <p:nvSpPr>
          <p:cNvPr id="9" name="Slide Number Placeholder 8"/>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2937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October 4, 2019</a:t>
            </a:r>
          </a:p>
        </p:txBody>
      </p:sp>
      <p:sp>
        <p:nvSpPr>
          <p:cNvPr id="4" name="Footer Placeholder 3"/>
          <p:cNvSpPr>
            <a:spLocks noGrp="1"/>
          </p:cNvSpPr>
          <p:nvPr>
            <p:ph type="ftr" sz="quarter" idx="11"/>
          </p:nvPr>
        </p:nvSpPr>
        <p:spPr/>
        <p:txBody>
          <a:bodyPr/>
          <a:lstStyle/>
          <a:p>
            <a:r>
              <a:rPr lang="en-US"/>
              <a:t>Inaugural Workshop on Applications of Cosmic Ray Measurements</a:t>
            </a:r>
          </a:p>
        </p:txBody>
      </p:sp>
      <p:sp>
        <p:nvSpPr>
          <p:cNvPr id="5" name="Slide Number Placeholder 4"/>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2786325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October 4, 2019</a:t>
            </a:r>
          </a:p>
        </p:txBody>
      </p:sp>
      <p:sp>
        <p:nvSpPr>
          <p:cNvPr id="3" name="Footer Placeholder 2"/>
          <p:cNvSpPr>
            <a:spLocks noGrp="1"/>
          </p:cNvSpPr>
          <p:nvPr>
            <p:ph type="ftr" sz="quarter" idx="11"/>
          </p:nvPr>
        </p:nvSpPr>
        <p:spPr/>
        <p:txBody>
          <a:bodyPr/>
          <a:lstStyle/>
          <a:p>
            <a:r>
              <a:rPr lang="en-US"/>
              <a:t>Inaugural Workshop on Applications of Cosmic Ray Measurements</a:t>
            </a:r>
          </a:p>
        </p:txBody>
      </p:sp>
      <p:sp>
        <p:nvSpPr>
          <p:cNvPr id="4" name="Slide Number Placeholder 3"/>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114065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October 4, 2019</a:t>
            </a:r>
          </a:p>
        </p:txBody>
      </p:sp>
      <p:sp>
        <p:nvSpPr>
          <p:cNvPr id="6" name="Footer Placeholder 5"/>
          <p:cNvSpPr>
            <a:spLocks noGrp="1"/>
          </p:cNvSpPr>
          <p:nvPr>
            <p:ph type="ftr" sz="quarter" idx="11"/>
          </p:nvPr>
        </p:nvSpPr>
        <p:spPr/>
        <p:txBody>
          <a:bodyPr/>
          <a:lstStyle/>
          <a:p>
            <a:r>
              <a:rPr lang="en-US"/>
              <a:t>Inaugural Workshop on Applications of Cosmic Ray Measurements</a:t>
            </a:r>
          </a:p>
        </p:txBody>
      </p:sp>
      <p:sp>
        <p:nvSpPr>
          <p:cNvPr id="7" name="Slide Number Placeholder 6"/>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277173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October 4, 2019</a:t>
            </a:r>
          </a:p>
        </p:txBody>
      </p:sp>
      <p:sp>
        <p:nvSpPr>
          <p:cNvPr id="6" name="Footer Placeholder 5"/>
          <p:cNvSpPr>
            <a:spLocks noGrp="1"/>
          </p:cNvSpPr>
          <p:nvPr>
            <p:ph type="ftr" sz="quarter" idx="11"/>
          </p:nvPr>
        </p:nvSpPr>
        <p:spPr/>
        <p:txBody>
          <a:bodyPr/>
          <a:lstStyle/>
          <a:p>
            <a:r>
              <a:rPr lang="en-US"/>
              <a:t>Inaugural Workshop on Applications of Cosmic Ray Measurements</a:t>
            </a:r>
          </a:p>
        </p:txBody>
      </p:sp>
      <p:sp>
        <p:nvSpPr>
          <p:cNvPr id="7" name="Slide Number Placeholder 6"/>
          <p:cNvSpPr>
            <a:spLocks noGrp="1"/>
          </p:cNvSpPr>
          <p:nvPr>
            <p:ph type="sldNum" sz="quarter" idx="12"/>
          </p:nvPr>
        </p:nvSpPr>
        <p:spPr/>
        <p:txBody>
          <a:bodyPr/>
          <a:lstStyle/>
          <a:p>
            <a:fld id="{663CB9D5-BAD5-C74A-8496-B1E9E6CFC4F6}" type="slidenum">
              <a:rPr lang="en-US" smtClean="0"/>
              <a:t>‹#›</a:t>
            </a:fld>
            <a:endParaRPr lang="en-US"/>
          </a:p>
        </p:txBody>
      </p:sp>
    </p:spTree>
    <p:extLst>
      <p:ext uri="{BB962C8B-B14F-4D97-AF65-F5344CB8AC3E}">
        <p14:creationId xmlns:p14="http://schemas.microsoft.com/office/powerpoint/2010/main" val="3973412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4, 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Inaugural Workshop on Applications of Cosmic Ray Measurements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CB9D5-BAD5-C74A-8496-B1E9E6CFC4F6}" type="slidenum">
              <a:rPr lang="en-US" smtClean="0"/>
              <a:t>‹#›</a:t>
            </a:fld>
            <a:endParaRPr lang="en-US"/>
          </a:p>
        </p:txBody>
      </p:sp>
    </p:spTree>
    <p:extLst>
      <p:ext uri="{BB962C8B-B14F-4D97-AF65-F5344CB8AC3E}">
        <p14:creationId xmlns:p14="http://schemas.microsoft.com/office/powerpoint/2010/main" val="1677595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The GSU Neutron Detector</a:t>
            </a:r>
          </a:p>
        </p:txBody>
      </p:sp>
      <p:sp>
        <p:nvSpPr>
          <p:cNvPr id="3" name="Subtitle 2"/>
          <p:cNvSpPr>
            <a:spLocks noGrp="1"/>
          </p:cNvSpPr>
          <p:nvPr>
            <p:ph type="subTitle" idx="1"/>
          </p:nvPr>
        </p:nvSpPr>
        <p:spPr/>
        <p:txBody>
          <a:bodyPr/>
          <a:lstStyle/>
          <a:p>
            <a:r>
              <a:rPr lang="en-US" dirty="0">
                <a:solidFill>
                  <a:srgbClr val="000000"/>
                </a:solidFill>
              </a:rPr>
              <a:t>Carola Butler</a:t>
            </a:r>
          </a:p>
          <a:p>
            <a:r>
              <a:rPr lang="en-US" dirty="0">
                <a:solidFill>
                  <a:schemeClr val="tx1"/>
                </a:solidFill>
              </a:rPr>
              <a:t>Georgia State University</a:t>
            </a:r>
          </a:p>
        </p:txBody>
      </p:sp>
      <p:sp>
        <p:nvSpPr>
          <p:cNvPr id="4" name="Slide Number Placeholder 3"/>
          <p:cNvSpPr>
            <a:spLocks noGrp="1"/>
          </p:cNvSpPr>
          <p:nvPr>
            <p:ph type="sldNum" sz="quarter" idx="12"/>
          </p:nvPr>
        </p:nvSpPr>
        <p:spPr/>
        <p:txBody>
          <a:bodyPr/>
          <a:lstStyle/>
          <a:p>
            <a:fld id="{663CB9D5-BAD5-C74A-8496-B1E9E6CFC4F6}" type="slidenum">
              <a:rPr lang="en-US" smtClean="0">
                <a:solidFill>
                  <a:srgbClr val="000000"/>
                </a:solidFill>
              </a:rPr>
              <a:t>1</a:t>
            </a:fld>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7406114" y="103664"/>
            <a:ext cx="1608299" cy="1308754"/>
          </a:xfrm>
          <a:prstGeom prst="rect">
            <a:avLst/>
          </a:prstGeom>
        </p:spPr>
      </p:pic>
      <p:sp>
        <p:nvSpPr>
          <p:cNvPr id="6" name="Date Placeholder 5"/>
          <p:cNvSpPr>
            <a:spLocks noGrp="1"/>
          </p:cNvSpPr>
          <p:nvPr>
            <p:ph type="dt" sz="half" idx="10"/>
          </p:nvPr>
        </p:nvSpPr>
        <p:spPr/>
        <p:txBody>
          <a:bodyPr/>
          <a:lstStyle/>
          <a:p>
            <a:r>
              <a:rPr lang="en-US">
                <a:solidFill>
                  <a:srgbClr val="000000"/>
                </a:solidFill>
              </a:rPr>
              <a:t>October 4, 2019</a:t>
            </a:r>
            <a:endParaRPr lang="en-US" dirty="0">
              <a:solidFill>
                <a:srgbClr val="000000"/>
              </a:solidFill>
            </a:endParaRPr>
          </a:p>
        </p:txBody>
      </p:sp>
      <p:sp>
        <p:nvSpPr>
          <p:cNvPr id="7" name="Footer Placeholder 6"/>
          <p:cNvSpPr>
            <a:spLocks noGrp="1"/>
          </p:cNvSpPr>
          <p:nvPr>
            <p:ph type="ftr" sz="quarter" idx="11"/>
          </p:nvPr>
        </p:nvSpPr>
        <p:spPr/>
        <p:txBody>
          <a:bodyPr/>
          <a:lstStyle/>
          <a:p>
            <a:r>
              <a:rPr lang="en-US">
                <a:solidFill>
                  <a:srgbClr val="000000"/>
                </a:solidFill>
              </a:rPr>
              <a:t>Inaugural Workshop on Applications of Cosmic Ray Measurements</a:t>
            </a:r>
            <a:endParaRPr lang="en-US" dirty="0">
              <a:solidFill>
                <a:srgbClr val="000000"/>
              </a:solidFill>
            </a:endParaRPr>
          </a:p>
        </p:txBody>
      </p:sp>
      <p:pic>
        <p:nvPicPr>
          <p:cNvPr id="8" name="Picture 7"/>
          <p:cNvPicPr>
            <a:picLocks noChangeAspect="1"/>
          </p:cNvPicPr>
          <p:nvPr/>
        </p:nvPicPr>
        <p:blipFill>
          <a:blip r:embed="rId3"/>
          <a:stretch>
            <a:fillRect/>
          </a:stretch>
        </p:blipFill>
        <p:spPr>
          <a:xfrm>
            <a:off x="227262" y="1722061"/>
            <a:ext cx="1144338" cy="3756778"/>
          </a:xfrm>
          <a:prstGeom prst="rect">
            <a:avLst/>
          </a:prstGeom>
        </p:spPr>
      </p:pic>
    </p:spTree>
    <p:extLst>
      <p:ext uri="{BB962C8B-B14F-4D97-AF65-F5344CB8AC3E}">
        <p14:creationId xmlns:p14="http://schemas.microsoft.com/office/powerpoint/2010/main" val="141066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10</a:t>
            </a:fld>
            <a:endParaRPr lang="en-US"/>
          </a:p>
        </p:txBody>
      </p:sp>
      <p:sp>
        <p:nvSpPr>
          <p:cNvPr id="8" name="TextBox 7"/>
          <p:cNvSpPr txBox="1"/>
          <p:nvPr/>
        </p:nvSpPr>
        <p:spPr>
          <a:xfrm>
            <a:off x="7757492" y="1733622"/>
            <a:ext cx="1117396" cy="369332"/>
          </a:xfrm>
          <a:prstGeom prst="rect">
            <a:avLst/>
          </a:prstGeom>
          <a:noFill/>
        </p:spPr>
        <p:txBody>
          <a:bodyPr wrap="square" rtlCol="0">
            <a:spAutoFit/>
          </a:bodyPr>
          <a:lstStyle/>
          <a:p>
            <a:r>
              <a:rPr lang="en-US" dirty="0">
                <a:latin typeface="Book Antiqua"/>
                <a:cs typeface="Book Antiqua"/>
              </a:rPr>
              <a:t>Mark II  </a:t>
            </a:r>
          </a:p>
        </p:txBody>
      </p:sp>
      <p:pic>
        <p:nvPicPr>
          <p:cNvPr id="12" name="Picture 11"/>
          <p:cNvPicPr>
            <a:picLocks noChangeAspect="1"/>
          </p:cNvPicPr>
          <p:nvPr/>
        </p:nvPicPr>
        <p:blipFill>
          <a:blip r:embed="rId2"/>
          <a:stretch>
            <a:fillRect/>
          </a:stretch>
        </p:blipFill>
        <p:spPr>
          <a:xfrm>
            <a:off x="3835722" y="789968"/>
            <a:ext cx="3784600" cy="5156200"/>
          </a:xfrm>
          <a:prstGeom prst="rect">
            <a:avLst/>
          </a:prstGeom>
        </p:spPr>
      </p:pic>
      <p:sp>
        <p:nvSpPr>
          <p:cNvPr id="14" name="TextBox 13"/>
          <p:cNvSpPr txBox="1"/>
          <p:nvPr/>
        </p:nvSpPr>
        <p:spPr>
          <a:xfrm>
            <a:off x="7620322" y="3420774"/>
            <a:ext cx="1066477" cy="369332"/>
          </a:xfrm>
          <a:prstGeom prst="rect">
            <a:avLst/>
          </a:prstGeom>
          <a:noFill/>
        </p:spPr>
        <p:txBody>
          <a:bodyPr wrap="square" rtlCol="0">
            <a:spAutoFit/>
          </a:bodyPr>
          <a:lstStyle/>
          <a:p>
            <a:r>
              <a:rPr lang="en-US" dirty="0"/>
              <a:t>Mark III</a:t>
            </a:r>
          </a:p>
        </p:txBody>
      </p:sp>
      <p:sp>
        <p:nvSpPr>
          <p:cNvPr id="15" name="TextBox 14"/>
          <p:cNvSpPr txBox="1"/>
          <p:nvPr/>
        </p:nvSpPr>
        <p:spPr>
          <a:xfrm>
            <a:off x="7620322" y="4833949"/>
            <a:ext cx="919317" cy="369332"/>
          </a:xfrm>
          <a:prstGeom prst="rect">
            <a:avLst/>
          </a:prstGeom>
          <a:noFill/>
        </p:spPr>
        <p:txBody>
          <a:bodyPr wrap="none" rtlCol="0">
            <a:spAutoFit/>
          </a:bodyPr>
          <a:lstStyle/>
          <a:p>
            <a:r>
              <a:rPr lang="en-US" dirty="0"/>
              <a:t>Mark IV</a:t>
            </a:r>
          </a:p>
        </p:txBody>
      </p:sp>
      <p:sp>
        <p:nvSpPr>
          <p:cNvPr id="16" name="TextBox 15"/>
          <p:cNvSpPr txBox="1"/>
          <p:nvPr/>
        </p:nvSpPr>
        <p:spPr>
          <a:xfrm>
            <a:off x="619537" y="558451"/>
            <a:ext cx="2944112" cy="2585323"/>
          </a:xfrm>
          <a:prstGeom prst="rect">
            <a:avLst/>
          </a:prstGeom>
          <a:noFill/>
        </p:spPr>
        <p:txBody>
          <a:bodyPr wrap="square" rtlCol="0">
            <a:spAutoFit/>
          </a:bodyPr>
          <a:lstStyle/>
          <a:p>
            <a:r>
              <a:rPr lang="en-US" dirty="0">
                <a:latin typeface="Book Antiqua"/>
                <a:cs typeface="Book Antiqua"/>
              </a:rPr>
              <a:t>The Mark II model had only one tube and </a:t>
            </a:r>
            <a:r>
              <a:rPr lang="en-US" dirty="0" err="1">
                <a:latin typeface="Book Antiqua"/>
                <a:cs typeface="Book Antiqua"/>
              </a:rPr>
              <a:t>SiPM</a:t>
            </a:r>
            <a:r>
              <a:rPr lang="en-US" dirty="0">
                <a:latin typeface="Book Antiqua"/>
                <a:cs typeface="Book Antiqua"/>
              </a:rPr>
              <a:t>.  However, </a:t>
            </a:r>
            <a:r>
              <a:rPr lang="en-US" dirty="0" err="1">
                <a:latin typeface="Book Antiqua"/>
                <a:cs typeface="Book Antiqua"/>
              </a:rPr>
              <a:t>SiPM’s</a:t>
            </a:r>
            <a:r>
              <a:rPr lang="en-US" dirty="0">
                <a:latin typeface="Book Antiqua"/>
                <a:cs typeface="Book Antiqua"/>
              </a:rPr>
              <a:t> are very noisy (about 300,000 dark counts/second) so all our subsequent models have two </a:t>
            </a:r>
            <a:r>
              <a:rPr lang="en-US" dirty="0" err="1">
                <a:latin typeface="Book Antiqua"/>
                <a:cs typeface="Book Antiqua"/>
              </a:rPr>
              <a:t>SiPM’s</a:t>
            </a:r>
            <a:r>
              <a:rPr lang="en-US" dirty="0">
                <a:latin typeface="Book Antiqua"/>
                <a:cs typeface="Book Antiqua"/>
              </a:rPr>
              <a:t> and rely on coincidence to declare a hit.</a:t>
            </a:r>
          </a:p>
        </p:txBody>
      </p:sp>
      <p:pic>
        <p:nvPicPr>
          <p:cNvPr id="17" name="Picture 16"/>
          <p:cNvPicPr>
            <a:picLocks noChangeAspect="1"/>
          </p:cNvPicPr>
          <p:nvPr/>
        </p:nvPicPr>
        <p:blipFill>
          <a:blip r:embed="rId3"/>
          <a:stretch>
            <a:fillRect/>
          </a:stretch>
        </p:blipFill>
        <p:spPr>
          <a:xfrm>
            <a:off x="608380" y="3143774"/>
            <a:ext cx="2307334" cy="3076445"/>
          </a:xfrm>
          <a:prstGeom prst="rect">
            <a:avLst/>
          </a:prstGeom>
        </p:spPr>
      </p:pic>
    </p:spTree>
    <p:extLst>
      <p:ext uri="{BB962C8B-B14F-4D97-AF65-F5344CB8AC3E}">
        <p14:creationId xmlns:p14="http://schemas.microsoft.com/office/powerpoint/2010/main" val="49962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design</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11</a:t>
            </a:fld>
            <a:endParaRPr lang="en-US"/>
          </a:p>
        </p:txBody>
      </p:sp>
      <p:pic>
        <p:nvPicPr>
          <p:cNvPr id="7" name="Picture 6"/>
          <p:cNvPicPr>
            <a:picLocks noChangeAspect="1"/>
          </p:cNvPicPr>
          <p:nvPr/>
        </p:nvPicPr>
        <p:blipFill>
          <a:blip r:embed="rId2"/>
          <a:stretch>
            <a:fillRect/>
          </a:stretch>
        </p:blipFill>
        <p:spPr>
          <a:xfrm>
            <a:off x="587251" y="1284743"/>
            <a:ext cx="3223016" cy="4305112"/>
          </a:xfrm>
          <a:prstGeom prst="rect">
            <a:avLst/>
          </a:prstGeom>
        </p:spPr>
      </p:pic>
      <p:sp>
        <p:nvSpPr>
          <p:cNvPr id="8" name="TextBox 7"/>
          <p:cNvSpPr txBox="1"/>
          <p:nvPr/>
        </p:nvSpPr>
        <p:spPr>
          <a:xfrm>
            <a:off x="4512371" y="1417638"/>
            <a:ext cx="3275822" cy="1477328"/>
          </a:xfrm>
          <a:prstGeom prst="rect">
            <a:avLst/>
          </a:prstGeom>
          <a:noFill/>
        </p:spPr>
        <p:txBody>
          <a:bodyPr wrap="square" rtlCol="0">
            <a:spAutoFit/>
          </a:bodyPr>
          <a:lstStyle/>
          <a:p>
            <a:r>
              <a:rPr lang="en-US" dirty="0"/>
              <a:t>The Mark V is six by six by two inches and has two end caps.  The flanges on the side let us bolt it securely to the </a:t>
            </a:r>
            <a:r>
              <a:rPr lang="en-US" dirty="0" err="1"/>
              <a:t>muon</a:t>
            </a:r>
            <a:r>
              <a:rPr lang="en-US" dirty="0"/>
              <a:t> telescope frame.</a:t>
            </a:r>
          </a:p>
        </p:txBody>
      </p:sp>
      <p:pic>
        <p:nvPicPr>
          <p:cNvPr id="9" name="Picture 8"/>
          <p:cNvPicPr>
            <a:picLocks noChangeAspect="1"/>
          </p:cNvPicPr>
          <p:nvPr/>
        </p:nvPicPr>
        <p:blipFill>
          <a:blip r:embed="rId3"/>
          <a:stretch>
            <a:fillRect/>
          </a:stretch>
        </p:blipFill>
        <p:spPr>
          <a:xfrm>
            <a:off x="4515871" y="3185935"/>
            <a:ext cx="3803629" cy="3099592"/>
          </a:xfrm>
          <a:prstGeom prst="rect">
            <a:avLst/>
          </a:prstGeom>
        </p:spPr>
      </p:pic>
    </p:spTree>
    <p:extLst>
      <p:ext uri="{BB962C8B-B14F-4D97-AF65-F5344CB8AC3E}">
        <p14:creationId xmlns:p14="http://schemas.microsoft.com/office/powerpoint/2010/main" val="123486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12</a:t>
            </a:fld>
            <a:endParaRPr lang="en-US"/>
          </a:p>
        </p:txBody>
      </p:sp>
      <p:pic>
        <p:nvPicPr>
          <p:cNvPr id="8" name="Picture 7"/>
          <p:cNvPicPr>
            <a:picLocks noChangeAspect="1"/>
          </p:cNvPicPr>
          <p:nvPr/>
        </p:nvPicPr>
        <p:blipFill>
          <a:blip r:embed="rId2"/>
          <a:stretch>
            <a:fillRect/>
          </a:stretch>
        </p:blipFill>
        <p:spPr>
          <a:xfrm>
            <a:off x="711200" y="1417638"/>
            <a:ext cx="3860800" cy="4064000"/>
          </a:xfrm>
          <a:prstGeom prst="rect">
            <a:avLst/>
          </a:prstGeom>
        </p:spPr>
      </p:pic>
      <p:pic>
        <p:nvPicPr>
          <p:cNvPr id="9" name="Picture 8"/>
          <p:cNvPicPr>
            <a:picLocks noChangeAspect="1"/>
          </p:cNvPicPr>
          <p:nvPr/>
        </p:nvPicPr>
        <p:blipFill>
          <a:blip r:embed="rId3"/>
          <a:stretch>
            <a:fillRect/>
          </a:stretch>
        </p:blipFill>
        <p:spPr>
          <a:xfrm>
            <a:off x="5170160" y="1163014"/>
            <a:ext cx="3749622" cy="4206052"/>
          </a:xfrm>
          <a:prstGeom prst="rect">
            <a:avLst/>
          </a:prstGeom>
        </p:spPr>
      </p:pic>
      <p:sp>
        <p:nvSpPr>
          <p:cNvPr id="3" name="TextBox 2"/>
          <p:cNvSpPr txBox="1"/>
          <p:nvPr/>
        </p:nvSpPr>
        <p:spPr>
          <a:xfrm>
            <a:off x="457200" y="5733974"/>
            <a:ext cx="4114800" cy="369332"/>
          </a:xfrm>
          <a:prstGeom prst="rect">
            <a:avLst/>
          </a:prstGeom>
          <a:noFill/>
        </p:spPr>
        <p:txBody>
          <a:bodyPr wrap="square" rtlCol="0">
            <a:spAutoFit/>
          </a:bodyPr>
          <a:lstStyle/>
          <a:p>
            <a:r>
              <a:rPr lang="en-US" dirty="0"/>
              <a:t>Test set up by Montgomery Steele</a:t>
            </a:r>
          </a:p>
        </p:txBody>
      </p:sp>
    </p:spTree>
    <p:extLst>
      <p:ext uri="{BB962C8B-B14F-4D97-AF65-F5344CB8AC3E}">
        <p14:creationId xmlns:p14="http://schemas.microsoft.com/office/powerpoint/2010/main" val="3958889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13</a:t>
            </a:fld>
            <a:endParaRPr lang="en-US"/>
          </a:p>
        </p:txBody>
      </p:sp>
      <p:pic>
        <p:nvPicPr>
          <p:cNvPr id="7" name="Picture 6"/>
          <p:cNvPicPr>
            <a:picLocks noChangeAspect="1"/>
          </p:cNvPicPr>
          <p:nvPr/>
        </p:nvPicPr>
        <p:blipFill>
          <a:blip r:embed="rId2"/>
          <a:stretch>
            <a:fillRect/>
          </a:stretch>
        </p:blipFill>
        <p:spPr>
          <a:xfrm>
            <a:off x="787400" y="169545"/>
            <a:ext cx="7556500" cy="5689600"/>
          </a:xfrm>
          <a:prstGeom prst="rect">
            <a:avLst/>
          </a:prstGeom>
        </p:spPr>
      </p:pic>
      <p:sp>
        <p:nvSpPr>
          <p:cNvPr id="8" name="TextBox 7"/>
          <p:cNvSpPr txBox="1"/>
          <p:nvPr/>
        </p:nvSpPr>
        <p:spPr>
          <a:xfrm>
            <a:off x="787400" y="6038850"/>
            <a:ext cx="6702743" cy="369332"/>
          </a:xfrm>
          <a:prstGeom prst="rect">
            <a:avLst/>
          </a:prstGeom>
          <a:noFill/>
        </p:spPr>
        <p:txBody>
          <a:bodyPr wrap="square" rtlCol="0">
            <a:spAutoFit/>
          </a:bodyPr>
          <a:lstStyle/>
          <a:p>
            <a:r>
              <a:rPr lang="en-US" dirty="0"/>
              <a:t>Slide courtesy of Montgomery Steele</a:t>
            </a:r>
          </a:p>
        </p:txBody>
      </p:sp>
    </p:spTree>
    <p:extLst>
      <p:ext uri="{BB962C8B-B14F-4D97-AF65-F5344CB8AC3E}">
        <p14:creationId xmlns:p14="http://schemas.microsoft.com/office/powerpoint/2010/main" val="1087075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Muon</a:t>
            </a:r>
            <a:r>
              <a:rPr lang="en-US" dirty="0"/>
              <a:t> Signals</a:t>
            </a:r>
          </a:p>
        </p:txBody>
      </p:sp>
      <p:sp>
        <p:nvSpPr>
          <p:cNvPr id="4" name="Slide Number Placeholder 3"/>
          <p:cNvSpPr>
            <a:spLocks noGrp="1"/>
          </p:cNvSpPr>
          <p:nvPr>
            <p:ph type="sldNum" sz="quarter" idx="12"/>
          </p:nvPr>
        </p:nvSpPr>
        <p:spPr/>
        <p:txBody>
          <a:bodyPr/>
          <a:lstStyle/>
          <a:p>
            <a:fld id="{663CB9D5-BAD5-C74A-8496-B1E9E6CFC4F6}" type="slidenum">
              <a:rPr lang="en-US" smtClean="0"/>
              <a:t>14</a:t>
            </a:fld>
            <a:endParaRPr lang="en-US"/>
          </a:p>
        </p:txBody>
      </p:sp>
      <p:sp>
        <p:nvSpPr>
          <p:cNvPr id="5" name="Date Placeholder 4"/>
          <p:cNvSpPr>
            <a:spLocks noGrp="1"/>
          </p:cNvSpPr>
          <p:nvPr>
            <p:ph type="dt" sz="half" idx="10"/>
          </p:nvPr>
        </p:nvSpPr>
        <p:spPr/>
        <p:txBody>
          <a:bodyPr/>
          <a:lstStyle/>
          <a:p>
            <a:r>
              <a:rPr lang="en-US"/>
              <a:t>October 4, 2019</a:t>
            </a:r>
          </a:p>
        </p:txBody>
      </p:sp>
      <p:sp>
        <p:nvSpPr>
          <p:cNvPr id="6" name="Footer Placeholder 5"/>
          <p:cNvSpPr>
            <a:spLocks noGrp="1"/>
          </p:cNvSpPr>
          <p:nvPr>
            <p:ph type="ftr" sz="quarter" idx="11"/>
          </p:nvPr>
        </p:nvSpPr>
        <p:spPr/>
        <p:txBody>
          <a:bodyPr/>
          <a:lstStyle/>
          <a:p>
            <a:r>
              <a:rPr lang="en-US"/>
              <a:t>Inaugural Workshop on Applications of Cosmic Ray Measurements</a:t>
            </a:r>
          </a:p>
        </p:txBody>
      </p:sp>
      <p:pic>
        <p:nvPicPr>
          <p:cNvPr id="7" name="Picture 6"/>
          <p:cNvPicPr>
            <a:picLocks noChangeAspect="1"/>
          </p:cNvPicPr>
          <p:nvPr/>
        </p:nvPicPr>
        <p:blipFill>
          <a:blip r:embed="rId2"/>
          <a:stretch>
            <a:fillRect/>
          </a:stretch>
        </p:blipFill>
        <p:spPr>
          <a:xfrm>
            <a:off x="281446" y="1417638"/>
            <a:ext cx="5306210" cy="4097573"/>
          </a:xfrm>
          <a:prstGeom prst="rect">
            <a:avLst/>
          </a:prstGeom>
        </p:spPr>
      </p:pic>
      <p:pic>
        <p:nvPicPr>
          <p:cNvPr id="8" name="Picture 7"/>
          <p:cNvPicPr>
            <a:picLocks noChangeAspect="1"/>
          </p:cNvPicPr>
          <p:nvPr/>
        </p:nvPicPr>
        <p:blipFill>
          <a:blip r:embed="rId3"/>
          <a:stretch>
            <a:fillRect/>
          </a:stretch>
        </p:blipFill>
        <p:spPr>
          <a:xfrm>
            <a:off x="5715177" y="1417638"/>
            <a:ext cx="3240727" cy="4338564"/>
          </a:xfrm>
          <a:prstGeom prst="rect">
            <a:avLst/>
          </a:prstGeom>
        </p:spPr>
      </p:pic>
    </p:spTree>
    <p:extLst>
      <p:ext uri="{BB962C8B-B14F-4D97-AF65-F5344CB8AC3E}">
        <p14:creationId xmlns:p14="http://schemas.microsoft.com/office/powerpoint/2010/main" val="2886229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Neutron Signal</a:t>
            </a:r>
          </a:p>
        </p:txBody>
      </p:sp>
      <p:pic>
        <p:nvPicPr>
          <p:cNvPr id="7" name="Content Placeholder 6"/>
          <p:cNvPicPr>
            <a:picLocks noGrp="1" noChangeAspect="1"/>
          </p:cNvPicPr>
          <p:nvPr>
            <p:ph idx="1"/>
          </p:nvPr>
        </p:nvPicPr>
        <p:blipFill>
          <a:blip r:embed="rId2"/>
          <a:srcRect t="13737" b="13737"/>
          <a:stretch>
            <a:fillRect/>
          </a:stretch>
        </p:blipFill>
        <p:spPr/>
      </p:pic>
      <p:sp>
        <p:nvSpPr>
          <p:cNvPr id="4" name="Slide Number Placeholder 3"/>
          <p:cNvSpPr>
            <a:spLocks noGrp="1"/>
          </p:cNvSpPr>
          <p:nvPr>
            <p:ph type="sldNum" sz="quarter" idx="12"/>
          </p:nvPr>
        </p:nvSpPr>
        <p:spPr/>
        <p:txBody>
          <a:bodyPr/>
          <a:lstStyle/>
          <a:p>
            <a:fld id="{663CB9D5-BAD5-C74A-8496-B1E9E6CFC4F6}" type="slidenum">
              <a:rPr lang="en-US" smtClean="0"/>
              <a:t>15</a:t>
            </a:fld>
            <a:endParaRPr lang="en-US"/>
          </a:p>
        </p:txBody>
      </p:sp>
      <p:sp>
        <p:nvSpPr>
          <p:cNvPr id="5" name="Date Placeholder 4"/>
          <p:cNvSpPr>
            <a:spLocks noGrp="1"/>
          </p:cNvSpPr>
          <p:nvPr>
            <p:ph type="dt" sz="half" idx="10"/>
          </p:nvPr>
        </p:nvSpPr>
        <p:spPr/>
        <p:txBody>
          <a:bodyPr/>
          <a:lstStyle/>
          <a:p>
            <a:r>
              <a:rPr lang="en-US"/>
              <a:t>October 4, 2019</a:t>
            </a:r>
          </a:p>
        </p:txBody>
      </p:sp>
      <p:sp>
        <p:nvSpPr>
          <p:cNvPr id="6" name="Footer Placeholder 5"/>
          <p:cNvSpPr>
            <a:spLocks noGrp="1"/>
          </p:cNvSpPr>
          <p:nvPr>
            <p:ph type="ftr" sz="quarter" idx="11"/>
          </p:nvPr>
        </p:nvSpPr>
        <p:spPr/>
        <p:txBody>
          <a:bodyPr/>
          <a:lstStyle/>
          <a:p>
            <a:r>
              <a:rPr lang="en-US"/>
              <a:t>Inaugural Workshop on Applications of Cosmic Ray Measurements</a:t>
            </a:r>
          </a:p>
        </p:txBody>
      </p:sp>
    </p:spTree>
    <p:extLst>
      <p:ext uri="{BB962C8B-B14F-4D97-AF65-F5344CB8AC3E}">
        <p14:creationId xmlns:p14="http://schemas.microsoft.com/office/powerpoint/2010/main" val="114742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16</a:t>
            </a:fld>
            <a:endParaRPr lang="en-US"/>
          </a:p>
        </p:txBody>
      </p:sp>
      <p:sp>
        <p:nvSpPr>
          <p:cNvPr id="8" name="Rectangle 7"/>
          <p:cNvSpPr/>
          <p:nvPr/>
        </p:nvSpPr>
        <p:spPr>
          <a:xfrm>
            <a:off x="2096599" y="5900195"/>
            <a:ext cx="3654929" cy="369332"/>
          </a:xfrm>
          <a:prstGeom prst="rect">
            <a:avLst/>
          </a:prstGeom>
        </p:spPr>
        <p:txBody>
          <a:bodyPr wrap="none">
            <a:spAutoFit/>
          </a:bodyPr>
          <a:lstStyle/>
          <a:p>
            <a:r>
              <a:rPr lang="en-US" dirty="0"/>
              <a:t>Slide courtesy of Montgomery Steele</a:t>
            </a:r>
          </a:p>
        </p:txBody>
      </p:sp>
      <p:pic>
        <p:nvPicPr>
          <p:cNvPr id="11" name="Picture 10"/>
          <p:cNvPicPr>
            <a:picLocks noChangeAspect="1"/>
          </p:cNvPicPr>
          <p:nvPr/>
        </p:nvPicPr>
        <p:blipFill>
          <a:blip r:embed="rId2"/>
          <a:stretch>
            <a:fillRect/>
          </a:stretch>
        </p:blipFill>
        <p:spPr>
          <a:xfrm>
            <a:off x="4546600" y="3263900"/>
            <a:ext cx="38100" cy="317500"/>
          </a:xfrm>
          <a:prstGeom prst="rect">
            <a:avLst/>
          </a:prstGeom>
        </p:spPr>
      </p:pic>
      <p:pic>
        <p:nvPicPr>
          <p:cNvPr id="12" name="Picture 11"/>
          <p:cNvPicPr>
            <a:picLocks noChangeAspect="1"/>
          </p:cNvPicPr>
          <p:nvPr/>
        </p:nvPicPr>
        <p:blipFill>
          <a:blip r:embed="rId2"/>
          <a:stretch>
            <a:fillRect/>
          </a:stretch>
        </p:blipFill>
        <p:spPr>
          <a:xfrm>
            <a:off x="4546600" y="3263900"/>
            <a:ext cx="38100" cy="317500"/>
          </a:xfrm>
          <a:prstGeom prst="rect">
            <a:avLst/>
          </a:prstGeom>
        </p:spPr>
      </p:pic>
      <p:pic>
        <p:nvPicPr>
          <p:cNvPr id="13" name="Picture 12"/>
          <p:cNvPicPr>
            <a:picLocks noChangeAspect="1"/>
          </p:cNvPicPr>
          <p:nvPr/>
        </p:nvPicPr>
        <p:blipFill>
          <a:blip r:embed="rId3"/>
          <a:stretch>
            <a:fillRect/>
          </a:stretch>
        </p:blipFill>
        <p:spPr>
          <a:xfrm>
            <a:off x="4559300" y="3416300"/>
            <a:ext cx="12700" cy="12700"/>
          </a:xfrm>
          <a:prstGeom prst="rect">
            <a:avLst/>
          </a:prstGeom>
        </p:spPr>
      </p:pic>
      <p:pic>
        <p:nvPicPr>
          <p:cNvPr id="14" name="Picture 13"/>
          <p:cNvPicPr>
            <a:picLocks noChangeAspect="1"/>
          </p:cNvPicPr>
          <p:nvPr/>
        </p:nvPicPr>
        <p:blipFill>
          <a:blip r:embed="rId3"/>
          <a:stretch>
            <a:fillRect/>
          </a:stretch>
        </p:blipFill>
        <p:spPr>
          <a:xfrm>
            <a:off x="4559300" y="3416300"/>
            <a:ext cx="12700" cy="12700"/>
          </a:xfrm>
          <a:prstGeom prst="rect">
            <a:avLst/>
          </a:prstGeom>
        </p:spPr>
      </p:pic>
      <p:pic>
        <p:nvPicPr>
          <p:cNvPr id="15" name="Picture 14"/>
          <p:cNvPicPr>
            <a:picLocks noChangeAspect="1"/>
          </p:cNvPicPr>
          <p:nvPr/>
        </p:nvPicPr>
        <p:blipFill>
          <a:blip r:embed="rId4"/>
          <a:stretch>
            <a:fillRect/>
          </a:stretch>
        </p:blipFill>
        <p:spPr>
          <a:xfrm>
            <a:off x="1343757" y="596901"/>
            <a:ext cx="7063131" cy="5303294"/>
          </a:xfrm>
          <a:prstGeom prst="rect">
            <a:avLst/>
          </a:prstGeom>
        </p:spPr>
      </p:pic>
    </p:spTree>
    <p:extLst>
      <p:ext uri="{BB962C8B-B14F-4D97-AF65-F5344CB8AC3E}">
        <p14:creationId xmlns:p14="http://schemas.microsoft.com/office/powerpoint/2010/main" val="2138877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3162"/>
          </a:xfrm>
        </p:spPr>
        <p:txBody>
          <a:bodyPr/>
          <a:lstStyle/>
          <a:p>
            <a:r>
              <a:rPr lang="en-US" dirty="0"/>
              <a:t>Online monitoring</a:t>
            </a:r>
          </a:p>
        </p:txBody>
      </p:sp>
      <p:sp>
        <p:nvSpPr>
          <p:cNvPr id="4" name="Slide Number Placeholder 3"/>
          <p:cNvSpPr>
            <a:spLocks noGrp="1"/>
          </p:cNvSpPr>
          <p:nvPr>
            <p:ph type="sldNum" sz="quarter" idx="12"/>
          </p:nvPr>
        </p:nvSpPr>
        <p:spPr/>
        <p:txBody>
          <a:bodyPr/>
          <a:lstStyle/>
          <a:p>
            <a:fld id="{663CB9D5-BAD5-C74A-8496-B1E9E6CFC4F6}" type="slidenum">
              <a:rPr lang="en-US" smtClean="0"/>
              <a:t>17</a:t>
            </a:fld>
            <a:endParaRPr lang="en-US"/>
          </a:p>
        </p:txBody>
      </p:sp>
      <p:sp>
        <p:nvSpPr>
          <p:cNvPr id="5" name="Date Placeholder 4"/>
          <p:cNvSpPr>
            <a:spLocks noGrp="1"/>
          </p:cNvSpPr>
          <p:nvPr>
            <p:ph type="dt" sz="half" idx="10"/>
          </p:nvPr>
        </p:nvSpPr>
        <p:spPr/>
        <p:txBody>
          <a:bodyPr/>
          <a:lstStyle/>
          <a:p>
            <a:r>
              <a:rPr lang="en-US"/>
              <a:t>October 4, 2019</a:t>
            </a:r>
          </a:p>
        </p:txBody>
      </p:sp>
      <p:sp>
        <p:nvSpPr>
          <p:cNvPr id="6" name="Footer Placeholder 5"/>
          <p:cNvSpPr>
            <a:spLocks noGrp="1"/>
          </p:cNvSpPr>
          <p:nvPr>
            <p:ph type="ftr" sz="quarter" idx="11"/>
          </p:nvPr>
        </p:nvSpPr>
        <p:spPr/>
        <p:txBody>
          <a:bodyPr/>
          <a:lstStyle/>
          <a:p>
            <a:r>
              <a:rPr lang="en-US"/>
              <a:t>Inaugural Workshop on Applications of Cosmic Ray Measurements</a:t>
            </a:r>
          </a:p>
        </p:txBody>
      </p:sp>
      <p:pic>
        <p:nvPicPr>
          <p:cNvPr id="8" name="Picture 7"/>
          <p:cNvPicPr>
            <a:picLocks noChangeAspect="1"/>
          </p:cNvPicPr>
          <p:nvPr/>
        </p:nvPicPr>
        <p:blipFill>
          <a:blip r:embed="rId2"/>
          <a:stretch>
            <a:fillRect/>
          </a:stretch>
        </p:blipFill>
        <p:spPr>
          <a:xfrm>
            <a:off x="0" y="2313967"/>
            <a:ext cx="9144000" cy="3801572"/>
          </a:xfrm>
          <a:prstGeom prst="rect">
            <a:avLst/>
          </a:prstGeom>
        </p:spPr>
      </p:pic>
      <p:pic>
        <p:nvPicPr>
          <p:cNvPr id="9" name="Picture 8"/>
          <p:cNvPicPr>
            <a:picLocks noChangeAspect="1"/>
          </p:cNvPicPr>
          <p:nvPr/>
        </p:nvPicPr>
        <p:blipFill>
          <a:blip r:embed="rId3"/>
          <a:stretch>
            <a:fillRect/>
          </a:stretch>
        </p:blipFill>
        <p:spPr>
          <a:xfrm>
            <a:off x="0" y="1186383"/>
            <a:ext cx="9144000" cy="1127584"/>
          </a:xfrm>
          <a:prstGeom prst="rect">
            <a:avLst/>
          </a:prstGeom>
        </p:spPr>
      </p:pic>
    </p:spTree>
    <p:extLst>
      <p:ext uri="{BB962C8B-B14F-4D97-AF65-F5344CB8AC3E}">
        <p14:creationId xmlns:p14="http://schemas.microsoft.com/office/powerpoint/2010/main" val="377189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with Other Detectors</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18</a:t>
            </a:fld>
            <a:endParaRPr lang="en-US"/>
          </a:p>
        </p:txBody>
      </p:sp>
      <p:sp>
        <p:nvSpPr>
          <p:cNvPr id="7" name="TextBox 6"/>
          <p:cNvSpPr txBox="1"/>
          <p:nvPr/>
        </p:nvSpPr>
        <p:spPr>
          <a:xfrm>
            <a:off x="615801" y="5618525"/>
            <a:ext cx="5170160" cy="584776"/>
          </a:xfrm>
          <a:prstGeom prst="rect">
            <a:avLst/>
          </a:prstGeom>
          <a:noFill/>
        </p:spPr>
        <p:txBody>
          <a:bodyPr wrap="square" rtlCol="0">
            <a:spAutoFit/>
          </a:bodyPr>
          <a:lstStyle/>
          <a:p>
            <a:r>
              <a:rPr lang="en-US" sz="1400" dirty="0"/>
              <a:t>http://phynp6.phy-astr.gsu.edu/~cosmic/</a:t>
            </a:r>
            <a:r>
              <a:rPr lang="en-US" sz="1400" dirty="0" err="1"/>
              <a:t>dynamicDisplay</a:t>
            </a:r>
            <a:endParaRPr lang="en-US" sz="1400" dirty="0"/>
          </a:p>
          <a:p>
            <a:endParaRPr lang="en-US" dirty="0"/>
          </a:p>
        </p:txBody>
      </p:sp>
      <p:pic>
        <p:nvPicPr>
          <p:cNvPr id="8" name="Picture 7"/>
          <p:cNvPicPr>
            <a:picLocks noChangeAspect="1"/>
          </p:cNvPicPr>
          <p:nvPr/>
        </p:nvPicPr>
        <p:blipFill rotWithShape="1">
          <a:blip r:embed="rId2"/>
          <a:srcRect r="7194"/>
          <a:stretch/>
        </p:blipFill>
        <p:spPr>
          <a:xfrm>
            <a:off x="-1" y="1319838"/>
            <a:ext cx="8786015" cy="1681840"/>
          </a:xfrm>
          <a:prstGeom prst="rect">
            <a:avLst/>
          </a:prstGeom>
        </p:spPr>
      </p:pic>
      <p:pic>
        <p:nvPicPr>
          <p:cNvPr id="9" name="Picture 8"/>
          <p:cNvPicPr>
            <a:picLocks noChangeAspect="1"/>
          </p:cNvPicPr>
          <p:nvPr/>
        </p:nvPicPr>
        <p:blipFill>
          <a:blip r:embed="rId3"/>
          <a:stretch>
            <a:fillRect/>
          </a:stretch>
        </p:blipFill>
        <p:spPr>
          <a:xfrm>
            <a:off x="0" y="3105249"/>
            <a:ext cx="8786015" cy="1293395"/>
          </a:xfrm>
          <a:prstGeom prst="rect">
            <a:avLst/>
          </a:prstGeom>
        </p:spPr>
      </p:pic>
    </p:spTree>
    <p:extLst>
      <p:ext uri="{BB962C8B-B14F-4D97-AF65-F5344CB8AC3E}">
        <p14:creationId xmlns:p14="http://schemas.microsoft.com/office/powerpoint/2010/main" val="1620881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3" name="Content Placeholder 2"/>
          <p:cNvSpPr>
            <a:spLocks noGrp="1"/>
          </p:cNvSpPr>
          <p:nvPr>
            <p:ph idx="1"/>
          </p:nvPr>
        </p:nvSpPr>
        <p:spPr/>
        <p:txBody>
          <a:bodyPr/>
          <a:lstStyle/>
          <a:p>
            <a:r>
              <a:rPr lang="en-US" dirty="0"/>
              <a:t>Improve signal by adding more fibers to the grease tube</a:t>
            </a:r>
          </a:p>
          <a:p>
            <a:r>
              <a:rPr lang="en-US" dirty="0"/>
              <a:t>Calibrate ADC using known neutron energies</a:t>
            </a:r>
          </a:p>
          <a:p>
            <a:r>
              <a:rPr lang="en-US" dirty="0"/>
              <a:t>Build more detectors</a:t>
            </a:r>
          </a:p>
        </p:txBody>
      </p:sp>
      <p:sp>
        <p:nvSpPr>
          <p:cNvPr id="4" name="Slide Number Placeholder 3"/>
          <p:cNvSpPr>
            <a:spLocks noGrp="1"/>
          </p:cNvSpPr>
          <p:nvPr>
            <p:ph type="sldNum" sz="quarter" idx="12"/>
          </p:nvPr>
        </p:nvSpPr>
        <p:spPr/>
        <p:txBody>
          <a:bodyPr/>
          <a:lstStyle/>
          <a:p>
            <a:fld id="{663CB9D5-BAD5-C74A-8496-B1E9E6CFC4F6}" type="slidenum">
              <a:rPr lang="en-US" smtClean="0"/>
              <a:t>19</a:t>
            </a:fld>
            <a:endParaRPr lang="en-US"/>
          </a:p>
        </p:txBody>
      </p:sp>
      <p:sp>
        <p:nvSpPr>
          <p:cNvPr id="5" name="Date Placeholder 4"/>
          <p:cNvSpPr>
            <a:spLocks noGrp="1"/>
          </p:cNvSpPr>
          <p:nvPr>
            <p:ph type="dt" sz="half" idx="10"/>
          </p:nvPr>
        </p:nvSpPr>
        <p:spPr/>
        <p:txBody>
          <a:bodyPr/>
          <a:lstStyle/>
          <a:p>
            <a:r>
              <a:rPr lang="en-US"/>
              <a:t>October 4, 2019</a:t>
            </a:r>
          </a:p>
        </p:txBody>
      </p:sp>
      <p:sp>
        <p:nvSpPr>
          <p:cNvPr id="6" name="Footer Placeholder 5"/>
          <p:cNvSpPr>
            <a:spLocks noGrp="1"/>
          </p:cNvSpPr>
          <p:nvPr>
            <p:ph type="ftr" sz="quarter" idx="11"/>
          </p:nvPr>
        </p:nvSpPr>
        <p:spPr/>
        <p:txBody>
          <a:bodyPr/>
          <a:lstStyle/>
          <a:p>
            <a:r>
              <a:rPr lang="en-US"/>
              <a:t>Inaugural Workshop on Applications of Cosmic Ray Measurements</a:t>
            </a:r>
          </a:p>
        </p:txBody>
      </p:sp>
    </p:spTree>
    <p:extLst>
      <p:ext uri="{BB962C8B-B14F-4D97-AF65-F5344CB8AC3E}">
        <p14:creationId xmlns:p14="http://schemas.microsoft.com/office/powerpoint/2010/main" val="421387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Book Antiqua"/>
                <a:cs typeface="Book Antiqua"/>
              </a:rPr>
              <a:t>Introduction</a:t>
            </a:r>
          </a:p>
        </p:txBody>
      </p:sp>
      <p:sp>
        <p:nvSpPr>
          <p:cNvPr id="3" name="Content Placeholder 2"/>
          <p:cNvSpPr>
            <a:spLocks noGrp="1"/>
          </p:cNvSpPr>
          <p:nvPr>
            <p:ph idx="1"/>
          </p:nvPr>
        </p:nvSpPr>
        <p:spPr>
          <a:xfrm>
            <a:off x="550779" y="1586138"/>
            <a:ext cx="3981116" cy="4523181"/>
          </a:xfrm>
        </p:spPr>
        <p:txBody>
          <a:bodyPr>
            <a:noAutofit/>
          </a:bodyPr>
          <a:lstStyle/>
          <a:p>
            <a:r>
              <a:rPr lang="en-US" sz="1600" dirty="0">
                <a:latin typeface="Book Antiqua"/>
                <a:cs typeface="Book Antiqua"/>
              </a:rPr>
              <a:t>It has long been known that the number of cosmic ray </a:t>
            </a:r>
            <a:r>
              <a:rPr lang="en-US" sz="1600" dirty="0" err="1">
                <a:latin typeface="Book Antiqua"/>
                <a:cs typeface="Book Antiqua"/>
              </a:rPr>
              <a:t>muons</a:t>
            </a:r>
            <a:r>
              <a:rPr lang="en-US" sz="1600" dirty="0">
                <a:latin typeface="Book Antiqua"/>
                <a:cs typeface="Book Antiqua"/>
              </a:rPr>
              <a:t> and neutrons reaching the surface of the earth depends on many conditions. We know this depends on:</a:t>
            </a:r>
          </a:p>
          <a:p>
            <a:r>
              <a:rPr lang="en-US" sz="1600" dirty="0">
                <a:latin typeface="Book Antiqua"/>
                <a:cs typeface="Book Antiqua"/>
              </a:rPr>
              <a:t>Location on earth (geomagnetic rigidity)</a:t>
            </a:r>
          </a:p>
          <a:p>
            <a:r>
              <a:rPr lang="en-US" sz="1600" dirty="0">
                <a:latin typeface="Book Antiqua"/>
                <a:cs typeface="Book Antiqua"/>
              </a:rPr>
              <a:t>Time of day</a:t>
            </a:r>
          </a:p>
          <a:p>
            <a:r>
              <a:rPr lang="en-US" sz="1600" dirty="0">
                <a:latin typeface="Book Antiqua"/>
                <a:cs typeface="Book Antiqua"/>
              </a:rPr>
              <a:t>Season of the year</a:t>
            </a:r>
          </a:p>
          <a:p>
            <a:r>
              <a:rPr lang="en-US" sz="1600" dirty="0">
                <a:latin typeface="Book Antiqua"/>
                <a:cs typeface="Book Antiqua"/>
              </a:rPr>
              <a:t>Solar conditions</a:t>
            </a:r>
          </a:p>
          <a:p>
            <a:r>
              <a:rPr lang="en-US" sz="1600" dirty="0">
                <a:latin typeface="Book Antiqua"/>
                <a:cs typeface="Book Antiqua"/>
              </a:rPr>
              <a:t>     Solar wind</a:t>
            </a:r>
          </a:p>
          <a:p>
            <a:r>
              <a:rPr lang="en-US" sz="1600" dirty="0">
                <a:latin typeface="Book Antiqua"/>
                <a:cs typeface="Book Antiqua"/>
              </a:rPr>
              <a:t>     Interplanetary magnetic field                 	   magnitude and polarity</a:t>
            </a:r>
          </a:p>
          <a:p>
            <a:r>
              <a:rPr lang="en-US" sz="1600" dirty="0">
                <a:latin typeface="Book Antiqua"/>
                <a:cs typeface="Book Antiqua"/>
              </a:rPr>
              <a:t>     Sunspot cycle</a:t>
            </a:r>
          </a:p>
          <a:p>
            <a:r>
              <a:rPr lang="en-US" sz="1600" dirty="0">
                <a:latin typeface="Book Antiqua"/>
                <a:cs typeface="Book Antiqua"/>
              </a:rPr>
              <a:t>Temperature</a:t>
            </a:r>
          </a:p>
          <a:p>
            <a:r>
              <a:rPr lang="en-US" sz="1600" dirty="0">
                <a:latin typeface="Book Antiqua"/>
                <a:cs typeface="Book Antiqua"/>
              </a:rPr>
              <a:t>Barometric pressure</a:t>
            </a:r>
          </a:p>
          <a:p>
            <a:pPr marL="0" indent="0">
              <a:buNone/>
            </a:pPr>
            <a:r>
              <a:rPr lang="en-US" sz="1600" dirty="0">
                <a:latin typeface="Book Antiqua"/>
                <a:cs typeface="Book Antiqua"/>
              </a:rPr>
              <a:t> </a:t>
            </a:r>
          </a:p>
        </p:txBody>
      </p:sp>
      <p:sp>
        <p:nvSpPr>
          <p:cNvPr id="4" name="Slide Number Placeholder 3"/>
          <p:cNvSpPr>
            <a:spLocks noGrp="1"/>
          </p:cNvSpPr>
          <p:nvPr>
            <p:ph type="sldNum" sz="quarter" idx="12"/>
          </p:nvPr>
        </p:nvSpPr>
        <p:spPr/>
        <p:txBody>
          <a:bodyPr/>
          <a:lstStyle/>
          <a:p>
            <a:fld id="{663CB9D5-BAD5-C74A-8496-B1E9E6CFC4F6}" type="slidenum">
              <a:rPr lang="en-US" smtClean="0">
                <a:solidFill>
                  <a:srgbClr val="000000"/>
                </a:solidFill>
              </a:rPr>
              <a:t>2</a:t>
            </a:fld>
            <a:endParaRPr lang="en-US">
              <a:solidFill>
                <a:srgbClr val="000000"/>
              </a:solidFill>
            </a:endParaRPr>
          </a:p>
        </p:txBody>
      </p:sp>
      <p:pic>
        <p:nvPicPr>
          <p:cNvPr id="8" name="Picture 7"/>
          <p:cNvPicPr>
            <a:picLocks noChangeAspect="1"/>
          </p:cNvPicPr>
          <p:nvPr/>
        </p:nvPicPr>
        <p:blipFill>
          <a:blip r:embed="rId2"/>
          <a:stretch>
            <a:fillRect/>
          </a:stretch>
        </p:blipFill>
        <p:spPr>
          <a:xfrm>
            <a:off x="4994070" y="1216477"/>
            <a:ext cx="3566984" cy="4892842"/>
          </a:xfrm>
          <a:prstGeom prst="rect">
            <a:avLst/>
          </a:prstGeom>
        </p:spPr>
      </p:pic>
      <p:sp>
        <p:nvSpPr>
          <p:cNvPr id="9" name="Date Placeholder 8"/>
          <p:cNvSpPr>
            <a:spLocks noGrp="1"/>
          </p:cNvSpPr>
          <p:nvPr>
            <p:ph type="dt" sz="half" idx="10"/>
          </p:nvPr>
        </p:nvSpPr>
        <p:spPr/>
        <p:txBody>
          <a:bodyPr/>
          <a:lstStyle/>
          <a:p>
            <a:r>
              <a:rPr lang="en-US" dirty="0">
                <a:solidFill>
                  <a:srgbClr val="000000"/>
                </a:solidFill>
              </a:rPr>
              <a:t>October 4, 2019</a:t>
            </a:r>
          </a:p>
        </p:txBody>
      </p:sp>
      <p:sp>
        <p:nvSpPr>
          <p:cNvPr id="10" name="Footer Placeholder 9"/>
          <p:cNvSpPr>
            <a:spLocks noGrp="1"/>
          </p:cNvSpPr>
          <p:nvPr>
            <p:ph type="ftr" sz="quarter" idx="11"/>
          </p:nvPr>
        </p:nvSpPr>
        <p:spPr/>
        <p:txBody>
          <a:bodyPr/>
          <a:lstStyle/>
          <a:p>
            <a:r>
              <a:rPr lang="en-US">
                <a:solidFill>
                  <a:srgbClr val="000000"/>
                </a:solidFill>
              </a:rPr>
              <a:t>Inaugural Workshop on Applications of Cosmic Ray Measurements</a:t>
            </a:r>
            <a:endParaRPr lang="en-US" dirty="0">
              <a:solidFill>
                <a:srgbClr val="000000"/>
              </a:solidFill>
            </a:endParaRPr>
          </a:p>
        </p:txBody>
      </p:sp>
    </p:spTree>
    <p:extLst>
      <p:ext uri="{BB962C8B-B14F-4D97-AF65-F5344CB8AC3E}">
        <p14:creationId xmlns:p14="http://schemas.microsoft.com/office/powerpoint/2010/main" val="4004978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20</a:t>
            </a:fld>
            <a:endParaRPr lang="en-US"/>
          </a:p>
        </p:txBody>
      </p:sp>
      <p:sp>
        <p:nvSpPr>
          <p:cNvPr id="7" name="TextBox 6"/>
          <p:cNvSpPr txBox="1"/>
          <p:nvPr/>
        </p:nvSpPr>
        <p:spPr>
          <a:xfrm>
            <a:off x="867354" y="511155"/>
            <a:ext cx="4708492" cy="369332"/>
          </a:xfrm>
          <a:prstGeom prst="rect">
            <a:avLst/>
          </a:prstGeom>
          <a:noFill/>
        </p:spPr>
        <p:txBody>
          <a:bodyPr wrap="square" rtlCol="0">
            <a:spAutoFit/>
          </a:bodyPr>
          <a:lstStyle/>
          <a:p>
            <a:r>
              <a:rPr lang="en-US" dirty="0"/>
              <a:t>Deep bows of Gratitude</a:t>
            </a:r>
          </a:p>
        </p:txBody>
      </p:sp>
      <p:sp>
        <p:nvSpPr>
          <p:cNvPr id="8" name="TextBox 7"/>
          <p:cNvSpPr txBox="1"/>
          <p:nvPr/>
        </p:nvSpPr>
        <p:spPr>
          <a:xfrm>
            <a:off x="867354" y="1022310"/>
            <a:ext cx="3655277" cy="1200329"/>
          </a:xfrm>
          <a:prstGeom prst="rect">
            <a:avLst/>
          </a:prstGeom>
          <a:noFill/>
        </p:spPr>
        <p:txBody>
          <a:bodyPr wrap="square" rtlCol="0">
            <a:spAutoFit/>
          </a:bodyPr>
          <a:lstStyle/>
          <a:p>
            <a:r>
              <a:rPr lang="en-US" dirty="0"/>
              <a:t>Dr. </a:t>
            </a:r>
            <a:r>
              <a:rPr lang="en-US" dirty="0" err="1"/>
              <a:t>Xiaochun</a:t>
            </a:r>
            <a:r>
              <a:rPr lang="en-US" dirty="0"/>
              <a:t> He</a:t>
            </a:r>
          </a:p>
          <a:p>
            <a:r>
              <a:rPr lang="en-US" dirty="0"/>
              <a:t>Dr. </a:t>
            </a:r>
            <a:r>
              <a:rPr lang="en-US" dirty="0" err="1"/>
              <a:t>Murad</a:t>
            </a:r>
            <a:r>
              <a:rPr lang="en-US" dirty="0"/>
              <a:t> </a:t>
            </a:r>
            <a:r>
              <a:rPr lang="en-US" dirty="0" err="1"/>
              <a:t>Sarsour</a:t>
            </a:r>
            <a:endParaRPr lang="en-US" dirty="0"/>
          </a:p>
          <a:p>
            <a:r>
              <a:rPr lang="en-US" dirty="0"/>
              <a:t>Dr. Megan Connors</a:t>
            </a:r>
          </a:p>
          <a:p>
            <a:r>
              <a:rPr lang="en-US" i="1" dirty="0"/>
              <a:t>For letting me play with their group</a:t>
            </a:r>
          </a:p>
        </p:txBody>
      </p:sp>
      <p:sp>
        <p:nvSpPr>
          <p:cNvPr id="9" name="TextBox 8"/>
          <p:cNvSpPr txBox="1"/>
          <p:nvPr/>
        </p:nvSpPr>
        <p:spPr>
          <a:xfrm>
            <a:off x="867354" y="2230272"/>
            <a:ext cx="3655277" cy="1477328"/>
          </a:xfrm>
          <a:prstGeom prst="rect">
            <a:avLst/>
          </a:prstGeom>
          <a:noFill/>
        </p:spPr>
        <p:txBody>
          <a:bodyPr wrap="square" rtlCol="0">
            <a:spAutoFit/>
          </a:bodyPr>
          <a:lstStyle/>
          <a:p>
            <a:r>
              <a:rPr lang="en-US" dirty="0"/>
              <a:t>Peter Walker</a:t>
            </a:r>
          </a:p>
          <a:p>
            <a:r>
              <a:rPr lang="en-US" dirty="0"/>
              <a:t>Dwayne Torres</a:t>
            </a:r>
          </a:p>
          <a:p>
            <a:r>
              <a:rPr lang="en-US" dirty="0"/>
              <a:t>Sam Mayberry</a:t>
            </a:r>
          </a:p>
          <a:p>
            <a:r>
              <a:rPr lang="en-US" i="1" dirty="0"/>
              <a:t>Our instrument shop people for their endless patience and help</a:t>
            </a:r>
          </a:p>
        </p:txBody>
      </p:sp>
      <p:sp>
        <p:nvSpPr>
          <p:cNvPr id="10" name="TextBox 9"/>
          <p:cNvSpPr txBox="1"/>
          <p:nvPr/>
        </p:nvSpPr>
        <p:spPr>
          <a:xfrm>
            <a:off x="867354" y="3761165"/>
            <a:ext cx="3190623" cy="646331"/>
          </a:xfrm>
          <a:prstGeom prst="rect">
            <a:avLst/>
          </a:prstGeom>
          <a:noFill/>
        </p:spPr>
        <p:txBody>
          <a:bodyPr wrap="square" rtlCol="0">
            <a:spAutoFit/>
          </a:bodyPr>
          <a:lstStyle/>
          <a:p>
            <a:r>
              <a:rPr lang="en-US" dirty="0"/>
              <a:t>Jonathan He</a:t>
            </a:r>
          </a:p>
          <a:p>
            <a:r>
              <a:rPr lang="en-US" i="1" dirty="0"/>
              <a:t>For help with drawings</a:t>
            </a:r>
          </a:p>
        </p:txBody>
      </p:sp>
      <p:sp>
        <p:nvSpPr>
          <p:cNvPr id="11" name="TextBox 10"/>
          <p:cNvSpPr txBox="1"/>
          <p:nvPr/>
        </p:nvSpPr>
        <p:spPr>
          <a:xfrm>
            <a:off x="995488" y="4422985"/>
            <a:ext cx="3190623" cy="646331"/>
          </a:xfrm>
          <a:prstGeom prst="rect">
            <a:avLst/>
          </a:prstGeom>
          <a:noFill/>
        </p:spPr>
        <p:txBody>
          <a:bodyPr wrap="square" rtlCol="0">
            <a:spAutoFit/>
          </a:bodyPr>
          <a:lstStyle/>
          <a:p>
            <a:r>
              <a:rPr lang="en-US" dirty="0"/>
              <a:t>Montgomery Steele</a:t>
            </a:r>
          </a:p>
          <a:p>
            <a:r>
              <a:rPr lang="en-US" i="1" dirty="0"/>
              <a:t>For testing and data analysis</a:t>
            </a:r>
          </a:p>
        </p:txBody>
      </p:sp>
      <p:sp>
        <p:nvSpPr>
          <p:cNvPr id="12" name="TextBox 11"/>
          <p:cNvSpPr txBox="1"/>
          <p:nvPr/>
        </p:nvSpPr>
        <p:spPr>
          <a:xfrm>
            <a:off x="995489" y="5105785"/>
            <a:ext cx="3527142" cy="646331"/>
          </a:xfrm>
          <a:prstGeom prst="rect">
            <a:avLst/>
          </a:prstGeom>
          <a:noFill/>
        </p:spPr>
        <p:txBody>
          <a:bodyPr wrap="square" rtlCol="0">
            <a:spAutoFit/>
          </a:bodyPr>
          <a:lstStyle/>
          <a:p>
            <a:r>
              <a:rPr lang="en-US" dirty="0" err="1"/>
              <a:t>Sawaiz</a:t>
            </a:r>
            <a:r>
              <a:rPr lang="en-US" dirty="0"/>
              <a:t> Syed</a:t>
            </a:r>
          </a:p>
          <a:p>
            <a:r>
              <a:rPr lang="en-US" i="1" dirty="0"/>
              <a:t>For electronics and rendering help</a:t>
            </a:r>
          </a:p>
        </p:txBody>
      </p:sp>
      <p:sp>
        <p:nvSpPr>
          <p:cNvPr id="13" name="TextBox 12"/>
          <p:cNvSpPr txBox="1"/>
          <p:nvPr/>
        </p:nvSpPr>
        <p:spPr>
          <a:xfrm>
            <a:off x="4618094" y="880487"/>
            <a:ext cx="2803411" cy="923330"/>
          </a:xfrm>
          <a:prstGeom prst="rect">
            <a:avLst/>
          </a:prstGeom>
          <a:noFill/>
        </p:spPr>
        <p:txBody>
          <a:bodyPr wrap="square" rtlCol="0">
            <a:spAutoFit/>
          </a:bodyPr>
          <a:lstStyle/>
          <a:p>
            <a:r>
              <a:rPr lang="en-US" dirty="0"/>
              <a:t>The entire Nuclear and Particle Physics Group –Past and Present Members</a:t>
            </a:r>
          </a:p>
        </p:txBody>
      </p:sp>
      <p:pic>
        <p:nvPicPr>
          <p:cNvPr id="14" name="Picture 13"/>
          <p:cNvPicPr>
            <a:picLocks noChangeAspect="1"/>
          </p:cNvPicPr>
          <p:nvPr/>
        </p:nvPicPr>
        <p:blipFill>
          <a:blip r:embed="rId2"/>
          <a:stretch>
            <a:fillRect/>
          </a:stretch>
        </p:blipFill>
        <p:spPr>
          <a:xfrm>
            <a:off x="6204323" y="1550453"/>
            <a:ext cx="2162266" cy="5416586"/>
          </a:xfrm>
          <a:prstGeom prst="rect">
            <a:avLst/>
          </a:prstGeom>
        </p:spPr>
      </p:pic>
    </p:spTree>
    <p:extLst>
      <p:ext uri="{BB962C8B-B14F-4D97-AF65-F5344CB8AC3E}">
        <p14:creationId xmlns:p14="http://schemas.microsoft.com/office/powerpoint/2010/main" val="17579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21</a:t>
            </a:fld>
            <a:endParaRPr lang="en-US"/>
          </a:p>
        </p:txBody>
      </p:sp>
      <p:sp>
        <p:nvSpPr>
          <p:cNvPr id="7" name="TextBox 6"/>
          <p:cNvSpPr txBox="1"/>
          <p:nvPr/>
        </p:nvSpPr>
        <p:spPr>
          <a:xfrm>
            <a:off x="3347722" y="2757952"/>
            <a:ext cx="4904107" cy="461665"/>
          </a:xfrm>
          <a:prstGeom prst="rect">
            <a:avLst/>
          </a:prstGeom>
          <a:noFill/>
        </p:spPr>
        <p:txBody>
          <a:bodyPr wrap="none" rtlCol="0">
            <a:spAutoFit/>
          </a:bodyPr>
          <a:lstStyle/>
          <a:p>
            <a:r>
              <a:rPr lang="en-US" sz="2400" dirty="0">
                <a:latin typeface="Book Antiqua"/>
                <a:cs typeface="Book Antiqua"/>
              </a:rPr>
              <a:t>And Thank You for Your Attention</a:t>
            </a:r>
          </a:p>
        </p:txBody>
      </p:sp>
      <p:pic>
        <p:nvPicPr>
          <p:cNvPr id="8" name="Picture 7"/>
          <p:cNvPicPr>
            <a:picLocks noChangeAspect="1"/>
          </p:cNvPicPr>
          <p:nvPr/>
        </p:nvPicPr>
        <p:blipFill>
          <a:blip r:embed="rId2"/>
          <a:stretch>
            <a:fillRect/>
          </a:stretch>
        </p:blipFill>
        <p:spPr>
          <a:xfrm>
            <a:off x="457200" y="939764"/>
            <a:ext cx="2162266" cy="5416586"/>
          </a:xfrm>
          <a:prstGeom prst="rect">
            <a:avLst/>
          </a:prstGeom>
        </p:spPr>
      </p:pic>
    </p:spTree>
    <p:extLst>
      <p:ext uri="{BB962C8B-B14F-4D97-AF65-F5344CB8AC3E}">
        <p14:creationId xmlns:p14="http://schemas.microsoft.com/office/powerpoint/2010/main" val="3833941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3</a:t>
            </a:fld>
            <a:endParaRPr lang="en-US"/>
          </a:p>
        </p:txBody>
      </p:sp>
      <p:sp>
        <p:nvSpPr>
          <p:cNvPr id="7" name="TextBox 6"/>
          <p:cNvSpPr txBox="1"/>
          <p:nvPr/>
        </p:nvSpPr>
        <p:spPr>
          <a:xfrm>
            <a:off x="888999" y="509390"/>
            <a:ext cx="6815667" cy="646331"/>
          </a:xfrm>
          <a:prstGeom prst="rect">
            <a:avLst/>
          </a:prstGeom>
          <a:noFill/>
        </p:spPr>
        <p:txBody>
          <a:bodyPr wrap="square" rtlCol="0">
            <a:spAutoFit/>
          </a:bodyPr>
          <a:lstStyle/>
          <a:p>
            <a:r>
              <a:rPr lang="en-US" dirty="0"/>
              <a:t>At Georgia State we have a long history of building cosmic ray detectors for different studies</a:t>
            </a:r>
          </a:p>
        </p:txBody>
      </p:sp>
      <p:pic>
        <p:nvPicPr>
          <p:cNvPr id="8" name="Picture 7"/>
          <p:cNvPicPr>
            <a:picLocks noChangeAspect="1"/>
          </p:cNvPicPr>
          <p:nvPr/>
        </p:nvPicPr>
        <p:blipFill>
          <a:blip r:embed="rId2"/>
          <a:stretch>
            <a:fillRect/>
          </a:stretch>
        </p:blipFill>
        <p:spPr>
          <a:xfrm>
            <a:off x="1165740" y="1282722"/>
            <a:ext cx="2597956" cy="3037238"/>
          </a:xfrm>
          <a:prstGeom prst="rect">
            <a:avLst/>
          </a:prstGeom>
        </p:spPr>
      </p:pic>
      <p:sp>
        <p:nvSpPr>
          <p:cNvPr id="9" name="TextBox 8"/>
          <p:cNvSpPr txBox="1"/>
          <p:nvPr/>
        </p:nvSpPr>
        <p:spPr>
          <a:xfrm>
            <a:off x="457200" y="4487332"/>
            <a:ext cx="4171244" cy="1754327"/>
          </a:xfrm>
          <a:prstGeom prst="rect">
            <a:avLst/>
          </a:prstGeom>
          <a:noFill/>
        </p:spPr>
        <p:txBody>
          <a:bodyPr wrap="square" rtlCol="0">
            <a:spAutoFit/>
          </a:bodyPr>
          <a:lstStyle/>
          <a:p>
            <a:r>
              <a:rPr lang="en-US" dirty="0"/>
              <a:t>The ‘Pot Detector’ was originally built to measure </a:t>
            </a:r>
            <a:r>
              <a:rPr lang="en-US" dirty="0" err="1"/>
              <a:t>muon</a:t>
            </a:r>
            <a:r>
              <a:rPr lang="en-US" dirty="0"/>
              <a:t> lifetime.  Built from scrap material and a cooking pot, it cost less than $150. It was later converted to a cosmic ray counter.  It has been running for 17 years</a:t>
            </a:r>
          </a:p>
        </p:txBody>
      </p:sp>
      <p:pic>
        <p:nvPicPr>
          <p:cNvPr id="10" name="Picture 9"/>
          <p:cNvPicPr>
            <a:picLocks noChangeAspect="1"/>
          </p:cNvPicPr>
          <p:nvPr/>
        </p:nvPicPr>
        <p:blipFill>
          <a:blip r:embed="rId3"/>
          <a:stretch>
            <a:fillRect/>
          </a:stretch>
        </p:blipFill>
        <p:spPr>
          <a:xfrm>
            <a:off x="4981222" y="842697"/>
            <a:ext cx="3481912" cy="3477263"/>
          </a:xfrm>
          <a:prstGeom prst="rect">
            <a:avLst/>
          </a:prstGeom>
        </p:spPr>
      </p:pic>
      <p:sp>
        <p:nvSpPr>
          <p:cNvPr id="11" name="TextBox 10"/>
          <p:cNvSpPr txBox="1"/>
          <p:nvPr/>
        </p:nvSpPr>
        <p:spPr>
          <a:xfrm>
            <a:off x="4981222" y="4576002"/>
            <a:ext cx="3580690" cy="923330"/>
          </a:xfrm>
          <a:prstGeom prst="rect">
            <a:avLst/>
          </a:prstGeom>
          <a:noFill/>
        </p:spPr>
        <p:txBody>
          <a:bodyPr wrap="square" rtlCol="0">
            <a:spAutoFit/>
          </a:bodyPr>
          <a:lstStyle/>
          <a:p>
            <a:r>
              <a:rPr lang="en-US" dirty="0"/>
              <a:t>The four paddle detector is used to study cosmic rays counts using different acceptance angles,</a:t>
            </a:r>
          </a:p>
        </p:txBody>
      </p:sp>
    </p:spTree>
    <p:extLst>
      <p:ext uri="{BB962C8B-B14F-4D97-AF65-F5344CB8AC3E}">
        <p14:creationId xmlns:p14="http://schemas.microsoft.com/office/powerpoint/2010/main" val="188148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4</a:t>
            </a:fld>
            <a:endParaRPr lang="en-US"/>
          </a:p>
        </p:txBody>
      </p:sp>
      <p:sp>
        <p:nvSpPr>
          <p:cNvPr id="8" name="TextBox 7"/>
          <p:cNvSpPr txBox="1"/>
          <p:nvPr/>
        </p:nvSpPr>
        <p:spPr>
          <a:xfrm>
            <a:off x="1652002" y="4770469"/>
            <a:ext cx="6868695" cy="1477328"/>
          </a:xfrm>
          <a:prstGeom prst="rect">
            <a:avLst/>
          </a:prstGeom>
          <a:noFill/>
        </p:spPr>
        <p:txBody>
          <a:bodyPr wrap="square" rtlCol="0">
            <a:spAutoFit/>
          </a:bodyPr>
          <a:lstStyle/>
          <a:p>
            <a:r>
              <a:rPr lang="en-US" dirty="0">
                <a:latin typeface="Book Antiqua"/>
                <a:cs typeface="Book Antiqua"/>
              </a:rPr>
              <a:t>When we started building our </a:t>
            </a:r>
            <a:r>
              <a:rPr lang="en-US" dirty="0" err="1">
                <a:latin typeface="Book Antiqua"/>
                <a:cs typeface="Book Antiqua"/>
              </a:rPr>
              <a:t>muon</a:t>
            </a:r>
            <a:r>
              <a:rPr lang="en-US" dirty="0">
                <a:latin typeface="Book Antiqua"/>
                <a:cs typeface="Book Antiqua"/>
              </a:rPr>
              <a:t> telescopes we wanted a neutron detector that would fit on the frame.  The scintillator tiles could be used to help differentiate between charged particles and neutrons.  The neutron detector had to be compact, reasonably light and use </a:t>
            </a:r>
            <a:r>
              <a:rPr lang="en-US" dirty="0" err="1">
                <a:latin typeface="Book Antiqua"/>
                <a:cs typeface="Book Antiqua"/>
              </a:rPr>
              <a:t>SiPM’s</a:t>
            </a:r>
            <a:r>
              <a:rPr lang="en-US" dirty="0">
                <a:latin typeface="Book Antiqua"/>
                <a:cs typeface="Book Antiqua"/>
              </a:rPr>
              <a:t> rather than PM tubes.</a:t>
            </a:r>
          </a:p>
        </p:txBody>
      </p:sp>
      <p:pic>
        <p:nvPicPr>
          <p:cNvPr id="9" name="Picture 8"/>
          <p:cNvPicPr>
            <a:picLocks noChangeAspect="1"/>
          </p:cNvPicPr>
          <p:nvPr/>
        </p:nvPicPr>
        <p:blipFill>
          <a:blip r:embed="rId2"/>
          <a:stretch>
            <a:fillRect/>
          </a:stretch>
        </p:blipFill>
        <p:spPr>
          <a:xfrm>
            <a:off x="688925" y="3096155"/>
            <a:ext cx="2435275" cy="1545087"/>
          </a:xfrm>
          <a:prstGeom prst="rect">
            <a:avLst/>
          </a:prstGeom>
        </p:spPr>
      </p:pic>
      <p:sp>
        <p:nvSpPr>
          <p:cNvPr id="10" name="TextBox 9"/>
          <p:cNvSpPr txBox="1"/>
          <p:nvPr/>
        </p:nvSpPr>
        <p:spPr>
          <a:xfrm>
            <a:off x="457200" y="244806"/>
            <a:ext cx="2509253" cy="1077218"/>
          </a:xfrm>
          <a:prstGeom prst="rect">
            <a:avLst/>
          </a:prstGeom>
          <a:noFill/>
        </p:spPr>
        <p:txBody>
          <a:bodyPr wrap="square" rtlCol="0">
            <a:spAutoFit/>
          </a:bodyPr>
          <a:lstStyle/>
          <a:p>
            <a:r>
              <a:rPr lang="en-US" sz="3200" b="1" dirty="0">
                <a:latin typeface="Book Antiqua"/>
                <a:cs typeface="Book Antiqua"/>
              </a:rPr>
              <a:t>The </a:t>
            </a:r>
            <a:r>
              <a:rPr lang="en-US" sz="3200" b="1" dirty="0" err="1">
                <a:latin typeface="Book Antiqua"/>
                <a:cs typeface="Book Antiqua"/>
              </a:rPr>
              <a:t>Muon</a:t>
            </a:r>
            <a:r>
              <a:rPr lang="en-US" sz="3200" b="1" dirty="0">
                <a:latin typeface="Book Antiqua"/>
                <a:cs typeface="Book Antiqua"/>
              </a:rPr>
              <a:t> Telescope</a:t>
            </a:r>
          </a:p>
        </p:txBody>
      </p:sp>
      <p:sp>
        <p:nvSpPr>
          <p:cNvPr id="12" name="TextBox 11"/>
          <p:cNvSpPr txBox="1"/>
          <p:nvPr/>
        </p:nvSpPr>
        <p:spPr>
          <a:xfrm>
            <a:off x="310444" y="1322024"/>
            <a:ext cx="3915114" cy="1754327"/>
          </a:xfrm>
          <a:prstGeom prst="rect">
            <a:avLst/>
          </a:prstGeom>
          <a:noFill/>
        </p:spPr>
        <p:txBody>
          <a:bodyPr wrap="square" rtlCol="0">
            <a:spAutoFit/>
          </a:bodyPr>
          <a:lstStyle/>
          <a:p>
            <a:r>
              <a:rPr lang="en-US" dirty="0">
                <a:latin typeface="Book Antiqua"/>
                <a:cs typeface="Book Antiqua"/>
              </a:rPr>
              <a:t>Our latest project is to build </a:t>
            </a:r>
            <a:r>
              <a:rPr lang="en-US" dirty="0" err="1">
                <a:latin typeface="Book Antiqua"/>
                <a:cs typeface="Book Antiqua"/>
              </a:rPr>
              <a:t>muon</a:t>
            </a:r>
            <a:r>
              <a:rPr lang="en-US" dirty="0">
                <a:latin typeface="Book Antiqua"/>
                <a:cs typeface="Book Antiqua"/>
              </a:rPr>
              <a:t> telescopes that will use </a:t>
            </a:r>
            <a:r>
              <a:rPr lang="en-US" dirty="0" err="1">
                <a:latin typeface="Book Antiqua"/>
                <a:cs typeface="Book Antiqua"/>
              </a:rPr>
              <a:t>SiPm</a:t>
            </a:r>
            <a:r>
              <a:rPr lang="en-US" dirty="0">
                <a:latin typeface="Book Antiqua"/>
                <a:cs typeface="Book Antiqua"/>
              </a:rPr>
              <a:t> technology and will be portable and relatively inexpensive.  The frame will hold plastic scintillator tiles and the acceptance angle can be varied.</a:t>
            </a:r>
            <a:endParaRPr lang="en-US" dirty="0"/>
          </a:p>
        </p:txBody>
      </p:sp>
      <p:pic>
        <p:nvPicPr>
          <p:cNvPr id="13" name="Picture 12"/>
          <p:cNvPicPr>
            <a:picLocks noChangeAspect="1"/>
          </p:cNvPicPr>
          <p:nvPr/>
        </p:nvPicPr>
        <p:blipFill>
          <a:blip r:embed="rId3"/>
          <a:stretch>
            <a:fillRect/>
          </a:stretch>
        </p:blipFill>
        <p:spPr>
          <a:xfrm>
            <a:off x="4879011" y="450074"/>
            <a:ext cx="2933700" cy="3911600"/>
          </a:xfrm>
          <a:prstGeom prst="rect">
            <a:avLst/>
          </a:prstGeom>
        </p:spPr>
      </p:pic>
    </p:spTree>
    <p:extLst>
      <p:ext uri="{BB962C8B-B14F-4D97-AF65-F5344CB8AC3E}">
        <p14:creationId xmlns:p14="http://schemas.microsoft.com/office/powerpoint/2010/main" val="318472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8305"/>
            <a:ext cx="4889367" cy="4879027"/>
          </a:xfrm>
        </p:spPr>
        <p:txBody>
          <a:bodyPr>
            <a:normAutofit/>
          </a:bodyPr>
          <a:lstStyle/>
          <a:p>
            <a:r>
              <a:rPr lang="en-US" sz="1600" dirty="0">
                <a:latin typeface="Book Antiqua"/>
                <a:cs typeface="Book Antiqua"/>
              </a:rPr>
              <a:t>When we started building the </a:t>
            </a:r>
            <a:r>
              <a:rPr lang="en-US" sz="1600" dirty="0" err="1">
                <a:latin typeface="Book Antiqua"/>
                <a:cs typeface="Book Antiqua"/>
              </a:rPr>
              <a:t>muon</a:t>
            </a:r>
            <a:r>
              <a:rPr lang="en-US" sz="1600" dirty="0">
                <a:latin typeface="Book Antiqua"/>
                <a:cs typeface="Book Antiqua"/>
              </a:rPr>
              <a:t> telescopes we used the designs used by </a:t>
            </a:r>
            <a:r>
              <a:rPr lang="en-US" sz="1600" dirty="0" err="1">
                <a:latin typeface="Book Antiqua"/>
                <a:cs typeface="Book Antiqua"/>
              </a:rPr>
              <a:t>sPHENIX</a:t>
            </a:r>
            <a:r>
              <a:rPr lang="en-US" sz="1600" dirty="0">
                <a:latin typeface="Book Antiqua"/>
                <a:cs typeface="Book Antiqua"/>
              </a:rPr>
              <a:t>– plastic scintillator plates with embedded wavelength shifting fibers coupled to </a:t>
            </a:r>
            <a:r>
              <a:rPr lang="en-US" sz="1600" dirty="0" err="1">
                <a:latin typeface="Book Antiqua"/>
                <a:cs typeface="Book Antiqua"/>
              </a:rPr>
              <a:t>SiPM’s</a:t>
            </a:r>
            <a:r>
              <a:rPr lang="en-US" sz="1600" dirty="0">
                <a:latin typeface="Book Antiqua"/>
                <a:cs typeface="Book Antiqua"/>
              </a:rPr>
              <a:t>.  </a:t>
            </a:r>
          </a:p>
          <a:p>
            <a:r>
              <a:rPr lang="en-US" sz="1600" dirty="0">
                <a:latin typeface="Book Antiqua"/>
                <a:cs typeface="Book Antiqua"/>
              </a:rPr>
              <a:t>The only practical way to detect neutrons is to use containers full of liquid scintillator.</a:t>
            </a:r>
          </a:p>
          <a:p>
            <a:r>
              <a:rPr lang="en-US" sz="1600" dirty="0">
                <a:latin typeface="Book Antiqua"/>
                <a:cs typeface="Book Antiqua"/>
              </a:rPr>
              <a:t>The problem was then to find a way to couple the </a:t>
            </a:r>
            <a:r>
              <a:rPr lang="en-US" sz="1600" dirty="0" err="1">
                <a:latin typeface="Book Antiqua"/>
                <a:cs typeface="Book Antiqua"/>
              </a:rPr>
              <a:t>SiPM</a:t>
            </a:r>
            <a:r>
              <a:rPr lang="en-US" sz="1600" dirty="0">
                <a:latin typeface="Book Antiqua"/>
                <a:cs typeface="Book Antiqua"/>
              </a:rPr>
              <a:t> to a tank full of scintillation liquid. </a:t>
            </a:r>
          </a:p>
          <a:p>
            <a:r>
              <a:rPr lang="en-US" sz="1600" dirty="0">
                <a:latin typeface="Book Antiqua"/>
                <a:cs typeface="Book Antiqua"/>
              </a:rPr>
              <a:t>Some people have tried immersing the fibers in liquid scintillator, but this has two problems.  Some liquids are very chemically aggressive and the fibers are not rigid and would drift around in the tank.</a:t>
            </a:r>
          </a:p>
          <a:p>
            <a:r>
              <a:rPr lang="en-US" sz="1600" dirty="0">
                <a:latin typeface="Book Antiqua"/>
                <a:cs typeface="Book Antiqua"/>
              </a:rPr>
              <a:t>Putting the fibers into glass tubes was the solution. </a:t>
            </a:r>
          </a:p>
          <a:p>
            <a:r>
              <a:rPr lang="en-US" sz="1600" dirty="0">
                <a:latin typeface="Book Antiqua"/>
                <a:cs typeface="Book Antiqua"/>
              </a:rPr>
              <a:t>For optical coupling the tube is filled with optical grease.</a:t>
            </a:r>
          </a:p>
          <a:p>
            <a:pPr marL="0" indent="0">
              <a:buNone/>
            </a:pPr>
            <a:r>
              <a:rPr lang="en-US" sz="1400" dirty="0">
                <a:latin typeface="Book Antiqua"/>
                <a:cs typeface="Book Antiqua"/>
              </a:rPr>
              <a:t> </a:t>
            </a:r>
          </a:p>
        </p:txBody>
      </p:sp>
      <p:sp>
        <p:nvSpPr>
          <p:cNvPr id="4" name="Slide Number Placeholder 3"/>
          <p:cNvSpPr>
            <a:spLocks noGrp="1"/>
          </p:cNvSpPr>
          <p:nvPr>
            <p:ph type="sldNum" sz="quarter" idx="12"/>
          </p:nvPr>
        </p:nvSpPr>
        <p:spPr/>
        <p:txBody>
          <a:bodyPr/>
          <a:lstStyle/>
          <a:p>
            <a:fld id="{663CB9D5-BAD5-C74A-8496-B1E9E6CFC4F6}" type="slidenum">
              <a:rPr lang="en-US" smtClean="0"/>
              <a:t>5</a:t>
            </a:fld>
            <a:endParaRPr lang="en-US"/>
          </a:p>
        </p:txBody>
      </p:sp>
      <p:sp>
        <p:nvSpPr>
          <p:cNvPr id="5" name="Date Placeholder 4"/>
          <p:cNvSpPr>
            <a:spLocks noGrp="1"/>
          </p:cNvSpPr>
          <p:nvPr>
            <p:ph type="dt" sz="half" idx="10"/>
          </p:nvPr>
        </p:nvSpPr>
        <p:spPr/>
        <p:txBody>
          <a:bodyPr/>
          <a:lstStyle/>
          <a:p>
            <a:r>
              <a:rPr lang="en-US"/>
              <a:t>October 4, 2019</a:t>
            </a:r>
          </a:p>
        </p:txBody>
      </p:sp>
      <p:sp>
        <p:nvSpPr>
          <p:cNvPr id="6" name="Footer Placeholder 5"/>
          <p:cNvSpPr>
            <a:spLocks noGrp="1"/>
          </p:cNvSpPr>
          <p:nvPr>
            <p:ph type="ftr" sz="quarter" idx="11"/>
          </p:nvPr>
        </p:nvSpPr>
        <p:spPr/>
        <p:txBody>
          <a:bodyPr/>
          <a:lstStyle/>
          <a:p>
            <a:r>
              <a:rPr lang="en-US"/>
              <a:t>Inaugural Workshop on Applications of Cosmic Ray Measurements</a:t>
            </a:r>
          </a:p>
        </p:txBody>
      </p:sp>
      <p:pic>
        <p:nvPicPr>
          <p:cNvPr id="7" name="Picture 6"/>
          <p:cNvPicPr>
            <a:picLocks noChangeAspect="1"/>
          </p:cNvPicPr>
          <p:nvPr/>
        </p:nvPicPr>
        <p:blipFill>
          <a:blip r:embed="rId2"/>
          <a:stretch>
            <a:fillRect/>
          </a:stretch>
        </p:blipFill>
        <p:spPr>
          <a:xfrm>
            <a:off x="6205170" y="699890"/>
            <a:ext cx="2332052" cy="5530884"/>
          </a:xfrm>
          <a:prstGeom prst="rect">
            <a:avLst/>
          </a:prstGeom>
        </p:spPr>
      </p:pic>
    </p:spTree>
    <p:extLst>
      <p:ext uri="{BB962C8B-B14F-4D97-AF65-F5344CB8AC3E}">
        <p14:creationId xmlns:p14="http://schemas.microsoft.com/office/powerpoint/2010/main" val="3184060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Prototype </a:t>
            </a:r>
          </a:p>
        </p:txBody>
      </p:sp>
      <p:sp>
        <p:nvSpPr>
          <p:cNvPr id="4" name="Slide Number Placeholder 3"/>
          <p:cNvSpPr>
            <a:spLocks noGrp="1"/>
          </p:cNvSpPr>
          <p:nvPr>
            <p:ph type="sldNum" sz="quarter" idx="12"/>
          </p:nvPr>
        </p:nvSpPr>
        <p:spPr/>
        <p:txBody>
          <a:bodyPr/>
          <a:lstStyle/>
          <a:p>
            <a:fld id="{663CB9D5-BAD5-C74A-8496-B1E9E6CFC4F6}" type="slidenum">
              <a:rPr lang="en-US" smtClean="0"/>
              <a:t>6</a:t>
            </a:fld>
            <a:endParaRPr lang="en-US"/>
          </a:p>
        </p:txBody>
      </p:sp>
      <p:sp>
        <p:nvSpPr>
          <p:cNvPr id="9" name="TextBox 8"/>
          <p:cNvSpPr txBox="1"/>
          <p:nvPr/>
        </p:nvSpPr>
        <p:spPr>
          <a:xfrm>
            <a:off x="5026366" y="1417638"/>
            <a:ext cx="3824672" cy="2308324"/>
          </a:xfrm>
          <a:prstGeom prst="rect">
            <a:avLst/>
          </a:prstGeom>
          <a:noFill/>
        </p:spPr>
        <p:txBody>
          <a:bodyPr wrap="square" rtlCol="0">
            <a:spAutoFit/>
          </a:bodyPr>
          <a:lstStyle/>
          <a:p>
            <a:r>
              <a:rPr lang="en-US" sz="2400" dirty="0"/>
              <a:t>The prototype was made from a water bottle a student left in the lab and never came back for.  When it was connected to an </a:t>
            </a:r>
            <a:r>
              <a:rPr lang="en-US" sz="2400" dirty="0" err="1"/>
              <a:t>SiPM</a:t>
            </a:r>
            <a:r>
              <a:rPr lang="en-US" sz="2400" dirty="0"/>
              <a:t> it gave a beautiful signal</a:t>
            </a:r>
            <a:r>
              <a:rPr lang="en-US" dirty="0"/>
              <a:t>.</a:t>
            </a:r>
          </a:p>
        </p:txBody>
      </p:sp>
      <p:sp>
        <p:nvSpPr>
          <p:cNvPr id="3" name="Date Placeholder 2"/>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pic>
        <p:nvPicPr>
          <p:cNvPr id="6" name="Picture 5"/>
          <p:cNvPicPr>
            <a:picLocks noChangeAspect="1"/>
          </p:cNvPicPr>
          <p:nvPr/>
        </p:nvPicPr>
        <p:blipFill>
          <a:blip r:embed="rId2"/>
          <a:stretch>
            <a:fillRect/>
          </a:stretch>
        </p:blipFill>
        <p:spPr>
          <a:xfrm>
            <a:off x="997178" y="1417638"/>
            <a:ext cx="3187244" cy="4811317"/>
          </a:xfrm>
          <a:prstGeom prst="rect">
            <a:avLst/>
          </a:prstGeom>
        </p:spPr>
      </p:pic>
      <p:pic>
        <p:nvPicPr>
          <p:cNvPr id="7" name="Picture 6"/>
          <p:cNvPicPr>
            <a:picLocks noChangeAspect="1"/>
          </p:cNvPicPr>
          <p:nvPr/>
        </p:nvPicPr>
        <p:blipFill>
          <a:blip r:embed="rId3"/>
          <a:stretch>
            <a:fillRect/>
          </a:stretch>
        </p:blipFill>
        <p:spPr>
          <a:xfrm>
            <a:off x="4464799" y="3888929"/>
            <a:ext cx="3964638" cy="2147512"/>
          </a:xfrm>
          <a:prstGeom prst="rect">
            <a:avLst/>
          </a:prstGeom>
        </p:spPr>
      </p:pic>
    </p:spTree>
    <p:extLst>
      <p:ext uri="{BB962C8B-B14F-4D97-AF65-F5344CB8AC3E}">
        <p14:creationId xmlns:p14="http://schemas.microsoft.com/office/powerpoint/2010/main" val="1658559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a:t>Light Collection </a:t>
            </a:r>
            <a:r>
              <a:rPr lang="en-US" dirty="0"/>
              <a:t>Tube</a:t>
            </a:r>
          </a:p>
        </p:txBody>
      </p:sp>
      <p:sp>
        <p:nvSpPr>
          <p:cNvPr id="3" name="Content Placeholder 2"/>
          <p:cNvSpPr>
            <a:spLocks noGrp="1"/>
          </p:cNvSpPr>
          <p:nvPr>
            <p:ph idx="1"/>
          </p:nvPr>
        </p:nvSpPr>
        <p:spPr>
          <a:xfrm>
            <a:off x="118533" y="1600200"/>
            <a:ext cx="8229600" cy="4525963"/>
          </a:xfrm>
        </p:spPr>
        <p:txBody>
          <a:bodyPr>
            <a:normAutofit/>
          </a:bodyPr>
          <a:lstStyle/>
          <a:p>
            <a:pPr marL="0" indent="0">
              <a:buNone/>
            </a:pPr>
            <a:r>
              <a:rPr lang="en-US" sz="1800" dirty="0" err="1"/>
              <a:t>Bicron</a:t>
            </a:r>
            <a:r>
              <a:rPr lang="en-US" sz="1800" dirty="0"/>
              <a:t> 505 n = 1.505</a:t>
            </a:r>
          </a:p>
        </p:txBody>
      </p:sp>
      <p:sp>
        <p:nvSpPr>
          <p:cNvPr id="4" name="Slide Number Placeholder 3"/>
          <p:cNvSpPr>
            <a:spLocks noGrp="1"/>
          </p:cNvSpPr>
          <p:nvPr>
            <p:ph type="sldNum" sz="quarter" idx="12"/>
          </p:nvPr>
        </p:nvSpPr>
        <p:spPr/>
        <p:txBody>
          <a:bodyPr/>
          <a:lstStyle/>
          <a:p>
            <a:fld id="{663CB9D5-BAD5-C74A-8496-B1E9E6CFC4F6}" type="slidenum">
              <a:rPr lang="en-US" smtClean="0">
                <a:solidFill>
                  <a:srgbClr val="000000"/>
                </a:solidFill>
              </a:rPr>
              <a:t>7</a:t>
            </a:fld>
            <a:endParaRPr lang="en-US" dirty="0">
              <a:solidFill>
                <a:srgbClr val="000000"/>
              </a:solidFill>
            </a:endParaRPr>
          </a:p>
        </p:txBody>
      </p:sp>
      <p:sp>
        <p:nvSpPr>
          <p:cNvPr id="5" name="Snip Same Side Corner Rectangle 4"/>
          <p:cNvSpPr/>
          <p:nvPr/>
        </p:nvSpPr>
        <p:spPr>
          <a:xfrm rot="16200000">
            <a:off x="1617121" y="1291655"/>
            <a:ext cx="596102" cy="2915541"/>
          </a:xfrm>
          <a:prstGeom prst="snip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5" idx="3"/>
          </p:cNvCxnSpPr>
          <p:nvPr/>
        </p:nvCxnSpPr>
        <p:spPr>
          <a:xfrm flipV="1">
            <a:off x="457402" y="2742946"/>
            <a:ext cx="4243896" cy="648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73785" y="3433859"/>
            <a:ext cx="1838790" cy="646331"/>
          </a:xfrm>
          <a:prstGeom prst="rect">
            <a:avLst/>
          </a:prstGeom>
          <a:noFill/>
        </p:spPr>
        <p:txBody>
          <a:bodyPr wrap="square" rtlCol="0">
            <a:spAutoFit/>
          </a:bodyPr>
          <a:lstStyle/>
          <a:p>
            <a:r>
              <a:rPr lang="en-US" dirty="0"/>
              <a:t>Fiber, n=1.59  Cladding, n=1.49</a:t>
            </a:r>
          </a:p>
        </p:txBody>
      </p:sp>
      <p:sp>
        <p:nvSpPr>
          <p:cNvPr id="11" name="TextBox 10"/>
          <p:cNvSpPr txBox="1"/>
          <p:nvPr/>
        </p:nvSpPr>
        <p:spPr>
          <a:xfrm>
            <a:off x="457200" y="3803191"/>
            <a:ext cx="2201079" cy="646331"/>
          </a:xfrm>
          <a:prstGeom prst="rect">
            <a:avLst/>
          </a:prstGeom>
          <a:noFill/>
        </p:spPr>
        <p:txBody>
          <a:bodyPr wrap="square" rtlCol="0">
            <a:spAutoFit/>
          </a:bodyPr>
          <a:lstStyle/>
          <a:p>
            <a:r>
              <a:rPr lang="en-US" dirty="0"/>
              <a:t>Borosilicate glass, n=1.517</a:t>
            </a:r>
          </a:p>
        </p:txBody>
      </p:sp>
      <p:cxnSp>
        <p:nvCxnSpPr>
          <p:cNvPr id="13" name="Straight Arrow Connector 12"/>
          <p:cNvCxnSpPr>
            <a:stCxn id="8" idx="0"/>
          </p:cNvCxnSpPr>
          <p:nvPr/>
        </p:nvCxnSpPr>
        <p:spPr>
          <a:xfrm flipV="1">
            <a:off x="3893180" y="2773003"/>
            <a:ext cx="219624" cy="660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982685" y="3071054"/>
            <a:ext cx="336927" cy="732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97208" y="1814114"/>
            <a:ext cx="2539910" cy="369332"/>
          </a:xfrm>
          <a:prstGeom prst="rect">
            <a:avLst/>
          </a:prstGeom>
          <a:noFill/>
        </p:spPr>
        <p:txBody>
          <a:bodyPr wrap="square" rtlCol="0">
            <a:spAutoFit/>
          </a:bodyPr>
          <a:lstStyle/>
          <a:p>
            <a:r>
              <a:rPr lang="en-US" dirty="0"/>
              <a:t>Optical grease, n=1.465</a:t>
            </a:r>
          </a:p>
        </p:txBody>
      </p:sp>
      <p:cxnSp>
        <p:nvCxnSpPr>
          <p:cNvPr id="19" name="Straight Arrow Connector 18"/>
          <p:cNvCxnSpPr>
            <a:stCxn id="17" idx="1"/>
          </p:cNvCxnSpPr>
          <p:nvPr/>
        </p:nvCxnSpPr>
        <p:spPr>
          <a:xfrm flipH="1">
            <a:off x="2751221" y="1998780"/>
            <a:ext cx="945987" cy="6446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83895" y="1998780"/>
            <a:ext cx="1216526"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042737" y="4665579"/>
            <a:ext cx="3070067" cy="646331"/>
          </a:xfrm>
          <a:prstGeom prst="rect">
            <a:avLst/>
          </a:prstGeom>
          <a:noFill/>
        </p:spPr>
        <p:txBody>
          <a:bodyPr wrap="square" rtlCol="0">
            <a:spAutoFit/>
          </a:bodyPr>
          <a:lstStyle/>
          <a:p>
            <a:r>
              <a:rPr lang="en-US" dirty="0"/>
              <a:t>The differences in refractive indices is fairly small.</a:t>
            </a:r>
          </a:p>
        </p:txBody>
      </p:sp>
      <p:sp>
        <p:nvSpPr>
          <p:cNvPr id="12" name="Date Placeholder 11"/>
          <p:cNvSpPr>
            <a:spLocks noGrp="1"/>
          </p:cNvSpPr>
          <p:nvPr>
            <p:ph type="dt" sz="half" idx="10"/>
          </p:nvPr>
        </p:nvSpPr>
        <p:spPr/>
        <p:txBody>
          <a:bodyPr/>
          <a:lstStyle/>
          <a:p>
            <a:r>
              <a:rPr lang="en-US" dirty="0">
                <a:solidFill>
                  <a:srgbClr val="000000"/>
                </a:solidFill>
              </a:rPr>
              <a:t>October 4, 2019</a:t>
            </a:r>
          </a:p>
        </p:txBody>
      </p:sp>
      <p:sp>
        <p:nvSpPr>
          <p:cNvPr id="14" name="Footer Placeholder 13"/>
          <p:cNvSpPr>
            <a:spLocks noGrp="1"/>
          </p:cNvSpPr>
          <p:nvPr>
            <p:ph type="ftr" sz="quarter" idx="11"/>
          </p:nvPr>
        </p:nvSpPr>
        <p:spPr/>
        <p:txBody>
          <a:bodyPr/>
          <a:lstStyle/>
          <a:p>
            <a:r>
              <a:rPr lang="en-US" dirty="0">
                <a:solidFill>
                  <a:srgbClr val="000000"/>
                </a:solidFill>
              </a:rPr>
              <a:t>Inaugural Workshop on Applications of Cosmic Ray Measurements</a:t>
            </a:r>
          </a:p>
        </p:txBody>
      </p:sp>
      <p:pic>
        <p:nvPicPr>
          <p:cNvPr id="21" name="Picture 20"/>
          <p:cNvPicPr>
            <a:picLocks noChangeAspect="1"/>
          </p:cNvPicPr>
          <p:nvPr/>
        </p:nvPicPr>
        <p:blipFill>
          <a:blip r:embed="rId2"/>
          <a:stretch>
            <a:fillRect/>
          </a:stretch>
        </p:blipFill>
        <p:spPr>
          <a:xfrm>
            <a:off x="4990074" y="3071054"/>
            <a:ext cx="3696726" cy="2754885"/>
          </a:xfrm>
          <a:prstGeom prst="rect">
            <a:avLst/>
          </a:prstGeom>
        </p:spPr>
      </p:pic>
    </p:spTree>
    <p:extLst>
      <p:ext uri="{BB962C8B-B14F-4D97-AF65-F5344CB8AC3E}">
        <p14:creationId xmlns:p14="http://schemas.microsoft.com/office/powerpoint/2010/main" val="2743055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 Cap</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8</a:t>
            </a:fld>
            <a:endParaRPr lang="en-US"/>
          </a:p>
        </p:txBody>
      </p:sp>
      <p:pic>
        <p:nvPicPr>
          <p:cNvPr id="7" name="Picture 6"/>
          <p:cNvPicPr>
            <a:picLocks noChangeAspect="1"/>
          </p:cNvPicPr>
          <p:nvPr/>
        </p:nvPicPr>
        <p:blipFill>
          <a:blip r:embed="rId2"/>
          <a:stretch>
            <a:fillRect/>
          </a:stretch>
        </p:blipFill>
        <p:spPr>
          <a:xfrm>
            <a:off x="3553745" y="1672873"/>
            <a:ext cx="4943966" cy="3679472"/>
          </a:xfrm>
          <a:prstGeom prst="rect">
            <a:avLst/>
          </a:prstGeom>
        </p:spPr>
      </p:pic>
      <p:sp>
        <p:nvSpPr>
          <p:cNvPr id="8" name="TextBox 7"/>
          <p:cNvSpPr txBox="1"/>
          <p:nvPr/>
        </p:nvSpPr>
        <p:spPr>
          <a:xfrm>
            <a:off x="457200" y="1812278"/>
            <a:ext cx="2826354" cy="2862322"/>
          </a:xfrm>
          <a:prstGeom prst="rect">
            <a:avLst/>
          </a:prstGeom>
          <a:noFill/>
        </p:spPr>
        <p:txBody>
          <a:bodyPr wrap="square" rtlCol="0">
            <a:spAutoFit/>
          </a:bodyPr>
          <a:lstStyle/>
          <a:p>
            <a:r>
              <a:rPr lang="en-US" sz="2000" dirty="0"/>
              <a:t>The most important part of the assembly is the end cap.  It has to both hold the fiber and the grease tube, prevent the tank from leaking and provide a place to securely attach the </a:t>
            </a:r>
            <a:r>
              <a:rPr lang="en-US" sz="2000" dirty="0" err="1"/>
              <a:t>SiPM</a:t>
            </a:r>
            <a:r>
              <a:rPr lang="en-US" sz="2000" dirty="0"/>
              <a:t> holder.</a:t>
            </a:r>
          </a:p>
        </p:txBody>
      </p:sp>
    </p:spTree>
    <p:extLst>
      <p:ext uri="{BB962C8B-B14F-4D97-AF65-F5344CB8AC3E}">
        <p14:creationId xmlns:p14="http://schemas.microsoft.com/office/powerpoint/2010/main" val="79008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 Antiqua"/>
                <a:cs typeface="Book Antiqua"/>
              </a:rPr>
              <a:t>The Mark II-Mark V</a:t>
            </a:r>
          </a:p>
        </p:txBody>
      </p:sp>
      <p:sp>
        <p:nvSpPr>
          <p:cNvPr id="4" name="Date Placeholder 3"/>
          <p:cNvSpPr>
            <a:spLocks noGrp="1"/>
          </p:cNvSpPr>
          <p:nvPr>
            <p:ph type="dt" sz="half" idx="10"/>
          </p:nvPr>
        </p:nvSpPr>
        <p:spPr/>
        <p:txBody>
          <a:bodyPr/>
          <a:lstStyle/>
          <a:p>
            <a:r>
              <a:rPr lang="en-US"/>
              <a:t>October 4, 2019</a:t>
            </a:r>
          </a:p>
        </p:txBody>
      </p:sp>
      <p:sp>
        <p:nvSpPr>
          <p:cNvPr id="5" name="Footer Placeholder 4"/>
          <p:cNvSpPr>
            <a:spLocks noGrp="1"/>
          </p:cNvSpPr>
          <p:nvPr>
            <p:ph type="ftr" sz="quarter" idx="11"/>
          </p:nvPr>
        </p:nvSpPr>
        <p:spPr/>
        <p:txBody>
          <a:bodyPr/>
          <a:lstStyle/>
          <a:p>
            <a:r>
              <a:rPr lang="en-US"/>
              <a:t>Inaugural Workshop on Applications of Cosmic Ray Measurements</a:t>
            </a:r>
          </a:p>
        </p:txBody>
      </p:sp>
      <p:sp>
        <p:nvSpPr>
          <p:cNvPr id="6" name="Slide Number Placeholder 5"/>
          <p:cNvSpPr>
            <a:spLocks noGrp="1"/>
          </p:cNvSpPr>
          <p:nvPr>
            <p:ph type="sldNum" sz="quarter" idx="12"/>
          </p:nvPr>
        </p:nvSpPr>
        <p:spPr/>
        <p:txBody>
          <a:bodyPr/>
          <a:lstStyle/>
          <a:p>
            <a:fld id="{663CB9D5-BAD5-C74A-8496-B1E9E6CFC4F6}" type="slidenum">
              <a:rPr lang="en-US" smtClean="0"/>
              <a:t>9</a:t>
            </a:fld>
            <a:endParaRPr lang="en-US"/>
          </a:p>
        </p:txBody>
      </p:sp>
      <p:pic>
        <p:nvPicPr>
          <p:cNvPr id="7" name="Picture 6"/>
          <p:cNvPicPr>
            <a:picLocks noChangeAspect="1"/>
          </p:cNvPicPr>
          <p:nvPr/>
        </p:nvPicPr>
        <p:blipFill>
          <a:blip r:embed="rId2"/>
          <a:stretch>
            <a:fillRect/>
          </a:stretch>
        </p:blipFill>
        <p:spPr>
          <a:xfrm>
            <a:off x="457200" y="1417638"/>
            <a:ext cx="3550730" cy="4585195"/>
          </a:xfrm>
          <a:prstGeom prst="rect">
            <a:avLst/>
          </a:prstGeom>
        </p:spPr>
      </p:pic>
      <p:sp>
        <p:nvSpPr>
          <p:cNvPr id="8" name="TextBox 7"/>
          <p:cNvSpPr txBox="1"/>
          <p:nvPr/>
        </p:nvSpPr>
        <p:spPr>
          <a:xfrm>
            <a:off x="4584584" y="1285633"/>
            <a:ext cx="4102216" cy="2585323"/>
          </a:xfrm>
          <a:prstGeom prst="rect">
            <a:avLst/>
          </a:prstGeom>
          <a:noFill/>
        </p:spPr>
        <p:txBody>
          <a:bodyPr wrap="square" rtlCol="0">
            <a:spAutoFit/>
          </a:bodyPr>
          <a:lstStyle/>
          <a:p>
            <a:r>
              <a:rPr lang="en-US" dirty="0"/>
              <a:t>In principle any container would work.  Our detectors are made from 6061 aluminum which is inexpensive, comes in many </a:t>
            </a:r>
            <a:r>
              <a:rPr lang="en-US" dirty="0" err="1"/>
              <a:t>sizes,and</a:t>
            </a:r>
            <a:r>
              <a:rPr lang="en-US" dirty="0"/>
              <a:t> is easy to machine.  This is 6” x 2” standard tubing. We cement the parts together using Araldite 2014 epoxy which is very strong, not electrically conductive and chemical resistant.</a:t>
            </a:r>
          </a:p>
          <a:p>
            <a:endParaRPr lang="en-US" dirty="0"/>
          </a:p>
        </p:txBody>
      </p:sp>
      <p:pic>
        <p:nvPicPr>
          <p:cNvPr id="9" name="Picture 8"/>
          <p:cNvPicPr>
            <a:picLocks noChangeAspect="1"/>
          </p:cNvPicPr>
          <p:nvPr/>
        </p:nvPicPr>
        <p:blipFill>
          <a:blip r:embed="rId3"/>
          <a:stretch>
            <a:fillRect/>
          </a:stretch>
        </p:blipFill>
        <p:spPr>
          <a:xfrm>
            <a:off x="4721746" y="3870956"/>
            <a:ext cx="2990004" cy="2485394"/>
          </a:xfrm>
          <a:prstGeom prst="rect">
            <a:avLst/>
          </a:prstGeom>
        </p:spPr>
      </p:pic>
    </p:spTree>
    <p:extLst>
      <p:ext uri="{BB962C8B-B14F-4D97-AF65-F5344CB8AC3E}">
        <p14:creationId xmlns:p14="http://schemas.microsoft.com/office/powerpoint/2010/main" val="1326443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2301</TotalTime>
  <Words>1031</Words>
  <Application>Microsoft Macintosh PowerPoint</Application>
  <PresentationFormat>On-screen Show (4:3)</PresentationFormat>
  <Paragraphs>139</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Book Antiqua</vt:lpstr>
      <vt:lpstr>Calibri</vt:lpstr>
      <vt:lpstr>Office Theme</vt:lpstr>
      <vt:lpstr>     The GSU Neutron Detector</vt:lpstr>
      <vt:lpstr>Introduction</vt:lpstr>
      <vt:lpstr>PowerPoint Presentation</vt:lpstr>
      <vt:lpstr>PowerPoint Presentation</vt:lpstr>
      <vt:lpstr>PowerPoint Presentation</vt:lpstr>
      <vt:lpstr>The Prototype </vt:lpstr>
      <vt:lpstr>The Light Collection Tube</vt:lpstr>
      <vt:lpstr>The End Cap</vt:lpstr>
      <vt:lpstr>The Mark II-Mark V</vt:lpstr>
      <vt:lpstr>PowerPoint Presentation</vt:lpstr>
      <vt:lpstr>Current design</vt:lpstr>
      <vt:lpstr>Performance</vt:lpstr>
      <vt:lpstr>PowerPoint Presentation</vt:lpstr>
      <vt:lpstr>Muon Signals</vt:lpstr>
      <vt:lpstr>Neutron Signal</vt:lpstr>
      <vt:lpstr>PowerPoint Presentation</vt:lpstr>
      <vt:lpstr>Online monitoring</vt:lpstr>
      <vt:lpstr>Comparison with Other Detectors</vt:lpstr>
      <vt:lpstr>Future work</vt:lpstr>
      <vt:lpstr>PowerPoint Presentation</vt:lpstr>
      <vt:lpstr>PowerPoint Presentation</vt:lpstr>
    </vt:vector>
  </TitlesOfParts>
  <Company>Georgia State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GSU Neutron Detector</dc:title>
  <dc:creator>Carola Butler</dc:creator>
  <cp:lastModifiedBy>Xiaochun He</cp:lastModifiedBy>
  <cp:revision>60</cp:revision>
  <dcterms:created xsi:type="dcterms:W3CDTF">2019-10-01T19:44:09Z</dcterms:created>
  <dcterms:modified xsi:type="dcterms:W3CDTF">2019-10-04T03:07:32Z</dcterms:modified>
</cp:coreProperties>
</file>