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Lst>
  <p:notesMasterIdLst>
    <p:notesMasterId r:id="rId38"/>
  </p:notesMasterIdLst>
  <p:handoutMasterIdLst>
    <p:handoutMasterId r:id="rId39"/>
  </p:handoutMasterIdLst>
  <p:sldIdLst>
    <p:sldId id="256" r:id="rId2"/>
    <p:sldId id="257" r:id="rId3"/>
    <p:sldId id="259" r:id="rId4"/>
    <p:sldId id="261" r:id="rId5"/>
    <p:sldId id="262" r:id="rId6"/>
    <p:sldId id="263" r:id="rId7"/>
    <p:sldId id="276" r:id="rId8"/>
    <p:sldId id="264" r:id="rId9"/>
    <p:sldId id="265" r:id="rId10"/>
    <p:sldId id="266" r:id="rId11"/>
    <p:sldId id="267" r:id="rId12"/>
    <p:sldId id="268" r:id="rId13"/>
    <p:sldId id="269" r:id="rId14"/>
    <p:sldId id="270" r:id="rId15"/>
    <p:sldId id="271" r:id="rId16"/>
    <p:sldId id="284" r:id="rId17"/>
    <p:sldId id="279" r:id="rId18"/>
    <p:sldId id="280" r:id="rId19"/>
    <p:sldId id="281" r:id="rId20"/>
    <p:sldId id="283" r:id="rId21"/>
    <p:sldId id="277" r:id="rId22"/>
    <p:sldId id="282" r:id="rId23"/>
    <p:sldId id="275" r:id="rId24"/>
    <p:sldId id="285" r:id="rId25"/>
    <p:sldId id="286" r:id="rId26"/>
    <p:sldId id="287" r:id="rId27"/>
    <p:sldId id="274" r:id="rId28"/>
    <p:sldId id="288" r:id="rId29"/>
    <p:sldId id="273" r:id="rId30"/>
    <p:sldId id="289" r:id="rId31"/>
    <p:sldId id="278" r:id="rId32"/>
    <p:sldId id="290" r:id="rId33"/>
    <p:sldId id="291" r:id="rId34"/>
    <p:sldId id="292" r:id="rId35"/>
    <p:sldId id="293" r:id="rId36"/>
    <p:sldId id="294"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0">
          <p15:clr>
            <a:srgbClr val="A4A3A4"/>
          </p15:clr>
        </p15:guide>
        <p15:guide id="2" pos="575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09E19"/>
    <a:srgbClr val="C28220"/>
    <a:srgbClr val="2D637F"/>
    <a:srgbClr val="9DAD33"/>
    <a:srgbClr val="6C3302"/>
    <a:srgbClr val="584F29"/>
    <a:srgbClr val="ED4E33"/>
    <a:srgbClr val="003262"/>
    <a:srgbClr val="53626F"/>
    <a:srgbClr val="00B2A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64" autoAdjust="0"/>
    <p:restoredTop sz="93386" autoAdjust="0"/>
  </p:normalViewPr>
  <p:slideViewPr>
    <p:cSldViewPr snapToGrid="0" snapToObjects="1">
      <p:cViewPr>
        <p:scale>
          <a:sx n="95" d="100"/>
          <a:sy n="95" d="100"/>
        </p:scale>
        <p:origin x="1800" y="328"/>
      </p:cViewPr>
      <p:guideLst>
        <p:guide orient="horz" pos="360"/>
        <p:guide pos="5759"/>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7CB1905-1EEB-6545-B5E2-B70E8868255E}" type="datetimeFigureOut">
              <a:rPr lang="en-US" smtClean="0"/>
              <a:t>10/3/19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261A396-5F67-764F-9A9A-305152EBE086}" type="slidenum">
              <a:rPr lang="en-US" smtClean="0"/>
              <a:t>‹#›</a:t>
            </a:fld>
            <a:endParaRPr lang="en-US"/>
          </a:p>
        </p:txBody>
      </p:sp>
    </p:spTree>
    <p:extLst>
      <p:ext uri="{BB962C8B-B14F-4D97-AF65-F5344CB8AC3E}">
        <p14:creationId xmlns:p14="http://schemas.microsoft.com/office/powerpoint/2010/main" val="3427985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53F6BF-7462-9046-A2B6-90C29244BD27}" type="datetimeFigureOut">
              <a:rPr lang="en-US" smtClean="0"/>
              <a:t>10/3/19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B7DBC5-2A13-CA47-B9EE-6017A92B6B18}" type="slidenum">
              <a:rPr lang="en-US" smtClean="0"/>
              <a:t>‹#›</a:t>
            </a:fld>
            <a:endParaRPr lang="en-US"/>
          </a:p>
        </p:txBody>
      </p:sp>
    </p:spTree>
    <p:extLst>
      <p:ext uri="{BB962C8B-B14F-4D97-AF65-F5344CB8AC3E}">
        <p14:creationId xmlns:p14="http://schemas.microsoft.com/office/powerpoint/2010/main" val="373436860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24333"/>
            <a:ext cx="6813884" cy="1639468"/>
          </a:xfrm>
          <a:prstGeom prst="rect">
            <a:avLst/>
          </a:prstGeom>
        </p:spPr>
        <p:txBody>
          <a:bodyPr>
            <a:noAutofit/>
          </a:bodyPr>
          <a:lstStyle>
            <a:lvl1pPr algn="l">
              <a:defRPr sz="5000">
                <a:solidFill>
                  <a:srgbClr val="C28220"/>
                </a:solidFill>
              </a:defRPr>
            </a:lvl1pPr>
          </a:lstStyle>
          <a:p>
            <a:r>
              <a:rPr lang="en-US" dirty="0"/>
              <a:t>Click to edit Master title style</a:t>
            </a:r>
          </a:p>
        </p:txBody>
      </p:sp>
      <p:sp>
        <p:nvSpPr>
          <p:cNvPr id="3" name="Subtitle 2"/>
          <p:cNvSpPr>
            <a:spLocks noGrp="1"/>
          </p:cNvSpPr>
          <p:nvPr>
            <p:ph type="subTitle" idx="1"/>
          </p:nvPr>
        </p:nvSpPr>
        <p:spPr>
          <a:xfrm>
            <a:off x="685800" y="2575258"/>
            <a:ext cx="6400800" cy="1113590"/>
          </a:xfrm>
          <a:prstGeom prst="rect">
            <a:avLst/>
          </a:prstGeom>
        </p:spPr>
        <p:txBody>
          <a:bodyPr/>
          <a:lstStyle>
            <a:lvl1pPr marL="0" indent="0" algn="l">
              <a:buNone/>
              <a:defRPr>
                <a:solidFill>
                  <a:srgbClr val="2D637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690539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50032"/>
            <a:ext cx="7766050" cy="1150353"/>
          </a:xfrm>
          <a:prstGeom prst="rect">
            <a:avLst/>
          </a:prstGeom>
        </p:spPr>
        <p:txBody>
          <a:bodyPr>
            <a:normAutofit/>
          </a:bodyPr>
          <a:lstStyle>
            <a:lvl1pPr>
              <a:defRPr sz="4200"/>
            </a:lvl1pPr>
          </a:lstStyle>
          <a:p>
            <a:r>
              <a:rPr lang="en-US" dirty="0"/>
              <a:t>Click to edit Master title style</a:t>
            </a:r>
          </a:p>
        </p:txBody>
      </p:sp>
      <p:sp>
        <p:nvSpPr>
          <p:cNvPr id="3" name="Content Placeholder 2"/>
          <p:cNvSpPr>
            <a:spLocks noGrp="1"/>
          </p:cNvSpPr>
          <p:nvPr>
            <p:ph idx="1"/>
          </p:nvPr>
        </p:nvSpPr>
        <p:spPr>
          <a:xfrm>
            <a:off x="482600" y="2518947"/>
            <a:ext cx="7740650" cy="2064669"/>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81303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8325" y="2017295"/>
            <a:ext cx="7772400" cy="1996573"/>
          </a:xfrm>
          <a:prstGeom prst="rect">
            <a:avLst/>
          </a:prstGeom>
        </p:spPr>
        <p:txBody>
          <a:bodyPr anchor="t">
            <a:noAutofit/>
          </a:bodyPr>
          <a:lstStyle>
            <a:lvl1pPr algn="l">
              <a:defRPr sz="4200" b="0" cap="none"/>
            </a:lvl1pPr>
          </a:lstStyle>
          <a:p>
            <a:r>
              <a:rPr lang="en-US" dirty="0"/>
              <a:t>Click to edit master title style</a:t>
            </a:r>
          </a:p>
        </p:txBody>
      </p:sp>
      <p:sp>
        <p:nvSpPr>
          <p:cNvPr id="3" name="Text Placeholder 2"/>
          <p:cNvSpPr>
            <a:spLocks noGrp="1"/>
          </p:cNvSpPr>
          <p:nvPr>
            <p:ph type="body" idx="1"/>
          </p:nvPr>
        </p:nvSpPr>
        <p:spPr>
          <a:xfrm>
            <a:off x="568325" y="1019341"/>
            <a:ext cx="7772400" cy="895685"/>
          </a:xfrm>
          <a:prstGeom prst="rect">
            <a:avLst/>
          </a:prstGeom>
        </p:spPr>
        <p:txBody>
          <a:bodyPr anchor="b">
            <a:normAutofit/>
          </a:bodyPr>
          <a:lstStyle>
            <a:lvl1pPr marL="0" indent="0">
              <a:buNone/>
              <a:defRPr sz="2200">
                <a:solidFill>
                  <a:srgbClr val="2D637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687536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72051"/>
            <a:ext cx="7464425" cy="1143000"/>
          </a:xfrm>
          <a:prstGeom prst="rect">
            <a:avLst/>
          </a:prstGeom>
        </p:spPr>
        <p:txBody>
          <a:bodyPr>
            <a:normAutofit/>
          </a:bodyPr>
          <a:lstStyle>
            <a:lvl1pPr>
              <a:defRPr sz="4200"/>
            </a:lvl1pPr>
          </a:lstStyle>
          <a:p>
            <a:r>
              <a:rPr lang="en-US" dirty="0"/>
              <a:t>Click to edit Master</a:t>
            </a:r>
          </a:p>
        </p:txBody>
      </p:sp>
      <p:sp>
        <p:nvSpPr>
          <p:cNvPr id="3" name="Content Placeholder 2"/>
          <p:cNvSpPr>
            <a:spLocks noGrp="1"/>
          </p:cNvSpPr>
          <p:nvPr>
            <p:ph sz="half" idx="1"/>
          </p:nvPr>
        </p:nvSpPr>
        <p:spPr>
          <a:xfrm>
            <a:off x="457200" y="2097755"/>
            <a:ext cx="3717925" cy="2823496"/>
          </a:xfrm>
          <a:prstGeom prst="rect">
            <a:avLst/>
          </a:prstGeo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half" idx="10"/>
          </p:nvPr>
        </p:nvSpPr>
        <p:spPr>
          <a:xfrm>
            <a:off x="4175125" y="2097754"/>
            <a:ext cx="3746500" cy="2823497"/>
          </a:xfrm>
          <a:prstGeom prst="rect">
            <a:avLst/>
          </a:prstGeom>
        </p:spPr>
        <p:txBody>
          <a:bodyPr/>
          <a:lstStyle>
            <a:lvl1pPr>
              <a:defRPr sz="2200">
                <a:solidFill>
                  <a:srgbClr val="2D637F"/>
                </a:solidFill>
              </a:defRPr>
            </a:lvl1pPr>
            <a:lvl2pPr>
              <a:defRPr sz="2000">
                <a:solidFill>
                  <a:srgbClr val="2D637F"/>
                </a:solidFill>
              </a:defRPr>
            </a:lvl2pPr>
            <a:lvl3pPr>
              <a:defRPr sz="1800">
                <a:solidFill>
                  <a:srgbClr val="2D637F"/>
                </a:solidFill>
              </a:defRPr>
            </a:lvl3pPr>
            <a:lvl4pPr>
              <a:defRPr sz="1600">
                <a:solidFill>
                  <a:srgbClr val="2D637F"/>
                </a:solidFill>
              </a:defRPr>
            </a:lvl4pPr>
            <a:lvl5pPr>
              <a:defRPr sz="1400">
                <a:solidFill>
                  <a:srgbClr val="2D637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33138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0" y="3729789"/>
            <a:ext cx="5486400" cy="566738"/>
          </a:xfrm>
          <a:prstGeom prst="rect">
            <a:avLst/>
          </a:prstGeo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381000" y="358775"/>
            <a:ext cx="5486400" cy="337101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381000" y="4296527"/>
            <a:ext cx="5486400" cy="477294"/>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626450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1041995"/>
            <a:ext cx="3008313" cy="404988"/>
          </a:xfrm>
        </p:spPr>
        <p:txBody>
          <a:bodyPr anchor="b"/>
          <a:lstStyle>
            <a:lvl1pPr algn="l">
              <a:defRPr sz="2000" b="1"/>
            </a:lvl1pPr>
          </a:lstStyle>
          <a:p>
            <a:r>
              <a:rPr lang="en-US" dirty="0" err="1"/>
              <a:t>Lorem</a:t>
            </a:r>
            <a:r>
              <a:rPr lang="en-US" dirty="0"/>
              <a:t> </a:t>
            </a:r>
            <a:r>
              <a:rPr lang="en-US" dirty="0" err="1"/>
              <a:t>ipsum</a:t>
            </a:r>
            <a:endParaRPr lang="en-US" dirty="0"/>
          </a:p>
        </p:txBody>
      </p:sp>
      <p:sp>
        <p:nvSpPr>
          <p:cNvPr id="8" name="Content Placeholder 2"/>
          <p:cNvSpPr>
            <a:spLocks noGrp="1"/>
          </p:cNvSpPr>
          <p:nvPr>
            <p:ph idx="1"/>
          </p:nvPr>
        </p:nvSpPr>
        <p:spPr>
          <a:xfrm>
            <a:off x="3575050" y="1041995"/>
            <a:ext cx="4537075" cy="3657005"/>
          </a:xfrm>
        </p:spPr>
        <p:txBody>
          <a:bodyPr/>
          <a:lstStyle>
            <a:lvl1pPr>
              <a:defRPr sz="2000"/>
            </a:lvl1pPr>
            <a:lvl2pPr>
              <a:defRPr sz="18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half" idx="2" hasCustomPrompt="1"/>
          </p:nvPr>
        </p:nvSpPr>
        <p:spPr>
          <a:xfrm>
            <a:off x="457200" y="1531651"/>
            <a:ext cx="3008313" cy="31673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err="1"/>
              <a:t>Lorem</a:t>
            </a:r>
            <a:r>
              <a:rPr lang="en-US" dirty="0"/>
              <a:t> </a:t>
            </a:r>
            <a:r>
              <a:rPr lang="en-US" dirty="0" err="1"/>
              <a:t>ipsum</a:t>
            </a:r>
            <a:endParaRPr lang="en-US" dirty="0"/>
          </a:p>
        </p:txBody>
      </p:sp>
    </p:spTree>
    <p:extLst>
      <p:ext uri="{BB962C8B-B14F-4D97-AF65-F5344CB8AC3E}">
        <p14:creationId xmlns:p14="http://schemas.microsoft.com/office/powerpoint/2010/main" val="2333699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emf"/><Relationship Id="rId4" Type="http://schemas.openxmlformats.org/officeDocument/2006/relationships/slideLayout" Target="../slideLayouts/slideLayout4.xml"/><Relationship Id="rId9"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267368" y="5307263"/>
            <a:ext cx="184666" cy="369332"/>
          </a:xfrm>
          <a:prstGeom prst="rect">
            <a:avLst/>
          </a:prstGeom>
          <a:noFill/>
        </p:spPr>
        <p:txBody>
          <a:bodyPr wrap="none" rtlCol="0">
            <a:spAutoFit/>
          </a:bodyPr>
          <a:lstStyle/>
          <a:p>
            <a:endParaRPr lang="en-US" dirty="0"/>
          </a:p>
        </p:txBody>
      </p:sp>
      <p:sp>
        <p:nvSpPr>
          <p:cNvPr id="8" name="Title Placeholder 1"/>
          <p:cNvSpPr>
            <a:spLocks noGrp="1"/>
          </p:cNvSpPr>
          <p:nvPr>
            <p:ph type="title"/>
          </p:nvPr>
        </p:nvSpPr>
        <p:spPr>
          <a:xfrm>
            <a:off x="457200" y="525956"/>
            <a:ext cx="8229600" cy="1143000"/>
          </a:xfrm>
          <a:prstGeom prst="rect">
            <a:avLst/>
          </a:prstGeom>
        </p:spPr>
        <p:txBody>
          <a:bodyPr vert="horz" lIns="91440" tIns="45720" rIns="91440" bIns="45720" rtlCol="0" anchor="ctr">
            <a:normAutofit/>
          </a:bodyPr>
          <a:lstStyle/>
          <a:p>
            <a:r>
              <a:rPr lang="en-US" dirty="0"/>
              <a:t>Project Title</a:t>
            </a:r>
          </a:p>
        </p:txBody>
      </p:sp>
      <p:sp>
        <p:nvSpPr>
          <p:cNvPr id="9" name="Text Placeholder 2"/>
          <p:cNvSpPr>
            <a:spLocks noGrp="1"/>
          </p:cNvSpPr>
          <p:nvPr>
            <p:ph type="body" idx="1"/>
          </p:nvPr>
        </p:nvSpPr>
        <p:spPr>
          <a:xfrm>
            <a:off x="457200" y="1808079"/>
            <a:ext cx="8229600" cy="2526418"/>
          </a:xfrm>
          <a:prstGeom prst="rect">
            <a:avLst/>
          </a:prstGeom>
        </p:spPr>
        <p:txBody>
          <a:bodyPr vert="horz" lIns="91440" tIns="45720" rIns="91440" bIns="45720" rtlCol="0">
            <a:normAutofit/>
          </a:bodyPr>
          <a:lstStyle/>
          <a:p>
            <a:pPr lvl="0"/>
            <a:r>
              <a:rPr lang="en-US" dirty="0" err="1"/>
              <a:t>Lorem</a:t>
            </a:r>
            <a:r>
              <a:rPr lang="en-US" dirty="0"/>
              <a:t> </a:t>
            </a:r>
            <a:r>
              <a:rPr lang="en-US" dirty="0" err="1"/>
              <a:t>Ipsum</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a:blip r:embed="rId8"/>
          <a:stretch>
            <a:fillRect/>
          </a:stretch>
        </p:blipFill>
        <p:spPr>
          <a:xfrm>
            <a:off x="6274508" y="0"/>
            <a:ext cx="2869492" cy="2379579"/>
          </a:xfrm>
          <a:prstGeom prst="rect">
            <a:avLst/>
          </a:prstGeom>
        </p:spPr>
      </p:pic>
      <p:pic>
        <p:nvPicPr>
          <p:cNvPr id="10" name="Picture 9"/>
          <p:cNvPicPr>
            <a:picLocks noChangeAspect="1"/>
          </p:cNvPicPr>
          <p:nvPr userDrawn="1"/>
        </p:nvPicPr>
        <p:blipFill>
          <a:blip r:embed="rId9"/>
          <a:stretch>
            <a:fillRect/>
          </a:stretch>
        </p:blipFill>
        <p:spPr>
          <a:xfrm>
            <a:off x="0" y="5598553"/>
            <a:ext cx="9170736" cy="1330073"/>
          </a:xfrm>
          <a:prstGeom prst="rect">
            <a:avLst/>
          </a:prstGeom>
        </p:spPr>
      </p:pic>
      <p:pic>
        <p:nvPicPr>
          <p:cNvPr id="11" name="Picture 10"/>
          <p:cNvPicPr>
            <a:picLocks noChangeAspect="1"/>
          </p:cNvPicPr>
          <p:nvPr userDrawn="1"/>
        </p:nvPicPr>
        <p:blipFill>
          <a:blip r:embed="rId10"/>
          <a:stretch>
            <a:fillRect/>
          </a:stretch>
        </p:blipFill>
        <p:spPr>
          <a:xfrm>
            <a:off x="369048" y="6019295"/>
            <a:ext cx="1745673" cy="533400"/>
          </a:xfrm>
          <a:prstGeom prst="rect">
            <a:avLst/>
          </a:prstGeom>
        </p:spPr>
      </p:pic>
    </p:spTree>
    <p:extLst>
      <p:ext uri="{BB962C8B-B14F-4D97-AF65-F5344CB8AC3E}">
        <p14:creationId xmlns:p14="http://schemas.microsoft.com/office/powerpoint/2010/main" val="36045686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81" r:id="rId5"/>
    <p:sldLayoutId id="2147483649" r:id="rId6"/>
  </p:sldLayoutIdLst>
  <p:hf hdr="0" ftr="0" dt="0"/>
  <p:txStyles>
    <p:titleStyle>
      <a:lvl1pPr algn="l" defTabSz="457200" rtl="0" eaLnBrk="1" latinLnBrk="0" hangingPunct="1">
        <a:spcBef>
          <a:spcPct val="0"/>
        </a:spcBef>
        <a:buNone/>
        <a:defRPr sz="5000" kern="1200">
          <a:solidFill>
            <a:srgbClr val="C28220"/>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2200" kern="1200">
          <a:solidFill>
            <a:srgbClr val="2D637F"/>
          </a:solidFill>
          <a:latin typeface="Lucida Grande"/>
          <a:ea typeface="+mn-ea"/>
          <a:cs typeface="Lucida Grande"/>
        </a:defRPr>
      </a:lvl1pPr>
      <a:lvl2pPr marL="742950" indent="-285750" algn="l" defTabSz="457200" rtl="0" eaLnBrk="1" latinLnBrk="0" hangingPunct="1">
        <a:spcBef>
          <a:spcPct val="20000"/>
        </a:spcBef>
        <a:buFont typeface="Arial"/>
        <a:buChar char="–"/>
        <a:defRPr sz="2000" kern="1200">
          <a:solidFill>
            <a:srgbClr val="2D637F"/>
          </a:solidFill>
          <a:latin typeface="Lucida Grande"/>
          <a:ea typeface="+mn-ea"/>
          <a:cs typeface="Lucida Grande"/>
        </a:defRPr>
      </a:lvl2pPr>
      <a:lvl3pPr marL="1143000" indent="-228600" algn="l" defTabSz="457200" rtl="0" eaLnBrk="1" latinLnBrk="0" hangingPunct="1">
        <a:spcBef>
          <a:spcPct val="20000"/>
        </a:spcBef>
        <a:buFont typeface="Arial"/>
        <a:buChar char="•"/>
        <a:defRPr sz="1800" kern="1200">
          <a:solidFill>
            <a:srgbClr val="2D637F"/>
          </a:solidFill>
          <a:latin typeface="Lucida Grande"/>
          <a:ea typeface="+mn-ea"/>
          <a:cs typeface="Lucida Grande"/>
        </a:defRPr>
      </a:lvl3pPr>
      <a:lvl4pPr marL="1600200" indent="-228600" algn="l" defTabSz="457200" rtl="0" eaLnBrk="1" latinLnBrk="0" hangingPunct="1">
        <a:spcBef>
          <a:spcPct val="20000"/>
        </a:spcBef>
        <a:buFont typeface="Arial"/>
        <a:buChar char="–"/>
        <a:defRPr sz="1600" kern="1200">
          <a:solidFill>
            <a:srgbClr val="2D637F"/>
          </a:solidFill>
          <a:latin typeface="Lucida Grande"/>
          <a:ea typeface="+mn-ea"/>
          <a:cs typeface="Lucida Grande"/>
        </a:defRPr>
      </a:lvl4pPr>
      <a:lvl5pPr marL="2057400" indent="-228600" algn="l" defTabSz="457200" rtl="0" eaLnBrk="1" latinLnBrk="0" hangingPunct="1">
        <a:spcBef>
          <a:spcPct val="20000"/>
        </a:spcBef>
        <a:buFont typeface="Arial"/>
        <a:buChar char="»"/>
        <a:defRPr sz="1400" kern="1200">
          <a:solidFill>
            <a:srgbClr val="2D637F"/>
          </a:solidFill>
          <a:latin typeface="Lucida Grande"/>
          <a:ea typeface="+mn-ea"/>
          <a:cs typeface="Lucida Gran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emf"/></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g"/><Relationship Id="rId4" Type="http://schemas.openxmlformats.org/officeDocument/2006/relationships/image" Target="../media/image47.jpg"/></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g"/></Relationships>
</file>

<file path=ppt/slides/_rels/slide22.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png"/></Relationships>
</file>

<file path=ppt/slides/_rels/slide29.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8.png"/><Relationship Id="rId7" Type="http://schemas.openxmlformats.org/officeDocument/2006/relationships/image" Target="../media/image91.png"/><Relationship Id="rId12" Type="http://schemas.openxmlformats.org/officeDocument/2006/relationships/image" Target="../media/image96.jpeg"/><Relationship Id="rId2" Type="http://schemas.openxmlformats.org/officeDocument/2006/relationships/image" Target="../media/image86.jpeg"/><Relationship Id="rId1" Type="http://schemas.openxmlformats.org/officeDocument/2006/relationships/slideLayout" Target="../slideLayouts/slideLayout2.xml"/><Relationship Id="rId6" Type="http://schemas.openxmlformats.org/officeDocument/2006/relationships/image" Target="../media/image87.jpeg"/><Relationship Id="rId11" Type="http://schemas.openxmlformats.org/officeDocument/2006/relationships/image" Target="../media/image95.png"/><Relationship Id="rId5" Type="http://schemas.openxmlformats.org/officeDocument/2006/relationships/image" Target="../media/image90.png"/><Relationship Id="rId10" Type="http://schemas.openxmlformats.org/officeDocument/2006/relationships/image" Target="../media/image94.jpeg"/><Relationship Id="rId4" Type="http://schemas.openxmlformats.org/officeDocument/2006/relationships/image" Target="../media/image89.jpeg"/><Relationship Id="rId9" Type="http://schemas.openxmlformats.org/officeDocument/2006/relationships/image" Target="../media/image9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100.jpe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9.png"/><Relationship Id="rId4" Type="http://schemas.openxmlformats.org/officeDocument/2006/relationships/image" Target="../media/image98.jpg"/></Relationships>
</file>

<file path=ppt/slides/_rels/slide31.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77.jp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jpeg"/><Relationship Id="rId4" Type="http://schemas.openxmlformats.org/officeDocument/2006/relationships/image" Target="../media/image102.png"/></Relationships>
</file>

<file path=ppt/slides/_rels/slide3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3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10850" y="2825150"/>
            <a:ext cx="7173097" cy="1448130"/>
          </a:xfrm>
        </p:spPr>
        <p:txBody>
          <a:bodyPr/>
          <a:lstStyle/>
          <a:p>
            <a:pPr algn="ctr"/>
            <a:r>
              <a:rPr lang="en-US" sz="3200" dirty="0"/>
              <a:t>Engaging the next generation through a network of radiation and environmental sensors</a:t>
            </a:r>
            <a:endParaRPr lang="en-US" sz="3200" dirty="0">
              <a:solidFill>
                <a:srgbClr val="C28220"/>
              </a:solidFill>
            </a:endParaRPr>
          </a:p>
        </p:txBody>
      </p:sp>
      <p:sp>
        <p:nvSpPr>
          <p:cNvPr id="3" name="Subtitle 2"/>
          <p:cNvSpPr>
            <a:spLocks noGrp="1"/>
          </p:cNvSpPr>
          <p:nvPr>
            <p:ph type="subTitle" idx="1"/>
          </p:nvPr>
        </p:nvSpPr>
        <p:spPr>
          <a:xfrm>
            <a:off x="1396998" y="4407750"/>
            <a:ext cx="6400800" cy="1113590"/>
          </a:xfrm>
        </p:spPr>
        <p:txBody>
          <a:bodyPr>
            <a:normAutofit fontScale="92500" lnSpcReduction="10000"/>
          </a:bodyPr>
          <a:lstStyle/>
          <a:p>
            <a:pPr algn="ctr"/>
            <a:r>
              <a:rPr lang="en-US" dirty="0"/>
              <a:t>Ali Hanks</a:t>
            </a:r>
          </a:p>
          <a:p>
            <a:pPr algn="ctr"/>
            <a:r>
              <a:rPr lang="en-US" dirty="0"/>
              <a:t>Cosmic Ray Workshop @ GSU</a:t>
            </a:r>
          </a:p>
          <a:p>
            <a:pPr algn="ctr"/>
            <a:r>
              <a:rPr lang="en-US" dirty="0"/>
              <a:t>Oct. 6</a:t>
            </a:r>
            <a:r>
              <a:rPr lang="en-US" baseline="30000" dirty="0"/>
              <a:t>th</a:t>
            </a:r>
            <a:r>
              <a:rPr lang="en-US" dirty="0"/>
              <a:t>, 2019</a:t>
            </a:r>
          </a:p>
        </p:txBody>
      </p:sp>
      <p:pic>
        <p:nvPicPr>
          <p:cNvPr id="4" name="Picture 3">
            <a:extLst>
              <a:ext uri="{FF2B5EF4-FFF2-40B4-BE49-F238E27FC236}">
                <a16:creationId xmlns:a16="http://schemas.microsoft.com/office/drawing/2014/main" id="{C82FCD37-62F1-4A4D-BA3E-F17AB43B69E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086563" y="1238640"/>
            <a:ext cx="5021672" cy="1840621"/>
          </a:xfrm>
          <a:prstGeom prst="rect">
            <a:avLst/>
          </a:prstGeom>
          <a:effectLst>
            <a:outerShdw blurRad="25400" dist="25400" dir="2700000" algn="tl" rotWithShape="0">
              <a:prstClr val="black">
                <a:alpha val="40000"/>
              </a:prstClr>
            </a:outerShdw>
          </a:effectLst>
        </p:spPr>
      </p:pic>
      <p:pic>
        <p:nvPicPr>
          <p:cNvPr id="6" name="Picture 5">
            <a:extLst>
              <a:ext uri="{FF2B5EF4-FFF2-40B4-BE49-F238E27FC236}">
                <a16:creationId xmlns:a16="http://schemas.microsoft.com/office/drawing/2014/main" id="{0D7E031F-C35A-F04D-9EB1-AEF0D28AB8B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424169" y="5168525"/>
            <a:ext cx="1719831" cy="1113590"/>
          </a:xfrm>
          <a:prstGeom prst="rect">
            <a:avLst/>
          </a:prstGeom>
        </p:spPr>
      </p:pic>
      <p:pic>
        <p:nvPicPr>
          <p:cNvPr id="10" name="Picture 9">
            <a:extLst>
              <a:ext uri="{FF2B5EF4-FFF2-40B4-BE49-F238E27FC236}">
                <a16:creationId xmlns:a16="http://schemas.microsoft.com/office/drawing/2014/main" id="{8F1EFB0C-E7EB-E644-BC24-9BDC808A2DD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0" y="0"/>
            <a:ext cx="2644346" cy="627317"/>
          </a:xfrm>
          <a:prstGeom prst="rect">
            <a:avLst/>
          </a:prstGeom>
        </p:spPr>
      </p:pic>
      <p:grpSp>
        <p:nvGrpSpPr>
          <p:cNvPr id="11" name="Group 10">
            <a:extLst>
              <a:ext uri="{FF2B5EF4-FFF2-40B4-BE49-F238E27FC236}">
                <a16:creationId xmlns:a16="http://schemas.microsoft.com/office/drawing/2014/main" id="{DC038E67-03EA-BE45-9099-E1346C0AF25A}"/>
              </a:ext>
            </a:extLst>
          </p:cNvPr>
          <p:cNvGrpSpPr/>
          <p:nvPr/>
        </p:nvGrpSpPr>
        <p:grpSpPr>
          <a:xfrm>
            <a:off x="3792156" y="16125"/>
            <a:ext cx="5414999" cy="741275"/>
            <a:chOff x="3688393" y="409183"/>
            <a:chExt cx="5414999" cy="741275"/>
          </a:xfrm>
        </p:grpSpPr>
        <p:pic>
          <p:nvPicPr>
            <p:cNvPr id="12" name="Shape 91">
              <a:extLst>
                <a:ext uri="{FF2B5EF4-FFF2-40B4-BE49-F238E27FC236}">
                  <a16:creationId xmlns:a16="http://schemas.microsoft.com/office/drawing/2014/main" id="{ADCB7D8E-7C30-9C4D-8BB7-2C6F1290BAC2}"/>
                </a:ext>
              </a:extLst>
            </p:cNvPr>
            <p:cNvPicPr preferRelativeResize="0">
              <a:picLocks noChangeAspect="1"/>
            </p:cNvPicPr>
            <p:nvPr/>
          </p:nvPicPr>
          <p:blipFill rotWithShape="1">
            <a:blip r:embed="rId5" cstate="print">
              <a:alphaModFix/>
              <a:extLst>
                <a:ext uri="{28A0092B-C50C-407E-A947-70E740481C1C}">
                  <a14:useLocalDpi xmlns:a14="http://schemas.microsoft.com/office/drawing/2010/main"/>
                </a:ext>
              </a:extLst>
            </a:blip>
            <a:srcRect/>
            <a:stretch/>
          </p:blipFill>
          <p:spPr>
            <a:xfrm>
              <a:off x="3688393" y="409183"/>
              <a:ext cx="1233232" cy="741275"/>
            </a:xfrm>
            <a:prstGeom prst="rect">
              <a:avLst/>
            </a:prstGeom>
            <a:noFill/>
            <a:ln>
              <a:noFill/>
            </a:ln>
          </p:spPr>
        </p:pic>
        <p:sp>
          <p:nvSpPr>
            <p:cNvPr id="13" name="TextBox 12">
              <a:extLst>
                <a:ext uri="{FF2B5EF4-FFF2-40B4-BE49-F238E27FC236}">
                  <a16:creationId xmlns:a16="http://schemas.microsoft.com/office/drawing/2014/main" id="{801E09BD-23CD-D24B-B6A5-BC50111DE432}"/>
                </a:ext>
              </a:extLst>
            </p:cNvPr>
            <p:cNvSpPr txBox="1"/>
            <p:nvPr/>
          </p:nvSpPr>
          <p:spPr>
            <a:xfrm>
              <a:off x="4854390" y="502822"/>
              <a:ext cx="4249002" cy="553998"/>
            </a:xfrm>
            <a:prstGeom prst="rect">
              <a:avLst/>
            </a:prstGeom>
            <a:noFill/>
          </p:spPr>
          <p:txBody>
            <a:bodyPr wrap="square" rtlCol="0" anchor="ctr" anchorCtr="0">
              <a:spAutoFit/>
            </a:bodyPr>
            <a:lstStyle/>
            <a:p>
              <a:r>
                <a:rPr lang="en-US" sz="2200" dirty="0"/>
                <a:t>Institute for Resilient Communities</a:t>
              </a:r>
            </a:p>
            <a:p>
              <a:r>
                <a:rPr lang="en-US" sz="800" dirty="0"/>
                <a:t>Enabling resilience through science, technology, education and outreach</a:t>
              </a:r>
            </a:p>
          </p:txBody>
        </p:sp>
      </p:grpSp>
    </p:spTree>
    <p:extLst>
      <p:ext uri="{BB962C8B-B14F-4D97-AF65-F5344CB8AC3E}">
        <p14:creationId xmlns:p14="http://schemas.microsoft.com/office/powerpoint/2010/main" val="1276399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425A7-74E3-3142-9103-50DD9F8762E1}"/>
              </a:ext>
            </a:extLst>
          </p:cNvPr>
          <p:cNvSpPr>
            <a:spLocks noGrp="1"/>
          </p:cNvSpPr>
          <p:nvPr>
            <p:ph type="title"/>
          </p:nvPr>
        </p:nvSpPr>
        <p:spPr>
          <a:xfrm>
            <a:off x="457200" y="-2568"/>
            <a:ext cx="7766050" cy="1150353"/>
          </a:xfrm>
        </p:spPr>
        <p:txBody>
          <a:bodyPr/>
          <a:lstStyle/>
          <a:p>
            <a:r>
              <a:rPr lang="en-US" dirty="0"/>
              <a:t>Engaging the public</a:t>
            </a:r>
          </a:p>
        </p:txBody>
      </p:sp>
      <p:sp>
        <p:nvSpPr>
          <p:cNvPr id="3" name="Content Placeholder 2">
            <a:extLst>
              <a:ext uri="{FF2B5EF4-FFF2-40B4-BE49-F238E27FC236}">
                <a16:creationId xmlns:a16="http://schemas.microsoft.com/office/drawing/2014/main" id="{82AFDD71-10C3-1F4E-912B-5B2201AB4F1C}"/>
              </a:ext>
            </a:extLst>
          </p:cNvPr>
          <p:cNvSpPr>
            <a:spLocks noGrp="1"/>
          </p:cNvSpPr>
          <p:nvPr>
            <p:ph idx="1"/>
          </p:nvPr>
        </p:nvSpPr>
        <p:spPr>
          <a:xfrm>
            <a:off x="5398717" y="1227599"/>
            <a:ext cx="3212839" cy="2064669"/>
          </a:xfrm>
        </p:spPr>
        <p:txBody>
          <a:bodyPr/>
          <a:lstStyle/>
          <a:p>
            <a:r>
              <a:rPr lang="en-US" dirty="0"/>
              <a:t>Open a dialogue addressing issues in the media and building trust</a:t>
            </a:r>
          </a:p>
        </p:txBody>
      </p:sp>
      <p:pic>
        <p:nvPicPr>
          <p:cNvPr id="4" name="Picture 3">
            <a:extLst>
              <a:ext uri="{FF2B5EF4-FFF2-40B4-BE49-F238E27FC236}">
                <a16:creationId xmlns:a16="http://schemas.microsoft.com/office/drawing/2014/main" id="{258FB5FC-28D9-0C48-B74E-9F30317CBD1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1196" y="1133856"/>
            <a:ext cx="4693412" cy="4339192"/>
          </a:xfrm>
          <a:prstGeom prst="rect">
            <a:avLst/>
          </a:prstGeom>
          <a:ln w="25400">
            <a:solidFill>
              <a:schemeClr val="accent4"/>
            </a:solidFill>
          </a:ln>
          <a:effectLst/>
        </p:spPr>
      </p:pic>
      <p:pic>
        <p:nvPicPr>
          <p:cNvPr id="5" name="Picture 4">
            <a:extLst>
              <a:ext uri="{FF2B5EF4-FFF2-40B4-BE49-F238E27FC236}">
                <a16:creationId xmlns:a16="http://schemas.microsoft.com/office/drawing/2014/main" id="{2BE1CD62-44A7-DA42-99BD-0FAAD544732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92647" y="1676343"/>
            <a:ext cx="3505273" cy="2285083"/>
          </a:xfrm>
          <a:prstGeom prst="rect">
            <a:avLst/>
          </a:prstGeom>
          <a:ln w="25400">
            <a:solidFill>
              <a:schemeClr val="accent4"/>
            </a:solidFill>
          </a:ln>
          <a:effectLst/>
        </p:spPr>
      </p:pic>
      <p:pic>
        <p:nvPicPr>
          <p:cNvPr id="6" name="Picture 5">
            <a:extLst>
              <a:ext uri="{FF2B5EF4-FFF2-40B4-BE49-F238E27FC236}">
                <a16:creationId xmlns:a16="http://schemas.microsoft.com/office/drawing/2014/main" id="{C74B1628-4FC4-B848-86A4-BB51D99372F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815950" y="3125619"/>
            <a:ext cx="3006841" cy="2493264"/>
          </a:xfrm>
          <a:prstGeom prst="rect">
            <a:avLst/>
          </a:prstGeom>
          <a:ln w="25400">
            <a:solidFill>
              <a:schemeClr val="accent1">
                <a:shade val="95000"/>
                <a:satMod val="105000"/>
              </a:schemeClr>
            </a:solidFill>
          </a:ln>
          <a:effectLst/>
        </p:spPr>
      </p:pic>
    </p:spTree>
    <p:extLst>
      <p:ext uri="{BB962C8B-B14F-4D97-AF65-F5344CB8AC3E}">
        <p14:creationId xmlns:p14="http://schemas.microsoft.com/office/powerpoint/2010/main" val="1802505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3BB9C-D2AD-214A-BB46-877FE6C42A7B}"/>
              </a:ext>
            </a:extLst>
          </p:cNvPr>
          <p:cNvSpPr>
            <a:spLocks noGrp="1"/>
          </p:cNvSpPr>
          <p:nvPr>
            <p:ph type="title"/>
          </p:nvPr>
        </p:nvSpPr>
        <p:spPr>
          <a:xfrm>
            <a:off x="457200" y="-2568"/>
            <a:ext cx="7766050" cy="1150353"/>
          </a:xfrm>
        </p:spPr>
        <p:txBody>
          <a:bodyPr/>
          <a:lstStyle/>
          <a:p>
            <a:r>
              <a:rPr lang="en-US" dirty="0"/>
              <a:t>Ongoing monitoring</a:t>
            </a:r>
          </a:p>
        </p:txBody>
      </p:sp>
      <p:pic>
        <p:nvPicPr>
          <p:cNvPr id="7" name="Content Placeholder 6">
            <a:extLst>
              <a:ext uri="{FF2B5EF4-FFF2-40B4-BE49-F238E27FC236}">
                <a16:creationId xmlns:a16="http://schemas.microsoft.com/office/drawing/2014/main" id="{C333FF4B-FE83-9640-AEE6-408828DF1267}"/>
              </a:ext>
            </a:extLst>
          </p:cNvPr>
          <p:cNvPicPr>
            <a:picLocks noGrp="1" noChangeAspect="1"/>
          </p:cNvPicPr>
          <p:nvPr>
            <p:ph idx="1"/>
          </p:nvPr>
        </p:nvPicPr>
        <p:blipFill rotWithShape="1">
          <a:blip r:embed="rId2" cstate="hqprint">
            <a:extLst>
              <a:ext uri="{28A0092B-C50C-407E-A947-70E740481C1C}">
                <a14:useLocalDpi xmlns:a14="http://schemas.microsoft.com/office/drawing/2010/main"/>
              </a:ext>
            </a:extLst>
          </a:blip>
          <a:srcRect/>
          <a:stretch/>
        </p:blipFill>
        <p:spPr>
          <a:xfrm>
            <a:off x="158499" y="2097765"/>
            <a:ext cx="3958678" cy="3461793"/>
          </a:xfrm>
        </p:spPr>
      </p:pic>
      <p:pic>
        <p:nvPicPr>
          <p:cNvPr id="4" name="Picture 3">
            <a:extLst>
              <a:ext uri="{FF2B5EF4-FFF2-40B4-BE49-F238E27FC236}">
                <a16:creationId xmlns:a16="http://schemas.microsoft.com/office/drawing/2014/main" id="{DD44734B-CC02-274F-B460-59F397E0151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85369" y="1147785"/>
            <a:ext cx="4800131" cy="2367727"/>
          </a:xfrm>
          <a:prstGeom prst="rect">
            <a:avLst/>
          </a:prstGeom>
          <a:ln w="25400">
            <a:solidFill>
              <a:schemeClr val="accent4"/>
            </a:solidFill>
          </a:ln>
          <a:effectLst/>
        </p:spPr>
      </p:pic>
      <p:pic>
        <p:nvPicPr>
          <p:cNvPr id="5" name="Picture 4">
            <a:extLst>
              <a:ext uri="{FF2B5EF4-FFF2-40B4-BE49-F238E27FC236}">
                <a16:creationId xmlns:a16="http://schemas.microsoft.com/office/drawing/2014/main" id="{9995C130-EC98-DD4A-BC74-EC0D0757FB9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185370" y="3525224"/>
            <a:ext cx="4800131" cy="2367726"/>
          </a:xfrm>
          <a:prstGeom prst="rect">
            <a:avLst/>
          </a:prstGeom>
          <a:ln w="25400">
            <a:solidFill>
              <a:schemeClr val="accent4"/>
            </a:solidFill>
          </a:ln>
          <a:effectLst/>
        </p:spPr>
      </p:pic>
      <p:sp>
        <p:nvSpPr>
          <p:cNvPr id="8" name="Content Placeholder 2">
            <a:extLst>
              <a:ext uri="{FF2B5EF4-FFF2-40B4-BE49-F238E27FC236}">
                <a16:creationId xmlns:a16="http://schemas.microsoft.com/office/drawing/2014/main" id="{B2CA13F1-B2FF-A74F-8AFB-6E2CE0222A77}"/>
              </a:ext>
            </a:extLst>
          </p:cNvPr>
          <p:cNvSpPr txBox="1">
            <a:spLocks/>
          </p:cNvSpPr>
          <p:nvPr/>
        </p:nvSpPr>
        <p:spPr>
          <a:xfrm>
            <a:off x="457200" y="965222"/>
            <a:ext cx="3212839" cy="206466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200" kern="1200">
                <a:solidFill>
                  <a:srgbClr val="2D637F"/>
                </a:solidFill>
                <a:latin typeface="Lucida Grande"/>
                <a:ea typeface="+mn-ea"/>
                <a:cs typeface="Lucida Grande"/>
              </a:defRPr>
            </a:lvl1pPr>
            <a:lvl2pPr marL="742950" indent="-285750" algn="l" defTabSz="457200" rtl="0" eaLnBrk="1" latinLnBrk="0" hangingPunct="1">
              <a:spcBef>
                <a:spcPct val="20000"/>
              </a:spcBef>
              <a:buFont typeface="Arial"/>
              <a:buChar char="–"/>
              <a:defRPr sz="2000" kern="1200">
                <a:solidFill>
                  <a:srgbClr val="2D637F"/>
                </a:solidFill>
                <a:latin typeface="Lucida Grande"/>
                <a:ea typeface="+mn-ea"/>
                <a:cs typeface="Lucida Grande"/>
              </a:defRPr>
            </a:lvl2pPr>
            <a:lvl3pPr marL="1143000" indent="-228600" algn="l" defTabSz="457200" rtl="0" eaLnBrk="1" latinLnBrk="0" hangingPunct="1">
              <a:spcBef>
                <a:spcPct val="20000"/>
              </a:spcBef>
              <a:buFont typeface="Arial"/>
              <a:buChar char="•"/>
              <a:defRPr sz="1800" kern="1200">
                <a:solidFill>
                  <a:srgbClr val="2D637F"/>
                </a:solidFill>
                <a:latin typeface="Lucida Grande"/>
                <a:ea typeface="+mn-ea"/>
                <a:cs typeface="Lucida Grande"/>
              </a:defRPr>
            </a:lvl3pPr>
            <a:lvl4pPr marL="1600200" indent="-228600" algn="l" defTabSz="457200" rtl="0" eaLnBrk="1" latinLnBrk="0" hangingPunct="1">
              <a:spcBef>
                <a:spcPct val="20000"/>
              </a:spcBef>
              <a:buFont typeface="Arial"/>
              <a:buChar char="–"/>
              <a:defRPr sz="1600" kern="1200">
                <a:solidFill>
                  <a:srgbClr val="2D637F"/>
                </a:solidFill>
                <a:latin typeface="Lucida Grande"/>
                <a:ea typeface="+mn-ea"/>
                <a:cs typeface="Lucida Grande"/>
              </a:defRPr>
            </a:lvl4pPr>
            <a:lvl5pPr marL="2057400" indent="-228600" algn="l" defTabSz="457200" rtl="0" eaLnBrk="1" latinLnBrk="0" hangingPunct="1">
              <a:spcBef>
                <a:spcPct val="20000"/>
              </a:spcBef>
              <a:buFont typeface="Arial"/>
              <a:buChar char="»"/>
              <a:defRPr sz="1400" kern="1200">
                <a:solidFill>
                  <a:srgbClr val="2D637F"/>
                </a:solidFill>
                <a:latin typeface="Lucida Grande"/>
                <a:ea typeface="+mn-ea"/>
                <a:cs typeface="Lucida Gran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Air particulate and biological sample measurements</a:t>
            </a:r>
          </a:p>
        </p:txBody>
      </p:sp>
    </p:spTree>
    <p:extLst>
      <p:ext uri="{BB962C8B-B14F-4D97-AF65-F5344CB8AC3E}">
        <p14:creationId xmlns:p14="http://schemas.microsoft.com/office/powerpoint/2010/main" val="578336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3AD30-3DD2-804F-83C7-CD6E0DF64FD8}"/>
              </a:ext>
            </a:extLst>
          </p:cNvPr>
          <p:cNvSpPr>
            <a:spLocks noGrp="1"/>
          </p:cNvSpPr>
          <p:nvPr>
            <p:ph type="title"/>
          </p:nvPr>
        </p:nvSpPr>
        <p:spPr>
          <a:xfrm>
            <a:off x="457200" y="-2568"/>
            <a:ext cx="7766050" cy="1150353"/>
          </a:xfrm>
        </p:spPr>
        <p:txBody>
          <a:bodyPr/>
          <a:lstStyle/>
          <a:p>
            <a:r>
              <a:rPr lang="en-US" dirty="0"/>
              <a:t>Reaching the next generation</a:t>
            </a:r>
          </a:p>
        </p:txBody>
      </p:sp>
      <p:sp>
        <p:nvSpPr>
          <p:cNvPr id="3" name="Content Placeholder 2">
            <a:extLst>
              <a:ext uri="{FF2B5EF4-FFF2-40B4-BE49-F238E27FC236}">
                <a16:creationId xmlns:a16="http://schemas.microsoft.com/office/drawing/2014/main" id="{00958547-059A-144E-8341-7FCDF7D74AA9}"/>
              </a:ext>
            </a:extLst>
          </p:cNvPr>
          <p:cNvSpPr>
            <a:spLocks noGrp="1"/>
          </p:cNvSpPr>
          <p:nvPr>
            <p:ph idx="1"/>
          </p:nvPr>
        </p:nvSpPr>
        <p:spPr>
          <a:xfrm>
            <a:off x="457200" y="1188967"/>
            <a:ext cx="7740650" cy="2064669"/>
          </a:xfrm>
        </p:spPr>
        <p:txBody>
          <a:bodyPr/>
          <a:lstStyle/>
          <a:p>
            <a:r>
              <a:rPr lang="en" dirty="0"/>
              <a:t>Expanding RadWatch to engage </a:t>
            </a:r>
            <a:r>
              <a:rPr lang="en-US" dirty="0"/>
              <a:t>students</a:t>
            </a:r>
            <a:r>
              <a:rPr lang="en" dirty="0"/>
              <a:t> directly and encourage critical thinking about </a:t>
            </a:r>
            <a:r>
              <a:rPr lang="en" dirty="0" err="1"/>
              <a:t>radioactivit</a:t>
            </a:r>
            <a:r>
              <a:rPr lang="en-US" dirty="0"/>
              <a:t>y</a:t>
            </a:r>
            <a:r>
              <a:rPr lang="en" dirty="0"/>
              <a:t> in the world around us.</a:t>
            </a:r>
          </a:p>
        </p:txBody>
      </p:sp>
      <p:pic>
        <p:nvPicPr>
          <p:cNvPr id="4" name="Picture 3">
            <a:extLst>
              <a:ext uri="{FF2B5EF4-FFF2-40B4-BE49-F238E27FC236}">
                <a16:creationId xmlns:a16="http://schemas.microsoft.com/office/drawing/2014/main" id="{F468DA6F-A434-4644-83AC-372E09D6DDB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10590" y="2546978"/>
            <a:ext cx="6264101" cy="3984401"/>
          </a:xfrm>
          <a:prstGeom prst="rect">
            <a:avLst/>
          </a:prstGeom>
          <a:ln w="25400">
            <a:solidFill>
              <a:schemeClr val="tx2"/>
            </a:solidFill>
          </a:ln>
          <a:effectLst/>
        </p:spPr>
      </p:pic>
    </p:spTree>
    <p:extLst>
      <p:ext uri="{BB962C8B-B14F-4D97-AF65-F5344CB8AC3E}">
        <p14:creationId xmlns:p14="http://schemas.microsoft.com/office/powerpoint/2010/main" val="26199281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B1D71-8BA3-9B49-884A-18588AB67E8F}"/>
              </a:ext>
            </a:extLst>
          </p:cNvPr>
          <p:cNvSpPr>
            <a:spLocks noGrp="1"/>
          </p:cNvSpPr>
          <p:nvPr>
            <p:ph type="title"/>
          </p:nvPr>
        </p:nvSpPr>
        <p:spPr>
          <a:xfrm>
            <a:off x="457200" y="-2568"/>
            <a:ext cx="7766050" cy="1150353"/>
          </a:xfrm>
        </p:spPr>
        <p:txBody>
          <a:bodyPr/>
          <a:lstStyle/>
          <a:p>
            <a:r>
              <a:rPr lang="en-US" dirty="0"/>
              <a:t>The DoseNet project</a:t>
            </a:r>
          </a:p>
        </p:txBody>
      </p:sp>
      <p:sp>
        <p:nvSpPr>
          <p:cNvPr id="3" name="Content Placeholder 2">
            <a:extLst>
              <a:ext uri="{FF2B5EF4-FFF2-40B4-BE49-F238E27FC236}">
                <a16:creationId xmlns:a16="http://schemas.microsoft.com/office/drawing/2014/main" id="{0877857A-D199-E04B-B8E3-065D06CA5826}"/>
              </a:ext>
            </a:extLst>
          </p:cNvPr>
          <p:cNvSpPr>
            <a:spLocks noGrp="1"/>
          </p:cNvSpPr>
          <p:nvPr>
            <p:ph idx="1"/>
          </p:nvPr>
        </p:nvSpPr>
        <p:spPr>
          <a:xfrm>
            <a:off x="482600" y="1040876"/>
            <a:ext cx="7740650" cy="2064669"/>
          </a:xfrm>
        </p:spPr>
        <p:txBody>
          <a:bodyPr/>
          <a:lstStyle/>
          <a:p>
            <a:r>
              <a:rPr lang="en-US" dirty="0"/>
              <a:t>Establish a network of reliable and affordable radiation and environmental sensors providing clear and accessible measurements.</a:t>
            </a:r>
          </a:p>
        </p:txBody>
      </p:sp>
      <p:pic>
        <p:nvPicPr>
          <p:cNvPr id="7" name="Picture 6" descr="A close up of a map&#10;&#10;Description automatically generated">
            <a:extLst>
              <a:ext uri="{FF2B5EF4-FFF2-40B4-BE49-F238E27FC236}">
                <a16:creationId xmlns:a16="http://schemas.microsoft.com/office/drawing/2014/main" id="{7C561740-25E0-484D-AE03-F23F4F32AF2E}"/>
              </a:ext>
            </a:extLst>
          </p:cNvPr>
          <p:cNvPicPr>
            <a:picLocks noChangeAspect="1"/>
          </p:cNvPicPr>
          <p:nvPr/>
        </p:nvPicPr>
        <p:blipFill>
          <a:blip r:embed="rId2"/>
          <a:stretch>
            <a:fillRect/>
          </a:stretch>
        </p:blipFill>
        <p:spPr>
          <a:xfrm>
            <a:off x="3516214" y="2191229"/>
            <a:ext cx="5329717" cy="3583256"/>
          </a:xfrm>
          <a:prstGeom prst="rect">
            <a:avLst/>
          </a:prstGeom>
        </p:spPr>
      </p:pic>
      <p:pic>
        <p:nvPicPr>
          <p:cNvPr id="9" name="Picture 8" descr="A picture containing indoor, room, table, white&#10;&#10;Description automatically generated">
            <a:extLst>
              <a:ext uri="{FF2B5EF4-FFF2-40B4-BE49-F238E27FC236}">
                <a16:creationId xmlns:a16="http://schemas.microsoft.com/office/drawing/2014/main" id="{0F7CC07A-18FC-774E-8923-8ED7FD75211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62697" y="2369977"/>
            <a:ext cx="2749463" cy="1471135"/>
          </a:xfrm>
          <a:prstGeom prst="rect">
            <a:avLst/>
          </a:prstGeom>
        </p:spPr>
      </p:pic>
      <p:pic>
        <p:nvPicPr>
          <p:cNvPr id="10" name="Picture 9">
            <a:extLst>
              <a:ext uri="{FF2B5EF4-FFF2-40B4-BE49-F238E27FC236}">
                <a16:creationId xmlns:a16="http://schemas.microsoft.com/office/drawing/2014/main" id="{9D9A0B93-4626-7E49-9ACD-BB571061201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03547" y="4002035"/>
            <a:ext cx="2867762" cy="1374284"/>
          </a:xfrm>
          <a:prstGeom prst="rect">
            <a:avLst/>
          </a:prstGeom>
          <a:effectLst/>
        </p:spPr>
      </p:pic>
    </p:spTree>
    <p:extLst>
      <p:ext uri="{BB962C8B-B14F-4D97-AF65-F5344CB8AC3E}">
        <p14:creationId xmlns:p14="http://schemas.microsoft.com/office/powerpoint/2010/main" val="2523908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D8B2F-E657-A64F-B0B1-17DBD238F7BA}"/>
              </a:ext>
            </a:extLst>
          </p:cNvPr>
          <p:cNvSpPr>
            <a:spLocks noGrp="1"/>
          </p:cNvSpPr>
          <p:nvPr>
            <p:ph type="title"/>
          </p:nvPr>
        </p:nvSpPr>
        <p:spPr>
          <a:xfrm>
            <a:off x="457200" y="-2568"/>
            <a:ext cx="7766050" cy="1150353"/>
          </a:xfrm>
        </p:spPr>
        <p:txBody>
          <a:bodyPr/>
          <a:lstStyle/>
          <a:p>
            <a:r>
              <a:rPr lang="en-US" dirty="0"/>
              <a:t>How does it work</a:t>
            </a:r>
          </a:p>
        </p:txBody>
      </p:sp>
      <p:pic>
        <p:nvPicPr>
          <p:cNvPr id="5" name="Content Placeholder 4" descr="A desk with various items&#10;&#10;Description automatically generated">
            <a:extLst>
              <a:ext uri="{FF2B5EF4-FFF2-40B4-BE49-F238E27FC236}">
                <a16:creationId xmlns:a16="http://schemas.microsoft.com/office/drawing/2014/main" id="{17212D41-F937-894D-BC53-80E29888C026}"/>
              </a:ext>
            </a:extLst>
          </p:cNvPr>
          <p:cNvPicPr>
            <a:picLocks noGrp="1" noChangeAspect="1"/>
          </p:cNvPicPr>
          <p:nvPr>
            <p:ph idx="1"/>
          </p:nvPr>
        </p:nvPicPr>
        <p:blipFill rotWithShape="1">
          <a:blip r:embed="rId2" cstate="hqprint">
            <a:extLst>
              <a:ext uri="{28A0092B-C50C-407E-A947-70E740481C1C}">
                <a14:useLocalDpi xmlns:a14="http://schemas.microsoft.com/office/drawing/2010/main"/>
              </a:ext>
            </a:extLst>
          </a:blip>
          <a:srcRect/>
          <a:stretch/>
        </p:blipFill>
        <p:spPr>
          <a:xfrm>
            <a:off x="849242" y="3558762"/>
            <a:ext cx="1768534" cy="2045040"/>
          </a:xfrm>
        </p:spPr>
      </p:pic>
      <p:pic>
        <p:nvPicPr>
          <p:cNvPr id="6" name="Picture 5">
            <a:extLst>
              <a:ext uri="{FF2B5EF4-FFF2-40B4-BE49-F238E27FC236}">
                <a16:creationId xmlns:a16="http://schemas.microsoft.com/office/drawing/2014/main" id="{4D3B524B-4481-F944-85E7-B0F2A39A821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16200000">
            <a:off x="2438439" y="3890806"/>
            <a:ext cx="2045040" cy="1380952"/>
          </a:xfrm>
          <a:prstGeom prst="rect">
            <a:avLst/>
          </a:prstGeom>
          <a:effectLst/>
        </p:spPr>
      </p:pic>
      <p:sp>
        <p:nvSpPr>
          <p:cNvPr id="7" name="Rectangle 6">
            <a:extLst>
              <a:ext uri="{FF2B5EF4-FFF2-40B4-BE49-F238E27FC236}">
                <a16:creationId xmlns:a16="http://schemas.microsoft.com/office/drawing/2014/main" id="{5BB0C165-D4A1-1A42-8425-73E355445B45}"/>
              </a:ext>
            </a:extLst>
          </p:cNvPr>
          <p:cNvSpPr/>
          <p:nvPr/>
        </p:nvSpPr>
        <p:spPr>
          <a:xfrm>
            <a:off x="437511" y="2635432"/>
            <a:ext cx="4360530" cy="923330"/>
          </a:xfrm>
          <a:prstGeom prst="rect">
            <a:avLst/>
          </a:prstGeom>
        </p:spPr>
        <p:txBody>
          <a:bodyPr wrap="square">
            <a:spAutoFit/>
          </a:bodyPr>
          <a:lstStyle/>
          <a:p>
            <a:pPr algn="ctr"/>
            <a:r>
              <a:rPr lang="en-US" sz="1800" b="1" dirty="0" err="1">
                <a:solidFill>
                  <a:srgbClr val="1F497D"/>
                </a:solidFill>
              </a:rPr>
              <a:t>RadiationWatch</a:t>
            </a:r>
            <a:r>
              <a:rPr lang="en-US" sz="1800" b="1" dirty="0">
                <a:solidFill>
                  <a:srgbClr val="1F497D"/>
                </a:solidFill>
              </a:rPr>
              <a:t> sensor </a:t>
            </a:r>
            <a:r>
              <a:rPr lang="en-US" sz="1800" dirty="0">
                <a:solidFill>
                  <a:srgbClr val="1F497D"/>
                </a:solidFill>
              </a:rPr>
              <a:t>(</a:t>
            </a:r>
            <a:r>
              <a:rPr lang="en-US" sz="1800" dirty="0" err="1">
                <a:solidFill>
                  <a:srgbClr val="1F497D"/>
                </a:solidFill>
              </a:rPr>
              <a:t>radiationwatch.org</a:t>
            </a:r>
            <a:r>
              <a:rPr lang="en-US" sz="1800" dirty="0">
                <a:solidFill>
                  <a:srgbClr val="1F497D"/>
                </a:solidFill>
              </a:rPr>
              <a:t>)</a:t>
            </a:r>
          </a:p>
          <a:p>
            <a:pPr algn="ctr"/>
            <a:r>
              <a:rPr lang="en-US" sz="1800" b="1" dirty="0">
                <a:solidFill>
                  <a:srgbClr val="1F497D"/>
                </a:solidFill>
              </a:rPr>
              <a:t> + </a:t>
            </a:r>
            <a:r>
              <a:rPr lang="en-US" sz="1800" b="1" dirty="0" err="1">
                <a:solidFill>
                  <a:srgbClr val="1F497D"/>
                </a:solidFill>
              </a:rPr>
              <a:t>Raspberrypi</a:t>
            </a:r>
            <a:endParaRPr lang="en-US" b="1" dirty="0">
              <a:solidFill>
                <a:srgbClr val="1F497D"/>
              </a:solidFill>
            </a:endParaRPr>
          </a:p>
          <a:p>
            <a:pPr algn="ctr"/>
            <a:r>
              <a:rPr lang="en-US" sz="1800" b="1" dirty="0">
                <a:solidFill>
                  <a:srgbClr val="1F497D"/>
                </a:solidFill>
              </a:rPr>
              <a:t>+ environmental sensors</a:t>
            </a:r>
            <a:endParaRPr lang="en-US" sz="1800" dirty="0">
              <a:solidFill>
                <a:srgbClr val="1F497D"/>
              </a:solidFill>
            </a:endParaRPr>
          </a:p>
        </p:txBody>
      </p:sp>
      <p:cxnSp>
        <p:nvCxnSpPr>
          <p:cNvPr id="8" name="Straight Arrow Connector 7">
            <a:extLst>
              <a:ext uri="{FF2B5EF4-FFF2-40B4-BE49-F238E27FC236}">
                <a16:creationId xmlns:a16="http://schemas.microsoft.com/office/drawing/2014/main" id="{ABBB2C0F-301F-644D-AB04-4609C8146224}"/>
              </a:ext>
            </a:extLst>
          </p:cNvPr>
          <p:cNvCxnSpPr>
            <a:cxnSpLocks/>
          </p:cNvCxnSpPr>
          <p:nvPr/>
        </p:nvCxnSpPr>
        <p:spPr>
          <a:xfrm flipV="1">
            <a:off x="849242" y="1342976"/>
            <a:ext cx="898595" cy="1292456"/>
          </a:xfrm>
          <a:prstGeom prst="straightConnector1">
            <a:avLst/>
          </a:prstGeom>
          <a:ln w="101600" cap="flat">
            <a:solidFill>
              <a:schemeClr val="tx2"/>
            </a:solidFill>
            <a:tailEnd type="stealth"/>
          </a:ln>
          <a:effectLst/>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FADA80A-8ECF-3747-ACC0-D0D8DA87956B}"/>
              </a:ext>
            </a:extLst>
          </p:cNvPr>
          <p:cNvSpPr/>
          <p:nvPr/>
        </p:nvSpPr>
        <p:spPr>
          <a:xfrm>
            <a:off x="1840410" y="942939"/>
            <a:ext cx="2311026" cy="923330"/>
          </a:xfrm>
          <a:prstGeom prst="rect">
            <a:avLst/>
          </a:prstGeom>
          <a:ln w="19050">
            <a:solidFill>
              <a:srgbClr val="FF0000"/>
            </a:solidFill>
          </a:ln>
        </p:spPr>
        <p:txBody>
          <a:bodyPr wrap="square">
            <a:spAutoFit/>
          </a:bodyPr>
          <a:lstStyle/>
          <a:p>
            <a:pPr algn="ctr"/>
            <a:r>
              <a:rPr lang="en-US" sz="1800" b="1" dirty="0">
                <a:solidFill>
                  <a:srgbClr val="1F497D"/>
                </a:solidFill>
              </a:rPr>
              <a:t>Data server</a:t>
            </a:r>
            <a:endParaRPr lang="en-US" sz="1800" dirty="0">
              <a:solidFill>
                <a:srgbClr val="1F497D"/>
              </a:solidFill>
            </a:endParaRPr>
          </a:p>
          <a:p>
            <a:pPr algn="ctr"/>
            <a:r>
              <a:rPr lang="en-US" sz="1800" dirty="0">
                <a:solidFill>
                  <a:srgbClr val="1F497D"/>
                </a:solidFill>
              </a:rPr>
              <a:t>(UCB/LBNL)</a:t>
            </a:r>
          </a:p>
          <a:p>
            <a:pPr algn="ctr"/>
            <a:r>
              <a:rPr lang="en-US" dirty="0">
                <a:solidFill>
                  <a:srgbClr val="1F497D"/>
                </a:solidFill>
              </a:rPr>
              <a:t>Currently using MySQL</a:t>
            </a:r>
            <a:endParaRPr lang="en-US" sz="1800" dirty="0">
              <a:solidFill>
                <a:srgbClr val="1F497D"/>
              </a:solidFill>
            </a:endParaRPr>
          </a:p>
        </p:txBody>
      </p:sp>
      <p:sp>
        <p:nvSpPr>
          <p:cNvPr id="10" name="Rectangle 9">
            <a:extLst>
              <a:ext uri="{FF2B5EF4-FFF2-40B4-BE49-F238E27FC236}">
                <a16:creationId xmlns:a16="http://schemas.microsoft.com/office/drawing/2014/main" id="{90AB2F4E-9731-2F49-8025-C7317BEF4F8C}"/>
              </a:ext>
            </a:extLst>
          </p:cNvPr>
          <p:cNvSpPr/>
          <p:nvPr/>
        </p:nvSpPr>
        <p:spPr>
          <a:xfrm>
            <a:off x="5545333" y="1028283"/>
            <a:ext cx="3461491" cy="646331"/>
          </a:xfrm>
          <a:prstGeom prst="rect">
            <a:avLst/>
          </a:prstGeom>
        </p:spPr>
        <p:txBody>
          <a:bodyPr wrap="square">
            <a:spAutoFit/>
          </a:bodyPr>
          <a:lstStyle/>
          <a:p>
            <a:pPr algn="ctr"/>
            <a:r>
              <a:rPr lang="en-US" sz="1800" b="1" dirty="0" err="1">
                <a:solidFill>
                  <a:srgbClr val="1F497D"/>
                </a:solidFill>
              </a:rPr>
              <a:t>RadWatch</a:t>
            </a:r>
            <a:r>
              <a:rPr lang="en-US" sz="1800" b="1" dirty="0">
                <a:solidFill>
                  <a:srgbClr val="1F497D"/>
                </a:solidFill>
              </a:rPr>
              <a:t> Web Server</a:t>
            </a:r>
            <a:endParaRPr lang="en-US" sz="1800" dirty="0">
              <a:solidFill>
                <a:srgbClr val="1F497D"/>
              </a:solidFill>
            </a:endParaRPr>
          </a:p>
          <a:p>
            <a:pPr algn="ctr"/>
            <a:r>
              <a:rPr lang="en-US" sz="1800" dirty="0">
                <a:solidFill>
                  <a:srgbClr val="1F497D"/>
                </a:solidFill>
              </a:rPr>
              <a:t>(https://</a:t>
            </a:r>
            <a:r>
              <a:rPr lang="en-US" sz="1800" dirty="0" err="1">
                <a:solidFill>
                  <a:srgbClr val="1F497D"/>
                </a:solidFill>
              </a:rPr>
              <a:t>radwatch.berkeley.edu</a:t>
            </a:r>
            <a:r>
              <a:rPr lang="en-US" sz="1800" dirty="0">
                <a:solidFill>
                  <a:srgbClr val="1F497D"/>
                </a:solidFill>
              </a:rPr>
              <a:t>/)</a:t>
            </a:r>
          </a:p>
        </p:txBody>
      </p:sp>
      <p:cxnSp>
        <p:nvCxnSpPr>
          <p:cNvPr id="11" name="Straight Arrow Connector 10">
            <a:extLst>
              <a:ext uri="{FF2B5EF4-FFF2-40B4-BE49-F238E27FC236}">
                <a16:creationId xmlns:a16="http://schemas.microsoft.com/office/drawing/2014/main" id="{EFE44E5D-D3FC-C344-A619-79E4A6090661}"/>
              </a:ext>
            </a:extLst>
          </p:cNvPr>
          <p:cNvCxnSpPr/>
          <p:nvPr/>
        </p:nvCxnSpPr>
        <p:spPr>
          <a:xfrm>
            <a:off x="4250074" y="1237156"/>
            <a:ext cx="1525080" cy="0"/>
          </a:xfrm>
          <a:prstGeom prst="straightConnector1">
            <a:avLst/>
          </a:prstGeom>
          <a:ln w="101600" cap="flat">
            <a:solidFill>
              <a:schemeClr val="tx2"/>
            </a:solidFill>
            <a:tailEnd type="stealth"/>
          </a:ln>
          <a:effectLst/>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17747C94-2B7C-D848-80CA-257DE51DDAEB}"/>
              </a:ext>
            </a:extLst>
          </p:cNvPr>
          <p:cNvSpPr/>
          <p:nvPr/>
        </p:nvSpPr>
        <p:spPr>
          <a:xfrm>
            <a:off x="5083997" y="5373458"/>
            <a:ext cx="3895595" cy="646331"/>
          </a:xfrm>
          <a:prstGeom prst="rect">
            <a:avLst/>
          </a:prstGeom>
        </p:spPr>
        <p:txBody>
          <a:bodyPr wrap="square">
            <a:spAutoFit/>
          </a:bodyPr>
          <a:lstStyle/>
          <a:p>
            <a:pPr marL="285750" indent="-285750" fontAlgn="base">
              <a:spcAft>
                <a:spcPts val="1000"/>
              </a:spcAft>
              <a:buFont typeface="Wingdings" charset="2"/>
              <a:buChar char="§"/>
            </a:pPr>
            <a:r>
              <a:rPr lang="en-US" dirty="0">
                <a:solidFill>
                  <a:srgbClr val="000000"/>
                </a:solidFill>
                <a:latin typeface="Cambria" charset="0"/>
              </a:rPr>
              <a:t>All related software is open-source and available through GitHub</a:t>
            </a:r>
          </a:p>
        </p:txBody>
      </p:sp>
      <p:pic>
        <p:nvPicPr>
          <p:cNvPr id="13" name="Picture 12">
            <a:extLst>
              <a:ext uri="{FF2B5EF4-FFF2-40B4-BE49-F238E27FC236}">
                <a16:creationId xmlns:a16="http://schemas.microsoft.com/office/drawing/2014/main" id="{114EAE56-8D85-7045-B736-AFB46A8FFBD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992566" y="2573837"/>
            <a:ext cx="4078458" cy="2805988"/>
          </a:xfrm>
          <a:prstGeom prst="rect">
            <a:avLst/>
          </a:prstGeom>
          <a:effectLst/>
        </p:spPr>
      </p:pic>
      <p:sp>
        <p:nvSpPr>
          <p:cNvPr id="14" name="Rectangle 13">
            <a:extLst>
              <a:ext uri="{FF2B5EF4-FFF2-40B4-BE49-F238E27FC236}">
                <a16:creationId xmlns:a16="http://schemas.microsoft.com/office/drawing/2014/main" id="{A1C60336-4800-2046-8073-5ACB9CE7374C}"/>
              </a:ext>
            </a:extLst>
          </p:cNvPr>
          <p:cNvSpPr/>
          <p:nvPr/>
        </p:nvSpPr>
        <p:spPr>
          <a:xfrm>
            <a:off x="5430980" y="1748566"/>
            <a:ext cx="3640043" cy="800219"/>
          </a:xfrm>
          <a:prstGeom prst="rect">
            <a:avLst/>
          </a:prstGeom>
        </p:spPr>
        <p:txBody>
          <a:bodyPr wrap="square">
            <a:spAutoFit/>
          </a:bodyPr>
          <a:lstStyle/>
          <a:p>
            <a:pPr marL="285750" indent="-285750" fontAlgn="base">
              <a:buFont typeface="Wingdings" charset="2"/>
              <a:buChar char="§"/>
            </a:pPr>
            <a:r>
              <a:rPr lang="en-US" dirty="0">
                <a:solidFill>
                  <a:srgbClr val="000000"/>
                </a:solidFill>
                <a:latin typeface="Cambria" charset="0"/>
              </a:rPr>
              <a:t>Data linked through </a:t>
            </a:r>
            <a:r>
              <a:rPr lang="en-US" dirty="0" err="1">
                <a:solidFill>
                  <a:srgbClr val="000000"/>
                </a:solidFill>
                <a:latin typeface="Cambria" charset="0"/>
              </a:rPr>
              <a:t>RadWatch</a:t>
            </a:r>
            <a:r>
              <a:rPr lang="en-US" dirty="0">
                <a:solidFill>
                  <a:srgbClr val="000000"/>
                </a:solidFill>
                <a:latin typeface="Cambria" charset="0"/>
              </a:rPr>
              <a:t>: </a:t>
            </a:r>
          </a:p>
          <a:p>
            <a:pPr marL="742950" lvl="1" indent="-285750" fontAlgn="base">
              <a:buFont typeface="Wingdings" charset="2"/>
              <a:buChar char="§"/>
            </a:pPr>
            <a:r>
              <a:rPr lang="en-US" sz="1400" dirty="0">
                <a:solidFill>
                  <a:srgbClr val="000000"/>
                </a:solidFill>
                <a:latin typeface="Cambria" charset="0"/>
              </a:rPr>
              <a:t>open to public</a:t>
            </a:r>
          </a:p>
          <a:p>
            <a:pPr marL="742950" lvl="1" indent="-285750" fontAlgn="base">
              <a:spcAft>
                <a:spcPts val="1000"/>
              </a:spcAft>
              <a:buFont typeface="Wingdings" charset="2"/>
              <a:buChar char="§"/>
            </a:pPr>
            <a:r>
              <a:rPr lang="en-US" sz="1400" dirty="0">
                <a:solidFill>
                  <a:srgbClr val="000000"/>
                </a:solidFill>
                <a:latin typeface="Cambria" charset="0"/>
              </a:rPr>
              <a:t>interactive map</a:t>
            </a:r>
          </a:p>
        </p:txBody>
      </p:sp>
      <p:sp>
        <p:nvSpPr>
          <p:cNvPr id="15" name="Rectangle 14">
            <a:extLst>
              <a:ext uri="{FF2B5EF4-FFF2-40B4-BE49-F238E27FC236}">
                <a16:creationId xmlns:a16="http://schemas.microsoft.com/office/drawing/2014/main" id="{559DAADF-F157-BF45-A6C8-549AC630E876}"/>
              </a:ext>
            </a:extLst>
          </p:cNvPr>
          <p:cNvSpPr/>
          <p:nvPr/>
        </p:nvSpPr>
        <p:spPr>
          <a:xfrm>
            <a:off x="1747837" y="1937864"/>
            <a:ext cx="3337302" cy="646331"/>
          </a:xfrm>
          <a:prstGeom prst="rect">
            <a:avLst/>
          </a:prstGeom>
        </p:spPr>
        <p:txBody>
          <a:bodyPr wrap="square">
            <a:spAutoFit/>
          </a:bodyPr>
          <a:lstStyle/>
          <a:p>
            <a:pPr fontAlgn="base">
              <a:spcAft>
                <a:spcPts val="1000"/>
              </a:spcAft>
            </a:pPr>
            <a:r>
              <a:rPr lang="en-US" dirty="0">
                <a:solidFill>
                  <a:srgbClr val="000000"/>
                </a:solidFill>
                <a:latin typeface="Cambria" charset="0"/>
              </a:rPr>
              <a:t>Raw data stored on our server and uploaded to the web server</a:t>
            </a:r>
          </a:p>
        </p:txBody>
      </p:sp>
    </p:spTree>
    <p:extLst>
      <p:ext uri="{BB962C8B-B14F-4D97-AF65-F5344CB8AC3E}">
        <p14:creationId xmlns:p14="http://schemas.microsoft.com/office/powerpoint/2010/main" val="3905356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BF0A2-76BF-F141-BDA2-48F9A00DE9D7}"/>
              </a:ext>
            </a:extLst>
          </p:cNvPr>
          <p:cNvSpPr>
            <a:spLocks noGrp="1"/>
          </p:cNvSpPr>
          <p:nvPr>
            <p:ph type="title"/>
          </p:nvPr>
        </p:nvSpPr>
        <p:spPr>
          <a:xfrm>
            <a:off x="457200" y="-15094"/>
            <a:ext cx="7766050" cy="1150353"/>
          </a:xfrm>
        </p:spPr>
        <p:txBody>
          <a:bodyPr/>
          <a:lstStyle/>
          <a:p>
            <a:r>
              <a:rPr lang="en-US" dirty="0"/>
              <a:t>Website interface</a:t>
            </a:r>
          </a:p>
        </p:txBody>
      </p:sp>
      <p:sp>
        <p:nvSpPr>
          <p:cNvPr id="4" name="Rectangle 3">
            <a:extLst>
              <a:ext uri="{FF2B5EF4-FFF2-40B4-BE49-F238E27FC236}">
                <a16:creationId xmlns:a16="http://schemas.microsoft.com/office/drawing/2014/main" id="{8ECB423B-0AE6-8444-B509-BE40C37AF716}"/>
              </a:ext>
            </a:extLst>
          </p:cNvPr>
          <p:cNvSpPr/>
          <p:nvPr/>
        </p:nvSpPr>
        <p:spPr>
          <a:xfrm>
            <a:off x="352106" y="965994"/>
            <a:ext cx="3003630" cy="553998"/>
          </a:xfrm>
          <a:prstGeom prst="rect">
            <a:avLst/>
          </a:prstGeom>
          <a:ln w="63500">
            <a:solidFill>
              <a:srgbClr val="7030A0"/>
            </a:solidFill>
          </a:ln>
        </p:spPr>
        <p:txBody>
          <a:bodyPr wrap="square">
            <a:spAutoFit/>
          </a:bodyPr>
          <a:lstStyle/>
          <a:p>
            <a:r>
              <a:rPr lang="en-US" sz="1600" b="1" dirty="0">
                <a:solidFill>
                  <a:srgbClr val="7030A0"/>
                </a:solidFill>
              </a:rPr>
              <a:t>Time Series Dose Data</a:t>
            </a:r>
            <a:endParaRPr lang="en-US" sz="1600" dirty="0">
              <a:solidFill>
                <a:srgbClr val="7030A0"/>
              </a:solidFill>
            </a:endParaRPr>
          </a:p>
          <a:p>
            <a:pPr marL="285750" indent="-285750" fontAlgn="base">
              <a:buFont typeface="Wingdings" charset="2"/>
              <a:buChar char="Ø"/>
            </a:pPr>
            <a:r>
              <a:rPr lang="en-US" sz="1400" dirty="0">
                <a:solidFill>
                  <a:srgbClr val="7030A0"/>
                </a:solidFill>
              </a:rPr>
              <a:t>history of data from each location</a:t>
            </a:r>
            <a:endParaRPr lang="en-US" sz="1400" b="0" i="0" u="none" strike="noStrike" dirty="0">
              <a:solidFill>
                <a:srgbClr val="7030A0"/>
              </a:solidFill>
              <a:effectLst/>
            </a:endParaRPr>
          </a:p>
        </p:txBody>
      </p:sp>
      <p:sp>
        <p:nvSpPr>
          <p:cNvPr id="5" name="Rectangle 4">
            <a:extLst>
              <a:ext uri="{FF2B5EF4-FFF2-40B4-BE49-F238E27FC236}">
                <a16:creationId xmlns:a16="http://schemas.microsoft.com/office/drawing/2014/main" id="{0BB2DFE5-0111-8740-B456-BDD4759DC19A}"/>
              </a:ext>
            </a:extLst>
          </p:cNvPr>
          <p:cNvSpPr/>
          <p:nvPr/>
        </p:nvSpPr>
        <p:spPr>
          <a:xfrm>
            <a:off x="352106" y="1658888"/>
            <a:ext cx="3003630" cy="1631216"/>
          </a:xfrm>
          <a:prstGeom prst="rect">
            <a:avLst/>
          </a:prstGeom>
          <a:ln w="63500">
            <a:solidFill>
              <a:schemeClr val="tx1">
                <a:lumMod val="65000"/>
                <a:lumOff val="35000"/>
              </a:schemeClr>
            </a:solidFill>
          </a:ln>
        </p:spPr>
        <p:txBody>
          <a:bodyPr wrap="square">
            <a:spAutoFit/>
          </a:bodyPr>
          <a:lstStyle/>
          <a:p>
            <a:r>
              <a:rPr lang="en-US" sz="1600" b="1" dirty="0">
                <a:solidFill>
                  <a:srgbClr val="595959"/>
                </a:solidFill>
              </a:rPr>
              <a:t>Range of Units:</a:t>
            </a:r>
            <a:endParaRPr lang="en-US" sz="1600" dirty="0"/>
          </a:p>
          <a:p>
            <a:pPr marL="285750" indent="-285750" fontAlgn="base">
              <a:buFont typeface="Wingdings" charset="2"/>
              <a:buChar char="Ø"/>
            </a:pPr>
            <a:r>
              <a:rPr lang="en-US" sz="1400" dirty="0">
                <a:solidFill>
                  <a:srgbClr val="595959"/>
                </a:solidFill>
              </a:rPr>
              <a:t>dose rate: </a:t>
            </a:r>
            <a:r>
              <a:rPr lang="en-US" sz="1400" dirty="0" err="1">
                <a:solidFill>
                  <a:srgbClr val="595959"/>
                </a:solidFill>
              </a:rPr>
              <a:t>μSv</a:t>
            </a:r>
            <a:r>
              <a:rPr lang="en-US" sz="1400" dirty="0">
                <a:solidFill>
                  <a:srgbClr val="595959"/>
                </a:solidFill>
              </a:rPr>
              <a:t>/</a:t>
            </a:r>
            <a:r>
              <a:rPr lang="en-US" sz="1400" dirty="0" err="1">
                <a:solidFill>
                  <a:srgbClr val="595959"/>
                </a:solidFill>
              </a:rPr>
              <a:t>hr</a:t>
            </a:r>
            <a:r>
              <a:rPr lang="en-US" sz="1400" dirty="0">
                <a:solidFill>
                  <a:srgbClr val="595959"/>
                </a:solidFill>
              </a:rPr>
              <a:t>, </a:t>
            </a:r>
            <a:r>
              <a:rPr lang="en-US" sz="1400" dirty="0" err="1">
                <a:solidFill>
                  <a:srgbClr val="595959"/>
                </a:solidFill>
              </a:rPr>
              <a:t>mrem</a:t>
            </a:r>
            <a:r>
              <a:rPr lang="en-US" sz="1400" dirty="0">
                <a:solidFill>
                  <a:srgbClr val="595959"/>
                </a:solidFill>
              </a:rPr>
              <a:t>/</a:t>
            </a:r>
            <a:r>
              <a:rPr lang="en-US" sz="1400" dirty="0" err="1">
                <a:solidFill>
                  <a:srgbClr val="595959"/>
                </a:solidFill>
              </a:rPr>
              <a:t>hr</a:t>
            </a:r>
            <a:endParaRPr lang="en-US" sz="1400" dirty="0">
              <a:solidFill>
                <a:srgbClr val="595959"/>
              </a:solidFill>
            </a:endParaRPr>
          </a:p>
          <a:p>
            <a:pPr marL="285750" indent="-285750" fontAlgn="base">
              <a:buFont typeface="Wingdings" charset="2"/>
              <a:buChar char="Ø"/>
            </a:pPr>
            <a:r>
              <a:rPr lang="en-US" sz="1400" dirty="0">
                <a:solidFill>
                  <a:srgbClr val="595959"/>
                </a:solidFill>
              </a:rPr>
              <a:t>raw counts: CPM </a:t>
            </a:r>
          </a:p>
          <a:p>
            <a:pPr marL="285750" indent="-285750" fontAlgn="base">
              <a:buFont typeface="Wingdings" charset="2"/>
              <a:buChar char="Ø"/>
            </a:pPr>
            <a:r>
              <a:rPr lang="en-US" sz="1400" dirty="0">
                <a:solidFill>
                  <a:srgbClr val="595959"/>
                </a:solidFill>
              </a:rPr>
              <a:t>examples of exposure: X-rays, flight time and cigarettes</a:t>
            </a:r>
          </a:p>
          <a:p>
            <a:pPr marL="285750" indent="-285750" fontAlgn="base">
              <a:buFont typeface="Wingdings" charset="2"/>
              <a:buChar char="Ø"/>
            </a:pPr>
            <a:r>
              <a:rPr lang="en-US" sz="1400" b="0" i="0" u="none" strike="noStrike" dirty="0">
                <a:solidFill>
                  <a:srgbClr val="595959"/>
                </a:solidFill>
                <a:effectLst/>
              </a:rPr>
              <a:t>Description of the unit or source with references for more info</a:t>
            </a:r>
          </a:p>
        </p:txBody>
      </p:sp>
      <p:sp>
        <p:nvSpPr>
          <p:cNvPr id="6" name="Rectangle 5">
            <a:extLst>
              <a:ext uri="{FF2B5EF4-FFF2-40B4-BE49-F238E27FC236}">
                <a16:creationId xmlns:a16="http://schemas.microsoft.com/office/drawing/2014/main" id="{9DD577A3-0569-8442-92D0-96283BBB9277}"/>
              </a:ext>
            </a:extLst>
          </p:cNvPr>
          <p:cNvSpPr/>
          <p:nvPr/>
        </p:nvSpPr>
        <p:spPr>
          <a:xfrm>
            <a:off x="352106" y="3429000"/>
            <a:ext cx="3003630" cy="2062103"/>
          </a:xfrm>
          <a:prstGeom prst="rect">
            <a:avLst/>
          </a:prstGeom>
          <a:ln w="63500">
            <a:solidFill>
              <a:schemeClr val="accent6">
                <a:lumMod val="50000"/>
              </a:schemeClr>
            </a:solidFill>
          </a:ln>
        </p:spPr>
        <p:txBody>
          <a:bodyPr wrap="square">
            <a:spAutoFit/>
          </a:bodyPr>
          <a:lstStyle/>
          <a:p>
            <a:r>
              <a:rPr lang="en-US" sz="1600" b="1" dirty="0">
                <a:solidFill>
                  <a:schemeClr val="accent6">
                    <a:lumMod val="50000"/>
                  </a:schemeClr>
                </a:solidFill>
              </a:rPr>
              <a:t>Making sense of Dose:</a:t>
            </a:r>
            <a:endParaRPr lang="en-US" sz="1600" dirty="0">
              <a:solidFill>
                <a:schemeClr val="accent6">
                  <a:lumMod val="50000"/>
                </a:schemeClr>
              </a:solidFill>
            </a:endParaRPr>
          </a:p>
          <a:p>
            <a:pPr marL="285750" indent="-285750" fontAlgn="base">
              <a:buFont typeface="Wingdings" charset="2"/>
              <a:buChar char="Ø"/>
            </a:pPr>
            <a:r>
              <a:rPr lang="en-US" sz="1400" dirty="0">
                <a:solidFill>
                  <a:schemeClr val="accent6">
                    <a:lumMod val="50000"/>
                  </a:schemeClr>
                </a:solidFill>
              </a:rPr>
              <a:t>Key examples of dose-rates and how they very provide context for rates seen at each location</a:t>
            </a:r>
          </a:p>
          <a:p>
            <a:pPr marL="285750" indent="-285750" fontAlgn="base">
              <a:buFont typeface="Wingdings" charset="2"/>
              <a:buChar char="Ø"/>
            </a:pPr>
            <a:r>
              <a:rPr lang="en-US" sz="1400" dirty="0">
                <a:solidFill>
                  <a:schemeClr val="accent6">
                    <a:lumMod val="50000"/>
                  </a:schemeClr>
                </a:solidFill>
              </a:rPr>
              <a:t>Details of background rates and locations shown</a:t>
            </a:r>
          </a:p>
          <a:p>
            <a:pPr marL="285750" indent="-285750" fontAlgn="base">
              <a:buFont typeface="Wingdings" charset="2"/>
              <a:buChar char="Ø"/>
            </a:pPr>
            <a:r>
              <a:rPr lang="en-US" sz="1400" dirty="0">
                <a:solidFill>
                  <a:schemeClr val="accent6">
                    <a:lumMod val="50000"/>
                  </a:schemeClr>
                </a:solidFill>
              </a:rPr>
              <a:t>Careful calibration of our detectors </a:t>
            </a:r>
          </a:p>
          <a:p>
            <a:pPr marL="285750" indent="-285750" fontAlgn="base">
              <a:buFont typeface="Wingdings" charset="2"/>
              <a:buChar char="Ø"/>
            </a:pPr>
            <a:r>
              <a:rPr lang="en-US" sz="1400" dirty="0">
                <a:solidFill>
                  <a:schemeClr val="accent6">
                    <a:lumMod val="50000"/>
                  </a:schemeClr>
                </a:solidFill>
              </a:rPr>
              <a:t>F</a:t>
            </a:r>
            <a:r>
              <a:rPr lang="en-US" sz="1400" b="0" i="0" u="none" strike="noStrike" dirty="0">
                <a:solidFill>
                  <a:schemeClr val="accent6">
                    <a:lumMod val="50000"/>
                  </a:schemeClr>
                </a:solidFill>
                <a:effectLst/>
              </a:rPr>
              <a:t>ull description of the calibration procedure</a:t>
            </a:r>
          </a:p>
        </p:txBody>
      </p:sp>
      <p:pic>
        <p:nvPicPr>
          <p:cNvPr id="9" name="Picture 8">
            <a:extLst>
              <a:ext uri="{FF2B5EF4-FFF2-40B4-BE49-F238E27FC236}">
                <a16:creationId xmlns:a16="http://schemas.microsoft.com/office/drawing/2014/main" id="{7924AB5C-416A-0B45-B409-CE73595F926E}"/>
              </a:ext>
            </a:extLst>
          </p:cNvPr>
          <p:cNvPicPr>
            <a:picLocks noChangeAspect="1"/>
          </p:cNvPicPr>
          <p:nvPr/>
        </p:nvPicPr>
        <p:blipFill>
          <a:blip r:embed="rId2"/>
          <a:stretch>
            <a:fillRect/>
          </a:stretch>
        </p:blipFill>
        <p:spPr>
          <a:xfrm>
            <a:off x="3846784" y="962958"/>
            <a:ext cx="5171861" cy="4904812"/>
          </a:xfrm>
          <a:prstGeom prst="rect">
            <a:avLst/>
          </a:prstGeom>
          <a:ln w="25400">
            <a:solidFill>
              <a:srgbClr val="011893"/>
            </a:solidFill>
          </a:ln>
        </p:spPr>
      </p:pic>
    </p:spTree>
    <p:extLst>
      <p:ext uri="{BB962C8B-B14F-4D97-AF65-F5344CB8AC3E}">
        <p14:creationId xmlns:p14="http://schemas.microsoft.com/office/powerpoint/2010/main" val="30589775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77E54-0C3B-B547-9238-9D99B1054C95}"/>
              </a:ext>
            </a:extLst>
          </p:cNvPr>
          <p:cNvSpPr>
            <a:spLocks noGrp="1"/>
          </p:cNvSpPr>
          <p:nvPr>
            <p:ph type="title"/>
          </p:nvPr>
        </p:nvSpPr>
        <p:spPr>
          <a:xfrm>
            <a:off x="457200" y="-2568"/>
            <a:ext cx="7766050" cy="1150353"/>
          </a:xfrm>
        </p:spPr>
        <p:txBody>
          <a:bodyPr/>
          <a:lstStyle/>
          <a:p>
            <a:r>
              <a:rPr lang="en-US" dirty="0"/>
              <a:t>Building a community</a:t>
            </a:r>
          </a:p>
        </p:txBody>
      </p:sp>
      <p:sp>
        <p:nvSpPr>
          <p:cNvPr id="3" name="Content Placeholder 2">
            <a:extLst>
              <a:ext uri="{FF2B5EF4-FFF2-40B4-BE49-F238E27FC236}">
                <a16:creationId xmlns:a16="http://schemas.microsoft.com/office/drawing/2014/main" id="{A6B34C6D-0550-E74C-9E8B-65CB06E62A5E}"/>
              </a:ext>
            </a:extLst>
          </p:cNvPr>
          <p:cNvSpPr>
            <a:spLocks noGrp="1"/>
          </p:cNvSpPr>
          <p:nvPr>
            <p:ph idx="1"/>
          </p:nvPr>
        </p:nvSpPr>
        <p:spPr>
          <a:xfrm>
            <a:off x="457200" y="1203629"/>
            <a:ext cx="7936700" cy="838114"/>
          </a:xfrm>
        </p:spPr>
        <p:txBody>
          <a:bodyPr/>
          <a:lstStyle/>
          <a:p>
            <a:r>
              <a:rPr lang="en-US" dirty="0"/>
              <a:t>Establish an international social network fostering collaborations of students, educators, and researchers</a:t>
            </a:r>
          </a:p>
        </p:txBody>
      </p:sp>
      <p:pic>
        <p:nvPicPr>
          <p:cNvPr id="6" name="Picture 5" descr="A close up of a map&#10;&#10;Description automatically generated">
            <a:extLst>
              <a:ext uri="{FF2B5EF4-FFF2-40B4-BE49-F238E27FC236}">
                <a16:creationId xmlns:a16="http://schemas.microsoft.com/office/drawing/2014/main" id="{AAAFDC51-723B-7B48-A220-14F7CA1B6F3D}"/>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423769" y="4386931"/>
            <a:ext cx="3568874" cy="2399412"/>
          </a:xfrm>
          <a:prstGeom prst="rect">
            <a:avLst/>
          </a:prstGeom>
        </p:spPr>
      </p:pic>
      <p:pic>
        <p:nvPicPr>
          <p:cNvPr id="8" name="Picture 7" descr="A close up of a map&#10;&#10;Description automatically generated">
            <a:extLst>
              <a:ext uri="{FF2B5EF4-FFF2-40B4-BE49-F238E27FC236}">
                <a16:creationId xmlns:a16="http://schemas.microsoft.com/office/drawing/2014/main" id="{9E89E496-997E-E042-BB3E-CC50544A5C2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302235" y="4649949"/>
            <a:ext cx="1308594" cy="2064670"/>
          </a:xfrm>
          <a:prstGeom prst="rect">
            <a:avLst/>
          </a:prstGeom>
        </p:spPr>
      </p:pic>
      <p:pic>
        <p:nvPicPr>
          <p:cNvPr id="10" name="Picture 9" descr="A picture containing text, map&#10;&#10;Description automatically generated">
            <a:extLst>
              <a:ext uri="{FF2B5EF4-FFF2-40B4-BE49-F238E27FC236}">
                <a16:creationId xmlns:a16="http://schemas.microsoft.com/office/drawing/2014/main" id="{711A5F3E-BEC7-124D-A748-031FF6B39B7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148949" y="3770137"/>
            <a:ext cx="2310188" cy="1986896"/>
          </a:xfrm>
          <a:prstGeom prst="rect">
            <a:avLst/>
          </a:prstGeom>
        </p:spPr>
      </p:pic>
      <p:pic>
        <p:nvPicPr>
          <p:cNvPr id="14" name="Picture 13" descr="A picture containing text, map&#10;&#10;Description automatically generated">
            <a:extLst>
              <a:ext uri="{FF2B5EF4-FFF2-40B4-BE49-F238E27FC236}">
                <a16:creationId xmlns:a16="http://schemas.microsoft.com/office/drawing/2014/main" id="{71CA119F-CC18-C748-B121-F97E93D248E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226929" y="2136202"/>
            <a:ext cx="3512670" cy="1986896"/>
          </a:xfrm>
          <a:prstGeom prst="rect">
            <a:avLst/>
          </a:prstGeom>
        </p:spPr>
      </p:pic>
      <p:pic>
        <p:nvPicPr>
          <p:cNvPr id="19" name="Shape 257">
            <a:extLst>
              <a:ext uri="{FF2B5EF4-FFF2-40B4-BE49-F238E27FC236}">
                <a16:creationId xmlns:a16="http://schemas.microsoft.com/office/drawing/2014/main" id="{E46EAB30-CFC6-8C44-92F6-846E86943476}"/>
              </a:ext>
            </a:extLst>
          </p:cNvPr>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457200" y="2048240"/>
            <a:ext cx="4020237" cy="2064669"/>
          </a:xfrm>
          <a:prstGeom prst="rect">
            <a:avLst/>
          </a:prstGeom>
          <a:noFill/>
          <a:ln>
            <a:noFill/>
          </a:ln>
          <a:effectLst/>
        </p:spPr>
      </p:pic>
      <p:pic>
        <p:nvPicPr>
          <p:cNvPr id="20" name="Picture 19" descr="A group of people standing in front of a store&#10;&#10;Description automatically generated">
            <a:extLst>
              <a:ext uri="{FF2B5EF4-FFF2-40B4-BE49-F238E27FC236}">
                <a16:creationId xmlns:a16="http://schemas.microsoft.com/office/drawing/2014/main" id="{B00B3CA3-FFDE-1D4A-BB30-D92F7844BA30}"/>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82325" y="3479104"/>
            <a:ext cx="2718148" cy="1754608"/>
          </a:xfrm>
          <a:prstGeom prst="rect">
            <a:avLst/>
          </a:prstGeom>
        </p:spPr>
      </p:pic>
      <p:pic>
        <p:nvPicPr>
          <p:cNvPr id="21" name="Picture 20" descr="A group of people sitting at a table&#10;&#10;Description automatically generated">
            <a:extLst>
              <a:ext uri="{FF2B5EF4-FFF2-40B4-BE49-F238E27FC236}">
                <a16:creationId xmlns:a16="http://schemas.microsoft.com/office/drawing/2014/main" id="{69956273-124E-A541-95B0-AF4204CE3F3C}"/>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736939" y="3449656"/>
            <a:ext cx="1966586" cy="1376610"/>
          </a:xfrm>
          <a:prstGeom prst="rect">
            <a:avLst/>
          </a:prstGeom>
        </p:spPr>
      </p:pic>
      <p:grpSp>
        <p:nvGrpSpPr>
          <p:cNvPr id="24" name="Group 23">
            <a:extLst>
              <a:ext uri="{FF2B5EF4-FFF2-40B4-BE49-F238E27FC236}">
                <a16:creationId xmlns:a16="http://schemas.microsoft.com/office/drawing/2014/main" id="{80964575-2E38-964D-BACA-F9F85B85D274}"/>
              </a:ext>
            </a:extLst>
          </p:cNvPr>
          <p:cNvGrpSpPr/>
          <p:nvPr/>
        </p:nvGrpSpPr>
        <p:grpSpPr>
          <a:xfrm>
            <a:off x="2903033" y="4854743"/>
            <a:ext cx="2036612" cy="1931600"/>
            <a:chOff x="3011786" y="4850782"/>
            <a:chExt cx="2036612" cy="1931600"/>
          </a:xfrm>
        </p:grpSpPr>
        <p:pic>
          <p:nvPicPr>
            <p:cNvPr id="16" name="Picture 15" descr="A boat that is sitting on a dock next to a body of water&#10;&#10;Description automatically generated">
              <a:extLst>
                <a:ext uri="{FF2B5EF4-FFF2-40B4-BE49-F238E27FC236}">
                  <a16:creationId xmlns:a16="http://schemas.microsoft.com/office/drawing/2014/main" id="{9C1F9E23-9E74-8249-829C-25B61C500AC2}"/>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3011787" y="4850782"/>
              <a:ext cx="2036611" cy="1458177"/>
            </a:xfrm>
            <a:prstGeom prst="rect">
              <a:avLst/>
            </a:prstGeom>
          </p:spPr>
        </p:pic>
        <p:pic>
          <p:nvPicPr>
            <p:cNvPr id="23" name="Picture 22" descr="A picture containing object, mirror, drawing&#10;&#10;Description automatically generated">
              <a:extLst>
                <a:ext uri="{FF2B5EF4-FFF2-40B4-BE49-F238E27FC236}">
                  <a16:creationId xmlns:a16="http://schemas.microsoft.com/office/drawing/2014/main" id="{B6CCA336-40C5-B348-A641-5102793FA96A}"/>
                </a:ext>
              </a:extLst>
            </p:cNvPr>
            <p:cNvPicPr>
              <a:picLocks noChangeAspect="1"/>
            </p:cNvPicPr>
            <p:nvPr/>
          </p:nvPicPr>
          <p:blipFill>
            <a:blip r:embed="rId10"/>
            <a:stretch>
              <a:fillRect/>
            </a:stretch>
          </p:blipFill>
          <p:spPr>
            <a:xfrm>
              <a:off x="3011786" y="6200493"/>
              <a:ext cx="2036611" cy="581889"/>
            </a:xfrm>
            <a:prstGeom prst="rect">
              <a:avLst/>
            </a:prstGeom>
          </p:spPr>
        </p:pic>
      </p:grpSp>
      <p:sp>
        <p:nvSpPr>
          <p:cNvPr id="26" name="Rectangle 25">
            <a:extLst>
              <a:ext uri="{FF2B5EF4-FFF2-40B4-BE49-F238E27FC236}">
                <a16:creationId xmlns:a16="http://schemas.microsoft.com/office/drawing/2014/main" id="{DA5E8663-D1EB-CD42-A615-63F938A2C25C}"/>
              </a:ext>
            </a:extLst>
          </p:cNvPr>
          <p:cNvSpPr/>
          <p:nvPr/>
        </p:nvSpPr>
        <p:spPr>
          <a:xfrm>
            <a:off x="6708457" y="5810023"/>
            <a:ext cx="2186557" cy="923330"/>
          </a:xfrm>
          <a:prstGeom prst="rect">
            <a:avLst/>
          </a:prstGeom>
          <a:solidFill>
            <a:schemeClr val="bg1"/>
          </a:solidFill>
        </p:spPr>
        <p:txBody>
          <a:bodyPr wrap="square">
            <a:spAutoFit/>
          </a:bodyPr>
          <a:lstStyle/>
          <a:p>
            <a:r>
              <a:rPr lang="en-US" dirty="0"/>
              <a:t>10+ Bay Area schools connected to UC Berkeley and LBNL</a:t>
            </a:r>
          </a:p>
        </p:txBody>
      </p:sp>
    </p:spTree>
    <p:extLst>
      <p:ext uri="{BB962C8B-B14F-4D97-AF65-F5344CB8AC3E}">
        <p14:creationId xmlns:p14="http://schemas.microsoft.com/office/powerpoint/2010/main" val="301115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77E54-0C3B-B547-9238-9D99B1054C95}"/>
              </a:ext>
            </a:extLst>
          </p:cNvPr>
          <p:cNvSpPr>
            <a:spLocks noGrp="1"/>
          </p:cNvSpPr>
          <p:nvPr>
            <p:ph type="title"/>
          </p:nvPr>
        </p:nvSpPr>
        <p:spPr>
          <a:xfrm>
            <a:off x="457200" y="-2568"/>
            <a:ext cx="7766050" cy="1150353"/>
          </a:xfrm>
        </p:spPr>
        <p:txBody>
          <a:bodyPr/>
          <a:lstStyle/>
          <a:p>
            <a:r>
              <a:rPr lang="en-US" dirty="0"/>
              <a:t>Building a community</a:t>
            </a:r>
          </a:p>
        </p:txBody>
      </p:sp>
      <p:sp>
        <p:nvSpPr>
          <p:cNvPr id="3" name="Content Placeholder 2">
            <a:extLst>
              <a:ext uri="{FF2B5EF4-FFF2-40B4-BE49-F238E27FC236}">
                <a16:creationId xmlns:a16="http://schemas.microsoft.com/office/drawing/2014/main" id="{A6B34C6D-0550-E74C-9E8B-65CB06E62A5E}"/>
              </a:ext>
            </a:extLst>
          </p:cNvPr>
          <p:cNvSpPr>
            <a:spLocks noGrp="1"/>
          </p:cNvSpPr>
          <p:nvPr>
            <p:ph idx="1"/>
          </p:nvPr>
        </p:nvSpPr>
        <p:spPr>
          <a:xfrm>
            <a:off x="457200" y="1203628"/>
            <a:ext cx="7936700" cy="2064669"/>
          </a:xfrm>
        </p:spPr>
        <p:txBody>
          <a:bodyPr/>
          <a:lstStyle/>
          <a:p>
            <a:r>
              <a:rPr lang="en-US" dirty="0"/>
              <a:t>Establish an international social network fostering collaborations of students, educators, and researchers</a:t>
            </a:r>
          </a:p>
          <a:p>
            <a:endParaRPr lang="en-US" dirty="0"/>
          </a:p>
        </p:txBody>
      </p:sp>
      <p:pic>
        <p:nvPicPr>
          <p:cNvPr id="25" name="Picture 24">
            <a:extLst>
              <a:ext uri="{FF2B5EF4-FFF2-40B4-BE49-F238E27FC236}">
                <a16:creationId xmlns:a16="http://schemas.microsoft.com/office/drawing/2014/main" id="{498017E4-CDCF-904D-B91B-96A04E02BF3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902400" y="2147848"/>
            <a:ext cx="3833664" cy="2061111"/>
          </a:xfrm>
          <a:prstGeom prst="rect">
            <a:avLst/>
          </a:prstGeom>
        </p:spPr>
      </p:pic>
      <p:pic>
        <p:nvPicPr>
          <p:cNvPr id="38" name="Picture 37" descr="A close up of a map&#10;&#10;Description automatically generated">
            <a:extLst>
              <a:ext uri="{FF2B5EF4-FFF2-40B4-BE49-F238E27FC236}">
                <a16:creationId xmlns:a16="http://schemas.microsoft.com/office/drawing/2014/main" id="{51EA7CDD-A440-8C4F-BE3F-10330B955AA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7367" y="4454666"/>
            <a:ext cx="3568874" cy="2399412"/>
          </a:xfrm>
          <a:prstGeom prst="rect">
            <a:avLst/>
          </a:prstGeom>
        </p:spPr>
      </p:pic>
      <p:pic>
        <p:nvPicPr>
          <p:cNvPr id="37" name="Picture 36" descr="A picture containing map, text&#10;&#10;Description automatically generated">
            <a:extLst>
              <a:ext uri="{FF2B5EF4-FFF2-40B4-BE49-F238E27FC236}">
                <a16:creationId xmlns:a16="http://schemas.microsoft.com/office/drawing/2014/main" id="{D716BFB3-C51C-9549-AA73-DF5962E1C07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127029" y="3535980"/>
            <a:ext cx="2499212" cy="1524749"/>
          </a:xfrm>
          <a:prstGeom prst="rect">
            <a:avLst/>
          </a:prstGeom>
          <a:ln>
            <a:solidFill>
              <a:schemeClr val="tx2"/>
            </a:solidFill>
          </a:ln>
        </p:spPr>
      </p:pic>
      <p:pic>
        <p:nvPicPr>
          <p:cNvPr id="29" name="Picture 28" descr="A group of people posing for the camera&#10;&#10;Description automatically generated">
            <a:extLst>
              <a:ext uri="{FF2B5EF4-FFF2-40B4-BE49-F238E27FC236}">
                <a16:creationId xmlns:a16="http://schemas.microsoft.com/office/drawing/2014/main" id="{C4928C69-79E2-7C4C-BE3A-6E91D2C2049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615539" y="4678596"/>
            <a:ext cx="3444658" cy="1754607"/>
          </a:xfrm>
          <a:prstGeom prst="rect">
            <a:avLst/>
          </a:prstGeom>
        </p:spPr>
      </p:pic>
      <p:pic>
        <p:nvPicPr>
          <p:cNvPr id="40" name="Picture 39" descr="A close up of a map&#10;&#10;Description automatically generated">
            <a:extLst>
              <a:ext uri="{FF2B5EF4-FFF2-40B4-BE49-F238E27FC236}">
                <a16:creationId xmlns:a16="http://schemas.microsoft.com/office/drawing/2014/main" id="{E4803B67-FD2F-484B-A545-FC71DFED2D5E}"/>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22400" y="2615712"/>
            <a:ext cx="1845033" cy="1682642"/>
          </a:xfrm>
          <a:prstGeom prst="rect">
            <a:avLst/>
          </a:prstGeom>
          <a:ln>
            <a:solidFill>
              <a:schemeClr val="tx2"/>
            </a:solidFill>
          </a:ln>
        </p:spPr>
      </p:pic>
      <p:sp>
        <p:nvSpPr>
          <p:cNvPr id="41" name="Rectangle 40">
            <a:extLst>
              <a:ext uri="{FF2B5EF4-FFF2-40B4-BE49-F238E27FC236}">
                <a16:creationId xmlns:a16="http://schemas.microsoft.com/office/drawing/2014/main" id="{20559509-9D4A-2F4B-A27A-81B94F9080AB}"/>
              </a:ext>
            </a:extLst>
          </p:cNvPr>
          <p:cNvSpPr/>
          <p:nvPr/>
        </p:nvSpPr>
        <p:spPr>
          <a:xfrm>
            <a:off x="6149679" y="2235962"/>
            <a:ext cx="2932456" cy="3416320"/>
          </a:xfrm>
          <a:prstGeom prst="rect">
            <a:avLst/>
          </a:prstGeom>
        </p:spPr>
        <p:txBody>
          <a:bodyPr wrap="square">
            <a:spAutoFit/>
          </a:bodyPr>
          <a:lstStyle/>
          <a:p>
            <a:pPr marL="285750" indent="-285750">
              <a:buFont typeface="Arial" charset="0"/>
              <a:buChar char="•"/>
            </a:pPr>
            <a:r>
              <a:rPr lang="en-US" dirty="0"/>
              <a:t>KTH in Stockholm connected with nearby high school</a:t>
            </a:r>
          </a:p>
          <a:p>
            <a:pPr marL="285750" indent="-285750">
              <a:buFont typeface="Arial" charset="0"/>
              <a:buChar char="•"/>
            </a:pPr>
            <a:r>
              <a:rPr lang="en-US" dirty="0"/>
              <a:t>Ukraine Universities in Chernigov and </a:t>
            </a:r>
            <a:r>
              <a:rPr lang="en-US" dirty="0" err="1"/>
              <a:t>Slavutych</a:t>
            </a:r>
            <a:r>
              <a:rPr lang="en-US" dirty="0"/>
              <a:t> building connections with technical colleges (last two years of high school) </a:t>
            </a:r>
          </a:p>
          <a:p>
            <a:pPr marL="285750" indent="-285750">
              <a:buFont typeface="Arial" charset="0"/>
              <a:buChar char="•"/>
            </a:pPr>
            <a:r>
              <a:rPr lang="en-US" dirty="0"/>
              <a:t>Have connections with JAEA, Koriyama City, and 4 Fukushima Prefecture high schools</a:t>
            </a:r>
          </a:p>
        </p:txBody>
      </p:sp>
    </p:spTree>
    <p:extLst>
      <p:ext uri="{BB962C8B-B14F-4D97-AF65-F5344CB8AC3E}">
        <p14:creationId xmlns:p14="http://schemas.microsoft.com/office/powerpoint/2010/main" val="3187429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hape 381">
            <a:extLst>
              <a:ext uri="{FF2B5EF4-FFF2-40B4-BE49-F238E27FC236}">
                <a16:creationId xmlns:a16="http://schemas.microsoft.com/office/drawing/2014/main" id="{A8400522-8826-F444-948C-AEACFCFF06CA}"/>
              </a:ext>
            </a:extLst>
          </p:cNvPr>
          <p:cNvPicPr preferRelativeResize="0"/>
          <p:nvPr/>
        </p:nvPicPr>
        <p:blipFill>
          <a:blip r:embed="rId2" cstate="hqprint">
            <a:alphaModFix/>
            <a:extLst>
              <a:ext uri="{28A0092B-C50C-407E-A947-70E740481C1C}">
                <a14:useLocalDpi xmlns:a14="http://schemas.microsoft.com/office/drawing/2010/main"/>
              </a:ext>
            </a:extLst>
          </a:blip>
          <a:stretch>
            <a:fillRect/>
          </a:stretch>
        </p:blipFill>
        <p:spPr>
          <a:xfrm>
            <a:off x="7139613" y="3682523"/>
            <a:ext cx="1842218" cy="2456290"/>
          </a:xfrm>
          <a:prstGeom prst="rect">
            <a:avLst/>
          </a:prstGeom>
          <a:noFill/>
          <a:ln>
            <a:noFill/>
          </a:ln>
          <a:effectLst/>
        </p:spPr>
      </p:pic>
      <p:pic>
        <p:nvPicPr>
          <p:cNvPr id="10" name="Picture 9" descr="A group of people standing around a table&#10;&#10;Description automatically generated">
            <a:extLst>
              <a:ext uri="{FF2B5EF4-FFF2-40B4-BE49-F238E27FC236}">
                <a16:creationId xmlns:a16="http://schemas.microsoft.com/office/drawing/2014/main" id="{5882330A-3CE0-B84A-8002-CBB07B92BF9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041637" y="2589883"/>
            <a:ext cx="2619353" cy="1870705"/>
          </a:xfrm>
          <a:prstGeom prst="rect">
            <a:avLst/>
          </a:prstGeom>
        </p:spPr>
      </p:pic>
      <p:sp>
        <p:nvSpPr>
          <p:cNvPr id="2" name="Title 1">
            <a:extLst>
              <a:ext uri="{FF2B5EF4-FFF2-40B4-BE49-F238E27FC236}">
                <a16:creationId xmlns:a16="http://schemas.microsoft.com/office/drawing/2014/main" id="{A6A166E5-D23A-F845-B89C-AD09EC920C0F}"/>
              </a:ext>
            </a:extLst>
          </p:cNvPr>
          <p:cNvSpPr>
            <a:spLocks noGrp="1"/>
          </p:cNvSpPr>
          <p:nvPr>
            <p:ph type="title"/>
          </p:nvPr>
        </p:nvSpPr>
        <p:spPr>
          <a:xfrm>
            <a:off x="457200" y="-2568"/>
            <a:ext cx="7766050" cy="1150353"/>
          </a:xfrm>
        </p:spPr>
        <p:txBody>
          <a:bodyPr/>
          <a:lstStyle/>
          <a:p>
            <a:r>
              <a:rPr lang="en-US" dirty="0"/>
              <a:t>Building a community</a:t>
            </a:r>
          </a:p>
        </p:txBody>
      </p:sp>
      <p:pic>
        <p:nvPicPr>
          <p:cNvPr id="7" name="Picture 6" descr="A screen shot of a computer&#10;&#10;Description automatically generated">
            <a:extLst>
              <a:ext uri="{FF2B5EF4-FFF2-40B4-BE49-F238E27FC236}">
                <a16:creationId xmlns:a16="http://schemas.microsoft.com/office/drawing/2014/main" id="{FF64C33D-1006-FF4B-9E57-7E8FC137F5CF}"/>
              </a:ext>
            </a:extLst>
          </p:cNvPr>
          <p:cNvPicPr>
            <a:picLocks noChangeAspect="1"/>
          </p:cNvPicPr>
          <p:nvPr/>
        </p:nvPicPr>
        <p:blipFill>
          <a:blip r:embed="rId4"/>
          <a:stretch>
            <a:fillRect/>
          </a:stretch>
        </p:blipFill>
        <p:spPr>
          <a:xfrm>
            <a:off x="351201" y="2650360"/>
            <a:ext cx="2948214" cy="2064326"/>
          </a:xfrm>
          <a:prstGeom prst="rect">
            <a:avLst/>
          </a:prstGeom>
        </p:spPr>
      </p:pic>
      <p:pic>
        <p:nvPicPr>
          <p:cNvPr id="5" name="Content Placeholder 4" descr="A group of people sitting at a table in a room&#10;&#10;Description automatically generated">
            <a:extLst>
              <a:ext uri="{FF2B5EF4-FFF2-40B4-BE49-F238E27FC236}">
                <a16:creationId xmlns:a16="http://schemas.microsoft.com/office/drawing/2014/main" id="{7FC33B19-EC2D-5740-AD79-00EC3D855051}"/>
              </a:ext>
            </a:extLst>
          </p:cNvPr>
          <p:cNvPicPr>
            <a:picLocks noGrp="1" noChangeAspect="1"/>
          </p:cNvPicPr>
          <p:nvPr>
            <p:ph idx="1"/>
          </p:nvPr>
        </p:nvPicPr>
        <p:blipFill>
          <a:blip r:embed="rId5"/>
          <a:stretch>
            <a:fillRect/>
          </a:stretch>
        </p:blipFill>
        <p:spPr>
          <a:xfrm>
            <a:off x="1737669" y="3459187"/>
            <a:ext cx="2948214" cy="2063750"/>
          </a:xfrm>
        </p:spPr>
      </p:pic>
      <p:sp>
        <p:nvSpPr>
          <p:cNvPr id="11" name="Content Placeholder 2">
            <a:extLst>
              <a:ext uri="{FF2B5EF4-FFF2-40B4-BE49-F238E27FC236}">
                <a16:creationId xmlns:a16="http://schemas.microsoft.com/office/drawing/2014/main" id="{06E99844-9CDA-5A41-8F89-4534EF775987}"/>
              </a:ext>
            </a:extLst>
          </p:cNvPr>
          <p:cNvSpPr txBox="1">
            <a:spLocks/>
          </p:cNvSpPr>
          <p:nvPr/>
        </p:nvSpPr>
        <p:spPr>
          <a:xfrm>
            <a:off x="457200" y="1203628"/>
            <a:ext cx="6407063" cy="206466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200" kern="1200">
                <a:solidFill>
                  <a:srgbClr val="2D637F"/>
                </a:solidFill>
                <a:latin typeface="Lucida Grande"/>
                <a:ea typeface="+mn-ea"/>
                <a:cs typeface="Lucida Grande"/>
              </a:defRPr>
            </a:lvl1pPr>
            <a:lvl2pPr marL="742950" indent="-285750" algn="l" defTabSz="457200" rtl="0" eaLnBrk="1" latinLnBrk="0" hangingPunct="1">
              <a:spcBef>
                <a:spcPct val="20000"/>
              </a:spcBef>
              <a:buFont typeface="Arial"/>
              <a:buChar char="–"/>
              <a:defRPr sz="2000" kern="1200">
                <a:solidFill>
                  <a:srgbClr val="2D637F"/>
                </a:solidFill>
                <a:latin typeface="Lucida Grande"/>
                <a:ea typeface="+mn-ea"/>
                <a:cs typeface="Lucida Grande"/>
              </a:defRPr>
            </a:lvl2pPr>
            <a:lvl3pPr marL="1143000" indent="-228600" algn="l" defTabSz="457200" rtl="0" eaLnBrk="1" latinLnBrk="0" hangingPunct="1">
              <a:spcBef>
                <a:spcPct val="20000"/>
              </a:spcBef>
              <a:buFont typeface="Arial"/>
              <a:buChar char="•"/>
              <a:defRPr sz="1800" kern="1200">
                <a:solidFill>
                  <a:srgbClr val="2D637F"/>
                </a:solidFill>
                <a:latin typeface="Lucida Grande"/>
                <a:ea typeface="+mn-ea"/>
                <a:cs typeface="Lucida Grande"/>
              </a:defRPr>
            </a:lvl3pPr>
            <a:lvl4pPr marL="1600200" indent="-228600" algn="l" defTabSz="457200" rtl="0" eaLnBrk="1" latinLnBrk="0" hangingPunct="1">
              <a:spcBef>
                <a:spcPct val="20000"/>
              </a:spcBef>
              <a:buFont typeface="Arial"/>
              <a:buChar char="–"/>
              <a:defRPr sz="1600" kern="1200">
                <a:solidFill>
                  <a:srgbClr val="2D637F"/>
                </a:solidFill>
                <a:latin typeface="Lucida Grande"/>
                <a:ea typeface="+mn-ea"/>
                <a:cs typeface="Lucida Grande"/>
              </a:defRPr>
            </a:lvl4pPr>
            <a:lvl5pPr marL="2057400" indent="-228600" algn="l" defTabSz="457200" rtl="0" eaLnBrk="1" latinLnBrk="0" hangingPunct="1">
              <a:spcBef>
                <a:spcPct val="20000"/>
              </a:spcBef>
              <a:buFont typeface="Arial"/>
              <a:buChar char="»"/>
              <a:defRPr sz="1400" kern="1200">
                <a:solidFill>
                  <a:srgbClr val="2D637F"/>
                </a:solidFill>
                <a:latin typeface="Lucida Grande"/>
                <a:ea typeface="+mn-ea"/>
                <a:cs typeface="Lucida Gran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Raise awareness with teachers and communities through workshops and science festivals</a:t>
            </a:r>
          </a:p>
          <a:p>
            <a:endParaRPr lang="en-US" dirty="0"/>
          </a:p>
        </p:txBody>
      </p:sp>
      <p:pic>
        <p:nvPicPr>
          <p:cNvPr id="13" name="Picture 12" descr="A group of people in a restaurant&#10;&#10;Description automatically generated">
            <a:extLst>
              <a:ext uri="{FF2B5EF4-FFF2-40B4-BE49-F238E27FC236}">
                <a16:creationId xmlns:a16="http://schemas.microsoft.com/office/drawing/2014/main" id="{76BD30E1-105E-1747-BFF1-010373966AF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379662" y="1334959"/>
            <a:ext cx="2618659" cy="1870705"/>
          </a:xfrm>
          <a:prstGeom prst="rect">
            <a:avLst/>
          </a:prstGeom>
        </p:spPr>
      </p:pic>
      <p:pic>
        <p:nvPicPr>
          <p:cNvPr id="14" name="Picture 13" descr="A group of people waiting for their luggage at an airport&#10;&#10;Description automatically generated">
            <a:extLst>
              <a:ext uri="{FF2B5EF4-FFF2-40B4-BE49-F238E27FC236}">
                <a16:creationId xmlns:a16="http://schemas.microsoft.com/office/drawing/2014/main" id="{03D80158-04ED-AC4D-A670-287ECC18A6C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696351" y="4731569"/>
            <a:ext cx="2619354" cy="1964515"/>
          </a:xfrm>
          <a:prstGeom prst="rect">
            <a:avLst/>
          </a:prstGeom>
        </p:spPr>
      </p:pic>
    </p:spTree>
    <p:extLst>
      <p:ext uri="{BB962C8B-B14F-4D97-AF65-F5344CB8AC3E}">
        <p14:creationId xmlns:p14="http://schemas.microsoft.com/office/powerpoint/2010/main" val="21715628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9A690-6D9B-1D42-BC80-3D0FFBE3A7ED}"/>
              </a:ext>
            </a:extLst>
          </p:cNvPr>
          <p:cNvSpPr>
            <a:spLocks noGrp="1"/>
          </p:cNvSpPr>
          <p:nvPr>
            <p:ph type="title"/>
          </p:nvPr>
        </p:nvSpPr>
        <p:spPr>
          <a:xfrm>
            <a:off x="457200" y="-2568"/>
            <a:ext cx="7766050" cy="1150353"/>
          </a:xfrm>
        </p:spPr>
        <p:txBody>
          <a:bodyPr/>
          <a:lstStyle/>
          <a:p>
            <a:r>
              <a:rPr lang="en-US" dirty="0"/>
              <a:t>Engaging students</a:t>
            </a:r>
          </a:p>
        </p:txBody>
      </p:sp>
      <p:sp>
        <p:nvSpPr>
          <p:cNvPr id="3" name="Content Placeholder 2">
            <a:extLst>
              <a:ext uri="{FF2B5EF4-FFF2-40B4-BE49-F238E27FC236}">
                <a16:creationId xmlns:a16="http://schemas.microsoft.com/office/drawing/2014/main" id="{B3B0E537-064E-FC47-B568-6B62EFBDF4F6}"/>
              </a:ext>
            </a:extLst>
          </p:cNvPr>
          <p:cNvSpPr>
            <a:spLocks noGrp="1"/>
          </p:cNvSpPr>
          <p:nvPr>
            <p:ph idx="1"/>
          </p:nvPr>
        </p:nvSpPr>
        <p:spPr>
          <a:xfrm>
            <a:off x="318174" y="1044942"/>
            <a:ext cx="5468851" cy="904297"/>
          </a:xfrm>
        </p:spPr>
        <p:txBody>
          <a:bodyPr>
            <a:normAutofit/>
          </a:bodyPr>
          <a:lstStyle/>
          <a:p>
            <a:r>
              <a:rPr lang="en-US" dirty="0"/>
              <a:t>Undergraduates drive the project at all levels</a:t>
            </a:r>
          </a:p>
        </p:txBody>
      </p:sp>
      <p:pic>
        <p:nvPicPr>
          <p:cNvPr id="5" name="Picture 2" descr="avDeveloping.jpg">
            <a:extLst>
              <a:ext uri="{FF2B5EF4-FFF2-40B4-BE49-F238E27FC236}">
                <a16:creationId xmlns:a16="http://schemas.microsoft.com/office/drawing/2014/main" id="{61BF6A75-4E8A-DD48-BD58-7F20809B7689}"/>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5519040" y="2834949"/>
            <a:ext cx="3379690" cy="224696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43180AC-5ED5-7049-B933-20DA377A102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569818" y="4004465"/>
            <a:ext cx="2720329" cy="1808593"/>
          </a:xfrm>
          <a:prstGeom prst="rect">
            <a:avLst/>
          </a:prstGeom>
          <a:effectLst/>
        </p:spPr>
      </p:pic>
      <p:pic>
        <p:nvPicPr>
          <p:cNvPr id="8" name="Picture 7" descr="A person standing in front of a computer&#10;&#10;Description automatically generated">
            <a:extLst>
              <a:ext uri="{FF2B5EF4-FFF2-40B4-BE49-F238E27FC236}">
                <a16:creationId xmlns:a16="http://schemas.microsoft.com/office/drawing/2014/main" id="{77E6282D-949E-3541-80FA-24743BEADE1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418836" y="842833"/>
            <a:ext cx="2612430" cy="1741620"/>
          </a:xfrm>
          <a:prstGeom prst="rect">
            <a:avLst/>
          </a:prstGeom>
        </p:spPr>
      </p:pic>
      <p:pic>
        <p:nvPicPr>
          <p:cNvPr id="10" name="Picture 9" descr="A group of people posing for the camera&#10;&#10;Description automatically generated">
            <a:extLst>
              <a:ext uri="{FF2B5EF4-FFF2-40B4-BE49-F238E27FC236}">
                <a16:creationId xmlns:a16="http://schemas.microsoft.com/office/drawing/2014/main" id="{C69E8918-FCF2-1C41-BBC2-CA0365AFD24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6094" y="2607828"/>
            <a:ext cx="3667370" cy="2246965"/>
          </a:xfrm>
          <a:prstGeom prst="rect">
            <a:avLst/>
          </a:prstGeom>
        </p:spPr>
      </p:pic>
      <p:pic>
        <p:nvPicPr>
          <p:cNvPr id="4" name="Picture 3">
            <a:extLst>
              <a:ext uri="{FF2B5EF4-FFF2-40B4-BE49-F238E27FC236}">
                <a16:creationId xmlns:a16="http://schemas.microsoft.com/office/drawing/2014/main" id="{EEB0B816-9B13-F946-9C96-7A965941583E}"/>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3052599" y="1628593"/>
            <a:ext cx="3075313" cy="2162217"/>
          </a:xfrm>
          <a:prstGeom prst="rect">
            <a:avLst/>
          </a:prstGeom>
          <a:effectLst/>
        </p:spPr>
      </p:pic>
    </p:spTree>
    <p:extLst>
      <p:ext uri="{BB962C8B-B14F-4D97-AF65-F5344CB8AC3E}">
        <p14:creationId xmlns:p14="http://schemas.microsoft.com/office/powerpoint/2010/main" val="665136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2D8FA-4BD4-9841-BC4F-86C438D3ABE4}"/>
              </a:ext>
            </a:extLst>
          </p:cNvPr>
          <p:cNvSpPr>
            <a:spLocks noGrp="1"/>
          </p:cNvSpPr>
          <p:nvPr>
            <p:ph type="title"/>
          </p:nvPr>
        </p:nvSpPr>
        <p:spPr/>
        <p:txBody>
          <a:bodyPr/>
          <a:lstStyle/>
          <a:p>
            <a:r>
              <a:rPr lang="en-US" dirty="0"/>
              <a:t>How RadWatch began</a:t>
            </a:r>
          </a:p>
        </p:txBody>
      </p:sp>
      <p:sp>
        <p:nvSpPr>
          <p:cNvPr id="3" name="Content Placeholder 2">
            <a:extLst>
              <a:ext uri="{FF2B5EF4-FFF2-40B4-BE49-F238E27FC236}">
                <a16:creationId xmlns:a16="http://schemas.microsoft.com/office/drawing/2014/main" id="{6DBF7D2C-CFDD-AA4A-8212-57A8D50C3CDF}"/>
              </a:ext>
            </a:extLst>
          </p:cNvPr>
          <p:cNvSpPr>
            <a:spLocks noGrp="1"/>
          </p:cNvSpPr>
          <p:nvPr>
            <p:ph idx="1"/>
          </p:nvPr>
        </p:nvSpPr>
        <p:spPr/>
        <p:txBody>
          <a:bodyPr/>
          <a:lstStyle/>
          <a:p>
            <a:r>
              <a:rPr lang="en-US" dirty="0"/>
              <a:t>Response to local (west coast) fears following the Fukushima </a:t>
            </a:r>
            <a:r>
              <a:rPr lang="en-US" dirty="0" err="1"/>
              <a:t>Dai’ichi</a:t>
            </a:r>
            <a:r>
              <a:rPr lang="en-US" dirty="0"/>
              <a:t> Nuclear Power Plant accident</a:t>
            </a:r>
          </a:p>
        </p:txBody>
      </p:sp>
    </p:spTree>
    <p:extLst>
      <p:ext uri="{BB962C8B-B14F-4D97-AF65-F5344CB8AC3E}">
        <p14:creationId xmlns:p14="http://schemas.microsoft.com/office/powerpoint/2010/main" val="24374276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oup of people standing in front of a window&#10;&#10;Description automatically generated">
            <a:extLst>
              <a:ext uri="{FF2B5EF4-FFF2-40B4-BE49-F238E27FC236}">
                <a16:creationId xmlns:a16="http://schemas.microsoft.com/office/drawing/2014/main" id="{90A0A689-F3EF-3141-B1E1-60B94B77E7F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369015" y="1608789"/>
            <a:ext cx="3244763" cy="2271334"/>
          </a:xfrm>
          <a:prstGeom prst="rect">
            <a:avLst/>
          </a:prstGeom>
        </p:spPr>
      </p:pic>
      <p:sp>
        <p:nvSpPr>
          <p:cNvPr id="2" name="Title 1">
            <a:extLst>
              <a:ext uri="{FF2B5EF4-FFF2-40B4-BE49-F238E27FC236}">
                <a16:creationId xmlns:a16="http://schemas.microsoft.com/office/drawing/2014/main" id="{F86A98C0-68C0-3043-947D-1D89A42C2987}"/>
              </a:ext>
            </a:extLst>
          </p:cNvPr>
          <p:cNvSpPr>
            <a:spLocks noGrp="1"/>
          </p:cNvSpPr>
          <p:nvPr>
            <p:ph type="title"/>
          </p:nvPr>
        </p:nvSpPr>
        <p:spPr>
          <a:xfrm>
            <a:off x="457200" y="9958"/>
            <a:ext cx="7766050" cy="1150353"/>
          </a:xfrm>
        </p:spPr>
        <p:txBody>
          <a:bodyPr/>
          <a:lstStyle/>
          <a:p>
            <a:r>
              <a:rPr lang="en-US" dirty="0"/>
              <a:t>Engaging students</a:t>
            </a:r>
          </a:p>
        </p:txBody>
      </p:sp>
      <p:pic>
        <p:nvPicPr>
          <p:cNvPr id="6" name="Shape 298">
            <a:extLst>
              <a:ext uri="{FF2B5EF4-FFF2-40B4-BE49-F238E27FC236}">
                <a16:creationId xmlns:a16="http://schemas.microsoft.com/office/drawing/2014/main" id="{64C962B2-645E-9447-9C69-D3E59FCB09A6}"/>
              </a:ext>
            </a:extLst>
          </p:cNvPr>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398370" y="1848556"/>
            <a:ext cx="3244763" cy="2271334"/>
          </a:xfrm>
          <a:prstGeom prst="rect">
            <a:avLst/>
          </a:prstGeom>
          <a:noFill/>
          <a:ln>
            <a:noFill/>
          </a:ln>
          <a:effectLst/>
        </p:spPr>
      </p:pic>
      <p:pic>
        <p:nvPicPr>
          <p:cNvPr id="8" name="Shape 300">
            <a:extLst>
              <a:ext uri="{FF2B5EF4-FFF2-40B4-BE49-F238E27FC236}">
                <a16:creationId xmlns:a16="http://schemas.microsoft.com/office/drawing/2014/main" id="{A37E15AD-FABA-0E4A-A0B4-0EBCF9959395}"/>
              </a:ext>
            </a:extLst>
          </p:cNvPr>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6179539" y="3342122"/>
            <a:ext cx="2868477" cy="1907089"/>
          </a:xfrm>
          <a:prstGeom prst="rect">
            <a:avLst/>
          </a:prstGeom>
          <a:noFill/>
          <a:ln>
            <a:noFill/>
          </a:ln>
          <a:effectLst/>
        </p:spPr>
      </p:pic>
      <p:pic>
        <p:nvPicPr>
          <p:cNvPr id="9" name="Shape 301">
            <a:extLst>
              <a:ext uri="{FF2B5EF4-FFF2-40B4-BE49-F238E27FC236}">
                <a16:creationId xmlns:a16="http://schemas.microsoft.com/office/drawing/2014/main" id="{38225A32-B3E5-BB47-8D20-26F519458AEA}"/>
              </a:ext>
            </a:extLst>
          </p:cNvPr>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3303145" y="3730192"/>
            <a:ext cx="2781869" cy="1907089"/>
          </a:xfrm>
          <a:prstGeom prst="rect">
            <a:avLst/>
          </a:prstGeom>
          <a:noFill/>
          <a:ln>
            <a:noFill/>
          </a:ln>
          <a:effectLst/>
        </p:spPr>
      </p:pic>
      <p:sp>
        <p:nvSpPr>
          <p:cNvPr id="10" name="Content Placeholder 2">
            <a:extLst>
              <a:ext uri="{FF2B5EF4-FFF2-40B4-BE49-F238E27FC236}">
                <a16:creationId xmlns:a16="http://schemas.microsoft.com/office/drawing/2014/main" id="{577F30C3-F348-0D44-B5B8-702410421898}"/>
              </a:ext>
            </a:extLst>
          </p:cNvPr>
          <p:cNvSpPr>
            <a:spLocks noGrp="1"/>
          </p:cNvSpPr>
          <p:nvPr>
            <p:ph idx="1"/>
          </p:nvPr>
        </p:nvSpPr>
        <p:spPr>
          <a:xfrm>
            <a:off x="318174" y="1044942"/>
            <a:ext cx="8136894" cy="904297"/>
          </a:xfrm>
        </p:spPr>
        <p:txBody>
          <a:bodyPr>
            <a:normAutofit/>
          </a:bodyPr>
          <a:lstStyle/>
          <a:p>
            <a:r>
              <a:rPr lang="en-US" dirty="0"/>
              <a:t>Demonstrations of what is and isn’t radioactive in our environment </a:t>
            </a:r>
          </a:p>
        </p:txBody>
      </p:sp>
      <p:pic>
        <p:nvPicPr>
          <p:cNvPr id="7" name="Shape 299">
            <a:extLst>
              <a:ext uri="{FF2B5EF4-FFF2-40B4-BE49-F238E27FC236}">
                <a16:creationId xmlns:a16="http://schemas.microsoft.com/office/drawing/2014/main" id="{6CAF3D80-C34D-3A46-B6F6-77D7353DBF69}"/>
              </a:ext>
            </a:extLst>
          </p:cNvPr>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1049407" y="3657599"/>
            <a:ext cx="2009581" cy="1791223"/>
          </a:xfrm>
          <a:prstGeom prst="rect">
            <a:avLst/>
          </a:prstGeom>
          <a:noFill/>
          <a:ln>
            <a:noFill/>
          </a:ln>
          <a:effectLst/>
        </p:spPr>
      </p:pic>
    </p:spTree>
    <p:extLst>
      <p:ext uri="{BB962C8B-B14F-4D97-AF65-F5344CB8AC3E}">
        <p14:creationId xmlns:p14="http://schemas.microsoft.com/office/powerpoint/2010/main" val="5682395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C3F62-DB6A-084B-A53A-6F68E294B11C}"/>
              </a:ext>
            </a:extLst>
          </p:cNvPr>
          <p:cNvSpPr>
            <a:spLocks noGrp="1"/>
          </p:cNvSpPr>
          <p:nvPr>
            <p:ph type="title"/>
          </p:nvPr>
        </p:nvSpPr>
        <p:spPr>
          <a:xfrm>
            <a:off x="457200" y="9958"/>
            <a:ext cx="7766050" cy="1150353"/>
          </a:xfrm>
        </p:spPr>
        <p:txBody>
          <a:bodyPr/>
          <a:lstStyle/>
          <a:p>
            <a:r>
              <a:rPr lang="en-US" dirty="0"/>
              <a:t>Engaging students</a:t>
            </a:r>
          </a:p>
        </p:txBody>
      </p:sp>
      <p:pic>
        <p:nvPicPr>
          <p:cNvPr id="4" name="Shape 359">
            <a:extLst>
              <a:ext uri="{FF2B5EF4-FFF2-40B4-BE49-F238E27FC236}">
                <a16:creationId xmlns:a16="http://schemas.microsoft.com/office/drawing/2014/main" id="{85C28112-FAF9-974E-866D-2E54E3BC9143}"/>
              </a:ext>
            </a:extLst>
          </p:cNvPr>
          <p:cNvPicPr preferRelativeResize="0"/>
          <p:nvPr/>
        </p:nvPicPr>
        <p:blipFill>
          <a:blip r:embed="rId2">
            <a:alphaModFix/>
          </a:blip>
          <a:stretch>
            <a:fillRect/>
          </a:stretch>
        </p:blipFill>
        <p:spPr>
          <a:xfrm>
            <a:off x="5187404" y="1203189"/>
            <a:ext cx="3765335" cy="2507770"/>
          </a:xfrm>
          <a:prstGeom prst="rect">
            <a:avLst/>
          </a:prstGeom>
          <a:noFill/>
          <a:ln>
            <a:noFill/>
          </a:ln>
        </p:spPr>
      </p:pic>
      <p:pic>
        <p:nvPicPr>
          <p:cNvPr id="5" name="Shape 361">
            <a:extLst>
              <a:ext uri="{FF2B5EF4-FFF2-40B4-BE49-F238E27FC236}">
                <a16:creationId xmlns:a16="http://schemas.microsoft.com/office/drawing/2014/main" id="{C98A3A10-7B5C-2740-B709-5FC998AFDA84}"/>
              </a:ext>
            </a:extLst>
          </p:cNvPr>
          <p:cNvPicPr preferRelativeResize="0"/>
          <p:nvPr/>
        </p:nvPicPr>
        <p:blipFill>
          <a:blip r:embed="rId3">
            <a:alphaModFix/>
          </a:blip>
          <a:stretch>
            <a:fillRect/>
          </a:stretch>
        </p:blipFill>
        <p:spPr>
          <a:xfrm>
            <a:off x="191269" y="1706767"/>
            <a:ext cx="3765329" cy="2507769"/>
          </a:xfrm>
          <a:prstGeom prst="rect">
            <a:avLst/>
          </a:prstGeom>
          <a:noFill/>
          <a:ln>
            <a:noFill/>
          </a:ln>
        </p:spPr>
      </p:pic>
      <p:pic>
        <p:nvPicPr>
          <p:cNvPr id="6" name="Shape 362">
            <a:extLst>
              <a:ext uri="{FF2B5EF4-FFF2-40B4-BE49-F238E27FC236}">
                <a16:creationId xmlns:a16="http://schemas.microsoft.com/office/drawing/2014/main" id="{AAB6B2B5-32F7-2840-85DD-9B2C6119092D}"/>
              </a:ext>
            </a:extLst>
          </p:cNvPr>
          <p:cNvPicPr preferRelativeResize="0"/>
          <p:nvPr/>
        </p:nvPicPr>
        <p:blipFill>
          <a:blip r:embed="rId4">
            <a:alphaModFix/>
          </a:blip>
          <a:stretch>
            <a:fillRect/>
          </a:stretch>
        </p:blipFill>
        <p:spPr>
          <a:xfrm>
            <a:off x="4985358" y="3429000"/>
            <a:ext cx="3903453" cy="2599749"/>
          </a:xfrm>
          <a:prstGeom prst="rect">
            <a:avLst/>
          </a:prstGeom>
          <a:noFill/>
          <a:ln>
            <a:noFill/>
          </a:ln>
        </p:spPr>
      </p:pic>
      <p:pic>
        <p:nvPicPr>
          <p:cNvPr id="7" name="Shape 363">
            <a:extLst>
              <a:ext uri="{FF2B5EF4-FFF2-40B4-BE49-F238E27FC236}">
                <a16:creationId xmlns:a16="http://schemas.microsoft.com/office/drawing/2014/main" id="{C76454D1-F639-5149-A91E-CD03A43F0509}"/>
              </a:ext>
            </a:extLst>
          </p:cNvPr>
          <p:cNvPicPr preferRelativeResize="0"/>
          <p:nvPr/>
        </p:nvPicPr>
        <p:blipFill>
          <a:blip r:embed="rId5" cstate="hqprint">
            <a:alphaModFix/>
            <a:extLst>
              <a:ext uri="{28A0092B-C50C-407E-A947-70E740481C1C}">
                <a14:useLocalDpi xmlns:a14="http://schemas.microsoft.com/office/drawing/2010/main"/>
              </a:ext>
            </a:extLst>
          </a:blip>
          <a:stretch>
            <a:fillRect/>
          </a:stretch>
        </p:blipFill>
        <p:spPr>
          <a:xfrm>
            <a:off x="1878904" y="3862652"/>
            <a:ext cx="2801372" cy="1865760"/>
          </a:xfrm>
          <a:prstGeom prst="rect">
            <a:avLst/>
          </a:prstGeom>
          <a:noFill/>
          <a:ln>
            <a:noFill/>
          </a:ln>
        </p:spPr>
      </p:pic>
      <p:sp>
        <p:nvSpPr>
          <p:cNvPr id="8" name="Content Placeholder 2">
            <a:extLst>
              <a:ext uri="{FF2B5EF4-FFF2-40B4-BE49-F238E27FC236}">
                <a16:creationId xmlns:a16="http://schemas.microsoft.com/office/drawing/2014/main" id="{9FA455FF-3FB1-B846-8065-9561DE522BE7}"/>
              </a:ext>
            </a:extLst>
          </p:cNvPr>
          <p:cNvSpPr>
            <a:spLocks noGrp="1"/>
          </p:cNvSpPr>
          <p:nvPr>
            <p:ph idx="1"/>
          </p:nvPr>
        </p:nvSpPr>
        <p:spPr>
          <a:xfrm>
            <a:off x="318174" y="1044942"/>
            <a:ext cx="5468851" cy="904297"/>
          </a:xfrm>
        </p:spPr>
        <p:txBody>
          <a:bodyPr>
            <a:normAutofit/>
          </a:bodyPr>
          <a:lstStyle/>
          <a:p>
            <a:r>
              <a:rPr lang="en-US" dirty="0"/>
              <a:t>Hands on classroom activities</a:t>
            </a:r>
          </a:p>
        </p:txBody>
      </p:sp>
    </p:spTree>
    <p:extLst>
      <p:ext uri="{BB962C8B-B14F-4D97-AF65-F5344CB8AC3E}">
        <p14:creationId xmlns:p14="http://schemas.microsoft.com/office/powerpoint/2010/main" val="8029227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preparing food in a kitchen&#10;&#10;Description automatically generated">
            <a:extLst>
              <a:ext uri="{FF2B5EF4-FFF2-40B4-BE49-F238E27FC236}">
                <a16:creationId xmlns:a16="http://schemas.microsoft.com/office/drawing/2014/main" id="{841E5193-14DB-C347-925D-3B07EBBB0B8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085141" y="2492739"/>
            <a:ext cx="2619737" cy="1746491"/>
          </a:xfrm>
          <a:prstGeom prst="rect">
            <a:avLst/>
          </a:prstGeom>
        </p:spPr>
      </p:pic>
      <p:sp>
        <p:nvSpPr>
          <p:cNvPr id="2" name="Title 1">
            <a:extLst>
              <a:ext uri="{FF2B5EF4-FFF2-40B4-BE49-F238E27FC236}">
                <a16:creationId xmlns:a16="http://schemas.microsoft.com/office/drawing/2014/main" id="{FB2C1100-249C-AD46-B076-BA04FC7FC875}"/>
              </a:ext>
            </a:extLst>
          </p:cNvPr>
          <p:cNvSpPr>
            <a:spLocks noGrp="1"/>
          </p:cNvSpPr>
          <p:nvPr>
            <p:ph type="title"/>
          </p:nvPr>
        </p:nvSpPr>
        <p:spPr>
          <a:xfrm>
            <a:off x="457200" y="-2568"/>
            <a:ext cx="7766050" cy="1150353"/>
          </a:xfrm>
        </p:spPr>
        <p:txBody>
          <a:bodyPr/>
          <a:lstStyle/>
          <a:p>
            <a:r>
              <a:rPr lang="en-US" dirty="0"/>
              <a:t>Engaging students</a:t>
            </a:r>
          </a:p>
        </p:txBody>
      </p:sp>
      <p:sp>
        <p:nvSpPr>
          <p:cNvPr id="3" name="Content Placeholder 2">
            <a:extLst>
              <a:ext uri="{FF2B5EF4-FFF2-40B4-BE49-F238E27FC236}">
                <a16:creationId xmlns:a16="http://schemas.microsoft.com/office/drawing/2014/main" id="{F6C271D3-88C4-9543-AF7A-775E64B427BE}"/>
              </a:ext>
            </a:extLst>
          </p:cNvPr>
          <p:cNvSpPr>
            <a:spLocks noGrp="1"/>
          </p:cNvSpPr>
          <p:nvPr>
            <p:ph idx="1"/>
          </p:nvPr>
        </p:nvSpPr>
        <p:spPr>
          <a:xfrm>
            <a:off x="419970" y="1147785"/>
            <a:ext cx="7740650" cy="2064669"/>
          </a:xfrm>
        </p:spPr>
        <p:txBody>
          <a:bodyPr/>
          <a:lstStyle/>
          <a:p>
            <a:r>
              <a:rPr lang="en-US" dirty="0"/>
              <a:t>High school students contribute directly to the expansion of sensors used, detector design, and data analysis tools during summer internships</a:t>
            </a:r>
          </a:p>
        </p:txBody>
      </p:sp>
      <p:pic>
        <p:nvPicPr>
          <p:cNvPr id="4" name="Shape 334">
            <a:extLst>
              <a:ext uri="{FF2B5EF4-FFF2-40B4-BE49-F238E27FC236}">
                <a16:creationId xmlns:a16="http://schemas.microsoft.com/office/drawing/2014/main" id="{32350DA0-36D4-5647-94E2-26B56CA2BC2E}"/>
              </a:ext>
            </a:extLst>
          </p:cNvPr>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180040" y="2306358"/>
            <a:ext cx="2794415" cy="2067745"/>
          </a:xfrm>
          <a:prstGeom prst="rect">
            <a:avLst/>
          </a:prstGeom>
          <a:noFill/>
          <a:ln>
            <a:noFill/>
          </a:ln>
          <a:effectLst/>
        </p:spPr>
      </p:pic>
      <p:pic>
        <p:nvPicPr>
          <p:cNvPr id="7" name="Picture 6" descr="A person sitting at a desk and using a computer&#10;&#10;Description automatically generated">
            <a:extLst>
              <a:ext uri="{FF2B5EF4-FFF2-40B4-BE49-F238E27FC236}">
                <a16:creationId xmlns:a16="http://schemas.microsoft.com/office/drawing/2014/main" id="{B34E131F-B536-374A-B153-4B4F6DA6162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74899" y="3446104"/>
            <a:ext cx="2794416" cy="1862944"/>
          </a:xfrm>
          <a:prstGeom prst="rect">
            <a:avLst/>
          </a:prstGeom>
        </p:spPr>
      </p:pic>
      <p:pic>
        <p:nvPicPr>
          <p:cNvPr id="9" name="Picture 8" descr="A person sitting at a table using a computer&#10;&#10;Description automatically generated">
            <a:extLst>
              <a:ext uri="{FF2B5EF4-FFF2-40B4-BE49-F238E27FC236}">
                <a16:creationId xmlns:a16="http://schemas.microsoft.com/office/drawing/2014/main" id="{C1729EC8-854E-0741-8E9C-D11B36D1B58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867889" y="4025247"/>
            <a:ext cx="2528495" cy="1685663"/>
          </a:xfrm>
          <a:prstGeom prst="rect">
            <a:avLst/>
          </a:prstGeom>
        </p:spPr>
      </p:pic>
      <p:pic>
        <p:nvPicPr>
          <p:cNvPr id="5" name="Shape 335">
            <a:extLst>
              <a:ext uri="{FF2B5EF4-FFF2-40B4-BE49-F238E27FC236}">
                <a16:creationId xmlns:a16="http://schemas.microsoft.com/office/drawing/2014/main" id="{7B61210B-A03B-464C-9C8E-DA07727B549B}"/>
              </a:ext>
            </a:extLst>
          </p:cNvPr>
          <p:cNvPicPr preferRelativeResize="0"/>
          <p:nvPr/>
        </p:nvPicPr>
        <p:blipFill>
          <a:blip r:embed="rId6" cstate="hqprint">
            <a:alphaModFix/>
            <a:extLst>
              <a:ext uri="{28A0092B-C50C-407E-A947-70E740481C1C}">
                <a14:useLocalDpi xmlns:a14="http://schemas.microsoft.com/office/drawing/2010/main"/>
              </a:ext>
            </a:extLst>
          </a:blip>
          <a:stretch>
            <a:fillRect/>
          </a:stretch>
        </p:blipFill>
        <p:spPr>
          <a:xfrm>
            <a:off x="6163195" y="2312616"/>
            <a:ext cx="2483925" cy="1862943"/>
          </a:xfrm>
          <a:prstGeom prst="rect">
            <a:avLst/>
          </a:prstGeom>
          <a:noFill/>
          <a:ln>
            <a:noFill/>
          </a:ln>
          <a:effectLst/>
        </p:spPr>
      </p:pic>
      <p:pic>
        <p:nvPicPr>
          <p:cNvPr id="13" name="Picture 12" descr="A group of people sitting at a desk and using a computer&#10;&#10;Description automatically generated">
            <a:extLst>
              <a:ext uri="{FF2B5EF4-FFF2-40B4-BE49-F238E27FC236}">
                <a16:creationId xmlns:a16="http://schemas.microsoft.com/office/drawing/2014/main" id="{BB7EDF5E-741C-3049-B21A-9E96A3CE46A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903452" y="3960990"/>
            <a:ext cx="2881075" cy="1498370"/>
          </a:xfrm>
          <a:prstGeom prst="rect">
            <a:avLst/>
          </a:prstGeom>
        </p:spPr>
      </p:pic>
    </p:spTree>
    <p:extLst>
      <p:ext uri="{BB962C8B-B14F-4D97-AF65-F5344CB8AC3E}">
        <p14:creationId xmlns:p14="http://schemas.microsoft.com/office/powerpoint/2010/main" val="1960941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53A07-D5B4-9149-803D-F1018963C08D}"/>
              </a:ext>
            </a:extLst>
          </p:cNvPr>
          <p:cNvSpPr>
            <a:spLocks noGrp="1"/>
          </p:cNvSpPr>
          <p:nvPr>
            <p:ph type="title"/>
          </p:nvPr>
        </p:nvSpPr>
        <p:spPr>
          <a:xfrm>
            <a:off x="457200" y="-2568"/>
            <a:ext cx="7766050" cy="1150353"/>
          </a:xfrm>
        </p:spPr>
        <p:txBody>
          <a:bodyPr/>
          <a:lstStyle/>
          <a:p>
            <a:r>
              <a:rPr lang="en-US" dirty="0"/>
              <a:t>Student Discoveries</a:t>
            </a:r>
          </a:p>
        </p:txBody>
      </p:sp>
      <p:pic>
        <p:nvPicPr>
          <p:cNvPr id="5" name="Content Placeholder 4" descr="A screenshot of a cell phone&#10;&#10;Description automatically generated">
            <a:extLst>
              <a:ext uri="{FF2B5EF4-FFF2-40B4-BE49-F238E27FC236}">
                <a16:creationId xmlns:a16="http://schemas.microsoft.com/office/drawing/2014/main" id="{5B22592F-C08C-9947-A378-7E169C49458F}"/>
              </a:ext>
            </a:extLst>
          </p:cNvPr>
          <p:cNvPicPr>
            <a:picLocks noGrp="1" noChangeAspect="1"/>
          </p:cNvPicPr>
          <p:nvPr>
            <p:ph idx="1"/>
          </p:nvPr>
        </p:nvPicPr>
        <p:blipFill rotWithShape="1">
          <a:blip r:embed="rId2" cstate="hqprint">
            <a:extLst>
              <a:ext uri="{28A0092B-C50C-407E-A947-70E740481C1C}">
                <a14:useLocalDpi xmlns:a14="http://schemas.microsoft.com/office/drawing/2010/main"/>
              </a:ext>
            </a:extLst>
          </a:blip>
          <a:srcRect/>
          <a:stretch/>
        </p:blipFill>
        <p:spPr>
          <a:xfrm>
            <a:off x="331940" y="1147785"/>
            <a:ext cx="8586592" cy="5710215"/>
          </a:xfrm>
          <a:ln w="63500">
            <a:solidFill>
              <a:schemeClr val="tx2"/>
            </a:solidFill>
          </a:ln>
        </p:spPr>
      </p:pic>
      <p:sp>
        <p:nvSpPr>
          <p:cNvPr id="6" name="Oval 5">
            <a:extLst>
              <a:ext uri="{FF2B5EF4-FFF2-40B4-BE49-F238E27FC236}">
                <a16:creationId xmlns:a16="http://schemas.microsoft.com/office/drawing/2014/main" id="{08198E00-73E9-5A4D-827C-158C4302C6F0}"/>
              </a:ext>
            </a:extLst>
          </p:cNvPr>
          <p:cNvSpPr/>
          <p:nvPr/>
        </p:nvSpPr>
        <p:spPr>
          <a:xfrm>
            <a:off x="7528142" y="3732756"/>
            <a:ext cx="350729" cy="2342367"/>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5AC7E11E-1B5A-DB4D-88A6-5481E49BD875}"/>
              </a:ext>
            </a:extLst>
          </p:cNvPr>
          <p:cNvGrpSpPr/>
          <p:nvPr/>
        </p:nvGrpSpPr>
        <p:grpSpPr>
          <a:xfrm>
            <a:off x="2985369" y="3367849"/>
            <a:ext cx="3041738" cy="2707274"/>
            <a:chOff x="2985369" y="3367849"/>
            <a:chExt cx="3041738" cy="2707274"/>
          </a:xfrm>
        </p:grpSpPr>
        <p:sp>
          <p:nvSpPr>
            <p:cNvPr id="7" name="Oval 6">
              <a:extLst>
                <a:ext uri="{FF2B5EF4-FFF2-40B4-BE49-F238E27FC236}">
                  <a16:creationId xmlns:a16="http://schemas.microsoft.com/office/drawing/2014/main" id="{22C0790A-9F7B-CF48-9F95-DA800C4BC7FA}"/>
                </a:ext>
              </a:extLst>
            </p:cNvPr>
            <p:cNvSpPr/>
            <p:nvPr/>
          </p:nvSpPr>
          <p:spPr>
            <a:xfrm>
              <a:off x="5676378" y="3367849"/>
              <a:ext cx="350729" cy="196824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68968F1-008A-2A42-9E86-FD2761895313}"/>
                </a:ext>
              </a:extLst>
            </p:cNvPr>
            <p:cNvSpPr/>
            <p:nvPr/>
          </p:nvSpPr>
          <p:spPr>
            <a:xfrm>
              <a:off x="2985369" y="3367849"/>
              <a:ext cx="350729" cy="270727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2161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4ED6D-91DF-FA4A-98DD-2694F2C68A32}"/>
              </a:ext>
            </a:extLst>
          </p:cNvPr>
          <p:cNvSpPr>
            <a:spLocks noGrp="1"/>
          </p:cNvSpPr>
          <p:nvPr>
            <p:ph type="title"/>
          </p:nvPr>
        </p:nvSpPr>
        <p:spPr>
          <a:xfrm>
            <a:off x="457200" y="-2568"/>
            <a:ext cx="7766050" cy="1150353"/>
          </a:xfrm>
        </p:spPr>
        <p:txBody>
          <a:bodyPr/>
          <a:lstStyle/>
          <a:p>
            <a:r>
              <a:rPr lang="en-US" dirty="0"/>
              <a:t>Student Discoveries</a:t>
            </a:r>
          </a:p>
        </p:txBody>
      </p:sp>
      <p:pic>
        <p:nvPicPr>
          <p:cNvPr id="7" name="Picture 6" descr="A group of people standing next to a fence&#10;&#10;Description automatically generated">
            <a:extLst>
              <a:ext uri="{FF2B5EF4-FFF2-40B4-BE49-F238E27FC236}">
                <a16:creationId xmlns:a16="http://schemas.microsoft.com/office/drawing/2014/main" id="{35320B94-2F40-9C46-9E72-F66FE3CBC83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737299" y="450539"/>
            <a:ext cx="2281179" cy="3194648"/>
          </a:xfrm>
          <a:prstGeom prst="rect">
            <a:avLst/>
          </a:prstGeom>
        </p:spPr>
      </p:pic>
      <p:pic>
        <p:nvPicPr>
          <p:cNvPr id="11" name="Content Placeholder 10" descr="A picture containing person, man, boy, child&#10;&#10;Description automatically generated">
            <a:extLst>
              <a:ext uri="{FF2B5EF4-FFF2-40B4-BE49-F238E27FC236}">
                <a16:creationId xmlns:a16="http://schemas.microsoft.com/office/drawing/2014/main" id="{CC4A2F24-1496-9B46-913D-CFD8E44C3DCF}"/>
              </a:ext>
            </a:extLst>
          </p:cNvPr>
          <p:cNvPicPr>
            <a:picLocks noGrp="1" noChangeAspect="1"/>
          </p:cNvPicPr>
          <p:nvPr>
            <p:ph idx="1"/>
          </p:nvPr>
        </p:nvPicPr>
        <p:blipFill>
          <a:blip r:embed="rId3" cstate="hqprint">
            <a:extLst>
              <a:ext uri="{28A0092B-C50C-407E-A947-70E740481C1C}">
                <a14:useLocalDpi xmlns:a14="http://schemas.microsoft.com/office/drawing/2010/main"/>
              </a:ext>
            </a:extLst>
          </a:blip>
          <a:stretch>
            <a:fillRect/>
          </a:stretch>
        </p:blipFill>
        <p:spPr>
          <a:xfrm>
            <a:off x="5386373" y="1645176"/>
            <a:ext cx="2075257" cy="3093929"/>
          </a:xfrm>
        </p:spPr>
      </p:pic>
      <p:pic>
        <p:nvPicPr>
          <p:cNvPr id="15" name="Picture 14" descr="A screenshot of a cell phone&#10;&#10;Description automatically generated">
            <a:extLst>
              <a:ext uri="{FF2B5EF4-FFF2-40B4-BE49-F238E27FC236}">
                <a16:creationId xmlns:a16="http://schemas.microsoft.com/office/drawing/2014/main" id="{96419F72-E642-7448-B4DA-9A8B3C98F471}"/>
              </a:ext>
            </a:extLst>
          </p:cNvPr>
          <p:cNvPicPr>
            <a:picLocks noChangeAspect="1"/>
          </p:cNvPicPr>
          <p:nvPr/>
        </p:nvPicPr>
        <p:blipFill>
          <a:blip r:embed="rId4"/>
          <a:stretch>
            <a:fillRect/>
          </a:stretch>
        </p:blipFill>
        <p:spPr>
          <a:xfrm>
            <a:off x="445816" y="1443359"/>
            <a:ext cx="4414284" cy="1560221"/>
          </a:xfrm>
          <a:prstGeom prst="rect">
            <a:avLst/>
          </a:prstGeom>
        </p:spPr>
      </p:pic>
      <p:pic>
        <p:nvPicPr>
          <p:cNvPr id="13" name="Picture 12" descr="A group of people standing in front of a store&#10;&#10;Description automatically generated">
            <a:extLst>
              <a:ext uri="{FF2B5EF4-FFF2-40B4-BE49-F238E27FC236}">
                <a16:creationId xmlns:a16="http://schemas.microsoft.com/office/drawing/2014/main" id="{67455740-6649-DC44-B13A-8D1E0918AA3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009718" y="1782293"/>
            <a:ext cx="1106238" cy="1221287"/>
          </a:xfrm>
          <a:prstGeom prst="rect">
            <a:avLst/>
          </a:prstGeom>
        </p:spPr>
      </p:pic>
      <p:pic>
        <p:nvPicPr>
          <p:cNvPr id="17" name="Picture 16" descr="A screenshot of a cell phone&#10;&#10;Description automatically generated">
            <a:extLst>
              <a:ext uri="{FF2B5EF4-FFF2-40B4-BE49-F238E27FC236}">
                <a16:creationId xmlns:a16="http://schemas.microsoft.com/office/drawing/2014/main" id="{7A5AF9BA-4EF6-E941-B395-530F5E3812C6}"/>
              </a:ext>
            </a:extLst>
          </p:cNvPr>
          <p:cNvPicPr>
            <a:picLocks noChangeAspect="1"/>
          </p:cNvPicPr>
          <p:nvPr/>
        </p:nvPicPr>
        <p:blipFill>
          <a:blip r:embed="rId6"/>
          <a:stretch>
            <a:fillRect/>
          </a:stretch>
        </p:blipFill>
        <p:spPr>
          <a:xfrm>
            <a:off x="437463" y="3192141"/>
            <a:ext cx="2113102" cy="2222500"/>
          </a:xfrm>
          <a:prstGeom prst="rect">
            <a:avLst/>
          </a:prstGeom>
        </p:spPr>
      </p:pic>
      <p:sp>
        <p:nvSpPr>
          <p:cNvPr id="18" name="Content Placeholder 2">
            <a:extLst>
              <a:ext uri="{FF2B5EF4-FFF2-40B4-BE49-F238E27FC236}">
                <a16:creationId xmlns:a16="http://schemas.microsoft.com/office/drawing/2014/main" id="{8CD39165-1999-DA41-9329-2CC149C8C438}"/>
              </a:ext>
            </a:extLst>
          </p:cNvPr>
          <p:cNvSpPr txBox="1">
            <a:spLocks/>
          </p:cNvSpPr>
          <p:nvPr/>
        </p:nvSpPr>
        <p:spPr>
          <a:xfrm>
            <a:off x="2118530" y="3344277"/>
            <a:ext cx="3050043" cy="156022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200" kern="1200">
                <a:solidFill>
                  <a:srgbClr val="2D637F"/>
                </a:solidFill>
                <a:latin typeface="Lucida Grande"/>
                <a:ea typeface="+mn-ea"/>
                <a:cs typeface="Lucida Grande"/>
              </a:defRPr>
            </a:lvl1pPr>
            <a:lvl2pPr marL="742950" indent="-285750" algn="l" defTabSz="457200" rtl="0" eaLnBrk="1" latinLnBrk="0" hangingPunct="1">
              <a:spcBef>
                <a:spcPct val="20000"/>
              </a:spcBef>
              <a:buFont typeface="Arial"/>
              <a:buChar char="–"/>
              <a:defRPr sz="2000" kern="1200">
                <a:solidFill>
                  <a:srgbClr val="2D637F"/>
                </a:solidFill>
                <a:latin typeface="Lucida Grande"/>
                <a:ea typeface="+mn-ea"/>
                <a:cs typeface="Lucida Grande"/>
              </a:defRPr>
            </a:lvl2pPr>
            <a:lvl3pPr marL="1143000" indent="-228600" algn="l" defTabSz="457200" rtl="0" eaLnBrk="1" latinLnBrk="0" hangingPunct="1">
              <a:spcBef>
                <a:spcPct val="20000"/>
              </a:spcBef>
              <a:buFont typeface="Arial"/>
              <a:buChar char="•"/>
              <a:defRPr sz="1800" kern="1200">
                <a:solidFill>
                  <a:srgbClr val="2D637F"/>
                </a:solidFill>
                <a:latin typeface="Lucida Grande"/>
                <a:ea typeface="+mn-ea"/>
                <a:cs typeface="Lucida Grande"/>
              </a:defRPr>
            </a:lvl3pPr>
            <a:lvl4pPr marL="1600200" indent="-228600" algn="l" defTabSz="457200" rtl="0" eaLnBrk="1" latinLnBrk="0" hangingPunct="1">
              <a:spcBef>
                <a:spcPct val="20000"/>
              </a:spcBef>
              <a:buFont typeface="Arial"/>
              <a:buChar char="–"/>
              <a:defRPr sz="1600" kern="1200">
                <a:solidFill>
                  <a:srgbClr val="2D637F"/>
                </a:solidFill>
                <a:latin typeface="Lucida Grande"/>
                <a:ea typeface="+mn-ea"/>
                <a:cs typeface="Lucida Grande"/>
              </a:defRPr>
            </a:lvl4pPr>
            <a:lvl5pPr marL="2057400" indent="-228600" algn="l" defTabSz="457200" rtl="0" eaLnBrk="1" latinLnBrk="0" hangingPunct="1">
              <a:spcBef>
                <a:spcPct val="20000"/>
              </a:spcBef>
              <a:buFont typeface="Arial"/>
              <a:buChar char="»"/>
              <a:defRPr sz="1400" kern="1200">
                <a:solidFill>
                  <a:srgbClr val="2D637F"/>
                </a:solidFill>
                <a:latin typeface="Lucida Grande"/>
                <a:ea typeface="+mn-ea"/>
                <a:cs typeface="Lucida Gran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Students observed and quantified differences even in our local area</a:t>
            </a:r>
          </a:p>
        </p:txBody>
      </p:sp>
      <p:sp>
        <p:nvSpPr>
          <p:cNvPr id="19" name="Content Placeholder 2">
            <a:extLst>
              <a:ext uri="{FF2B5EF4-FFF2-40B4-BE49-F238E27FC236}">
                <a16:creationId xmlns:a16="http://schemas.microsoft.com/office/drawing/2014/main" id="{0AC94FB3-C044-7C4A-8D69-5B5577A25BC0}"/>
              </a:ext>
            </a:extLst>
          </p:cNvPr>
          <p:cNvSpPr txBox="1">
            <a:spLocks/>
          </p:cNvSpPr>
          <p:nvPr/>
        </p:nvSpPr>
        <p:spPr>
          <a:xfrm>
            <a:off x="5386373" y="4904498"/>
            <a:ext cx="3752803" cy="116867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200" kern="1200">
                <a:solidFill>
                  <a:srgbClr val="2D637F"/>
                </a:solidFill>
                <a:latin typeface="Lucida Grande"/>
                <a:ea typeface="+mn-ea"/>
                <a:cs typeface="Lucida Grande"/>
              </a:defRPr>
            </a:lvl1pPr>
            <a:lvl2pPr marL="742950" indent="-285750" algn="l" defTabSz="457200" rtl="0" eaLnBrk="1" latinLnBrk="0" hangingPunct="1">
              <a:spcBef>
                <a:spcPct val="20000"/>
              </a:spcBef>
              <a:buFont typeface="Arial"/>
              <a:buChar char="–"/>
              <a:defRPr sz="2000" kern="1200">
                <a:solidFill>
                  <a:srgbClr val="2D637F"/>
                </a:solidFill>
                <a:latin typeface="Lucida Grande"/>
                <a:ea typeface="+mn-ea"/>
                <a:cs typeface="Lucida Grande"/>
              </a:defRPr>
            </a:lvl2pPr>
            <a:lvl3pPr marL="1143000" indent="-228600" algn="l" defTabSz="457200" rtl="0" eaLnBrk="1" latinLnBrk="0" hangingPunct="1">
              <a:spcBef>
                <a:spcPct val="20000"/>
              </a:spcBef>
              <a:buFont typeface="Arial"/>
              <a:buChar char="•"/>
              <a:defRPr sz="1800" kern="1200">
                <a:solidFill>
                  <a:srgbClr val="2D637F"/>
                </a:solidFill>
                <a:latin typeface="Lucida Grande"/>
                <a:ea typeface="+mn-ea"/>
                <a:cs typeface="Lucida Grande"/>
              </a:defRPr>
            </a:lvl3pPr>
            <a:lvl4pPr marL="1600200" indent="-228600" algn="l" defTabSz="457200" rtl="0" eaLnBrk="1" latinLnBrk="0" hangingPunct="1">
              <a:spcBef>
                <a:spcPct val="20000"/>
              </a:spcBef>
              <a:buFont typeface="Arial"/>
              <a:buChar char="–"/>
              <a:defRPr sz="1600" kern="1200">
                <a:solidFill>
                  <a:srgbClr val="2D637F"/>
                </a:solidFill>
                <a:latin typeface="Lucida Grande"/>
                <a:ea typeface="+mn-ea"/>
                <a:cs typeface="Lucida Grande"/>
              </a:defRPr>
            </a:lvl4pPr>
            <a:lvl5pPr marL="2057400" indent="-228600" algn="l" defTabSz="457200" rtl="0" eaLnBrk="1" latinLnBrk="0" hangingPunct="1">
              <a:spcBef>
                <a:spcPct val="20000"/>
              </a:spcBef>
              <a:buFont typeface="Arial"/>
              <a:buChar char="»"/>
              <a:defRPr sz="1400" kern="1200">
                <a:solidFill>
                  <a:srgbClr val="2D637F"/>
                </a:solidFill>
                <a:latin typeface="Lucida Grande"/>
                <a:ea typeface="+mn-ea"/>
                <a:cs typeface="Lucida Gran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a:t>Learning opportunity to demonstrate identification of different sources to explain and quantify different levels</a:t>
            </a:r>
          </a:p>
        </p:txBody>
      </p:sp>
    </p:spTree>
    <p:extLst>
      <p:ext uri="{BB962C8B-B14F-4D97-AF65-F5344CB8AC3E}">
        <p14:creationId xmlns:p14="http://schemas.microsoft.com/office/powerpoint/2010/main" val="23370157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C51B6-F4DE-1B4B-BE13-3061A72FA1C0}"/>
              </a:ext>
            </a:extLst>
          </p:cNvPr>
          <p:cNvSpPr>
            <a:spLocks noGrp="1"/>
          </p:cNvSpPr>
          <p:nvPr>
            <p:ph type="title"/>
          </p:nvPr>
        </p:nvSpPr>
        <p:spPr>
          <a:xfrm>
            <a:off x="457200" y="-2568"/>
            <a:ext cx="7766050" cy="1150353"/>
          </a:xfrm>
        </p:spPr>
        <p:txBody>
          <a:bodyPr/>
          <a:lstStyle/>
          <a:p>
            <a:r>
              <a:rPr lang="en-US" dirty="0"/>
              <a:t>Expanding network data</a:t>
            </a:r>
          </a:p>
        </p:txBody>
      </p:sp>
      <p:sp>
        <p:nvSpPr>
          <p:cNvPr id="3" name="Content Placeholder 2">
            <a:extLst>
              <a:ext uri="{FF2B5EF4-FFF2-40B4-BE49-F238E27FC236}">
                <a16:creationId xmlns:a16="http://schemas.microsoft.com/office/drawing/2014/main" id="{25BC2B04-CA58-AC44-A899-1725494429F8}"/>
              </a:ext>
            </a:extLst>
          </p:cNvPr>
          <p:cNvSpPr>
            <a:spLocks noGrp="1"/>
          </p:cNvSpPr>
          <p:nvPr>
            <p:ph idx="1"/>
          </p:nvPr>
        </p:nvSpPr>
        <p:spPr>
          <a:xfrm>
            <a:off x="482600" y="1147785"/>
            <a:ext cx="5266847" cy="4438823"/>
          </a:xfrm>
        </p:spPr>
        <p:txBody>
          <a:bodyPr/>
          <a:lstStyle/>
          <a:p>
            <a:pPr>
              <a:buFont typeface="Wingdings" pitchFamily="2" charset="2"/>
              <a:buChar char="Ø"/>
            </a:pPr>
            <a:r>
              <a:rPr lang="en-US" dirty="0"/>
              <a:t>Learn about environmental effects</a:t>
            </a:r>
          </a:p>
          <a:p>
            <a:pPr>
              <a:buFont typeface="Wingdings" pitchFamily="2" charset="2"/>
              <a:buChar char="Ø"/>
            </a:pPr>
            <a:r>
              <a:rPr lang="en-US" dirty="0"/>
              <a:t>Put radiation in context</a:t>
            </a:r>
          </a:p>
          <a:p>
            <a:pPr marL="0" indent="0">
              <a:buNone/>
            </a:pPr>
            <a:endParaRPr lang="en-US" dirty="0"/>
          </a:p>
          <a:p>
            <a:pPr marL="0" indent="0">
              <a:buNone/>
            </a:pPr>
            <a:r>
              <a:rPr lang="en-US" dirty="0"/>
              <a:t>Weather Stations:</a:t>
            </a:r>
          </a:p>
          <a:p>
            <a:pPr>
              <a:buFont typeface="Wingdings" pitchFamily="2" charset="2"/>
              <a:buChar char="ü"/>
            </a:pPr>
            <a:r>
              <a:rPr lang="en-US" sz="1800" dirty="0"/>
              <a:t>Establish model for setting up/using personal weather station at each location</a:t>
            </a:r>
          </a:p>
          <a:p>
            <a:pPr>
              <a:buFont typeface="Wingdings" pitchFamily="2" charset="2"/>
              <a:buChar char="ü"/>
            </a:pPr>
            <a:r>
              <a:rPr lang="en-US" sz="1800" dirty="0"/>
              <a:t>Provide tools for comparing weather and radiation data</a:t>
            </a:r>
          </a:p>
          <a:p>
            <a:pPr marL="0" indent="0">
              <a:buNone/>
            </a:pPr>
            <a:r>
              <a:rPr lang="en-US" dirty="0"/>
              <a:t>Additional sensors:</a:t>
            </a:r>
          </a:p>
          <a:p>
            <a:pPr>
              <a:buFont typeface="Wingdings" pitchFamily="2" charset="2"/>
              <a:buChar char="§"/>
            </a:pPr>
            <a:r>
              <a:rPr lang="en-US" sz="1800" dirty="0"/>
              <a:t>Temp, pressure, humidity</a:t>
            </a:r>
          </a:p>
          <a:p>
            <a:pPr>
              <a:buFont typeface="Wingdings" pitchFamily="2" charset="2"/>
              <a:buChar char="§"/>
            </a:pPr>
            <a:r>
              <a:rPr lang="en-US" sz="1800" dirty="0"/>
              <a:t>Air quality: CO</a:t>
            </a:r>
            <a:r>
              <a:rPr lang="en-US" sz="1800" baseline="-25000" dirty="0"/>
              <a:t>2</a:t>
            </a:r>
            <a:r>
              <a:rPr lang="en-US" sz="1800" dirty="0"/>
              <a:t>, particulate matter (PM 2.5)</a:t>
            </a:r>
          </a:p>
        </p:txBody>
      </p:sp>
      <p:pic>
        <p:nvPicPr>
          <p:cNvPr id="4" name="Picture 3">
            <a:extLst>
              <a:ext uri="{FF2B5EF4-FFF2-40B4-BE49-F238E27FC236}">
                <a16:creationId xmlns:a16="http://schemas.microsoft.com/office/drawing/2014/main" id="{67F7F498-0EC2-4644-B2ED-6DB58308681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14400" y="1354246"/>
            <a:ext cx="2676595" cy="4025900"/>
          </a:xfrm>
          <a:prstGeom prst="rect">
            <a:avLst/>
          </a:prstGeom>
          <a:effectLst/>
        </p:spPr>
      </p:pic>
      <p:pic>
        <p:nvPicPr>
          <p:cNvPr id="6" name="Picture 5" descr="A group of people posing for the camera&#10;&#10;Description automatically generated">
            <a:extLst>
              <a:ext uri="{FF2B5EF4-FFF2-40B4-BE49-F238E27FC236}">
                <a16:creationId xmlns:a16="http://schemas.microsoft.com/office/drawing/2014/main" id="{FFC7C039-7364-7C4E-A8B5-D545BF0E27C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654101" y="4546948"/>
            <a:ext cx="1402217" cy="1520477"/>
          </a:xfrm>
          <a:prstGeom prst="rect">
            <a:avLst/>
          </a:prstGeom>
        </p:spPr>
      </p:pic>
    </p:spTree>
    <p:extLst>
      <p:ext uri="{BB962C8B-B14F-4D97-AF65-F5344CB8AC3E}">
        <p14:creationId xmlns:p14="http://schemas.microsoft.com/office/powerpoint/2010/main" val="30093403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16665-EE85-8945-B408-AE16BB91626E}"/>
              </a:ext>
            </a:extLst>
          </p:cNvPr>
          <p:cNvSpPr>
            <a:spLocks noGrp="1"/>
          </p:cNvSpPr>
          <p:nvPr>
            <p:ph type="title"/>
          </p:nvPr>
        </p:nvSpPr>
        <p:spPr>
          <a:xfrm>
            <a:off x="457200" y="9958"/>
            <a:ext cx="7766050" cy="1150353"/>
          </a:xfrm>
        </p:spPr>
        <p:txBody>
          <a:bodyPr/>
          <a:lstStyle/>
          <a:p>
            <a:r>
              <a:rPr lang="en-US" dirty="0"/>
              <a:t>Expanding network data</a:t>
            </a:r>
          </a:p>
        </p:txBody>
      </p:sp>
      <p:sp>
        <p:nvSpPr>
          <p:cNvPr id="3" name="Content Placeholder 2">
            <a:extLst>
              <a:ext uri="{FF2B5EF4-FFF2-40B4-BE49-F238E27FC236}">
                <a16:creationId xmlns:a16="http://schemas.microsoft.com/office/drawing/2014/main" id="{1AC9B22B-2AC3-6743-B7EC-F8374553A04E}"/>
              </a:ext>
            </a:extLst>
          </p:cNvPr>
          <p:cNvSpPr>
            <a:spLocks noGrp="1"/>
          </p:cNvSpPr>
          <p:nvPr>
            <p:ph idx="1"/>
          </p:nvPr>
        </p:nvSpPr>
        <p:spPr>
          <a:xfrm>
            <a:off x="482600" y="1365337"/>
            <a:ext cx="7740650" cy="3218279"/>
          </a:xfrm>
        </p:spPr>
        <p:txBody>
          <a:bodyPr/>
          <a:lstStyle/>
          <a:p>
            <a:r>
              <a:rPr lang="en-US" dirty="0"/>
              <a:t>See the “</a:t>
            </a:r>
            <a:r>
              <a:rPr lang="en-US" sz="2000" b="1" dirty="0">
                <a:solidFill>
                  <a:srgbClr val="FF0000"/>
                </a:solidFill>
              </a:rPr>
              <a:t>C</a:t>
            </a:r>
            <a:r>
              <a:rPr lang="en-US" sz="2000" b="1" dirty="0">
                <a:solidFill>
                  <a:srgbClr val="FF9900"/>
                </a:solidFill>
              </a:rPr>
              <a:t>O</a:t>
            </a:r>
            <a:r>
              <a:rPr lang="en-US" sz="2000" b="1" dirty="0">
                <a:solidFill>
                  <a:srgbClr val="FFD966"/>
                </a:solidFill>
              </a:rPr>
              <a:t>L</a:t>
            </a:r>
            <a:r>
              <a:rPr lang="en-US" sz="2000" b="1" dirty="0">
                <a:solidFill>
                  <a:srgbClr val="00FF00"/>
                </a:solidFill>
              </a:rPr>
              <a:t>O</a:t>
            </a:r>
            <a:r>
              <a:rPr lang="en-US" sz="2000" b="1" dirty="0">
                <a:solidFill>
                  <a:srgbClr val="0000FF"/>
                </a:solidFill>
              </a:rPr>
              <a:t>R</a:t>
            </a:r>
            <a:r>
              <a:rPr lang="en-US" sz="2000" b="1" dirty="0">
                <a:solidFill>
                  <a:srgbClr val="9900FF"/>
                </a:solidFill>
              </a:rPr>
              <a:t>S</a:t>
            </a:r>
            <a:r>
              <a:rPr lang="en-US" dirty="0"/>
              <a:t>” of the gamma rays</a:t>
            </a:r>
          </a:p>
          <a:p>
            <a:pPr lvl="1"/>
            <a:r>
              <a:rPr lang="en-US" sz="1800" dirty="0"/>
              <a:t>Demonstrate identification of isotopes contributing to measured background levels</a:t>
            </a:r>
          </a:p>
          <a:p>
            <a:pPr lvl="1"/>
            <a:r>
              <a:rPr lang="en-US" sz="1800" dirty="0"/>
              <a:t>Address energy dependence of effective dose-rate</a:t>
            </a:r>
          </a:p>
          <a:p>
            <a:r>
              <a:rPr lang="en-US" dirty="0"/>
              <a:t>More advanced detector: </a:t>
            </a:r>
            <a:r>
              <a:rPr lang="en-US" dirty="0" err="1"/>
              <a:t>CsI</a:t>
            </a:r>
            <a:endParaRPr lang="en-US" dirty="0"/>
          </a:p>
          <a:p>
            <a:pPr lvl="1"/>
            <a:r>
              <a:rPr lang="en-US" sz="1800" dirty="0"/>
              <a:t>Energy sensitivity</a:t>
            </a:r>
          </a:p>
          <a:p>
            <a:pPr lvl="1"/>
            <a:r>
              <a:rPr lang="en-US" sz="1800" dirty="0"/>
              <a:t>Improved statistical accuracy</a:t>
            </a:r>
          </a:p>
          <a:p>
            <a:pPr lvl="1"/>
            <a:endParaRPr lang="en-US" dirty="0"/>
          </a:p>
        </p:txBody>
      </p:sp>
      <p:pic>
        <p:nvPicPr>
          <p:cNvPr id="5" name="Picture 4" descr="A close up of a map&#10;&#10;Description automatically generated">
            <a:extLst>
              <a:ext uri="{FF2B5EF4-FFF2-40B4-BE49-F238E27FC236}">
                <a16:creationId xmlns:a16="http://schemas.microsoft.com/office/drawing/2014/main" id="{84F870CD-D069-F74A-9B5B-5527EAB4B270}"/>
              </a:ext>
            </a:extLst>
          </p:cNvPr>
          <p:cNvPicPr>
            <a:picLocks noChangeAspect="1"/>
          </p:cNvPicPr>
          <p:nvPr/>
        </p:nvPicPr>
        <p:blipFill>
          <a:blip r:embed="rId2"/>
          <a:stretch>
            <a:fillRect/>
          </a:stretch>
        </p:blipFill>
        <p:spPr>
          <a:xfrm>
            <a:off x="4771024" y="3188879"/>
            <a:ext cx="4250586" cy="2760983"/>
          </a:xfrm>
          <a:prstGeom prst="rect">
            <a:avLst/>
          </a:prstGeom>
          <a:ln w="31750">
            <a:solidFill>
              <a:schemeClr val="tx2"/>
            </a:solidFill>
          </a:ln>
        </p:spPr>
      </p:pic>
      <p:pic>
        <p:nvPicPr>
          <p:cNvPr id="7" name="Picture 6" descr="A person posing for the camera&#10;&#10;Description automatically generated">
            <a:extLst>
              <a:ext uri="{FF2B5EF4-FFF2-40B4-BE49-F238E27FC236}">
                <a16:creationId xmlns:a16="http://schemas.microsoft.com/office/drawing/2014/main" id="{81D35289-5C54-D34A-9661-C30922501C1E}"/>
              </a:ext>
            </a:extLst>
          </p:cNvPr>
          <p:cNvPicPr>
            <a:picLocks noChangeAspect="1"/>
          </p:cNvPicPr>
          <p:nvPr/>
        </p:nvPicPr>
        <p:blipFill>
          <a:blip r:embed="rId3"/>
          <a:stretch>
            <a:fillRect/>
          </a:stretch>
        </p:blipFill>
        <p:spPr>
          <a:xfrm>
            <a:off x="3442298" y="3922540"/>
            <a:ext cx="1060731" cy="1732204"/>
          </a:xfrm>
          <a:prstGeom prst="rect">
            <a:avLst/>
          </a:prstGeom>
        </p:spPr>
      </p:pic>
    </p:spTree>
    <p:extLst>
      <p:ext uri="{BB962C8B-B14F-4D97-AF65-F5344CB8AC3E}">
        <p14:creationId xmlns:p14="http://schemas.microsoft.com/office/powerpoint/2010/main" val="11773508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1D16F-25BD-644F-969B-37C3CCA43E73}"/>
              </a:ext>
            </a:extLst>
          </p:cNvPr>
          <p:cNvSpPr>
            <a:spLocks noGrp="1"/>
          </p:cNvSpPr>
          <p:nvPr>
            <p:ph type="title"/>
          </p:nvPr>
        </p:nvSpPr>
        <p:spPr>
          <a:xfrm>
            <a:off x="457200" y="-2568"/>
            <a:ext cx="7766050" cy="1150353"/>
          </a:xfrm>
        </p:spPr>
        <p:txBody>
          <a:bodyPr/>
          <a:lstStyle/>
          <a:p>
            <a:r>
              <a:rPr lang="en-US" dirty="0"/>
              <a:t>Summer Internship – year 1</a:t>
            </a:r>
          </a:p>
        </p:txBody>
      </p:sp>
      <p:sp>
        <p:nvSpPr>
          <p:cNvPr id="3" name="Content Placeholder 2">
            <a:extLst>
              <a:ext uri="{FF2B5EF4-FFF2-40B4-BE49-F238E27FC236}">
                <a16:creationId xmlns:a16="http://schemas.microsoft.com/office/drawing/2014/main" id="{0E369499-116A-EC4E-8ECD-21E9E49A9629}"/>
              </a:ext>
            </a:extLst>
          </p:cNvPr>
          <p:cNvSpPr>
            <a:spLocks noGrp="1"/>
          </p:cNvSpPr>
          <p:nvPr>
            <p:ph idx="1"/>
          </p:nvPr>
        </p:nvSpPr>
        <p:spPr>
          <a:xfrm>
            <a:off x="457200" y="1290498"/>
            <a:ext cx="3619502" cy="2064669"/>
          </a:xfrm>
        </p:spPr>
        <p:txBody>
          <a:bodyPr/>
          <a:lstStyle/>
          <a:p>
            <a:r>
              <a:rPr lang="en-US" dirty="0"/>
              <a:t>Added environmental sensor data and made our systems portable</a:t>
            </a:r>
          </a:p>
        </p:txBody>
      </p:sp>
      <p:pic>
        <p:nvPicPr>
          <p:cNvPr id="4" name="Google Shape;184;p23">
            <a:extLst>
              <a:ext uri="{FF2B5EF4-FFF2-40B4-BE49-F238E27FC236}">
                <a16:creationId xmlns:a16="http://schemas.microsoft.com/office/drawing/2014/main" id="{C01B3AD8-D49D-E844-9FBA-C7FCBE24A297}"/>
              </a:ext>
            </a:extLst>
          </p:cNvPr>
          <p:cNvPicPr preferRelativeResize="0"/>
          <p:nvPr/>
        </p:nvPicPr>
        <p:blipFill>
          <a:blip r:embed="rId2" cstate="hqprint">
            <a:alphaModFix/>
            <a:extLst>
              <a:ext uri="{28A0092B-C50C-407E-A947-70E740481C1C}">
                <a14:useLocalDpi xmlns:a14="http://schemas.microsoft.com/office/drawing/2010/main"/>
              </a:ext>
            </a:extLst>
          </a:blip>
          <a:stretch>
            <a:fillRect/>
          </a:stretch>
        </p:blipFill>
        <p:spPr>
          <a:xfrm>
            <a:off x="4083602" y="1443874"/>
            <a:ext cx="4908001" cy="3681001"/>
          </a:xfrm>
          <a:prstGeom prst="rect">
            <a:avLst/>
          </a:prstGeom>
          <a:noFill/>
          <a:ln>
            <a:noFill/>
          </a:ln>
        </p:spPr>
      </p:pic>
      <p:sp>
        <p:nvSpPr>
          <p:cNvPr id="5" name="Google Shape;185;p23">
            <a:extLst>
              <a:ext uri="{FF2B5EF4-FFF2-40B4-BE49-F238E27FC236}">
                <a16:creationId xmlns:a16="http://schemas.microsoft.com/office/drawing/2014/main" id="{5FB133D3-F4FC-CA41-AD4D-1DC0233AE7E6}"/>
              </a:ext>
            </a:extLst>
          </p:cNvPr>
          <p:cNvSpPr/>
          <p:nvPr/>
        </p:nvSpPr>
        <p:spPr>
          <a:xfrm>
            <a:off x="6210300" y="3890000"/>
            <a:ext cx="733500" cy="657300"/>
          </a:xfrm>
          <a:prstGeom prst="ellipse">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86;p23">
            <a:extLst>
              <a:ext uri="{FF2B5EF4-FFF2-40B4-BE49-F238E27FC236}">
                <a16:creationId xmlns:a16="http://schemas.microsoft.com/office/drawing/2014/main" id="{2605DFCE-74B2-5E41-9288-D0740554B228}"/>
              </a:ext>
            </a:extLst>
          </p:cNvPr>
          <p:cNvSpPr/>
          <p:nvPr/>
        </p:nvSpPr>
        <p:spPr>
          <a:xfrm>
            <a:off x="5476800" y="3442475"/>
            <a:ext cx="733500" cy="714300"/>
          </a:xfrm>
          <a:prstGeom prst="ellipse">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87;p23">
            <a:extLst>
              <a:ext uri="{FF2B5EF4-FFF2-40B4-BE49-F238E27FC236}">
                <a16:creationId xmlns:a16="http://schemas.microsoft.com/office/drawing/2014/main" id="{B85B9401-6599-B146-8689-21D3FFD67ADA}"/>
              </a:ext>
            </a:extLst>
          </p:cNvPr>
          <p:cNvSpPr/>
          <p:nvPr/>
        </p:nvSpPr>
        <p:spPr>
          <a:xfrm>
            <a:off x="4857750" y="3833000"/>
            <a:ext cx="733500" cy="714300"/>
          </a:xfrm>
          <a:prstGeom prst="ellipse">
            <a:avLst/>
          </a:prstGeom>
          <a:no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 name="Google Shape;188;p23">
            <a:extLst>
              <a:ext uri="{FF2B5EF4-FFF2-40B4-BE49-F238E27FC236}">
                <a16:creationId xmlns:a16="http://schemas.microsoft.com/office/drawing/2014/main" id="{81EB4942-1480-7944-9AD9-7C2547CBB93E}"/>
              </a:ext>
            </a:extLst>
          </p:cNvPr>
          <p:cNvCxnSpPr/>
          <p:nvPr/>
        </p:nvCxnSpPr>
        <p:spPr>
          <a:xfrm rot="10800000">
            <a:off x="6904275" y="4547325"/>
            <a:ext cx="249000" cy="765900"/>
          </a:xfrm>
          <a:prstGeom prst="straightConnector1">
            <a:avLst/>
          </a:prstGeom>
          <a:noFill/>
          <a:ln w="28575" cap="flat" cmpd="sng">
            <a:solidFill>
              <a:srgbClr val="0000FF"/>
            </a:solidFill>
            <a:prstDash val="solid"/>
            <a:round/>
            <a:headEnd type="none" w="med" len="med"/>
            <a:tailEnd type="stealth" w="med" len="med"/>
          </a:ln>
        </p:spPr>
      </p:cxnSp>
      <p:sp>
        <p:nvSpPr>
          <p:cNvPr id="9" name="Google Shape;189;p23">
            <a:extLst>
              <a:ext uri="{FF2B5EF4-FFF2-40B4-BE49-F238E27FC236}">
                <a16:creationId xmlns:a16="http://schemas.microsoft.com/office/drawing/2014/main" id="{4419D4AE-5D85-0B4C-9DF2-D6766BD2A7D9}"/>
              </a:ext>
            </a:extLst>
          </p:cNvPr>
          <p:cNvSpPr txBox="1"/>
          <p:nvPr/>
        </p:nvSpPr>
        <p:spPr>
          <a:xfrm>
            <a:off x="6867525" y="5325925"/>
            <a:ext cx="666750" cy="4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dirty="0"/>
              <a:t>CO</a:t>
            </a:r>
            <a:r>
              <a:rPr lang="en-US" b="1" baseline="-25000" dirty="0"/>
              <a:t>2</a:t>
            </a:r>
            <a:endParaRPr b="1" baseline="-25000" dirty="0"/>
          </a:p>
        </p:txBody>
      </p:sp>
      <p:cxnSp>
        <p:nvCxnSpPr>
          <p:cNvPr id="10" name="Google Shape;190;p23">
            <a:extLst>
              <a:ext uri="{FF2B5EF4-FFF2-40B4-BE49-F238E27FC236}">
                <a16:creationId xmlns:a16="http://schemas.microsoft.com/office/drawing/2014/main" id="{BA95530D-FBDE-4F42-9BE4-DD58DA1532BB}"/>
              </a:ext>
            </a:extLst>
          </p:cNvPr>
          <p:cNvCxnSpPr/>
          <p:nvPr/>
        </p:nvCxnSpPr>
        <p:spPr>
          <a:xfrm rot="10800000" flipH="1">
            <a:off x="5715000" y="4278175"/>
            <a:ext cx="114300" cy="1066800"/>
          </a:xfrm>
          <a:prstGeom prst="straightConnector1">
            <a:avLst/>
          </a:prstGeom>
          <a:noFill/>
          <a:ln w="28575" cap="flat" cmpd="sng">
            <a:solidFill>
              <a:srgbClr val="00FF00"/>
            </a:solidFill>
            <a:prstDash val="solid"/>
            <a:round/>
            <a:headEnd type="none" w="med" len="med"/>
            <a:tailEnd type="stealth" w="med" len="med"/>
          </a:ln>
        </p:spPr>
      </p:cxnSp>
      <p:sp>
        <p:nvSpPr>
          <p:cNvPr id="11" name="Google Shape;191;p23">
            <a:extLst>
              <a:ext uri="{FF2B5EF4-FFF2-40B4-BE49-F238E27FC236}">
                <a16:creationId xmlns:a16="http://schemas.microsoft.com/office/drawing/2014/main" id="{DEBEAE0B-2501-0244-9FCD-27F123B18593}"/>
              </a:ext>
            </a:extLst>
          </p:cNvPr>
          <p:cNvSpPr txBox="1"/>
          <p:nvPr/>
        </p:nvSpPr>
        <p:spPr>
          <a:xfrm>
            <a:off x="5419725" y="5325925"/>
            <a:ext cx="1066800" cy="4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t>Air quality</a:t>
            </a:r>
            <a:endParaRPr b="1" baseline="-25000"/>
          </a:p>
        </p:txBody>
      </p:sp>
      <p:sp>
        <p:nvSpPr>
          <p:cNvPr id="12" name="Google Shape;192;p23">
            <a:extLst>
              <a:ext uri="{FF2B5EF4-FFF2-40B4-BE49-F238E27FC236}">
                <a16:creationId xmlns:a16="http://schemas.microsoft.com/office/drawing/2014/main" id="{F9A01065-13D7-564B-B440-DF7C0B230C62}"/>
              </a:ext>
            </a:extLst>
          </p:cNvPr>
          <p:cNvSpPr txBox="1"/>
          <p:nvPr/>
        </p:nvSpPr>
        <p:spPr>
          <a:xfrm>
            <a:off x="3525857" y="5292277"/>
            <a:ext cx="1651655" cy="4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dirty="0"/>
              <a:t>Silicon counter</a:t>
            </a:r>
            <a:endParaRPr b="1" dirty="0"/>
          </a:p>
        </p:txBody>
      </p:sp>
      <p:cxnSp>
        <p:nvCxnSpPr>
          <p:cNvPr id="13" name="Google Shape;193;p23">
            <a:extLst>
              <a:ext uri="{FF2B5EF4-FFF2-40B4-BE49-F238E27FC236}">
                <a16:creationId xmlns:a16="http://schemas.microsoft.com/office/drawing/2014/main" id="{1C291F54-5B52-1940-8CF9-A9FEB9A0C038}"/>
              </a:ext>
            </a:extLst>
          </p:cNvPr>
          <p:cNvCxnSpPr>
            <a:cxnSpLocks/>
          </p:cNvCxnSpPr>
          <p:nvPr/>
        </p:nvCxnSpPr>
        <p:spPr>
          <a:xfrm flipV="1">
            <a:off x="4448249" y="4623575"/>
            <a:ext cx="590701" cy="721401"/>
          </a:xfrm>
          <a:prstGeom prst="straightConnector1">
            <a:avLst/>
          </a:prstGeom>
          <a:noFill/>
          <a:ln w="28575" cap="flat" cmpd="sng">
            <a:solidFill>
              <a:srgbClr val="9900FF"/>
            </a:solidFill>
            <a:prstDash val="solid"/>
            <a:round/>
            <a:headEnd type="none" w="med" len="med"/>
            <a:tailEnd type="stealth" w="med" len="med"/>
          </a:ln>
        </p:spPr>
      </p:cxnSp>
      <p:sp>
        <p:nvSpPr>
          <p:cNvPr id="14" name="Google Shape;194;p23">
            <a:extLst>
              <a:ext uri="{FF2B5EF4-FFF2-40B4-BE49-F238E27FC236}">
                <a16:creationId xmlns:a16="http://schemas.microsoft.com/office/drawing/2014/main" id="{D2ADDE88-B27E-7046-BF35-96C51665DEA1}"/>
              </a:ext>
            </a:extLst>
          </p:cNvPr>
          <p:cNvSpPr/>
          <p:nvPr/>
        </p:nvSpPr>
        <p:spPr>
          <a:xfrm>
            <a:off x="6170850" y="2804300"/>
            <a:ext cx="733500" cy="7143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 name="Google Shape;195;p23">
            <a:extLst>
              <a:ext uri="{FF2B5EF4-FFF2-40B4-BE49-F238E27FC236}">
                <a16:creationId xmlns:a16="http://schemas.microsoft.com/office/drawing/2014/main" id="{FB9ABBEE-2653-8843-839A-EAD99C85CA16}"/>
              </a:ext>
            </a:extLst>
          </p:cNvPr>
          <p:cNvCxnSpPr/>
          <p:nvPr/>
        </p:nvCxnSpPr>
        <p:spPr>
          <a:xfrm rot="10800000">
            <a:off x="6867525" y="3290100"/>
            <a:ext cx="1676400" cy="1937400"/>
          </a:xfrm>
          <a:prstGeom prst="straightConnector1">
            <a:avLst/>
          </a:prstGeom>
          <a:noFill/>
          <a:ln w="28575" cap="flat" cmpd="sng">
            <a:solidFill>
              <a:srgbClr val="FF0000"/>
            </a:solidFill>
            <a:prstDash val="solid"/>
            <a:round/>
            <a:headEnd type="none" w="med" len="med"/>
            <a:tailEnd type="stealth" w="med" len="med"/>
          </a:ln>
        </p:spPr>
      </p:cxnSp>
      <p:sp>
        <p:nvSpPr>
          <p:cNvPr id="16" name="Google Shape;196;p23">
            <a:extLst>
              <a:ext uri="{FF2B5EF4-FFF2-40B4-BE49-F238E27FC236}">
                <a16:creationId xmlns:a16="http://schemas.microsoft.com/office/drawing/2014/main" id="{F34261A8-604D-7445-8D8F-2E199F183965}"/>
              </a:ext>
            </a:extLst>
          </p:cNvPr>
          <p:cNvSpPr txBox="1"/>
          <p:nvPr/>
        </p:nvSpPr>
        <p:spPr>
          <a:xfrm>
            <a:off x="7523327" y="5173524"/>
            <a:ext cx="1607253" cy="722503"/>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dirty="0" err="1"/>
              <a:t>CsI</a:t>
            </a:r>
            <a:r>
              <a:rPr lang="en-US" b="1" dirty="0"/>
              <a:t> spectrometers</a:t>
            </a:r>
            <a:endParaRPr b="1" baseline="-25000" dirty="0"/>
          </a:p>
        </p:txBody>
      </p:sp>
      <p:pic>
        <p:nvPicPr>
          <p:cNvPr id="17" name="Google Shape;183;p23">
            <a:extLst>
              <a:ext uri="{FF2B5EF4-FFF2-40B4-BE49-F238E27FC236}">
                <a16:creationId xmlns:a16="http://schemas.microsoft.com/office/drawing/2014/main" id="{009CDE28-F7DB-0944-9CC7-D2379642CE84}"/>
              </a:ext>
            </a:extLst>
          </p:cNvPr>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311700" y="2527698"/>
            <a:ext cx="3619502" cy="2678273"/>
          </a:xfrm>
          <a:prstGeom prst="rect">
            <a:avLst/>
          </a:prstGeom>
          <a:noFill/>
          <a:ln>
            <a:noFill/>
          </a:ln>
        </p:spPr>
      </p:pic>
    </p:spTree>
    <p:extLst>
      <p:ext uri="{BB962C8B-B14F-4D97-AF65-F5344CB8AC3E}">
        <p14:creationId xmlns:p14="http://schemas.microsoft.com/office/powerpoint/2010/main" val="19781756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posing for the camera&#10;&#10;Description automatically generated">
            <a:extLst>
              <a:ext uri="{FF2B5EF4-FFF2-40B4-BE49-F238E27FC236}">
                <a16:creationId xmlns:a16="http://schemas.microsoft.com/office/drawing/2014/main" id="{7E9D3B7F-5C28-5C4C-AE7E-E920F1181350}"/>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tretch>
            <a:fillRect/>
          </a:stretch>
        </p:blipFill>
        <p:spPr>
          <a:xfrm>
            <a:off x="457200" y="1365250"/>
            <a:ext cx="2752140" cy="2063750"/>
          </a:xfrm>
        </p:spPr>
      </p:pic>
      <p:pic>
        <p:nvPicPr>
          <p:cNvPr id="7" name="Picture 6" descr="A screenshot of a cell phone&#10;&#10;Description automatically generated">
            <a:extLst>
              <a:ext uri="{FF2B5EF4-FFF2-40B4-BE49-F238E27FC236}">
                <a16:creationId xmlns:a16="http://schemas.microsoft.com/office/drawing/2014/main" id="{4F7940D7-E89E-9147-A0AE-D7A251CAF0DA}"/>
              </a:ext>
            </a:extLst>
          </p:cNvPr>
          <p:cNvPicPr>
            <a:picLocks noChangeAspect="1"/>
          </p:cNvPicPr>
          <p:nvPr/>
        </p:nvPicPr>
        <p:blipFill>
          <a:blip r:embed="rId3"/>
          <a:stretch>
            <a:fillRect/>
          </a:stretch>
        </p:blipFill>
        <p:spPr>
          <a:xfrm>
            <a:off x="3312208" y="846522"/>
            <a:ext cx="3666120" cy="2749590"/>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5CCEC08F-CE3A-9143-93BA-5C1D384D42E7}"/>
              </a:ext>
            </a:extLst>
          </p:cNvPr>
          <p:cNvPicPr>
            <a:picLocks noChangeAspect="1"/>
          </p:cNvPicPr>
          <p:nvPr/>
        </p:nvPicPr>
        <p:blipFill>
          <a:blip r:embed="rId4"/>
          <a:stretch>
            <a:fillRect/>
          </a:stretch>
        </p:blipFill>
        <p:spPr>
          <a:xfrm>
            <a:off x="5520389" y="3495753"/>
            <a:ext cx="3354301" cy="2515725"/>
          </a:xfrm>
          <a:prstGeom prst="rect">
            <a:avLst/>
          </a:prstGeom>
        </p:spPr>
      </p:pic>
      <p:sp>
        <p:nvSpPr>
          <p:cNvPr id="10" name="Title 1">
            <a:extLst>
              <a:ext uri="{FF2B5EF4-FFF2-40B4-BE49-F238E27FC236}">
                <a16:creationId xmlns:a16="http://schemas.microsoft.com/office/drawing/2014/main" id="{8A99D97B-E9D8-EF44-B98F-8968304E0111}"/>
              </a:ext>
            </a:extLst>
          </p:cNvPr>
          <p:cNvSpPr>
            <a:spLocks noGrp="1"/>
          </p:cNvSpPr>
          <p:nvPr>
            <p:ph type="title"/>
          </p:nvPr>
        </p:nvSpPr>
        <p:spPr>
          <a:xfrm>
            <a:off x="457200" y="-2568"/>
            <a:ext cx="7766050" cy="1150353"/>
          </a:xfrm>
        </p:spPr>
        <p:txBody>
          <a:bodyPr/>
          <a:lstStyle/>
          <a:p>
            <a:r>
              <a:rPr lang="en-US" dirty="0"/>
              <a:t>Summer Internship – year 1</a:t>
            </a:r>
          </a:p>
        </p:txBody>
      </p:sp>
      <p:pic>
        <p:nvPicPr>
          <p:cNvPr id="11" name="Shape 330">
            <a:extLst>
              <a:ext uri="{FF2B5EF4-FFF2-40B4-BE49-F238E27FC236}">
                <a16:creationId xmlns:a16="http://schemas.microsoft.com/office/drawing/2014/main" id="{D3978FF9-FB10-6B4B-B6FC-CCAA7213C71A}"/>
              </a:ext>
            </a:extLst>
          </p:cNvPr>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457200" y="4153520"/>
            <a:ext cx="1480050" cy="1110949"/>
          </a:xfrm>
          <a:prstGeom prst="rect">
            <a:avLst/>
          </a:prstGeom>
          <a:noFill/>
          <a:ln>
            <a:noFill/>
          </a:ln>
        </p:spPr>
      </p:pic>
      <p:sp>
        <p:nvSpPr>
          <p:cNvPr id="12" name="Shape 331">
            <a:extLst>
              <a:ext uri="{FF2B5EF4-FFF2-40B4-BE49-F238E27FC236}">
                <a16:creationId xmlns:a16="http://schemas.microsoft.com/office/drawing/2014/main" id="{FA61606D-6191-3543-9AD4-1D0C046A5324}"/>
              </a:ext>
            </a:extLst>
          </p:cNvPr>
          <p:cNvSpPr txBox="1"/>
          <p:nvPr/>
        </p:nvSpPr>
        <p:spPr>
          <a:xfrm>
            <a:off x="892946" y="3745282"/>
            <a:ext cx="656901" cy="40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t>CO</a:t>
            </a:r>
            <a:r>
              <a:rPr lang="en-US" b="1" baseline="-25000" dirty="0"/>
              <a:t>2</a:t>
            </a:r>
            <a:endParaRPr b="1" baseline="-25000" dirty="0"/>
          </a:p>
        </p:txBody>
      </p:sp>
      <p:pic>
        <p:nvPicPr>
          <p:cNvPr id="13" name="Shape 341">
            <a:extLst>
              <a:ext uri="{FF2B5EF4-FFF2-40B4-BE49-F238E27FC236}">
                <a16:creationId xmlns:a16="http://schemas.microsoft.com/office/drawing/2014/main" id="{95828B63-3418-3440-8206-D847962F8824}"/>
              </a:ext>
            </a:extLst>
          </p:cNvPr>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2149511" y="4297958"/>
            <a:ext cx="896287" cy="763499"/>
          </a:xfrm>
          <a:prstGeom prst="rect">
            <a:avLst/>
          </a:prstGeom>
          <a:noFill/>
          <a:ln>
            <a:noFill/>
          </a:ln>
        </p:spPr>
      </p:pic>
      <p:sp>
        <p:nvSpPr>
          <p:cNvPr id="14" name="Shape 343">
            <a:extLst>
              <a:ext uri="{FF2B5EF4-FFF2-40B4-BE49-F238E27FC236}">
                <a16:creationId xmlns:a16="http://schemas.microsoft.com/office/drawing/2014/main" id="{0E966C54-7CE2-F949-9E92-98BA9AD2A615}"/>
              </a:ext>
            </a:extLst>
          </p:cNvPr>
          <p:cNvSpPr txBox="1"/>
          <p:nvPr/>
        </p:nvSpPr>
        <p:spPr>
          <a:xfrm>
            <a:off x="2202632" y="3888458"/>
            <a:ext cx="805587" cy="40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t>T/P/H</a:t>
            </a:r>
            <a:endParaRPr b="1" baseline="-25000" dirty="0"/>
          </a:p>
        </p:txBody>
      </p:sp>
      <p:sp>
        <p:nvSpPr>
          <p:cNvPr id="15" name="TextBox 14">
            <a:extLst>
              <a:ext uri="{FF2B5EF4-FFF2-40B4-BE49-F238E27FC236}">
                <a16:creationId xmlns:a16="http://schemas.microsoft.com/office/drawing/2014/main" id="{4505558B-8F4D-8748-A613-5D6295E99E37}"/>
              </a:ext>
            </a:extLst>
          </p:cNvPr>
          <p:cNvSpPr txBox="1"/>
          <p:nvPr/>
        </p:nvSpPr>
        <p:spPr>
          <a:xfrm>
            <a:off x="6764054" y="1398439"/>
            <a:ext cx="2110636" cy="923330"/>
          </a:xfrm>
          <a:prstGeom prst="rect">
            <a:avLst/>
          </a:prstGeom>
          <a:noFill/>
        </p:spPr>
        <p:txBody>
          <a:bodyPr wrap="square" rtlCol="0">
            <a:spAutoFit/>
          </a:bodyPr>
          <a:lstStyle/>
          <a:p>
            <a:pPr algn="ctr"/>
            <a:r>
              <a:rPr lang="en-US" dirty="0">
                <a:solidFill>
                  <a:schemeClr val="tx2"/>
                </a:solidFill>
              </a:rPr>
              <a:t>Compare sensors to understand systematic effects</a:t>
            </a:r>
          </a:p>
        </p:txBody>
      </p:sp>
      <p:sp>
        <p:nvSpPr>
          <p:cNvPr id="16" name="TextBox 15">
            <a:extLst>
              <a:ext uri="{FF2B5EF4-FFF2-40B4-BE49-F238E27FC236}">
                <a16:creationId xmlns:a16="http://schemas.microsoft.com/office/drawing/2014/main" id="{C536C8DF-CE43-EA40-A565-8F2CAD157D9D}"/>
              </a:ext>
            </a:extLst>
          </p:cNvPr>
          <p:cNvSpPr txBox="1"/>
          <p:nvPr/>
        </p:nvSpPr>
        <p:spPr>
          <a:xfrm>
            <a:off x="3409753" y="4341139"/>
            <a:ext cx="2110636" cy="923330"/>
          </a:xfrm>
          <a:prstGeom prst="rect">
            <a:avLst/>
          </a:prstGeom>
          <a:noFill/>
        </p:spPr>
        <p:txBody>
          <a:bodyPr wrap="square" rtlCol="0">
            <a:spAutoFit/>
          </a:bodyPr>
          <a:lstStyle/>
          <a:p>
            <a:pPr algn="ctr"/>
            <a:r>
              <a:rPr lang="en-US" dirty="0">
                <a:solidFill>
                  <a:schemeClr val="tx2"/>
                </a:solidFill>
              </a:rPr>
              <a:t>Explore basic linear and non-linear correlations</a:t>
            </a:r>
          </a:p>
        </p:txBody>
      </p:sp>
    </p:spTree>
    <p:extLst>
      <p:ext uri="{BB962C8B-B14F-4D97-AF65-F5344CB8AC3E}">
        <p14:creationId xmlns:p14="http://schemas.microsoft.com/office/powerpoint/2010/main" val="5568436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C5388-70A5-4E4E-A213-8082E2388840}"/>
              </a:ext>
            </a:extLst>
          </p:cNvPr>
          <p:cNvSpPr>
            <a:spLocks noGrp="1"/>
          </p:cNvSpPr>
          <p:nvPr>
            <p:ph type="title"/>
          </p:nvPr>
        </p:nvSpPr>
        <p:spPr>
          <a:xfrm>
            <a:off x="457200" y="-2569"/>
            <a:ext cx="7766050" cy="1415245"/>
          </a:xfrm>
        </p:spPr>
        <p:txBody>
          <a:bodyPr>
            <a:normAutofit/>
          </a:bodyPr>
          <a:lstStyle/>
          <a:p>
            <a:r>
              <a:rPr lang="en-US" dirty="0"/>
              <a:t>Integrated sensor </a:t>
            </a:r>
            <a:br>
              <a:rPr lang="en-US" dirty="0"/>
            </a:br>
            <a:r>
              <a:rPr lang="en-US" dirty="0"/>
              <a:t>			system</a:t>
            </a:r>
          </a:p>
        </p:txBody>
      </p:sp>
      <p:grpSp>
        <p:nvGrpSpPr>
          <p:cNvPr id="6" name="Shape 329">
            <a:extLst>
              <a:ext uri="{FF2B5EF4-FFF2-40B4-BE49-F238E27FC236}">
                <a16:creationId xmlns:a16="http://schemas.microsoft.com/office/drawing/2014/main" id="{A3014990-0D6B-2841-95E5-4C234CBE1223}"/>
              </a:ext>
            </a:extLst>
          </p:cNvPr>
          <p:cNvGrpSpPr/>
          <p:nvPr/>
        </p:nvGrpSpPr>
        <p:grpSpPr>
          <a:xfrm>
            <a:off x="4545332" y="507233"/>
            <a:ext cx="4246026" cy="1743437"/>
            <a:chOff x="769175" y="899675"/>
            <a:chExt cx="4246026" cy="1743437"/>
          </a:xfrm>
        </p:grpSpPr>
        <p:pic>
          <p:nvPicPr>
            <p:cNvPr id="7" name="Shape 330">
              <a:extLst>
                <a:ext uri="{FF2B5EF4-FFF2-40B4-BE49-F238E27FC236}">
                  <a16:creationId xmlns:a16="http://schemas.microsoft.com/office/drawing/2014/main" id="{F08B0F85-2875-884F-A854-368D34B7D866}"/>
                </a:ext>
              </a:extLst>
            </p:cNvPr>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769175" y="1307913"/>
              <a:ext cx="1480050" cy="1110949"/>
            </a:xfrm>
            <a:prstGeom prst="rect">
              <a:avLst/>
            </a:prstGeom>
            <a:noFill/>
            <a:ln>
              <a:noFill/>
            </a:ln>
          </p:spPr>
        </p:pic>
        <p:sp>
          <p:nvSpPr>
            <p:cNvPr id="8" name="Shape 331">
              <a:extLst>
                <a:ext uri="{FF2B5EF4-FFF2-40B4-BE49-F238E27FC236}">
                  <a16:creationId xmlns:a16="http://schemas.microsoft.com/office/drawing/2014/main" id="{F173C393-75DA-8245-9E11-1CEB012C487A}"/>
                </a:ext>
              </a:extLst>
            </p:cNvPr>
            <p:cNvSpPr txBox="1"/>
            <p:nvPr/>
          </p:nvSpPr>
          <p:spPr>
            <a:xfrm>
              <a:off x="1204921" y="899675"/>
              <a:ext cx="656901" cy="40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t>CO</a:t>
              </a:r>
              <a:r>
                <a:rPr lang="en-US" b="1" baseline="-25000" dirty="0"/>
                <a:t>2</a:t>
              </a:r>
              <a:endParaRPr b="1" baseline="-25000" dirty="0"/>
            </a:p>
          </p:txBody>
        </p:sp>
        <p:pic>
          <p:nvPicPr>
            <p:cNvPr id="9" name="Shape 332">
              <a:extLst>
                <a:ext uri="{FF2B5EF4-FFF2-40B4-BE49-F238E27FC236}">
                  <a16:creationId xmlns:a16="http://schemas.microsoft.com/office/drawing/2014/main" id="{A5AC6554-2DCC-054E-BFAB-5D8087E4EB86}"/>
                </a:ext>
              </a:extLst>
            </p:cNvPr>
            <p:cNvPicPr preferRelativeResize="0"/>
            <p:nvPr/>
          </p:nvPicPr>
          <p:blipFill rotWithShape="1">
            <a:blip r:embed="rId3" cstate="hqprint">
              <a:alphaModFix/>
              <a:extLst>
                <a:ext uri="{28A0092B-C50C-407E-A947-70E740481C1C}">
                  <a14:useLocalDpi xmlns:a14="http://schemas.microsoft.com/office/drawing/2010/main"/>
                </a:ext>
              </a:extLst>
            </a:blip>
            <a:srcRect r="6023"/>
            <a:stretch/>
          </p:blipFill>
          <p:spPr>
            <a:xfrm>
              <a:off x="2477750" y="899687"/>
              <a:ext cx="2537451" cy="1743425"/>
            </a:xfrm>
            <a:prstGeom prst="rect">
              <a:avLst/>
            </a:prstGeom>
            <a:noFill/>
            <a:ln w="9525" cap="flat" cmpd="sng">
              <a:solidFill>
                <a:srgbClr val="595959"/>
              </a:solidFill>
              <a:prstDash val="solid"/>
              <a:round/>
              <a:headEnd type="none" w="sm" len="sm"/>
              <a:tailEnd type="none" w="sm" len="sm"/>
            </a:ln>
          </p:spPr>
        </p:pic>
      </p:grpSp>
      <p:grpSp>
        <p:nvGrpSpPr>
          <p:cNvPr id="10" name="Shape 333">
            <a:extLst>
              <a:ext uri="{FF2B5EF4-FFF2-40B4-BE49-F238E27FC236}">
                <a16:creationId xmlns:a16="http://schemas.microsoft.com/office/drawing/2014/main" id="{253F17A7-3687-3F46-924A-B78B652A06CA}"/>
              </a:ext>
            </a:extLst>
          </p:cNvPr>
          <p:cNvGrpSpPr/>
          <p:nvPr/>
        </p:nvGrpSpPr>
        <p:grpSpPr>
          <a:xfrm>
            <a:off x="4524973" y="2404442"/>
            <a:ext cx="4246026" cy="1791242"/>
            <a:chOff x="769175" y="2887625"/>
            <a:chExt cx="4246026" cy="1791242"/>
          </a:xfrm>
        </p:grpSpPr>
        <p:pic>
          <p:nvPicPr>
            <p:cNvPr id="11" name="Shape 334">
              <a:extLst>
                <a:ext uri="{FF2B5EF4-FFF2-40B4-BE49-F238E27FC236}">
                  <a16:creationId xmlns:a16="http://schemas.microsoft.com/office/drawing/2014/main" id="{73F480BF-3E42-A542-A9F8-21007D54BB76}"/>
                </a:ext>
              </a:extLst>
            </p:cNvPr>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769175" y="3297125"/>
              <a:ext cx="1480050" cy="1110939"/>
            </a:xfrm>
            <a:prstGeom prst="rect">
              <a:avLst/>
            </a:prstGeom>
            <a:noFill/>
            <a:ln>
              <a:noFill/>
            </a:ln>
          </p:spPr>
        </p:pic>
        <p:sp>
          <p:nvSpPr>
            <p:cNvPr id="12" name="Shape 335">
              <a:extLst>
                <a:ext uri="{FF2B5EF4-FFF2-40B4-BE49-F238E27FC236}">
                  <a16:creationId xmlns:a16="http://schemas.microsoft.com/office/drawing/2014/main" id="{7914862F-9A38-E248-828F-0C4547B39306}"/>
                </a:ext>
              </a:extLst>
            </p:cNvPr>
            <p:cNvSpPr txBox="1"/>
            <p:nvPr/>
          </p:nvSpPr>
          <p:spPr>
            <a:xfrm>
              <a:off x="1099546" y="2887625"/>
              <a:ext cx="855986" cy="40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t>2.5 PM</a:t>
              </a:r>
              <a:endParaRPr b="1" baseline="-25000" dirty="0"/>
            </a:p>
          </p:txBody>
        </p:sp>
        <p:pic>
          <p:nvPicPr>
            <p:cNvPr id="13" name="Shape 336">
              <a:extLst>
                <a:ext uri="{FF2B5EF4-FFF2-40B4-BE49-F238E27FC236}">
                  <a16:creationId xmlns:a16="http://schemas.microsoft.com/office/drawing/2014/main" id="{2F0385A4-B238-7844-9744-30073D45857E}"/>
                </a:ext>
              </a:extLst>
            </p:cNvPr>
            <p:cNvPicPr preferRelativeResize="0"/>
            <p:nvPr/>
          </p:nvPicPr>
          <p:blipFill rotWithShape="1">
            <a:blip r:embed="rId5" cstate="hqprint">
              <a:alphaModFix/>
              <a:extLst>
                <a:ext uri="{28A0092B-C50C-407E-A947-70E740481C1C}">
                  <a14:useLocalDpi xmlns:a14="http://schemas.microsoft.com/office/drawing/2010/main"/>
                </a:ext>
              </a:extLst>
            </a:blip>
            <a:srcRect r="7002"/>
            <a:stretch/>
          </p:blipFill>
          <p:spPr>
            <a:xfrm>
              <a:off x="2477750" y="2934325"/>
              <a:ext cx="2537451" cy="1744542"/>
            </a:xfrm>
            <a:prstGeom prst="rect">
              <a:avLst/>
            </a:prstGeom>
            <a:noFill/>
            <a:ln w="9525" cap="flat" cmpd="sng">
              <a:solidFill>
                <a:srgbClr val="595959"/>
              </a:solidFill>
              <a:prstDash val="solid"/>
              <a:round/>
              <a:headEnd type="none" w="sm" len="sm"/>
              <a:tailEnd type="none" w="sm" len="sm"/>
            </a:ln>
          </p:spPr>
        </p:pic>
      </p:grpSp>
      <p:grpSp>
        <p:nvGrpSpPr>
          <p:cNvPr id="16" name="Shape 340">
            <a:extLst>
              <a:ext uri="{FF2B5EF4-FFF2-40B4-BE49-F238E27FC236}">
                <a16:creationId xmlns:a16="http://schemas.microsoft.com/office/drawing/2014/main" id="{1D6BADBF-E1F0-1F49-A022-6533C744D026}"/>
              </a:ext>
            </a:extLst>
          </p:cNvPr>
          <p:cNvGrpSpPr/>
          <p:nvPr/>
        </p:nvGrpSpPr>
        <p:grpSpPr>
          <a:xfrm>
            <a:off x="4816850" y="4396156"/>
            <a:ext cx="3954149" cy="1744550"/>
            <a:chOff x="1061050" y="4970100"/>
            <a:chExt cx="3954149" cy="1744550"/>
          </a:xfrm>
        </p:grpSpPr>
        <p:pic>
          <p:nvPicPr>
            <p:cNvPr id="17" name="Shape 341">
              <a:extLst>
                <a:ext uri="{FF2B5EF4-FFF2-40B4-BE49-F238E27FC236}">
                  <a16:creationId xmlns:a16="http://schemas.microsoft.com/office/drawing/2014/main" id="{0154E86A-45FB-8949-A466-5AF0CE1B8658}"/>
                </a:ext>
              </a:extLst>
            </p:cNvPr>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1061050" y="5460625"/>
              <a:ext cx="896287" cy="763499"/>
            </a:xfrm>
            <a:prstGeom prst="rect">
              <a:avLst/>
            </a:prstGeom>
            <a:noFill/>
            <a:ln>
              <a:noFill/>
            </a:ln>
          </p:spPr>
        </p:pic>
        <p:pic>
          <p:nvPicPr>
            <p:cNvPr id="18" name="Shape 342">
              <a:extLst>
                <a:ext uri="{FF2B5EF4-FFF2-40B4-BE49-F238E27FC236}">
                  <a16:creationId xmlns:a16="http://schemas.microsoft.com/office/drawing/2014/main" id="{224B88F9-9419-4749-89E1-74A8656D2764}"/>
                </a:ext>
              </a:extLst>
            </p:cNvPr>
            <p:cNvPicPr preferRelativeResize="0"/>
            <p:nvPr/>
          </p:nvPicPr>
          <p:blipFill rotWithShape="1">
            <a:blip r:embed="rId7" cstate="hqprint">
              <a:alphaModFix/>
              <a:extLst>
                <a:ext uri="{28A0092B-C50C-407E-A947-70E740481C1C}">
                  <a14:useLocalDpi xmlns:a14="http://schemas.microsoft.com/office/drawing/2010/main"/>
                </a:ext>
              </a:extLst>
            </a:blip>
            <a:srcRect r="6428"/>
            <a:stretch/>
          </p:blipFill>
          <p:spPr>
            <a:xfrm>
              <a:off x="2477750" y="4970100"/>
              <a:ext cx="2537449" cy="1744550"/>
            </a:xfrm>
            <a:prstGeom prst="rect">
              <a:avLst/>
            </a:prstGeom>
            <a:noFill/>
            <a:ln w="9525" cap="flat" cmpd="sng">
              <a:solidFill>
                <a:srgbClr val="595959"/>
              </a:solidFill>
              <a:prstDash val="solid"/>
              <a:round/>
              <a:headEnd type="none" w="sm" len="sm"/>
              <a:tailEnd type="none" w="sm" len="sm"/>
            </a:ln>
          </p:spPr>
        </p:pic>
        <p:sp>
          <p:nvSpPr>
            <p:cNvPr id="19" name="Shape 343">
              <a:extLst>
                <a:ext uri="{FF2B5EF4-FFF2-40B4-BE49-F238E27FC236}">
                  <a16:creationId xmlns:a16="http://schemas.microsoft.com/office/drawing/2014/main" id="{E7717E79-44C0-7046-9938-FC41C9D4ED33}"/>
                </a:ext>
              </a:extLst>
            </p:cNvPr>
            <p:cNvSpPr txBox="1"/>
            <p:nvPr/>
          </p:nvSpPr>
          <p:spPr>
            <a:xfrm>
              <a:off x="1114171" y="5051125"/>
              <a:ext cx="805587" cy="40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t>T/P/H</a:t>
              </a:r>
              <a:endParaRPr b="1" baseline="-25000" dirty="0"/>
            </a:p>
          </p:txBody>
        </p:sp>
      </p:grpSp>
      <p:grpSp>
        <p:nvGrpSpPr>
          <p:cNvPr id="22" name="Group 21">
            <a:extLst>
              <a:ext uri="{FF2B5EF4-FFF2-40B4-BE49-F238E27FC236}">
                <a16:creationId xmlns:a16="http://schemas.microsoft.com/office/drawing/2014/main" id="{A52C625E-C3B8-5C4C-B579-458814192B75}"/>
              </a:ext>
            </a:extLst>
          </p:cNvPr>
          <p:cNvGrpSpPr/>
          <p:nvPr/>
        </p:nvGrpSpPr>
        <p:grpSpPr>
          <a:xfrm>
            <a:off x="202330" y="1028228"/>
            <a:ext cx="4021199" cy="2549711"/>
            <a:chOff x="202331" y="943035"/>
            <a:chExt cx="4021199" cy="2549711"/>
          </a:xfrm>
        </p:grpSpPr>
        <p:pic>
          <p:nvPicPr>
            <p:cNvPr id="14" name="Shape 337">
              <a:extLst>
                <a:ext uri="{FF2B5EF4-FFF2-40B4-BE49-F238E27FC236}">
                  <a16:creationId xmlns:a16="http://schemas.microsoft.com/office/drawing/2014/main" id="{F53421E7-C1DE-0F44-9488-1B69E8266A70}"/>
                </a:ext>
              </a:extLst>
            </p:cNvPr>
            <p:cNvPicPr preferRelativeResize="0"/>
            <p:nvPr/>
          </p:nvPicPr>
          <p:blipFill rotWithShape="1">
            <a:blip r:embed="rId8" cstate="hqprint">
              <a:alphaModFix/>
              <a:extLst>
                <a:ext uri="{28A0092B-C50C-407E-A947-70E740481C1C}">
                  <a14:useLocalDpi xmlns:a14="http://schemas.microsoft.com/office/drawing/2010/main"/>
                </a:ext>
              </a:extLst>
            </a:blip>
            <a:srcRect r="7002"/>
            <a:stretch/>
          </p:blipFill>
          <p:spPr>
            <a:xfrm>
              <a:off x="1686080" y="1447557"/>
              <a:ext cx="2537450" cy="1749504"/>
            </a:xfrm>
            <a:prstGeom prst="rect">
              <a:avLst/>
            </a:prstGeom>
            <a:noFill/>
            <a:ln w="9525" cap="flat" cmpd="sng">
              <a:solidFill>
                <a:srgbClr val="595959"/>
              </a:solidFill>
              <a:prstDash val="solid"/>
              <a:round/>
              <a:headEnd type="none" w="sm" len="sm"/>
              <a:tailEnd type="none" w="sm" len="sm"/>
            </a:ln>
          </p:spPr>
        </p:pic>
        <p:pic>
          <p:nvPicPr>
            <p:cNvPr id="15" name="Shape 338">
              <a:extLst>
                <a:ext uri="{FF2B5EF4-FFF2-40B4-BE49-F238E27FC236}">
                  <a16:creationId xmlns:a16="http://schemas.microsoft.com/office/drawing/2014/main" id="{5CD0C3B1-4BAE-BC4C-B705-B61EAD0D8594}"/>
                </a:ext>
              </a:extLst>
            </p:cNvPr>
            <p:cNvPicPr preferRelativeResize="0"/>
            <p:nvPr/>
          </p:nvPicPr>
          <p:blipFill>
            <a:blip r:embed="rId9" cstate="hqprint">
              <a:alphaModFix/>
              <a:extLst>
                <a:ext uri="{28A0092B-C50C-407E-A947-70E740481C1C}">
                  <a14:useLocalDpi xmlns:a14="http://schemas.microsoft.com/office/drawing/2010/main"/>
                </a:ext>
              </a:extLst>
            </a:blip>
            <a:stretch>
              <a:fillRect/>
            </a:stretch>
          </p:blipFill>
          <p:spPr>
            <a:xfrm>
              <a:off x="202331" y="1343768"/>
              <a:ext cx="1378975" cy="2148978"/>
            </a:xfrm>
            <a:prstGeom prst="rect">
              <a:avLst/>
            </a:prstGeom>
            <a:noFill/>
            <a:ln>
              <a:noFill/>
            </a:ln>
          </p:spPr>
        </p:pic>
        <p:sp>
          <p:nvSpPr>
            <p:cNvPr id="20" name="Shape 339">
              <a:extLst>
                <a:ext uri="{FF2B5EF4-FFF2-40B4-BE49-F238E27FC236}">
                  <a16:creationId xmlns:a16="http://schemas.microsoft.com/office/drawing/2014/main" id="{6D8301E5-1D1D-3641-A759-6C25AD5B707C}"/>
                </a:ext>
              </a:extLst>
            </p:cNvPr>
            <p:cNvSpPr txBox="1"/>
            <p:nvPr/>
          </p:nvSpPr>
          <p:spPr>
            <a:xfrm>
              <a:off x="472650" y="943035"/>
              <a:ext cx="719100" cy="40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err="1"/>
                <a:t>CsI</a:t>
              </a:r>
              <a:endParaRPr b="1" baseline="-25000" dirty="0"/>
            </a:p>
          </p:txBody>
        </p:sp>
      </p:grpSp>
      <p:grpSp>
        <p:nvGrpSpPr>
          <p:cNvPr id="23" name="Group 22">
            <a:extLst>
              <a:ext uri="{FF2B5EF4-FFF2-40B4-BE49-F238E27FC236}">
                <a16:creationId xmlns:a16="http://schemas.microsoft.com/office/drawing/2014/main" id="{5E5BDB61-BCF4-414E-AF5D-72344C35EA6D}"/>
              </a:ext>
            </a:extLst>
          </p:cNvPr>
          <p:cNvGrpSpPr/>
          <p:nvPr/>
        </p:nvGrpSpPr>
        <p:grpSpPr>
          <a:xfrm>
            <a:off x="327591" y="3532249"/>
            <a:ext cx="3904295" cy="2094560"/>
            <a:chOff x="474369" y="3461199"/>
            <a:chExt cx="3904295" cy="2094560"/>
          </a:xfrm>
        </p:grpSpPr>
        <p:pic>
          <p:nvPicPr>
            <p:cNvPr id="4" name="Picture 3" descr="A close up of a device&#10;&#10;Description automatically generated">
              <a:extLst>
                <a:ext uri="{FF2B5EF4-FFF2-40B4-BE49-F238E27FC236}">
                  <a16:creationId xmlns:a16="http://schemas.microsoft.com/office/drawing/2014/main" id="{492E8809-3281-5A4B-A771-BFD495406151}"/>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rot="16200000">
              <a:off x="249854" y="4350742"/>
              <a:ext cx="1702223" cy="707810"/>
            </a:xfrm>
            <a:prstGeom prst="rect">
              <a:avLst/>
            </a:prstGeom>
          </p:spPr>
        </p:pic>
        <p:pic>
          <p:nvPicPr>
            <p:cNvPr id="5" name="Shape 344">
              <a:extLst>
                <a:ext uri="{FF2B5EF4-FFF2-40B4-BE49-F238E27FC236}">
                  <a16:creationId xmlns:a16="http://schemas.microsoft.com/office/drawing/2014/main" id="{B287466F-B90C-1448-8485-1BD1C6D0E7C3}"/>
                </a:ext>
              </a:extLst>
            </p:cNvPr>
            <p:cNvPicPr preferRelativeResize="0"/>
            <p:nvPr/>
          </p:nvPicPr>
          <p:blipFill rotWithShape="1">
            <a:blip r:embed="rId11" cstate="hqprint">
              <a:alphaModFix/>
              <a:extLst>
                <a:ext uri="{28A0092B-C50C-407E-A947-70E740481C1C}">
                  <a14:useLocalDpi xmlns:a14="http://schemas.microsoft.com/office/drawing/2010/main"/>
                </a:ext>
              </a:extLst>
            </a:blip>
            <a:srcRect r="6472"/>
            <a:stretch/>
          </p:blipFill>
          <p:spPr>
            <a:xfrm>
              <a:off x="1835336" y="3806255"/>
              <a:ext cx="2543328" cy="1749504"/>
            </a:xfrm>
            <a:prstGeom prst="rect">
              <a:avLst/>
            </a:prstGeom>
            <a:noFill/>
            <a:ln w="9525" cap="flat" cmpd="sng">
              <a:solidFill>
                <a:srgbClr val="595959"/>
              </a:solidFill>
              <a:prstDash val="solid"/>
              <a:round/>
              <a:headEnd type="none" w="sm" len="sm"/>
              <a:tailEnd type="none" w="sm" len="sm"/>
            </a:ln>
          </p:spPr>
        </p:pic>
        <p:sp>
          <p:nvSpPr>
            <p:cNvPr id="21" name="Shape 345">
              <a:extLst>
                <a:ext uri="{FF2B5EF4-FFF2-40B4-BE49-F238E27FC236}">
                  <a16:creationId xmlns:a16="http://schemas.microsoft.com/office/drawing/2014/main" id="{518EFE02-047D-3A43-82B8-E34FE0CC17FF}"/>
                </a:ext>
              </a:extLst>
            </p:cNvPr>
            <p:cNvSpPr txBox="1"/>
            <p:nvPr/>
          </p:nvSpPr>
          <p:spPr>
            <a:xfrm>
              <a:off x="474369" y="3461199"/>
              <a:ext cx="1253192" cy="40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t>Si counter</a:t>
              </a:r>
              <a:endParaRPr b="1" baseline="-25000" dirty="0"/>
            </a:p>
          </p:txBody>
        </p:sp>
      </p:grpSp>
      <p:pic>
        <p:nvPicPr>
          <p:cNvPr id="24" name="Picture 23" descr="A group of people posing for the camera&#10;&#10;Description automatically generated">
            <a:extLst>
              <a:ext uri="{FF2B5EF4-FFF2-40B4-BE49-F238E27FC236}">
                <a16:creationId xmlns:a16="http://schemas.microsoft.com/office/drawing/2014/main" id="{88D29F63-4371-E140-BC86-2E710E68AA40}"/>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8367068" y="47662"/>
            <a:ext cx="750682" cy="1228434"/>
          </a:xfrm>
          <a:prstGeom prst="rect">
            <a:avLst/>
          </a:prstGeom>
        </p:spPr>
      </p:pic>
    </p:spTree>
    <p:extLst>
      <p:ext uri="{BB962C8B-B14F-4D97-AF65-F5344CB8AC3E}">
        <p14:creationId xmlns:p14="http://schemas.microsoft.com/office/powerpoint/2010/main" val="988865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3DA9F-7AAF-1946-9ED4-C8CD9E084D77}"/>
              </a:ext>
            </a:extLst>
          </p:cNvPr>
          <p:cNvSpPr>
            <a:spLocks noGrp="1"/>
          </p:cNvSpPr>
          <p:nvPr>
            <p:ph type="title"/>
          </p:nvPr>
        </p:nvSpPr>
        <p:spPr>
          <a:xfrm>
            <a:off x="463556" y="1665"/>
            <a:ext cx="7766050" cy="1150353"/>
          </a:xfrm>
        </p:spPr>
        <p:txBody>
          <a:bodyPr/>
          <a:lstStyle/>
          <a:p>
            <a:r>
              <a:rPr lang="en-US" dirty="0"/>
              <a:t>Radiation transport and fear</a:t>
            </a:r>
          </a:p>
        </p:txBody>
      </p:sp>
      <p:grpSp>
        <p:nvGrpSpPr>
          <p:cNvPr id="17" name="Group 16">
            <a:extLst>
              <a:ext uri="{FF2B5EF4-FFF2-40B4-BE49-F238E27FC236}">
                <a16:creationId xmlns:a16="http://schemas.microsoft.com/office/drawing/2014/main" id="{18F76F86-CC91-6045-AA2A-B2D3A5FF1C36}"/>
              </a:ext>
            </a:extLst>
          </p:cNvPr>
          <p:cNvGrpSpPr/>
          <p:nvPr/>
        </p:nvGrpSpPr>
        <p:grpSpPr>
          <a:xfrm>
            <a:off x="463556" y="2033892"/>
            <a:ext cx="8264808" cy="3391463"/>
            <a:chOff x="463556" y="1733268"/>
            <a:chExt cx="8264808" cy="3391463"/>
          </a:xfrm>
        </p:grpSpPr>
        <p:grpSp>
          <p:nvGrpSpPr>
            <p:cNvPr id="8" name="Group 7">
              <a:extLst>
                <a:ext uri="{FF2B5EF4-FFF2-40B4-BE49-F238E27FC236}">
                  <a16:creationId xmlns:a16="http://schemas.microsoft.com/office/drawing/2014/main" id="{D186E70D-8B2B-A040-A6BB-BE8B7CD3E4D4}"/>
                </a:ext>
              </a:extLst>
            </p:cNvPr>
            <p:cNvGrpSpPr/>
            <p:nvPr/>
          </p:nvGrpSpPr>
          <p:grpSpPr>
            <a:xfrm>
              <a:off x="463556" y="1733268"/>
              <a:ext cx="8264808" cy="3391463"/>
              <a:chOff x="2295668" y="1532207"/>
              <a:chExt cx="4862010" cy="1976061"/>
            </a:xfrm>
          </p:grpSpPr>
          <p:pic>
            <p:nvPicPr>
              <p:cNvPr id="9" name="Picture 8" descr="Screen Shot 2015-05-29 at 6.59.28 AM.png">
                <a:extLst>
                  <a:ext uri="{FF2B5EF4-FFF2-40B4-BE49-F238E27FC236}">
                    <a16:creationId xmlns:a16="http://schemas.microsoft.com/office/drawing/2014/main" id="{C28E6770-F45E-A348-830E-BDDA984DE1B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295668" y="1533442"/>
                <a:ext cx="2702700" cy="1974826"/>
              </a:xfrm>
              <a:prstGeom prst="rect">
                <a:avLst/>
              </a:prstGeom>
              <a:effectLst>
                <a:outerShdw blurRad="50800" dist="76200" dir="2700000" algn="tl" rotWithShape="0">
                  <a:prstClr val="black">
                    <a:alpha val="40000"/>
                  </a:prstClr>
                </a:outerShdw>
              </a:effectLst>
            </p:spPr>
          </p:pic>
          <p:pic>
            <p:nvPicPr>
              <p:cNvPr id="10" name="Picture 9" descr="Screen Shot 2015-05-29 at 6.59.28 AM.png">
                <a:extLst>
                  <a:ext uri="{FF2B5EF4-FFF2-40B4-BE49-F238E27FC236}">
                    <a16:creationId xmlns:a16="http://schemas.microsoft.com/office/drawing/2014/main" id="{70088D08-D7A8-FA4D-A622-AFCC98C8E1F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82086" y="1532207"/>
                <a:ext cx="2175592" cy="1974826"/>
              </a:xfrm>
              <a:prstGeom prst="rect">
                <a:avLst/>
              </a:prstGeom>
              <a:effectLst>
                <a:outerShdw blurRad="50800" dist="76200" dir="2700000" algn="tl" rotWithShape="0">
                  <a:prstClr val="black">
                    <a:alpha val="40000"/>
                  </a:prstClr>
                </a:outerShdw>
              </a:effectLst>
            </p:spPr>
          </p:pic>
        </p:grpSp>
        <p:sp>
          <p:nvSpPr>
            <p:cNvPr id="11" name="TextBox 10">
              <a:extLst>
                <a:ext uri="{FF2B5EF4-FFF2-40B4-BE49-F238E27FC236}">
                  <a16:creationId xmlns:a16="http://schemas.microsoft.com/office/drawing/2014/main" id="{80FC35E7-7819-044A-B52E-2DB03F2CAABC}"/>
                </a:ext>
              </a:extLst>
            </p:cNvPr>
            <p:cNvSpPr txBox="1"/>
            <p:nvPr/>
          </p:nvSpPr>
          <p:spPr>
            <a:xfrm>
              <a:off x="3465439" y="2728935"/>
              <a:ext cx="3184736" cy="461665"/>
            </a:xfrm>
            <a:prstGeom prst="rect">
              <a:avLst/>
            </a:prstGeom>
            <a:noFill/>
          </p:spPr>
          <p:txBody>
            <a:bodyPr wrap="none" rtlCol="0">
              <a:spAutoFit/>
            </a:bodyPr>
            <a:lstStyle/>
            <a:p>
              <a:r>
                <a:rPr lang="en-US" sz="2400" b="1" dirty="0">
                  <a:latin typeface="+mj-lt"/>
                </a:rPr>
                <a:t>Air transport: ~60 hours</a:t>
              </a:r>
            </a:p>
          </p:txBody>
        </p:sp>
        <p:sp>
          <p:nvSpPr>
            <p:cNvPr id="12" name="TextBox 11">
              <a:extLst>
                <a:ext uri="{FF2B5EF4-FFF2-40B4-BE49-F238E27FC236}">
                  <a16:creationId xmlns:a16="http://schemas.microsoft.com/office/drawing/2014/main" id="{4D838A49-5AB8-A642-B96E-628E8720640C}"/>
                </a:ext>
              </a:extLst>
            </p:cNvPr>
            <p:cNvSpPr txBox="1"/>
            <p:nvPr/>
          </p:nvSpPr>
          <p:spPr>
            <a:xfrm>
              <a:off x="3334894" y="3752090"/>
              <a:ext cx="3390471" cy="461665"/>
            </a:xfrm>
            <a:prstGeom prst="rect">
              <a:avLst/>
            </a:prstGeom>
            <a:noFill/>
          </p:spPr>
          <p:txBody>
            <a:bodyPr wrap="none" rtlCol="0">
              <a:spAutoFit/>
            </a:bodyPr>
            <a:lstStyle/>
            <a:p>
              <a:r>
                <a:rPr lang="en-US" sz="2400" b="1" dirty="0">
                  <a:latin typeface="+mj-lt"/>
                </a:rPr>
                <a:t>Ocean currents: 3-4 years</a:t>
              </a:r>
            </a:p>
          </p:txBody>
        </p:sp>
        <p:sp>
          <p:nvSpPr>
            <p:cNvPr id="13" name="TextBox 12">
              <a:extLst>
                <a:ext uri="{FF2B5EF4-FFF2-40B4-BE49-F238E27FC236}">
                  <a16:creationId xmlns:a16="http://schemas.microsoft.com/office/drawing/2014/main" id="{7A239ED0-3D3B-A444-8C14-4589CFA44960}"/>
                </a:ext>
              </a:extLst>
            </p:cNvPr>
            <p:cNvSpPr txBox="1"/>
            <p:nvPr/>
          </p:nvSpPr>
          <p:spPr>
            <a:xfrm>
              <a:off x="1372807" y="3457841"/>
              <a:ext cx="1085153" cy="338554"/>
            </a:xfrm>
            <a:prstGeom prst="rect">
              <a:avLst/>
            </a:prstGeom>
            <a:noFill/>
          </p:spPr>
          <p:txBody>
            <a:bodyPr wrap="none" rtlCol="0">
              <a:spAutoFit/>
            </a:bodyPr>
            <a:lstStyle/>
            <a:p>
              <a:r>
                <a:rPr lang="en-US" sz="1600" dirty="0">
                  <a:solidFill>
                    <a:srgbClr val="FF0000"/>
                  </a:solidFill>
                  <a:latin typeface="+mn-lt"/>
                </a:rPr>
                <a:t>Fukushima</a:t>
              </a:r>
            </a:p>
          </p:txBody>
        </p:sp>
        <p:sp>
          <p:nvSpPr>
            <p:cNvPr id="14" name="TextBox 13">
              <a:extLst>
                <a:ext uri="{FF2B5EF4-FFF2-40B4-BE49-F238E27FC236}">
                  <a16:creationId xmlns:a16="http://schemas.microsoft.com/office/drawing/2014/main" id="{BCA6864D-D9F1-084C-A19D-ABA16FDA6143}"/>
                </a:ext>
              </a:extLst>
            </p:cNvPr>
            <p:cNvSpPr txBox="1"/>
            <p:nvPr/>
          </p:nvSpPr>
          <p:spPr>
            <a:xfrm>
              <a:off x="7150570" y="3348632"/>
              <a:ext cx="907320" cy="338554"/>
            </a:xfrm>
            <a:prstGeom prst="rect">
              <a:avLst/>
            </a:prstGeom>
            <a:noFill/>
          </p:spPr>
          <p:txBody>
            <a:bodyPr wrap="none" rtlCol="0">
              <a:spAutoFit/>
            </a:bodyPr>
            <a:lstStyle/>
            <a:p>
              <a:r>
                <a:rPr lang="en-US" sz="1600" dirty="0">
                  <a:solidFill>
                    <a:srgbClr val="FF0000"/>
                  </a:solidFill>
                  <a:latin typeface="+mn-lt"/>
                </a:rPr>
                <a:t>Berkeley</a:t>
              </a:r>
            </a:p>
          </p:txBody>
        </p:sp>
        <p:sp>
          <p:nvSpPr>
            <p:cNvPr id="15" name="Arc 14">
              <a:extLst>
                <a:ext uri="{FF2B5EF4-FFF2-40B4-BE49-F238E27FC236}">
                  <a16:creationId xmlns:a16="http://schemas.microsoft.com/office/drawing/2014/main" id="{BE044355-004F-1A45-9D95-17B1181AEB32}"/>
                </a:ext>
              </a:extLst>
            </p:cNvPr>
            <p:cNvSpPr/>
            <p:nvPr/>
          </p:nvSpPr>
          <p:spPr>
            <a:xfrm>
              <a:off x="1847200" y="3557364"/>
              <a:ext cx="5786931" cy="870679"/>
            </a:xfrm>
            <a:prstGeom prst="arc">
              <a:avLst>
                <a:gd name="adj1" fmla="val 10861549"/>
                <a:gd name="adj2" fmla="val 21456964"/>
              </a:avLst>
            </a:prstGeom>
            <a:ln>
              <a:solidFill>
                <a:srgbClr val="FF0000"/>
              </a:solidFill>
              <a:headEnd type="none"/>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6" name="TextBox 15">
            <a:extLst>
              <a:ext uri="{FF2B5EF4-FFF2-40B4-BE49-F238E27FC236}">
                <a16:creationId xmlns:a16="http://schemas.microsoft.com/office/drawing/2014/main" id="{530B3CAA-4E1A-E048-AF3E-8B89A3418945}"/>
              </a:ext>
            </a:extLst>
          </p:cNvPr>
          <p:cNvSpPr txBox="1"/>
          <p:nvPr/>
        </p:nvSpPr>
        <p:spPr>
          <a:xfrm>
            <a:off x="4485920" y="5508909"/>
            <a:ext cx="4670612" cy="523220"/>
          </a:xfrm>
          <a:prstGeom prst="rect">
            <a:avLst/>
          </a:prstGeom>
          <a:noFill/>
        </p:spPr>
        <p:txBody>
          <a:bodyPr wrap="square" rtlCol="0">
            <a:spAutoFit/>
          </a:bodyPr>
          <a:lstStyle/>
          <a:p>
            <a:pPr algn="ctr"/>
            <a:r>
              <a:rPr lang="en-US" sz="1400" dirty="0">
                <a:latin typeface="Calibri"/>
                <a:cs typeface="Calibri"/>
              </a:rPr>
              <a:t>A lot of public concern and confusion exposed need for clear and transparent data and communication from experts </a:t>
            </a:r>
          </a:p>
        </p:txBody>
      </p:sp>
      <p:sp>
        <p:nvSpPr>
          <p:cNvPr id="18" name="Content Placeholder 2">
            <a:extLst>
              <a:ext uri="{FF2B5EF4-FFF2-40B4-BE49-F238E27FC236}">
                <a16:creationId xmlns:a16="http://schemas.microsoft.com/office/drawing/2014/main" id="{780092F5-3285-9549-89FF-C1C238E7632D}"/>
              </a:ext>
            </a:extLst>
          </p:cNvPr>
          <p:cNvSpPr>
            <a:spLocks noGrp="1"/>
          </p:cNvSpPr>
          <p:nvPr>
            <p:ph idx="1"/>
          </p:nvPr>
        </p:nvSpPr>
        <p:spPr>
          <a:xfrm>
            <a:off x="377460" y="926927"/>
            <a:ext cx="7740650" cy="1104846"/>
          </a:xfrm>
        </p:spPr>
        <p:txBody>
          <a:bodyPr/>
          <a:lstStyle/>
          <a:p>
            <a:r>
              <a:rPr lang="en-US" dirty="0"/>
              <a:t>Challenges: local event with global impact</a:t>
            </a:r>
          </a:p>
          <a:p>
            <a:pPr lvl="1"/>
            <a:r>
              <a:rPr lang="en-US" sz="1800" dirty="0"/>
              <a:t>Air/ocean transport</a:t>
            </a:r>
          </a:p>
          <a:p>
            <a:pPr lvl="1"/>
            <a:r>
              <a:rPr lang="en-US" sz="1800" dirty="0"/>
              <a:t>Public response and social media</a:t>
            </a:r>
          </a:p>
        </p:txBody>
      </p:sp>
    </p:spTree>
    <p:extLst>
      <p:ext uri="{BB962C8B-B14F-4D97-AF65-F5344CB8AC3E}">
        <p14:creationId xmlns:p14="http://schemas.microsoft.com/office/powerpoint/2010/main" val="7012571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EF49E-4F94-6A4B-9D04-927E50980285}"/>
              </a:ext>
            </a:extLst>
          </p:cNvPr>
          <p:cNvSpPr>
            <a:spLocks noGrp="1"/>
          </p:cNvSpPr>
          <p:nvPr>
            <p:ph type="title"/>
          </p:nvPr>
        </p:nvSpPr>
        <p:spPr>
          <a:xfrm>
            <a:off x="457200" y="9958"/>
            <a:ext cx="7766050" cy="1150353"/>
          </a:xfrm>
        </p:spPr>
        <p:txBody>
          <a:bodyPr/>
          <a:lstStyle/>
          <a:p>
            <a:r>
              <a:rPr lang="en-US" dirty="0"/>
              <a:t>Summer internship – 2</a:t>
            </a:r>
            <a:r>
              <a:rPr lang="en-US" baseline="30000" dirty="0"/>
              <a:t>nd</a:t>
            </a:r>
            <a:r>
              <a:rPr lang="en-US" dirty="0"/>
              <a:t> year</a:t>
            </a:r>
          </a:p>
        </p:txBody>
      </p:sp>
      <p:pic>
        <p:nvPicPr>
          <p:cNvPr id="15" name="Picture 14" descr="A close up of a piece of paper&#10;&#10;Description automatically generated">
            <a:extLst>
              <a:ext uri="{FF2B5EF4-FFF2-40B4-BE49-F238E27FC236}">
                <a16:creationId xmlns:a16="http://schemas.microsoft.com/office/drawing/2014/main" id="{2DE34926-CE1D-A84C-A63E-291DC8F8E2BC}"/>
              </a:ext>
            </a:extLst>
          </p:cNvPr>
          <p:cNvPicPr>
            <a:picLocks noChangeAspect="1"/>
          </p:cNvPicPr>
          <p:nvPr/>
        </p:nvPicPr>
        <p:blipFill>
          <a:blip r:embed="rId2"/>
          <a:stretch>
            <a:fillRect/>
          </a:stretch>
        </p:blipFill>
        <p:spPr>
          <a:xfrm>
            <a:off x="2123204" y="2094046"/>
            <a:ext cx="3488204" cy="2695802"/>
          </a:xfrm>
          <a:prstGeom prst="rect">
            <a:avLst/>
          </a:prstGeom>
        </p:spPr>
      </p:pic>
      <p:grpSp>
        <p:nvGrpSpPr>
          <p:cNvPr id="18" name="Group 17">
            <a:extLst>
              <a:ext uri="{FF2B5EF4-FFF2-40B4-BE49-F238E27FC236}">
                <a16:creationId xmlns:a16="http://schemas.microsoft.com/office/drawing/2014/main" id="{CC620E37-AB4D-3041-9EA9-69A82E4E2465}"/>
              </a:ext>
            </a:extLst>
          </p:cNvPr>
          <p:cNvGrpSpPr/>
          <p:nvPr/>
        </p:nvGrpSpPr>
        <p:grpSpPr>
          <a:xfrm>
            <a:off x="788181" y="2305283"/>
            <a:ext cx="1253192" cy="2094559"/>
            <a:chOff x="184509" y="1753554"/>
            <a:chExt cx="1253192" cy="2094559"/>
          </a:xfrm>
        </p:grpSpPr>
        <p:pic>
          <p:nvPicPr>
            <p:cNvPr id="16" name="Picture 15" descr="A close up of a device&#10;&#10;Description automatically generated">
              <a:extLst>
                <a:ext uri="{FF2B5EF4-FFF2-40B4-BE49-F238E27FC236}">
                  <a16:creationId xmlns:a16="http://schemas.microsoft.com/office/drawing/2014/main" id="{3A5EBC0F-7199-B545-A97B-A45951C966C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16200000">
              <a:off x="-40006" y="2643097"/>
              <a:ext cx="1702223" cy="707810"/>
            </a:xfrm>
            <a:prstGeom prst="rect">
              <a:avLst/>
            </a:prstGeom>
          </p:spPr>
        </p:pic>
        <p:sp>
          <p:nvSpPr>
            <p:cNvPr id="17" name="Shape 345">
              <a:extLst>
                <a:ext uri="{FF2B5EF4-FFF2-40B4-BE49-F238E27FC236}">
                  <a16:creationId xmlns:a16="http://schemas.microsoft.com/office/drawing/2014/main" id="{F99FA1C0-F1ED-1042-A98E-A4E85C74E4EF}"/>
                </a:ext>
              </a:extLst>
            </p:cNvPr>
            <p:cNvSpPr txBox="1"/>
            <p:nvPr/>
          </p:nvSpPr>
          <p:spPr>
            <a:xfrm>
              <a:off x="184509" y="1753554"/>
              <a:ext cx="1253192" cy="40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t>Si counter</a:t>
              </a:r>
              <a:endParaRPr b="1" baseline="-25000" dirty="0"/>
            </a:p>
          </p:txBody>
        </p:sp>
      </p:grpSp>
      <p:sp>
        <p:nvSpPr>
          <p:cNvPr id="19" name="TextBox 18">
            <a:extLst>
              <a:ext uri="{FF2B5EF4-FFF2-40B4-BE49-F238E27FC236}">
                <a16:creationId xmlns:a16="http://schemas.microsoft.com/office/drawing/2014/main" id="{FA6FF598-1CDF-1B48-8B0C-F4BCBF2A0F2D}"/>
              </a:ext>
            </a:extLst>
          </p:cNvPr>
          <p:cNvSpPr txBox="1"/>
          <p:nvPr/>
        </p:nvSpPr>
        <p:spPr>
          <a:xfrm>
            <a:off x="350317" y="1095190"/>
            <a:ext cx="5750449" cy="738664"/>
          </a:xfrm>
          <a:prstGeom prst="rect">
            <a:avLst/>
          </a:prstGeom>
          <a:noFill/>
        </p:spPr>
        <p:txBody>
          <a:bodyPr wrap="square" rtlCol="0">
            <a:spAutoFit/>
          </a:bodyPr>
          <a:lstStyle/>
          <a:p>
            <a:r>
              <a:rPr lang="en-US" sz="2400" dirty="0">
                <a:solidFill>
                  <a:schemeClr val="tx2"/>
                </a:solidFill>
              </a:rPr>
              <a:t>What can we “discover”?</a:t>
            </a:r>
          </a:p>
          <a:p>
            <a:r>
              <a:rPr lang="en-US" dirty="0">
                <a:solidFill>
                  <a:schemeClr val="tx2"/>
                </a:solidFill>
              </a:rPr>
              <a:t>- Should see major temporal effects from Radon daughters</a:t>
            </a:r>
          </a:p>
        </p:txBody>
      </p:sp>
      <p:grpSp>
        <p:nvGrpSpPr>
          <p:cNvPr id="26" name="Group 25">
            <a:extLst>
              <a:ext uri="{FF2B5EF4-FFF2-40B4-BE49-F238E27FC236}">
                <a16:creationId xmlns:a16="http://schemas.microsoft.com/office/drawing/2014/main" id="{B317A9FC-132E-E94F-8DEA-537F05E7AD2A}"/>
              </a:ext>
            </a:extLst>
          </p:cNvPr>
          <p:cNvGrpSpPr/>
          <p:nvPr/>
        </p:nvGrpSpPr>
        <p:grpSpPr>
          <a:xfrm>
            <a:off x="6207649" y="1638953"/>
            <a:ext cx="2586034" cy="2760890"/>
            <a:chOff x="6182597" y="924838"/>
            <a:chExt cx="2586034" cy="2760890"/>
          </a:xfrm>
        </p:grpSpPr>
        <p:pic>
          <p:nvPicPr>
            <p:cNvPr id="21" name="Picture 20" descr="A screenshot of a cell phone&#10;&#10;Description automatically generated">
              <a:extLst>
                <a:ext uri="{FF2B5EF4-FFF2-40B4-BE49-F238E27FC236}">
                  <a16:creationId xmlns:a16="http://schemas.microsoft.com/office/drawing/2014/main" id="{4F7D9216-2FAA-3F4F-A82E-88BF7FA6C468}"/>
                </a:ext>
              </a:extLst>
            </p:cNvPr>
            <p:cNvPicPr>
              <a:picLocks noChangeAspect="1"/>
            </p:cNvPicPr>
            <p:nvPr/>
          </p:nvPicPr>
          <p:blipFill>
            <a:blip r:embed="rId4"/>
            <a:stretch>
              <a:fillRect/>
            </a:stretch>
          </p:blipFill>
          <p:spPr>
            <a:xfrm>
              <a:off x="6182597" y="924838"/>
              <a:ext cx="2586034" cy="2760890"/>
            </a:xfrm>
            <a:prstGeom prst="rect">
              <a:avLst/>
            </a:prstGeom>
          </p:spPr>
        </p:pic>
        <p:sp>
          <p:nvSpPr>
            <p:cNvPr id="22" name="Rectangle 21">
              <a:extLst>
                <a:ext uri="{FF2B5EF4-FFF2-40B4-BE49-F238E27FC236}">
                  <a16:creationId xmlns:a16="http://schemas.microsoft.com/office/drawing/2014/main" id="{8639891A-32FA-B24C-802A-8F6439F3E27A}"/>
                </a:ext>
              </a:extLst>
            </p:cNvPr>
            <p:cNvSpPr/>
            <p:nvPr/>
          </p:nvSpPr>
          <p:spPr>
            <a:xfrm>
              <a:off x="6182597" y="1691014"/>
              <a:ext cx="2504203" cy="814191"/>
            </a:xfrm>
            <a:prstGeom prst="rect">
              <a:avLst/>
            </a:prstGeom>
            <a:noFill/>
            <a:ln w="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3" name="Content Placeholder 12" descr="A screenshot of a cell phone&#10;&#10;Description automatically generated">
            <a:extLst>
              <a:ext uri="{FF2B5EF4-FFF2-40B4-BE49-F238E27FC236}">
                <a16:creationId xmlns:a16="http://schemas.microsoft.com/office/drawing/2014/main" id="{3CC8B8CA-A8DF-7E4D-8803-127A7F1897EA}"/>
              </a:ext>
            </a:extLst>
          </p:cNvPr>
          <p:cNvPicPr>
            <a:picLocks noGrp="1" noChangeAspect="1"/>
          </p:cNvPicPr>
          <p:nvPr>
            <p:ph idx="1"/>
          </p:nvPr>
        </p:nvPicPr>
        <p:blipFill>
          <a:blip r:embed="rId5"/>
          <a:stretch>
            <a:fillRect/>
          </a:stretch>
        </p:blipFill>
        <p:spPr>
          <a:xfrm>
            <a:off x="2123204" y="2081099"/>
            <a:ext cx="3525911" cy="2695802"/>
          </a:xfrm>
        </p:spPr>
      </p:pic>
      <p:grpSp>
        <p:nvGrpSpPr>
          <p:cNvPr id="25" name="Group 24">
            <a:extLst>
              <a:ext uri="{FF2B5EF4-FFF2-40B4-BE49-F238E27FC236}">
                <a16:creationId xmlns:a16="http://schemas.microsoft.com/office/drawing/2014/main" id="{A058BE1C-01D8-5D4E-9B1B-CCE73149CC63}"/>
              </a:ext>
            </a:extLst>
          </p:cNvPr>
          <p:cNvGrpSpPr/>
          <p:nvPr/>
        </p:nvGrpSpPr>
        <p:grpSpPr>
          <a:xfrm>
            <a:off x="703313" y="1992732"/>
            <a:ext cx="1378975" cy="2549711"/>
            <a:chOff x="202330" y="1003176"/>
            <a:chExt cx="1378975" cy="2549711"/>
          </a:xfrm>
        </p:grpSpPr>
        <p:pic>
          <p:nvPicPr>
            <p:cNvPr id="23" name="Shape 338">
              <a:extLst>
                <a:ext uri="{FF2B5EF4-FFF2-40B4-BE49-F238E27FC236}">
                  <a16:creationId xmlns:a16="http://schemas.microsoft.com/office/drawing/2014/main" id="{4BE0E374-E2DA-9149-86B9-A14C981B896E}"/>
                </a:ext>
              </a:extLst>
            </p:cNvPr>
            <p:cNvPicPr preferRelativeResize="0"/>
            <p:nvPr/>
          </p:nvPicPr>
          <p:blipFill>
            <a:blip r:embed="rId6" cstate="hqprint">
              <a:alphaModFix/>
              <a:extLst>
                <a:ext uri="{28A0092B-C50C-407E-A947-70E740481C1C}">
                  <a14:useLocalDpi xmlns:a14="http://schemas.microsoft.com/office/drawing/2010/main"/>
                </a:ext>
              </a:extLst>
            </a:blip>
            <a:stretch>
              <a:fillRect/>
            </a:stretch>
          </p:blipFill>
          <p:spPr>
            <a:xfrm>
              <a:off x="202330" y="1403909"/>
              <a:ext cx="1378975" cy="2148978"/>
            </a:xfrm>
            <a:prstGeom prst="rect">
              <a:avLst/>
            </a:prstGeom>
            <a:noFill/>
            <a:ln>
              <a:noFill/>
            </a:ln>
          </p:spPr>
        </p:pic>
        <p:sp>
          <p:nvSpPr>
            <p:cNvPr id="24" name="Shape 339">
              <a:extLst>
                <a:ext uri="{FF2B5EF4-FFF2-40B4-BE49-F238E27FC236}">
                  <a16:creationId xmlns:a16="http://schemas.microsoft.com/office/drawing/2014/main" id="{16C8203F-8D09-404B-B824-D797918B8FE5}"/>
                </a:ext>
              </a:extLst>
            </p:cNvPr>
            <p:cNvSpPr txBox="1"/>
            <p:nvPr/>
          </p:nvSpPr>
          <p:spPr>
            <a:xfrm>
              <a:off x="472649" y="1003176"/>
              <a:ext cx="719100" cy="40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err="1"/>
                <a:t>CsI</a:t>
              </a:r>
              <a:endParaRPr b="1" baseline="-25000" dirty="0"/>
            </a:p>
          </p:txBody>
        </p:sp>
      </p:grpSp>
      <p:sp>
        <p:nvSpPr>
          <p:cNvPr id="27" name="TextBox 26">
            <a:extLst>
              <a:ext uri="{FF2B5EF4-FFF2-40B4-BE49-F238E27FC236}">
                <a16:creationId xmlns:a16="http://schemas.microsoft.com/office/drawing/2014/main" id="{DF869475-D254-8C4F-8123-C35A4A0C9FCD}"/>
              </a:ext>
            </a:extLst>
          </p:cNvPr>
          <p:cNvSpPr txBox="1"/>
          <p:nvPr/>
        </p:nvSpPr>
        <p:spPr>
          <a:xfrm>
            <a:off x="3722923" y="4981353"/>
            <a:ext cx="4969451" cy="707886"/>
          </a:xfrm>
          <a:prstGeom prst="rect">
            <a:avLst/>
          </a:prstGeom>
          <a:noFill/>
        </p:spPr>
        <p:txBody>
          <a:bodyPr wrap="square" rtlCol="0">
            <a:spAutoFit/>
          </a:bodyPr>
          <a:lstStyle/>
          <a:p>
            <a:r>
              <a:rPr lang="en-US" sz="2000" dirty="0">
                <a:solidFill>
                  <a:schemeClr val="tx2"/>
                </a:solidFill>
              </a:rPr>
              <a:t>Unique features of Bay Area may require additional information – weather station data</a:t>
            </a:r>
          </a:p>
        </p:txBody>
      </p:sp>
      <p:pic>
        <p:nvPicPr>
          <p:cNvPr id="28" name="Picture 27" descr="A group of people sitting at a desk and using a computer&#10;&#10;Description automatically generated">
            <a:extLst>
              <a:ext uri="{FF2B5EF4-FFF2-40B4-BE49-F238E27FC236}">
                <a16:creationId xmlns:a16="http://schemas.microsoft.com/office/drawing/2014/main" id="{85AAD212-2DC5-4448-BBCA-1814381AC2E3}"/>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63319" y="4382656"/>
            <a:ext cx="776614" cy="1197393"/>
          </a:xfrm>
          <a:prstGeom prst="rect">
            <a:avLst/>
          </a:prstGeom>
        </p:spPr>
      </p:pic>
    </p:spTree>
    <p:extLst>
      <p:ext uri="{BB962C8B-B14F-4D97-AF65-F5344CB8AC3E}">
        <p14:creationId xmlns:p14="http://schemas.microsoft.com/office/powerpoint/2010/main" val="3970175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BB369-17A9-7E41-BC1C-E51E330C691C}"/>
              </a:ext>
            </a:extLst>
          </p:cNvPr>
          <p:cNvSpPr>
            <a:spLocks noGrp="1"/>
          </p:cNvSpPr>
          <p:nvPr>
            <p:ph type="title"/>
          </p:nvPr>
        </p:nvSpPr>
        <p:spPr>
          <a:xfrm>
            <a:off x="457200" y="-2568"/>
            <a:ext cx="7766050" cy="1150353"/>
          </a:xfrm>
        </p:spPr>
        <p:txBody>
          <a:bodyPr/>
          <a:lstStyle/>
          <a:p>
            <a:r>
              <a:rPr lang="en-US" dirty="0"/>
              <a:t>Summer internship – 2</a:t>
            </a:r>
            <a:r>
              <a:rPr lang="en-US" baseline="30000" dirty="0"/>
              <a:t>nd</a:t>
            </a:r>
            <a:r>
              <a:rPr lang="en-US" dirty="0"/>
              <a:t> year</a:t>
            </a:r>
          </a:p>
        </p:txBody>
      </p:sp>
      <p:sp>
        <p:nvSpPr>
          <p:cNvPr id="3" name="Content Placeholder 2">
            <a:extLst>
              <a:ext uri="{FF2B5EF4-FFF2-40B4-BE49-F238E27FC236}">
                <a16:creationId xmlns:a16="http://schemas.microsoft.com/office/drawing/2014/main" id="{48DB0FEA-EE6B-DE4C-9C67-9DCD14D4C6C0}"/>
              </a:ext>
            </a:extLst>
          </p:cNvPr>
          <p:cNvSpPr>
            <a:spLocks noGrp="1"/>
          </p:cNvSpPr>
          <p:nvPr>
            <p:ph idx="1"/>
          </p:nvPr>
        </p:nvSpPr>
        <p:spPr>
          <a:xfrm>
            <a:off x="5449012" y="5330638"/>
            <a:ext cx="3519815" cy="761889"/>
          </a:xfrm>
        </p:spPr>
        <p:txBody>
          <a:bodyPr>
            <a:normAutofit/>
          </a:bodyPr>
          <a:lstStyle/>
          <a:p>
            <a:pPr marL="0" indent="0">
              <a:buNone/>
            </a:pPr>
            <a:r>
              <a:rPr lang="en-US" sz="2000" dirty="0"/>
              <a:t>Are we sensitive to impact on Radon from rain/wind?</a:t>
            </a:r>
          </a:p>
        </p:txBody>
      </p:sp>
      <p:pic>
        <p:nvPicPr>
          <p:cNvPr id="4" name="Shape 352">
            <a:extLst>
              <a:ext uri="{FF2B5EF4-FFF2-40B4-BE49-F238E27FC236}">
                <a16:creationId xmlns:a16="http://schemas.microsoft.com/office/drawing/2014/main" id="{9A5A2A9A-EEAB-4747-B857-C6DF2941353E}"/>
              </a:ext>
            </a:extLst>
          </p:cNvPr>
          <p:cNvPicPr preferRelativeResize="0"/>
          <p:nvPr/>
        </p:nvPicPr>
        <p:blipFill rotWithShape="1">
          <a:blip r:embed="rId2">
            <a:alphaModFix/>
          </a:blip>
          <a:srcRect/>
          <a:stretch/>
        </p:blipFill>
        <p:spPr>
          <a:xfrm>
            <a:off x="661238" y="1741230"/>
            <a:ext cx="2474703" cy="3722317"/>
          </a:xfrm>
          <a:prstGeom prst="rect">
            <a:avLst/>
          </a:prstGeom>
          <a:noFill/>
          <a:ln>
            <a:noFill/>
          </a:ln>
          <a:effectLst/>
        </p:spPr>
      </p:pic>
      <p:pic>
        <p:nvPicPr>
          <p:cNvPr id="6" name="Picture 5" descr="A close up of a map&#10;&#10;Description automatically generated">
            <a:extLst>
              <a:ext uri="{FF2B5EF4-FFF2-40B4-BE49-F238E27FC236}">
                <a16:creationId xmlns:a16="http://schemas.microsoft.com/office/drawing/2014/main" id="{F68718CE-32EE-8844-818A-A3CB953E057C}"/>
              </a:ext>
            </a:extLst>
          </p:cNvPr>
          <p:cNvPicPr>
            <a:picLocks noChangeAspect="1"/>
          </p:cNvPicPr>
          <p:nvPr/>
        </p:nvPicPr>
        <p:blipFill>
          <a:blip r:embed="rId3"/>
          <a:stretch>
            <a:fillRect/>
          </a:stretch>
        </p:blipFill>
        <p:spPr>
          <a:xfrm>
            <a:off x="3386078" y="2165902"/>
            <a:ext cx="5307368" cy="3164736"/>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A5B1B4FF-7273-994A-A835-C128E5C1899C}"/>
              </a:ext>
            </a:extLst>
          </p:cNvPr>
          <p:cNvPicPr>
            <a:picLocks noChangeAspect="1"/>
          </p:cNvPicPr>
          <p:nvPr/>
        </p:nvPicPr>
        <p:blipFill>
          <a:blip r:embed="rId4"/>
          <a:stretch>
            <a:fillRect/>
          </a:stretch>
        </p:blipFill>
        <p:spPr>
          <a:xfrm>
            <a:off x="127000" y="900605"/>
            <a:ext cx="9017000" cy="1282700"/>
          </a:xfrm>
          <a:prstGeom prst="rect">
            <a:avLst/>
          </a:prstGeom>
        </p:spPr>
      </p:pic>
      <p:pic>
        <p:nvPicPr>
          <p:cNvPr id="10" name="Picture 9" descr="A group of people posing for the camera&#10;&#10;Description automatically generated">
            <a:extLst>
              <a:ext uri="{FF2B5EF4-FFF2-40B4-BE49-F238E27FC236}">
                <a16:creationId xmlns:a16="http://schemas.microsoft.com/office/drawing/2014/main" id="{DB248F1B-D616-E545-B7E4-201DBBFC42D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91537" y="3826966"/>
            <a:ext cx="939399" cy="1686220"/>
          </a:xfrm>
          <a:prstGeom prst="rect">
            <a:avLst/>
          </a:prstGeom>
        </p:spPr>
      </p:pic>
      <p:pic>
        <p:nvPicPr>
          <p:cNvPr id="12" name="Picture 11" descr="A close up of a mans face&#10;&#10;Description automatically generated">
            <a:extLst>
              <a:ext uri="{FF2B5EF4-FFF2-40B4-BE49-F238E27FC236}">
                <a16:creationId xmlns:a16="http://schemas.microsoft.com/office/drawing/2014/main" id="{8CD545BE-C90B-6F49-AA67-68129D529CE9}"/>
              </a:ext>
            </a:extLst>
          </p:cNvPr>
          <p:cNvPicPr>
            <a:picLocks noChangeAspect="1"/>
          </p:cNvPicPr>
          <p:nvPr/>
        </p:nvPicPr>
        <p:blipFill>
          <a:blip r:embed="rId6"/>
          <a:stretch>
            <a:fillRect/>
          </a:stretch>
        </p:blipFill>
        <p:spPr>
          <a:xfrm>
            <a:off x="3208860" y="2179456"/>
            <a:ext cx="5886319" cy="3183625"/>
          </a:xfrm>
          <a:prstGeom prst="rect">
            <a:avLst/>
          </a:prstGeom>
        </p:spPr>
      </p:pic>
      <p:pic>
        <p:nvPicPr>
          <p:cNvPr id="14" name="Picture 13" descr="A close up of a map&#10;&#10;Description automatically generated">
            <a:extLst>
              <a:ext uri="{FF2B5EF4-FFF2-40B4-BE49-F238E27FC236}">
                <a16:creationId xmlns:a16="http://schemas.microsoft.com/office/drawing/2014/main" id="{D2701DEA-84D1-5846-87DB-B93CAA67FF71}"/>
              </a:ext>
            </a:extLst>
          </p:cNvPr>
          <p:cNvPicPr>
            <a:picLocks noChangeAspect="1"/>
          </p:cNvPicPr>
          <p:nvPr/>
        </p:nvPicPr>
        <p:blipFill>
          <a:blip r:embed="rId7"/>
          <a:stretch>
            <a:fillRect/>
          </a:stretch>
        </p:blipFill>
        <p:spPr>
          <a:xfrm>
            <a:off x="3814200" y="2200145"/>
            <a:ext cx="4451123" cy="3144047"/>
          </a:xfrm>
          <a:prstGeom prst="rect">
            <a:avLst/>
          </a:prstGeom>
        </p:spPr>
      </p:pic>
    </p:spTree>
    <p:extLst>
      <p:ext uri="{BB962C8B-B14F-4D97-AF65-F5344CB8AC3E}">
        <p14:creationId xmlns:p14="http://schemas.microsoft.com/office/powerpoint/2010/main" val="314087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5EF0F-A780-6040-A2BC-291AB785B4E0}"/>
              </a:ext>
            </a:extLst>
          </p:cNvPr>
          <p:cNvSpPr>
            <a:spLocks noGrp="1"/>
          </p:cNvSpPr>
          <p:nvPr>
            <p:ph type="title"/>
          </p:nvPr>
        </p:nvSpPr>
        <p:spPr>
          <a:xfrm>
            <a:off x="457200" y="-2568"/>
            <a:ext cx="7766050" cy="1150353"/>
          </a:xfrm>
        </p:spPr>
        <p:txBody>
          <a:bodyPr/>
          <a:lstStyle/>
          <a:p>
            <a:r>
              <a:rPr lang="en-US" dirty="0"/>
              <a:t>Summer internship – 3</a:t>
            </a:r>
            <a:r>
              <a:rPr lang="en-US" baseline="30000" dirty="0"/>
              <a:t>rd</a:t>
            </a:r>
            <a:r>
              <a:rPr lang="en-US" dirty="0"/>
              <a:t> year</a:t>
            </a:r>
          </a:p>
        </p:txBody>
      </p:sp>
      <p:pic>
        <p:nvPicPr>
          <p:cNvPr id="5" name="Content Placeholder 4" descr="A close up of a map&#10;&#10;Description automatically generated">
            <a:extLst>
              <a:ext uri="{FF2B5EF4-FFF2-40B4-BE49-F238E27FC236}">
                <a16:creationId xmlns:a16="http://schemas.microsoft.com/office/drawing/2014/main" id="{0B58B29D-D04D-3D46-B99E-FC5F5A3F8107}"/>
              </a:ext>
            </a:extLst>
          </p:cNvPr>
          <p:cNvPicPr>
            <a:picLocks noGrp="1" noChangeAspect="1"/>
          </p:cNvPicPr>
          <p:nvPr>
            <p:ph idx="1"/>
          </p:nvPr>
        </p:nvPicPr>
        <p:blipFill>
          <a:blip r:embed="rId2"/>
          <a:stretch>
            <a:fillRect/>
          </a:stretch>
        </p:blipFill>
        <p:spPr>
          <a:xfrm>
            <a:off x="2608922" y="1147785"/>
            <a:ext cx="6265583" cy="3795386"/>
          </a:xfrm>
        </p:spPr>
      </p:pic>
      <p:pic>
        <p:nvPicPr>
          <p:cNvPr id="6" name="Picture 5" descr="A group of people sitting at a desk and using a computer&#10;&#10;Description automatically generated">
            <a:extLst>
              <a:ext uri="{FF2B5EF4-FFF2-40B4-BE49-F238E27FC236}">
                <a16:creationId xmlns:a16="http://schemas.microsoft.com/office/drawing/2014/main" id="{01245B58-3B93-4A47-8376-3242C38FEBF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141447" y="4577508"/>
            <a:ext cx="2881075" cy="1498370"/>
          </a:xfrm>
          <a:prstGeom prst="rect">
            <a:avLst/>
          </a:prstGeom>
        </p:spPr>
      </p:pic>
      <p:pic>
        <p:nvPicPr>
          <p:cNvPr id="8" name="Picture 7" descr="A close up of items on a table&#10;&#10;Description automatically generated">
            <a:extLst>
              <a:ext uri="{FF2B5EF4-FFF2-40B4-BE49-F238E27FC236}">
                <a16:creationId xmlns:a16="http://schemas.microsoft.com/office/drawing/2014/main" id="{62DBABE8-BB7D-F341-9972-7129F572C56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5400000">
            <a:off x="1008347" y="3015639"/>
            <a:ext cx="2054353" cy="2881075"/>
          </a:xfrm>
          <a:prstGeom prst="rect">
            <a:avLst/>
          </a:prstGeom>
        </p:spPr>
      </p:pic>
      <p:pic>
        <p:nvPicPr>
          <p:cNvPr id="10" name="Picture 9" descr="A bunch of items that are on a table&#10;&#10;Description automatically generated">
            <a:extLst>
              <a:ext uri="{FF2B5EF4-FFF2-40B4-BE49-F238E27FC236}">
                <a16:creationId xmlns:a16="http://schemas.microsoft.com/office/drawing/2014/main" id="{D9E22F0C-95A3-8A47-8CBB-8EBBBBE9970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76658" y="1528175"/>
            <a:ext cx="1110679" cy="1778697"/>
          </a:xfrm>
          <a:prstGeom prst="rect">
            <a:avLst/>
          </a:prstGeom>
        </p:spPr>
      </p:pic>
      <p:pic>
        <p:nvPicPr>
          <p:cNvPr id="11" name="Picture 10" descr="A bunch of items that are on a table&#10;&#10;Description automatically generated">
            <a:extLst>
              <a:ext uri="{FF2B5EF4-FFF2-40B4-BE49-F238E27FC236}">
                <a16:creationId xmlns:a16="http://schemas.microsoft.com/office/drawing/2014/main" id="{1E702FF3-8F3C-2946-A630-6DDDB17F930C}"/>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852378" y="2010427"/>
            <a:ext cx="651354" cy="814192"/>
          </a:xfrm>
          <a:prstGeom prst="rect">
            <a:avLst/>
          </a:prstGeom>
        </p:spPr>
      </p:pic>
      <p:sp>
        <p:nvSpPr>
          <p:cNvPr id="12" name="TextBox 11">
            <a:extLst>
              <a:ext uri="{FF2B5EF4-FFF2-40B4-BE49-F238E27FC236}">
                <a16:creationId xmlns:a16="http://schemas.microsoft.com/office/drawing/2014/main" id="{9B727492-5BCE-5043-9897-153B854F70F3}"/>
              </a:ext>
            </a:extLst>
          </p:cNvPr>
          <p:cNvSpPr txBox="1"/>
          <p:nvPr/>
        </p:nvSpPr>
        <p:spPr>
          <a:xfrm>
            <a:off x="1377401" y="2125135"/>
            <a:ext cx="313151" cy="584775"/>
          </a:xfrm>
          <a:prstGeom prst="rect">
            <a:avLst/>
          </a:prstGeom>
          <a:noFill/>
        </p:spPr>
        <p:txBody>
          <a:bodyPr wrap="square" rtlCol="0">
            <a:spAutoFit/>
          </a:bodyPr>
          <a:lstStyle/>
          <a:p>
            <a:r>
              <a:rPr lang="en-US" sz="3200" b="1" dirty="0"/>
              <a:t>+</a:t>
            </a:r>
          </a:p>
        </p:txBody>
      </p:sp>
      <p:sp>
        <p:nvSpPr>
          <p:cNvPr id="13" name="TextBox 12">
            <a:extLst>
              <a:ext uri="{FF2B5EF4-FFF2-40B4-BE49-F238E27FC236}">
                <a16:creationId xmlns:a16="http://schemas.microsoft.com/office/drawing/2014/main" id="{0533424D-84B5-E645-B0CD-37F4CB879ABB}"/>
              </a:ext>
            </a:extLst>
          </p:cNvPr>
          <p:cNvSpPr txBox="1"/>
          <p:nvPr/>
        </p:nvSpPr>
        <p:spPr>
          <a:xfrm>
            <a:off x="274288" y="1137925"/>
            <a:ext cx="915417" cy="400110"/>
          </a:xfrm>
          <a:prstGeom prst="rect">
            <a:avLst/>
          </a:prstGeom>
          <a:noFill/>
        </p:spPr>
        <p:txBody>
          <a:bodyPr wrap="square" rtlCol="0">
            <a:spAutoFit/>
          </a:bodyPr>
          <a:lstStyle/>
          <a:p>
            <a:pPr algn="ctr"/>
            <a:r>
              <a:rPr lang="en-US" sz="2000" b="1" dirty="0"/>
              <a:t>pi-zero</a:t>
            </a:r>
          </a:p>
        </p:txBody>
      </p:sp>
      <p:sp>
        <p:nvSpPr>
          <p:cNvPr id="14" name="TextBox 13">
            <a:extLst>
              <a:ext uri="{FF2B5EF4-FFF2-40B4-BE49-F238E27FC236}">
                <a16:creationId xmlns:a16="http://schemas.microsoft.com/office/drawing/2014/main" id="{110219DC-500D-7D47-ACA2-9F911C562F3D}"/>
              </a:ext>
            </a:extLst>
          </p:cNvPr>
          <p:cNvSpPr txBox="1"/>
          <p:nvPr/>
        </p:nvSpPr>
        <p:spPr>
          <a:xfrm>
            <a:off x="1690552" y="1147785"/>
            <a:ext cx="915417" cy="400110"/>
          </a:xfrm>
          <a:prstGeom prst="rect">
            <a:avLst/>
          </a:prstGeom>
          <a:noFill/>
        </p:spPr>
        <p:txBody>
          <a:bodyPr wrap="square" rtlCol="0">
            <a:spAutoFit/>
          </a:bodyPr>
          <a:lstStyle/>
          <a:p>
            <a:pPr algn="ctr"/>
            <a:r>
              <a:rPr lang="en-US" sz="2000" b="1" dirty="0"/>
              <a:t>GPS</a:t>
            </a:r>
          </a:p>
        </p:txBody>
      </p:sp>
      <p:sp>
        <p:nvSpPr>
          <p:cNvPr id="15" name="TextBox 14">
            <a:extLst>
              <a:ext uri="{FF2B5EF4-FFF2-40B4-BE49-F238E27FC236}">
                <a16:creationId xmlns:a16="http://schemas.microsoft.com/office/drawing/2014/main" id="{FA9CA414-E0E3-E645-9064-336247E60EB2}"/>
              </a:ext>
            </a:extLst>
          </p:cNvPr>
          <p:cNvSpPr txBox="1"/>
          <p:nvPr/>
        </p:nvSpPr>
        <p:spPr>
          <a:xfrm>
            <a:off x="3599492" y="5110050"/>
            <a:ext cx="2418524"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2"/>
                </a:solidFill>
              </a:rPr>
              <a:t>GPS integration</a:t>
            </a:r>
          </a:p>
          <a:p>
            <a:pPr marL="285750" indent="-285750">
              <a:buFont typeface="Arial" panose="020B0604020202020204" pitchFamily="34" charset="0"/>
              <a:buChar char="•"/>
            </a:pPr>
            <a:r>
              <a:rPr lang="en-US" dirty="0">
                <a:solidFill>
                  <a:schemeClr val="tx2"/>
                </a:solidFill>
              </a:rPr>
              <a:t>Improved portability</a:t>
            </a:r>
          </a:p>
        </p:txBody>
      </p:sp>
    </p:spTree>
    <p:extLst>
      <p:ext uri="{BB962C8B-B14F-4D97-AF65-F5344CB8AC3E}">
        <p14:creationId xmlns:p14="http://schemas.microsoft.com/office/powerpoint/2010/main" val="31834705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8C0C1-D34F-034F-AA49-3FFBC1E35D34}"/>
              </a:ext>
            </a:extLst>
          </p:cNvPr>
          <p:cNvSpPr>
            <a:spLocks noGrp="1"/>
          </p:cNvSpPr>
          <p:nvPr>
            <p:ph type="title"/>
          </p:nvPr>
        </p:nvSpPr>
        <p:spPr>
          <a:xfrm>
            <a:off x="463463" y="-2568"/>
            <a:ext cx="8680536" cy="1150353"/>
          </a:xfrm>
        </p:spPr>
        <p:txBody>
          <a:bodyPr>
            <a:normAutofit/>
          </a:bodyPr>
          <a:lstStyle/>
          <a:p>
            <a:r>
              <a:rPr lang="en-US" dirty="0"/>
              <a:t>Next steps</a:t>
            </a:r>
          </a:p>
        </p:txBody>
      </p:sp>
      <p:sp>
        <p:nvSpPr>
          <p:cNvPr id="3" name="Content Placeholder 2">
            <a:extLst>
              <a:ext uri="{FF2B5EF4-FFF2-40B4-BE49-F238E27FC236}">
                <a16:creationId xmlns:a16="http://schemas.microsoft.com/office/drawing/2014/main" id="{7FC6FDDA-85A2-3D45-8903-F6365FA35670}"/>
              </a:ext>
            </a:extLst>
          </p:cNvPr>
          <p:cNvSpPr>
            <a:spLocks noGrp="1"/>
          </p:cNvSpPr>
          <p:nvPr>
            <p:ph idx="1"/>
          </p:nvPr>
        </p:nvSpPr>
        <p:spPr>
          <a:xfrm>
            <a:off x="4572000" y="1147785"/>
            <a:ext cx="4434213" cy="5052599"/>
          </a:xfrm>
        </p:spPr>
        <p:txBody>
          <a:bodyPr>
            <a:normAutofit lnSpcReduction="10000"/>
          </a:bodyPr>
          <a:lstStyle/>
          <a:p>
            <a:pPr>
              <a:spcAft>
                <a:spcPts val="1200"/>
              </a:spcAft>
            </a:pPr>
            <a:r>
              <a:rPr lang="en-US" dirty="0"/>
              <a:t>Use our existing tools and understanding of data quality to build interactive learning modules</a:t>
            </a:r>
          </a:p>
          <a:p>
            <a:pPr>
              <a:spcAft>
                <a:spcPts val="1200"/>
              </a:spcAft>
            </a:pPr>
            <a:r>
              <a:rPr lang="en-US" dirty="0"/>
              <a:t>Give students introduction to real scientific exploration of large data sets and the corresponding data science tools</a:t>
            </a:r>
          </a:p>
          <a:p>
            <a:r>
              <a:rPr lang="en-US" dirty="0"/>
              <a:t>Cross-cutting curriculum integrating physics, environmental science, statistics, and computer programming</a:t>
            </a:r>
          </a:p>
        </p:txBody>
      </p:sp>
      <p:grpSp>
        <p:nvGrpSpPr>
          <p:cNvPr id="4" name="Group 3">
            <a:extLst>
              <a:ext uri="{FF2B5EF4-FFF2-40B4-BE49-F238E27FC236}">
                <a16:creationId xmlns:a16="http://schemas.microsoft.com/office/drawing/2014/main" id="{8F3057BE-A823-2643-8018-32504ECF7B82}"/>
              </a:ext>
            </a:extLst>
          </p:cNvPr>
          <p:cNvGrpSpPr/>
          <p:nvPr/>
        </p:nvGrpSpPr>
        <p:grpSpPr>
          <a:xfrm>
            <a:off x="463463" y="2064149"/>
            <a:ext cx="3814960" cy="3555953"/>
            <a:chOff x="4522286" y="3412215"/>
            <a:chExt cx="3814960" cy="3555953"/>
          </a:xfrm>
        </p:grpSpPr>
        <p:pic>
          <p:nvPicPr>
            <p:cNvPr id="5" name="Picture 4">
              <a:extLst>
                <a:ext uri="{FF2B5EF4-FFF2-40B4-BE49-F238E27FC236}">
                  <a16:creationId xmlns:a16="http://schemas.microsoft.com/office/drawing/2014/main" id="{395C765C-52EC-BF4F-B05D-163765FC58E7}"/>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22286" y="3655280"/>
              <a:ext cx="3814960" cy="3179134"/>
            </a:xfrm>
            <a:prstGeom prst="rect">
              <a:avLst/>
            </a:prstGeom>
            <a:effectLst>
              <a:outerShdw blurRad="50800" dist="50800" dir="2700000" algn="tl" rotWithShape="0">
                <a:prstClr val="black">
                  <a:alpha val="40000"/>
                </a:prstClr>
              </a:outerShdw>
            </a:effectLst>
          </p:spPr>
        </p:pic>
        <p:sp>
          <p:nvSpPr>
            <p:cNvPr id="6" name="TextBox 5">
              <a:extLst>
                <a:ext uri="{FF2B5EF4-FFF2-40B4-BE49-F238E27FC236}">
                  <a16:creationId xmlns:a16="http://schemas.microsoft.com/office/drawing/2014/main" id="{0512B25E-B541-5247-B7D0-50FB47725C6D}"/>
                </a:ext>
              </a:extLst>
            </p:cNvPr>
            <p:cNvSpPr txBox="1"/>
            <p:nvPr/>
          </p:nvSpPr>
          <p:spPr>
            <a:xfrm>
              <a:off x="4760039" y="3412215"/>
              <a:ext cx="3339454" cy="830997"/>
            </a:xfrm>
            <a:prstGeom prst="rect">
              <a:avLst/>
            </a:prstGeom>
            <a:noFill/>
          </p:spPr>
          <p:txBody>
            <a:bodyPr wrap="square" rtlCol="0">
              <a:spAutoFit/>
            </a:bodyPr>
            <a:lstStyle/>
            <a:p>
              <a:pPr algn="ctr"/>
              <a:r>
                <a:rPr lang="en-US" sz="1600" dirty="0"/>
                <a:t>Open source, interactive data science and scientific computing across over 40 programming languages.</a:t>
              </a:r>
            </a:p>
          </p:txBody>
        </p:sp>
        <p:sp>
          <p:nvSpPr>
            <p:cNvPr id="7" name="Rectangle 6">
              <a:extLst>
                <a:ext uri="{FF2B5EF4-FFF2-40B4-BE49-F238E27FC236}">
                  <a16:creationId xmlns:a16="http://schemas.microsoft.com/office/drawing/2014/main" id="{16FE72DF-97BE-2D4C-BD91-F4CD1A4B6F49}"/>
                </a:ext>
              </a:extLst>
            </p:cNvPr>
            <p:cNvSpPr/>
            <p:nvPr/>
          </p:nvSpPr>
          <p:spPr>
            <a:xfrm>
              <a:off x="4829487" y="6260282"/>
              <a:ext cx="3200558" cy="707886"/>
            </a:xfrm>
            <a:prstGeom prst="rect">
              <a:avLst/>
            </a:prstGeom>
          </p:spPr>
          <p:txBody>
            <a:bodyPr wrap="square">
              <a:spAutoFit/>
            </a:bodyPr>
            <a:lstStyle/>
            <a:p>
              <a:pPr algn="ctr"/>
              <a:r>
                <a:rPr lang="en-US" sz="2000" dirty="0">
                  <a:solidFill>
                    <a:srgbClr val="333333"/>
                  </a:solidFill>
                </a:rPr>
                <a:t>multiuser version designed for centralized deployments</a:t>
              </a:r>
              <a:endParaRPr lang="en-US" sz="2000" dirty="0"/>
            </a:p>
          </p:txBody>
        </p:sp>
      </p:grpSp>
      <p:sp>
        <p:nvSpPr>
          <p:cNvPr id="8" name="Rectangle 7">
            <a:extLst>
              <a:ext uri="{FF2B5EF4-FFF2-40B4-BE49-F238E27FC236}">
                <a16:creationId xmlns:a16="http://schemas.microsoft.com/office/drawing/2014/main" id="{B045C128-69D1-7D42-A344-417D6DFC0EC6}"/>
              </a:ext>
            </a:extLst>
          </p:cNvPr>
          <p:cNvSpPr/>
          <p:nvPr/>
        </p:nvSpPr>
        <p:spPr>
          <a:xfrm>
            <a:off x="571369" y="913796"/>
            <a:ext cx="3599148" cy="954107"/>
          </a:xfrm>
          <a:prstGeom prst="rect">
            <a:avLst/>
          </a:prstGeom>
        </p:spPr>
        <p:txBody>
          <a:bodyPr wrap="square">
            <a:spAutoFit/>
          </a:bodyPr>
          <a:lstStyle/>
          <a:p>
            <a:pPr algn="ctr"/>
            <a:r>
              <a:rPr lang="en-US" sz="2800" b="1" dirty="0">
                <a:solidFill>
                  <a:schemeClr val="tx2"/>
                </a:solidFill>
                <a:latin typeface="Georgia" panose="02040502050405020303" pitchFamily="18" charset="0"/>
              </a:rPr>
              <a:t>big data in the classroom</a:t>
            </a:r>
          </a:p>
        </p:txBody>
      </p:sp>
    </p:spTree>
    <p:extLst>
      <p:ext uri="{BB962C8B-B14F-4D97-AF65-F5344CB8AC3E}">
        <p14:creationId xmlns:p14="http://schemas.microsoft.com/office/powerpoint/2010/main" val="29350147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B90923-0988-D64A-BFE1-4DFB8D3299FB}"/>
              </a:ext>
            </a:extLst>
          </p:cNvPr>
          <p:cNvSpPr>
            <a:spLocks noGrp="1"/>
          </p:cNvSpPr>
          <p:nvPr>
            <p:ph idx="1"/>
          </p:nvPr>
        </p:nvSpPr>
        <p:spPr>
          <a:xfrm>
            <a:off x="482600" y="1991638"/>
            <a:ext cx="7740650" cy="3331013"/>
          </a:xfrm>
        </p:spPr>
        <p:txBody>
          <a:bodyPr/>
          <a:lstStyle/>
          <a:p>
            <a:r>
              <a:rPr lang="en-US" dirty="0"/>
              <a:t>Collaborations with high schools in Japan, Sweden, S. Korea, and more recently with France and South Africa, that we hope to turn into opportunities for students to work together across our network</a:t>
            </a:r>
          </a:p>
        </p:txBody>
      </p:sp>
      <p:sp>
        <p:nvSpPr>
          <p:cNvPr id="4" name="Title 1">
            <a:extLst>
              <a:ext uri="{FF2B5EF4-FFF2-40B4-BE49-F238E27FC236}">
                <a16:creationId xmlns:a16="http://schemas.microsoft.com/office/drawing/2014/main" id="{B1D3315E-9274-9C46-9B9C-5B33AE02DBEC}"/>
              </a:ext>
            </a:extLst>
          </p:cNvPr>
          <p:cNvSpPr>
            <a:spLocks noGrp="1"/>
          </p:cNvSpPr>
          <p:nvPr>
            <p:ph type="title"/>
          </p:nvPr>
        </p:nvSpPr>
        <p:spPr>
          <a:xfrm>
            <a:off x="482600" y="-2568"/>
            <a:ext cx="8561191" cy="1150353"/>
          </a:xfrm>
        </p:spPr>
        <p:txBody>
          <a:bodyPr>
            <a:normAutofit/>
          </a:bodyPr>
          <a:lstStyle/>
          <a:p>
            <a:r>
              <a:rPr lang="en-US" dirty="0"/>
              <a:t>Next steps</a:t>
            </a:r>
          </a:p>
        </p:txBody>
      </p:sp>
      <p:sp>
        <p:nvSpPr>
          <p:cNvPr id="5" name="Rectangle 4">
            <a:extLst>
              <a:ext uri="{FF2B5EF4-FFF2-40B4-BE49-F238E27FC236}">
                <a16:creationId xmlns:a16="http://schemas.microsoft.com/office/drawing/2014/main" id="{935F1100-4522-4648-BCF6-AE1506E38414}"/>
              </a:ext>
            </a:extLst>
          </p:cNvPr>
          <p:cNvSpPr/>
          <p:nvPr/>
        </p:nvSpPr>
        <p:spPr>
          <a:xfrm>
            <a:off x="1563470" y="1147785"/>
            <a:ext cx="5578910" cy="523220"/>
          </a:xfrm>
          <a:prstGeom prst="rect">
            <a:avLst/>
          </a:prstGeom>
        </p:spPr>
        <p:txBody>
          <a:bodyPr wrap="square">
            <a:spAutoFit/>
          </a:bodyPr>
          <a:lstStyle/>
          <a:p>
            <a:pPr algn="ctr"/>
            <a:r>
              <a:rPr lang="en-US" sz="2800" b="1" dirty="0">
                <a:solidFill>
                  <a:schemeClr val="tx2"/>
                </a:solidFill>
                <a:latin typeface="Georgia" panose="02040502050405020303" pitchFamily="18" charset="0"/>
              </a:rPr>
              <a:t>International internships</a:t>
            </a:r>
          </a:p>
        </p:txBody>
      </p:sp>
    </p:spTree>
    <p:extLst>
      <p:ext uri="{BB962C8B-B14F-4D97-AF65-F5344CB8AC3E}">
        <p14:creationId xmlns:p14="http://schemas.microsoft.com/office/powerpoint/2010/main" val="20387782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069A5D-BD3C-8F41-B9CB-675E1594F6D1}"/>
              </a:ext>
            </a:extLst>
          </p:cNvPr>
          <p:cNvSpPr>
            <a:spLocks noGrp="1"/>
          </p:cNvSpPr>
          <p:nvPr>
            <p:ph idx="1"/>
          </p:nvPr>
        </p:nvSpPr>
        <p:spPr>
          <a:xfrm>
            <a:off x="482600" y="1941534"/>
            <a:ext cx="7740650" cy="3670126"/>
          </a:xfrm>
        </p:spPr>
        <p:txBody>
          <a:bodyPr>
            <a:normAutofit/>
          </a:bodyPr>
          <a:lstStyle/>
          <a:p>
            <a:r>
              <a:rPr lang="en-US" dirty="0"/>
              <a:t>Give 1</a:t>
            </a:r>
            <a:r>
              <a:rPr lang="en-US" baseline="30000" dirty="0"/>
              <a:t>st</a:t>
            </a:r>
            <a:r>
              <a:rPr lang="en-US" dirty="0"/>
              <a:t> and 2</a:t>
            </a:r>
            <a:r>
              <a:rPr lang="en-US" baseline="30000" dirty="0"/>
              <a:t>nd</a:t>
            </a:r>
            <a:r>
              <a:rPr lang="en-US" dirty="0"/>
              <a:t> year science and engineering students hands-on experience </a:t>
            </a:r>
          </a:p>
          <a:p>
            <a:pPr lvl="1"/>
            <a:r>
              <a:rPr lang="en-US" dirty="0"/>
              <a:t>building an environmental sensor system</a:t>
            </a:r>
          </a:p>
          <a:p>
            <a:pPr lvl="1"/>
            <a:r>
              <a:rPr lang="en-US" dirty="0"/>
              <a:t>interfacing using microcontroller components – providing exposure to  basics in electronics and signal processing</a:t>
            </a:r>
          </a:p>
          <a:p>
            <a:pPr lvl="1"/>
            <a:r>
              <a:rPr lang="en-US" dirty="0"/>
              <a:t>Proposing and performing research – developing the statistical analysis and programming skills needed to collect and analyze real data</a:t>
            </a:r>
          </a:p>
        </p:txBody>
      </p:sp>
      <p:sp>
        <p:nvSpPr>
          <p:cNvPr id="4" name="Title 1">
            <a:extLst>
              <a:ext uri="{FF2B5EF4-FFF2-40B4-BE49-F238E27FC236}">
                <a16:creationId xmlns:a16="http://schemas.microsoft.com/office/drawing/2014/main" id="{3F1826F7-92B1-4E47-AD7A-3637B3A0CE00}"/>
              </a:ext>
            </a:extLst>
          </p:cNvPr>
          <p:cNvSpPr>
            <a:spLocks noGrp="1"/>
          </p:cNvSpPr>
          <p:nvPr>
            <p:ph type="title"/>
          </p:nvPr>
        </p:nvSpPr>
        <p:spPr>
          <a:xfrm>
            <a:off x="482600" y="-2568"/>
            <a:ext cx="8561191" cy="1150353"/>
          </a:xfrm>
        </p:spPr>
        <p:txBody>
          <a:bodyPr>
            <a:normAutofit/>
          </a:bodyPr>
          <a:lstStyle/>
          <a:p>
            <a:r>
              <a:rPr lang="en-US" dirty="0"/>
              <a:t>Next steps</a:t>
            </a:r>
          </a:p>
        </p:txBody>
      </p:sp>
      <p:sp>
        <p:nvSpPr>
          <p:cNvPr id="5" name="Rectangle 4">
            <a:extLst>
              <a:ext uri="{FF2B5EF4-FFF2-40B4-BE49-F238E27FC236}">
                <a16:creationId xmlns:a16="http://schemas.microsoft.com/office/drawing/2014/main" id="{A5CE3CFB-0243-4D48-9C3B-A968DE0704BD}"/>
              </a:ext>
            </a:extLst>
          </p:cNvPr>
          <p:cNvSpPr/>
          <p:nvPr/>
        </p:nvSpPr>
        <p:spPr>
          <a:xfrm>
            <a:off x="1195708" y="1155702"/>
            <a:ext cx="6752584" cy="523220"/>
          </a:xfrm>
          <a:prstGeom prst="rect">
            <a:avLst/>
          </a:prstGeom>
        </p:spPr>
        <p:txBody>
          <a:bodyPr wrap="square">
            <a:spAutoFit/>
          </a:bodyPr>
          <a:lstStyle/>
          <a:p>
            <a:pPr algn="ctr"/>
            <a:r>
              <a:rPr lang="en-US" sz="2800" b="1" dirty="0">
                <a:solidFill>
                  <a:schemeClr val="tx2"/>
                </a:solidFill>
                <a:latin typeface="Georgia" panose="02040502050405020303" pitchFamily="18" charset="0"/>
              </a:rPr>
              <a:t>Introductory undergraduate course</a:t>
            </a:r>
          </a:p>
        </p:txBody>
      </p:sp>
    </p:spTree>
    <p:extLst>
      <p:ext uri="{BB962C8B-B14F-4D97-AF65-F5344CB8AC3E}">
        <p14:creationId xmlns:p14="http://schemas.microsoft.com/office/powerpoint/2010/main" val="14947260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596CB-7B66-314C-B11F-04602D8A34DD}"/>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21187346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8B63EC-2C1E-A84D-A669-87EC4E6FEB09}"/>
              </a:ext>
            </a:extLst>
          </p:cNvPr>
          <p:cNvSpPr>
            <a:spLocks noGrp="1"/>
          </p:cNvSpPr>
          <p:nvPr>
            <p:ph idx="1"/>
          </p:nvPr>
        </p:nvSpPr>
        <p:spPr>
          <a:xfrm>
            <a:off x="482599" y="939452"/>
            <a:ext cx="8348249" cy="5035463"/>
          </a:xfrm>
        </p:spPr>
        <p:txBody>
          <a:bodyPr>
            <a:normAutofit/>
          </a:bodyPr>
          <a:lstStyle/>
          <a:p>
            <a:r>
              <a:rPr lang="en-US" dirty="0"/>
              <a:t>Understandable concerns after Fukushima accident</a:t>
            </a:r>
          </a:p>
          <a:p>
            <a:pPr lvl="1"/>
            <a:r>
              <a:rPr lang="en-US" sz="1800" dirty="0"/>
              <a:t>Should I stay inside? Should I stay out of the rain?</a:t>
            </a:r>
          </a:p>
          <a:p>
            <a:pPr lvl="1"/>
            <a:r>
              <a:rPr lang="en-US" sz="1800" dirty="0"/>
              <a:t>Can children play outside?</a:t>
            </a:r>
          </a:p>
          <a:p>
            <a:pPr lvl="1"/>
            <a:r>
              <a:rPr lang="en-US" sz="1800" dirty="0"/>
              <a:t>Do we need to leave California?</a:t>
            </a:r>
          </a:p>
          <a:p>
            <a:pPr lvl="1"/>
            <a:r>
              <a:rPr lang="en-US" sz="1800" dirty="0"/>
              <a:t>Should we stop drinking milk? Tap water? Do we need filters?</a:t>
            </a:r>
          </a:p>
          <a:p>
            <a:pPr lvl="1"/>
            <a:r>
              <a:rPr lang="en-US" sz="1800" dirty="0"/>
              <a:t>Do we need to take iodine pills (sold out in CA)?</a:t>
            </a:r>
          </a:p>
          <a:p>
            <a:pPr lvl="1"/>
            <a:r>
              <a:rPr lang="en-US" sz="1800" dirty="0"/>
              <a:t>Can we use a Geiger counter?</a:t>
            </a:r>
          </a:p>
          <a:p>
            <a:pPr lvl="1"/>
            <a:r>
              <a:rPr lang="en-US" sz="1800" dirty="0"/>
              <a:t>What do the numbers and units mean: </a:t>
            </a:r>
            <a:r>
              <a:rPr lang="en-US" sz="1800" dirty="0" err="1"/>
              <a:t>cpm</a:t>
            </a:r>
            <a:r>
              <a:rPr lang="en-US" sz="1800" dirty="0"/>
              <a:t> vs dose - rem vs Sievert - and dose rate - rem/hour vs. (milli or micro) Sievert/hour, etc.</a:t>
            </a:r>
          </a:p>
          <a:p>
            <a:pPr lvl="1"/>
            <a:r>
              <a:rPr lang="en-US" sz="1800" dirty="0"/>
              <a:t>…</a:t>
            </a:r>
          </a:p>
          <a:p>
            <a:r>
              <a:rPr lang="en-US" sz="2000" dirty="0"/>
              <a:t>Government</a:t>
            </a:r>
          </a:p>
          <a:p>
            <a:pPr lvl="1"/>
            <a:r>
              <a:rPr lang="en-US" sz="1800" dirty="0"/>
              <a:t>Why isn’t the government doing more? Is it censoring data?</a:t>
            </a:r>
          </a:p>
          <a:p>
            <a:pPr lvl="1"/>
            <a:r>
              <a:rPr lang="en-US" sz="1800" dirty="0"/>
              <a:t>Can we trust what we are being told?</a:t>
            </a:r>
          </a:p>
        </p:txBody>
      </p:sp>
      <p:sp>
        <p:nvSpPr>
          <p:cNvPr id="4" name="Title 1">
            <a:extLst>
              <a:ext uri="{FF2B5EF4-FFF2-40B4-BE49-F238E27FC236}">
                <a16:creationId xmlns:a16="http://schemas.microsoft.com/office/drawing/2014/main" id="{33CCC8B7-8A65-C74F-9980-F1CC672CD051}"/>
              </a:ext>
            </a:extLst>
          </p:cNvPr>
          <p:cNvSpPr>
            <a:spLocks noGrp="1"/>
          </p:cNvSpPr>
          <p:nvPr>
            <p:ph type="title"/>
          </p:nvPr>
        </p:nvSpPr>
        <p:spPr>
          <a:xfrm>
            <a:off x="463556" y="1665"/>
            <a:ext cx="7766050" cy="1150353"/>
          </a:xfrm>
        </p:spPr>
        <p:txBody>
          <a:bodyPr/>
          <a:lstStyle/>
          <a:p>
            <a:r>
              <a:rPr lang="en-US" dirty="0"/>
              <a:t>West coast concerns</a:t>
            </a:r>
          </a:p>
        </p:txBody>
      </p:sp>
    </p:spTree>
    <p:extLst>
      <p:ext uri="{BB962C8B-B14F-4D97-AF65-F5344CB8AC3E}">
        <p14:creationId xmlns:p14="http://schemas.microsoft.com/office/powerpoint/2010/main" val="2366382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DC32E-CD07-3946-91F8-9C8B4BEE71EB}"/>
              </a:ext>
            </a:extLst>
          </p:cNvPr>
          <p:cNvSpPr>
            <a:spLocks noGrp="1"/>
          </p:cNvSpPr>
          <p:nvPr>
            <p:ph type="title"/>
          </p:nvPr>
        </p:nvSpPr>
        <p:spPr>
          <a:xfrm>
            <a:off x="457200" y="-2568"/>
            <a:ext cx="7766050" cy="1150353"/>
          </a:xfrm>
        </p:spPr>
        <p:txBody>
          <a:bodyPr/>
          <a:lstStyle/>
          <a:p>
            <a:r>
              <a:rPr lang="en-US" dirty="0"/>
              <a:t>Berkeley RadWatch</a:t>
            </a:r>
          </a:p>
        </p:txBody>
      </p:sp>
      <p:sp>
        <p:nvSpPr>
          <p:cNvPr id="3" name="Content Placeholder 2">
            <a:extLst>
              <a:ext uri="{FF2B5EF4-FFF2-40B4-BE49-F238E27FC236}">
                <a16:creationId xmlns:a16="http://schemas.microsoft.com/office/drawing/2014/main" id="{86A32F7E-B4CF-4742-B2BB-31EA7E6809B1}"/>
              </a:ext>
            </a:extLst>
          </p:cNvPr>
          <p:cNvSpPr>
            <a:spLocks noGrp="1"/>
          </p:cNvSpPr>
          <p:nvPr>
            <p:ph idx="1"/>
          </p:nvPr>
        </p:nvSpPr>
        <p:spPr>
          <a:xfrm>
            <a:off x="482600" y="1147785"/>
            <a:ext cx="3237630" cy="3435831"/>
          </a:xfrm>
        </p:spPr>
        <p:txBody>
          <a:bodyPr/>
          <a:lstStyle/>
          <a:p>
            <a:r>
              <a:rPr lang="en-US" dirty="0"/>
              <a:t>Mission: provide transparent, relevant measurements of radiation for public education</a:t>
            </a:r>
          </a:p>
        </p:txBody>
      </p:sp>
      <p:pic>
        <p:nvPicPr>
          <p:cNvPr id="4" name="Picture 3">
            <a:extLst>
              <a:ext uri="{FF2B5EF4-FFF2-40B4-BE49-F238E27FC236}">
                <a16:creationId xmlns:a16="http://schemas.microsoft.com/office/drawing/2014/main" id="{FAFE89A4-8954-C346-928D-587400FC0B1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927423" y="1043105"/>
            <a:ext cx="5066674" cy="4771789"/>
          </a:xfrm>
          <a:prstGeom prst="rect">
            <a:avLst/>
          </a:prstGeom>
          <a:ln w="31750">
            <a:solidFill>
              <a:schemeClr val="tx2"/>
            </a:solidFill>
          </a:ln>
          <a:effectLst/>
        </p:spPr>
      </p:pic>
    </p:spTree>
    <p:extLst>
      <p:ext uri="{BB962C8B-B14F-4D97-AF65-F5344CB8AC3E}">
        <p14:creationId xmlns:p14="http://schemas.microsoft.com/office/powerpoint/2010/main" val="628601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BA7A2-4AC4-024F-A797-07C11E9859A1}"/>
              </a:ext>
            </a:extLst>
          </p:cNvPr>
          <p:cNvSpPr>
            <a:spLocks noGrp="1"/>
          </p:cNvSpPr>
          <p:nvPr>
            <p:ph type="title"/>
          </p:nvPr>
        </p:nvSpPr>
        <p:spPr>
          <a:xfrm>
            <a:off x="457200" y="-2568"/>
            <a:ext cx="7766050" cy="1150353"/>
          </a:xfrm>
        </p:spPr>
        <p:txBody>
          <a:bodyPr/>
          <a:lstStyle/>
          <a:p>
            <a:r>
              <a:rPr lang="en-US" dirty="0"/>
              <a:t>Berkeley </a:t>
            </a:r>
            <a:r>
              <a:rPr lang="en-US" dirty="0" err="1"/>
              <a:t>Radwatch</a:t>
            </a:r>
            <a:endParaRPr lang="en-US" dirty="0"/>
          </a:p>
        </p:txBody>
      </p:sp>
      <p:sp>
        <p:nvSpPr>
          <p:cNvPr id="3" name="Content Placeholder 2">
            <a:extLst>
              <a:ext uri="{FF2B5EF4-FFF2-40B4-BE49-F238E27FC236}">
                <a16:creationId xmlns:a16="http://schemas.microsoft.com/office/drawing/2014/main" id="{74ACB830-77CA-5345-B527-CEE6C43530D7}"/>
              </a:ext>
            </a:extLst>
          </p:cNvPr>
          <p:cNvSpPr>
            <a:spLocks noGrp="1"/>
          </p:cNvSpPr>
          <p:nvPr>
            <p:ph idx="1"/>
          </p:nvPr>
        </p:nvSpPr>
        <p:spPr>
          <a:xfrm>
            <a:off x="482600" y="914401"/>
            <a:ext cx="7740650" cy="1150353"/>
          </a:xfrm>
        </p:spPr>
        <p:txBody>
          <a:bodyPr>
            <a:normAutofit fontScale="85000" lnSpcReduction="10000"/>
          </a:bodyPr>
          <a:lstStyle/>
          <a:p>
            <a:r>
              <a:rPr lang="en-US" sz="2600" dirty="0"/>
              <a:t>Independent measurements at Berkeley</a:t>
            </a:r>
          </a:p>
          <a:p>
            <a:pPr lvl="1"/>
            <a:r>
              <a:rPr lang="en-US" sz="1900" dirty="0"/>
              <a:t>Make use of sophisticated instruments available through our lab</a:t>
            </a:r>
          </a:p>
          <a:p>
            <a:pPr lvl="1"/>
            <a:r>
              <a:rPr lang="en-US" sz="1900" dirty="0"/>
              <a:t>High-purity germanium detectors for sample and air measurements</a:t>
            </a:r>
          </a:p>
        </p:txBody>
      </p:sp>
      <p:pic>
        <p:nvPicPr>
          <p:cNvPr id="4" name="Picture 3">
            <a:extLst>
              <a:ext uri="{FF2B5EF4-FFF2-40B4-BE49-F238E27FC236}">
                <a16:creationId xmlns:a16="http://schemas.microsoft.com/office/drawing/2014/main" id="{6B0F0177-603B-0D43-B4DE-9D5C5815C47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54350" y="2230306"/>
            <a:ext cx="2961815" cy="2221361"/>
          </a:xfrm>
          <a:prstGeom prst="rect">
            <a:avLst/>
          </a:prstGeom>
          <a:effectLst/>
        </p:spPr>
      </p:pic>
      <p:pic>
        <p:nvPicPr>
          <p:cNvPr id="5" name="Shape 235">
            <a:extLst>
              <a:ext uri="{FF2B5EF4-FFF2-40B4-BE49-F238E27FC236}">
                <a16:creationId xmlns:a16="http://schemas.microsoft.com/office/drawing/2014/main" id="{61E0EDA1-153F-0D4C-AF7F-926AEDAA1DDD}"/>
              </a:ext>
            </a:extLst>
          </p:cNvPr>
          <p:cNvPicPr preferRelativeResize="0">
            <a:picLocks noChangeAspect="1"/>
          </p:cNvPicPr>
          <p:nvPr/>
        </p:nvPicPr>
        <p:blipFill rotWithShape="1">
          <a:blip r:embed="rId3">
            <a:alphaModFix/>
          </a:blip>
          <a:srcRect/>
          <a:stretch/>
        </p:blipFill>
        <p:spPr>
          <a:xfrm>
            <a:off x="6315790" y="1986466"/>
            <a:ext cx="2502804" cy="3403547"/>
          </a:xfrm>
          <a:prstGeom prst="rect">
            <a:avLst/>
          </a:prstGeom>
          <a:noFill/>
          <a:ln>
            <a:noFill/>
          </a:ln>
          <a:effectLst/>
        </p:spPr>
      </p:pic>
      <p:pic>
        <p:nvPicPr>
          <p:cNvPr id="6" name="Picture 5" descr="Screen Shot 2015-10-05 at 2.27.25 PM.png">
            <a:extLst>
              <a:ext uri="{FF2B5EF4-FFF2-40B4-BE49-F238E27FC236}">
                <a16:creationId xmlns:a16="http://schemas.microsoft.com/office/drawing/2014/main" id="{DF2070D8-A078-A84F-AA48-9B76CDD36B6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467824" y="2754100"/>
            <a:ext cx="2596307" cy="3095373"/>
          </a:xfrm>
          <a:prstGeom prst="rect">
            <a:avLst/>
          </a:prstGeom>
          <a:ln>
            <a:noFill/>
          </a:ln>
          <a:effectLst/>
        </p:spPr>
      </p:pic>
      <p:sp>
        <p:nvSpPr>
          <p:cNvPr id="7" name="TextBox 6">
            <a:extLst>
              <a:ext uri="{FF2B5EF4-FFF2-40B4-BE49-F238E27FC236}">
                <a16:creationId xmlns:a16="http://schemas.microsoft.com/office/drawing/2014/main" id="{8C19C7CE-9072-BA4F-A464-323C31A21594}"/>
              </a:ext>
            </a:extLst>
          </p:cNvPr>
          <p:cNvSpPr txBox="1"/>
          <p:nvPr/>
        </p:nvSpPr>
        <p:spPr>
          <a:xfrm>
            <a:off x="3369118" y="2015436"/>
            <a:ext cx="2793717" cy="738664"/>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dirty="0">
                <a:latin typeface="Calibri"/>
                <a:cs typeface="Calibri"/>
              </a:rPr>
              <a:t>Measurements taken at Surfers Beach in Half Moon Bay to address public concern</a:t>
            </a:r>
          </a:p>
        </p:txBody>
      </p:sp>
      <p:sp>
        <p:nvSpPr>
          <p:cNvPr id="8" name="TextBox 7">
            <a:extLst>
              <a:ext uri="{FF2B5EF4-FFF2-40B4-BE49-F238E27FC236}">
                <a16:creationId xmlns:a16="http://schemas.microsoft.com/office/drawing/2014/main" id="{65B5EB23-D756-8544-BF90-359E082E7063}"/>
              </a:ext>
            </a:extLst>
          </p:cNvPr>
          <p:cNvSpPr txBox="1"/>
          <p:nvPr/>
        </p:nvSpPr>
        <p:spPr>
          <a:xfrm>
            <a:off x="6315790" y="5472429"/>
            <a:ext cx="2502804" cy="738664"/>
          </a:xfrm>
          <a:prstGeom prst="rect">
            <a:avLst/>
          </a:prstGeom>
          <a:noFill/>
        </p:spPr>
        <p:txBody>
          <a:bodyPr wrap="square" rtlCol="0">
            <a:spAutoFit/>
          </a:bodyPr>
          <a:lstStyle/>
          <a:p>
            <a:pPr algn="ctr"/>
            <a:r>
              <a:rPr lang="en-US" sz="1400" dirty="0">
                <a:latin typeface="Calibri"/>
                <a:cs typeface="Calibri"/>
              </a:rPr>
              <a:t>On-going air particulate sampling to demonstrate variation in air-born radiation</a:t>
            </a:r>
          </a:p>
        </p:txBody>
      </p:sp>
      <p:sp>
        <p:nvSpPr>
          <p:cNvPr id="9" name="TextBox 8">
            <a:extLst>
              <a:ext uri="{FF2B5EF4-FFF2-40B4-BE49-F238E27FC236}">
                <a16:creationId xmlns:a16="http://schemas.microsoft.com/office/drawing/2014/main" id="{DA488163-FDD0-AF4F-B9E5-B31BE3F56490}"/>
              </a:ext>
            </a:extLst>
          </p:cNvPr>
          <p:cNvSpPr txBox="1"/>
          <p:nvPr/>
        </p:nvSpPr>
        <p:spPr>
          <a:xfrm>
            <a:off x="584097" y="4534083"/>
            <a:ext cx="2302319" cy="738664"/>
          </a:xfrm>
          <a:prstGeom prst="rect">
            <a:avLst/>
          </a:prstGeom>
          <a:noFill/>
        </p:spPr>
        <p:txBody>
          <a:bodyPr wrap="square" rtlCol="0">
            <a:spAutoFit/>
          </a:bodyPr>
          <a:lstStyle/>
          <a:p>
            <a:pPr algn="ctr"/>
            <a:r>
              <a:rPr lang="en-US" sz="1400" dirty="0">
                <a:latin typeface="Calibri"/>
                <a:cs typeface="Calibri"/>
              </a:rPr>
              <a:t>Controlled measurements of biological samples collected from around the Bay Area</a:t>
            </a:r>
          </a:p>
        </p:txBody>
      </p:sp>
    </p:spTree>
    <p:extLst>
      <p:ext uri="{BB962C8B-B14F-4D97-AF65-F5344CB8AC3E}">
        <p14:creationId xmlns:p14="http://schemas.microsoft.com/office/powerpoint/2010/main" val="1381203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0CA90-F264-4440-9D00-E981C5829726}"/>
              </a:ext>
            </a:extLst>
          </p:cNvPr>
          <p:cNvSpPr>
            <a:spLocks noGrp="1"/>
          </p:cNvSpPr>
          <p:nvPr>
            <p:ph type="title"/>
          </p:nvPr>
        </p:nvSpPr>
        <p:spPr>
          <a:xfrm>
            <a:off x="457200" y="-2568"/>
            <a:ext cx="7766050" cy="1150353"/>
          </a:xfrm>
        </p:spPr>
        <p:txBody>
          <a:bodyPr/>
          <a:lstStyle/>
          <a:p>
            <a:r>
              <a:rPr lang="en-US" dirty="0"/>
              <a:t>Radiation exposure</a:t>
            </a:r>
          </a:p>
        </p:txBody>
      </p:sp>
      <p:pic>
        <p:nvPicPr>
          <p:cNvPr id="5" name="Content Placeholder 4" descr="A screenshot of a cell phone&#10;&#10;Description automatically generated">
            <a:extLst>
              <a:ext uri="{FF2B5EF4-FFF2-40B4-BE49-F238E27FC236}">
                <a16:creationId xmlns:a16="http://schemas.microsoft.com/office/drawing/2014/main" id="{2C0C1846-9A70-3048-9CBD-D906759C2BE3}"/>
              </a:ext>
            </a:extLst>
          </p:cNvPr>
          <p:cNvPicPr>
            <a:picLocks noGrp="1" noChangeAspect="1"/>
          </p:cNvPicPr>
          <p:nvPr>
            <p:ph idx="1"/>
          </p:nvPr>
        </p:nvPicPr>
        <p:blipFill>
          <a:blip r:embed="rId2"/>
          <a:stretch>
            <a:fillRect/>
          </a:stretch>
        </p:blipFill>
        <p:spPr>
          <a:xfrm>
            <a:off x="733600" y="1154028"/>
            <a:ext cx="7220427" cy="4361685"/>
          </a:xfrm>
          <a:ln w="50800">
            <a:solidFill>
              <a:schemeClr val="tx2"/>
            </a:solidFill>
          </a:ln>
        </p:spPr>
      </p:pic>
    </p:spTree>
    <p:extLst>
      <p:ext uri="{BB962C8B-B14F-4D97-AF65-F5344CB8AC3E}">
        <p14:creationId xmlns:p14="http://schemas.microsoft.com/office/powerpoint/2010/main" val="4107179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62457-C496-5643-B292-1B3533D80562}"/>
              </a:ext>
            </a:extLst>
          </p:cNvPr>
          <p:cNvSpPr>
            <a:spLocks noGrp="1"/>
          </p:cNvSpPr>
          <p:nvPr>
            <p:ph type="title"/>
          </p:nvPr>
        </p:nvSpPr>
        <p:spPr>
          <a:xfrm>
            <a:off x="457200" y="-2568"/>
            <a:ext cx="7766050" cy="1150353"/>
          </a:xfrm>
        </p:spPr>
        <p:txBody>
          <a:bodyPr/>
          <a:lstStyle/>
          <a:p>
            <a:r>
              <a:rPr lang="en-US" dirty="0"/>
              <a:t>Putting data in context</a:t>
            </a:r>
          </a:p>
        </p:txBody>
      </p:sp>
      <p:sp>
        <p:nvSpPr>
          <p:cNvPr id="3" name="Content Placeholder 2">
            <a:extLst>
              <a:ext uri="{FF2B5EF4-FFF2-40B4-BE49-F238E27FC236}">
                <a16:creationId xmlns:a16="http://schemas.microsoft.com/office/drawing/2014/main" id="{E8AFE54E-4C3C-4447-A5DA-70898BEAF864}"/>
              </a:ext>
            </a:extLst>
          </p:cNvPr>
          <p:cNvSpPr>
            <a:spLocks noGrp="1"/>
          </p:cNvSpPr>
          <p:nvPr>
            <p:ph idx="1"/>
          </p:nvPr>
        </p:nvSpPr>
        <p:spPr>
          <a:xfrm>
            <a:off x="300626" y="1147785"/>
            <a:ext cx="3845490" cy="2064669"/>
          </a:xfrm>
        </p:spPr>
        <p:txBody>
          <a:bodyPr/>
          <a:lstStyle/>
          <a:p>
            <a:r>
              <a:rPr lang="en-US" dirty="0"/>
              <a:t>Compare with natural and elective radiation levels</a:t>
            </a:r>
          </a:p>
        </p:txBody>
      </p:sp>
      <p:grpSp>
        <p:nvGrpSpPr>
          <p:cNvPr id="17" name="Group 16">
            <a:extLst>
              <a:ext uri="{FF2B5EF4-FFF2-40B4-BE49-F238E27FC236}">
                <a16:creationId xmlns:a16="http://schemas.microsoft.com/office/drawing/2014/main" id="{7566F0E1-54F6-7F43-9012-1CE9FBA2F030}"/>
              </a:ext>
            </a:extLst>
          </p:cNvPr>
          <p:cNvGrpSpPr>
            <a:grpSpLocks noChangeAspect="1"/>
          </p:cNvGrpSpPr>
          <p:nvPr/>
        </p:nvGrpSpPr>
        <p:grpSpPr>
          <a:xfrm>
            <a:off x="4318347" y="2336780"/>
            <a:ext cx="4672209" cy="3504154"/>
            <a:chOff x="2961150" y="1531492"/>
            <a:chExt cx="4311283" cy="3233462"/>
          </a:xfrm>
          <a:effectLst/>
        </p:grpSpPr>
        <p:pic>
          <p:nvPicPr>
            <p:cNvPr id="18" name="Shape 177">
              <a:extLst>
                <a:ext uri="{FF2B5EF4-FFF2-40B4-BE49-F238E27FC236}">
                  <a16:creationId xmlns:a16="http://schemas.microsoft.com/office/drawing/2014/main" id="{23D167AB-7A85-9A4E-B63F-0C8BB6FD75F9}"/>
                </a:ext>
              </a:extLst>
            </p:cNvPr>
            <p:cNvPicPr preferRelativeResize="0"/>
            <p:nvPr/>
          </p:nvPicPr>
          <p:blipFill rotWithShape="1">
            <a:blip r:embed="rId2">
              <a:alphaModFix/>
            </a:blip>
            <a:srcRect/>
            <a:stretch/>
          </p:blipFill>
          <p:spPr>
            <a:xfrm>
              <a:off x="2961150" y="1531492"/>
              <a:ext cx="4311283" cy="3233462"/>
            </a:xfrm>
            <a:prstGeom prst="rect">
              <a:avLst/>
            </a:prstGeom>
            <a:noFill/>
            <a:ln w="25400" cap="flat" cmpd="sng">
              <a:solidFill>
                <a:schemeClr val="accent4"/>
              </a:solidFill>
              <a:prstDash val="solid"/>
              <a:round/>
              <a:headEnd type="none" w="med" len="med"/>
              <a:tailEnd type="none" w="med" len="med"/>
            </a:ln>
          </p:spPr>
        </p:pic>
        <p:sp>
          <p:nvSpPr>
            <p:cNvPr id="19" name="Shape 178">
              <a:extLst>
                <a:ext uri="{FF2B5EF4-FFF2-40B4-BE49-F238E27FC236}">
                  <a16:creationId xmlns:a16="http://schemas.microsoft.com/office/drawing/2014/main" id="{E276147D-54B8-AC43-99F2-697017F5A73E}"/>
                </a:ext>
              </a:extLst>
            </p:cNvPr>
            <p:cNvSpPr txBox="1"/>
            <p:nvPr/>
          </p:nvSpPr>
          <p:spPr>
            <a:xfrm>
              <a:off x="3753060" y="1539671"/>
              <a:ext cx="2727461" cy="303702"/>
            </a:xfrm>
            <a:prstGeom prst="rect">
              <a:avLst/>
            </a:prstGeom>
            <a:solidFill>
              <a:schemeClr val="bg1"/>
            </a:solidFill>
            <a:ln>
              <a:noFill/>
            </a:ln>
            <a:effectLst/>
          </p:spPr>
          <p:txBody>
            <a:bodyPr lIns="91425" tIns="45700" rIns="91425" bIns="45700" anchor="t" anchorCtr="0">
              <a:noAutofit/>
            </a:bodyPr>
            <a:lstStyle/>
            <a:p>
              <a:pPr marL="0" marR="0" lvl="0" indent="0" algn="ctr" rtl="0">
                <a:spcBef>
                  <a:spcPts val="0"/>
                </a:spcBef>
                <a:spcAft>
                  <a:spcPts val="0"/>
                </a:spcAft>
                <a:buSzPct val="25000"/>
                <a:buNone/>
              </a:pPr>
              <a:r>
                <a:rPr lang="en-US" sz="1400" b="1" i="0" u="none" strike="noStrike" cap="none" dirty="0">
                  <a:latin typeface="Times New Roman"/>
                  <a:ea typeface="Times New Roman"/>
                  <a:cs typeface="Times New Roman"/>
                  <a:sym typeface="Times New Roman"/>
                </a:rPr>
                <a:t>I-131 in rain water</a:t>
              </a:r>
            </a:p>
          </p:txBody>
        </p:sp>
      </p:grpSp>
      <p:grpSp>
        <p:nvGrpSpPr>
          <p:cNvPr id="20" name="Shape 185">
            <a:extLst>
              <a:ext uri="{FF2B5EF4-FFF2-40B4-BE49-F238E27FC236}">
                <a16:creationId xmlns:a16="http://schemas.microsoft.com/office/drawing/2014/main" id="{80E8E119-4AD6-AC47-96DD-1D0ECD9506CE}"/>
              </a:ext>
            </a:extLst>
          </p:cNvPr>
          <p:cNvGrpSpPr/>
          <p:nvPr/>
        </p:nvGrpSpPr>
        <p:grpSpPr>
          <a:xfrm>
            <a:off x="4334005" y="1315233"/>
            <a:ext cx="4672209" cy="1703540"/>
            <a:chOff x="699290" y="1008275"/>
            <a:chExt cx="4672209" cy="1765155"/>
          </a:xfrm>
          <a:effectLst/>
        </p:grpSpPr>
        <p:sp>
          <p:nvSpPr>
            <p:cNvPr id="21" name="Shape 186">
              <a:extLst>
                <a:ext uri="{FF2B5EF4-FFF2-40B4-BE49-F238E27FC236}">
                  <a16:creationId xmlns:a16="http://schemas.microsoft.com/office/drawing/2014/main" id="{5DD9E495-BA7A-794F-A8F6-2BF4AB2C6E4A}"/>
                </a:ext>
              </a:extLst>
            </p:cNvPr>
            <p:cNvSpPr txBox="1"/>
            <p:nvPr/>
          </p:nvSpPr>
          <p:spPr>
            <a:xfrm>
              <a:off x="699290" y="1008275"/>
              <a:ext cx="4672209" cy="866155"/>
            </a:xfrm>
            <a:prstGeom prst="rect">
              <a:avLst/>
            </a:prstGeom>
            <a:solidFill>
              <a:schemeClr val="bg1"/>
            </a:solid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b="1" i="0" u="none" strike="noStrike" cap="none" dirty="0">
                  <a:solidFill>
                    <a:schemeClr val="tx2"/>
                  </a:solidFill>
                  <a:ea typeface="Times New Roman"/>
                  <a:cs typeface="Times New Roman"/>
                  <a:sym typeface="Times New Roman"/>
                </a:rPr>
                <a:t>Effect observed? Yes</a:t>
              </a:r>
            </a:p>
            <a:p>
              <a:pPr marL="0" marR="0" lvl="0" indent="0" algn="l" rtl="0">
                <a:spcBef>
                  <a:spcPts val="0"/>
                </a:spcBef>
                <a:spcAft>
                  <a:spcPts val="0"/>
                </a:spcAft>
                <a:buSzPct val="25000"/>
                <a:buNone/>
              </a:pPr>
              <a:r>
                <a:rPr lang="en-US" b="1" dirty="0">
                  <a:solidFill>
                    <a:schemeClr val="tx2"/>
                  </a:solidFill>
                  <a:ea typeface="Times New Roman"/>
                  <a:cs typeface="Times New Roman"/>
                  <a:sym typeface="Times New Roman"/>
                </a:rPr>
                <a:t>Effective dose? </a:t>
              </a:r>
            </a:p>
            <a:p>
              <a:pPr marL="171450" marR="0" lvl="0" indent="-171450" algn="l" rtl="0">
                <a:spcBef>
                  <a:spcPts val="0"/>
                </a:spcBef>
                <a:spcAft>
                  <a:spcPts val="0"/>
                </a:spcAft>
                <a:buClr>
                  <a:schemeClr val="accent5"/>
                </a:buClr>
                <a:buSzPct val="100000"/>
                <a:buFont typeface="Wingdings" charset="2"/>
                <a:buChar char="Ø"/>
              </a:pPr>
              <a:r>
                <a:rPr lang="en-US" sz="1600" b="1" dirty="0">
                  <a:solidFill>
                    <a:schemeClr val="tx2"/>
                  </a:solidFill>
                  <a:ea typeface="Times New Roman"/>
                  <a:cs typeface="Times New Roman"/>
                  <a:sym typeface="Times New Roman"/>
                </a:rPr>
                <a:t>Flight from SFO to Tokyo ⇒ drinking </a:t>
              </a:r>
              <a:r>
                <a:rPr lang="en-US" sz="1600" b="1" i="0" u="none" strike="noStrike" cap="none" dirty="0">
                  <a:solidFill>
                    <a:schemeClr val="tx2"/>
                  </a:solidFill>
                  <a:ea typeface="Times New Roman"/>
                  <a:cs typeface="Times New Roman"/>
                  <a:sym typeface="Times New Roman"/>
                </a:rPr>
                <a:t>~ 140 liters</a:t>
              </a:r>
            </a:p>
          </p:txBody>
        </p:sp>
        <p:cxnSp>
          <p:nvCxnSpPr>
            <p:cNvPr id="22" name="Shape 187">
              <a:extLst>
                <a:ext uri="{FF2B5EF4-FFF2-40B4-BE49-F238E27FC236}">
                  <a16:creationId xmlns:a16="http://schemas.microsoft.com/office/drawing/2014/main" id="{0EDC5A46-19F5-D245-845E-7FDBA39F2FCA}"/>
                </a:ext>
              </a:extLst>
            </p:cNvPr>
            <p:cNvCxnSpPr>
              <a:cxnSpLocks/>
            </p:cNvCxnSpPr>
            <p:nvPr/>
          </p:nvCxnSpPr>
          <p:spPr>
            <a:xfrm flipH="1">
              <a:off x="1726426" y="1907275"/>
              <a:ext cx="513566" cy="866155"/>
            </a:xfrm>
            <a:prstGeom prst="straightConnector1">
              <a:avLst/>
            </a:prstGeom>
            <a:noFill/>
            <a:ln w="44450" cap="flat" cmpd="sng">
              <a:solidFill>
                <a:schemeClr val="tx2"/>
              </a:solidFill>
              <a:prstDash val="solid"/>
              <a:round/>
              <a:headEnd type="none" w="med" len="med"/>
              <a:tailEnd type="stealth" w="lg" len="lg"/>
            </a:ln>
            <a:effectLst/>
          </p:spPr>
        </p:cxnSp>
      </p:grpSp>
      <p:pic>
        <p:nvPicPr>
          <p:cNvPr id="23" name="Picture 22">
            <a:extLst>
              <a:ext uri="{FF2B5EF4-FFF2-40B4-BE49-F238E27FC236}">
                <a16:creationId xmlns:a16="http://schemas.microsoft.com/office/drawing/2014/main" id="{957B5290-8F36-434F-8362-71AFA529A1E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34104" y="2719506"/>
            <a:ext cx="3135105" cy="2351329"/>
          </a:xfrm>
          <a:prstGeom prst="rect">
            <a:avLst/>
          </a:prstGeom>
          <a:effectLst/>
        </p:spPr>
      </p:pic>
    </p:spTree>
    <p:extLst>
      <p:ext uri="{BB962C8B-B14F-4D97-AF65-F5344CB8AC3E}">
        <p14:creationId xmlns:p14="http://schemas.microsoft.com/office/powerpoint/2010/main" val="3269757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62457-C496-5643-B292-1B3533D80562}"/>
              </a:ext>
            </a:extLst>
          </p:cNvPr>
          <p:cNvSpPr>
            <a:spLocks noGrp="1"/>
          </p:cNvSpPr>
          <p:nvPr>
            <p:ph type="title"/>
          </p:nvPr>
        </p:nvSpPr>
        <p:spPr>
          <a:xfrm>
            <a:off x="457200" y="-2568"/>
            <a:ext cx="7766050" cy="1150353"/>
          </a:xfrm>
        </p:spPr>
        <p:txBody>
          <a:bodyPr/>
          <a:lstStyle/>
          <a:p>
            <a:r>
              <a:rPr lang="en-US" dirty="0"/>
              <a:t>Putting data in context</a:t>
            </a:r>
          </a:p>
        </p:txBody>
      </p:sp>
      <p:sp>
        <p:nvSpPr>
          <p:cNvPr id="3" name="Content Placeholder 2">
            <a:extLst>
              <a:ext uri="{FF2B5EF4-FFF2-40B4-BE49-F238E27FC236}">
                <a16:creationId xmlns:a16="http://schemas.microsoft.com/office/drawing/2014/main" id="{E8AFE54E-4C3C-4447-A5DA-70898BEAF864}"/>
              </a:ext>
            </a:extLst>
          </p:cNvPr>
          <p:cNvSpPr>
            <a:spLocks noGrp="1"/>
          </p:cNvSpPr>
          <p:nvPr>
            <p:ph idx="1"/>
          </p:nvPr>
        </p:nvSpPr>
        <p:spPr>
          <a:xfrm>
            <a:off x="457200" y="1147785"/>
            <a:ext cx="3688915" cy="2064669"/>
          </a:xfrm>
        </p:spPr>
        <p:txBody>
          <a:bodyPr/>
          <a:lstStyle/>
          <a:p>
            <a:r>
              <a:rPr lang="en-US" dirty="0"/>
              <a:t>Compare with natural and elective radiation levels</a:t>
            </a:r>
          </a:p>
        </p:txBody>
      </p:sp>
      <p:grpSp>
        <p:nvGrpSpPr>
          <p:cNvPr id="8" name="Group 7">
            <a:extLst>
              <a:ext uri="{FF2B5EF4-FFF2-40B4-BE49-F238E27FC236}">
                <a16:creationId xmlns:a16="http://schemas.microsoft.com/office/drawing/2014/main" id="{D70C60D6-21C5-6D4A-BEDC-32425F2C75F1}"/>
              </a:ext>
            </a:extLst>
          </p:cNvPr>
          <p:cNvGrpSpPr>
            <a:grpSpLocks noChangeAspect="1"/>
          </p:cNvGrpSpPr>
          <p:nvPr/>
        </p:nvGrpSpPr>
        <p:grpSpPr>
          <a:xfrm>
            <a:off x="4146115" y="2123856"/>
            <a:ext cx="4781809" cy="3586357"/>
            <a:chOff x="4042928" y="2970474"/>
            <a:chExt cx="4875863" cy="3656897"/>
          </a:xfrm>
          <a:effectLst/>
        </p:grpSpPr>
        <p:pic>
          <p:nvPicPr>
            <p:cNvPr id="9" name="Shape 180">
              <a:extLst>
                <a:ext uri="{FF2B5EF4-FFF2-40B4-BE49-F238E27FC236}">
                  <a16:creationId xmlns:a16="http://schemas.microsoft.com/office/drawing/2014/main" id="{59196326-E196-2A4B-ADA9-6EE6648151C8}"/>
                </a:ext>
              </a:extLst>
            </p:cNvPr>
            <p:cNvPicPr preferRelativeResize="0">
              <a:picLocks noChangeAspect="1"/>
            </p:cNvPicPr>
            <p:nvPr/>
          </p:nvPicPr>
          <p:blipFill rotWithShape="1">
            <a:blip r:embed="rId2">
              <a:alphaModFix/>
            </a:blip>
            <a:srcRect/>
            <a:stretch/>
          </p:blipFill>
          <p:spPr>
            <a:xfrm>
              <a:off x="4042928" y="2970474"/>
              <a:ext cx="4875863" cy="3656897"/>
            </a:xfrm>
            <a:prstGeom prst="rect">
              <a:avLst/>
            </a:prstGeom>
            <a:noFill/>
            <a:ln w="25400" cap="flat" cmpd="sng">
              <a:solidFill>
                <a:schemeClr val="accent4"/>
              </a:solidFill>
              <a:prstDash val="solid"/>
              <a:round/>
              <a:headEnd type="none" w="med" len="med"/>
              <a:tailEnd type="none" w="med" len="med"/>
            </a:ln>
            <a:effectLst/>
          </p:spPr>
        </p:pic>
        <p:sp>
          <p:nvSpPr>
            <p:cNvPr id="10" name="Shape 178">
              <a:extLst>
                <a:ext uri="{FF2B5EF4-FFF2-40B4-BE49-F238E27FC236}">
                  <a16:creationId xmlns:a16="http://schemas.microsoft.com/office/drawing/2014/main" id="{1A08D650-EA0B-034D-9FA6-136FADDFBE4A}"/>
                </a:ext>
              </a:extLst>
            </p:cNvPr>
            <p:cNvSpPr txBox="1"/>
            <p:nvPr/>
          </p:nvSpPr>
          <p:spPr>
            <a:xfrm>
              <a:off x="5561169" y="2995709"/>
              <a:ext cx="1972118" cy="307777"/>
            </a:xfrm>
            <a:prstGeom prst="rect">
              <a:avLst/>
            </a:prstGeom>
            <a:solidFill>
              <a:schemeClr val="bg1"/>
            </a:solidFill>
            <a:ln>
              <a:noFill/>
            </a:ln>
            <a:effectLst/>
          </p:spPr>
          <p:txBody>
            <a:bodyPr lIns="91425" tIns="45700" rIns="91425" bIns="45700" anchor="t" anchorCtr="0">
              <a:noAutofit/>
            </a:bodyPr>
            <a:lstStyle/>
            <a:p>
              <a:pPr marL="0" marR="0" lvl="0" indent="0" algn="ctr" rtl="0">
                <a:spcBef>
                  <a:spcPts val="0"/>
                </a:spcBef>
                <a:spcAft>
                  <a:spcPts val="0"/>
                </a:spcAft>
                <a:buSzPct val="25000"/>
                <a:buNone/>
              </a:pPr>
              <a:r>
                <a:rPr lang="en-US" sz="1400" b="1" dirty="0">
                  <a:latin typeface="Times New Roman"/>
                  <a:ea typeface="Times New Roman"/>
                  <a:cs typeface="Times New Roman"/>
                  <a:sym typeface="Times New Roman"/>
                </a:rPr>
                <a:t>Cs-137</a:t>
              </a:r>
              <a:r>
                <a:rPr lang="en-US" sz="1400" b="1" i="0" u="none" strike="noStrike" cap="none" dirty="0">
                  <a:latin typeface="Times New Roman"/>
                  <a:ea typeface="Times New Roman"/>
                  <a:cs typeface="Times New Roman"/>
                  <a:sym typeface="Times New Roman"/>
                </a:rPr>
                <a:t> in local milk</a:t>
              </a:r>
            </a:p>
          </p:txBody>
        </p:sp>
      </p:grpSp>
      <p:grpSp>
        <p:nvGrpSpPr>
          <p:cNvPr id="11" name="Shape 182">
            <a:extLst>
              <a:ext uri="{FF2B5EF4-FFF2-40B4-BE49-F238E27FC236}">
                <a16:creationId xmlns:a16="http://schemas.microsoft.com/office/drawing/2014/main" id="{3BD759CC-9519-2D44-BAED-E793DAE2F820}"/>
              </a:ext>
            </a:extLst>
          </p:cNvPr>
          <p:cNvGrpSpPr/>
          <p:nvPr/>
        </p:nvGrpSpPr>
        <p:grpSpPr>
          <a:xfrm>
            <a:off x="4370116" y="1173005"/>
            <a:ext cx="4242816" cy="1632825"/>
            <a:chOff x="1008093" y="1745162"/>
            <a:chExt cx="4242816" cy="1632825"/>
          </a:xfrm>
          <a:effectLst/>
        </p:grpSpPr>
        <p:sp>
          <p:nvSpPr>
            <p:cNvPr id="12" name="Shape 183">
              <a:extLst>
                <a:ext uri="{FF2B5EF4-FFF2-40B4-BE49-F238E27FC236}">
                  <a16:creationId xmlns:a16="http://schemas.microsoft.com/office/drawing/2014/main" id="{FE315188-A826-9149-BF21-6082211D5429}"/>
                </a:ext>
              </a:extLst>
            </p:cNvPr>
            <p:cNvSpPr txBox="1"/>
            <p:nvPr/>
          </p:nvSpPr>
          <p:spPr>
            <a:xfrm>
              <a:off x="1008093" y="1745162"/>
              <a:ext cx="4242816" cy="573754"/>
            </a:xfrm>
            <a:prstGeom prst="rect">
              <a:avLst/>
            </a:prstGeom>
            <a:solidFill>
              <a:schemeClr val="bg1"/>
            </a:solid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b="1" dirty="0">
                  <a:solidFill>
                    <a:schemeClr val="tx2"/>
                  </a:solidFill>
                  <a:latin typeface="Times New Roman"/>
                  <a:ea typeface="Times New Roman"/>
                  <a:cs typeface="Times New Roman"/>
                  <a:sym typeface="Times New Roman"/>
                </a:rPr>
                <a:t>As compared to</a:t>
              </a:r>
              <a:r>
                <a:rPr lang="en-US" b="1" i="0" u="none" strike="noStrike" cap="none" dirty="0">
                  <a:solidFill>
                    <a:schemeClr val="tx2"/>
                  </a:solidFill>
                  <a:latin typeface="Times New Roman"/>
                  <a:ea typeface="Times New Roman"/>
                  <a:cs typeface="Times New Roman"/>
                  <a:sym typeface="Times New Roman"/>
                </a:rPr>
                <a:t> 50 </a:t>
              </a:r>
              <a:r>
                <a:rPr lang="en-US" b="1" i="0" u="none" strike="noStrike" cap="none" dirty="0" err="1">
                  <a:solidFill>
                    <a:schemeClr val="tx2"/>
                  </a:solidFill>
                  <a:latin typeface="Times New Roman"/>
                  <a:ea typeface="Times New Roman"/>
                  <a:cs typeface="Times New Roman"/>
                  <a:sym typeface="Times New Roman"/>
                </a:rPr>
                <a:t>Bq</a:t>
              </a:r>
              <a:r>
                <a:rPr lang="en-US" b="1" i="0" u="none" strike="noStrike" cap="none" dirty="0">
                  <a:solidFill>
                    <a:schemeClr val="tx2"/>
                  </a:solidFill>
                  <a:latin typeface="Times New Roman"/>
                  <a:ea typeface="Times New Roman"/>
                  <a:cs typeface="Times New Roman"/>
                  <a:sym typeface="Times New Roman"/>
                </a:rPr>
                <a:t>/L of K-40 in milk, naturally</a:t>
              </a:r>
            </a:p>
          </p:txBody>
        </p:sp>
        <p:cxnSp>
          <p:nvCxnSpPr>
            <p:cNvPr id="13" name="Shape 184">
              <a:extLst>
                <a:ext uri="{FF2B5EF4-FFF2-40B4-BE49-F238E27FC236}">
                  <a16:creationId xmlns:a16="http://schemas.microsoft.com/office/drawing/2014/main" id="{7684DB65-FD83-9541-B2B0-8C2E9C615ACE}"/>
                </a:ext>
              </a:extLst>
            </p:cNvPr>
            <p:cNvCxnSpPr>
              <a:cxnSpLocks/>
            </p:cNvCxnSpPr>
            <p:nvPr/>
          </p:nvCxnSpPr>
          <p:spPr>
            <a:xfrm>
              <a:off x="2086799" y="2318916"/>
              <a:ext cx="551145" cy="1059071"/>
            </a:xfrm>
            <a:prstGeom prst="straightConnector1">
              <a:avLst/>
            </a:prstGeom>
            <a:noFill/>
            <a:ln w="44450" cap="flat" cmpd="sng">
              <a:solidFill>
                <a:schemeClr val="tx2"/>
              </a:solidFill>
              <a:prstDash val="solid"/>
              <a:round/>
              <a:headEnd type="none" w="med" len="med"/>
              <a:tailEnd type="stealth" w="lg" len="lg"/>
            </a:ln>
            <a:effectLst/>
          </p:spPr>
        </p:cxnSp>
      </p:grpSp>
      <p:pic>
        <p:nvPicPr>
          <p:cNvPr id="14" name="Picture 13">
            <a:extLst>
              <a:ext uri="{FF2B5EF4-FFF2-40B4-BE49-F238E27FC236}">
                <a16:creationId xmlns:a16="http://schemas.microsoft.com/office/drawing/2014/main" id="{8C655AF0-19C5-A940-BA7A-57916B2EC9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 y="2733106"/>
            <a:ext cx="3163834" cy="2360517"/>
          </a:xfrm>
          <a:prstGeom prst="rect">
            <a:avLst/>
          </a:prstGeom>
          <a:effectLst/>
        </p:spPr>
      </p:pic>
    </p:spTree>
    <p:extLst>
      <p:ext uri="{BB962C8B-B14F-4D97-AF65-F5344CB8AC3E}">
        <p14:creationId xmlns:p14="http://schemas.microsoft.com/office/powerpoint/2010/main" val="2498901517"/>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4061</TotalTime>
  <Words>1154</Words>
  <Application>Microsoft Macintosh PowerPoint</Application>
  <PresentationFormat>On-screen Show (4:3)</PresentationFormat>
  <Paragraphs>172</Paragraphs>
  <Slides>36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Arial</vt:lpstr>
      <vt:lpstr>Calibri</vt:lpstr>
      <vt:lpstr>Cambria</vt:lpstr>
      <vt:lpstr>Georgia</vt:lpstr>
      <vt:lpstr>Lucida Grande</vt:lpstr>
      <vt:lpstr>Times New Roman</vt:lpstr>
      <vt:lpstr>Wingdings</vt:lpstr>
      <vt:lpstr>Custom Design</vt:lpstr>
      <vt:lpstr>Engaging the next generation through a network of radiation and environmental sensors</vt:lpstr>
      <vt:lpstr>How RadWatch began</vt:lpstr>
      <vt:lpstr>Radiation transport and fear</vt:lpstr>
      <vt:lpstr>West coast concerns</vt:lpstr>
      <vt:lpstr>Berkeley RadWatch</vt:lpstr>
      <vt:lpstr>Berkeley Radwatch</vt:lpstr>
      <vt:lpstr>Radiation exposure</vt:lpstr>
      <vt:lpstr>Putting data in context</vt:lpstr>
      <vt:lpstr>Putting data in context</vt:lpstr>
      <vt:lpstr>Engaging the public</vt:lpstr>
      <vt:lpstr>Ongoing monitoring</vt:lpstr>
      <vt:lpstr>Reaching the next generation</vt:lpstr>
      <vt:lpstr>The DoseNet project</vt:lpstr>
      <vt:lpstr>How does it work</vt:lpstr>
      <vt:lpstr>Website interface</vt:lpstr>
      <vt:lpstr>Building a community</vt:lpstr>
      <vt:lpstr>Building a community</vt:lpstr>
      <vt:lpstr>Building a community</vt:lpstr>
      <vt:lpstr>Engaging students</vt:lpstr>
      <vt:lpstr>Engaging students</vt:lpstr>
      <vt:lpstr>Engaging students</vt:lpstr>
      <vt:lpstr>Engaging students</vt:lpstr>
      <vt:lpstr>Student Discoveries</vt:lpstr>
      <vt:lpstr>Student Discoveries</vt:lpstr>
      <vt:lpstr>Expanding network data</vt:lpstr>
      <vt:lpstr>Expanding network data</vt:lpstr>
      <vt:lpstr>Summer Internship – year 1</vt:lpstr>
      <vt:lpstr>Summer Internship – year 1</vt:lpstr>
      <vt:lpstr>Integrated sensor     system</vt:lpstr>
      <vt:lpstr>Summer internship – 2nd year</vt:lpstr>
      <vt:lpstr>Summer internship – 2nd year</vt:lpstr>
      <vt:lpstr>Summer internship – 3rd year</vt:lpstr>
      <vt:lpstr>Next steps</vt:lpstr>
      <vt:lpstr>Next steps</vt:lpstr>
      <vt:lpstr>Next steps</vt:lpstr>
      <vt:lpstr>Thank you!</vt:lpstr>
    </vt:vector>
  </TitlesOfParts>
  <Company>UC Berkeley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Laurie Frasier</dc:creator>
  <cp:lastModifiedBy>Ali (Janette) Hanks</cp:lastModifiedBy>
  <cp:revision>119</cp:revision>
  <dcterms:created xsi:type="dcterms:W3CDTF">2013-01-15T19:08:57Z</dcterms:created>
  <dcterms:modified xsi:type="dcterms:W3CDTF">2019-10-06T12:21:07Z</dcterms:modified>
</cp:coreProperties>
</file>