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758" r:id="rId3"/>
    <p:sldMasterId id="2147483772" r:id="rId4"/>
    <p:sldMasterId id="2147483786" r:id="rId5"/>
    <p:sldMasterId id="2147483800" r:id="rId6"/>
    <p:sldMasterId id="2147483813" r:id="rId7"/>
  </p:sldMasterIdLst>
  <p:notesMasterIdLst>
    <p:notesMasterId r:id="rId51"/>
  </p:notesMasterIdLst>
  <p:sldIdLst>
    <p:sldId id="256" r:id="rId8"/>
    <p:sldId id="430" r:id="rId9"/>
    <p:sldId id="429" r:id="rId10"/>
    <p:sldId id="428" r:id="rId11"/>
    <p:sldId id="417" r:id="rId12"/>
    <p:sldId id="424" r:id="rId13"/>
    <p:sldId id="425" r:id="rId14"/>
    <p:sldId id="427" r:id="rId15"/>
    <p:sldId id="426" r:id="rId16"/>
    <p:sldId id="421" r:id="rId17"/>
    <p:sldId id="392" r:id="rId18"/>
    <p:sldId id="403" r:id="rId19"/>
    <p:sldId id="342" r:id="rId20"/>
    <p:sldId id="402" r:id="rId21"/>
    <p:sldId id="410" r:id="rId22"/>
    <p:sldId id="404" r:id="rId23"/>
    <p:sldId id="405" r:id="rId24"/>
    <p:sldId id="406" r:id="rId25"/>
    <p:sldId id="347" r:id="rId26"/>
    <p:sldId id="381" r:id="rId27"/>
    <p:sldId id="382" r:id="rId28"/>
    <p:sldId id="384" r:id="rId29"/>
    <p:sldId id="383" r:id="rId30"/>
    <p:sldId id="385" r:id="rId31"/>
    <p:sldId id="397" r:id="rId32"/>
    <p:sldId id="388" r:id="rId33"/>
    <p:sldId id="398" r:id="rId34"/>
    <p:sldId id="407" r:id="rId35"/>
    <p:sldId id="315" r:id="rId36"/>
    <p:sldId id="391" r:id="rId37"/>
    <p:sldId id="348" r:id="rId38"/>
    <p:sldId id="363" r:id="rId39"/>
    <p:sldId id="369" r:id="rId40"/>
    <p:sldId id="368" r:id="rId41"/>
    <p:sldId id="423" r:id="rId42"/>
    <p:sldId id="422" r:id="rId43"/>
    <p:sldId id="318" r:id="rId44"/>
    <p:sldId id="335" r:id="rId45"/>
    <p:sldId id="374" r:id="rId46"/>
    <p:sldId id="375" r:id="rId47"/>
    <p:sldId id="376" r:id="rId48"/>
    <p:sldId id="322" r:id="rId49"/>
    <p:sldId id="323" r:id="rId50"/>
  </p:sldIdLst>
  <p:sldSz cx="9144000" cy="6858000" type="screen4x3"/>
  <p:notesSz cx="6858000" cy="9144000"/>
  <p:defaultTextStyle>
    <a:defPPr>
      <a:defRPr lang="en-US"/>
    </a:defPPr>
    <a:lvl1pPr marL="0" algn="l" defTabSz="912979" rtl="0" eaLnBrk="1" latinLnBrk="0" hangingPunct="1">
      <a:defRPr sz="1800" kern="1200">
        <a:solidFill>
          <a:schemeClr val="tx1"/>
        </a:solidFill>
        <a:latin typeface="+mn-lt"/>
        <a:ea typeface="+mn-ea"/>
        <a:cs typeface="+mn-cs"/>
      </a:defRPr>
    </a:lvl1pPr>
    <a:lvl2pPr marL="456488" algn="l" defTabSz="912979" rtl="0" eaLnBrk="1" latinLnBrk="0" hangingPunct="1">
      <a:defRPr sz="1800" kern="1200">
        <a:solidFill>
          <a:schemeClr val="tx1"/>
        </a:solidFill>
        <a:latin typeface="+mn-lt"/>
        <a:ea typeface="+mn-ea"/>
        <a:cs typeface="+mn-cs"/>
      </a:defRPr>
    </a:lvl2pPr>
    <a:lvl3pPr marL="912979" algn="l" defTabSz="912979" rtl="0" eaLnBrk="1" latinLnBrk="0" hangingPunct="1">
      <a:defRPr sz="1800" kern="1200">
        <a:solidFill>
          <a:schemeClr val="tx1"/>
        </a:solidFill>
        <a:latin typeface="+mn-lt"/>
        <a:ea typeface="+mn-ea"/>
        <a:cs typeface="+mn-cs"/>
      </a:defRPr>
    </a:lvl3pPr>
    <a:lvl4pPr marL="1369470" algn="l" defTabSz="912979" rtl="0" eaLnBrk="1" latinLnBrk="0" hangingPunct="1">
      <a:defRPr sz="1800" kern="1200">
        <a:solidFill>
          <a:schemeClr val="tx1"/>
        </a:solidFill>
        <a:latin typeface="+mn-lt"/>
        <a:ea typeface="+mn-ea"/>
        <a:cs typeface="+mn-cs"/>
      </a:defRPr>
    </a:lvl4pPr>
    <a:lvl5pPr marL="1825958" algn="l" defTabSz="912979" rtl="0" eaLnBrk="1" latinLnBrk="0" hangingPunct="1">
      <a:defRPr sz="1800" kern="1200">
        <a:solidFill>
          <a:schemeClr val="tx1"/>
        </a:solidFill>
        <a:latin typeface="+mn-lt"/>
        <a:ea typeface="+mn-ea"/>
        <a:cs typeface="+mn-cs"/>
      </a:defRPr>
    </a:lvl5pPr>
    <a:lvl6pPr marL="2282449" algn="l" defTabSz="912979" rtl="0" eaLnBrk="1" latinLnBrk="0" hangingPunct="1">
      <a:defRPr sz="1800" kern="1200">
        <a:solidFill>
          <a:schemeClr val="tx1"/>
        </a:solidFill>
        <a:latin typeface="+mn-lt"/>
        <a:ea typeface="+mn-ea"/>
        <a:cs typeface="+mn-cs"/>
      </a:defRPr>
    </a:lvl6pPr>
    <a:lvl7pPr marL="2738938" algn="l" defTabSz="912979" rtl="0" eaLnBrk="1" latinLnBrk="0" hangingPunct="1">
      <a:defRPr sz="1800" kern="1200">
        <a:solidFill>
          <a:schemeClr val="tx1"/>
        </a:solidFill>
        <a:latin typeface="+mn-lt"/>
        <a:ea typeface="+mn-ea"/>
        <a:cs typeface="+mn-cs"/>
      </a:defRPr>
    </a:lvl7pPr>
    <a:lvl8pPr marL="3195420" algn="l" defTabSz="912979" rtl="0" eaLnBrk="1" latinLnBrk="0" hangingPunct="1">
      <a:defRPr sz="1800" kern="1200">
        <a:solidFill>
          <a:schemeClr val="tx1"/>
        </a:solidFill>
        <a:latin typeface="+mn-lt"/>
        <a:ea typeface="+mn-ea"/>
        <a:cs typeface="+mn-cs"/>
      </a:defRPr>
    </a:lvl8pPr>
    <a:lvl9pPr marL="3651916" algn="l" defTabSz="91297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5812" autoAdjust="0"/>
  </p:normalViewPr>
  <p:slideViewPr>
    <p:cSldViewPr>
      <p:cViewPr varScale="1">
        <p:scale>
          <a:sx n="114" d="100"/>
          <a:sy n="114" d="100"/>
        </p:scale>
        <p:origin x="10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874B6-41F7-476B-B85D-F879A4F730BB}" type="datetimeFigureOut">
              <a:rPr lang="en-US" smtClean="0"/>
              <a:pPr/>
              <a:t>10/5/2019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AE798-5112-429A-B8B7-3B4CF86D41B5}" type="slidenum">
              <a:rPr lang="en-US" smtClean="0"/>
              <a:pPr/>
              <a:t>‹#›</a:t>
            </a:fld>
            <a:endParaRPr lang="en-US"/>
          </a:p>
        </p:txBody>
      </p:sp>
    </p:spTree>
    <p:extLst>
      <p:ext uri="{BB962C8B-B14F-4D97-AF65-F5344CB8AC3E}">
        <p14:creationId xmlns:p14="http://schemas.microsoft.com/office/powerpoint/2010/main" val="3794611171"/>
      </p:ext>
    </p:extLst>
  </p:cSld>
  <p:clrMap bg1="lt1" tx1="dk1" bg2="lt2" tx2="dk2" accent1="accent1" accent2="accent2" accent3="accent3" accent4="accent4" accent5="accent5" accent6="accent6" hlink="hlink" folHlink="folHlink"/>
  <p:notesStyle>
    <a:lvl1pPr marL="0" algn="l" defTabSz="912979" rtl="0" eaLnBrk="1" latinLnBrk="0" hangingPunct="1">
      <a:defRPr sz="1200" kern="1200">
        <a:solidFill>
          <a:schemeClr val="tx1"/>
        </a:solidFill>
        <a:latin typeface="+mn-lt"/>
        <a:ea typeface="+mn-ea"/>
        <a:cs typeface="+mn-cs"/>
      </a:defRPr>
    </a:lvl1pPr>
    <a:lvl2pPr marL="456488" algn="l" defTabSz="912979" rtl="0" eaLnBrk="1" latinLnBrk="0" hangingPunct="1">
      <a:defRPr sz="1200" kern="1200">
        <a:solidFill>
          <a:schemeClr val="tx1"/>
        </a:solidFill>
        <a:latin typeface="+mn-lt"/>
        <a:ea typeface="+mn-ea"/>
        <a:cs typeface="+mn-cs"/>
      </a:defRPr>
    </a:lvl2pPr>
    <a:lvl3pPr marL="912979" algn="l" defTabSz="912979" rtl="0" eaLnBrk="1" latinLnBrk="0" hangingPunct="1">
      <a:defRPr sz="1200" kern="1200">
        <a:solidFill>
          <a:schemeClr val="tx1"/>
        </a:solidFill>
        <a:latin typeface="+mn-lt"/>
        <a:ea typeface="+mn-ea"/>
        <a:cs typeface="+mn-cs"/>
      </a:defRPr>
    </a:lvl3pPr>
    <a:lvl4pPr marL="1369470" algn="l" defTabSz="912979" rtl="0" eaLnBrk="1" latinLnBrk="0" hangingPunct="1">
      <a:defRPr sz="1200" kern="1200">
        <a:solidFill>
          <a:schemeClr val="tx1"/>
        </a:solidFill>
        <a:latin typeface="+mn-lt"/>
        <a:ea typeface="+mn-ea"/>
        <a:cs typeface="+mn-cs"/>
      </a:defRPr>
    </a:lvl4pPr>
    <a:lvl5pPr marL="1825958" algn="l" defTabSz="912979" rtl="0" eaLnBrk="1" latinLnBrk="0" hangingPunct="1">
      <a:defRPr sz="1200" kern="1200">
        <a:solidFill>
          <a:schemeClr val="tx1"/>
        </a:solidFill>
        <a:latin typeface="+mn-lt"/>
        <a:ea typeface="+mn-ea"/>
        <a:cs typeface="+mn-cs"/>
      </a:defRPr>
    </a:lvl5pPr>
    <a:lvl6pPr marL="2282449" algn="l" defTabSz="912979" rtl="0" eaLnBrk="1" latinLnBrk="0" hangingPunct="1">
      <a:defRPr sz="1200" kern="1200">
        <a:solidFill>
          <a:schemeClr val="tx1"/>
        </a:solidFill>
        <a:latin typeface="+mn-lt"/>
        <a:ea typeface="+mn-ea"/>
        <a:cs typeface="+mn-cs"/>
      </a:defRPr>
    </a:lvl6pPr>
    <a:lvl7pPr marL="2738938" algn="l" defTabSz="912979" rtl="0" eaLnBrk="1" latinLnBrk="0" hangingPunct="1">
      <a:defRPr sz="1200" kern="1200">
        <a:solidFill>
          <a:schemeClr val="tx1"/>
        </a:solidFill>
        <a:latin typeface="+mn-lt"/>
        <a:ea typeface="+mn-ea"/>
        <a:cs typeface="+mn-cs"/>
      </a:defRPr>
    </a:lvl7pPr>
    <a:lvl8pPr marL="3195420" algn="l" defTabSz="912979" rtl="0" eaLnBrk="1" latinLnBrk="0" hangingPunct="1">
      <a:defRPr sz="1200" kern="1200">
        <a:solidFill>
          <a:schemeClr val="tx1"/>
        </a:solidFill>
        <a:latin typeface="+mn-lt"/>
        <a:ea typeface="+mn-ea"/>
        <a:cs typeface="+mn-cs"/>
      </a:defRPr>
    </a:lvl8pPr>
    <a:lvl9pPr marL="3651916" algn="l" defTabSz="9129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a:t>
            </a:fld>
            <a:endParaRPr lang="en-US"/>
          </a:p>
        </p:txBody>
      </p:sp>
    </p:spTree>
    <p:extLst>
      <p:ext uri="{BB962C8B-B14F-4D97-AF65-F5344CB8AC3E}">
        <p14:creationId xmlns:p14="http://schemas.microsoft.com/office/powerpoint/2010/main" val="369245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12</a:t>
            </a:fld>
            <a:endParaRPr lang="en-US"/>
          </a:p>
        </p:txBody>
      </p:sp>
    </p:spTree>
    <p:extLst>
      <p:ext uri="{BB962C8B-B14F-4D97-AF65-F5344CB8AC3E}">
        <p14:creationId xmlns:p14="http://schemas.microsoft.com/office/powerpoint/2010/main" val="99782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13</a:t>
            </a:fld>
            <a:endParaRPr lang="en-US"/>
          </a:p>
        </p:txBody>
      </p:sp>
    </p:spTree>
    <p:extLst>
      <p:ext uri="{BB962C8B-B14F-4D97-AF65-F5344CB8AC3E}">
        <p14:creationId xmlns:p14="http://schemas.microsoft.com/office/powerpoint/2010/main" val="110901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14</a:t>
            </a:fld>
            <a:endParaRPr lang="en-US"/>
          </a:p>
        </p:txBody>
      </p:sp>
    </p:spTree>
    <p:extLst>
      <p:ext uri="{BB962C8B-B14F-4D97-AF65-F5344CB8AC3E}">
        <p14:creationId xmlns:p14="http://schemas.microsoft.com/office/powerpoint/2010/main" val="411711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09011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16</a:t>
            </a:fld>
            <a:endParaRPr lang="en-US"/>
          </a:p>
        </p:txBody>
      </p:sp>
    </p:spTree>
    <p:extLst>
      <p:ext uri="{BB962C8B-B14F-4D97-AF65-F5344CB8AC3E}">
        <p14:creationId xmlns:p14="http://schemas.microsoft.com/office/powerpoint/2010/main" val="144205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17</a:t>
            </a:fld>
            <a:endParaRPr lang="en-US"/>
          </a:p>
        </p:txBody>
      </p:sp>
    </p:spTree>
    <p:extLst>
      <p:ext uri="{BB962C8B-B14F-4D97-AF65-F5344CB8AC3E}">
        <p14:creationId xmlns:p14="http://schemas.microsoft.com/office/powerpoint/2010/main" val="164826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18</a:t>
            </a:fld>
            <a:endParaRPr lang="en-US"/>
          </a:p>
        </p:txBody>
      </p:sp>
    </p:spTree>
    <p:extLst>
      <p:ext uri="{BB962C8B-B14F-4D97-AF65-F5344CB8AC3E}">
        <p14:creationId xmlns:p14="http://schemas.microsoft.com/office/powerpoint/2010/main" val="306087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fld id="{643AE798-5112-429A-B8B7-3B4CF86D41B5}" type="slidenum">
              <a:rPr lang="en-US" smtClean="0"/>
              <a:pPr/>
              <a:t>19</a:t>
            </a:fld>
            <a:endParaRPr lang="en-US"/>
          </a:p>
        </p:txBody>
      </p:sp>
    </p:spTree>
    <p:extLst>
      <p:ext uri="{BB962C8B-B14F-4D97-AF65-F5344CB8AC3E}">
        <p14:creationId xmlns:p14="http://schemas.microsoft.com/office/powerpoint/2010/main" val="225242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E798-5112-429A-B8B7-3B4CF86D41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97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E798-5112-429A-B8B7-3B4CF86D41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02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1737" cy="3757612"/>
          </a:xfrm>
        </p:spPr>
      </p:sp>
      <p:sp>
        <p:nvSpPr>
          <p:cNvPr id="3" name="Notes Placeholder 2"/>
          <p:cNvSpPr>
            <a:spLocks noGrp="1"/>
          </p:cNvSpPr>
          <p:nvPr>
            <p:ph type="body" idx="1"/>
          </p:nvPr>
        </p:nvSpPr>
        <p:spPr/>
        <p:txBody>
          <a:bodyPr/>
          <a:lstStyle/>
          <a:p>
            <a:r>
              <a:rPr lang="en-US" dirty="0" smtClean="0"/>
              <a:t>Hydrology has been transformed in the past decades from watershed scale to global scale. This trend brings both challenges and opportunities. Classical Models of hydrological processes, especially water-energy and carbon fluxes, at watershed scale have difficulties in monitoring and modeling these processes at global scale. Data collect at ground stations are rarely available at remote areas and almost non-existence over oceans. Hydrologists must use remote sensing observations to monitor surface fluxes of water, heat and mass such as CO2. </a:t>
            </a:r>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2D430FB-961F-4179-935E-7EB8859F5853}"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80734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E798-5112-429A-B8B7-3B4CF86D41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4659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E798-5112-429A-B8B7-3B4CF86D41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276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E798-5112-429A-B8B7-3B4CF86D41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357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643AE798-5112-429A-B8B7-3B4CF86D41B5}"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96300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26</a:t>
            </a:fld>
            <a:endParaRPr lang="en-US"/>
          </a:p>
        </p:txBody>
      </p:sp>
    </p:spTree>
    <p:extLst>
      <p:ext uri="{BB962C8B-B14F-4D97-AF65-F5344CB8AC3E}">
        <p14:creationId xmlns:p14="http://schemas.microsoft.com/office/powerpoint/2010/main" val="2865546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27</a:t>
            </a:fld>
            <a:endParaRPr lang="en-US"/>
          </a:p>
        </p:txBody>
      </p:sp>
    </p:spTree>
    <p:extLst>
      <p:ext uri="{BB962C8B-B14F-4D97-AF65-F5344CB8AC3E}">
        <p14:creationId xmlns:p14="http://schemas.microsoft.com/office/powerpoint/2010/main" val="1982992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28</a:t>
            </a:fld>
            <a:endParaRPr lang="en-US"/>
          </a:p>
        </p:txBody>
      </p:sp>
    </p:spTree>
    <p:extLst>
      <p:ext uri="{BB962C8B-B14F-4D97-AF65-F5344CB8AC3E}">
        <p14:creationId xmlns:p14="http://schemas.microsoft.com/office/powerpoint/2010/main" val="61925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29</a:t>
            </a:fld>
            <a:endParaRPr lang="en-US"/>
          </a:p>
        </p:txBody>
      </p:sp>
    </p:spTree>
    <p:extLst>
      <p:ext uri="{BB962C8B-B14F-4D97-AF65-F5344CB8AC3E}">
        <p14:creationId xmlns:p14="http://schemas.microsoft.com/office/powerpoint/2010/main" val="693912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drawbacks of bulk transfer method include … The</a:t>
            </a:r>
            <a:r>
              <a:rPr lang="en-US" baseline="0" dirty="0" smtClean="0"/>
              <a:t> problem</a:t>
            </a:r>
            <a:r>
              <a:rPr lang="en-US" dirty="0" smtClean="0"/>
              <a:t> is especially severe for E, an</a:t>
            </a:r>
            <a:r>
              <a:rPr lang="en-US" baseline="0" dirty="0" smtClean="0"/>
              <a:t> energy driven process with four basic elements (supply of energy, supply of water, fugacity and transfer mechanisms).</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E798-5112-429A-B8B7-3B4CF86D41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868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Gradient variables have large measurement errors, especially</a:t>
            </a:r>
            <a:r>
              <a:rPr lang="en-US" baseline="0" dirty="0" smtClean="0"/>
              <a:t> those derived from remote sensing observations</a:t>
            </a:r>
            <a:r>
              <a:rPr lang="en-US" dirty="0" smtClean="0"/>
              <a:t>.</a:t>
            </a:r>
            <a:endParaRPr lang="en-US" dirty="0"/>
          </a:p>
        </p:txBody>
      </p:sp>
      <p:sp>
        <p:nvSpPr>
          <p:cNvPr id="4" name="Slide Number Placeholder 3"/>
          <p:cNvSpPr>
            <a:spLocks noGrp="1"/>
          </p:cNvSpPr>
          <p:nvPr>
            <p:ph type="sldNum" sz="quarter" idx="10"/>
          </p:nvPr>
        </p:nvSpPr>
        <p:spPr/>
        <p:txBody>
          <a:bodyPr/>
          <a:lstStyle/>
          <a:p>
            <a:fld id="{643AE798-5112-429A-B8B7-3B4CF86D41B5}" type="slidenum">
              <a:rPr lang="en-US" smtClean="0"/>
              <a:pPr/>
              <a:t>31</a:t>
            </a:fld>
            <a:endParaRPr lang="en-US"/>
          </a:p>
        </p:txBody>
      </p:sp>
    </p:spTree>
    <p:extLst>
      <p:ext uri="{BB962C8B-B14F-4D97-AF65-F5344CB8AC3E}">
        <p14:creationId xmlns:p14="http://schemas.microsoft.com/office/powerpoint/2010/main" val="381613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1737" cy="3757612"/>
          </a:xfrm>
        </p:spPr>
      </p:sp>
      <p:sp>
        <p:nvSpPr>
          <p:cNvPr id="3" name="Notes Placeholder 2"/>
          <p:cNvSpPr>
            <a:spLocks noGrp="1"/>
          </p:cNvSpPr>
          <p:nvPr>
            <p:ph type="body" idx="1"/>
          </p:nvPr>
        </p:nvSpPr>
        <p:spPr/>
        <p:txBody>
          <a:bodyPr/>
          <a:lstStyle/>
          <a:p>
            <a:r>
              <a:rPr lang="en-US" dirty="0" smtClean="0"/>
              <a:t>Remote sensing observations</a:t>
            </a:r>
            <a:r>
              <a:rPr lang="en-US" baseline="0" dirty="0" smtClean="0"/>
              <a:t> cover large regions, but have limitation on variables that can be measured and their space-time resolution.  </a:t>
            </a:r>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2D430FB-961F-4179-935E-7EB8859F5853}"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52230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32</a:t>
            </a:fld>
            <a:endParaRPr lang="en-US"/>
          </a:p>
        </p:txBody>
      </p:sp>
    </p:spTree>
    <p:extLst>
      <p:ext uri="{BB962C8B-B14F-4D97-AF65-F5344CB8AC3E}">
        <p14:creationId xmlns:p14="http://schemas.microsoft.com/office/powerpoint/2010/main" val="339930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33</a:t>
            </a:fld>
            <a:endParaRPr lang="en-US"/>
          </a:p>
        </p:txBody>
      </p:sp>
    </p:spTree>
    <p:extLst>
      <p:ext uri="{BB962C8B-B14F-4D97-AF65-F5344CB8AC3E}">
        <p14:creationId xmlns:p14="http://schemas.microsoft.com/office/powerpoint/2010/main" val="2104715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34</a:t>
            </a:fld>
            <a:endParaRPr lang="en-US"/>
          </a:p>
        </p:txBody>
      </p:sp>
    </p:spTree>
    <p:extLst>
      <p:ext uri="{BB962C8B-B14F-4D97-AF65-F5344CB8AC3E}">
        <p14:creationId xmlns:p14="http://schemas.microsoft.com/office/powerpoint/2010/main" val="4018856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37</a:t>
            </a:fld>
            <a:endParaRPr lang="en-US"/>
          </a:p>
        </p:txBody>
      </p:sp>
    </p:spTree>
    <p:extLst>
      <p:ext uri="{BB962C8B-B14F-4D97-AF65-F5344CB8AC3E}">
        <p14:creationId xmlns:p14="http://schemas.microsoft.com/office/powerpoint/2010/main" val="491651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38</a:t>
            </a:fld>
            <a:endParaRPr lang="en-US"/>
          </a:p>
        </p:txBody>
      </p:sp>
    </p:spTree>
    <p:extLst>
      <p:ext uri="{BB962C8B-B14F-4D97-AF65-F5344CB8AC3E}">
        <p14:creationId xmlns:p14="http://schemas.microsoft.com/office/powerpoint/2010/main" val="229441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39</a:t>
            </a:fld>
            <a:endParaRPr lang="en-US"/>
          </a:p>
        </p:txBody>
      </p:sp>
    </p:spTree>
    <p:extLst>
      <p:ext uri="{BB962C8B-B14F-4D97-AF65-F5344CB8AC3E}">
        <p14:creationId xmlns:p14="http://schemas.microsoft.com/office/powerpoint/2010/main" val="14206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40</a:t>
            </a:fld>
            <a:endParaRPr lang="en-US"/>
          </a:p>
        </p:txBody>
      </p:sp>
    </p:spTree>
    <p:extLst>
      <p:ext uri="{BB962C8B-B14F-4D97-AF65-F5344CB8AC3E}">
        <p14:creationId xmlns:p14="http://schemas.microsoft.com/office/powerpoint/2010/main" val="3614034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41</a:t>
            </a:fld>
            <a:endParaRPr lang="en-US"/>
          </a:p>
        </p:txBody>
      </p:sp>
    </p:spTree>
    <p:extLst>
      <p:ext uri="{BB962C8B-B14F-4D97-AF65-F5344CB8AC3E}">
        <p14:creationId xmlns:p14="http://schemas.microsoft.com/office/powerpoint/2010/main" val="1596060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42</a:t>
            </a:fld>
            <a:endParaRPr lang="en-US"/>
          </a:p>
        </p:txBody>
      </p:sp>
    </p:spTree>
    <p:extLst>
      <p:ext uri="{BB962C8B-B14F-4D97-AF65-F5344CB8AC3E}">
        <p14:creationId xmlns:p14="http://schemas.microsoft.com/office/powerpoint/2010/main" val="858925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43</a:t>
            </a:fld>
            <a:endParaRPr lang="en-US"/>
          </a:p>
        </p:txBody>
      </p:sp>
    </p:spTree>
    <p:extLst>
      <p:ext uri="{BB962C8B-B14F-4D97-AF65-F5344CB8AC3E}">
        <p14:creationId xmlns:p14="http://schemas.microsoft.com/office/powerpoint/2010/main" val="630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1737"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2D430FB-961F-4179-935E-7EB8859F5853}"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6471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1737" cy="3757612"/>
          </a:xfrm>
        </p:spPr>
      </p:sp>
      <p:sp>
        <p:nvSpPr>
          <p:cNvPr id="3" name="Notes Placeholder 2"/>
          <p:cNvSpPr>
            <a:spLocks noGrp="1"/>
          </p:cNvSpPr>
          <p:nvPr>
            <p:ph type="body" idx="1"/>
          </p:nvPr>
        </p:nvSpPr>
        <p:spPr/>
        <p:txBody>
          <a:bodyPr/>
          <a:lstStyle/>
          <a:p>
            <a:r>
              <a:rPr lang="en-US" dirty="0" smtClean="0"/>
              <a:t>Among all hydrological processes, ET stands out as the</a:t>
            </a:r>
            <a:r>
              <a:rPr lang="en-US" baseline="0" dirty="0" smtClean="0"/>
              <a:t> unique one – it is at the cross-road of water, energy and carbon cycle. It is arguably the most challenging to monitor and model.  I was very surprised and disappointed, when I started my doctoral study a quarter century ago, that the most advanced theory Penman model is nothing more than a combination of conservation of energy with an empirical water vapor flux-water vapor gradient equation.</a:t>
            </a:r>
            <a:endParaRPr lang="en-US" dirty="0"/>
          </a:p>
        </p:txBody>
      </p:sp>
      <p:sp>
        <p:nvSpPr>
          <p:cNvPr id="4" name="Slide Number Placeholder 3"/>
          <p:cNvSpPr>
            <a:spLocks noGrp="1"/>
          </p:cNvSpPr>
          <p:nvPr>
            <p:ph type="sldNum" idx="10"/>
          </p:nvPr>
        </p:nvSpPr>
        <p:spPr/>
        <p:txBody>
          <a:bodyPr/>
          <a:lstStyle/>
          <a:p>
            <a:fld id="{72D430FB-961F-4179-935E-7EB8859F5853}" type="slidenum">
              <a:rPr lang="en-US" smtClean="0"/>
              <a:pPr/>
              <a:t>6</a:t>
            </a:fld>
            <a:endParaRPr lang="en-US"/>
          </a:p>
        </p:txBody>
      </p:sp>
    </p:spTree>
    <p:extLst>
      <p:ext uri="{BB962C8B-B14F-4D97-AF65-F5344CB8AC3E}">
        <p14:creationId xmlns:p14="http://schemas.microsoft.com/office/powerpoint/2010/main" val="285009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1737" cy="3757612"/>
          </a:xfrm>
        </p:spPr>
      </p:sp>
      <p:sp>
        <p:nvSpPr>
          <p:cNvPr id="3" name="Notes Placeholder 2"/>
          <p:cNvSpPr>
            <a:spLocks noGrp="1"/>
          </p:cNvSpPr>
          <p:nvPr>
            <p:ph type="body" idx="1"/>
          </p:nvPr>
        </p:nvSpPr>
        <p:spPr/>
        <p:txBody>
          <a:bodyPr/>
          <a:lstStyle/>
          <a:p>
            <a:r>
              <a:rPr lang="en-US" dirty="0" smtClean="0"/>
              <a:t>Among all hydrological processes, ET stands out as the</a:t>
            </a:r>
            <a:r>
              <a:rPr lang="en-US" baseline="0" dirty="0" smtClean="0"/>
              <a:t> unique one – it is at the cross-road of water, energy and carbon cycle. It is arguably the most challenging to monitor and model.  I was very surprised and disappointed, when I started my doctoral study a quarter century ago, that the most advanced theory Penman model is nothing more than a combination of conservation of energy with an empirical water vapor flux-water vapor gradient equation.</a:t>
            </a:r>
            <a:endParaRPr lang="en-US" dirty="0"/>
          </a:p>
        </p:txBody>
      </p:sp>
      <p:sp>
        <p:nvSpPr>
          <p:cNvPr id="4" name="Slide Number Placeholder 3"/>
          <p:cNvSpPr>
            <a:spLocks noGrp="1"/>
          </p:cNvSpPr>
          <p:nvPr>
            <p:ph type="sldNum" idx="10"/>
          </p:nvPr>
        </p:nvSpPr>
        <p:spPr/>
        <p:txBody>
          <a:bodyPr/>
          <a:lstStyle/>
          <a:p>
            <a:pPr>
              <a:defRPr/>
            </a:pPr>
            <a:fld id="{72D430FB-961F-4179-935E-7EB8859F5853}" type="slidenum">
              <a:rPr lang="en-US" smtClean="0"/>
              <a:pPr>
                <a:defRPr/>
              </a:pPr>
              <a:t>7</a:t>
            </a:fld>
            <a:endParaRPr lang="en-US"/>
          </a:p>
        </p:txBody>
      </p:sp>
    </p:spTree>
    <p:extLst>
      <p:ext uri="{BB962C8B-B14F-4D97-AF65-F5344CB8AC3E}">
        <p14:creationId xmlns:p14="http://schemas.microsoft.com/office/powerpoint/2010/main" val="250411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1737"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2D430FB-961F-4179-935E-7EB8859F5853}" type="slidenum">
              <a:rPr lang="en-US" smtClean="0"/>
              <a:pPr/>
              <a:t>8</a:t>
            </a:fld>
            <a:endParaRPr lang="en-US"/>
          </a:p>
        </p:txBody>
      </p:sp>
    </p:spTree>
    <p:extLst>
      <p:ext uri="{BB962C8B-B14F-4D97-AF65-F5344CB8AC3E}">
        <p14:creationId xmlns:p14="http://schemas.microsoft.com/office/powerpoint/2010/main" val="383229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1737" cy="3757612"/>
          </a:xfrm>
        </p:spPr>
      </p:sp>
      <p:sp>
        <p:nvSpPr>
          <p:cNvPr id="3" name="Notes Placeholder 2"/>
          <p:cNvSpPr>
            <a:spLocks noGrp="1"/>
          </p:cNvSpPr>
          <p:nvPr>
            <p:ph type="body" idx="1"/>
          </p:nvPr>
        </p:nvSpPr>
        <p:spPr/>
        <p:txBody>
          <a:bodyPr/>
          <a:lstStyle/>
          <a:p>
            <a:r>
              <a:rPr lang="en-US" dirty="0" smtClean="0"/>
              <a:t>Use</a:t>
            </a:r>
            <a:r>
              <a:rPr lang="en-US" baseline="0" dirty="0" smtClean="0"/>
              <a:t> of the physical principles:</a:t>
            </a:r>
          </a:p>
          <a:p>
            <a:endParaRPr lang="en-US" baseline="0" dirty="0" smtClean="0"/>
          </a:p>
          <a:p>
            <a:r>
              <a:rPr lang="en-US" baseline="0" dirty="0" smtClean="0"/>
              <a:t>Diagnostic analysis of other Et and fluxes models: satisfying the stationary conditions.  </a:t>
            </a:r>
          </a:p>
          <a:p>
            <a:endParaRPr lang="en-US" baseline="0" dirty="0" smtClean="0"/>
          </a:p>
          <a:p>
            <a:r>
              <a:rPr lang="en-US" baseline="0" dirty="0" smtClean="0"/>
              <a:t>Advantages: tests of the hypotheses do not require specification of ET and heat fluxes models, principles are general,</a:t>
            </a:r>
          </a:p>
          <a:p>
            <a:endParaRPr lang="en-US" baseline="0" dirty="0" smtClean="0"/>
          </a:p>
          <a:p>
            <a:r>
              <a:rPr lang="en-US" baseline="0" dirty="0" smtClean="0"/>
              <a:t>Disadvantages: they cannot predict he fluxes (not ET and heat fluxes models) </a:t>
            </a:r>
            <a:endParaRPr lang="en-US" dirty="0"/>
          </a:p>
        </p:txBody>
      </p:sp>
      <p:sp>
        <p:nvSpPr>
          <p:cNvPr id="4" name="Slide Number Placeholder 3"/>
          <p:cNvSpPr>
            <a:spLocks noGrp="1"/>
          </p:cNvSpPr>
          <p:nvPr>
            <p:ph type="sldNum" idx="10"/>
          </p:nvPr>
        </p:nvSpPr>
        <p:spPr/>
        <p:txBody>
          <a:bodyPr/>
          <a:lstStyle/>
          <a:p>
            <a:fld id="{72D430FB-961F-4179-935E-7EB8859F5853}" type="slidenum">
              <a:rPr lang="en-US" smtClean="0"/>
              <a:pPr/>
              <a:t>9</a:t>
            </a:fld>
            <a:endParaRPr lang="en-US"/>
          </a:p>
        </p:txBody>
      </p:sp>
    </p:spTree>
    <p:extLst>
      <p:ext uri="{BB962C8B-B14F-4D97-AF65-F5344CB8AC3E}">
        <p14:creationId xmlns:p14="http://schemas.microsoft.com/office/powerpoint/2010/main" val="42821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3AE798-5112-429A-B8B7-3B4CF86D41B5}" type="slidenum">
              <a:rPr lang="en-US" smtClean="0"/>
              <a:pPr/>
              <a:t>11</a:t>
            </a:fld>
            <a:endParaRPr lang="en-US"/>
          </a:p>
        </p:txBody>
      </p:sp>
    </p:spTree>
    <p:extLst>
      <p:ext uri="{BB962C8B-B14F-4D97-AF65-F5344CB8AC3E}">
        <p14:creationId xmlns:p14="http://schemas.microsoft.com/office/powerpoint/2010/main" val="101833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488" indent="0" algn="ctr">
              <a:buNone/>
              <a:defRPr>
                <a:solidFill>
                  <a:schemeClr val="tx1">
                    <a:tint val="75000"/>
                  </a:schemeClr>
                </a:solidFill>
              </a:defRPr>
            </a:lvl2pPr>
            <a:lvl3pPr marL="912979" indent="0" algn="ctr">
              <a:buNone/>
              <a:defRPr>
                <a:solidFill>
                  <a:schemeClr val="tx1">
                    <a:tint val="75000"/>
                  </a:schemeClr>
                </a:solidFill>
              </a:defRPr>
            </a:lvl3pPr>
            <a:lvl4pPr marL="1369470" indent="0" algn="ctr">
              <a:buNone/>
              <a:defRPr>
                <a:solidFill>
                  <a:schemeClr val="tx1">
                    <a:tint val="75000"/>
                  </a:schemeClr>
                </a:solidFill>
              </a:defRPr>
            </a:lvl4pPr>
            <a:lvl5pPr marL="1825958" indent="0" algn="ctr">
              <a:buNone/>
              <a:defRPr>
                <a:solidFill>
                  <a:schemeClr val="tx1">
                    <a:tint val="75000"/>
                  </a:schemeClr>
                </a:solidFill>
              </a:defRPr>
            </a:lvl5pPr>
            <a:lvl6pPr marL="2282449" indent="0" algn="ctr">
              <a:buNone/>
              <a:defRPr>
                <a:solidFill>
                  <a:schemeClr val="tx1">
                    <a:tint val="75000"/>
                  </a:schemeClr>
                </a:solidFill>
              </a:defRPr>
            </a:lvl6pPr>
            <a:lvl7pPr marL="2738938" indent="0" algn="ctr">
              <a:buNone/>
              <a:defRPr>
                <a:solidFill>
                  <a:schemeClr val="tx1">
                    <a:tint val="75000"/>
                  </a:schemeClr>
                </a:solidFill>
              </a:defRPr>
            </a:lvl7pPr>
            <a:lvl8pPr marL="3195420" indent="0" algn="ctr">
              <a:buNone/>
              <a:defRPr>
                <a:solidFill>
                  <a:schemeClr val="tx1">
                    <a:tint val="75000"/>
                  </a:schemeClr>
                </a:solidFill>
              </a:defRPr>
            </a:lvl8pPr>
            <a:lvl9pPr marL="36519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64113A0-A5FF-45A1-9C10-63652146E09E}" type="slidenum">
              <a:rPr lang="en-US"/>
              <a:pPr/>
              <a:t>‹#›</a:t>
            </a:fld>
            <a:endParaRPr lang="en-US"/>
          </a:p>
        </p:txBody>
      </p:sp>
    </p:spTree>
    <p:extLst>
      <p:ext uri="{BB962C8B-B14F-4D97-AF65-F5344CB8AC3E}">
        <p14:creationId xmlns:p14="http://schemas.microsoft.com/office/powerpoint/2010/main" val="8742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20807E-8C2C-4506-8FCB-6957EA68457C}" type="slidenum">
              <a:rPr lang="en-US"/>
              <a:pPr/>
              <a:t>‹#›</a:t>
            </a:fld>
            <a:endParaRPr lang="en-US"/>
          </a:p>
        </p:txBody>
      </p:sp>
    </p:spTree>
    <p:extLst>
      <p:ext uri="{BB962C8B-B14F-4D97-AF65-F5344CB8AC3E}">
        <p14:creationId xmlns:p14="http://schemas.microsoft.com/office/powerpoint/2010/main" val="182999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A54C13-A162-48A6-9C5B-E42ECCD49062}" type="slidenum">
              <a:rPr lang="en-US"/>
              <a:pPr/>
              <a:t>‹#›</a:t>
            </a:fld>
            <a:endParaRPr lang="en-US"/>
          </a:p>
        </p:txBody>
      </p:sp>
    </p:spTree>
    <p:extLst>
      <p:ext uri="{BB962C8B-B14F-4D97-AF65-F5344CB8AC3E}">
        <p14:creationId xmlns:p14="http://schemas.microsoft.com/office/powerpoint/2010/main" val="222224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0C366AD-A35E-41B0-A632-DA41376BFB49}" type="slidenum">
              <a:rPr lang="en-US"/>
              <a:pPr/>
              <a:t>‹#›</a:t>
            </a:fld>
            <a:endParaRPr lang="en-US"/>
          </a:p>
        </p:txBody>
      </p:sp>
    </p:spTree>
    <p:extLst>
      <p:ext uri="{BB962C8B-B14F-4D97-AF65-F5344CB8AC3E}">
        <p14:creationId xmlns:p14="http://schemas.microsoft.com/office/powerpoint/2010/main" val="184638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8C6956A-E94B-4CE5-8B27-981252BA922A}" type="slidenum">
              <a:rPr lang="en-US"/>
              <a:pPr/>
              <a:t>‹#›</a:t>
            </a:fld>
            <a:endParaRPr lang="en-US"/>
          </a:p>
        </p:txBody>
      </p:sp>
    </p:spTree>
    <p:extLst>
      <p:ext uri="{BB962C8B-B14F-4D97-AF65-F5344CB8AC3E}">
        <p14:creationId xmlns:p14="http://schemas.microsoft.com/office/powerpoint/2010/main" val="199526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C5B6DDB-D8B4-4C6B-B295-E1AB5C48E58D}" type="slidenum">
              <a:rPr lang="en-US"/>
              <a:pPr/>
              <a:t>‹#›</a:t>
            </a:fld>
            <a:endParaRPr lang="en-US"/>
          </a:p>
        </p:txBody>
      </p:sp>
    </p:spTree>
    <p:extLst>
      <p:ext uri="{BB962C8B-B14F-4D97-AF65-F5344CB8AC3E}">
        <p14:creationId xmlns:p14="http://schemas.microsoft.com/office/powerpoint/2010/main" val="3132956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954728F-FA7F-43F9-8EC2-4D41BD2ABF60}" type="slidenum">
              <a:rPr lang="en-US"/>
              <a:pPr/>
              <a:t>‹#›</a:t>
            </a:fld>
            <a:endParaRPr lang="en-US"/>
          </a:p>
        </p:txBody>
      </p:sp>
    </p:spTree>
    <p:extLst>
      <p:ext uri="{BB962C8B-B14F-4D97-AF65-F5344CB8AC3E}">
        <p14:creationId xmlns:p14="http://schemas.microsoft.com/office/powerpoint/2010/main" val="2984865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044623D-D6CA-4A8F-B34D-A6DC4D696B16}" type="slidenum">
              <a:rPr lang="en-US"/>
              <a:pPr/>
              <a:t>‹#›</a:t>
            </a:fld>
            <a:endParaRPr lang="en-US"/>
          </a:p>
        </p:txBody>
      </p:sp>
    </p:spTree>
    <p:extLst>
      <p:ext uri="{BB962C8B-B14F-4D97-AF65-F5344CB8AC3E}">
        <p14:creationId xmlns:p14="http://schemas.microsoft.com/office/powerpoint/2010/main" val="111353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7E22EB-20F6-4427-AF8B-3BEF6729BFD5}" type="slidenum">
              <a:rPr lang="en-US"/>
              <a:pPr/>
              <a:t>‹#›</a:t>
            </a:fld>
            <a:endParaRPr lang="en-US"/>
          </a:p>
        </p:txBody>
      </p:sp>
    </p:spTree>
    <p:extLst>
      <p:ext uri="{BB962C8B-B14F-4D97-AF65-F5344CB8AC3E}">
        <p14:creationId xmlns:p14="http://schemas.microsoft.com/office/powerpoint/2010/main" val="3959251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385E86F-96C0-4A22-A418-FEE7F22F56B3}" type="slidenum">
              <a:rPr lang="en-US"/>
              <a:pPr/>
              <a:t>‹#›</a:t>
            </a:fld>
            <a:endParaRPr lang="en-US"/>
          </a:p>
        </p:txBody>
      </p:sp>
    </p:spTree>
    <p:extLst>
      <p:ext uri="{BB962C8B-B14F-4D97-AF65-F5344CB8AC3E}">
        <p14:creationId xmlns:p14="http://schemas.microsoft.com/office/powerpoint/2010/main" val="139346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40" y="273629"/>
            <a:ext cx="2053440" cy="58441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23520" cy="5844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42DE9C0-B224-4347-899F-9A64231F67D8}" type="slidenum">
              <a:rPr lang="en-US"/>
              <a:pPr/>
              <a:t>‹#›</a:t>
            </a:fld>
            <a:endParaRPr lang="en-US"/>
          </a:p>
        </p:txBody>
      </p:sp>
    </p:spTree>
    <p:extLst>
      <p:ext uri="{BB962C8B-B14F-4D97-AF65-F5344CB8AC3E}">
        <p14:creationId xmlns:p14="http://schemas.microsoft.com/office/powerpoint/2010/main" val="3000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16800" cy="459409"/>
          </a:xfrm>
        </p:spPr>
        <p:txBody>
          <a:bodyPr/>
          <a:lstStyle>
            <a:lvl1pPr>
              <a:defRPr/>
            </a:lvl1pPr>
          </a:lstStyle>
          <a:p>
            <a:endParaRPr lang="en-US"/>
          </a:p>
        </p:txBody>
      </p:sp>
      <p:sp>
        <p:nvSpPr>
          <p:cNvPr id="4" name="Footer Placeholder 3"/>
          <p:cNvSpPr>
            <a:spLocks noGrp="1"/>
          </p:cNvSpPr>
          <p:nvPr>
            <p:ph type="ftr" idx="11"/>
          </p:nvPr>
        </p:nvSpPr>
        <p:spPr>
          <a:xfrm>
            <a:off x="3127680" y="6247376"/>
            <a:ext cx="2885760" cy="459409"/>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16800" cy="459409"/>
          </a:xfrm>
        </p:spPr>
        <p:txBody>
          <a:bodyPr/>
          <a:lstStyle>
            <a:lvl1pPr>
              <a:defRPr/>
            </a:lvl1pPr>
          </a:lstStyle>
          <a:p>
            <a:fld id="{D025F809-0373-461F-B347-2D11A9D33BD1}" type="slidenum">
              <a:rPr lang="en-US"/>
              <a:pPr/>
              <a:t>‹#›</a:t>
            </a:fld>
            <a:endParaRPr lang="en-US"/>
          </a:p>
        </p:txBody>
      </p:sp>
    </p:spTree>
    <p:extLst>
      <p:ext uri="{BB962C8B-B14F-4D97-AF65-F5344CB8AC3E}">
        <p14:creationId xmlns:p14="http://schemas.microsoft.com/office/powerpoint/2010/main" val="947511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29"/>
            <a:ext cx="403776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16800" cy="459409"/>
          </a:xfrm>
        </p:spPr>
        <p:txBody>
          <a:bodyPr/>
          <a:lstStyle>
            <a:lvl1pPr>
              <a:defRPr/>
            </a:lvl1pPr>
          </a:lstStyle>
          <a:p>
            <a:endParaRPr lang="en-US"/>
          </a:p>
        </p:txBody>
      </p:sp>
      <p:sp>
        <p:nvSpPr>
          <p:cNvPr id="6" name="Footer Placeholder 5"/>
          <p:cNvSpPr>
            <a:spLocks noGrp="1"/>
          </p:cNvSpPr>
          <p:nvPr>
            <p:ph type="ftr" idx="11"/>
          </p:nvPr>
        </p:nvSpPr>
        <p:spPr>
          <a:xfrm>
            <a:off x="3127680" y="6247376"/>
            <a:ext cx="2885760" cy="459409"/>
          </a:xfrm>
        </p:spPr>
        <p:txBody>
          <a:bodyPr/>
          <a:lstStyle>
            <a:lvl1pPr>
              <a:defRPr/>
            </a:lvl1pPr>
          </a:lstStyle>
          <a:p>
            <a:endParaRPr lang="en-US"/>
          </a:p>
        </p:txBody>
      </p:sp>
      <p:sp>
        <p:nvSpPr>
          <p:cNvPr id="7" name="Slide Number Placeholder 6"/>
          <p:cNvSpPr>
            <a:spLocks noGrp="1"/>
          </p:cNvSpPr>
          <p:nvPr>
            <p:ph type="sldNum" idx="12"/>
          </p:nvPr>
        </p:nvSpPr>
        <p:spPr>
          <a:xfrm>
            <a:off x="6556321" y="6247376"/>
            <a:ext cx="2116800" cy="459409"/>
          </a:xfrm>
        </p:spPr>
        <p:txBody>
          <a:bodyPr/>
          <a:lstStyle>
            <a:lvl1pPr>
              <a:defRPr/>
            </a:lvl1pPr>
          </a:lstStyle>
          <a:p>
            <a:fld id="{09E7DE23-D1CF-4C1B-9D38-85D8948395A8}" type="slidenum">
              <a:rPr lang="en-US"/>
              <a:pPr/>
              <a:t>‹#›</a:t>
            </a:fld>
            <a:endParaRPr lang="en-US"/>
          </a:p>
        </p:txBody>
      </p:sp>
    </p:spTree>
    <p:extLst>
      <p:ext uri="{BB962C8B-B14F-4D97-AF65-F5344CB8AC3E}">
        <p14:creationId xmlns:p14="http://schemas.microsoft.com/office/powerpoint/2010/main" val="3165993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64113A0-A5FF-45A1-9C10-63652146E09E}" type="slidenum">
              <a:rPr lang="en-US"/>
              <a:pPr/>
              <a:t>‹#›</a:t>
            </a:fld>
            <a:endParaRPr lang="en-US"/>
          </a:p>
        </p:txBody>
      </p:sp>
    </p:spTree>
    <p:extLst>
      <p:ext uri="{BB962C8B-B14F-4D97-AF65-F5344CB8AC3E}">
        <p14:creationId xmlns:p14="http://schemas.microsoft.com/office/powerpoint/2010/main" val="1881714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20807E-8C2C-4506-8FCB-6957EA68457C}" type="slidenum">
              <a:rPr lang="en-US"/>
              <a:pPr/>
              <a:t>‹#›</a:t>
            </a:fld>
            <a:endParaRPr lang="en-US"/>
          </a:p>
        </p:txBody>
      </p:sp>
    </p:spTree>
    <p:extLst>
      <p:ext uri="{BB962C8B-B14F-4D97-AF65-F5344CB8AC3E}">
        <p14:creationId xmlns:p14="http://schemas.microsoft.com/office/powerpoint/2010/main" val="1676453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A54C13-A162-48A6-9C5B-E42ECCD49062}" type="slidenum">
              <a:rPr lang="en-US"/>
              <a:pPr/>
              <a:t>‹#›</a:t>
            </a:fld>
            <a:endParaRPr lang="en-US"/>
          </a:p>
        </p:txBody>
      </p:sp>
    </p:spTree>
    <p:extLst>
      <p:ext uri="{BB962C8B-B14F-4D97-AF65-F5344CB8AC3E}">
        <p14:creationId xmlns:p14="http://schemas.microsoft.com/office/powerpoint/2010/main" val="2200879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0C366AD-A35E-41B0-A632-DA41376BFB49}" type="slidenum">
              <a:rPr lang="en-US"/>
              <a:pPr/>
              <a:t>‹#›</a:t>
            </a:fld>
            <a:endParaRPr lang="en-US"/>
          </a:p>
        </p:txBody>
      </p:sp>
    </p:spTree>
    <p:extLst>
      <p:ext uri="{BB962C8B-B14F-4D97-AF65-F5344CB8AC3E}">
        <p14:creationId xmlns:p14="http://schemas.microsoft.com/office/powerpoint/2010/main" val="3356773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8C6956A-E94B-4CE5-8B27-981252BA922A}" type="slidenum">
              <a:rPr lang="en-US"/>
              <a:pPr/>
              <a:t>‹#›</a:t>
            </a:fld>
            <a:endParaRPr lang="en-US"/>
          </a:p>
        </p:txBody>
      </p:sp>
    </p:spTree>
    <p:extLst>
      <p:ext uri="{BB962C8B-B14F-4D97-AF65-F5344CB8AC3E}">
        <p14:creationId xmlns:p14="http://schemas.microsoft.com/office/powerpoint/2010/main" val="50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488" indent="0">
              <a:buNone/>
              <a:defRPr sz="1800">
                <a:solidFill>
                  <a:schemeClr val="tx1">
                    <a:tint val="75000"/>
                  </a:schemeClr>
                </a:solidFill>
              </a:defRPr>
            </a:lvl2pPr>
            <a:lvl3pPr marL="912979" indent="0">
              <a:buNone/>
              <a:defRPr sz="1600">
                <a:solidFill>
                  <a:schemeClr val="tx1">
                    <a:tint val="75000"/>
                  </a:schemeClr>
                </a:solidFill>
              </a:defRPr>
            </a:lvl3pPr>
            <a:lvl4pPr marL="1369470" indent="0">
              <a:buNone/>
              <a:defRPr sz="1400">
                <a:solidFill>
                  <a:schemeClr val="tx1">
                    <a:tint val="75000"/>
                  </a:schemeClr>
                </a:solidFill>
              </a:defRPr>
            </a:lvl4pPr>
            <a:lvl5pPr marL="1825958" indent="0">
              <a:buNone/>
              <a:defRPr sz="1400">
                <a:solidFill>
                  <a:schemeClr val="tx1">
                    <a:tint val="75000"/>
                  </a:schemeClr>
                </a:solidFill>
              </a:defRPr>
            </a:lvl5pPr>
            <a:lvl6pPr marL="2282449" indent="0">
              <a:buNone/>
              <a:defRPr sz="1400">
                <a:solidFill>
                  <a:schemeClr val="tx1">
                    <a:tint val="75000"/>
                  </a:schemeClr>
                </a:solidFill>
              </a:defRPr>
            </a:lvl6pPr>
            <a:lvl7pPr marL="2738938" indent="0">
              <a:buNone/>
              <a:defRPr sz="1400">
                <a:solidFill>
                  <a:schemeClr val="tx1">
                    <a:tint val="75000"/>
                  </a:schemeClr>
                </a:solidFill>
              </a:defRPr>
            </a:lvl7pPr>
            <a:lvl8pPr marL="3195420" indent="0">
              <a:buNone/>
              <a:defRPr sz="1400">
                <a:solidFill>
                  <a:schemeClr val="tx1">
                    <a:tint val="75000"/>
                  </a:schemeClr>
                </a:solidFill>
              </a:defRPr>
            </a:lvl8pPr>
            <a:lvl9pPr marL="36519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C5B6DDB-D8B4-4C6B-B295-E1AB5C48E58D}" type="slidenum">
              <a:rPr lang="en-US"/>
              <a:pPr/>
              <a:t>‹#›</a:t>
            </a:fld>
            <a:endParaRPr lang="en-US"/>
          </a:p>
        </p:txBody>
      </p:sp>
    </p:spTree>
    <p:extLst>
      <p:ext uri="{BB962C8B-B14F-4D97-AF65-F5344CB8AC3E}">
        <p14:creationId xmlns:p14="http://schemas.microsoft.com/office/powerpoint/2010/main" val="1103248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954728F-FA7F-43F9-8EC2-4D41BD2ABF60}" type="slidenum">
              <a:rPr lang="en-US"/>
              <a:pPr/>
              <a:t>‹#›</a:t>
            </a:fld>
            <a:endParaRPr lang="en-US"/>
          </a:p>
        </p:txBody>
      </p:sp>
    </p:spTree>
    <p:extLst>
      <p:ext uri="{BB962C8B-B14F-4D97-AF65-F5344CB8AC3E}">
        <p14:creationId xmlns:p14="http://schemas.microsoft.com/office/powerpoint/2010/main" val="2879804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044623D-D6CA-4A8F-B34D-A6DC4D696B16}" type="slidenum">
              <a:rPr lang="en-US"/>
              <a:pPr/>
              <a:t>‹#›</a:t>
            </a:fld>
            <a:endParaRPr lang="en-US"/>
          </a:p>
        </p:txBody>
      </p:sp>
    </p:spTree>
    <p:extLst>
      <p:ext uri="{BB962C8B-B14F-4D97-AF65-F5344CB8AC3E}">
        <p14:creationId xmlns:p14="http://schemas.microsoft.com/office/powerpoint/2010/main" val="3739242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7E22EB-20F6-4427-AF8B-3BEF6729BFD5}" type="slidenum">
              <a:rPr lang="en-US"/>
              <a:pPr/>
              <a:t>‹#›</a:t>
            </a:fld>
            <a:endParaRPr lang="en-US"/>
          </a:p>
        </p:txBody>
      </p:sp>
    </p:spTree>
    <p:extLst>
      <p:ext uri="{BB962C8B-B14F-4D97-AF65-F5344CB8AC3E}">
        <p14:creationId xmlns:p14="http://schemas.microsoft.com/office/powerpoint/2010/main" val="757900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385E86F-96C0-4A22-A418-FEE7F22F56B3}" type="slidenum">
              <a:rPr lang="en-US"/>
              <a:pPr/>
              <a:t>‹#›</a:t>
            </a:fld>
            <a:endParaRPr lang="en-US"/>
          </a:p>
        </p:txBody>
      </p:sp>
    </p:spTree>
    <p:extLst>
      <p:ext uri="{BB962C8B-B14F-4D97-AF65-F5344CB8AC3E}">
        <p14:creationId xmlns:p14="http://schemas.microsoft.com/office/powerpoint/2010/main" val="3594395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40" y="273629"/>
            <a:ext cx="2053440" cy="58441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23520" cy="5844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42DE9C0-B224-4347-899F-9A64231F67D8}" type="slidenum">
              <a:rPr lang="en-US"/>
              <a:pPr/>
              <a:t>‹#›</a:t>
            </a:fld>
            <a:endParaRPr lang="en-US"/>
          </a:p>
        </p:txBody>
      </p:sp>
    </p:spTree>
    <p:extLst>
      <p:ext uri="{BB962C8B-B14F-4D97-AF65-F5344CB8AC3E}">
        <p14:creationId xmlns:p14="http://schemas.microsoft.com/office/powerpoint/2010/main" val="1533330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16800" cy="459409"/>
          </a:xfrm>
        </p:spPr>
        <p:txBody>
          <a:bodyPr/>
          <a:lstStyle>
            <a:lvl1pPr>
              <a:defRPr/>
            </a:lvl1pPr>
          </a:lstStyle>
          <a:p>
            <a:endParaRPr lang="en-US"/>
          </a:p>
        </p:txBody>
      </p:sp>
      <p:sp>
        <p:nvSpPr>
          <p:cNvPr id="4" name="Footer Placeholder 3"/>
          <p:cNvSpPr>
            <a:spLocks noGrp="1"/>
          </p:cNvSpPr>
          <p:nvPr>
            <p:ph type="ftr" idx="11"/>
          </p:nvPr>
        </p:nvSpPr>
        <p:spPr>
          <a:xfrm>
            <a:off x="3127680" y="6247376"/>
            <a:ext cx="2885760" cy="459409"/>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16800" cy="459409"/>
          </a:xfrm>
        </p:spPr>
        <p:txBody>
          <a:bodyPr/>
          <a:lstStyle>
            <a:lvl1pPr>
              <a:defRPr/>
            </a:lvl1pPr>
          </a:lstStyle>
          <a:p>
            <a:fld id="{D025F809-0373-461F-B347-2D11A9D33BD1}" type="slidenum">
              <a:rPr lang="en-US"/>
              <a:pPr/>
              <a:t>‹#›</a:t>
            </a:fld>
            <a:endParaRPr lang="en-US"/>
          </a:p>
        </p:txBody>
      </p:sp>
    </p:spTree>
    <p:extLst>
      <p:ext uri="{BB962C8B-B14F-4D97-AF65-F5344CB8AC3E}">
        <p14:creationId xmlns:p14="http://schemas.microsoft.com/office/powerpoint/2010/main" val="696754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29"/>
            <a:ext cx="403776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16800" cy="459409"/>
          </a:xfrm>
        </p:spPr>
        <p:txBody>
          <a:bodyPr/>
          <a:lstStyle>
            <a:lvl1pPr>
              <a:defRPr/>
            </a:lvl1pPr>
          </a:lstStyle>
          <a:p>
            <a:endParaRPr lang="en-US"/>
          </a:p>
        </p:txBody>
      </p:sp>
      <p:sp>
        <p:nvSpPr>
          <p:cNvPr id="6" name="Footer Placeholder 5"/>
          <p:cNvSpPr>
            <a:spLocks noGrp="1"/>
          </p:cNvSpPr>
          <p:nvPr>
            <p:ph type="ftr" idx="11"/>
          </p:nvPr>
        </p:nvSpPr>
        <p:spPr>
          <a:xfrm>
            <a:off x="3127680" y="6247376"/>
            <a:ext cx="2885760" cy="459409"/>
          </a:xfrm>
        </p:spPr>
        <p:txBody>
          <a:bodyPr/>
          <a:lstStyle>
            <a:lvl1pPr>
              <a:defRPr/>
            </a:lvl1pPr>
          </a:lstStyle>
          <a:p>
            <a:endParaRPr lang="en-US"/>
          </a:p>
        </p:txBody>
      </p:sp>
      <p:sp>
        <p:nvSpPr>
          <p:cNvPr id="7" name="Slide Number Placeholder 6"/>
          <p:cNvSpPr>
            <a:spLocks noGrp="1"/>
          </p:cNvSpPr>
          <p:nvPr>
            <p:ph type="sldNum" idx="12"/>
          </p:nvPr>
        </p:nvSpPr>
        <p:spPr>
          <a:xfrm>
            <a:off x="6556321" y="6247376"/>
            <a:ext cx="2116800" cy="459409"/>
          </a:xfrm>
        </p:spPr>
        <p:txBody>
          <a:bodyPr/>
          <a:lstStyle>
            <a:lvl1pPr>
              <a:defRPr/>
            </a:lvl1pPr>
          </a:lstStyle>
          <a:p>
            <a:fld id="{09E7DE23-D1CF-4C1B-9D38-85D8948395A8}" type="slidenum">
              <a:rPr lang="en-US"/>
              <a:pPr/>
              <a:t>‹#›</a:t>
            </a:fld>
            <a:endParaRPr lang="en-US"/>
          </a:p>
        </p:txBody>
      </p:sp>
    </p:spTree>
    <p:extLst>
      <p:ext uri="{BB962C8B-B14F-4D97-AF65-F5344CB8AC3E}">
        <p14:creationId xmlns:p14="http://schemas.microsoft.com/office/powerpoint/2010/main" val="1577250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64113A0-A5FF-45A1-9C10-63652146E09E}" type="slidenum">
              <a:rPr lang="en-US"/>
              <a:pPr/>
              <a:t>‹#›</a:t>
            </a:fld>
            <a:endParaRPr lang="en-US"/>
          </a:p>
        </p:txBody>
      </p:sp>
    </p:spTree>
    <p:extLst>
      <p:ext uri="{BB962C8B-B14F-4D97-AF65-F5344CB8AC3E}">
        <p14:creationId xmlns:p14="http://schemas.microsoft.com/office/powerpoint/2010/main" val="3538426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20807E-8C2C-4506-8FCB-6957EA68457C}" type="slidenum">
              <a:rPr lang="en-US"/>
              <a:pPr/>
              <a:t>‹#›</a:t>
            </a:fld>
            <a:endParaRPr lang="en-US"/>
          </a:p>
        </p:txBody>
      </p:sp>
    </p:spTree>
    <p:extLst>
      <p:ext uri="{BB962C8B-B14F-4D97-AF65-F5344CB8AC3E}">
        <p14:creationId xmlns:p14="http://schemas.microsoft.com/office/powerpoint/2010/main" val="149742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A54C13-A162-48A6-9C5B-E42ECCD49062}" type="slidenum">
              <a:rPr lang="en-US"/>
              <a:pPr/>
              <a:t>‹#›</a:t>
            </a:fld>
            <a:endParaRPr lang="en-US"/>
          </a:p>
        </p:txBody>
      </p:sp>
    </p:spTree>
    <p:extLst>
      <p:ext uri="{BB962C8B-B14F-4D97-AF65-F5344CB8AC3E}">
        <p14:creationId xmlns:p14="http://schemas.microsoft.com/office/powerpoint/2010/main" val="102908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0C366AD-A35E-41B0-A632-DA41376BFB49}" type="slidenum">
              <a:rPr lang="en-US"/>
              <a:pPr/>
              <a:t>‹#›</a:t>
            </a:fld>
            <a:endParaRPr lang="en-US"/>
          </a:p>
        </p:txBody>
      </p:sp>
    </p:spTree>
    <p:extLst>
      <p:ext uri="{BB962C8B-B14F-4D97-AF65-F5344CB8AC3E}">
        <p14:creationId xmlns:p14="http://schemas.microsoft.com/office/powerpoint/2010/main" val="1879923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8C6956A-E94B-4CE5-8B27-981252BA922A}" type="slidenum">
              <a:rPr lang="en-US"/>
              <a:pPr/>
              <a:t>‹#›</a:t>
            </a:fld>
            <a:endParaRPr lang="en-US"/>
          </a:p>
        </p:txBody>
      </p:sp>
    </p:spTree>
    <p:extLst>
      <p:ext uri="{BB962C8B-B14F-4D97-AF65-F5344CB8AC3E}">
        <p14:creationId xmlns:p14="http://schemas.microsoft.com/office/powerpoint/2010/main" val="2461193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C5B6DDB-D8B4-4C6B-B295-E1AB5C48E58D}" type="slidenum">
              <a:rPr lang="en-US"/>
              <a:pPr/>
              <a:t>‹#›</a:t>
            </a:fld>
            <a:endParaRPr lang="en-US"/>
          </a:p>
        </p:txBody>
      </p:sp>
    </p:spTree>
    <p:extLst>
      <p:ext uri="{BB962C8B-B14F-4D97-AF65-F5344CB8AC3E}">
        <p14:creationId xmlns:p14="http://schemas.microsoft.com/office/powerpoint/2010/main" val="642848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954728F-FA7F-43F9-8EC2-4D41BD2ABF60}" type="slidenum">
              <a:rPr lang="en-US"/>
              <a:pPr/>
              <a:t>‹#›</a:t>
            </a:fld>
            <a:endParaRPr lang="en-US"/>
          </a:p>
        </p:txBody>
      </p:sp>
    </p:spTree>
    <p:extLst>
      <p:ext uri="{BB962C8B-B14F-4D97-AF65-F5344CB8AC3E}">
        <p14:creationId xmlns:p14="http://schemas.microsoft.com/office/powerpoint/2010/main" val="1818728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044623D-D6CA-4A8F-B34D-A6DC4D696B16}" type="slidenum">
              <a:rPr lang="en-US"/>
              <a:pPr/>
              <a:t>‹#›</a:t>
            </a:fld>
            <a:endParaRPr lang="en-US"/>
          </a:p>
        </p:txBody>
      </p:sp>
    </p:spTree>
    <p:extLst>
      <p:ext uri="{BB962C8B-B14F-4D97-AF65-F5344CB8AC3E}">
        <p14:creationId xmlns:p14="http://schemas.microsoft.com/office/powerpoint/2010/main" val="2610608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7E22EB-20F6-4427-AF8B-3BEF6729BFD5}" type="slidenum">
              <a:rPr lang="en-US"/>
              <a:pPr/>
              <a:t>‹#›</a:t>
            </a:fld>
            <a:endParaRPr lang="en-US"/>
          </a:p>
        </p:txBody>
      </p:sp>
    </p:spTree>
    <p:extLst>
      <p:ext uri="{BB962C8B-B14F-4D97-AF65-F5344CB8AC3E}">
        <p14:creationId xmlns:p14="http://schemas.microsoft.com/office/powerpoint/2010/main" val="3763644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385E86F-96C0-4A22-A418-FEE7F22F56B3}" type="slidenum">
              <a:rPr lang="en-US"/>
              <a:pPr/>
              <a:t>‹#›</a:t>
            </a:fld>
            <a:endParaRPr lang="en-US"/>
          </a:p>
        </p:txBody>
      </p:sp>
    </p:spTree>
    <p:extLst>
      <p:ext uri="{BB962C8B-B14F-4D97-AF65-F5344CB8AC3E}">
        <p14:creationId xmlns:p14="http://schemas.microsoft.com/office/powerpoint/2010/main" val="3839148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40" y="273629"/>
            <a:ext cx="2053440" cy="58441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23520" cy="5844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42DE9C0-B224-4347-899F-9A64231F67D8}" type="slidenum">
              <a:rPr lang="en-US"/>
              <a:pPr/>
              <a:t>‹#›</a:t>
            </a:fld>
            <a:endParaRPr lang="en-US"/>
          </a:p>
        </p:txBody>
      </p:sp>
    </p:spTree>
    <p:extLst>
      <p:ext uri="{BB962C8B-B14F-4D97-AF65-F5344CB8AC3E}">
        <p14:creationId xmlns:p14="http://schemas.microsoft.com/office/powerpoint/2010/main" val="1277465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16800" cy="459409"/>
          </a:xfrm>
        </p:spPr>
        <p:txBody>
          <a:bodyPr/>
          <a:lstStyle>
            <a:lvl1pPr>
              <a:defRPr/>
            </a:lvl1pPr>
          </a:lstStyle>
          <a:p>
            <a:endParaRPr lang="en-US"/>
          </a:p>
        </p:txBody>
      </p:sp>
      <p:sp>
        <p:nvSpPr>
          <p:cNvPr id="4" name="Footer Placeholder 3"/>
          <p:cNvSpPr>
            <a:spLocks noGrp="1"/>
          </p:cNvSpPr>
          <p:nvPr>
            <p:ph type="ftr" idx="11"/>
          </p:nvPr>
        </p:nvSpPr>
        <p:spPr>
          <a:xfrm>
            <a:off x="3127680" y="6247376"/>
            <a:ext cx="2885760" cy="459409"/>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16800" cy="459409"/>
          </a:xfrm>
        </p:spPr>
        <p:txBody>
          <a:bodyPr/>
          <a:lstStyle>
            <a:lvl1pPr>
              <a:defRPr/>
            </a:lvl1pPr>
          </a:lstStyle>
          <a:p>
            <a:fld id="{D025F809-0373-461F-B347-2D11A9D33BD1}" type="slidenum">
              <a:rPr lang="en-US"/>
              <a:pPr/>
              <a:t>‹#›</a:t>
            </a:fld>
            <a:endParaRPr lang="en-US"/>
          </a:p>
        </p:txBody>
      </p:sp>
    </p:spTree>
    <p:extLst>
      <p:ext uri="{BB962C8B-B14F-4D97-AF65-F5344CB8AC3E}">
        <p14:creationId xmlns:p14="http://schemas.microsoft.com/office/powerpoint/2010/main" val="253397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488" indent="0">
              <a:buNone/>
              <a:defRPr sz="2000" b="1"/>
            </a:lvl2pPr>
            <a:lvl3pPr marL="912979" indent="0">
              <a:buNone/>
              <a:defRPr sz="1800" b="1"/>
            </a:lvl3pPr>
            <a:lvl4pPr marL="1369470" indent="0">
              <a:buNone/>
              <a:defRPr sz="1600" b="1"/>
            </a:lvl4pPr>
            <a:lvl5pPr marL="1825958" indent="0">
              <a:buNone/>
              <a:defRPr sz="1600" b="1"/>
            </a:lvl5pPr>
            <a:lvl6pPr marL="2282449" indent="0">
              <a:buNone/>
              <a:defRPr sz="1600" b="1"/>
            </a:lvl6pPr>
            <a:lvl7pPr marL="2738938" indent="0">
              <a:buNone/>
              <a:defRPr sz="1600" b="1"/>
            </a:lvl7pPr>
            <a:lvl8pPr marL="3195420" indent="0">
              <a:buNone/>
              <a:defRPr sz="1600" b="1"/>
            </a:lvl8pPr>
            <a:lvl9pPr marL="36519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488" indent="0">
              <a:buNone/>
              <a:defRPr sz="2000" b="1"/>
            </a:lvl2pPr>
            <a:lvl3pPr marL="912979" indent="0">
              <a:buNone/>
              <a:defRPr sz="1800" b="1"/>
            </a:lvl3pPr>
            <a:lvl4pPr marL="1369470" indent="0">
              <a:buNone/>
              <a:defRPr sz="1600" b="1"/>
            </a:lvl4pPr>
            <a:lvl5pPr marL="1825958" indent="0">
              <a:buNone/>
              <a:defRPr sz="1600" b="1"/>
            </a:lvl5pPr>
            <a:lvl6pPr marL="2282449" indent="0">
              <a:buNone/>
              <a:defRPr sz="1600" b="1"/>
            </a:lvl6pPr>
            <a:lvl7pPr marL="2738938" indent="0">
              <a:buNone/>
              <a:defRPr sz="1600" b="1"/>
            </a:lvl7pPr>
            <a:lvl8pPr marL="3195420" indent="0">
              <a:buNone/>
              <a:defRPr sz="1600" b="1"/>
            </a:lvl8pPr>
            <a:lvl9pPr marL="36519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29"/>
            <a:ext cx="403776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16800" cy="459409"/>
          </a:xfrm>
        </p:spPr>
        <p:txBody>
          <a:bodyPr/>
          <a:lstStyle>
            <a:lvl1pPr>
              <a:defRPr/>
            </a:lvl1pPr>
          </a:lstStyle>
          <a:p>
            <a:endParaRPr lang="en-US"/>
          </a:p>
        </p:txBody>
      </p:sp>
      <p:sp>
        <p:nvSpPr>
          <p:cNvPr id="6" name="Footer Placeholder 5"/>
          <p:cNvSpPr>
            <a:spLocks noGrp="1"/>
          </p:cNvSpPr>
          <p:nvPr>
            <p:ph type="ftr" idx="11"/>
          </p:nvPr>
        </p:nvSpPr>
        <p:spPr>
          <a:xfrm>
            <a:off x="3127680" y="6247376"/>
            <a:ext cx="2885760" cy="459409"/>
          </a:xfrm>
        </p:spPr>
        <p:txBody>
          <a:bodyPr/>
          <a:lstStyle>
            <a:lvl1pPr>
              <a:defRPr/>
            </a:lvl1pPr>
          </a:lstStyle>
          <a:p>
            <a:endParaRPr lang="en-US"/>
          </a:p>
        </p:txBody>
      </p:sp>
      <p:sp>
        <p:nvSpPr>
          <p:cNvPr id="7" name="Slide Number Placeholder 6"/>
          <p:cNvSpPr>
            <a:spLocks noGrp="1"/>
          </p:cNvSpPr>
          <p:nvPr>
            <p:ph type="sldNum" idx="12"/>
          </p:nvPr>
        </p:nvSpPr>
        <p:spPr>
          <a:xfrm>
            <a:off x="6556321" y="6247376"/>
            <a:ext cx="2116800" cy="459409"/>
          </a:xfrm>
        </p:spPr>
        <p:txBody>
          <a:bodyPr/>
          <a:lstStyle>
            <a:lvl1pPr>
              <a:defRPr/>
            </a:lvl1pPr>
          </a:lstStyle>
          <a:p>
            <a:fld id="{09E7DE23-D1CF-4C1B-9D38-85D8948395A8}" type="slidenum">
              <a:rPr lang="en-US"/>
              <a:pPr/>
              <a:t>‹#›</a:t>
            </a:fld>
            <a:endParaRPr lang="en-US"/>
          </a:p>
        </p:txBody>
      </p:sp>
    </p:spTree>
    <p:extLst>
      <p:ext uri="{BB962C8B-B14F-4D97-AF65-F5344CB8AC3E}">
        <p14:creationId xmlns:p14="http://schemas.microsoft.com/office/powerpoint/2010/main" val="3090640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64113A0-A5FF-45A1-9C10-63652146E09E}" type="slidenum">
              <a:rPr lang="en-US"/>
              <a:pPr/>
              <a:t>‹#›</a:t>
            </a:fld>
            <a:endParaRPr lang="en-US"/>
          </a:p>
        </p:txBody>
      </p:sp>
    </p:spTree>
    <p:extLst>
      <p:ext uri="{BB962C8B-B14F-4D97-AF65-F5344CB8AC3E}">
        <p14:creationId xmlns:p14="http://schemas.microsoft.com/office/powerpoint/2010/main" val="4218167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20807E-8C2C-4506-8FCB-6957EA68457C}" type="slidenum">
              <a:rPr lang="en-US"/>
              <a:pPr/>
              <a:t>‹#›</a:t>
            </a:fld>
            <a:endParaRPr lang="en-US"/>
          </a:p>
        </p:txBody>
      </p:sp>
    </p:spTree>
    <p:extLst>
      <p:ext uri="{BB962C8B-B14F-4D97-AF65-F5344CB8AC3E}">
        <p14:creationId xmlns:p14="http://schemas.microsoft.com/office/powerpoint/2010/main" val="2258481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A54C13-A162-48A6-9C5B-E42ECCD49062}" type="slidenum">
              <a:rPr lang="en-US"/>
              <a:pPr/>
              <a:t>‹#›</a:t>
            </a:fld>
            <a:endParaRPr lang="en-US"/>
          </a:p>
        </p:txBody>
      </p:sp>
    </p:spTree>
    <p:extLst>
      <p:ext uri="{BB962C8B-B14F-4D97-AF65-F5344CB8AC3E}">
        <p14:creationId xmlns:p14="http://schemas.microsoft.com/office/powerpoint/2010/main" val="3039720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0C366AD-A35E-41B0-A632-DA41376BFB49}" type="slidenum">
              <a:rPr lang="en-US"/>
              <a:pPr/>
              <a:t>‹#›</a:t>
            </a:fld>
            <a:endParaRPr lang="en-US"/>
          </a:p>
        </p:txBody>
      </p:sp>
    </p:spTree>
    <p:extLst>
      <p:ext uri="{BB962C8B-B14F-4D97-AF65-F5344CB8AC3E}">
        <p14:creationId xmlns:p14="http://schemas.microsoft.com/office/powerpoint/2010/main" val="2078443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8C6956A-E94B-4CE5-8B27-981252BA922A}" type="slidenum">
              <a:rPr lang="en-US"/>
              <a:pPr/>
              <a:t>‹#›</a:t>
            </a:fld>
            <a:endParaRPr lang="en-US"/>
          </a:p>
        </p:txBody>
      </p:sp>
    </p:spTree>
    <p:extLst>
      <p:ext uri="{BB962C8B-B14F-4D97-AF65-F5344CB8AC3E}">
        <p14:creationId xmlns:p14="http://schemas.microsoft.com/office/powerpoint/2010/main" val="1446808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C5B6DDB-D8B4-4C6B-B295-E1AB5C48E58D}" type="slidenum">
              <a:rPr lang="en-US"/>
              <a:pPr/>
              <a:t>‹#›</a:t>
            </a:fld>
            <a:endParaRPr lang="en-US"/>
          </a:p>
        </p:txBody>
      </p:sp>
    </p:spTree>
    <p:extLst>
      <p:ext uri="{BB962C8B-B14F-4D97-AF65-F5344CB8AC3E}">
        <p14:creationId xmlns:p14="http://schemas.microsoft.com/office/powerpoint/2010/main" val="11347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954728F-FA7F-43F9-8EC2-4D41BD2ABF60}" type="slidenum">
              <a:rPr lang="en-US"/>
              <a:pPr/>
              <a:t>‹#›</a:t>
            </a:fld>
            <a:endParaRPr lang="en-US"/>
          </a:p>
        </p:txBody>
      </p:sp>
    </p:spTree>
    <p:extLst>
      <p:ext uri="{BB962C8B-B14F-4D97-AF65-F5344CB8AC3E}">
        <p14:creationId xmlns:p14="http://schemas.microsoft.com/office/powerpoint/2010/main" val="4235846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044623D-D6CA-4A8F-B34D-A6DC4D696B16}" type="slidenum">
              <a:rPr lang="en-US"/>
              <a:pPr/>
              <a:t>‹#›</a:t>
            </a:fld>
            <a:endParaRPr lang="en-US"/>
          </a:p>
        </p:txBody>
      </p:sp>
    </p:spTree>
    <p:extLst>
      <p:ext uri="{BB962C8B-B14F-4D97-AF65-F5344CB8AC3E}">
        <p14:creationId xmlns:p14="http://schemas.microsoft.com/office/powerpoint/2010/main" val="3573276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7E22EB-20F6-4427-AF8B-3BEF6729BFD5}" type="slidenum">
              <a:rPr lang="en-US"/>
              <a:pPr/>
              <a:t>‹#›</a:t>
            </a:fld>
            <a:endParaRPr lang="en-US"/>
          </a:p>
        </p:txBody>
      </p:sp>
    </p:spTree>
    <p:extLst>
      <p:ext uri="{BB962C8B-B14F-4D97-AF65-F5344CB8AC3E}">
        <p14:creationId xmlns:p14="http://schemas.microsoft.com/office/powerpoint/2010/main" val="354647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385E86F-96C0-4A22-A418-FEE7F22F56B3}" type="slidenum">
              <a:rPr lang="en-US"/>
              <a:pPr/>
              <a:t>‹#›</a:t>
            </a:fld>
            <a:endParaRPr lang="en-US"/>
          </a:p>
        </p:txBody>
      </p:sp>
    </p:spTree>
    <p:extLst>
      <p:ext uri="{BB962C8B-B14F-4D97-AF65-F5344CB8AC3E}">
        <p14:creationId xmlns:p14="http://schemas.microsoft.com/office/powerpoint/2010/main" val="764419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40" y="273629"/>
            <a:ext cx="2053440" cy="58441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23520" cy="5844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42DE9C0-B224-4347-899F-9A64231F67D8}" type="slidenum">
              <a:rPr lang="en-US"/>
              <a:pPr/>
              <a:t>‹#›</a:t>
            </a:fld>
            <a:endParaRPr lang="en-US"/>
          </a:p>
        </p:txBody>
      </p:sp>
    </p:spTree>
    <p:extLst>
      <p:ext uri="{BB962C8B-B14F-4D97-AF65-F5344CB8AC3E}">
        <p14:creationId xmlns:p14="http://schemas.microsoft.com/office/powerpoint/2010/main" val="2781440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16800" cy="459409"/>
          </a:xfrm>
        </p:spPr>
        <p:txBody>
          <a:bodyPr/>
          <a:lstStyle>
            <a:lvl1pPr>
              <a:defRPr/>
            </a:lvl1pPr>
          </a:lstStyle>
          <a:p>
            <a:endParaRPr lang="en-US"/>
          </a:p>
        </p:txBody>
      </p:sp>
      <p:sp>
        <p:nvSpPr>
          <p:cNvPr id="4" name="Footer Placeholder 3"/>
          <p:cNvSpPr>
            <a:spLocks noGrp="1"/>
          </p:cNvSpPr>
          <p:nvPr>
            <p:ph type="ftr" idx="11"/>
          </p:nvPr>
        </p:nvSpPr>
        <p:spPr>
          <a:xfrm>
            <a:off x="3127680" y="6247376"/>
            <a:ext cx="2885760" cy="459409"/>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16800" cy="459409"/>
          </a:xfrm>
        </p:spPr>
        <p:txBody>
          <a:bodyPr/>
          <a:lstStyle>
            <a:lvl1pPr>
              <a:defRPr/>
            </a:lvl1pPr>
          </a:lstStyle>
          <a:p>
            <a:fld id="{D025F809-0373-461F-B347-2D11A9D33BD1}" type="slidenum">
              <a:rPr lang="en-US"/>
              <a:pPr/>
              <a:t>‹#›</a:t>
            </a:fld>
            <a:endParaRPr lang="en-US"/>
          </a:p>
        </p:txBody>
      </p:sp>
    </p:spTree>
    <p:extLst>
      <p:ext uri="{BB962C8B-B14F-4D97-AF65-F5344CB8AC3E}">
        <p14:creationId xmlns:p14="http://schemas.microsoft.com/office/powerpoint/2010/main" val="78390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5200" cy="113195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29"/>
            <a:ext cx="403776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1" y="1604329"/>
            <a:ext cx="4039200" cy="4513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16800" cy="459409"/>
          </a:xfrm>
        </p:spPr>
        <p:txBody>
          <a:bodyPr/>
          <a:lstStyle>
            <a:lvl1pPr>
              <a:defRPr/>
            </a:lvl1pPr>
          </a:lstStyle>
          <a:p>
            <a:endParaRPr lang="en-US"/>
          </a:p>
        </p:txBody>
      </p:sp>
      <p:sp>
        <p:nvSpPr>
          <p:cNvPr id="6" name="Footer Placeholder 5"/>
          <p:cNvSpPr>
            <a:spLocks noGrp="1"/>
          </p:cNvSpPr>
          <p:nvPr>
            <p:ph type="ftr" idx="11"/>
          </p:nvPr>
        </p:nvSpPr>
        <p:spPr>
          <a:xfrm>
            <a:off x="3127680" y="6247376"/>
            <a:ext cx="2885760" cy="459409"/>
          </a:xfrm>
        </p:spPr>
        <p:txBody>
          <a:bodyPr/>
          <a:lstStyle>
            <a:lvl1pPr>
              <a:defRPr/>
            </a:lvl1pPr>
          </a:lstStyle>
          <a:p>
            <a:endParaRPr lang="en-US"/>
          </a:p>
        </p:txBody>
      </p:sp>
      <p:sp>
        <p:nvSpPr>
          <p:cNvPr id="7" name="Slide Number Placeholder 6"/>
          <p:cNvSpPr>
            <a:spLocks noGrp="1"/>
          </p:cNvSpPr>
          <p:nvPr>
            <p:ph type="sldNum" idx="12"/>
          </p:nvPr>
        </p:nvSpPr>
        <p:spPr>
          <a:xfrm>
            <a:off x="6556321" y="6247376"/>
            <a:ext cx="2116800" cy="459409"/>
          </a:xfrm>
        </p:spPr>
        <p:txBody>
          <a:bodyPr/>
          <a:lstStyle>
            <a:lvl1pPr>
              <a:defRPr/>
            </a:lvl1pPr>
          </a:lstStyle>
          <a:p>
            <a:fld id="{09E7DE23-D1CF-4C1B-9D38-85D8948395A8}" type="slidenum">
              <a:rPr lang="en-US"/>
              <a:pPr/>
              <a:t>‹#›</a:t>
            </a:fld>
            <a:endParaRPr lang="en-US"/>
          </a:p>
        </p:txBody>
      </p:sp>
    </p:spTree>
    <p:extLst>
      <p:ext uri="{BB962C8B-B14F-4D97-AF65-F5344CB8AC3E}">
        <p14:creationId xmlns:p14="http://schemas.microsoft.com/office/powerpoint/2010/main" val="4077314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9"/>
            <a:ext cx="6858000" cy="1655762"/>
          </a:xfrm>
        </p:spPr>
        <p:txBody>
          <a:bodyPr/>
          <a:lstStyle>
            <a:lvl1pPr marL="0" indent="0" algn="ctr">
              <a:buNone/>
              <a:defRPr sz="2400"/>
            </a:lvl1pPr>
            <a:lvl2pPr marL="457153" indent="0" algn="ctr">
              <a:buNone/>
              <a:defRPr sz="2000"/>
            </a:lvl2pPr>
            <a:lvl3pPr marL="914305" indent="0" algn="ctr">
              <a:buNone/>
              <a:defRPr sz="1800"/>
            </a:lvl3pPr>
            <a:lvl4pPr marL="1371458" indent="0" algn="ctr">
              <a:buNone/>
              <a:defRPr sz="1600"/>
            </a:lvl4pPr>
            <a:lvl5pPr marL="1828610" indent="0" algn="ctr">
              <a:buNone/>
              <a:defRPr sz="1600"/>
            </a:lvl5pPr>
            <a:lvl6pPr marL="2285763" indent="0" algn="ctr">
              <a:buNone/>
              <a:defRPr sz="1600"/>
            </a:lvl6pPr>
            <a:lvl7pPr marL="2742915" indent="0" algn="ctr">
              <a:buNone/>
              <a:defRPr sz="1600"/>
            </a:lvl7pPr>
            <a:lvl8pPr marL="3200068" indent="0" algn="ctr">
              <a:buNone/>
              <a:defRPr sz="1600"/>
            </a:lvl8pPr>
            <a:lvl9pPr marL="365722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AF3C01-1274-4985-8C3E-C8C915CF8FE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31538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09B22F-1C5D-4CFE-A464-9147B3DADCA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77426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lvl1pPr>
            <a:lvl2pPr marL="457153" indent="0">
              <a:buNone/>
              <a:defRPr sz="2000"/>
            </a:lvl2pPr>
            <a:lvl3pPr marL="914305" indent="0">
              <a:buNone/>
              <a:defRPr sz="1800"/>
            </a:lvl3pPr>
            <a:lvl4pPr marL="1371458" indent="0">
              <a:buNone/>
              <a:defRPr sz="1600"/>
            </a:lvl4pPr>
            <a:lvl5pPr marL="1828610" indent="0">
              <a:buNone/>
              <a:defRPr sz="1600"/>
            </a:lvl5pPr>
            <a:lvl6pPr marL="2285763" indent="0">
              <a:buNone/>
              <a:defRPr sz="1600"/>
            </a:lvl6pPr>
            <a:lvl7pPr marL="2742915" indent="0">
              <a:buNone/>
              <a:defRPr sz="1600"/>
            </a:lvl7pPr>
            <a:lvl8pPr marL="3200068" indent="0">
              <a:buNone/>
              <a:defRPr sz="1600"/>
            </a:lvl8pPr>
            <a:lvl9pPr marL="365722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9C0182-2904-47D3-8FBE-670547D0D1F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274454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B35A65-324D-4C33-B562-F3CA3951292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817592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E62C64-E729-4513-89BB-B28723380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245334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A1669E-1EB7-4A3E-96FA-DDCB718899A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4375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245176-CD05-48E2-B4DB-63E2E58C9DB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85809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53" indent="0">
              <a:buNone/>
              <a:defRPr sz="1400"/>
            </a:lvl2pPr>
            <a:lvl3pPr marL="914305" indent="0">
              <a:buNone/>
              <a:defRPr sz="1200"/>
            </a:lvl3pPr>
            <a:lvl4pPr marL="1371458" indent="0">
              <a:buNone/>
              <a:defRPr sz="1000"/>
            </a:lvl4pPr>
            <a:lvl5pPr marL="1828610" indent="0">
              <a:buNone/>
              <a:defRPr sz="1000"/>
            </a:lvl5pPr>
            <a:lvl6pPr marL="2285763" indent="0">
              <a:buNone/>
              <a:defRPr sz="1000"/>
            </a:lvl6pPr>
            <a:lvl7pPr marL="2742915" indent="0">
              <a:buNone/>
              <a:defRPr sz="1000"/>
            </a:lvl7pPr>
            <a:lvl8pPr marL="3200068" indent="0">
              <a:buNone/>
              <a:defRPr sz="1000"/>
            </a:lvl8pPr>
            <a:lvl9pPr marL="365722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110DD0-937F-4F13-A5DA-5E1BE85D0B8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58936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199"/>
            </a:lvl1pPr>
            <a:lvl2pPr marL="457153" indent="0">
              <a:buNone/>
              <a:defRPr sz="2799"/>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53" indent="0">
              <a:buNone/>
              <a:defRPr sz="1400"/>
            </a:lvl2pPr>
            <a:lvl3pPr marL="914305" indent="0">
              <a:buNone/>
              <a:defRPr sz="1200"/>
            </a:lvl3pPr>
            <a:lvl4pPr marL="1371458" indent="0">
              <a:buNone/>
              <a:defRPr sz="1000"/>
            </a:lvl4pPr>
            <a:lvl5pPr marL="1828610" indent="0">
              <a:buNone/>
              <a:defRPr sz="1000"/>
            </a:lvl5pPr>
            <a:lvl6pPr marL="2285763" indent="0">
              <a:buNone/>
              <a:defRPr sz="1000"/>
            </a:lvl6pPr>
            <a:lvl7pPr marL="2742915" indent="0">
              <a:buNone/>
              <a:defRPr sz="1000"/>
            </a:lvl7pPr>
            <a:lvl8pPr marL="3200068" indent="0">
              <a:buNone/>
              <a:defRPr sz="1000"/>
            </a:lvl8pPr>
            <a:lvl9pPr marL="365722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4729DB-F93A-4D71-A6C6-515F1A58F1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41533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70E30C-D580-4341-8BB6-A00ED767F85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85795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766673-EF32-4CD6-B25A-864A7BFF649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91052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2F65AD-7530-4574-9860-CAF4464D880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18920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89020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131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2759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85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488" indent="0">
              <a:buNone/>
              <a:defRPr sz="1200"/>
            </a:lvl2pPr>
            <a:lvl3pPr marL="912979" indent="0">
              <a:buNone/>
              <a:defRPr sz="1000"/>
            </a:lvl3pPr>
            <a:lvl4pPr marL="1369470" indent="0">
              <a:buNone/>
              <a:defRPr sz="900"/>
            </a:lvl4pPr>
            <a:lvl5pPr marL="1825958" indent="0">
              <a:buNone/>
              <a:defRPr sz="900"/>
            </a:lvl5pPr>
            <a:lvl6pPr marL="2282449" indent="0">
              <a:buNone/>
              <a:defRPr sz="900"/>
            </a:lvl6pPr>
            <a:lvl7pPr marL="2738938" indent="0">
              <a:buNone/>
              <a:defRPr sz="900"/>
            </a:lvl7pPr>
            <a:lvl8pPr marL="3195420" indent="0">
              <a:buNone/>
              <a:defRPr sz="900"/>
            </a:lvl8pPr>
            <a:lvl9pPr marL="36519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7042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453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88569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0408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55823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14160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88244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18080" cy="1134839"/>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356FAC24-3048-47D6-BF8E-ED68ACBAB061}" type="slidenum">
              <a:rPr lang="en-US"/>
              <a:pPr>
                <a:defRPr/>
              </a:pPr>
              <a:t>‹#›</a:t>
            </a:fld>
            <a:endParaRPr lang="en-US"/>
          </a:p>
        </p:txBody>
      </p:sp>
    </p:spTree>
    <p:extLst>
      <p:ext uri="{BB962C8B-B14F-4D97-AF65-F5344CB8AC3E}">
        <p14:creationId xmlns:p14="http://schemas.microsoft.com/office/powerpoint/2010/main" val="166887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88" indent="0">
              <a:buNone/>
              <a:defRPr sz="2800"/>
            </a:lvl2pPr>
            <a:lvl3pPr marL="912979" indent="0">
              <a:buNone/>
              <a:defRPr sz="2400"/>
            </a:lvl3pPr>
            <a:lvl4pPr marL="1369470" indent="0">
              <a:buNone/>
              <a:defRPr sz="2000"/>
            </a:lvl4pPr>
            <a:lvl5pPr marL="1825958" indent="0">
              <a:buNone/>
              <a:defRPr sz="2000"/>
            </a:lvl5pPr>
            <a:lvl6pPr marL="2282449" indent="0">
              <a:buNone/>
              <a:defRPr sz="2000"/>
            </a:lvl6pPr>
            <a:lvl7pPr marL="2738938" indent="0">
              <a:buNone/>
              <a:defRPr sz="2000"/>
            </a:lvl7pPr>
            <a:lvl8pPr marL="3195420" indent="0">
              <a:buNone/>
              <a:defRPr sz="2000"/>
            </a:lvl8pPr>
            <a:lvl9pPr marL="365191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88" indent="0">
              <a:buNone/>
              <a:defRPr sz="1200"/>
            </a:lvl2pPr>
            <a:lvl3pPr marL="912979" indent="0">
              <a:buNone/>
              <a:defRPr sz="1000"/>
            </a:lvl3pPr>
            <a:lvl4pPr marL="1369470" indent="0">
              <a:buNone/>
              <a:defRPr sz="900"/>
            </a:lvl4pPr>
            <a:lvl5pPr marL="1825958" indent="0">
              <a:buNone/>
              <a:defRPr sz="900"/>
            </a:lvl5pPr>
            <a:lvl6pPr marL="2282449" indent="0">
              <a:buNone/>
              <a:defRPr sz="900"/>
            </a:lvl6pPr>
            <a:lvl7pPr marL="2738938" indent="0">
              <a:buNone/>
              <a:defRPr sz="900"/>
            </a:lvl7pPr>
            <a:lvl8pPr marL="3195420" indent="0">
              <a:buNone/>
              <a:defRPr sz="900"/>
            </a:lvl8pPr>
            <a:lvl9pPr marL="36519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91" tIns="45648" rIns="91291" bIns="4564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291" tIns="45648" rIns="91291" bIns="456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5"/>
            <a:ext cx="2133600" cy="365125"/>
          </a:xfrm>
          <a:prstGeom prst="rect">
            <a:avLst/>
          </a:prstGeom>
        </p:spPr>
        <p:txBody>
          <a:bodyPr vert="horz" lIns="91291" tIns="45648" rIns="91291" bIns="45648" rtlCol="0" anchor="ctr"/>
          <a:lstStyle>
            <a:lvl1pPr algn="l">
              <a:defRPr sz="1200">
                <a:solidFill>
                  <a:schemeClr val="tx1">
                    <a:tint val="75000"/>
                  </a:schemeClr>
                </a:solidFill>
              </a:defRPr>
            </a:lvl1pPr>
          </a:lstStyle>
          <a:p>
            <a:fld id="{1D8BD707-D9CF-40AE-B4C6-C98DA3205C09}" type="datetimeFigureOut">
              <a:rPr lang="en-US" smtClean="0"/>
              <a:pPr/>
              <a:t>10/5/2019</a:t>
            </a:fld>
            <a:endParaRPr lang="en-US"/>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91" tIns="45648" rIns="91291" bIns="4564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291" tIns="45648" rIns="91291" bIns="45648"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979" rtl="0" eaLnBrk="1" latinLnBrk="0" hangingPunct="1">
        <a:spcBef>
          <a:spcPct val="0"/>
        </a:spcBef>
        <a:buNone/>
        <a:defRPr sz="4400" kern="1200">
          <a:solidFill>
            <a:schemeClr val="tx1"/>
          </a:solidFill>
          <a:latin typeface="+mj-lt"/>
          <a:ea typeface="+mj-ea"/>
          <a:cs typeface="+mj-cs"/>
        </a:defRPr>
      </a:lvl1pPr>
    </p:titleStyle>
    <p:bodyStyle>
      <a:lvl1pPr marL="342367" indent="-342367" algn="l" defTabSz="91297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796" indent="-285307" algn="l" defTabSz="91297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27" indent="-228245" algn="l" defTabSz="91297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712" indent="-228245" algn="l" defTabSz="91297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204" indent="-228245" algn="l" defTabSz="91297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692" indent="-228245" algn="l" defTabSz="9129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183" indent="-228245" algn="l" defTabSz="9129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673" indent="-228245" algn="l" defTabSz="9129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162" indent="-228245" algn="l" defTabSz="9129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79" rtl="0" eaLnBrk="1" latinLnBrk="0" hangingPunct="1">
        <a:defRPr sz="1800" kern="1200">
          <a:solidFill>
            <a:schemeClr val="tx1"/>
          </a:solidFill>
          <a:latin typeface="+mn-lt"/>
          <a:ea typeface="+mn-ea"/>
          <a:cs typeface="+mn-cs"/>
        </a:defRPr>
      </a:lvl1pPr>
      <a:lvl2pPr marL="456488" algn="l" defTabSz="912979" rtl="0" eaLnBrk="1" latinLnBrk="0" hangingPunct="1">
        <a:defRPr sz="1800" kern="1200">
          <a:solidFill>
            <a:schemeClr val="tx1"/>
          </a:solidFill>
          <a:latin typeface="+mn-lt"/>
          <a:ea typeface="+mn-ea"/>
          <a:cs typeface="+mn-cs"/>
        </a:defRPr>
      </a:lvl2pPr>
      <a:lvl3pPr marL="912979" algn="l" defTabSz="912979" rtl="0" eaLnBrk="1" latinLnBrk="0" hangingPunct="1">
        <a:defRPr sz="1800" kern="1200">
          <a:solidFill>
            <a:schemeClr val="tx1"/>
          </a:solidFill>
          <a:latin typeface="+mn-lt"/>
          <a:ea typeface="+mn-ea"/>
          <a:cs typeface="+mn-cs"/>
        </a:defRPr>
      </a:lvl3pPr>
      <a:lvl4pPr marL="1369470" algn="l" defTabSz="912979" rtl="0" eaLnBrk="1" latinLnBrk="0" hangingPunct="1">
        <a:defRPr sz="1800" kern="1200">
          <a:solidFill>
            <a:schemeClr val="tx1"/>
          </a:solidFill>
          <a:latin typeface="+mn-lt"/>
          <a:ea typeface="+mn-ea"/>
          <a:cs typeface="+mn-cs"/>
        </a:defRPr>
      </a:lvl4pPr>
      <a:lvl5pPr marL="1825958" algn="l" defTabSz="912979" rtl="0" eaLnBrk="1" latinLnBrk="0" hangingPunct="1">
        <a:defRPr sz="1800" kern="1200">
          <a:solidFill>
            <a:schemeClr val="tx1"/>
          </a:solidFill>
          <a:latin typeface="+mn-lt"/>
          <a:ea typeface="+mn-ea"/>
          <a:cs typeface="+mn-cs"/>
        </a:defRPr>
      </a:lvl5pPr>
      <a:lvl6pPr marL="2282449" algn="l" defTabSz="912979" rtl="0" eaLnBrk="1" latinLnBrk="0" hangingPunct="1">
        <a:defRPr sz="1800" kern="1200">
          <a:solidFill>
            <a:schemeClr val="tx1"/>
          </a:solidFill>
          <a:latin typeface="+mn-lt"/>
          <a:ea typeface="+mn-ea"/>
          <a:cs typeface="+mn-cs"/>
        </a:defRPr>
      </a:lvl6pPr>
      <a:lvl7pPr marL="2738938" algn="l" defTabSz="912979" rtl="0" eaLnBrk="1" latinLnBrk="0" hangingPunct="1">
        <a:defRPr sz="1800" kern="1200">
          <a:solidFill>
            <a:schemeClr val="tx1"/>
          </a:solidFill>
          <a:latin typeface="+mn-lt"/>
          <a:ea typeface="+mn-ea"/>
          <a:cs typeface="+mn-cs"/>
        </a:defRPr>
      </a:lvl7pPr>
      <a:lvl8pPr marL="3195420" algn="l" defTabSz="912979" rtl="0" eaLnBrk="1" latinLnBrk="0" hangingPunct="1">
        <a:defRPr sz="1800" kern="1200">
          <a:solidFill>
            <a:schemeClr val="tx1"/>
          </a:solidFill>
          <a:latin typeface="+mn-lt"/>
          <a:ea typeface="+mn-ea"/>
          <a:cs typeface="+mn-cs"/>
        </a:defRPr>
      </a:lvl8pPr>
      <a:lvl9pPr marL="3651916" algn="l" defTabSz="9129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15200" cy="1131959"/>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6481" y="1604329"/>
            <a:ext cx="8215200" cy="451343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endParaRPr lang="en-US"/>
          </a:p>
        </p:txBody>
      </p:sp>
      <p:sp>
        <p:nvSpPr>
          <p:cNvPr id="1028" name="Rectangle 4"/>
          <p:cNvSpPr>
            <a:spLocks noGrp="1" noChangeArrowheads="1"/>
          </p:cNvSpPr>
          <p:nvPr>
            <p:ph type="ftr"/>
          </p:nvPr>
        </p:nvSpPr>
        <p:spPr bwMode="auto">
          <a:xfrm>
            <a:off x="3127680" y="6247376"/>
            <a:ext cx="288576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endParaRPr lang="en-US"/>
          </a:p>
        </p:txBody>
      </p:sp>
      <p:sp>
        <p:nvSpPr>
          <p:cNvPr id="1029" name="Rectangle 5"/>
          <p:cNvSpPr>
            <a:spLocks noGrp="1" noChangeArrowheads="1"/>
          </p:cNvSpPr>
          <p:nvPr>
            <p:ph type="sldNum"/>
          </p:nvPr>
        </p:nvSpPr>
        <p:spPr bwMode="auto">
          <a:xfrm>
            <a:off x="655632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fld id="{F6EE59B2-719C-457C-96C3-DEF0683C83C3}" type="slidenum">
              <a:rPr lang="en-US"/>
              <a:pPr/>
              <a:t>‹#›</a:t>
            </a:fld>
            <a:endParaRPr lang="en-US"/>
          </a:p>
        </p:txBody>
      </p:sp>
    </p:spTree>
    <p:extLst>
      <p:ext uri="{BB962C8B-B14F-4D97-AF65-F5344CB8AC3E}">
        <p14:creationId xmlns:p14="http://schemas.microsoft.com/office/powerpoint/2010/main" val="3347827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mj-lt"/>
          <a:ea typeface="+mj-ea"/>
          <a:cs typeface="+mj-cs"/>
        </a:defRPr>
      </a:lvl1pPr>
      <a:lvl2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2pPr>
      <a:lvl3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3pPr>
      <a:lvl4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4pPr>
      <a:lvl5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5pPr>
      <a:lvl6pPr marL="414726"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6pPr>
      <a:lvl7pPr marL="829452"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7pPr>
      <a:lvl8pPr marL="1244178"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8pPr>
      <a:lvl9pPr marL="1658904"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9pPr>
    </p:titleStyle>
    <p:bodyStyle>
      <a:lvl1pPr marL="380166" indent="-285124" algn="l" defTabSz="414726" rtl="0" fontAlgn="base" hangingPunct="0">
        <a:lnSpc>
          <a:spcPct val="93000"/>
        </a:lnSpc>
        <a:spcBef>
          <a:spcPct val="0"/>
        </a:spcBef>
        <a:spcAft>
          <a:spcPts val="1293"/>
        </a:spcAft>
        <a:buClr>
          <a:srgbClr val="000000"/>
        </a:buClr>
        <a:buSzPct val="45000"/>
        <a:buFont typeface="Wingdings" pitchFamily="2" charset="2"/>
        <a:buChar char=""/>
        <a:defRPr sz="2903">
          <a:solidFill>
            <a:srgbClr val="000000"/>
          </a:solidFill>
          <a:latin typeface="+mn-lt"/>
          <a:ea typeface="+mn-ea"/>
          <a:cs typeface="+mn-cs"/>
        </a:defRPr>
      </a:lvl1pPr>
      <a:lvl2pPr marL="771851" indent="-256324" algn="l" defTabSz="414726" rtl="0" fontAlgn="base" hangingPunct="0">
        <a:lnSpc>
          <a:spcPct val="93000"/>
        </a:lnSpc>
        <a:spcBef>
          <a:spcPct val="0"/>
        </a:spcBef>
        <a:spcAft>
          <a:spcPts val="1032"/>
        </a:spcAft>
        <a:buClr>
          <a:srgbClr val="000000"/>
        </a:buClr>
        <a:buSzPct val="75000"/>
        <a:buFont typeface="Symbol" pitchFamily="18" charset="2"/>
        <a:buChar char=""/>
        <a:defRPr sz="2540">
          <a:solidFill>
            <a:srgbClr val="000000"/>
          </a:solidFill>
          <a:latin typeface="+mn-lt"/>
        </a:defRPr>
      </a:lvl2pPr>
      <a:lvl3pPr marL="1163537" indent="-192963" algn="l" defTabSz="414726" rtl="0" fontAlgn="base" hangingPunct="0">
        <a:lnSpc>
          <a:spcPct val="93000"/>
        </a:lnSpc>
        <a:spcBef>
          <a:spcPct val="0"/>
        </a:spcBef>
        <a:spcAft>
          <a:spcPts val="771"/>
        </a:spcAft>
        <a:buClr>
          <a:srgbClr val="000000"/>
        </a:buClr>
        <a:buSzPct val="45000"/>
        <a:buFont typeface="Wingdings" pitchFamily="2" charset="2"/>
        <a:buChar char=""/>
        <a:defRPr sz="2177">
          <a:solidFill>
            <a:srgbClr val="000000"/>
          </a:solidFill>
          <a:latin typeface="+mn-lt"/>
        </a:defRPr>
      </a:lvl3pPr>
      <a:lvl4pPr marL="1555223" indent="-184323" algn="l" defTabSz="414726" rtl="0" fontAlgn="base" hangingPunct="0">
        <a:lnSpc>
          <a:spcPct val="93000"/>
        </a:lnSpc>
        <a:spcBef>
          <a:spcPct val="0"/>
        </a:spcBef>
        <a:spcAft>
          <a:spcPts val="522"/>
        </a:spcAft>
        <a:buClr>
          <a:srgbClr val="000000"/>
        </a:buClr>
        <a:buSzPct val="75000"/>
        <a:buFont typeface="Symbol" pitchFamily="18" charset="2"/>
        <a:buChar char=""/>
        <a:defRPr sz="1814">
          <a:solidFill>
            <a:srgbClr val="000000"/>
          </a:solidFill>
          <a:latin typeface="+mn-lt"/>
        </a:defRPr>
      </a:lvl4pPr>
      <a:lvl5pPr marL="1946909"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5pPr>
      <a:lvl6pPr marL="2361635"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6pPr>
      <a:lvl7pPr marL="2776361"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7pPr>
      <a:lvl8pPr marL="3191087"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8pPr>
      <a:lvl9pPr marL="3605813"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15200" cy="1131959"/>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6481" y="1604329"/>
            <a:ext cx="8215200" cy="451343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endParaRPr lang="en-US"/>
          </a:p>
        </p:txBody>
      </p:sp>
      <p:sp>
        <p:nvSpPr>
          <p:cNvPr id="1028" name="Rectangle 4"/>
          <p:cNvSpPr>
            <a:spLocks noGrp="1" noChangeArrowheads="1"/>
          </p:cNvSpPr>
          <p:nvPr>
            <p:ph type="ftr"/>
          </p:nvPr>
        </p:nvSpPr>
        <p:spPr bwMode="auto">
          <a:xfrm>
            <a:off x="3127680" y="6247376"/>
            <a:ext cx="288576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endParaRPr lang="en-US"/>
          </a:p>
        </p:txBody>
      </p:sp>
      <p:sp>
        <p:nvSpPr>
          <p:cNvPr id="1029" name="Rectangle 5"/>
          <p:cNvSpPr>
            <a:spLocks noGrp="1" noChangeArrowheads="1"/>
          </p:cNvSpPr>
          <p:nvPr>
            <p:ph type="sldNum"/>
          </p:nvPr>
        </p:nvSpPr>
        <p:spPr bwMode="auto">
          <a:xfrm>
            <a:off x="655632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fld id="{F6EE59B2-719C-457C-96C3-DEF0683C83C3}" type="slidenum">
              <a:rPr lang="en-US" smtClean="0"/>
              <a:pPr defTabSz="414726" fontAlgn="base" hangingPunct="0">
                <a:lnSpc>
                  <a:spcPct val="93000"/>
                </a:lnSpc>
                <a:spcBef>
                  <a:spcPct val="0"/>
                </a:spcBef>
                <a:spcAft>
                  <a:spcPct val="0"/>
                </a:spcAft>
                <a:buClr>
                  <a:srgbClr val="000000"/>
                </a:buClr>
                <a:buSzPct val="45000"/>
              </a:pPr>
              <a:t>‹#›</a:t>
            </a:fld>
            <a:endParaRPr lang="en-US"/>
          </a:p>
        </p:txBody>
      </p:sp>
    </p:spTree>
    <p:extLst>
      <p:ext uri="{BB962C8B-B14F-4D97-AF65-F5344CB8AC3E}">
        <p14:creationId xmlns:p14="http://schemas.microsoft.com/office/powerpoint/2010/main" val="13610523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mj-lt"/>
          <a:ea typeface="+mj-ea"/>
          <a:cs typeface="+mj-cs"/>
        </a:defRPr>
      </a:lvl1pPr>
      <a:lvl2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2pPr>
      <a:lvl3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3pPr>
      <a:lvl4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4pPr>
      <a:lvl5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5pPr>
      <a:lvl6pPr marL="414726"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6pPr>
      <a:lvl7pPr marL="829452"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7pPr>
      <a:lvl8pPr marL="1244178"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8pPr>
      <a:lvl9pPr marL="1658904"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9pPr>
    </p:titleStyle>
    <p:bodyStyle>
      <a:lvl1pPr marL="380166" indent="-285124" algn="l" defTabSz="414726" rtl="0" fontAlgn="base" hangingPunct="0">
        <a:lnSpc>
          <a:spcPct val="93000"/>
        </a:lnSpc>
        <a:spcBef>
          <a:spcPct val="0"/>
        </a:spcBef>
        <a:spcAft>
          <a:spcPts val="1293"/>
        </a:spcAft>
        <a:buClr>
          <a:srgbClr val="000000"/>
        </a:buClr>
        <a:buSzPct val="45000"/>
        <a:buFont typeface="Wingdings" pitchFamily="2" charset="2"/>
        <a:buChar char=""/>
        <a:defRPr sz="2903">
          <a:solidFill>
            <a:srgbClr val="000000"/>
          </a:solidFill>
          <a:latin typeface="+mn-lt"/>
          <a:ea typeface="+mn-ea"/>
          <a:cs typeface="+mn-cs"/>
        </a:defRPr>
      </a:lvl1pPr>
      <a:lvl2pPr marL="771851" indent="-256324" algn="l" defTabSz="414726" rtl="0" fontAlgn="base" hangingPunct="0">
        <a:lnSpc>
          <a:spcPct val="93000"/>
        </a:lnSpc>
        <a:spcBef>
          <a:spcPct val="0"/>
        </a:spcBef>
        <a:spcAft>
          <a:spcPts val="1032"/>
        </a:spcAft>
        <a:buClr>
          <a:srgbClr val="000000"/>
        </a:buClr>
        <a:buSzPct val="75000"/>
        <a:buFont typeface="Symbol" pitchFamily="18" charset="2"/>
        <a:buChar char=""/>
        <a:defRPr sz="2540">
          <a:solidFill>
            <a:srgbClr val="000000"/>
          </a:solidFill>
          <a:latin typeface="+mn-lt"/>
        </a:defRPr>
      </a:lvl2pPr>
      <a:lvl3pPr marL="1163537" indent="-192963" algn="l" defTabSz="414726" rtl="0" fontAlgn="base" hangingPunct="0">
        <a:lnSpc>
          <a:spcPct val="93000"/>
        </a:lnSpc>
        <a:spcBef>
          <a:spcPct val="0"/>
        </a:spcBef>
        <a:spcAft>
          <a:spcPts val="771"/>
        </a:spcAft>
        <a:buClr>
          <a:srgbClr val="000000"/>
        </a:buClr>
        <a:buSzPct val="45000"/>
        <a:buFont typeface="Wingdings" pitchFamily="2" charset="2"/>
        <a:buChar char=""/>
        <a:defRPr sz="2177">
          <a:solidFill>
            <a:srgbClr val="000000"/>
          </a:solidFill>
          <a:latin typeface="+mn-lt"/>
        </a:defRPr>
      </a:lvl3pPr>
      <a:lvl4pPr marL="1555223" indent="-184323" algn="l" defTabSz="414726" rtl="0" fontAlgn="base" hangingPunct="0">
        <a:lnSpc>
          <a:spcPct val="93000"/>
        </a:lnSpc>
        <a:spcBef>
          <a:spcPct val="0"/>
        </a:spcBef>
        <a:spcAft>
          <a:spcPts val="522"/>
        </a:spcAft>
        <a:buClr>
          <a:srgbClr val="000000"/>
        </a:buClr>
        <a:buSzPct val="75000"/>
        <a:buFont typeface="Symbol" pitchFamily="18" charset="2"/>
        <a:buChar char=""/>
        <a:defRPr sz="1814">
          <a:solidFill>
            <a:srgbClr val="000000"/>
          </a:solidFill>
          <a:latin typeface="+mn-lt"/>
        </a:defRPr>
      </a:lvl4pPr>
      <a:lvl5pPr marL="1946909"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5pPr>
      <a:lvl6pPr marL="2361635"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6pPr>
      <a:lvl7pPr marL="2776361"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7pPr>
      <a:lvl8pPr marL="3191087"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8pPr>
      <a:lvl9pPr marL="3605813"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15200" cy="1131959"/>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6481" y="1604329"/>
            <a:ext cx="8215200" cy="451343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endParaRPr lang="en-US"/>
          </a:p>
        </p:txBody>
      </p:sp>
      <p:sp>
        <p:nvSpPr>
          <p:cNvPr id="1028" name="Rectangle 4"/>
          <p:cNvSpPr>
            <a:spLocks noGrp="1" noChangeArrowheads="1"/>
          </p:cNvSpPr>
          <p:nvPr>
            <p:ph type="ftr"/>
          </p:nvPr>
        </p:nvSpPr>
        <p:spPr bwMode="auto">
          <a:xfrm>
            <a:off x="3127680" y="6247376"/>
            <a:ext cx="288576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endParaRPr lang="en-US"/>
          </a:p>
        </p:txBody>
      </p:sp>
      <p:sp>
        <p:nvSpPr>
          <p:cNvPr id="1029" name="Rectangle 5"/>
          <p:cNvSpPr>
            <a:spLocks noGrp="1" noChangeArrowheads="1"/>
          </p:cNvSpPr>
          <p:nvPr>
            <p:ph type="sldNum"/>
          </p:nvPr>
        </p:nvSpPr>
        <p:spPr bwMode="auto">
          <a:xfrm>
            <a:off x="655632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fld id="{F6EE59B2-719C-457C-96C3-DEF0683C83C3}" type="slidenum">
              <a:rPr lang="en-US" smtClean="0"/>
              <a:pPr defTabSz="414726" fontAlgn="base" hangingPunct="0">
                <a:lnSpc>
                  <a:spcPct val="93000"/>
                </a:lnSpc>
                <a:spcBef>
                  <a:spcPct val="0"/>
                </a:spcBef>
                <a:spcAft>
                  <a:spcPct val="0"/>
                </a:spcAft>
                <a:buClr>
                  <a:srgbClr val="000000"/>
                </a:buClr>
                <a:buSzPct val="45000"/>
              </a:pPr>
              <a:t>‹#›</a:t>
            </a:fld>
            <a:endParaRPr lang="en-US"/>
          </a:p>
        </p:txBody>
      </p:sp>
    </p:spTree>
    <p:extLst>
      <p:ext uri="{BB962C8B-B14F-4D97-AF65-F5344CB8AC3E}">
        <p14:creationId xmlns:p14="http://schemas.microsoft.com/office/powerpoint/2010/main" val="25100982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mj-lt"/>
          <a:ea typeface="+mj-ea"/>
          <a:cs typeface="+mj-cs"/>
        </a:defRPr>
      </a:lvl1pPr>
      <a:lvl2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2pPr>
      <a:lvl3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3pPr>
      <a:lvl4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4pPr>
      <a:lvl5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5pPr>
      <a:lvl6pPr marL="414726"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6pPr>
      <a:lvl7pPr marL="829452"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7pPr>
      <a:lvl8pPr marL="1244178"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8pPr>
      <a:lvl9pPr marL="1658904"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9pPr>
    </p:titleStyle>
    <p:bodyStyle>
      <a:lvl1pPr marL="380166" indent="-285124" algn="l" defTabSz="414726" rtl="0" fontAlgn="base" hangingPunct="0">
        <a:lnSpc>
          <a:spcPct val="93000"/>
        </a:lnSpc>
        <a:spcBef>
          <a:spcPct val="0"/>
        </a:spcBef>
        <a:spcAft>
          <a:spcPts val="1293"/>
        </a:spcAft>
        <a:buClr>
          <a:srgbClr val="000000"/>
        </a:buClr>
        <a:buSzPct val="45000"/>
        <a:buFont typeface="Wingdings" pitchFamily="2" charset="2"/>
        <a:buChar char=""/>
        <a:defRPr sz="2903">
          <a:solidFill>
            <a:srgbClr val="000000"/>
          </a:solidFill>
          <a:latin typeface="+mn-lt"/>
          <a:ea typeface="+mn-ea"/>
          <a:cs typeface="+mn-cs"/>
        </a:defRPr>
      </a:lvl1pPr>
      <a:lvl2pPr marL="771851" indent="-256324" algn="l" defTabSz="414726" rtl="0" fontAlgn="base" hangingPunct="0">
        <a:lnSpc>
          <a:spcPct val="93000"/>
        </a:lnSpc>
        <a:spcBef>
          <a:spcPct val="0"/>
        </a:spcBef>
        <a:spcAft>
          <a:spcPts val="1032"/>
        </a:spcAft>
        <a:buClr>
          <a:srgbClr val="000000"/>
        </a:buClr>
        <a:buSzPct val="75000"/>
        <a:buFont typeface="Symbol" pitchFamily="18" charset="2"/>
        <a:buChar char=""/>
        <a:defRPr sz="2540">
          <a:solidFill>
            <a:srgbClr val="000000"/>
          </a:solidFill>
          <a:latin typeface="+mn-lt"/>
        </a:defRPr>
      </a:lvl2pPr>
      <a:lvl3pPr marL="1163537" indent="-192963" algn="l" defTabSz="414726" rtl="0" fontAlgn="base" hangingPunct="0">
        <a:lnSpc>
          <a:spcPct val="93000"/>
        </a:lnSpc>
        <a:spcBef>
          <a:spcPct val="0"/>
        </a:spcBef>
        <a:spcAft>
          <a:spcPts val="771"/>
        </a:spcAft>
        <a:buClr>
          <a:srgbClr val="000000"/>
        </a:buClr>
        <a:buSzPct val="45000"/>
        <a:buFont typeface="Wingdings" pitchFamily="2" charset="2"/>
        <a:buChar char=""/>
        <a:defRPr sz="2177">
          <a:solidFill>
            <a:srgbClr val="000000"/>
          </a:solidFill>
          <a:latin typeface="+mn-lt"/>
        </a:defRPr>
      </a:lvl3pPr>
      <a:lvl4pPr marL="1555223" indent="-184323" algn="l" defTabSz="414726" rtl="0" fontAlgn="base" hangingPunct="0">
        <a:lnSpc>
          <a:spcPct val="93000"/>
        </a:lnSpc>
        <a:spcBef>
          <a:spcPct val="0"/>
        </a:spcBef>
        <a:spcAft>
          <a:spcPts val="522"/>
        </a:spcAft>
        <a:buClr>
          <a:srgbClr val="000000"/>
        </a:buClr>
        <a:buSzPct val="75000"/>
        <a:buFont typeface="Symbol" pitchFamily="18" charset="2"/>
        <a:buChar char=""/>
        <a:defRPr sz="1814">
          <a:solidFill>
            <a:srgbClr val="000000"/>
          </a:solidFill>
          <a:latin typeface="+mn-lt"/>
        </a:defRPr>
      </a:lvl4pPr>
      <a:lvl5pPr marL="1946909"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5pPr>
      <a:lvl6pPr marL="2361635"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6pPr>
      <a:lvl7pPr marL="2776361"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7pPr>
      <a:lvl8pPr marL="3191087"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8pPr>
      <a:lvl9pPr marL="3605813"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15200" cy="1131959"/>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6481" y="1604329"/>
            <a:ext cx="8215200" cy="451343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endParaRPr lang="en-US"/>
          </a:p>
        </p:txBody>
      </p:sp>
      <p:sp>
        <p:nvSpPr>
          <p:cNvPr id="1028" name="Rectangle 4"/>
          <p:cNvSpPr>
            <a:spLocks noGrp="1" noChangeArrowheads="1"/>
          </p:cNvSpPr>
          <p:nvPr>
            <p:ph type="ftr"/>
          </p:nvPr>
        </p:nvSpPr>
        <p:spPr bwMode="auto">
          <a:xfrm>
            <a:off x="3127680" y="6247376"/>
            <a:ext cx="288576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endParaRPr lang="en-US"/>
          </a:p>
        </p:txBody>
      </p:sp>
      <p:sp>
        <p:nvSpPr>
          <p:cNvPr id="1029" name="Rectangle 5"/>
          <p:cNvSpPr>
            <a:spLocks noGrp="1" noChangeArrowheads="1"/>
          </p:cNvSpPr>
          <p:nvPr>
            <p:ph type="sldNum"/>
          </p:nvPr>
        </p:nvSpPr>
        <p:spPr bwMode="auto">
          <a:xfrm>
            <a:off x="6556321" y="6247376"/>
            <a:ext cx="2116800" cy="45940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270">
                <a:solidFill>
                  <a:srgbClr val="000000"/>
                </a:solidFill>
                <a:latin typeface="Times New Roman" pitchFamily="18" charset="0"/>
              </a:defRPr>
            </a:lvl1pPr>
          </a:lstStyle>
          <a:p>
            <a:pPr defTabSz="414726" fontAlgn="base" hangingPunct="0">
              <a:lnSpc>
                <a:spcPct val="93000"/>
              </a:lnSpc>
              <a:spcBef>
                <a:spcPct val="0"/>
              </a:spcBef>
              <a:spcAft>
                <a:spcPct val="0"/>
              </a:spcAft>
              <a:buClr>
                <a:srgbClr val="000000"/>
              </a:buClr>
              <a:buSzPct val="45000"/>
            </a:pPr>
            <a:fld id="{F6EE59B2-719C-457C-96C3-DEF0683C83C3}" type="slidenum">
              <a:rPr lang="en-US" smtClean="0"/>
              <a:pPr defTabSz="414726" fontAlgn="base" hangingPunct="0">
                <a:lnSpc>
                  <a:spcPct val="93000"/>
                </a:lnSpc>
                <a:spcBef>
                  <a:spcPct val="0"/>
                </a:spcBef>
                <a:spcAft>
                  <a:spcPct val="0"/>
                </a:spcAft>
                <a:buClr>
                  <a:srgbClr val="000000"/>
                </a:buClr>
                <a:buSzPct val="45000"/>
              </a:pPr>
              <a:t>‹#›</a:t>
            </a:fld>
            <a:endParaRPr lang="en-US"/>
          </a:p>
        </p:txBody>
      </p:sp>
    </p:spTree>
    <p:extLst>
      <p:ext uri="{BB962C8B-B14F-4D97-AF65-F5344CB8AC3E}">
        <p14:creationId xmlns:p14="http://schemas.microsoft.com/office/powerpoint/2010/main" val="27818675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mj-lt"/>
          <a:ea typeface="+mj-ea"/>
          <a:cs typeface="+mj-cs"/>
        </a:defRPr>
      </a:lvl1pPr>
      <a:lvl2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2pPr>
      <a:lvl3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3pPr>
      <a:lvl4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4pPr>
      <a:lvl5pPr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5pPr>
      <a:lvl6pPr marL="414726"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6pPr>
      <a:lvl7pPr marL="829452"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7pPr>
      <a:lvl8pPr marL="1244178"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8pPr>
      <a:lvl9pPr marL="1658904" algn="ctr" defTabSz="414726" rtl="0" fontAlgn="base" hangingPunct="0">
        <a:lnSpc>
          <a:spcPct val="93000"/>
        </a:lnSpc>
        <a:spcBef>
          <a:spcPct val="0"/>
        </a:spcBef>
        <a:spcAft>
          <a:spcPct val="0"/>
        </a:spcAft>
        <a:buClr>
          <a:srgbClr val="000000"/>
        </a:buClr>
        <a:buSzPct val="45000"/>
        <a:buFont typeface="Wingdings" pitchFamily="2" charset="2"/>
        <a:defRPr sz="3991">
          <a:solidFill>
            <a:srgbClr val="000000"/>
          </a:solidFill>
          <a:latin typeface="Arial" charset="0"/>
        </a:defRPr>
      </a:lvl9pPr>
    </p:titleStyle>
    <p:bodyStyle>
      <a:lvl1pPr marL="380166" indent="-285124" algn="l" defTabSz="414726" rtl="0" fontAlgn="base" hangingPunct="0">
        <a:lnSpc>
          <a:spcPct val="93000"/>
        </a:lnSpc>
        <a:spcBef>
          <a:spcPct val="0"/>
        </a:spcBef>
        <a:spcAft>
          <a:spcPts val="1293"/>
        </a:spcAft>
        <a:buClr>
          <a:srgbClr val="000000"/>
        </a:buClr>
        <a:buSzPct val="45000"/>
        <a:buFont typeface="Wingdings" pitchFamily="2" charset="2"/>
        <a:buChar char=""/>
        <a:defRPr sz="2903">
          <a:solidFill>
            <a:srgbClr val="000000"/>
          </a:solidFill>
          <a:latin typeface="+mn-lt"/>
          <a:ea typeface="+mn-ea"/>
          <a:cs typeface="+mn-cs"/>
        </a:defRPr>
      </a:lvl1pPr>
      <a:lvl2pPr marL="771851" indent="-256324" algn="l" defTabSz="414726" rtl="0" fontAlgn="base" hangingPunct="0">
        <a:lnSpc>
          <a:spcPct val="93000"/>
        </a:lnSpc>
        <a:spcBef>
          <a:spcPct val="0"/>
        </a:spcBef>
        <a:spcAft>
          <a:spcPts val="1032"/>
        </a:spcAft>
        <a:buClr>
          <a:srgbClr val="000000"/>
        </a:buClr>
        <a:buSzPct val="75000"/>
        <a:buFont typeface="Symbol" pitchFamily="18" charset="2"/>
        <a:buChar char=""/>
        <a:defRPr sz="2540">
          <a:solidFill>
            <a:srgbClr val="000000"/>
          </a:solidFill>
          <a:latin typeface="+mn-lt"/>
        </a:defRPr>
      </a:lvl2pPr>
      <a:lvl3pPr marL="1163537" indent="-192963" algn="l" defTabSz="414726" rtl="0" fontAlgn="base" hangingPunct="0">
        <a:lnSpc>
          <a:spcPct val="93000"/>
        </a:lnSpc>
        <a:spcBef>
          <a:spcPct val="0"/>
        </a:spcBef>
        <a:spcAft>
          <a:spcPts val="771"/>
        </a:spcAft>
        <a:buClr>
          <a:srgbClr val="000000"/>
        </a:buClr>
        <a:buSzPct val="45000"/>
        <a:buFont typeface="Wingdings" pitchFamily="2" charset="2"/>
        <a:buChar char=""/>
        <a:defRPr sz="2177">
          <a:solidFill>
            <a:srgbClr val="000000"/>
          </a:solidFill>
          <a:latin typeface="+mn-lt"/>
        </a:defRPr>
      </a:lvl3pPr>
      <a:lvl4pPr marL="1555223" indent="-184323" algn="l" defTabSz="414726" rtl="0" fontAlgn="base" hangingPunct="0">
        <a:lnSpc>
          <a:spcPct val="93000"/>
        </a:lnSpc>
        <a:spcBef>
          <a:spcPct val="0"/>
        </a:spcBef>
        <a:spcAft>
          <a:spcPts val="522"/>
        </a:spcAft>
        <a:buClr>
          <a:srgbClr val="000000"/>
        </a:buClr>
        <a:buSzPct val="75000"/>
        <a:buFont typeface="Symbol" pitchFamily="18" charset="2"/>
        <a:buChar char=""/>
        <a:defRPr sz="1814">
          <a:solidFill>
            <a:srgbClr val="000000"/>
          </a:solidFill>
          <a:latin typeface="+mn-lt"/>
        </a:defRPr>
      </a:lvl4pPr>
      <a:lvl5pPr marL="1946909"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5pPr>
      <a:lvl6pPr marL="2361635"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6pPr>
      <a:lvl7pPr marL="2776361"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7pPr>
      <a:lvl8pPr marL="3191087"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8pPr>
      <a:lvl9pPr marL="3605813" indent="-18576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defTabSz="414726" fontAlgn="base">
              <a:lnSpc>
                <a:spcPct val="93000"/>
              </a:lnSpc>
              <a:spcBef>
                <a:spcPct val="0"/>
              </a:spcBef>
              <a:spcAft>
                <a:spcPct val="0"/>
              </a:spcAft>
              <a:buClr>
                <a:srgbClr val="000000"/>
              </a:buClr>
              <a:buSzPct val="45000"/>
              <a:defRPr/>
            </a:pPr>
            <a:endParaRPr lang="en-US" altLang="en-US">
              <a:solidFill>
                <a:srgbClr val="FFFFFF"/>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defTabSz="414726" fontAlgn="base">
              <a:lnSpc>
                <a:spcPct val="93000"/>
              </a:lnSpc>
              <a:spcBef>
                <a:spcPct val="0"/>
              </a:spcBef>
              <a:spcAft>
                <a:spcPct val="0"/>
              </a:spcAft>
              <a:buClr>
                <a:srgbClr val="000000"/>
              </a:buClr>
              <a:buSzPct val="45000"/>
              <a:defRPr/>
            </a:pPr>
            <a:endParaRPr lang="en-US" alt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defTabSz="414726" fontAlgn="base">
              <a:lnSpc>
                <a:spcPct val="93000"/>
              </a:lnSpc>
              <a:spcBef>
                <a:spcPct val="0"/>
              </a:spcBef>
              <a:spcAft>
                <a:spcPct val="0"/>
              </a:spcAft>
              <a:buClr>
                <a:srgbClr val="000000"/>
              </a:buClr>
              <a:buSzPct val="45000"/>
              <a:defRPr/>
            </a:pPr>
            <a:fld id="{92454CEE-195D-4FDC-A1A9-842346FDCB04}" type="slidenum">
              <a:rPr lang="en-US" altLang="en-US" smtClean="0">
                <a:solidFill>
                  <a:srgbClr val="FFFFFF"/>
                </a:solidFill>
                <a:latin typeface="Arial" charset="0"/>
              </a:rPr>
              <a:pPr defTabSz="414726" fontAlgn="base">
                <a:lnSpc>
                  <a:spcPct val="93000"/>
                </a:lnSpc>
                <a:spcBef>
                  <a:spcPct val="0"/>
                </a:spcBef>
                <a:spcAft>
                  <a:spcPct val="0"/>
                </a:spcAft>
                <a:buClr>
                  <a:srgbClr val="000000"/>
                </a:buClr>
                <a:buSzPct val="45000"/>
                <a:defRPr/>
              </a:pPr>
              <a:t>‹#›</a:t>
            </a:fld>
            <a:endParaRPr lang="en-US" altLang="en-US">
              <a:solidFill>
                <a:srgbClr val="FFFFFF"/>
              </a:solidFill>
              <a:latin typeface="Arial" charset="0"/>
            </a:endParaRPr>
          </a:p>
        </p:txBody>
      </p:sp>
    </p:spTree>
    <p:extLst>
      <p:ext uri="{BB962C8B-B14F-4D97-AF65-F5344CB8AC3E}">
        <p14:creationId xmlns:p14="http://schemas.microsoft.com/office/powerpoint/2010/main" val="40223596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399" kern="1200">
          <a:solidFill>
            <a:schemeClr val="tx2"/>
          </a:solidFill>
          <a:latin typeface="+mj-lt"/>
          <a:ea typeface="+mj-ea"/>
          <a:cs typeface="+mj-cs"/>
        </a:defRPr>
      </a:lvl1pPr>
      <a:lvl2pPr algn="ctr" rtl="0" eaLnBrk="0" fontAlgn="base" hangingPunct="0">
        <a:spcBef>
          <a:spcPct val="0"/>
        </a:spcBef>
        <a:spcAft>
          <a:spcPct val="0"/>
        </a:spcAft>
        <a:defRPr sz="4399">
          <a:solidFill>
            <a:schemeClr val="tx2"/>
          </a:solidFill>
          <a:latin typeface="Times New Roman" panose="02020603050405020304" pitchFamily="18" charset="0"/>
        </a:defRPr>
      </a:lvl2pPr>
      <a:lvl3pPr algn="ctr" rtl="0" eaLnBrk="0" fontAlgn="base" hangingPunct="0">
        <a:spcBef>
          <a:spcPct val="0"/>
        </a:spcBef>
        <a:spcAft>
          <a:spcPct val="0"/>
        </a:spcAft>
        <a:defRPr sz="4399">
          <a:solidFill>
            <a:schemeClr val="tx2"/>
          </a:solidFill>
          <a:latin typeface="Times New Roman" panose="02020603050405020304" pitchFamily="18" charset="0"/>
        </a:defRPr>
      </a:lvl3pPr>
      <a:lvl4pPr algn="ctr" rtl="0" eaLnBrk="0" fontAlgn="base" hangingPunct="0">
        <a:spcBef>
          <a:spcPct val="0"/>
        </a:spcBef>
        <a:spcAft>
          <a:spcPct val="0"/>
        </a:spcAft>
        <a:defRPr sz="4399">
          <a:solidFill>
            <a:schemeClr val="tx2"/>
          </a:solidFill>
          <a:latin typeface="Times New Roman" panose="02020603050405020304" pitchFamily="18" charset="0"/>
        </a:defRPr>
      </a:lvl4pPr>
      <a:lvl5pPr algn="ctr" rtl="0" eaLnBrk="0" fontAlgn="base" hangingPunct="0">
        <a:spcBef>
          <a:spcPct val="0"/>
        </a:spcBef>
        <a:spcAft>
          <a:spcPct val="0"/>
        </a:spcAft>
        <a:defRPr sz="4399">
          <a:solidFill>
            <a:schemeClr val="tx2"/>
          </a:solidFill>
          <a:latin typeface="Times New Roman" panose="02020603050405020304" pitchFamily="18" charset="0"/>
        </a:defRPr>
      </a:lvl5pPr>
      <a:lvl6pPr marL="457153" algn="ctr" rtl="0" fontAlgn="base">
        <a:spcBef>
          <a:spcPct val="0"/>
        </a:spcBef>
        <a:spcAft>
          <a:spcPct val="0"/>
        </a:spcAft>
        <a:defRPr sz="4399">
          <a:solidFill>
            <a:schemeClr val="tx2"/>
          </a:solidFill>
          <a:latin typeface="Times New Roman" panose="02020603050405020304" pitchFamily="18" charset="0"/>
        </a:defRPr>
      </a:lvl6pPr>
      <a:lvl7pPr marL="914305" algn="ctr" rtl="0" fontAlgn="base">
        <a:spcBef>
          <a:spcPct val="0"/>
        </a:spcBef>
        <a:spcAft>
          <a:spcPct val="0"/>
        </a:spcAft>
        <a:defRPr sz="4399">
          <a:solidFill>
            <a:schemeClr val="tx2"/>
          </a:solidFill>
          <a:latin typeface="Times New Roman" panose="02020603050405020304" pitchFamily="18" charset="0"/>
        </a:defRPr>
      </a:lvl7pPr>
      <a:lvl8pPr marL="1371458" algn="ctr" rtl="0" fontAlgn="base">
        <a:spcBef>
          <a:spcPct val="0"/>
        </a:spcBef>
        <a:spcAft>
          <a:spcPct val="0"/>
        </a:spcAft>
        <a:defRPr sz="4399">
          <a:solidFill>
            <a:schemeClr val="tx2"/>
          </a:solidFill>
          <a:latin typeface="Times New Roman" panose="02020603050405020304" pitchFamily="18" charset="0"/>
        </a:defRPr>
      </a:lvl8pPr>
      <a:lvl9pPr marL="1828610" algn="ctr" rtl="0" fontAlgn="base">
        <a:spcBef>
          <a:spcPct val="0"/>
        </a:spcBef>
        <a:spcAft>
          <a:spcPct val="0"/>
        </a:spcAft>
        <a:defRPr sz="4399">
          <a:solidFill>
            <a:schemeClr val="tx2"/>
          </a:solidFill>
          <a:latin typeface="Times New Roman" panose="02020603050405020304" pitchFamily="18" charset="0"/>
        </a:defRPr>
      </a:lvl9pPr>
    </p:titleStyle>
    <p:bodyStyle>
      <a:lvl1pPr marL="342865" indent="-342865" algn="l" rtl="0" eaLnBrk="0" fontAlgn="base" hangingPunct="0">
        <a:spcBef>
          <a:spcPct val="20000"/>
        </a:spcBef>
        <a:spcAft>
          <a:spcPct val="0"/>
        </a:spcAft>
        <a:buChar char="•"/>
        <a:defRPr sz="3199" kern="12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799" kern="1200">
          <a:solidFill>
            <a:schemeClr val="tx1"/>
          </a:solidFill>
          <a:latin typeface="+mn-lt"/>
          <a:ea typeface="+mn-ea"/>
          <a:cs typeface="+mn-cs"/>
        </a:defRPr>
      </a:lvl2pPr>
      <a:lvl3pPr marL="1142882" indent="-228577" algn="l" rtl="0" eaLnBrk="0" fontAlgn="base" hangingPunct="0">
        <a:spcBef>
          <a:spcPct val="20000"/>
        </a:spcBef>
        <a:spcAft>
          <a:spcPct val="0"/>
        </a:spcAft>
        <a:buChar char="•"/>
        <a:defRPr sz="2400" kern="1200">
          <a:solidFill>
            <a:schemeClr val="tx1"/>
          </a:solidFill>
          <a:latin typeface="+mn-lt"/>
          <a:ea typeface="+mn-ea"/>
          <a:cs typeface="+mn-cs"/>
        </a:defRPr>
      </a:lvl3pPr>
      <a:lvl4pPr marL="1600034" indent="-228577" algn="l" rtl="0" eaLnBrk="0" fontAlgn="base" hangingPunct="0">
        <a:spcBef>
          <a:spcPct val="20000"/>
        </a:spcBef>
        <a:spcAft>
          <a:spcPct val="0"/>
        </a:spcAft>
        <a:buChar char="–"/>
        <a:defRPr sz="2000" kern="1200">
          <a:solidFill>
            <a:schemeClr val="tx1"/>
          </a:solidFill>
          <a:latin typeface="+mn-lt"/>
          <a:ea typeface="+mn-ea"/>
          <a:cs typeface="+mn-cs"/>
        </a:defRPr>
      </a:lvl4pPr>
      <a:lvl5pPr marL="2057187" indent="-228577" algn="l" rtl="0" eaLnBrk="0" fontAlgn="base" hangingPunct="0">
        <a:spcBef>
          <a:spcPct val="20000"/>
        </a:spcBef>
        <a:spcAft>
          <a:spcPct val="0"/>
        </a:spcAft>
        <a:buChar char="»"/>
        <a:defRPr sz="2000" kern="1200">
          <a:solidFill>
            <a:schemeClr val="tx1"/>
          </a:solidFill>
          <a:latin typeface="+mn-lt"/>
          <a:ea typeface="+mn-ea"/>
          <a:cs typeface="+mn-cs"/>
        </a:defRPr>
      </a:lvl5pPr>
      <a:lvl6pPr marL="2514340"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92"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45"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97"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374666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7.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image" Target="../media/image18.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9.bin"/><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1.w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9.gif"/><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1905000"/>
          </a:xfrm>
        </p:spPr>
        <p:txBody>
          <a:bodyPr>
            <a:noAutofit/>
          </a:bodyPr>
          <a:lstStyle/>
          <a:p>
            <a:r>
              <a:rPr lang="en-US" sz="3200" b="1" dirty="0">
                <a:solidFill>
                  <a:srgbClr val="000000"/>
                </a:solidFill>
                <a:latin typeface="Times New Roman" panose="02020603050405020304" pitchFamily="18" charset="0"/>
              </a:rPr>
              <a:t> </a:t>
            </a:r>
            <a:r>
              <a:rPr lang="en-US" sz="3600" b="1" dirty="0" smtClean="0">
                <a:solidFill>
                  <a:srgbClr val="000000"/>
                </a:solidFill>
                <a:latin typeface="Times New Roman" panose="02020603050405020304" pitchFamily="18" charset="0"/>
              </a:rPr>
              <a:t> </a:t>
            </a:r>
            <a:r>
              <a:rPr lang="en-US" sz="3600" b="1" dirty="0">
                <a:solidFill>
                  <a:srgbClr val="000000"/>
                </a:solidFill>
                <a:latin typeface="Times New Roman" panose="02020603050405020304" pitchFamily="18" charset="0"/>
              </a:rPr>
              <a:t>From </a:t>
            </a:r>
            <a:r>
              <a:rPr lang="en-US" sz="3600" b="1" dirty="0" smtClean="0">
                <a:solidFill>
                  <a:srgbClr val="000000"/>
                </a:solidFill>
                <a:latin typeface="Times New Roman" panose="02020603050405020304" pitchFamily="18" charset="0"/>
              </a:rPr>
              <a:t>Physical Principles </a:t>
            </a:r>
            <a:r>
              <a:rPr lang="en-US" sz="3600" b="1" dirty="0">
                <a:solidFill>
                  <a:srgbClr val="000000"/>
                </a:solidFill>
                <a:latin typeface="Times New Roman" panose="02020603050405020304" pitchFamily="18" charset="0"/>
              </a:rPr>
              <a:t>to Prediction of Water and Energy </a:t>
            </a:r>
            <a:r>
              <a:rPr lang="en-US" sz="3600" b="1" dirty="0" smtClean="0">
                <a:solidFill>
                  <a:srgbClr val="000000"/>
                </a:solidFill>
                <a:latin typeface="Times New Roman" panose="02020603050405020304" pitchFamily="18" charset="0"/>
              </a:rPr>
              <a:t>Fluxes</a:t>
            </a:r>
            <a:r>
              <a:rPr lang="en-US" sz="3600" b="1" dirty="0">
                <a:solidFill>
                  <a:srgbClr val="000000"/>
                </a:solidFill>
                <a:latin typeface="Times New Roman" panose="02020603050405020304" pitchFamily="18" charset="0"/>
              </a:rPr>
              <a:t> </a:t>
            </a:r>
            <a:r>
              <a:rPr lang="en-US" sz="3600" b="1" dirty="0" smtClean="0">
                <a:solidFill>
                  <a:srgbClr val="000000"/>
                </a:solidFill>
                <a:latin typeface="Times New Roman" panose="02020603050405020304" pitchFamily="18" charset="0"/>
              </a:rPr>
              <a:t>over the </a:t>
            </a:r>
            <a:r>
              <a:rPr lang="en-US" sz="3600" b="1" smtClean="0">
                <a:solidFill>
                  <a:srgbClr val="000000"/>
                </a:solidFill>
                <a:latin typeface="Times New Roman" panose="02020603050405020304" pitchFamily="18" charset="0"/>
              </a:rPr>
              <a:t>Earth Surface </a:t>
            </a:r>
            <a:endParaRPr lang="en-US" sz="3600" dirty="0">
              <a:solidFill>
                <a:srgbClr val="000000"/>
              </a:solidFill>
              <a:latin typeface="Times New Roman" panose="02020603050405020304" pitchFamily="18" charset="0"/>
            </a:endParaRPr>
          </a:p>
        </p:txBody>
      </p:sp>
      <p:sp>
        <p:nvSpPr>
          <p:cNvPr id="3" name="Subtitle 2"/>
          <p:cNvSpPr>
            <a:spLocks noGrp="1"/>
          </p:cNvSpPr>
          <p:nvPr>
            <p:ph type="subTitle" idx="1"/>
          </p:nvPr>
        </p:nvSpPr>
        <p:spPr>
          <a:xfrm>
            <a:off x="533400" y="2895600"/>
            <a:ext cx="8305800" cy="2895600"/>
          </a:xfrm>
        </p:spPr>
        <p:txBody>
          <a:bodyPr>
            <a:normAutofit/>
          </a:bodyPr>
          <a:lstStyle/>
          <a:p>
            <a:endParaRPr lang="en-US" sz="2000" b="1" dirty="0">
              <a:solidFill>
                <a:schemeClr val="tx1"/>
              </a:solidFill>
              <a:latin typeface="Times New Roman" pitchFamily="18" charset="0"/>
              <a:cs typeface="Times New Roman" pitchFamily="18" charset="0"/>
            </a:endParaRPr>
          </a:p>
          <a:p>
            <a:endParaRPr lang="en-US" sz="2000" b="1" dirty="0">
              <a:solidFill>
                <a:schemeClr val="tx1"/>
              </a:solidFill>
              <a:latin typeface="Times New Roman" pitchFamily="18" charset="0"/>
              <a:cs typeface="Times New Roman" pitchFamily="18" charset="0"/>
            </a:endParaRPr>
          </a:p>
          <a:p>
            <a:endParaRPr lang="en-US" sz="2400" dirty="0"/>
          </a:p>
          <a:p>
            <a:endParaRPr lang="en-US" sz="2400" dirty="0"/>
          </a:p>
          <a:p>
            <a:endParaRPr lang="en-US" sz="2400" dirty="0"/>
          </a:p>
          <a:p>
            <a:endParaRPr lang="en-US" dirty="0"/>
          </a:p>
        </p:txBody>
      </p:sp>
      <p:sp>
        <p:nvSpPr>
          <p:cNvPr id="5" name="Rectangle 4"/>
          <p:cNvSpPr/>
          <p:nvPr/>
        </p:nvSpPr>
        <p:spPr>
          <a:xfrm>
            <a:off x="457200" y="3276600"/>
            <a:ext cx="8305800" cy="2739066"/>
          </a:xfrm>
          <a:prstGeom prst="rect">
            <a:avLst/>
          </a:prstGeom>
        </p:spPr>
        <p:txBody>
          <a:bodyPr wrap="square" lIns="91291" tIns="45648" rIns="91291" bIns="45648">
            <a:spAutoFit/>
          </a:bodyPr>
          <a:lstStyle/>
          <a:p>
            <a:pPr algn="ctr"/>
            <a:r>
              <a:rPr lang="en-US" sz="2400" dirty="0" err="1">
                <a:latin typeface="Times New Roman" pitchFamily="18" charset="0"/>
                <a:cs typeface="Times New Roman" pitchFamily="18" charset="0"/>
              </a:rPr>
              <a:t>Jingfeng</a:t>
            </a:r>
            <a:r>
              <a:rPr lang="en-US" sz="2400" dirty="0">
                <a:latin typeface="Times New Roman" pitchFamily="18" charset="0"/>
                <a:cs typeface="Times New Roman" pitchFamily="18" charset="0"/>
              </a:rPr>
              <a:t> Wang</a:t>
            </a:r>
          </a:p>
          <a:p>
            <a:pPr algn="ctr"/>
            <a:endParaRPr lang="en-US" sz="28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School of Civil and Environmental Engineering</a:t>
            </a:r>
          </a:p>
          <a:p>
            <a:pPr algn="ctr"/>
            <a:r>
              <a:rPr lang="en-US" sz="2000" dirty="0">
                <a:latin typeface="Times New Roman" pitchFamily="18" charset="0"/>
                <a:cs typeface="Times New Roman" pitchFamily="18" charset="0"/>
              </a:rPr>
              <a:t>Georgia Institute of Technology</a:t>
            </a:r>
          </a:p>
          <a:p>
            <a:endParaRPr lang="en-US" sz="2000" dirty="0"/>
          </a:p>
          <a:p>
            <a:pPr algn="ctr"/>
            <a:r>
              <a:rPr lang="en-US" sz="2000" dirty="0"/>
              <a:t> </a:t>
            </a:r>
            <a:r>
              <a:rPr lang="en-US" sz="2000" dirty="0">
                <a:latin typeface="Times New Roman" panose="02020603050405020304" pitchFamily="18" charset="0"/>
                <a:cs typeface="Times New Roman" panose="02020603050405020304" pitchFamily="18" charset="0"/>
              </a:rPr>
              <a:t>Workshop on Applications of Cosmic Ray </a:t>
            </a:r>
            <a:r>
              <a:rPr lang="en-US" sz="2000" dirty="0" smtClean="0">
                <a:latin typeface="Times New Roman" panose="02020603050405020304" pitchFamily="18" charset="0"/>
                <a:cs typeface="Times New Roman" panose="02020603050405020304" pitchFamily="18" charset="0"/>
              </a:rPr>
              <a:t>Measurements</a:t>
            </a:r>
          </a:p>
          <a:p>
            <a:pPr algn="ctr"/>
            <a:r>
              <a:rPr lang="en-US" sz="2000" dirty="0" smtClean="0">
                <a:latin typeface="Times New Roman" panose="02020603050405020304" pitchFamily="18" charset="0"/>
                <a:cs typeface="Times New Roman" panose="02020603050405020304" pitchFamily="18" charset="0"/>
              </a:rPr>
              <a:t>Georgia State University</a:t>
            </a:r>
            <a:endParaRPr lang="en-US" sz="20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October 05, 2019</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57912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smtClean="0">
                <a:latin typeface="Times New Roman" panose="02020603050405020304" pitchFamily="18" charset="0"/>
                <a:cs typeface="Times New Roman" panose="02020603050405020304" pitchFamily="18" charset="0"/>
              </a:rPr>
              <a:t>Physical Processes of ET</a:t>
            </a:r>
            <a:endParaRPr lang="en-US"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14400" y="1618595"/>
            <a:ext cx="7620000" cy="440120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Solar and longwave radiation,</a:t>
            </a:r>
          </a:p>
          <a:p>
            <a:endParaRPr lang="en-US"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Dynamics of soil moisture,</a:t>
            </a:r>
          </a:p>
          <a:p>
            <a:endParaRPr lang="en-US"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Turbulent transport of water vapor and heat,</a:t>
            </a:r>
          </a:p>
          <a:p>
            <a:pPr marL="285750" indent="-285750">
              <a:buFont typeface="Wingdings" panose="05000000000000000000" pitchFamily="2" charset="2"/>
              <a:buChar char="§"/>
            </a:pPr>
            <a:endParaRPr lang="en-US"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Thermodynamics of water phase change,</a:t>
            </a:r>
          </a:p>
          <a:p>
            <a:endParaRPr lang="en-US"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Plant physiology,</a:t>
            </a:r>
          </a:p>
          <a:p>
            <a:pPr marL="285750" indent="-285750">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15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08" y="1166652"/>
            <a:ext cx="8434551" cy="37240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r>
              <a:rPr lang="en-US" sz="3600" dirty="0">
                <a:latin typeface="Times New Roman" panose="02020603050405020304" pitchFamily="18" charset="0"/>
                <a:cs typeface="Times New Roman" panose="02020603050405020304" pitchFamily="18" charset="0"/>
              </a:rPr>
              <a:t>The Project for </a:t>
            </a:r>
            <a:r>
              <a:rPr lang="en-US" sz="3600" dirty="0" err="1">
                <a:latin typeface="Times New Roman" panose="02020603050405020304" pitchFamily="18" charset="0"/>
                <a:cs typeface="Times New Roman" panose="02020603050405020304" pitchFamily="18" charset="0"/>
              </a:rPr>
              <a:t>Intercomparison</a:t>
            </a:r>
            <a:r>
              <a:rPr lang="en-US" sz="3600" dirty="0">
                <a:latin typeface="Times New Roman" panose="02020603050405020304" pitchFamily="18" charset="0"/>
                <a:cs typeface="Times New Roman" panose="02020603050405020304" pitchFamily="18" charset="0"/>
              </a:rPr>
              <a:t> of Land-surface </a:t>
            </a:r>
            <a:r>
              <a:rPr lang="en-US" sz="3600" dirty="0" err="1">
                <a:latin typeface="Times New Roman" panose="02020603050405020304" pitchFamily="18" charset="0"/>
                <a:cs typeface="Times New Roman" panose="02020603050405020304" pitchFamily="18" charset="0"/>
              </a:rPr>
              <a:t>Parameterisation</a:t>
            </a:r>
            <a:r>
              <a:rPr lang="en-US" sz="3600" dirty="0">
                <a:latin typeface="Times New Roman" panose="02020603050405020304" pitchFamily="18" charset="0"/>
                <a:cs typeface="Times New Roman" panose="02020603050405020304" pitchFamily="18" charset="0"/>
              </a:rPr>
              <a:t> Schemes (</a:t>
            </a:r>
            <a:r>
              <a:rPr lang="en-US" sz="3600" b="1" dirty="0">
                <a:latin typeface="Times New Roman" panose="02020603050405020304" pitchFamily="18" charset="0"/>
                <a:cs typeface="Times New Roman" panose="02020603050405020304" pitchFamily="18" charset="0"/>
              </a:rPr>
              <a:t>PILPS</a:t>
            </a:r>
            <a:r>
              <a:rPr lang="en-US" sz="36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i="1" dirty="0">
                <a:solidFill>
                  <a:srgbClr val="C00000"/>
                </a:solidFill>
                <a:latin typeface="Times New Roman" panose="02020603050405020304" pitchFamily="18" charset="0"/>
                <a:cs typeface="Times New Roman" panose="02020603050405020304" pitchFamily="18" charset="0"/>
              </a:rPr>
              <a:t>no single land surface model is capable of capturing all features of the surface energy balance under all conditions </a:t>
            </a:r>
            <a:r>
              <a:rPr lang="en-US" sz="2800" dirty="0">
                <a:latin typeface="AdvTT5843c571"/>
              </a:rPr>
              <a:t>…”</a:t>
            </a:r>
          </a:p>
          <a:p>
            <a:pPr algn="just"/>
            <a:endParaRPr lang="en-US" sz="2800" dirty="0">
              <a:latin typeface="AdvTT5843c571"/>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Desborough</a:t>
            </a:r>
            <a:r>
              <a:rPr lang="en-US" sz="2400" dirty="0">
                <a:latin typeface="Times New Roman" panose="02020603050405020304" pitchFamily="18" charset="0"/>
                <a:cs typeface="Times New Roman" panose="02020603050405020304" pitchFamily="18" charset="0"/>
              </a:rPr>
              <a:t> et al., 1996; Henderson-Sellers et al., 2003)</a:t>
            </a:r>
          </a:p>
        </p:txBody>
      </p:sp>
    </p:spTree>
    <p:extLst>
      <p:ext uri="{BB962C8B-B14F-4D97-AF65-F5344CB8AC3E}">
        <p14:creationId xmlns:p14="http://schemas.microsoft.com/office/powerpoint/2010/main" val="919215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3"/>
            <a:ext cx="6580648" cy="769441"/>
          </a:xfrm>
          <a:prstGeom prst="rect">
            <a:avLst/>
          </a:prstGeom>
          <a:noFill/>
          <a:ln w="19050" cap="flat" cmpd="sng" algn="ctr">
            <a:noFill/>
            <a:prstDash val="solid"/>
          </a:ln>
          <a:effectLst/>
        </p:spPr>
        <p:txBody>
          <a:bodyPr wrap="none" lIns="91291" tIns="45648" rIns="91291" bIns="45648" rtlCol="0">
            <a:spAutoFit/>
          </a:bodyPr>
          <a:lstStyle/>
          <a:p>
            <a:r>
              <a:rPr lang="en-US" sz="4400" b="1" u="sng" kern="0" dirty="0">
                <a:solidFill>
                  <a:srgbClr val="001A31"/>
                </a:solidFill>
                <a:latin typeface="Times New Roman" panose="02020603050405020304" pitchFamily="18" charset="0"/>
                <a:cs typeface="Times New Roman" panose="02020603050405020304" pitchFamily="18" charset="0"/>
              </a:rPr>
              <a:t>Physically-based Methods</a:t>
            </a:r>
          </a:p>
        </p:txBody>
      </p:sp>
      <p:sp>
        <p:nvSpPr>
          <p:cNvPr id="3" name="TextBox 2"/>
          <p:cNvSpPr txBox="1"/>
          <p:nvPr/>
        </p:nvSpPr>
        <p:spPr>
          <a:xfrm>
            <a:off x="1114108" y="2362202"/>
            <a:ext cx="7039307" cy="1200329"/>
          </a:xfrm>
          <a:prstGeom prst="rect">
            <a:avLst/>
          </a:prstGeom>
          <a:noFill/>
        </p:spPr>
        <p:txBody>
          <a:bodyPr wrap="square" lIns="91291" tIns="45648" rIns="91291" bIns="45648" rtlCol="0">
            <a:spAutoFit/>
          </a:bodyPr>
          <a:lstStyle/>
          <a:p>
            <a:pPr marL="342367" indent="-342367" algn="just">
              <a:buFont typeface="Wingdings" panose="05000000000000000000" pitchFamily="2" charset="2"/>
              <a:buChar char="§"/>
            </a:pPr>
            <a:r>
              <a:rPr lang="en-US" sz="3600" dirty="0">
                <a:solidFill>
                  <a:prstClr val="black"/>
                </a:solidFill>
                <a:latin typeface="Times New Roman" pitchFamily="18" charset="0"/>
                <a:cs typeface="Times New Roman" pitchFamily="18" charset="0"/>
              </a:rPr>
              <a:t>Bulk transfer</a:t>
            </a:r>
          </a:p>
          <a:p>
            <a:pPr algn="just"/>
            <a:r>
              <a:rPr lang="en-US" sz="36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17998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u="sng" dirty="0" smtClean="0">
                <a:latin typeface="Times New Roman" pitchFamily="18" charset="0"/>
                <a:cs typeface="Times New Roman" pitchFamily="18" charset="0"/>
              </a:rPr>
              <a:t>Bulk Transfer Models</a:t>
            </a:r>
            <a:endParaRPr lang="en-US" b="1" u="sng" dirty="0">
              <a:latin typeface="Times New Roman" pitchFamily="18" charset="0"/>
              <a:cs typeface="Times New Roman" pitchFamily="18" charset="0"/>
            </a:endParaRPr>
          </a:p>
        </p:txBody>
      </p:sp>
      <p:graphicFrame>
        <p:nvGraphicFramePr>
          <p:cNvPr id="69634" name="Object 2"/>
          <p:cNvGraphicFramePr>
            <a:graphicFrameLocks noChangeAspect="1"/>
          </p:cNvGraphicFramePr>
          <p:nvPr>
            <p:extLst>
              <p:ext uri="{D42A27DB-BD31-4B8C-83A1-F6EECF244321}">
                <p14:modId xmlns:p14="http://schemas.microsoft.com/office/powerpoint/2010/main" val="2598024741"/>
              </p:ext>
            </p:extLst>
          </p:nvPr>
        </p:nvGraphicFramePr>
        <p:xfrm>
          <a:off x="2066940" y="1905001"/>
          <a:ext cx="4702175" cy="1822450"/>
        </p:xfrm>
        <a:graphic>
          <a:graphicData uri="http://schemas.openxmlformats.org/presentationml/2006/ole">
            <mc:AlternateContent xmlns:mc="http://schemas.openxmlformats.org/markup-compatibility/2006">
              <mc:Choice xmlns:v="urn:schemas-microsoft-com:vml" Requires="v">
                <p:oleObj spid="_x0000_s39393" name="Equation" r:id="rId4" imgW="1231560" imgH="457200" progId="Equation.3">
                  <p:embed/>
                </p:oleObj>
              </mc:Choice>
              <mc:Fallback>
                <p:oleObj name="Equation" r:id="rId4" imgW="1231560" imgH="457200" progId="Equation.3">
                  <p:embed/>
                  <p:pic>
                    <p:nvPicPr>
                      <p:cNvPr id="0" name=""/>
                      <p:cNvPicPr>
                        <a:picLocks noChangeAspect="1" noChangeArrowheads="1"/>
                      </p:cNvPicPr>
                      <p:nvPr/>
                    </p:nvPicPr>
                    <p:blipFill>
                      <a:blip r:embed="rId5"/>
                      <a:srcRect/>
                      <a:stretch>
                        <a:fillRect/>
                      </a:stretch>
                    </p:blipFill>
                    <p:spPr bwMode="auto">
                      <a:xfrm>
                        <a:off x="2066940" y="1905001"/>
                        <a:ext cx="4702175" cy="1822450"/>
                      </a:xfrm>
                      <a:prstGeom prst="rect">
                        <a:avLst/>
                      </a:prstGeom>
                      <a:noFill/>
                      <a:extLst/>
                    </p:spPr>
                  </p:pic>
                </p:oleObj>
              </mc:Fallback>
            </mc:AlternateContent>
          </a:graphicData>
        </a:graphic>
      </p:graphicFrame>
      <p:sp>
        <p:nvSpPr>
          <p:cNvPr id="4" name="TextBox 3"/>
          <p:cNvSpPr txBox="1"/>
          <p:nvPr/>
        </p:nvSpPr>
        <p:spPr>
          <a:xfrm>
            <a:off x="762000" y="4495800"/>
            <a:ext cx="8001000" cy="1569660"/>
          </a:xfrm>
          <a:prstGeom prst="rect">
            <a:avLst/>
          </a:prstGeom>
          <a:noFill/>
        </p:spPr>
        <p:txBody>
          <a:bodyPr wrap="square" lIns="91291" tIns="45648" rIns="91291" bIns="45648" rtlCol="0">
            <a:spAutoFit/>
          </a:bodyPr>
          <a:lstStyle/>
          <a:p>
            <a:pPr algn="just"/>
            <a:r>
              <a:rPr lang="en-US" sz="2400" b="1" i="1" dirty="0">
                <a:solidFill>
                  <a:srgbClr val="7030A0"/>
                </a:solidFill>
                <a:latin typeface="Times New Roman" pitchFamily="18" charset="0"/>
                <a:cs typeface="Times New Roman" pitchFamily="18" charset="0"/>
              </a:rPr>
              <a:t>H</a:t>
            </a:r>
            <a:r>
              <a:rPr lang="en-US" sz="2400" i="1" dirty="0">
                <a:solidFill>
                  <a:prstClr val="black"/>
                </a:solidFill>
                <a:latin typeface="Times New Roman" pitchFamily="18" charset="0"/>
                <a:cs typeface="Times New Roman" pitchFamily="18" charset="0"/>
              </a:rPr>
              <a:t>, </a:t>
            </a:r>
            <a:r>
              <a:rPr lang="en-US" sz="2400" b="1" i="1" dirty="0">
                <a:solidFill>
                  <a:srgbClr val="7030A0"/>
                </a:solidFill>
                <a:latin typeface="Times New Roman" pitchFamily="18" charset="0"/>
                <a:cs typeface="Times New Roman" pitchFamily="18" charset="0"/>
              </a:rPr>
              <a:t>E</a:t>
            </a:r>
            <a:r>
              <a:rPr lang="en-US" sz="2400" i="1"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surface turbulent latent and sensible heat flux, </a:t>
            </a:r>
          </a:p>
          <a:p>
            <a:pPr algn="just"/>
            <a:r>
              <a:rPr lang="en-US" sz="2400" i="1" dirty="0" err="1">
                <a:solidFill>
                  <a:srgbClr val="7030A0"/>
                </a:solidFill>
                <a:latin typeface="Times New Roman" pitchFamily="18" charset="0"/>
                <a:cs typeface="Times New Roman" pitchFamily="18" charset="0"/>
              </a:rPr>
              <a:t>T</a:t>
            </a:r>
            <a:r>
              <a:rPr lang="en-US" sz="2400" i="1" baseline="-25000" dirty="0" err="1">
                <a:solidFill>
                  <a:srgbClr val="7030A0"/>
                </a:solidFill>
                <a:latin typeface="Times New Roman" pitchFamily="18" charset="0"/>
                <a:cs typeface="Times New Roman" pitchFamily="18" charset="0"/>
              </a:rPr>
              <a:t>s</a:t>
            </a:r>
            <a:r>
              <a:rPr lang="en-US" sz="2400" i="1" dirty="0">
                <a:solidFill>
                  <a:prstClr val="black"/>
                </a:solidFill>
                <a:latin typeface="Times New Roman" pitchFamily="18" charset="0"/>
                <a:cs typeface="Times New Roman" pitchFamily="18" charset="0"/>
              </a:rPr>
              <a:t>, </a:t>
            </a:r>
            <a:r>
              <a:rPr lang="en-US" sz="2400" i="1" dirty="0">
                <a:solidFill>
                  <a:srgbClr val="7030A0"/>
                </a:solidFill>
                <a:latin typeface="Times New Roman" pitchFamily="18" charset="0"/>
                <a:cs typeface="Times New Roman" pitchFamily="18" charset="0"/>
              </a:rPr>
              <a:t>T</a:t>
            </a:r>
            <a:r>
              <a:rPr lang="en-US" sz="2400" i="1" baseline="-25000" dirty="0">
                <a:solidFill>
                  <a:srgbClr val="7030A0"/>
                </a:solidFill>
                <a:latin typeface="Times New Roman" pitchFamily="18" charset="0"/>
                <a:cs typeface="Times New Roman" pitchFamily="18" charset="0"/>
              </a:rPr>
              <a:t>a</a:t>
            </a:r>
            <a:r>
              <a:rPr lang="en-US" sz="2400" dirty="0">
                <a:solidFill>
                  <a:prstClr val="black"/>
                </a:solidFill>
                <a:latin typeface="Times New Roman" pitchFamily="18" charset="0"/>
                <a:cs typeface="Times New Roman" pitchFamily="18" charset="0"/>
              </a:rPr>
              <a:t> surface, air and soil temperature, </a:t>
            </a:r>
          </a:p>
          <a:p>
            <a:pPr algn="just"/>
            <a:r>
              <a:rPr lang="en-US" sz="2400" i="1" dirty="0" err="1">
                <a:solidFill>
                  <a:srgbClr val="7030A0"/>
                </a:solidFill>
                <a:latin typeface="Times New Roman" pitchFamily="18" charset="0"/>
                <a:cs typeface="Times New Roman" pitchFamily="18" charset="0"/>
              </a:rPr>
              <a:t>q</a:t>
            </a:r>
            <a:r>
              <a:rPr lang="en-US" sz="2400" i="1" baseline="-25000" dirty="0" err="1">
                <a:solidFill>
                  <a:srgbClr val="7030A0"/>
                </a:solidFill>
                <a:latin typeface="Times New Roman" pitchFamily="18" charset="0"/>
                <a:cs typeface="Times New Roman" pitchFamily="18" charset="0"/>
              </a:rPr>
              <a:t>s</a:t>
            </a:r>
            <a:r>
              <a:rPr lang="en-US" sz="2400" dirty="0">
                <a:solidFill>
                  <a:prstClr val="black"/>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q</a:t>
            </a:r>
            <a:r>
              <a:rPr lang="en-US" sz="2400" i="1" baseline="-25000" dirty="0" err="1">
                <a:solidFill>
                  <a:srgbClr val="7030A0"/>
                </a:solidFill>
                <a:latin typeface="Times New Roman" pitchFamily="18" charset="0"/>
                <a:cs typeface="Times New Roman" pitchFamily="18" charset="0"/>
              </a:rPr>
              <a:t>a</a:t>
            </a:r>
            <a:r>
              <a:rPr lang="en-US" sz="2400" dirty="0">
                <a:solidFill>
                  <a:prstClr val="black"/>
                </a:solidFill>
                <a:latin typeface="Times New Roman" pitchFamily="18" charset="0"/>
                <a:cs typeface="Times New Roman" pitchFamily="18" charset="0"/>
              </a:rPr>
              <a:t> surface and air humidity, </a:t>
            </a:r>
          </a:p>
          <a:p>
            <a:pPr algn="just"/>
            <a:r>
              <a:rPr lang="en-US" sz="2400" i="1" dirty="0">
                <a:solidFill>
                  <a:srgbClr val="7030A0"/>
                </a:solidFill>
                <a:latin typeface="Times New Roman" pitchFamily="18" charset="0"/>
                <a:cs typeface="Times New Roman" pitchFamily="18" charset="0"/>
              </a:rPr>
              <a:t>C</a:t>
            </a:r>
            <a:r>
              <a:rPr lang="en-US" sz="2400" i="1" baseline="-25000" dirty="0">
                <a:solidFill>
                  <a:srgbClr val="7030A0"/>
                </a:solidFill>
                <a:latin typeface="Times New Roman" pitchFamily="18" charset="0"/>
                <a:cs typeface="Times New Roman" pitchFamily="18" charset="0"/>
              </a:rPr>
              <a:t>H</a:t>
            </a:r>
            <a:r>
              <a:rPr lang="en-US" sz="2400" i="1" dirty="0">
                <a:solidFill>
                  <a:prstClr val="black"/>
                </a:solidFill>
                <a:latin typeface="Times New Roman" pitchFamily="18" charset="0"/>
                <a:cs typeface="Times New Roman" pitchFamily="18" charset="0"/>
              </a:rPr>
              <a:t>, </a:t>
            </a:r>
            <a:r>
              <a:rPr lang="en-US" sz="2400" i="1" dirty="0">
                <a:solidFill>
                  <a:srgbClr val="7030A0"/>
                </a:solidFill>
                <a:latin typeface="Times New Roman" pitchFamily="18" charset="0"/>
                <a:cs typeface="Times New Roman" pitchFamily="18" charset="0"/>
              </a:rPr>
              <a:t>C</a:t>
            </a:r>
            <a:r>
              <a:rPr lang="en-US" sz="2400" i="1" baseline="-25000" dirty="0">
                <a:solidFill>
                  <a:srgbClr val="7030A0"/>
                </a:solidFill>
                <a:latin typeface="Times New Roman" pitchFamily="18" charset="0"/>
                <a:cs typeface="Times New Roman" pitchFamily="18" charset="0"/>
              </a:rPr>
              <a:t>E</a:t>
            </a:r>
            <a:r>
              <a:rPr lang="en-US" sz="2400" dirty="0">
                <a:solidFill>
                  <a:prstClr val="black"/>
                </a:solidFill>
                <a:latin typeface="Times New Roman" pitchFamily="18" charset="0"/>
                <a:cs typeface="Times New Roman" pitchFamily="18" charset="0"/>
              </a:rPr>
              <a:t> transfer coefficients</a:t>
            </a:r>
          </a:p>
        </p:txBody>
      </p:sp>
    </p:spTree>
    <p:extLst>
      <p:ext uri="{BB962C8B-B14F-4D97-AF65-F5344CB8AC3E}">
        <p14:creationId xmlns:p14="http://schemas.microsoft.com/office/powerpoint/2010/main" val="2601476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3"/>
            <a:ext cx="6580648" cy="769441"/>
          </a:xfrm>
          <a:prstGeom prst="rect">
            <a:avLst/>
          </a:prstGeom>
          <a:noFill/>
          <a:ln w="19050" cap="flat" cmpd="sng" algn="ctr">
            <a:noFill/>
            <a:prstDash val="solid"/>
          </a:ln>
          <a:effectLst/>
        </p:spPr>
        <p:txBody>
          <a:bodyPr wrap="none" lIns="91291" tIns="45648" rIns="91291" bIns="45648" rtlCol="0">
            <a:spAutoFit/>
          </a:bodyPr>
          <a:lstStyle/>
          <a:p>
            <a:pPr>
              <a:defRPr/>
            </a:pPr>
            <a:r>
              <a:rPr lang="en-US" sz="4400" b="1" u="sng" kern="0" dirty="0">
                <a:solidFill>
                  <a:srgbClr val="001A31"/>
                </a:solidFill>
                <a:latin typeface="Times New Roman" panose="02020603050405020304" pitchFamily="18" charset="0"/>
                <a:cs typeface="Times New Roman" panose="02020603050405020304" pitchFamily="18" charset="0"/>
              </a:rPr>
              <a:t>Physically-based Methods</a:t>
            </a:r>
          </a:p>
        </p:txBody>
      </p:sp>
      <p:sp>
        <p:nvSpPr>
          <p:cNvPr id="3" name="TextBox 2"/>
          <p:cNvSpPr txBox="1"/>
          <p:nvPr/>
        </p:nvSpPr>
        <p:spPr>
          <a:xfrm>
            <a:off x="1114108" y="2362200"/>
            <a:ext cx="7039307" cy="1754326"/>
          </a:xfrm>
          <a:prstGeom prst="rect">
            <a:avLst/>
          </a:prstGeom>
          <a:noFill/>
        </p:spPr>
        <p:txBody>
          <a:bodyPr wrap="square" lIns="91291" tIns="45648" rIns="91291" bIns="45648" rtlCol="0">
            <a:spAutoFit/>
          </a:bodyPr>
          <a:lstStyle/>
          <a:p>
            <a:pPr marL="342367" indent="-342367" algn="just">
              <a:buFont typeface="Wingdings" panose="05000000000000000000" pitchFamily="2" charset="2"/>
              <a:buChar char="§"/>
            </a:pPr>
            <a:r>
              <a:rPr lang="en-US" sz="3600" dirty="0">
                <a:solidFill>
                  <a:schemeClr val="bg1">
                    <a:lumMod val="65000"/>
                  </a:schemeClr>
                </a:solidFill>
                <a:latin typeface="Times New Roman" pitchFamily="18" charset="0"/>
                <a:cs typeface="Times New Roman" pitchFamily="18" charset="0"/>
              </a:rPr>
              <a:t>Bulk transfer</a:t>
            </a:r>
          </a:p>
          <a:p>
            <a:pPr algn="just"/>
            <a:r>
              <a:rPr lang="en-US" sz="3600" dirty="0">
                <a:latin typeface="Times New Roman" pitchFamily="18" charset="0"/>
                <a:cs typeface="Times New Roman" pitchFamily="18" charset="0"/>
              </a:rPr>
              <a:t>  </a:t>
            </a:r>
          </a:p>
          <a:p>
            <a:pPr marL="342367" indent="-342367" algn="just">
              <a:buFont typeface="Wingdings" panose="05000000000000000000" pitchFamily="2" charset="2"/>
              <a:buChar char="§"/>
            </a:pPr>
            <a:r>
              <a:rPr lang="en-US" sz="3600" dirty="0">
                <a:latin typeface="Times New Roman" pitchFamily="18" charset="0"/>
                <a:cs typeface="Times New Roman" pitchFamily="18" charset="0"/>
              </a:rPr>
              <a:t>Penman</a:t>
            </a:r>
          </a:p>
        </p:txBody>
      </p:sp>
    </p:spTree>
    <p:extLst>
      <p:ext uri="{BB962C8B-B14F-4D97-AF65-F5344CB8AC3E}">
        <p14:creationId xmlns:p14="http://schemas.microsoft.com/office/powerpoint/2010/main" val="276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u="sng" dirty="0" smtClean="0">
                <a:latin typeface="Times New Roman" pitchFamily="18" charset="0"/>
                <a:cs typeface="Times New Roman" pitchFamily="18" charset="0"/>
              </a:rPr>
              <a:t>Penman Model </a:t>
            </a:r>
            <a:endParaRPr lang="en-US" b="1" u="sng" dirty="0">
              <a:latin typeface="Times New Roman" pitchFamily="18" charset="0"/>
              <a:cs typeface="Times New Roman" pitchFamily="18" charset="0"/>
            </a:endParaRPr>
          </a:p>
        </p:txBody>
      </p:sp>
      <p:graphicFrame>
        <p:nvGraphicFramePr>
          <p:cNvPr id="69634" name="Object 2"/>
          <p:cNvGraphicFramePr>
            <a:graphicFrameLocks noChangeAspect="1"/>
          </p:cNvGraphicFramePr>
          <p:nvPr>
            <p:extLst>
              <p:ext uri="{D42A27DB-BD31-4B8C-83A1-F6EECF244321}">
                <p14:modId xmlns:p14="http://schemas.microsoft.com/office/powerpoint/2010/main" val="986658752"/>
              </p:ext>
            </p:extLst>
          </p:nvPr>
        </p:nvGraphicFramePr>
        <p:xfrm>
          <a:off x="1509714" y="1295415"/>
          <a:ext cx="6786562" cy="3541713"/>
        </p:xfrm>
        <a:graphic>
          <a:graphicData uri="http://schemas.openxmlformats.org/presentationml/2006/ole">
            <mc:AlternateContent xmlns:mc="http://schemas.openxmlformats.org/markup-compatibility/2006">
              <mc:Choice xmlns:v="urn:schemas-microsoft-com:vml" Requires="v">
                <p:oleObj spid="_x0000_s66652" name="Equation" r:id="rId4" imgW="1981080" imgH="990360" progId="Equation.3">
                  <p:embed/>
                </p:oleObj>
              </mc:Choice>
              <mc:Fallback>
                <p:oleObj name="Equation" r:id="rId4" imgW="1981080" imgH="990360" progId="Equation.3">
                  <p:embed/>
                  <p:pic>
                    <p:nvPicPr>
                      <p:cNvPr id="0" name=""/>
                      <p:cNvPicPr>
                        <a:picLocks noChangeAspect="1" noChangeArrowheads="1"/>
                      </p:cNvPicPr>
                      <p:nvPr/>
                    </p:nvPicPr>
                    <p:blipFill>
                      <a:blip r:embed="rId5"/>
                      <a:srcRect/>
                      <a:stretch>
                        <a:fillRect/>
                      </a:stretch>
                    </p:blipFill>
                    <p:spPr bwMode="auto">
                      <a:xfrm>
                        <a:off x="1509714" y="1295415"/>
                        <a:ext cx="6786562" cy="3541713"/>
                      </a:xfrm>
                      <a:prstGeom prst="rect">
                        <a:avLst/>
                      </a:prstGeom>
                      <a:noFill/>
                      <a:extLst/>
                    </p:spPr>
                  </p:pic>
                </p:oleObj>
              </mc:Fallback>
            </mc:AlternateContent>
          </a:graphicData>
        </a:graphic>
      </p:graphicFrame>
      <p:sp>
        <p:nvSpPr>
          <p:cNvPr id="4" name="TextBox 3"/>
          <p:cNvSpPr txBox="1"/>
          <p:nvPr/>
        </p:nvSpPr>
        <p:spPr>
          <a:xfrm>
            <a:off x="762000" y="5581473"/>
            <a:ext cx="8001000" cy="830997"/>
          </a:xfrm>
          <a:prstGeom prst="rect">
            <a:avLst/>
          </a:prstGeom>
          <a:noFill/>
        </p:spPr>
        <p:txBody>
          <a:bodyPr wrap="square" lIns="91291" tIns="45648" rIns="91291" bIns="45648" rtlCol="0">
            <a:spAutoFit/>
          </a:bodyPr>
          <a:lstStyle/>
          <a:p>
            <a:pPr algn="just"/>
            <a:r>
              <a:rPr lang="en-US" sz="2400" dirty="0">
                <a:solidFill>
                  <a:prstClr val="black"/>
                </a:solidFill>
                <a:latin typeface="Symbol" panose="05050102010706020507" pitchFamily="18" charset="2"/>
                <a:cs typeface="Times New Roman" pitchFamily="18" charset="0"/>
              </a:rPr>
              <a:t>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psychomatric</a:t>
            </a:r>
            <a:r>
              <a:rPr lang="en-US" sz="2400" dirty="0">
                <a:solidFill>
                  <a:prstClr val="black"/>
                </a:solidFill>
                <a:latin typeface="Times New Roman" pitchFamily="18" charset="0"/>
                <a:cs typeface="Times New Roman" pitchFamily="18" charset="0"/>
              </a:rPr>
              <a:t> constant</a:t>
            </a:r>
          </a:p>
          <a:p>
            <a:pPr algn="just"/>
            <a:r>
              <a:rPr lang="en-US" sz="2400" dirty="0">
                <a:solidFill>
                  <a:prstClr val="black"/>
                </a:solidFill>
                <a:latin typeface="Symbol" panose="05050102010706020507" pitchFamily="18" charset="2"/>
                <a:cs typeface="Times New Roman" pitchFamily="18" charset="0"/>
              </a:rPr>
              <a:t>D</a:t>
            </a:r>
            <a:r>
              <a:rPr lang="en-US" sz="2400" dirty="0">
                <a:solidFill>
                  <a:prstClr val="black"/>
                </a:solidFill>
                <a:latin typeface="Times New Roman" pitchFamily="18" charset="0"/>
                <a:cs typeface="Times New Roman" pitchFamily="18" charset="0"/>
              </a:rPr>
              <a:t>: slope of saturated vapor pressure </a:t>
            </a:r>
          </a:p>
        </p:txBody>
      </p:sp>
    </p:spTree>
    <p:extLst>
      <p:ext uri="{BB962C8B-B14F-4D97-AF65-F5344CB8AC3E}">
        <p14:creationId xmlns:p14="http://schemas.microsoft.com/office/powerpoint/2010/main" val="244387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4" y="1524004"/>
            <a:ext cx="8001000" cy="5016758"/>
          </a:xfrm>
          <a:prstGeom prst="rect">
            <a:avLst/>
          </a:prstGeom>
          <a:noFill/>
        </p:spPr>
        <p:txBody>
          <a:bodyPr wrap="square" lIns="91291" tIns="45648" rIns="91291" bIns="45648" rtlCol="0">
            <a:spAutoFit/>
          </a:bodyPr>
          <a:lstStyle/>
          <a:p>
            <a:pPr marL="456488" indent="-456488">
              <a:buFont typeface="Wingdings" panose="05000000000000000000" pitchFamily="2" charset="2"/>
              <a:buChar char="§"/>
              <a:defRPr/>
            </a:pPr>
            <a:r>
              <a:rPr lang="en-US" sz="3200" dirty="0">
                <a:solidFill>
                  <a:srgbClr val="7030A0"/>
                </a:solidFill>
                <a:latin typeface="Times New Roman" panose="02020603050405020304" pitchFamily="18" charset="0"/>
                <a:cs typeface="Times New Roman" panose="02020603050405020304" pitchFamily="18" charset="0"/>
              </a:rPr>
              <a:t>Lack of conservation of energy</a:t>
            </a:r>
            <a:r>
              <a:rPr lang="en-US" sz="3200" dirty="0">
                <a:latin typeface="Times New Roman" panose="02020603050405020304" pitchFamily="18" charset="0"/>
                <a:cs typeface="Times New Roman" panose="02020603050405020304" pitchFamily="18" charset="0"/>
              </a:rPr>
              <a:t>,</a:t>
            </a:r>
          </a:p>
          <a:p>
            <a:pPr>
              <a:defRPr/>
            </a:pPr>
            <a:endParaRPr lang="en-US" sz="3200" dirty="0">
              <a:latin typeface="Times New Roman" panose="02020603050405020304" pitchFamily="18" charset="0"/>
              <a:cs typeface="Times New Roman" panose="02020603050405020304" pitchFamily="18" charset="0"/>
            </a:endParaRPr>
          </a:p>
          <a:p>
            <a:pPr marL="456488" indent="-456488">
              <a:buFont typeface="Wingdings" panose="05000000000000000000" pitchFamily="2" charset="2"/>
              <a:buChar char="§"/>
              <a:defRPr/>
            </a:pPr>
            <a:r>
              <a:rPr lang="en-US" sz="3200" dirty="0">
                <a:latin typeface="Times New Roman" panose="02020603050405020304" pitchFamily="18" charset="0"/>
                <a:cs typeface="Times New Roman" panose="02020603050405020304" pitchFamily="18" charset="0"/>
              </a:rPr>
              <a:t>M</a:t>
            </a:r>
            <a:r>
              <a:rPr lang="en-US" sz="3200" dirty="0" err="1">
                <a:latin typeface="Times New Roman" panose="02020603050405020304" pitchFamily="18" charset="0"/>
                <a:cs typeface="Times New Roman" panose="02020603050405020304" pitchFamily="18" charset="0"/>
              </a:rPr>
              <a:t>easurement</a:t>
            </a:r>
            <a:r>
              <a:rPr lang="en-US" sz="3200" dirty="0">
                <a:latin typeface="Times New Roman" panose="02020603050405020304" pitchFamily="18" charset="0"/>
                <a:cs typeface="Times New Roman" panose="02020603050405020304" pitchFamily="18" charset="0"/>
              </a:rPr>
              <a:t> errors of bulk gradients,</a:t>
            </a:r>
          </a:p>
          <a:p>
            <a:pPr>
              <a:defRPr/>
            </a:pPr>
            <a:r>
              <a:rPr lang="en-US" sz="3200" dirty="0">
                <a:latin typeface="Times New Roman" panose="02020603050405020304" pitchFamily="18" charset="0"/>
                <a:cs typeface="Times New Roman" panose="02020603050405020304" pitchFamily="18" charset="0"/>
              </a:rPr>
              <a:t> </a:t>
            </a:r>
          </a:p>
          <a:p>
            <a:pPr marL="456488" indent="-456488">
              <a:buFont typeface="Wingdings" panose="05000000000000000000" pitchFamily="2" charset="2"/>
              <a:buChar char="§"/>
              <a:defRPr/>
            </a:pPr>
            <a:r>
              <a:rPr lang="en-US" sz="3200" dirty="0">
                <a:latin typeface="Times New Roman" panose="02020603050405020304" pitchFamily="18" charset="0"/>
                <a:cs typeface="Times New Roman" panose="02020603050405020304" pitchFamily="18" charset="0"/>
              </a:rPr>
              <a:t>Uncertainties of (wind speed and roughness lengths dependent) transfer coefficients,</a:t>
            </a:r>
          </a:p>
          <a:p>
            <a:pPr>
              <a:defRPr/>
            </a:pPr>
            <a:r>
              <a:rPr lang="en-US" sz="3200" dirty="0">
                <a:solidFill>
                  <a:prstClr val="black"/>
                </a:solidFill>
                <a:latin typeface="Times New Roman" panose="02020603050405020304" pitchFamily="18" charset="0"/>
                <a:cs typeface="Times New Roman" panose="02020603050405020304" pitchFamily="18" charset="0"/>
              </a:rPr>
              <a:t> </a:t>
            </a:r>
          </a:p>
          <a:p>
            <a:pPr marL="456488" indent="-456488">
              <a:buFont typeface="Wingdings" panose="05000000000000000000" pitchFamily="2" charset="2"/>
              <a:buChar char="§"/>
              <a:defRPr/>
            </a:pPr>
            <a:r>
              <a:rPr lang="en-US" sz="3200" dirty="0">
                <a:solidFill>
                  <a:prstClr val="black"/>
                </a:solidFill>
                <a:latin typeface="Times New Roman" panose="02020603050405020304" pitchFamily="18" charset="0"/>
                <a:cs typeface="Times New Roman" panose="02020603050405020304" pitchFamily="18" charset="0"/>
              </a:rPr>
              <a:t>Modeling errors of bulk transfer formulae (semi-empirical 1</a:t>
            </a:r>
            <a:r>
              <a:rPr lang="en-US" sz="3200" baseline="30000" dirty="0">
                <a:solidFill>
                  <a:prstClr val="black"/>
                </a:solidFill>
                <a:latin typeface="Times New Roman" panose="02020603050405020304" pitchFamily="18" charset="0"/>
                <a:cs typeface="Times New Roman" panose="02020603050405020304" pitchFamily="18" charset="0"/>
              </a:rPr>
              <a:t>st</a:t>
            </a:r>
            <a:r>
              <a:rPr lang="en-US" sz="3200" dirty="0">
                <a:solidFill>
                  <a:prstClr val="black"/>
                </a:solidFill>
                <a:latin typeface="Times New Roman" panose="02020603050405020304" pitchFamily="18" charset="0"/>
                <a:cs typeface="Times New Roman" panose="02020603050405020304" pitchFamily="18" charset="0"/>
              </a:rPr>
              <a:t> order closure of Reynolds decomposition of turbulent flow).</a:t>
            </a:r>
          </a:p>
        </p:txBody>
      </p:sp>
      <p:sp>
        <p:nvSpPr>
          <p:cNvPr id="5" name="TextBox 4"/>
          <p:cNvSpPr txBox="1"/>
          <p:nvPr/>
        </p:nvSpPr>
        <p:spPr>
          <a:xfrm>
            <a:off x="2096376" y="381004"/>
            <a:ext cx="5295039" cy="769441"/>
          </a:xfrm>
          <a:prstGeom prst="rect">
            <a:avLst/>
          </a:prstGeom>
          <a:noFill/>
          <a:ln w="19050" cap="flat" cmpd="sng" algn="ctr">
            <a:noFill/>
            <a:prstDash val="solid"/>
          </a:ln>
          <a:effectLst/>
        </p:spPr>
        <p:txBody>
          <a:bodyPr wrap="none" lIns="91291" tIns="45648" rIns="91291" bIns="45648" rtlCol="0">
            <a:spAutoFit/>
          </a:bodyPr>
          <a:lstStyle/>
          <a:p>
            <a:pPr>
              <a:defRPr/>
            </a:pPr>
            <a:r>
              <a:rPr lang="en-US" sz="4400" b="1" u="sng" kern="0" dirty="0">
                <a:solidFill>
                  <a:srgbClr val="001A31"/>
                </a:solidFill>
                <a:latin typeface="Times New Roman" panose="02020603050405020304" pitchFamily="18" charset="0"/>
                <a:cs typeface="Times New Roman" panose="02020603050405020304" pitchFamily="18" charset="0"/>
              </a:rPr>
              <a:t>Bulk Transfer Model</a:t>
            </a:r>
          </a:p>
        </p:txBody>
      </p:sp>
    </p:spTree>
    <p:extLst>
      <p:ext uri="{BB962C8B-B14F-4D97-AF65-F5344CB8AC3E}">
        <p14:creationId xmlns:p14="http://schemas.microsoft.com/office/powerpoint/2010/main" val="480462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4" y="1524015"/>
            <a:ext cx="8001000" cy="4031873"/>
          </a:xfrm>
          <a:prstGeom prst="rect">
            <a:avLst/>
          </a:prstGeom>
          <a:noFill/>
        </p:spPr>
        <p:txBody>
          <a:bodyPr wrap="square" lIns="91291" tIns="45648" rIns="91291" bIns="45648" rtlCol="0">
            <a:spAutoFit/>
          </a:bodyPr>
          <a:lstStyle/>
          <a:p>
            <a:pPr marL="456488" indent="-456488">
              <a:buFont typeface="Wingdings" panose="05000000000000000000" pitchFamily="2" charset="2"/>
              <a:buChar char="§"/>
              <a:defRPr/>
            </a:pPr>
            <a:r>
              <a:rPr lang="en-US" sz="3200" dirty="0">
                <a:solidFill>
                  <a:srgbClr val="7030A0"/>
                </a:solidFill>
                <a:latin typeface="Times New Roman" panose="02020603050405020304" pitchFamily="18" charset="0"/>
                <a:cs typeface="Times New Roman" panose="02020603050405020304" pitchFamily="18" charset="0"/>
              </a:rPr>
              <a:t>Valid only for saturated soils</a:t>
            </a:r>
            <a:r>
              <a:rPr lang="en-US" sz="3200" dirty="0">
                <a:solidFill>
                  <a:prstClr val="black"/>
                </a:solidFill>
                <a:latin typeface="Times New Roman" panose="02020603050405020304" pitchFamily="18" charset="0"/>
                <a:cs typeface="Times New Roman" panose="02020603050405020304" pitchFamily="18" charset="0"/>
              </a:rPr>
              <a:t>,</a:t>
            </a:r>
          </a:p>
          <a:p>
            <a:pPr>
              <a:defRPr/>
            </a:pPr>
            <a:r>
              <a:rPr lang="en-US" sz="3200" dirty="0">
                <a:solidFill>
                  <a:prstClr val="black"/>
                </a:solidFill>
                <a:latin typeface="Times New Roman" panose="02020603050405020304" pitchFamily="18" charset="0"/>
                <a:cs typeface="Times New Roman" panose="02020603050405020304" pitchFamily="18" charset="0"/>
              </a:rPr>
              <a:t> </a:t>
            </a:r>
          </a:p>
          <a:p>
            <a:pPr marL="456488" indent="-456488">
              <a:buFont typeface="Wingdings" panose="05000000000000000000" pitchFamily="2" charset="2"/>
              <a:buChar char="§"/>
              <a:defRPr/>
            </a:pPr>
            <a:r>
              <a:rPr lang="en-US" sz="3200" dirty="0">
                <a:solidFill>
                  <a:prstClr val="black"/>
                </a:solidFill>
                <a:latin typeface="Times New Roman" panose="02020603050405020304" pitchFamily="18" charset="0"/>
                <a:cs typeface="Times New Roman" panose="02020603050405020304" pitchFamily="18" charset="0"/>
              </a:rPr>
              <a:t>Uncertainties of (wind speed and roughness lengths dependent) transfer coefficients,</a:t>
            </a:r>
          </a:p>
          <a:p>
            <a:pPr>
              <a:defRPr/>
            </a:pPr>
            <a:r>
              <a:rPr lang="en-US" sz="3200" dirty="0">
                <a:solidFill>
                  <a:prstClr val="black"/>
                </a:solidFill>
                <a:latin typeface="Times New Roman" panose="02020603050405020304" pitchFamily="18" charset="0"/>
                <a:cs typeface="Times New Roman" panose="02020603050405020304" pitchFamily="18" charset="0"/>
              </a:rPr>
              <a:t> </a:t>
            </a:r>
          </a:p>
          <a:p>
            <a:pPr marL="456488" indent="-456488">
              <a:buFont typeface="Wingdings" panose="05000000000000000000" pitchFamily="2" charset="2"/>
              <a:buChar char="§"/>
              <a:defRPr/>
            </a:pPr>
            <a:r>
              <a:rPr lang="en-US" sz="3200" dirty="0">
                <a:solidFill>
                  <a:prstClr val="black"/>
                </a:solidFill>
                <a:latin typeface="Times New Roman" panose="02020603050405020304" pitchFamily="18" charset="0"/>
                <a:cs typeface="Times New Roman" panose="02020603050405020304" pitchFamily="18" charset="0"/>
              </a:rPr>
              <a:t>Modeling errors of bulk transfer formulae (semi-empirical 1</a:t>
            </a:r>
            <a:r>
              <a:rPr lang="en-US" sz="3200" baseline="30000" dirty="0">
                <a:solidFill>
                  <a:prstClr val="black"/>
                </a:solidFill>
                <a:latin typeface="Times New Roman" panose="02020603050405020304" pitchFamily="18" charset="0"/>
                <a:cs typeface="Times New Roman" panose="02020603050405020304" pitchFamily="18" charset="0"/>
              </a:rPr>
              <a:t>st</a:t>
            </a:r>
            <a:r>
              <a:rPr lang="en-US" sz="3200" dirty="0">
                <a:solidFill>
                  <a:prstClr val="black"/>
                </a:solidFill>
                <a:latin typeface="Times New Roman" panose="02020603050405020304" pitchFamily="18" charset="0"/>
                <a:cs typeface="Times New Roman" panose="02020603050405020304" pitchFamily="18" charset="0"/>
              </a:rPr>
              <a:t> order closure of Reynolds decomposition of turbulent flow).</a:t>
            </a:r>
          </a:p>
        </p:txBody>
      </p:sp>
      <p:sp>
        <p:nvSpPr>
          <p:cNvPr id="5" name="TextBox 4"/>
          <p:cNvSpPr txBox="1"/>
          <p:nvPr/>
        </p:nvSpPr>
        <p:spPr>
          <a:xfrm>
            <a:off x="2716893" y="373559"/>
            <a:ext cx="3836307" cy="769441"/>
          </a:xfrm>
          <a:prstGeom prst="rect">
            <a:avLst/>
          </a:prstGeom>
          <a:noFill/>
          <a:ln w="19050" cap="flat" cmpd="sng" algn="ctr">
            <a:noFill/>
            <a:prstDash val="solid"/>
          </a:ln>
          <a:effectLst/>
        </p:spPr>
        <p:txBody>
          <a:bodyPr wrap="none" lIns="91291" tIns="45648" rIns="91291" bIns="45648" rtlCol="0">
            <a:spAutoFit/>
          </a:bodyPr>
          <a:lstStyle/>
          <a:p>
            <a:r>
              <a:rPr lang="en-US" sz="4400" b="1" u="sng" kern="0" dirty="0">
                <a:solidFill>
                  <a:srgbClr val="001A31"/>
                </a:solidFill>
                <a:latin typeface="Times New Roman" panose="02020603050405020304" pitchFamily="18" charset="0"/>
                <a:cs typeface="Times New Roman" panose="02020603050405020304" pitchFamily="18" charset="0"/>
              </a:rPr>
              <a:t>Penman Model</a:t>
            </a:r>
          </a:p>
        </p:txBody>
      </p:sp>
    </p:spTree>
    <p:extLst>
      <p:ext uri="{BB962C8B-B14F-4D97-AF65-F5344CB8AC3E}">
        <p14:creationId xmlns:p14="http://schemas.microsoft.com/office/powerpoint/2010/main" val="403952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3999" cy="646185"/>
          </a:xfrm>
          <a:prstGeom prst="rect">
            <a:avLst/>
          </a:prstGeom>
          <a:noFill/>
          <a:ln w="19050" cap="flat" cmpd="sng" algn="ctr">
            <a:noFill/>
            <a:prstDash val="solid"/>
          </a:ln>
          <a:effectLst/>
        </p:spPr>
        <p:txBody>
          <a:bodyPr wrap="square" lIns="91291" tIns="45648" rIns="91291" bIns="45648" rtlCol="0">
            <a:spAutoFit/>
          </a:bodyPr>
          <a:lstStyle/>
          <a:p>
            <a:pPr algn="ctr">
              <a:defRPr/>
            </a:pPr>
            <a:r>
              <a:rPr lang="en-US" sz="3600" b="1" u="sng" kern="0" dirty="0">
                <a:solidFill>
                  <a:prstClr val="black"/>
                </a:solidFill>
                <a:latin typeface="Times New Roman" pitchFamily="18" charset="0"/>
                <a:cs typeface="Times New Roman" pitchFamily="18" charset="0"/>
              </a:rPr>
              <a:t>Maximum Entropy Production </a:t>
            </a:r>
            <a:r>
              <a:rPr lang="en-US" sz="3600" b="1" u="sng" kern="0" dirty="0" smtClean="0">
                <a:solidFill>
                  <a:prstClr val="black"/>
                </a:solidFill>
                <a:latin typeface="Times New Roman" pitchFamily="18" charset="0"/>
                <a:cs typeface="Times New Roman" pitchFamily="18" charset="0"/>
              </a:rPr>
              <a:t>(MEP) Model</a:t>
            </a:r>
            <a:endParaRPr lang="en-US" sz="3600" kern="0" dirty="0">
              <a:solidFill>
                <a:srgbClr val="001A31"/>
              </a:solidFill>
              <a:latin typeface="Calibri"/>
            </a:endParaRPr>
          </a:p>
        </p:txBody>
      </p:sp>
      <p:sp>
        <p:nvSpPr>
          <p:cNvPr id="3" name="Content Placeholder 2"/>
          <p:cNvSpPr txBox="1">
            <a:spLocks/>
          </p:cNvSpPr>
          <p:nvPr/>
        </p:nvSpPr>
        <p:spPr>
          <a:xfrm>
            <a:off x="381000" y="1295400"/>
            <a:ext cx="8458200" cy="5334000"/>
          </a:xfrm>
          <a:prstGeom prst="rect">
            <a:avLst/>
          </a:prstGeom>
        </p:spPr>
        <p:txBody>
          <a:bodyPr vert="horz" lIns="91291" tIns="45648" rIns="91291" bIns="456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Font typeface="Wingdings" panose="05000000000000000000" pitchFamily="2" charset="2"/>
              <a:buChar char="§"/>
              <a:defRPr/>
            </a:pPr>
            <a:r>
              <a:rPr lang="en-US" sz="2400" dirty="0">
                <a:latin typeface="Times New Roman" pitchFamily="18" charset="0"/>
                <a:cs typeface="Times New Roman" pitchFamily="18" charset="0"/>
              </a:rPr>
              <a:t>Bayesian probability theory (calculus of inductive logic),</a:t>
            </a:r>
          </a:p>
          <a:p>
            <a:pPr marL="0" indent="0" algn="just">
              <a:spcBef>
                <a:spcPts val="0"/>
              </a:spcBef>
              <a:buNone/>
              <a:defRPr/>
            </a:pPr>
            <a:endParaRPr lang="en-US" sz="2400" dirty="0">
              <a:latin typeface="Times New Roman" pitchFamily="18" charset="0"/>
              <a:cs typeface="Times New Roman" pitchFamily="18" charset="0"/>
            </a:endParaRPr>
          </a:p>
          <a:p>
            <a:pPr algn="just">
              <a:spcBef>
                <a:spcPts val="0"/>
              </a:spcBef>
              <a:buFont typeface="Wingdings" panose="05000000000000000000" pitchFamily="2" charset="2"/>
              <a:buChar char="§"/>
              <a:defRPr/>
            </a:pPr>
            <a:r>
              <a:rPr lang="en-US" sz="2400" dirty="0">
                <a:latin typeface="Times New Roman" pitchFamily="18" charset="0"/>
                <a:cs typeface="Times New Roman" pitchFamily="18" charset="0"/>
              </a:rPr>
              <a:t>Information theory (Shannon information entropy - quantitative measure of missing information),</a:t>
            </a:r>
          </a:p>
          <a:p>
            <a:pPr marL="0" indent="0" algn="just">
              <a:spcBef>
                <a:spcPts val="0"/>
              </a:spcBef>
              <a:buNone/>
              <a:defRPr/>
            </a:pPr>
            <a:endParaRPr lang="en-US" sz="2400" dirty="0">
              <a:latin typeface="Times New Roman" pitchFamily="18" charset="0"/>
              <a:cs typeface="Times New Roman" pitchFamily="18" charset="0"/>
            </a:endParaRPr>
          </a:p>
          <a:p>
            <a:pPr algn="just">
              <a:spcBef>
                <a:spcPts val="0"/>
              </a:spcBef>
              <a:buFont typeface="Wingdings" panose="05000000000000000000" pitchFamily="2" charset="2"/>
              <a:buChar char="§"/>
              <a:defRPr/>
            </a:pPr>
            <a:r>
              <a:rPr lang="en-US" sz="2400" dirty="0">
                <a:latin typeface="Times New Roman" pitchFamily="18" charset="0"/>
                <a:cs typeface="Times New Roman" pitchFamily="18" charset="0"/>
              </a:rPr>
              <a:t>Atmospheric Boundary Layer Turbulence Theory (</a:t>
            </a:r>
            <a:r>
              <a:rPr lang="en-US" sz="2400" dirty="0" err="1">
                <a:latin typeface="Times New Roman" pitchFamily="18" charset="0"/>
                <a:cs typeface="Times New Roman" pitchFamily="18" charset="0"/>
              </a:rPr>
              <a:t>Monin-Obukhov</a:t>
            </a:r>
            <a:r>
              <a:rPr lang="en-US" sz="2400" dirty="0">
                <a:latin typeface="Times New Roman" pitchFamily="18" charset="0"/>
                <a:cs typeface="Times New Roman" pitchFamily="18" charset="0"/>
              </a:rPr>
              <a:t> similarity theory), </a:t>
            </a:r>
          </a:p>
          <a:p>
            <a:pPr marL="0" indent="0" algn="just">
              <a:spcBef>
                <a:spcPts val="0"/>
              </a:spcBef>
              <a:buNone/>
              <a:defRPr/>
            </a:pPr>
            <a:endParaRPr lang="en-US" sz="2400" dirty="0">
              <a:latin typeface="Times New Roman" pitchFamily="18" charset="0"/>
              <a:cs typeface="Times New Roman" pitchFamily="18" charset="0"/>
            </a:endParaRPr>
          </a:p>
          <a:p>
            <a:pPr algn="just">
              <a:spcBef>
                <a:spcPts val="0"/>
              </a:spcBef>
              <a:buFont typeface="Wingdings" panose="05000000000000000000" pitchFamily="2" charset="2"/>
              <a:buChar char="§"/>
              <a:defRPr/>
            </a:pPr>
            <a:r>
              <a:rPr lang="en-US" sz="2400" dirty="0">
                <a:latin typeface="Times New Roman" pitchFamily="18" charset="0"/>
                <a:cs typeface="Times New Roman" pitchFamily="18" charset="0"/>
              </a:rPr>
              <a:t>Maximum Entropy (</a:t>
            </a:r>
            <a:r>
              <a:rPr lang="en-US" sz="2400" dirty="0" err="1">
                <a:solidFill>
                  <a:srgbClr val="FF0000"/>
                </a:solidFill>
                <a:latin typeface="Times New Roman" pitchFamily="18" charset="0"/>
                <a:cs typeface="Times New Roman" pitchFamily="18" charset="0"/>
              </a:rPr>
              <a:t>MaxEnt</a:t>
            </a:r>
            <a:r>
              <a:rPr lang="en-US" sz="2400" dirty="0">
                <a:latin typeface="Times New Roman" pitchFamily="18" charset="0"/>
                <a:cs typeface="Times New Roman" pitchFamily="18" charset="0"/>
              </a:rPr>
              <a:t>) Principle (method of assigning probability distributions),</a:t>
            </a:r>
          </a:p>
          <a:p>
            <a:pPr marL="0" indent="0" algn="just">
              <a:spcBef>
                <a:spcPts val="0"/>
              </a:spcBef>
              <a:buNone/>
              <a:defRPr/>
            </a:pPr>
            <a:endParaRPr lang="en-US" sz="2400" dirty="0">
              <a:latin typeface="Times New Roman" pitchFamily="18" charset="0"/>
              <a:cs typeface="Times New Roman" pitchFamily="18" charset="0"/>
            </a:endParaRPr>
          </a:p>
          <a:p>
            <a:pPr algn="just">
              <a:spcBef>
                <a:spcPts val="0"/>
              </a:spcBef>
              <a:buFont typeface="Wingdings" panose="05000000000000000000" pitchFamily="2" charset="2"/>
              <a:buChar char="§"/>
              <a:defRPr/>
            </a:pPr>
            <a:r>
              <a:rPr lang="en-US" sz="2400" dirty="0">
                <a:latin typeface="Times New Roman" pitchFamily="18" charset="0"/>
                <a:cs typeface="Times New Roman" pitchFamily="18" charset="0"/>
              </a:rPr>
              <a:t>M</a:t>
            </a:r>
            <a:r>
              <a:rPr lang="en-US" sz="2400" dirty="0">
                <a:solidFill>
                  <a:sysClr val="windowText" lastClr="000000"/>
                </a:solidFill>
                <a:latin typeface="Times New Roman" pitchFamily="18" charset="0"/>
                <a:cs typeface="Times New Roman" pitchFamily="18" charset="0"/>
              </a:rPr>
              <a:t>aximum </a:t>
            </a:r>
            <a:r>
              <a:rPr lang="en-US" sz="2400" dirty="0">
                <a:latin typeface="Times New Roman" pitchFamily="18" charset="0"/>
                <a:cs typeface="Times New Roman" pitchFamily="18" charset="0"/>
              </a:rPr>
              <a:t>E</a:t>
            </a:r>
            <a:r>
              <a:rPr lang="en-US" sz="2400" dirty="0">
                <a:solidFill>
                  <a:sysClr val="windowText" lastClr="000000"/>
                </a:solidFill>
                <a:latin typeface="Times New Roman" pitchFamily="18" charset="0"/>
                <a:cs typeface="Times New Roman" pitchFamily="18" charset="0"/>
              </a:rPr>
              <a:t>ntropy </a:t>
            </a:r>
            <a:r>
              <a:rPr lang="en-US" sz="2400" dirty="0">
                <a:latin typeface="Times New Roman" pitchFamily="18" charset="0"/>
                <a:cs typeface="Times New Roman" pitchFamily="18" charset="0"/>
              </a:rPr>
              <a:t>P</a:t>
            </a:r>
            <a:r>
              <a:rPr lang="en-US" sz="2400" dirty="0">
                <a:solidFill>
                  <a:sysClr val="windowText" lastClr="000000"/>
                </a:solidFill>
                <a:latin typeface="Times New Roman" pitchFamily="18" charset="0"/>
                <a:cs typeface="Times New Roman" pitchFamily="18" charset="0"/>
              </a:rPr>
              <a:t>roduction (</a:t>
            </a:r>
            <a:r>
              <a:rPr lang="en-US" sz="2400" dirty="0">
                <a:solidFill>
                  <a:srgbClr val="FF0000"/>
                </a:solidFill>
                <a:latin typeface="Times New Roman" pitchFamily="18" charset="0"/>
                <a:cs typeface="Times New Roman" pitchFamily="18" charset="0"/>
              </a:rPr>
              <a:t>MEP</a:t>
            </a:r>
            <a:r>
              <a:rPr lang="en-US" sz="2400" dirty="0">
                <a:solidFill>
                  <a:sysClr val="windowText" lastClr="000000"/>
                </a:solidFill>
                <a:latin typeface="Times New Roman" pitchFamily="18" charset="0"/>
                <a:cs typeface="Times New Roman" pitchFamily="18" charset="0"/>
              </a:rPr>
              <a:t>) Principle (application of </a:t>
            </a:r>
            <a:r>
              <a:rPr lang="en-US" sz="2400" dirty="0" err="1">
                <a:solidFill>
                  <a:srgbClr val="C00000"/>
                </a:solidFill>
                <a:latin typeface="Times New Roman" pitchFamily="18" charset="0"/>
                <a:cs typeface="Times New Roman" pitchFamily="18" charset="0"/>
              </a:rPr>
              <a:t>MaxEnt</a:t>
            </a:r>
            <a:r>
              <a:rPr lang="en-US" sz="2400" dirty="0">
                <a:solidFill>
                  <a:sysClr val="windowText" lastClr="000000"/>
                </a:solidFill>
                <a:latin typeface="Times New Roman" pitchFamily="18" charset="0"/>
                <a:cs typeface="Times New Roman" pitchFamily="18" charset="0"/>
              </a:rPr>
              <a:t> to non-equilibrium thermodynamic systems).</a:t>
            </a:r>
          </a:p>
        </p:txBody>
      </p:sp>
    </p:spTree>
    <p:extLst>
      <p:ext uri="{BB962C8B-B14F-4D97-AF65-F5344CB8AC3E}">
        <p14:creationId xmlns:p14="http://schemas.microsoft.com/office/powerpoint/2010/main" val="220550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4" y="926857"/>
            <a:ext cx="8153400" cy="4524315"/>
          </a:xfrm>
          <a:prstGeom prst="rect">
            <a:avLst/>
          </a:prstGeom>
          <a:noFill/>
        </p:spPr>
        <p:txBody>
          <a:bodyPr wrap="square" lIns="91291" tIns="45648" rIns="91291" bIns="45648" rtlCol="0">
            <a:spAutoFit/>
          </a:bodyPr>
          <a:lstStyle/>
          <a:p>
            <a:pPr marL="456488" indent="-456488">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Information Entropy </a:t>
            </a:r>
          </a:p>
          <a:p>
            <a:r>
              <a:rPr lang="en-US" sz="32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(Shannon, 1948)</a:t>
            </a:r>
          </a:p>
          <a:p>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456488" indent="-456488">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the probability of a “random variable” </a:t>
            </a:r>
            <a:r>
              <a:rPr lang="en-US" sz="3200" i="1" dirty="0">
                <a:latin typeface="Times New Roman" panose="02020603050405020304" pitchFamily="18" charset="0"/>
                <a:cs typeface="Times New Roman" panose="02020603050405020304" pitchFamily="18" charset="0"/>
              </a:rPr>
              <a:t>x</a:t>
            </a:r>
          </a:p>
          <a:p>
            <a:r>
              <a:rPr lang="en-US" sz="3200" dirty="0">
                <a:latin typeface="Times New Roman" panose="02020603050405020304" pitchFamily="18" charset="0"/>
                <a:cs typeface="Times New Roman" panose="02020603050405020304" pitchFamily="18" charset="0"/>
              </a:rPr>
              <a:t>       in </a:t>
            </a:r>
            <a:r>
              <a:rPr lang="en-US" sz="3200" i="1" dirty="0" err="1">
                <a:latin typeface="Times New Roman" panose="02020603050405020304" pitchFamily="18" charset="0"/>
                <a:cs typeface="Times New Roman" panose="02020603050405020304" pitchFamily="18" charset="0"/>
              </a:rPr>
              <a:t>i</a:t>
            </a:r>
            <a:r>
              <a:rPr lang="en-US" sz="3200" i="1" baseline="30000" dirty="0" err="1">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state,    .</a:t>
            </a:r>
          </a:p>
        </p:txBody>
      </p:sp>
      <p:graphicFrame>
        <p:nvGraphicFramePr>
          <p:cNvPr id="3" name="Object 2"/>
          <p:cNvGraphicFramePr>
            <a:graphicFrameLocks noChangeAspect="1"/>
          </p:cNvGraphicFramePr>
          <p:nvPr>
            <p:extLst>
              <p:ext uri="{D42A27DB-BD31-4B8C-83A1-F6EECF244321}">
                <p14:modId xmlns:p14="http://schemas.microsoft.com/office/powerpoint/2010/main" val="2824022288"/>
              </p:ext>
            </p:extLst>
          </p:nvPr>
        </p:nvGraphicFramePr>
        <p:xfrm>
          <a:off x="2057400" y="2209800"/>
          <a:ext cx="4378883" cy="1793875"/>
        </p:xfrm>
        <a:graphic>
          <a:graphicData uri="http://schemas.openxmlformats.org/presentationml/2006/ole">
            <mc:AlternateContent xmlns:mc="http://schemas.openxmlformats.org/markup-compatibility/2006">
              <mc:Choice xmlns:v="urn:schemas-microsoft-com:vml" Requires="v">
                <p:oleObj spid="_x0000_s51739" name="Equation" r:id="rId4" imgW="1054080" imgH="431640" progId="Equation.3">
                  <p:embed/>
                </p:oleObj>
              </mc:Choice>
              <mc:Fallback>
                <p:oleObj name="Equation" r:id="rId4" imgW="1054080" imgH="431640" progId="Equation.3">
                  <p:embed/>
                  <p:pic>
                    <p:nvPicPr>
                      <p:cNvPr id="0" name=""/>
                      <p:cNvPicPr/>
                      <p:nvPr/>
                    </p:nvPicPr>
                    <p:blipFill>
                      <a:blip r:embed="rId5"/>
                      <a:stretch>
                        <a:fillRect/>
                      </a:stretch>
                    </p:blipFill>
                    <p:spPr>
                      <a:xfrm>
                        <a:off x="2057400" y="2209800"/>
                        <a:ext cx="4378883" cy="1793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5491957"/>
              </p:ext>
            </p:extLst>
          </p:nvPr>
        </p:nvGraphicFramePr>
        <p:xfrm>
          <a:off x="1219200" y="4267200"/>
          <a:ext cx="533400" cy="685800"/>
        </p:xfrm>
        <a:graphic>
          <a:graphicData uri="http://schemas.openxmlformats.org/presentationml/2006/ole">
            <mc:AlternateContent xmlns:mc="http://schemas.openxmlformats.org/markup-compatibility/2006">
              <mc:Choice xmlns:v="urn:schemas-microsoft-com:vml" Requires="v">
                <p:oleObj spid="_x0000_s51740" name="Equation" r:id="rId6" imgW="177480" imgH="228600" progId="Equation.3">
                  <p:embed/>
                </p:oleObj>
              </mc:Choice>
              <mc:Fallback>
                <p:oleObj name="Equation" r:id="rId6" imgW="177480" imgH="228600" progId="Equation.3">
                  <p:embed/>
                  <p:pic>
                    <p:nvPicPr>
                      <p:cNvPr id="0" name=""/>
                      <p:cNvPicPr/>
                      <p:nvPr/>
                    </p:nvPicPr>
                    <p:blipFill>
                      <a:blip r:embed="rId7"/>
                      <a:stretch>
                        <a:fillRect/>
                      </a:stretch>
                    </p:blipFill>
                    <p:spPr>
                      <a:xfrm>
                        <a:off x="1219200" y="4267200"/>
                        <a:ext cx="533400" cy="685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02388147"/>
              </p:ext>
            </p:extLst>
          </p:nvPr>
        </p:nvGraphicFramePr>
        <p:xfrm>
          <a:off x="3009901" y="4800600"/>
          <a:ext cx="457200" cy="685800"/>
        </p:xfrm>
        <a:graphic>
          <a:graphicData uri="http://schemas.openxmlformats.org/presentationml/2006/ole">
            <mc:AlternateContent xmlns:mc="http://schemas.openxmlformats.org/markup-compatibility/2006">
              <mc:Choice xmlns:v="urn:schemas-microsoft-com:vml" Requires="v">
                <p:oleObj spid="_x0000_s51741" name="Equation" r:id="rId8" imgW="152280" imgH="228600" progId="Equation.3">
                  <p:embed/>
                </p:oleObj>
              </mc:Choice>
              <mc:Fallback>
                <p:oleObj name="Equation" r:id="rId8" imgW="152280" imgH="228600" progId="Equation.3">
                  <p:embed/>
                  <p:pic>
                    <p:nvPicPr>
                      <p:cNvPr id="0" name="Object 4"/>
                      <p:cNvPicPr>
                        <a:picLocks noChangeAspect="1" noChangeArrowheads="1"/>
                      </p:cNvPicPr>
                      <p:nvPr/>
                    </p:nvPicPr>
                    <p:blipFill>
                      <a:blip r:embed="rId9"/>
                      <a:srcRect/>
                      <a:stretch>
                        <a:fillRect/>
                      </a:stretch>
                    </p:blipFill>
                    <p:spPr bwMode="auto">
                      <a:xfrm>
                        <a:off x="3009901" y="4800600"/>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2524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181600"/>
          </a:xfrm>
          <a:prstGeom prst="rect">
            <a:avLst/>
          </a:prstGeom>
        </p:spPr>
      </p:pic>
      <p:sp>
        <p:nvSpPr>
          <p:cNvPr id="7" name="TextBox 6"/>
          <p:cNvSpPr txBox="1"/>
          <p:nvPr/>
        </p:nvSpPr>
        <p:spPr>
          <a:xfrm>
            <a:off x="152400" y="5983069"/>
            <a:ext cx="88948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Stephens et al., An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update on Earth's energy balance in light of the latest </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global observations, </a:t>
            </a:r>
            <a:r>
              <a:rPr kumimoji="0" lang="fr-F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Nature </a:t>
            </a:r>
            <a:r>
              <a:rPr kumimoji="0" lang="fr-FR" sz="18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Geoscience</a:t>
            </a:r>
            <a:r>
              <a:rPr kumimoji="0" lang="fr-F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691–696 (2012</a:t>
            </a:r>
            <a:r>
              <a:rPr kumimoji="0" lang="fr-F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505200" y="2286000"/>
            <a:ext cx="1905000" cy="12954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3200400" y="4572000"/>
            <a:ext cx="1981200" cy="5334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52400" y="4572000"/>
            <a:ext cx="16002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ll fluxes in W m</a:t>
            </a:r>
            <a:r>
              <a:rPr kumimoji="0" lang="en-US" sz="1400" b="0" i="0" u="none" strike="noStrike" kern="1200" cap="none" spc="0" normalizeH="0" baseline="3000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-2</a:t>
            </a:r>
            <a:endParaRPr kumimoji="0" lang="en-US" sz="1400" b="0" i="0" u="none" strike="noStrike" kern="1200" cap="none" spc="0" normalizeH="0" baseline="3000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3810000" y="2709446"/>
            <a:ext cx="3810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H</a:t>
            </a:r>
            <a:endPar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4608852" y="2895600"/>
            <a:ext cx="3810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E</a:t>
            </a:r>
          </a:p>
        </p:txBody>
      </p:sp>
    </p:spTree>
    <p:extLst>
      <p:ext uri="{BB962C8B-B14F-4D97-AF65-F5344CB8AC3E}">
        <p14:creationId xmlns:p14="http://schemas.microsoft.com/office/powerpoint/2010/main" val="3917774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2308179"/>
          </a:xfrm>
          <a:prstGeom prst="rect">
            <a:avLst/>
          </a:prstGeom>
          <a:noFill/>
        </p:spPr>
        <p:txBody>
          <a:bodyPr wrap="square" lIns="91291" tIns="45648" rIns="91291" bIns="45648" rtlCol="0">
            <a:spAutoFit/>
          </a:bodyPr>
          <a:lstStyle/>
          <a:p>
            <a:pPr marL="456488" indent="-456488">
              <a:buFont typeface="Wingdings" panose="05000000000000000000" pitchFamily="2" charset="2"/>
              <a:buChar char="§"/>
              <a:defRPr/>
            </a:pPr>
            <a:r>
              <a:rPr lang="en-US" sz="3200" b="1" dirty="0">
                <a:solidFill>
                  <a:prstClr val="black"/>
                </a:solidFill>
                <a:latin typeface="Times New Roman" panose="02020603050405020304" pitchFamily="18" charset="0"/>
                <a:cs typeface="Times New Roman" panose="02020603050405020304" pitchFamily="18" charset="0"/>
              </a:rPr>
              <a:t>Maximum Entropy (</a:t>
            </a:r>
            <a:r>
              <a:rPr lang="en-US" sz="3200" b="1" dirty="0" err="1">
                <a:solidFill>
                  <a:srgbClr val="FF0000"/>
                </a:solidFill>
                <a:latin typeface="Times New Roman" panose="02020603050405020304" pitchFamily="18" charset="0"/>
                <a:cs typeface="Times New Roman" panose="02020603050405020304" pitchFamily="18" charset="0"/>
              </a:rPr>
              <a:t>MaxEnt</a:t>
            </a:r>
            <a:r>
              <a:rPr lang="en-US" sz="3200" b="1" dirty="0">
                <a:solidFill>
                  <a:prstClr val="black"/>
                </a:solidFill>
                <a:latin typeface="Times New Roman" panose="02020603050405020304" pitchFamily="18" charset="0"/>
                <a:cs typeface="Times New Roman" panose="02020603050405020304" pitchFamily="18" charset="0"/>
              </a:rPr>
              <a:t>) Principle </a:t>
            </a:r>
            <a:r>
              <a:rPr lang="en-US" sz="2800" dirty="0">
                <a:solidFill>
                  <a:prstClr val="black"/>
                </a:solidFill>
                <a:latin typeface="Times New Roman" panose="02020603050405020304" pitchFamily="18" charset="0"/>
                <a:cs typeface="Times New Roman" panose="02020603050405020304" pitchFamily="18" charset="0"/>
              </a:rPr>
              <a:t>(Jaynes, 1957): </a:t>
            </a:r>
            <a:r>
              <a:rPr lang="en-AU" sz="2800" dirty="0">
                <a:solidFill>
                  <a:prstClr val="black"/>
                </a:solidFill>
                <a:latin typeface="Times New Roman" panose="02020603050405020304" pitchFamily="18" charset="0"/>
                <a:cs typeface="Times New Roman" panose="02020603050405020304" pitchFamily="18" charset="0"/>
              </a:rPr>
              <a:t>Out of all the possible probability distributions which agree with the given constraint information, select the one that is maximally non-committal with regard to missing information</a:t>
            </a:r>
            <a:r>
              <a:rPr lang="en-AU"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093214"/>
              </p:ext>
            </p:extLst>
          </p:nvPr>
        </p:nvGraphicFramePr>
        <p:xfrm>
          <a:off x="1878013" y="2514600"/>
          <a:ext cx="5470525" cy="3621088"/>
        </p:xfrm>
        <a:graphic>
          <a:graphicData uri="http://schemas.openxmlformats.org/presentationml/2006/ole">
            <mc:AlternateContent xmlns:mc="http://schemas.openxmlformats.org/markup-compatibility/2006">
              <mc:Choice xmlns:v="urn:schemas-microsoft-com:vml" Requires="v">
                <p:oleObj spid="_x0000_s52545" name="Equation" r:id="rId4" imgW="1993680" imgH="1320480" progId="Equation.3">
                  <p:embed/>
                </p:oleObj>
              </mc:Choice>
              <mc:Fallback>
                <p:oleObj name="Equation" r:id="rId4" imgW="1993680" imgH="1320480" progId="Equation.3">
                  <p:embed/>
                  <p:pic>
                    <p:nvPicPr>
                      <p:cNvPr id="4" name="Object 3"/>
                      <p:cNvPicPr/>
                      <p:nvPr/>
                    </p:nvPicPr>
                    <p:blipFill>
                      <a:blip r:embed="rId5"/>
                      <a:stretch>
                        <a:fillRect/>
                      </a:stretch>
                    </p:blipFill>
                    <p:spPr>
                      <a:xfrm>
                        <a:off x="1878013" y="2514600"/>
                        <a:ext cx="5470525" cy="36210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2633662" y="6096000"/>
                <a:ext cx="5672138" cy="5870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acc>
                      <m:accPr>
                        <m:chr m:val="⃗"/>
                        <m:ctrlPr>
                          <a:rPr lang="en-US" sz="2800" i="1" smtClean="0">
                            <a:solidFill>
                              <a:srgbClr val="7030A0"/>
                            </a:solidFill>
                            <a:latin typeface="Cambria Math" panose="02040503050406030204" pitchFamily="18" charset="0"/>
                            <a:cs typeface="Times New Roman" panose="02020603050405020304" pitchFamily="18" charset="0"/>
                          </a:rPr>
                        </m:ctrlPr>
                      </m:accPr>
                      <m:e>
                        <m:r>
                          <a:rPr lang="en-US" sz="2800" i="1"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𝜆</m:t>
                        </m:r>
                      </m:e>
                    </m:acc>
                  </m:oMath>
                </a14:m>
                <a:r>
                  <a:rPr lang="en-US" sz="2800" dirty="0" smtClean="0">
                    <a:solidFill>
                      <a:srgbClr val="7030A0"/>
                    </a:solidFill>
                    <a:latin typeface="Times New Roman" panose="02020603050405020304" pitchFamily="18" charset="0"/>
                    <a:cs typeface="Times New Roman" panose="02020603050405020304" pitchFamily="18" charset="0"/>
                  </a:rPr>
                  <a:t> Lagrange Multipliers;  </a:t>
                </a:r>
                <a14:m>
                  <m:oMath xmlns:m="http://schemas.openxmlformats.org/officeDocument/2006/math">
                    <m:acc>
                      <m:accPr>
                        <m:chr m:val="⃗"/>
                        <m:ctrlPr>
                          <a:rPr lang="en-US" sz="2800" i="1" smtClean="0">
                            <a:solidFill>
                              <a:srgbClr val="7030A0"/>
                            </a:solidFill>
                            <a:latin typeface="Cambria Math" panose="02040503050406030204" pitchFamily="18" charset="0"/>
                            <a:cs typeface="Times New Roman" panose="02020603050405020304" pitchFamily="18" charset="0"/>
                          </a:rPr>
                        </m:ctrlPr>
                      </m:accPr>
                      <m:e>
                        <m:r>
                          <a:rPr lang="en-US" sz="2800" b="0" i="1" smtClean="0">
                            <a:solidFill>
                              <a:srgbClr val="7030A0"/>
                            </a:solidFill>
                            <a:latin typeface="Cambria Math" panose="02040503050406030204" pitchFamily="18" charset="0"/>
                            <a:cs typeface="Times New Roman" panose="02020603050405020304" pitchFamily="18" charset="0"/>
                          </a:rPr>
                          <m:t>𝐹</m:t>
                        </m:r>
                      </m:e>
                    </m:acc>
                  </m:oMath>
                </a14:m>
                <a:r>
                  <a:rPr lang="en-US" sz="2800" dirty="0" smtClean="0">
                    <a:solidFill>
                      <a:srgbClr val="7030A0"/>
                    </a:solidFill>
                    <a:latin typeface="Times New Roman" panose="02020603050405020304" pitchFamily="18" charset="0"/>
                    <a:cs typeface="Times New Roman" panose="02020603050405020304" pitchFamily="18" charset="0"/>
                  </a:rPr>
                  <a:t> constaints</a:t>
                </a:r>
                <a:endParaRPr lang="en-US" sz="28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33662" y="6096000"/>
                <a:ext cx="5672138" cy="587084"/>
              </a:xfrm>
              <a:prstGeom prst="rect">
                <a:avLst/>
              </a:prstGeom>
              <a:blipFill rotWithShape="0">
                <a:blip r:embed="rId6"/>
                <a:stretch>
                  <a:fillRect b="-2916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37716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4" y="926846"/>
            <a:ext cx="8153400" cy="5509200"/>
          </a:xfrm>
          <a:prstGeom prst="rect">
            <a:avLst/>
          </a:prstGeom>
          <a:noFill/>
        </p:spPr>
        <p:txBody>
          <a:bodyPr wrap="square" lIns="91291" tIns="45648" rIns="91291" bIns="45648" rtlCol="0">
            <a:spAutoFit/>
          </a:bodyPr>
          <a:lstStyle/>
          <a:p>
            <a:pPr marL="456488" indent="-456488">
              <a:buFont typeface="Wingdings" panose="05000000000000000000" pitchFamily="2" charset="2"/>
              <a:buChar char="§"/>
              <a:defRPr/>
            </a:pPr>
            <a:r>
              <a:rPr lang="en-US" sz="3200" b="1" dirty="0" err="1">
                <a:solidFill>
                  <a:prstClr val="black"/>
                </a:solidFill>
                <a:latin typeface="Times New Roman" panose="02020603050405020304" pitchFamily="18" charset="0"/>
                <a:cs typeface="Times New Roman" panose="02020603050405020304" pitchFamily="18" charset="0"/>
              </a:rPr>
              <a:t>MaxEnt</a:t>
            </a:r>
            <a:r>
              <a:rPr lang="en-US" sz="3200" b="1" dirty="0">
                <a:solidFill>
                  <a:prstClr val="black"/>
                </a:solidFill>
                <a:latin typeface="Times New Roman" panose="02020603050405020304" pitchFamily="18" charset="0"/>
                <a:cs typeface="Times New Roman" panose="02020603050405020304" pitchFamily="18" charset="0"/>
              </a:rPr>
              <a:t> to Equilibrium Thermodynamics </a:t>
            </a:r>
          </a:p>
          <a:p>
            <a:pPr>
              <a:defRPr/>
            </a:pPr>
            <a:r>
              <a:rPr lang="en-US" sz="3200" b="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Tribus</a:t>
            </a:r>
            <a:r>
              <a:rPr lang="en-US" sz="2800" dirty="0">
                <a:solidFill>
                  <a:prstClr val="black"/>
                </a:solidFill>
                <a:latin typeface="Times New Roman" panose="02020603050405020304" pitchFamily="18" charset="0"/>
                <a:cs typeface="Times New Roman" panose="02020603050405020304" pitchFamily="18" charset="0"/>
              </a:rPr>
              <a:t>, 1961)</a:t>
            </a:r>
          </a:p>
          <a:p>
            <a:pPr>
              <a:defRPr/>
            </a:pPr>
            <a:r>
              <a:rPr lang="en-US" sz="3200" dirty="0">
                <a:solidFill>
                  <a:prstClr val="black"/>
                </a:solidFill>
                <a:latin typeface="Times New Roman" panose="02020603050405020304" pitchFamily="18" charset="0"/>
                <a:cs typeface="Times New Roman" panose="02020603050405020304" pitchFamily="18" charset="0"/>
              </a:rPr>
              <a:t>	</a:t>
            </a: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marL="456488" indent="-456488">
              <a:buFont typeface="Wingdings" panose="05000000000000000000" pitchFamily="2" charset="2"/>
              <a:buChar cha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r>
              <a:rPr lang="en-US" sz="3200" dirty="0" smtClean="0">
                <a:solidFill>
                  <a:prstClr val="black"/>
                </a:solidFill>
                <a:latin typeface="Times New Roman" panose="02020603050405020304" pitchFamily="18" charset="0"/>
                <a:cs typeface="Times New Roman" panose="02020603050405020304" pitchFamily="18" charset="0"/>
              </a:rPr>
              <a:t>                 1</a:t>
            </a:r>
            <a:r>
              <a:rPr lang="en-US" sz="3200" baseline="30000" dirty="0" smtClean="0">
                <a:solidFill>
                  <a:prstClr val="black"/>
                </a:solidFill>
                <a:latin typeface="Times New Roman" panose="02020603050405020304" pitchFamily="18" charset="0"/>
                <a:cs typeface="Times New Roman" panose="02020603050405020304" pitchFamily="18" charset="0"/>
              </a:rPr>
              <a:t>st</a:t>
            </a:r>
            <a:r>
              <a:rPr lang="en-US" sz="3200" dirty="0" smtClean="0">
                <a:solidFill>
                  <a:prstClr val="black"/>
                </a:solidFill>
                <a:latin typeface="Times New Roman" panose="02020603050405020304" pitchFamily="18" charset="0"/>
                <a:cs typeface="Times New Roman" panose="02020603050405020304" pitchFamily="18" charset="0"/>
              </a:rPr>
              <a:t> law of thermodynamics</a:t>
            </a: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72460584"/>
              </p:ext>
            </p:extLst>
          </p:nvPr>
        </p:nvGraphicFramePr>
        <p:xfrm>
          <a:off x="2286002" y="2647950"/>
          <a:ext cx="4537075" cy="2203450"/>
        </p:xfrm>
        <a:graphic>
          <a:graphicData uri="http://schemas.openxmlformats.org/presentationml/2006/ole">
            <mc:AlternateContent xmlns:mc="http://schemas.openxmlformats.org/markup-compatibility/2006">
              <mc:Choice xmlns:v="urn:schemas-microsoft-com:vml" Requires="v">
                <p:oleObj spid="_x0000_s53561" name="Equation" r:id="rId4" imgW="1409400" imgH="685800" progId="Equation.3">
                  <p:embed/>
                </p:oleObj>
              </mc:Choice>
              <mc:Fallback>
                <p:oleObj name="Equation" r:id="rId4" imgW="1409400" imgH="685800" progId="Equation.3">
                  <p:embed/>
                  <p:pic>
                    <p:nvPicPr>
                      <p:cNvPr id="3" name="Object 2"/>
                      <p:cNvPicPr/>
                      <p:nvPr/>
                    </p:nvPicPr>
                    <p:blipFill>
                      <a:blip r:embed="rId5"/>
                      <a:stretch>
                        <a:fillRect/>
                      </a:stretch>
                    </p:blipFill>
                    <p:spPr>
                      <a:xfrm>
                        <a:off x="2286002" y="2647950"/>
                        <a:ext cx="4537075" cy="2203450"/>
                      </a:xfrm>
                      <a:prstGeom prst="rect">
                        <a:avLst/>
                      </a:prstGeom>
                    </p:spPr>
                  </p:pic>
                </p:oleObj>
              </mc:Fallback>
            </mc:AlternateContent>
          </a:graphicData>
        </a:graphic>
      </p:graphicFrame>
    </p:spTree>
    <p:extLst>
      <p:ext uri="{BB962C8B-B14F-4D97-AF65-F5344CB8AC3E}">
        <p14:creationId xmlns:p14="http://schemas.microsoft.com/office/powerpoint/2010/main" val="1588304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3915"/>
            <a:ext cx="9144000" cy="6001498"/>
          </a:xfrm>
          <a:prstGeom prst="rect">
            <a:avLst/>
          </a:prstGeom>
          <a:noFill/>
        </p:spPr>
        <p:txBody>
          <a:bodyPr wrap="square" lIns="91291" tIns="45648" rIns="91291" bIns="45648" rtlCol="0">
            <a:spAutoFit/>
          </a:bodyPr>
          <a:lstStyle/>
          <a:p>
            <a:pPr marL="456488" indent="-456488">
              <a:buFont typeface="Wingdings" panose="05000000000000000000" pitchFamily="2" charset="2"/>
              <a:buChar char="§"/>
              <a:defRPr/>
            </a:pPr>
            <a:r>
              <a:rPr lang="en-US" sz="3200" b="1" dirty="0" err="1">
                <a:solidFill>
                  <a:prstClr val="black"/>
                </a:solidFill>
                <a:latin typeface="Times New Roman" panose="02020603050405020304" pitchFamily="18" charset="0"/>
                <a:cs typeface="Times New Roman" panose="02020603050405020304" pitchFamily="18" charset="0"/>
              </a:rPr>
              <a:t>MaxEnt</a:t>
            </a:r>
            <a:r>
              <a:rPr lang="en-US" sz="3200" b="1" dirty="0">
                <a:solidFill>
                  <a:prstClr val="black"/>
                </a:solidFill>
                <a:latin typeface="Times New Roman" panose="02020603050405020304" pitchFamily="18" charset="0"/>
                <a:cs typeface="Times New Roman" panose="02020603050405020304" pitchFamily="18" charset="0"/>
              </a:rPr>
              <a:t> to Non-equilibrium Thermodynamics</a:t>
            </a:r>
          </a:p>
          <a:p>
            <a:pPr>
              <a:defRPr/>
            </a:pPr>
            <a:r>
              <a:rPr lang="en-US" sz="3200" b="1" dirty="0">
                <a:solidFill>
                  <a:prstClr val="black"/>
                </a:solidFill>
                <a:latin typeface="Times New Roman" panose="02020603050405020304" pitchFamily="18" charset="0"/>
                <a:cs typeface="Times New Roman" panose="02020603050405020304" pitchFamily="18" charset="0"/>
              </a:rPr>
              <a:t>     - Maximum Entropy Production Principle </a:t>
            </a:r>
          </a:p>
          <a:p>
            <a:pPr>
              <a:defRPr/>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MEP/</a:t>
            </a:r>
            <a:r>
              <a:rPr lang="en-US" sz="3200" b="1" dirty="0" err="1">
                <a:solidFill>
                  <a:srgbClr val="FF0000"/>
                </a:solidFill>
                <a:latin typeface="Times New Roman" panose="02020603050405020304" pitchFamily="18" charset="0"/>
                <a:cs typeface="Times New Roman" panose="02020603050405020304" pitchFamily="18" charset="0"/>
              </a:rPr>
              <a:t>MaxEP</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Dewar, 2003, 2005, 2014)</a:t>
            </a:r>
          </a:p>
          <a:p>
            <a:pPr>
              <a:defRPr/>
            </a:pPr>
            <a:r>
              <a:rPr lang="en-US" sz="3200" dirty="0">
                <a:solidFill>
                  <a:prstClr val="black"/>
                </a:solidFill>
                <a:latin typeface="Times New Roman" panose="02020603050405020304" pitchFamily="18" charset="0"/>
                <a:cs typeface="Times New Roman" panose="02020603050405020304" pitchFamily="18" charset="0"/>
              </a:rPr>
              <a:t>	</a:t>
            </a: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marL="456488" indent="-456488">
              <a:buFont typeface="Wingdings" panose="05000000000000000000" pitchFamily="2" charset="2"/>
              <a:buChar cha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endParaRPr lang="en-US" sz="3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66724861"/>
              </p:ext>
            </p:extLst>
          </p:nvPr>
        </p:nvGraphicFramePr>
        <p:xfrm>
          <a:off x="854075" y="2754312"/>
          <a:ext cx="7245350" cy="3341688"/>
        </p:xfrm>
        <a:graphic>
          <a:graphicData uri="http://schemas.openxmlformats.org/presentationml/2006/ole">
            <mc:AlternateContent xmlns:mc="http://schemas.openxmlformats.org/markup-compatibility/2006">
              <mc:Choice xmlns:v="urn:schemas-microsoft-com:vml" Requires="v">
                <p:oleObj spid="_x0000_s55612" name="Equation" r:id="rId4" imgW="2641320" imgH="1218960" progId="Equation.3">
                  <p:embed/>
                </p:oleObj>
              </mc:Choice>
              <mc:Fallback>
                <p:oleObj name="Equation" r:id="rId4" imgW="2641320" imgH="1218960" progId="Equation.3">
                  <p:embed/>
                  <p:pic>
                    <p:nvPicPr>
                      <p:cNvPr id="3" name="Object 2"/>
                      <p:cNvPicPr/>
                      <p:nvPr/>
                    </p:nvPicPr>
                    <p:blipFill>
                      <a:blip r:embed="rId5"/>
                      <a:stretch>
                        <a:fillRect/>
                      </a:stretch>
                    </p:blipFill>
                    <p:spPr>
                      <a:xfrm>
                        <a:off x="854075" y="2754312"/>
                        <a:ext cx="7245350" cy="3341688"/>
                      </a:xfrm>
                      <a:prstGeom prst="rect">
                        <a:avLst/>
                      </a:prstGeom>
                    </p:spPr>
                  </p:pic>
                </p:oleObj>
              </mc:Fallback>
            </mc:AlternateContent>
          </a:graphicData>
        </a:graphic>
      </p:graphicFrame>
    </p:spTree>
    <p:extLst>
      <p:ext uri="{BB962C8B-B14F-4D97-AF65-F5344CB8AC3E}">
        <p14:creationId xmlns:p14="http://schemas.microsoft.com/office/powerpoint/2010/main" val="2081126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4" y="469647"/>
            <a:ext cx="8153400" cy="1077218"/>
          </a:xfrm>
          <a:prstGeom prst="rect">
            <a:avLst/>
          </a:prstGeom>
          <a:noFill/>
        </p:spPr>
        <p:txBody>
          <a:bodyPr wrap="square" lIns="91291" tIns="45648" rIns="91291" bIns="45648" rtlCol="0">
            <a:spAutoFit/>
          </a:bodyPr>
          <a:lstStyle/>
          <a:p>
            <a:pPr>
              <a:defRPr/>
            </a:pPr>
            <a:r>
              <a:rPr lang="en-US" sz="3200" dirty="0">
                <a:solidFill>
                  <a:prstClr val="black"/>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MaxEnt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is equivalent to an </a:t>
            </a:r>
            <a:r>
              <a:rPr lang="en-US" sz="3200" dirty="0">
                <a:solidFill>
                  <a:srgbClr val="7030A0"/>
                </a:solidFill>
                <a:latin typeface="Times New Roman" panose="02020603050405020304" pitchFamily="18" charset="0"/>
                <a:cs typeface="Times New Roman" panose="02020603050405020304" pitchFamily="18" charset="0"/>
              </a:rPr>
              <a:t>extremal</a:t>
            </a:r>
            <a:r>
              <a:rPr lang="en-US" sz="3200" dirty="0">
                <a:solidFill>
                  <a:prstClr val="black"/>
                </a:solidFill>
                <a:latin typeface="Times New Roman" panose="02020603050405020304" pitchFamily="18" charset="0"/>
                <a:cs typeface="Times New Roman" panose="02020603050405020304" pitchFamily="18" charset="0"/>
              </a:rPr>
              <a:t> selection criterion of (macroscopic fluxes</a:t>
            </a:r>
            <a:r>
              <a:rPr lang="en-US" sz="3200" dirty="0" smtClean="0">
                <a:solidFill>
                  <a:prstClr val="black"/>
                </a:solidFill>
                <a:latin typeface="Times New Roman" panose="02020603050405020304" pitchFamily="18" charset="0"/>
                <a:cs typeface="Times New Roman" panose="02020603050405020304" pitchFamily="18" charset="0"/>
              </a:rPr>
              <a:t>), i.e. </a:t>
            </a:r>
            <a:r>
              <a:rPr lang="en-US" sz="3200" dirty="0">
                <a:solidFill>
                  <a:srgbClr val="FF0000"/>
                </a:solidFill>
                <a:latin typeface="Times New Roman" panose="02020603050405020304" pitchFamily="18" charset="0"/>
                <a:cs typeface="Times New Roman" panose="02020603050405020304" pitchFamily="18" charset="0"/>
              </a:rPr>
              <a:t>MEP</a:t>
            </a:r>
            <a:r>
              <a:rPr lang="en-US" sz="3200" dirty="0">
                <a:solidFill>
                  <a:prstClr val="black"/>
                </a:solidFill>
                <a:latin typeface="Times New Roman" panose="02020603050405020304" pitchFamily="18" charset="0"/>
                <a:cs typeface="Times New Roman" panose="02020603050405020304" pitchFamily="18"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433808626"/>
              </p:ext>
            </p:extLst>
          </p:nvPr>
        </p:nvGraphicFramePr>
        <p:xfrm>
          <a:off x="1933575" y="2557478"/>
          <a:ext cx="4745038" cy="1100137"/>
        </p:xfrm>
        <a:graphic>
          <a:graphicData uri="http://schemas.openxmlformats.org/presentationml/2006/ole">
            <mc:AlternateContent xmlns:mc="http://schemas.openxmlformats.org/markup-compatibility/2006">
              <mc:Choice xmlns:v="urn:schemas-microsoft-com:vml" Requires="v">
                <p:oleObj spid="_x0000_s54588" name="Equation" r:id="rId4" imgW="1447560" imgH="330120" progId="Equation.3">
                  <p:embed/>
                </p:oleObj>
              </mc:Choice>
              <mc:Fallback>
                <p:oleObj name="Equation" r:id="rId4" imgW="1447560" imgH="330120" progId="Equation.3">
                  <p:embed/>
                  <p:pic>
                    <p:nvPicPr>
                      <p:cNvPr id="4" name="Object 3"/>
                      <p:cNvPicPr/>
                      <p:nvPr/>
                    </p:nvPicPr>
                    <p:blipFill>
                      <a:blip r:embed="rId5"/>
                      <a:stretch>
                        <a:fillRect/>
                      </a:stretch>
                    </p:blipFill>
                    <p:spPr>
                      <a:xfrm>
                        <a:off x="1933575" y="2557478"/>
                        <a:ext cx="4745038" cy="110013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1286900" y="4267201"/>
                <a:ext cx="6333100" cy="57533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291" tIns="45648" rIns="91291" bIns="45648" rtlCol="0">
                <a:spAutoFit/>
              </a:bodyPr>
              <a:lstStyle/>
              <a:p>
                <a:r>
                  <a:rPr lang="en-US" sz="2800" b="1" i="1"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macroscopic physical constraints </a:t>
                </a:r>
                <a:r>
                  <a:rPr lang="en-US" sz="2800" dirty="0" smtClean="0">
                    <a:latin typeface="Times New Roman" panose="02020603050405020304" pitchFamily="18" charset="0"/>
                    <a:cs typeface="Times New Roman" panose="02020603050405020304" pitchFamily="18" charset="0"/>
                  </a:rPr>
                  <a:t>on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𝐹</m:t>
                        </m:r>
                      </m:e>
                    </m:acc>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6900" y="4267201"/>
                <a:ext cx="6333100" cy="575333"/>
              </a:xfrm>
              <a:prstGeom prst="rect">
                <a:avLst/>
              </a:prstGeom>
              <a:blipFill rotWithShape="0">
                <a:blip r:embed="rId6"/>
                <a:stretch>
                  <a:fillRect l="-1925" t="-2128" b="-297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81054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85800" y="762015"/>
                <a:ext cx="8153400" cy="4091761"/>
              </a:xfrm>
              <a:prstGeom prst="rect">
                <a:avLst/>
              </a:prstGeom>
              <a:noFill/>
            </p:spPr>
            <p:txBody>
              <a:bodyPr wrap="square" lIns="91291" tIns="45648" rIns="91291" bIns="45648" rtlCol="0">
                <a:spAutoFit/>
              </a:bodyPr>
              <a:lstStyle/>
              <a:p>
                <a:pPr>
                  <a:defRPr/>
                </a:pP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𝐼</m:t>
                    </m:r>
                    <m:r>
                      <a:rPr lang="en-US" sz="3200">
                        <a:solidFill>
                          <a:prstClr val="black"/>
                        </a:solidFill>
                        <a:latin typeface="Cambria Math" panose="02040503050406030204" pitchFamily="18" charset="0"/>
                        <a:cs typeface="Times New Roman" panose="02020603050405020304" pitchFamily="18" charset="0"/>
                      </a:rPr>
                      <m:t>(</m:t>
                    </m:r>
                    <m:acc>
                      <m:accPr>
                        <m:chr m:val="⃗"/>
                        <m:ctrlPr>
                          <a:rPr lang="en-US" sz="3200" i="1">
                            <a:solidFill>
                              <a:prstClr val="black"/>
                            </a:solidFill>
                            <a:latin typeface="Cambria Math" panose="02040503050406030204" pitchFamily="18" charset="0"/>
                            <a:cs typeface="Times New Roman" panose="02020603050405020304" pitchFamily="18" charset="0"/>
                          </a:rPr>
                        </m:ctrlPr>
                      </m:accPr>
                      <m:e>
                        <m:r>
                          <a:rPr lang="en-US" sz="3200" i="1">
                            <a:solidFill>
                              <a:prstClr val="black"/>
                            </a:solidFill>
                            <a:latin typeface="Cambria Math" panose="02040503050406030204" pitchFamily="18" charset="0"/>
                            <a:cs typeface="Times New Roman" panose="02020603050405020304" pitchFamily="18" charset="0"/>
                          </a:rPr>
                          <m:t>𝐹</m:t>
                        </m:r>
                      </m:e>
                    </m:acc>
                    <m:r>
                      <a:rPr lang="en-US" sz="3200" i="1">
                        <a:solidFill>
                          <a:prstClr val="black"/>
                        </a:solidFill>
                        <a:latin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 is equivalent to </a:t>
                </a: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marL="456488" indent="-456488">
                  <a:buFont typeface="Wingdings" panose="05000000000000000000" pitchFamily="2" charset="2"/>
                  <a:buChar char="§"/>
                  <a:defRPr/>
                </a:pPr>
                <a:r>
                  <a:rPr lang="en-US" sz="3200" dirty="0">
                    <a:solidFill>
                      <a:srgbClr val="C00000"/>
                    </a:solidFill>
                    <a:latin typeface="Times New Roman" panose="02020603050405020304" pitchFamily="18" charset="0"/>
                    <a:cs typeface="Times New Roman" panose="02020603050405020304" pitchFamily="18" charset="0"/>
                  </a:rPr>
                  <a:t>physical variables </a:t>
                </a:r>
                <a:r>
                  <a:rPr lang="en-US" sz="3200" dirty="0">
                    <a:solidFill>
                      <a:srgbClr val="7030A0"/>
                    </a:solidFill>
                    <a:latin typeface="Times New Roman" panose="02020603050405020304" pitchFamily="18" charset="0"/>
                    <a:cs typeface="Times New Roman" panose="02020603050405020304" pitchFamily="18" charset="0"/>
                  </a:rPr>
                  <a:t>thermodynamic entropy production</a:t>
                </a:r>
                <a:r>
                  <a:rPr lang="en-US" sz="3200" dirty="0">
                    <a:solidFill>
                      <a:prstClr val="black"/>
                    </a:solidFill>
                    <a:latin typeface="Times New Roman" panose="02020603050405020304" pitchFamily="18" charset="0"/>
                    <a:cs typeface="Times New Roman" panose="02020603050405020304" pitchFamily="18" charset="0"/>
                  </a:rPr>
                  <a:t> and </a:t>
                </a:r>
                <a:r>
                  <a:rPr lang="en-US" sz="3200" dirty="0">
                    <a:solidFill>
                      <a:srgbClr val="7030A0"/>
                    </a:solidFill>
                    <a:latin typeface="Times New Roman" panose="02020603050405020304" pitchFamily="18" charset="0"/>
                    <a:cs typeface="Times New Roman" panose="02020603050405020304" pitchFamily="18" charset="0"/>
                  </a:rPr>
                  <a:t>mechanical energy dissipation </a:t>
                </a:r>
                <a:r>
                  <a:rPr lang="en-US" sz="3200" dirty="0">
                    <a:solidFill>
                      <a:prstClr val="black"/>
                    </a:solidFill>
                    <a:latin typeface="Times New Roman" panose="02020603050405020304" pitchFamily="18" charset="0"/>
                    <a:cs typeface="Times New Roman" panose="02020603050405020304" pitchFamily="18" charset="0"/>
                  </a:rPr>
                  <a:t>(</a:t>
                </a:r>
                <a:r>
                  <a:rPr lang="en-US" sz="3200" i="1" dirty="0">
                    <a:solidFill>
                      <a:prstClr val="black"/>
                    </a:solidFill>
                    <a:latin typeface="Times New Roman" panose="02020603050405020304" pitchFamily="18" charset="0"/>
                    <a:cs typeface="Times New Roman" panose="02020603050405020304" pitchFamily="18" charset="0"/>
                  </a:rPr>
                  <a:t>Dewar and </a:t>
                </a:r>
                <a:r>
                  <a:rPr lang="en-US" sz="3200" i="1" dirty="0" err="1">
                    <a:solidFill>
                      <a:prstClr val="black"/>
                    </a:solidFill>
                    <a:latin typeface="Times New Roman" panose="02020603050405020304" pitchFamily="18" charset="0"/>
                    <a:cs typeface="Times New Roman" panose="02020603050405020304" pitchFamily="18" charset="0"/>
                  </a:rPr>
                  <a:t>Maritan</a:t>
                </a:r>
                <a:r>
                  <a:rPr lang="en-US" sz="3200" i="1" dirty="0">
                    <a:solidFill>
                      <a:prstClr val="black"/>
                    </a:solidFill>
                    <a:latin typeface="Times New Roman" panose="02020603050405020304" pitchFamily="18" charset="0"/>
                    <a:cs typeface="Times New Roman" panose="02020603050405020304" pitchFamily="18" charset="0"/>
                  </a:rPr>
                  <a:t>, 2014</a:t>
                </a:r>
                <a:r>
                  <a:rPr lang="en-US" sz="3200" dirty="0">
                    <a:solidFill>
                      <a:prstClr val="black"/>
                    </a:solidFill>
                    <a:latin typeface="Times New Roman" panose="02020603050405020304" pitchFamily="18" charset="0"/>
                    <a:cs typeface="Times New Roman" panose="02020603050405020304" pitchFamily="18" charset="0"/>
                  </a:rPr>
                  <a:t>) and MEP as a physical principle;</a:t>
                </a: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a:defRPr/>
                </a:pPr>
                <a:r>
                  <a:rPr lang="en-US" sz="32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85800" y="762015"/>
                <a:ext cx="8153400" cy="4091761"/>
              </a:xfrm>
              <a:prstGeom prst="rect">
                <a:avLst/>
              </a:prstGeom>
              <a:blipFill rotWithShape="0">
                <a:blip r:embed="rId4"/>
                <a:stretch>
                  <a:fillRect l="-1720" t="-596" r="-2618"/>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180809632"/>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610"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85947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85800" y="762008"/>
                <a:ext cx="8153400" cy="5076501"/>
              </a:xfrm>
              <a:prstGeom prst="rect">
                <a:avLst/>
              </a:prstGeom>
              <a:noFill/>
            </p:spPr>
            <p:txBody>
              <a:bodyPr wrap="square" lIns="91291" tIns="45648" rIns="91291" bIns="45648" rtlCol="0">
                <a:spAutoFit/>
              </a:bodyPr>
              <a:lstStyle/>
              <a:p>
                <a:pPr>
                  <a:defRPr/>
                </a:pP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𝐼</m:t>
                    </m:r>
                    <m:r>
                      <a:rPr lang="en-US" sz="3200">
                        <a:solidFill>
                          <a:prstClr val="black"/>
                        </a:solidFill>
                        <a:latin typeface="Cambria Math" panose="02040503050406030204" pitchFamily="18" charset="0"/>
                        <a:cs typeface="Times New Roman" panose="02020603050405020304" pitchFamily="18" charset="0"/>
                      </a:rPr>
                      <m:t>(</m:t>
                    </m:r>
                    <m:acc>
                      <m:accPr>
                        <m:chr m:val="⃗"/>
                        <m:ctrlPr>
                          <a:rPr lang="en-US" sz="3200" i="1">
                            <a:solidFill>
                              <a:prstClr val="black"/>
                            </a:solidFill>
                            <a:latin typeface="Cambria Math" panose="02040503050406030204" pitchFamily="18" charset="0"/>
                            <a:cs typeface="Times New Roman" panose="02020603050405020304" pitchFamily="18" charset="0"/>
                          </a:rPr>
                        </m:ctrlPr>
                      </m:accPr>
                      <m:e>
                        <m:r>
                          <a:rPr lang="en-US" sz="3200" i="1">
                            <a:solidFill>
                              <a:prstClr val="black"/>
                            </a:solidFill>
                            <a:latin typeface="Cambria Math" panose="02040503050406030204" pitchFamily="18" charset="0"/>
                            <a:cs typeface="Times New Roman" panose="02020603050405020304" pitchFamily="18" charset="0"/>
                          </a:rPr>
                          <m:t>𝐹</m:t>
                        </m:r>
                      </m:e>
                    </m:acc>
                    <m:r>
                      <a:rPr lang="en-US" sz="3200" i="1">
                        <a:solidFill>
                          <a:prstClr val="black"/>
                        </a:solidFill>
                        <a:latin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 is equivalent to </a:t>
                </a: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marL="456488" indent="-456488">
                  <a:buFont typeface="Wingdings" panose="05000000000000000000" pitchFamily="2" charset="2"/>
                  <a:buChar char="§"/>
                  <a:defRPr/>
                </a:pPr>
                <a:r>
                  <a:rPr lang="en-US" sz="3200" dirty="0">
                    <a:solidFill>
                      <a:srgbClr val="C00000"/>
                    </a:solidFill>
                    <a:latin typeface="Times New Roman" panose="02020603050405020304" pitchFamily="18" charset="0"/>
                    <a:cs typeface="Times New Roman" panose="02020603050405020304" pitchFamily="18" charset="0"/>
                  </a:rPr>
                  <a:t>physical variables </a:t>
                </a:r>
                <a:r>
                  <a:rPr lang="en-US" sz="3200" dirty="0">
                    <a:solidFill>
                      <a:srgbClr val="7030A0"/>
                    </a:solidFill>
                    <a:latin typeface="Times New Roman" panose="02020603050405020304" pitchFamily="18" charset="0"/>
                    <a:cs typeface="Times New Roman" panose="02020603050405020304" pitchFamily="18" charset="0"/>
                  </a:rPr>
                  <a:t>thermodynamic entropy production</a:t>
                </a:r>
                <a:r>
                  <a:rPr lang="en-US" sz="3200" dirty="0">
                    <a:solidFill>
                      <a:prstClr val="black"/>
                    </a:solidFill>
                    <a:latin typeface="Times New Roman" panose="02020603050405020304" pitchFamily="18" charset="0"/>
                    <a:cs typeface="Times New Roman" panose="02020603050405020304" pitchFamily="18" charset="0"/>
                  </a:rPr>
                  <a:t> and </a:t>
                </a:r>
                <a:r>
                  <a:rPr lang="en-US" sz="3200" dirty="0">
                    <a:solidFill>
                      <a:srgbClr val="7030A0"/>
                    </a:solidFill>
                    <a:latin typeface="Times New Roman" panose="02020603050405020304" pitchFamily="18" charset="0"/>
                    <a:cs typeface="Times New Roman" panose="02020603050405020304" pitchFamily="18" charset="0"/>
                  </a:rPr>
                  <a:t>mechanical energy dissipation </a:t>
                </a:r>
                <a:r>
                  <a:rPr lang="en-US" sz="3200" dirty="0">
                    <a:solidFill>
                      <a:prstClr val="black"/>
                    </a:solidFill>
                    <a:latin typeface="Times New Roman" panose="02020603050405020304" pitchFamily="18" charset="0"/>
                    <a:cs typeface="Times New Roman" panose="02020603050405020304" pitchFamily="18" charset="0"/>
                  </a:rPr>
                  <a:t>(</a:t>
                </a:r>
                <a:r>
                  <a:rPr lang="en-US" sz="3200" i="1" dirty="0">
                    <a:solidFill>
                      <a:prstClr val="black"/>
                    </a:solidFill>
                    <a:latin typeface="Times New Roman" panose="02020603050405020304" pitchFamily="18" charset="0"/>
                    <a:cs typeface="Times New Roman" panose="02020603050405020304" pitchFamily="18" charset="0"/>
                  </a:rPr>
                  <a:t>Dewar and </a:t>
                </a:r>
                <a:r>
                  <a:rPr lang="en-US" sz="3200" i="1" dirty="0" err="1">
                    <a:solidFill>
                      <a:prstClr val="black"/>
                    </a:solidFill>
                    <a:latin typeface="Times New Roman" panose="02020603050405020304" pitchFamily="18" charset="0"/>
                    <a:cs typeface="Times New Roman" panose="02020603050405020304" pitchFamily="18" charset="0"/>
                  </a:rPr>
                  <a:t>Maritan</a:t>
                </a:r>
                <a:r>
                  <a:rPr lang="en-US" sz="3200" i="1" dirty="0">
                    <a:solidFill>
                      <a:prstClr val="black"/>
                    </a:solidFill>
                    <a:latin typeface="Times New Roman" panose="02020603050405020304" pitchFamily="18" charset="0"/>
                    <a:cs typeface="Times New Roman" panose="02020603050405020304" pitchFamily="18" charset="0"/>
                  </a:rPr>
                  <a:t>, 2014</a:t>
                </a:r>
                <a:r>
                  <a:rPr lang="en-US" sz="3200" dirty="0">
                    <a:solidFill>
                      <a:prstClr val="black"/>
                    </a:solidFill>
                    <a:latin typeface="Times New Roman" panose="02020603050405020304" pitchFamily="18" charset="0"/>
                    <a:cs typeface="Times New Roman" panose="02020603050405020304" pitchFamily="18" charset="0"/>
                  </a:rPr>
                  <a:t>) and “MEP” viewed as a physical principle;</a:t>
                </a:r>
              </a:p>
              <a:p>
                <a:pPr>
                  <a:defRPr/>
                </a:pPr>
                <a:endParaRPr lang="en-US" sz="3200" dirty="0">
                  <a:solidFill>
                    <a:prstClr val="black"/>
                  </a:solidFill>
                  <a:latin typeface="Times New Roman" panose="02020603050405020304" pitchFamily="18" charset="0"/>
                  <a:cs typeface="Times New Roman" panose="02020603050405020304" pitchFamily="18" charset="0"/>
                </a:endParaRPr>
              </a:p>
              <a:p>
                <a:pPr marL="456488" indent="-456488">
                  <a:buFont typeface="Wingdings" panose="05000000000000000000" pitchFamily="2" charset="2"/>
                  <a:buChar char="§"/>
                  <a:defRPr/>
                </a:pPr>
                <a:r>
                  <a:rPr lang="en-US" sz="3200" dirty="0">
                    <a:solidFill>
                      <a:srgbClr val="C00000"/>
                    </a:solidFill>
                    <a:latin typeface="Times New Roman" panose="02020603050405020304" pitchFamily="18" charset="0"/>
                    <a:cs typeface="Times New Roman" panose="02020603050405020304" pitchFamily="18" charset="0"/>
                  </a:rPr>
                  <a:t>non-physical variables </a:t>
                </a:r>
                <a:r>
                  <a:rPr lang="en-US" sz="3200" dirty="0">
                    <a:solidFill>
                      <a:prstClr val="black"/>
                    </a:solidFill>
                    <a:latin typeface="Times New Roman" panose="02020603050405020304" pitchFamily="18" charset="0"/>
                    <a:cs typeface="Times New Roman" panose="02020603050405020304" pitchFamily="18" charset="0"/>
                  </a:rPr>
                  <a:t>(</a:t>
                </a:r>
                <a:r>
                  <a:rPr lang="en-US" sz="3200" i="1" dirty="0">
                    <a:solidFill>
                      <a:prstClr val="black"/>
                    </a:solidFill>
                    <a:latin typeface="Times New Roman" panose="02020603050405020304" pitchFamily="18" charset="0"/>
                    <a:cs typeface="Times New Roman" panose="02020603050405020304" pitchFamily="18" charset="0"/>
                  </a:rPr>
                  <a:t>Wang and Bras, 2011</a:t>
                </a:r>
                <a:r>
                  <a:rPr lang="en-US" sz="3200" dirty="0">
                    <a:solidFill>
                      <a:prstClr val="black"/>
                    </a:solidFill>
                    <a:latin typeface="Times New Roman" panose="02020603050405020304" pitchFamily="18" charset="0"/>
                    <a:cs typeface="Times New Roman" panose="02020603050405020304" pitchFamily="18" charset="0"/>
                  </a:rPr>
                  <a:t>) and “MEP” treated as an inference algorithm.</a:t>
                </a:r>
                <a:r>
                  <a:rPr lang="en-US" sz="32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85800" y="762008"/>
                <a:ext cx="8153400" cy="5076501"/>
              </a:xfrm>
              <a:prstGeom prst="rect">
                <a:avLst/>
              </a:prstGeom>
              <a:blipFill rotWithShape="0">
                <a:blip r:embed="rId4"/>
                <a:stretch>
                  <a:fillRect l="-1720" t="-480" r="-2618" b="-2881"/>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611"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1888934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294287829"/>
              </p:ext>
            </p:extLst>
          </p:nvPr>
        </p:nvGraphicFramePr>
        <p:xfrm>
          <a:off x="1625600" y="966803"/>
          <a:ext cx="4140200" cy="2332037"/>
        </p:xfrm>
        <a:graphic>
          <a:graphicData uri="http://schemas.openxmlformats.org/presentationml/2006/ole">
            <mc:AlternateContent xmlns:mc="http://schemas.openxmlformats.org/markup-compatibility/2006">
              <mc:Choice xmlns:v="urn:schemas-microsoft-com:vml" Requires="v">
                <p:oleObj spid="_x0000_s59716" name="Equation" r:id="rId4" imgW="1307880" imgH="736560" progId="Equation.3">
                  <p:embed/>
                </p:oleObj>
              </mc:Choice>
              <mc:Fallback>
                <p:oleObj name="Equation" r:id="rId4" imgW="1307880" imgH="736560" progId="Equation.3">
                  <p:embed/>
                  <p:pic>
                    <p:nvPicPr>
                      <p:cNvPr id="7" name="Object 6"/>
                      <p:cNvPicPr>
                        <a:picLocks noChangeAspect="1" noChangeArrowheads="1"/>
                      </p:cNvPicPr>
                      <p:nvPr/>
                    </p:nvPicPr>
                    <p:blipFill>
                      <a:blip r:embed="rId5"/>
                      <a:srcRect/>
                      <a:stretch>
                        <a:fillRect/>
                      </a:stretch>
                    </p:blipFill>
                    <p:spPr bwMode="auto">
                      <a:xfrm>
                        <a:off x="1625600" y="966803"/>
                        <a:ext cx="4140200" cy="2332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4572015" y="5943601"/>
            <a:ext cx="4419599" cy="461665"/>
          </a:xfrm>
          <a:prstGeom prst="rect">
            <a:avLst/>
          </a:prstGeom>
        </p:spPr>
        <p:txBody>
          <a:bodyPr wrap="square" lIns="91291" tIns="45648" rIns="91291" bIns="45648">
            <a:spAutoFit/>
          </a:bodyPr>
          <a:lstStyle/>
          <a:p>
            <a:r>
              <a:rPr lang="en-US" sz="2400" dirty="0">
                <a:solidFill>
                  <a:prstClr val="black"/>
                </a:solidFill>
                <a:latin typeface="Times New Roman" panose="02020603050405020304" pitchFamily="18" charset="0"/>
                <a:cs typeface="Times New Roman" panose="02020603050405020304" pitchFamily="18" charset="0"/>
              </a:rPr>
              <a:t>(Wang and Bras, 2009; 2011)</a:t>
            </a:r>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1418468572"/>
              </p:ext>
            </p:extLst>
          </p:nvPr>
        </p:nvGraphicFramePr>
        <p:xfrm>
          <a:off x="1828800" y="4991100"/>
          <a:ext cx="4533900" cy="800100"/>
        </p:xfrm>
        <a:graphic>
          <a:graphicData uri="http://schemas.openxmlformats.org/presentationml/2006/ole">
            <mc:AlternateContent xmlns:mc="http://schemas.openxmlformats.org/markup-compatibility/2006">
              <mc:Choice xmlns:v="urn:schemas-microsoft-com:vml" Requires="v">
                <p:oleObj spid="_x0000_s59717" name="Equation" r:id="rId6" imgW="1511280" imgH="266400" progId="Equation.3">
                  <p:embed/>
                </p:oleObj>
              </mc:Choice>
              <mc:Fallback>
                <p:oleObj name="Equation" r:id="rId6" imgW="1511280" imgH="266400" progId="Equation.3">
                  <p:embed/>
                  <p:pic>
                    <p:nvPicPr>
                      <p:cNvPr id="0" name=""/>
                      <p:cNvPicPr/>
                      <p:nvPr/>
                    </p:nvPicPr>
                    <p:blipFill>
                      <a:blip r:embed="rId7"/>
                      <a:stretch>
                        <a:fillRect/>
                      </a:stretch>
                    </p:blipFill>
                    <p:spPr>
                      <a:xfrm>
                        <a:off x="1828800" y="4991100"/>
                        <a:ext cx="4533900" cy="800100"/>
                      </a:xfrm>
                      <a:prstGeom prst="rect">
                        <a:avLst/>
                      </a:prstGeom>
                    </p:spPr>
                  </p:pic>
                </p:oleObj>
              </mc:Fallback>
            </mc:AlternateContent>
          </a:graphicData>
        </a:graphic>
      </p:graphicFrame>
      <p:sp>
        <p:nvSpPr>
          <p:cNvPr id="4" name="TextBox 3"/>
          <p:cNvSpPr txBox="1"/>
          <p:nvPr/>
        </p:nvSpPr>
        <p:spPr>
          <a:xfrm>
            <a:off x="533400" y="5065693"/>
            <a:ext cx="1524000"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hermal</a:t>
            </a:r>
          </a:p>
          <a:p>
            <a:r>
              <a:rPr lang="en-US" sz="2800" dirty="0" smtClean="0">
                <a:latin typeface="Times New Roman" panose="02020603050405020304" pitchFamily="18" charset="0"/>
                <a:cs typeface="Times New Roman" panose="02020603050405020304" pitchFamily="18" charset="0"/>
              </a:rPr>
              <a:t>inertia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023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430383794"/>
              </p:ext>
            </p:extLst>
          </p:nvPr>
        </p:nvGraphicFramePr>
        <p:xfrm>
          <a:off x="1277953" y="677862"/>
          <a:ext cx="6511925" cy="4503738"/>
        </p:xfrm>
        <a:graphic>
          <a:graphicData uri="http://schemas.openxmlformats.org/presentationml/2006/ole">
            <mc:AlternateContent xmlns:mc="http://schemas.openxmlformats.org/markup-compatibility/2006">
              <mc:Choice xmlns:v="urn:schemas-microsoft-com:vml" Requires="v">
                <p:oleObj spid="_x0000_s62635" name="Equation" r:id="rId4" imgW="2057400" imgH="1422360" progId="Equation.3">
                  <p:embed/>
                </p:oleObj>
              </mc:Choice>
              <mc:Fallback>
                <p:oleObj name="Equation" r:id="rId4" imgW="2057400" imgH="1422360" progId="Equation.3">
                  <p:embed/>
                  <p:pic>
                    <p:nvPicPr>
                      <p:cNvPr id="0" name=""/>
                      <p:cNvPicPr>
                        <a:picLocks noChangeAspect="1" noChangeArrowheads="1"/>
                      </p:cNvPicPr>
                      <p:nvPr/>
                    </p:nvPicPr>
                    <p:blipFill>
                      <a:blip r:embed="rId5"/>
                      <a:srcRect/>
                      <a:stretch>
                        <a:fillRect/>
                      </a:stretch>
                    </p:blipFill>
                    <p:spPr bwMode="auto">
                      <a:xfrm>
                        <a:off x="1277953" y="677862"/>
                        <a:ext cx="6511925" cy="450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6107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75671122"/>
              </p:ext>
            </p:extLst>
          </p:nvPr>
        </p:nvGraphicFramePr>
        <p:xfrm>
          <a:off x="2590800" y="1905000"/>
          <a:ext cx="3505200" cy="3505200"/>
        </p:xfrm>
        <a:graphic>
          <a:graphicData uri="http://schemas.openxmlformats.org/presentationml/2006/ole">
            <mc:AlternateContent xmlns:mc="http://schemas.openxmlformats.org/markup-compatibility/2006">
              <mc:Choice xmlns:v="urn:schemas-microsoft-com:vml" Requires="v">
                <p:oleObj spid="_x0000_s65649" name="Equation" r:id="rId4" imgW="736560" imgH="787320" progId="Equation.3">
                  <p:embed/>
                </p:oleObj>
              </mc:Choice>
              <mc:Fallback>
                <p:oleObj name="Equation" r:id="rId4" imgW="736560" imgH="787320" progId="Equation.3">
                  <p:embed/>
                  <p:pic>
                    <p:nvPicPr>
                      <p:cNvPr id="0" name="Object 6"/>
                      <p:cNvPicPr>
                        <a:picLocks noChangeAspect="1" noChangeArrowheads="1"/>
                      </p:cNvPicPr>
                      <p:nvPr/>
                    </p:nvPicPr>
                    <p:blipFill>
                      <a:blip r:embed="rId5"/>
                      <a:srcRect/>
                      <a:stretch>
                        <a:fillRect/>
                      </a:stretch>
                    </p:blipFill>
                    <p:spPr bwMode="auto">
                      <a:xfrm>
                        <a:off x="2590800" y="1905000"/>
                        <a:ext cx="3505200" cy="3505200"/>
                      </a:xfrm>
                      <a:prstGeom prst="rect">
                        <a:avLst/>
                      </a:prstGeom>
                      <a:noFill/>
                      <a:ln>
                        <a:noFill/>
                      </a:ln>
                    </p:spPr>
                  </p:pic>
                </p:oleObj>
              </mc:Fallback>
            </mc:AlternateContent>
          </a:graphicData>
        </a:graphic>
      </p:graphicFrame>
      <p:sp>
        <p:nvSpPr>
          <p:cNvPr id="4" name="Rectangle 3"/>
          <p:cNvSpPr/>
          <p:nvPr/>
        </p:nvSpPr>
        <p:spPr>
          <a:xfrm>
            <a:off x="228604" y="417493"/>
            <a:ext cx="8763000" cy="954107"/>
          </a:xfrm>
          <a:prstGeom prst="rect">
            <a:avLst/>
          </a:prstGeom>
        </p:spPr>
        <p:txBody>
          <a:bodyPr wrap="square" lIns="91291" tIns="45648" rIns="91291" bIns="45648">
            <a:spAutoFit/>
          </a:bodyPr>
          <a:lstStyle/>
          <a:p>
            <a:r>
              <a:rPr lang="en-US" sz="2800" b="1" dirty="0" err="1">
                <a:latin typeface="Times New Roman" pitchFamily="18" charset="0"/>
                <a:cs typeface="Times New Roman" pitchFamily="18" charset="0"/>
              </a:rPr>
              <a:t>Monin-Obukhov</a:t>
            </a:r>
            <a:r>
              <a:rPr lang="en-US" sz="2800" b="1" dirty="0">
                <a:latin typeface="Times New Roman" pitchFamily="18" charset="0"/>
                <a:cs typeface="Times New Roman" pitchFamily="18" charset="0"/>
              </a:rPr>
              <a:t> similarity equations </a:t>
            </a:r>
            <a:r>
              <a:rPr lang="en-US" sz="2800" dirty="0">
                <a:latin typeface="Times New Roman" pitchFamily="18" charset="0"/>
                <a:cs typeface="Times New Roman" pitchFamily="18" charset="0"/>
              </a:rPr>
              <a:t>for the atmospheric boundary layer turbulence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Wang and Bras, </a:t>
            </a:r>
            <a:r>
              <a:rPr lang="en-US" sz="2400" dirty="0">
                <a:latin typeface="Times New Roman" pitchFamily="18" charset="0"/>
                <a:cs typeface="Times New Roman" pitchFamily="18" charset="0"/>
              </a:rPr>
              <a:t>2010)</a:t>
            </a:r>
            <a:r>
              <a:rPr lang="en-US" sz="2400" i="1" dirty="0">
                <a:latin typeface="Times New Roman" pitchFamily="18" charset="0"/>
                <a:cs typeface="Times New Roman" pitchFamily="18" charset="0"/>
              </a:rPr>
              <a:t>,</a:t>
            </a:r>
          </a:p>
        </p:txBody>
      </p:sp>
    </p:spTree>
    <p:extLst>
      <p:ext uri="{BB962C8B-B14F-4D97-AF65-F5344CB8AC3E}">
        <p14:creationId xmlns:p14="http://schemas.microsoft.com/office/powerpoint/2010/main" val="47813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4648200"/>
            <a:ext cx="4495800" cy="1200183"/>
          </a:xfrm>
          <a:prstGeom prst="rect">
            <a:avLst/>
          </a:prstGeom>
          <a:noFill/>
        </p:spPr>
        <p:txBody>
          <a:bodyPr wrap="square" lIns="91291" tIns="45648" rIns="91291" bIns="45648" rtlCol="0">
            <a:spAutoFit/>
          </a:bodyPr>
          <a:lstStyle/>
          <a:p>
            <a:r>
              <a:rPr lang="en-US" sz="2400" i="1" dirty="0" smtClean="0">
                <a:solidFill>
                  <a:srgbClr val="0070C0"/>
                </a:solidFill>
                <a:latin typeface="Symbol" pitchFamily="18" charset="2"/>
                <a:cs typeface="Times New Roman" pitchFamily="18" charset="0"/>
              </a:rPr>
              <a:t>a</a:t>
            </a:r>
            <a:r>
              <a:rPr lang="en-US" sz="2400" i="1" dirty="0" smtClean="0">
                <a:latin typeface="Times New Roman" pitchFamily="18" charset="0"/>
                <a:cs typeface="Times New Roman" pitchFamily="18" charset="0"/>
              </a:rPr>
              <a:t>,</a:t>
            </a:r>
            <a:r>
              <a:rPr lang="en-US" sz="2400" i="1" dirty="0" smtClean="0">
                <a:solidFill>
                  <a:schemeClr val="accent1"/>
                </a:solidFill>
                <a:latin typeface="Symbol" pitchFamily="18" charset="2"/>
                <a:cs typeface="Times New Roman" pitchFamily="18" charset="0"/>
              </a:rPr>
              <a:t>b</a:t>
            </a:r>
            <a:r>
              <a:rPr lang="en-US" sz="2400" i="1" dirty="0" smtClean="0">
                <a:latin typeface="Times New Roman" pitchFamily="18" charset="0"/>
                <a:cs typeface="Times New Roman" pitchFamily="18" charset="0"/>
              </a:rPr>
              <a:t>,</a:t>
            </a:r>
            <a:r>
              <a:rPr lang="en-US" sz="2400" i="1" dirty="0" smtClean="0">
                <a:solidFill>
                  <a:srgbClr val="0070C0"/>
                </a:solidFill>
                <a:latin typeface="Symbol" pitchFamily="18" charset="2"/>
                <a:cs typeface="Times New Roman" pitchFamily="18" charset="0"/>
              </a:rPr>
              <a:t>g</a:t>
            </a:r>
            <a:r>
              <a:rPr lang="en-US" sz="2400" i="1" baseline="-25000" dirty="0" smtClean="0">
                <a:solidFill>
                  <a:srgbClr val="0070C0"/>
                </a:solidFill>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universal empirical constants in the M-O similarity equations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Businger</a:t>
            </a:r>
            <a:r>
              <a:rPr lang="en-US" sz="2400" i="1" dirty="0" smtClean="0">
                <a:latin typeface="Times New Roman" pitchFamily="18" charset="0"/>
                <a:cs typeface="Times New Roman" pitchFamily="18" charset="0"/>
              </a:rPr>
              <a:t> et al</a:t>
            </a:r>
            <a:r>
              <a:rPr lang="en-US" sz="2400" dirty="0" smtClean="0">
                <a:latin typeface="Times New Roman" pitchFamily="18" charset="0"/>
                <a:cs typeface="Times New Roman" pitchFamily="18" charset="0"/>
              </a:rPr>
              <a:t>, 1971]. </a:t>
            </a:r>
            <a:endParaRPr lang="en-US" sz="2400" dirty="0">
              <a:latin typeface="Times New Roman" pitchFamily="18" charset="0"/>
              <a:cs typeface="Times New Roman" pitchFamily="18" charset="0"/>
            </a:endParaRPr>
          </a:p>
        </p:txBody>
      </p:sp>
      <p:graphicFrame>
        <p:nvGraphicFramePr>
          <p:cNvPr id="4100" name="Object 4"/>
          <p:cNvGraphicFramePr>
            <a:graphicFrameLocks noChangeAspect="1"/>
          </p:cNvGraphicFramePr>
          <p:nvPr>
            <p:extLst>
              <p:ext uri="{D42A27DB-BD31-4B8C-83A1-F6EECF244321}">
                <p14:modId xmlns:p14="http://schemas.microsoft.com/office/powerpoint/2010/main" val="90292781"/>
              </p:ext>
            </p:extLst>
          </p:nvPr>
        </p:nvGraphicFramePr>
        <p:xfrm>
          <a:off x="1343025" y="685800"/>
          <a:ext cx="5299075" cy="2817813"/>
        </p:xfrm>
        <a:graphic>
          <a:graphicData uri="http://schemas.openxmlformats.org/presentationml/2006/ole">
            <mc:AlternateContent xmlns:mc="http://schemas.openxmlformats.org/markup-compatibility/2006">
              <mc:Choice xmlns:v="urn:schemas-microsoft-com:vml" Requires="v">
                <p:oleObj spid="_x0000_s4988" name="Equation" r:id="rId4" imgW="2222280" imgH="1091880" progId="Equation.3">
                  <p:embed/>
                </p:oleObj>
              </mc:Choice>
              <mc:Fallback>
                <p:oleObj name="Equation" r:id="rId4" imgW="2222280" imgH="1091880" progId="Equation.3">
                  <p:embed/>
                  <p:pic>
                    <p:nvPicPr>
                      <p:cNvPr id="0" name="Picture 4"/>
                      <p:cNvPicPr>
                        <a:picLocks noChangeAspect="1" noChangeArrowheads="1"/>
                      </p:cNvPicPr>
                      <p:nvPr/>
                    </p:nvPicPr>
                    <p:blipFill>
                      <a:blip r:embed="rId5"/>
                      <a:srcRect/>
                      <a:stretch>
                        <a:fillRect/>
                      </a:stretch>
                    </p:blipFill>
                    <p:spPr bwMode="auto">
                      <a:xfrm>
                        <a:off x="1343025" y="685800"/>
                        <a:ext cx="5299075" cy="281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5486400" y="2438400"/>
            <a:ext cx="2895600" cy="101551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r>
              <a:rPr lang="en-US" sz="2000" dirty="0">
                <a:solidFill>
                  <a:srgbClr val="C00000"/>
                </a:solidFill>
                <a:latin typeface="Times New Roman" panose="02020603050405020304" pitchFamily="18" charset="0"/>
                <a:cs typeface="Times New Roman" panose="02020603050405020304" pitchFamily="18" charset="0"/>
              </a:rPr>
              <a:t>s</a:t>
            </a:r>
            <a:r>
              <a:rPr lang="en-US" sz="2000" dirty="0" smtClean="0">
                <a:solidFill>
                  <a:srgbClr val="C00000"/>
                </a:solidFill>
                <a:latin typeface="Times New Roman" panose="02020603050405020304" pitchFamily="18" charset="0"/>
                <a:cs typeface="Times New Roman" panose="02020603050405020304" pitchFamily="18" charset="0"/>
              </a:rPr>
              <a:t>urface specific humidity</a:t>
            </a:r>
          </a:p>
          <a:p>
            <a:endParaRPr lang="en-US" sz="2000" dirty="0">
              <a:latin typeface="Times New Roman" panose="02020603050405020304" pitchFamily="18" charset="0"/>
              <a:cs typeface="Times New Roman" panose="02020603050405020304" pitchFamily="18" charset="0"/>
            </a:endParaRPr>
          </a:p>
          <a:p>
            <a:r>
              <a:rPr lang="en-US" sz="2000" dirty="0">
                <a:solidFill>
                  <a:srgbClr val="C00000"/>
                </a:solidFill>
                <a:latin typeface="Times New Roman" panose="02020603050405020304" pitchFamily="18" charset="0"/>
                <a:cs typeface="Times New Roman" panose="02020603050405020304" pitchFamily="18" charset="0"/>
              </a:rPr>
              <a:t>s</a:t>
            </a:r>
            <a:r>
              <a:rPr lang="en-US" sz="2000" dirty="0" smtClean="0">
                <a:solidFill>
                  <a:srgbClr val="C00000"/>
                </a:solidFill>
                <a:latin typeface="Times New Roman" panose="02020603050405020304" pitchFamily="18" charset="0"/>
                <a:cs typeface="Times New Roman" panose="02020603050405020304" pitchFamily="18" charset="0"/>
              </a:rPr>
              <a:t>urface temperature</a:t>
            </a:r>
          </a:p>
        </p:txBody>
      </p:sp>
      <p:graphicFrame>
        <p:nvGraphicFramePr>
          <p:cNvPr id="8" name="Object 4"/>
          <p:cNvGraphicFramePr>
            <a:graphicFrameLocks noChangeAspect="1"/>
          </p:cNvGraphicFramePr>
          <p:nvPr>
            <p:extLst>
              <p:ext uri="{D42A27DB-BD31-4B8C-83A1-F6EECF244321}">
                <p14:modId xmlns:p14="http://schemas.microsoft.com/office/powerpoint/2010/main" val="3987448428"/>
              </p:ext>
            </p:extLst>
          </p:nvPr>
        </p:nvGraphicFramePr>
        <p:xfrm>
          <a:off x="457201" y="4601253"/>
          <a:ext cx="3505199" cy="1570949"/>
        </p:xfrm>
        <a:graphic>
          <a:graphicData uri="http://schemas.openxmlformats.org/presentationml/2006/ole">
            <mc:AlternateContent xmlns:mc="http://schemas.openxmlformats.org/markup-compatibility/2006">
              <mc:Choice xmlns:v="urn:schemas-microsoft-com:vml" Requires="v">
                <p:oleObj spid="_x0000_s4989" name="Equation" r:id="rId6" imgW="1625400" imgH="672840" progId="Equation.3">
                  <p:embed/>
                </p:oleObj>
              </mc:Choice>
              <mc:Fallback>
                <p:oleObj name="Equation" r:id="rId6" imgW="1625400" imgH="672840" progId="Equation.3">
                  <p:embed/>
                  <p:pic>
                    <p:nvPicPr>
                      <p:cNvPr id="4100" name="Object 4"/>
                      <p:cNvPicPr>
                        <a:picLocks noChangeAspect="1" noChangeArrowheads="1"/>
                      </p:cNvPicPr>
                      <p:nvPr/>
                    </p:nvPicPr>
                    <p:blipFill>
                      <a:blip r:embed="rId7"/>
                      <a:srcRect/>
                      <a:stretch>
                        <a:fillRect/>
                      </a:stretch>
                    </p:blipFill>
                    <p:spPr bwMode="auto">
                      <a:xfrm>
                        <a:off x="457201" y="4601253"/>
                        <a:ext cx="3505199" cy="1570949"/>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1" y="361"/>
            <a:ext cx="3589372" cy="252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267" y="3185144"/>
            <a:ext cx="5268733" cy="367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3875267" y="1408474"/>
            <a:ext cx="2125036" cy="1532813"/>
          </a:xfrm>
          <a:prstGeom prst="straightConnector1">
            <a:avLst/>
          </a:prstGeom>
          <a:solidFill>
            <a:srgbClr val="00B8FF"/>
          </a:solidFill>
          <a:ln w="174625" cap="flat" cmpd="sng" algn="ctr">
            <a:solidFill>
              <a:srgbClr val="002060"/>
            </a:solidFill>
            <a:prstDash val="solid"/>
            <a:round/>
            <a:headEnd type="none" w="med" len="med"/>
            <a:tailEnd type="arrow"/>
          </a:ln>
          <a:effectLst/>
        </p:spPr>
      </p:cxnSp>
      <p:pic>
        <p:nvPicPr>
          <p:cNvPr id="573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297" y="2836777"/>
            <a:ext cx="2891520" cy="231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96574" y="537558"/>
            <a:ext cx="4110726" cy="403893"/>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414726" fontAlgn="base" hangingPunct="0">
              <a:lnSpc>
                <a:spcPct val="93000"/>
              </a:lnSpc>
              <a:spcBef>
                <a:spcPct val="0"/>
              </a:spcBef>
              <a:spcAft>
                <a:spcPct val="0"/>
              </a:spcAft>
              <a:buClr>
                <a:srgbClr val="000000"/>
              </a:buClr>
              <a:buSzPct val="45000"/>
            </a:pPr>
            <a:r>
              <a:rPr lang="en-US" sz="2177"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Watershed Scale</a:t>
            </a:r>
            <a:endParaRPr lang="en-US" sz="2177"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321928" y="4648283"/>
            <a:ext cx="3518503" cy="149425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414726" fontAlgn="base" hangingPunct="0">
              <a:lnSpc>
                <a:spcPct val="93000"/>
              </a:lnSpc>
              <a:spcBef>
                <a:spcPct val="0"/>
              </a:spcBef>
              <a:spcAft>
                <a:spcPct val="0"/>
              </a:spcAft>
              <a:buClr>
                <a:srgbClr val="000000"/>
              </a:buClr>
              <a:buSzPct val="45000"/>
            </a:pPr>
            <a:r>
              <a:rPr lang="en-US" sz="4898"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Global Scale</a:t>
            </a:r>
            <a:endParaRPr lang="en-US" sz="4898"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492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65033556"/>
              </p:ext>
            </p:extLst>
          </p:nvPr>
        </p:nvGraphicFramePr>
        <p:xfrm>
          <a:off x="1746250" y="652478"/>
          <a:ext cx="5119688" cy="1100137"/>
        </p:xfrm>
        <a:graphic>
          <a:graphicData uri="http://schemas.openxmlformats.org/presentationml/2006/ole">
            <mc:AlternateContent xmlns:mc="http://schemas.openxmlformats.org/markup-compatibility/2006">
              <mc:Choice xmlns:v="urn:schemas-microsoft-com:vml" Requires="v">
                <p:oleObj spid="_x0000_s60826" name="Equation" r:id="rId4" imgW="1562040" imgH="330120" progId="Equation.3">
                  <p:embed/>
                </p:oleObj>
              </mc:Choice>
              <mc:Fallback>
                <p:oleObj name="Equation" r:id="rId4" imgW="1562040" imgH="330120" progId="Equation.3">
                  <p:embed/>
                  <p:pic>
                    <p:nvPicPr>
                      <p:cNvPr id="4" name="Object 3"/>
                      <p:cNvPicPr/>
                      <p:nvPr/>
                    </p:nvPicPr>
                    <p:blipFill>
                      <a:blip r:embed="rId5"/>
                      <a:stretch>
                        <a:fillRect/>
                      </a:stretch>
                    </p:blipFill>
                    <p:spPr>
                      <a:xfrm>
                        <a:off x="1746250" y="652478"/>
                        <a:ext cx="5119688" cy="1100137"/>
                      </a:xfrm>
                      <a:prstGeom prst="rect">
                        <a:avLst/>
                      </a:prstGeom>
                    </p:spPr>
                  </p:pic>
                </p:oleObj>
              </mc:Fallback>
            </mc:AlternateContent>
          </a:graphicData>
        </a:graphic>
      </p:graphicFrame>
      <p:sp>
        <p:nvSpPr>
          <p:cNvPr id="5" name="TextBox 4"/>
          <p:cNvSpPr txBox="1"/>
          <p:nvPr/>
        </p:nvSpPr>
        <p:spPr>
          <a:xfrm>
            <a:off x="1676400" y="2133600"/>
            <a:ext cx="6466642"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pPr>
              <a:defRPr/>
            </a:pPr>
            <a:r>
              <a:rPr lang="en-US" sz="2800" b="1" i="1" dirty="0">
                <a:solidFill>
                  <a:prstClr val="black"/>
                </a:solidFill>
                <a:latin typeface="Times New Roman" panose="02020603050405020304" pitchFamily="18" charset="0"/>
                <a:cs typeface="Times New Roman" panose="02020603050405020304" pitchFamily="18" charset="0"/>
              </a:rPr>
              <a:t>C</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457200" y="3872820"/>
            <a:ext cx="8229600" cy="1384995"/>
          </a:xfrm>
          <a:prstGeom prst="rect">
            <a:avLst/>
          </a:prstGeom>
          <a:noFill/>
        </p:spPr>
        <p:txBody>
          <a:bodyPr wrap="square" lIns="91291" tIns="45648" rIns="91291" bIns="45648"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Max</a:t>
            </a:r>
            <a:r>
              <a:rPr lang="en-US" sz="2800" dirty="0">
                <a:latin typeface="Times New Roman" panose="02020603050405020304" pitchFamily="18" charset="0"/>
                <a:cs typeface="Times New Roman" panose="02020603050405020304" pitchFamily="18" charset="0"/>
              </a:rPr>
              <a:t>: maximal irreversibility or farthest to equilibrium</a:t>
            </a:r>
          </a:p>
          <a:p>
            <a:endParaRPr lang="en-US" sz="2800" dirty="0">
              <a:latin typeface="Times New Roman" panose="02020603050405020304" pitchFamily="18" charset="0"/>
              <a:cs typeface="Times New Roman" panose="02020603050405020304" pitchFamily="18" charset="0"/>
            </a:endParaRPr>
          </a:p>
          <a:p>
            <a:r>
              <a:rPr lang="en-US" sz="2800" b="1" dirty="0">
                <a:solidFill>
                  <a:srgbClr val="7030A0"/>
                </a:solidFill>
                <a:latin typeface="Times New Roman" panose="02020603050405020304" pitchFamily="18" charset="0"/>
                <a:cs typeface="Times New Roman" panose="02020603050405020304" pitchFamily="18" charset="0"/>
              </a:rPr>
              <a:t>Min</a:t>
            </a:r>
            <a:r>
              <a:rPr lang="en-US" sz="2800" dirty="0">
                <a:latin typeface="Times New Roman" panose="02020603050405020304" pitchFamily="18" charset="0"/>
                <a:cs typeface="Times New Roman" panose="02020603050405020304" pitchFamily="18" charset="0"/>
              </a:rPr>
              <a:t>: minimal irreversibility or closest to equilibrium</a:t>
            </a:r>
          </a:p>
        </p:txBody>
      </p:sp>
      <p:graphicFrame>
        <p:nvGraphicFramePr>
          <p:cNvPr id="3" name="Object 2"/>
          <p:cNvGraphicFramePr>
            <a:graphicFrameLocks noChangeAspect="1"/>
          </p:cNvGraphicFramePr>
          <p:nvPr>
            <p:extLst>
              <p:ext uri="{D42A27DB-BD31-4B8C-83A1-F6EECF244321}">
                <p14:modId xmlns:p14="http://schemas.microsoft.com/office/powerpoint/2010/main" val="2333549638"/>
              </p:ext>
            </p:extLst>
          </p:nvPr>
        </p:nvGraphicFramePr>
        <p:xfrm>
          <a:off x="2209800" y="1820878"/>
          <a:ext cx="3679825" cy="1227137"/>
        </p:xfrm>
        <a:graphic>
          <a:graphicData uri="http://schemas.openxmlformats.org/presentationml/2006/ole">
            <mc:AlternateContent xmlns:mc="http://schemas.openxmlformats.org/markup-compatibility/2006">
              <mc:Choice xmlns:v="urn:schemas-microsoft-com:vml" Requires="v">
                <p:oleObj spid="_x0000_s60827" name="Equation" r:id="rId6" imgW="1447560" imgH="482400" progId="Equation.3">
                  <p:embed/>
                </p:oleObj>
              </mc:Choice>
              <mc:Fallback>
                <p:oleObj name="Equation" r:id="rId6" imgW="1447560" imgH="482400" progId="Equation.3">
                  <p:embed/>
                  <p:pic>
                    <p:nvPicPr>
                      <p:cNvPr id="0" name=""/>
                      <p:cNvPicPr/>
                      <p:nvPr/>
                    </p:nvPicPr>
                    <p:blipFill>
                      <a:blip r:embed="rId7"/>
                      <a:stretch>
                        <a:fillRect/>
                      </a:stretch>
                    </p:blipFill>
                    <p:spPr>
                      <a:xfrm>
                        <a:off x="2209800" y="1820878"/>
                        <a:ext cx="3679825" cy="1227137"/>
                      </a:xfrm>
                      <a:prstGeom prst="rect">
                        <a:avLst/>
                      </a:prstGeom>
                    </p:spPr>
                  </p:pic>
                </p:oleObj>
              </mc:Fallback>
            </mc:AlternateContent>
          </a:graphicData>
        </a:graphic>
      </p:graphicFrame>
    </p:spTree>
    <p:extLst>
      <p:ext uri="{BB962C8B-B14F-4D97-AF65-F5344CB8AC3E}">
        <p14:creationId xmlns:p14="http://schemas.microsoft.com/office/powerpoint/2010/main" val="1167431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798" b="58660"/>
          <a:stretch/>
        </p:blipFill>
        <p:spPr bwMode="auto">
          <a:xfrm>
            <a:off x="20540" y="2921091"/>
            <a:ext cx="4416840"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3293" b="6527"/>
          <a:stretch/>
        </p:blipFill>
        <p:spPr bwMode="auto">
          <a:xfrm>
            <a:off x="4445004" y="2842299"/>
            <a:ext cx="4660900" cy="19459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74524" y="2008524"/>
            <a:ext cx="1294349" cy="584775"/>
          </a:xfrm>
          <a:prstGeom prst="rect">
            <a:avLst/>
          </a:prstGeom>
          <a:noFill/>
        </p:spPr>
        <p:txBody>
          <a:bodyPr wrap="square" lIns="91291" tIns="45648" rIns="91291" bIns="45648" rtlCol="0">
            <a:spAutoFit/>
          </a:bodyPr>
          <a:lstStyle/>
          <a:p>
            <a:r>
              <a:rPr lang="en-US" sz="3200" b="1" dirty="0">
                <a:solidFill>
                  <a:srgbClr val="001A31"/>
                </a:solidFill>
                <a:latin typeface="Times New Roman" panose="02020603050405020304" pitchFamily="18" charset="0"/>
                <a:cs typeface="Times New Roman" panose="02020603050405020304" pitchFamily="18" charset="0"/>
              </a:rPr>
              <a:t>Land</a:t>
            </a:r>
          </a:p>
        </p:txBody>
      </p:sp>
      <p:sp>
        <p:nvSpPr>
          <p:cNvPr id="11" name="TextBox 10"/>
          <p:cNvSpPr txBox="1"/>
          <p:nvPr/>
        </p:nvSpPr>
        <p:spPr>
          <a:xfrm>
            <a:off x="5933572" y="2010303"/>
            <a:ext cx="1689056" cy="584775"/>
          </a:xfrm>
          <a:prstGeom prst="rect">
            <a:avLst/>
          </a:prstGeom>
          <a:noFill/>
        </p:spPr>
        <p:txBody>
          <a:bodyPr wrap="square" lIns="91291" tIns="45648" rIns="91291" bIns="45648" rtlCol="0">
            <a:spAutoFit/>
          </a:bodyPr>
          <a:lstStyle/>
          <a:p>
            <a:r>
              <a:rPr lang="en-US" sz="3200" b="1" dirty="0" smtClean="0">
                <a:solidFill>
                  <a:srgbClr val="001A31"/>
                </a:solidFill>
                <a:latin typeface="Times New Roman" panose="02020603050405020304" pitchFamily="18" charset="0"/>
                <a:cs typeface="Times New Roman" panose="02020603050405020304" pitchFamily="18" charset="0"/>
              </a:rPr>
              <a:t>Water</a:t>
            </a:r>
            <a:endParaRPr lang="en-US" sz="3200" b="1" dirty="0">
              <a:solidFill>
                <a:srgbClr val="001A31"/>
              </a:solidFill>
              <a:latin typeface="Times New Roman" panose="02020603050405020304" pitchFamily="18" charset="0"/>
              <a:cs typeface="Times New Roman" panose="02020603050405020304" pitchFamily="18" charset="0"/>
            </a:endParaRPr>
          </a:p>
        </p:txBody>
      </p:sp>
      <p:sp>
        <p:nvSpPr>
          <p:cNvPr id="12" name="Title 2"/>
          <p:cNvSpPr txBox="1">
            <a:spLocks/>
          </p:cNvSpPr>
          <p:nvPr/>
        </p:nvSpPr>
        <p:spPr>
          <a:xfrm>
            <a:off x="457200" y="556626"/>
            <a:ext cx="8350864" cy="952500"/>
          </a:xfrm>
          <a:prstGeom prst="rect">
            <a:avLst/>
          </a:prstGeom>
        </p:spPr>
        <p:txBody>
          <a:bodyPr vert="horz" lIns="45648" tIns="45648" rIns="45648" bIns="45648" anchor="ctr">
            <a:normAutofit/>
          </a:bodyPr>
          <a:lstStyle>
            <a:lvl1pPr algn="l" rtl="0" eaLnBrk="1" latinLnBrk="0" hangingPunct="1">
              <a:spcBef>
                <a:spcPct val="0"/>
              </a:spcBef>
              <a:buNone/>
              <a:defRPr kumimoji="0" sz="3000" kern="1200">
                <a:solidFill>
                  <a:schemeClr val="bg2"/>
                </a:solidFill>
                <a:latin typeface="Arial Black"/>
                <a:ea typeface="+mj-ea"/>
                <a:cs typeface="Arial Black"/>
              </a:defRPr>
            </a:lvl1pPr>
          </a:lstStyle>
          <a:p>
            <a:pPr algn="ctr"/>
            <a:r>
              <a:rPr lang="en-US" sz="3600" b="1" dirty="0">
                <a:solidFill>
                  <a:schemeClr val="tx1"/>
                </a:solidFill>
                <a:latin typeface="Times New Roman" panose="02020603050405020304" pitchFamily="18" charset="0"/>
                <a:cs typeface="Times New Roman" panose="02020603050405020304" pitchFamily="18" charset="0"/>
              </a:rPr>
              <a:t>Surface Energy Budgets</a:t>
            </a:r>
          </a:p>
        </p:txBody>
      </p:sp>
      <p:sp>
        <p:nvSpPr>
          <p:cNvPr id="13" name="TextBox 12"/>
          <p:cNvSpPr txBox="1"/>
          <p:nvPr/>
        </p:nvSpPr>
        <p:spPr>
          <a:xfrm>
            <a:off x="3124200" y="3276600"/>
            <a:ext cx="1295400" cy="923184"/>
          </a:xfrm>
          <a:prstGeom prst="rect">
            <a:avLst/>
          </a:prstGeom>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endParaRPr lang="en-US" dirty="0" smtClean="0"/>
          </a:p>
          <a:p>
            <a:endParaRPr lang="en-US" dirty="0"/>
          </a:p>
          <a:p>
            <a:endParaRPr lang="en-US" dirty="0"/>
          </a:p>
        </p:txBody>
      </p:sp>
      <p:sp>
        <p:nvSpPr>
          <p:cNvPr id="16" name="TextBox 15"/>
          <p:cNvSpPr txBox="1"/>
          <p:nvPr/>
        </p:nvSpPr>
        <p:spPr>
          <a:xfrm>
            <a:off x="7696200" y="3267816"/>
            <a:ext cx="1409700" cy="923184"/>
          </a:xfrm>
          <a:prstGeom prst="rect">
            <a:avLst/>
          </a:prstGeom>
          <a:noFill/>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3191378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62043221"/>
              </p:ext>
            </p:extLst>
          </p:nvPr>
        </p:nvGraphicFramePr>
        <p:xfrm>
          <a:off x="2411413" y="1023938"/>
          <a:ext cx="4140200" cy="5268912"/>
        </p:xfrm>
        <a:graphic>
          <a:graphicData uri="http://schemas.openxmlformats.org/presentationml/2006/ole">
            <mc:AlternateContent xmlns:mc="http://schemas.openxmlformats.org/markup-compatibility/2006">
              <mc:Choice xmlns:v="urn:schemas-microsoft-com:vml" Requires="v">
                <p:oleObj spid="_x0000_s45576" name="Equation" r:id="rId4" imgW="1536480" imgH="2133360" progId="Equation.3">
                  <p:embed/>
                </p:oleObj>
              </mc:Choice>
              <mc:Fallback>
                <p:oleObj name="Equation" r:id="rId4" imgW="1536480" imgH="2133360" progId="Equation.3">
                  <p:embed/>
                  <p:pic>
                    <p:nvPicPr>
                      <p:cNvPr id="0" name=""/>
                      <p:cNvPicPr>
                        <a:picLocks noChangeAspect="1" noChangeArrowheads="1"/>
                      </p:cNvPicPr>
                      <p:nvPr/>
                    </p:nvPicPr>
                    <p:blipFill>
                      <a:blip r:embed="rId5"/>
                      <a:srcRect/>
                      <a:stretch>
                        <a:fillRect/>
                      </a:stretch>
                    </p:blipFill>
                    <p:spPr bwMode="auto">
                      <a:xfrm>
                        <a:off x="2411413" y="1023938"/>
                        <a:ext cx="4140200"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600204" y="990600"/>
            <a:ext cx="60198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291" tIns="45648" rIns="91291" bIns="45648" rtlCol="0" anchor="ctr"/>
          <a:lstStyle/>
          <a:p>
            <a:pPr algn="ctr"/>
            <a:endParaRPr lang="en-US"/>
          </a:p>
        </p:txBody>
      </p:sp>
      <p:sp>
        <p:nvSpPr>
          <p:cNvPr id="7" name="TextBox 6"/>
          <p:cNvSpPr txBox="1"/>
          <p:nvPr/>
        </p:nvSpPr>
        <p:spPr>
          <a:xfrm>
            <a:off x="4495800" y="2678682"/>
            <a:ext cx="647700" cy="674118"/>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endParaRPr lang="en-US" dirty="0"/>
          </a:p>
        </p:txBody>
      </p:sp>
      <p:sp>
        <p:nvSpPr>
          <p:cNvPr id="5" name="TextBox 4"/>
          <p:cNvSpPr txBox="1"/>
          <p:nvPr/>
        </p:nvSpPr>
        <p:spPr>
          <a:xfrm>
            <a:off x="4800600" y="5257815"/>
            <a:ext cx="762000" cy="990585"/>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endParaRPr lang="en-US" dirty="0"/>
          </a:p>
        </p:txBody>
      </p:sp>
      <p:sp>
        <p:nvSpPr>
          <p:cNvPr id="11" name="Title 1"/>
          <p:cNvSpPr txBox="1">
            <a:spLocks/>
          </p:cNvSpPr>
          <p:nvPr/>
        </p:nvSpPr>
        <p:spPr>
          <a:xfrm>
            <a:off x="457200" y="0"/>
            <a:ext cx="8229600" cy="838200"/>
          </a:xfrm>
          <a:prstGeom prst="rect">
            <a:avLst/>
          </a:prstGeom>
        </p:spPr>
        <p:txBody>
          <a:bodyPr lIns="91291" tIns="45648" rIns="91291" bIns="4564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u="sng" dirty="0">
                <a:latin typeface="Times New Roman" pitchFamily="18" charset="0"/>
                <a:cs typeface="Times New Roman" pitchFamily="18" charset="0"/>
              </a:rPr>
              <a:t>MEP Model for land Surface</a:t>
            </a:r>
          </a:p>
        </p:txBody>
      </p:sp>
      <p:sp>
        <p:nvSpPr>
          <p:cNvPr id="9" name="TextBox 8"/>
          <p:cNvSpPr txBox="1"/>
          <p:nvPr/>
        </p:nvSpPr>
        <p:spPr>
          <a:xfrm>
            <a:off x="5791200" y="6396335"/>
            <a:ext cx="304800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Wang and Bras, 2011</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690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u="sng" dirty="0">
                <a:latin typeface="Times New Roman" pitchFamily="18" charset="0"/>
                <a:cs typeface="Times New Roman" pitchFamily="18" charset="0"/>
              </a:rPr>
              <a:t>MEP Model of Transpiration</a:t>
            </a:r>
          </a:p>
        </p:txBody>
      </p:sp>
      <p:graphicFrame>
        <p:nvGraphicFramePr>
          <p:cNvPr id="5" name="Object 4"/>
          <p:cNvGraphicFramePr>
            <a:graphicFrameLocks noChangeAspect="1"/>
          </p:cNvGraphicFramePr>
          <p:nvPr>
            <p:extLst>
              <p:ext uri="{D42A27DB-BD31-4B8C-83A1-F6EECF244321}">
                <p14:modId xmlns:p14="http://schemas.microsoft.com/office/powerpoint/2010/main" val="2208231131"/>
              </p:ext>
            </p:extLst>
          </p:nvPr>
        </p:nvGraphicFramePr>
        <p:xfrm>
          <a:off x="2767013" y="1697038"/>
          <a:ext cx="3252787" cy="3563937"/>
        </p:xfrm>
        <a:graphic>
          <a:graphicData uri="http://schemas.openxmlformats.org/presentationml/2006/ole">
            <mc:AlternateContent xmlns:mc="http://schemas.openxmlformats.org/markup-compatibility/2006">
              <mc:Choice xmlns:v="urn:schemas-microsoft-com:vml" Requires="v">
                <p:oleObj spid="_x0000_s49514" name="Equation" r:id="rId4" imgW="939600" imgH="1091880" progId="Equation.3">
                  <p:embed/>
                </p:oleObj>
              </mc:Choice>
              <mc:Fallback>
                <p:oleObj name="Equation" r:id="rId4" imgW="939600" imgH="1091880" progId="Equation.3">
                  <p:embed/>
                  <p:pic>
                    <p:nvPicPr>
                      <p:cNvPr id="0" name=""/>
                      <p:cNvPicPr>
                        <a:picLocks noChangeAspect="1" noChangeArrowheads="1"/>
                      </p:cNvPicPr>
                      <p:nvPr/>
                    </p:nvPicPr>
                    <p:blipFill>
                      <a:blip r:embed="rId5"/>
                      <a:srcRect/>
                      <a:stretch>
                        <a:fillRect/>
                      </a:stretch>
                    </p:blipFill>
                    <p:spPr bwMode="auto">
                      <a:xfrm>
                        <a:off x="2767013" y="1697038"/>
                        <a:ext cx="3252787" cy="356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7484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31749245"/>
              </p:ext>
            </p:extLst>
          </p:nvPr>
        </p:nvGraphicFramePr>
        <p:xfrm>
          <a:off x="2222500" y="1646239"/>
          <a:ext cx="4483100" cy="4046537"/>
        </p:xfrm>
        <a:graphic>
          <a:graphicData uri="http://schemas.openxmlformats.org/presentationml/2006/ole">
            <mc:AlternateContent xmlns:mc="http://schemas.openxmlformats.org/markup-compatibility/2006">
              <mc:Choice xmlns:v="urn:schemas-microsoft-com:vml" Requires="v">
                <p:oleObj spid="_x0000_s48578" name="Equation" r:id="rId4" imgW="1663560" imgH="1638000" progId="Equation.3">
                  <p:embed/>
                </p:oleObj>
              </mc:Choice>
              <mc:Fallback>
                <p:oleObj name="Equation" r:id="rId4" imgW="1663560" imgH="1638000" progId="Equation.3">
                  <p:embed/>
                  <p:pic>
                    <p:nvPicPr>
                      <p:cNvPr id="0" name=""/>
                      <p:cNvPicPr>
                        <a:picLocks noChangeAspect="1" noChangeArrowheads="1"/>
                      </p:cNvPicPr>
                      <p:nvPr/>
                    </p:nvPicPr>
                    <p:blipFill>
                      <a:blip r:embed="rId5"/>
                      <a:srcRect/>
                      <a:stretch>
                        <a:fillRect/>
                      </a:stretch>
                    </p:blipFill>
                    <p:spPr bwMode="auto">
                      <a:xfrm>
                        <a:off x="2222500" y="1646239"/>
                        <a:ext cx="4483100"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447800" y="1600200"/>
            <a:ext cx="6248400" cy="414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291" tIns="45648" rIns="91291" bIns="45648" rtlCol="0" anchor="ctr"/>
          <a:lstStyle/>
          <a:p>
            <a:pPr algn="ctr"/>
            <a:endParaRPr lang="en-US"/>
          </a:p>
        </p:txBody>
      </p:sp>
      <p:sp>
        <p:nvSpPr>
          <p:cNvPr id="5" name="TextBox 4"/>
          <p:cNvSpPr txBox="1"/>
          <p:nvPr/>
        </p:nvSpPr>
        <p:spPr>
          <a:xfrm>
            <a:off x="5791200" y="1916682"/>
            <a:ext cx="609600" cy="597918"/>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endParaRPr lang="en-US" dirty="0"/>
          </a:p>
        </p:txBody>
      </p:sp>
      <p:sp>
        <p:nvSpPr>
          <p:cNvPr id="9" name="TextBox 8"/>
          <p:cNvSpPr txBox="1"/>
          <p:nvPr/>
        </p:nvSpPr>
        <p:spPr>
          <a:xfrm>
            <a:off x="2667000" y="4812282"/>
            <a:ext cx="457200" cy="521718"/>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endParaRPr lang="en-US" dirty="0"/>
          </a:p>
        </p:txBody>
      </p:sp>
      <p:sp>
        <p:nvSpPr>
          <p:cNvPr id="11" name="Title 1"/>
          <p:cNvSpPr txBox="1">
            <a:spLocks/>
          </p:cNvSpPr>
          <p:nvPr/>
        </p:nvSpPr>
        <p:spPr>
          <a:xfrm>
            <a:off x="457200" y="0"/>
            <a:ext cx="8229600" cy="838200"/>
          </a:xfrm>
          <a:prstGeom prst="rect">
            <a:avLst/>
          </a:prstGeom>
        </p:spPr>
        <p:txBody>
          <a:bodyPr lIns="91291" tIns="45648" rIns="91291" bIns="4564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u="sng" dirty="0">
                <a:latin typeface="Times New Roman" pitchFamily="18" charset="0"/>
                <a:cs typeface="Times New Roman" pitchFamily="18" charset="0"/>
              </a:rPr>
              <a:t>MEP Model for Water-Snow-Ice Surface</a:t>
            </a:r>
          </a:p>
        </p:txBody>
      </p:sp>
      <p:sp>
        <p:nvSpPr>
          <p:cNvPr id="12" name="TextBox 11"/>
          <p:cNvSpPr txBox="1"/>
          <p:nvPr/>
        </p:nvSpPr>
        <p:spPr>
          <a:xfrm>
            <a:off x="5791200" y="6396335"/>
            <a:ext cx="304800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Wang et al, 2014</a:t>
            </a:r>
            <a:r>
              <a:rPr lang="en-US" sz="24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6"/>
          <a:stretch>
            <a:fillRect/>
          </a:stretch>
        </p:blipFill>
        <p:spPr>
          <a:xfrm>
            <a:off x="4343415" y="3352800"/>
            <a:ext cx="609599" cy="548688"/>
          </a:xfrm>
          <a:prstGeom prst="rect">
            <a:avLst/>
          </a:prstGeom>
        </p:spPr>
      </p:pic>
    </p:spTree>
    <p:extLst>
      <p:ext uri="{BB962C8B-B14F-4D97-AF65-F5344CB8AC3E}">
        <p14:creationId xmlns:p14="http://schemas.microsoft.com/office/powerpoint/2010/main" val="1742465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7723130"/>
              </p:ext>
            </p:extLst>
          </p:nvPr>
        </p:nvGraphicFramePr>
        <p:xfrm>
          <a:off x="0" y="1397000"/>
          <a:ext cx="9144000" cy="3931920"/>
        </p:xfrm>
        <a:graphic>
          <a:graphicData uri="http://schemas.openxmlformats.org/drawingml/2006/table">
            <a:tbl>
              <a:tblPr firstRow="1" bandRow="1">
                <a:tableStyleId>{5C22544A-7EE6-4342-B048-85BDC9FD1C3A}</a:tableStyleId>
              </a:tblPr>
              <a:tblGrid>
                <a:gridCol w="2110154">
                  <a:extLst>
                    <a:ext uri="{9D8B030D-6E8A-4147-A177-3AD203B41FA5}">
                      <a16:colId xmlns:a16="http://schemas.microsoft.com/office/drawing/2014/main" val="20000"/>
                    </a:ext>
                  </a:extLst>
                </a:gridCol>
                <a:gridCol w="154744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Surface Energy Budget</a:t>
                      </a:r>
                    </a:p>
                  </a:txBody>
                  <a:tcPr/>
                </a:tc>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Input data</a:t>
                      </a:r>
                    </a:p>
                    <a:p>
                      <a:endParaRPr lang="en-US" dirty="0"/>
                    </a:p>
                  </a:txBody>
                  <a:tcPr/>
                </a:tc>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Model  Parameters</a:t>
                      </a:r>
                    </a:p>
                    <a:p>
                      <a:endParaRPr lang="en-US" dirty="0"/>
                    </a:p>
                  </a:txBody>
                  <a:tcPr/>
                </a:tc>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Modeling Error</a:t>
                      </a:r>
                    </a:p>
                    <a:p>
                      <a:endParaRPr lang="en-US" dirty="0"/>
                    </a:p>
                  </a:txBody>
                  <a:tcPr/>
                </a:tc>
                <a:extLst>
                  <a:ext uri="{0D108BD9-81ED-4DB2-BD59-A6C34878D82A}">
                    <a16:rowId xmlns:a16="http://schemas.microsoft.com/office/drawing/2014/main" val="10000"/>
                  </a:ext>
                </a:extLst>
              </a:tr>
              <a:tr h="370840">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Penman Method</a:t>
                      </a:r>
                    </a:p>
                    <a:p>
                      <a:r>
                        <a:rPr lang="en-US" dirty="0" smtClean="0"/>
                        <a:t> </a:t>
                      </a:r>
                      <a:endParaRPr lang="en-US" dirty="0"/>
                    </a:p>
                  </a:txBody>
                  <a:tcPr/>
                </a:tc>
                <a:tc>
                  <a:txBody>
                    <a:bodyPr/>
                    <a:lstStyle/>
                    <a:p>
                      <a:r>
                        <a:rPr lang="en-US" dirty="0" smtClean="0">
                          <a:latin typeface="Times New Roman" panose="02020603050405020304" pitchFamily="18" charset="0"/>
                          <a:cs typeface="Times New Roman" panose="02020603050405020304" pitchFamily="18" charset="0"/>
                        </a:rPr>
                        <a:t>Balanced</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Air temperature, humidity, ground heat flux</a:t>
                      </a:r>
                    </a:p>
                  </a:txBody>
                  <a:tcPr/>
                </a:tc>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Wind speed, roughness lengths, etc.</a:t>
                      </a:r>
                    </a:p>
                  </a:txBody>
                  <a:tcPr/>
                </a:tc>
                <a:tc>
                  <a:txBody>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Semi-empirical (first order closure)</a:t>
                      </a:r>
                    </a:p>
                  </a:txBody>
                  <a:tcPr/>
                </a:tc>
                <a:extLst>
                  <a:ext uri="{0D108BD9-81ED-4DB2-BD59-A6C34878D82A}">
                    <a16:rowId xmlns:a16="http://schemas.microsoft.com/office/drawing/2014/main" val="10001"/>
                  </a:ext>
                </a:extLst>
              </a:tr>
              <a:tr h="370840">
                <a:tc>
                  <a:txBody>
                    <a:bodyPr/>
                    <a:lstStyle/>
                    <a:p>
                      <a:r>
                        <a:rPr lang="en-US" sz="2000" b="1" dirty="0" smtClean="0">
                          <a:latin typeface="Times New Roman" panose="02020603050405020304" pitchFamily="18" charset="0"/>
                          <a:cs typeface="Times New Roman" panose="02020603050405020304" pitchFamily="18" charset="0"/>
                        </a:rPr>
                        <a:t>Bulk Method</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Not balanced</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Temperature &amp; moisture gradient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Wind speed, roughness lengths, etc.</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Semi-empirical (first order closure)</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sz="2000" b="1" dirty="0" smtClean="0">
                          <a:latin typeface="Times New Roman" panose="02020603050405020304" pitchFamily="18" charset="0"/>
                          <a:cs typeface="Times New Roman" panose="02020603050405020304" pitchFamily="18" charset="0"/>
                        </a:rPr>
                        <a:t>MEP Method</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Balanced</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Not used</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Not used</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First-principles (</a:t>
                      </a:r>
                      <a:r>
                        <a:rPr lang="en-US" sz="1800" dirty="0" err="1" smtClean="0">
                          <a:latin typeface="Times New Roman" panose="02020603050405020304" pitchFamily="18" charset="0"/>
                          <a:cs typeface="Times New Roman" panose="02020603050405020304" pitchFamily="18" charset="0"/>
                        </a:rPr>
                        <a:t>MaxEnt</a:t>
                      </a:r>
                      <a:r>
                        <a:rPr lang="en-US" sz="1800" dirty="0" smtClean="0">
                          <a:latin typeface="Times New Roman" panose="02020603050405020304" pitchFamily="18" charset="0"/>
                          <a:cs typeface="Times New Roman" panose="02020603050405020304" pitchFamily="18" charset="0"/>
                        </a:rPr>
                        <a:t>, MEP, MOST) constrained by radiation data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8824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4114"/>
            <a:ext cx="57912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297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Physical Processes of ET</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228600" y="1214021"/>
                <a:ext cx="8763000" cy="440120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marR="0" lvl="0" indent="-285750" algn="l" defTabSz="91297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Solar and longwave radiation:</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energy balance equation</a:t>
                </a:r>
                <a:endParaRPr kumimoji="0" lang="en-US" sz="2800" b="0"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297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297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Dynamics of soil moisture:</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thermal inertia I</a:t>
                </a:r>
                <a:r>
                  <a:rPr kumimoji="0" lang="en-US" sz="2800" b="0" i="1" u="none" strike="noStrike" kern="1200" cap="none" spc="0" normalizeH="0" baseline="-2500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s</a:t>
                </a:r>
                <a:r>
                  <a:rPr kumimoji="0" lang="en-US" sz="2800" b="0"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surface specific humidity</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q</a:t>
                </a:r>
                <a:r>
                  <a:rPr kumimoji="0" lang="en-US" sz="2800" b="0" i="1" u="none" strike="noStrike" kern="1200" cap="none" spc="0" normalizeH="0" baseline="-2500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s</a:t>
                </a:r>
                <a:endParaRPr kumimoji="0" lang="en-US" sz="2800" b="0" u="none" strike="noStrike" kern="1200" cap="none" spc="0" normalizeH="0" baseline="0" noProof="0" dirty="0" smtClean="0">
                  <a:ln>
                    <a:noFill/>
                  </a:ln>
                  <a:solidFill>
                    <a:srgbClr val="C00000"/>
                  </a:solidFill>
                  <a:effectLst/>
                  <a:uLnTx/>
                  <a:uFillTx/>
                  <a:latin typeface="Symbol" panose="05050102010706020507" pitchFamily="18" charset="2"/>
                  <a:cs typeface="Times New Roman" panose="02020603050405020304" pitchFamily="18" charset="0"/>
                </a:endParaRPr>
              </a:p>
              <a:p>
                <a:pPr marL="0" marR="0" lvl="0" indent="0" algn="l" defTabSz="91297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2979"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dirty="0" smtClean="0">
                    <a:solidFill>
                      <a:srgbClr val="000000"/>
                    </a:solidFill>
                    <a:latin typeface="Times New Roman" panose="02020603050405020304" pitchFamily="18" charset="0"/>
                    <a:cs typeface="Times New Roman" panose="02020603050405020304" pitchFamily="18" charset="0"/>
                  </a:rPr>
                  <a:t>Boundary-layer t</a:t>
                </a:r>
                <a:r>
                  <a:rPr kumimoji="0" lang="en-US" sz="2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urbulence</a:t>
                </a: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thermal inertia I</a:t>
                </a:r>
                <a:r>
                  <a:rPr kumimoji="0" lang="en-US" sz="2800" b="0" i="1" u="none" strike="noStrike" kern="1200" cap="none" spc="0" normalizeH="0" baseline="-2500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0</a:t>
                </a:r>
              </a:p>
              <a:p>
                <a:pPr marL="285750" marR="0" lvl="0" indent="-285750" algn="l" defTabSz="912979"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lvl="0" indent="-285750">
                  <a:buFont typeface="Wingdings" panose="05000000000000000000" pitchFamily="2" charset="2"/>
                  <a:buChar char="§"/>
                  <a:defRPr/>
                </a:pPr>
                <a:r>
                  <a:rPr lang="en-US" sz="2800" dirty="0" smtClean="0">
                    <a:solidFill>
                      <a:srgbClr val="000000"/>
                    </a:solidFill>
                    <a:latin typeface="Times New Roman" panose="02020603050405020304" pitchFamily="18" charset="0"/>
                    <a:cs typeface="Times New Roman" panose="02020603050405020304" pitchFamily="18" charset="0"/>
                  </a:rPr>
                  <a:t>Phase-change t</a:t>
                </a:r>
                <a:r>
                  <a:rPr kumimoji="0" lang="en-US" sz="2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hermodynamics</a:t>
                </a: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of water:</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𝜎</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𝑇𝑠</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𝑞𝑠</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kumimoji="0" lang="en-US" sz="28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297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lvl="0" indent="-285750">
                  <a:buFont typeface="Wingdings" panose="05000000000000000000" pitchFamily="2" charset="2"/>
                  <a:buChar char="§"/>
                  <a:defRPr/>
                </a:pP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Plant physiology:</a:t>
                </a:r>
                <a:r>
                  <a:rPr kumimoji="0" 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q</a:t>
                </a:r>
                <a:r>
                  <a:rPr lang="en-US" sz="2800" i="1" baseline="-25000" dirty="0" err="1" smtClean="0">
                    <a:solidFill>
                      <a:srgbClr val="C00000"/>
                    </a:solidFill>
                    <a:latin typeface="Times New Roman" panose="02020603050405020304" pitchFamily="18" charset="0"/>
                    <a:cs typeface="Times New Roman" panose="02020603050405020304" pitchFamily="18" charset="0"/>
                  </a:rPr>
                  <a:t>s</a:t>
                </a: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8600" y="1214021"/>
                <a:ext cx="8763000" cy="4401205"/>
              </a:xfrm>
              <a:prstGeom prst="rect">
                <a:avLst/>
              </a:prstGeom>
              <a:blipFill rotWithShape="0">
                <a:blip r:embed="rId2"/>
                <a:stretch>
                  <a:fillRect l="-1253" t="-1385" b="-290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5821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R009392R_Fig1_rev.jpg"/>
          <p:cNvPicPr>
            <a:picLocks noChangeAspect="1"/>
          </p:cNvPicPr>
          <p:nvPr/>
        </p:nvPicPr>
        <p:blipFill>
          <a:blip r:embed="rId3" cstate="print"/>
          <a:stretch>
            <a:fillRect/>
          </a:stretch>
        </p:blipFill>
        <p:spPr>
          <a:xfrm>
            <a:off x="5476011" y="1600200"/>
            <a:ext cx="3602207" cy="4267200"/>
          </a:xfrm>
          <a:prstGeom prst="rect">
            <a:avLst/>
          </a:prstGeom>
        </p:spPr>
      </p:pic>
      <p:sp>
        <p:nvSpPr>
          <p:cNvPr id="4" name="TextBox 3"/>
          <p:cNvSpPr txBox="1"/>
          <p:nvPr/>
        </p:nvSpPr>
        <p:spPr>
          <a:xfrm>
            <a:off x="5715000" y="5798418"/>
            <a:ext cx="3124200" cy="846197"/>
          </a:xfrm>
          <a:prstGeom prst="rect">
            <a:avLst/>
          </a:prstGeom>
          <a:noFill/>
        </p:spPr>
        <p:txBody>
          <a:bodyPr wrap="square" lIns="91291" tIns="45648" rIns="91291" bIns="45648" rtlCol="0">
            <a:spAutoFit/>
          </a:bodyPr>
          <a:lstStyle/>
          <a:p>
            <a:pPr algn="just"/>
            <a:r>
              <a:rPr lang="en-US" sz="1600" dirty="0">
                <a:latin typeface="Times New Roman" pitchFamily="18" charset="0"/>
                <a:cs typeface="Times New Roman" pitchFamily="18" charset="0"/>
              </a:rPr>
              <a:t>Lucky Hills site of the Walnut Gulch Experimental Watershed during 11/16 – 12/26, 2007.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6" y="4"/>
            <a:ext cx="5227248" cy="6858001"/>
          </a:xfrm>
          <a:prstGeom prst="rect">
            <a:avLst/>
          </a:prstGeom>
        </p:spPr>
      </p:pic>
      <p:sp>
        <p:nvSpPr>
          <p:cNvPr id="6" name="TextBox 5"/>
          <p:cNvSpPr txBox="1"/>
          <p:nvPr/>
        </p:nvSpPr>
        <p:spPr>
          <a:xfrm>
            <a:off x="6096001" y="457200"/>
            <a:ext cx="2362200" cy="707886"/>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pPr algn="ctr"/>
            <a:r>
              <a:rPr lang="en-US" sz="4000" dirty="0">
                <a:latin typeface="Times New Roman" panose="02020603050405020304" pitchFamily="18" charset="0"/>
                <a:cs typeface="Times New Roman" panose="02020603050405020304" pitchFamily="18" charset="0"/>
              </a:rPr>
              <a:t>Bare Soil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1"/>
            <a:ext cx="6248400" cy="6858000"/>
          </a:xfrm>
          <a:prstGeom prst="rect">
            <a:avLst/>
          </a:prstGeom>
          <a:noFill/>
          <a:ln w="9525">
            <a:noFill/>
            <a:miter lim="800000"/>
            <a:headEnd/>
            <a:tailEnd/>
          </a:ln>
        </p:spPr>
      </p:pic>
      <p:sp>
        <p:nvSpPr>
          <p:cNvPr id="3" name="TextBox 2"/>
          <p:cNvSpPr txBox="1"/>
          <p:nvPr/>
        </p:nvSpPr>
        <p:spPr>
          <a:xfrm>
            <a:off x="6019803" y="5257804"/>
            <a:ext cx="2438399" cy="1200329"/>
          </a:xfrm>
          <a:prstGeom prst="rect">
            <a:avLst/>
          </a:prstGeom>
          <a:noFill/>
        </p:spPr>
        <p:txBody>
          <a:bodyPr wrap="square" lIns="91291" tIns="45648" rIns="91291" bIns="45648" rtlCol="0">
            <a:spAutoFit/>
          </a:bodyPr>
          <a:lstStyle/>
          <a:p>
            <a:pPr algn="just"/>
            <a:r>
              <a:rPr lang="en-US" dirty="0" smtClean="0">
                <a:latin typeface="Times New Roman" pitchFamily="18" charset="0"/>
                <a:cs typeface="Times New Roman" pitchFamily="18" charset="0"/>
              </a:rPr>
              <a:t>Harvard Forest site during 19 August - 18 September 1994</a:t>
            </a:r>
            <a:r>
              <a:rPr lang="en-US" b="1" dirty="0" smtClean="0">
                <a:latin typeface="Times New Roman" pitchFamily="18" charset="0"/>
                <a:cs typeface="Times New Roman" pitchFamily="18" charset="0"/>
              </a:rPr>
              <a:t>.</a:t>
            </a:r>
          </a:p>
          <a:p>
            <a:endParaRPr lang="en-US" dirty="0"/>
          </a:p>
        </p:txBody>
      </p:sp>
      <p:sp>
        <p:nvSpPr>
          <p:cNvPr id="4" name="TextBox 3"/>
          <p:cNvSpPr txBox="1"/>
          <p:nvPr/>
        </p:nvSpPr>
        <p:spPr>
          <a:xfrm>
            <a:off x="6096001" y="511314"/>
            <a:ext cx="2362200" cy="707886"/>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pPr algn="ctr"/>
            <a:r>
              <a:rPr lang="en-US" sz="4000" dirty="0">
                <a:latin typeface="Times New Roman" panose="02020603050405020304" pitchFamily="18" charset="0"/>
                <a:cs typeface="Times New Roman" panose="02020603050405020304" pitchFamily="18" charset="0"/>
              </a:rPr>
              <a:t>Canopy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5451571" cy="6858000"/>
          </a:xfrm>
          <a:prstGeom prst="rect">
            <a:avLst/>
          </a:prstGeom>
        </p:spPr>
      </p:pic>
      <p:sp>
        <p:nvSpPr>
          <p:cNvPr id="5" name="TextBox 4"/>
          <p:cNvSpPr txBox="1"/>
          <p:nvPr/>
        </p:nvSpPr>
        <p:spPr>
          <a:xfrm>
            <a:off x="5562600" y="4191001"/>
            <a:ext cx="3429000" cy="230817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r>
              <a:rPr lang="en-US" dirty="0" err="1" smtClean="0">
                <a:latin typeface="Times New Roman" panose="02020603050405020304" pitchFamily="18" charset="0"/>
                <a:cs typeface="Times New Roman" panose="02020603050405020304" pitchFamily="18" charset="0"/>
              </a:rPr>
              <a:t>NOrthern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hemisphere climate Processes field Experiment (NOPEX) that made eddy-covariance measurements turbulent fluxes </a:t>
            </a:r>
            <a:r>
              <a:rPr lang="en-US" dirty="0" smtClean="0">
                <a:latin typeface="Times New Roman" panose="02020603050405020304" pitchFamily="18" charset="0"/>
                <a:cs typeface="Times New Roman" panose="02020603050405020304" pitchFamily="18" charset="0"/>
              </a:rPr>
              <a:t>over Lake </a:t>
            </a:r>
            <a:r>
              <a:rPr lang="en-US" dirty="0" err="1">
                <a:latin typeface="Times New Roman" panose="02020603050405020304" pitchFamily="18" charset="0"/>
                <a:cs typeface="Times New Roman" panose="02020603050405020304" pitchFamily="18" charset="0"/>
              </a:rPr>
              <a:t>Raksjo</a:t>
            </a:r>
            <a:r>
              <a:rPr lang="en-US" dirty="0">
                <a:latin typeface="Times New Roman" panose="02020603050405020304" pitchFamily="18" charset="0"/>
                <a:cs typeface="Times New Roman" panose="02020603050405020304" pitchFamily="18" charset="0"/>
              </a:rPr>
              <a:t> (1.5 km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in surface area and 4m in depth</a:t>
            </a:r>
            <a:r>
              <a:rPr lang="en-US" dirty="0" smtClean="0">
                <a:latin typeface="Times New Roman" panose="02020603050405020304" pitchFamily="18" charset="0"/>
                <a:cs typeface="Times New Roman" panose="02020603050405020304" pitchFamily="18" charset="0"/>
              </a:rPr>
              <a:t>) during </a:t>
            </a:r>
            <a:r>
              <a:rPr lang="en-US" dirty="0">
                <a:latin typeface="Times New Roman" panose="02020603050405020304" pitchFamily="18" charset="0"/>
                <a:cs typeface="Times New Roman" panose="02020603050405020304" pitchFamily="18" charset="0"/>
              </a:rPr>
              <a:t>June and July of 1994.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Data courtesy </a:t>
            </a:r>
            <a:r>
              <a:rPr lang="en-US" dirty="0">
                <a:latin typeface="Times New Roman" panose="02020603050405020304" pitchFamily="18" charset="0"/>
                <a:cs typeface="Times New Roman" panose="02020603050405020304" pitchFamily="18" charset="0"/>
              </a:rPr>
              <a:t>of Sven </a:t>
            </a:r>
            <a:r>
              <a:rPr lang="en-US" dirty="0" err="1" smtClean="0">
                <a:latin typeface="Times New Roman" panose="02020603050405020304" pitchFamily="18" charset="0"/>
                <a:cs typeface="Times New Roman" panose="02020603050405020304" pitchFamily="18" charset="0"/>
              </a:rPr>
              <a:t>Halldin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77000" y="511314"/>
            <a:ext cx="1752600" cy="707886"/>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pPr algn="ctr"/>
            <a:r>
              <a:rPr lang="en-US" sz="4000" dirty="0">
                <a:latin typeface="Times New Roman" panose="02020603050405020304" pitchFamily="18" charset="0"/>
                <a:cs typeface="Times New Roman" panose="02020603050405020304" pitchFamily="18" charset="0"/>
              </a:rPr>
              <a:t>Water</a:t>
            </a:r>
          </a:p>
        </p:txBody>
      </p:sp>
    </p:spTree>
    <p:extLst>
      <p:ext uri="{BB962C8B-B14F-4D97-AF65-F5344CB8AC3E}">
        <p14:creationId xmlns:p14="http://schemas.microsoft.com/office/powerpoint/2010/main" val="261072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044" y="2730629"/>
            <a:ext cx="5852559" cy="4147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 y="16677"/>
            <a:ext cx="3202746" cy="2402060"/>
          </a:xfrm>
          <a:prstGeom prst="rect">
            <a:avLst/>
          </a:prstGeom>
        </p:spPr>
      </p:pic>
      <p:sp>
        <p:nvSpPr>
          <p:cNvPr id="14" name="TextBox 13"/>
          <p:cNvSpPr txBox="1"/>
          <p:nvPr/>
        </p:nvSpPr>
        <p:spPr>
          <a:xfrm>
            <a:off x="3596574" y="537558"/>
            <a:ext cx="4110726" cy="403893"/>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414726" fontAlgn="base" hangingPunct="0">
              <a:lnSpc>
                <a:spcPct val="93000"/>
              </a:lnSpc>
              <a:spcBef>
                <a:spcPct val="0"/>
              </a:spcBef>
              <a:spcAft>
                <a:spcPct val="0"/>
              </a:spcAft>
              <a:buClr>
                <a:srgbClr val="000000"/>
              </a:buClr>
              <a:buSzPct val="45000"/>
            </a:pPr>
            <a:r>
              <a:rPr lang="en-US" sz="2177"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Ground Station</a:t>
            </a:r>
            <a:endParaRPr lang="en-US" sz="2177"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603837" y="4717957"/>
            <a:ext cx="3201757" cy="7932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414726" fontAlgn="base" hangingPunct="0">
              <a:lnSpc>
                <a:spcPct val="93000"/>
              </a:lnSpc>
              <a:spcBef>
                <a:spcPct val="0"/>
              </a:spcBef>
              <a:spcAft>
                <a:spcPct val="0"/>
              </a:spcAft>
              <a:buClr>
                <a:srgbClr val="000000"/>
              </a:buClr>
              <a:buSzPct val="45000"/>
            </a:pPr>
            <a:r>
              <a:rPr lang="en-US" sz="4898"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Satellites</a:t>
            </a:r>
            <a:endParaRPr lang="en-US" sz="4898"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736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86800" cy="6858000"/>
          </a:xfrm>
          <a:prstGeom prst="rect">
            <a:avLst/>
          </a:prstGeom>
        </p:spPr>
      </p:pic>
      <p:sp>
        <p:nvSpPr>
          <p:cNvPr id="3" name="TextBox 2"/>
          <p:cNvSpPr txBox="1"/>
          <p:nvPr/>
        </p:nvSpPr>
        <p:spPr>
          <a:xfrm>
            <a:off x="6324600" y="511314"/>
            <a:ext cx="1714500" cy="707886"/>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pPr algn="ctr"/>
            <a:r>
              <a:rPr lang="en-US" sz="4000" dirty="0">
                <a:latin typeface="Times New Roman" panose="02020603050405020304" pitchFamily="18" charset="0"/>
                <a:cs typeface="Times New Roman" panose="02020603050405020304" pitchFamily="18" charset="0"/>
              </a:rPr>
              <a:t>Snow</a:t>
            </a:r>
          </a:p>
        </p:txBody>
      </p:sp>
      <p:sp>
        <p:nvSpPr>
          <p:cNvPr id="4" name="TextBox 3"/>
          <p:cNvSpPr txBox="1"/>
          <p:nvPr/>
        </p:nvSpPr>
        <p:spPr>
          <a:xfrm>
            <a:off x="5410203" y="3843278"/>
            <a:ext cx="3200400"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r>
              <a:rPr lang="en-US" dirty="0">
                <a:latin typeface="Times New Roman" panose="02020603050405020304" pitchFamily="18" charset="0"/>
                <a:cs typeface="Times New Roman" panose="02020603050405020304" pitchFamily="18" charset="0"/>
              </a:rPr>
              <a:t>FLUXNET eddy-covariance data of  surface fluxes and meteorological variables   collected at a snow covered grassland site in </a:t>
            </a:r>
            <a:r>
              <a:rPr lang="en-US" dirty="0" err="1">
                <a:latin typeface="Times New Roman" panose="02020603050405020304" pitchFamily="18" charset="0"/>
                <a:cs typeface="Times New Roman" panose="02020603050405020304" pitchFamily="18" charset="0"/>
              </a:rPr>
              <a:t>Lethbridge</a:t>
            </a:r>
            <a:r>
              <a:rPr lang="en-US" dirty="0">
                <a:latin typeface="Times New Roman" panose="02020603050405020304" pitchFamily="18" charset="0"/>
                <a:cs typeface="Times New Roman" panose="02020603050405020304" pitchFamily="18" charset="0"/>
              </a:rPr>
              <a:t>, Alberta, Canada (AB-GRL) during 1 - 10 December 2007. Courtesy of  Charmaine </a:t>
            </a:r>
            <a:r>
              <a:rPr lang="en-US" dirty="0" err="1">
                <a:latin typeface="Times New Roman" panose="02020603050405020304" pitchFamily="18" charset="0"/>
                <a:cs typeface="Times New Roman" panose="02020603050405020304" pitchFamily="18" charset="0"/>
              </a:rPr>
              <a:t>Hrynkiw</a:t>
            </a:r>
            <a:r>
              <a:rPr lang="en-US" dirty="0">
                <a:latin typeface="Times New Roman" panose="02020603050405020304" pitchFamily="18" charset="0"/>
                <a:cs typeface="Times New Roman" panose="02020603050405020304" pitchFamily="18" charset="0"/>
              </a:rPr>
              <a:t>, Betsy Sheffield, and Mary J. </a:t>
            </a:r>
            <a:r>
              <a:rPr lang="en-US" dirty="0" err="1">
                <a:latin typeface="Times New Roman" panose="02020603050405020304" pitchFamily="18" charset="0"/>
                <a:cs typeface="Times New Roman" panose="02020603050405020304" pitchFamily="18" charset="0"/>
              </a:rPr>
              <a:t>Saddington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6202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57800" cy="6858000"/>
          </a:xfrm>
          <a:prstGeom prst="rect">
            <a:avLst/>
          </a:prstGeom>
        </p:spPr>
      </p:pic>
      <p:sp>
        <p:nvSpPr>
          <p:cNvPr id="3" name="TextBox 2"/>
          <p:cNvSpPr txBox="1"/>
          <p:nvPr/>
        </p:nvSpPr>
        <p:spPr>
          <a:xfrm>
            <a:off x="6248400" y="511314"/>
            <a:ext cx="1790700" cy="707886"/>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291" tIns="45648" rIns="91291" bIns="45648" rtlCol="0">
            <a:spAutoFit/>
          </a:bodyPr>
          <a:lstStyle/>
          <a:p>
            <a:pPr algn="ctr"/>
            <a:r>
              <a:rPr lang="en-US" sz="4000" dirty="0">
                <a:latin typeface="Times New Roman" panose="02020603050405020304" pitchFamily="18" charset="0"/>
                <a:cs typeface="Times New Roman" panose="02020603050405020304" pitchFamily="18" charset="0"/>
              </a:rPr>
              <a:t>Sea Ice</a:t>
            </a:r>
          </a:p>
        </p:txBody>
      </p:sp>
      <p:sp>
        <p:nvSpPr>
          <p:cNvPr id="4" name="TextBox 3"/>
          <p:cNvSpPr txBox="1"/>
          <p:nvPr/>
        </p:nvSpPr>
        <p:spPr>
          <a:xfrm>
            <a:off x="5410200" y="4120279"/>
            <a:ext cx="3505200" cy="258532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291" tIns="45648" rIns="91291" bIns="45648" rtlCol="0">
            <a:spAutoFit/>
          </a:bodyPr>
          <a:lstStyle/>
          <a:p>
            <a:r>
              <a:rPr lang="en-US" dirty="0">
                <a:latin typeface="Times New Roman" panose="02020603050405020304" pitchFamily="18" charset="0"/>
                <a:cs typeface="Times New Roman" panose="02020603050405020304" pitchFamily="18" charset="0"/>
              </a:rPr>
              <a:t>Phase II eddy-covariance measurements of turbulent fluxes and meteorological variables from the Surface Heat Budget of the Arctic Ocean  (SHEBA) experiment at a ice pack of the Arctic Ocean during 10 April - 30 May 1998. Courtesy of  Judith A. Curry and Carol Anne </a:t>
            </a:r>
            <a:r>
              <a:rPr lang="en-US" dirty="0" err="1">
                <a:latin typeface="Times New Roman" panose="02020603050405020304" pitchFamily="18" charset="0"/>
                <a:cs typeface="Times New Roman" panose="02020603050405020304" pitchFamily="18" charset="0"/>
              </a:rPr>
              <a:t>Clayson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03740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2838"/>
          </a:xfrm>
        </p:spPr>
        <p:txBody>
          <a:bodyPr>
            <a:normAutofit/>
          </a:bodyPr>
          <a:lstStyle/>
          <a:p>
            <a:r>
              <a:rPr lang="en-US" sz="4800" b="1" u="sng" dirty="0">
                <a:latin typeface="Times New Roman" pitchFamily="18" charset="0"/>
                <a:cs typeface="Times New Roman" pitchFamily="18" charset="0"/>
              </a:rPr>
              <a:t>Conclusions</a:t>
            </a:r>
            <a:endParaRPr lang="en-US" sz="4800" dirty="0">
              <a:latin typeface="Times New Roman" pitchFamily="18" charset="0"/>
              <a:cs typeface="Times New Roman" pitchFamily="18" charset="0"/>
            </a:endParaRPr>
          </a:p>
        </p:txBody>
      </p:sp>
      <p:sp>
        <p:nvSpPr>
          <p:cNvPr id="3" name="TextBox 2"/>
          <p:cNvSpPr txBox="1"/>
          <p:nvPr/>
        </p:nvSpPr>
        <p:spPr>
          <a:xfrm>
            <a:off x="304800" y="1897228"/>
            <a:ext cx="8382000" cy="4401059"/>
          </a:xfrm>
          <a:prstGeom prst="rect">
            <a:avLst/>
          </a:prstGeom>
          <a:noFill/>
        </p:spPr>
        <p:txBody>
          <a:bodyPr wrap="square" lIns="91291" tIns="45648" rIns="91291" bIns="45648" rtlCol="0">
            <a:spAutoFit/>
          </a:bodyPr>
          <a:lstStyle/>
          <a:p>
            <a:pPr marL="456488" indent="-456488" algn="just">
              <a:buFont typeface="Wingdings" panose="05000000000000000000" pitchFamily="2" charset="2"/>
              <a:buChar char="§"/>
            </a:pPr>
            <a:r>
              <a:rPr lang="en-US" sz="2800" dirty="0" smtClean="0">
                <a:latin typeface="Times New Roman" pitchFamily="18" charset="0"/>
                <a:cs typeface="Times New Roman" pitchFamily="18" charset="0"/>
              </a:rPr>
              <a:t>The Bayesian method is a powerful tool to translate new knowledge into new models, </a:t>
            </a: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marL="456488" indent="-456488" algn="just">
              <a:buFont typeface="Wingdings" panose="05000000000000000000" pitchFamily="2" charset="2"/>
              <a:buChar char="§"/>
            </a:pPr>
            <a:r>
              <a:rPr lang="en-US" sz="2800" dirty="0">
                <a:latin typeface="Times New Roman" pitchFamily="18" charset="0"/>
                <a:cs typeface="Times New Roman" pitchFamily="18" charset="0"/>
              </a:rPr>
              <a:t>The MEP </a:t>
            </a:r>
            <a:r>
              <a:rPr lang="en-US" sz="2800" dirty="0" smtClean="0">
                <a:latin typeface="Times New Roman" pitchFamily="18" charset="0"/>
                <a:cs typeface="Times New Roman" pitchFamily="18" charset="0"/>
              </a:rPr>
              <a:t>model parameterizes more ET related physical processes and uses less input data than commonly used models,</a:t>
            </a: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marL="456488" indent="-456488" algn="just">
              <a:buFont typeface="Wingdings" panose="05000000000000000000" pitchFamily="2" charset="2"/>
              <a:buChar char="§"/>
            </a:pPr>
            <a:r>
              <a:rPr lang="en-US" sz="2800" dirty="0" smtClean="0">
                <a:latin typeface="Times New Roman" pitchFamily="18" charset="0"/>
                <a:cs typeface="Times New Roman" pitchFamily="18" charset="0"/>
              </a:rPr>
              <a:t>More applications of the Bayesian method in hydrologic modeling are yet to </a:t>
            </a:r>
            <a:r>
              <a:rPr lang="en-US" sz="2800" smtClean="0">
                <a:latin typeface="Times New Roman" pitchFamily="18" charset="0"/>
                <a:cs typeface="Times New Roman" pitchFamily="18" charset="0"/>
              </a:rPr>
              <a:t>be explored.</a:t>
            </a: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381000"/>
          </a:xfrm>
        </p:spPr>
        <p:txBody>
          <a:bodyPr>
            <a:normAutofit fontScale="90000"/>
          </a:bodyPr>
          <a:lstStyle/>
          <a:p>
            <a:r>
              <a:rPr lang="en-US" sz="2400" u="sng" dirty="0">
                <a:latin typeface="Times New Roman" pitchFamily="18" charset="0"/>
                <a:cs typeface="Times New Roman" pitchFamily="18" charset="0"/>
              </a:rPr>
              <a:t>References</a:t>
            </a:r>
          </a:p>
        </p:txBody>
      </p:sp>
      <p:sp>
        <p:nvSpPr>
          <p:cNvPr id="5" name="TextBox 4"/>
          <p:cNvSpPr txBox="1"/>
          <p:nvPr/>
        </p:nvSpPr>
        <p:spPr>
          <a:xfrm>
            <a:off x="76216" y="425710"/>
            <a:ext cx="9067799" cy="5478277"/>
          </a:xfrm>
          <a:prstGeom prst="rect">
            <a:avLst/>
          </a:prstGeom>
          <a:noFill/>
        </p:spPr>
        <p:txBody>
          <a:bodyPr wrap="square" lIns="91291" tIns="45648" rIns="91291" bIns="45648" rtlCol="0">
            <a:spAutoFit/>
          </a:bodyPr>
          <a:lstStyle/>
          <a:p>
            <a:pPr marL="285307" indent="-285307" algn="just">
              <a:buFont typeface="Arial" panose="020B0604020202020204" pitchFamily="34" charset="0"/>
              <a:buChar char="•"/>
            </a:pPr>
            <a:r>
              <a:rPr lang="en-US" sz="1400" dirty="0" err="1">
                <a:latin typeface="Times New Roman" pitchFamily="18" charset="0"/>
                <a:cs typeface="Times New Roman" pitchFamily="18" charset="0"/>
              </a:rPr>
              <a:t>Businger</a:t>
            </a:r>
            <a:r>
              <a:rPr lang="en-US" sz="1400" dirty="0">
                <a:latin typeface="Times New Roman" pitchFamily="18" charset="0"/>
                <a:cs typeface="Times New Roman" pitchFamily="18" charset="0"/>
              </a:rPr>
              <a:t>, J. A., J. C. </a:t>
            </a:r>
            <a:r>
              <a:rPr lang="en-US" sz="1400" dirty="0" err="1">
                <a:latin typeface="Times New Roman" pitchFamily="18" charset="0"/>
                <a:cs typeface="Times New Roman" pitchFamily="18" charset="0"/>
              </a:rPr>
              <a:t>Wyngaard</a:t>
            </a:r>
            <a:r>
              <a:rPr lang="en-US" sz="1400" dirty="0">
                <a:latin typeface="Times New Roman" pitchFamily="18" charset="0"/>
                <a:cs typeface="Times New Roman" pitchFamily="18" charset="0"/>
              </a:rPr>
              <a:t>, Y. Izumi, and E. F. </a:t>
            </a:r>
            <a:r>
              <a:rPr lang="en-US" sz="1400" dirty="0" err="1">
                <a:latin typeface="Times New Roman" pitchFamily="18" charset="0"/>
                <a:cs typeface="Times New Roman" pitchFamily="18" charset="0"/>
              </a:rPr>
              <a:t>Bradle</a:t>
            </a:r>
            <a:r>
              <a:rPr lang="en-US" sz="1400" dirty="0">
                <a:latin typeface="Times New Roman" pitchFamily="18" charset="0"/>
                <a:cs typeface="Times New Roman" pitchFamily="18" charset="0"/>
              </a:rPr>
              <a:t> (1971), Flux-profile relationships in the atmosphere surface layer, </a:t>
            </a:r>
            <a:r>
              <a:rPr lang="en-US" sz="1400" i="1" dirty="0">
                <a:latin typeface="Times New Roman" pitchFamily="18" charset="0"/>
                <a:cs typeface="Times New Roman" pitchFamily="18" charset="0"/>
              </a:rPr>
              <a:t>J. Atmos. Sci., 28, 181-189.</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Dewar, R. C. (2003), Information theory explanation of the fluctuation theorem, maximum entropy production and self-organized criticality in non-equilibrium stationary states. </a:t>
            </a:r>
            <a:r>
              <a:rPr lang="en-US" sz="1400" i="1" dirty="0">
                <a:latin typeface="Times New Roman" pitchFamily="18" charset="0"/>
                <a:cs typeface="Times New Roman" pitchFamily="18" charset="0"/>
              </a:rPr>
              <a:t>J. Phys. A: Math. Gen</a:t>
            </a:r>
            <a:r>
              <a:rPr lang="en-US" sz="1400" dirty="0">
                <a:latin typeface="Times New Roman" pitchFamily="18" charset="0"/>
                <a:cs typeface="Times New Roman" pitchFamily="18" charset="0"/>
              </a:rPr>
              <a:t>. 36, 631–641 (2003)</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Dewar, R. C. (2005),  Maximum entropy production and fluctuation theorem, </a:t>
            </a:r>
            <a:r>
              <a:rPr lang="en-US" sz="1400" i="1" dirty="0">
                <a:latin typeface="Times New Roman" pitchFamily="18" charset="0"/>
                <a:cs typeface="Times New Roman" pitchFamily="18" charset="0"/>
              </a:rPr>
              <a:t>J. Phys. A: Math Gen., 36, L371-L381.</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Dewar, R. C., and A. </a:t>
            </a:r>
            <a:r>
              <a:rPr lang="en-US" sz="1400" dirty="0" err="1">
                <a:latin typeface="Times New Roman" pitchFamily="18" charset="0"/>
                <a:cs typeface="Times New Roman" pitchFamily="18" charset="0"/>
              </a:rPr>
              <a:t>Maritan</a:t>
            </a:r>
            <a:r>
              <a:rPr lang="en-US" sz="1400" dirty="0">
                <a:latin typeface="Times New Roman" pitchFamily="18" charset="0"/>
                <a:cs typeface="Times New Roman" pitchFamily="18" charset="0"/>
              </a:rPr>
              <a:t> (2014), A Theoretical Basis for Maximum Entropy Production, in </a:t>
            </a:r>
            <a:r>
              <a:rPr lang="en-US" sz="1400" i="1" dirty="0">
                <a:latin typeface="Times New Roman" pitchFamily="18" charset="0"/>
                <a:cs typeface="Times New Roman" pitchFamily="18" charset="0"/>
              </a:rPr>
              <a:t>Beyond </a:t>
            </a:r>
            <a:r>
              <a:rPr lang="en-US" sz="1400" i="1" dirty="0" err="1">
                <a:latin typeface="Times New Roman" pitchFamily="18" charset="0"/>
                <a:cs typeface="Times New Roman" pitchFamily="18" charset="0"/>
              </a:rPr>
              <a:t>th</a:t>
            </a:r>
            <a:r>
              <a:rPr lang="en-US" sz="1400" i="1" dirty="0">
                <a:latin typeface="Times New Roman" pitchFamily="18" charset="0"/>
                <a:cs typeface="Times New Roman" pitchFamily="18" charset="0"/>
              </a:rPr>
              <a:t> Second Law - Entropy Production and Non-equilibrium Systems, </a:t>
            </a:r>
            <a:r>
              <a:rPr lang="en-US" sz="1400" dirty="0">
                <a:latin typeface="Times New Roman" pitchFamily="18" charset="0"/>
                <a:cs typeface="Times New Roman" pitchFamily="18" charset="0"/>
              </a:rPr>
              <a:t>49-71</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Springer-</a:t>
            </a:r>
            <a:r>
              <a:rPr lang="en-US" sz="1400" dirty="0" err="1">
                <a:latin typeface="Times New Roman" pitchFamily="18" charset="0"/>
                <a:cs typeface="Times New Roman" pitchFamily="18" charset="0"/>
              </a:rPr>
              <a:t>Verlag</a:t>
            </a:r>
            <a:r>
              <a:rPr lang="en-US" sz="1400" dirty="0">
                <a:latin typeface="Times New Roman" pitchFamily="18" charset="0"/>
                <a:cs typeface="Times New Roman" pitchFamily="18" charset="0"/>
              </a:rPr>
              <a:t>, Berlin Heidelberg.</a:t>
            </a:r>
          </a:p>
          <a:p>
            <a:pPr marL="285307" indent="-285307" algn="just">
              <a:buFont typeface="Arial" panose="020B0604020202020204" pitchFamily="34" charset="0"/>
              <a:buChar char="•"/>
            </a:pPr>
            <a:r>
              <a:rPr lang="en-US" sz="1400" dirty="0" err="1">
                <a:latin typeface="Times New Roman" pitchFamily="18" charset="0"/>
                <a:cs typeface="Times New Roman" pitchFamily="18" charset="0"/>
              </a:rPr>
              <a:t>Desborough</a:t>
            </a:r>
            <a:r>
              <a:rPr lang="en-US" sz="1400" dirty="0">
                <a:latin typeface="Times New Roman" pitchFamily="18" charset="0"/>
                <a:cs typeface="Times New Roman" pitchFamily="18" charset="0"/>
              </a:rPr>
              <a:t>, C. E., A. J. Pitman, and P. </a:t>
            </a:r>
            <a:r>
              <a:rPr lang="en-US" sz="1400" dirty="0" err="1">
                <a:latin typeface="Times New Roman" pitchFamily="18" charset="0"/>
                <a:cs typeface="Times New Roman" pitchFamily="18" charset="0"/>
              </a:rPr>
              <a:t>Irannejad</a:t>
            </a:r>
            <a:r>
              <a:rPr lang="en-US" sz="1400" dirty="0">
                <a:latin typeface="Times New Roman" pitchFamily="18" charset="0"/>
                <a:cs typeface="Times New Roman" pitchFamily="18" charset="0"/>
              </a:rPr>
              <a:t> (1996), Analysis of the relationship between bare soil evaporation and soil moisture simulated by 13 land surface schemes for a simple non-vegetated site, </a:t>
            </a:r>
            <a:r>
              <a:rPr lang="en-US" sz="1400" i="1" dirty="0">
                <a:latin typeface="Times New Roman" pitchFamily="18" charset="0"/>
                <a:cs typeface="Times New Roman" pitchFamily="18" charset="0"/>
              </a:rPr>
              <a:t>Global Planet. Change</a:t>
            </a:r>
            <a:r>
              <a:rPr lang="en-US" sz="1400" dirty="0">
                <a:latin typeface="Times New Roman" pitchFamily="18" charset="0"/>
                <a:cs typeface="Times New Roman" pitchFamily="18" charset="0"/>
              </a:rPr>
              <a:t>, 13, 47– 56.</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Henderson-Sellers, A., P. </a:t>
            </a:r>
            <a:r>
              <a:rPr lang="en-US" sz="1400" dirty="0" err="1">
                <a:latin typeface="Times New Roman" pitchFamily="18" charset="0"/>
                <a:cs typeface="Times New Roman" pitchFamily="18" charset="0"/>
              </a:rPr>
              <a:t>Irannejad</a:t>
            </a:r>
            <a:r>
              <a:rPr lang="en-US" sz="1400" dirty="0">
                <a:latin typeface="Times New Roman" pitchFamily="18" charset="0"/>
                <a:cs typeface="Times New Roman" pitchFamily="18" charset="0"/>
              </a:rPr>
              <a:t>, K. </a:t>
            </a:r>
            <a:r>
              <a:rPr lang="en-US" sz="1400" dirty="0" err="1">
                <a:latin typeface="Times New Roman" pitchFamily="18" charset="0"/>
                <a:cs typeface="Times New Roman" pitchFamily="18" charset="0"/>
              </a:rPr>
              <a:t>McGuffie</a:t>
            </a:r>
            <a:r>
              <a:rPr lang="en-US" sz="1400" dirty="0">
                <a:latin typeface="Times New Roman" pitchFamily="18" charset="0"/>
                <a:cs typeface="Times New Roman" pitchFamily="18" charset="0"/>
              </a:rPr>
              <a:t>, and A. J. Pitman (2003), Predicting land-surface climates—Better skill or moving targets?, </a:t>
            </a:r>
            <a:r>
              <a:rPr lang="en-US" sz="1400" i="1" dirty="0" err="1">
                <a:latin typeface="Times New Roman" pitchFamily="18" charset="0"/>
                <a:cs typeface="Times New Roman" pitchFamily="18" charset="0"/>
              </a:rPr>
              <a:t>Geophys</a:t>
            </a:r>
            <a:r>
              <a:rPr lang="en-US" sz="1400" i="1" dirty="0">
                <a:latin typeface="Times New Roman" pitchFamily="18" charset="0"/>
                <a:cs typeface="Times New Roman" pitchFamily="18" charset="0"/>
              </a:rPr>
              <a:t>. Res. Lett</a:t>
            </a:r>
            <a:r>
              <a:rPr lang="en-US" sz="1400" dirty="0">
                <a:latin typeface="Times New Roman" pitchFamily="18" charset="0"/>
                <a:cs typeface="Times New Roman" pitchFamily="18" charset="0"/>
              </a:rPr>
              <a:t>., 30(14), 1777.</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Huang, S.-Y., Y. Deng, and J. Wang (2016), A New Look at the Global Surface Energy Budget Using the Maximum-Entropy-Production Model</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Clim</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Dyn</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in revision</a:t>
            </a:r>
            <a:r>
              <a:rPr lang="en-US" sz="1400" i="1" dirty="0">
                <a:latin typeface="Times New Roman" pitchFamily="18" charset="0"/>
                <a:cs typeface="Times New Roman" pitchFamily="18" charset="0"/>
              </a:rPr>
              <a:t>.</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Jung M, Reichstein M, </a:t>
            </a:r>
            <a:r>
              <a:rPr lang="en-US" sz="1400" dirty="0" err="1">
                <a:latin typeface="Times New Roman" pitchFamily="18" charset="0"/>
                <a:cs typeface="Times New Roman" pitchFamily="18" charset="0"/>
              </a:rPr>
              <a:t>Ciais</a:t>
            </a:r>
            <a:r>
              <a:rPr lang="en-US" sz="1400" dirty="0">
                <a:latin typeface="Times New Roman" pitchFamily="18" charset="0"/>
                <a:cs typeface="Times New Roman" pitchFamily="18" charset="0"/>
              </a:rPr>
              <a:t> P, </a:t>
            </a:r>
            <a:r>
              <a:rPr lang="en-US" sz="1400" dirty="0" err="1">
                <a:latin typeface="Times New Roman" pitchFamily="18" charset="0"/>
                <a:cs typeface="Times New Roman" pitchFamily="18" charset="0"/>
              </a:rPr>
              <a:t>Seneviratne</a:t>
            </a:r>
            <a:r>
              <a:rPr lang="en-US" sz="1400" dirty="0">
                <a:latin typeface="Times New Roman" pitchFamily="18" charset="0"/>
                <a:cs typeface="Times New Roman" pitchFamily="18" charset="0"/>
              </a:rPr>
              <a:t> S, Sheffield J, </a:t>
            </a:r>
            <a:r>
              <a:rPr lang="en-US" sz="1400" dirty="0" err="1">
                <a:latin typeface="Times New Roman" pitchFamily="18" charset="0"/>
                <a:cs typeface="Times New Roman" pitchFamily="18" charset="0"/>
              </a:rPr>
              <a:t>Goulden</a:t>
            </a:r>
            <a:r>
              <a:rPr lang="en-US" sz="1400" dirty="0">
                <a:latin typeface="Times New Roman" pitchFamily="18" charset="0"/>
                <a:cs typeface="Times New Roman" pitchFamily="18" charset="0"/>
              </a:rPr>
              <a:t> M, </a:t>
            </a:r>
            <a:r>
              <a:rPr lang="en-US" sz="1400" dirty="0" err="1">
                <a:latin typeface="Times New Roman" pitchFamily="18" charset="0"/>
                <a:cs typeface="Times New Roman" pitchFamily="18" charset="0"/>
              </a:rPr>
              <a:t>Bonan</a:t>
            </a:r>
            <a:r>
              <a:rPr lang="en-US" sz="1400" dirty="0">
                <a:latin typeface="Times New Roman" pitchFamily="18" charset="0"/>
                <a:cs typeface="Times New Roman" pitchFamily="18" charset="0"/>
              </a:rPr>
              <a:t> G, </a:t>
            </a:r>
            <a:r>
              <a:rPr lang="en-US" sz="1400" dirty="0" err="1">
                <a:latin typeface="Times New Roman" pitchFamily="18" charset="0"/>
                <a:cs typeface="Times New Roman" pitchFamily="18" charset="0"/>
              </a:rPr>
              <a:t>Cescatti</a:t>
            </a:r>
            <a:r>
              <a:rPr lang="en-US" sz="1400" dirty="0">
                <a:latin typeface="Times New Roman" pitchFamily="18" charset="0"/>
                <a:cs typeface="Times New Roman" pitchFamily="18" charset="0"/>
              </a:rPr>
              <a:t> A, Chen J, de </a:t>
            </a:r>
            <a:r>
              <a:rPr lang="en-US" sz="1400" dirty="0" err="1">
                <a:latin typeface="Times New Roman" pitchFamily="18" charset="0"/>
                <a:cs typeface="Times New Roman" pitchFamily="18" charset="0"/>
              </a:rPr>
              <a:t>Jeu</a:t>
            </a:r>
            <a:r>
              <a:rPr lang="en-US" sz="1400" dirty="0">
                <a:latin typeface="Times New Roman" pitchFamily="18" charset="0"/>
                <a:cs typeface="Times New Roman" pitchFamily="18" charset="0"/>
              </a:rPr>
              <a:t> R, Dolman A, </a:t>
            </a:r>
            <a:r>
              <a:rPr lang="en-US" sz="1400" dirty="0" err="1">
                <a:latin typeface="Times New Roman" pitchFamily="18" charset="0"/>
                <a:cs typeface="Times New Roman" pitchFamily="18" charset="0"/>
              </a:rPr>
              <a:t>Eugster</a:t>
            </a:r>
            <a:r>
              <a:rPr lang="en-US" sz="1400" dirty="0">
                <a:latin typeface="Times New Roman" pitchFamily="18" charset="0"/>
                <a:cs typeface="Times New Roman" pitchFamily="18" charset="0"/>
              </a:rPr>
              <a:t> W, </a:t>
            </a:r>
            <a:r>
              <a:rPr lang="en-US" sz="1400" dirty="0" err="1">
                <a:latin typeface="Times New Roman" pitchFamily="18" charset="0"/>
                <a:cs typeface="Times New Roman" pitchFamily="18" charset="0"/>
              </a:rPr>
              <a:t>Gerten</a:t>
            </a:r>
            <a:r>
              <a:rPr lang="en-US" sz="1400" dirty="0">
                <a:latin typeface="Times New Roman" pitchFamily="18" charset="0"/>
                <a:cs typeface="Times New Roman" pitchFamily="18" charset="0"/>
              </a:rPr>
              <a:t> D, </a:t>
            </a:r>
            <a:r>
              <a:rPr lang="en-US" sz="1400" dirty="0" err="1">
                <a:latin typeface="Times New Roman" pitchFamily="18" charset="0"/>
                <a:cs typeface="Times New Roman" pitchFamily="18" charset="0"/>
              </a:rPr>
              <a:t>Gianelle</a:t>
            </a:r>
            <a:r>
              <a:rPr lang="en-US" sz="1400" dirty="0">
                <a:latin typeface="Times New Roman" pitchFamily="18" charset="0"/>
                <a:cs typeface="Times New Roman" pitchFamily="18" charset="0"/>
              </a:rPr>
              <a:t> D, </a:t>
            </a:r>
            <a:r>
              <a:rPr lang="en-US" sz="1400" dirty="0" err="1">
                <a:latin typeface="Times New Roman" pitchFamily="18" charset="0"/>
                <a:cs typeface="Times New Roman" pitchFamily="18" charset="0"/>
              </a:rPr>
              <a:t>Gobron</a:t>
            </a:r>
            <a:r>
              <a:rPr lang="en-US" sz="1400" dirty="0">
                <a:latin typeface="Times New Roman" pitchFamily="18" charset="0"/>
                <a:cs typeface="Times New Roman" pitchFamily="18" charset="0"/>
              </a:rPr>
              <a:t> N, </a:t>
            </a:r>
            <a:r>
              <a:rPr lang="en-US" sz="1400" dirty="0" err="1">
                <a:latin typeface="Times New Roman" pitchFamily="18" charset="0"/>
                <a:cs typeface="Times New Roman" pitchFamily="18" charset="0"/>
              </a:rPr>
              <a:t>Heinke</a:t>
            </a:r>
            <a:r>
              <a:rPr lang="en-US" sz="1400" dirty="0">
                <a:latin typeface="Times New Roman" pitchFamily="18" charset="0"/>
                <a:cs typeface="Times New Roman" pitchFamily="18" charset="0"/>
              </a:rPr>
              <a:t> J, Kimball J, Law B, </a:t>
            </a:r>
            <a:r>
              <a:rPr lang="en-US" sz="1400" dirty="0" err="1">
                <a:latin typeface="Times New Roman" pitchFamily="18" charset="0"/>
                <a:cs typeface="Times New Roman" pitchFamily="18" charset="0"/>
              </a:rPr>
              <a:t>Montagnani</a:t>
            </a:r>
            <a:r>
              <a:rPr lang="en-US" sz="1400" dirty="0">
                <a:latin typeface="Times New Roman" pitchFamily="18" charset="0"/>
                <a:cs typeface="Times New Roman" pitchFamily="18" charset="0"/>
              </a:rPr>
              <a:t> L, Mu Q, Mueller B, </a:t>
            </a:r>
            <a:r>
              <a:rPr lang="en-US" sz="1400" dirty="0" err="1">
                <a:latin typeface="Times New Roman" pitchFamily="18" charset="0"/>
                <a:cs typeface="Times New Roman" pitchFamily="18" charset="0"/>
              </a:rPr>
              <a:t>Oleson</a:t>
            </a:r>
            <a:r>
              <a:rPr lang="en-US" sz="1400" dirty="0">
                <a:latin typeface="Times New Roman" pitchFamily="18" charset="0"/>
                <a:cs typeface="Times New Roman" pitchFamily="18" charset="0"/>
              </a:rPr>
              <a:t> K, </a:t>
            </a:r>
            <a:r>
              <a:rPr lang="en-US" sz="1400" dirty="0" err="1">
                <a:latin typeface="Times New Roman" pitchFamily="18" charset="0"/>
                <a:cs typeface="Times New Roman" pitchFamily="18" charset="0"/>
              </a:rPr>
              <a:t>Papale</a:t>
            </a:r>
            <a:r>
              <a:rPr lang="en-US" sz="1400" dirty="0">
                <a:latin typeface="Times New Roman" pitchFamily="18" charset="0"/>
                <a:cs typeface="Times New Roman" pitchFamily="18" charset="0"/>
              </a:rPr>
              <a:t> D, Richardson A, </a:t>
            </a:r>
            <a:r>
              <a:rPr lang="en-US" sz="1400" dirty="0" err="1">
                <a:latin typeface="Times New Roman" pitchFamily="18" charset="0"/>
                <a:cs typeface="Times New Roman" pitchFamily="18" charset="0"/>
              </a:rPr>
              <a:t>Roupsard</a:t>
            </a:r>
            <a:r>
              <a:rPr lang="en-US" sz="1400" dirty="0">
                <a:latin typeface="Times New Roman" pitchFamily="18" charset="0"/>
                <a:cs typeface="Times New Roman" pitchFamily="18" charset="0"/>
              </a:rPr>
              <a:t> O, Running S, </a:t>
            </a:r>
            <a:r>
              <a:rPr lang="en-US" sz="1400" dirty="0" err="1">
                <a:latin typeface="Times New Roman" pitchFamily="18" charset="0"/>
                <a:cs typeface="Times New Roman" pitchFamily="18" charset="0"/>
              </a:rPr>
              <a:t>Tomelleri</a:t>
            </a:r>
            <a:r>
              <a:rPr lang="en-US" sz="1400" dirty="0">
                <a:latin typeface="Times New Roman" pitchFamily="18" charset="0"/>
                <a:cs typeface="Times New Roman" pitchFamily="18" charset="0"/>
              </a:rPr>
              <a:t> E, </a:t>
            </a:r>
            <a:r>
              <a:rPr lang="en-US" sz="1400" dirty="0" err="1">
                <a:latin typeface="Times New Roman" pitchFamily="18" charset="0"/>
                <a:cs typeface="Times New Roman" pitchFamily="18" charset="0"/>
              </a:rPr>
              <a:t>Viovy</a:t>
            </a:r>
            <a:r>
              <a:rPr lang="en-US" sz="1400" dirty="0">
                <a:latin typeface="Times New Roman" pitchFamily="18" charset="0"/>
                <a:cs typeface="Times New Roman" pitchFamily="18" charset="0"/>
              </a:rPr>
              <a:t> N, Weber U, Williams C, Wood E, </a:t>
            </a:r>
            <a:r>
              <a:rPr lang="en-US" sz="1400" dirty="0" err="1">
                <a:latin typeface="Times New Roman" pitchFamily="18" charset="0"/>
                <a:cs typeface="Times New Roman" pitchFamily="18" charset="0"/>
              </a:rPr>
              <a:t>Zaehle</a:t>
            </a:r>
            <a:r>
              <a:rPr lang="en-US" sz="1400" dirty="0">
                <a:latin typeface="Times New Roman" pitchFamily="18" charset="0"/>
                <a:cs typeface="Times New Roman" pitchFamily="18" charset="0"/>
              </a:rPr>
              <a:t> S, Zhang K (2010) Recent decline in the global land evapotranspiration trend due to limited moisture supply. </a:t>
            </a:r>
            <a:r>
              <a:rPr lang="en-US" sz="1400" i="1" dirty="0">
                <a:latin typeface="Times New Roman" pitchFamily="18" charset="0"/>
                <a:cs typeface="Times New Roman" pitchFamily="18" charset="0"/>
              </a:rPr>
              <a:t>Nature, </a:t>
            </a:r>
            <a:r>
              <a:rPr lang="en-US" sz="1400" dirty="0">
                <a:latin typeface="Times New Roman" pitchFamily="18" charset="0"/>
                <a:cs typeface="Times New Roman" pitchFamily="18" charset="0"/>
              </a:rPr>
              <a:t>467:951-954.</a:t>
            </a:r>
          </a:p>
          <a:p>
            <a:pPr marL="285307" indent="-285307" algn="just">
              <a:buFont typeface="Arial" panose="020B0604020202020204" pitchFamily="34" charset="0"/>
              <a:buChar char="•"/>
            </a:pPr>
            <a:r>
              <a:rPr lang="en-US" sz="1400" dirty="0" err="1">
                <a:latin typeface="Times New Roman" pitchFamily="18" charset="0"/>
                <a:cs typeface="Times New Roman" pitchFamily="18" charset="0"/>
              </a:rPr>
              <a:t>Tribus</a:t>
            </a:r>
            <a:r>
              <a:rPr lang="en-US" sz="1400" dirty="0">
                <a:latin typeface="Times New Roman" pitchFamily="18" charset="0"/>
                <a:cs typeface="Times New Roman" pitchFamily="18" charset="0"/>
              </a:rPr>
              <a:t>, M. (1961), </a:t>
            </a:r>
            <a:r>
              <a:rPr lang="en-US" sz="1400" i="1" dirty="0" err="1">
                <a:latin typeface="Times New Roman" pitchFamily="18" charset="0"/>
                <a:cs typeface="Times New Roman" pitchFamily="18" charset="0"/>
              </a:rPr>
              <a:t>Thermostatics</a:t>
            </a:r>
            <a:r>
              <a:rPr lang="en-US" sz="1400" i="1" dirty="0">
                <a:latin typeface="Times New Roman" pitchFamily="18" charset="0"/>
                <a:cs typeface="Times New Roman" pitchFamily="18" charset="0"/>
              </a:rPr>
              <a:t> and Thermodynamics</a:t>
            </a:r>
            <a:r>
              <a:rPr lang="en-US" sz="1400" dirty="0">
                <a:latin typeface="Times New Roman" pitchFamily="18" charset="0"/>
                <a:cs typeface="Times New Roman" pitchFamily="18" charset="0"/>
              </a:rPr>
              <a:t>, D. van </a:t>
            </a:r>
            <a:r>
              <a:rPr lang="en-US" sz="1400" dirty="0" err="1">
                <a:latin typeface="Times New Roman" pitchFamily="18" charset="0"/>
                <a:cs typeface="Times New Roman" pitchFamily="18" charset="0"/>
              </a:rPr>
              <a:t>Nostrand</a:t>
            </a:r>
            <a:r>
              <a:rPr lang="en-US" sz="1400" dirty="0">
                <a:latin typeface="Times New Roman" pitchFamily="18" charset="0"/>
                <a:cs typeface="Times New Roman" pitchFamily="18" charset="0"/>
              </a:rPr>
              <a:t> Company, Inc., New York, 649pp.</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Wang, J., and R. L. Bras (2010), An </a:t>
            </a:r>
            <a:r>
              <a:rPr lang="en-US" sz="1400" dirty="0" err="1">
                <a:latin typeface="Times New Roman" pitchFamily="18" charset="0"/>
                <a:cs typeface="Times New Roman" pitchFamily="18" charset="0"/>
              </a:rPr>
              <a:t>extremum</a:t>
            </a:r>
            <a:r>
              <a:rPr lang="en-US" sz="1400" dirty="0">
                <a:latin typeface="Times New Roman" pitchFamily="18" charset="0"/>
                <a:cs typeface="Times New Roman" pitchFamily="18" charset="0"/>
              </a:rPr>
              <a:t> solution of the </a:t>
            </a:r>
            <a:r>
              <a:rPr lang="en-US" sz="1400" dirty="0" err="1">
                <a:latin typeface="Times New Roman" pitchFamily="18" charset="0"/>
                <a:cs typeface="Times New Roman" pitchFamily="18" charset="0"/>
              </a:rPr>
              <a:t>Monin-Obukhov</a:t>
            </a:r>
            <a:r>
              <a:rPr lang="en-US" sz="1400" dirty="0">
                <a:latin typeface="Times New Roman" pitchFamily="18" charset="0"/>
                <a:cs typeface="Times New Roman" pitchFamily="18" charset="0"/>
              </a:rPr>
              <a:t> similarity equations,   </a:t>
            </a:r>
            <a:r>
              <a:rPr lang="en-US" sz="1400" i="1" dirty="0">
                <a:latin typeface="Times New Roman" pitchFamily="18" charset="0"/>
                <a:cs typeface="Times New Roman" pitchFamily="18" charset="0"/>
              </a:rPr>
              <a:t>J. Atmos. Sci. 67(2), 485-499.</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Wang, J., and R. L. Bras (2011), A model of </a:t>
            </a:r>
            <a:r>
              <a:rPr lang="en-US" sz="1400" dirty="0" err="1">
                <a:latin typeface="Times New Roman" pitchFamily="18" charset="0"/>
                <a:cs typeface="Times New Roman" pitchFamily="18" charset="0"/>
              </a:rPr>
              <a:t>evapotranspiration</a:t>
            </a:r>
            <a:r>
              <a:rPr lang="en-US" sz="1400" dirty="0">
                <a:latin typeface="Times New Roman" pitchFamily="18" charset="0"/>
                <a:cs typeface="Times New Roman" pitchFamily="18" charset="0"/>
              </a:rPr>
              <a:t> based on the theory of maximum entropy production, </a:t>
            </a:r>
            <a:r>
              <a:rPr lang="en-US" sz="1400" i="1" dirty="0">
                <a:latin typeface="Times New Roman" pitchFamily="18" charset="0"/>
                <a:cs typeface="Times New Roman" pitchFamily="18" charset="0"/>
              </a:rPr>
              <a:t>Water. </a:t>
            </a:r>
            <a:r>
              <a:rPr lang="en-US" sz="1400" i="1" dirty="0" err="1">
                <a:latin typeface="Times New Roman" pitchFamily="18" charset="0"/>
                <a:cs typeface="Times New Roman" pitchFamily="18" charset="0"/>
              </a:rPr>
              <a:t>Resour</a:t>
            </a:r>
            <a:r>
              <a:rPr lang="en-US" sz="1400" i="1" dirty="0">
                <a:latin typeface="Times New Roman" pitchFamily="18" charset="0"/>
                <a:cs typeface="Times New Roman" pitchFamily="18" charset="0"/>
              </a:rPr>
              <a:t>. Res., 47, </a:t>
            </a:r>
            <a:r>
              <a:rPr lang="en-US" sz="1400" dirty="0">
                <a:latin typeface="Times New Roman" pitchFamily="18" charset="0"/>
                <a:cs typeface="Times New Roman" pitchFamily="18" charset="0"/>
              </a:rPr>
              <a:t>W03521</a:t>
            </a:r>
            <a:r>
              <a:rPr lang="en-US" sz="1400" i="1" dirty="0">
                <a:latin typeface="Times New Roman" pitchFamily="18" charset="0"/>
                <a:cs typeface="Times New Roman" pitchFamily="18" charset="0"/>
              </a:rPr>
              <a:t>.</a:t>
            </a:r>
          </a:p>
          <a:p>
            <a:pPr marL="285307" indent="-285307" algn="just">
              <a:buFont typeface="Arial" panose="020B0604020202020204" pitchFamily="34" charset="0"/>
              <a:buChar char="•"/>
            </a:pPr>
            <a:r>
              <a:rPr lang="en-US" sz="1400" dirty="0">
                <a:latin typeface="Times New Roman" pitchFamily="18" charset="0"/>
                <a:cs typeface="Times New Roman" pitchFamily="18" charset="0"/>
              </a:rPr>
              <a:t>Wang,. J., R. L. Bras, V. Nieves, and Y. Deng (2014), A model of energy budgets over water, snow and ice surfaces, </a:t>
            </a:r>
            <a:r>
              <a:rPr lang="en-US" sz="1400" i="1" dirty="0">
                <a:latin typeface="Times New Roman" pitchFamily="18" charset="0"/>
                <a:cs typeface="Times New Roman" pitchFamily="18" charset="0"/>
              </a:rPr>
              <a:t>J. </a:t>
            </a:r>
            <a:r>
              <a:rPr lang="en-US" sz="1400" i="1" dirty="0" err="1">
                <a:latin typeface="Times New Roman" pitchFamily="18" charset="0"/>
                <a:cs typeface="Times New Roman" pitchFamily="18" charset="0"/>
              </a:rPr>
              <a:t>Geophys</a:t>
            </a:r>
            <a:r>
              <a:rPr lang="en-US" sz="1400" i="1" dirty="0">
                <a:latin typeface="Times New Roman" pitchFamily="18" charset="0"/>
                <a:cs typeface="Times New Roman" pitchFamily="18" charset="0"/>
              </a:rPr>
              <a:t>. Res. Atmos</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119 (10), 6034-6051.</a:t>
            </a:r>
            <a:endParaRPr lang="en-US"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 y="467884"/>
            <a:ext cx="2961116" cy="24385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467" y="502721"/>
            <a:ext cx="3186127" cy="25082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790" y="4334753"/>
            <a:ext cx="6193673" cy="2508240"/>
          </a:xfrm>
          <a:prstGeom prst="rect">
            <a:avLst/>
          </a:prstGeom>
        </p:spPr>
      </p:pic>
      <p:sp>
        <p:nvSpPr>
          <p:cNvPr id="17" name="TextBox 16"/>
          <p:cNvSpPr txBox="1"/>
          <p:nvPr/>
        </p:nvSpPr>
        <p:spPr>
          <a:xfrm>
            <a:off x="3666247" y="5793340"/>
            <a:ext cx="1468672" cy="2090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defTabSz="414726" fontAlgn="base" hangingPunct="0">
              <a:lnSpc>
                <a:spcPct val="93000"/>
              </a:lnSpc>
              <a:spcBef>
                <a:spcPct val="0"/>
              </a:spcBef>
              <a:spcAft>
                <a:spcPct val="0"/>
              </a:spcAft>
              <a:buClr>
                <a:srgbClr val="000000"/>
              </a:buClr>
              <a:buSzPct val="45000"/>
              <a:defRPr/>
            </a:pPr>
            <a:r>
              <a:rPr lang="en-US" sz="816" b="1" dirty="0">
                <a:solidFill>
                  <a:srgbClr val="000000"/>
                </a:solidFill>
                <a:latin typeface="Times New Roman" pitchFamily="18" charset="0"/>
                <a:cs typeface="Times New Roman" pitchFamily="18" charset="0"/>
              </a:rPr>
              <a:t>photosynthesis-transpiration</a:t>
            </a:r>
          </a:p>
        </p:txBody>
      </p:sp>
      <p:sp>
        <p:nvSpPr>
          <p:cNvPr id="18" name="TextBox 17"/>
          <p:cNvSpPr txBox="1"/>
          <p:nvPr/>
        </p:nvSpPr>
        <p:spPr>
          <a:xfrm>
            <a:off x="1053638" y="15007"/>
            <a:ext cx="1965282" cy="5077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none" rtlCol="0">
            <a:spAutoFit/>
          </a:bodyPr>
          <a:lstStyle/>
          <a:p>
            <a:pPr defTabSz="414726" fontAlgn="base" hangingPunct="0">
              <a:lnSpc>
                <a:spcPct val="93000"/>
              </a:lnSpc>
              <a:spcBef>
                <a:spcPct val="0"/>
              </a:spcBef>
              <a:spcAft>
                <a:spcPct val="0"/>
              </a:spcAft>
              <a:buClr>
                <a:srgbClr val="000000"/>
              </a:buClr>
              <a:buSzPct val="45000"/>
              <a:defRPr/>
            </a:pPr>
            <a:r>
              <a:rPr lang="en-US" sz="2903" b="1" dirty="0">
                <a:solidFill>
                  <a:srgbClr val="3333CC"/>
                </a:solidFill>
                <a:latin typeface="Times New Roman" pitchFamily="18" charset="0"/>
                <a:cs typeface="Times New Roman" pitchFamily="18" charset="0"/>
              </a:rPr>
              <a:t>water cycle</a:t>
            </a:r>
          </a:p>
        </p:txBody>
      </p:sp>
      <p:sp>
        <p:nvSpPr>
          <p:cNvPr id="19" name="TextBox 18"/>
          <p:cNvSpPr txBox="1"/>
          <p:nvPr/>
        </p:nvSpPr>
        <p:spPr>
          <a:xfrm>
            <a:off x="6069976" y="3570"/>
            <a:ext cx="2137124" cy="5077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none" rtlCol="0">
            <a:spAutoFit/>
          </a:bodyPr>
          <a:lstStyle/>
          <a:p>
            <a:pPr defTabSz="414726" fontAlgn="base" hangingPunct="0">
              <a:lnSpc>
                <a:spcPct val="93000"/>
              </a:lnSpc>
              <a:spcBef>
                <a:spcPct val="0"/>
              </a:spcBef>
              <a:spcAft>
                <a:spcPct val="0"/>
              </a:spcAft>
              <a:buClr>
                <a:srgbClr val="000000"/>
              </a:buClr>
              <a:buSzPct val="45000"/>
              <a:defRPr/>
            </a:pPr>
            <a:r>
              <a:rPr lang="en-US" sz="2903" b="1" dirty="0">
                <a:solidFill>
                  <a:srgbClr val="3333CC"/>
                </a:solidFill>
                <a:latin typeface="Times New Roman" pitchFamily="18" charset="0"/>
                <a:cs typeface="Times New Roman" pitchFamily="18" charset="0"/>
              </a:rPr>
              <a:t>energy cycle</a:t>
            </a:r>
          </a:p>
        </p:txBody>
      </p:sp>
      <p:sp>
        <p:nvSpPr>
          <p:cNvPr id="20" name="TextBox 19"/>
          <p:cNvSpPr txBox="1"/>
          <p:nvPr/>
        </p:nvSpPr>
        <p:spPr>
          <a:xfrm>
            <a:off x="3488001" y="4392989"/>
            <a:ext cx="2178802" cy="5077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none" rtlCol="0">
            <a:spAutoFit/>
          </a:bodyPr>
          <a:lstStyle/>
          <a:p>
            <a:pPr defTabSz="414726" fontAlgn="base" hangingPunct="0">
              <a:lnSpc>
                <a:spcPct val="93000"/>
              </a:lnSpc>
              <a:spcBef>
                <a:spcPct val="0"/>
              </a:spcBef>
              <a:spcAft>
                <a:spcPct val="0"/>
              </a:spcAft>
              <a:buClr>
                <a:srgbClr val="000000"/>
              </a:buClr>
              <a:buSzPct val="45000"/>
              <a:defRPr/>
            </a:pPr>
            <a:r>
              <a:rPr lang="en-US" sz="2903" b="1" dirty="0">
                <a:solidFill>
                  <a:srgbClr val="3333CC"/>
                </a:solidFill>
                <a:latin typeface="Times New Roman" pitchFamily="18" charset="0"/>
                <a:cs typeface="Times New Roman" pitchFamily="18" charset="0"/>
              </a:rPr>
              <a:t>carbon cycle</a:t>
            </a:r>
          </a:p>
        </p:txBody>
      </p:sp>
      <p:sp>
        <p:nvSpPr>
          <p:cNvPr id="21" name="TextBox 20"/>
          <p:cNvSpPr txBox="1"/>
          <p:nvPr/>
        </p:nvSpPr>
        <p:spPr>
          <a:xfrm>
            <a:off x="1576047" y="3219980"/>
            <a:ext cx="6200926" cy="715517"/>
          </a:xfrm>
          <a:prstGeom prst="rect">
            <a:avLst/>
          </a:prstGeom>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414726" fontAlgn="base" hangingPunct="0">
              <a:lnSpc>
                <a:spcPct val="93000"/>
              </a:lnSpc>
              <a:spcBef>
                <a:spcPct val="0"/>
              </a:spcBef>
              <a:spcAft>
                <a:spcPct val="0"/>
              </a:spcAft>
              <a:buClr>
                <a:srgbClr val="000000"/>
              </a:buClr>
              <a:buSzPct val="45000"/>
              <a:defRPr/>
            </a:pPr>
            <a:r>
              <a:rPr lang="en-US" sz="4354" b="1" dirty="0">
                <a:solidFill>
                  <a:srgbClr val="C00000"/>
                </a:solidFill>
                <a:latin typeface="Times New Roman" pitchFamily="18" charset="0"/>
                <a:cs typeface="Times New Roman" pitchFamily="18" charset="0"/>
              </a:rPr>
              <a:t>Evapotranspiration (ET)</a:t>
            </a:r>
          </a:p>
        </p:txBody>
      </p:sp>
      <p:sp>
        <p:nvSpPr>
          <p:cNvPr id="26" name="Up Arrow 25"/>
          <p:cNvSpPr/>
          <p:nvPr/>
        </p:nvSpPr>
        <p:spPr bwMode="auto">
          <a:xfrm>
            <a:off x="4395450" y="3951551"/>
            <a:ext cx="281061" cy="383203"/>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defRPr/>
            </a:pPr>
            <a:endParaRPr lang="en-US" sz="1633">
              <a:solidFill>
                <a:srgbClr val="FFFFFF"/>
              </a:solidFill>
              <a:latin typeface="Arial" charset="0"/>
            </a:endParaRPr>
          </a:p>
        </p:txBody>
      </p:sp>
      <p:sp>
        <p:nvSpPr>
          <p:cNvPr id="42" name="Right Arrow 41"/>
          <p:cNvSpPr/>
          <p:nvPr/>
        </p:nvSpPr>
        <p:spPr bwMode="auto">
          <a:xfrm rot="5400000">
            <a:off x="2458511" y="2987673"/>
            <a:ext cx="452878" cy="290434"/>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defRPr/>
            </a:pPr>
            <a:endParaRPr lang="en-US" sz="1633">
              <a:solidFill>
                <a:srgbClr val="FFFFFF"/>
              </a:solidFill>
              <a:latin typeface="Arial" charset="0"/>
            </a:endParaRPr>
          </a:p>
        </p:txBody>
      </p:sp>
      <p:sp>
        <p:nvSpPr>
          <p:cNvPr id="43" name="Left Arrow 42"/>
          <p:cNvSpPr/>
          <p:nvPr/>
        </p:nvSpPr>
        <p:spPr bwMode="auto">
          <a:xfrm rot="16200000">
            <a:off x="6232419" y="2999218"/>
            <a:ext cx="487713" cy="302177"/>
          </a:xfrm>
          <a:prstGeom prst="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defRPr/>
            </a:pPr>
            <a:endParaRPr lang="en-US" sz="1633">
              <a:solidFill>
                <a:srgbClr val="FFFFFF"/>
              </a:solidFill>
              <a:latin typeface="Arial" charset="0"/>
            </a:endParaRPr>
          </a:p>
        </p:txBody>
      </p:sp>
    </p:spTree>
    <p:extLst>
      <p:ext uri="{BB962C8B-B14F-4D97-AF65-F5344CB8AC3E}">
        <p14:creationId xmlns:p14="http://schemas.microsoft.com/office/powerpoint/2010/main" val="3337899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 y="625001"/>
            <a:ext cx="9135603" cy="1131840"/>
          </a:xfrm>
        </p:spPr>
        <p:txBody>
          <a:bodyPr/>
          <a:lstStyle/>
          <a:p>
            <a:r>
              <a:rPr lang="en-US" sz="3628" b="1" dirty="0" smtClean="0">
                <a:latin typeface="Times New Roman" pitchFamily="18" charset="0"/>
                <a:cs typeface="Times New Roman" pitchFamily="18" charset="0"/>
              </a:rPr>
              <a:t>Maximum Principle of Evapotranspiration (</a:t>
            </a:r>
            <a:r>
              <a:rPr lang="en-US" sz="3628" b="1" dirty="0" err="1" smtClean="0">
                <a:latin typeface="Times New Roman" pitchFamily="18" charset="0"/>
                <a:cs typeface="Times New Roman" pitchFamily="18" charset="0"/>
              </a:rPr>
              <a:t>MaxET</a:t>
            </a:r>
            <a:r>
              <a:rPr lang="en-US" sz="3628" b="1" dirty="0">
                <a:latin typeface="Times New Roman" pitchFamily="18" charset="0"/>
                <a:cs typeface="Times New Roman" pitchFamily="18" charset="0"/>
              </a:rPr>
              <a:t>)</a:t>
            </a:r>
          </a:p>
        </p:txBody>
      </p:sp>
      <p:sp>
        <p:nvSpPr>
          <p:cNvPr id="3" name="TextBox 2"/>
          <p:cNvSpPr txBox="1"/>
          <p:nvPr/>
        </p:nvSpPr>
        <p:spPr>
          <a:xfrm>
            <a:off x="600621" y="2418737"/>
            <a:ext cx="8012431" cy="19618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defTabSz="414726" fontAlgn="base" hangingPunct="0">
              <a:lnSpc>
                <a:spcPct val="93000"/>
              </a:lnSpc>
              <a:spcBef>
                <a:spcPct val="0"/>
              </a:spcBef>
              <a:spcAft>
                <a:spcPct val="0"/>
              </a:spcAft>
              <a:buClr>
                <a:srgbClr val="000000"/>
              </a:buClr>
              <a:buSzPct val="45000"/>
            </a:pPr>
            <a:r>
              <a:rPr lang="en-US" sz="3266" dirty="0">
                <a:solidFill>
                  <a:srgbClr val="000000"/>
                </a:solidFill>
                <a:latin typeface="Times New Roman" pitchFamily="18" charset="0"/>
                <a:cs typeface="Times New Roman" pitchFamily="18" charset="0"/>
              </a:rPr>
              <a:t>	Land-atmosphere interactive processes lead to such thermal and water states of the land surface that </a:t>
            </a:r>
            <a:r>
              <a:rPr lang="en-US" sz="3266" dirty="0">
                <a:solidFill>
                  <a:srgbClr val="7030A0"/>
                </a:solidFill>
                <a:latin typeface="Times New Roman" pitchFamily="18" charset="0"/>
                <a:cs typeface="Times New Roman" pitchFamily="18" charset="0"/>
              </a:rPr>
              <a:t>evapotranspiration is maximized</a:t>
            </a:r>
            <a:r>
              <a:rPr lang="en-US" sz="3266" dirty="0">
                <a:solidFill>
                  <a:srgbClr val="000000"/>
                </a:solidFill>
                <a:latin typeface="Times New Roman" pitchFamily="18" charset="0"/>
                <a:cs typeface="Times New Roman" pitchFamily="18" charset="0"/>
              </a:rPr>
              <a:t> in a given meteorological environment.</a:t>
            </a:r>
          </a:p>
        </p:txBody>
      </p:sp>
      <p:sp>
        <p:nvSpPr>
          <p:cNvPr id="4" name="TextBox 3"/>
          <p:cNvSpPr txBox="1"/>
          <p:nvPr/>
        </p:nvSpPr>
        <p:spPr>
          <a:xfrm>
            <a:off x="1192844" y="5867567"/>
            <a:ext cx="5803063" cy="40389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defTabSz="414726" fontAlgn="base" hangingPunct="0">
              <a:lnSpc>
                <a:spcPct val="93000"/>
              </a:lnSpc>
              <a:spcBef>
                <a:spcPct val="0"/>
              </a:spcBef>
              <a:spcAft>
                <a:spcPct val="0"/>
              </a:spcAft>
              <a:buClr>
                <a:srgbClr val="000000"/>
              </a:buClr>
              <a:buSzPct val="45000"/>
            </a:pPr>
            <a:r>
              <a:rPr lang="en-US" sz="2177" dirty="0">
                <a:solidFill>
                  <a:srgbClr val="000000"/>
                </a:solidFill>
                <a:latin typeface="Times New Roman" pitchFamily="18" charset="0"/>
                <a:cs typeface="Times New Roman" pitchFamily="18" charset="0"/>
              </a:rPr>
              <a:t>(Wang </a:t>
            </a:r>
            <a:r>
              <a:rPr lang="en-US" sz="2177" i="1" dirty="0">
                <a:solidFill>
                  <a:srgbClr val="000000"/>
                </a:solidFill>
                <a:latin typeface="Times New Roman" pitchFamily="18" charset="0"/>
                <a:cs typeface="Times New Roman" pitchFamily="18" charset="0"/>
              </a:rPr>
              <a:t>et al.</a:t>
            </a:r>
            <a:r>
              <a:rPr lang="en-US" sz="2177" dirty="0">
                <a:solidFill>
                  <a:srgbClr val="000000"/>
                </a:solidFill>
                <a:latin typeface="Times New Roman" pitchFamily="18" charset="0"/>
                <a:cs typeface="Times New Roman" pitchFamily="18" charset="0"/>
              </a:rPr>
              <a:t>, </a:t>
            </a:r>
            <a:r>
              <a:rPr lang="en-US" sz="2177" i="1" dirty="0">
                <a:solidFill>
                  <a:srgbClr val="000000"/>
                </a:solidFill>
                <a:latin typeface="Times New Roman" pitchFamily="18" charset="0"/>
                <a:cs typeface="Times New Roman" pitchFamily="18" charset="0"/>
              </a:rPr>
              <a:t>WRR</a:t>
            </a:r>
            <a:r>
              <a:rPr lang="en-US" sz="2177" dirty="0">
                <a:solidFill>
                  <a:srgbClr val="000000"/>
                </a:solidFill>
                <a:latin typeface="Times New Roman" pitchFamily="18" charset="0"/>
                <a:cs typeface="Times New Roman" pitchFamily="18" charset="0"/>
              </a:rPr>
              <a:t>, 2004; Wang </a:t>
            </a:r>
            <a:r>
              <a:rPr lang="en-US" sz="2177" i="1" dirty="0">
                <a:solidFill>
                  <a:srgbClr val="000000"/>
                </a:solidFill>
                <a:latin typeface="Times New Roman" pitchFamily="18" charset="0"/>
                <a:cs typeface="Times New Roman" pitchFamily="18" charset="0"/>
              </a:rPr>
              <a:t>et al.</a:t>
            </a:r>
            <a:r>
              <a:rPr lang="en-US" sz="2177" dirty="0">
                <a:solidFill>
                  <a:srgbClr val="000000"/>
                </a:solidFill>
                <a:latin typeface="Times New Roman" pitchFamily="18" charset="0"/>
                <a:cs typeface="Times New Roman" pitchFamily="18" charset="0"/>
              </a:rPr>
              <a:t>, </a:t>
            </a:r>
            <a:r>
              <a:rPr lang="en-US" sz="2177" i="1" dirty="0">
                <a:solidFill>
                  <a:srgbClr val="000000"/>
                </a:solidFill>
                <a:latin typeface="Times New Roman" pitchFamily="18" charset="0"/>
                <a:cs typeface="Times New Roman" pitchFamily="18" charset="0"/>
              </a:rPr>
              <a:t>JGR</a:t>
            </a:r>
            <a:r>
              <a:rPr lang="en-US" sz="2177" dirty="0">
                <a:solidFill>
                  <a:srgbClr val="000000"/>
                </a:solidFill>
                <a:latin typeface="Times New Roman" pitchFamily="18" charset="0"/>
                <a:cs typeface="Times New Roman" pitchFamily="18" charset="0"/>
              </a:rPr>
              <a:t>, 2007)</a:t>
            </a:r>
          </a:p>
        </p:txBody>
      </p:sp>
    </p:spTree>
    <p:extLst>
      <p:ext uri="{BB962C8B-B14F-4D97-AF65-F5344CB8AC3E}">
        <p14:creationId xmlns:p14="http://schemas.microsoft.com/office/powerpoint/2010/main" val="229801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 y="607231"/>
            <a:ext cx="9135603" cy="1131840"/>
          </a:xfrm>
        </p:spPr>
        <p:txBody>
          <a:bodyPr/>
          <a:lstStyle/>
          <a:p>
            <a:r>
              <a:rPr lang="en-US" b="1" dirty="0">
                <a:latin typeface="Times New Roman" pitchFamily="18" charset="0"/>
                <a:cs typeface="Times New Roman" pitchFamily="18" charset="0"/>
              </a:rPr>
              <a:t>Stationary </a:t>
            </a:r>
            <a:r>
              <a:rPr lang="en-US" b="1" dirty="0" smtClean="0">
                <a:latin typeface="Times New Roman" pitchFamily="18" charset="0"/>
                <a:cs typeface="Times New Roman" pitchFamily="18" charset="0"/>
              </a:rPr>
              <a:t>Principle </a:t>
            </a:r>
            <a:r>
              <a:rPr lang="en-US" b="1" dirty="0">
                <a:latin typeface="Times New Roman" pitchFamily="18" charset="0"/>
                <a:cs typeface="Times New Roman" pitchFamily="18" charset="0"/>
              </a:rPr>
              <a:t>of </a:t>
            </a:r>
            <a:r>
              <a:rPr lang="en-US" b="1" dirty="0" smtClean="0">
                <a:latin typeface="Times New Roman" pitchFamily="18" charset="0"/>
                <a:cs typeface="Times New Roman" pitchFamily="18" charset="0"/>
              </a:rPr>
              <a:t>Heat Fluxes</a:t>
            </a:r>
            <a:r>
              <a:rPr lang="en-US" sz="3628" b="1" dirty="0">
                <a:latin typeface="Times New Roman" pitchFamily="18" charset="0"/>
                <a:cs typeface="Times New Roman" pitchFamily="18" charset="0"/>
              </a:rPr>
              <a:t/>
            </a:r>
            <a:br>
              <a:rPr lang="en-US" sz="3628" b="1" dirty="0">
                <a:latin typeface="Times New Roman" pitchFamily="18" charset="0"/>
                <a:cs typeface="Times New Roman" pitchFamily="18" charset="0"/>
              </a:rPr>
            </a:br>
            <a:r>
              <a:rPr lang="en-US" sz="3628" b="1" dirty="0">
                <a:latin typeface="Times New Roman" pitchFamily="18" charset="0"/>
                <a:cs typeface="Times New Roman" pitchFamily="18" charset="0"/>
              </a:rPr>
              <a:t>(dry soils)</a:t>
            </a:r>
          </a:p>
        </p:txBody>
      </p:sp>
      <p:sp>
        <p:nvSpPr>
          <p:cNvPr id="3" name="TextBox 2"/>
          <p:cNvSpPr txBox="1"/>
          <p:nvPr/>
        </p:nvSpPr>
        <p:spPr>
          <a:xfrm>
            <a:off x="600621" y="2418737"/>
            <a:ext cx="8012431" cy="242919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defTabSz="414726" fontAlgn="base" hangingPunct="0">
              <a:lnSpc>
                <a:spcPct val="93000"/>
              </a:lnSpc>
              <a:spcBef>
                <a:spcPct val="0"/>
              </a:spcBef>
              <a:spcAft>
                <a:spcPct val="0"/>
              </a:spcAft>
              <a:buClr>
                <a:srgbClr val="000000"/>
              </a:buClr>
              <a:buSzPct val="45000"/>
              <a:defRPr/>
            </a:pPr>
            <a:r>
              <a:rPr lang="en-US" sz="3266" dirty="0">
                <a:solidFill>
                  <a:srgbClr val="000000"/>
                </a:solidFill>
                <a:latin typeface="Times New Roman" pitchFamily="18" charset="0"/>
                <a:cs typeface="Times New Roman" pitchFamily="18" charset="0"/>
              </a:rPr>
              <a:t>	Land-atmosphere interactive processes lead to such thermal states of dry land surface that partition of net radiation into sensible and ground heat flux at a</a:t>
            </a:r>
            <a:r>
              <a:rPr lang="en-US" sz="3266" dirty="0">
                <a:solidFill>
                  <a:srgbClr val="7030A0"/>
                </a:solidFill>
                <a:latin typeface="Times New Roman" pitchFamily="18" charset="0"/>
                <a:cs typeface="Times New Roman" pitchFamily="18" charset="0"/>
              </a:rPr>
              <a:t> saddle-point </a:t>
            </a:r>
            <a:r>
              <a:rPr lang="en-US" sz="3266" dirty="0">
                <a:solidFill>
                  <a:srgbClr val="000000"/>
                </a:solidFill>
                <a:latin typeface="Times New Roman" pitchFamily="18" charset="0"/>
                <a:cs typeface="Times New Roman" pitchFamily="18" charset="0"/>
              </a:rPr>
              <a:t>in a given meteorological environment.</a:t>
            </a:r>
          </a:p>
        </p:txBody>
      </p:sp>
      <p:sp>
        <p:nvSpPr>
          <p:cNvPr id="4" name="TextBox 3"/>
          <p:cNvSpPr txBox="1"/>
          <p:nvPr/>
        </p:nvSpPr>
        <p:spPr>
          <a:xfrm>
            <a:off x="705131" y="5867567"/>
            <a:ext cx="3480505" cy="40389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defTabSz="414726" fontAlgn="base" hangingPunct="0">
              <a:lnSpc>
                <a:spcPct val="93000"/>
              </a:lnSpc>
              <a:spcBef>
                <a:spcPct val="0"/>
              </a:spcBef>
              <a:spcAft>
                <a:spcPct val="0"/>
              </a:spcAft>
              <a:buClr>
                <a:srgbClr val="000000"/>
              </a:buClr>
              <a:buSzPct val="45000"/>
              <a:defRPr/>
            </a:pPr>
            <a:r>
              <a:rPr lang="en-US" sz="2177" dirty="0">
                <a:solidFill>
                  <a:srgbClr val="000000"/>
                </a:solidFill>
                <a:latin typeface="Times New Roman" pitchFamily="18" charset="0"/>
                <a:cs typeface="Times New Roman" pitchFamily="18" charset="0"/>
              </a:rPr>
              <a:t>(Wang and Bras, </a:t>
            </a:r>
            <a:r>
              <a:rPr lang="en-US" sz="2177" i="1" dirty="0">
                <a:solidFill>
                  <a:srgbClr val="000000"/>
                </a:solidFill>
                <a:latin typeface="Times New Roman" pitchFamily="18" charset="0"/>
                <a:cs typeface="Times New Roman" pitchFamily="18" charset="0"/>
              </a:rPr>
              <a:t>WRR</a:t>
            </a:r>
            <a:r>
              <a:rPr lang="en-US" sz="2177" dirty="0">
                <a:solidFill>
                  <a:srgbClr val="000000"/>
                </a:solidFill>
                <a:latin typeface="Times New Roman" pitchFamily="18" charset="0"/>
                <a:cs typeface="Times New Roman" pitchFamily="18" charset="0"/>
              </a:rPr>
              <a:t>, 2009)</a:t>
            </a:r>
          </a:p>
        </p:txBody>
      </p:sp>
    </p:spTree>
    <p:extLst>
      <p:ext uri="{BB962C8B-B14F-4D97-AF65-F5344CB8AC3E}">
        <p14:creationId xmlns:p14="http://schemas.microsoft.com/office/powerpoint/2010/main" val="2813160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0016" y="305128"/>
            <a:ext cx="7771584" cy="1142880"/>
          </a:xfrm>
        </p:spPr>
        <p:txBody>
          <a:bodyPr/>
          <a:lstStyle/>
          <a:p>
            <a:pPr eaLnBrk="1" hangingPunct="1"/>
            <a:r>
              <a:rPr lang="en-US" altLang="en-US" sz="4000" b="1" u="sng" dirty="0" smtClean="0"/>
              <a:t>Minimum Principle of Turbulence</a:t>
            </a:r>
            <a:endParaRPr lang="en-US" altLang="en-US" sz="4000" b="1" u="sng" dirty="0"/>
          </a:p>
        </p:txBody>
      </p:sp>
      <p:sp>
        <p:nvSpPr>
          <p:cNvPr id="4099" name="Text Box 3"/>
          <p:cNvSpPr txBox="1">
            <a:spLocks noChangeArrowheads="1"/>
          </p:cNvSpPr>
          <p:nvPr/>
        </p:nvSpPr>
        <p:spPr bwMode="auto">
          <a:xfrm>
            <a:off x="533825" y="2209928"/>
            <a:ext cx="8076352" cy="30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305" fontAlgn="base">
              <a:spcBef>
                <a:spcPct val="0"/>
              </a:spcBef>
              <a:spcAft>
                <a:spcPct val="0"/>
              </a:spcAft>
            </a:pPr>
            <a:r>
              <a:rPr lang="en-US" altLang="en-US" sz="3199" dirty="0" smtClean="0">
                <a:solidFill>
                  <a:srgbClr val="3333CC"/>
                </a:solidFill>
              </a:rPr>
              <a:t>	At </a:t>
            </a:r>
            <a:r>
              <a:rPr lang="en-US" altLang="en-US" sz="3199" dirty="0">
                <a:solidFill>
                  <a:srgbClr val="3333CC"/>
                </a:solidFill>
              </a:rPr>
              <a:t>a given height within an atmospheric surface layer, momentum flux reaches such values that minimize (negative) heat flux and wind shear under stable condition; while minimize (positive) heat flux and temperature gradient under unstable condition.</a:t>
            </a:r>
          </a:p>
        </p:txBody>
      </p:sp>
    </p:spTree>
    <p:extLst>
      <p:ext uri="{BB962C8B-B14F-4D97-AF65-F5344CB8AC3E}">
        <p14:creationId xmlns:p14="http://schemas.microsoft.com/office/powerpoint/2010/main" val="298480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4438"/>
            <a:ext cx="7781379" cy="336393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defTabSz="414726" fontAlgn="base" hangingPunct="0">
              <a:lnSpc>
                <a:spcPct val="93000"/>
              </a:lnSpc>
              <a:spcBef>
                <a:spcPct val="0"/>
              </a:spcBef>
              <a:spcAft>
                <a:spcPct val="0"/>
              </a:spcAft>
              <a:buClr>
                <a:srgbClr val="000000"/>
              </a:buClr>
              <a:buSzPct val="45000"/>
            </a:pPr>
            <a:r>
              <a:rPr lang="en-US" sz="3266" dirty="0">
                <a:solidFill>
                  <a:srgbClr val="000000"/>
                </a:solidFill>
                <a:latin typeface="Times New Roman" pitchFamily="18" charset="0"/>
                <a:cs typeface="Times New Roman" pitchFamily="18" charset="0"/>
              </a:rPr>
              <a:t>The new physical principles, </a:t>
            </a:r>
          </a:p>
          <a:p>
            <a:pPr marL="913688" lvl="1" indent="-457200" algn="just" defTabSz="414726" fontAlgn="base" hangingPunct="0">
              <a:lnSpc>
                <a:spcPct val="93000"/>
              </a:lnSpc>
              <a:spcBef>
                <a:spcPct val="0"/>
              </a:spcBef>
              <a:spcAft>
                <a:spcPct val="0"/>
              </a:spcAft>
              <a:buClr>
                <a:srgbClr val="000000"/>
              </a:buClr>
              <a:buSzPct val="45000"/>
              <a:buFont typeface="Wingdings" panose="05000000000000000000" pitchFamily="2" charset="2"/>
              <a:buChar char="§"/>
            </a:pPr>
            <a:r>
              <a:rPr lang="en-US" sz="3266" b="1" dirty="0" smtClean="0">
                <a:solidFill>
                  <a:srgbClr val="C00000"/>
                </a:solidFill>
                <a:latin typeface="Times New Roman" pitchFamily="18" charset="0"/>
                <a:cs typeface="Times New Roman" pitchFamily="18" charset="0"/>
              </a:rPr>
              <a:t>Maximum Principle of ET</a:t>
            </a:r>
            <a:r>
              <a:rPr lang="en-US" sz="3266" dirty="0" smtClean="0">
                <a:solidFill>
                  <a:srgbClr val="000000"/>
                </a:solidFill>
                <a:latin typeface="Times New Roman" pitchFamily="18" charset="0"/>
                <a:cs typeface="Times New Roman" pitchFamily="18" charset="0"/>
              </a:rPr>
              <a:t> </a:t>
            </a:r>
          </a:p>
          <a:p>
            <a:pPr marL="913688" lvl="1" indent="-457200" algn="just" defTabSz="414726" fontAlgn="base" hangingPunct="0">
              <a:lnSpc>
                <a:spcPct val="93000"/>
              </a:lnSpc>
              <a:spcBef>
                <a:spcPct val="0"/>
              </a:spcBef>
              <a:spcAft>
                <a:spcPct val="0"/>
              </a:spcAft>
              <a:buClr>
                <a:srgbClr val="000000"/>
              </a:buClr>
              <a:buSzPct val="45000"/>
              <a:buFont typeface="Wingdings" panose="05000000000000000000" pitchFamily="2" charset="2"/>
              <a:buChar char="§"/>
            </a:pPr>
            <a:r>
              <a:rPr lang="en-US" sz="3266" b="1" dirty="0" smtClean="0">
                <a:solidFill>
                  <a:srgbClr val="C00000"/>
                </a:solidFill>
                <a:latin typeface="Times New Roman" pitchFamily="18" charset="0"/>
                <a:cs typeface="Times New Roman" pitchFamily="18" charset="0"/>
              </a:rPr>
              <a:t>Stationary Principle of Heat Fluxes</a:t>
            </a:r>
          </a:p>
          <a:p>
            <a:pPr marL="913688" lvl="1" indent="-457200" algn="just" defTabSz="414726" fontAlgn="base" hangingPunct="0">
              <a:lnSpc>
                <a:spcPct val="93000"/>
              </a:lnSpc>
              <a:spcBef>
                <a:spcPct val="0"/>
              </a:spcBef>
              <a:spcAft>
                <a:spcPct val="0"/>
              </a:spcAft>
              <a:buClr>
                <a:srgbClr val="000000"/>
              </a:buClr>
              <a:buSzPct val="45000"/>
              <a:buFont typeface="Wingdings" panose="05000000000000000000" pitchFamily="2" charset="2"/>
              <a:buChar char="§"/>
            </a:pPr>
            <a:r>
              <a:rPr lang="en-US" sz="3266" b="1" dirty="0" smtClean="0">
                <a:solidFill>
                  <a:srgbClr val="C00000"/>
                </a:solidFill>
                <a:latin typeface="Times New Roman" pitchFamily="18" charset="0"/>
                <a:cs typeface="Times New Roman" pitchFamily="18" charset="0"/>
              </a:rPr>
              <a:t>Minimum Principle of Turbulence</a:t>
            </a:r>
          </a:p>
          <a:p>
            <a:pPr algn="just" defTabSz="414726" fontAlgn="base" hangingPunct="0">
              <a:lnSpc>
                <a:spcPct val="93000"/>
              </a:lnSpc>
              <a:spcBef>
                <a:spcPct val="0"/>
              </a:spcBef>
              <a:spcAft>
                <a:spcPct val="0"/>
              </a:spcAft>
              <a:buClr>
                <a:srgbClr val="000000"/>
              </a:buClr>
              <a:buSzPct val="45000"/>
            </a:pPr>
            <a:r>
              <a:rPr lang="en-US" sz="3266" dirty="0">
                <a:solidFill>
                  <a:srgbClr val="000000"/>
                </a:solidFill>
                <a:latin typeface="Times New Roman" pitchFamily="18" charset="0"/>
                <a:cs typeface="Times New Roman" pitchFamily="18" charset="0"/>
              </a:rPr>
              <a:t>o</a:t>
            </a:r>
            <a:r>
              <a:rPr lang="en-US" sz="3266" dirty="0" smtClean="0">
                <a:solidFill>
                  <a:srgbClr val="000000"/>
                </a:solidFill>
                <a:latin typeface="Times New Roman" pitchFamily="18" charset="0"/>
                <a:cs typeface="Times New Roman" pitchFamily="18" charset="0"/>
              </a:rPr>
              <a:t>pen new opportunities </a:t>
            </a:r>
            <a:r>
              <a:rPr lang="en-US" sz="3266" dirty="0">
                <a:solidFill>
                  <a:srgbClr val="000000"/>
                </a:solidFill>
                <a:latin typeface="Times New Roman" pitchFamily="18" charset="0"/>
                <a:cs typeface="Times New Roman" pitchFamily="18" charset="0"/>
              </a:rPr>
              <a:t>to </a:t>
            </a:r>
            <a:r>
              <a:rPr lang="en-US" sz="3266" dirty="0" smtClean="0">
                <a:solidFill>
                  <a:srgbClr val="000000"/>
                </a:solidFill>
                <a:latin typeface="Times New Roman" pitchFamily="18" charset="0"/>
                <a:cs typeface="Times New Roman" pitchFamily="18" charset="0"/>
              </a:rPr>
              <a:t>modeling </a:t>
            </a:r>
            <a:r>
              <a:rPr lang="en-US" sz="3266" dirty="0">
                <a:solidFill>
                  <a:srgbClr val="000000"/>
                </a:solidFill>
                <a:latin typeface="Times New Roman" pitchFamily="18" charset="0"/>
                <a:cs typeface="Times New Roman" pitchFamily="18" charset="0"/>
              </a:rPr>
              <a:t>ET </a:t>
            </a:r>
            <a:r>
              <a:rPr lang="en-US" sz="3266" dirty="0" smtClean="0">
                <a:solidFill>
                  <a:srgbClr val="000000"/>
                </a:solidFill>
                <a:latin typeface="Times New Roman" pitchFamily="18" charset="0"/>
                <a:cs typeface="Times New Roman" pitchFamily="18" charset="0"/>
              </a:rPr>
              <a:t>and heat fluxes.</a:t>
            </a:r>
            <a:endParaRPr lang="en-US" sz="3266" dirty="0">
              <a:solidFill>
                <a:srgbClr val="000000"/>
              </a:solidFill>
              <a:latin typeface="Times New Roman" pitchFamily="18" charset="0"/>
              <a:cs typeface="Times New Roman" pitchFamily="18" charset="0"/>
            </a:endParaRPr>
          </a:p>
          <a:p>
            <a:pPr marL="518408" indent="-518408" algn="just" defTabSz="414726" fontAlgn="base" hangingPunct="0">
              <a:lnSpc>
                <a:spcPct val="93000"/>
              </a:lnSpc>
              <a:spcBef>
                <a:spcPct val="0"/>
              </a:spcBef>
              <a:spcAft>
                <a:spcPct val="0"/>
              </a:spcAft>
              <a:buClr>
                <a:srgbClr val="000000"/>
              </a:buClr>
              <a:buSzPct val="45000"/>
              <a:buFont typeface="Wingdings" pitchFamily="2" charset="2"/>
              <a:buChar char="§"/>
            </a:pPr>
            <a:endParaRPr lang="en-US" sz="3266"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498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19428</TotalTime>
  <Words>2248</Words>
  <Application>Microsoft Office PowerPoint</Application>
  <PresentationFormat>On-screen Show (4:3)</PresentationFormat>
  <Paragraphs>276</Paragraphs>
  <Slides>43</Slides>
  <Notes>39</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43</vt:i4>
      </vt:variant>
    </vt:vector>
  </HeadingPairs>
  <TitlesOfParts>
    <vt:vector size="58" baseType="lpstr">
      <vt:lpstr>AdvTT5843c571</vt:lpstr>
      <vt:lpstr>Arial</vt:lpstr>
      <vt:lpstr>Calibri</vt:lpstr>
      <vt:lpstr>Cambria Math</vt:lpstr>
      <vt:lpstr>Symbol</vt:lpstr>
      <vt:lpstr>Times New Roman</vt:lpstr>
      <vt:lpstr>Wingdings</vt:lpstr>
      <vt:lpstr>Office Theme</vt:lpstr>
      <vt:lpstr>5_Struttura predefinita</vt:lpstr>
      <vt:lpstr>Struttura predefinita</vt:lpstr>
      <vt:lpstr>1_Struttura predefinita</vt:lpstr>
      <vt:lpstr>2_Struttura predefinita</vt:lpstr>
      <vt:lpstr>Default Design</vt:lpstr>
      <vt:lpstr>1_Office Theme</vt:lpstr>
      <vt:lpstr>Equation</vt:lpstr>
      <vt:lpstr>  From Physical Principles to Prediction of Water and Energy Fluxes over the Earth Surface </vt:lpstr>
      <vt:lpstr>PowerPoint Presentation</vt:lpstr>
      <vt:lpstr>PowerPoint Presentation</vt:lpstr>
      <vt:lpstr>PowerPoint Presentation</vt:lpstr>
      <vt:lpstr>PowerPoint Presentation</vt:lpstr>
      <vt:lpstr>Maximum Principle of Evapotranspiration (MaxET)</vt:lpstr>
      <vt:lpstr>Stationary Principle of Heat Fluxes (dry soils)</vt:lpstr>
      <vt:lpstr>Minimum Principle of Turbulence</vt:lpstr>
      <vt:lpstr>PowerPoint Presentation</vt:lpstr>
      <vt:lpstr>PowerPoint Presentation</vt:lpstr>
      <vt:lpstr>PowerPoint Presentation</vt:lpstr>
      <vt:lpstr>PowerPoint Presentation</vt:lpstr>
      <vt:lpstr>Bulk Transfer Models</vt:lpstr>
      <vt:lpstr>PowerPoint Presentation</vt:lpstr>
      <vt:lpstr>Penman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MEP Model of Transpiration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Andes-Amazon Project</dc:title>
  <dc:creator>sepide</dc:creator>
  <cp:lastModifiedBy>Wang, Jingfeng</cp:lastModifiedBy>
  <cp:revision>725</cp:revision>
  <dcterms:created xsi:type="dcterms:W3CDTF">2010-11-13T13:01:50Z</dcterms:created>
  <dcterms:modified xsi:type="dcterms:W3CDTF">2019-10-05T13:16:15Z</dcterms:modified>
</cp:coreProperties>
</file>