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Nunito"/>
      <p:regular r:id="rId40"/>
      <p:bold r:id="rId41"/>
      <p:italic r:id="rId42"/>
      <p:boldItalic r:id="rId43"/>
    </p:embeddedFont>
    <p:embeddedFont>
      <p:font typeface="Maven Pro"/>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regular.fntdata"/><Relationship Id="rId20" Type="http://schemas.openxmlformats.org/officeDocument/2006/relationships/slide" Target="slides/slide15.xml"/><Relationship Id="rId42" Type="http://schemas.openxmlformats.org/officeDocument/2006/relationships/font" Target="fonts/Nunito-italic.fntdata"/><Relationship Id="rId41" Type="http://schemas.openxmlformats.org/officeDocument/2006/relationships/font" Target="fonts/Nunito-bold.fntdata"/><Relationship Id="rId22" Type="http://schemas.openxmlformats.org/officeDocument/2006/relationships/slide" Target="slides/slide17.xml"/><Relationship Id="rId44" Type="http://schemas.openxmlformats.org/officeDocument/2006/relationships/font" Target="fonts/MavenPro-regular.fntdata"/><Relationship Id="rId21" Type="http://schemas.openxmlformats.org/officeDocument/2006/relationships/slide" Target="slides/slide16.xml"/><Relationship Id="rId43" Type="http://schemas.openxmlformats.org/officeDocument/2006/relationships/font" Target="fonts/Nunito-boldItalic.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MavenPr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61b5d6f879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61b5d6f879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dk2"/>
              </a:buClr>
              <a:buSzPts val="1300"/>
              <a:buFont typeface="Nunito"/>
              <a:buChar char="●"/>
            </a:pPr>
            <a:r>
              <a:rPr lang="pl" sz="1300">
                <a:solidFill>
                  <a:schemeClr val="dk2"/>
                </a:solidFill>
                <a:latin typeface="Nunito"/>
                <a:ea typeface="Nunito"/>
                <a:cs typeface="Nunito"/>
                <a:sym typeface="Nunito"/>
              </a:rPr>
              <a:t>After demodulation it is sampled by the ADC, then they use filters in the software. As the result, even if the signal is weaker 100 times than noise, it can still be decoded - which is not the case with classic FSK transceivers.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61b5d6f879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61b5d6f879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61b5d6f879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61b5d6f879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61e2266005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61e2266005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61b5d6f879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61b5d6f879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61b5d6f879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61b5d6f879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62e2872e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62e2872e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61b5d6f879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61b5d6f879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61b5d6f879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61b5d6f879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61b5d6f87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61b5d6f87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62e8c1356c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62e8c1356c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61b5d6f879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61b5d6f879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620b82c3a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620b82c3a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620b82ca2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620b82ca2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620b82c3a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620b82c3a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620b82c3a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620b82c3a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620b82ca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620b82ca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61c5a1ac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61c5a1ac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g61c5a1ac3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61c5a1ac3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61b5d6f879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61b5d6f879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g61fe676081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61fe676081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61b5d6f879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61b5d6f879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62e8c1356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62e8c1356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62e8c1356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62e8c1356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61b5d6f87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61b5d6f87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62e938c8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62e938c8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620b82c3a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620b82c3a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61b5d6f87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61b5d6f87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62e8c1356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62e8c1356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62e8c1356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62e8c135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62e8c1356c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62e8c1356c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61b5d6f87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61b5d6f87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61e2266005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61e2266005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2"/>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p2"/>
          <p:cNvSpPr txBox="1"/>
          <p:nvPr>
            <p:ph type="ctrTitle"/>
          </p:nvPr>
        </p:nvSpPr>
        <p:spPr>
          <a:xfrm>
            <a:off x="824000" y="1613813"/>
            <a:ext cx="4255500" cy="18729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7" name="Google Shape;47;p2"/>
          <p:cNvSpPr txBox="1"/>
          <p:nvPr>
            <p:ph idx="1" type="subTitle"/>
          </p:nvPr>
        </p:nvSpPr>
        <p:spPr>
          <a:xfrm>
            <a:off x="824000" y="3596300"/>
            <a:ext cx="4255500" cy="695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p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 name="Google Shape;268;p11"/>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p:nvPr>
            <p:ph idx="1" type="body"/>
          </p:nvPr>
        </p:nvSpPr>
        <p:spPr>
          <a:xfrm>
            <a:off x="1388625" y="2712300"/>
            <a:ext cx="6366900" cy="1111200"/>
          </a:xfrm>
          <a:prstGeom prst="rect">
            <a:avLst/>
          </a:prstGeom>
        </p:spPr>
        <p:txBody>
          <a:bodyPr anchorCtr="0" anchor="t" bIns="91425" lIns="91425" spcFirstLastPara="1" rIns="91425" wrap="square" tIns="91425">
            <a:noAutofit/>
          </a:bodyPr>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1600"/>
              </a:spcBef>
              <a:spcAft>
                <a:spcPts val="0"/>
              </a:spcAft>
              <a:buClr>
                <a:schemeClr val="lt1"/>
              </a:buClr>
              <a:buSzPts val="1100"/>
              <a:buChar char="○"/>
              <a:defRPr>
                <a:solidFill>
                  <a:schemeClr val="lt1"/>
                </a:solidFill>
              </a:defRPr>
            </a:lvl2pPr>
            <a:lvl3pPr indent="-298450" lvl="2" marL="1371600" algn="ctr">
              <a:spcBef>
                <a:spcPts val="1600"/>
              </a:spcBef>
              <a:spcAft>
                <a:spcPts val="0"/>
              </a:spcAft>
              <a:buClr>
                <a:schemeClr val="lt1"/>
              </a:buClr>
              <a:buSzPts val="1100"/>
              <a:buChar char="■"/>
              <a:defRPr>
                <a:solidFill>
                  <a:schemeClr val="lt1"/>
                </a:solidFill>
              </a:defRPr>
            </a:lvl3pPr>
            <a:lvl4pPr indent="-298450" lvl="3" marL="1828800" algn="ctr">
              <a:spcBef>
                <a:spcPts val="1600"/>
              </a:spcBef>
              <a:spcAft>
                <a:spcPts val="0"/>
              </a:spcAft>
              <a:buClr>
                <a:schemeClr val="lt1"/>
              </a:buClr>
              <a:buSzPts val="1100"/>
              <a:buChar char="●"/>
              <a:defRPr>
                <a:solidFill>
                  <a:schemeClr val="lt1"/>
                </a:solidFill>
              </a:defRPr>
            </a:lvl4pPr>
            <a:lvl5pPr indent="-298450" lvl="4" marL="2286000" algn="ctr">
              <a:spcBef>
                <a:spcPts val="1600"/>
              </a:spcBef>
              <a:spcAft>
                <a:spcPts val="0"/>
              </a:spcAft>
              <a:buClr>
                <a:schemeClr val="lt1"/>
              </a:buClr>
              <a:buSzPts val="1100"/>
              <a:buChar char="○"/>
              <a:defRPr>
                <a:solidFill>
                  <a:schemeClr val="lt1"/>
                </a:solidFill>
              </a:defRPr>
            </a:lvl5pPr>
            <a:lvl6pPr indent="-298450" lvl="5" marL="2743200" algn="ctr">
              <a:spcBef>
                <a:spcPts val="1600"/>
              </a:spcBef>
              <a:spcAft>
                <a:spcPts val="0"/>
              </a:spcAft>
              <a:buClr>
                <a:schemeClr val="lt1"/>
              </a:buClr>
              <a:buSzPts val="1100"/>
              <a:buChar char="■"/>
              <a:defRPr>
                <a:solidFill>
                  <a:schemeClr val="lt1"/>
                </a:solidFill>
              </a:defRPr>
            </a:lvl6pPr>
            <a:lvl7pPr indent="-298450" lvl="6" marL="3200400" algn="ctr">
              <a:spcBef>
                <a:spcPts val="1600"/>
              </a:spcBef>
              <a:spcAft>
                <a:spcPts val="0"/>
              </a:spcAft>
              <a:buClr>
                <a:schemeClr val="lt1"/>
              </a:buClr>
              <a:buSzPts val="1100"/>
              <a:buChar char="●"/>
              <a:defRPr>
                <a:solidFill>
                  <a:schemeClr val="lt1"/>
                </a:solidFill>
              </a:defRPr>
            </a:lvl7pPr>
            <a:lvl8pPr indent="-298450" lvl="7" marL="3657600" algn="ctr">
              <a:spcBef>
                <a:spcPts val="1600"/>
              </a:spcBef>
              <a:spcAft>
                <a:spcPts val="0"/>
              </a:spcAft>
              <a:buClr>
                <a:schemeClr val="lt1"/>
              </a:buClr>
              <a:buSzPts val="1100"/>
              <a:buChar char="○"/>
              <a:defRPr>
                <a:solidFill>
                  <a:schemeClr val="lt1"/>
                </a:solidFill>
              </a:defRPr>
            </a:lvl8pPr>
            <a:lvl9pPr indent="-298450" lvl="8" marL="4114800" algn="ctr">
              <a:spcBef>
                <a:spcPts val="1600"/>
              </a:spcBef>
              <a:spcAft>
                <a:spcPts val="1600"/>
              </a:spcAft>
              <a:buClr>
                <a:schemeClr val="lt1"/>
              </a:buClr>
              <a:buSzPts val="1100"/>
              <a:buChar char="■"/>
              <a:defRPr>
                <a:solidFill>
                  <a:schemeClr val="lt1"/>
                </a:solidFill>
              </a:defRPr>
            </a:lvl9pPr>
          </a:lstStyle>
          <a:p/>
        </p:txBody>
      </p:sp>
      <p:sp>
        <p:nvSpPr>
          <p:cNvPr id="270" name="Google Shape;270;p11"/>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1" name="Shape 271"/>
        <p:cNvGrpSpPr/>
        <p:nvPr/>
      </p:nvGrpSpPr>
      <p:grpSpPr>
        <a:xfrm>
          <a:off x="0" y="0"/>
          <a:ext cx="0" cy="0"/>
          <a:chOff x="0" y="0"/>
          <a:chExt cx="0" cy="0"/>
        </a:xfrm>
      </p:grpSpPr>
      <p:sp>
        <p:nvSpPr>
          <p:cNvPr id="272" name="Google Shape;272;p1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 name="Google Shape;82;p3"/>
          <p:cNvSpPr txBox="1"/>
          <p:nvPr>
            <p:ph type="title"/>
          </p:nvPr>
        </p:nvSpPr>
        <p:spPr>
          <a:xfrm>
            <a:off x="824000" y="1613825"/>
            <a:ext cx="5857800" cy="18729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3" name="Google Shape;83;p3"/>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4"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 name="Google Shape;89;p4"/>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0" name="Google Shape;90;p4"/>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5"/>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5"/>
          <p:cNvSpPr txBox="1"/>
          <p:nvPr>
            <p:ph idx="1" type="body"/>
          </p:nvPr>
        </p:nvSpPr>
        <p:spPr>
          <a:xfrm>
            <a:off x="1303800" y="1990050"/>
            <a:ext cx="3430500" cy="2541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7" name="Google Shape;97;p5"/>
          <p:cNvSpPr txBox="1"/>
          <p:nvPr>
            <p:ph idx="2" type="body"/>
          </p:nvPr>
        </p:nvSpPr>
        <p:spPr>
          <a:xfrm>
            <a:off x="4903650" y="1990050"/>
            <a:ext cx="3430500" cy="2541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5"/>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9"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Google Shape;104;p6"/>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5"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7"/>
          <p:cNvSpPr txBox="1"/>
          <p:nvPr>
            <p:ph type="title"/>
          </p:nvPr>
        </p:nvSpPr>
        <p:spPr>
          <a:xfrm>
            <a:off x="1303800" y="598575"/>
            <a:ext cx="3312000" cy="15900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p7"/>
          <p:cNvSpPr txBox="1"/>
          <p:nvPr>
            <p:ph idx="1" type="body"/>
          </p:nvPr>
        </p:nvSpPr>
        <p:spPr>
          <a:xfrm>
            <a:off x="1303800" y="2309675"/>
            <a:ext cx="3312000" cy="22218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1" name="Google Shape;111;p7"/>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 name="Google Shape;125;p8"/>
          <p:cNvSpPr txBox="1"/>
          <p:nvPr>
            <p:ph type="title"/>
          </p:nvPr>
        </p:nvSpPr>
        <p:spPr>
          <a:xfrm>
            <a:off x="824000" y="763600"/>
            <a:ext cx="5857800" cy="3573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6" name="Google Shape;126;p8"/>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9"/>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p9"/>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p9"/>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9"/>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5"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10"/>
          <p:cNvSpPr txBox="1"/>
          <p:nvPr>
            <p:ph idx="1" type="body"/>
          </p:nvPr>
        </p:nvSpPr>
        <p:spPr>
          <a:xfrm>
            <a:off x="1303800" y="4138975"/>
            <a:ext cx="5843100" cy="534900"/>
          </a:xfrm>
          <a:prstGeom prst="rect">
            <a:avLst/>
          </a:prstGeom>
        </p:spPr>
        <p:txBody>
          <a:bodyPr anchorCtr="0" anchor="t"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40" name="Google Shape;140;p10"/>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hyperlink" Target="https://www.sigfox.com/en/coverag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s://cdn-shop.adafruit.com/datasheets/GlobalTop-FGPMMOPA6H-Datasheet-V0A.pdf" TargetMode="External"/><Relationship Id="rId4" Type="http://schemas.openxmlformats.org/officeDocument/2006/relationships/image" Target="../media/image13.png"/><Relationship Id="rId5" Type="http://schemas.openxmlformats.org/officeDocument/2006/relationships/image" Target="../media/image15.png"/><Relationship Id="rId6"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3.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ieeexplore.ieee.org/xpl/RecentIssue.jsp?punumber=7742" TargetMode="External"/><Relationship Id="rId4" Type="http://schemas.openxmlformats.org/officeDocument/2006/relationships/hyperlink" Target="https://ieeexplore.ieee.org/xpl/tocresult.jsp?isnumber=7721728" TargetMode="External"/><Relationship Id="rId5"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drive.google.com/file/d/1ckaTENrYdvToWpK7LZ_bUo_xp4WtMx2M/view" TargetMode="Externa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hyperlink" Target="http://drive.google.com/file/d/1_CmdS7UId4ixkwbvQLHPFfRSz8kSSsxQ/view" TargetMode="Externa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automatykab2b.pl/raporty/49178-sieci-bezprzewodowe-przemyslowe-raport-rynek" TargetMode="External"/><Relationship Id="rId4" Type="http://schemas.openxmlformats.org/officeDocument/2006/relationships/hyperlink" Target="https://automatykab2b.pl/raporty/49178-sieci-bezprzewodowe-przemyslowe-raport-rynek" TargetMode="External"/><Relationship Id="rId5"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credo.science/"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hyperlink" Target="http://www.cosmicwatch.lns.mit.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www.youtube.com/watch?v=6rHnW--PZQk" TargetMode="Externa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13"/>
          <p:cNvSpPr txBox="1"/>
          <p:nvPr>
            <p:ph type="ctrTitle"/>
          </p:nvPr>
        </p:nvSpPr>
        <p:spPr>
          <a:xfrm>
            <a:off x="824000" y="836125"/>
            <a:ext cx="6802500" cy="253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l"/>
              <a:t>Universal system </a:t>
            </a:r>
            <a:endParaRPr/>
          </a:p>
          <a:p>
            <a:pPr indent="0" lvl="0" marL="0" rtl="0" algn="l">
              <a:spcBef>
                <a:spcPts val="0"/>
              </a:spcBef>
              <a:spcAft>
                <a:spcPts val="0"/>
              </a:spcAft>
              <a:buNone/>
            </a:pPr>
            <a:r>
              <a:rPr lang="pl"/>
              <a:t>of long range radio communication </a:t>
            </a:r>
            <a:endParaRPr/>
          </a:p>
          <a:p>
            <a:pPr indent="0" lvl="0" marL="0" rtl="0" algn="l">
              <a:spcBef>
                <a:spcPts val="0"/>
              </a:spcBef>
              <a:spcAft>
                <a:spcPts val="0"/>
              </a:spcAft>
              <a:buNone/>
            </a:pPr>
            <a:r>
              <a:rPr lang="pl"/>
              <a:t>for mobile detectors</a:t>
            </a:r>
            <a:endParaRPr/>
          </a:p>
        </p:txBody>
      </p:sp>
      <p:sp>
        <p:nvSpPr>
          <p:cNvPr id="278" name="Google Shape;278;p13"/>
          <p:cNvSpPr txBox="1"/>
          <p:nvPr>
            <p:ph idx="1" type="subTitle"/>
          </p:nvPr>
        </p:nvSpPr>
        <p:spPr>
          <a:xfrm>
            <a:off x="824000" y="3596300"/>
            <a:ext cx="4255500" cy="69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Katarzyna Smelcerz</a:t>
            </a:r>
            <a:endParaRPr/>
          </a:p>
          <a:p>
            <a:pPr indent="0" lvl="0" marL="0" rtl="0" algn="l">
              <a:spcBef>
                <a:spcPts val="0"/>
              </a:spcBef>
              <a:spcAft>
                <a:spcPts val="0"/>
              </a:spcAft>
              <a:buNone/>
            </a:pPr>
            <a:r>
              <a:rPr lang="pl"/>
              <a:t>Cracow University of Technology, Poland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22"/>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Currently available carriers</a:t>
            </a:r>
            <a:endParaRPr b="0" sz="2100">
              <a:solidFill>
                <a:srgbClr val="222222"/>
              </a:solidFill>
              <a:highlight>
                <a:srgbClr val="F8F9FA"/>
              </a:highlight>
              <a:latin typeface="Arial"/>
              <a:ea typeface="Arial"/>
              <a:cs typeface="Arial"/>
              <a:sym typeface="Arial"/>
            </a:endParaRPr>
          </a:p>
          <a:p>
            <a:pPr indent="0" lvl="0" marL="0" rtl="0" algn="l">
              <a:spcBef>
                <a:spcPts val="0"/>
              </a:spcBef>
              <a:spcAft>
                <a:spcPts val="0"/>
              </a:spcAft>
              <a:buNone/>
            </a:pPr>
            <a:r>
              <a:t/>
            </a:r>
            <a:endParaRPr/>
          </a:p>
        </p:txBody>
      </p:sp>
      <p:sp>
        <p:nvSpPr>
          <p:cNvPr id="345" name="Google Shape;345;p22"/>
          <p:cNvSpPr txBox="1"/>
          <p:nvPr>
            <p:ph idx="1" type="body"/>
          </p:nvPr>
        </p:nvSpPr>
        <p:spPr>
          <a:xfrm>
            <a:off x="1303800" y="1675375"/>
            <a:ext cx="7030500" cy="311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Maybe we could use something that already exists?</a:t>
            </a:r>
            <a:endParaRPr/>
          </a:p>
          <a:p>
            <a:pPr indent="-311150" lvl="0" marL="457200" rtl="0" algn="l">
              <a:spcBef>
                <a:spcPts val="1600"/>
              </a:spcBef>
              <a:spcAft>
                <a:spcPts val="0"/>
              </a:spcAft>
              <a:buSzPts val="1300"/>
              <a:buChar char="●"/>
            </a:pPr>
            <a:r>
              <a:rPr lang="pl"/>
              <a:t>Internet - not </a:t>
            </a:r>
            <a:r>
              <a:rPr lang="pl"/>
              <a:t>available</a:t>
            </a:r>
            <a:r>
              <a:rPr lang="pl"/>
              <a:t> </a:t>
            </a:r>
            <a:r>
              <a:rPr lang="pl"/>
              <a:t>everywhere</a:t>
            </a:r>
            <a:endParaRPr/>
          </a:p>
          <a:p>
            <a:pPr indent="-311150" lvl="0" marL="457200" rtl="0" algn="l">
              <a:spcBef>
                <a:spcPts val="0"/>
              </a:spcBef>
              <a:spcAft>
                <a:spcPts val="0"/>
              </a:spcAft>
              <a:buSzPts val="1300"/>
              <a:buChar char="●"/>
            </a:pPr>
            <a:r>
              <a:rPr lang="pl"/>
              <a:t>LoRa - </a:t>
            </a:r>
            <a:r>
              <a:rPr lang="pl"/>
              <a:t>it processes the signal. Offers a receiving (mobile) station, but </a:t>
            </a:r>
            <a:r>
              <a:rPr b="1" lang="pl"/>
              <a:t>only at 868 433MHz.</a:t>
            </a:r>
            <a:r>
              <a:rPr lang="pl"/>
              <a:t> No access to the software of the receiving station, however it can decode simultaneously many transmissions on many bands.</a:t>
            </a:r>
            <a:endParaRPr sz="2100">
              <a:solidFill>
                <a:srgbClr val="222222"/>
              </a:solidFill>
              <a:highlight>
                <a:srgbClr val="F8F9FA"/>
              </a:highlight>
              <a:latin typeface="Arial"/>
              <a:ea typeface="Arial"/>
              <a:cs typeface="Arial"/>
              <a:sym typeface="Arial"/>
            </a:endParaRPr>
          </a:p>
          <a:p>
            <a:pPr indent="-311150" lvl="0" marL="457200" rtl="0" algn="l">
              <a:spcBef>
                <a:spcPts val="0"/>
              </a:spcBef>
              <a:spcAft>
                <a:spcPts val="0"/>
              </a:spcAft>
              <a:buSzPts val="1300"/>
              <a:buChar char="●"/>
            </a:pPr>
            <a:r>
              <a:rPr lang="pl"/>
              <a:t>SigFox -  </a:t>
            </a:r>
            <a:r>
              <a:rPr lang="pl"/>
              <a:t>has good results, but receiving station is something ready to go solution, it cannot be modified or customized, and requires significant power supply. This is not mobile solution.</a:t>
            </a:r>
            <a:endParaRPr/>
          </a:p>
          <a:p>
            <a:pPr indent="-311150" lvl="0" marL="457200" rtl="0" algn="l">
              <a:spcBef>
                <a:spcPts val="0"/>
              </a:spcBef>
              <a:spcAft>
                <a:spcPts val="0"/>
              </a:spcAft>
              <a:buSzPts val="1300"/>
              <a:buChar char="●"/>
            </a:pPr>
            <a:r>
              <a:rPr lang="pl"/>
              <a:t>G</a:t>
            </a:r>
            <a:r>
              <a:rPr lang="pl"/>
              <a:t>SM - same as the Internet, not available on the desserts for example</a:t>
            </a:r>
            <a:endParaRPr/>
          </a:p>
          <a:p>
            <a:pPr indent="-311150" lvl="0" marL="457200" rtl="0" algn="l">
              <a:spcBef>
                <a:spcPts val="0"/>
              </a:spcBef>
              <a:spcAft>
                <a:spcPts val="0"/>
              </a:spcAft>
              <a:buSzPts val="1300"/>
              <a:buChar char="●"/>
            </a:pPr>
            <a:r>
              <a:rPr lang="pl"/>
              <a:t>FSK - short range, about 3 times less than LoRa.</a:t>
            </a:r>
            <a:endParaRPr>
              <a:highlight>
                <a:srgbClr val="FF0000"/>
              </a:highlight>
            </a:endParaRPr>
          </a:p>
        </p:txBody>
      </p:sp>
      <p:pic>
        <p:nvPicPr>
          <p:cNvPr id="346" name="Google Shape;346;p22"/>
          <p:cNvPicPr preferRelativeResize="0"/>
          <p:nvPr/>
        </p:nvPicPr>
        <p:blipFill>
          <a:blip r:embed="rId3">
            <a:alphaModFix/>
          </a:blip>
          <a:stretch>
            <a:fillRect/>
          </a:stretch>
        </p:blipFill>
        <p:spPr>
          <a:xfrm>
            <a:off x="6160569" y="433939"/>
            <a:ext cx="2730067" cy="1328575"/>
          </a:xfrm>
          <a:prstGeom prst="rect">
            <a:avLst/>
          </a:prstGeom>
          <a:noFill/>
          <a:ln>
            <a:noFill/>
          </a:ln>
        </p:spPr>
      </p:pic>
      <p:sp>
        <p:nvSpPr>
          <p:cNvPr id="347" name="Google Shape;347;p22"/>
          <p:cNvSpPr txBox="1"/>
          <p:nvPr/>
        </p:nvSpPr>
        <p:spPr>
          <a:xfrm>
            <a:off x="6209488" y="63350"/>
            <a:ext cx="2632200" cy="2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a:latin typeface="Nunito"/>
                <a:ea typeface="Nunito"/>
                <a:cs typeface="Nunito"/>
                <a:sym typeface="Nunito"/>
              </a:rPr>
              <a:t>SigFox coverage</a:t>
            </a:r>
            <a:endParaRPr>
              <a:latin typeface="Nunito"/>
              <a:ea typeface="Nunito"/>
              <a:cs typeface="Nunito"/>
              <a:sym typeface="Nunito"/>
            </a:endParaRPr>
          </a:p>
        </p:txBody>
      </p:sp>
      <p:sp>
        <p:nvSpPr>
          <p:cNvPr id="348" name="Google Shape;348;p22"/>
          <p:cNvSpPr txBox="1"/>
          <p:nvPr/>
        </p:nvSpPr>
        <p:spPr>
          <a:xfrm>
            <a:off x="6160575" y="1671900"/>
            <a:ext cx="3075600" cy="2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100">
                <a:latin typeface="Nunito"/>
                <a:ea typeface="Nunito"/>
                <a:cs typeface="Nunito"/>
                <a:sym typeface="Nunito"/>
              </a:rPr>
              <a:t>Source: </a:t>
            </a:r>
            <a:r>
              <a:rPr lang="pl" sz="1100" u="sng">
                <a:solidFill>
                  <a:schemeClr val="hlink"/>
                </a:solidFill>
                <a:hlinkClick r:id="rId4"/>
              </a:rPr>
              <a:t>https://www.sigfox.com/en/coverage</a:t>
            </a:r>
            <a:endParaRPr sz="1100">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23"/>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Currently available carriers</a:t>
            </a:r>
            <a:endParaRPr b="0" sz="2100">
              <a:solidFill>
                <a:srgbClr val="222222"/>
              </a:solidFill>
              <a:highlight>
                <a:srgbClr val="F8F9FA"/>
              </a:highlight>
              <a:latin typeface="Arial"/>
              <a:ea typeface="Arial"/>
              <a:cs typeface="Arial"/>
              <a:sym typeface="Arial"/>
            </a:endParaRPr>
          </a:p>
          <a:p>
            <a:pPr indent="0" lvl="0" marL="0" rtl="0" algn="l">
              <a:spcBef>
                <a:spcPts val="0"/>
              </a:spcBef>
              <a:spcAft>
                <a:spcPts val="0"/>
              </a:spcAft>
              <a:buNone/>
            </a:pPr>
            <a:r>
              <a:t/>
            </a:r>
            <a:endParaRPr/>
          </a:p>
        </p:txBody>
      </p:sp>
      <p:sp>
        <p:nvSpPr>
          <p:cNvPr id="354" name="Google Shape;354;p23"/>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Maybe we could use something that already exists?</a:t>
            </a:r>
            <a:endParaRPr/>
          </a:p>
          <a:p>
            <a:pPr indent="-311150" lvl="0" marL="457200" rtl="0" algn="l">
              <a:spcBef>
                <a:spcPts val="1600"/>
              </a:spcBef>
              <a:spcAft>
                <a:spcPts val="0"/>
              </a:spcAft>
              <a:buSzPts val="1300"/>
              <a:buChar char="●"/>
            </a:pPr>
            <a:r>
              <a:rPr lang="pl"/>
              <a:t>Internet</a:t>
            </a:r>
            <a:endParaRPr/>
          </a:p>
          <a:p>
            <a:pPr indent="-311150" lvl="0" marL="457200" rtl="0" algn="l">
              <a:spcBef>
                <a:spcPts val="0"/>
              </a:spcBef>
              <a:spcAft>
                <a:spcPts val="0"/>
              </a:spcAft>
              <a:buSzPts val="1300"/>
              <a:buChar char="●"/>
            </a:pPr>
            <a:r>
              <a:rPr lang="pl"/>
              <a:t>LoRa</a:t>
            </a:r>
            <a:endParaRPr/>
          </a:p>
          <a:p>
            <a:pPr indent="-311150" lvl="0" marL="457200" rtl="0" algn="l">
              <a:spcBef>
                <a:spcPts val="0"/>
              </a:spcBef>
              <a:spcAft>
                <a:spcPts val="0"/>
              </a:spcAft>
              <a:buSzPts val="1300"/>
              <a:buChar char="●"/>
            </a:pPr>
            <a:r>
              <a:rPr lang="pl"/>
              <a:t>SigFox</a:t>
            </a:r>
            <a:endParaRPr/>
          </a:p>
          <a:p>
            <a:pPr indent="-311150" lvl="0" marL="457200" rtl="0" algn="l">
              <a:spcBef>
                <a:spcPts val="0"/>
              </a:spcBef>
              <a:spcAft>
                <a:spcPts val="0"/>
              </a:spcAft>
              <a:buSzPts val="1300"/>
              <a:buChar char="●"/>
            </a:pPr>
            <a:r>
              <a:rPr lang="pl"/>
              <a:t>GSM </a:t>
            </a:r>
            <a:endParaRPr/>
          </a:p>
          <a:p>
            <a:pPr indent="-311150" lvl="0" marL="457200" rtl="0" algn="l">
              <a:spcBef>
                <a:spcPts val="0"/>
              </a:spcBef>
              <a:spcAft>
                <a:spcPts val="0"/>
              </a:spcAft>
              <a:buSzPts val="1300"/>
              <a:buChar char="●"/>
            </a:pPr>
            <a:r>
              <a:rPr lang="pl"/>
              <a:t>FSK</a:t>
            </a:r>
            <a:endParaRPr/>
          </a:p>
        </p:txBody>
      </p:sp>
      <p:pic>
        <p:nvPicPr>
          <p:cNvPr id="355" name="Google Shape;355;p23"/>
          <p:cNvPicPr preferRelativeResize="0"/>
          <p:nvPr/>
        </p:nvPicPr>
        <p:blipFill>
          <a:blip r:embed="rId3">
            <a:alphaModFix/>
          </a:blip>
          <a:stretch>
            <a:fillRect/>
          </a:stretch>
        </p:blipFill>
        <p:spPr>
          <a:xfrm>
            <a:off x="5784724" y="1498450"/>
            <a:ext cx="1799501" cy="999300"/>
          </a:xfrm>
          <a:prstGeom prst="rect">
            <a:avLst/>
          </a:prstGeom>
          <a:noFill/>
          <a:ln>
            <a:noFill/>
          </a:ln>
        </p:spPr>
      </p:pic>
      <p:pic>
        <p:nvPicPr>
          <p:cNvPr id="356" name="Google Shape;356;p23"/>
          <p:cNvPicPr preferRelativeResize="0"/>
          <p:nvPr/>
        </p:nvPicPr>
        <p:blipFill>
          <a:blip r:embed="rId4">
            <a:alphaModFix/>
          </a:blip>
          <a:stretch>
            <a:fillRect/>
          </a:stretch>
        </p:blipFill>
        <p:spPr>
          <a:xfrm>
            <a:off x="3512625" y="2497746"/>
            <a:ext cx="1899425" cy="1154150"/>
          </a:xfrm>
          <a:prstGeom prst="rect">
            <a:avLst/>
          </a:prstGeom>
          <a:noFill/>
          <a:ln>
            <a:noFill/>
          </a:ln>
        </p:spPr>
      </p:pic>
      <p:pic>
        <p:nvPicPr>
          <p:cNvPr id="357" name="Google Shape;357;p23"/>
          <p:cNvPicPr preferRelativeResize="0"/>
          <p:nvPr/>
        </p:nvPicPr>
        <p:blipFill>
          <a:blip r:embed="rId5">
            <a:alphaModFix/>
          </a:blip>
          <a:stretch>
            <a:fillRect/>
          </a:stretch>
        </p:blipFill>
        <p:spPr>
          <a:xfrm>
            <a:off x="7108869" y="3211894"/>
            <a:ext cx="1082725" cy="1082700"/>
          </a:xfrm>
          <a:prstGeom prst="rect">
            <a:avLst/>
          </a:prstGeom>
          <a:noFill/>
          <a:ln>
            <a:noFill/>
          </a:ln>
        </p:spPr>
      </p:pic>
      <p:pic>
        <p:nvPicPr>
          <p:cNvPr id="358" name="Google Shape;358;p23"/>
          <p:cNvPicPr preferRelativeResize="0"/>
          <p:nvPr/>
        </p:nvPicPr>
        <p:blipFill>
          <a:blip r:embed="rId6">
            <a:alphaModFix/>
          </a:blip>
          <a:stretch>
            <a:fillRect/>
          </a:stretch>
        </p:blipFill>
        <p:spPr>
          <a:xfrm>
            <a:off x="5412048" y="3838248"/>
            <a:ext cx="752675" cy="752650"/>
          </a:xfrm>
          <a:prstGeom prst="rect">
            <a:avLst/>
          </a:prstGeom>
          <a:noFill/>
          <a:ln>
            <a:noFill/>
          </a:ln>
        </p:spPr>
      </p:pic>
      <p:pic>
        <p:nvPicPr>
          <p:cNvPr id="359" name="Google Shape;359;p23"/>
          <p:cNvPicPr preferRelativeResize="0"/>
          <p:nvPr/>
        </p:nvPicPr>
        <p:blipFill>
          <a:blip r:embed="rId7">
            <a:alphaModFix/>
          </a:blip>
          <a:stretch>
            <a:fillRect/>
          </a:stretch>
        </p:blipFill>
        <p:spPr>
          <a:xfrm>
            <a:off x="1208787" y="598587"/>
            <a:ext cx="6726427" cy="42775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59"/>
                                        </p:tgtEl>
                                        <p:attrNameLst>
                                          <p:attrName>style.visibility</p:attrName>
                                        </p:attrNameLst>
                                      </p:cBhvr>
                                      <p:to>
                                        <p:strVal val="visible"/>
                                      </p:to>
                                    </p:set>
                                    <p:anim calcmode="lin" valueType="num">
                                      <p:cBhvr additive="base">
                                        <p:cTn dur="1"/>
                                        <p:tgtEl>
                                          <p:spTgt spid="35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2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Different scenarios - universal carrier</a:t>
            </a:r>
            <a:endParaRPr/>
          </a:p>
        </p:txBody>
      </p:sp>
      <p:sp>
        <p:nvSpPr>
          <p:cNvPr id="365" name="Google Shape;365;p24"/>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66" name="Google Shape;366;p24"/>
          <p:cNvPicPr preferRelativeResize="0"/>
          <p:nvPr/>
        </p:nvPicPr>
        <p:blipFill>
          <a:blip r:embed="rId3">
            <a:alphaModFix/>
          </a:blip>
          <a:stretch>
            <a:fillRect/>
          </a:stretch>
        </p:blipFill>
        <p:spPr>
          <a:xfrm>
            <a:off x="787100" y="1779700"/>
            <a:ext cx="7848600" cy="2962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25"/>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System features</a:t>
            </a:r>
            <a:endParaRPr b="0" sz="2100">
              <a:solidFill>
                <a:srgbClr val="222222"/>
              </a:solidFill>
              <a:highlight>
                <a:srgbClr val="F8F9FA"/>
              </a:highlight>
              <a:latin typeface="Arial"/>
              <a:ea typeface="Arial"/>
              <a:cs typeface="Arial"/>
              <a:sym typeface="Arial"/>
            </a:endParaRPr>
          </a:p>
          <a:p>
            <a:pPr indent="0" lvl="0" marL="0" rtl="0" algn="l">
              <a:spcBef>
                <a:spcPts val="0"/>
              </a:spcBef>
              <a:spcAft>
                <a:spcPts val="0"/>
              </a:spcAft>
              <a:buNone/>
            </a:pPr>
            <a:r>
              <a:t/>
            </a:r>
            <a:endParaRPr/>
          </a:p>
        </p:txBody>
      </p:sp>
      <p:sp>
        <p:nvSpPr>
          <p:cNvPr id="372" name="Google Shape;372;p25"/>
          <p:cNvSpPr txBox="1"/>
          <p:nvPr>
            <p:ph idx="1" type="body"/>
          </p:nvPr>
        </p:nvSpPr>
        <p:spPr>
          <a:xfrm>
            <a:off x="1303800" y="1597875"/>
            <a:ext cx="6588900" cy="35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l"/>
              <a:t>Carrier: </a:t>
            </a:r>
            <a:r>
              <a:rPr lang="pl"/>
              <a:t>ISM 169MHz radio frequency</a:t>
            </a:r>
            <a:endParaRPr/>
          </a:p>
          <a:p>
            <a:pPr indent="0" lvl="0" marL="0" rtl="0" algn="l">
              <a:spcBef>
                <a:spcPts val="1600"/>
              </a:spcBef>
              <a:spcAft>
                <a:spcPts val="0"/>
              </a:spcAft>
              <a:buNone/>
            </a:pPr>
            <a:r>
              <a:rPr b="1" lang="pl"/>
              <a:t>Star topology</a:t>
            </a:r>
            <a:endParaRPr b="1"/>
          </a:p>
          <a:p>
            <a:pPr indent="0" lvl="0" marL="0" rtl="0" algn="l">
              <a:spcBef>
                <a:spcPts val="1600"/>
              </a:spcBef>
              <a:spcAft>
                <a:spcPts val="0"/>
              </a:spcAft>
              <a:buNone/>
            </a:pPr>
            <a:r>
              <a:rPr b="1" lang="pl"/>
              <a:t>Unidirectional transmission</a:t>
            </a:r>
            <a:r>
              <a:rPr lang="pl"/>
              <a:t> </a:t>
            </a:r>
            <a:r>
              <a:rPr lang="pl"/>
              <a:t>(from sensors to sink) </a:t>
            </a:r>
            <a:r>
              <a:rPr lang="pl"/>
              <a:t>in </a:t>
            </a:r>
            <a:r>
              <a:rPr lang="pl"/>
              <a:t>specific</a:t>
            </a:r>
            <a:r>
              <a:rPr lang="pl"/>
              <a:t> time slots. requires time synchronisation for all the sensors.</a:t>
            </a:r>
            <a:endParaRPr/>
          </a:p>
          <a:p>
            <a:pPr indent="0" lvl="0" marL="0" rtl="0" algn="l">
              <a:spcBef>
                <a:spcPts val="1600"/>
              </a:spcBef>
              <a:spcAft>
                <a:spcPts val="0"/>
              </a:spcAft>
              <a:buNone/>
            </a:pPr>
            <a:r>
              <a:rPr b="1" lang="pl"/>
              <a:t>Small packet size</a:t>
            </a:r>
            <a:r>
              <a:rPr lang="pl"/>
              <a:t> - </a:t>
            </a:r>
            <a:r>
              <a:rPr lang="pl"/>
              <a:t>at the moment: 8 bytes</a:t>
            </a:r>
            <a:endParaRPr/>
          </a:p>
          <a:p>
            <a:pPr indent="0" lvl="0" marL="0" rtl="0" algn="l">
              <a:spcBef>
                <a:spcPts val="1600"/>
              </a:spcBef>
              <a:spcAft>
                <a:spcPts val="0"/>
              </a:spcAft>
              <a:buNone/>
            </a:pPr>
            <a:r>
              <a:rPr b="1" lang="pl"/>
              <a:t>Low energy</a:t>
            </a:r>
            <a:r>
              <a:rPr lang="pl"/>
              <a:t> consumption, battery operation;                                                                                             ~2 years on battery in a scenario where the data is sent once per hour from a detector, and the frame transmission time is 2.2 s.</a:t>
            </a:r>
            <a:endParaRPr/>
          </a:p>
          <a:p>
            <a:pPr indent="0" lvl="0" marL="0" rtl="0" algn="l">
              <a:spcBef>
                <a:spcPts val="1600"/>
              </a:spcBef>
              <a:spcAft>
                <a:spcPts val="0"/>
              </a:spcAft>
              <a:buNone/>
            </a:pPr>
            <a:r>
              <a:rPr b="1" lang="pl"/>
              <a:t>Sink:</a:t>
            </a:r>
            <a:r>
              <a:rPr lang="pl"/>
              <a:t> 5V, ~0.5A</a:t>
            </a:r>
            <a:endParaRPr/>
          </a:p>
          <a:p>
            <a:pPr indent="0" lvl="0" marL="0" rtl="0" algn="l">
              <a:spcBef>
                <a:spcPts val="1600"/>
              </a:spcBef>
              <a:spcAft>
                <a:spcPts val="0"/>
              </a:spcAft>
              <a:buNone/>
            </a:pPr>
            <a:r>
              <a:rPr b="1" lang="pl"/>
              <a:t>Sender:</a:t>
            </a:r>
            <a:r>
              <a:rPr lang="pl"/>
              <a:t> 3.4V</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2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System topology</a:t>
            </a:r>
            <a:endParaRPr/>
          </a:p>
        </p:txBody>
      </p:sp>
      <p:pic>
        <p:nvPicPr>
          <p:cNvPr id="378" name="Google Shape;378;p26"/>
          <p:cNvPicPr preferRelativeResize="0"/>
          <p:nvPr/>
        </p:nvPicPr>
        <p:blipFill>
          <a:blip r:embed="rId3">
            <a:alphaModFix/>
          </a:blip>
          <a:stretch>
            <a:fillRect/>
          </a:stretch>
        </p:blipFill>
        <p:spPr>
          <a:xfrm>
            <a:off x="2155650" y="1697350"/>
            <a:ext cx="4972050" cy="3238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Google Shape;383;p27"/>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Protocol</a:t>
            </a:r>
            <a:endParaRPr/>
          </a:p>
        </p:txBody>
      </p:sp>
      <p:pic>
        <p:nvPicPr>
          <p:cNvPr id="384" name="Google Shape;384;p27"/>
          <p:cNvPicPr preferRelativeResize="0"/>
          <p:nvPr/>
        </p:nvPicPr>
        <p:blipFill>
          <a:blip r:embed="rId3">
            <a:alphaModFix/>
          </a:blip>
          <a:stretch>
            <a:fillRect/>
          </a:stretch>
        </p:blipFill>
        <p:spPr>
          <a:xfrm>
            <a:off x="1569200" y="1357550"/>
            <a:ext cx="6350148" cy="33825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28"/>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Time synchronization</a:t>
            </a:r>
            <a:endParaRPr/>
          </a:p>
        </p:txBody>
      </p:sp>
      <p:sp>
        <p:nvSpPr>
          <p:cNvPr id="390" name="Google Shape;390;p28"/>
          <p:cNvSpPr txBox="1"/>
          <p:nvPr>
            <p:ph idx="1" type="body"/>
          </p:nvPr>
        </p:nvSpPr>
        <p:spPr>
          <a:xfrm>
            <a:off x="481400" y="1675600"/>
            <a:ext cx="4303500" cy="3366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b="1" lang="pl"/>
              <a:t>DCF</a:t>
            </a:r>
            <a:r>
              <a:rPr lang="pl"/>
              <a:t>: Broadcast time and date information is repeated every minute with a marker at the end of each minute. The accuracy of the end of minute marker is ±2 millisecond.                                 Frequency: 77.5 kHz, Power: 50 kW</a:t>
            </a:r>
            <a:endParaRPr sz="900">
              <a:solidFill>
                <a:srgbClr val="000000"/>
              </a:solidFill>
              <a:highlight>
                <a:srgbClr val="F8F9FA"/>
              </a:highlight>
              <a:latin typeface="Arial"/>
              <a:ea typeface="Arial"/>
              <a:cs typeface="Arial"/>
              <a:sym typeface="Arial"/>
            </a:endParaRPr>
          </a:p>
          <a:p>
            <a:pPr indent="-311150" lvl="0" marL="457200" rtl="0" algn="l">
              <a:spcBef>
                <a:spcPts val="1600"/>
              </a:spcBef>
              <a:spcAft>
                <a:spcPts val="0"/>
              </a:spcAft>
              <a:buSzPts val="1300"/>
              <a:buChar char="●"/>
            </a:pPr>
            <a:r>
              <a:rPr b="1" lang="pl"/>
              <a:t>WhiteRabit:</a:t>
            </a:r>
            <a:r>
              <a:rPr lang="pl"/>
              <a:t> Synchronous Ethernet (SyncE) to achieve syntonization and IEEE 1588 (1588) Precision Time Protocol (PTP). </a:t>
            </a:r>
            <a:r>
              <a:rPr lang="pl">
                <a:solidFill>
                  <a:srgbClr val="CC0000"/>
                </a:solidFill>
              </a:rPr>
              <a:t>Sub-nanosecond accuracy</a:t>
            </a:r>
            <a:endParaRPr>
              <a:solidFill>
                <a:srgbClr val="CC0000"/>
              </a:solidFill>
            </a:endParaRPr>
          </a:p>
          <a:p>
            <a:pPr indent="-311150" lvl="0" marL="457200" rtl="0" algn="l">
              <a:spcBef>
                <a:spcPts val="1600"/>
              </a:spcBef>
              <a:spcAft>
                <a:spcPts val="1600"/>
              </a:spcAft>
              <a:buSzPts val="1300"/>
              <a:buChar char="●"/>
            </a:pPr>
            <a:r>
              <a:rPr b="1" lang="pl"/>
              <a:t>GPS: </a:t>
            </a:r>
            <a:r>
              <a:rPr lang="pl"/>
              <a:t>10ns</a:t>
            </a:r>
            <a:r>
              <a:rPr lang="pl"/>
              <a:t> </a:t>
            </a:r>
            <a:r>
              <a:rPr lang="pl"/>
              <a:t>jitter </a:t>
            </a:r>
            <a:r>
              <a:rPr lang="pl" sz="1100" u="sng">
                <a:solidFill>
                  <a:schemeClr val="hlink"/>
                </a:solidFill>
                <a:latin typeface="Arial"/>
                <a:ea typeface="Arial"/>
                <a:cs typeface="Arial"/>
                <a:sym typeface="Arial"/>
                <a:hlinkClick r:id="rId3"/>
              </a:rPr>
              <a:t>https://cdn-shop.adafruit.com/datasheets/GlobalTop-FGPMMOPA6H-Datasheet-V0A.pdf</a:t>
            </a:r>
            <a:endParaRPr/>
          </a:p>
        </p:txBody>
      </p:sp>
      <p:pic>
        <p:nvPicPr>
          <p:cNvPr id="391" name="Google Shape;391;p28"/>
          <p:cNvPicPr preferRelativeResize="0"/>
          <p:nvPr/>
        </p:nvPicPr>
        <p:blipFill>
          <a:blip r:embed="rId4">
            <a:alphaModFix/>
          </a:blip>
          <a:stretch>
            <a:fillRect/>
          </a:stretch>
        </p:blipFill>
        <p:spPr>
          <a:xfrm flipH="1">
            <a:off x="7512550" y="114002"/>
            <a:ext cx="1504150" cy="1821125"/>
          </a:xfrm>
          <a:prstGeom prst="rect">
            <a:avLst/>
          </a:prstGeom>
          <a:noFill/>
          <a:ln>
            <a:noFill/>
          </a:ln>
        </p:spPr>
      </p:pic>
      <p:pic>
        <p:nvPicPr>
          <p:cNvPr id="392" name="Google Shape;392;p28"/>
          <p:cNvPicPr preferRelativeResize="0"/>
          <p:nvPr/>
        </p:nvPicPr>
        <p:blipFill>
          <a:blip r:embed="rId5">
            <a:alphaModFix/>
          </a:blip>
          <a:stretch>
            <a:fillRect/>
          </a:stretch>
        </p:blipFill>
        <p:spPr>
          <a:xfrm>
            <a:off x="8334300" y="2667024"/>
            <a:ext cx="443425" cy="558719"/>
          </a:xfrm>
          <a:prstGeom prst="rect">
            <a:avLst/>
          </a:prstGeom>
          <a:noFill/>
          <a:ln>
            <a:noFill/>
          </a:ln>
        </p:spPr>
      </p:pic>
      <p:pic>
        <p:nvPicPr>
          <p:cNvPr id="393" name="Google Shape;393;p28"/>
          <p:cNvPicPr preferRelativeResize="0"/>
          <p:nvPr/>
        </p:nvPicPr>
        <p:blipFill>
          <a:blip r:embed="rId6">
            <a:alphaModFix/>
          </a:blip>
          <a:stretch>
            <a:fillRect/>
          </a:stretch>
        </p:blipFill>
        <p:spPr>
          <a:xfrm>
            <a:off x="5700296" y="1990050"/>
            <a:ext cx="2521300" cy="29908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29"/>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It was a long, long way...</a:t>
            </a:r>
            <a:endParaRPr/>
          </a:p>
        </p:txBody>
      </p:sp>
      <p:pic>
        <p:nvPicPr>
          <p:cNvPr id="399" name="Google Shape;399;p29"/>
          <p:cNvPicPr preferRelativeResize="0"/>
          <p:nvPr/>
        </p:nvPicPr>
        <p:blipFill>
          <a:blip r:embed="rId3">
            <a:alphaModFix/>
          </a:blip>
          <a:stretch>
            <a:fillRect/>
          </a:stretch>
        </p:blipFill>
        <p:spPr>
          <a:xfrm>
            <a:off x="5893673" y="2238"/>
            <a:ext cx="3238396" cy="2158921"/>
          </a:xfrm>
          <a:prstGeom prst="rect">
            <a:avLst/>
          </a:prstGeom>
          <a:noFill/>
          <a:ln>
            <a:noFill/>
          </a:ln>
        </p:spPr>
      </p:pic>
      <p:sp>
        <p:nvSpPr>
          <p:cNvPr id="400" name="Google Shape;400;p29"/>
          <p:cNvSpPr txBox="1"/>
          <p:nvPr>
            <p:ph idx="1" type="body"/>
          </p:nvPr>
        </p:nvSpPr>
        <p:spPr>
          <a:xfrm>
            <a:off x="1303800" y="1429325"/>
            <a:ext cx="7030500" cy="328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It</a:t>
            </a:r>
            <a:r>
              <a:rPr lang="pl"/>
              <a:t> started on the </a:t>
            </a:r>
            <a:r>
              <a:rPr b="1" lang="pl"/>
              <a:t>Spirit1</a:t>
            </a:r>
            <a:r>
              <a:rPr lang="pl"/>
              <a:t> FSK chip and it turned out                                                                                                          that even on the evaluation kit the range is </a:t>
            </a:r>
            <a:r>
              <a:rPr b="1" lang="pl"/>
              <a:t>100-150m.</a:t>
            </a:r>
            <a:endParaRPr b="1"/>
          </a:p>
          <a:p>
            <a:pPr indent="0" lvl="0" marL="0" rtl="0" algn="l">
              <a:spcBef>
                <a:spcPts val="1600"/>
              </a:spcBef>
              <a:spcAft>
                <a:spcPts val="0"/>
              </a:spcAft>
              <a:buNone/>
            </a:pPr>
            <a:r>
              <a:rPr lang="pl"/>
              <a:t>Over a year of struggling with Spirit1, STM. Starter-kits worked better than the own designed system, although theoretically the same elements were </a:t>
            </a:r>
            <a:r>
              <a:rPr lang="pl"/>
              <a:t>used</a:t>
            </a:r>
            <a:r>
              <a:rPr lang="pl"/>
              <a:t>. The system was </a:t>
            </a:r>
            <a:r>
              <a:rPr b="1" lang="pl"/>
              <a:t>tested on bands 169, 433 and 868 MHz</a:t>
            </a:r>
            <a:r>
              <a:rPr lang="pl"/>
              <a:t> with similar range, which was inconsistent with the theory (lower frequency should have higher range).</a:t>
            </a:r>
            <a:endParaRPr/>
          </a:p>
          <a:p>
            <a:pPr indent="0" lvl="0" marL="0" rtl="0" algn="l">
              <a:spcBef>
                <a:spcPts val="1600"/>
              </a:spcBef>
              <a:spcAft>
                <a:spcPts val="0"/>
              </a:spcAft>
              <a:buNone/>
            </a:pPr>
            <a:r>
              <a:rPr lang="pl"/>
              <a:t>Discovery </a:t>
            </a:r>
            <a:r>
              <a:rPr b="1" lang="pl"/>
              <a:t>SX1276 (Semtech)</a:t>
            </a:r>
            <a:r>
              <a:rPr lang="pl"/>
              <a:t> - had better range than Spirit1.</a:t>
            </a:r>
            <a:endParaRPr/>
          </a:p>
          <a:p>
            <a:pPr indent="0" lvl="0" marL="0" rtl="0" algn="l">
              <a:spcBef>
                <a:spcPts val="1600"/>
              </a:spcBef>
              <a:spcAft>
                <a:spcPts val="0"/>
              </a:spcAft>
              <a:buNone/>
            </a:pPr>
            <a:r>
              <a:rPr lang="pl"/>
              <a:t>At the starter-kit from Semtech, range about</a:t>
            </a:r>
            <a:r>
              <a:rPr b="1" lang="pl"/>
              <a:t> 300m</a:t>
            </a:r>
            <a:r>
              <a:rPr lang="pl"/>
              <a:t> on the same route as Spirit1, but nothing more.</a:t>
            </a:r>
            <a:endParaRPr/>
          </a:p>
          <a:p>
            <a:pPr indent="0" lvl="0" marL="0" rtl="0" algn="l">
              <a:spcBef>
                <a:spcPts val="1600"/>
              </a:spcBef>
              <a:spcAft>
                <a:spcPts val="0"/>
              </a:spcAft>
              <a:buNone/>
            </a:pPr>
            <a:r>
              <a:rPr lang="pl"/>
              <a:t>Tests on a changed modulation parameters - no significant progress...</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sp>
        <p:nvSpPr>
          <p:cNvPr id="405" name="Google Shape;405;p30"/>
          <p:cNvSpPr txBox="1"/>
          <p:nvPr>
            <p:ph type="title"/>
          </p:nvPr>
        </p:nvSpPr>
        <p:spPr>
          <a:xfrm>
            <a:off x="1303800" y="446550"/>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Long, long way</a:t>
            </a:r>
            <a:r>
              <a:rPr lang="pl"/>
              <a:t>...</a:t>
            </a:r>
            <a:r>
              <a:rPr lang="pl"/>
              <a:t> </a:t>
            </a:r>
            <a:endParaRPr/>
          </a:p>
          <a:p>
            <a:pPr indent="0" lvl="0" marL="0" rtl="0" algn="l">
              <a:spcBef>
                <a:spcPts val="0"/>
              </a:spcBef>
              <a:spcAft>
                <a:spcPts val="0"/>
              </a:spcAft>
              <a:buNone/>
            </a:pPr>
            <a:r>
              <a:rPr lang="pl"/>
              <a:t>The idea </a:t>
            </a:r>
            <a:r>
              <a:rPr lang="pl"/>
              <a:t>💡</a:t>
            </a:r>
            <a:endParaRPr/>
          </a:p>
        </p:txBody>
      </p:sp>
      <p:sp>
        <p:nvSpPr>
          <p:cNvPr id="406" name="Google Shape;406;p30"/>
          <p:cNvSpPr txBox="1"/>
          <p:nvPr>
            <p:ph idx="1" type="body"/>
          </p:nvPr>
        </p:nvSpPr>
        <p:spPr>
          <a:xfrm>
            <a:off x="1303800" y="1445850"/>
            <a:ext cx="7030500" cy="308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T</a:t>
            </a:r>
            <a:r>
              <a:rPr lang="pl"/>
              <a:t>o build a </a:t>
            </a:r>
            <a:r>
              <a:rPr b="1" lang="pl"/>
              <a:t>preamplifier (low-noise </a:t>
            </a:r>
            <a:r>
              <a:rPr b="1" lang="pl"/>
              <a:t>amplifier</a:t>
            </a:r>
            <a:r>
              <a:rPr b="1" lang="pl"/>
              <a:t>)</a:t>
            </a:r>
            <a:r>
              <a:rPr lang="pl"/>
              <a:t> ​​that catches the signal from the antenna, amplifies it and passes it on to the system (time&gt; 2 years). At first, the amplifiers behaved like oscillators instead like </a:t>
            </a:r>
            <a:r>
              <a:rPr lang="pl"/>
              <a:t>amplifiers</a:t>
            </a:r>
            <a:r>
              <a:rPr lang="pl"/>
              <a:t>, than this problem had been fixed (it was a bad PCB layout). The next version had too high noise, so there was no change in range (still 300m).</a:t>
            </a:r>
            <a:endParaRPr/>
          </a:p>
          <a:p>
            <a:pPr indent="0" lvl="0" marL="0" rtl="0" algn="l">
              <a:spcBef>
                <a:spcPts val="1600"/>
              </a:spcBef>
              <a:spcAft>
                <a:spcPts val="0"/>
              </a:spcAft>
              <a:buNone/>
            </a:pPr>
            <a:r>
              <a:rPr lang="pl"/>
              <a:t>The 7th version of the amplifier had range of about </a:t>
            </a:r>
            <a:r>
              <a:rPr b="1" lang="pl"/>
              <a:t>1.5 km at the beginning of 2019</a:t>
            </a:r>
            <a:endParaRPr b="1"/>
          </a:p>
          <a:p>
            <a:pPr indent="0" lvl="0" marL="0" rtl="0" algn="l">
              <a:spcBef>
                <a:spcPts val="1600"/>
              </a:spcBef>
              <a:spcAft>
                <a:spcPts val="0"/>
              </a:spcAft>
              <a:buNone/>
            </a:pPr>
            <a:r>
              <a:rPr lang="pl"/>
              <a:t>At the same time, the antennas were constantly improved  better and better), the concept of the receiving station was also changed, which at first was assembled as a cover mounted on a nucleo plate, but later </a:t>
            </a:r>
            <a:r>
              <a:rPr b="1" lang="pl"/>
              <a:t>it was switched to a larger plate, which is having uC itself.</a:t>
            </a:r>
            <a:endParaRPr b="1"/>
          </a:p>
          <a:p>
            <a:pPr indent="0" lvl="0" marL="0" rtl="0" algn="l">
              <a:spcBef>
                <a:spcPts val="1600"/>
              </a:spcBef>
              <a:spcAft>
                <a:spcPts val="0"/>
              </a:spcAft>
              <a:buNone/>
            </a:pPr>
            <a:r>
              <a:rPr lang="pl"/>
              <a:t>Work continued on reducing the amplifier's own noise, cutting off the processor noise and improving the signal from the antenna.</a:t>
            </a:r>
            <a:endParaRPr/>
          </a:p>
          <a:p>
            <a:pPr indent="0" lvl="0" marL="0" rtl="0" algn="l">
              <a:spcBef>
                <a:spcPts val="1600"/>
              </a:spcBef>
              <a:spcAft>
                <a:spcPts val="0"/>
              </a:spcAft>
              <a:buNone/>
            </a:pPr>
            <a:r>
              <a:rPr lang="pl"/>
              <a:t>The recently built amplifier works stable, does not excite and allows establishing communication </a:t>
            </a:r>
            <a:r>
              <a:rPr b="1" lang="pl"/>
              <a:t>in built-up area for about 4km</a:t>
            </a:r>
            <a:r>
              <a:rPr lang="pl"/>
              <a:t>, as long as there is no obstacle such as hill</a:t>
            </a:r>
            <a:endParaRPr/>
          </a:p>
          <a:p>
            <a:pPr indent="0" lvl="0" marL="0" rtl="0" algn="l">
              <a:spcBef>
                <a:spcPts val="1600"/>
              </a:spcBef>
              <a:spcAft>
                <a:spcPts val="1600"/>
              </a:spcAft>
              <a:buNone/>
            </a:pPr>
            <a:r>
              <a:t/>
            </a:r>
            <a:endParaRPr/>
          </a:p>
        </p:txBody>
      </p:sp>
      <p:pic>
        <p:nvPicPr>
          <p:cNvPr id="407" name="Google Shape;407;p30"/>
          <p:cNvPicPr preferRelativeResize="0"/>
          <p:nvPr/>
        </p:nvPicPr>
        <p:blipFill>
          <a:blip r:embed="rId3">
            <a:alphaModFix/>
          </a:blip>
          <a:stretch>
            <a:fillRect/>
          </a:stretch>
        </p:blipFill>
        <p:spPr>
          <a:xfrm>
            <a:off x="6861975" y="2250"/>
            <a:ext cx="2270100" cy="15133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31"/>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Versions over last 2 years &gt; 15</a:t>
            </a:r>
            <a:endParaRPr/>
          </a:p>
        </p:txBody>
      </p:sp>
      <p:pic>
        <p:nvPicPr>
          <p:cNvPr id="413" name="Google Shape;413;p31"/>
          <p:cNvPicPr preferRelativeResize="0"/>
          <p:nvPr/>
        </p:nvPicPr>
        <p:blipFill>
          <a:blip r:embed="rId3">
            <a:alphaModFix/>
          </a:blip>
          <a:stretch>
            <a:fillRect/>
          </a:stretch>
        </p:blipFill>
        <p:spPr>
          <a:xfrm>
            <a:off x="1303800" y="1998213"/>
            <a:ext cx="3368274" cy="2525279"/>
          </a:xfrm>
          <a:prstGeom prst="rect">
            <a:avLst/>
          </a:prstGeom>
          <a:noFill/>
          <a:ln>
            <a:noFill/>
          </a:ln>
        </p:spPr>
      </p:pic>
      <p:pic>
        <p:nvPicPr>
          <p:cNvPr id="414" name="Google Shape;414;p31"/>
          <p:cNvPicPr preferRelativeResize="0"/>
          <p:nvPr/>
        </p:nvPicPr>
        <p:blipFill>
          <a:blip r:embed="rId4">
            <a:alphaModFix/>
          </a:blip>
          <a:stretch>
            <a:fillRect/>
          </a:stretch>
        </p:blipFill>
        <p:spPr>
          <a:xfrm>
            <a:off x="5561674" y="1504625"/>
            <a:ext cx="2488722" cy="33182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14"/>
          <p:cNvSpPr txBox="1"/>
          <p:nvPr>
            <p:ph type="ctrTitle"/>
          </p:nvPr>
        </p:nvSpPr>
        <p:spPr>
          <a:xfrm>
            <a:off x="824000" y="372268"/>
            <a:ext cx="4255500" cy="805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pl"/>
              <a:t>Agenda</a:t>
            </a:r>
            <a:endParaRPr/>
          </a:p>
        </p:txBody>
      </p:sp>
      <p:sp>
        <p:nvSpPr>
          <p:cNvPr id="284" name="Google Shape;284;p14"/>
          <p:cNvSpPr txBox="1"/>
          <p:nvPr>
            <p:ph idx="1" type="subTitle"/>
          </p:nvPr>
        </p:nvSpPr>
        <p:spPr>
          <a:xfrm>
            <a:off x="824000" y="1178075"/>
            <a:ext cx="4255500" cy="368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Introduction</a:t>
            </a:r>
            <a:endParaRPr/>
          </a:p>
          <a:p>
            <a:pPr indent="0" lvl="0" marL="0" rtl="0" algn="l">
              <a:spcBef>
                <a:spcPts val="0"/>
              </a:spcBef>
              <a:spcAft>
                <a:spcPts val="0"/>
              </a:spcAft>
              <a:buNone/>
            </a:pPr>
            <a:r>
              <a:rPr lang="pl"/>
              <a:t>CREDO</a:t>
            </a:r>
            <a:endParaRPr/>
          </a:p>
          <a:p>
            <a:pPr indent="-330200" lvl="0" marL="457200" rtl="0" algn="l">
              <a:spcBef>
                <a:spcPts val="0"/>
              </a:spcBef>
              <a:spcAft>
                <a:spcPts val="0"/>
              </a:spcAft>
              <a:buSzPts val="1600"/>
              <a:buChar char="●"/>
            </a:pPr>
            <a:r>
              <a:rPr lang="pl"/>
              <a:t>Smaprtphones</a:t>
            </a:r>
            <a:endParaRPr/>
          </a:p>
          <a:p>
            <a:pPr indent="-330200" lvl="0" marL="457200" rtl="0" algn="l">
              <a:spcBef>
                <a:spcPts val="0"/>
              </a:spcBef>
              <a:spcAft>
                <a:spcPts val="0"/>
              </a:spcAft>
              <a:buSzPts val="1600"/>
              <a:buChar char="●"/>
            </a:pPr>
            <a:r>
              <a:rPr lang="pl"/>
              <a:t>Mobile </a:t>
            </a:r>
            <a:r>
              <a:rPr lang="pl"/>
              <a:t>Scintillator</a:t>
            </a:r>
            <a:r>
              <a:rPr lang="pl"/>
              <a:t> Based Detectors</a:t>
            </a:r>
            <a:endParaRPr/>
          </a:p>
          <a:p>
            <a:pPr indent="0" lvl="0" marL="0" rtl="0" algn="l">
              <a:spcBef>
                <a:spcPts val="0"/>
              </a:spcBef>
              <a:spcAft>
                <a:spcPts val="0"/>
              </a:spcAft>
              <a:buNone/>
            </a:pPr>
            <a:r>
              <a:rPr lang="pl"/>
              <a:t>D</a:t>
            </a:r>
            <a:r>
              <a:rPr lang="pl"/>
              <a:t>ata acquisition problem</a:t>
            </a:r>
            <a:endParaRPr/>
          </a:p>
          <a:p>
            <a:pPr indent="0" lvl="0" marL="0" rtl="0" algn="l">
              <a:spcBef>
                <a:spcPts val="0"/>
              </a:spcBef>
              <a:spcAft>
                <a:spcPts val="0"/>
              </a:spcAft>
              <a:buNone/>
            </a:pPr>
            <a:r>
              <a:rPr lang="pl"/>
              <a:t>Carrier</a:t>
            </a:r>
            <a:endParaRPr/>
          </a:p>
          <a:p>
            <a:pPr indent="0" lvl="0" marL="0" rtl="0" algn="l">
              <a:spcBef>
                <a:spcPts val="0"/>
              </a:spcBef>
              <a:spcAft>
                <a:spcPts val="0"/>
              </a:spcAft>
              <a:buNone/>
            </a:pPr>
            <a:r>
              <a:rPr lang="pl"/>
              <a:t>System</a:t>
            </a:r>
            <a:endParaRPr/>
          </a:p>
          <a:p>
            <a:pPr indent="-330200" lvl="0" marL="457200" rtl="0" algn="l">
              <a:spcBef>
                <a:spcPts val="0"/>
              </a:spcBef>
              <a:spcAft>
                <a:spcPts val="0"/>
              </a:spcAft>
              <a:buSzPts val="1600"/>
              <a:buChar char="●"/>
            </a:pPr>
            <a:r>
              <a:rPr lang="pl"/>
              <a:t>Features</a:t>
            </a:r>
            <a:endParaRPr/>
          </a:p>
          <a:p>
            <a:pPr indent="-330200" lvl="0" marL="457200" rtl="0" algn="l">
              <a:spcBef>
                <a:spcPts val="0"/>
              </a:spcBef>
              <a:spcAft>
                <a:spcPts val="0"/>
              </a:spcAft>
              <a:buSzPts val="1600"/>
              <a:buChar char="●"/>
            </a:pPr>
            <a:r>
              <a:rPr lang="pl"/>
              <a:t>Topology</a:t>
            </a:r>
            <a:endParaRPr/>
          </a:p>
          <a:p>
            <a:pPr indent="-330200" lvl="0" marL="457200" rtl="0" algn="l">
              <a:spcBef>
                <a:spcPts val="0"/>
              </a:spcBef>
              <a:spcAft>
                <a:spcPts val="0"/>
              </a:spcAft>
              <a:buSzPts val="1600"/>
              <a:buChar char="●"/>
            </a:pPr>
            <a:r>
              <a:rPr lang="pl"/>
              <a:t>Protocol</a:t>
            </a:r>
            <a:endParaRPr/>
          </a:p>
          <a:p>
            <a:pPr indent="-330200" lvl="0" marL="457200" rtl="0" algn="l">
              <a:spcBef>
                <a:spcPts val="0"/>
              </a:spcBef>
              <a:spcAft>
                <a:spcPts val="0"/>
              </a:spcAft>
              <a:buSzPts val="1600"/>
              <a:buChar char="●"/>
            </a:pPr>
            <a:r>
              <a:rPr lang="pl"/>
              <a:t>Time Synchronization</a:t>
            </a:r>
            <a:endParaRPr/>
          </a:p>
          <a:p>
            <a:pPr indent="0" lvl="0" marL="0" rtl="0" algn="l">
              <a:spcBef>
                <a:spcPts val="0"/>
              </a:spcBef>
              <a:spcAft>
                <a:spcPts val="0"/>
              </a:spcAft>
              <a:buNone/>
            </a:pPr>
            <a:r>
              <a:rPr lang="pl"/>
              <a:t>History of the versions</a:t>
            </a:r>
            <a:endParaRPr/>
          </a:p>
          <a:p>
            <a:pPr indent="0" lvl="0" marL="0" rtl="0" algn="l">
              <a:spcBef>
                <a:spcPts val="0"/>
              </a:spcBef>
              <a:spcAft>
                <a:spcPts val="0"/>
              </a:spcAft>
              <a:buNone/>
            </a:pPr>
            <a:r>
              <a:rPr lang="pl"/>
              <a:t>Tests results</a:t>
            </a:r>
            <a:endParaRPr/>
          </a:p>
          <a:p>
            <a:pPr indent="0" lvl="0" marL="0" rtl="0" algn="l">
              <a:spcBef>
                <a:spcPts val="0"/>
              </a:spcBef>
              <a:spcAft>
                <a:spcPts val="0"/>
              </a:spcAft>
              <a:buNone/>
            </a:pPr>
            <a:r>
              <a:rPr lang="pl"/>
              <a:t>Obstacle Avoiding</a:t>
            </a:r>
            <a:endParaRPr/>
          </a:p>
          <a:p>
            <a:pPr indent="0" lvl="0" marL="0" rtl="0" algn="l">
              <a:spcBef>
                <a:spcPts val="0"/>
              </a:spcBef>
              <a:spcAft>
                <a:spcPts val="0"/>
              </a:spcAft>
              <a:buNone/>
            </a:pPr>
            <a:r>
              <a:rPr lang="pl"/>
              <a:t>Summary</a:t>
            </a:r>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32"/>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Current System: Sender and Sink</a:t>
            </a:r>
            <a:endParaRPr/>
          </a:p>
        </p:txBody>
      </p:sp>
      <p:sp>
        <p:nvSpPr>
          <p:cNvPr id="420" name="Google Shape;420;p32"/>
          <p:cNvSpPr txBox="1"/>
          <p:nvPr>
            <p:ph idx="2" type="body"/>
          </p:nvPr>
        </p:nvSpPr>
        <p:spPr>
          <a:xfrm>
            <a:off x="4903650" y="1990050"/>
            <a:ext cx="34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l"/>
              <a:t>Sink zdjęcie</a:t>
            </a:r>
            <a:endParaRPr/>
          </a:p>
        </p:txBody>
      </p:sp>
      <p:pic>
        <p:nvPicPr>
          <p:cNvPr id="421" name="Google Shape;421;p32"/>
          <p:cNvPicPr preferRelativeResize="0"/>
          <p:nvPr/>
        </p:nvPicPr>
        <p:blipFill>
          <a:blip r:embed="rId3">
            <a:alphaModFix/>
          </a:blip>
          <a:stretch>
            <a:fillRect/>
          </a:stretch>
        </p:blipFill>
        <p:spPr>
          <a:xfrm>
            <a:off x="2006575" y="1431575"/>
            <a:ext cx="2565426" cy="3420551"/>
          </a:xfrm>
          <a:prstGeom prst="rect">
            <a:avLst/>
          </a:prstGeom>
          <a:noFill/>
          <a:ln>
            <a:noFill/>
          </a:ln>
        </p:spPr>
      </p:pic>
      <p:pic>
        <p:nvPicPr>
          <p:cNvPr id="422" name="Google Shape;422;p32"/>
          <p:cNvPicPr preferRelativeResize="0"/>
          <p:nvPr/>
        </p:nvPicPr>
        <p:blipFill rotWithShape="1">
          <a:blip r:embed="rId4">
            <a:alphaModFix/>
          </a:blip>
          <a:srcRect b="0" l="0" r="0" t="14008"/>
          <a:stretch/>
        </p:blipFill>
        <p:spPr>
          <a:xfrm>
            <a:off x="4979650" y="1431575"/>
            <a:ext cx="2983199" cy="3420551"/>
          </a:xfrm>
          <a:prstGeom prst="rect">
            <a:avLst/>
          </a:prstGeom>
          <a:noFill/>
          <a:ln>
            <a:noFill/>
          </a:ln>
        </p:spPr>
      </p:pic>
      <p:sp>
        <p:nvSpPr>
          <p:cNvPr id="423" name="Google Shape;423;p32"/>
          <p:cNvSpPr txBox="1"/>
          <p:nvPr/>
        </p:nvSpPr>
        <p:spPr>
          <a:xfrm>
            <a:off x="304050" y="2299350"/>
            <a:ext cx="1773600" cy="54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Nunito"/>
              <a:ea typeface="Nunito"/>
              <a:cs typeface="Nunito"/>
              <a:sym typeface="Nunito"/>
            </a:endParaRPr>
          </a:p>
        </p:txBody>
      </p:sp>
      <p:sp>
        <p:nvSpPr>
          <p:cNvPr id="424" name="Google Shape;424;p32"/>
          <p:cNvSpPr txBox="1"/>
          <p:nvPr/>
        </p:nvSpPr>
        <p:spPr>
          <a:xfrm>
            <a:off x="215900" y="2088350"/>
            <a:ext cx="1549500" cy="133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pl" sz="1300">
                <a:solidFill>
                  <a:schemeClr val="dk2"/>
                </a:solidFill>
                <a:latin typeface="Nunito"/>
                <a:ea typeface="Nunito"/>
                <a:cs typeface="Nunito"/>
                <a:sym typeface="Nunito"/>
              </a:rPr>
              <a:t>Sender cost: ~50$</a:t>
            </a:r>
            <a:endParaRPr sz="1300">
              <a:solidFill>
                <a:schemeClr val="dk2"/>
              </a:solidFill>
              <a:latin typeface="Nunito"/>
              <a:ea typeface="Nunito"/>
              <a:cs typeface="Nunito"/>
              <a:sym typeface="Nunito"/>
            </a:endParaRPr>
          </a:p>
          <a:p>
            <a:pPr indent="0" lvl="0" marL="0" rtl="0" algn="l">
              <a:lnSpc>
                <a:spcPct val="115000"/>
              </a:lnSpc>
              <a:spcBef>
                <a:spcPts val="1600"/>
              </a:spcBef>
              <a:spcAft>
                <a:spcPts val="0"/>
              </a:spcAft>
              <a:buNone/>
            </a:pPr>
            <a:r>
              <a:t/>
            </a:r>
            <a:endParaRPr sz="1300">
              <a:solidFill>
                <a:schemeClr val="dk2"/>
              </a:solidFill>
              <a:latin typeface="Nunito"/>
              <a:ea typeface="Nunito"/>
              <a:cs typeface="Nunito"/>
              <a:sym typeface="Nunito"/>
            </a:endParaRPr>
          </a:p>
          <a:p>
            <a:pPr indent="0" lvl="0" marL="0" rtl="0" algn="l">
              <a:lnSpc>
                <a:spcPct val="115000"/>
              </a:lnSpc>
              <a:spcBef>
                <a:spcPts val="1600"/>
              </a:spcBef>
              <a:spcAft>
                <a:spcPts val="1600"/>
              </a:spcAft>
              <a:buNone/>
            </a:pPr>
            <a:r>
              <a:rPr lang="pl" sz="1300">
                <a:solidFill>
                  <a:schemeClr val="dk2"/>
                </a:solidFill>
                <a:latin typeface="Nunito"/>
                <a:ea typeface="Nunito"/>
                <a:cs typeface="Nunito"/>
                <a:sym typeface="Nunito"/>
              </a:rPr>
              <a:t>Sink cost: ~200$</a:t>
            </a:r>
            <a:endParaRPr>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33"/>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Tests results in the city</a:t>
            </a:r>
            <a:endParaRPr/>
          </a:p>
        </p:txBody>
      </p:sp>
      <p:sp>
        <p:nvSpPr>
          <p:cNvPr id="430" name="Google Shape;430;p33"/>
          <p:cNvSpPr txBox="1"/>
          <p:nvPr>
            <p:ph idx="2" type="body"/>
          </p:nvPr>
        </p:nvSpPr>
        <p:spPr>
          <a:xfrm>
            <a:off x="6322550" y="1460775"/>
            <a:ext cx="2469600" cy="81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l"/>
              <a:t>February 2019, ~1.5km</a:t>
            </a:r>
            <a:endParaRPr/>
          </a:p>
        </p:txBody>
      </p:sp>
      <p:pic>
        <p:nvPicPr>
          <p:cNvPr id="431" name="Google Shape;431;p33"/>
          <p:cNvPicPr preferRelativeResize="0"/>
          <p:nvPr/>
        </p:nvPicPr>
        <p:blipFill>
          <a:blip r:embed="rId3">
            <a:alphaModFix/>
          </a:blip>
          <a:stretch>
            <a:fillRect/>
          </a:stretch>
        </p:blipFill>
        <p:spPr>
          <a:xfrm>
            <a:off x="769000" y="1632188"/>
            <a:ext cx="4861975" cy="18791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3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Transmission parameters</a:t>
            </a:r>
            <a:endParaRPr/>
          </a:p>
        </p:txBody>
      </p:sp>
      <p:sp>
        <p:nvSpPr>
          <p:cNvPr id="437" name="Google Shape;437;p34"/>
          <p:cNvSpPr txBox="1"/>
          <p:nvPr>
            <p:ph idx="2" type="body"/>
          </p:nvPr>
        </p:nvSpPr>
        <p:spPr>
          <a:xfrm>
            <a:off x="5662925" y="1532925"/>
            <a:ext cx="2975400" cy="326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Transmission parameters from the range limit area (red) compared with transmission parameters for the very good range area (blue)</a:t>
            </a:r>
            <a:endParaRPr/>
          </a:p>
          <a:p>
            <a:pPr indent="0" lvl="0" marL="0" rtl="0" algn="l">
              <a:spcBef>
                <a:spcPts val="1600"/>
              </a:spcBef>
              <a:spcAft>
                <a:spcPts val="0"/>
              </a:spcAft>
              <a:buNone/>
            </a:pPr>
            <a:r>
              <a:rPr b="1" lang="pl"/>
              <a:t>SNR (Signal Noise to Radio)</a:t>
            </a:r>
            <a:endParaRPr b="1"/>
          </a:p>
          <a:p>
            <a:pPr indent="0" lvl="0" marL="0" rtl="0" algn="l">
              <a:spcBef>
                <a:spcPts val="1600"/>
              </a:spcBef>
              <a:spcAft>
                <a:spcPts val="0"/>
              </a:spcAft>
              <a:buNone/>
            </a:pPr>
            <a:r>
              <a:t/>
            </a:r>
            <a:endParaRPr/>
          </a:p>
          <a:p>
            <a:pPr indent="0" lvl="0" marL="0" rtl="0" algn="l">
              <a:spcBef>
                <a:spcPts val="1600"/>
              </a:spcBef>
              <a:spcAft>
                <a:spcPts val="0"/>
              </a:spcAft>
              <a:buNone/>
            </a:pPr>
            <a:r>
              <a:rPr b="1" lang="pl"/>
              <a:t>RSSI (Received Signal Strength Indication)</a:t>
            </a:r>
            <a:r>
              <a:rPr lang="pl"/>
              <a:t>, that is the value of the signal measured in decibels (dB) from 0 to  -120. The closer to 0, the stronger the signal is.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438" name="Google Shape;438;p34"/>
          <p:cNvPicPr preferRelativeResize="0"/>
          <p:nvPr/>
        </p:nvPicPr>
        <p:blipFill>
          <a:blip r:embed="rId3">
            <a:alphaModFix/>
          </a:blip>
          <a:stretch>
            <a:fillRect/>
          </a:stretch>
        </p:blipFill>
        <p:spPr>
          <a:xfrm>
            <a:off x="529501" y="1420525"/>
            <a:ext cx="4935150" cy="3521899"/>
          </a:xfrm>
          <a:prstGeom prst="rect">
            <a:avLst/>
          </a:prstGeom>
          <a:noFill/>
          <a:ln>
            <a:noFill/>
          </a:ln>
        </p:spPr>
      </p:pic>
      <p:pic>
        <p:nvPicPr>
          <p:cNvPr id="439" name="Google Shape;439;p34"/>
          <p:cNvPicPr preferRelativeResize="0"/>
          <p:nvPr/>
        </p:nvPicPr>
        <p:blipFill>
          <a:blip r:embed="rId4">
            <a:alphaModFix/>
          </a:blip>
          <a:stretch>
            <a:fillRect/>
          </a:stretch>
        </p:blipFill>
        <p:spPr>
          <a:xfrm>
            <a:off x="6016225" y="2948313"/>
            <a:ext cx="1905000" cy="314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35"/>
          <p:cNvSpPr txBox="1"/>
          <p:nvPr>
            <p:ph idx="2" type="body"/>
          </p:nvPr>
        </p:nvSpPr>
        <p:spPr>
          <a:xfrm>
            <a:off x="6765950" y="1926700"/>
            <a:ext cx="2152800" cy="999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l"/>
              <a:t>September 2019: ~4km</a:t>
            </a:r>
            <a:endParaRPr/>
          </a:p>
        </p:txBody>
      </p:sp>
      <p:pic>
        <p:nvPicPr>
          <p:cNvPr id="445" name="Google Shape;445;p35"/>
          <p:cNvPicPr preferRelativeResize="0"/>
          <p:nvPr/>
        </p:nvPicPr>
        <p:blipFill>
          <a:blip r:embed="rId3">
            <a:alphaModFix/>
          </a:blip>
          <a:stretch>
            <a:fillRect/>
          </a:stretch>
        </p:blipFill>
        <p:spPr>
          <a:xfrm>
            <a:off x="1273750" y="291375"/>
            <a:ext cx="5364054" cy="4726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36"/>
          <p:cNvSpPr txBox="1"/>
          <p:nvPr>
            <p:ph type="title"/>
          </p:nvPr>
        </p:nvSpPr>
        <p:spPr>
          <a:xfrm>
            <a:off x="1303800" y="191350"/>
            <a:ext cx="7030500" cy="140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C</a:t>
            </a:r>
            <a:r>
              <a:rPr lang="pl"/>
              <a:t>omparison of Universal System of Long Range Radio Communication vs. LoRa</a:t>
            </a:r>
            <a:endParaRPr b="0" sz="2100">
              <a:solidFill>
                <a:srgbClr val="222222"/>
              </a:solidFill>
              <a:highlight>
                <a:srgbClr val="F8F9FA"/>
              </a:highlight>
              <a:latin typeface="Arial"/>
              <a:ea typeface="Arial"/>
              <a:cs typeface="Arial"/>
              <a:sym typeface="Arial"/>
            </a:endParaRPr>
          </a:p>
          <a:p>
            <a:pPr indent="0" lvl="0" marL="0" rtl="0" algn="l">
              <a:spcBef>
                <a:spcPts val="0"/>
              </a:spcBef>
              <a:spcAft>
                <a:spcPts val="0"/>
              </a:spcAft>
              <a:buNone/>
            </a:pPr>
            <a:r>
              <a:t/>
            </a:r>
            <a:endParaRPr/>
          </a:p>
        </p:txBody>
      </p:sp>
      <p:pic>
        <p:nvPicPr>
          <p:cNvPr id="451" name="Google Shape;451;p36"/>
          <p:cNvPicPr preferRelativeResize="0"/>
          <p:nvPr/>
        </p:nvPicPr>
        <p:blipFill>
          <a:blip r:embed="rId3">
            <a:alphaModFix/>
          </a:blip>
          <a:stretch>
            <a:fillRect/>
          </a:stretch>
        </p:blipFill>
        <p:spPr>
          <a:xfrm>
            <a:off x="1319325" y="1597875"/>
            <a:ext cx="6999452" cy="32408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37"/>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LoRa tests in urban area</a:t>
            </a:r>
            <a:endParaRPr/>
          </a:p>
        </p:txBody>
      </p:sp>
      <p:sp>
        <p:nvSpPr>
          <p:cNvPr id="457" name="Google Shape;457;p37"/>
          <p:cNvSpPr txBox="1"/>
          <p:nvPr>
            <p:ph idx="2" type="body"/>
          </p:nvPr>
        </p:nvSpPr>
        <p:spPr>
          <a:xfrm>
            <a:off x="5397725" y="1673325"/>
            <a:ext cx="34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LoRa system single-cell coverage in Padova, Italy.</a:t>
            </a:r>
            <a:endParaRPr/>
          </a:p>
          <a:p>
            <a:pPr indent="0" lvl="0" marL="0" rtl="0" algn="l">
              <a:spcBef>
                <a:spcPts val="1600"/>
              </a:spcBef>
              <a:spcAft>
                <a:spcPts val="0"/>
              </a:spcAft>
              <a:buNone/>
            </a:pPr>
            <a:r>
              <a:rPr lang="pl"/>
              <a:t>Connectivity was achieved at approx. 2 km.</a:t>
            </a:r>
            <a:endParaRPr/>
          </a:p>
          <a:p>
            <a:pPr indent="0" lvl="0" marL="0" rtl="0" algn="l">
              <a:spcBef>
                <a:spcPts val="1600"/>
              </a:spcBef>
              <a:spcAft>
                <a:spcPts val="0"/>
              </a:spcAft>
              <a:buNone/>
            </a:pPr>
            <a:r>
              <a:t/>
            </a:r>
            <a:endParaRPr sz="1200"/>
          </a:p>
          <a:p>
            <a:pPr indent="0" lvl="0" marL="0" rtl="0" algn="l">
              <a:spcBef>
                <a:spcPts val="1600"/>
              </a:spcBef>
              <a:spcAft>
                <a:spcPts val="0"/>
              </a:spcAft>
              <a:buNone/>
            </a:pPr>
            <a:r>
              <a:rPr lang="pl" sz="1200"/>
              <a:t>For more details see:</a:t>
            </a:r>
            <a:endParaRPr sz="1200"/>
          </a:p>
          <a:p>
            <a:pPr indent="0" lvl="0" marL="0" rtl="0" algn="l">
              <a:spcBef>
                <a:spcPts val="1600"/>
              </a:spcBef>
              <a:spcAft>
                <a:spcPts val="0"/>
              </a:spcAft>
              <a:buNone/>
            </a:pPr>
            <a:r>
              <a:rPr lang="pl" sz="900"/>
              <a:t>Marco Centenaro, Lorenzo Vangelista, Andrea Zanella, and Michele Zorzi, </a:t>
            </a:r>
            <a:r>
              <a:rPr i="1" lang="pl" sz="900"/>
              <a:t>Long-Range Communications in Unlicensed Bands: The Rising Stars in the IoT and Smart City Scenarios</a:t>
            </a:r>
            <a:r>
              <a:rPr lang="pl" sz="900"/>
              <a:t>,</a:t>
            </a:r>
            <a:r>
              <a:rPr lang="pl" sz="900" u="sng">
                <a:solidFill>
                  <a:schemeClr val="hlink"/>
                </a:solidFill>
                <a:hlinkClick r:id="rId3"/>
              </a:rPr>
              <a:t> IEEE Wireless Communications</a:t>
            </a:r>
            <a:r>
              <a:rPr lang="pl" sz="900"/>
              <a:t> ( Volume: 23 , </a:t>
            </a:r>
            <a:r>
              <a:rPr lang="pl" sz="900" u="sng">
                <a:solidFill>
                  <a:schemeClr val="hlink"/>
                </a:solidFill>
                <a:hlinkClick r:id="rId4"/>
              </a:rPr>
              <a:t>Issue: 5</a:t>
            </a:r>
            <a:r>
              <a:rPr lang="pl" sz="900"/>
              <a:t> , October 2016 )</a:t>
            </a:r>
            <a:endParaRPr sz="9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458" name="Google Shape;458;p37"/>
          <p:cNvPicPr preferRelativeResize="0"/>
          <p:nvPr/>
        </p:nvPicPr>
        <p:blipFill>
          <a:blip r:embed="rId5">
            <a:alphaModFix/>
          </a:blip>
          <a:stretch>
            <a:fillRect/>
          </a:stretch>
        </p:blipFill>
        <p:spPr>
          <a:xfrm>
            <a:off x="343050" y="1523372"/>
            <a:ext cx="4886826" cy="31673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Google Shape;463;p38"/>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A</a:t>
            </a:r>
            <a:r>
              <a:rPr lang="pl"/>
              <a:t>voiding obstacles</a:t>
            </a:r>
            <a:endParaRPr b="0" sz="2100">
              <a:solidFill>
                <a:srgbClr val="222222"/>
              </a:solidFill>
              <a:highlight>
                <a:srgbClr val="F8F9FA"/>
              </a:highlight>
              <a:latin typeface="Arial"/>
              <a:ea typeface="Arial"/>
              <a:cs typeface="Arial"/>
              <a:sym typeface="Arial"/>
            </a:endParaRPr>
          </a:p>
          <a:p>
            <a:pPr indent="0" lvl="0" marL="0" rtl="0" algn="l">
              <a:spcBef>
                <a:spcPts val="0"/>
              </a:spcBef>
              <a:spcAft>
                <a:spcPts val="0"/>
              </a:spcAft>
              <a:buNone/>
            </a:pPr>
            <a:r>
              <a:t/>
            </a:r>
            <a:endParaRPr/>
          </a:p>
        </p:txBody>
      </p:sp>
      <p:sp>
        <p:nvSpPr>
          <p:cNvPr id="464" name="Google Shape;464;p38"/>
          <p:cNvSpPr txBox="1"/>
          <p:nvPr>
            <p:ph idx="1" type="body"/>
          </p:nvPr>
        </p:nvSpPr>
        <p:spPr>
          <a:xfrm>
            <a:off x="1303800" y="1990050"/>
            <a:ext cx="34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Basic problem in long range wireless communication is how to avoid obstacles. Nowadays it is done by the following ways :</a:t>
            </a:r>
            <a:endParaRPr/>
          </a:p>
          <a:p>
            <a:pPr indent="-311150" lvl="0" marL="457200" rtl="0" algn="l">
              <a:spcBef>
                <a:spcPts val="1600"/>
              </a:spcBef>
              <a:spcAft>
                <a:spcPts val="1600"/>
              </a:spcAft>
              <a:buSzPts val="1300"/>
              <a:buChar char="●"/>
            </a:pPr>
            <a:r>
              <a:rPr lang="pl"/>
              <a:t>using mesh topology, that bypasses by the obstacle</a:t>
            </a:r>
            <a:endParaRPr/>
          </a:p>
        </p:txBody>
      </p:sp>
      <p:pic>
        <p:nvPicPr>
          <p:cNvPr id="465" name="Google Shape;465;p38"/>
          <p:cNvPicPr preferRelativeResize="0"/>
          <p:nvPr/>
        </p:nvPicPr>
        <p:blipFill>
          <a:blip r:embed="rId3">
            <a:alphaModFix/>
          </a:blip>
          <a:stretch>
            <a:fillRect/>
          </a:stretch>
        </p:blipFill>
        <p:spPr>
          <a:xfrm>
            <a:off x="4798025" y="1724925"/>
            <a:ext cx="4104900" cy="22129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39"/>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Avoiding obstacles</a:t>
            </a:r>
            <a:endParaRPr/>
          </a:p>
        </p:txBody>
      </p:sp>
      <p:sp>
        <p:nvSpPr>
          <p:cNvPr id="471" name="Google Shape;471;p39"/>
          <p:cNvSpPr txBox="1"/>
          <p:nvPr>
            <p:ph idx="1" type="body"/>
          </p:nvPr>
        </p:nvSpPr>
        <p:spPr>
          <a:xfrm>
            <a:off x="1303800" y="1990050"/>
            <a:ext cx="3430500" cy="2541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1600"/>
              </a:spcAft>
              <a:buSzPts val="1300"/>
              <a:buChar char="●"/>
            </a:pPr>
            <a:r>
              <a:rPr lang="pl"/>
              <a:t>using for receiver station high placed antenna on some hill or pole, which is above the obstacles</a:t>
            </a:r>
            <a:endParaRPr/>
          </a:p>
        </p:txBody>
      </p:sp>
      <p:pic>
        <p:nvPicPr>
          <p:cNvPr id="472" name="Google Shape;472;p39"/>
          <p:cNvPicPr preferRelativeResize="0"/>
          <p:nvPr/>
        </p:nvPicPr>
        <p:blipFill>
          <a:blip r:embed="rId3">
            <a:alphaModFix/>
          </a:blip>
          <a:stretch>
            <a:fillRect/>
          </a:stretch>
        </p:blipFill>
        <p:spPr>
          <a:xfrm>
            <a:off x="4838050" y="1762000"/>
            <a:ext cx="3875024" cy="261850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40"/>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Skywave reflection</a:t>
            </a:r>
            <a:endParaRPr/>
          </a:p>
        </p:txBody>
      </p:sp>
      <p:sp>
        <p:nvSpPr>
          <p:cNvPr id="478" name="Google Shape;478;p40"/>
          <p:cNvSpPr txBox="1"/>
          <p:nvPr>
            <p:ph idx="1" type="body"/>
          </p:nvPr>
        </p:nvSpPr>
        <p:spPr>
          <a:xfrm>
            <a:off x="1303800" y="1730000"/>
            <a:ext cx="3430500" cy="310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In this application, nether mesh topology nor antennas placed high on poles can be used. </a:t>
            </a:r>
            <a:endParaRPr/>
          </a:p>
          <a:p>
            <a:pPr indent="0" lvl="0" marL="0" rtl="0" algn="l">
              <a:spcBef>
                <a:spcPts val="1600"/>
              </a:spcBef>
              <a:spcAft>
                <a:spcPts val="0"/>
              </a:spcAft>
              <a:buNone/>
            </a:pPr>
            <a:r>
              <a:rPr b="1" lang="pl" sz="2800">
                <a:latin typeface="Maven Pro"/>
                <a:ea typeface="Maven Pro"/>
                <a:cs typeface="Maven Pro"/>
                <a:sym typeface="Maven Pro"/>
              </a:rPr>
              <a:t>💡</a:t>
            </a:r>
            <a:r>
              <a:rPr lang="pl"/>
              <a:t>R</a:t>
            </a:r>
            <a:r>
              <a:rPr lang="pl"/>
              <a:t>eflection signal from the air. </a:t>
            </a:r>
            <a:endParaRPr/>
          </a:p>
          <a:p>
            <a:pPr indent="0" lvl="0" marL="0" rtl="0" algn="l">
              <a:spcBef>
                <a:spcPts val="1600"/>
              </a:spcBef>
              <a:spcAft>
                <a:spcPts val="1600"/>
              </a:spcAft>
              <a:buNone/>
            </a:pPr>
            <a:r>
              <a:rPr lang="pl"/>
              <a:t>If this works, </a:t>
            </a:r>
            <a:r>
              <a:rPr lang="pl"/>
              <a:t>communication is possible above obstacles </a:t>
            </a:r>
            <a:r>
              <a:rPr lang="pl"/>
              <a:t>if only transmitter and sink can see the sky. At this stage of the project, reflection from the clouds was seen with good signal quality. Now the challenge is communication on the cloudless sky.</a:t>
            </a:r>
            <a:endParaRPr/>
          </a:p>
        </p:txBody>
      </p:sp>
      <p:pic>
        <p:nvPicPr>
          <p:cNvPr id="479" name="Google Shape;479;p40"/>
          <p:cNvPicPr preferRelativeResize="0"/>
          <p:nvPr/>
        </p:nvPicPr>
        <p:blipFill>
          <a:blip r:embed="rId3">
            <a:alphaModFix/>
          </a:blip>
          <a:stretch>
            <a:fillRect/>
          </a:stretch>
        </p:blipFill>
        <p:spPr>
          <a:xfrm>
            <a:off x="4975000" y="1597875"/>
            <a:ext cx="4104901" cy="310758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41"/>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Problematic place</a:t>
            </a:r>
            <a:endParaRPr/>
          </a:p>
        </p:txBody>
      </p:sp>
      <p:pic>
        <p:nvPicPr>
          <p:cNvPr id="485" name="Google Shape;485;p41"/>
          <p:cNvPicPr preferRelativeResize="0"/>
          <p:nvPr/>
        </p:nvPicPr>
        <p:blipFill>
          <a:blip r:embed="rId3">
            <a:alphaModFix/>
          </a:blip>
          <a:stretch>
            <a:fillRect/>
          </a:stretch>
        </p:blipFill>
        <p:spPr>
          <a:xfrm>
            <a:off x="671825" y="1509575"/>
            <a:ext cx="8003936" cy="3240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15"/>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Introduction</a:t>
            </a:r>
            <a:endParaRPr/>
          </a:p>
        </p:txBody>
      </p:sp>
      <p:sp>
        <p:nvSpPr>
          <p:cNvPr id="290" name="Google Shape;290;p15"/>
          <p:cNvSpPr txBox="1"/>
          <p:nvPr>
            <p:ph idx="1" type="body"/>
          </p:nvPr>
        </p:nvSpPr>
        <p:spPr>
          <a:xfrm>
            <a:off x="391650" y="1816375"/>
            <a:ext cx="3430500" cy="2541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311150" lvl="0" marL="457200" rtl="0" algn="l">
              <a:spcBef>
                <a:spcPts val="1600"/>
              </a:spcBef>
              <a:spcAft>
                <a:spcPts val="0"/>
              </a:spcAft>
              <a:buSzPts val="1300"/>
              <a:buChar char="●"/>
            </a:pPr>
            <a:r>
              <a:rPr lang="pl"/>
              <a:t>Graduated Cracow University of Technology, Computer Science, master program in 2012</a:t>
            </a:r>
            <a:endParaRPr/>
          </a:p>
          <a:p>
            <a:pPr indent="0" lvl="0" marL="457200" rtl="0" algn="l">
              <a:spcBef>
                <a:spcPts val="1600"/>
              </a:spcBef>
              <a:spcAft>
                <a:spcPts val="0"/>
              </a:spcAft>
              <a:buNone/>
            </a:pPr>
            <a:r>
              <a:t/>
            </a:r>
            <a:endParaRPr/>
          </a:p>
          <a:p>
            <a:pPr indent="-311150" lvl="0" marL="457200" rtl="0" algn="l">
              <a:spcBef>
                <a:spcPts val="1600"/>
              </a:spcBef>
              <a:spcAft>
                <a:spcPts val="0"/>
              </a:spcAft>
              <a:buSzPts val="1300"/>
              <a:buChar char="●"/>
            </a:pPr>
            <a:r>
              <a:rPr lang="pl"/>
              <a:t>PhD student, Faculty of Computer Science and Telecommunications</a:t>
            </a:r>
            <a:endParaRPr sz="1100">
              <a:solidFill>
                <a:srgbClr val="FF0000"/>
              </a:solidFill>
              <a:highlight>
                <a:srgbClr val="FFFFFF"/>
              </a:highlight>
              <a:latin typeface="Arial"/>
              <a:ea typeface="Arial"/>
              <a:cs typeface="Arial"/>
              <a:sym typeface="Arial"/>
            </a:endParaRPr>
          </a:p>
          <a:p>
            <a:pPr indent="0" lvl="0" marL="914400" rtl="0" algn="l">
              <a:spcBef>
                <a:spcPts val="1600"/>
              </a:spcBef>
              <a:spcAft>
                <a:spcPts val="1600"/>
              </a:spcAft>
              <a:buNone/>
            </a:pPr>
            <a:r>
              <a:t/>
            </a:r>
            <a:endParaRPr/>
          </a:p>
        </p:txBody>
      </p:sp>
      <p:pic>
        <p:nvPicPr>
          <p:cNvPr id="291" name="Google Shape;291;p15"/>
          <p:cNvPicPr preferRelativeResize="0"/>
          <p:nvPr/>
        </p:nvPicPr>
        <p:blipFill>
          <a:blip r:embed="rId3">
            <a:alphaModFix/>
          </a:blip>
          <a:stretch>
            <a:fillRect/>
          </a:stretch>
        </p:blipFill>
        <p:spPr>
          <a:xfrm>
            <a:off x="4130025" y="205849"/>
            <a:ext cx="4513400" cy="2077975"/>
          </a:xfrm>
          <a:prstGeom prst="rect">
            <a:avLst/>
          </a:prstGeom>
          <a:noFill/>
          <a:ln>
            <a:noFill/>
          </a:ln>
        </p:spPr>
      </p:pic>
      <p:pic>
        <p:nvPicPr>
          <p:cNvPr id="292" name="Google Shape;292;p15"/>
          <p:cNvPicPr preferRelativeResize="0"/>
          <p:nvPr/>
        </p:nvPicPr>
        <p:blipFill>
          <a:blip r:embed="rId4">
            <a:alphaModFix/>
          </a:blip>
          <a:stretch>
            <a:fillRect/>
          </a:stretch>
        </p:blipFill>
        <p:spPr>
          <a:xfrm>
            <a:off x="4861375" y="2445050"/>
            <a:ext cx="3845760" cy="25548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pic>
        <p:nvPicPr>
          <p:cNvPr id="490" name="Google Shape;490;p42" title="IMG_0960.MOV">
            <a:hlinkClick r:id="rId3"/>
          </p:cNvPr>
          <p:cNvPicPr preferRelativeResize="0"/>
          <p:nvPr/>
        </p:nvPicPr>
        <p:blipFill>
          <a:blip r:embed="rId4">
            <a:alphaModFix/>
          </a:blip>
          <a:stretch>
            <a:fillRect/>
          </a:stretch>
        </p:blipFill>
        <p:spPr>
          <a:xfrm>
            <a:off x="1292200" y="506750"/>
            <a:ext cx="6756701" cy="38006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pic>
        <p:nvPicPr>
          <p:cNvPr id="495" name="Google Shape;495;p43" title="IMG_0961.MOV">
            <a:hlinkClick r:id="rId3"/>
          </p:cNvPr>
          <p:cNvPicPr preferRelativeResize="0"/>
          <p:nvPr/>
        </p:nvPicPr>
        <p:blipFill>
          <a:blip r:embed="rId4">
            <a:alphaModFix/>
          </a:blip>
          <a:stretch>
            <a:fillRect/>
          </a:stretch>
        </p:blipFill>
        <p:spPr>
          <a:xfrm>
            <a:off x="1824625" y="579725"/>
            <a:ext cx="5738600" cy="4303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4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Why is the system </a:t>
            </a:r>
            <a:r>
              <a:rPr lang="pl"/>
              <a:t>interesting</a:t>
            </a:r>
            <a:r>
              <a:rPr lang="pl"/>
              <a:t>?</a:t>
            </a:r>
            <a:endParaRPr/>
          </a:p>
        </p:txBody>
      </p:sp>
      <p:sp>
        <p:nvSpPr>
          <p:cNvPr id="501" name="Google Shape;501;p44"/>
          <p:cNvSpPr txBox="1"/>
          <p:nvPr/>
        </p:nvSpPr>
        <p:spPr>
          <a:xfrm>
            <a:off x="266175" y="4551050"/>
            <a:ext cx="7753200" cy="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a:latin typeface="Nunito"/>
                <a:ea typeface="Nunito"/>
                <a:cs typeface="Nunito"/>
                <a:sym typeface="Nunito"/>
              </a:rPr>
              <a:t>Source: </a:t>
            </a:r>
            <a:r>
              <a:rPr lang="pl" sz="1100" u="sng">
                <a:solidFill>
                  <a:schemeClr val="hlink"/>
                </a:solidFill>
                <a:hlinkClick r:id="rId3"/>
              </a:rPr>
              <a:t>ht</a:t>
            </a:r>
            <a:r>
              <a:rPr lang="pl" sz="1100" u="sng">
                <a:solidFill>
                  <a:schemeClr val="hlink"/>
                </a:solidFill>
                <a:hlinkClick r:id="rId4"/>
              </a:rPr>
              <a:t>tps://automatykab2b.pl/raporty/49178-sieci-bezprzewodowe-przemyslowe-raport-rynek</a:t>
            </a:r>
            <a:endParaRPr>
              <a:latin typeface="Nunito"/>
              <a:ea typeface="Nunito"/>
              <a:cs typeface="Nunito"/>
              <a:sym typeface="Nunito"/>
            </a:endParaRPr>
          </a:p>
        </p:txBody>
      </p:sp>
      <p:pic>
        <p:nvPicPr>
          <p:cNvPr id="502" name="Google Shape;502;p44"/>
          <p:cNvPicPr preferRelativeResize="0"/>
          <p:nvPr/>
        </p:nvPicPr>
        <p:blipFill>
          <a:blip r:embed="rId5">
            <a:alphaModFix/>
          </a:blip>
          <a:stretch>
            <a:fillRect/>
          </a:stretch>
        </p:blipFill>
        <p:spPr>
          <a:xfrm>
            <a:off x="733463" y="1498063"/>
            <a:ext cx="4105275" cy="3152775"/>
          </a:xfrm>
          <a:prstGeom prst="rect">
            <a:avLst/>
          </a:prstGeom>
          <a:noFill/>
          <a:ln>
            <a:noFill/>
          </a:ln>
        </p:spPr>
      </p:pic>
      <p:sp>
        <p:nvSpPr>
          <p:cNvPr id="503" name="Google Shape;503;p44"/>
          <p:cNvSpPr txBox="1"/>
          <p:nvPr/>
        </p:nvSpPr>
        <p:spPr>
          <a:xfrm>
            <a:off x="4940825" y="1498077"/>
            <a:ext cx="3167100" cy="30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a:p>
            <a:pPr indent="0" lvl="0" marL="0" rtl="0" algn="l">
              <a:spcBef>
                <a:spcPts val="0"/>
              </a:spcBef>
              <a:spcAft>
                <a:spcPts val="0"/>
              </a:spcAft>
              <a:buNone/>
            </a:pPr>
            <a:r>
              <a:rPr lang="pl" sz="1100"/>
              <a:t>M</a:t>
            </a:r>
            <a:r>
              <a:rPr lang="pl" sz="1100"/>
              <a:t>onitoring and diagnostics</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pl" sz="1100"/>
              <a:t>Telemetry</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pl" sz="1100"/>
              <a:t>Alarm and security system</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pl" sz="1100"/>
              <a:t>Remote control of systems operation</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pl" sz="1100"/>
              <a:t>Energetics</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pl" sz="1100"/>
              <a:t>Sewage</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pl" sz="1100"/>
              <a:t>Transportation</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pl" sz="1100"/>
              <a:t>Custom and trade</a:t>
            </a:r>
            <a:endParaRPr sz="1100">
              <a:solidFill>
                <a:srgbClr val="222222"/>
              </a:solidFill>
              <a:highlight>
                <a:srgbClr val="F8F9FA"/>
              </a:highlight>
            </a:endParaRPr>
          </a:p>
          <a:p>
            <a:pPr indent="0" lvl="0" marL="0" rtl="0" algn="l">
              <a:spcBef>
                <a:spcPts val="0"/>
              </a:spcBef>
              <a:spcAft>
                <a:spcPts val="0"/>
              </a:spcAft>
              <a:buNone/>
            </a:pPr>
            <a:r>
              <a:t/>
            </a:r>
            <a:endParaRPr sz="2100">
              <a:solidFill>
                <a:srgbClr val="222222"/>
              </a:solidFill>
              <a:highlight>
                <a:srgbClr val="F8F9FA"/>
              </a:highlight>
            </a:endParaRPr>
          </a:p>
          <a:p>
            <a:pPr indent="0" lvl="0" marL="0" rtl="0" algn="l">
              <a:spcBef>
                <a:spcPts val="0"/>
              </a:spcBef>
              <a:spcAft>
                <a:spcPts val="0"/>
              </a:spcAft>
              <a:buNone/>
            </a:pPr>
            <a:r>
              <a:t/>
            </a:r>
            <a:endParaRPr sz="2100">
              <a:solidFill>
                <a:srgbClr val="222222"/>
              </a:solidFill>
              <a:highlight>
                <a:srgbClr val="F8F9FA"/>
              </a:highligh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100">
              <a:solidFill>
                <a:srgbClr val="222222"/>
              </a:solidFill>
              <a:highlight>
                <a:srgbClr val="F8F9FA"/>
              </a:highlight>
            </a:endParaRPr>
          </a:p>
          <a:p>
            <a:pPr indent="0" lvl="0" marL="0" rtl="0" algn="l">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45"/>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Future work</a:t>
            </a:r>
            <a:endParaRPr/>
          </a:p>
        </p:txBody>
      </p:sp>
      <p:sp>
        <p:nvSpPr>
          <p:cNvPr id="509" name="Google Shape;509;p45"/>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pl"/>
              <a:t>Publishing a paper</a:t>
            </a:r>
            <a:endParaRPr/>
          </a:p>
          <a:p>
            <a:pPr indent="-311150" lvl="0" marL="457200" rtl="0" algn="l">
              <a:spcBef>
                <a:spcPts val="0"/>
              </a:spcBef>
              <a:spcAft>
                <a:spcPts val="0"/>
              </a:spcAft>
              <a:buSzPts val="1300"/>
              <a:buChar char="●"/>
            </a:pPr>
            <a:r>
              <a:rPr lang="pl"/>
              <a:t>Improvement of the range</a:t>
            </a:r>
            <a:endParaRPr/>
          </a:p>
          <a:p>
            <a:pPr indent="0" lvl="0" marL="457200" rtl="0" algn="l">
              <a:spcBef>
                <a:spcPts val="1600"/>
              </a:spcBef>
              <a:spcAft>
                <a:spcPts val="0"/>
              </a:spcAft>
              <a:buNone/>
            </a:pPr>
            <a:r>
              <a:t/>
            </a:r>
            <a:endParaRPr/>
          </a:p>
          <a:p>
            <a:pPr indent="-311150" lvl="0" marL="457200" rtl="0" algn="l">
              <a:spcBef>
                <a:spcPts val="1600"/>
              </a:spcBef>
              <a:spcAft>
                <a:spcPts val="0"/>
              </a:spcAft>
              <a:buSzPts val="1300"/>
              <a:buChar char="●"/>
            </a:pPr>
            <a:r>
              <a:rPr lang="pl"/>
              <a:t>Improvement</a:t>
            </a:r>
            <a:r>
              <a:rPr lang="pl"/>
              <a:t> of the protocol and tests over it - including simulations</a:t>
            </a:r>
            <a:endParaRPr/>
          </a:p>
          <a:p>
            <a:pPr indent="-311150" lvl="0" marL="457200" rtl="0" algn="l">
              <a:spcBef>
                <a:spcPts val="0"/>
              </a:spcBef>
              <a:spcAft>
                <a:spcPts val="1600"/>
              </a:spcAft>
              <a:buSzPts val="1300"/>
              <a:buChar char="●"/>
            </a:pPr>
            <a:r>
              <a:rPr lang="pl"/>
              <a:t>Optimization of power consumption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CCCC"/>
        </a:solidFill>
      </p:bgPr>
    </p:bg>
    <p:spTree>
      <p:nvGrpSpPr>
        <p:cNvPr id="513" name="Shape 513"/>
        <p:cNvGrpSpPr/>
        <p:nvPr/>
      </p:nvGrpSpPr>
      <p:grpSpPr>
        <a:xfrm>
          <a:off x="0" y="0"/>
          <a:ext cx="0" cy="0"/>
          <a:chOff x="0" y="0"/>
          <a:chExt cx="0" cy="0"/>
        </a:xfrm>
      </p:grpSpPr>
      <p:sp>
        <p:nvSpPr>
          <p:cNvPr id="514" name="Google Shape;514;p46"/>
          <p:cNvSpPr txBox="1"/>
          <p:nvPr>
            <p:ph idx="1" type="body"/>
          </p:nvPr>
        </p:nvSpPr>
        <p:spPr>
          <a:xfrm>
            <a:off x="1278400" y="1202650"/>
            <a:ext cx="7030500" cy="254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pl" sz="4800">
                <a:solidFill>
                  <a:srgbClr val="FFFFFF"/>
                </a:solidFill>
                <a:latin typeface="Arial"/>
                <a:ea typeface="Arial"/>
                <a:cs typeface="Arial"/>
                <a:sym typeface="Arial"/>
              </a:rPr>
              <a:t>Thank you </a:t>
            </a:r>
            <a:endParaRPr b="1" sz="4800">
              <a:solidFill>
                <a:srgbClr val="FFFFFF"/>
              </a:solidFill>
              <a:latin typeface="Arial"/>
              <a:ea typeface="Arial"/>
              <a:cs typeface="Arial"/>
              <a:sym typeface="Arial"/>
            </a:endParaRPr>
          </a:p>
          <a:p>
            <a:pPr indent="0" lvl="0" marL="0" rtl="0" algn="ctr">
              <a:spcBef>
                <a:spcPts val="1600"/>
              </a:spcBef>
              <a:spcAft>
                <a:spcPts val="1600"/>
              </a:spcAft>
              <a:buNone/>
            </a:pPr>
            <a:r>
              <a:rPr b="1" lang="pl" sz="4800">
                <a:solidFill>
                  <a:srgbClr val="FFFFFF"/>
                </a:solidFill>
                <a:latin typeface="Arial"/>
                <a:ea typeface="Arial"/>
                <a:cs typeface="Arial"/>
                <a:sym typeface="Arial"/>
              </a:rPr>
              <a:t>for your attention</a:t>
            </a:r>
            <a:endParaRPr b="1" sz="4800">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1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Back to the beginning</a:t>
            </a:r>
            <a:endParaRPr/>
          </a:p>
        </p:txBody>
      </p:sp>
      <p:sp>
        <p:nvSpPr>
          <p:cNvPr id="298" name="Google Shape;298;p16"/>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pl"/>
              <a:t>CREDO Collaboration (march 2017 - June 2019) </a:t>
            </a:r>
            <a:endParaRPr/>
          </a:p>
          <a:p>
            <a:pPr indent="0" lvl="0" marL="457200" rtl="0" algn="l">
              <a:spcBef>
                <a:spcPts val="1600"/>
              </a:spcBef>
              <a:spcAft>
                <a:spcPts val="0"/>
              </a:spcAft>
              <a:buNone/>
            </a:pPr>
            <a:r>
              <a:rPr lang="pl" sz="1200" u="sng">
                <a:solidFill>
                  <a:schemeClr val="hlink"/>
                </a:solidFill>
                <a:latin typeface="Arial"/>
                <a:ea typeface="Arial"/>
                <a:cs typeface="Arial"/>
                <a:sym typeface="Arial"/>
                <a:hlinkClick r:id="rId3"/>
              </a:rPr>
              <a:t>https://credo.science/</a:t>
            </a:r>
            <a:endParaRPr sz="1200"/>
          </a:p>
          <a:p>
            <a:pPr indent="0" lvl="0" marL="457200" rtl="0" algn="l">
              <a:spcBef>
                <a:spcPts val="1600"/>
              </a:spcBef>
              <a:spcAft>
                <a:spcPts val="1600"/>
              </a:spcAft>
              <a:buNone/>
            </a:pPr>
            <a:r>
              <a:t/>
            </a:r>
            <a:endParaRPr/>
          </a:p>
        </p:txBody>
      </p:sp>
      <p:pic>
        <p:nvPicPr>
          <p:cNvPr id="299" name="Google Shape;299;p16"/>
          <p:cNvPicPr preferRelativeResize="0"/>
          <p:nvPr/>
        </p:nvPicPr>
        <p:blipFill>
          <a:blip r:embed="rId4">
            <a:alphaModFix/>
          </a:blip>
          <a:stretch>
            <a:fillRect/>
          </a:stretch>
        </p:blipFill>
        <p:spPr>
          <a:xfrm>
            <a:off x="3993100" y="2571750"/>
            <a:ext cx="4087201" cy="1870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17"/>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CREDO project </a:t>
            </a:r>
            <a:endParaRPr/>
          </a:p>
        </p:txBody>
      </p:sp>
      <p:sp>
        <p:nvSpPr>
          <p:cNvPr id="305" name="Google Shape;305;p17"/>
          <p:cNvSpPr txBox="1"/>
          <p:nvPr>
            <p:ph idx="1" type="body"/>
          </p:nvPr>
        </p:nvSpPr>
        <p:spPr>
          <a:xfrm>
            <a:off x="1012425" y="1597875"/>
            <a:ext cx="7840200" cy="25416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pl"/>
              <a:t>T</a:t>
            </a:r>
            <a:r>
              <a:rPr lang="pl"/>
              <a:t>he study of Cosmic-Ray Ensembles (CRE) in large areas and the correlation between specific events:</a:t>
            </a:r>
            <a:endParaRPr/>
          </a:p>
          <a:p>
            <a:pPr indent="-311150" lvl="0" marL="457200" rtl="0" algn="l">
              <a:spcBef>
                <a:spcPts val="1600"/>
              </a:spcBef>
              <a:spcAft>
                <a:spcPts val="0"/>
              </a:spcAft>
              <a:buSzPts val="1300"/>
              <a:buChar char="●"/>
            </a:pPr>
            <a:r>
              <a:rPr lang="pl"/>
              <a:t>R</a:t>
            </a:r>
            <a:r>
              <a:rPr lang="pl"/>
              <a:t>equires a large and widely dispersed research infrastructure</a:t>
            </a:r>
            <a:endParaRPr/>
          </a:p>
          <a:p>
            <a:pPr indent="-311150" lvl="0" marL="457200" rtl="0" algn="l">
              <a:spcBef>
                <a:spcPts val="0"/>
              </a:spcBef>
              <a:spcAft>
                <a:spcPts val="0"/>
              </a:spcAft>
              <a:buSzPts val="1300"/>
              <a:buChar char="●"/>
            </a:pPr>
            <a:r>
              <a:rPr lang="pl"/>
              <a:t>Not only specialized detectors</a:t>
            </a:r>
            <a:endParaRPr/>
          </a:p>
          <a:p>
            <a:pPr indent="-311150" lvl="0" marL="457200" rtl="0" algn="l">
              <a:spcBef>
                <a:spcPts val="0"/>
              </a:spcBef>
              <a:spcAft>
                <a:spcPts val="0"/>
              </a:spcAft>
              <a:buSzPts val="1300"/>
              <a:buChar char="●"/>
            </a:pPr>
            <a:r>
              <a:rPr lang="pl"/>
              <a:t>Citizen science - detectors that could be used by people who are not necessarily scientists (cheap, easy to use and available)</a:t>
            </a:r>
            <a:endParaRPr/>
          </a:p>
          <a:p>
            <a:pPr indent="0" lvl="0" marL="457200" rtl="0" algn="l">
              <a:spcBef>
                <a:spcPts val="1600"/>
              </a:spcBef>
              <a:spcAft>
                <a:spcPts val="0"/>
              </a:spcAft>
              <a:buNone/>
            </a:pPr>
            <a:r>
              <a:rPr lang="pl"/>
              <a:t>Smartphones        &amp;             Mobile Cheap Scintillator Based Detector (similar to Cosmic Watch)</a:t>
            </a:r>
            <a:endParaRPr/>
          </a:p>
          <a:p>
            <a:pPr indent="0" lvl="0" marL="0" rtl="0" algn="l">
              <a:spcBef>
                <a:spcPts val="1600"/>
              </a:spcBef>
              <a:spcAft>
                <a:spcPts val="0"/>
              </a:spcAft>
              <a:buNone/>
            </a:pPr>
            <a:r>
              <a:t/>
            </a:r>
            <a:endParaRPr/>
          </a:p>
          <a:p>
            <a:pPr indent="0" lvl="0" marL="457200" rtl="0" algn="l">
              <a:spcBef>
                <a:spcPts val="1600"/>
              </a:spcBef>
              <a:spcAft>
                <a:spcPts val="1600"/>
              </a:spcAft>
              <a:buNone/>
            </a:pPr>
            <a:r>
              <a:t/>
            </a:r>
            <a:endParaRPr/>
          </a:p>
        </p:txBody>
      </p:sp>
      <p:sp>
        <p:nvSpPr>
          <p:cNvPr id="306" name="Google Shape;306;p17"/>
          <p:cNvSpPr/>
          <p:nvPr/>
        </p:nvSpPr>
        <p:spPr>
          <a:xfrm>
            <a:off x="3192325" y="3237200"/>
            <a:ext cx="177600" cy="246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7" name="Google Shape;307;p17"/>
          <p:cNvPicPr preferRelativeResize="0"/>
          <p:nvPr/>
        </p:nvPicPr>
        <p:blipFill>
          <a:blip r:embed="rId3">
            <a:alphaModFix/>
          </a:blip>
          <a:stretch>
            <a:fillRect/>
          </a:stretch>
        </p:blipFill>
        <p:spPr>
          <a:xfrm>
            <a:off x="1063098" y="3409438"/>
            <a:ext cx="421225" cy="522016"/>
          </a:xfrm>
          <a:prstGeom prst="rect">
            <a:avLst/>
          </a:prstGeom>
          <a:noFill/>
          <a:ln>
            <a:noFill/>
          </a:ln>
        </p:spPr>
      </p:pic>
      <p:pic>
        <p:nvPicPr>
          <p:cNvPr id="308" name="Google Shape;308;p17"/>
          <p:cNvPicPr preferRelativeResize="0"/>
          <p:nvPr/>
        </p:nvPicPr>
        <p:blipFill>
          <a:blip r:embed="rId4">
            <a:alphaModFix/>
          </a:blip>
          <a:stretch>
            <a:fillRect/>
          </a:stretch>
        </p:blipFill>
        <p:spPr>
          <a:xfrm>
            <a:off x="6570724" y="3830073"/>
            <a:ext cx="2003175" cy="912200"/>
          </a:xfrm>
          <a:prstGeom prst="rect">
            <a:avLst/>
          </a:prstGeom>
          <a:noFill/>
          <a:ln>
            <a:noFill/>
          </a:ln>
        </p:spPr>
      </p:pic>
      <p:pic>
        <p:nvPicPr>
          <p:cNvPr id="309" name="Google Shape;309;p17"/>
          <p:cNvPicPr preferRelativeResize="0"/>
          <p:nvPr/>
        </p:nvPicPr>
        <p:blipFill>
          <a:blip r:embed="rId5">
            <a:alphaModFix/>
          </a:blip>
          <a:stretch>
            <a:fillRect/>
          </a:stretch>
        </p:blipFill>
        <p:spPr>
          <a:xfrm>
            <a:off x="5966975" y="184602"/>
            <a:ext cx="2606923" cy="1095851"/>
          </a:xfrm>
          <a:prstGeom prst="rect">
            <a:avLst/>
          </a:prstGeom>
          <a:noFill/>
          <a:ln>
            <a:noFill/>
          </a:ln>
        </p:spPr>
      </p:pic>
      <p:pic>
        <p:nvPicPr>
          <p:cNvPr id="310" name="Google Shape;310;p17"/>
          <p:cNvPicPr preferRelativeResize="0"/>
          <p:nvPr/>
        </p:nvPicPr>
        <p:blipFill>
          <a:blip r:embed="rId6">
            <a:alphaModFix/>
          </a:blip>
          <a:stretch>
            <a:fillRect/>
          </a:stretch>
        </p:blipFill>
        <p:spPr>
          <a:xfrm>
            <a:off x="146525" y="3991175"/>
            <a:ext cx="1998630" cy="999300"/>
          </a:xfrm>
          <a:prstGeom prst="rect">
            <a:avLst/>
          </a:prstGeom>
          <a:noFill/>
          <a:ln>
            <a:noFill/>
          </a:ln>
        </p:spPr>
      </p:pic>
      <p:sp>
        <p:nvSpPr>
          <p:cNvPr id="311" name="Google Shape;311;p17"/>
          <p:cNvSpPr txBox="1"/>
          <p:nvPr/>
        </p:nvSpPr>
        <p:spPr>
          <a:xfrm>
            <a:off x="6055650" y="4742275"/>
            <a:ext cx="2977200" cy="2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100">
                <a:latin typeface="Nunito"/>
                <a:ea typeface="Nunito"/>
                <a:cs typeface="Nunito"/>
                <a:sym typeface="Nunito"/>
              </a:rPr>
              <a:t>Source</a:t>
            </a:r>
            <a:r>
              <a:rPr lang="pl">
                <a:latin typeface="Nunito"/>
                <a:ea typeface="Nunito"/>
                <a:cs typeface="Nunito"/>
                <a:sym typeface="Nunito"/>
              </a:rPr>
              <a:t>: </a:t>
            </a:r>
            <a:r>
              <a:rPr lang="pl" sz="1100" u="sng">
                <a:solidFill>
                  <a:schemeClr val="hlink"/>
                </a:solidFill>
                <a:hlinkClick r:id="rId7"/>
              </a:rPr>
              <a:t>http://www.cosmicwatch.lns.mit.edu/</a:t>
            </a:r>
            <a:endParaRPr>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pic>
        <p:nvPicPr>
          <p:cNvPr descr="How a smartphone can be used to contribute to science on a fundamental level, and with fun" id="316" name="Google Shape;316;p18" title="Messengers from Space: Understand CREDO in 60 seconds">
            <a:hlinkClick r:id="rId3"/>
          </p:cNvPr>
          <p:cNvPicPr preferRelativeResize="0"/>
          <p:nvPr/>
        </p:nvPicPr>
        <p:blipFill>
          <a:blip r:embed="rId4">
            <a:alphaModFix/>
          </a:blip>
          <a:stretch>
            <a:fillRect/>
          </a:stretch>
        </p:blipFill>
        <p:spPr>
          <a:xfrm>
            <a:off x="2108625" y="705225"/>
            <a:ext cx="4572000" cy="342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19"/>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CREDO: Scintillator Based Detectors</a:t>
            </a:r>
            <a:endParaRPr/>
          </a:p>
        </p:txBody>
      </p:sp>
      <p:sp>
        <p:nvSpPr>
          <p:cNvPr id="322" name="Google Shape;322;p19"/>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pl" sz="2800">
                <a:latin typeface="Maven Pro"/>
                <a:ea typeface="Maven Pro"/>
                <a:cs typeface="Maven Pro"/>
                <a:sym typeface="Maven Pro"/>
              </a:rPr>
              <a:t>Network of mobile detectors</a:t>
            </a:r>
            <a:endParaRPr/>
          </a:p>
          <a:p>
            <a:pPr indent="0" lvl="0" marL="0" rtl="0" algn="ctr">
              <a:spcBef>
                <a:spcPts val="0"/>
              </a:spcBef>
              <a:spcAft>
                <a:spcPts val="0"/>
              </a:spcAft>
              <a:buNone/>
            </a:pPr>
            <a:r>
              <a:t/>
            </a:r>
            <a:endParaRPr b="1" sz="1800"/>
          </a:p>
          <a:p>
            <a:pPr indent="0" lvl="0" marL="0" rtl="0" algn="ctr">
              <a:spcBef>
                <a:spcPts val="1600"/>
              </a:spcBef>
              <a:spcAft>
                <a:spcPts val="1600"/>
              </a:spcAft>
              <a:buNone/>
            </a:pPr>
            <a:r>
              <a:rPr b="1" lang="pl" sz="1800"/>
              <a:t>How to collect data?</a:t>
            </a:r>
            <a:endParaRPr b="1" sz="1800"/>
          </a:p>
        </p:txBody>
      </p:sp>
      <p:sp>
        <p:nvSpPr>
          <p:cNvPr id="323" name="Google Shape;323;p19"/>
          <p:cNvSpPr txBox="1"/>
          <p:nvPr/>
        </p:nvSpPr>
        <p:spPr>
          <a:xfrm>
            <a:off x="4432650" y="3420550"/>
            <a:ext cx="1040100" cy="11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3700">
                <a:solidFill>
                  <a:srgbClr val="333333"/>
                </a:solidFill>
                <a:highlight>
                  <a:srgbClr val="FFFFFF"/>
                </a:highlight>
              </a:rPr>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20"/>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Scenarios</a:t>
            </a:r>
            <a:endParaRPr/>
          </a:p>
        </p:txBody>
      </p:sp>
      <p:pic>
        <p:nvPicPr>
          <p:cNvPr id="329" name="Google Shape;329;p20"/>
          <p:cNvPicPr preferRelativeResize="0"/>
          <p:nvPr/>
        </p:nvPicPr>
        <p:blipFill>
          <a:blip r:embed="rId3">
            <a:alphaModFix/>
          </a:blip>
          <a:stretch>
            <a:fillRect/>
          </a:stretch>
        </p:blipFill>
        <p:spPr>
          <a:xfrm>
            <a:off x="1303800" y="1824013"/>
            <a:ext cx="6724650" cy="2066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21"/>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Currently available carriers</a:t>
            </a:r>
            <a:endParaRPr b="0" sz="2100">
              <a:solidFill>
                <a:srgbClr val="222222"/>
              </a:solidFill>
              <a:highlight>
                <a:srgbClr val="F8F9FA"/>
              </a:highlight>
              <a:latin typeface="Arial"/>
              <a:ea typeface="Arial"/>
              <a:cs typeface="Arial"/>
              <a:sym typeface="Arial"/>
            </a:endParaRPr>
          </a:p>
          <a:p>
            <a:pPr indent="0" lvl="0" marL="0" rtl="0" algn="l">
              <a:spcBef>
                <a:spcPts val="0"/>
              </a:spcBef>
              <a:spcAft>
                <a:spcPts val="0"/>
              </a:spcAft>
              <a:buNone/>
            </a:pPr>
            <a:r>
              <a:t/>
            </a:r>
            <a:endParaRPr/>
          </a:p>
        </p:txBody>
      </p:sp>
      <p:sp>
        <p:nvSpPr>
          <p:cNvPr id="335" name="Google Shape;335;p21"/>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a:t>Maybe we could use something that already exists?</a:t>
            </a:r>
            <a:endParaRPr/>
          </a:p>
          <a:p>
            <a:pPr indent="-311150" lvl="0" marL="457200" rtl="0" algn="l">
              <a:spcBef>
                <a:spcPts val="1600"/>
              </a:spcBef>
              <a:spcAft>
                <a:spcPts val="0"/>
              </a:spcAft>
              <a:buSzPts val="1300"/>
              <a:buChar char="●"/>
            </a:pPr>
            <a:r>
              <a:rPr lang="pl"/>
              <a:t>Internet</a:t>
            </a:r>
            <a:endParaRPr/>
          </a:p>
          <a:p>
            <a:pPr indent="-311150" lvl="0" marL="457200" rtl="0" algn="l">
              <a:spcBef>
                <a:spcPts val="0"/>
              </a:spcBef>
              <a:spcAft>
                <a:spcPts val="0"/>
              </a:spcAft>
              <a:buSzPts val="1300"/>
              <a:buChar char="●"/>
            </a:pPr>
            <a:r>
              <a:rPr lang="pl"/>
              <a:t>LoRa</a:t>
            </a:r>
            <a:endParaRPr/>
          </a:p>
          <a:p>
            <a:pPr indent="-311150" lvl="0" marL="457200" rtl="0" algn="l">
              <a:spcBef>
                <a:spcPts val="0"/>
              </a:spcBef>
              <a:spcAft>
                <a:spcPts val="0"/>
              </a:spcAft>
              <a:buSzPts val="1300"/>
              <a:buChar char="●"/>
            </a:pPr>
            <a:r>
              <a:rPr lang="pl"/>
              <a:t>SigFox</a:t>
            </a:r>
            <a:endParaRPr/>
          </a:p>
          <a:p>
            <a:pPr indent="-311150" lvl="0" marL="457200" rtl="0" algn="l">
              <a:spcBef>
                <a:spcPts val="0"/>
              </a:spcBef>
              <a:spcAft>
                <a:spcPts val="0"/>
              </a:spcAft>
              <a:buSzPts val="1300"/>
              <a:buChar char="●"/>
            </a:pPr>
            <a:r>
              <a:rPr lang="pl"/>
              <a:t>GSM </a:t>
            </a:r>
            <a:endParaRPr/>
          </a:p>
          <a:p>
            <a:pPr indent="-311150" lvl="0" marL="457200" rtl="0" algn="l">
              <a:spcBef>
                <a:spcPts val="0"/>
              </a:spcBef>
              <a:spcAft>
                <a:spcPts val="0"/>
              </a:spcAft>
              <a:buSzPts val="1300"/>
              <a:buChar char="●"/>
            </a:pPr>
            <a:r>
              <a:rPr lang="pl"/>
              <a:t>FSK</a:t>
            </a:r>
            <a:endParaRPr/>
          </a:p>
        </p:txBody>
      </p:sp>
      <p:pic>
        <p:nvPicPr>
          <p:cNvPr id="336" name="Google Shape;336;p21"/>
          <p:cNvPicPr preferRelativeResize="0"/>
          <p:nvPr/>
        </p:nvPicPr>
        <p:blipFill>
          <a:blip r:embed="rId3">
            <a:alphaModFix/>
          </a:blip>
          <a:stretch>
            <a:fillRect/>
          </a:stretch>
        </p:blipFill>
        <p:spPr>
          <a:xfrm>
            <a:off x="5784724" y="1498450"/>
            <a:ext cx="1799501" cy="999300"/>
          </a:xfrm>
          <a:prstGeom prst="rect">
            <a:avLst/>
          </a:prstGeom>
          <a:noFill/>
          <a:ln>
            <a:noFill/>
          </a:ln>
        </p:spPr>
      </p:pic>
      <p:pic>
        <p:nvPicPr>
          <p:cNvPr id="337" name="Google Shape;337;p21"/>
          <p:cNvPicPr preferRelativeResize="0"/>
          <p:nvPr/>
        </p:nvPicPr>
        <p:blipFill>
          <a:blip r:embed="rId4">
            <a:alphaModFix/>
          </a:blip>
          <a:stretch>
            <a:fillRect/>
          </a:stretch>
        </p:blipFill>
        <p:spPr>
          <a:xfrm>
            <a:off x="3512625" y="2497746"/>
            <a:ext cx="1899425" cy="1154150"/>
          </a:xfrm>
          <a:prstGeom prst="rect">
            <a:avLst/>
          </a:prstGeom>
          <a:noFill/>
          <a:ln>
            <a:noFill/>
          </a:ln>
        </p:spPr>
      </p:pic>
      <p:pic>
        <p:nvPicPr>
          <p:cNvPr id="338" name="Google Shape;338;p21"/>
          <p:cNvPicPr preferRelativeResize="0"/>
          <p:nvPr/>
        </p:nvPicPr>
        <p:blipFill>
          <a:blip r:embed="rId5">
            <a:alphaModFix/>
          </a:blip>
          <a:stretch>
            <a:fillRect/>
          </a:stretch>
        </p:blipFill>
        <p:spPr>
          <a:xfrm>
            <a:off x="7108869" y="3211894"/>
            <a:ext cx="1082725" cy="1082700"/>
          </a:xfrm>
          <a:prstGeom prst="rect">
            <a:avLst/>
          </a:prstGeom>
          <a:noFill/>
          <a:ln>
            <a:noFill/>
          </a:ln>
        </p:spPr>
      </p:pic>
      <p:pic>
        <p:nvPicPr>
          <p:cNvPr id="339" name="Google Shape;339;p21"/>
          <p:cNvPicPr preferRelativeResize="0"/>
          <p:nvPr/>
        </p:nvPicPr>
        <p:blipFill>
          <a:blip r:embed="rId6">
            <a:alphaModFix/>
          </a:blip>
          <a:stretch>
            <a:fillRect/>
          </a:stretch>
        </p:blipFill>
        <p:spPr>
          <a:xfrm>
            <a:off x="5412048" y="3838248"/>
            <a:ext cx="752675" cy="752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