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20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48E7-80D0-FF4B-A12D-1B78FA7248B3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96A5-7C11-E041-A648-2ACD333E02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66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48E7-80D0-FF4B-A12D-1B78FA7248B3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96A5-7C11-E041-A648-2ACD333E02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2199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48E7-80D0-FF4B-A12D-1B78FA7248B3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96A5-7C11-E041-A648-2ACD333E02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218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48E7-80D0-FF4B-A12D-1B78FA7248B3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96A5-7C11-E041-A648-2ACD333E02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403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48E7-80D0-FF4B-A12D-1B78FA7248B3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96A5-7C11-E041-A648-2ACD333E02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8888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48E7-80D0-FF4B-A12D-1B78FA7248B3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96A5-7C11-E041-A648-2ACD333E02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3611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48E7-80D0-FF4B-A12D-1B78FA7248B3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96A5-7C11-E041-A648-2ACD333E02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032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48E7-80D0-FF4B-A12D-1B78FA7248B3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96A5-7C11-E041-A648-2ACD333E02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608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48E7-80D0-FF4B-A12D-1B78FA7248B3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96A5-7C11-E041-A648-2ACD333E02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9041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48E7-80D0-FF4B-A12D-1B78FA7248B3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96A5-7C11-E041-A648-2ACD333E02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216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48E7-80D0-FF4B-A12D-1B78FA7248B3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96A5-7C11-E041-A648-2ACD333E02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419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B48E7-80D0-FF4B-A12D-1B78FA7248B3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E96A5-7C11-E041-A648-2ACD333E02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709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0000"/>
            <a:ext cx="8229600" cy="1015663"/>
          </a:xfrm>
        </p:spPr>
        <p:txBody>
          <a:bodyPr anchor="t" anchorCtr="0">
            <a:spAutoFit/>
          </a:bodyPr>
          <a:lstStyle/>
          <a:p>
            <a:r>
              <a:rPr lang="en-US" sz="3600" dirty="0" smtClean="0"/>
              <a:t>Theory/Joint Probes WG Activities</a:t>
            </a:r>
            <a:br>
              <a:rPr lang="en-US" sz="3600" dirty="0" smtClean="0"/>
            </a:br>
            <a:r>
              <a:rPr lang="en-US" sz="2400" dirty="0" smtClean="0"/>
              <a:t>mainly H1 &amp; H2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8141" y="1619449"/>
            <a:ext cx="8229600" cy="4745915"/>
          </a:xfrm>
        </p:spPr>
        <p:txBody>
          <a:bodyPr>
            <a:spAutoFit/>
          </a:bodyPr>
          <a:lstStyle/>
          <a:p>
            <a:pPr lvl="1"/>
            <a:r>
              <a:rPr lang="en-US" dirty="0" smtClean="0"/>
              <a:t>Investigating modified gravity theories</a:t>
            </a:r>
          </a:p>
          <a:p>
            <a:pPr lvl="1"/>
            <a:r>
              <a:rPr lang="en-US" dirty="0" smtClean="0"/>
              <a:t>Testing </a:t>
            </a:r>
            <a:r>
              <a:rPr lang="en-US" dirty="0" smtClean="0"/>
              <a:t>gravity and dynamical dark energy with </a:t>
            </a:r>
            <a:r>
              <a:rPr lang="en-US" dirty="0" smtClean="0"/>
              <a:t>various probes and their combinations including those with spectroscopic surveys</a:t>
            </a:r>
          </a:p>
          <a:p>
            <a:pPr lvl="1"/>
            <a:r>
              <a:rPr lang="en-US" dirty="0" smtClean="0"/>
              <a:t>Mitigating </a:t>
            </a:r>
            <a:r>
              <a:rPr lang="en-US" dirty="0" smtClean="0"/>
              <a:t>systematics through cross-correlation clustering and lensing data, CMB lensing and weak </a:t>
            </a:r>
            <a:r>
              <a:rPr lang="en-US" dirty="0" smtClean="0"/>
              <a:t>lensing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Studying impact of approximate likelihoods</a:t>
            </a:r>
            <a:endParaRPr lang="en-US" dirty="0" smtClean="0"/>
          </a:p>
          <a:p>
            <a:pPr lvl="1"/>
            <a:r>
              <a:rPr lang="en-US" dirty="0" smtClean="0"/>
              <a:t>Modeling baryonic effects in large scale structure </a:t>
            </a:r>
            <a:r>
              <a:rPr lang="en-US" dirty="0" smtClean="0"/>
              <a:t>clustering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2305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0000"/>
            <a:ext cx="8229600" cy="646331"/>
          </a:xfrm>
        </p:spPr>
        <p:txBody>
          <a:bodyPr anchor="t" anchorCtr="0">
            <a:spAutoFit/>
          </a:bodyPr>
          <a:lstStyle/>
          <a:p>
            <a:r>
              <a:rPr lang="en-US" sz="3600" dirty="0" smtClean="0"/>
              <a:t>Theory/Joint Probes </a:t>
            </a:r>
            <a:r>
              <a:rPr lang="en-US" altLang="zh-CN" sz="3600" dirty="0" smtClean="0"/>
              <a:t>WG </a:t>
            </a:r>
            <a:r>
              <a:rPr lang="en-US" altLang="zh-CN" sz="3600" dirty="0" smtClean="0"/>
              <a:t>Activities</a:t>
            </a:r>
            <a:endParaRPr lang="en-US" sz="3600" dirty="0"/>
          </a:p>
        </p:txBody>
      </p:sp>
      <p:pic>
        <p:nvPicPr>
          <p:cNvPr id="8" name="Picture 7" descr="g0ga_w0wa_2D.jpg"/>
          <p:cNvPicPr>
            <a:picLocks noChangeAspect="1"/>
          </p:cNvPicPr>
          <p:nvPr/>
        </p:nvPicPr>
        <p:blipFill>
          <a:blip r:embed="rId2"/>
          <a:srcRect l="4093" t="5249" r="5612" b="2954"/>
          <a:stretch>
            <a:fillRect/>
          </a:stretch>
        </p:blipFill>
        <p:spPr>
          <a:xfrm>
            <a:off x="295155" y="1378574"/>
            <a:ext cx="3895219" cy="3960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1879" y="5416941"/>
            <a:ext cx="3792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Forecast on </a:t>
            </a:r>
            <a:r>
              <a:rPr lang="en-US" altLang="zh-CN" dirty="0" smtClean="0">
                <a:latin typeface="Symbol" pitchFamily="18" charset="2"/>
              </a:rPr>
              <a:t>g</a:t>
            </a:r>
            <a:r>
              <a:rPr lang="en-US" altLang="zh-CN" dirty="0" smtClean="0"/>
              <a:t> &amp; </a:t>
            </a:r>
            <a:r>
              <a:rPr lang="en-US" altLang="zh-CN" dirty="0" err="1" smtClean="0">
                <a:latin typeface="Symbol" pitchFamily="18" charset="2"/>
              </a:rPr>
              <a:t>g</a:t>
            </a:r>
            <a:r>
              <a:rPr lang="en-US" altLang="zh-CN" baseline="-25000" dirty="0" err="1" smtClean="0"/>
              <a:t>a</a:t>
            </a:r>
            <a:r>
              <a:rPr lang="en-US" altLang="zh-CN" dirty="0" smtClean="0"/>
              <a:t> for various surveys</a:t>
            </a:r>
          </a:p>
          <a:p>
            <a:pPr algn="ctr"/>
            <a:r>
              <a:rPr lang="en-US" altLang="zh-CN" dirty="0" smtClean="0"/>
              <a:t>Mueller &amp; Bean, in progress</a:t>
            </a:r>
            <a:endParaRPr lang="zh-CN" alt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00925" y="1378574"/>
            <a:ext cx="4292600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5197034" y="5416941"/>
            <a:ext cx="35476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dirty="0" smtClean="0">
                <a:latin typeface="Calibri" pitchFamily="34" charset="0"/>
              </a:rPr>
              <a:t>Bias in w</a:t>
            </a:r>
            <a:r>
              <a:rPr lang="en-US" altLang="zh-CN" baseline="-25000" dirty="0" smtClean="0">
                <a:latin typeface="Calibri" pitchFamily="34" charset="0"/>
              </a:rPr>
              <a:t>0</a:t>
            </a:r>
            <a:r>
              <a:rPr lang="en-US" altLang="zh-CN" dirty="0" smtClean="0">
                <a:latin typeface="Calibri" pitchFamily="34" charset="0"/>
              </a:rPr>
              <a:t> due to baryons </a:t>
            </a:r>
          </a:p>
          <a:p>
            <a:pPr algn="ctr"/>
            <a:r>
              <a:rPr lang="en-US" altLang="zh-CN" dirty="0" err="1" smtClean="0">
                <a:latin typeface="Calibri" pitchFamily="34" charset="0"/>
              </a:rPr>
              <a:t>Zentner</a:t>
            </a:r>
            <a:r>
              <a:rPr lang="en-US" altLang="zh-CN" dirty="0" smtClean="0">
                <a:latin typeface="Calibri" pitchFamily="34" charset="0"/>
              </a:rPr>
              <a:t> </a:t>
            </a:r>
            <a:r>
              <a:rPr lang="en-US" altLang="zh-CN" dirty="0">
                <a:latin typeface="Calibri" pitchFamily="34" charset="0"/>
              </a:rPr>
              <a:t>et al., PRD, 2013</a:t>
            </a:r>
            <a:endParaRPr lang="zh-CN" alt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2305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5277" y="1386792"/>
            <a:ext cx="5209023" cy="37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0000"/>
            <a:ext cx="8229600" cy="646331"/>
          </a:xfrm>
        </p:spPr>
        <p:txBody>
          <a:bodyPr anchor="t" anchorCtr="0">
            <a:spAutoFit/>
          </a:bodyPr>
          <a:lstStyle/>
          <a:p>
            <a:r>
              <a:rPr lang="en-US" sz="3600" dirty="0" smtClean="0"/>
              <a:t>Theory/Joint Probes </a:t>
            </a:r>
            <a:r>
              <a:rPr lang="en-US" altLang="zh-CN" sz="3600" dirty="0" smtClean="0"/>
              <a:t>WG </a:t>
            </a:r>
            <a:r>
              <a:rPr lang="en-US" altLang="zh-CN" sz="3600" dirty="0" smtClean="0"/>
              <a:t>Activities</a:t>
            </a:r>
            <a:endParaRPr lang="en-US" sz="3600" dirty="0"/>
          </a:p>
        </p:txBody>
      </p:sp>
      <p:pic>
        <p:nvPicPr>
          <p:cNvPr id="7" name="Picture 6" descr="unfab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127" y="1386792"/>
            <a:ext cx="3652404" cy="3780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31479" y="5301191"/>
            <a:ext cx="3792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err="1" smtClean="0"/>
              <a:t>Fab</a:t>
            </a:r>
            <a:r>
              <a:rPr lang="en-US" altLang="zh-CN" dirty="0" smtClean="0"/>
              <a:t> 5 </a:t>
            </a:r>
            <a:r>
              <a:rPr lang="en-US" altLang="zh-CN" dirty="0" err="1" smtClean="0"/>
              <a:t>grav</a:t>
            </a:r>
            <a:r>
              <a:rPr lang="en-US" altLang="zh-CN" dirty="0" smtClean="0"/>
              <a:t> cancels all</a:t>
            </a:r>
            <a:r>
              <a:rPr lang="en-US" altLang="zh-CN" dirty="0" smtClean="0"/>
              <a:t> </a:t>
            </a:r>
            <a:r>
              <a:rPr lang="en-US" altLang="zh-CN" dirty="0" smtClean="0"/>
              <a:t>components. </a:t>
            </a:r>
          </a:p>
          <a:p>
            <a:pPr algn="ctr"/>
            <a:r>
              <a:rPr lang="en-US" altLang="zh-CN" dirty="0" smtClean="0"/>
              <a:t>Linder, 1310.7597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386791" y="5301191"/>
            <a:ext cx="4537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Impact of Gaussian approx. on </a:t>
            </a:r>
            <a:r>
              <a:rPr lang="en-US" altLang="zh-CN" dirty="0" err="1" smtClean="0"/>
              <a:t>f</a:t>
            </a:r>
            <a:r>
              <a:rPr lang="en-US" altLang="zh-CN" baseline="-25000" dirty="0" err="1" smtClean="0"/>
              <a:t>NL</a:t>
            </a:r>
            <a:r>
              <a:rPr lang="en-US" altLang="zh-CN" baseline="-25000" dirty="0" smtClean="0"/>
              <a:t> </a:t>
            </a:r>
            <a:r>
              <a:rPr lang="en-US" altLang="zh-CN" dirty="0" smtClean="0"/>
              <a:t>estimation</a:t>
            </a:r>
          </a:p>
          <a:p>
            <a:pPr algn="ctr"/>
            <a:r>
              <a:rPr lang="en-US" altLang="zh-CN" dirty="0" smtClean="0"/>
              <a:t>Sun, Wang &amp; Zhan, </a:t>
            </a:r>
            <a:r>
              <a:rPr lang="en-US" altLang="zh-CN" dirty="0" err="1" smtClean="0"/>
              <a:t>ApJ</a:t>
            </a:r>
            <a:r>
              <a:rPr lang="en-US" altLang="zh-CN" dirty="0" smtClean="0"/>
              <a:t>, 2013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3230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114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Theory/Joint Probes WG Activities mainly H1 &amp; H2</vt:lpstr>
      <vt:lpstr>Theory/Joint Probes WG Activities</vt:lpstr>
      <vt:lpstr>Theory/Joint Probes WG Activities</vt:lpstr>
    </vt:vector>
  </TitlesOfParts>
  <Company>Cornell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Theory/ Joint Probes</dc:title>
  <dc:creator>Rachel Bean</dc:creator>
  <cp:lastModifiedBy>zhan</cp:lastModifiedBy>
  <cp:revision>16</cp:revision>
  <dcterms:created xsi:type="dcterms:W3CDTF">2013-12-05T16:52:46Z</dcterms:created>
  <dcterms:modified xsi:type="dcterms:W3CDTF">2013-12-06T14:43:35Z</dcterms:modified>
</cp:coreProperties>
</file>