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257" r:id="rId2"/>
    <p:sldId id="266" r:id="rId3"/>
    <p:sldId id="267" r:id="rId4"/>
    <p:sldId id="268" r:id="rId5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F5F5B-355C-A749-86E3-1E42E70C6ECC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22EB1-4410-D540-A6FC-72D909C3F6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7220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3EBC3-90BB-DC4E-B70A-09D8E6921277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18293-803D-C440-8AED-92ABC3799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641580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47800" y="63246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Computing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6573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47800" y="63246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Computing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876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152400"/>
            <a:ext cx="21558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0" y="152400"/>
            <a:ext cx="6315075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47800" y="63246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Computing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4177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47800" y="63246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Computing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825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47800" y="63246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Computing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766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219200"/>
            <a:ext cx="4229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219200"/>
            <a:ext cx="4229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47800" y="63246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Computing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21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47800" y="63246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Computing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4944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47800" y="63246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Computing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655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47800" y="63246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Computing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9140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47800" y="63246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Computing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2418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47800" y="63246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Computing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73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0" y="990600"/>
            <a:ext cx="8574088" cy="0"/>
          </a:xfrm>
          <a:prstGeom prst="line">
            <a:avLst/>
          </a:prstGeom>
          <a:noFill/>
          <a:ln w="38100">
            <a:solidFill>
              <a:srgbClr val="B40000"/>
            </a:solidFill>
            <a:round/>
            <a:headEnd/>
            <a:tailEnd type="oval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2100" y="1219200"/>
            <a:ext cx="8610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 userDrawn="1"/>
        </p:nvSpPr>
        <p:spPr bwMode="auto">
          <a:xfrm>
            <a:off x="0" y="6586914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>
              <a:defRPr/>
            </a:pPr>
            <a:r>
              <a:rPr lang="en-US" sz="1100" i="1" dirty="0" smtClean="0"/>
              <a:t>DESC:</a:t>
            </a:r>
            <a:r>
              <a:rPr lang="en-US" sz="1100" i="1" dirty="0" smtClean="0"/>
              <a:t> Pitt 4-6 Dec,</a:t>
            </a:r>
            <a:r>
              <a:rPr lang="en-US" sz="1100" i="1" baseline="0" dirty="0" smtClean="0"/>
              <a:t> </a:t>
            </a:r>
            <a:r>
              <a:rPr lang="en-US" sz="1100" i="1" baseline="0" dirty="0" smtClean="0"/>
              <a:t>2013  </a:t>
            </a:r>
            <a:endParaRPr lang="en-US" sz="1100" i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26621"/>
            <a:ext cx="8610600" cy="762000"/>
          </a:xfrm>
        </p:spPr>
        <p:txBody>
          <a:bodyPr/>
          <a:lstStyle/>
          <a:p>
            <a:r>
              <a:rPr lang="en-US" dirty="0" smtClean="0"/>
              <a:t>DESC: Simulations</a:t>
            </a:r>
            <a:r>
              <a:rPr lang="en-US" dirty="0" smtClean="0"/>
              <a:t>, Software and </a:t>
            </a:r>
            <a:r>
              <a:rPr lang="en-US" dirty="0" smtClean="0"/>
              <a:t>Computing</a:t>
            </a:r>
            <a:br>
              <a:rPr lang="en-US" dirty="0" smtClean="0"/>
            </a:br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5842" y="3740938"/>
            <a:ext cx="38163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Andrew Connolly</a:t>
            </a:r>
          </a:p>
          <a:p>
            <a:pPr algn="ctr"/>
            <a:r>
              <a:rPr lang="en-US" sz="2400" dirty="0" err="1" smtClean="0"/>
              <a:t>ajc@astro.washington.edu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86508" y="557147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DESC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104350" y="-31270"/>
            <a:ext cx="1485922" cy="992854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81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Where we stand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Github</a:t>
            </a:r>
            <a:r>
              <a:rPr lang="en-US" sz="2000" dirty="0" smtClean="0"/>
              <a:t> up and running</a:t>
            </a:r>
          </a:p>
          <a:p>
            <a:pPr lvl="1"/>
            <a:r>
              <a:rPr lang="en-US" sz="1800" dirty="0" smtClean="0"/>
              <a:t>8</a:t>
            </a:r>
            <a:r>
              <a:rPr lang="en-US" sz="1800" dirty="0" smtClean="0"/>
              <a:t> repos (2 private), 29 members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2000" dirty="0" smtClean="0"/>
              <a:t>NERSC resources</a:t>
            </a:r>
          </a:p>
          <a:p>
            <a:pPr lvl="1"/>
            <a:r>
              <a:rPr lang="en-US" sz="1800" dirty="0" smtClean="0"/>
              <a:t>1 year of operations</a:t>
            </a:r>
          </a:p>
          <a:p>
            <a:pPr lvl="1"/>
            <a:r>
              <a:rPr lang="en-US" sz="1800" dirty="0" smtClean="0"/>
              <a:t>Requesting 5M CPU hrs for 2014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2000" dirty="0" smtClean="0"/>
              <a:t>Simulation framework review in August 2013</a:t>
            </a:r>
          </a:p>
          <a:p>
            <a:pPr lvl="1"/>
            <a:r>
              <a:rPr lang="en-US" sz="1800" dirty="0" smtClean="0"/>
              <a:t>Development of a v</a:t>
            </a:r>
            <a:r>
              <a:rPr lang="en-US" sz="1800" dirty="0" smtClean="0"/>
              <a:t>alidation suite, 2 new releases of </a:t>
            </a:r>
            <a:r>
              <a:rPr lang="en-US" sz="1800" dirty="0" err="1" smtClean="0"/>
              <a:t>phosim</a:t>
            </a:r>
            <a:r>
              <a:rPr lang="en-US" sz="1800" dirty="0" smtClean="0"/>
              <a:t>, </a:t>
            </a:r>
          </a:p>
          <a:p>
            <a:pPr lvl="1"/>
            <a:r>
              <a:rPr lang="en-US" sz="1800" dirty="0" smtClean="0"/>
              <a:t>R</a:t>
            </a:r>
            <a:r>
              <a:rPr lang="en-US" sz="1800" dirty="0" smtClean="0"/>
              <a:t>ewrite of the catalog </a:t>
            </a:r>
            <a:r>
              <a:rPr lang="en-US" sz="1800" dirty="0" smtClean="0"/>
              <a:t>framework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2000" dirty="0" smtClean="0"/>
              <a:t>Delivery of perturbation code (for dynamical </a:t>
            </a:r>
            <a:r>
              <a:rPr lang="en-US" sz="2000" dirty="0" smtClean="0"/>
              <a:t>dark energy and massive </a:t>
            </a:r>
            <a:r>
              <a:rPr lang="en-US" sz="2000" dirty="0" smtClean="0"/>
              <a:t>neutrinos predictions and simulation emulators)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4" name="Picture 3" descr="DESC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104350" y="-19288"/>
            <a:ext cx="1485922" cy="992854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1295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DESC Highlight Projects (6-12 months)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Running </a:t>
            </a:r>
            <a:r>
              <a:rPr lang="en-US" sz="2000" dirty="0" smtClean="0"/>
              <a:t>the LSST simulations at NERSC</a:t>
            </a:r>
            <a:r>
              <a:rPr lang="en-US" sz="2000" dirty="0" smtClean="0"/>
              <a:t>                    </a:t>
            </a:r>
            <a:r>
              <a:rPr lang="en-US" sz="2000" b="1" dirty="0" smtClean="0"/>
              <a:t>Richard Dubois</a:t>
            </a:r>
          </a:p>
          <a:p>
            <a:pPr marL="800100" lvl="1" indent="-342900"/>
            <a:r>
              <a:rPr lang="en-US" sz="1800" dirty="0" smtClean="0"/>
              <a:t>The integration of the simulation framework (input catalogs, operations simulator, and </a:t>
            </a:r>
            <a:r>
              <a:rPr lang="en-US" sz="1800" dirty="0" err="1" smtClean="0"/>
              <a:t>phosim</a:t>
            </a:r>
            <a:r>
              <a:rPr lang="en-US" sz="1800" dirty="0" smtClean="0"/>
              <a:t>) with a distributed compute system.</a:t>
            </a:r>
          </a:p>
          <a:p>
            <a:pPr marL="800100" lvl="1" indent="-342900"/>
            <a:r>
              <a:rPr lang="en-US" sz="1800" dirty="0" smtClean="0"/>
              <a:t>Simplified access to the simulator, input parameters, and the ability to scale simulation runs to larger scales</a:t>
            </a:r>
          </a:p>
          <a:p>
            <a:pPr marL="800100" lvl="1" indent="-342900"/>
            <a:r>
              <a:rPr lang="en-US" sz="1800" dirty="0" smtClean="0"/>
              <a:t>6 months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</a:t>
            </a:r>
            <a:r>
              <a:rPr lang="en-US" sz="2000" dirty="0" smtClean="0"/>
              <a:t>utorials and examples for </a:t>
            </a:r>
            <a:r>
              <a:rPr lang="en-US" sz="2000" dirty="0" smtClean="0"/>
              <a:t>simulations</a:t>
            </a:r>
            <a:r>
              <a:rPr lang="en-US" sz="2000" dirty="0" smtClean="0"/>
              <a:t>      </a:t>
            </a:r>
            <a:r>
              <a:rPr lang="en-US" sz="2000" b="1" dirty="0" smtClean="0"/>
              <a:t>Phil Marshall, Debbie Bard</a:t>
            </a:r>
            <a:r>
              <a:rPr lang="en-US" sz="2000" dirty="0" smtClean="0"/>
              <a:t> </a:t>
            </a:r>
          </a:p>
          <a:p>
            <a:pPr marL="800100" lvl="1" indent="-342900"/>
            <a:r>
              <a:rPr lang="en-US" sz="1800" dirty="0" smtClean="0"/>
              <a:t>User guides, tutorials, recipe books (based on science use cases)</a:t>
            </a:r>
          </a:p>
          <a:p>
            <a:pPr marL="800100" lvl="1" indent="-342900"/>
            <a:r>
              <a:rPr lang="en-US" sz="1800" dirty="0" smtClean="0"/>
              <a:t>Helper functions (piecing amplifier segments together) and heavily documented examples</a:t>
            </a:r>
          </a:p>
          <a:p>
            <a:pPr marL="800100" lvl="1" indent="-342900"/>
            <a:r>
              <a:rPr lang="en-US" sz="1800" dirty="0" smtClean="0"/>
              <a:t>6 months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Phosim</a:t>
            </a:r>
            <a:r>
              <a:rPr lang="en-US" sz="2000" dirty="0" smtClean="0"/>
              <a:t> releases                                                             </a:t>
            </a:r>
            <a:r>
              <a:rPr lang="en-US" sz="2000" b="1" dirty="0" smtClean="0"/>
              <a:t>John Peterson</a:t>
            </a:r>
          </a:p>
          <a:p>
            <a:pPr marL="800100" lvl="1" indent="-342900"/>
            <a:r>
              <a:rPr lang="en-US" sz="1800" dirty="0" smtClean="0"/>
              <a:t>New release every 3-6 months with associated documentation on the new features, changes, and updates</a:t>
            </a:r>
          </a:p>
        </p:txBody>
      </p:sp>
      <p:pic>
        <p:nvPicPr>
          <p:cNvPr id="5" name="Picture 4" descr="DESC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104350" y="-31270"/>
            <a:ext cx="1485922" cy="9928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DESC Highlight Projects (6-12 months)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00" y="919650"/>
            <a:ext cx="8610600" cy="472440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sz="2000" dirty="0" smtClean="0"/>
              <a:t>Improved</a:t>
            </a:r>
            <a:r>
              <a:rPr lang="en-US" sz="2000" dirty="0" smtClean="0"/>
              <a:t> galaxy mock catalogs                                  </a:t>
            </a:r>
            <a:r>
              <a:rPr lang="en-US" sz="2000" b="1" dirty="0" err="1" smtClean="0"/>
              <a:t>Katrin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Heitmann</a:t>
            </a:r>
            <a:endParaRPr lang="en-US" sz="2000" b="1" dirty="0" smtClean="0"/>
          </a:p>
          <a:p>
            <a:pPr marL="914400" lvl="1" indent="-457200"/>
            <a:r>
              <a:rPr lang="en-US" sz="1800" dirty="0" smtClean="0"/>
              <a:t>Release of new galaxy mock catalogs with improved functionality (e.g. </a:t>
            </a:r>
            <a:r>
              <a:rPr lang="en-US" sz="1800" dirty="0" err="1" smtClean="0"/>
              <a:t>lensing</a:t>
            </a:r>
            <a:r>
              <a:rPr lang="en-US" sz="1800" dirty="0" smtClean="0"/>
              <a:t>) and for larger volumes; validated against the observational data</a:t>
            </a:r>
          </a:p>
          <a:p>
            <a:pPr marL="914400" lvl="1" indent="-457200"/>
            <a:r>
              <a:rPr lang="en-US" sz="1800" dirty="0" smtClean="0"/>
              <a:t>12 </a:t>
            </a:r>
            <a:r>
              <a:rPr lang="en-US" sz="1800" dirty="0" smtClean="0"/>
              <a:t>months</a:t>
            </a:r>
            <a:endParaRPr lang="en-US" sz="2200" dirty="0" smtClean="0"/>
          </a:p>
          <a:p>
            <a:pPr marL="514350" indent="-457200">
              <a:buFont typeface="+mj-lt"/>
              <a:buAutoNum type="arabicPeriod" startAt="4"/>
            </a:pPr>
            <a:r>
              <a:rPr lang="en-US" sz="2000" dirty="0" smtClean="0"/>
              <a:t>Prediction </a:t>
            </a:r>
            <a:r>
              <a:rPr lang="en-US" sz="2000" dirty="0" smtClean="0"/>
              <a:t>tools</a:t>
            </a:r>
            <a:r>
              <a:rPr lang="en-US" sz="2000" dirty="0" smtClean="0"/>
              <a:t> over </a:t>
            </a:r>
            <a:r>
              <a:rPr lang="en-US" sz="2000" dirty="0" smtClean="0"/>
              <a:t>a range of cosmologies</a:t>
            </a:r>
            <a:r>
              <a:rPr lang="en-US" sz="2000" dirty="0" smtClean="0"/>
              <a:t>             </a:t>
            </a:r>
            <a:r>
              <a:rPr lang="en-US" sz="2000" b="1" dirty="0" err="1" smtClean="0"/>
              <a:t>Katrin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Heitmann</a:t>
            </a:r>
            <a:endParaRPr lang="en-US" sz="2000" dirty="0" smtClean="0"/>
          </a:p>
          <a:p>
            <a:pPr marL="914400" lvl="1" indent="-457200"/>
            <a:r>
              <a:rPr lang="en-US" sz="1800" dirty="0" smtClean="0">
                <a:solidFill>
                  <a:srgbClr val="000000"/>
                </a:solidFill>
                <a:cs typeface="ＭＳ Ｐゴシック" charset="0"/>
              </a:rPr>
              <a:t>Initial release of tools for predictions of different </a:t>
            </a:r>
            <a:r>
              <a:rPr lang="en-US" sz="1800" dirty="0" smtClean="0">
                <a:solidFill>
                  <a:srgbClr val="000000"/>
                </a:solidFill>
                <a:cs typeface="ＭＳ Ｐゴシック" charset="0"/>
              </a:rPr>
              <a:t>observables and </a:t>
            </a:r>
            <a:r>
              <a:rPr lang="en-US" sz="1800" dirty="0" err="1" smtClean="0">
                <a:solidFill>
                  <a:srgbClr val="000000"/>
                </a:solidFill>
                <a:cs typeface="ＭＳ Ｐゴシック" charset="0"/>
              </a:rPr>
              <a:t>covariances</a:t>
            </a:r>
            <a:r>
              <a:rPr lang="en-US" sz="1800" dirty="0" smtClean="0">
                <a:solidFill>
                  <a:srgbClr val="000000"/>
                </a:solidFill>
                <a:cs typeface="ＭＳ Ｐゴシック" charset="0"/>
              </a:rPr>
              <a:t> for a broad range of cosmologies</a:t>
            </a:r>
          </a:p>
          <a:p>
            <a:pPr marL="914400" lvl="1" indent="-457200"/>
            <a:r>
              <a:rPr lang="en-US" sz="1800" dirty="0" smtClean="0">
                <a:solidFill>
                  <a:srgbClr val="000000"/>
                </a:solidFill>
                <a:cs typeface="ＭＳ Ｐゴシック" charset="0"/>
              </a:rPr>
              <a:t>12 months </a:t>
            </a:r>
            <a:endParaRPr lang="en-US" sz="1800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 smtClean="0"/>
              <a:t>A prototype analysis </a:t>
            </a:r>
            <a:r>
              <a:rPr lang="en-US" sz="2000" dirty="0" smtClean="0"/>
              <a:t>framework for DESC</a:t>
            </a:r>
            <a:r>
              <a:rPr lang="en-US" sz="2000" dirty="0" smtClean="0"/>
              <a:t>                  </a:t>
            </a:r>
            <a:r>
              <a:rPr lang="en-US" sz="2000" b="1" dirty="0" smtClean="0"/>
              <a:t>Scott </a:t>
            </a:r>
            <a:r>
              <a:rPr lang="en-US" sz="2000" b="1" dirty="0" err="1" smtClean="0"/>
              <a:t>Dodelson</a:t>
            </a:r>
            <a:endParaRPr lang="en-US" sz="2000" b="1" dirty="0" smtClean="0"/>
          </a:p>
          <a:p>
            <a:pPr marL="914400" lvl="1" indent="-457200"/>
            <a:r>
              <a:rPr lang="en-US" sz="1800" dirty="0" smtClean="0"/>
              <a:t>Initial release of </a:t>
            </a:r>
            <a:r>
              <a:rPr lang="en-US" sz="1800" dirty="0" err="1" smtClean="0"/>
              <a:t>CosmoSIS</a:t>
            </a:r>
            <a:r>
              <a:rPr lang="en-US" sz="1800" dirty="0" smtClean="0"/>
              <a:t> that</a:t>
            </a:r>
            <a:r>
              <a:rPr lang="en-US" sz="1800" dirty="0" smtClean="0"/>
              <a:t> is a modular MCMC implementation for parameter estimation (used in DES)</a:t>
            </a:r>
          </a:p>
          <a:p>
            <a:pPr marL="914400" lvl="1" indent="-457200"/>
            <a:r>
              <a:rPr lang="en-US" sz="1800" dirty="0" smtClean="0"/>
              <a:t>DESC Software </a:t>
            </a:r>
            <a:r>
              <a:rPr lang="en-US" sz="1800" dirty="0" smtClean="0"/>
              <a:t>Framework, enable </a:t>
            </a:r>
            <a:r>
              <a:rPr lang="en-US" sz="1800" dirty="0" smtClean="0"/>
              <a:t>shared </a:t>
            </a:r>
            <a:r>
              <a:rPr lang="en-US" sz="1800" dirty="0" smtClean="0"/>
              <a:t>development, enable </a:t>
            </a:r>
            <a:r>
              <a:rPr lang="en-US" sz="1800" dirty="0" smtClean="0"/>
              <a:t>easy use of project tools</a:t>
            </a:r>
            <a:endParaRPr lang="en-US" sz="1800" dirty="0" smtClean="0"/>
          </a:p>
          <a:p>
            <a:pPr marL="914400" lvl="1" indent="-457200"/>
            <a:r>
              <a:rPr lang="en-US" sz="1800" dirty="0" smtClean="0"/>
              <a:t>6 - 12 months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 smtClean="0"/>
              <a:t>J</a:t>
            </a:r>
            <a:r>
              <a:rPr lang="en-US" sz="2000" dirty="0" smtClean="0"/>
              <a:t>oint </a:t>
            </a:r>
            <a:r>
              <a:rPr lang="en-US" sz="2000" dirty="0" smtClean="0"/>
              <a:t>LSST/DES analysis comparison</a:t>
            </a:r>
            <a:r>
              <a:rPr lang="en-US" sz="2000" dirty="0" smtClean="0"/>
              <a:t>                          </a:t>
            </a:r>
            <a:r>
              <a:rPr lang="en-US" sz="2000" b="1" dirty="0" smtClean="0"/>
              <a:t>Scott </a:t>
            </a:r>
            <a:r>
              <a:rPr lang="en-US" sz="2000" b="1" dirty="0" err="1" smtClean="0"/>
              <a:t>Dodelson</a:t>
            </a:r>
            <a:endParaRPr lang="en-US" sz="2000" b="1" dirty="0" smtClean="0"/>
          </a:p>
          <a:p>
            <a:pPr marL="914400" lvl="1" indent="-457200"/>
            <a:r>
              <a:rPr lang="en-US" sz="1800" dirty="0" smtClean="0"/>
              <a:t>LSST and DES joint analyses of DES data (coordinated with NOAO). </a:t>
            </a:r>
          </a:p>
          <a:p>
            <a:pPr marL="914400" lvl="1" indent="-457200"/>
            <a:r>
              <a:rPr lang="en-US" sz="1800" dirty="0" smtClean="0"/>
              <a:t>W</a:t>
            </a:r>
            <a:r>
              <a:rPr lang="en-US" sz="1800" dirty="0" smtClean="0"/>
              <a:t>orkshop in </a:t>
            </a:r>
            <a:r>
              <a:rPr lang="en-US" sz="1800" dirty="0" smtClean="0"/>
              <a:t>24-</a:t>
            </a:r>
            <a:r>
              <a:rPr lang="en-US" sz="1800" dirty="0" smtClean="0"/>
              <a:t>27 March 2014</a:t>
            </a:r>
          </a:p>
        </p:txBody>
      </p:sp>
      <p:pic>
        <p:nvPicPr>
          <p:cNvPr id="5" name="Picture 4" descr="DESC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104350" y="-31270"/>
            <a:ext cx="1485922" cy="9928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8680</TotalTime>
  <Words>351</Words>
  <Application>Microsoft Macintosh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Theme</vt:lpstr>
      <vt:lpstr>DESC: Simulations, Software and Computing Highlights</vt:lpstr>
      <vt:lpstr>Where we stand today</vt:lpstr>
      <vt:lpstr>DESC Highlight Projects (6-12 months)</vt:lpstr>
      <vt:lpstr>DESC Highlight Projects (6-12 months)</vt:lpstr>
    </vt:vector>
  </TitlesOfParts>
  <Company>SLAC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</dc:title>
  <dc:creator>Richard Dubois</dc:creator>
  <cp:lastModifiedBy>Andrew Connolly</cp:lastModifiedBy>
  <cp:revision>73</cp:revision>
  <dcterms:created xsi:type="dcterms:W3CDTF">2013-12-02T05:02:30Z</dcterms:created>
  <dcterms:modified xsi:type="dcterms:W3CDTF">2013-12-03T18:52:33Z</dcterms:modified>
</cp:coreProperties>
</file>