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2" r:id="rId3"/>
    <p:sldId id="290" r:id="rId4"/>
    <p:sldId id="298" r:id="rId5"/>
    <p:sldId id="299" r:id="rId6"/>
    <p:sldId id="302" r:id="rId7"/>
    <p:sldId id="304" r:id="rId8"/>
    <p:sldId id="30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38" autoAdjust="0"/>
    <p:restoredTop sz="92754" autoAdjust="0"/>
  </p:normalViewPr>
  <p:slideViewPr>
    <p:cSldViewPr snapToGrid="0" snapToObjects="1">
      <p:cViewPr varScale="1">
        <p:scale>
          <a:sx n="121" d="100"/>
          <a:sy n="121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E9E2E-3D16-244A-93C5-479200296FC4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59F1E-0D27-1849-B3F1-4D1B11B87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00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580E-F958-4449-BB76-FAB9C512F762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13C61-1AC0-9D4B-933F-BDAE4C3E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62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4066589" y="537908"/>
            <a:ext cx="5089063" cy="6250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6871" y="1"/>
            <a:ext cx="2480826" cy="1770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389003"/>
            <a:ext cx="4066589" cy="14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1263175"/>
          </a:xfrm>
          <a:prstGeom prst="rect">
            <a:avLst/>
          </a:prstGeom>
        </p:spPr>
      </p:pic>
      <p:pic>
        <p:nvPicPr>
          <p:cNvPr id="8" name="Picture 7" descr="ATLAS-chrome-logo_globe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22" y="11652"/>
            <a:ext cx="2302621" cy="123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1263175"/>
            <a:ext cx="914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7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1263175"/>
          </a:xfrm>
          <a:prstGeom prst="rect">
            <a:avLst/>
          </a:prstGeom>
        </p:spPr>
      </p:pic>
      <p:pic>
        <p:nvPicPr>
          <p:cNvPr id="8" name="Picture 7" descr="ATLAS-chrome-logo_glob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22" y="23303"/>
            <a:ext cx="2302621" cy="123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63175"/>
            <a:ext cx="914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1263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TLAS-chrome-logo_glob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22" y="11652"/>
            <a:ext cx="2302621" cy="12398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263175"/>
            <a:ext cx="914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1263175"/>
          </a:xfrm>
          <a:prstGeom prst="rect">
            <a:avLst/>
          </a:prstGeom>
        </p:spPr>
      </p:pic>
      <p:pic>
        <p:nvPicPr>
          <p:cNvPr id="10" name="Picture 9" descr="ATLAS-chrome-logo_globe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22" y="11652"/>
            <a:ext cx="2302621" cy="123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63175"/>
            <a:ext cx="914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82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0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831389"/>
            <a:ext cx="914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9058"/>
            <a:ext cx="4066589" cy="8222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7303111" cy="1239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3153"/>
            <a:ext cx="8229600" cy="5133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2155" y="6507813"/>
            <a:ext cx="1222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Oct 21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1371" y="6496162"/>
            <a:ext cx="2820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Torre Wenaus, BNL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352" y="6496162"/>
            <a:ext cx="460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0974A14-E314-5744-925F-27BDB699B9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397" y="1863725"/>
            <a:ext cx="8466428" cy="1311275"/>
          </a:xfrm>
        </p:spPr>
        <p:txBody>
          <a:bodyPr/>
          <a:lstStyle/>
          <a:p>
            <a:r>
              <a:rPr lang="en-US" b="1" dirty="0" smtClean="0"/>
              <a:t>Update on PanDA </a:t>
            </a:r>
            <a:r>
              <a:rPr lang="en-US" b="1" dirty="0" smtClean="0"/>
              <a:t>Integration with the SLAC </a:t>
            </a:r>
            <a:r>
              <a:rPr lang="en-US" b="1" dirty="0" smtClean="0"/>
              <a:t>Pipeline for LSST DESC Use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3750"/>
            <a:ext cx="6400800" cy="2736850"/>
          </a:xfrm>
        </p:spPr>
        <p:txBody>
          <a:bodyPr>
            <a:normAutofit/>
          </a:bodyPr>
          <a:lstStyle/>
          <a:p>
            <a:r>
              <a:rPr lang="en-US" dirty="0" smtClean="0"/>
              <a:t>Torre </a:t>
            </a:r>
            <a:r>
              <a:rPr lang="en-US" dirty="0" err="1" smtClean="0"/>
              <a:t>Wenaus</a:t>
            </a:r>
            <a:r>
              <a:rPr lang="en-US" dirty="0" smtClean="0"/>
              <a:t>, BNL</a:t>
            </a:r>
          </a:p>
          <a:p>
            <a:r>
              <a:rPr lang="en-US" dirty="0" smtClean="0"/>
              <a:t>DESC Collaboration Meeting</a:t>
            </a:r>
          </a:p>
          <a:p>
            <a:r>
              <a:rPr lang="en-US" dirty="0" smtClean="0"/>
              <a:t>University of Pittsburgh</a:t>
            </a:r>
            <a:endParaRPr lang="en-US" dirty="0" smtClean="0"/>
          </a:p>
          <a:p>
            <a:r>
              <a:rPr lang="en-US" dirty="0" smtClean="0"/>
              <a:t>December 5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28" y="274638"/>
            <a:ext cx="8255672" cy="732291"/>
          </a:xfrm>
        </p:spPr>
        <p:txBody>
          <a:bodyPr/>
          <a:lstStyle/>
          <a:p>
            <a:r>
              <a:rPr lang="en-US" sz="2800" dirty="0" smtClean="0"/>
              <a:t>SLAC Workflow Pipeline and </a:t>
            </a:r>
            <a:r>
              <a:rPr lang="en-US" sz="2800" dirty="0" err="1" smtClean="0"/>
              <a:t>PanDA</a:t>
            </a:r>
            <a:r>
              <a:rPr lang="en-US" sz="2800" dirty="0" smtClean="0"/>
              <a:t> Prototype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3" y="1300099"/>
            <a:ext cx="8273143" cy="5184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0641" y="5502358"/>
            <a:ext cx="2902857" cy="1170214"/>
          </a:xfrm>
          <a:prstGeom prst="rect">
            <a:avLst/>
          </a:prstGeom>
          <a:solidFill>
            <a:srgbClr val="FFFD8D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PanDA</a:t>
            </a:r>
            <a:r>
              <a:rPr lang="en-US" b="1" dirty="0" smtClean="0">
                <a:solidFill>
                  <a:srgbClr val="000000"/>
                </a:solidFill>
              </a:rPr>
              <a:t> as distributed job manager and gateway to grid, cloud, HPC resources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9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</a:t>
            </a:r>
            <a:r>
              <a:rPr lang="en-US" dirty="0" smtClean="0"/>
              <a:t> System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55" y="1358714"/>
            <a:ext cx="6551399" cy="50808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</a:t>
            </a:r>
            <a:r>
              <a:rPr lang="en-US" dirty="0" smtClean="0"/>
              <a:t> and LSST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21" y="1363153"/>
            <a:ext cx="8343565" cy="51330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Pipeline =&gt; PanDA </a:t>
            </a:r>
            <a:r>
              <a:rPr lang="en-US" sz="2400" dirty="0" smtClean="0"/>
              <a:t>submission implemented and </a:t>
            </a:r>
            <a:r>
              <a:rPr lang="en-US" sz="2400" dirty="0" smtClean="0"/>
              <a:t>tested with </a:t>
            </a:r>
            <a:r>
              <a:rPr lang="en-US" sz="2400" dirty="0" err="1" smtClean="0"/>
              <a:t>HelloPanda</a:t>
            </a:r>
            <a:r>
              <a:rPr lang="en-US" sz="2400" dirty="0" smtClean="0"/>
              <a:t> and a standard DESC simulation workflow (</a:t>
            </a:r>
            <a:r>
              <a:rPr lang="en-US" sz="2400" dirty="0" err="1" smtClean="0"/>
              <a:t>phosim</a:t>
            </a:r>
            <a:r>
              <a:rPr lang="en-US" sz="2400" dirty="0" smtClean="0"/>
              <a:t>, DM stack</a:t>
            </a:r>
            <a:r>
              <a:rPr lang="en-US" sz="2400" dirty="0" smtClean="0"/>
              <a:t>) last June</a:t>
            </a:r>
            <a:endParaRPr lang="en-US" sz="2400" dirty="0" smtClean="0"/>
          </a:p>
          <a:p>
            <a:r>
              <a:rPr lang="en-US" sz="2400" dirty="0" smtClean="0"/>
              <a:t>PanDA implementation of Tony’s Java interface to pipeline</a:t>
            </a:r>
          </a:p>
          <a:p>
            <a:r>
              <a:rPr lang="en-US" sz="2400" dirty="0" smtClean="0"/>
              <a:t>Initial </a:t>
            </a:r>
            <a:r>
              <a:rPr lang="en-US" sz="2400" dirty="0" smtClean="0"/>
              <a:t>tests used ATLAS PanDA queue at </a:t>
            </a:r>
            <a:r>
              <a:rPr lang="en-US" sz="2400" dirty="0" smtClean="0"/>
              <a:t>BNL </a:t>
            </a:r>
            <a:r>
              <a:rPr lang="en-US" sz="2400" dirty="0" smtClean="0"/>
              <a:t>and CERN based </a:t>
            </a:r>
            <a:r>
              <a:rPr lang="en-US" sz="2400" dirty="0" smtClean="0"/>
              <a:t>PanDA pilot submission</a:t>
            </a:r>
          </a:p>
          <a:p>
            <a:r>
              <a:rPr lang="en-US" sz="2400" dirty="0" smtClean="0"/>
              <a:t>Presented at June DESC computing meeting, FNAL</a:t>
            </a:r>
            <a:endParaRPr lang="en-US" sz="2400" dirty="0" smtClean="0"/>
          </a:p>
          <a:p>
            <a:r>
              <a:rPr lang="en-US" sz="2400" dirty="0" smtClean="0"/>
              <a:t>Next step to use it seriously: move it to non-ATLAS infrastructure and resources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LSST PanDA jobs in pipeline and PanDA </a:t>
            </a:r>
            <a:r>
              <a:rPr lang="en-US" dirty="0" smtClean="0"/>
              <a:t>monitors (June)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204"/>
            <a:ext cx="6810001" cy="5101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425" y="2656371"/>
            <a:ext cx="5165690" cy="2796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8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Since June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Work program established with Open Science Grid (OSG) to move </a:t>
            </a:r>
            <a:r>
              <a:rPr lang="en-US" sz="2000" dirty="0" err="1" smtClean="0"/>
              <a:t>PanDA</a:t>
            </a:r>
            <a:r>
              <a:rPr lang="en-US" sz="2000" dirty="0" smtClean="0"/>
              <a:t> towards becoming an OSG service</a:t>
            </a:r>
          </a:p>
          <a:p>
            <a:pPr lvl="1"/>
            <a:r>
              <a:rPr lang="en-US" sz="2000" dirty="0" smtClean="0"/>
              <a:t>US </a:t>
            </a:r>
            <a:r>
              <a:rPr lang="en-US" sz="2000" dirty="0" err="1" smtClean="0"/>
              <a:t>PanDA</a:t>
            </a:r>
            <a:r>
              <a:rPr lang="en-US" sz="2000" dirty="0" smtClean="0"/>
              <a:t> instance supporting OSG VOs</a:t>
            </a:r>
          </a:p>
          <a:p>
            <a:r>
              <a:rPr lang="en-US" sz="2000" dirty="0" smtClean="0"/>
              <a:t>Leverages “</a:t>
            </a:r>
            <a:r>
              <a:rPr lang="en-US" sz="2000" dirty="0" err="1" smtClean="0"/>
              <a:t>BigPanDA</a:t>
            </a:r>
            <a:r>
              <a:rPr lang="en-US" sz="2000" dirty="0" smtClean="0"/>
              <a:t>” project work on </a:t>
            </a:r>
            <a:r>
              <a:rPr lang="en-US" sz="2000" dirty="0" smtClean="0"/>
              <a:t>generalizing </a:t>
            </a:r>
            <a:r>
              <a:rPr lang="en-US" sz="2000" dirty="0" smtClean="0"/>
              <a:t>PanDA for non-ATLAS use: modularity, packaging, documentation, no Oracle </a:t>
            </a:r>
            <a:r>
              <a:rPr lang="en-US" sz="2000" dirty="0" smtClean="0"/>
              <a:t>requirement</a:t>
            </a:r>
          </a:p>
          <a:p>
            <a:pPr lvl="1"/>
            <a:r>
              <a:rPr lang="en-US" sz="2000" dirty="0" smtClean="0"/>
              <a:t>Much progress since June by </a:t>
            </a:r>
            <a:r>
              <a:rPr lang="en-US" sz="2000" dirty="0" err="1" smtClean="0"/>
              <a:t>Jarka</a:t>
            </a:r>
            <a:r>
              <a:rPr lang="en-US" sz="2000" dirty="0" smtClean="0"/>
              <a:t> </a:t>
            </a:r>
            <a:r>
              <a:rPr lang="en-US" sz="2000" dirty="0" err="1" smtClean="0"/>
              <a:t>Schovancova</a:t>
            </a:r>
            <a:r>
              <a:rPr lang="en-US" sz="2000" dirty="0" smtClean="0"/>
              <a:t> (BNL) on the </a:t>
            </a:r>
            <a:r>
              <a:rPr lang="en-US" sz="2000" dirty="0" err="1" smtClean="0"/>
              <a:t>BigPanDA</a:t>
            </a:r>
            <a:r>
              <a:rPr lang="en-US" sz="2000" dirty="0" smtClean="0"/>
              <a:t> team</a:t>
            </a:r>
            <a:endParaRPr lang="en-US" sz="2000" dirty="0"/>
          </a:p>
          <a:p>
            <a:pPr lvl="1"/>
            <a:r>
              <a:rPr lang="en-US" sz="2000" dirty="0" smtClean="0"/>
              <a:t>Implemented </a:t>
            </a:r>
            <a:r>
              <a:rPr lang="en-US" sz="2000" dirty="0"/>
              <a:t>MySQL based PanDA server as a tandem (with Oracle) </a:t>
            </a:r>
            <a:r>
              <a:rPr lang="en-US" sz="2000" dirty="0" smtClean="0"/>
              <a:t>back end for non-ATLAS use</a:t>
            </a:r>
            <a:endParaRPr lang="en-US" sz="2000" dirty="0"/>
          </a:p>
          <a:p>
            <a:pPr lvl="1"/>
            <a:r>
              <a:rPr lang="en-US" sz="2000" dirty="0" smtClean="0"/>
              <a:t>Amazon </a:t>
            </a:r>
            <a:r>
              <a:rPr lang="en-US" sz="2000" dirty="0"/>
              <a:t>EC2 based MySQL PanDA service </a:t>
            </a:r>
            <a:r>
              <a:rPr lang="en-US" sz="2000" dirty="0" smtClean="0"/>
              <a:t>set up for </a:t>
            </a:r>
            <a:r>
              <a:rPr lang="en-US" sz="2000" dirty="0"/>
              <a:t>OSG </a:t>
            </a:r>
            <a:r>
              <a:rPr lang="en-US" sz="2000" dirty="0" smtClean="0"/>
              <a:t>PanDA</a:t>
            </a:r>
            <a:endParaRPr lang="en-US" sz="2000" dirty="0"/>
          </a:p>
          <a:p>
            <a:pPr lvl="1"/>
            <a:r>
              <a:rPr lang="en-US" sz="2000" dirty="0" smtClean="0"/>
              <a:t>VO</a:t>
            </a:r>
            <a:r>
              <a:rPr lang="en-US" sz="2000" dirty="0"/>
              <a:t>-neutral PanDA monitor </a:t>
            </a:r>
            <a:r>
              <a:rPr lang="en-US" sz="2000" dirty="0" smtClean="0"/>
              <a:t>operating </a:t>
            </a:r>
            <a:r>
              <a:rPr lang="en-US" sz="2000" dirty="0"/>
              <a:t>against the EC2 PanDA service for </a:t>
            </a:r>
            <a:r>
              <a:rPr lang="en-US" sz="2000" dirty="0" smtClean="0"/>
              <a:t>non-ATLAS</a:t>
            </a:r>
            <a:r>
              <a:rPr lang="en-US" sz="2000" dirty="0" smtClean="0"/>
              <a:t> </a:t>
            </a:r>
            <a:r>
              <a:rPr lang="en-US" sz="2000" dirty="0"/>
              <a:t>PanDA monitoring </a:t>
            </a:r>
            <a:r>
              <a:rPr lang="en-US" sz="2000" dirty="0" smtClean="0"/>
              <a:t>(in progress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LSST DESC is the first target for trying it all out</a:t>
            </a:r>
          </a:p>
          <a:p>
            <a:pPr lvl="1"/>
            <a:r>
              <a:rPr lang="en-US" sz="2000" dirty="0" smtClean="0"/>
              <a:t>LSST</a:t>
            </a:r>
            <a:r>
              <a:rPr lang="en-US" sz="2000" dirty="0"/>
              <a:t> </a:t>
            </a:r>
            <a:r>
              <a:rPr lang="en-US" sz="2000" dirty="0" smtClean="0"/>
              <a:t>DESC specific submission and monitoring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the </a:t>
            </a:r>
            <a:r>
              <a:rPr lang="en-US" sz="2400" dirty="0" smtClean="0"/>
              <a:t>infrastructure </a:t>
            </a:r>
            <a:r>
              <a:rPr lang="en-US" sz="2400" dirty="0" smtClean="0"/>
              <a:t>in place for OSG VO support</a:t>
            </a:r>
            <a:r>
              <a:rPr lang="en-US" sz="2400" dirty="0" smtClean="0"/>
              <a:t>, working on LSST </a:t>
            </a:r>
            <a:r>
              <a:rPr lang="en-US" sz="2400" dirty="0" smtClean="0"/>
              <a:t>VO </a:t>
            </a:r>
            <a:r>
              <a:rPr lang="en-US" sz="2400" dirty="0" smtClean="0"/>
              <a:t>based pipeline-driven PanDA submission using non-ATLAS infrastructure</a:t>
            </a:r>
            <a:endParaRPr lang="en-US" sz="2400" dirty="0" smtClean="0"/>
          </a:p>
          <a:p>
            <a:r>
              <a:rPr lang="en-US" sz="2400" dirty="0" smtClean="0"/>
              <a:t>PanDA-pipeline daemon (Tony’s pipeline interface) moved </a:t>
            </a:r>
            <a:r>
              <a:rPr lang="en-US" sz="2400" dirty="0" smtClean="0"/>
              <a:t>to </a:t>
            </a:r>
            <a:r>
              <a:rPr lang="en-US" sz="2400" dirty="0" smtClean="0"/>
              <a:t>the PanDA </a:t>
            </a:r>
            <a:r>
              <a:rPr lang="en-US" sz="2400" dirty="0" smtClean="0"/>
              <a:t>OSG EC2 server</a:t>
            </a:r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ipeline</a:t>
            </a:r>
            <a:r>
              <a:rPr lang="en-US" sz="2400" dirty="0" smtClean="0"/>
              <a:t>-triggered PanDA job submission </a:t>
            </a:r>
            <a:r>
              <a:rPr lang="en-US" sz="2400" dirty="0" smtClean="0"/>
              <a:t>being set up there</a:t>
            </a:r>
          </a:p>
          <a:p>
            <a:r>
              <a:rPr lang="en-US" sz="2400" dirty="0" smtClean="0"/>
              <a:t>Readying the associated job monitoring</a:t>
            </a:r>
            <a:endParaRPr lang="en-US" sz="2400" dirty="0" smtClean="0"/>
          </a:p>
          <a:p>
            <a:r>
              <a:rPr lang="en-US" sz="2400" dirty="0" smtClean="0"/>
              <a:t>PanDA </a:t>
            </a:r>
            <a:r>
              <a:rPr lang="en-US" sz="2400" dirty="0" smtClean="0"/>
              <a:t>site BNL-LSST </a:t>
            </a:r>
            <a:r>
              <a:rPr lang="en-US" sz="2400" dirty="0" smtClean="0"/>
              <a:t>serving the LSST VO created </a:t>
            </a:r>
            <a:r>
              <a:rPr lang="en-US" sz="2400" dirty="0" smtClean="0"/>
              <a:t>for LSST </a:t>
            </a:r>
            <a:r>
              <a:rPr lang="en-US" sz="2400" dirty="0" smtClean="0"/>
              <a:t>DESC jobs</a:t>
            </a:r>
            <a:endParaRPr lang="en-US" sz="2400" dirty="0" smtClean="0"/>
          </a:p>
          <a:p>
            <a:pPr lvl="1"/>
            <a:r>
              <a:rPr lang="en-US" sz="2400" dirty="0" smtClean="0"/>
              <a:t>Submission to the BNL-LSST site being </a:t>
            </a:r>
            <a:r>
              <a:rPr lang="en-US" sz="2400" dirty="0" smtClean="0"/>
              <a:t>set up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530"/>
            <a:ext cx="8229600" cy="5249219"/>
          </a:xfrm>
        </p:spPr>
        <p:txBody>
          <a:bodyPr>
            <a:noAutofit/>
          </a:bodyPr>
          <a:lstStyle/>
          <a:p>
            <a:r>
              <a:rPr lang="en-US" sz="2000" dirty="0" smtClean="0"/>
              <a:t>Slow progress, too often bumped by firefighting higher priorities</a:t>
            </a:r>
          </a:p>
          <a:p>
            <a:r>
              <a:rPr lang="en-US" sz="2000" dirty="0" smtClean="0"/>
              <a:t>Solution – make this a higher priority by identifying real customers if we can</a:t>
            </a:r>
            <a:endParaRPr lang="en-US" sz="2000" dirty="0" smtClean="0"/>
          </a:p>
          <a:p>
            <a:r>
              <a:rPr lang="en-US" sz="2000" dirty="0" smtClean="0"/>
              <a:t>Would like to e</a:t>
            </a:r>
            <a:r>
              <a:rPr lang="en-US" sz="2000" dirty="0" smtClean="0"/>
              <a:t>nlist </a:t>
            </a:r>
            <a:r>
              <a:rPr lang="en-US" sz="2000" dirty="0" smtClean="0"/>
              <a:t>and work with users to get their workloads up and running</a:t>
            </a:r>
          </a:p>
          <a:p>
            <a:pPr lvl="1"/>
            <a:r>
              <a:rPr lang="en-US" sz="2000" dirty="0" smtClean="0"/>
              <a:t>Get DESC </a:t>
            </a:r>
            <a:r>
              <a:rPr lang="en-US" sz="2000" dirty="0" smtClean="0"/>
              <a:t>user input to tailor </a:t>
            </a:r>
            <a:r>
              <a:rPr lang="en-US" sz="2000" dirty="0" smtClean="0"/>
              <a:t>functionality,</a:t>
            </a:r>
            <a:r>
              <a:rPr lang="en-US" sz="2000" dirty="0" smtClean="0"/>
              <a:t> </a:t>
            </a:r>
            <a:r>
              <a:rPr lang="en-US" sz="2000" dirty="0" smtClean="0"/>
              <a:t>monitoring </a:t>
            </a:r>
          </a:p>
          <a:p>
            <a:r>
              <a:rPr lang="en-US" sz="2000" dirty="0" smtClean="0"/>
              <a:t>Then e</a:t>
            </a:r>
            <a:r>
              <a:rPr lang="en-US" sz="2000" dirty="0" smtClean="0"/>
              <a:t>xtend </a:t>
            </a:r>
            <a:r>
              <a:rPr lang="en-US" sz="2000" dirty="0" smtClean="0"/>
              <a:t>to support opportunistic OSG (or non-</a:t>
            </a:r>
            <a:r>
              <a:rPr lang="en-US" sz="2000" dirty="0" smtClean="0"/>
              <a:t>OSG, e.g. HPC) </a:t>
            </a:r>
            <a:r>
              <a:rPr lang="en-US" sz="2000" dirty="0" smtClean="0"/>
              <a:t>sites – </a:t>
            </a:r>
            <a:r>
              <a:rPr lang="en-US" sz="2000" dirty="0" err="1" smtClean="0"/>
              <a:t>ie</a:t>
            </a:r>
            <a:r>
              <a:rPr lang="en-US" sz="2000" dirty="0" smtClean="0"/>
              <a:t> sites that don’t necessarily have a local LSST person helping out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ssues </a:t>
            </a:r>
            <a:r>
              <a:rPr lang="en-US" sz="2000" dirty="0" smtClean="0"/>
              <a:t>are software and data availability</a:t>
            </a:r>
          </a:p>
          <a:p>
            <a:pPr lvl="1"/>
            <a:r>
              <a:rPr lang="en-US" sz="2000" dirty="0" smtClean="0"/>
              <a:t>For software, </a:t>
            </a:r>
            <a:r>
              <a:rPr lang="en-US" sz="2000" dirty="0" smtClean="0"/>
              <a:t>try out OSG’s </a:t>
            </a:r>
            <a:r>
              <a:rPr lang="en-US" sz="2000" dirty="0" smtClean="0"/>
              <a:t>Oasis service for CVMFS based distribution</a:t>
            </a:r>
          </a:p>
          <a:p>
            <a:pPr lvl="1"/>
            <a:r>
              <a:rPr lang="en-US" sz="2000" dirty="0" smtClean="0"/>
              <a:t>For data access, </a:t>
            </a:r>
            <a:r>
              <a:rPr lang="en-US" sz="2000" dirty="0" err="1" smtClean="0"/>
              <a:t>xrootd</a:t>
            </a:r>
            <a:r>
              <a:rPr lang="en-US" sz="2000" dirty="0" smtClean="0"/>
              <a:t> a good </a:t>
            </a:r>
            <a:r>
              <a:rPr lang="en-US" sz="2000" dirty="0" smtClean="0"/>
              <a:t>candidate</a:t>
            </a:r>
            <a:endParaRPr lang="en-US" sz="2000" dirty="0" smtClean="0"/>
          </a:p>
          <a:p>
            <a:r>
              <a:rPr lang="en-US" sz="2000" dirty="0" smtClean="0"/>
              <a:t>Down the road, i</a:t>
            </a:r>
            <a:r>
              <a:rPr lang="en-US" sz="2000" dirty="0" smtClean="0"/>
              <a:t>ntegrate </a:t>
            </a:r>
            <a:r>
              <a:rPr lang="en-US" sz="2000" dirty="0" smtClean="0"/>
              <a:t>the SLAC data catalog</a:t>
            </a:r>
          </a:p>
          <a:p>
            <a:pPr lvl="1"/>
            <a:r>
              <a:rPr lang="en-US" sz="2000" dirty="0" smtClean="0"/>
              <a:t>Reported at CHEP to be a </a:t>
            </a:r>
            <a:r>
              <a:rPr lang="en-US" sz="2000" dirty="0" smtClean="0"/>
              <a:t>few months away from the new VO-neutral REST interface being ready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21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Torre Wenaus,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74A14-E314-5744-925F-27BDB699B9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5406</TotalTime>
  <Words>538</Words>
  <Application>Microsoft Macintosh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Update on PanDA Integration with the SLAC Pipeline for LSST DESC Use</vt:lpstr>
      <vt:lpstr>SLAC Workflow Pipeline and PanDA Prototype</vt:lpstr>
      <vt:lpstr>PanDA System Overview</vt:lpstr>
      <vt:lpstr>PanDA and LSST</vt:lpstr>
      <vt:lpstr>LSST PanDA jobs in pipeline and PanDA monitors (June)</vt:lpstr>
      <vt:lpstr>Activities Since June</vt:lpstr>
      <vt:lpstr>Current Activities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Torre Wenaus</dc:creator>
  <cp:lastModifiedBy>Torre Wenaus</cp:lastModifiedBy>
  <cp:revision>224</cp:revision>
  <dcterms:created xsi:type="dcterms:W3CDTF">2012-10-20T06:43:52Z</dcterms:created>
  <dcterms:modified xsi:type="dcterms:W3CDTF">2013-12-03T19:51:52Z</dcterms:modified>
</cp:coreProperties>
</file>