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5" r:id="rId6"/>
    <p:sldId id="264" r:id="rId7"/>
    <p:sldId id="267" r:id="rId8"/>
    <p:sldId id="262" r:id="rId9"/>
    <p:sldId id="271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43" autoAdjust="0"/>
  </p:normalViewPr>
  <p:slideViewPr>
    <p:cSldViewPr snapToGrid="0" snapToObjects="1">
      <p:cViewPr>
        <p:scale>
          <a:sx n="85" d="100"/>
          <a:sy n="85" d="100"/>
        </p:scale>
        <p:origin x="-13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D3BC8-EB4B-E64D-917A-1E56A41DF3CC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A6B65-6876-EE4A-A3A6-1C66240C0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8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8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5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4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F2C6-7B05-914A-A65F-D3813B482B50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62111-8D18-4F45-8206-4EDEA4C4D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Mock catalogue validation data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4624"/>
          </a:xfrm>
        </p:spPr>
        <p:txBody>
          <a:bodyPr>
            <a:normAutofit/>
          </a:bodyPr>
          <a:lstStyle/>
          <a:p>
            <a:r>
              <a:rPr lang="en-US" dirty="0" smtClean="0"/>
              <a:t>Martin &amp; Joanne</a:t>
            </a:r>
          </a:p>
          <a:p>
            <a:r>
              <a:rPr lang="en-US" sz="2800" dirty="0" smtClean="0"/>
              <a:t>(White &amp; Cohn)</a:t>
            </a:r>
          </a:p>
          <a:p>
            <a:r>
              <a:rPr lang="en-US" sz="2800" dirty="0" smtClean="0"/>
              <a:t>LSST-DESC meeting Dec. 4,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553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71" y="386696"/>
            <a:ext cx="8229600" cy="61127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Above list not comprehensive and will keep growing (e.g. DES), am happy to hear suggestions!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For like to like comparisons, mocks need to provide similar measurements, e.g.,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bands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color definitions (SSFR, SED, color cut)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stellar masses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Halo masses and radii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Some observational quantities tricky, e.g.,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stellar mass functions differ significantly between reported observations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color definitions vary widely, sometimes based on photo-z codes and hard to reproduce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information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918"/>
          </a:xfrm>
        </p:spPr>
        <p:txBody>
          <a:bodyPr>
            <a:normAutofit/>
          </a:bodyPr>
          <a:lstStyle/>
          <a:p>
            <a:r>
              <a:rPr lang="en-US" dirty="0" smtClean="0"/>
              <a:t>use more observational data sets</a:t>
            </a:r>
          </a:p>
          <a:p>
            <a:r>
              <a:rPr lang="en-US" dirty="0" smtClean="0"/>
              <a:t>use more measurements on data sets in hand </a:t>
            </a:r>
          </a:p>
          <a:p>
            <a:pPr lvl="1"/>
            <a:r>
              <a:rPr lang="en-US" dirty="0" smtClean="0"/>
              <a:t>see e.g. one list in1311.0850 for comparing different models, can be used to compare mock and observations too</a:t>
            </a:r>
          </a:p>
          <a:p>
            <a:r>
              <a:rPr lang="en-US" dirty="0" smtClean="0"/>
              <a:t>invent more quantities to measure</a:t>
            </a:r>
          </a:p>
          <a:p>
            <a:endParaRPr lang="en-US" dirty="0" smtClean="0"/>
          </a:p>
          <a:p>
            <a:pPr marL="57150" indent="0" algn="ctr">
              <a:buNone/>
            </a:pPr>
            <a:r>
              <a:rPr lang="en-US" i="1" dirty="0" smtClean="0"/>
              <a:t>obviously most interesting if improve catalogue properties that are needed for LSST science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491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ndwriting - Dakota"/>
                <a:cs typeface="Handwriting - Dakota"/>
              </a:rPr>
              <a:t>the end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6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mock catalogues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553"/>
            <a:ext cx="8229600" cy="52578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 smtClean="0"/>
              <a:t>Tests are used to verify that mocks capture properties essential to their (particular) use</a:t>
            </a:r>
          </a:p>
          <a:p>
            <a:pPr marL="914400" lvl="1" indent="-457200"/>
            <a:r>
              <a:rPr lang="en-US" dirty="0" smtClean="0"/>
              <a:t>not “one mock fits all”</a:t>
            </a:r>
          </a:p>
          <a:p>
            <a:pPr marL="0" indent="0">
              <a:buNone/>
            </a:pPr>
            <a:r>
              <a:rPr lang="en-US" dirty="0" smtClean="0"/>
              <a:t>Many uses for mock catalogues</a:t>
            </a:r>
          </a:p>
          <a:p>
            <a:pPr lvl="1"/>
            <a:r>
              <a:rPr lang="en-US" dirty="0" smtClean="0"/>
              <a:t>Design surveys, test pipelines</a:t>
            </a:r>
          </a:p>
          <a:p>
            <a:pPr lvl="1"/>
            <a:r>
              <a:rPr lang="en-US" dirty="0" smtClean="0"/>
              <a:t>Analyze surveys</a:t>
            </a:r>
          </a:p>
          <a:p>
            <a:pPr lvl="2"/>
            <a:r>
              <a:rPr lang="en-US" dirty="0" smtClean="0"/>
              <a:t>e.g., covariance matrices, understanding selection function (including cluster finding for instance)</a:t>
            </a:r>
          </a:p>
          <a:p>
            <a:pPr lvl="1"/>
            <a:r>
              <a:rPr lang="en-US" dirty="0" smtClean="0"/>
              <a:t>Compare survey results to theories</a:t>
            </a:r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75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Cluster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 mocks:</a:t>
            </a:r>
          </a:p>
          <a:p>
            <a:pPr lvl="1"/>
            <a:r>
              <a:rPr lang="en-US" dirty="0" smtClean="0"/>
              <a:t>test a cluster finder by taking an image of the field putting cluster galaxy images into it, then applying finder</a:t>
            </a:r>
          </a:p>
          <a:p>
            <a:r>
              <a:rPr lang="en-US" dirty="0" smtClean="0"/>
              <a:t>Issues: </a:t>
            </a:r>
          </a:p>
          <a:p>
            <a:pPr lvl="1"/>
            <a:r>
              <a:rPr lang="en-US" dirty="0" smtClean="0"/>
              <a:t>clusters are inside the cosmic web, so cluster surroundings affect cluster finding and measurements (e.g. filaments)</a:t>
            </a:r>
          </a:p>
          <a:p>
            <a:r>
              <a:rPr lang="en-US" dirty="0" smtClean="0"/>
              <a:t>Mock requirement:</a:t>
            </a:r>
          </a:p>
          <a:p>
            <a:pPr lvl="1"/>
            <a:r>
              <a:rPr lang="en-US" dirty="0" smtClean="0"/>
              <a:t>Reproduce cosmic web effects on cluster finder</a:t>
            </a:r>
          </a:p>
        </p:txBody>
      </p:sp>
    </p:spTree>
    <p:extLst>
      <p:ext uri="{BB962C8B-B14F-4D97-AF65-F5344CB8AC3E}">
        <p14:creationId xmlns:p14="http://schemas.microsoft.com/office/powerpoint/2010/main" val="269014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3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Sets of observations or derived quantities from observations that one compares to a mock catalogue</a:t>
            </a:r>
          </a:p>
          <a:p>
            <a:pPr lvl="1"/>
            <a:r>
              <a:rPr lang="en-US" dirty="0" smtClean="0"/>
              <a:t>can be done on different populations: red galaxies, </a:t>
            </a:r>
            <a:r>
              <a:rPr lang="en-US" dirty="0" err="1" smtClean="0"/>
              <a:t>qsos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can be done for properties that LSST is not measuring but which imply LSST quantities of interest</a:t>
            </a:r>
          </a:p>
          <a:p>
            <a:r>
              <a:rPr lang="en-US" dirty="0" smtClean="0"/>
              <a:t>Use to develop and refine catalogues</a:t>
            </a:r>
          </a:p>
          <a:p>
            <a:r>
              <a:rPr lang="en-US" dirty="0" smtClean="0"/>
              <a:t>not many observations yet at redshifts of interest</a:t>
            </a:r>
          </a:p>
          <a:p>
            <a:pPr lvl="1"/>
            <a:r>
              <a:rPr lang="en-US" dirty="0" smtClean="0"/>
              <a:t>useful to try to find </a:t>
            </a:r>
            <a:r>
              <a:rPr lang="en-US" dirty="0" smtClean="0">
                <a:solidFill>
                  <a:srgbClr val="0000FF"/>
                </a:solidFill>
              </a:rPr>
              <a:t>additional</a:t>
            </a:r>
            <a:r>
              <a:rPr lang="en-US" dirty="0" smtClean="0"/>
              <a:t> observational tests to improve catalogue accuracy, to apply to data sets in hand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81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3682"/>
          </a:xfrm>
        </p:spPr>
        <p:txBody>
          <a:bodyPr>
            <a:normAutofit/>
          </a:bodyPr>
          <a:lstStyle/>
          <a:p>
            <a:r>
              <a:rPr lang="en-US" dirty="0" smtClean="0"/>
              <a:t>Same observation on mock catalogue as has been done on (training) observational data</a:t>
            </a:r>
          </a:p>
          <a:p>
            <a:r>
              <a:rPr lang="en-US" dirty="0" smtClean="0"/>
              <a:t>Derived property of observational data (e.g. occupation of galaxies in halos) compared to same property known exactly in mocks</a:t>
            </a:r>
          </a:p>
          <a:p>
            <a:r>
              <a:rPr lang="en-US" dirty="0" smtClean="0"/>
              <a:t>Ideally use both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6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5035456"/>
          </a:xfrm>
        </p:spPr>
        <p:txBody>
          <a:bodyPr>
            <a:normAutofit/>
          </a:bodyPr>
          <a:lstStyle/>
          <a:p>
            <a:r>
              <a:rPr lang="en-US" dirty="0" smtClean="0"/>
              <a:t>Sometimes observed properties are correlated due to some physical shared origin</a:t>
            </a:r>
          </a:p>
          <a:p>
            <a:pPr lvl="1"/>
            <a:r>
              <a:rPr lang="en-US" dirty="0" smtClean="0"/>
              <a:t>perhaps hard to measure this origin directly</a:t>
            </a:r>
          </a:p>
          <a:p>
            <a:r>
              <a:rPr lang="en-US" dirty="0" smtClean="0"/>
              <a:t>Identifying and capturing </a:t>
            </a:r>
            <a:r>
              <a:rPr lang="en-US" dirty="0"/>
              <a:t>these </a:t>
            </a:r>
            <a:r>
              <a:rPr lang="en-US" dirty="0" smtClean="0"/>
              <a:t>correlated properties can be challenging</a:t>
            </a:r>
          </a:p>
          <a:p>
            <a:pPr lvl="1"/>
            <a:r>
              <a:rPr lang="en-US" dirty="0" smtClean="0"/>
              <a:t>happily they are </a:t>
            </a:r>
            <a:r>
              <a:rPr lang="en-US" dirty="0"/>
              <a:t>sometimes built into </a:t>
            </a:r>
            <a:r>
              <a:rPr lang="en-US" dirty="0" smtClean="0"/>
              <a:t>the mock catalogue construction method</a:t>
            </a:r>
          </a:p>
          <a:p>
            <a:pPr lvl="1"/>
            <a:r>
              <a:rPr lang="en-US" dirty="0" smtClean="0"/>
              <a:t>for instance, dark matter simulations have the web, halos, tidal fields, etc.</a:t>
            </a:r>
          </a:p>
        </p:txBody>
      </p:sp>
    </p:spTree>
    <p:extLst>
      <p:ext uri="{BB962C8B-B14F-4D97-AF65-F5344CB8AC3E}">
        <p14:creationId xmlns:p14="http://schemas.microsoft.com/office/powerpoint/2010/main" val="251082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376"/>
            <a:ext cx="8229600" cy="1143000"/>
          </a:xfrm>
        </p:spPr>
        <p:txBody>
          <a:bodyPr/>
          <a:lstStyle/>
          <a:p>
            <a:r>
              <a:rPr lang="en-US" dirty="0" smtClean="0"/>
              <a:t>LSST large scale structure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376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AFTER REDUCTION:</a:t>
            </a:r>
          </a:p>
          <a:p>
            <a:pPr lvl="1"/>
            <a:r>
              <a:rPr lang="en-US" dirty="0" smtClean="0"/>
              <a:t>galaxy RA, DEC</a:t>
            </a:r>
          </a:p>
          <a:p>
            <a:pPr lvl="1"/>
            <a:r>
              <a:rPr lang="en-US" dirty="0" smtClean="0"/>
              <a:t>magnitudes in several bands</a:t>
            </a:r>
          </a:p>
          <a:p>
            <a:pPr lvl="1"/>
            <a:r>
              <a:rPr lang="en-US" dirty="0" smtClean="0"/>
              <a:t>shapes in several bands</a:t>
            </a:r>
          </a:p>
          <a:p>
            <a:pPr lvl="1"/>
            <a:r>
              <a:rPr lang="en-US" dirty="0" smtClean="0"/>
              <a:t>plus errors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ESTIMATED/DERIVED: </a:t>
            </a:r>
          </a:p>
          <a:p>
            <a:pPr lvl="1"/>
            <a:r>
              <a:rPr lang="en-US" dirty="0" smtClean="0"/>
              <a:t>redshifts, redshift distributions</a:t>
            </a:r>
          </a:p>
          <a:p>
            <a:pPr lvl="1"/>
            <a:r>
              <a:rPr lang="en-US" dirty="0" smtClean="0"/>
              <a:t>correlations</a:t>
            </a:r>
          </a:p>
          <a:p>
            <a:pPr lvl="1"/>
            <a:r>
              <a:rPr lang="en-US" dirty="0" smtClean="0"/>
              <a:t>cluster properties, group properties, catalogues</a:t>
            </a:r>
          </a:p>
          <a:p>
            <a:pPr lvl="1"/>
            <a:r>
              <a:rPr lang="en-US" dirty="0" smtClean="0"/>
              <a:t>shape correlations</a:t>
            </a:r>
          </a:p>
          <a:p>
            <a:pPr lvl="1"/>
            <a:r>
              <a:rPr lang="en-US" dirty="0" smtClean="0"/>
              <a:t>and more…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Want LSST mocks to capture these distributions as accurately as possible</a:t>
            </a:r>
          </a:p>
        </p:txBody>
      </p:sp>
    </p:spTree>
    <p:extLst>
      <p:ext uri="{BB962C8B-B14F-4D97-AF65-F5344CB8AC3E}">
        <p14:creationId xmlns:p14="http://schemas.microsoft.com/office/powerpoint/2010/main" val="181640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8" y="14016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possible validation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55"/>
            <a:ext cx="8229600" cy="57242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Color magnitude diagrams</a:t>
            </a:r>
          </a:p>
          <a:p>
            <a:r>
              <a:rPr lang="en-US" dirty="0" smtClean="0"/>
              <a:t>Luminosity functions, stellar mass functions </a:t>
            </a:r>
          </a:p>
          <a:p>
            <a:pPr lvl="1"/>
            <a:r>
              <a:rPr lang="en-US" dirty="0" smtClean="0"/>
              <a:t>plus split into colors</a:t>
            </a:r>
          </a:p>
          <a:p>
            <a:r>
              <a:rPr lang="en-US" dirty="0" smtClean="0"/>
              <a:t>Clustering: angular and redshift* space</a:t>
            </a:r>
          </a:p>
          <a:p>
            <a:pPr lvl="1"/>
            <a:r>
              <a:rPr lang="en-US" dirty="0" smtClean="0"/>
              <a:t>luminosity cuts, stellar mass cuts, color cuts, marked correlations, cross correlations</a:t>
            </a:r>
          </a:p>
          <a:p>
            <a:r>
              <a:rPr lang="en-US" dirty="0" smtClean="0"/>
              <a:t>Group multiplicity function</a:t>
            </a:r>
          </a:p>
          <a:p>
            <a:pPr lvl="1"/>
            <a:r>
              <a:rPr lang="en-US" dirty="0" smtClean="0"/>
              <a:t>galaxy profile in clusters, luminosity function in clusters, halo occupation*, satellite/central breakdowns</a:t>
            </a:r>
          </a:p>
          <a:p>
            <a:r>
              <a:rPr lang="en-US" dirty="0" smtClean="0"/>
              <a:t>Morphology or color-</a:t>
            </a:r>
            <a:r>
              <a:rPr lang="en-US" dirty="0"/>
              <a:t>density relation</a:t>
            </a:r>
          </a:p>
          <a:p>
            <a:r>
              <a:rPr lang="en-US" dirty="0"/>
              <a:t>Alignments:</a:t>
            </a:r>
          </a:p>
          <a:p>
            <a:pPr lvl="1"/>
            <a:r>
              <a:rPr lang="en-US" dirty="0"/>
              <a:t>Amplitudes, luminosity and redshift </a:t>
            </a:r>
            <a:r>
              <a:rPr lang="en-US" dirty="0" smtClean="0"/>
              <a:t>dependence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*tests can use some property not needed for LSST but which imply LSST properties, </a:t>
            </a:r>
            <a:r>
              <a:rPr lang="en-US" dirty="0" err="1" smtClean="0"/>
              <a:t>e.g.redshift</a:t>
            </a:r>
            <a:r>
              <a:rPr lang="en-US" dirty="0" smtClean="0"/>
              <a:t>, halo occupation</a:t>
            </a:r>
          </a:p>
        </p:txBody>
      </p:sp>
    </p:spTree>
    <p:extLst>
      <p:ext uri="{BB962C8B-B14F-4D97-AF65-F5344CB8AC3E}">
        <p14:creationId xmlns:p14="http://schemas.microsoft.com/office/powerpoint/2010/main" val="274482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24" y="119529"/>
            <a:ext cx="8895976" cy="67384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Examples (not comprehensive, please add!) for z&gt;0.5:</a:t>
            </a:r>
          </a:p>
          <a:p>
            <a:r>
              <a:rPr lang="en-US" dirty="0" smtClean="0"/>
              <a:t>Color magnitude diagrams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PRIMUS</a:t>
            </a:r>
          </a:p>
          <a:p>
            <a:r>
              <a:rPr lang="en-US" dirty="0" smtClean="0"/>
              <a:t>Luminosity functions, stellar mass functions, +color split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COSMOS,</a:t>
            </a:r>
            <a:r>
              <a:rPr lang="en-US" dirty="0">
                <a:solidFill>
                  <a:srgbClr val="0000FF"/>
                </a:solidFill>
              </a:rPr>
              <a:t> COSMOS, DEEP2, VVDS, AGES, VIPERS,HDF++, COMBO-</a:t>
            </a:r>
            <a:r>
              <a:rPr lang="en-US" dirty="0" smtClean="0">
                <a:solidFill>
                  <a:srgbClr val="0000FF"/>
                </a:solidFill>
              </a:rPr>
              <a:t>17,PRIMUS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NDWFS,ULTRAVISTA, ZFOURGE,CANDELS</a:t>
            </a:r>
          </a:p>
          <a:p>
            <a:r>
              <a:rPr lang="en-US" dirty="0" smtClean="0"/>
              <a:t>Clustering:  </a:t>
            </a:r>
          </a:p>
          <a:p>
            <a:pPr lvl="1"/>
            <a:r>
              <a:rPr lang="en-US" dirty="0" smtClean="0"/>
              <a:t>luminosity cuts, stellar mass cuts, color cuts, marked correlations, cross correlations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NDWFS,CFHTLS, </a:t>
            </a:r>
            <a:r>
              <a:rPr lang="en-US" dirty="0" smtClean="0">
                <a:solidFill>
                  <a:srgbClr val="0000FF"/>
                </a:solidFill>
              </a:rPr>
              <a:t>PRIMUS,ALHAMBRA</a:t>
            </a:r>
          </a:p>
          <a:p>
            <a:r>
              <a:rPr lang="en-US" dirty="0" smtClean="0"/>
              <a:t>Group multiplicity function</a:t>
            </a:r>
          </a:p>
          <a:p>
            <a:pPr lvl="1"/>
            <a:r>
              <a:rPr lang="en-US" dirty="0" smtClean="0"/>
              <a:t>galaxy profile in clusters, luminosity function in clusters, halo occupation, satellite/central breakdowns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CFHTLS,NDWFS,COSMOS, GCLASS,CLASH (in principle)</a:t>
            </a:r>
          </a:p>
          <a:p>
            <a:r>
              <a:rPr lang="en-US" dirty="0" smtClean="0"/>
              <a:t>Morphology or color-</a:t>
            </a:r>
            <a:r>
              <a:rPr lang="en-US" dirty="0"/>
              <a:t>density </a:t>
            </a:r>
            <a:r>
              <a:rPr lang="en-US" dirty="0" smtClean="0"/>
              <a:t>relations*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COSMOS, ALHAMBRA, MACS,CANDELS, GCLASS </a:t>
            </a: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*Will hear more about shape tests from others, our focus more on gal luminosities and positions and associated derived quantities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24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768</Words>
  <Application>Microsoft Macintosh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Mock catalogue validation data sets</vt:lpstr>
      <vt:lpstr>Using mock catalogues</vt:lpstr>
      <vt:lpstr>Example: Cluster finding</vt:lpstr>
      <vt:lpstr>Validation Tests</vt:lpstr>
      <vt:lpstr>Types of tests:</vt:lpstr>
      <vt:lpstr>More about correlations</vt:lpstr>
      <vt:lpstr>LSST large scale structure data </vt:lpstr>
      <vt:lpstr>Some possible validation tests</vt:lpstr>
      <vt:lpstr>PowerPoint Presentation</vt:lpstr>
      <vt:lpstr>PowerPoint Presentation</vt:lpstr>
      <vt:lpstr>More information if: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Quiescent galaxies at z=0.5</dc:title>
  <dc:creator>Microsoft Office User</dc:creator>
  <cp:lastModifiedBy>Martin White</cp:lastModifiedBy>
  <cp:revision>726</cp:revision>
  <dcterms:created xsi:type="dcterms:W3CDTF">2013-12-04T01:12:07Z</dcterms:created>
  <dcterms:modified xsi:type="dcterms:W3CDTF">2013-12-04T15:43:07Z</dcterms:modified>
</cp:coreProperties>
</file>