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handoutMasterIdLst>
    <p:handoutMasterId r:id="rId12"/>
  </p:handoutMasterIdLst>
  <p:sldIdLst>
    <p:sldId id="257" r:id="rId2"/>
    <p:sldId id="340" r:id="rId3"/>
    <p:sldId id="343" r:id="rId4"/>
    <p:sldId id="337" r:id="rId5"/>
    <p:sldId id="341" r:id="rId6"/>
    <p:sldId id="338" r:id="rId7"/>
    <p:sldId id="342" r:id="rId8"/>
    <p:sldId id="339" r:id="rId9"/>
    <p:sldId id="31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84A4"/>
    <a:srgbClr val="5DB7D1"/>
    <a:srgbClr val="00B7A5"/>
    <a:srgbClr val="5293A5"/>
    <a:srgbClr val="616161"/>
    <a:srgbClr val="21B4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27" autoAdjust="0"/>
    <p:restoredTop sz="94660"/>
  </p:normalViewPr>
  <p:slideViewPr>
    <p:cSldViewPr>
      <p:cViewPr>
        <p:scale>
          <a:sx n="103" d="100"/>
          <a:sy n="103" d="100"/>
        </p:scale>
        <p:origin x="1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420C5-2895-F740-82DD-84BEAA3AC837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F4705-79AA-8740-91C4-EE148EFBF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65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046C3-5B8A-B44D-B139-B892AB45F95B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5FEE0-CB1A-7544-85A7-2E7F4B4BA1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68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5FEE0-CB1A-7544-85A7-2E7F4B4BA1A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2791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926375"/>
            <a:ext cx="2971800" cy="217625"/>
          </a:xfrm>
        </p:spPr>
        <p:txBody>
          <a:bodyPr/>
          <a:lstStyle/>
          <a:p>
            <a:fld id="{C13862D6-DACC-4751-806F-6C276E63C2A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18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2791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926375"/>
            <a:ext cx="2971800" cy="217625"/>
          </a:xfrm>
        </p:spPr>
        <p:txBody>
          <a:bodyPr/>
          <a:lstStyle/>
          <a:p>
            <a:fld id="{C13862D6-DACC-4751-806F-6C276E63C2A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18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2791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926375"/>
            <a:ext cx="2971800" cy="217625"/>
          </a:xfrm>
        </p:spPr>
        <p:txBody>
          <a:bodyPr/>
          <a:lstStyle/>
          <a:p>
            <a:fld id="{C13862D6-DACC-4751-806F-6C276E63C2A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18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ogoW-ShadowTransBack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0413" y="0"/>
            <a:ext cx="198437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6503812"/>
            <a:ext cx="82296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dirty="0" smtClean="0">
                <a:solidFill>
                  <a:schemeClr val="bg1"/>
                </a:solidFill>
                <a:latin typeface="Calibri" charset="0"/>
              </a:rPr>
              <a:t>Name</a:t>
            </a:r>
            <a:r>
              <a:rPr lang="en-US" sz="1000" baseline="0" dirty="0" smtClean="0">
                <a:solidFill>
                  <a:schemeClr val="bg1"/>
                </a:solidFill>
                <a:latin typeface="Calibri" charset="0"/>
              </a:rPr>
              <a:t> of Meeting</a:t>
            </a:r>
            <a:r>
              <a:rPr lang="en-US" sz="1000" dirty="0" smtClean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alibri" charset="0"/>
              </a:rPr>
              <a:t>•</a:t>
            </a:r>
            <a:r>
              <a:rPr lang="en-US" sz="1000" dirty="0" smtClean="0">
                <a:solidFill>
                  <a:schemeClr val="bg1"/>
                </a:solidFill>
                <a:latin typeface="Calibri" charset="0"/>
              </a:rPr>
              <a:t> Location </a:t>
            </a:r>
            <a:r>
              <a:rPr lang="en-US" sz="1000" dirty="0">
                <a:solidFill>
                  <a:schemeClr val="bg1"/>
                </a:solidFill>
                <a:latin typeface="Calibri" charset="0"/>
              </a:rPr>
              <a:t>•</a:t>
            </a:r>
            <a:r>
              <a:rPr lang="en-US" sz="1000" dirty="0" smtClean="0">
                <a:solidFill>
                  <a:schemeClr val="bg1"/>
                </a:solidFill>
                <a:latin typeface="Calibri" charset="0"/>
              </a:rPr>
              <a:t> Date  -  Change in Slide Master</a:t>
            </a:r>
            <a:endParaRPr lang="en-US" sz="100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9" name="Picture 8" descr="Tele11-201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1473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81769"/>
            <a:ext cx="7772400" cy="3113162"/>
          </a:xfrm>
        </p:spPr>
        <p:txBody>
          <a:bodyPr anchor="t"/>
          <a:lstStyle>
            <a:lvl1pPr algn="l">
              <a:defRPr b="1">
                <a:solidFill>
                  <a:srgbClr val="2284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914401"/>
            <a:ext cx="853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304801" y="1014413"/>
            <a:ext cx="4191000" cy="50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1014413"/>
            <a:ext cx="4114800" cy="50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152400"/>
            <a:ext cx="6188357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914400"/>
            <a:ext cx="8534399" cy="518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 descr="PPTlogo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6181736"/>
            <a:ext cx="1759740" cy="67626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CM-201301-Agenda(6)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0667" r="64897" b="70708"/>
          <a:stretch>
            <a:fillRect/>
          </a:stretch>
        </p:blipFill>
        <p:spPr bwMode="auto">
          <a:xfrm>
            <a:off x="7787122" y="22261"/>
            <a:ext cx="1324371" cy="90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3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2284A4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−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18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543800" cy="20574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2284A4"/>
                </a:solidFill>
              </a:rPr>
              <a:t>DESC Pittsburgh Meeting</a:t>
            </a:r>
            <a:br>
              <a:rPr lang="en-US" sz="2800" dirty="0" smtClean="0">
                <a:solidFill>
                  <a:srgbClr val="2284A4"/>
                </a:solidFill>
              </a:rPr>
            </a:br>
            <a:r>
              <a:rPr lang="en-US" dirty="0" smtClean="0"/>
              <a:t>Bhuvnesh Jain</a:t>
            </a:r>
            <a:br>
              <a:rPr lang="en-US" dirty="0" smtClean="0"/>
            </a:br>
            <a:r>
              <a:rPr lang="en-US" sz="2000" dirty="0" smtClean="0"/>
              <a:t>University of Pennsylvania</a:t>
            </a:r>
            <a:br>
              <a:rPr lang="en-US" sz="2000" dirty="0" smtClean="0"/>
            </a:br>
            <a:r>
              <a:rPr lang="en-US" sz="2400" b="1" dirty="0" smtClean="0">
                <a:solidFill>
                  <a:srgbClr val="2284A4"/>
                </a:solidFill>
              </a:rPr>
              <a:t/>
            </a:r>
            <a:br>
              <a:rPr lang="en-US" sz="2400" b="1" dirty="0" smtClean="0">
                <a:solidFill>
                  <a:srgbClr val="2284A4"/>
                </a:solidFill>
              </a:rPr>
            </a:br>
            <a:r>
              <a:rPr lang="en-US" sz="1800" dirty="0" smtClean="0"/>
              <a:t>December 5, 2013</a:t>
            </a:r>
            <a:endParaRPr lang="en-US" sz="1800" b="1" dirty="0">
              <a:solidFill>
                <a:srgbClr val="2284A4"/>
              </a:solidFill>
            </a:endParaRPr>
          </a:p>
        </p:txBody>
      </p:sp>
      <p:pic>
        <p:nvPicPr>
          <p:cNvPr id="3" name="Picture 2" descr="CM-201301-Agenda(6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0667" r="64897" b="70708"/>
          <a:stretch>
            <a:fillRect/>
          </a:stretch>
        </p:blipFill>
        <p:spPr bwMode="auto">
          <a:xfrm>
            <a:off x="7591029" y="20377"/>
            <a:ext cx="1552971" cy="106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 and Updates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371599"/>
            <a:ext cx="8534400" cy="47244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week!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Final Design Review, Tucson</a:t>
            </a:r>
          </a:p>
          <a:p>
            <a:pPr lvl="1"/>
            <a:r>
              <a:rPr lang="en-US" dirty="0" smtClean="0"/>
              <a:t>Feedback by Friday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P5 panel, SLAC</a:t>
            </a:r>
          </a:p>
          <a:p>
            <a:pPr lvl="1"/>
            <a:r>
              <a:rPr lang="en-US" dirty="0" smtClean="0"/>
              <a:t>Presentations by LSST, DESI and CMB-S4 on Tuesday.</a:t>
            </a:r>
          </a:p>
          <a:p>
            <a:pPr lvl="1"/>
            <a:r>
              <a:rPr lang="en-US" dirty="0" smtClean="0"/>
              <a:t>Recommendations in a few months.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97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session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Governance: Pat </a:t>
            </a:r>
            <a:r>
              <a:rPr lang="en-US" dirty="0" err="1" smtClean="0"/>
              <a:t>Burchat’s</a:t>
            </a:r>
            <a:r>
              <a:rPr lang="en-US" dirty="0" smtClean="0"/>
              <a:t> talk</a:t>
            </a:r>
          </a:p>
          <a:p>
            <a:pPr lvl="1"/>
            <a:r>
              <a:rPr lang="en-US" dirty="0" smtClean="0"/>
              <a:t>Friday vote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Highlight projects</a:t>
            </a:r>
          </a:p>
          <a:p>
            <a:pPr lvl="1"/>
            <a:r>
              <a:rPr lang="en-US" dirty="0" smtClean="0"/>
              <a:t>Analysis and 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28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priority tasks and ``highlight projects”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990600"/>
            <a:ext cx="7467601" cy="5081588"/>
          </a:xfrm>
        </p:spPr>
        <p:txBody>
          <a:bodyPr/>
          <a:lstStyle/>
          <a:p>
            <a:pPr marL="0" lvl="0" indent="0">
              <a:buNone/>
            </a:pPr>
            <a:endParaRPr lang="en-US" sz="1600" b="0" dirty="0"/>
          </a:p>
          <a:p>
            <a:endParaRPr lang="en-US" sz="1600" dirty="0" smtClean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6096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We’d like to </a:t>
            </a:r>
          </a:p>
          <a:p>
            <a:r>
              <a:rPr lang="en-US" sz="1800" dirty="0">
                <a:solidFill>
                  <a:srgbClr val="000000"/>
                </a:solidFill>
              </a:rPr>
              <a:t>I</a:t>
            </a:r>
            <a:r>
              <a:rPr lang="en-US" sz="1800" dirty="0" smtClean="0">
                <a:solidFill>
                  <a:srgbClr val="000000"/>
                </a:solidFill>
              </a:rPr>
              <a:t>nteract with our peers in the global cosmology community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Have an impact on ongoing surveys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Learn from cosmologists outside LSST</a:t>
            </a:r>
          </a:p>
          <a:p>
            <a:pPr lvl="1"/>
            <a:r>
              <a:rPr lang="en-US" sz="1400" dirty="0" smtClean="0">
                <a:solidFill>
                  <a:srgbClr val="000000"/>
                </a:solidFill>
              </a:rPr>
              <a:t>An example of the above is the tree-ring structure in chips found by the LSST and DES teams!</a:t>
            </a:r>
          </a:p>
          <a:p>
            <a:pPr lvl="1"/>
            <a:endParaRPr lang="en-US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Proposal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Every six months we release products that are advertised outside DESC</a:t>
            </a:r>
          </a:p>
          <a:p>
            <a:pPr lvl="1"/>
            <a:r>
              <a:rPr lang="en-US" sz="1400" dirty="0" smtClean="0">
                <a:solidFill>
                  <a:srgbClr val="000000"/>
                </a:solidFill>
              </a:rPr>
              <a:t>First Release: March 2014; Second Release: November 2014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What qualifies – up to us to decide! A rough guide is: </a:t>
            </a:r>
          </a:p>
          <a:p>
            <a:pPr lvl="1"/>
            <a:r>
              <a:rPr lang="en-US" sz="1400" dirty="0" smtClean="0">
                <a:solidFill>
                  <a:srgbClr val="000000"/>
                </a:solidFill>
              </a:rPr>
              <a:t>Of interest beyond LSST</a:t>
            </a:r>
          </a:p>
          <a:p>
            <a:pPr lvl="1"/>
            <a:r>
              <a:rPr lang="en-US" sz="1400" dirty="0" smtClean="0">
                <a:solidFill>
                  <a:srgbClr val="000000"/>
                </a:solidFill>
              </a:rPr>
              <a:t>A product that we know _some_ people will use</a:t>
            </a:r>
          </a:p>
          <a:p>
            <a:pPr lvl="1"/>
            <a:r>
              <a:rPr lang="en-US" sz="1400" dirty="0" smtClean="0">
                <a:solidFill>
                  <a:srgbClr val="000000"/>
                </a:solidFill>
              </a:rPr>
              <a:t>Can be done by an existing DESC group in a reasonable timeframe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These can include </a:t>
            </a:r>
          </a:p>
          <a:p>
            <a:pPr lvl="1"/>
            <a:r>
              <a:rPr lang="en-US" sz="1400" dirty="0" smtClean="0">
                <a:solidFill>
                  <a:srgbClr val="000000"/>
                </a:solidFill>
              </a:rPr>
              <a:t>Simulation challenges in the spirit of the GREAT weak lensing challenge</a:t>
            </a:r>
          </a:p>
          <a:p>
            <a:pPr lvl="1"/>
            <a:r>
              <a:rPr lang="en-US" sz="1400" dirty="0" smtClean="0">
                <a:solidFill>
                  <a:srgbClr val="000000"/>
                </a:solidFill>
              </a:rPr>
              <a:t>Software products</a:t>
            </a:r>
          </a:p>
          <a:p>
            <a:pPr lvl="1"/>
            <a:r>
              <a:rPr lang="en-US" sz="1400" dirty="0" smtClean="0">
                <a:solidFill>
                  <a:srgbClr val="000000"/>
                </a:solidFill>
              </a:rPr>
              <a:t>Simulations runs</a:t>
            </a:r>
          </a:p>
          <a:p>
            <a:pPr lvl="1"/>
            <a:r>
              <a:rPr lang="en-US" sz="1400" smtClean="0">
                <a:solidFill>
                  <a:srgbClr val="000000"/>
                </a:solidFill>
              </a:rPr>
              <a:t>Analysis or compilations </a:t>
            </a:r>
            <a:r>
              <a:rPr lang="en-US" sz="1400" dirty="0" smtClean="0">
                <a:solidFill>
                  <a:srgbClr val="000000"/>
                </a:solidFill>
              </a:rPr>
              <a:t>of current data</a:t>
            </a:r>
          </a:p>
          <a:p>
            <a:pPr lvl="1"/>
            <a:endParaRPr lang="en-US" sz="1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970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ideas </a:t>
            </a:r>
            <a:r>
              <a:rPr lang="en-US" dirty="0" smtClean="0"/>
              <a:t>here!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048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priority tasks and ``highlight projects”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5715000"/>
            <a:ext cx="7239000" cy="838200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2000" b="0" dirty="0" smtClean="0"/>
              <a:t>We have made a start on the DESC website. A lot more content and all of the design is </a:t>
            </a:r>
            <a:r>
              <a:rPr lang="en-US" sz="2000" dirty="0" smtClean="0"/>
              <a:t>to be done….</a:t>
            </a:r>
          </a:p>
          <a:p>
            <a:pPr marL="0" lvl="0" indent="0" algn="ctr">
              <a:buNone/>
            </a:pPr>
            <a:r>
              <a:rPr lang="en-US" sz="2000" b="0" dirty="0" smtClean="0"/>
              <a:t>Thanks </a:t>
            </a:r>
            <a:r>
              <a:rPr lang="en-US" sz="2000" b="0" dirty="0" smtClean="0"/>
              <a:t>to Debbie Bard!</a:t>
            </a:r>
            <a:endParaRPr lang="en-US" sz="2000" b="0" dirty="0"/>
          </a:p>
        </p:txBody>
      </p:sp>
      <p:pic>
        <p:nvPicPr>
          <p:cNvPr id="4" name="Picture 3" descr="DESC-frontp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8001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36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o we were looking at recent examples of website that have gone public…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120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HealthCare.gov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990600"/>
            <a:ext cx="7467601" cy="5081588"/>
          </a:xfrm>
        </p:spPr>
        <p:txBody>
          <a:bodyPr/>
          <a:lstStyle/>
          <a:p>
            <a:pPr marL="0" lvl="0" indent="0">
              <a:buNone/>
            </a:pPr>
            <a:endParaRPr lang="en-US" sz="1600" b="0" dirty="0"/>
          </a:p>
          <a:p>
            <a:endParaRPr lang="en-US" sz="1600" dirty="0" smtClean="0"/>
          </a:p>
        </p:txBody>
      </p:sp>
      <p:pic>
        <p:nvPicPr>
          <p:cNvPr id="5" name="Picture 4" descr="Screen Shot 2013-12-04 at 4.14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66800"/>
            <a:ext cx="8931256" cy="558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54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188357" cy="557213"/>
          </a:xfrm>
        </p:spPr>
        <p:txBody>
          <a:bodyPr/>
          <a:lstStyle/>
          <a:p>
            <a:r>
              <a:rPr lang="en-US" dirty="0" smtClean="0"/>
              <a:t>How we stack up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804247"/>
              </p:ext>
            </p:extLst>
          </p:nvPr>
        </p:nvGraphicFramePr>
        <p:xfrm>
          <a:off x="1676400" y="1143000"/>
          <a:ext cx="6019800" cy="4737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3276600"/>
              </a:tblGrid>
              <a:tr h="891537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HealthCare.gov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desc.org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62712">
                <a:tc>
                  <a:txBody>
                    <a:bodyPr/>
                    <a:lstStyle/>
                    <a:p>
                      <a:r>
                        <a:rPr lang="en-US" dirty="0" smtClean="0"/>
                        <a:t>Goal</a:t>
                      </a:r>
                      <a:r>
                        <a:rPr lang="en-US" dirty="0" smtClean="0"/>
                        <a:t>: to support </a:t>
                      </a:r>
                      <a:r>
                        <a:rPr lang="en-US" dirty="0" smtClean="0"/>
                        <a:t>50,000 simultaneous users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Goal: 5 </a:t>
                      </a:r>
                      <a:r>
                        <a:rPr lang="en-US" dirty="0" smtClean="0"/>
                        <a:t>simultaneous</a:t>
                      </a:r>
                      <a:r>
                        <a:rPr lang="en-US" baseline="0" dirty="0" smtClean="0"/>
                        <a:t> users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47381">
                <a:tc>
                  <a:txBody>
                    <a:bodyPr/>
                    <a:lstStyle/>
                    <a:p>
                      <a:r>
                        <a:rPr lang="en-US" dirty="0" smtClean="0"/>
                        <a:t>Subsidizes</a:t>
                      </a:r>
                      <a:r>
                        <a:rPr lang="en-US" baseline="0" dirty="0" smtClean="0"/>
                        <a:t> your health care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Mitigates</a:t>
                      </a:r>
                      <a:r>
                        <a:rPr lang="en-US" baseline="0" dirty="0" smtClean="0"/>
                        <a:t> your systematic errors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47381">
                <a:tc>
                  <a:txBody>
                    <a:bodyPr/>
                    <a:lstStyle/>
                    <a:p>
                      <a:r>
                        <a:rPr lang="en-US" dirty="0" smtClean="0"/>
                        <a:t>200 </a:t>
                      </a:r>
                      <a:r>
                        <a:rPr lang="en-US" baseline="0" dirty="0" smtClean="0"/>
                        <a:t>million </a:t>
                      </a:r>
                      <a:r>
                        <a:rPr lang="en-US" baseline="0" dirty="0" smtClean="0"/>
                        <a:t>people consider it a disaster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 cosmologists will </a:t>
                      </a:r>
                      <a:r>
                        <a:rPr lang="en-US" dirty="0" smtClean="0"/>
                        <a:t>find it useful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47381">
                <a:tc>
                  <a:txBody>
                    <a:bodyPr/>
                    <a:lstStyle/>
                    <a:p>
                      <a:r>
                        <a:rPr lang="en-US" dirty="0" smtClean="0"/>
                        <a:t>In November 2013 the White House ordered a tech surge (America’s finest talents)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to rescue it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January</a:t>
                      </a:r>
                      <a:r>
                        <a:rPr lang="en-US" baseline="0" dirty="0" smtClean="0"/>
                        <a:t> 2014 Debbie Bard would like one volunteer (DESC’s finest) to help get it done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DR-nTele2-dmf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11C2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5DB7D1"/>
            </a:gs>
            <a:gs pos="100000">
              <a:srgbClr val="2284A4"/>
            </a:gs>
          </a:gsLst>
          <a:lin ang="4680000" scaled="0"/>
          <a:tileRect/>
        </a:gradFill>
        <a:ln w="0" cap="flat">
          <a:solidFill>
            <a:srgbClr val="5293A5"/>
          </a:solidFill>
          <a:round/>
        </a:ln>
        <a:effectLst/>
      </a:spPr>
      <a:bodyPr rtlCol="0" anchor="t"/>
      <a:lstStyle>
        <a:defPPr algn="ctr">
          <a:defRPr sz="1600" dirty="0" smtClean="0">
            <a:solidFill>
              <a:schemeClr val="bg1"/>
            </a:solidFill>
          </a:defRPr>
        </a:defPPr>
      </a:lstStyle>
      <a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rgbClr val="2284A4">
            <a:alpha val="84000"/>
          </a:srgbClr>
        </a:solidFill>
        <a:effectLst/>
      </a:spPr>
      <a:bodyPr wrap="square" lIns="91440" rtlCol="0" anchor="t" anchorCtr="1">
        <a:spAutoFit/>
      </a:bodyPr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10536</TotalTime>
  <Words>329</Words>
  <Application>Microsoft Macintosh PowerPoint</Application>
  <PresentationFormat>On-screen Show (4:3)</PresentationFormat>
  <Paragraphs>58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PDR-nTele2-dmf</vt:lpstr>
      <vt:lpstr>DESC Pittsburgh Meeting Bhuvnesh Jain University of Pennsylvania  December 5, 2013</vt:lpstr>
      <vt:lpstr>News and Updates </vt:lpstr>
      <vt:lpstr>This session </vt:lpstr>
      <vt:lpstr>High priority tasks and ``highlight projects”</vt:lpstr>
      <vt:lpstr>Your ideas here!</vt:lpstr>
      <vt:lpstr>High priority tasks and ``highlight projects”</vt:lpstr>
      <vt:lpstr>PowerPoint Presentation</vt:lpstr>
      <vt:lpstr>HealthCare.gov</vt:lpstr>
      <vt:lpstr>How we stack 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 Name of Presenter Title of Presenter  LSST Preliminary Design Review August 29-September 2, 2011</dc:title>
  <dc:creator>mckercher</dc:creator>
  <cp:lastModifiedBy>Bhuvnesh Jain</cp:lastModifiedBy>
  <cp:revision>126</cp:revision>
  <dcterms:created xsi:type="dcterms:W3CDTF">2013-09-03T16:11:50Z</dcterms:created>
  <dcterms:modified xsi:type="dcterms:W3CDTF">2013-12-05T14:24:19Z</dcterms:modified>
</cp:coreProperties>
</file>