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118" r:id="rId2"/>
    <p:sldId id="2339" r:id="rId3"/>
    <p:sldId id="2385" r:id="rId4"/>
    <p:sldId id="2394" r:id="rId5"/>
    <p:sldId id="2395" r:id="rId6"/>
    <p:sldId id="2396" r:id="rId7"/>
    <p:sldId id="2398" r:id="rId8"/>
    <p:sldId id="2383" r:id="rId9"/>
    <p:sldId id="2356" r:id="rId10"/>
    <p:sldId id="2400" r:id="rId11"/>
    <p:sldId id="2401" r:id="rId12"/>
    <p:sldId id="2393" r:id="rId13"/>
  </p:sldIdLst>
  <p:sldSz cx="9601200" cy="7315200"/>
  <p:notesSz cx="6864350" cy="915035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3DE8"/>
    <a:srgbClr val="500093"/>
    <a:srgbClr val="00279F"/>
    <a:srgbClr val="009688"/>
    <a:srgbClr val="F46AE7"/>
    <a:srgbClr val="DDFA64"/>
    <a:srgbClr val="8FD688"/>
    <a:srgbClr val="F6F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187" autoAdjust="0"/>
  </p:normalViewPr>
  <p:slideViewPr>
    <p:cSldViewPr snapToGrid="0">
      <p:cViewPr varScale="1">
        <p:scale>
          <a:sx n="87" d="100"/>
          <a:sy n="87" d="100"/>
        </p:scale>
        <p:origin x="-752" y="-104"/>
      </p:cViewPr>
      <p:guideLst>
        <p:guide orient="horz" pos="3633"/>
        <p:guide pos="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096" y="-120"/>
      </p:cViewPr>
      <p:guideLst>
        <p:guide orient="horz" pos="2882"/>
        <p:guide pos="21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423025" y="8756650"/>
            <a:ext cx="3714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25" tIns="44370" rIns="90325" bIns="44370" anchor="ctr">
            <a:spAutoFit/>
          </a:bodyPr>
          <a:lstStyle/>
          <a:p>
            <a:pPr algn="r" defTabSz="911225">
              <a:spcBef>
                <a:spcPct val="0"/>
              </a:spcBef>
            </a:pPr>
            <a:fld id="{A0771B98-94D0-FB43-8013-73A747DBC1D7}" type="slidenum">
              <a:rPr lang="en-US" sz="1400">
                <a:latin typeface="Helvetica" charset="0"/>
              </a:rPr>
              <a:pPr algn="r" defTabSz="911225">
                <a:spcBef>
                  <a:spcPct val="0"/>
                </a:spcBef>
              </a:pPr>
              <a:t>‹#›</a:t>
            </a:fld>
            <a:endParaRPr lang="en-US" sz="14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2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44988"/>
            <a:ext cx="5032375" cy="412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325" tIns="44370" rIns="90325" bIns="44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0563"/>
            <a:ext cx="4487862" cy="3419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02388" y="8758238"/>
            <a:ext cx="3921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25" tIns="44370" rIns="90325" bIns="44370" anchor="ctr">
            <a:spAutoFit/>
          </a:bodyPr>
          <a:lstStyle/>
          <a:p>
            <a:pPr algn="r" defTabSz="911225">
              <a:spcBef>
                <a:spcPct val="0"/>
              </a:spcBef>
            </a:pPr>
            <a:fld id="{2CC890B7-FC6F-264D-9BA1-2DD03362AF6E}" type="slidenum">
              <a:rPr lang="en-US" sz="1400">
                <a:latin typeface="Helvetica" charset="0"/>
              </a:rPr>
              <a:pPr algn="r" defTabSz="911225">
                <a:spcBef>
                  <a:spcPct val="0"/>
                </a:spcBef>
              </a:pPr>
              <a:t>‹#›</a:t>
            </a:fld>
            <a:endParaRPr lang="en-US" sz="14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30967-2DA2-8D46-BEE5-5B530223F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563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656A-5A82-F84F-95FB-3C7C2DDA7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515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5463" y="0"/>
            <a:ext cx="2105025" cy="6953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388" y="0"/>
            <a:ext cx="6162675" cy="6953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C461C-779D-2B4F-A62A-71E8D3EAF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438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135A-1AE0-D242-B1E8-CE6608CAC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590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B3461-9343-1742-B0BF-D5B61918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419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388" y="968375"/>
            <a:ext cx="4133850" cy="598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638" y="968375"/>
            <a:ext cx="4133850" cy="598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9317C-0889-7F41-B3AA-666D116C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144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EC18-D254-CF40-AF6B-FFE1D6AE7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756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B369-E82A-044E-893E-D8BF9FD01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2135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26F4C-7AD0-C342-94F9-36C42209A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2360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D8A6B-CB86-0D49-AE66-FF384982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160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4A9C-D14D-5446-8701-521F3946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575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8325" y="0"/>
            <a:ext cx="6745288" cy="741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7" tIns="46984" rIns="95647" bIns="46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0388" y="968375"/>
            <a:ext cx="8420100" cy="598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47" tIns="46984" rIns="95647" bIns="46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 flipH="1" flipV="1">
            <a:off x="604838" y="846138"/>
            <a:ext cx="8361362" cy="1587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93200" y="68580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ECAE9C15-C8CE-E944-9026-D829A1303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9242425" y="6954838"/>
            <a:ext cx="3698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2E65E253-41BD-874E-8F5A-4EF2246DA125}" type="slidenum">
              <a:rPr lang="en-US" sz="1200" smtClean="0"/>
              <a:pPr>
                <a:spcBef>
                  <a:spcPct val="0"/>
                </a:spcBef>
                <a:defRPr/>
              </a:pPr>
              <a:t>‹#›</a:t>
            </a:fld>
            <a:endParaRPr lang="en-US" sz="1200" smtClean="0"/>
          </a:p>
        </p:txBody>
      </p:sp>
      <p:pic>
        <p:nvPicPr>
          <p:cNvPr id="2" name="Picture 1" descr="BCCPlogo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413" y="280367"/>
            <a:ext cx="1648299" cy="3308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 dt="0"/>
  <p:txStyles>
    <p:titleStyle>
      <a:lvl1pPr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2pPr>
      <a:lvl3pPr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3pPr>
      <a:lvl4pPr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4pPr>
      <a:lvl5pPr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5pPr>
      <a:lvl6pPr marL="457200"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</a:defRPr>
      </a:lvl6pPr>
      <a:lvl7pPr marL="914400"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</a:defRPr>
      </a:lvl7pPr>
      <a:lvl8pPr marL="1371600"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</a:defRPr>
      </a:lvl8pPr>
      <a:lvl9pPr marL="1828800" algn="ctr" defTabSz="9667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279F"/>
          </a:solidFill>
          <a:latin typeface="+mn-lt"/>
          <a:ea typeface="ＭＳ Ｐゴシック" charset="-128"/>
          <a:cs typeface="ＭＳ Ｐゴシック" charset="-128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SzPct val="100000"/>
        <a:buChar char="—"/>
        <a:defRPr sz="1700" b="1">
          <a:solidFill>
            <a:srgbClr val="00279F"/>
          </a:solidFill>
          <a:latin typeface="+mj-lt"/>
          <a:ea typeface="ＭＳ Ｐゴシック" charset="-128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700" b="1">
          <a:solidFill>
            <a:srgbClr val="00279F"/>
          </a:solidFill>
          <a:latin typeface="+mj-lt"/>
          <a:ea typeface="ＭＳ Ｐゴシック" charset="-128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SzPct val="100000"/>
        <a:buChar char="—"/>
        <a:defRPr sz="1700" b="1">
          <a:solidFill>
            <a:srgbClr val="00279F"/>
          </a:solidFill>
          <a:latin typeface="+mj-lt"/>
          <a:ea typeface="ＭＳ Ｐゴシック" charset="-128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ea typeface="ＭＳ Ｐゴシック" charset="-128"/>
        </a:defRPr>
      </a:lvl5pPr>
      <a:lvl6pPr marL="26320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ea typeface="ＭＳ Ｐゴシック" charset="-128"/>
        </a:defRPr>
      </a:lvl6pPr>
      <a:lvl7pPr marL="30892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ea typeface="ＭＳ Ｐゴシック" charset="-128"/>
        </a:defRPr>
      </a:lvl7pPr>
      <a:lvl8pPr marL="35464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ea typeface="ＭＳ Ｐゴシック" charset="-128"/>
        </a:defRPr>
      </a:lvl8pPr>
      <a:lvl9pPr marL="40036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BB60FB-6538-8B4B-AAE9-28D5D7CC8578}" type="slidenum">
              <a:rPr lang="en-US" sz="1400">
                <a:solidFill>
                  <a:schemeClr val="bg1"/>
                </a:solidFill>
              </a:rPr>
              <a:pPr/>
              <a:t>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219075"/>
            <a:ext cx="6745288" cy="465138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4200" b="0"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21964" y="4128446"/>
            <a:ext cx="8926513" cy="81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  <a:latin typeface="Times New Roman" charset="0"/>
              </a:rPr>
              <a:t>Eric Linder </a:t>
            </a:r>
            <a:endParaRPr lang="en-US" sz="2000" b="1" dirty="0">
              <a:solidFill>
                <a:schemeClr val="accent2"/>
              </a:solidFill>
              <a:latin typeface="Times New Roman" charset="0"/>
            </a:endParaRPr>
          </a:p>
          <a:p>
            <a:pPr algn="ctr">
              <a:lnSpc>
                <a:spcPct val="50000"/>
              </a:lnSpc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</a:rPr>
              <a:t>5</a:t>
            </a:r>
            <a:r>
              <a:rPr lang="en-US" sz="2000" b="1" dirty="0" smtClean="0">
                <a:solidFill>
                  <a:schemeClr val="accent2"/>
                </a:solidFill>
                <a:latin typeface="Times New Roman" charset="0"/>
              </a:rPr>
              <a:t> December 2013</a:t>
            </a:r>
            <a:endParaRPr lang="en-US" sz="2000" b="1" dirty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885214" y="1382122"/>
            <a:ext cx="805075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solidFill>
                  <a:srgbClr val="063DE8"/>
                </a:solidFill>
                <a:cs typeface="Arial" charset="0"/>
              </a:rPr>
              <a:t>Gravity on Cosmic Scales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and LSST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71781" y="4925352"/>
            <a:ext cx="48281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charset="0"/>
              </a:rPr>
              <a:t> Berkeley Center for Cosmological Physics</a:t>
            </a:r>
            <a:endParaRPr lang="en-US" sz="2000" b="1" dirty="0"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5171440"/>
            <a:ext cx="274320" cy="18288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 descr="sdss_pi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5" y="5394090"/>
            <a:ext cx="3078813" cy="1871918"/>
          </a:xfrm>
          <a:prstGeom prst="rect">
            <a:avLst/>
          </a:prstGeom>
        </p:spPr>
      </p:pic>
      <p:pic>
        <p:nvPicPr>
          <p:cNvPr id="12" name="Picture 11" descr="RXJim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0" t="3777" r="22817" b="3653"/>
          <a:stretch/>
        </p:blipFill>
        <p:spPr>
          <a:xfrm rot="5400000">
            <a:off x="7241175" y="4953392"/>
            <a:ext cx="1912637" cy="272536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B39EF-57C7-FF4B-8321-D5D1D3CF4A7C}" type="slidenum">
              <a:rPr lang="en-US" sz="1400">
                <a:solidFill>
                  <a:schemeClr val="bg1"/>
                </a:solidFill>
              </a:rPr>
              <a:pPr/>
              <a:t>10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9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160338"/>
            <a:ext cx="7729537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Fab 5 Gravity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6277" y="1055791"/>
            <a:ext cx="907492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Fab 5 accelerates, has tracker, de Sitter attractor,  </a:t>
            </a:r>
            <a:r>
              <a:rPr lang="en-US" b="1" dirty="0" smtClean="0"/>
              <a:t>no </a:t>
            </a:r>
            <a:r>
              <a:rPr lang="en-US" b="1" dirty="0"/>
              <a:t>extra </a:t>
            </a:r>
            <a:r>
              <a:rPr lang="en-US" b="1" dirty="0" err="1"/>
              <a:t>dof</a:t>
            </a:r>
            <a:r>
              <a:rPr lang="en-US" b="1" dirty="0" smtClean="0"/>
              <a:t>!</a:t>
            </a:r>
            <a:r>
              <a:rPr lang="en-US" b="1" dirty="0" smtClean="0">
                <a:solidFill>
                  <a:srgbClr val="00279F"/>
                </a:solidFill>
              </a:rPr>
              <a:t> – and </a:t>
            </a:r>
            <a:r>
              <a:rPr lang="en-US" b="1" dirty="0" smtClean="0">
                <a:solidFill>
                  <a:schemeClr val="accent2"/>
                </a:solidFill>
              </a:rPr>
              <a:t>self tuning</a:t>
            </a:r>
            <a:r>
              <a:rPr lang="en-US" b="1" dirty="0" smtClean="0">
                <a:solidFill>
                  <a:srgbClr val="00279F"/>
                </a:solidFill>
              </a:rPr>
              <a:t>. </a:t>
            </a:r>
          </a:p>
          <a:p>
            <a:r>
              <a:rPr lang="en-US" b="1" dirty="0" smtClean="0">
                <a:solidFill>
                  <a:srgbClr val="00279F"/>
                </a:solidFill>
              </a:rPr>
              <a:t>It makes </a:t>
            </a:r>
            <a:r>
              <a:rPr lang="en-US" b="1" dirty="0" smtClean="0">
                <a:solidFill>
                  <a:schemeClr val="accent2"/>
                </a:solidFill>
                <a:sym typeface="Symbol" charset="0"/>
              </a:rPr>
              <a:t> </a:t>
            </a:r>
            <a:r>
              <a:rPr lang="en-US" b="1" dirty="0" smtClean="0">
                <a:solidFill>
                  <a:srgbClr val="00279F"/>
                </a:solidFill>
              </a:rPr>
              <a:t>invisible! </a:t>
            </a:r>
            <a:endParaRPr lang="en-US" sz="2000" b="1" dirty="0" smtClean="0">
              <a:solidFill>
                <a:srgbClr val="00279F"/>
              </a:solidFill>
            </a:endParaRPr>
          </a:p>
        </p:txBody>
      </p:sp>
      <p:pic>
        <p:nvPicPr>
          <p:cNvPr id="13" name="Picture 12" descr="SelfTuneT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88" y="2839149"/>
            <a:ext cx="5922170" cy="415307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710590" y="321302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63DE8"/>
                </a:solidFill>
                <a:latin typeface="+mj-lt"/>
                <a:sym typeface="Symbol" charset="0"/>
              </a:rPr>
              <a:t>ρ</a:t>
            </a:r>
            <a:r>
              <a:rPr lang="en-US" b="1" baseline="-25000" dirty="0" smtClean="0">
                <a:solidFill>
                  <a:srgbClr val="063DE8"/>
                </a:solidFill>
                <a:sym typeface="Symbol" charset="0"/>
              </a:rPr>
              <a:t></a:t>
            </a:r>
            <a:endParaRPr lang="en-US" dirty="0">
              <a:solidFill>
                <a:srgbClr val="063DE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88399" y="5381114"/>
            <a:ext cx="577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H</a:t>
            </a:r>
            <a:r>
              <a:rPr lang="en-US" b="1" baseline="30000" dirty="0" smtClean="0">
                <a:solidFill>
                  <a:srgbClr val="FF0000"/>
                </a:solidFill>
                <a:sym typeface="Symbol" charset="0"/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163" y="6829936"/>
            <a:ext cx="330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+mj-lt"/>
              </a:rPr>
              <a:t>Appleby, De </a:t>
            </a:r>
            <a:r>
              <a:rPr lang="en-US" sz="1800" b="1" dirty="0" err="1">
                <a:solidFill>
                  <a:srgbClr val="000000"/>
                </a:solidFill>
                <a:latin typeface="+mj-lt"/>
              </a:rPr>
              <a:t>Felice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, Linder 2012 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727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B39EF-57C7-FF4B-8321-D5D1D3CF4A7C}" type="slidenum">
              <a:rPr lang="en-US" sz="1400">
                <a:solidFill>
                  <a:schemeClr val="bg1"/>
                </a:solidFill>
              </a:rPr>
              <a:pPr/>
              <a:t>11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9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160338"/>
            <a:ext cx="7729537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Too Fabulous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6277" y="1055791"/>
            <a:ext cx="90749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It makes </a:t>
            </a:r>
            <a:r>
              <a:rPr lang="en-US" b="1" dirty="0" smtClean="0">
                <a:solidFill>
                  <a:schemeClr val="accent2"/>
                </a:solidFill>
                <a:sym typeface="Symbol" charset="0"/>
              </a:rPr>
              <a:t> </a:t>
            </a:r>
            <a:r>
              <a:rPr lang="en-US" b="1" dirty="0" smtClean="0">
                <a:solidFill>
                  <a:srgbClr val="00279F"/>
                </a:solidFill>
              </a:rPr>
              <a:t>invisible!  And everything else too... </a:t>
            </a:r>
            <a:endParaRPr lang="en-US" sz="2000" b="1" dirty="0" smtClean="0">
              <a:solidFill>
                <a:srgbClr val="00279F"/>
              </a:solidFill>
            </a:endParaRPr>
          </a:p>
        </p:txBody>
      </p:sp>
      <p:pic>
        <p:nvPicPr>
          <p:cNvPr id="2" name="Picture 1" descr="unfab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72" y="1620329"/>
            <a:ext cx="5502639" cy="5694871"/>
          </a:xfrm>
          <a:prstGeom prst="rect">
            <a:avLst/>
          </a:prstGeom>
        </p:spPr>
      </p:pic>
      <p:pic>
        <p:nvPicPr>
          <p:cNvPr id="3" name="Picture 2" descr="unfabeq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044" y="2120914"/>
            <a:ext cx="2908300" cy="533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194" y="6931270"/>
            <a:ext cx="330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+mj-lt"/>
              </a:rPr>
              <a:t>Linder 1310.7597</a:t>
            </a:r>
            <a:endParaRPr lang="en-US" sz="1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0714" y="3352198"/>
            <a:ext cx="291048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It is not clear how to make self-tuning apply only to </a:t>
            </a:r>
            <a:r>
              <a:rPr lang="en-US" b="1" dirty="0">
                <a:solidFill>
                  <a:schemeClr val="accent2"/>
                </a:solidFill>
                <a:sym typeface="Symbol" charset="0"/>
              </a:rPr>
              <a:t></a:t>
            </a:r>
            <a:r>
              <a:rPr lang="en-US" b="1" dirty="0" smtClean="0">
                <a:solidFill>
                  <a:srgbClr val="00279F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279F"/>
                </a:solidFill>
              </a:rPr>
              <a:t>This may kill John, and </a:t>
            </a: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 G</a:t>
            </a:r>
            <a:r>
              <a:rPr lang="en-US" b="1" baseline="-25000" dirty="0" smtClean="0">
                <a:solidFill>
                  <a:srgbClr val="00279F"/>
                </a:solidFill>
              </a:rPr>
              <a:t>5</a:t>
            </a:r>
            <a:r>
              <a:rPr lang="en-US" b="1" dirty="0" smtClean="0">
                <a:solidFill>
                  <a:srgbClr val="00279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38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FA9668-AFFF-DA4B-ADE7-7E1B78A0A089}" type="slidenum">
              <a:rPr lang="en-US" sz="1400">
                <a:solidFill>
                  <a:schemeClr val="bg1"/>
                </a:solidFill>
              </a:rPr>
              <a:pPr/>
              <a:t>12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90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177800"/>
            <a:ext cx="6808788" cy="554038"/>
          </a:xfrm>
        </p:spPr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  <a:endParaRPr lang="en-US" sz="4300" b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85775" y="982995"/>
            <a:ext cx="9115425" cy="61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We have good phenomenological </a:t>
            </a:r>
            <a:r>
              <a:rPr lang="en-US" b="1" dirty="0" err="1" smtClean="0">
                <a:solidFill>
                  <a:srgbClr val="00279F"/>
                </a:solidFill>
              </a:rPr>
              <a:t>parametrizations</a:t>
            </a:r>
            <a:r>
              <a:rPr lang="en-US" b="1" dirty="0" smtClean="0">
                <a:solidFill>
                  <a:srgbClr val="00279F"/>
                </a:solidFill>
              </a:rPr>
              <a:t> of modified gravity – </a:t>
            </a:r>
            <a:r>
              <a:rPr lang="en-US" b="1" i="1" dirty="0" smtClean="0">
                <a:solidFill>
                  <a:srgbClr val="500093"/>
                </a:solidFill>
              </a:rPr>
              <a:t>in a sense we’ve done the hard part of how to connect to LSST </a:t>
            </a:r>
            <a:r>
              <a:rPr lang="en-US" b="1" dirty="0" smtClean="0">
                <a:solidFill>
                  <a:srgbClr val="00279F"/>
                </a:solidFill>
              </a:rPr>
              <a:t>– but are unsure how to treat the </a:t>
            </a:r>
            <a:r>
              <a:rPr lang="en-US" b="1" dirty="0" smtClean="0"/>
              <a:t>time- and space-dependent functions</a:t>
            </a:r>
            <a:r>
              <a:rPr lang="en-US" b="1" dirty="0" smtClean="0">
                <a:solidFill>
                  <a:srgbClr val="00279F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 is limited. </a:t>
            </a:r>
            <a:r>
              <a:rPr lang="en-US" b="1" dirty="0" smtClean="0">
                <a:solidFill>
                  <a:srgbClr val="000000"/>
                </a:solidFill>
              </a:rPr>
              <a:t>Power law is unrealistic </a:t>
            </a:r>
            <a:r>
              <a:rPr lang="en-US" b="1" dirty="0" smtClean="0">
                <a:solidFill>
                  <a:srgbClr val="00279F"/>
                </a:solidFill>
              </a:rPr>
              <a:t>and biasing.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Self-tuning </a:t>
            </a:r>
            <a:r>
              <a:rPr lang="en-US" b="1" dirty="0" smtClean="0">
                <a:solidFill>
                  <a:srgbClr val="00279F"/>
                </a:solidFill>
              </a:rPr>
              <a:t>from gravity coupling is a powerful new solution to cosmological constant problem – too powerful! </a:t>
            </a:r>
            <a:endParaRPr lang="en-US" sz="2400" b="1" dirty="0">
              <a:solidFill>
                <a:srgbClr val="500093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Model (in)dependence</a:t>
            </a:r>
            <a:r>
              <a:rPr lang="en-US" b="1" dirty="0" smtClean="0">
                <a:solidFill>
                  <a:srgbClr val="00279F"/>
                </a:solidFill>
              </a:rPr>
              <a:t>: damned if you do, damned if you don’t.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Need </a:t>
            </a:r>
            <a:r>
              <a:rPr lang="en-US" b="1" dirty="0" smtClean="0">
                <a:solidFill>
                  <a:srgbClr val="000000"/>
                </a:solidFill>
              </a:rPr>
              <a:t>more work </a:t>
            </a:r>
            <a:r>
              <a:rPr lang="en-US" b="1" dirty="0" smtClean="0">
                <a:solidFill>
                  <a:srgbClr val="00279F"/>
                </a:solidFill>
              </a:rPr>
              <a:t>on model independence. Need better models (</a:t>
            </a:r>
            <a:r>
              <a:rPr lang="en-US" sz="2400" b="1" dirty="0" smtClean="0">
                <a:solidFill>
                  <a:srgbClr val="00279F"/>
                </a:solidFill>
              </a:rPr>
              <a:t>massive gravity? Arbitrary 2</a:t>
            </a:r>
            <a:r>
              <a:rPr lang="en-US" sz="2400" b="1" baseline="30000" dirty="0" smtClean="0">
                <a:solidFill>
                  <a:srgbClr val="00279F"/>
                </a:solidFill>
              </a:rPr>
              <a:t>nd</a:t>
            </a:r>
            <a:r>
              <a:rPr lang="en-US" sz="2400" b="1" dirty="0" smtClean="0">
                <a:solidFill>
                  <a:srgbClr val="00279F"/>
                </a:solidFill>
              </a:rPr>
              <a:t> metric</a:t>
            </a:r>
            <a:r>
              <a:rPr lang="en-US" sz="2400" b="1" smtClean="0">
                <a:solidFill>
                  <a:srgbClr val="00279F"/>
                </a:solidFill>
              </a:rPr>
              <a:t>?</a:t>
            </a:r>
            <a:r>
              <a:rPr lang="en-US" b="1" smtClean="0">
                <a:solidFill>
                  <a:srgbClr val="00279F"/>
                </a:solidFill>
              </a:rPr>
              <a:t>).</a:t>
            </a:r>
            <a:endParaRPr lang="en-US" b="1" dirty="0" smtClean="0">
              <a:solidFill>
                <a:srgbClr val="002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6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7" descr="Pois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957" y="1627417"/>
            <a:ext cx="33972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85775" y="925513"/>
            <a:ext cx="8961438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279F"/>
                </a:solidFill>
              </a:rPr>
              <a:t>Test gravity in model independent way.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279F"/>
                </a:solidFill>
              </a:rPr>
              <a:t>Gravity and growth:					   Gravity and acceleration:</a:t>
            </a:r>
          </a:p>
          <a:p>
            <a:pPr>
              <a:lnSpc>
                <a:spcPct val="120000"/>
              </a:lnSpc>
            </a:pPr>
            <a:r>
              <a:rPr lang="en-US" b="1" dirty="0"/>
              <a:t>Are</a:t>
            </a:r>
            <a:r>
              <a:rPr lang="en-US" b="1" dirty="0">
                <a:solidFill>
                  <a:srgbClr val="00279F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sym typeface="Symbol" charset="0"/>
              </a:rPr>
              <a:t></a:t>
            </a:r>
            <a:r>
              <a:rPr lang="en-US" b="1" dirty="0">
                <a:solidFill>
                  <a:srgbClr val="00279F"/>
                </a:solidFill>
                <a:sym typeface="Symbol" charset="0"/>
              </a:rPr>
              <a:t> </a:t>
            </a:r>
            <a:r>
              <a:rPr lang="en-US" b="1" dirty="0"/>
              <a:t>and</a:t>
            </a:r>
            <a:r>
              <a:rPr lang="en-US" b="1" dirty="0">
                <a:solidFill>
                  <a:srgbClr val="00279F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sym typeface="Symbol" charset="0"/>
              </a:rPr>
              <a:t></a:t>
            </a:r>
            <a:r>
              <a:rPr lang="en-US" b="1" dirty="0">
                <a:solidFill>
                  <a:srgbClr val="00279F"/>
                </a:solidFill>
                <a:sym typeface="Symbol" charset="0"/>
              </a:rPr>
              <a:t> </a:t>
            </a:r>
            <a:r>
              <a:rPr lang="en-US" b="1" dirty="0"/>
              <a:t>the same?</a:t>
            </a:r>
            <a:r>
              <a:rPr lang="en-US" b="1" dirty="0">
                <a:solidFill>
                  <a:srgbClr val="00279F"/>
                </a:solidFill>
              </a:rPr>
              <a:t> </a:t>
            </a:r>
            <a:r>
              <a:rPr lang="en-US" sz="2400" b="1" dirty="0">
                <a:solidFill>
                  <a:srgbClr val="00279F"/>
                </a:solidFill>
              </a:rPr>
              <a:t>(yes, in GR)</a:t>
            </a:r>
            <a:endParaRPr lang="en-US" b="1" dirty="0">
              <a:solidFill>
                <a:srgbClr val="00279F"/>
              </a:solidFill>
            </a:endParaRPr>
          </a:p>
        </p:txBody>
      </p:sp>
      <p:sp>
        <p:nvSpPr>
          <p:cNvPr id="5427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63FC3-28DE-C142-BBFA-DA86F9CD20A8}" type="slidenum">
              <a:rPr lang="en-US" sz="1400">
                <a:solidFill>
                  <a:schemeClr val="bg1"/>
                </a:solidFill>
              </a:rPr>
              <a:pPr/>
              <a:t>2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Test Gravity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4278" name="Picture 8" descr="gravpar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3" t="70787"/>
          <a:stretch>
            <a:fillRect/>
          </a:stretch>
        </p:blipFill>
        <p:spPr bwMode="auto">
          <a:xfrm>
            <a:off x="5233764" y="2211290"/>
            <a:ext cx="369411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501650" y="3462338"/>
            <a:ext cx="9099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279F"/>
                </a:solidFill>
              </a:rPr>
              <a:t>Tie to observations via modified Poisson equations: </a:t>
            </a:r>
            <a:endParaRPr lang="en-US" sz="2400" b="1">
              <a:solidFill>
                <a:srgbClr val="00279F"/>
              </a:solidFill>
            </a:endParaRPr>
          </a:p>
        </p:txBody>
      </p:sp>
      <p:pic>
        <p:nvPicPr>
          <p:cNvPr id="54280" name="Picture 1" descr="PoissonEq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4024313"/>
            <a:ext cx="67310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Rectangle 5"/>
          <p:cNvSpPr>
            <a:spLocks noChangeArrowheads="1"/>
          </p:cNvSpPr>
          <p:nvPr/>
        </p:nvSpPr>
        <p:spPr bwMode="auto">
          <a:xfrm>
            <a:off x="495300" y="5443538"/>
            <a:ext cx="9105900" cy="18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err="1">
                <a:solidFill>
                  <a:schemeClr val="accent2"/>
                </a:solidFill>
              </a:rPr>
              <a:t>G</a:t>
            </a:r>
            <a:r>
              <a:rPr lang="en-US" b="1" baseline="-25000" dirty="0" err="1">
                <a:solidFill>
                  <a:schemeClr val="accent2"/>
                </a:solidFill>
              </a:rPr>
              <a:t>light</a:t>
            </a:r>
            <a:r>
              <a:rPr lang="en-US" sz="2400" b="1" dirty="0">
                <a:solidFill>
                  <a:srgbClr val="00279F"/>
                </a:solidFill>
              </a:rPr>
              <a:t> tests how light responds to gravity: central to lensing and integrated Sachs-Wolfe. </a:t>
            </a:r>
            <a:endParaRPr lang="en-US" sz="800" b="1" dirty="0">
              <a:solidFill>
                <a:srgbClr val="00279F"/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00AE00"/>
                </a:solidFill>
              </a:rPr>
              <a:t>G</a:t>
            </a:r>
            <a:r>
              <a:rPr lang="en-US" b="1" baseline="-25000" dirty="0" err="1">
                <a:solidFill>
                  <a:srgbClr val="00AE00"/>
                </a:solidFill>
              </a:rPr>
              <a:t>matter</a:t>
            </a:r>
            <a:r>
              <a:rPr lang="en-US" sz="2400" b="1" dirty="0">
                <a:solidFill>
                  <a:srgbClr val="00279F"/>
                </a:solidFill>
              </a:rPr>
              <a:t> tests how matter responds to gravity: central to growth and velocities (</a:t>
            </a:r>
            <a:r>
              <a:rPr lang="en-US" sz="2400" b="1" dirty="0">
                <a:solidFill>
                  <a:schemeClr val="accent2"/>
                </a:solidFill>
                <a:sym typeface="Symbol" charset="0"/>
              </a:rPr>
              <a:t></a:t>
            </a:r>
            <a:r>
              <a:rPr lang="en-US" sz="2400" b="1" dirty="0">
                <a:solidFill>
                  <a:srgbClr val="00279F"/>
                </a:solidFill>
              </a:rPr>
              <a:t> is closely related). </a:t>
            </a:r>
            <a:endParaRPr lang="en-US" sz="2000" b="1" dirty="0">
              <a:solidFill>
                <a:srgbClr val="00279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21598" y="5941548"/>
            <a:ext cx="28796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+mj-lt"/>
              </a:rPr>
              <a:t>c</a:t>
            </a:r>
            <a:r>
              <a:rPr lang="en-US" sz="1600" b="1" dirty="0" err="1" smtClean="0">
                <a:latin typeface="+mj-lt"/>
              </a:rPr>
              <a:t>f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Bertschinger</a:t>
            </a:r>
            <a:r>
              <a:rPr lang="en-US" sz="1600" b="1" dirty="0" smtClean="0">
                <a:latin typeface="+mj-lt"/>
              </a:rPr>
              <a:t> &amp; </a:t>
            </a:r>
            <a:r>
              <a:rPr lang="en-US" sz="1600" b="1" dirty="0" err="1" smtClean="0">
                <a:latin typeface="+mj-lt"/>
              </a:rPr>
              <a:t>Zukin</a:t>
            </a:r>
            <a:r>
              <a:rPr lang="en-US" sz="1600" b="1" dirty="0" smtClean="0">
                <a:latin typeface="+mj-lt"/>
              </a:rPr>
              <a:t> 2008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Model (In)dependence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775" y="925513"/>
            <a:ext cx="8961438" cy="111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Single field scalar-tensor models (</a:t>
            </a: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) have fixed scale dependence: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baseline="30000" dirty="0" smtClean="0">
                <a:solidFill>
                  <a:schemeClr val="accent2"/>
                </a:solidFill>
              </a:rPr>
              <a:t>0</a:t>
            </a:r>
            <a:r>
              <a:rPr lang="en-US" b="1" dirty="0" smtClean="0">
                <a:solidFill>
                  <a:srgbClr val="00279F"/>
                </a:solidFill>
              </a:rPr>
              <a:t>, </a:t>
            </a:r>
            <a:r>
              <a:rPr lang="en-US" b="1" dirty="0" smtClean="0">
                <a:solidFill>
                  <a:srgbClr val="00AE00"/>
                </a:solidFill>
              </a:rPr>
              <a:t>k</a:t>
            </a:r>
            <a:r>
              <a:rPr lang="en-US" b="1" baseline="30000" dirty="0" smtClean="0">
                <a:solidFill>
                  <a:srgbClr val="00AE00"/>
                </a:solidFill>
              </a:rPr>
              <a:t>2</a:t>
            </a:r>
            <a:r>
              <a:rPr lang="en-US" b="1" dirty="0" smtClean="0">
                <a:solidFill>
                  <a:srgbClr val="00279F"/>
                </a:solidFill>
              </a:rPr>
              <a:t>. </a:t>
            </a:r>
            <a:endParaRPr lang="en-US" b="1" dirty="0">
              <a:solidFill>
                <a:srgbClr val="00279F"/>
              </a:solidFill>
            </a:endParaRPr>
          </a:p>
        </p:txBody>
      </p:sp>
      <p:pic>
        <p:nvPicPr>
          <p:cNvPr id="2" name="Picture 1" descr="gm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23" y="3363454"/>
            <a:ext cx="4855166" cy="1061695"/>
          </a:xfrm>
          <a:prstGeom prst="rect">
            <a:avLst/>
          </a:prstGeom>
        </p:spPr>
      </p:pic>
      <p:pic>
        <p:nvPicPr>
          <p:cNvPr id="3" name="Picture 2" descr="Glpeq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809" y="2078869"/>
            <a:ext cx="4662768" cy="1092069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9762" y="4668912"/>
            <a:ext cx="8961438" cy="214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This isn’t a “miracle”. Denominators must be the same since both are defined in terms of </a:t>
            </a:r>
            <a:r>
              <a:rPr lang="en-US" b="1" dirty="0" err="1" smtClean="0">
                <a:solidFill>
                  <a:srgbClr val="00279F"/>
                </a:solidFill>
                <a:latin typeface="+mj-lt"/>
              </a:rPr>
              <a:t>δ</a:t>
            </a:r>
            <a:r>
              <a:rPr lang="en-US" b="1" dirty="0" smtClean="0">
                <a:solidFill>
                  <a:srgbClr val="00279F"/>
                </a:solidFill>
              </a:rPr>
              <a:t>. Cannot have </a:t>
            </a:r>
            <a:r>
              <a:rPr lang="en-US" b="1" dirty="0" smtClean="0">
                <a:solidFill>
                  <a:srgbClr val="00AE00"/>
                </a:solidFill>
              </a:rPr>
              <a:t>k</a:t>
            </a:r>
            <a:r>
              <a:rPr lang="en-US" b="1" baseline="30000" dirty="0" smtClean="0">
                <a:solidFill>
                  <a:srgbClr val="00AE00"/>
                </a:solidFill>
              </a:rPr>
              <a:t>&gt;2</a:t>
            </a:r>
            <a:r>
              <a:rPr lang="en-US" b="1" dirty="0" smtClean="0">
                <a:solidFill>
                  <a:srgbClr val="00279F"/>
                </a:solidFill>
              </a:rPr>
              <a:t> because 2</a:t>
            </a:r>
            <a:r>
              <a:rPr lang="en-US" b="1" baseline="30000" dirty="0" smtClean="0">
                <a:solidFill>
                  <a:srgbClr val="00279F"/>
                </a:solidFill>
              </a:rPr>
              <a:t>nd</a:t>
            </a:r>
            <a:r>
              <a:rPr lang="en-US" b="1" dirty="0" smtClean="0">
                <a:solidFill>
                  <a:srgbClr val="00279F"/>
                </a:solidFill>
              </a:rPr>
              <a:t> order OOM. Cannot have k</a:t>
            </a:r>
            <a:r>
              <a:rPr lang="en-US" b="1" baseline="30000" dirty="0" smtClean="0">
                <a:solidFill>
                  <a:srgbClr val="00279F"/>
                </a:solidFill>
              </a:rPr>
              <a:t>1</a:t>
            </a:r>
            <a:r>
              <a:rPr lang="en-US" b="1" dirty="0" smtClean="0">
                <a:solidFill>
                  <a:srgbClr val="00279F"/>
                </a:solidFill>
              </a:rPr>
              <a:t> because FRW symmetry. </a:t>
            </a:r>
            <a:endParaRPr lang="en-US" b="1" dirty="0">
              <a:solidFill>
                <a:srgbClr val="002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28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4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Scalar-Tensor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775" y="925513"/>
            <a:ext cx="8961438" cy="612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Don’t slip!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Using gravitational slip </a:t>
            </a:r>
            <a:r>
              <a:rPr lang="en-US" b="1" dirty="0" err="1" smtClean="0">
                <a:solidFill>
                  <a:srgbClr val="00AE00"/>
                </a:solidFill>
                <a:latin typeface="+mj-lt"/>
              </a:rPr>
              <a:t>γ</a:t>
            </a:r>
            <a:r>
              <a:rPr lang="en-US" b="1" dirty="0" smtClean="0">
                <a:solidFill>
                  <a:srgbClr val="00AE00"/>
                </a:solidFill>
              </a:rPr>
              <a:t>=</a:t>
            </a:r>
            <a:r>
              <a:rPr lang="en-US" b="1" dirty="0" smtClean="0">
                <a:solidFill>
                  <a:srgbClr val="00AE00"/>
                </a:solidFill>
                <a:sym typeface="Symbol" charset="0"/>
              </a:rPr>
              <a:t>/</a:t>
            </a:r>
            <a:r>
              <a:rPr lang="en-US" b="1" dirty="0" smtClean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b="1" dirty="0" smtClean="0">
                <a:solidFill>
                  <a:srgbClr val="00279F"/>
                </a:solidFill>
              </a:rPr>
              <a:t>as a variable obscures the origin of the physics and gives strong covariance in observational constraints.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How useful is this </a:t>
            </a: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 form?</a:t>
            </a:r>
          </a:p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b="1" dirty="0" smtClean="0">
                <a:solidFill>
                  <a:srgbClr val="00279F"/>
                </a:solidFill>
              </a:rPr>
              <a:t>Only valid for linear perturbations </a:t>
            </a:r>
          </a:p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b="1" dirty="0" smtClean="0">
                <a:solidFill>
                  <a:srgbClr val="00279F"/>
                </a:solidFill>
              </a:rPr>
              <a:t>Only valid for single scalar fields</a:t>
            </a:r>
          </a:p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b="1" dirty="0" smtClean="0">
                <a:solidFill>
                  <a:srgbClr val="00279F"/>
                </a:solidFill>
              </a:rPr>
              <a:t>Corrections </a:t>
            </a:r>
            <a:r>
              <a:rPr lang="en-US" b="1" dirty="0" smtClean="0">
                <a:solidFill>
                  <a:srgbClr val="00279F"/>
                </a:solidFill>
              </a:rPr>
              <a:t>from matter </a:t>
            </a:r>
            <a:r>
              <a:rPr lang="en-US" b="1" dirty="0" smtClean="0">
                <a:solidFill>
                  <a:srgbClr val="00279F"/>
                </a:solidFill>
              </a:rPr>
              <a:t>anisotropic stress</a:t>
            </a:r>
          </a:p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b="1" dirty="0" smtClean="0">
                <a:solidFill>
                  <a:srgbClr val="00279F"/>
                </a:solidFill>
              </a:rPr>
              <a:t>Simple time dependence is invalid and even so poorly constrained</a:t>
            </a:r>
            <a:endParaRPr lang="en-US" b="1" dirty="0">
              <a:solidFill>
                <a:srgbClr val="002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2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Power Law in Time?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84" y="5099503"/>
            <a:ext cx="89614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Even simple (1-2 parameter) gravity models do not have a power law time dependence. </a:t>
            </a:r>
          </a:p>
          <a:p>
            <a:r>
              <a:rPr lang="en-US" b="1" dirty="0" smtClean="0">
                <a:solidFill>
                  <a:srgbClr val="00279F"/>
                </a:solidFill>
              </a:rPr>
              <a:t>Incorrect dependence will preferentially weight certain epochs and </a:t>
            </a:r>
            <a:r>
              <a:rPr lang="en-US" b="1" dirty="0" smtClean="0">
                <a:solidFill>
                  <a:srgbClr val="FF0000"/>
                </a:solidFill>
              </a:rPr>
              <a:t>bias</a:t>
            </a:r>
            <a:r>
              <a:rPr lang="en-US" b="1" dirty="0" smtClean="0">
                <a:solidFill>
                  <a:srgbClr val="00279F"/>
                </a:solidFill>
              </a:rPr>
              <a:t> results.</a:t>
            </a:r>
            <a:endParaRPr lang="en-US" b="1" dirty="0">
              <a:solidFill>
                <a:srgbClr val="00279F"/>
              </a:solidFill>
            </a:endParaRPr>
          </a:p>
        </p:txBody>
      </p:sp>
      <p:pic>
        <p:nvPicPr>
          <p:cNvPr id="2" name="Picture 1" descr="muof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7" y="1009291"/>
            <a:ext cx="8407894" cy="41108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6200000">
            <a:off x="-69192" y="2797490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279F"/>
                </a:solidFill>
              </a:rPr>
              <a:t>G</a:t>
            </a:r>
            <a:r>
              <a:rPr lang="en-US" b="1" baseline="-25000" dirty="0" err="1" smtClean="0">
                <a:solidFill>
                  <a:srgbClr val="00279F"/>
                </a:solidFill>
              </a:rPr>
              <a:t>matter</a:t>
            </a:r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4287155" y="2424376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279F"/>
                </a:solidFill>
              </a:rPr>
              <a:t>G</a:t>
            </a:r>
            <a:r>
              <a:rPr lang="en-US" b="1" baseline="-25000" dirty="0" err="1" smtClean="0">
                <a:solidFill>
                  <a:srgbClr val="00279F"/>
                </a:solidFill>
              </a:rPr>
              <a:t>matter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364417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6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Power Law in Time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775" y="925513"/>
            <a:ext cx="8961438" cy="111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79F"/>
                </a:solidFill>
              </a:rPr>
              <a:t>Even for power law time dependence, we get poor constraints. </a:t>
            </a:r>
            <a:endParaRPr lang="en-US" b="1" dirty="0">
              <a:solidFill>
                <a:srgbClr val="00279F"/>
              </a:solidFill>
            </a:endParaRPr>
          </a:p>
        </p:txBody>
      </p:sp>
      <p:pic>
        <p:nvPicPr>
          <p:cNvPr id="2" name="Picture 1" descr="muc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3" y="2882887"/>
            <a:ext cx="8559800" cy="4076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07082" y="2096807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</a:t>
            </a:r>
            <a:r>
              <a:rPr lang="en-US" b="1" baseline="-25000" dirty="0" smtClean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(a</a:t>
            </a:r>
            <a:r>
              <a:rPr lang="en-US" b="1" dirty="0" smtClean="0">
                <a:solidFill>
                  <a:schemeClr val="accent2"/>
                </a:solidFill>
              </a:rPr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~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ca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~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p</a:t>
            </a:r>
            <a:r>
              <a:rPr lang="en-US" b="1" baseline="-25000" dirty="0" smtClean="0">
                <a:solidFill>
                  <a:schemeClr val="accent2"/>
                </a:solidFill>
              </a:rPr>
              <a:t>5</a:t>
            </a:r>
            <a:r>
              <a:rPr lang="en-US" b="1" dirty="0" smtClean="0">
                <a:solidFill>
                  <a:schemeClr val="accent2"/>
                </a:solidFill>
              </a:rPr>
              <a:t>(a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6876" y="6797221"/>
            <a:ext cx="1855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</a:rPr>
              <a:t>Zhao+ 1109.1846</a:t>
            </a:r>
            <a:endParaRPr lang="en-US" sz="1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0087" y="5264476"/>
            <a:ext cx="1634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k</a:t>
            </a:r>
            <a:r>
              <a:rPr lang="en-US" b="1" baseline="30000" dirty="0" smtClean="0">
                <a:solidFill>
                  <a:schemeClr val="accent2"/>
                </a:solidFill>
              </a:rPr>
              <a:t>0</a:t>
            </a:r>
            <a:r>
              <a:rPr lang="en-US" b="1" dirty="0" smtClean="0">
                <a:solidFill>
                  <a:schemeClr val="accent2"/>
                </a:solidFill>
              </a:rPr>
              <a:t> (DGP)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98523" y="5256303"/>
            <a:ext cx="143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baseline="30000" dirty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 (S-T)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12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7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Not Power Law in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Time!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775" y="925513"/>
            <a:ext cx="8961438" cy="111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00279F"/>
                </a:solidFill>
              </a:rPr>
              <a:t>Multiparameter</a:t>
            </a:r>
            <a:r>
              <a:rPr lang="en-US" b="1" dirty="0" smtClean="0">
                <a:solidFill>
                  <a:srgbClr val="00279F"/>
                </a:solidFill>
              </a:rPr>
              <a:t> models, e.g. </a:t>
            </a:r>
            <a:r>
              <a:rPr lang="en-US" b="1" dirty="0" err="1" smtClean="0">
                <a:solidFill>
                  <a:srgbClr val="00279F"/>
                </a:solidFill>
              </a:rPr>
              <a:t>Galileons</a:t>
            </a:r>
            <a:r>
              <a:rPr lang="en-US" b="1" dirty="0" smtClean="0">
                <a:solidFill>
                  <a:srgbClr val="00279F"/>
                </a:solidFill>
              </a:rPr>
              <a:t>, are emphatically non-power law!</a:t>
            </a:r>
            <a:endParaRPr lang="en-US" b="1" dirty="0">
              <a:solidFill>
                <a:srgbClr val="00279F"/>
              </a:solidFill>
            </a:endParaRPr>
          </a:p>
        </p:txBody>
      </p:sp>
      <p:pic>
        <p:nvPicPr>
          <p:cNvPr id="2" name="Picture 1" descr="gal3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41" y="2032732"/>
            <a:ext cx="7102626" cy="51784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194" y="6916672"/>
            <a:ext cx="3015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</a:rPr>
              <a:t>Appleby &amp; Linder 1112.1981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7030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w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3" y="2196382"/>
            <a:ext cx="6860524" cy="5118818"/>
          </a:xfrm>
          <a:prstGeom prst="rect">
            <a:avLst/>
          </a:prstGeom>
        </p:spPr>
      </p:pic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69F827-FFBF-514B-A607-050A4FE424AE}" type="slidenum">
              <a:rPr lang="en-US" sz="1400">
                <a:solidFill>
                  <a:schemeClr val="bg1"/>
                </a:solidFill>
              </a:rPr>
              <a:pPr/>
              <a:t>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3513" y="160338"/>
            <a:ext cx="6149975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Testing Gravity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22288" y="989568"/>
            <a:ext cx="907891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279F"/>
                </a:solidFill>
              </a:rPr>
              <a:t>Model independent tests of gravity: two functions, at high/low z, high/low k (</a:t>
            </a:r>
            <a:r>
              <a:rPr lang="en-US" sz="2400" b="1" dirty="0" smtClean="0">
                <a:solidFill>
                  <a:srgbClr val="000000"/>
                </a:solidFill>
              </a:rPr>
              <a:t>8 tests</a:t>
            </a:r>
            <a:r>
              <a:rPr lang="en-US" sz="2400" b="1" dirty="0" smtClean="0">
                <a:solidFill>
                  <a:srgbClr val="00279F"/>
                </a:solidFill>
              </a:rPr>
              <a:t>).  Simultaneous fit for </a:t>
            </a:r>
            <a:r>
              <a:rPr lang="en-US" sz="2400" b="1" dirty="0" smtClean="0">
                <a:solidFill>
                  <a:schemeClr val="accent2"/>
                </a:solidFill>
              </a:rPr>
              <a:t>gravity</a:t>
            </a:r>
            <a:r>
              <a:rPr lang="en-US" sz="2400" b="1" dirty="0" smtClean="0">
                <a:solidFill>
                  <a:srgbClr val="00279F"/>
                </a:solidFill>
              </a:rPr>
              <a:t>, </a:t>
            </a:r>
            <a:r>
              <a:rPr lang="en-US" sz="2400" b="1" dirty="0" smtClean="0">
                <a:solidFill>
                  <a:srgbClr val="00AE00"/>
                </a:solidFill>
              </a:rPr>
              <a:t>expansion</a:t>
            </a:r>
            <a:r>
              <a:rPr lang="en-US" sz="2400" b="1" dirty="0" smtClean="0">
                <a:solidFill>
                  <a:srgbClr val="00279F"/>
                </a:solidFill>
              </a:rPr>
              <a:t> (w</a:t>
            </a:r>
            <a:r>
              <a:rPr lang="en-US" sz="2400" b="1" baseline="-25000" dirty="0" smtClean="0">
                <a:solidFill>
                  <a:srgbClr val="00279F"/>
                </a:solidFill>
              </a:rPr>
              <a:t>0</a:t>
            </a:r>
            <a:r>
              <a:rPr lang="en-US" sz="2400" b="1" dirty="0" smtClean="0">
                <a:solidFill>
                  <a:srgbClr val="00279F"/>
                </a:solidFill>
              </a:rPr>
              <a:t>, </a:t>
            </a:r>
            <a:r>
              <a:rPr lang="en-US" sz="2400" b="1" dirty="0" err="1" smtClean="0">
                <a:solidFill>
                  <a:srgbClr val="00279F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00279F"/>
                </a:solidFill>
              </a:rPr>
              <a:t>a</a:t>
            </a:r>
            <a:r>
              <a:rPr lang="en-US" sz="2400" b="1" dirty="0" smtClean="0">
                <a:solidFill>
                  <a:srgbClr val="00279F"/>
                </a:solidFill>
              </a:rPr>
              <a:t>), </a:t>
            </a:r>
            <a:r>
              <a:rPr lang="en-US" sz="2400" b="1" dirty="0" smtClean="0">
                <a:solidFill>
                  <a:srgbClr val="00AE00"/>
                </a:solidFill>
              </a:rPr>
              <a:t>galaxy bias </a:t>
            </a:r>
            <a:r>
              <a:rPr lang="en-US" sz="2400" b="1" dirty="0" smtClean="0">
                <a:solidFill>
                  <a:srgbClr val="00279F"/>
                </a:solidFill>
              </a:rPr>
              <a:t>(</a:t>
            </a:r>
            <a:r>
              <a:rPr lang="en-US" sz="2400" b="1" dirty="0">
                <a:solidFill>
                  <a:srgbClr val="00279F"/>
                </a:solidFill>
              </a:rPr>
              <a:t>2</a:t>
            </a:r>
            <a:r>
              <a:rPr lang="en-US" sz="2400" b="1" dirty="0" smtClean="0">
                <a:solidFill>
                  <a:srgbClr val="00279F"/>
                </a:solidFill>
              </a:rPr>
              <a:t>7 bins).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7276352" y="2407097"/>
            <a:ext cx="2324848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Galaxy </a:t>
            </a:r>
            <a:r>
              <a:rPr lang="en-US" b="1" dirty="0" err="1" smtClean="0">
                <a:solidFill>
                  <a:srgbClr val="000000"/>
                </a:solidFill>
              </a:rPr>
              <a:t>P</a:t>
            </a:r>
            <a:r>
              <a:rPr lang="en-US" b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b="1" dirty="0" err="1" smtClean="0">
                <a:solidFill>
                  <a:srgbClr val="000000"/>
                </a:solidFill>
              </a:rPr>
              <a:t>+Planck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sz="2000" b="1" dirty="0">
              <a:solidFill>
                <a:srgbClr val="00279F"/>
              </a:solidFill>
            </a:endParaRPr>
          </a:p>
          <a:p>
            <a:r>
              <a:rPr lang="en-US" b="1" dirty="0" smtClean="0"/>
              <a:t>Fit all        </a:t>
            </a:r>
            <a:r>
              <a:rPr lang="en-US" b="1" dirty="0" smtClean="0">
                <a:solidFill>
                  <a:schemeClr val="accent2"/>
                </a:solidFill>
              </a:rPr>
              <a:t>Fix to </a:t>
            </a:r>
            <a:r>
              <a:rPr lang="en-US" b="1" dirty="0" smtClean="0">
                <a:solidFill>
                  <a:schemeClr val="accent2"/>
                </a:solidFill>
                <a:sym typeface="Symbol" charset="0"/>
              </a:rPr>
              <a:t></a:t>
            </a:r>
            <a:r>
              <a:rPr lang="en-US" b="1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Fix to b~1/D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2272" y="4503678"/>
            <a:ext cx="20903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+mj-lt"/>
              </a:rPr>
              <a:t>Daniel &amp; Linder 2013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507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B39EF-57C7-FF4B-8321-D5D1D3CF4A7C}" type="slidenum">
              <a:rPr lang="en-US" sz="1400">
                <a:solidFill>
                  <a:schemeClr val="bg1"/>
                </a:solidFill>
              </a:rPr>
              <a:pPr/>
              <a:t>9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9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160338"/>
            <a:ext cx="7729537" cy="5667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Extending Gravity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22288" y="990287"/>
            <a:ext cx="9078912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defRPr/>
            </a:pPr>
            <a:r>
              <a:rPr lang="en-US" b="1" dirty="0" smtClean="0">
                <a:solidFill>
                  <a:srgbClr val="00279F"/>
                </a:solidFill>
              </a:rPr>
              <a:t>Interesting recent theories extending gravity for cosmic acceleration often have </a:t>
            </a:r>
            <a:r>
              <a:rPr lang="en-US" b="1" dirty="0" smtClean="0">
                <a:solidFill>
                  <a:srgbClr val="000000"/>
                </a:solidFill>
              </a:rPr>
              <a:t>shift symmetries</a:t>
            </a:r>
            <a:r>
              <a:rPr lang="en-US" b="1" dirty="0" smtClean="0">
                <a:solidFill>
                  <a:srgbClr val="500093"/>
                </a:solidFill>
              </a:rPr>
              <a:t>    </a:t>
            </a:r>
            <a:r>
              <a:rPr lang="en-US" b="1" dirty="0" smtClean="0">
                <a:solidFill>
                  <a:srgbClr val="00279F"/>
                </a:solidFill>
              </a:rPr>
              <a:t>(</a:t>
            </a:r>
            <a:r>
              <a:rPr lang="en-US" i="1" dirty="0" err="1" smtClean="0">
                <a:solidFill>
                  <a:schemeClr val="accent2"/>
                </a:solidFill>
              </a:rPr>
              <a:t>ϕ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i="1" dirty="0" err="1" smtClean="0">
                <a:solidFill>
                  <a:schemeClr val="accent2"/>
                </a:solidFill>
              </a:rPr>
              <a:t>ϕ+c</a:t>
            </a:r>
            <a:r>
              <a:rPr lang="en-US" b="1" dirty="0" smtClean="0">
                <a:solidFill>
                  <a:srgbClr val="00279F"/>
                </a:solidFill>
              </a:rPr>
              <a:t>) and </a:t>
            </a:r>
            <a:r>
              <a:rPr lang="en-US" b="1" dirty="0" smtClean="0">
                <a:solidFill>
                  <a:srgbClr val="000000"/>
                </a:solidFill>
              </a:rPr>
              <a:t>higher order kinetic terms </a:t>
            </a:r>
            <a:r>
              <a:rPr lang="en-US" b="1" dirty="0" smtClean="0">
                <a:solidFill>
                  <a:srgbClr val="00279F"/>
                </a:solidFill>
              </a:rPr>
              <a:t>(</a:t>
            </a:r>
            <a:r>
              <a:rPr lang="en-US" i="1" dirty="0" err="1" smtClean="0">
                <a:solidFill>
                  <a:srgbClr val="00AE00"/>
                </a:solidFill>
              </a:rPr>
              <a:t>ϕ</a:t>
            </a:r>
            <a:r>
              <a:rPr lang="en-US" i="1" baseline="-25000" dirty="0" err="1" smtClean="0">
                <a:solidFill>
                  <a:srgbClr val="00AE00"/>
                </a:solidFill>
              </a:rPr>
              <a:t>μ</a:t>
            </a:r>
            <a:r>
              <a:rPr lang="en-US" i="1" dirty="0" err="1" smtClean="0">
                <a:solidFill>
                  <a:srgbClr val="00AE00"/>
                </a:solidFill>
              </a:rPr>
              <a:t>ϕ</a:t>
            </a:r>
            <a:r>
              <a:rPr lang="en-US" i="1" baseline="30000" dirty="0" err="1" smtClean="0">
                <a:solidFill>
                  <a:srgbClr val="00AE00"/>
                </a:solidFill>
              </a:rPr>
              <a:t>μ</a:t>
            </a:r>
            <a:r>
              <a:rPr lang="en-US" b="1" dirty="0" smtClean="0">
                <a:solidFill>
                  <a:srgbClr val="00279F"/>
                </a:solidFill>
              </a:rPr>
              <a:t>), related to higher dimensions or massive gravity).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22288" y="3096439"/>
            <a:ext cx="90789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From </a:t>
            </a: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 general scalar-tensor theory, 	     </a:t>
            </a:r>
            <a:r>
              <a:rPr lang="en-US" sz="2000" b="1" dirty="0" err="1" smtClean="0">
                <a:latin typeface="+mj-lt"/>
              </a:rPr>
              <a:t>Charmousis</a:t>
            </a:r>
            <a:r>
              <a:rPr lang="en-US" sz="2000" b="1" dirty="0" smtClean="0">
                <a:latin typeface="+mj-lt"/>
              </a:rPr>
              <a:t>+ 2011 </a:t>
            </a:r>
            <a:r>
              <a:rPr lang="en-US" b="1" dirty="0" smtClean="0">
                <a:solidFill>
                  <a:srgbClr val="00279F"/>
                </a:solidFill>
              </a:rPr>
              <a:t>found “Fab 4” unique </a:t>
            </a:r>
            <a:r>
              <a:rPr lang="en-US" b="1" dirty="0" smtClean="0">
                <a:solidFill>
                  <a:srgbClr val="FF0000"/>
                </a:solidFill>
              </a:rPr>
              <a:t>self tuning </a:t>
            </a:r>
            <a:r>
              <a:rPr lang="en-US" b="1" dirty="0" smtClean="0">
                <a:solidFill>
                  <a:srgbClr val="00279F"/>
                </a:solidFill>
              </a:rPr>
              <a:t>terms.    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Appleby, De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Felice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, Linder 2012 </a:t>
            </a:r>
            <a:r>
              <a:rPr lang="en-US" b="1" dirty="0" smtClean="0">
                <a:solidFill>
                  <a:srgbClr val="00279F"/>
                </a:solidFill>
              </a:rPr>
              <a:t>promote to nonlinear, mixed function.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7978" y="5244120"/>
            <a:ext cx="2480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Fab 5 gravity </a:t>
            </a:r>
            <a:endParaRPr lang="en-US" sz="2000" b="1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 descr="Guvphiuphi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68" y="5166566"/>
            <a:ext cx="3124200" cy="7747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2706" y="6200519"/>
            <a:ext cx="87656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79F"/>
                </a:solidFill>
              </a:rPr>
              <a:t>Nonlinear function can act like 2</a:t>
            </a:r>
            <a:r>
              <a:rPr lang="en-US" b="1" baseline="30000" dirty="0" smtClean="0">
                <a:solidFill>
                  <a:srgbClr val="00279F"/>
                </a:solidFill>
              </a:rPr>
              <a:t>nd</a:t>
            </a:r>
            <a:r>
              <a:rPr lang="en-US" b="1" dirty="0" smtClean="0">
                <a:solidFill>
                  <a:srgbClr val="00279F"/>
                </a:solidFill>
              </a:rPr>
              <a:t> scalar field, so breaks </a:t>
            </a:r>
            <a:r>
              <a:rPr lang="en-US" b="1" dirty="0" err="1" smtClean="0">
                <a:solidFill>
                  <a:srgbClr val="00279F"/>
                </a:solidFill>
              </a:rPr>
              <a:t>Horndeski</a:t>
            </a:r>
            <a:r>
              <a:rPr lang="en-US" b="1" dirty="0" smtClean="0">
                <a:solidFill>
                  <a:srgbClr val="00279F"/>
                </a:solidFill>
              </a:rPr>
              <a:t> (</a:t>
            </a:r>
            <a:r>
              <a:rPr lang="en-US" sz="2400" b="1" dirty="0" smtClean="0">
                <a:solidFill>
                  <a:srgbClr val="00279F"/>
                </a:solidFill>
              </a:rPr>
              <a:t>cf.</a:t>
            </a:r>
            <a:r>
              <a:rPr lang="en-US" b="1" dirty="0" smtClean="0">
                <a:solidFill>
                  <a:srgbClr val="00279F"/>
                </a:solidFill>
              </a:rPr>
              <a:t> </a:t>
            </a:r>
            <a:r>
              <a:rPr lang="en-US" sz="2000" b="1" dirty="0">
                <a:latin typeface="+mj-lt"/>
              </a:rPr>
              <a:t>Padilla &amp; </a:t>
            </a:r>
            <a:r>
              <a:rPr lang="en-US" sz="2000" b="1" dirty="0" err="1">
                <a:latin typeface="+mj-lt"/>
              </a:rPr>
              <a:t>Sivanesan</a:t>
            </a:r>
            <a:r>
              <a:rPr lang="en-US" sz="2000" b="1" dirty="0">
                <a:latin typeface="+mj-lt"/>
              </a:rPr>
              <a:t> 2013</a:t>
            </a:r>
            <a:r>
              <a:rPr lang="en-US" b="1" dirty="0" smtClean="0">
                <a:solidFill>
                  <a:srgbClr val="00279F"/>
                </a:solidFill>
              </a:rPr>
              <a:t>)</a:t>
            </a:r>
            <a:endParaRPr lang="en-US" sz="2000" b="1" dirty="0" smtClean="0">
              <a:solidFill>
                <a:srgbClr val="002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8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_099rv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er_099rv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Per_099r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_099rv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_099rv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_099rv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_099rv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_099rv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_099rv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42147</TotalTime>
  <Words>637</Words>
  <Application>Microsoft Macintosh PowerPoint</Application>
  <PresentationFormat>Custom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Per_099rv1</vt:lpstr>
      <vt:lpstr>PowerPoint Presentation</vt:lpstr>
      <vt:lpstr>Test Gravity</vt:lpstr>
      <vt:lpstr>Model (In)dependence</vt:lpstr>
      <vt:lpstr>Scalar-Tensor</vt:lpstr>
      <vt:lpstr>Power Law in Time?</vt:lpstr>
      <vt:lpstr>Power Law in Time</vt:lpstr>
      <vt:lpstr>Not Power Law in Time!</vt:lpstr>
      <vt:lpstr>Testing Gravity</vt:lpstr>
      <vt:lpstr>Extending Gravity</vt:lpstr>
      <vt:lpstr>Fab 5 Gravity</vt:lpstr>
      <vt:lpstr>Too Fabulous</vt:lpstr>
      <vt:lpstr>Summary</vt:lpstr>
    </vt:vector>
  </TitlesOfParts>
  <Company>E Linder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</cp:lastModifiedBy>
  <cp:revision>468</cp:revision>
  <cp:lastPrinted>2013-06-01T08:18:10Z</cp:lastPrinted>
  <dcterms:created xsi:type="dcterms:W3CDTF">2013-08-12T05:55:07Z</dcterms:created>
  <dcterms:modified xsi:type="dcterms:W3CDTF">2013-12-03T23:05:41Z</dcterms:modified>
</cp:coreProperties>
</file>