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781" r:id="rId1"/>
  </p:sldMasterIdLst>
  <p:notesMasterIdLst>
    <p:notesMasterId r:id="rId16"/>
  </p:notesMasterIdLst>
  <p:handoutMasterIdLst>
    <p:handoutMasterId r:id="rId17"/>
  </p:handoutMasterIdLst>
  <p:sldIdLst>
    <p:sldId id="321" r:id="rId2"/>
    <p:sldId id="316" r:id="rId3"/>
    <p:sldId id="382" r:id="rId4"/>
    <p:sldId id="378" r:id="rId5"/>
    <p:sldId id="317" r:id="rId6"/>
    <p:sldId id="384" r:id="rId7"/>
    <p:sldId id="387" r:id="rId8"/>
    <p:sldId id="349" r:id="rId9"/>
    <p:sldId id="379" r:id="rId10"/>
    <p:sldId id="380" r:id="rId11"/>
    <p:sldId id="383" r:id="rId12"/>
    <p:sldId id="385" r:id="rId13"/>
    <p:sldId id="386" r:id="rId14"/>
    <p:sldId id="3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8079" autoAdjust="0"/>
    <p:restoredTop sz="86603" autoAdjust="0"/>
  </p:normalViewPr>
  <p:slideViewPr>
    <p:cSldViewPr snapToObjects="1">
      <p:cViewPr varScale="1">
        <p:scale>
          <a:sx n="77" d="100"/>
          <a:sy n="77" d="100"/>
        </p:scale>
        <p:origin x="-13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351E4-33CA-B14B-8595-11748E4C28AC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779E7-3D09-9B4C-91F1-6CB8BD77E8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FB297-8CE4-8D47-8D9C-6501BB4ABCF0}" type="datetimeFigureOut">
              <a:rPr lang="en-US" smtClean="0"/>
              <a:pPr/>
              <a:t>12/3/13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BEB06-FBDD-8740-A7A4-1F23FA7E8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6113" y="1447800"/>
            <a:ext cx="7851775" cy="3200400"/>
          </a:xfrm>
          <a:prstGeom prst="rect">
            <a:avLst/>
          </a:prstGeom>
          <a:noFill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8813" y="1537447"/>
            <a:ext cx="7826281" cy="162709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813" y="3218329"/>
            <a:ext cx="7826281" cy="86061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 2" pitchFamily="18" charset="2"/>
              <a:buNone/>
              <a:defRPr sz="1800" kern="1200">
                <a:gradFill>
                  <a:gsLst>
                    <a:gs pos="0">
                      <a:schemeClr val="tx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16200000" scaled="1"/>
                </a:gra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4014-368C-5444-8364-9CDC127B2990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856" y="1600200"/>
            <a:ext cx="3931920" cy="56673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792" y="457200"/>
            <a:ext cx="3474720" cy="510235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2856" y="2240280"/>
            <a:ext cx="3931920" cy="210312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8907-CA00-9641-A82D-A21544D7B2B5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8577263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9F6AB-58BA-3948-9246-447D5CBD18E6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4"/>
          </p:nvPr>
        </p:nvSpPr>
        <p:spPr>
          <a:xfrm>
            <a:off x="4745038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575" y="458788"/>
            <a:ext cx="4114800" cy="3884612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1353312"/>
          </a:xfrm>
        </p:spPr>
        <p:txBody>
          <a:bodyPr anchor="t" anchorCtr="0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82FB2-8F40-E849-B544-DBCF2D6E751F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75" y="4920520"/>
            <a:ext cx="393192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575" y="5563458"/>
            <a:ext cx="3931920" cy="652462"/>
          </a:xfrm>
        </p:spPr>
        <p:txBody>
          <a:bodyPr/>
          <a:lstStyle>
            <a:lvl1pPr marL="0" indent="0" algn="l">
              <a:spcBef>
                <a:spcPts val="300"/>
              </a:spcBef>
              <a:buNone/>
              <a:defRPr sz="14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358E6-9733-0748-A2AD-8AC4E6831838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3"/>
          </p:nvPr>
        </p:nvSpPr>
        <p:spPr>
          <a:xfrm>
            <a:off x="4927918" y="4899025"/>
            <a:ext cx="3931920" cy="1352458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300"/>
              </a:spcBef>
              <a:buNone/>
              <a:defRPr sz="12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reeform 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Media Placeholder 11"/>
          <p:cNvSpPr>
            <a:spLocks noGrp="1"/>
          </p:cNvSpPr>
          <p:nvPr>
            <p:ph type="media" sz="quarter" idx="14"/>
          </p:nvPr>
        </p:nvSpPr>
        <p:spPr>
          <a:xfrm>
            <a:off x="282575" y="458788"/>
            <a:ext cx="8577263" cy="3849624"/>
          </a:xfrm>
          <a:noFill/>
          <a:ln w="44450">
            <a:solidFill>
              <a:schemeClr val="bg1"/>
            </a:solidFill>
            <a:miter lim="800000"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media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170FF-E899-2648-87DD-A5E2143BEF5D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458788"/>
            <a:ext cx="1447800" cy="579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1350" y="458788"/>
            <a:ext cx="6521450" cy="579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EACCB-994C-D74F-8429-1CBC2DF1EFB1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C9E51-64E0-0D48-AC59-21A45605D273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Freeform 19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371725" y="381000"/>
            <a:ext cx="4400550" cy="3048000"/>
          </a:xfrm>
          <a:noFill/>
          <a:ln w="44450">
            <a:solidFill>
              <a:schemeClr val="bg1"/>
            </a:solidFill>
            <a:miter lim="800000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350" y="4146363"/>
            <a:ext cx="7856538" cy="1470025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350" y="5620871"/>
            <a:ext cx="7856538" cy="6140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8B4F1-C871-184C-A8AD-1C397D9BA203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17059"/>
            <a:ext cx="7772400" cy="165506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662979"/>
            <a:ext cx="7772400" cy="1500187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ts val="2000"/>
              </a:lnSpc>
              <a:spcBef>
                <a:spcPts val="2000"/>
              </a:spcBef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79B5-7116-E547-B72B-9B4003CB7038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1350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9501" y="1600200"/>
            <a:ext cx="3749040" cy="4651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E032-0ECF-CD4E-AC45-EB56F5A352A4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Freeform 1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1350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50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601" y="1532964"/>
            <a:ext cx="3749040" cy="83371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601" y="2362200"/>
            <a:ext cx="3749040" cy="38893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9E7B-5BCE-174C-9166-896A0358ECB4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98487-384A-8E4F-9763-476EE30A19FD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Freeform 6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Freeform 7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Freeform 10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Freeform 11"/>
          <p:cNvSpPr/>
          <p:nvPr/>
        </p:nvSpPr>
        <p:spPr>
          <a:xfrm>
            <a:off x="280416" y="1525588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Freeform 12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90D6F-D402-2C4F-9A4E-C78801BB96CC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40" y="802910"/>
            <a:ext cx="3474720" cy="116205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10" y="449705"/>
            <a:ext cx="3931920" cy="57813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340" y="2057399"/>
            <a:ext cx="3474720" cy="37338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303D2-7A2F-FE4A-B5F4-5766ED7CA149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80416" y="258580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8"/>
          <p:cNvSpPr/>
          <p:nvPr/>
        </p:nvSpPr>
        <p:spPr>
          <a:xfrm>
            <a:off x="280416" y="6399213"/>
            <a:ext cx="8558784" cy="0"/>
          </a:xfrm>
          <a:custGeom>
            <a:avLst/>
            <a:gdLst>
              <a:gd name="connsiteX0" fmla="*/ 0 w 8592671"/>
              <a:gd name="connsiteY0" fmla="*/ 0 h 0"/>
              <a:gd name="connsiteX1" fmla="*/ 8592671 w 85926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92671">
                <a:moveTo>
                  <a:pt x="0" y="0"/>
                </a:moveTo>
                <a:lnTo>
                  <a:pt x="8592671" y="0"/>
                </a:lnTo>
              </a:path>
            </a:pathLst>
          </a:custGeom>
          <a:ln w="31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1350" y="107576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565" y="1600200"/>
            <a:ext cx="7878788" cy="4639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65FC53CE-9C29-EB40-819E-2BB8F2101B9E}" type="datetime1">
              <a:rPr lang="en-US" smtClean="0"/>
              <a:pPr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416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762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F88AE9BC-34B1-7543-B02D-59336ED567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tx1">
            <a:lumMod val="65000"/>
          </a:schemeClr>
        </a:buClr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0416" y="1676400"/>
            <a:ext cx="8558784" cy="1655064"/>
          </a:xfrm>
        </p:spPr>
        <p:txBody>
          <a:bodyPr/>
          <a:lstStyle/>
          <a:p>
            <a:r>
              <a:rPr lang="en-US" sz="4800" dirty="0" smtClean="0"/>
              <a:t>The GREAT3 </a:t>
            </a:r>
            <a:r>
              <a:rPr lang="en-US" sz="4800" dirty="0" smtClean="0"/>
              <a:t>challenge:</a:t>
            </a:r>
            <a:br>
              <a:rPr lang="en-US" sz="4800" dirty="0" smtClean="0"/>
            </a:br>
            <a:r>
              <a:rPr lang="en-US" sz="4800" dirty="0" smtClean="0"/>
              <a:t>what can the DESC get from it?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Rachel </a:t>
            </a:r>
            <a:r>
              <a:rPr lang="en-US" sz="3200" dirty="0" err="1" smtClean="0"/>
              <a:t>Mandelbaum</a:t>
            </a:r>
            <a:endParaRPr lang="en-US" sz="3200" dirty="0" smtClean="0"/>
          </a:p>
          <a:p>
            <a:r>
              <a:rPr lang="en-US" sz="3200" dirty="0" smtClean="0"/>
              <a:t>Dec. 4, 2013</a:t>
            </a:r>
            <a:endParaRPr lang="en-US" sz="3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1350" y="-395662"/>
            <a:ext cx="7856538" cy="1310062"/>
          </a:xfrm>
        </p:spPr>
        <p:txBody>
          <a:bodyPr/>
          <a:lstStyle/>
          <a:p>
            <a:r>
              <a:rPr lang="en-US" dirty="0" smtClean="0"/>
              <a:t>5 experiments / 20 branches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GREAT3_challenge_structure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>
                <a:alphaModFix/>
              </a:blip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>
                <a:alphaModFix/>
              </a:blip>
              <a:stretch>
                <a:fillRect/>
              </a:stretch>
            </p:blipFill>
          </mc:Fallback>
        </mc:AlternateContent>
        <p:spPr>
          <a:xfrm>
            <a:off x="0" y="990600"/>
            <a:ext cx="9144000" cy="529389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7"/>
          <p:cNvSpPr/>
          <p:nvPr/>
        </p:nvSpPr>
        <p:spPr>
          <a:xfrm>
            <a:off x="0" y="2819400"/>
            <a:ext cx="1828800" cy="29718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828800" y="2819400"/>
            <a:ext cx="1828800" cy="29718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0200" y="2819400"/>
            <a:ext cx="1828800" cy="29718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2013: Initial “alpha release” of a fraction of the data</a:t>
            </a:r>
          </a:p>
          <a:p>
            <a:r>
              <a:rPr lang="en-US" dirty="0" smtClean="0"/>
              <a:t>Oct 2013: Beta release of 60% of the data, initiating 6-month challenge period</a:t>
            </a:r>
          </a:p>
          <a:p>
            <a:r>
              <a:rPr lang="en-US" dirty="0" smtClean="0"/>
              <a:t>Nov 2013 (end): end of beta status</a:t>
            </a:r>
          </a:p>
          <a:p>
            <a:r>
              <a:rPr lang="en-US" dirty="0" smtClean="0"/>
              <a:t>~this week: release of the other 40% of the data</a:t>
            </a:r>
          </a:p>
          <a:p>
            <a:r>
              <a:rPr lang="en-US" dirty="0" smtClean="0"/>
              <a:t>April 30, 2014: end of challenge</a:t>
            </a:r>
          </a:p>
          <a:p>
            <a:r>
              <a:rPr lang="en-US" dirty="0" smtClean="0"/>
              <a:t>Week of May 19, 2014: end of challenge meeting (at CMU, in Pittsburgh, PA)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this helpful for DESC?</a:t>
            </a:r>
            <a:br>
              <a:rPr lang="en-US" dirty="0" smtClean="0"/>
            </a:br>
            <a:r>
              <a:rPr lang="en-US" dirty="0" smtClean="0"/>
              <a:t>(the narrow 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Realistic galaxy morphology: are the algorithms we are considering using affected by morphology at the few % level, 1%, &lt;1%? → possible strategy changes?</a:t>
            </a:r>
          </a:p>
          <a:p>
            <a:r>
              <a:rPr lang="en-US" dirty="0" smtClean="0"/>
              <a:t>Realistic PSF variation: lessons about PSF interpolation algorithms for a  non-trivially complex atmospheric + optical PSF model</a:t>
            </a:r>
          </a:p>
          <a:p>
            <a:r>
              <a:rPr lang="en-US" dirty="0" err="1" smtClean="0"/>
              <a:t>Multiepoch</a:t>
            </a:r>
            <a:r>
              <a:rPr lang="en-US" dirty="0" smtClean="0"/>
              <a:t>: possibly less interesting considering the number of exposures being simulated and reduced complexity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this helpful for DESC?</a:t>
            </a:r>
            <a:br>
              <a:rPr lang="en-US" dirty="0" smtClean="0"/>
            </a:br>
            <a:r>
              <a:rPr lang="en-US" dirty="0" smtClean="0"/>
              <a:t> (a broader 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GREAT3 drove many helpful </a:t>
            </a:r>
            <a:r>
              <a:rPr lang="en-US" dirty="0" err="1" smtClean="0"/>
              <a:t>GalSim</a:t>
            </a:r>
            <a:r>
              <a:rPr lang="en-US" dirty="0" smtClean="0"/>
              <a:t> improvements, which can facilitate some of the tests we need </a:t>
            </a:r>
            <a:r>
              <a:rPr lang="en-US" dirty="0" smtClean="0"/>
              <a:t>done:</a:t>
            </a:r>
          </a:p>
          <a:p>
            <a:pPr lvl="1"/>
            <a:r>
              <a:rPr lang="en-US" dirty="0" smtClean="0"/>
              <a:t>Highly accurate shearing of realistic galaxy images</a:t>
            </a:r>
          </a:p>
          <a:p>
            <a:pPr lvl="1"/>
            <a:r>
              <a:rPr lang="en-US" dirty="0" err="1" smtClean="0"/>
              <a:t>Config</a:t>
            </a:r>
            <a:r>
              <a:rPr lang="en-US" dirty="0" smtClean="0"/>
              <a:t> / catalog-handling / large batches of images</a:t>
            </a:r>
          </a:p>
          <a:p>
            <a:r>
              <a:rPr lang="en-US" dirty="0" smtClean="0"/>
              <a:t>Simulation scripts will become public, and are easily modifiable to carry out other tests of interest to the DESC.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you do 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878788" cy="463923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/>
              <a:t>Participate!!  (Please?)</a:t>
            </a:r>
            <a:endParaRPr lang="en-US" sz="9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092476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Supported in part by: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NASA via the Strategic University Research Partnership (SURP) Program of the Jet Propulsion Laboratory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The IST </a:t>
            </a:r>
            <a:r>
              <a:rPr lang="en-US" dirty="0" err="1" smtClean="0"/>
              <a:t>Programme</a:t>
            </a:r>
            <a:r>
              <a:rPr lang="en-US" dirty="0" smtClean="0"/>
              <a:t> of the European Community, under the PASCAL2 Network of Excellence, IST-2007-216886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530024"/>
            <a:ext cx="4876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http://great3challenge.info</a:t>
            </a:r>
            <a:endParaRPr lang="en-US" sz="3200" dirty="0"/>
          </a:p>
        </p:txBody>
      </p:sp>
      <p:pic>
        <p:nvPicPr>
          <p:cNvPr id="8" name="Picture 7" descr="great3advert_c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41013"/>
            <a:ext cx="7213495" cy="3187987"/>
          </a:xfrm>
          <a:prstGeom prst="rect">
            <a:avLst/>
          </a:prstGeom>
        </p:spPr>
      </p:pic>
      <p:pic>
        <p:nvPicPr>
          <p:cNvPr id="7" name="Picture 6" descr="pascal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3657600"/>
            <a:ext cx="3041822" cy="10668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 descr="nasalogo_twit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4876800"/>
            <a:ext cx="1691095" cy="1457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GREAT3 executive committee: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Some familiar names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1350" y="2218765"/>
            <a:ext cx="7878788" cy="2200835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Bosch, Chang, </a:t>
            </a:r>
            <a:r>
              <a:rPr lang="en-US" dirty="0" err="1" smtClean="0"/>
              <a:t>Courbin</a:t>
            </a:r>
            <a:r>
              <a:rPr lang="en-US" dirty="0" smtClean="0"/>
              <a:t>, Gill, Jarvis, </a:t>
            </a:r>
            <a:r>
              <a:rPr lang="en-US" dirty="0" err="1" smtClean="0"/>
              <a:t>Mandelbaum</a:t>
            </a:r>
            <a:r>
              <a:rPr lang="en-US" dirty="0" smtClean="0"/>
              <a:t>, </a:t>
            </a:r>
            <a:r>
              <a:rPr lang="en-US" dirty="0" err="1" smtClean="0"/>
              <a:t>Miyatake</a:t>
            </a:r>
            <a:r>
              <a:rPr lang="en-US" dirty="0" smtClean="0"/>
              <a:t>, Nakajima, Rhodes, </a:t>
            </a:r>
            <a:r>
              <a:rPr lang="en-US" dirty="0" smtClean="0"/>
              <a:t>Rowe, </a:t>
            </a:r>
            <a:r>
              <a:rPr lang="en-US" dirty="0" err="1" smtClean="0"/>
              <a:t>Simet</a:t>
            </a:r>
            <a:r>
              <a:rPr lang="en-US" dirty="0" smtClean="0"/>
              <a:t>, </a:t>
            </a:r>
            <a:r>
              <a:rPr lang="en-US" dirty="0" err="1" smtClean="0"/>
              <a:t>Zuntz</a:t>
            </a: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questions do we want to answer?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54102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Galaxies are messy.  We need to quantify the effect of this messiness on WL shear </a:t>
            </a:r>
            <a:r>
              <a:rPr lang="en-US" sz="2400" dirty="0" smtClean="0"/>
              <a:t>inference in a general context.</a:t>
            </a:r>
            <a:endParaRPr lang="en-US" sz="2400" dirty="0"/>
          </a:p>
        </p:txBody>
      </p:sp>
      <p:pic>
        <p:nvPicPr>
          <p:cNvPr id="13" name="Picture 12" descr="real_g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62000"/>
            <a:ext cx="7315200" cy="4247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eat3_atmos_psf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694" r="-13694"/>
          <a:stretch>
            <a:fillRect/>
          </a:stretch>
        </p:blipFill>
        <p:spPr>
          <a:xfrm>
            <a:off x="0" y="2142565"/>
            <a:ext cx="5419997" cy="31914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ground_optical_psf_example_tri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05000"/>
            <a:ext cx="3605361" cy="3695700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793750" y="0"/>
            <a:ext cx="7856538" cy="13100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Realistic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PSFs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spatial variation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3750" y="5486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Atmospheric </a:t>
            </a:r>
            <a:r>
              <a:rPr lang="en-US" dirty="0" err="1" smtClean="0"/>
              <a:t>PSFs</a:t>
            </a:r>
            <a:r>
              <a:rPr lang="en-US" dirty="0" smtClean="0"/>
              <a:t> based on </a:t>
            </a:r>
            <a:r>
              <a:rPr lang="en-US" dirty="0" err="1" smtClean="0"/>
              <a:t>imSim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1" y="5710019"/>
            <a:ext cx="3809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 </a:t>
            </a:r>
            <a:r>
              <a:rPr lang="en-US" dirty="0" err="1" smtClean="0"/>
              <a:t>PSFs</a:t>
            </a:r>
            <a:r>
              <a:rPr lang="en-US" dirty="0" smtClean="0"/>
              <a:t> based on older </a:t>
            </a:r>
            <a:r>
              <a:rPr lang="en-US" dirty="0" err="1" smtClean="0"/>
              <a:t>DECam</a:t>
            </a:r>
            <a:r>
              <a:rPr lang="en-US" dirty="0" smtClean="0"/>
              <a:t> model (ground), WFIRST-AFTA (space)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Two-point functions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Content Placeholder 9" descr="ps_cflintheta_comparison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694" r="-1369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Combination of multiple </a:t>
            </a:r>
            <a:r>
              <a:rPr lang="en-US" dirty="0" smtClean="0"/>
              <a:t>exposures (6)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regimes:</a:t>
            </a:r>
            <a:endParaRPr lang="en-US" dirty="0" smtClean="0"/>
          </a:p>
          <a:p>
            <a:pPr lvl="1"/>
            <a:r>
              <a:rPr lang="en-US" dirty="0" smtClean="0"/>
              <a:t>Ground, </a:t>
            </a:r>
            <a:r>
              <a:rPr lang="en-US" dirty="0" err="1" smtClean="0"/>
              <a:t>Nyquist</a:t>
            </a:r>
            <a:r>
              <a:rPr lang="en-US" dirty="0" smtClean="0"/>
              <a:t>-sampled: test of implementation details</a:t>
            </a:r>
            <a:endParaRPr lang="en-US" dirty="0" smtClean="0"/>
          </a:p>
          <a:p>
            <a:pPr lvl="1"/>
            <a:r>
              <a:rPr lang="en-US" dirty="0" smtClean="0"/>
              <a:t>Space, </a:t>
            </a:r>
            <a:r>
              <a:rPr lang="en-US" dirty="0" err="1" smtClean="0"/>
              <a:t>u</a:t>
            </a:r>
            <a:r>
              <a:rPr lang="en-US" dirty="0" err="1" smtClean="0"/>
              <a:t>ndersampled</a:t>
            </a:r>
            <a:r>
              <a:rPr lang="en-US" dirty="0" smtClean="0"/>
              <a:t>: true algorithmic </a:t>
            </a:r>
            <a:r>
              <a:rPr lang="en-US" dirty="0" smtClean="0"/>
              <a:t>issue</a:t>
            </a:r>
          </a:p>
          <a:p>
            <a:r>
              <a:rPr lang="en-US" dirty="0" smtClean="0"/>
              <a:t>Realistic variation of </a:t>
            </a:r>
            <a:r>
              <a:rPr lang="en-US" dirty="0" err="1" smtClean="0"/>
              <a:t>PSFs</a:t>
            </a:r>
            <a:r>
              <a:rPr lang="en-US" dirty="0" smtClean="0"/>
              <a:t> between exposures: a straightforward stack might not be optimal</a:t>
            </a:r>
          </a:p>
          <a:p>
            <a:r>
              <a:rPr lang="en-US" dirty="0" smtClean="0"/>
              <a:t>Note: does not include some complications like unknown offsets between exposures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013204"/>
            <a:ext cx="7772400" cy="1655064"/>
          </a:xfrm>
        </p:spPr>
        <p:txBody>
          <a:bodyPr/>
          <a:lstStyle/>
          <a:p>
            <a:r>
              <a:rPr lang="en-US" dirty="0" smtClean="0"/>
              <a:t>How does the challenge design enable us to make these tests?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R. Mandelbaum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AE9BC-34B1-7543-B02D-59336ED5670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0416" y="4191000"/>
            <a:ext cx="4062984" cy="101566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Increased complexity / sophistication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724400" y="4191000"/>
            <a:ext cx="4062984" cy="1015663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Gradual introduction of effects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hibit">
  <a:themeElements>
    <a:clrScheme name="Exhibit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3399FF"/>
      </a:accent1>
      <a:accent2>
        <a:srgbClr val="69FFFF"/>
      </a:accent2>
      <a:accent3>
        <a:srgbClr val="CCFF33"/>
      </a:accent3>
      <a:accent4>
        <a:srgbClr val="3333FF"/>
      </a:accent4>
      <a:accent5>
        <a:srgbClr val="9933FF"/>
      </a:accent5>
      <a:accent6>
        <a:srgbClr val="FF33FF"/>
      </a:accent6>
      <a:hlink>
        <a:srgbClr val="6699FF"/>
      </a:hlink>
      <a:folHlink>
        <a:srgbClr val="9999CC"/>
      </a:folHlink>
    </a:clrScheme>
    <a:fontScheme name="Exhibit">
      <a:majorFont>
        <a:latin typeface="Corbel"/>
        <a:ea typeface=""/>
        <a:cs typeface=""/>
        <a:font script="Jpan" typeface="ＭＳ Ｐゴシック"/>
      </a:majorFont>
      <a:minorFont>
        <a:latin typeface="Corbel"/>
        <a:ea typeface=""/>
        <a:cs typeface=""/>
        <a:font script="Jpan" typeface="ＭＳ Ｐゴシック"/>
      </a:minorFont>
    </a:fontScheme>
    <a:fmtScheme name="Exhibi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0000"/>
                <a:satMod val="110000"/>
                <a:lumMod val="70000"/>
              </a:schemeClr>
            </a:gs>
            <a:gs pos="50000">
              <a:schemeClr val="phClr">
                <a:tint val="80000"/>
                <a:satMod val="135000"/>
              </a:schemeClr>
            </a:gs>
            <a:gs pos="100000">
              <a:schemeClr val="phClr">
                <a:tint val="3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10000"/>
                <a:lumMod val="70000"/>
              </a:schemeClr>
            </a:gs>
            <a:gs pos="65000">
              <a:schemeClr val="phClr">
                <a:shade val="90000"/>
                <a:satMod val="200000"/>
                <a:lumMod val="110000"/>
              </a:schemeClr>
            </a:gs>
            <a:gs pos="100000">
              <a:schemeClr val="phClr">
                <a:tint val="90000"/>
                <a:shade val="100000"/>
                <a:satMod val="250000"/>
                <a:lumMod val="150000"/>
              </a:schemeClr>
            </a:gs>
          </a:gsLst>
          <a:lin ang="16200000" scaled="1"/>
        </a:gradFill>
      </a:fillStyleLst>
      <a:lnStyleLst>
        <a:ln w="31750" cap="flat" cmpd="sng" algn="ctr">
          <a:solidFill>
            <a:schemeClr val="phClr"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alpha val="95000"/>
            </a:schemeClr>
          </a:solidFill>
          <a:prstDash val="solid"/>
        </a:ln>
        <a:ln w="50800" cap="flat" cmpd="sng" algn="ctr">
          <a:solidFill>
            <a:schemeClr val="phClr">
              <a:alpha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5000" endPos="15000" dist="50800" dir="5400000" sy="-100000" rotWithShape="0"/>
          </a:effectLst>
        </a:effectStyle>
        <a:effectStyle>
          <a:effectLst>
            <a:innerShdw blurRad="76200" dist="25400" dir="5400000">
              <a:srgbClr val="FFFFFF">
                <a:alpha val="50000"/>
              </a:srgbClr>
            </a:innerShdw>
            <a:outerShdw blurRad="254000" dist="254000" dir="5400000" sx="90000" sy="-30000" rotWithShape="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  <a:lumMod val="30000"/>
              </a:schemeClr>
              <a:schemeClr val="phClr">
                <a:tint val="70000"/>
                <a:satMod val="500000"/>
                <a:lumMod val="5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Exhibit.thmx</Template>
  <TotalTime>9683</TotalTime>
  <Words>539</Words>
  <Application>Microsoft Macintosh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Exhibit</vt:lpstr>
      <vt:lpstr>The GREAT3 challenge: what can the DESC get from it?</vt:lpstr>
      <vt:lpstr>Slide 2</vt:lpstr>
      <vt:lpstr>GREAT3 executive committee: Some familiar names</vt:lpstr>
      <vt:lpstr>What questions do we want to answer?</vt:lpstr>
      <vt:lpstr>Slide 5</vt:lpstr>
      <vt:lpstr>Slide 6</vt:lpstr>
      <vt:lpstr>Two-point functions</vt:lpstr>
      <vt:lpstr>Combination of multiple exposures (6)</vt:lpstr>
      <vt:lpstr>How does the challenge design enable us to make these tests?</vt:lpstr>
      <vt:lpstr>5 experiments / 20 branches</vt:lpstr>
      <vt:lpstr>Timeline</vt:lpstr>
      <vt:lpstr>How is this helpful for DESC? (the narrow view)</vt:lpstr>
      <vt:lpstr>How is this helpful for DESC?  (a broader view)</vt:lpstr>
      <vt:lpstr>What can you do now?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Weak lensing</dc:title>
  <dc:creator>Rachel Mandelbaum</dc:creator>
  <cp:lastModifiedBy>Rachel Mandelbaum</cp:lastModifiedBy>
  <cp:revision>776</cp:revision>
  <dcterms:created xsi:type="dcterms:W3CDTF">2013-12-04T04:49:35Z</dcterms:created>
  <dcterms:modified xsi:type="dcterms:W3CDTF">2013-12-04T16:52:01Z</dcterms:modified>
</cp:coreProperties>
</file>