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257" r:id="rId2"/>
    <p:sldId id="301" r:id="rId3"/>
    <p:sldId id="289" r:id="rId4"/>
    <p:sldId id="290" r:id="rId5"/>
    <p:sldId id="263" r:id="rId6"/>
    <p:sldId id="288" r:id="rId7"/>
    <p:sldId id="264" r:id="rId8"/>
    <p:sldId id="287" r:id="rId9"/>
    <p:sldId id="271" r:id="rId10"/>
    <p:sldId id="268" r:id="rId11"/>
    <p:sldId id="273" r:id="rId12"/>
    <p:sldId id="302" r:id="rId13"/>
    <p:sldId id="304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297" r:id="rId22"/>
    <p:sldId id="300" r:id="rId23"/>
    <p:sldId id="298" r:id="rId24"/>
    <p:sldId id="299" r:id="rId25"/>
    <p:sldId id="307" r:id="rId26"/>
    <p:sldId id="306" r:id="rId27"/>
    <p:sldId id="305" r:id="rId28"/>
    <p:sldId id="285" r:id="rId29"/>
    <p:sldId id="286" r:id="rId30"/>
    <p:sldId id="281" r:id="rId31"/>
    <p:sldId id="275" r:id="rId32"/>
    <p:sldId id="276" r:id="rId33"/>
    <p:sldId id="277" r:id="rId34"/>
    <p:sldId id="278" r:id="rId35"/>
    <p:sldId id="279" r:id="rId36"/>
    <p:sldId id="280" r:id="rId37"/>
    <p:sldId id="282" r:id="rId38"/>
    <p:sldId id="28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4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75251-0C32-F04F-B909-A759247FCF42}" type="datetimeFigureOut">
              <a:rPr lang="en-US" smtClean="0"/>
              <a:t>12/4/13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E7983-050B-374E-99DB-5626F0595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8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254B2-4270-884F-8CC4-9D7D5304291B}" type="slidenum">
              <a:rPr lang="en-US"/>
              <a:pPr/>
              <a:t>26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DR-Came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/>
          <p:nvPr userDrawn="1"/>
        </p:nvSpPr>
        <p:spPr>
          <a:xfrm>
            <a:off x="457200" y="6503988"/>
            <a:ext cx="82296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white"/>
                </a:solidFill>
              </a:rPr>
              <a:t>LSST DESC </a:t>
            </a:r>
            <a:r>
              <a:rPr lang="en-US" sz="1000" dirty="0" smtClean="0">
                <a:solidFill>
                  <a:prstClr val="white"/>
                </a:solidFill>
              </a:rPr>
              <a:t>Collaboration Meeting </a:t>
            </a:r>
            <a:r>
              <a:rPr lang="en-US" sz="1000" dirty="0" smtClean="0">
                <a:solidFill>
                  <a:prstClr val="white"/>
                </a:solidFill>
              </a:rPr>
              <a:t>– </a:t>
            </a:r>
            <a:r>
              <a:rPr lang="en-US" sz="1000" dirty="0" smtClean="0">
                <a:solidFill>
                  <a:prstClr val="white"/>
                </a:solidFill>
              </a:rPr>
              <a:t>4-6 December, </a:t>
            </a:r>
            <a:r>
              <a:rPr lang="en-US" sz="1000" dirty="0" smtClean="0">
                <a:solidFill>
                  <a:prstClr val="white"/>
                </a:solidFill>
              </a:rPr>
              <a:t>2013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113162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0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199" y="1014412"/>
            <a:ext cx="8229601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5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199" y="1014412"/>
            <a:ext cx="4038601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1014412"/>
            <a:ext cx="39624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7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8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5194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9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248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54138"/>
            <a:ext cx="43053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354138"/>
            <a:ext cx="43053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4784EA-4434-394D-A798-CAAB59B9F6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6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5" y="808038"/>
            <a:ext cx="90281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27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90488"/>
            <a:ext cx="10747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641929" y="142875"/>
            <a:ext cx="7044871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14413"/>
            <a:ext cx="822960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5" y="6497638"/>
            <a:ext cx="90281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" name="TextBox 11"/>
          <p:cNvSpPr txBox="1"/>
          <p:nvPr/>
        </p:nvSpPr>
        <p:spPr>
          <a:xfrm>
            <a:off x="8424863" y="6521450"/>
            <a:ext cx="566737" cy="2746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9E36BD-759B-464A-91DB-25A99C7A8E56}" type="slidenum">
              <a:rPr lang="en-US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521450"/>
            <a:ext cx="822960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A6A6A6"/>
                </a:solidFill>
              </a:rPr>
              <a:t>LSST DESC </a:t>
            </a:r>
            <a:r>
              <a:rPr lang="en-US" sz="1000" dirty="0" smtClean="0">
                <a:solidFill>
                  <a:srgbClr val="A6A6A6"/>
                </a:solidFill>
              </a:rPr>
              <a:t>Collaboration </a:t>
            </a:r>
            <a:r>
              <a:rPr lang="en-US" sz="1000" baseline="0" dirty="0" smtClean="0">
                <a:solidFill>
                  <a:srgbClr val="A6A6A6"/>
                </a:solidFill>
              </a:rPr>
              <a:t>Meeting </a:t>
            </a:r>
            <a:r>
              <a:rPr lang="en-US" sz="1000" baseline="0" dirty="0" smtClean="0">
                <a:solidFill>
                  <a:srgbClr val="A6A6A6"/>
                </a:solidFill>
              </a:rPr>
              <a:t>– </a:t>
            </a:r>
            <a:r>
              <a:rPr lang="en-US" sz="1000" baseline="0" dirty="0" smtClean="0">
                <a:solidFill>
                  <a:srgbClr val="A6A6A6"/>
                </a:solidFill>
              </a:rPr>
              <a:t>4-6 December, </a:t>
            </a:r>
            <a:r>
              <a:rPr lang="en-US" sz="1000" baseline="0" dirty="0" smtClean="0">
                <a:solidFill>
                  <a:srgbClr val="A6A6A6"/>
                </a:solidFill>
              </a:rPr>
              <a:t>2013</a:t>
            </a:r>
            <a:endParaRPr lang="en-US" sz="1000" dirty="0">
              <a:solidFill>
                <a:srgbClr val="A6A6A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248"/>
            <a:ext cx="1641929" cy="101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8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1F497D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1F497D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1F497D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1F497D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2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2771"/>
            <a:ext cx="7971139" cy="3113162"/>
          </a:xfrm>
        </p:spPr>
        <p:txBody>
          <a:bodyPr/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</a:rPr>
              <a:t>Wavefront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information for weak lensing</a:t>
            </a:r>
            <a:r>
              <a:rPr lang="en-US" sz="2800" dirty="0" smtClean="0">
                <a:solidFill>
                  <a:srgbClr val="008040"/>
                </a:solidFill>
              </a:rPr>
              <a:t/>
            </a:r>
            <a:br>
              <a:rPr lang="en-US" sz="2800" dirty="0" smtClean="0">
                <a:solidFill>
                  <a:srgbClr val="008040"/>
                </a:solidFill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Michael D.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Schneider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LLNL / UC Davis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December 4,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2013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6095" y="66281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76" y="175220"/>
            <a:ext cx="2440214" cy="15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28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for mapping bending modes on mirrors to basis functions in the exit pupil</a:t>
            </a:r>
            <a:endParaRPr lang="en-US" dirty="0"/>
          </a:p>
        </p:txBody>
      </p:sp>
      <p:pic>
        <p:nvPicPr>
          <p:cNvPr id="4" name="Picture 3" descr="t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85" y="1036800"/>
            <a:ext cx="76073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1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“Subspace of benign misalignment”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Schechter &amp; Levinson (2011) identify that for a “three  mirror </a:t>
            </a:r>
            <a:r>
              <a:rPr lang="en-US" dirty="0" err="1" smtClean="0"/>
              <a:t>anastigmat</a:t>
            </a:r>
            <a:r>
              <a:rPr lang="en-US" dirty="0" smtClean="0"/>
              <a:t>” there is a subspace of benign misalignments where 3</a:t>
            </a:r>
            <a:r>
              <a:rPr lang="en-US" baseline="30000" dirty="0" smtClean="0"/>
              <a:t>rd</a:t>
            </a:r>
            <a:r>
              <a:rPr lang="en-US" dirty="0" smtClean="0"/>
              <a:t> order perturbations cancel.</a:t>
            </a:r>
          </a:p>
          <a:p>
            <a:pPr lvl="1"/>
            <a:r>
              <a:rPr lang="en-US" dirty="0" smtClean="0"/>
              <a:t>No need for AO to correct beyond 3</a:t>
            </a:r>
            <a:r>
              <a:rPr lang="en-US" baseline="30000" dirty="0" smtClean="0"/>
              <a:t>rd</a:t>
            </a:r>
            <a:r>
              <a:rPr lang="en-US" dirty="0" smtClean="0"/>
              <a:t> order?</a:t>
            </a:r>
          </a:p>
          <a:p>
            <a:pPr lvl="1"/>
            <a:r>
              <a:rPr lang="en-US" dirty="0" smtClean="0"/>
              <a:t>What do 5</a:t>
            </a:r>
            <a:r>
              <a:rPr lang="en-US" baseline="30000" dirty="0" smtClean="0"/>
              <a:t>th</a:t>
            </a:r>
            <a:r>
              <a:rPr lang="en-US" dirty="0" smtClean="0"/>
              <a:t> order (and higher) residuals impart to the ellipticity correlations?</a:t>
            </a:r>
          </a:p>
          <a:p>
            <a:pPr lvl="1"/>
            <a:r>
              <a:rPr lang="en-US" dirty="0" smtClean="0"/>
              <a:t>“… a small relative error in a measurement of a third-order aberration pattern will produce a large relative error in the corresponding fifth-order aberration pattern.”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0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Implementation with </a:t>
            </a:r>
            <a:r>
              <a:rPr lang="en-US" sz="3600" dirty="0" err="1" smtClean="0"/>
              <a:t>GalSim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79" y="1312308"/>
            <a:ext cx="8717281" cy="5139292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100" dirty="0" smtClean="0"/>
              <a:t>Define parameters: Zernike coefficients on each mirror and tilts/decenters mapped to image plane displacements.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100" dirty="0" smtClean="0"/>
              <a:t>Map to Zernike coefficients in pupil with the previously described coordinate transforms.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100" dirty="0" err="1" smtClean="0">
                <a:solidFill>
                  <a:schemeClr val="accent5"/>
                </a:solidFill>
              </a:rPr>
              <a:t>GalSim</a:t>
            </a:r>
            <a:r>
              <a:rPr lang="en-US" sz="2100" dirty="0" smtClean="0">
                <a:solidFill>
                  <a:schemeClr val="accent5"/>
                </a:solidFill>
              </a:rPr>
              <a:t>: </a:t>
            </a:r>
            <a:r>
              <a:rPr lang="en-US" sz="2100" dirty="0" smtClean="0"/>
              <a:t>Construct pupil </a:t>
            </a:r>
            <a:r>
              <a:rPr lang="en-US" sz="2100" dirty="0" err="1" smtClean="0"/>
              <a:t>wavefront</a:t>
            </a:r>
            <a:r>
              <a:rPr lang="en-US" sz="2100" dirty="0" smtClean="0"/>
              <a:t> from Zernike coefficients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100" dirty="0" smtClean="0"/>
              <a:t>Sum the pupil </a:t>
            </a:r>
            <a:r>
              <a:rPr lang="en-US" sz="2100" dirty="0" err="1" smtClean="0"/>
              <a:t>wavefronts</a:t>
            </a:r>
            <a:r>
              <a:rPr lang="en-US" sz="2100" dirty="0" smtClean="0"/>
              <a:t> from each mirror</a:t>
            </a:r>
          </a:p>
          <a:p>
            <a:pPr marL="85725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This is not strictly correct because the LSST mirrors are not conjugate.</a:t>
            </a:r>
          </a:p>
          <a:p>
            <a:pPr marL="85725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Can do an FFT to propagate each </a:t>
            </a:r>
            <a:r>
              <a:rPr lang="en-US" dirty="0" err="1" smtClean="0"/>
              <a:t>wavefront</a:t>
            </a:r>
            <a:r>
              <a:rPr lang="en-US" dirty="0" smtClean="0"/>
              <a:t> instead.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100" dirty="0" err="1" smtClean="0">
                <a:solidFill>
                  <a:srgbClr val="4BACC6"/>
                </a:solidFill>
              </a:rPr>
              <a:t>GalSim</a:t>
            </a:r>
            <a:r>
              <a:rPr lang="en-US" sz="2100" dirty="0" smtClean="0">
                <a:solidFill>
                  <a:srgbClr val="4BACC6"/>
                </a:solidFill>
              </a:rPr>
              <a:t>: </a:t>
            </a:r>
            <a:r>
              <a:rPr lang="en-US" sz="2100" dirty="0" smtClean="0"/>
              <a:t>FFT the combined pupil </a:t>
            </a:r>
            <a:r>
              <a:rPr lang="en-US" sz="2100" dirty="0" err="1" smtClean="0"/>
              <a:t>wavefront</a:t>
            </a:r>
            <a:r>
              <a:rPr lang="en-US" sz="2100" dirty="0" smtClean="0"/>
              <a:t> to get the PSF in the image plane.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100" dirty="0" err="1" smtClean="0">
                <a:solidFill>
                  <a:srgbClr val="4BACC6"/>
                </a:solidFill>
              </a:rPr>
              <a:t>GalSim</a:t>
            </a:r>
            <a:r>
              <a:rPr lang="en-US" sz="2100" dirty="0" smtClean="0">
                <a:solidFill>
                  <a:srgbClr val="4BACC6"/>
                </a:solidFill>
              </a:rPr>
              <a:t>: </a:t>
            </a:r>
            <a:r>
              <a:rPr lang="en-US" sz="2100" dirty="0" smtClean="0"/>
              <a:t>Measure the PSF moments.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100" dirty="0" smtClean="0"/>
              <a:t>Go to step 2 and repeat for each position in the image plane.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120" y="914063"/>
            <a:ext cx="8422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Code at: https</a:t>
            </a:r>
            <a:r>
              <a:rPr lang="en-US" dirty="0">
                <a:solidFill>
                  <a:schemeClr val="accent1"/>
                </a:solidFill>
              </a:rPr>
              <a:t>://</a:t>
            </a:r>
            <a:r>
              <a:rPr lang="en-US" dirty="0" err="1">
                <a:solidFill>
                  <a:schemeClr val="accent1"/>
                </a:solidFill>
              </a:rPr>
              <a:t>github.com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DarkEnergyScienceCollaboration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psf_model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0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parameters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 Zernike terms on each of M1/M3 and M2 for a total of 16 bending mode parameters</a:t>
            </a:r>
          </a:p>
          <a:p>
            <a:pPr lvl="1"/>
            <a:r>
              <a:rPr lang="en-US" dirty="0" smtClean="0"/>
              <a:t>Defocus, astigmatism (1,2), coma (1,2), </a:t>
            </a:r>
            <a:r>
              <a:rPr lang="en-US" dirty="0"/>
              <a:t>t</a:t>
            </a:r>
            <a:r>
              <a:rPr lang="en-US" dirty="0" smtClean="0"/>
              <a:t>refoil (1,2), spherical aberration</a:t>
            </a:r>
          </a:p>
          <a:p>
            <a:r>
              <a:rPr lang="en-US" dirty="0" smtClean="0"/>
              <a:t>2 image plane displacements (x, y) mapped from tilts and decenters of:</a:t>
            </a:r>
          </a:p>
          <a:p>
            <a:pPr lvl="1"/>
            <a:r>
              <a:rPr lang="en-US" dirty="0" smtClean="0"/>
              <a:t>Secondary, tertiary, L1, L2, L3</a:t>
            </a:r>
          </a:p>
          <a:p>
            <a:pPr lvl="1"/>
            <a:r>
              <a:rPr lang="en-US" dirty="0" smtClean="0"/>
              <a:t>10 parameters total</a:t>
            </a:r>
          </a:p>
          <a:p>
            <a:r>
              <a:rPr lang="en-US" dirty="0" smtClean="0"/>
              <a:t>Combined: 26 optics perturbation parameters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2766" y="5020773"/>
            <a:ext cx="87912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Merit function for AO control: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	</a:t>
            </a:r>
            <a:r>
              <a:rPr lang="en-US" sz="2400" dirty="0" err="1" smtClean="0">
                <a:solidFill>
                  <a:schemeClr val="accent4"/>
                </a:solidFill>
              </a:rPr>
              <a:t>r.m.s</a:t>
            </a:r>
            <a:r>
              <a:rPr lang="en-US" sz="2400" dirty="0" smtClean="0">
                <a:solidFill>
                  <a:schemeClr val="accent4"/>
                </a:solidFill>
              </a:rPr>
              <a:t>. of the Zernike aberration coefficients for the pupil </a:t>
            </a:r>
            <a:r>
              <a:rPr lang="en-US" sz="2400" dirty="0" err="1" smtClean="0">
                <a:solidFill>
                  <a:schemeClr val="accent4"/>
                </a:solidFill>
              </a:rPr>
              <a:t>wavefront</a:t>
            </a:r>
            <a:r>
              <a:rPr lang="en-US" sz="2400" dirty="0" smtClean="0">
                <a:solidFill>
                  <a:schemeClr val="accent4"/>
                </a:solidFill>
              </a:rPr>
              <a:t> as measured at the 4 field locations of the WFS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6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Tilts &amp; decenters of M2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21" y="1801380"/>
            <a:ext cx="6779462" cy="361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755" y="878050"/>
            <a:ext cx="790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a perturbation of M2 along the </a:t>
            </a:r>
            <a:r>
              <a:rPr lang="en-US" i="1" dirty="0" smtClean="0"/>
              <a:t>x</a:t>
            </a:r>
            <a:r>
              <a:rPr lang="en-US" dirty="0" smtClean="0"/>
              <a:t>-axis.</a:t>
            </a:r>
          </a:p>
          <a:p>
            <a:endParaRPr lang="en-US" dirty="0"/>
          </a:p>
          <a:p>
            <a:r>
              <a:rPr lang="en-US" dirty="0" smtClean="0"/>
              <a:t>Astigmatism dominates – What is the expected field dependence of the ellipticity?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755" y="2198405"/>
            <a:ext cx="5496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small perturbations (sigma) the </a:t>
            </a:r>
            <a:r>
              <a:rPr lang="en-US" dirty="0" smtClean="0">
                <a:solidFill>
                  <a:srgbClr val="FF0000"/>
                </a:solidFill>
              </a:rPr>
              <a:t>red term </a:t>
            </a:r>
            <a:r>
              <a:rPr lang="en-US" dirty="0" smtClean="0"/>
              <a:t>dominates.</a:t>
            </a:r>
          </a:p>
          <a:p>
            <a:r>
              <a:rPr lang="en-US" dirty="0"/>
              <a:t>	</a:t>
            </a:r>
            <a:r>
              <a:rPr lang="en-US" dirty="0" smtClean="0"/>
              <a:t>-&gt; Astigmatism amplitude linear in field position.</a:t>
            </a:r>
          </a:p>
          <a:p>
            <a:r>
              <a:rPr lang="en-US" dirty="0" smtClean="0"/>
              <a:t>For larger sigma, the </a:t>
            </a:r>
            <a:r>
              <a:rPr lang="en-US" dirty="0" smtClean="0">
                <a:solidFill>
                  <a:srgbClr val="0000FF"/>
                </a:solidFill>
              </a:rPr>
              <a:t>blue term </a:t>
            </a:r>
            <a:r>
              <a:rPr lang="en-US" dirty="0" smtClean="0"/>
              <a:t>dominates.</a:t>
            </a:r>
          </a:p>
          <a:p>
            <a:r>
              <a:rPr lang="en-US" dirty="0"/>
              <a:t>	</a:t>
            </a:r>
            <a:r>
              <a:rPr lang="en-US" dirty="0" smtClean="0"/>
              <a:t>-&gt; Astigmatism amplitude constant over the field.</a:t>
            </a:r>
            <a:endParaRPr lang="en-US" dirty="0"/>
          </a:p>
        </p:txBody>
      </p:sp>
      <p:pic>
        <p:nvPicPr>
          <p:cNvPr id="12" name="Picture 11" descr="m2_bodymotions_sigmax0.1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21" y="3415928"/>
            <a:ext cx="3067797" cy="30677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4995" y="3398734"/>
            <a:ext cx="194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Small perturbation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 descr="m2_bodymotions_sigmax2.00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34" y="3433174"/>
            <a:ext cx="3076591" cy="30765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7228" y="3415954"/>
            <a:ext cx="194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Large perturbation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2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ick_plot_M2_Z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606" y="1809318"/>
            <a:ext cx="2286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Bending modes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2105" y="1116748"/>
            <a:ext cx="682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Z5, Z6 – Astigmatism component on each mirror with same amplitudes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651606" y="1809317"/>
            <a:ext cx="2286000" cy="4572000"/>
            <a:chOff x="271279" y="1809318"/>
            <a:chExt cx="2286000" cy="4572000"/>
          </a:xfrm>
        </p:grpSpPr>
        <p:pic>
          <p:nvPicPr>
            <p:cNvPr id="9" name="Picture 8" descr="stick_plot_M1_Z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79" y="1809318"/>
              <a:ext cx="2286000" cy="2286000"/>
            </a:xfrm>
            <a:prstGeom prst="rect">
              <a:avLst/>
            </a:prstGeom>
          </p:spPr>
        </p:pic>
        <p:pic>
          <p:nvPicPr>
            <p:cNvPr id="12" name="Picture 11" descr="stick_plot_M1_Z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79" y="4095318"/>
              <a:ext cx="2286000" cy="228600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536843" y="1624651"/>
            <a:ext cx="499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01150" y="1630523"/>
            <a:ext cx="499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M2</a:t>
            </a:r>
            <a:endParaRPr lang="en-US" dirty="0"/>
          </a:p>
        </p:txBody>
      </p:sp>
      <p:pic>
        <p:nvPicPr>
          <p:cNvPr id="4" name="Picture 3" descr="stick_plot_M2_Z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606" y="4095317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2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Astigmatism added to all surfaces</a:t>
            </a:r>
            <a:endParaRPr lang="en-US" dirty="0"/>
          </a:p>
        </p:txBody>
      </p:sp>
      <p:pic>
        <p:nvPicPr>
          <p:cNvPr id="4" name="Picture 3" descr="stick_plot_allsurfaces_Z5-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38" y="1014412"/>
            <a:ext cx="5487924" cy="548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8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perturbation coefficients for all modes</a:t>
            </a:r>
            <a:endParaRPr lang="en-US" dirty="0"/>
          </a:p>
        </p:txBody>
      </p:sp>
      <p:pic>
        <p:nvPicPr>
          <p:cNvPr id="4" name="Picture 3" descr="stick_plot_rand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58" y="903288"/>
            <a:ext cx="5487924" cy="548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5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8988" y="2842671"/>
            <a:ext cx="3524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Sensitivity analysis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5038" y="4185937"/>
            <a:ext cx="573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dirty="0" err="1" smtClean="0"/>
              <a:t>Ammons</a:t>
            </a:r>
            <a:r>
              <a:rPr lang="en-US" dirty="0" smtClean="0"/>
              <a:t>, Bard, Bauman, Macintosh, </a:t>
            </a:r>
            <a:r>
              <a:rPr lang="en-US" dirty="0" err="1" smtClean="0"/>
              <a:t>Roodman</a:t>
            </a:r>
            <a:r>
              <a:rPr lang="en-US" dirty="0" smtClean="0"/>
              <a:t>, Tyson </a:t>
            </a:r>
          </a:p>
          <a:p>
            <a:r>
              <a:rPr lang="en-US" dirty="0"/>
              <a:t>	</a:t>
            </a:r>
            <a:r>
              <a:rPr lang="en-US" dirty="0" smtClean="0"/>
              <a:t>and DESC SF Bay Area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8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 plan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 the PSF at a grid of field locations for different combinations of optics perturbation parameters.</a:t>
            </a:r>
          </a:p>
          <a:p>
            <a:pPr lvl="1"/>
            <a:r>
              <a:rPr lang="en-US" dirty="0" smtClean="0"/>
              <a:t>25 points selected in the 26 dimensional parameter space using an ‘Orthogonal Array Latin Hypercube’</a:t>
            </a:r>
          </a:p>
          <a:p>
            <a:pPr lvl="1"/>
            <a:r>
              <a:rPr lang="en-US" dirty="0" smtClean="0"/>
              <a:t>Constant seeing kernel at 0.6”</a:t>
            </a:r>
          </a:p>
          <a:p>
            <a:pPr lvl="1"/>
            <a:r>
              <a:rPr lang="en-US" dirty="0" smtClean="0"/>
              <a:t>Width of input parameter space selected to yield merit functions ~ 0.01 </a:t>
            </a:r>
            <a:r>
              <a:rPr lang="en-US" sz="1800" dirty="0" smtClean="0"/>
              <a:t>(but not strictly in this bound as we will see)</a:t>
            </a:r>
          </a:p>
          <a:p>
            <a:r>
              <a:rPr lang="en-US" sz="2200" dirty="0" smtClean="0"/>
              <a:t>Summary statistics (e.g. merit function, </a:t>
            </a:r>
            <a:r>
              <a:rPr lang="en-US" sz="2200" dirty="0" err="1" smtClean="0"/>
              <a:t>ellipticity</a:t>
            </a:r>
            <a:r>
              <a:rPr lang="en-US" sz="2200" dirty="0" smtClean="0"/>
              <a:t>) can be modeled as Gaussian Processes for interpolation over the input parameter space. </a:t>
            </a:r>
          </a:p>
          <a:p>
            <a:pPr lvl="1"/>
            <a:r>
              <a:rPr lang="en-US" sz="1800" dirty="0" smtClean="0"/>
              <a:t>Same statistical framework as used by ANL group for matter power spectrum</a:t>
            </a:r>
          </a:p>
          <a:p>
            <a:pPr lvl="1"/>
            <a:r>
              <a:rPr lang="en-US" sz="1800" dirty="0" smtClean="0"/>
              <a:t>Study allowed input parameter volume given WL-driven requirements on the outputs.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849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Knowledge of the </a:t>
            </a:r>
            <a:r>
              <a:rPr lang="en-US" dirty="0" err="1" smtClean="0"/>
              <a:t>wavefront</a:t>
            </a:r>
            <a:r>
              <a:rPr lang="en-US" dirty="0" smtClean="0"/>
              <a:t> phase perturbations in the pupil can help us:</a:t>
            </a:r>
          </a:p>
          <a:p>
            <a:pPr lvl="1"/>
            <a:r>
              <a:rPr lang="en-US" dirty="0" smtClean="0"/>
              <a:t>Predict and fit the PSF</a:t>
            </a:r>
          </a:p>
          <a:p>
            <a:pPr lvl="1"/>
            <a:r>
              <a:rPr lang="en-US" dirty="0" smtClean="0"/>
              <a:t>Validate the AO control (real-time and in post-processing)</a:t>
            </a:r>
          </a:p>
          <a:p>
            <a:pPr lvl="1"/>
            <a:r>
              <a:rPr lang="en-US" dirty="0" smtClean="0"/>
              <a:t>Constrain the PSF interpolation, particularly in regions of low stellar density.</a:t>
            </a:r>
          </a:p>
          <a:p>
            <a:r>
              <a:rPr lang="en-US" dirty="0" smtClean="0"/>
              <a:t>We can learn about the </a:t>
            </a:r>
            <a:r>
              <a:rPr lang="en-US" dirty="0" err="1" smtClean="0"/>
              <a:t>wavefront</a:t>
            </a:r>
            <a:r>
              <a:rPr lang="en-US" dirty="0" smtClean="0"/>
              <a:t> in the pupil by:</a:t>
            </a:r>
          </a:p>
          <a:p>
            <a:pPr lvl="1"/>
            <a:r>
              <a:rPr lang="en-US" dirty="0" err="1" smtClean="0"/>
              <a:t>Wavefront</a:t>
            </a:r>
            <a:r>
              <a:rPr lang="en-US" dirty="0" smtClean="0"/>
              <a:t> sensors (WFS), at 4 field locations, ideally through </a:t>
            </a:r>
            <a:r>
              <a:rPr lang="en-US" dirty="0" smtClean="0">
                <a:solidFill>
                  <a:srgbClr val="8064A2"/>
                </a:solidFill>
              </a:rPr>
              <a:t>forward modeling</a:t>
            </a:r>
          </a:p>
          <a:p>
            <a:pPr lvl="1"/>
            <a:r>
              <a:rPr lang="en-US" dirty="0" smtClean="0"/>
              <a:t>Putting the telescope out of focus periodically (strategy in DES)</a:t>
            </a:r>
          </a:p>
          <a:p>
            <a:pPr lvl="1"/>
            <a:r>
              <a:rPr lang="en-US" dirty="0" smtClean="0"/>
              <a:t>Fitting a model to the science PSFs (limited by seeing contributions)</a:t>
            </a:r>
          </a:p>
          <a:p>
            <a:r>
              <a:rPr lang="en-US" dirty="0" smtClean="0"/>
              <a:t>We are primarily concerned with the optics PSF, but all considerations apply to the atmosphere turbulence as well in principle.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6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Ellipticity magnitude distribution at each design </a:t>
            </a:r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54890" y="1158111"/>
            <a:ext cx="1393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Color:</a:t>
            </a:r>
          </a:p>
          <a:p>
            <a:r>
              <a:rPr lang="en-US" sz="1600" dirty="0" smtClean="0"/>
              <a:t>Base 10 log of </a:t>
            </a:r>
          </a:p>
          <a:p>
            <a:r>
              <a:rPr lang="en-US" sz="1600" dirty="0"/>
              <a:t>e</a:t>
            </a:r>
            <a:r>
              <a:rPr lang="en-US" sz="1600" dirty="0" smtClean="0"/>
              <a:t>llipticity magnitude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0479" y="1185159"/>
            <a:ext cx="186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</a:t>
            </a:r>
            <a:r>
              <a:rPr lang="en-US" dirty="0" smtClean="0"/>
              <a:t> </a:t>
            </a:r>
            <a:r>
              <a:rPr lang="en-US" dirty="0" smtClean="0"/>
              <a:t>parameters for optics perturbations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02" y="3490575"/>
            <a:ext cx="1869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Numbers in each panel are the merit function for AO control.</a:t>
            </a:r>
          </a:p>
          <a:p>
            <a:endParaRPr lang="en-US" dirty="0"/>
          </a:p>
          <a:p>
            <a:r>
              <a:rPr lang="en-US" dirty="0" smtClean="0"/>
              <a:t>Nominal tolerance:</a:t>
            </a:r>
            <a:r>
              <a:rPr lang="en-US" dirty="0"/>
              <a:t> </a:t>
            </a:r>
            <a:r>
              <a:rPr lang="en-US" dirty="0" smtClean="0"/>
              <a:t>0.01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829" y="840226"/>
            <a:ext cx="6027061" cy="557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4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Ellipticity power spectrum at each design point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6560" y="955040"/>
            <a:ext cx="848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power spectrum of the </a:t>
            </a:r>
            <a:r>
              <a:rPr lang="en-US" dirty="0" err="1" smtClean="0"/>
              <a:t>ellipticity</a:t>
            </a:r>
            <a:r>
              <a:rPr lang="en-US" dirty="0" smtClean="0"/>
              <a:t> </a:t>
            </a:r>
            <a:r>
              <a:rPr lang="en-US" dirty="0" smtClean="0"/>
              <a:t>distribution </a:t>
            </a:r>
            <a:r>
              <a:rPr lang="en-US" dirty="0" smtClean="0"/>
              <a:t>sometimes has non-negligible power at small separations.</a:t>
            </a:r>
          </a:p>
          <a:p>
            <a:r>
              <a:rPr lang="en-US" dirty="0" smtClean="0"/>
              <a:t>This could be helpful in interpolating PSFs in sparse regions.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33270" y="5434728"/>
            <a:ext cx="40519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Note: only 3</a:t>
            </a:r>
            <a:r>
              <a:rPr lang="en-US" b="1" baseline="30000" dirty="0" smtClean="0"/>
              <a:t>rd</a:t>
            </a:r>
            <a:r>
              <a:rPr lang="en-US" b="1" dirty="0" smtClean="0"/>
              <a:t> order perturbations!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03" y="2075696"/>
            <a:ext cx="4454720" cy="3215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900" y="2075696"/>
            <a:ext cx="4401305" cy="321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5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volume with bounded merit function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280" y="934352"/>
            <a:ext cx="6506520" cy="5372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67" y="1138742"/>
            <a:ext cx="2131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 optics perturbation parameters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Blue: </a:t>
            </a:r>
            <a:r>
              <a:rPr lang="en-US" dirty="0" smtClean="0"/>
              <a:t>no bound on merit function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Purple</a:t>
            </a:r>
            <a:r>
              <a:rPr lang="en-US" dirty="0" smtClean="0"/>
              <a:t>: merit function &lt; 0.01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8713" y="984765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M1/M3 </a:t>
            </a:r>
          </a:p>
          <a:p>
            <a:r>
              <a:rPr lang="en-US" sz="1200" dirty="0" smtClean="0"/>
              <a:t>defocus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715342" y="984765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M1/M3 </a:t>
            </a:r>
          </a:p>
          <a:p>
            <a:r>
              <a:rPr lang="en-US" sz="1200" dirty="0" err="1" smtClean="0"/>
              <a:t>Astig</a:t>
            </a:r>
            <a:r>
              <a:rPr lang="en-US" sz="1200" dirty="0" smtClean="0"/>
              <a:t> 1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472555" y="993138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M1/M3 </a:t>
            </a:r>
          </a:p>
          <a:p>
            <a:r>
              <a:rPr lang="en-US" sz="1200" dirty="0" err="1" smtClean="0"/>
              <a:t>Astig</a:t>
            </a:r>
            <a:r>
              <a:rPr lang="en-US" sz="1200" dirty="0" smtClean="0"/>
              <a:t> 2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596762" y="1446430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M1/M3 </a:t>
            </a:r>
          </a:p>
          <a:p>
            <a:r>
              <a:rPr lang="en-US" sz="1200" dirty="0" smtClean="0"/>
              <a:t>Coma 1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642837" y="1004604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M1/M3 </a:t>
            </a:r>
          </a:p>
          <a:p>
            <a:r>
              <a:rPr lang="en-US" sz="1200" dirty="0" smtClean="0"/>
              <a:t>Coma 2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889278" y="1477735"/>
            <a:ext cx="70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M1/M3 </a:t>
            </a:r>
          </a:p>
          <a:p>
            <a:r>
              <a:rPr lang="en-US" sz="1200" dirty="0" smtClean="0"/>
              <a:t>Trefoil 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85656" y="2535520"/>
            <a:ext cx="70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M1/M3 </a:t>
            </a:r>
          </a:p>
          <a:p>
            <a:r>
              <a:rPr lang="en-US" sz="1200" dirty="0" smtClean="0"/>
              <a:t>Trefoil 2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561544" y="2554775"/>
            <a:ext cx="86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M1/M3 </a:t>
            </a:r>
          </a:p>
          <a:p>
            <a:r>
              <a:rPr lang="en-US" sz="1200" dirty="0" err="1" smtClean="0"/>
              <a:t>Sph</a:t>
            </a:r>
            <a:r>
              <a:rPr lang="en-US" sz="1200" dirty="0" smtClean="0"/>
              <a:t>. </a:t>
            </a:r>
            <a:r>
              <a:rPr lang="en-US" sz="1200" dirty="0" err="1" smtClean="0"/>
              <a:t>aberr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806996" y="3593763"/>
            <a:ext cx="703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M2</a:t>
            </a:r>
          </a:p>
          <a:p>
            <a:r>
              <a:rPr lang="en-US" sz="1200" dirty="0" err="1" smtClean="0"/>
              <a:t>Sigma_x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887625" y="3593763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M2</a:t>
            </a:r>
          </a:p>
          <a:p>
            <a:r>
              <a:rPr lang="en-US" sz="1200" dirty="0" err="1" smtClean="0"/>
              <a:t>Sigma_y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580454" y="4663306"/>
            <a:ext cx="703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M3</a:t>
            </a:r>
          </a:p>
          <a:p>
            <a:r>
              <a:rPr lang="en-US" sz="1200" dirty="0" err="1" smtClean="0"/>
              <a:t>Sigma_x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693216" y="4663306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M3</a:t>
            </a:r>
          </a:p>
          <a:p>
            <a:r>
              <a:rPr lang="en-US" sz="1200" dirty="0" err="1" smtClean="0"/>
              <a:t>Sigma_y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472555" y="4174874"/>
            <a:ext cx="703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L1</a:t>
            </a:r>
          </a:p>
          <a:p>
            <a:r>
              <a:rPr lang="en-US" sz="1200" dirty="0" err="1" smtClean="0"/>
              <a:t>Sigma_x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795267" y="4167835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L1</a:t>
            </a:r>
          </a:p>
          <a:p>
            <a:r>
              <a:rPr lang="en-US" sz="1200" dirty="0" err="1" smtClean="0"/>
              <a:t>Sigma_y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607865" y="4629500"/>
            <a:ext cx="703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</a:t>
            </a:r>
            <a:r>
              <a:rPr lang="en-US" sz="1200" dirty="0" smtClean="0"/>
              <a:t>2</a:t>
            </a:r>
          </a:p>
          <a:p>
            <a:r>
              <a:rPr lang="en-US" sz="1200" dirty="0" err="1" smtClean="0"/>
              <a:t>Sigma_x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871999" y="4207828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</a:t>
            </a:r>
            <a:r>
              <a:rPr lang="en-US" sz="1200" dirty="0" smtClean="0"/>
              <a:t>2</a:t>
            </a:r>
          </a:p>
          <a:p>
            <a:r>
              <a:rPr lang="en-US" sz="1200" dirty="0" err="1" smtClean="0"/>
              <a:t>Sigma_y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384003" y="5733308"/>
            <a:ext cx="703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</a:t>
            </a:r>
            <a:r>
              <a:rPr lang="en-US" sz="1200" dirty="0"/>
              <a:t>3</a:t>
            </a:r>
            <a:endParaRPr lang="en-US" sz="1200" dirty="0" smtClean="0"/>
          </a:p>
          <a:p>
            <a:r>
              <a:rPr lang="en-US" sz="1200" dirty="0" err="1" smtClean="0"/>
              <a:t>Sigma_x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616471" y="5740347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L3</a:t>
            </a:r>
          </a:p>
          <a:p>
            <a:r>
              <a:rPr lang="en-US" sz="1200" dirty="0" err="1" smtClean="0"/>
              <a:t>Sigma_y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761882" y="2066209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M2 </a:t>
            </a:r>
          </a:p>
          <a:p>
            <a:r>
              <a:rPr lang="en-US" sz="1200" dirty="0" smtClean="0"/>
              <a:t>defocus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599085" y="2527874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M2 </a:t>
            </a:r>
          </a:p>
          <a:p>
            <a:r>
              <a:rPr lang="en-US" sz="1200" dirty="0" err="1" smtClean="0"/>
              <a:t>Astig</a:t>
            </a:r>
            <a:r>
              <a:rPr lang="en-US" sz="1200" dirty="0" smtClean="0"/>
              <a:t> 1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912213" y="2093110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M2 </a:t>
            </a:r>
          </a:p>
          <a:p>
            <a:r>
              <a:rPr lang="en-US" sz="1200" dirty="0" err="1" smtClean="0"/>
              <a:t>Astig</a:t>
            </a:r>
            <a:r>
              <a:rPr lang="en-US" sz="1200" dirty="0" smtClean="0"/>
              <a:t> 2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990217" y="2476342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M2 </a:t>
            </a:r>
          </a:p>
          <a:p>
            <a:r>
              <a:rPr lang="en-US" sz="1200" dirty="0" smtClean="0"/>
              <a:t>Coma 1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405307" y="3593763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M2 </a:t>
            </a:r>
          </a:p>
          <a:p>
            <a:r>
              <a:rPr lang="en-US" sz="1200" dirty="0" smtClean="0"/>
              <a:t>Coma 2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385764" y="3593763"/>
            <a:ext cx="70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M2 </a:t>
            </a:r>
          </a:p>
          <a:p>
            <a:r>
              <a:rPr lang="en-US" sz="1200" dirty="0" smtClean="0"/>
              <a:t>Trefoil 1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457667" y="3073308"/>
            <a:ext cx="70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M2 </a:t>
            </a:r>
          </a:p>
          <a:p>
            <a:r>
              <a:rPr lang="en-US" sz="1200" dirty="0" smtClean="0"/>
              <a:t>Trefoil 2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5596762" y="3565529"/>
            <a:ext cx="88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M2 </a:t>
            </a:r>
          </a:p>
          <a:p>
            <a:r>
              <a:rPr lang="en-US" sz="1200" dirty="0" err="1" smtClean="0"/>
              <a:t>Sph</a:t>
            </a:r>
            <a:r>
              <a:rPr lang="en-US" sz="1200" dirty="0" smtClean="0"/>
              <a:t>. </a:t>
            </a:r>
            <a:r>
              <a:rPr lang="en-US" sz="1200" dirty="0" err="1" smtClean="0"/>
              <a:t>Aberr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666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332" y="2813956"/>
            <a:ext cx="82125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Forecasts: aligning the telescope with the star 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PSFs in the science images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3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 matrix forecasts on M2 misalignments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information about optics misalignments is in the star PSFs in the science images?</a:t>
            </a:r>
          </a:p>
          <a:p>
            <a:pPr lvl="1"/>
            <a:r>
              <a:rPr lang="en-US" dirty="0" smtClean="0"/>
              <a:t>Pro: Many field positions (not just edges like WFS)</a:t>
            </a:r>
          </a:p>
          <a:p>
            <a:pPr lvl="1"/>
            <a:r>
              <a:rPr lang="en-US" dirty="0" smtClean="0"/>
              <a:t>Con: profile dominated by seeing </a:t>
            </a:r>
          </a:p>
          <a:p>
            <a:r>
              <a:rPr lang="en-US" i="1" dirty="0" smtClean="0"/>
              <a:t>Approach: </a:t>
            </a:r>
            <a:r>
              <a:rPr lang="en-US" dirty="0" smtClean="0"/>
              <a:t>calculate numerical derivatives of PSF </a:t>
            </a:r>
            <a:r>
              <a:rPr lang="en-US" dirty="0"/>
              <a:t>moments with respect </a:t>
            </a:r>
            <a:r>
              <a:rPr lang="en-US" dirty="0" smtClean="0"/>
              <a:t>to misalignment parameters.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Fisher matrix uses </a:t>
            </a:r>
            <a:r>
              <a:rPr lang="en-US" dirty="0"/>
              <a:t>derivatives </a:t>
            </a:r>
            <a:r>
              <a:rPr lang="en-US" dirty="0" smtClean="0"/>
              <a:t>to forecast parameter constraints.</a:t>
            </a:r>
          </a:p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M2 misalignment (dx, </a:t>
            </a:r>
            <a:r>
              <a:rPr lang="en-US" dirty="0" err="1" smtClean="0"/>
              <a:t>dy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1000 stars with max S/N ~ 250</a:t>
            </a:r>
          </a:p>
          <a:p>
            <a:pPr lvl="1"/>
            <a:r>
              <a:rPr lang="en-US" dirty="0" smtClean="0"/>
              <a:t>Use </a:t>
            </a:r>
            <a:r>
              <a:rPr lang="en-US" i="1" dirty="0" smtClean="0"/>
              <a:t>only</a:t>
            </a:r>
            <a:r>
              <a:rPr lang="en-US" dirty="0" smtClean="0"/>
              <a:t> </a:t>
            </a:r>
            <a:r>
              <a:rPr lang="en-US" dirty="0" err="1" smtClean="0"/>
              <a:t>ellipticities</a:t>
            </a:r>
            <a:r>
              <a:rPr lang="en-US" dirty="0" smtClean="0"/>
              <a:t>.</a:t>
            </a:r>
          </a:p>
          <a:p>
            <a:pPr lvl="1"/>
            <a:r>
              <a:rPr lang="en-US" sz="2400" dirty="0" smtClean="0">
                <a:solidFill>
                  <a:schemeClr val="accent6"/>
                </a:solidFill>
              </a:rPr>
              <a:t>Offsets mapped to image plane constrained to </a:t>
            </a:r>
            <a:r>
              <a:rPr lang="en-US" sz="2400" dirty="0" smtClean="0">
                <a:solidFill>
                  <a:schemeClr val="accent6"/>
                </a:solidFill>
              </a:rPr>
              <a:t>0.07 </a:t>
            </a:r>
            <a:r>
              <a:rPr lang="en-US" sz="2400" dirty="0" err="1" smtClean="0">
                <a:solidFill>
                  <a:schemeClr val="accent6"/>
                </a:solidFill>
              </a:rPr>
              <a:t>arcminutes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i="1" dirty="0" smtClean="0">
                <a:solidFill>
                  <a:schemeClr val="accent6"/>
                </a:solidFill>
              </a:rPr>
              <a:t>if the </a:t>
            </a:r>
            <a:r>
              <a:rPr lang="en-US" sz="2400" i="1" dirty="0" err="1" smtClean="0">
                <a:solidFill>
                  <a:schemeClr val="accent6"/>
                </a:solidFill>
              </a:rPr>
              <a:t>fiducial</a:t>
            </a:r>
            <a:r>
              <a:rPr lang="en-US" sz="2400" i="1" dirty="0" smtClean="0">
                <a:solidFill>
                  <a:schemeClr val="accent6"/>
                </a:solidFill>
              </a:rPr>
              <a:t> model </a:t>
            </a:r>
            <a:r>
              <a:rPr lang="en-US" sz="2400" i="1" dirty="0" smtClean="0">
                <a:solidFill>
                  <a:schemeClr val="accent6"/>
                </a:solidFill>
              </a:rPr>
              <a:t>is a misaligned telescope.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3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on tilts/decenters of both mirrors</a:t>
            </a:r>
            <a:endParaRPr lang="en-US" dirty="0"/>
          </a:p>
        </p:txBody>
      </p:sp>
      <p:pic>
        <p:nvPicPr>
          <p:cNvPr id="6" name="Picture 5" descr="fisher_matrix_psfs_cropp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73" y="834836"/>
            <a:ext cx="5437518" cy="5479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05035" y="100291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Units: </a:t>
            </a:r>
            <a:r>
              <a:rPr lang="en-US" dirty="0" err="1" smtClean="0"/>
              <a:t>arcseconds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2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0" y="0"/>
            <a:ext cx="6402917" cy="804333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ial" charset="0"/>
              </a:rPr>
              <a:t>LSST Geometry for tomography from </a:t>
            </a:r>
            <a:r>
              <a:rPr lang="en-US" sz="2400" b="1" dirty="0" err="1" smtClean="0">
                <a:solidFill>
                  <a:schemeClr val="tx2"/>
                </a:solidFill>
                <a:latin typeface="Arial" charset="0"/>
              </a:rPr>
              <a:t>wavefront</a:t>
            </a:r>
            <a:r>
              <a:rPr lang="en-US" sz="2400" b="1" dirty="0" smtClean="0">
                <a:solidFill>
                  <a:schemeClr val="tx2"/>
                </a:solidFill>
                <a:latin typeface="Arial" charset="0"/>
              </a:rPr>
              <a:t> sensors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933700" y="5549900"/>
            <a:ext cx="3581400" cy="2921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 bwMode="auto">
          <a:xfrm rot="10800000">
            <a:off x="0" y="3086100"/>
            <a:ext cx="2933700" cy="2609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rot="10800000">
            <a:off x="1625600" y="1257300"/>
            <a:ext cx="4876800" cy="44259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>
            <a:stCxn id="4" idx="2"/>
          </p:cNvCxnSpPr>
          <p:nvPr/>
        </p:nvCxnSpPr>
        <p:spPr bwMode="auto">
          <a:xfrm rot="10800000" flipH="1">
            <a:off x="2933700" y="1295400"/>
            <a:ext cx="4876800" cy="44005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>
            <a:stCxn id="4" idx="6"/>
          </p:cNvCxnSpPr>
          <p:nvPr/>
        </p:nvCxnSpPr>
        <p:spPr bwMode="auto">
          <a:xfrm flipV="1">
            <a:off x="6515100" y="3136900"/>
            <a:ext cx="2628900" cy="25590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Freeform 23"/>
          <p:cNvSpPr/>
          <p:nvPr/>
        </p:nvSpPr>
        <p:spPr bwMode="auto">
          <a:xfrm>
            <a:off x="2006600" y="4635500"/>
            <a:ext cx="5397500" cy="749300"/>
          </a:xfrm>
          <a:custGeom>
            <a:avLst/>
            <a:gdLst>
              <a:gd name="connsiteX0" fmla="*/ 0 w 5397500"/>
              <a:gd name="connsiteY0" fmla="*/ 419100 h 749300"/>
              <a:gd name="connsiteX1" fmla="*/ 25400 w 5397500"/>
              <a:gd name="connsiteY1" fmla="*/ 368300 h 749300"/>
              <a:gd name="connsiteX2" fmla="*/ 215900 w 5397500"/>
              <a:gd name="connsiteY2" fmla="*/ 190500 h 749300"/>
              <a:gd name="connsiteX3" fmla="*/ 292100 w 5397500"/>
              <a:gd name="connsiteY3" fmla="*/ 139700 h 749300"/>
              <a:gd name="connsiteX4" fmla="*/ 406400 w 5397500"/>
              <a:gd name="connsiteY4" fmla="*/ 114300 h 749300"/>
              <a:gd name="connsiteX5" fmla="*/ 609600 w 5397500"/>
              <a:gd name="connsiteY5" fmla="*/ 241300 h 749300"/>
              <a:gd name="connsiteX6" fmla="*/ 736600 w 5397500"/>
              <a:gd name="connsiteY6" fmla="*/ 330200 h 749300"/>
              <a:gd name="connsiteX7" fmla="*/ 774700 w 5397500"/>
              <a:gd name="connsiteY7" fmla="*/ 368300 h 749300"/>
              <a:gd name="connsiteX8" fmla="*/ 825500 w 5397500"/>
              <a:gd name="connsiteY8" fmla="*/ 431800 h 749300"/>
              <a:gd name="connsiteX9" fmla="*/ 889000 w 5397500"/>
              <a:gd name="connsiteY9" fmla="*/ 508000 h 749300"/>
              <a:gd name="connsiteX10" fmla="*/ 939800 w 5397500"/>
              <a:gd name="connsiteY10" fmla="*/ 533400 h 749300"/>
              <a:gd name="connsiteX11" fmla="*/ 1054100 w 5397500"/>
              <a:gd name="connsiteY11" fmla="*/ 508000 h 749300"/>
              <a:gd name="connsiteX12" fmla="*/ 1270000 w 5397500"/>
              <a:gd name="connsiteY12" fmla="*/ 393700 h 749300"/>
              <a:gd name="connsiteX13" fmla="*/ 1308100 w 5397500"/>
              <a:gd name="connsiteY13" fmla="*/ 342900 h 749300"/>
              <a:gd name="connsiteX14" fmla="*/ 1371600 w 5397500"/>
              <a:gd name="connsiteY14" fmla="*/ 266700 h 749300"/>
              <a:gd name="connsiteX15" fmla="*/ 1409700 w 5397500"/>
              <a:gd name="connsiteY15" fmla="*/ 254000 h 749300"/>
              <a:gd name="connsiteX16" fmla="*/ 1524000 w 5397500"/>
              <a:gd name="connsiteY16" fmla="*/ 381000 h 749300"/>
              <a:gd name="connsiteX17" fmla="*/ 1562100 w 5397500"/>
              <a:gd name="connsiteY17" fmla="*/ 457200 h 749300"/>
              <a:gd name="connsiteX18" fmla="*/ 1663700 w 5397500"/>
              <a:gd name="connsiteY18" fmla="*/ 596900 h 749300"/>
              <a:gd name="connsiteX19" fmla="*/ 1701800 w 5397500"/>
              <a:gd name="connsiteY19" fmla="*/ 635000 h 749300"/>
              <a:gd name="connsiteX20" fmla="*/ 1752600 w 5397500"/>
              <a:gd name="connsiteY20" fmla="*/ 647700 h 749300"/>
              <a:gd name="connsiteX21" fmla="*/ 1879600 w 5397500"/>
              <a:gd name="connsiteY21" fmla="*/ 584200 h 749300"/>
              <a:gd name="connsiteX22" fmla="*/ 1981200 w 5397500"/>
              <a:gd name="connsiteY22" fmla="*/ 533400 h 749300"/>
              <a:gd name="connsiteX23" fmla="*/ 2184400 w 5397500"/>
              <a:gd name="connsiteY23" fmla="*/ 444500 h 749300"/>
              <a:gd name="connsiteX24" fmla="*/ 2311400 w 5397500"/>
              <a:gd name="connsiteY24" fmla="*/ 393700 h 749300"/>
              <a:gd name="connsiteX25" fmla="*/ 2641600 w 5397500"/>
              <a:gd name="connsiteY25" fmla="*/ 304800 h 749300"/>
              <a:gd name="connsiteX26" fmla="*/ 2692400 w 5397500"/>
              <a:gd name="connsiteY26" fmla="*/ 266700 h 749300"/>
              <a:gd name="connsiteX27" fmla="*/ 2755900 w 5397500"/>
              <a:gd name="connsiteY27" fmla="*/ 254000 h 749300"/>
              <a:gd name="connsiteX28" fmla="*/ 2832100 w 5397500"/>
              <a:gd name="connsiteY28" fmla="*/ 228600 h 749300"/>
              <a:gd name="connsiteX29" fmla="*/ 2921000 w 5397500"/>
              <a:gd name="connsiteY29" fmla="*/ 203200 h 749300"/>
              <a:gd name="connsiteX30" fmla="*/ 3060700 w 5397500"/>
              <a:gd name="connsiteY30" fmla="*/ 139700 h 749300"/>
              <a:gd name="connsiteX31" fmla="*/ 3238500 w 5397500"/>
              <a:gd name="connsiteY31" fmla="*/ 50800 h 749300"/>
              <a:gd name="connsiteX32" fmla="*/ 3327400 w 5397500"/>
              <a:gd name="connsiteY32" fmla="*/ 0 h 749300"/>
              <a:gd name="connsiteX33" fmla="*/ 3429000 w 5397500"/>
              <a:gd name="connsiteY33" fmla="*/ 38100 h 749300"/>
              <a:gd name="connsiteX34" fmla="*/ 3479800 w 5397500"/>
              <a:gd name="connsiteY34" fmla="*/ 88900 h 749300"/>
              <a:gd name="connsiteX35" fmla="*/ 3505200 w 5397500"/>
              <a:gd name="connsiteY35" fmla="*/ 152400 h 749300"/>
              <a:gd name="connsiteX36" fmla="*/ 3517900 w 5397500"/>
              <a:gd name="connsiteY36" fmla="*/ 241300 h 749300"/>
              <a:gd name="connsiteX37" fmla="*/ 3543300 w 5397500"/>
              <a:gd name="connsiteY37" fmla="*/ 342900 h 749300"/>
              <a:gd name="connsiteX38" fmla="*/ 3632200 w 5397500"/>
              <a:gd name="connsiteY38" fmla="*/ 292100 h 749300"/>
              <a:gd name="connsiteX39" fmla="*/ 3708400 w 5397500"/>
              <a:gd name="connsiteY39" fmla="*/ 241300 h 749300"/>
              <a:gd name="connsiteX40" fmla="*/ 3797300 w 5397500"/>
              <a:gd name="connsiteY40" fmla="*/ 203200 h 749300"/>
              <a:gd name="connsiteX41" fmla="*/ 3987800 w 5397500"/>
              <a:gd name="connsiteY41" fmla="*/ 127000 h 749300"/>
              <a:gd name="connsiteX42" fmla="*/ 4089400 w 5397500"/>
              <a:gd name="connsiteY42" fmla="*/ 165100 h 749300"/>
              <a:gd name="connsiteX43" fmla="*/ 4191000 w 5397500"/>
              <a:gd name="connsiteY43" fmla="*/ 279400 h 749300"/>
              <a:gd name="connsiteX44" fmla="*/ 4216400 w 5397500"/>
              <a:gd name="connsiteY44" fmla="*/ 330200 h 749300"/>
              <a:gd name="connsiteX45" fmla="*/ 4254500 w 5397500"/>
              <a:gd name="connsiteY45" fmla="*/ 381000 h 749300"/>
              <a:gd name="connsiteX46" fmla="*/ 4279900 w 5397500"/>
              <a:gd name="connsiteY46" fmla="*/ 431800 h 749300"/>
              <a:gd name="connsiteX47" fmla="*/ 4318000 w 5397500"/>
              <a:gd name="connsiteY47" fmla="*/ 444500 h 749300"/>
              <a:gd name="connsiteX48" fmla="*/ 4419600 w 5397500"/>
              <a:gd name="connsiteY48" fmla="*/ 419100 h 749300"/>
              <a:gd name="connsiteX49" fmla="*/ 4470400 w 5397500"/>
              <a:gd name="connsiteY49" fmla="*/ 393700 h 749300"/>
              <a:gd name="connsiteX50" fmla="*/ 4533900 w 5397500"/>
              <a:gd name="connsiteY50" fmla="*/ 368300 h 749300"/>
              <a:gd name="connsiteX51" fmla="*/ 4635500 w 5397500"/>
              <a:gd name="connsiteY51" fmla="*/ 342900 h 749300"/>
              <a:gd name="connsiteX52" fmla="*/ 4775200 w 5397500"/>
              <a:gd name="connsiteY52" fmla="*/ 355600 h 749300"/>
              <a:gd name="connsiteX53" fmla="*/ 4838700 w 5397500"/>
              <a:gd name="connsiteY53" fmla="*/ 393700 h 749300"/>
              <a:gd name="connsiteX54" fmla="*/ 4978400 w 5397500"/>
              <a:gd name="connsiteY54" fmla="*/ 533400 h 749300"/>
              <a:gd name="connsiteX55" fmla="*/ 5219700 w 5397500"/>
              <a:gd name="connsiteY55" fmla="*/ 723900 h 749300"/>
              <a:gd name="connsiteX56" fmla="*/ 5308600 w 5397500"/>
              <a:gd name="connsiteY56" fmla="*/ 749300 h 749300"/>
              <a:gd name="connsiteX57" fmla="*/ 5397500 w 5397500"/>
              <a:gd name="connsiteY57" fmla="*/ 69850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397500" h="749300">
                <a:moveTo>
                  <a:pt x="0" y="419100"/>
                </a:moveTo>
                <a:cubicBezTo>
                  <a:pt x="8467" y="402167"/>
                  <a:pt x="13171" y="382752"/>
                  <a:pt x="25400" y="368300"/>
                </a:cubicBezTo>
                <a:cubicBezTo>
                  <a:pt x="68127" y="317804"/>
                  <a:pt x="156573" y="234995"/>
                  <a:pt x="215900" y="190500"/>
                </a:cubicBezTo>
                <a:cubicBezTo>
                  <a:pt x="240322" y="172184"/>
                  <a:pt x="264796" y="153352"/>
                  <a:pt x="292100" y="139700"/>
                </a:cubicBezTo>
                <a:cubicBezTo>
                  <a:pt x="304057" y="133722"/>
                  <a:pt x="399720" y="115636"/>
                  <a:pt x="406400" y="114300"/>
                </a:cubicBezTo>
                <a:cubicBezTo>
                  <a:pt x="527950" y="144687"/>
                  <a:pt x="409964" y="108209"/>
                  <a:pt x="609600" y="241300"/>
                </a:cubicBezTo>
                <a:cubicBezTo>
                  <a:pt x="642388" y="263159"/>
                  <a:pt x="703691" y="301992"/>
                  <a:pt x="736600" y="330200"/>
                </a:cubicBezTo>
                <a:cubicBezTo>
                  <a:pt x="750237" y="341889"/>
                  <a:pt x="762873" y="354783"/>
                  <a:pt x="774700" y="368300"/>
                </a:cubicBezTo>
                <a:cubicBezTo>
                  <a:pt x="792550" y="388700"/>
                  <a:pt x="809236" y="410115"/>
                  <a:pt x="825500" y="431800"/>
                </a:cubicBezTo>
                <a:cubicBezTo>
                  <a:pt x="851206" y="466075"/>
                  <a:pt x="851470" y="481193"/>
                  <a:pt x="889000" y="508000"/>
                </a:cubicBezTo>
                <a:cubicBezTo>
                  <a:pt x="904406" y="519004"/>
                  <a:pt x="922867" y="524933"/>
                  <a:pt x="939800" y="533400"/>
                </a:cubicBezTo>
                <a:cubicBezTo>
                  <a:pt x="977900" y="524933"/>
                  <a:pt x="1017627" y="521894"/>
                  <a:pt x="1054100" y="508000"/>
                </a:cubicBezTo>
                <a:cubicBezTo>
                  <a:pt x="1133753" y="477656"/>
                  <a:pt x="1199010" y="436294"/>
                  <a:pt x="1270000" y="393700"/>
                </a:cubicBezTo>
                <a:cubicBezTo>
                  <a:pt x="1282700" y="376767"/>
                  <a:pt x="1295797" y="360124"/>
                  <a:pt x="1308100" y="342900"/>
                </a:cubicBezTo>
                <a:cubicBezTo>
                  <a:pt x="1329398" y="313083"/>
                  <a:pt x="1339257" y="288262"/>
                  <a:pt x="1371600" y="266700"/>
                </a:cubicBezTo>
                <a:cubicBezTo>
                  <a:pt x="1382739" y="259274"/>
                  <a:pt x="1397000" y="258233"/>
                  <a:pt x="1409700" y="254000"/>
                </a:cubicBezTo>
                <a:cubicBezTo>
                  <a:pt x="1449196" y="293496"/>
                  <a:pt x="1493594" y="333219"/>
                  <a:pt x="1524000" y="381000"/>
                </a:cubicBezTo>
                <a:cubicBezTo>
                  <a:pt x="1539246" y="404958"/>
                  <a:pt x="1547791" y="432670"/>
                  <a:pt x="1562100" y="457200"/>
                </a:cubicBezTo>
                <a:cubicBezTo>
                  <a:pt x="1588494" y="502446"/>
                  <a:pt x="1628853" y="557075"/>
                  <a:pt x="1663700" y="596900"/>
                </a:cubicBezTo>
                <a:cubicBezTo>
                  <a:pt x="1675527" y="610417"/>
                  <a:pt x="1686206" y="626089"/>
                  <a:pt x="1701800" y="635000"/>
                </a:cubicBezTo>
                <a:cubicBezTo>
                  <a:pt x="1716955" y="643660"/>
                  <a:pt x="1735667" y="643467"/>
                  <a:pt x="1752600" y="647700"/>
                </a:cubicBezTo>
                <a:lnTo>
                  <a:pt x="1879600" y="584200"/>
                </a:lnTo>
                <a:cubicBezTo>
                  <a:pt x="1913467" y="567267"/>
                  <a:pt x="1946511" y="548577"/>
                  <a:pt x="1981200" y="533400"/>
                </a:cubicBezTo>
                <a:lnTo>
                  <a:pt x="2184400" y="444500"/>
                </a:lnTo>
                <a:cubicBezTo>
                  <a:pt x="2226391" y="426735"/>
                  <a:pt x="2267307" y="405303"/>
                  <a:pt x="2311400" y="393700"/>
                </a:cubicBezTo>
                <a:cubicBezTo>
                  <a:pt x="2582504" y="322357"/>
                  <a:pt x="2472728" y="353049"/>
                  <a:pt x="2641600" y="304800"/>
                </a:cubicBezTo>
                <a:cubicBezTo>
                  <a:pt x="2658533" y="292100"/>
                  <a:pt x="2673058" y="275297"/>
                  <a:pt x="2692400" y="266700"/>
                </a:cubicBezTo>
                <a:cubicBezTo>
                  <a:pt x="2712125" y="257933"/>
                  <a:pt x="2735075" y="259680"/>
                  <a:pt x="2755900" y="254000"/>
                </a:cubicBezTo>
                <a:cubicBezTo>
                  <a:pt x="2781731" y="246955"/>
                  <a:pt x="2806510" y="236474"/>
                  <a:pt x="2832100" y="228600"/>
                </a:cubicBezTo>
                <a:cubicBezTo>
                  <a:pt x="2861556" y="219537"/>
                  <a:pt x="2892276" y="214370"/>
                  <a:pt x="2921000" y="203200"/>
                </a:cubicBezTo>
                <a:cubicBezTo>
                  <a:pt x="2968673" y="184660"/>
                  <a:pt x="3014586" y="161835"/>
                  <a:pt x="3060700" y="139700"/>
                </a:cubicBezTo>
                <a:cubicBezTo>
                  <a:pt x="3120437" y="111026"/>
                  <a:pt x="3179233" y="80433"/>
                  <a:pt x="3238500" y="50800"/>
                </a:cubicBezTo>
                <a:cubicBezTo>
                  <a:pt x="3302952" y="18574"/>
                  <a:pt x="3273548" y="35902"/>
                  <a:pt x="3327400" y="0"/>
                </a:cubicBezTo>
                <a:cubicBezTo>
                  <a:pt x="3365952" y="9638"/>
                  <a:pt x="3395794" y="13196"/>
                  <a:pt x="3429000" y="38100"/>
                </a:cubicBezTo>
                <a:cubicBezTo>
                  <a:pt x="3448158" y="52468"/>
                  <a:pt x="3462867" y="71967"/>
                  <a:pt x="3479800" y="88900"/>
                </a:cubicBezTo>
                <a:cubicBezTo>
                  <a:pt x="3488267" y="110067"/>
                  <a:pt x="3499671" y="130283"/>
                  <a:pt x="3505200" y="152400"/>
                </a:cubicBezTo>
                <a:cubicBezTo>
                  <a:pt x="3512460" y="181440"/>
                  <a:pt x="3512029" y="211947"/>
                  <a:pt x="3517900" y="241300"/>
                </a:cubicBezTo>
                <a:cubicBezTo>
                  <a:pt x="3524746" y="275531"/>
                  <a:pt x="3534833" y="309033"/>
                  <a:pt x="3543300" y="342900"/>
                </a:cubicBezTo>
                <a:cubicBezTo>
                  <a:pt x="3572933" y="325967"/>
                  <a:pt x="3603133" y="309988"/>
                  <a:pt x="3632200" y="292100"/>
                </a:cubicBezTo>
                <a:cubicBezTo>
                  <a:pt x="3658199" y="276101"/>
                  <a:pt x="3681522" y="255773"/>
                  <a:pt x="3708400" y="241300"/>
                </a:cubicBezTo>
                <a:cubicBezTo>
                  <a:pt x="3736786" y="226015"/>
                  <a:pt x="3767048" y="214346"/>
                  <a:pt x="3797300" y="203200"/>
                </a:cubicBezTo>
                <a:cubicBezTo>
                  <a:pt x="3983813" y="134485"/>
                  <a:pt x="3899549" y="185834"/>
                  <a:pt x="3987800" y="127000"/>
                </a:cubicBezTo>
                <a:cubicBezTo>
                  <a:pt x="4021667" y="139700"/>
                  <a:pt x="4058596" y="146144"/>
                  <a:pt x="4089400" y="165100"/>
                </a:cubicBezTo>
                <a:cubicBezTo>
                  <a:pt x="4115744" y="181312"/>
                  <a:pt x="4171796" y="248674"/>
                  <a:pt x="4191000" y="279400"/>
                </a:cubicBezTo>
                <a:cubicBezTo>
                  <a:pt x="4201034" y="295454"/>
                  <a:pt x="4206366" y="314146"/>
                  <a:pt x="4216400" y="330200"/>
                </a:cubicBezTo>
                <a:cubicBezTo>
                  <a:pt x="4227618" y="348149"/>
                  <a:pt x="4243282" y="363051"/>
                  <a:pt x="4254500" y="381000"/>
                </a:cubicBezTo>
                <a:cubicBezTo>
                  <a:pt x="4264534" y="397054"/>
                  <a:pt x="4266513" y="418413"/>
                  <a:pt x="4279900" y="431800"/>
                </a:cubicBezTo>
                <a:cubicBezTo>
                  <a:pt x="4289366" y="441266"/>
                  <a:pt x="4305300" y="440267"/>
                  <a:pt x="4318000" y="444500"/>
                </a:cubicBezTo>
                <a:cubicBezTo>
                  <a:pt x="4351867" y="436033"/>
                  <a:pt x="4386482" y="430139"/>
                  <a:pt x="4419600" y="419100"/>
                </a:cubicBezTo>
                <a:cubicBezTo>
                  <a:pt x="4437561" y="413113"/>
                  <a:pt x="4453100" y="401389"/>
                  <a:pt x="4470400" y="393700"/>
                </a:cubicBezTo>
                <a:cubicBezTo>
                  <a:pt x="4491232" y="384441"/>
                  <a:pt x="4512111" y="375004"/>
                  <a:pt x="4533900" y="368300"/>
                </a:cubicBezTo>
                <a:cubicBezTo>
                  <a:pt x="4567265" y="358034"/>
                  <a:pt x="4635500" y="342900"/>
                  <a:pt x="4635500" y="342900"/>
                </a:cubicBezTo>
                <a:cubicBezTo>
                  <a:pt x="4682067" y="347133"/>
                  <a:pt x="4729837" y="344259"/>
                  <a:pt x="4775200" y="355600"/>
                </a:cubicBezTo>
                <a:cubicBezTo>
                  <a:pt x="4799147" y="361587"/>
                  <a:pt x="4818478" y="379544"/>
                  <a:pt x="4838700" y="393700"/>
                </a:cubicBezTo>
                <a:cubicBezTo>
                  <a:pt x="4924821" y="453985"/>
                  <a:pt x="4895870" y="445368"/>
                  <a:pt x="4978400" y="533400"/>
                </a:cubicBezTo>
                <a:cubicBezTo>
                  <a:pt x="5069880" y="630979"/>
                  <a:pt x="5099390" y="667284"/>
                  <a:pt x="5219700" y="723900"/>
                </a:cubicBezTo>
                <a:cubicBezTo>
                  <a:pt x="5247586" y="737023"/>
                  <a:pt x="5278967" y="740833"/>
                  <a:pt x="5308600" y="749300"/>
                </a:cubicBezTo>
                <a:cubicBezTo>
                  <a:pt x="5383217" y="719453"/>
                  <a:pt x="5355980" y="740020"/>
                  <a:pt x="5397500" y="698500"/>
                </a:cubicBezTo>
              </a:path>
            </a:pathLst>
          </a:cu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1016000" y="3721100"/>
            <a:ext cx="7493000" cy="666090"/>
          </a:xfrm>
          <a:custGeom>
            <a:avLst/>
            <a:gdLst>
              <a:gd name="connsiteX0" fmla="*/ 0 w 7493000"/>
              <a:gd name="connsiteY0" fmla="*/ 304800 h 666090"/>
              <a:gd name="connsiteX1" fmla="*/ 50800 w 7493000"/>
              <a:gd name="connsiteY1" fmla="*/ 241300 h 666090"/>
              <a:gd name="connsiteX2" fmla="*/ 114300 w 7493000"/>
              <a:gd name="connsiteY2" fmla="*/ 203200 h 666090"/>
              <a:gd name="connsiteX3" fmla="*/ 152400 w 7493000"/>
              <a:gd name="connsiteY3" fmla="*/ 177800 h 666090"/>
              <a:gd name="connsiteX4" fmla="*/ 241300 w 7493000"/>
              <a:gd name="connsiteY4" fmla="*/ 152400 h 666090"/>
              <a:gd name="connsiteX5" fmla="*/ 393700 w 7493000"/>
              <a:gd name="connsiteY5" fmla="*/ 177800 h 666090"/>
              <a:gd name="connsiteX6" fmla="*/ 419100 w 7493000"/>
              <a:gd name="connsiteY6" fmla="*/ 215900 h 666090"/>
              <a:gd name="connsiteX7" fmla="*/ 457200 w 7493000"/>
              <a:gd name="connsiteY7" fmla="*/ 254000 h 666090"/>
              <a:gd name="connsiteX8" fmla="*/ 546100 w 7493000"/>
              <a:gd name="connsiteY8" fmla="*/ 355600 h 666090"/>
              <a:gd name="connsiteX9" fmla="*/ 584200 w 7493000"/>
              <a:gd name="connsiteY9" fmla="*/ 368300 h 666090"/>
              <a:gd name="connsiteX10" fmla="*/ 647700 w 7493000"/>
              <a:gd name="connsiteY10" fmla="*/ 393700 h 666090"/>
              <a:gd name="connsiteX11" fmla="*/ 698500 w 7493000"/>
              <a:gd name="connsiteY11" fmla="*/ 406400 h 666090"/>
              <a:gd name="connsiteX12" fmla="*/ 736600 w 7493000"/>
              <a:gd name="connsiteY12" fmla="*/ 419100 h 666090"/>
              <a:gd name="connsiteX13" fmla="*/ 774700 w 7493000"/>
              <a:gd name="connsiteY13" fmla="*/ 393700 h 666090"/>
              <a:gd name="connsiteX14" fmla="*/ 889000 w 7493000"/>
              <a:gd name="connsiteY14" fmla="*/ 330200 h 666090"/>
              <a:gd name="connsiteX15" fmla="*/ 1168400 w 7493000"/>
              <a:gd name="connsiteY15" fmla="*/ 76200 h 666090"/>
              <a:gd name="connsiteX16" fmla="*/ 1295400 w 7493000"/>
              <a:gd name="connsiteY16" fmla="*/ 0 h 666090"/>
              <a:gd name="connsiteX17" fmla="*/ 1358900 w 7493000"/>
              <a:gd name="connsiteY17" fmla="*/ 25400 h 666090"/>
              <a:gd name="connsiteX18" fmla="*/ 1409700 w 7493000"/>
              <a:gd name="connsiteY18" fmla="*/ 76200 h 666090"/>
              <a:gd name="connsiteX19" fmla="*/ 1485900 w 7493000"/>
              <a:gd name="connsiteY19" fmla="*/ 139700 h 666090"/>
              <a:gd name="connsiteX20" fmla="*/ 1587500 w 7493000"/>
              <a:gd name="connsiteY20" fmla="*/ 190500 h 666090"/>
              <a:gd name="connsiteX21" fmla="*/ 1943100 w 7493000"/>
              <a:gd name="connsiteY21" fmla="*/ 279400 h 666090"/>
              <a:gd name="connsiteX22" fmla="*/ 2235200 w 7493000"/>
              <a:gd name="connsiteY22" fmla="*/ 330200 h 666090"/>
              <a:gd name="connsiteX23" fmla="*/ 2476500 w 7493000"/>
              <a:gd name="connsiteY23" fmla="*/ 292100 h 666090"/>
              <a:gd name="connsiteX24" fmla="*/ 2514600 w 7493000"/>
              <a:gd name="connsiteY24" fmla="*/ 266700 h 666090"/>
              <a:gd name="connsiteX25" fmla="*/ 2552700 w 7493000"/>
              <a:gd name="connsiteY25" fmla="*/ 203200 h 666090"/>
              <a:gd name="connsiteX26" fmla="*/ 2590800 w 7493000"/>
              <a:gd name="connsiteY26" fmla="*/ 127000 h 666090"/>
              <a:gd name="connsiteX27" fmla="*/ 2667000 w 7493000"/>
              <a:gd name="connsiteY27" fmla="*/ 101600 h 666090"/>
              <a:gd name="connsiteX28" fmla="*/ 2730500 w 7493000"/>
              <a:gd name="connsiteY28" fmla="*/ 203200 h 666090"/>
              <a:gd name="connsiteX29" fmla="*/ 2755900 w 7493000"/>
              <a:gd name="connsiteY29" fmla="*/ 304800 h 666090"/>
              <a:gd name="connsiteX30" fmla="*/ 2781300 w 7493000"/>
              <a:gd name="connsiteY30" fmla="*/ 381000 h 666090"/>
              <a:gd name="connsiteX31" fmla="*/ 2832100 w 7493000"/>
              <a:gd name="connsiteY31" fmla="*/ 558800 h 666090"/>
              <a:gd name="connsiteX32" fmla="*/ 2844800 w 7493000"/>
              <a:gd name="connsiteY32" fmla="*/ 596900 h 666090"/>
              <a:gd name="connsiteX33" fmla="*/ 2997200 w 7493000"/>
              <a:gd name="connsiteY33" fmla="*/ 660400 h 666090"/>
              <a:gd name="connsiteX34" fmla="*/ 3251200 w 7493000"/>
              <a:gd name="connsiteY34" fmla="*/ 647700 h 666090"/>
              <a:gd name="connsiteX35" fmla="*/ 3568700 w 7493000"/>
              <a:gd name="connsiteY35" fmla="*/ 495300 h 666090"/>
              <a:gd name="connsiteX36" fmla="*/ 3670300 w 7493000"/>
              <a:gd name="connsiteY36" fmla="*/ 444500 h 666090"/>
              <a:gd name="connsiteX37" fmla="*/ 3873500 w 7493000"/>
              <a:gd name="connsiteY37" fmla="*/ 317500 h 666090"/>
              <a:gd name="connsiteX38" fmla="*/ 3949700 w 7493000"/>
              <a:gd name="connsiteY38" fmla="*/ 254000 h 666090"/>
              <a:gd name="connsiteX39" fmla="*/ 4102100 w 7493000"/>
              <a:gd name="connsiteY39" fmla="*/ 177800 h 666090"/>
              <a:gd name="connsiteX40" fmla="*/ 4140200 w 7493000"/>
              <a:gd name="connsiteY40" fmla="*/ 152400 h 666090"/>
              <a:gd name="connsiteX41" fmla="*/ 4254500 w 7493000"/>
              <a:gd name="connsiteY41" fmla="*/ 114300 h 666090"/>
              <a:gd name="connsiteX42" fmla="*/ 4381500 w 7493000"/>
              <a:gd name="connsiteY42" fmla="*/ 127000 h 666090"/>
              <a:gd name="connsiteX43" fmla="*/ 4432300 w 7493000"/>
              <a:gd name="connsiteY43" fmla="*/ 177800 h 666090"/>
              <a:gd name="connsiteX44" fmla="*/ 4546600 w 7493000"/>
              <a:gd name="connsiteY44" fmla="*/ 228600 h 666090"/>
              <a:gd name="connsiteX45" fmla="*/ 4711700 w 7493000"/>
              <a:gd name="connsiteY45" fmla="*/ 215900 h 666090"/>
              <a:gd name="connsiteX46" fmla="*/ 4813300 w 7493000"/>
              <a:gd name="connsiteY46" fmla="*/ 177800 h 666090"/>
              <a:gd name="connsiteX47" fmla="*/ 4914900 w 7493000"/>
              <a:gd name="connsiteY47" fmla="*/ 152400 h 666090"/>
              <a:gd name="connsiteX48" fmla="*/ 5067300 w 7493000"/>
              <a:gd name="connsiteY48" fmla="*/ 63500 h 666090"/>
              <a:gd name="connsiteX49" fmla="*/ 5168900 w 7493000"/>
              <a:gd name="connsiteY49" fmla="*/ 12700 h 666090"/>
              <a:gd name="connsiteX50" fmla="*/ 5207000 w 7493000"/>
              <a:gd name="connsiteY50" fmla="*/ 50800 h 666090"/>
              <a:gd name="connsiteX51" fmla="*/ 5245100 w 7493000"/>
              <a:gd name="connsiteY51" fmla="*/ 101600 h 666090"/>
              <a:gd name="connsiteX52" fmla="*/ 5321300 w 7493000"/>
              <a:gd name="connsiteY52" fmla="*/ 152400 h 666090"/>
              <a:gd name="connsiteX53" fmla="*/ 5499100 w 7493000"/>
              <a:gd name="connsiteY53" fmla="*/ 304800 h 666090"/>
              <a:gd name="connsiteX54" fmla="*/ 5549900 w 7493000"/>
              <a:gd name="connsiteY54" fmla="*/ 330200 h 666090"/>
              <a:gd name="connsiteX55" fmla="*/ 5613400 w 7493000"/>
              <a:gd name="connsiteY55" fmla="*/ 342900 h 666090"/>
              <a:gd name="connsiteX56" fmla="*/ 5816600 w 7493000"/>
              <a:gd name="connsiteY56" fmla="*/ 330200 h 666090"/>
              <a:gd name="connsiteX57" fmla="*/ 5943600 w 7493000"/>
              <a:gd name="connsiteY57" fmla="*/ 304800 h 666090"/>
              <a:gd name="connsiteX58" fmla="*/ 5981700 w 7493000"/>
              <a:gd name="connsiteY58" fmla="*/ 292100 h 666090"/>
              <a:gd name="connsiteX59" fmla="*/ 6286500 w 7493000"/>
              <a:gd name="connsiteY59" fmla="*/ 279400 h 666090"/>
              <a:gd name="connsiteX60" fmla="*/ 6591300 w 7493000"/>
              <a:gd name="connsiteY60" fmla="*/ 228600 h 666090"/>
              <a:gd name="connsiteX61" fmla="*/ 6692900 w 7493000"/>
              <a:gd name="connsiteY61" fmla="*/ 215900 h 666090"/>
              <a:gd name="connsiteX62" fmla="*/ 6896100 w 7493000"/>
              <a:gd name="connsiteY62" fmla="*/ 165100 h 666090"/>
              <a:gd name="connsiteX63" fmla="*/ 6972300 w 7493000"/>
              <a:gd name="connsiteY63" fmla="*/ 139700 h 666090"/>
              <a:gd name="connsiteX64" fmla="*/ 7150100 w 7493000"/>
              <a:gd name="connsiteY64" fmla="*/ 165100 h 666090"/>
              <a:gd name="connsiteX65" fmla="*/ 7226300 w 7493000"/>
              <a:gd name="connsiteY65" fmla="*/ 203200 h 666090"/>
              <a:gd name="connsiteX66" fmla="*/ 7429500 w 7493000"/>
              <a:gd name="connsiteY66" fmla="*/ 304800 h 666090"/>
              <a:gd name="connsiteX67" fmla="*/ 7493000 w 7493000"/>
              <a:gd name="connsiteY67" fmla="*/ 266700 h 66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7493000" h="666090">
                <a:moveTo>
                  <a:pt x="0" y="304800"/>
                </a:moveTo>
                <a:cubicBezTo>
                  <a:pt x="16933" y="283633"/>
                  <a:pt x="30540" y="259309"/>
                  <a:pt x="50800" y="241300"/>
                </a:cubicBezTo>
                <a:cubicBezTo>
                  <a:pt x="69249" y="224901"/>
                  <a:pt x="93368" y="216283"/>
                  <a:pt x="114300" y="203200"/>
                </a:cubicBezTo>
                <a:cubicBezTo>
                  <a:pt x="127243" y="195110"/>
                  <a:pt x="138748" y="184626"/>
                  <a:pt x="152400" y="177800"/>
                </a:cubicBezTo>
                <a:cubicBezTo>
                  <a:pt x="170620" y="168690"/>
                  <a:pt x="225024" y="156469"/>
                  <a:pt x="241300" y="152400"/>
                </a:cubicBezTo>
                <a:cubicBezTo>
                  <a:pt x="292100" y="160867"/>
                  <a:pt x="345200" y="160478"/>
                  <a:pt x="393700" y="177800"/>
                </a:cubicBezTo>
                <a:cubicBezTo>
                  <a:pt x="408074" y="182934"/>
                  <a:pt x="409329" y="204174"/>
                  <a:pt x="419100" y="215900"/>
                </a:cubicBezTo>
                <a:cubicBezTo>
                  <a:pt x="430598" y="229698"/>
                  <a:pt x="445511" y="240363"/>
                  <a:pt x="457200" y="254000"/>
                </a:cubicBezTo>
                <a:cubicBezTo>
                  <a:pt x="492285" y="294932"/>
                  <a:pt x="500000" y="322671"/>
                  <a:pt x="546100" y="355600"/>
                </a:cubicBezTo>
                <a:cubicBezTo>
                  <a:pt x="556993" y="363381"/>
                  <a:pt x="571665" y="363600"/>
                  <a:pt x="584200" y="368300"/>
                </a:cubicBezTo>
                <a:cubicBezTo>
                  <a:pt x="605546" y="376305"/>
                  <a:pt x="626073" y="386491"/>
                  <a:pt x="647700" y="393700"/>
                </a:cubicBezTo>
                <a:cubicBezTo>
                  <a:pt x="664259" y="399220"/>
                  <a:pt x="681717" y="401605"/>
                  <a:pt x="698500" y="406400"/>
                </a:cubicBezTo>
                <a:cubicBezTo>
                  <a:pt x="711372" y="410078"/>
                  <a:pt x="723900" y="414867"/>
                  <a:pt x="736600" y="419100"/>
                </a:cubicBezTo>
                <a:cubicBezTo>
                  <a:pt x="749300" y="410633"/>
                  <a:pt x="761448" y="401273"/>
                  <a:pt x="774700" y="393700"/>
                </a:cubicBezTo>
                <a:cubicBezTo>
                  <a:pt x="812972" y="371830"/>
                  <a:pt x="854387" y="359044"/>
                  <a:pt x="889000" y="330200"/>
                </a:cubicBezTo>
                <a:cubicBezTo>
                  <a:pt x="1103135" y="151754"/>
                  <a:pt x="814260" y="329157"/>
                  <a:pt x="1168400" y="76200"/>
                </a:cubicBezTo>
                <a:cubicBezTo>
                  <a:pt x="1268193" y="4919"/>
                  <a:pt x="1222752" y="24216"/>
                  <a:pt x="1295400" y="0"/>
                </a:cubicBezTo>
                <a:cubicBezTo>
                  <a:pt x="1316567" y="8467"/>
                  <a:pt x="1339932" y="12754"/>
                  <a:pt x="1358900" y="25400"/>
                </a:cubicBezTo>
                <a:cubicBezTo>
                  <a:pt x="1378825" y="38684"/>
                  <a:pt x="1391900" y="60180"/>
                  <a:pt x="1409700" y="76200"/>
                </a:cubicBezTo>
                <a:cubicBezTo>
                  <a:pt x="1434276" y="98318"/>
                  <a:pt x="1458088" y="121821"/>
                  <a:pt x="1485900" y="139700"/>
                </a:cubicBezTo>
                <a:cubicBezTo>
                  <a:pt x="1517750" y="160175"/>
                  <a:pt x="1552488" y="176083"/>
                  <a:pt x="1587500" y="190500"/>
                </a:cubicBezTo>
                <a:cubicBezTo>
                  <a:pt x="1720008" y="245062"/>
                  <a:pt x="1784832" y="239833"/>
                  <a:pt x="1943100" y="279400"/>
                </a:cubicBezTo>
                <a:cubicBezTo>
                  <a:pt x="2140863" y="328841"/>
                  <a:pt x="2043352" y="312759"/>
                  <a:pt x="2235200" y="330200"/>
                </a:cubicBezTo>
                <a:cubicBezTo>
                  <a:pt x="2327645" y="321796"/>
                  <a:pt x="2390772" y="323274"/>
                  <a:pt x="2476500" y="292100"/>
                </a:cubicBezTo>
                <a:cubicBezTo>
                  <a:pt x="2490845" y="286884"/>
                  <a:pt x="2501900" y="275167"/>
                  <a:pt x="2514600" y="266700"/>
                </a:cubicBezTo>
                <a:cubicBezTo>
                  <a:pt x="2527300" y="245533"/>
                  <a:pt x="2541661" y="225278"/>
                  <a:pt x="2552700" y="203200"/>
                </a:cubicBezTo>
                <a:cubicBezTo>
                  <a:pt x="2564652" y="179295"/>
                  <a:pt x="2564330" y="143544"/>
                  <a:pt x="2590800" y="127000"/>
                </a:cubicBezTo>
                <a:cubicBezTo>
                  <a:pt x="2613504" y="112810"/>
                  <a:pt x="2667000" y="101600"/>
                  <a:pt x="2667000" y="101600"/>
                </a:cubicBezTo>
                <a:cubicBezTo>
                  <a:pt x="2681983" y="124074"/>
                  <a:pt x="2723537" y="185097"/>
                  <a:pt x="2730500" y="203200"/>
                </a:cubicBezTo>
                <a:cubicBezTo>
                  <a:pt x="2743032" y="235782"/>
                  <a:pt x="2746310" y="271234"/>
                  <a:pt x="2755900" y="304800"/>
                </a:cubicBezTo>
                <a:cubicBezTo>
                  <a:pt x="2763255" y="330544"/>
                  <a:pt x="2774806" y="355025"/>
                  <a:pt x="2781300" y="381000"/>
                </a:cubicBezTo>
                <a:cubicBezTo>
                  <a:pt x="2848270" y="648880"/>
                  <a:pt x="2770792" y="415747"/>
                  <a:pt x="2832100" y="558800"/>
                </a:cubicBezTo>
                <a:cubicBezTo>
                  <a:pt x="2837373" y="571105"/>
                  <a:pt x="2834636" y="588188"/>
                  <a:pt x="2844800" y="596900"/>
                </a:cubicBezTo>
                <a:cubicBezTo>
                  <a:pt x="2876665" y="624213"/>
                  <a:pt x="2958436" y="647479"/>
                  <a:pt x="2997200" y="660400"/>
                </a:cubicBezTo>
                <a:cubicBezTo>
                  <a:pt x="3081867" y="656167"/>
                  <a:pt x="3168446" y="666090"/>
                  <a:pt x="3251200" y="647700"/>
                </a:cubicBezTo>
                <a:cubicBezTo>
                  <a:pt x="3349776" y="625794"/>
                  <a:pt x="3474991" y="544911"/>
                  <a:pt x="3568700" y="495300"/>
                </a:cubicBezTo>
                <a:cubicBezTo>
                  <a:pt x="3602164" y="477584"/>
                  <a:pt x="3637594" y="463579"/>
                  <a:pt x="3670300" y="444500"/>
                </a:cubicBezTo>
                <a:cubicBezTo>
                  <a:pt x="3739294" y="404254"/>
                  <a:pt x="3812139" y="368634"/>
                  <a:pt x="3873500" y="317500"/>
                </a:cubicBezTo>
                <a:cubicBezTo>
                  <a:pt x="3898900" y="296333"/>
                  <a:pt x="3922516" y="272820"/>
                  <a:pt x="3949700" y="254000"/>
                </a:cubicBezTo>
                <a:cubicBezTo>
                  <a:pt x="4064177" y="174747"/>
                  <a:pt x="4003048" y="227326"/>
                  <a:pt x="4102100" y="177800"/>
                </a:cubicBezTo>
                <a:cubicBezTo>
                  <a:pt x="4115752" y="170974"/>
                  <a:pt x="4126111" y="158271"/>
                  <a:pt x="4140200" y="152400"/>
                </a:cubicBezTo>
                <a:cubicBezTo>
                  <a:pt x="4177272" y="136953"/>
                  <a:pt x="4254500" y="114300"/>
                  <a:pt x="4254500" y="114300"/>
                </a:cubicBezTo>
                <a:cubicBezTo>
                  <a:pt x="4296833" y="118533"/>
                  <a:pt x="4341434" y="112691"/>
                  <a:pt x="4381500" y="127000"/>
                </a:cubicBezTo>
                <a:cubicBezTo>
                  <a:pt x="4404052" y="135054"/>
                  <a:pt x="4414278" y="162031"/>
                  <a:pt x="4432300" y="177800"/>
                </a:cubicBezTo>
                <a:cubicBezTo>
                  <a:pt x="4487763" y="226330"/>
                  <a:pt x="4475199" y="214320"/>
                  <a:pt x="4546600" y="228600"/>
                </a:cubicBezTo>
                <a:cubicBezTo>
                  <a:pt x="4601633" y="224367"/>
                  <a:pt x="4657479" y="226228"/>
                  <a:pt x="4711700" y="215900"/>
                </a:cubicBezTo>
                <a:cubicBezTo>
                  <a:pt x="4747231" y="209132"/>
                  <a:pt x="4778777" y="188588"/>
                  <a:pt x="4813300" y="177800"/>
                </a:cubicBezTo>
                <a:cubicBezTo>
                  <a:pt x="4846620" y="167388"/>
                  <a:pt x="4881033" y="160867"/>
                  <a:pt x="4914900" y="152400"/>
                </a:cubicBezTo>
                <a:cubicBezTo>
                  <a:pt x="4965700" y="122767"/>
                  <a:pt x="5014698" y="89801"/>
                  <a:pt x="5067300" y="63500"/>
                </a:cubicBezTo>
                <a:lnTo>
                  <a:pt x="5168900" y="12700"/>
                </a:lnTo>
                <a:cubicBezTo>
                  <a:pt x="5181600" y="25400"/>
                  <a:pt x="5195311" y="37163"/>
                  <a:pt x="5207000" y="50800"/>
                </a:cubicBezTo>
                <a:cubicBezTo>
                  <a:pt x="5220775" y="66871"/>
                  <a:pt x="5229280" y="87538"/>
                  <a:pt x="5245100" y="101600"/>
                </a:cubicBezTo>
                <a:cubicBezTo>
                  <a:pt x="5267916" y="121881"/>
                  <a:pt x="5298231" y="132407"/>
                  <a:pt x="5321300" y="152400"/>
                </a:cubicBezTo>
                <a:cubicBezTo>
                  <a:pt x="5475312" y="285877"/>
                  <a:pt x="5379200" y="238189"/>
                  <a:pt x="5499100" y="304800"/>
                </a:cubicBezTo>
                <a:cubicBezTo>
                  <a:pt x="5515650" y="313994"/>
                  <a:pt x="5531939" y="324213"/>
                  <a:pt x="5549900" y="330200"/>
                </a:cubicBezTo>
                <a:cubicBezTo>
                  <a:pt x="5570378" y="337026"/>
                  <a:pt x="5592233" y="338667"/>
                  <a:pt x="5613400" y="342900"/>
                </a:cubicBezTo>
                <a:cubicBezTo>
                  <a:pt x="5681133" y="338667"/>
                  <a:pt x="5749013" y="336344"/>
                  <a:pt x="5816600" y="330200"/>
                </a:cubicBezTo>
                <a:cubicBezTo>
                  <a:pt x="5853192" y="326873"/>
                  <a:pt x="5906337" y="315447"/>
                  <a:pt x="5943600" y="304800"/>
                </a:cubicBezTo>
                <a:cubicBezTo>
                  <a:pt x="5956472" y="301122"/>
                  <a:pt x="5968350" y="293089"/>
                  <a:pt x="5981700" y="292100"/>
                </a:cubicBezTo>
                <a:cubicBezTo>
                  <a:pt x="6083110" y="284588"/>
                  <a:pt x="6184900" y="283633"/>
                  <a:pt x="6286500" y="279400"/>
                </a:cubicBezTo>
                <a:cubicBezTo>
                  <a:pt x="6434341" y="249832"/>
                  <a:pt x="6423271" y="249604"/>
                  <a:pt x="6591300" y="228600"/>
                </a:cubicBezTo>
                <a:cubicBezTo>
                  <a:pt x="6625167" y="224367"/>
                  <a:pt x="6659289" y="221831"/>
                  <a:pt x="6692900" y="215900"/>
                </a:cubicBezTo>
                <a:cubicBezTo>
                  <a:pt x="6760128" y="204036"/>
                  <a:pt x="6830599" y="185254"/>
                  <a:pt x="6896100" y="165100"/>
                </a:cubicBezTo>
                <a:cubicBezTo>
                  <a:pt x="6921690" y="157226"/>
                  <a:pt x="6946900" y="148167"/>
                  <a:pt x="6972300" y="139700"/>
                </a:cubicBezTo>
                <a:cubicBezTo>
                  <a:pt x="7031567" y="148167"/>
                  <a:pt x="7092019" y="150580"/>
                  <a:pt x="7150100" y="165100"/>
                </a:cubicBezTo>
                <a:cubicBezTo>
                  <a:pt x="7177650" y="171988"/>
                  <a:pt x="7200566" y="191191"/>
                  <a:pt x="7226300" y="203200"/>
                </a:cubicBezTo>
                <a:cubicBezTo>
                  <a:pt x="7402650" y="285497"/>
                  <a:pt x="7279137" y="218878"/>
                  <a:pt x="7429500" y="304800"/>
                </a:cubicBezTo>
                <a:cubicBezTo>
                  <a:pt x="7485655" y="276723"/>
                  <a:pt x="7466913" y="292787"/>
                  <a:pt x="7493000" y="266700"/>
                </a:cubicBezTo>
              </a:path>
            </a:pathLst>
          </a:cu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114300" y="2356282"/>
            <a:ext cx="8902700" cy="907618"/>
          </a:xfrm>
          <a:custGeom>
            <a:avLst/>
            <a:gdLst>
              <a:gd name="connsiteX0" fmla="*/ 0 w 8902700"/>
              <a:gd name="connsiteY0" fmla="*/ 780618 h 907618"/>
              <a:gd name="connsiteX1" fmla="*/ 723900 w 8902700"/>
              <a:gd name="connsiteY1" fmla="*/ 488518 h 907618"/>
              <a:gd name="connsiteX2" fmla="*/ 977900 w 8902700"/>
              <a:gd name="connsiteY2" fmla="*/ 412318 h 907618"/>
              <a:gd name="connsiteX3" fmla="*/ 1003300 w 8902700"/>
              <a:gd name="connsiteY3" fmla="*/ 475818 h 907618"/>
              <a:gd name="connsiteX4" fmla="*/ 1016000 w 8902700"/>
              <a:gd name="connsiteY4" fmla="*/ 539318 h 907618"/>
              <a:gd name="connsiteX5" fmla="*/ 1104900 w 8902700"/>
              <a:gd name="connsiteY5" fmla="*/ 615518 h 907618"/>
              <a:gd name="connsiteX6" fmla="*/ 1206500 w 8902700"/>
              <a:gd name="connsiteY6" fmla="*/ 628218 h 907618"/>
              <a:gd name="connsiteX7" fmla="*/ 1333500 w 8902700"/>
              <a:gd name="connsiteY7" fmla="*/ 615518 h 907618"/>
              <a:gd name="connsiteX8" fmla="*/ 1600200 w 8902700"/>
              <a:gd name="connsiteY8" fmla="*/ 526618 h 907618"/>
              <a:gd name="connsiteX9" fmla="*/ 1752600 w 8902700"/>
              <a:gd name="connsiteY9" fmla="*/ 463118 h 907618"/>
              <a:gd name="connsiteX10" fmla="*/ 1790700 w 8902700"/>
              <a:gd name="connsiteY10" fmla="*/ 450418 h 907618"/>
              <a:gd name="connsiteX11" fmla="*/ 2070100 w 8902700"/>
              <a:gd name="connsiteY11" fmla="*/ 437718 h 907618"/>
              <a:gd name="connsiteX12" fmla="*/ 2298700 w 8902700"/>
              <a:gd name="connsiteY12" fmla="*/ 361518 h 907618"/>
              <a:gd name="connsiteX13" fmla="*/ 2374900 w 8902700"/>
              <a:gd name="connsiteY13" fmla="*/ 323418 h 907618"/>
              <a:gd name="connsiteX14" fmla="*/ 2501900 w 8902700"/>
              <a:gd name="connsiteY14" fmla="*/ 348818 h 907618"/>
              <a:gd name="connsiteX15" fmla="*/ 2552700 w 8902700"/>
              <a:gd name="connsiteY15" fmla="*/ 412318 h 907618"/>
              <a:gd name="connsiteX16" fmla="*/ 2705100 w 8902700"/>
              <a:gd name="connsiteY16" fmla="*/ 526618 h 907618"/>
              <a:gd name="connsiteX17" fmla="*/ 2933700 w 8902700"/>
              <a:gd name="connsiteY17" fmla="*/ 564718 h 907618"/>
              <a:gd name="connsiteX18" fmla="*/ 3022600 w 8902700"/>
              <a:gd name="connsiteY18" fmla="*/ 577418 h 907618"/>
              <a:gd name="connsiteX19" fmla="*/ 3175000 w 8902700"/>
              <a:gd name="connsiteY19" fmla="*/ 806018 h 907618"/>
              <a:gd name="connsiteX20" fmla="*/ 3276600 w 8902700"/>
              <a:gd name="connsiteY20" fmla="*/ 882218 h 907618"/>
              <a:gd name="connsiteX21" fmla="*/ 3403600 w 8902700"/>
              <a:gd name="connsiteY21" fmla="*/ 907618 h 907618"/>
              <a:gd name="connsiteX22" fmla="*/ 3683000 w 8902700"/>
              <a:gd name="connsiteY22" fmla="*/ 844118 h 907618"/>
              <a:gd name="connsiteX23" fmla="*/ 3924300 w 8902700"/>
              <a:gd name="connsiteY23" fmla="*/ 666318 h 907618"/>
              <a:gd name="connsiteX24" fmla="*/ 4051300 w 8902700"/>
              <a:gd name="connsiteY24" fmla="*/ 590118 h 907618"/>
              <a:gd name="connsiteX25" fmla="*/ 4140200 w 8902700"/>
              <a:gd name="connsiteY25" fmla="*/ 615518 h 907618"/>
              <a:gd name="connsiteX26" fmla="*/ 4229100 w 8902700"/>
              <a:gd name="connsiteY26" fmla="*/ 666318 h 907618"/>
              <a:gd name="connsiteX27" fmla="*/ 4368800 w 8902700"/>
              <a:gd name="connsiteY27" fmla="*/ 691718 h 907618"/>
              <a:gd name="connsiteX28" fmla="*/ 4699000 w 8902700"/>
              <a:gd name="connsiteY28" fmla="*/ 666318 h 907618"/>
              <a:gd name="connsiteX29" fmla="*/ 4991100 w 8902700"/>
              <a:gd name="connsiteY29" fmla="*/ 552018 h 907618"/>
              <a:gd name="connsiteX30" fmla="*/ 5156200 w 8902700"/>
              <a:gd name="connsiteY30" fmla="*/ 513918 h 907618"/>
              <a:gd name="connsiteX31" fmla="*/ 5372100 w 8902700"/>
              <a:gd name="connsiteY31" fmla="*/ 539318 h 907618"/>
              <a:gd name="connsiteX32" fmla="*/ 5461000 w 8902700"/>
              <a:gd name="connsiteY32" fmla="*/ 552018 h 907618"/>
              <a:gd name="connsiteX33" fmla="*/ 5626100 w 8902700"/>
              <a:gd name="connsiteY33" fmla="*/ 501218 h 907618"/>
              <a:gd name="connsiteX34" fmla="*/ 5791200 w 8902700"/>
              <a:gd name="connsiteY34" fmla="*/ 374218 h 907618"/>
              <a:gd name="connsiteX35" fmla="*/ 5880100 w 8902700"/>
              <a:gd name="connsiteY35" fmla="*/ 323418 h 907618"/>
              <a:gd name="connsiteX36" fmla="*/ 5981700 w 8902700"/>
              <a:gd name="connsiteY36" fmla="*/ 221818 h 907618"/>
              <a:gd name="connsiteX37" fmla="*/ 6083300 w 8902700"/>
              <a:gd name="connsiteY37" fmla="*/ 94818 h 907618"/>
              <a:gd name="connsiteX38" fmla="*/ 6184900 w 8902700"/>
              <a:gd name="connsiteY38" fmla="*/ 132918 h 907618"/>
              <a:gd name="connsiteX39" fmla="*/ 6413500 w 8902700"/>
              <a:gd name="connsiteY39" fmla="*/ 234518 h 907618"/>
              <a:gd name="connsiteX40" fmla="*/ 6604000 w 8902700"/>
              <a:gd name="connsiteY40" fmla="*/ 285318 h 907618"/>
              <a:gd name="connsiteX41" fmla="*/ 6781800 w 8902700"/>
              <a:gd name="connsiteY41" fmla="*/ 310718 h 907618"/>
              <a:gd name="connsiteX42" fmla="*/ 6934200 w 8902700"/>
              <a:gd name="connsiteY42" fmla="*/ 336118 h 907618"/>
              <a:gd name="connsiteX43" fmla="*/ 7048500 w 8902700"/>
              <a:gd name="connsiteY43" fmla="*/ 348818 h 907618"/>
              <a:gd name="connsiteX44" fmla="*/ 7200900 w 8902700"/>
              <a:gd name="connsiteY44" fmla="*/ 374218 h 907618"/>
              <a:gd name="connsiteX45" fmla="*/ 7366000 w 8902700"/>
              <a:gd name="connsiteY45" fmla="*/ 412318 h 907618"/>
              <a:gd name="connsiteX46" fmla="*/ 7810500 w 8902700"/>
              <a:gd name="connsiteY46" fmla="*/ 399618 h 907618"/>
              <a:gd name="connsiteX47" fmla="*/ 7912100 w 8902700"/>
              <a:gd name="connsiteY47" fmla="*/ 386918 h 907618"/>
              <a:gd name="connsiteX48" fmla="*/ 8445500 w 8902700"/>
              <a:gd name="connsiteY48" fmla="*/ 399618 h 907618"/>
              <a:gd name="connsiteX49" fmla="*/ 8521700 w 8902700"/>
              <a:gd name="connsiteY49" fmla="*/ 412318 h 907618"/>
              <a:gd name="connsiteX50" fmla="*/ 8636000 w 8902700"/>
              <a:gd name="connsiteY50" fmla="*/ 501218 h 907618"/>
              <a:gd name="connsiteX51" fmla="*/ 8750300 w 8902700"/>
              <a:gd name="connsiteY51" fmla="*/ 539318 h 907618"/>
              <a:gd name="connsiteX52" fmla="*/ 8902700 w 8902700"/>
              <a:gd name="connsiteY52" fmla="*/ 564718 h 90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902700" h="907618">
                <a:moveTo>
                  <a:pt x="0" y="780618"/>
                </a:moveTo>
                <a:cubicBezTo>
                  <a:pt x="682192" y="458472"/>
                  <a:pt x="217584" y="647646"/>
                  <a:pt x="723900" y="488518"/>
                </a:cubicBezTo>
                <a:cubicBezTo>
                  <a:pt x="984610" y="406581"/>
                  <a:pt x="815621" y="439364"/>
                  <a:pt x="977900" y="412318"/>
                </a:cubicBezTo>
                <a:cubicBezTo>
                  <a:pt x="986367" y="433485"/>
                  <a:pt x="996749" y="453982"/>
                  <a:pt x="1003300" y="475818"/>
                </a:cubicBezTo>
                <a:cubicBezTo>
                  <a:pt x="1009503" y="496493"/>
                  <a:pt x="1007233" y="519593"/>
                  <a:pt x="1016000" y="539318"/>
                </a:cubicBezTo>
                <a:cubicBezTo>
                  <a:pt x="1033045" y="577669"/>
                  <a:pt x="1064160" y="605333"/>
                  <a:pt x="1104900" y="615518"/>
                </a:cubicBezTo>
                <a:cubicBezTo>
                  <a:pt x="1138011" y="623796"/>
                  <a:pt x="1172633" y="623985"/>
                  <a:pt x="1206500" y="628218"/>
                </a:cubicBezTo>
                <a:cubicBezTo>
                  <a:pt x="1248833" y="623985"/>
                  <a:pt x="1291782" y="623862"/>
                  <a:pt x="1333500" y="615518"/>
                </a:cubicBezTo>
                <a:cubicBezTo>
                  <a:pt x="1387049" y="604808"/>
                  <a:pt x="1554519" y="545852"/>
                  <a:pt x="1600200" y="526618"/>
                </a:cubicBezTo>
                <a:cubicBezTo>
                  <a:pt x="1835894" y="427378"/>
                  <a:pt x="1610449" y="503733"/>
                  <a:pt x="1752600" y="463118"/>
                </a:cubicBezTo>
                <a:cubicBezTo>
                  <a:pt x="1765472" y="459440"/>
                  <a:pt x="1777356" y="451486"/>
                  <a:pt x="1790700" y="450418"/>
                </a:cubicBezTo>
                <a:cubicBezTo>
                  <a:pt x="1883633" y="442983"/>
                  <a:pt x="1976967" y="441951"/>
                  <a:pt x="2070100" y="437718"/>
                </a:cubicBezTo>
                <a:cubicBezTo>
                  <a:pt x="2158945" y="411064"/>
                  <a:pt x="2215293" y="397264"/>
                  <a:pt x="2298700" y="361518"/>
                </a:cubicBezTo>
                <a:cubicBezTo>
                  <a:pt x="2324802" y="350331"/>
                  <a:pt x="2349500" y="336118"/>
                  <a:pt x="2374900" y="323418"/>
                </a:cubicBezTo>
                <a:cubicBezTo>
                  <a:pt x="2417233" y="331885"/>
                  <a:pt x="2463286" y="329511"/>
                  <a:pt x="2501900" y="348818"/>
                </a:cubicBezTo>
                <a:cubicBezTo>
                  <a:pt x="2526145" y="360940"/>
                  <a:pt x="2534567" y="392170"/>
                  <a:pt x="2552700" y="412318"/>
                </a:cubicBezTo>
                <a:cubicBezTo>
                  <a:pt x="2600217" y="465115"/>
                  <a:pt x="2635950" y="500687"/>
                  <a:pt x="2705100" y="526618"/>
                </a:cubicBezTo>
                <a:cubicBezTo>
                  <a:pt x="2772762" y="551991"/>
                  <a:pt x="2863172" y="555902"/>
                  <a:pt x="2933700" y="564718"/>
                </a:cubicBezTo>
                <a:cubicBezTo>
                  <a:pt x="2963403" y="568431"/>
                  <a:pt x="2992967" y="573185"/>
                  <a:pt x="3022600" y="577418"/>
                </a:cubicBezTo>
                <a:cubicBezTo>
                  <a:pt x="3081420" y="695057"/>
                  <a:pt x="3078518" y="715968"/>
                  <a:pt x="3175000" y="806018"/>
                </a:cubicBezTo>
                <a:cubicBezTo>
                  <a:pt x="3205948" y="834903"/>
                  <a:pt x="3237915" y="865025"/>
                  <a:pt x="3276600" y="882218"/>
                </a:cubicBezTo>
                <a:cubicBezTo>
                  <a:pt x="3316051" y="899752"/>
                  <a:pt x="3361267" y="899151"/>
                  <a:pt x="3403600" y="907618"/>
                </a:cubicBezTo>
                <a:cubicBezTo>
                  <a:pt x="3496733" y="886451"/>
                  <a:pt x="3596344" y="884276"/>
                  <a:pt x="3683000" y="844118"/>
                </a:cubicBezTo>
                <a:cubicBezTo>
                  <a:pt x="3773650" y="802110"/>
                  <a:pt x="3837554" y="715887"/>
                  <a:pt x="3924300" y="666318"/>
                </a:cubicBezTo>
                <a:cubicBezTo>
                  <a:pt x="4026452" y="607945"/>
                  <a:pt x="3984802" y="634450"/>
                  <a:pt x="4051300" y="590118"/>
                </a:cubicBezTo>
                <a:cubicBezTo>
                  <a:pt x="4080933" y="598585"/>
                  <a:pt x="4111873" y="603378"/>
                  <a:pt x="4140200" y="615518"/>
                </a:cubicBezTo>
                <a:cubicBezTo>
                  <a:pt x="4171571" y="628963"/>
                  <a:pt x="4196721" y="655525"/>
                  <a:pt x="4229100" y="666318"/>
                </a:cubicBezTo>
                <a:cubicBezTo>
                  <a:pt x="4274001" y="681285"/>
                  <a:pt x="4322233" y="683251"/>
                  <a:pt x="4368800" y="691718"/>
                </a:cubicBezTo>
                <a:cubicBezTo>
                  <a:pt x="4478867" y="683251"/>
                  <a:pt x="4591289" y="690498"/>
                  <a:pt x="4699000" y="666318"/>
                </a:cubicBezTo>
                <a:cubicBezTo>
                  <a:pt x="4801017" y="643416"/>
                  <a:pt x="4889666" y="577376"/>
                  <a:pt x="4991100" y="552018"/>
                </a:cubicBezTo>
                <a:cubicBezTo>
                  <a:pt x="5113641" y="521383"/>
                  <a:pt x="5058469" y="533464"/>
                  <a:pt x="5156200" y="513918"/>
                </a:cubicBezTo>
                <a:lnTo>
                  <a:pt x="5372100" y="539318"/>
                </a:lnTo>
                <a:cubicBezTo>
                  <a:pt x="5401803" y="543031"/>
                  <a:pt x="5431397" y="556458"/>
                  <a:pt x="5461000" y="552018"/>
                </a:cubicBezTo>
                <a:cubicBezTo>
                  <a:pt x="5517943" y="543477"/>
                  <a:pt x="5571067" y="518151"/>
                  <a:pt x="5626100" y="501218"/>
                </a:cubicBezTo>
                <a:cubicBezTo>
                  <a:pt x="5690848" y="447262"/>
                  <a:pt x="5718822" y="420747"/>
                  <a:pt x="5791200" y="374218"/>
                </a:cubicBezTo>
                <a:cubicBezTo>
                  <a:pt x="5819910" y="355762"/>
                  <a:pt x="5853449" y="344739"/>
                  <a:pt x="5880100" y="323418"/>
                </a:cubicBezTo>
                <a:cubicBezTo>
                  <a:pt x="5917499" y="293498"/>
                  <a:pt x="5950332" y="258012"/>
                  <a:pt x="5981700" y="221818"/>
                </a:cubicBezTo>
                <a:cubicBezTo>
                  <a:pt x="6173942" y="0"/>
                  <a:pt x="5961103" y="217015"/>
                  <a:pt x="6083300" y="94818"/>
                </a:cubicBezTo>
                <a:cubicBezTo>
                  <a:pt x="6117167" y="107518"/>
                  <a:pt x="6151589" y="118825"/>
                  <a:pt x="6184900" y="132918"/>
                </a:cubicBezTo>
                <a:cubicBezTo>
                  <a:pt x="6261697" y="165409"/>
                  <a:pt x="6332929" y="213032"/>
                  <a:pt x="6413500" y="234518"/>
                </a:cubicBezTo>
                <a:cubicBezTo>
                  <a:pt x="6477000" y="251451"/>
                  <a:pt x="6539644" y="272003"/>
                  <a:pt x="6604000" y="285318"/>
                </a:cubicBezTo>
                <a:cubicBezTo>
                  <a:pt x="6662627" y="297448"/>
                  <a:pt x="6722628" y="301615"/>
                  <a:pt x="6781800" y="310718"/>
                </a:cubicBezTo>
                <a:cubicBezTo>
                  <a:pt x="6832702" y="318549"/>
                  <a:pt x="6883217" y="328835"/>
                  <a:pt x="6934200" y="336118"/>
                </a:cubicBezTo>
                <a:cubicBezTo>
                  <a:pt x="6972149" y="341539"/>
                  <a:pt x="7010551" y="343397"/>
                  <a:pt x="7048500" y="348818"/>
                </a:cubicBezTo>
                <a:cubicBezTo>
                  <a:pt x="7099483" y="356101"/>
                  <a:pt x="7151381" y="360070"/>
                  <a:pt x="7200900" y="374218"/>
                </a:cubicBezTo>
                <a:cubicBezTo>
                  <a:pt x="7314560" y="406692"/>
                  <a:pt x="7259400" y="394551"/>
                  <a:pt x="7366000" y="412318"/>
                </a:cubicBezTo>
                <a:lnTo>
                  <a:pt x="7810500" y="399618"/>
                </a:lnTo>
                <a:cubicBezTo>
                  <a:pt x="7844593" y="398032"/>
                  <a:pt x="7877970" y="386918"/>
                  <a:pt x="7912100" y="386918"/>
                </a:cubicBezTo>
                <a:cubicBezTo>
                  <a:pt x="8089950" y="386918"/>
                  <a:pt x="8267700" y="395385"/>
                  <a:pt x="8445500" y="399618"/>
                </a:cubicBezTo>
                <a:cubicBezTo>
                  <a:pt x="8470900" y="403851"/>
                  <a:pt x="8497500" y="403518"/>
                  <a:pt x="8521700" y="412318"/>
                </a:cubicBezTo>
                <a:cubicBezTo>
                  <a:pt x="8599849" y="440736"/>
                  <a:pt x="8573455" y="454310"/>
                  <a:pt x="8636000" y="501218"/>
                </a:cubicBezTo>
                <a:cubicBezTo>
                  <a:pt x="8680352" y="534482"/>
                  <a:pt x="8697601" y="524946"/>
                  <a:pt x="8750300" y="539318"/>
                </a:cubicBezTo>
                <a:cubicBezTo>
                  <a:pt x="8872885" y="572750"/>
                  <a:pt x="8778582" y="564718"/>
                  <a:pt x="8902700" y="564718"/>
                </a:cubicBezTo>
              </a:path>
            </a:pathLst>
          </a:cu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40052" y="6106583"/>
            <a:ext cx="217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S. M. </a:t>
            </a:r>
            <a:r>
              <a:rPr lang="en-US" dirty="0" err="1" smtClean="0"/>
              <a:t>Ammons</a:t>
            </a:r>
            <a:r>
              <a:rPr lang="en-US" dirty="0" smtClean="0"/>
              <a:t> (LLNL)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347"/>
            <a:ext cx="1641929" cy="101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We have a reasonably fast model to predict the optics PSF over the image plane.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Code in the DESC </a:t>
            </a:r>
            <a:r>
              <a:rPr lang="en-US" dirty="0" err="1" smtClean="0"/>
              <a:t>github</a:t>
            </a:r>
            <a:r>
              <a:rPr lang="en-US" dirty="0" smtClean="0"/>
              <a:t> repository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Exploring WL-driven requirements on AO control.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Working towards a forward model for the AO control as done by </a:t>
            </a:r>
            <a:r>
              <a:rPr lang="en-US" dirty="0" err="1" smtClean="0"/>
              <a:t>Roodman</a:t>
            </a:r>
            <a:r>
              <a:rPr lang="en-US" dirty="0" smtClean="0"/>
              <a:t> for DES.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Combined information from the WFS and the science PSFs can help us constrain the contributions to the PSF.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Physical model / prior for PSF fitting and interpolation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6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971139" cy="3113162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PSF Simulation</a:t>
            </a:r>
            <a:r>
              <a:rPr lang="en-US" sz="2800" dirty="0" smtClean="0">
                <a:solidFill>
                  <a:srgbClr val="008040"/>
                </a:solidFill>
              </a:rPr>
              <a:t/>
            </a:r>
            <a:br>
              <a:rPr lang="en-US" sz="2800" dirty="0" smtClean="0">
                <a:solidFill>
                  <a:srgbClr val="008040"/>
                </a:solidFill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6095" y="66281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76" y="175220"/>
            <a:ext cx="2440214" cy="1513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8973" y="2828636"/>
            <a:ext cx="4895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With Lisa </a:t>
            </a:r>
            <a:r>
              <a:rPr lang="en-US" sz="2400" dirty="0" err="1" smtClean="0"/>
              <a:t>Poyneer</a:t>
            </a:r>
            <a:r>
              <a:rPr lang="en-US" sz="2400" dirty="0" smtClean="0"/>
              <a:t> &amp; Bruce Macintosh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954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PSF simulation - motivation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PSF features do we care about for shape estimation?</a:t>
            </a:r>
          </a:p>
          <a:p>
            <a:pPr lvl="1"/>
            <a:r>
              <a:rPr lang="en-US" dirty="0" smtClean="0"/>
              <a:t>Need detailed simulation to assess validity of approximations.</a:t>
            </a:r>
          </a:p>
          <a:p>
            <a:r>
              <a:rPr lang="en-US" dirty="0" smtClean="0"/>
              <a:t>How do we model the atmosphere correctly?</a:t>
            </a:r>
            <a:endParaRPr lang="en-US" dirty="0"/>
          </a:p>
          <a:p>
            <a:r>
              <a:rPr lang="en-US" dirty="0" smtClean="0"/>
              <a:t>How do we fit and interpolate a measured PSF?</a:t>
            </a:r>
          </a:p>
          <a:p>
            <a:pPr lvl="1"/>
            <a:r>
              <a:rPr lang="en-US" dirty="0" smtClean="0"/>
              <a:t>When and at what level are chromatic features important?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272" y="5793508"/>
            <a:ext cx="471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Simulation code credit: Lisa </a:t>
            </a:r>
            <a:r>
              <a:rPr lang="en-US" sz="2400" dirty="0" err="1" smtClean="0"/>
              <a:t>Poyneer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90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-40640"/>
            <a:ext cx="7548880" cy="859784"/>
          </a:xfrm>
        </p:spPr>
        <p:txBody>
          <a:bodyPr/>
          <a:lstStyle/>
          <a:p>
            <a:r>
              <a:rPr lang="en-US" sz="2000" dirty="0" smtClean="0">
                <a:latin typeface="Lucida Grande"/>
                <a:cs typeface="Lucida Grande"/>
              </a:rPr>
              <a:t>Active Optics control will improve image quality, but also </a:t>
            </a:r>
            <a:r>
              <a:rPr lang="en-US" sz="2000" dirty="0" smtClean="0">
                <a:latin typeface="Lucida Grande"/>
                <a:cs typeface="Lucida Grande"/>
              </a:rPr>
              <a:t>introduce </a:t>
            </a:r>
            <a:r>
              <a:rPr lang="en-US" sz="2000" dirty="0" smtClean="0">
                <a:latin typeface="Lucida Grande"/>
                <a:cs typeface="Lucida Grande"/>
              </a:rPr>
              <a:t>dynamic </a:t>
            </a:r>
            <a:r>
              <a:rPr lang="en-US" sz="2000" dirty="0" smtClean="0">
                <a:latin typeface="Lucida Grande"/>
                <a:cs typeface="Lucida Grande"/>
              </a:rPr>
              <a:t>optics residuals in the </a:t>
            </a:r>
            <a:r>
              <a:rPr lang="en-US" sz="2000" dirty="0" smtClean="0">
                <a:latin typeface="Lucida Grande"/>
                <a:cs typeface="Lucida Grande"/>
              </a:rPr>
              <a:t>PSF</a:t>
            </a:r>
            <a:endParaRPr lang="en-US" sz="2000" dirty="0">
              <a:latin typeface="Lucida Grande"/>
              <a:cs typeface="Lucida Grand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7641"/>
            <a:ext cx="6257951" cy="32635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09920" y="2277519"/>
            <a:ext cx="34340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/>
              </a:rPr>
              <a:t>Design sufficient given:</a:t>
            </a:r>
          </a:p>
          <a:p>
            <a:r>
              <a:rPr lang="en-US" dirty="0">
                <a:solidFill>
                  <a:prstClr val="black"/>
                </a:solidFill>
                <a:latin typeface="Arial"/>
              </a:rPr>
              <a:t>- 4 sensors at corners of image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Arial"/>
              </a:rPr>
              <a:t>Faint, sparse stars </a:t>
            </a:r>
          </a:p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Manuel et al. (2008</a:t>
            </a:r>
            <a:r>
              <a:rPr lang="en-US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rPr>
              <a:t>)</a:t>
            </a:r>
            <a:endParaRPr lang="en-US" sz="1400" b="1" dirty="0">
              <a:solidFill>
                <a:srgbClr val="C0504D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913" y="960561"/>
            <a:ext cx="8622873" cy="1080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What metrics for image correction will validate WL-driven requirements?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Can residuals / degeneracies ever be a concern for ellipticity correlations?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Is there extra information that can help with PSF fitting &amp; interpolation?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38146" y="3799840"/>
            <a:ext cx="27058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Claver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Liang (2012/13):</a:t>
            </a:r>
          </a:p>
          <a:p>
            <a:r>
              <a:rPr lang="en-US" dirty="0" err="1" smtClean="0"/>
              <a:t>r.m.s</a:t>
            </a:r>
            <a:r>
              <a:rPr lang="en-US" dirty="0" smtClean="0"/>
              <a:t>. of </a:t>
            </a:r>
            <a:r>
              <a:rPr lang="en-US" dirty="0" err="1" smtClean="0"/>
              <a:t>wavefront</a:t>
            </a:r>
            <a:r>
              <a:rPr lang="en-US" dirty="0" smtClean="0"/>
              <a:t> mode amplitudes can be controlled to Project tolerances (0.01) given expected noise, star density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1120" y="2164080"/>
            <a:ext cx="89476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65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PSF simulation parameters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layer atmosphere with arbitrary r_0, wind velocity</a:t>
            </a:r>
          </a:p>
          <a:p>
            <a:pPr lvl="1"/>
            <a:r>
              <a:rPr lang="en-US" dirty="0" smtClean="0"/>
              <a:t>No outer scale (!)</a:t>
            </a:r>
          </a:p>
          <a:p>
            <a:r>
              <a:rPr lang="en-US" dirty="0" smtClean="0"/>
              <a:t>Fresnel &amp; Fraunhofer propagation</a:t>
            </a:r>
          </a:p>
          <a:p>
            <a:pPr lvl="1"/>
            <a:r>
              <a:rPr lang="en-US" dirty="0" smtClean="0"/>
              <a:t>Using JPL Proper code</a:t>
            </a:r>
          </a:p>
          <a:p>
            <a:r>
              <a:rPr lang="en-US" dirty="0" smtClean="0"/>
              <a:t>Simple telescope model</a:t>
            </a:r>
          </a:p>
          <a:p>
            <a:pPr lvl="1"/>
            <a:r>
              <a:rPr lang="en-US" dirty="0" smtClean="0"/>
              <a:t>Spiders included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6120" y="4071697"/>
            <a:ext cx="6373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Layer 1: 50 m altitude, 18 cm r0, 5 m/s wind speed at 0 </a:t>
            </a:r>
            <a:r>
              <a:rPr lang="en-US" dirty="0" err="1"/>
              <a:t>deg</a:t>
            </a:r>
            <a:endParaRPr lang="en-US" dirty="0"/>
          </a:p>
          <a:p>
            <a:r>
              <a:rPr lang="en-US" dirty="0"/>
              <a:t>Layer 2: 1000 m alt, 40 cm r0, 10 m/s wind at -73 </a:t>
            </a:r>
            <a:r>
              <a:rPr lang="en-US" dirty="0" err="1"/>
              <a:t>deg</a:t>
            </a:r>
            <a:endParaRPr lang="en-US" dirty="0"/>
          </a:p>
          <a:p>
            <a:r>
              <a:rPr lang="en-US" dirty="0"/>
              <a:t>Layer 3: 5000 m alt, 23 cm r0, 8 m/s wind at 135 </a:t>
            </a:r>
            <a:r>
              <a:rPr lang="en-US" dirty="0" err="1"/>
              <a:t>deg</a:t>
            </a:r>
            <a:endParaRPr lang="en-US" dirty="0"/>
          </a:p>
          <a:p>
            <a:endParaRPr lang="en-US" dirty="0"/>
          </a:p>
          <a:p>
            <a:r>
              <a:rPr lang="en-US" dirty="0"/>
              <a:t>Total r0: 12 cm</a:t>
            </a:r>
          </a:p>
        </p:txBody>
      </p:sp>
    </p:spTree>
    <p:extLst>
      <p:ext uri="{BB962C8B-B14F-4D97-AF65-F5344CB8AC3E}">
        <p14:creationId xmlns:p14="http://schemas.microsoft.com/office/powerpoint/2010/main" val="156066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evolution in on-axis pupil</a:t>
            </a:r>
            <a:endParaRPr lang="en-US" dirty="0"/>
          </a:p>
        </p:txBody>
      </p:sp>
      <p:pic>
        <p:nvPicPr>
          <p:cNvPr id="6" name="phase_scree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2212" y="1046788"/>
            <a:ext cx="4926061" cy="492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Speckle intensity </a:t>
            </a:r>
            <a:r>
              <a:rPr lang="en-US" dirty="0" err="1" smtClean="0"/>
              <a:t>vs</a:t>
            </a:r>
            <a:r>
              <a:rPr lang="en-US" dirty="0" smtClean="0"/>
              <a:t> time</a:t>
            </a:r>
            <a:endParaRPr lang="en-US" dirty="0"/>
          </a:p>
        </p:txBody>
      </p:sp>
      <p:pic>
        <p:nvPicPr>
          <p:cNvPr id="3" name="Picture 2" descr="speckle_intensity_vs_ti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0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Speckle intensity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time – no tilt</a:t>
            </a:r>
            <a:endParaRPr lang="en-US" dirty="0"/>
          </a:p>
        </p:txBody>
      </p:sp>
      <p:pic>
        <p:nvPicPr>
          <p:cNvPr id="3" name="Picture 2" descr="speckle_intensity_vs_time_notil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2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Speckle </a:t>
            </a:r>
            <a:r>
              <a:rPr lang="en-US" dirty="0" err="1" smtClean="0"/>
              <a:t>decorrelation</a:t>
            </a:r>
            <a:r>
              <a:rPr lang="en-US" dirty="0" smtClean="0"/>
              <a:t> time</a:t>
            </a:r>
            <a:endParaRPr lang="en-US" dirty="0"/>
          </a:p>
        </p:txBody>
      </p:sp>
      <p:pic>
        <p:nvPicPr>
          <p:cNvPr id="3" name="Picture 2" descr="speckle_decorrelation_ti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52" y="1216122"/>
            <a:ext cx="54864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2424" y="1031456"/>
            <a:ext cx="432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Conclusion: time steps should be &lt; 1 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FWHM </a:t>
            </a:r>
            <a:r>
              <a:rPr lang="en-US" dirty="0" err="1" smtClean="0"/>
              <a:t>vs</a:t>
            </a:r>
            <a:r>
              <a:rPr lang="en-US" dirty="0" smtClean="0"/>
              <a:t> exposure time</a:t>
            </a:r>
            <a:endParaRPr lang="en-US" dirty="0"/>
          </a:p>
        </p:txBody>
      </p:sp>
      <p:pic>
        <p:nvPicPr>
          <p:cNvPr id="4" name="Picture 3" descr="fwhm_vs_exp_ti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69" y="1596351"/>
            <a:ext cx="54864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1929" y="1062182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Solid: 20 </a:t>
            </a:r>
            <a:r>
              <a:rPr lang="en-US" dirty="0" err="1" smtClean="0"/>
              <a:t>msec</a:t>
            </a:r>
            <a:r>
              <a:rPr lang="en-US" dirty="0" smtClean="0"/>
              <a:t> </a:t>
            </a:r>
            <a:r>
              <a:rPr lang="en-US" dirty="0" err="1" smtClean="0"/>
              <a:t>timesteps</a:t>
            </a:r>
            <a:endParaRPr lang="en-US" dirty="0" smtClean="0"/>
          </a:p>
          <a:p>
            <a:r>
              <a:rPr lang="en-US" dirty="0" smtClean="0"/>
              <a:t>Dashed: 1 sec </a:t>
            </a:r>
            <a:r>
              <a:rPr lang="en-US" dirty="0" err="1" smtClean="0"/>
              <a:t>timesteps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1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Ellipticity </a:t>
            </a:r>
            <a:r>
              <a:rPr lang="en-US" dirty="0" err="1" smtClean="0"/>
              <a:t>vs</a:t>
            </a:r>
            <a:r>
              <a:rPr lang="en-US" dirty="0" smtClean="0"/>
              <a:t> exposure time</a:t>
            </a:r>
            <a:endParaRPr lang="en-US" dirty="0"/>
          </a:p>
        </p:txBody>
      </p:sp>
      <p:pic>
        <p:nvPicPr>
          <p:cNvPr id="3" name="Picture 2" descr="ellipticity_vs_exp_ti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29" y="1416243"/>
            <a:ext cx="64008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1929" y="1062182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Solid: 20 </a:t>
            </a:r>
            <a:r>
              <a:rPr lang="en-US" dirty="0" err="1" smtClean="0"/>
              <a:t>msec</a:t>
            </a:r>
            <a:r>
              <a:rPr lang="en-US" dirty="0" smtClean="0"/>
              <a:t> </a:t>
            </a:r>
            <a:r>
              <a:rPr lang="en-US" dirty="0" err="1" smtClean="0"/>
              <a:t>timesteps</a:t>
            </a:r>
            <a:endParaRPr lang="en-US" dirty="0" smtClean="0"/>
          </a:p>
          <a:p>
            <a:r>
              <a:rPr lang="en-US" dirty="0" smtClean="0"/>
              <a:t>Dashed: 1 sec </a:t>
            </a:r>
            <a:r>
              <a:rPr lang="en-US" dirty="0" err="1" smtClean="0"/>
              <a:t>timesteps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4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414" y="142875"/>
            <a:ext cx="7044871" cy="557213"/>
          </a:xfrm>
        </p:spPr>
        <p:txBody>
          <a:bodyPr/>
          <a:lstStyle/>
          <a:p>
            <a:r>
              <a:rPr lang="en-US" dirty="0" smtClean="0"/>
              <a:t>Fresnel </a:t>
            </a:r>
            <a:r>
              <a:rPr lang="en-US" dirty="0" err="1" smtClean="0"/>
              <a:t>vs</a:t>
            </a:r>
            <a:r>
              <a:rPr lang="en-US" dirty="0" smtClean="0"/>
              <a:t> Fraunhofer propagation – 3 sec exposures</a:t>
            </a:r>
            <a:endParaRPr lang="en-US" dirty="0"/>
          </a:p>
        </p:txBody>
      </p:sp>
      <p:pic>
        <p:nvPicPr>
          <p:cNvPr id="3" name="Picture 2" descr="fresnel_fraunhofer_fwh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5" y="1958109"/>
            <a:ext cx="4232564" cy="2821709"/>
          </a:xfrm>
          <a:prstGeom prst="rect">
            <a:avLst/>
          </a:prstGeom>
        </p:spPr>
      </p:pic>
      <p:pic>
        <p:nvPicPr>
          <p:cNvPr id="4" name="Picture 3" descr="fresnel_fraunhofer_ellipticit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57" y="1958109"/>
            <a:ext cx="4324928" cy="28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Wavelength dependence, ellipticity correlation, and wind direction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8900"/>
            <a:ext cx="9144000" cy="412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4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potential concerns for AO control that might affect the PSF correlations for WL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Degeneracies in </a:t>
            </a:r>
            <a:r>
              <a:rPr lang="en-US" dirty="0" err="1" smtClean="0"/>
              <a:t>wavefront</a:t>
            </a:r>
            <a:r>
              <a:rPr lang="en-US" dirty="0" smtClean="0"/>
              <a:t> perturbations between optical surfaces.</a:t>
            </a:r>
          </a:p>
          <a:p>
            <a:r>
              <a:rPr lang="en-US" dirty="0" smtClean="0"/>
              <a:t>Accurate and physical basis expansion of </a:t>
            </a:r>
            <a:r>
              <a:rPr lang="en-US" dirty="0" err="1" smtClean="0"/>
              <a:t>wavefront</a:t>
            </a:r>
            <a:r>
              <a:rPr lang="en-US" dirty="0" smtClean="0"/>
              <a:t> perturbations and mirror figure errors.</a:t>
            </a:r>
          </a:p>
          <a:p>
            <a:r>
              <a:rPr lang="en-US" dirty="0" smtClean="0"/>
              <a:t>Aliasing with atmospheric turbulence.</a:t>
            </a:r>
          </a:p>
          <a:p>
            <a:r>
              <a:rPr lang="en-US" dirty="0" smtClean="0"/>
              <a:t>Non-common path errors (e.g. chip height variations).</a:t>
            </a:r>
          </a:p>
          <a:p>
            <a:r>
              <a:rPr lang="en-US" dirty="0" err="1" smtClean="0"/>
              <a:t>Vignetting</a:t>
            </a:r>
            <a:r>
              <a:rPr lang="en-US" dirty="0" smtClean="0"/>
              <a:t> changes in the shape of the out-of-focus star images.</a:t>
            </a:r>
          </a:p>
          <a:p>
            <a:r>
              <a:rPr lang="en-US" dirty="0" smtClean="0"/>
              <a:t>Blind modes.</a:t>
            </a:r>
          </a:p>
          <a:p>
            <a:r>
              <a:rPr lang="en-US" dirty="0" smtClean="0"/>
              <a:t>Star selection (crowding &amp; scarcity)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" y="5978604"/>
            <a:ext cx="780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Thanks: M. </a:t>
            </a:r>
            <a:r>
              <a:rPr lang="en-US" dirty="0" err="1" smtClean="0"/>
              <a:t>Ammons</a:t>
            </a:r>
            <a:r>
              <a:rPr lang="en-US" dirty="0" smtClean="0"/>
              <a:t>, C. </a:t>
            </a:r>
            <a:r>
              <a:rPr lang="en-US" dirty="0" err="1" smtClean="0"/>
              <a:t>Claver</a:t>
            </a:r>
            <a:r>
              <a:rPr lang="en-US" dirty="0" smtClean="0"/>
              <a:t>, B. Macintosh, L. </a:t>
            </a:r>
            <a:r>
              <a:rPr lang="en-US" dirty="0" err="1" smtClean="0"/>
              <a:t>Poyneer</a:t>
            </a:r>
            <a:r>
              <a:rPr lang="en-US" dirty="0" smtClean="0"/>
              <a:t>, A. </a:t>
            </a:r>
            <a:r>
              <a:rPr lang="en-US" dirty="0" err="1" smtClean="0"/>
              <a:t>Roodman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2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similar model was constructed early in the LSST project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739" y="934894"/>
            <a:ext cx="6146523" cy="4988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860" y="6230645"/>
            <a:ext cx="852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C0504D"/>
                </a:solidFill>
                <a:latin typeface="Lucida Console"/>
                <a:cs typeface="Lucida Console"/>
              </a:rPr>
              <a:t>https://</a:t>
            </a:r>
            <a:r>
              <a:rPr lang="en-US" sz="1100" dirty="0" err="1" smtClean="0">
                <a:solidFill>
                  <a:srgbClr val="C0504D"/>
                </a:solidFill>
                <a:latin typeface="Lucida Console"/>
                <a:cs typeface="Lucida Console"/>
              </a:rPr>
              <a:t>docushare.lsstcorp.org</a:t>
            </a:r>
            <a:r>
              <a:rPr lang="en-US" sz="1100" dirty="0" smtClean="0">
                <a:solidFill>
                  <a:srgbClr val="C0504D"/>
                </a:solidFill>
                <a:latin typeface="Lucida Console"/>
                <a:cs typeface="Lucida Console"/>
              </a:rPr>
              <a:t>/</a:t>
            </a:r>
            <a:r>
              <a:rPr lang="en-US" sz="1100" dirty="0" err="1" smtClean="0">
                <a:solidFill>
                  <a:srgbClr val="C0504D"/>
                </a:solidFill>
                <a:latin typeface="Lucida Console"/>
                <a:cs typeface="Lucida Console"/>
              </a:rPr>
              <a:t>docushare</a:t>
            </a:r>
            <a:r>
              <a:rPr lang="en-US" sz="1100" dirty="0" smtClean="0">
                <a:solidFill>
                  <a:srgbClr val="C0504D"/>
                </a:solidFill>
                <a:latin typeface="Lucida Console"/>
                <a:cs typeface="Lucida Console"/>
              </a:rPr>
              <a:t>/</a:t>
            </a:r>
            <a:r>
              <a:rPr lang="en-US" sz="1100" dirty="0" err="1" smtClean="0">
                <a:solidFill>
                  <a:srgbClr val="C0504D"/>
                </a:solidFill>
                <a:latin typeface="Lucida Console"/>
                <a:cs typeface="Lucida Console"/>
              </a:rPr>
              <a:t>dsweb</a:t>
            </a:r>
            <a:r>
              <a:rPr lang="en-US" sz="1100" dirty="0" smtClean="0">
                <a:solidFill>
                  <a:srgbClr val="C0504D"/>
                </a:solidFill>
                <a:latin typeface="Lucida Console"/>
                <a:cs typeface="Lucida Console"/>
              </a:rPr>
              <a:t>/Get/Document-14667/LSST_Alignment%20(</a:t>
            </a:r>
            <a:r>
              <a:rPr lang="en-US" sz="1100" dirty="0" err="1" smtClean="0">
                <a:solidFill>
                  <a:srgbClr val="C0504D"/>
                </a:solidFill>
                <a:latin typeface="Lucida Console"/>
                <a:cs typeface="Lucida Console"/>
              </a:rPr>
              <a:t>Tessieres</a:t>
            </a:r>
            <a:r>
              <a:rPr lang="en-US" sz="1100" dirty="0" smtClean="0">
                <a:solidFill>
                  <a:srgbClr val="C0504D"/>
                </a:solidFill>
                <a:latin typeface="Lucida Console"/>
                <a:cs typeface="Lucida Console"/>
              </a:rPr>
              <a:t>).</a:t>
            </a:r>
            <a:r>
              <a:rPr lang="en-US" sz="1100" dirty="0" err="1" smtClean="0">
                <a:solidFill>
                  <a:srgbClr val="C0504D"/>
                </a:solidFill>
                <a:latin typeface="Lucida Console"/>
                <a:cs typeface="Lucida Console"/>
              </a:rPr>
              <a:t>pdf</a:t>
            </a:r>
            <a:endParaRPr lang="en-US" sz="1100" dirty="0">
              <a:solidFill>
                <a:srgbClr val="C0504D"/>
              </a:solidFill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381270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model recently used to assess LSST WFS plan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19" y="828508"/>
            <a:ext cx="7742381" cy="5592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4458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http://</a:t>
            </a:r>
            <a:r>
              <a:rPr lang="pl-PL" dirty="0" err="1">
                <a:solidFill>
                  <a:srgbClr val="FF0000"/>
                </a:solidFill>
              </a:rPr>
              <a:t>www.jstor.org</a:t>
            </a:r>
            <a:r>
              <a:rPr lang="pl-PL" dirty="0">
                <a:solidFill>
                  <a:srgbClr val="FF0000"/>
                </a:solidFill>
              </a:rPr>
              <a:t>/</a:t>
            </a:r>
            <a:r>
              <a:rPr lang="pl-PL" dirty="0" err="1">
                <a:solidFill>
                  <a:srgbClr val="FF0000"/>
                </a:solidFill>
              </a:rPr>
              <a:t>stable</a:t>
            </a:r>
            <a:r>
              <a:rPr lang="pl-PL" dirty="0">
                <a:solidFill>
                  <a:srgbClr val="FF0000"/>
                </a:solidFill>
              </a:rPr>
              <a:t>/10.1086/661111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9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929" y="0"/>
            <a:ext cx="7369236" cy="64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4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misalignments of optics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wavefront</a:t>
            </a:r>
            <a:r>
              <a:rPr lang="en-US" dirty="0" smtClean="0"/>
              <a:t> can be series expanded in powers of the pupil coordinate, rho, and field coordinate, H: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 a perturbed system, the field coordinates get remapped:</a:t>
            </a:r>
          </a:p>
          <a:p>
            <a:endParaRPr lang="en-US" dirty="0"/>
          </a:p>
          <a:p>
            <a:pPr lvl="1"/>
            <a:r>
              <a:rPr lang="en-US" dirty="0" smtClean="0"/>
              <a:t>Work out cross terms and reorganize -&gt; new lower order terms produced.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" y="1838296"/>
            <a:ext cx="6904182" cy="713043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14" y="3241030"/>
            <a:ext cx="1734704" cy="3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7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 parameters for deriving </a:t>
            </a:r>
            <a:r>
              <a:rPr lang="en-US" dirty="0" err="1" smtClean="0"/>
              <a:t>wavefront</a:t>
            </a:r>
            <a:r>
              <a:rPr lang="en-US" dirty="0" smtClean="0"/>
              <a:t> perturbations from misalignments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2008"/>
            <a:ext cx="9144000" cy="2080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095" y="4074939"/>
            <a:ext cx="28616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For each mirror: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R: curvature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K: conic constant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m: magnification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s: position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</a:t>
            </a:r>
            <a:r>
              <a:rPr lang="en-US" dirty="0" smtClean="0"/>
              <a:t>: index of refraction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Schechter &amp; Levinson (2011)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3628" y="2111506"/>
            <a:ext cx="2021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Spherical aberration</a:t>
            </a:r>
            <a:endParaRPr lang="en-US" sz="16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9060" y="2103226"/>
            <a:ext cx="731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Coma</a:t>
            </a:r>
            <a:endParaRPr lang="en-US" sz="16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6780" y="2103226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Astigmatism</a:t>
            </a:r>
            <a:endParaRPr lang="en-US" sz="16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4032" y="1831572"/>
            <a:ext cx="10399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Field 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curvature</a:t>
            </a:r>
            <a:endParaRPr lang="en-US" sz="16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63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6242</TotalTime>
  <Words>1620</Words>
  <Application>Microsoft Macintosh PowerPoint</Application>
  <PresentationFormat>On-screen Show (4:3)</PresentationFormat>
  <Paragraphs>236</Paragraphs>
  <Slides>38</Slides>
  <Notes>1</Notes>
  <HiddenSlides>5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Theme</vt:lpstr>
      <vt:lpstr>   Wavefront information for weak lensing  Michael D. Schneider LLNL / UC Davis  December 4, 2013</vt:lpstr>
      <vt:lpstr>Motivation</vt:lpstr>
      <vt:lpstr>Active Optics control will improve image quality, but also introduce dynamic optics residuals in the PSF</vt:lpstr>
      <vt:lpstr>Some potential concerns for AO control that might affect the PSF correlations for WL</vt:lpstr>
      <vt:lpstr>A similar model was constructed early in the LSST project design</vt:lpstr>
      <vt:lpstr>Same model recently used to assess LSST WFS plan</vt:lpstr>
      <vt:lpstr>PowerPoint Presentation</vt:lpstr>
      <vt:lpstr>Modeling misalignments of optics</vt:lpstr>
      <vt:lpstr>Telescope parameters for deriving wavefront perturbations from misalignments</vt:lpstr>
      <vt:lpstr>Geometry for mapping bending modes on mirrors to basis functions in the exit pupil</vt:lpstr>
      <vt:lpstr>“Subspace of benign misalignment”</vt:lpstr>
      <vt:lpstr>Implementation with GalSim</vt:lpstr>
      <vt:lpstr>Model parameters</vt:lpstr>
      <vt:lpstr>Tilts &amp; decenters of M2</vt:lpstr>
      <vt:lpstr>Bending modes</vt:lpstr>
      <vt:lpstr>Astigmatism added to all surfaces</vt:lpstr>
      <vt:lpstr>Random perturbation coefficients for all modes</vt:lpstr>
      <vt:lpstr>PowerPoint Presentation</vt:lpstr>
      <vt:lpstr>Sensitivity analysis plan</vt:lpstr>
      <vt:lpstr>Ellipticity magnitude distribution at each design point</vt:lpstr>
      <vt:lpstr>Ellipticity power spectrum at each design point</vt:lpstr>
      <vt:lpstr>Parameter volume with bounded merit function</vt:lpstr>
      <vt:lpstr>PowerPoint Presentation</vt:lpstr>
      <vt:lpstr>Fisher matrix forecasts on M2 misalignments</vt:lpstr>
      <vt:lpstr>Constraints on tilts/decenters of both mirrors</vt:lpstr>
      <vt:lpstr>LSST Geometry for tomography from wavefront sensors</vt:lpstr>
      <vt:lpstr>Summary</vt:lpstr>
      <vt:lpstr> PSF Simulation  </vt:lpstr>
      <vt:lpstr>PSF simulation - motivation</vt:lpstr>
      <vt:lpstr>PSF simulation parameters</vt:lpstr>
      <vt:lpstr>Phase evolution in on-axis pupil</vt:lpstr>
      <vt:lpstr>Speckle intensity vs time</vt:lpstr>
      <vt:lpstr>Speckle intensity vs time – no tilt</vt:lpstr>
      <vt:lpstr>Speckle decorrelation time</vt:lpstr>
      <vt:lpstr>FWHM vs exposure time</vt:lpstr>
      <vt:lpstr>Ellipticity vs exposure time</vt:lpstr>
      <vt:lpstr>Fresnel vs Fraunhofer propagation – 3 sec exposures</vt:lpstr>
      <vt:lpstr>Wavelength dependence, ellipticity correlation, and wind direction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LSST Project Status – Recent Updates  Steven M. Kahn  LSST DESC Collaboration Meeting SLAC – January 10-12, 2013</dc:title>
  <dc:creator>Michael Schneider</dc:creator>
  <cp:lastModifiedBy>Michael Schneider</cp:lastModifiedBy>
  <cp:revision>219</cp:revision>
  <dcterms:created xsi:type="dcterms:W3CDTF">2013-09-19T17:56:26Z</dcterms:created>
  <dcterms:modified xsi:type="dcterms:W3CDTF">2013-12-04T16:48:24Z</dcterms:modified>
</cp:coreProperties>
</file>