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73" r:id="rId3"/>
    <p:sldId id="258" r:id="rId4"/>
    <p:sldId id="262" r:id="rId5"/>
    <p:sldId id="266" r:id="rId6"/>
    <p:sldId id="265" r:id="rId7"/>
    <p:sldId id="267" r:id="rId8"/>
    <p:sldId id="269" r:id="rId9"/>
    <p:sldId id="278" r:id="rId10"/>
    <p:sldId id="272" r:id="rId11"/>
    <p:sldId id="271" r:id="rId12"/>
    <p:sldId id="270" r:id="rId13"/>
    <p:sldId id="261" r:id="rId14"/>
    <p:sldId id="268" r:id="rId15"/>
    <p:sldId id="276" r:id="rId16"/>
    <p:sldId id="277" r:id="rId17"/>
    <p:sldId id="264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1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4A0B-A5C7-4A4C-B647-AC799E5E902D}" type="datetimeFigureOut">
              <a:rPr lang="en-US" smtClean="0"/>
              <a:t>04/12/2013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1AAA-17C8-2648-83CB-3362310F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9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4A0B-A5C7-4A4C-B647-AC799E5E902D}" type="datetimeFigureOut">
              <a:rPr lang="en-US" smtClean="0"/>
              <a:t>04/12/2013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1AAA-17C8-2648-83CB-3362310F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46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4A0B-A5C7-4A4C-B647-AC799E5E902D}" type="datetimeFigureOut">
              <a:rPr lang="en-US" smtClean="0"/>
              <a:t>04/12/2013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1AAA-17C8-2648-83CB-3362310F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70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4A0B-A5C7-4A4C-B647-AC799E5E902D}" type="datetimeFigureOut">
              <a:rPr lang="en-US" smtClean="0"/>
              <a:t>04/12/2013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1AAA-17C8-2648-83CB-3362310F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5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4A0B-A5C7-4A4C-B647-AC799E5E902D}" type="datetimeFigureOut">
              <a:rPr lang="en-US" smtClean="0"/>
              <a:t>04/12/2013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1AAA-17C8-2648-83CB-3362310F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4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4A0B-A5C7-4A4C-B647-AC799E5E902D}" type="datetimeFigureOut">
              <a:rPr lang="en-US" smtClean="0"/>
              <a:t>04/12/2013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1AAA-17C8-2648-83CB-3362310F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8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4A0B-A5C7-4A4C-B647-AC799E5E902D}" type="datetimeFigureOut">
              <a:rPr lang="en-US" smtClean="0"/>
              <a:t>04/12/2013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1AAA-17C8-2648-83CB-3362310F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1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4A0B-A5C7-4A4C-B647-AC799E5E902D}" type="datetimeFigureOut">
              <a:rPr lang="en-US" smtClean="0"/>
              <a:t>04/12/2013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1AAA-17C8-2648-83CB-3362310F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75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4A0B-A5C7-4A4C-B647-AC799E5E902D}" type="datetimeFigureOut">
              <a:rPr lang="en-US" smtClean="0"/>
              <a:t>04/12/2013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1AAA-17C8-2648-83CB-3362310F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1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4A0B-A5C7-4A4C-B647-AC799E5E902D}" type="datetimeFigureOut">
              <a:rPr lang="en-US" smtClean="0"/>
              <a:t>04/12/2013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1AAA-17C8-2648-83CB-3362310F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09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A4A0B-A5C7-4A4C-B647-AC799E5E902D}" type="datetimeFigureOut">
              <a:rPr lang="en-US" smtClean="0"/>
              <a:t>04/12/2013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1AAA-17C8-2648-83CB-3362310F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7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A4A0B-A5C7-4A4C-B647-AC799E5E902D}" type="datetimeFigureOut">
              <a:rPr lang="en-US" smtClean="0"/>
              <a:t>04/12/2013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61AAA-17C8-2648-83CB-3362310F4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8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977"/>
          <a:stretch/>
        </p:blipFill>
        <p:spPr>
          <a:xfrm>
            <a:off x="323156" y="765125"/>
            <a:ext cx="8768579" cy="2164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20930"/>
            <a:ext cx="342900" cy="2108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088" y="3947462"/>
            <a:ext cx="45510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See also similar and related work by:</a:t>
            </a:r>
          </a:p>
          <a:p>
            <a:r>
              <a:rPr lang="en-US" dirty="0" err="1">
                <a:solidFill>
                  <a:srgbClr val="008000"/>
                </a:solidFill>
              </a:rPr>
              <a:t>Guzik</a:t>
            </a:r>
            <a:r>
              <a:rPr lang="en-US" dirty="0">
                <a:solidFill>
                  <a:srgbClr val="008000"/>
                </a:solidFill>
              </a:rPr>
              <a:t>, Jain, Takada 2009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Bernstein </a:t>
            </a:r>
            <a:r>
              <a:rPr lang="en-US" dirty="0" smtClean="0">
                <a:solidFill>
                  <a:srgbClr val="008000"/>
                </a:solidFill>
              </a:rPr>
              <a:t>&amp; </a:t>
            </a:r>
            <a:r>
              <a:rPr lang="en-US" dirty="0" err="1" smtClean="0">
                <a:solidFill>
                  <a:srgbClr val="008000"/>
                </a:solidFill>
              </a:rPr>
              <a:t>Cai</a:t>
            </a:r>
            <a:r>
              <a:rPr lang="en-US" dirty="0" smtClean="0">
                <a:solidFill>
                  <a:srgbClr val="008000"/>
                </a:solidFill>
              </a:rPr>
              <a:t> 2011; </a:t>
            </a:r>
            <a:r>
              <a:rPr lang="en-US" dirty="0" err="1" smtClean="0">
                <a:solidFill>
                  <a:srgbClr val="008000"/>
                </a:solidFill>
              </a:rPr>
              <a:t>Cai</a:t>
            </a:r>
            <a:r>
              <a:rPr lang="en-US" dirty="0" smtClean="0">
                <a:solidFill>
                  <a:srgbClr val="008000"/>
                </a:solidFill>
              </a:rPr>
              <a:t> &amp; Bernstein 2012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Gaztanaga</a:t>
            </a:r>
            <a:r>
              <a:rPr lang="en-US" dirty="0" smtClean="0">
                <a:solidFill>
                  <a:srgbClr val="008000"/>
                </a:solidFill>
              </a:rPr>
              <a:t>, </a:t>
            </a:r>
            <a:r>
              <a:rPr lang="en-US" dirty="0" err="1" smtClean="0">
                <a:solidFill>
                  <a:srgbClr val="008000"/>
                </a:solidFill>
              </a:rPr>
              <a:t>Eriksen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et al </a:t>
            </a:r>
            <a:r>
              <a:rPr lang="en-US" dirty="0" smtClean="0">
                <a:solidFill>
                  <a:srgbClr val="008000"/>
                </a:solidFill>
              </a:rPr>
              <a:t>2012</a:t>
            </a:r>
          </a:p>
          <a:p>
            <a:r>
              <a:rPr lang="en-US" dirty="0" err="1">
                <a:solidFill>
                  <a:srgbClr val="008000"/>
                </a:solidFill>
              </a:rPr>
              <a:t>Abdalla</a:t>
            </a:r>
            <a:r>
              <a:rPr lang="en-US" dirty="0">
                <a:solidFill>
                  <a:srgbClr val="008000"/>
                </a:solidFill>
              </a:rPr>
              <a:t> et al 2012 (</a:t>
            </a:r>
            <a:r>
              <a:rPr lang="en-US" dirty="0" err="1">
                <a:solidFill>
                  <a:srgbClr val="008000"/>
                </a:solidFill>
              </a:rPr>
              <a:t>DESpec</a:t>
            </a:r>
            <a:r>
              <a:rPr lang="en-US" dirty="0">
                <a:solidFill>
                  <a:srgbClr val="008000"/>
                </a:solidFill>
              </a:rPr>
              <a:t> paper)</a:t>
            </a:r>
          </a:p>
          <a:p>
            <a:r>
              <a:rPr lang="en-US" dirty="0" err="1">
                <a:solidFill>
                  <a:srgbClr val="008000"/>
                </a:solidFill>
              </a:rPr>
              <a:t>Pilachowski</a:t>
            </a:r>
            <a:r>
              <a:rPr lang="en-US" dirty="0">
                <a:solidFill>
                  <a:srgbClr val="008000"/>
                </a:solidFill>
              </a:rPr>
              <a:t> et al 2012 (</a:t>
            </a:r>
            <a:r>
              <a:rPr lang="en-US" dirty="0" err="1">
                <a:solidFill>
                  <a:srgbClr val="008000"/>
                </a:solidFill>
              </a:rPr>
              <a:t>BIGBoss</a:t>
            </a:r>
            <a:r>
              <a:rPr lang="en-US" dirty="0">
                <a:solidFill>
                  <a:srgbClr val="008000"/>
                </a:solidFill>
              </a:rPr>
              <a:t> paper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de Putter, Dore, Takada 2013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Duncan, </a:t>
            </a:r>
            <a:r>
              <a:rPr lang="en-US" dirty="0" err="1" smtClean="0">
                <a:solidFill>
                  <a:srgbClr val="008000"/>
                </a:solidFill>
              </a:rPr>
              <a:t>Joachimi</a:t>
            </a:r>
            <a:r>
              <a:rPr lang="en-US" dirty="0" smtClean="0">
                <a:solidFill>
                  <a:srgbClr val="008000"/>
                </a:solidFill>
              </a:rPr>
              <a:t>, Heymans, Hildebrandt 2013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906" y="1749369"/>
            <a:ext cx="14605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31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Effect of non-linear cut-off</a:t>
            </a:r>
            <a:br>
              <a:rPr lang="en-US" dirty="0" smtClean="0"/>
            </a:br>
            <a:r>
              <a:rPr lang="en-US" dirty="0" smtClean="0"/>
              <a:t>And effect of unknown stochastic bias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428"/>
          <a:stretch/>
        </p:blipFill>
        <p:spPr>
          <a:xfrm>
            <a:off x="457199" y="1620977"/>
            <a:ext cx="8100463" cy="51068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8102" y="5471050"/>
            <a:ext cx="6839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Marginalising</a:t>
            </a:r>
            <a:r>
              <a:rPr lang="en-US" dirty="0" smtClean="0">
                <a:solidFill>
                  <a:srgbClr val="000090"/>
                </a:solidFill>
              </a:rPr>
              <a:t> over stochastic bias severely degrades same-sky benefit</a:t>
            </a:r>
          </a:p>
        </p:txBody>
      </p:sp>
    </p:spTree>
    <p:extLst>
      <p:ext uri="{BB962C8B-B14F-4D97-AF65-F5344CB8AC3E}">
        <p14:creationId xmlns:p14="http://schemas.microsoft.com/office/powerpoint/2010/main" val="413107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2421"/>
            <a:ext cx="8596112" cy="558557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53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less redshift overlap between </a:t>
            </a:r>
            <a:r>
              <a:rPr lang="en-US" dirty="0" err="1" smtClean="0"/>
              <a:t>photoz</a:t>
            </a:r>
            <a:r>
              <a:rPr lang="en-US" dirty="0" smtClean="0"/>
              <a:t> and </a:t>
            </a:r>
            <a:r>
              <a:rPr lang="en-US" dirty="0" err="1" smtClean="0"/>
              <a:t>specz</a:t>
            </a:r>
            <a:r>
              <a:rPr lang="en-US" dirty="0" smtClean="0"/>
              <a:t> surveys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09184" y="3930721"/>
            <a:ext cx="25609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Minimum redshift for LSS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63763" y="3965995"/>
            <a:ext cx="25972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Maximum redshift for LSS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518" y="2228774"/>
            <a:ext cx="6098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FoM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627000"/>
            <a:ext cx="107091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Same-sky</a:t>
            </a:r>
          </a:p>
          <a:p>
            <a:r>
              <a:rPr lang="en-US" dirty="0" smtClean="0"/>
              <a:t>benefit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56194" y="4447965"/>
            <a:ext cx="2398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the overlap between LSS and WL decreases the same-sky benefit decreases too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93279" y="6031983"/>
            <a:ext cx="25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cosmic volume helps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42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461"/>
            <a:ext cx="5233576" cy="6751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7535" y="2291917"/>
            <a:ext cx="2188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line: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You can’t do </a:t>
            </a:r>
            <a:r>
              <a:rPr lang="en-US" dirty="0" err="1" smtClean="0">
                <a:solidFill>
                  <a:srgbClr val="FF0000"/>
                </a:solidFill>
              </a:rPr>
              <a:t>photoz</a:t>
            </a:r>
            <a:r>
              <a:rPr lang="en-US" dirty="0" smtClean="0">
                <a:solidFill>
                  <a:srgbClr val="FF0000"/>
                </a:solidFill>
              </a:rPr>
              <a:t> self-calibration and DE using different sky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7535" y="4056596"/>
            <a:ext cx="2187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benefit in having same sky if priors on </a:t>
            </a:r>
            <a:r>
              <a:rPr lang="en-US" dirty="0" err="1" smtClean="0"/>
              <a:t>photozs</a:t>
            </a:r>
            <a:r>
              <a:rPr lang="en-US" dirty="0" smtClean="0"/>
              <a:t> are weak, for DE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6219" y="276949"/>
            <a:ext cx="2614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Effect of </a:t>
            </a:r>
            <a:r>
              <a:rPr lang="en-US" dirty="0" err="1" smtClean="0">
                <a:solidFill>
                  <a:srgbClr val="008000"/>
                </a:solidFill>
              </a:rPr>
              <a:t>marginalising</a:t>
            </a:r>
            <a:r>
              <a:rPr lang="en-US" dirty="0" smtClean="0">
                <a:solidFill>
                  <a:srgbClr val="008000"/>
                </a:solidFill>
              </a:rPr>
              <a:t> 2 </a:t>
            </a:r>
            <a:r>
              <a:rPr lang="en-US" dirty="0" err="1" smtClean="0">
                <a:solidFill>
                  <a:srgbClr val="008000"/>
                </a:solidFill>
              </a:rPr>
              <a:t>photoz</a:t>
            </a:r>
            <a:r>
              <a:rPr lang="en-US" dirty="0" smtClean="0">
                <a:solidFill>
                  <a:srgbClr val="008000"/>
                </a:solidFill>
              </a:rPr>
              <a:t> uncertainty parameters per tomographic lensing bin.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See Newman 2009.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7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50" y="1518972"/>
            <a:ext cx="8788294" cy="517147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Factor ~4 on DE </a:t>
            </a:r>
            <a:r>
              <a:rPr lang="en-US" dirty="0" err="1" smtClean="0">
                <a:solidFill>
                  <a:srgbClr val="0000FF"/>
                </a:solidFill>
              </a:rPr>
              <a:t>FoM</a:t>
            </a:r>
            <a:r>
              <a:rPr lang="en-US" dirty="0" smtClean="0">
                <a:solidFill>
                  <a:srgbClr val="0000FF"/>
                </a:solidFill>
              </a:rPr>
              <a:t> from adding </a:t>
            </a:r>
            <a:r>
              <a:rPr lang="en-US" dirty="0" err="1" smtClean="0">
                <a:solidFill>
                  <a:srgbClr val="0000FF"/>
                </a:solidFill>
              </a:rPr>
              <a:t>specz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Factor ~4 more from using same sky for </a:t>
            </a:r>
            <a:r>
              <a:rPr lang="en-US" dirty="0" err="1" smtClean="0">
                <a:solidFill>
                  <a:srgbClr val="0000FF"/>
                </a:solidFill>
              </a:rPr>
              <a:t>speczs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Varies from ~1 to 10 depending on assumptions</a:t>
            </a: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Factor ~100 on MG </a:t>
            </a:r>
            <a:r>
              <a:rPr lang="en-US" dirty="0" err="1" smtClean="0">
                <a:solidFill>
                  <a:srgbClr val="0000FF"/>
                </a:solidFill>
              </a:rPr>
              <a:t>FoM</a:t>
            </a:r>
            <a:r>
              <a:rPr lang="en-US" dirty="0" smtClean="0">
                <a:solidFill>
                  <a:srgbClr val="0000FF"/>
                </a:solidFill>
              </a:rPr>
              <a:t> from adding </a:t>
            </a:r>
            <a:r>
              <a:rPr lang="en-US" dirty="0" err="1" smtClean="0">
                <a:solidFill>
                  <a:srgbClr val="0000FF"/>
                </a:solidFill>
              </a:rPr>
              <a:t>speczs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Factor ~2 more from using same sky for </a:t>
            </a:r>
            <a:r>
              <a:rPr lang="en-US" dirty="0" err="1" smtClean="0">
                <a:solidFill>
                  <a:srgbClr val="0000FF"/>
                </a:solidFill>
              </a:rPr>
              <a:t>speczs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Varies from ~1 to 4 depending on assumptions</a:t>
            </a: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Open questions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Better formalism for combining </a:t>
            </a:r>
            <a:r>
              <a:rPr lang="en-US" dirty="0" err="1" smtClean="0">
                <a:solidFill>
                  <a:srgbClr val="008000"/>
                </a:solidFill>
              </a:rPr>
              <a:t>specz</a:t>
            </a:r>
            <a:r>
              <a:rPr lang="en-US" dirty="0" smtClean="0">
                <a:solidFill>
                  <a:srgbClr val="008000"/>
                </a:solidFill>
              </a:rPr>
              <a:t> and </a:t>
            </a:r>
            <a:r>
              <a:rPr lang="en-US" dirty="0" err="1" smtClean="0">
                <a:solidFill>
                  <a:srgbClr val="008000"/>
                </a:solidFill>
              </a:rPr>
              <a:t>photoz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What will we want to assume about stochastic bias in LSST era?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Interplay with </a:t>
            </a:r>
            <a:r>
              <a:rPr lang="en-US" dirty="0" err="1" smtClean="0">
                <a:solidFill>
                  <a:srgbClr val="008000"/>
                </a:solidFill>
              </a:rPr>
              <a:t>photoz</a:t>
            </a:r>
            <a:r>
              <a:rPr lang="en-US" dirty="0" smtClean="0">
                <a:solidFill>
                  <a:srgbClr val="008000"/>
                </a:solidFill>
              </a:rPr>
              <a:t> calibration sample?</a:t>
            </a:r>
          </a:p>
        </p:txBody>
      </p:sp>
    </p:spTree>
    <p:extLst>
      <p:ext uri="{BB962C8B-B14F-4D97-AF65-F5344CB8AC3E}">
        <p14:creationId xmlns:p14="http://schemas.microsoft.com/office/powerpoint/2010/main" val="270571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of the effect of assumptions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45" y="1758949"/>
            <a:ext cx="8552495" cy="26803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12" y="4738573"/>
            <a:ext cx="907171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Speczs</a:t>
            </a:r>
            <a:r>
              <a:rPr lang="en-US" sz="2000" dirty="0" smtClean="0"/>
              <a:t> give a massive improvement in MG constraints, whether same or different sky</a:t>
            </a:r>
          </a:p>
          <a:p>
            <a:r>
              <a:rPr lang="en-US" sz="2000" dirty="0" smtClean="0"/>
              <a:t>Typically a factor of ~4 improvement on using same-sky, for DE</a:t>
            </a:r>
          </a:p>
          <a:p>
            <a:r>
              <a:rPr lang="en-US" sz="2000" dirty="0" smtClean="0"/>
              <a:t>Different biasing assumptions can change this conclusion by a factor ~2</a:t>
            </a:r>
          </a:p>
          <a:p>
            <a:r>
              <a:rPr lang="en-US" sz="2000" dirty="0" smtClean="0"/>
              <a:t>Power of same-sky is mostly lost if stochastic bias is </a:t>
            </a:r>
            <a:r>
              <a:rPr lang="en-US" sz="2000" dirty="0" err="1" smtClean="0"/>
              <a:t>marginalised</a:t>
            </a:r>
            <a:r>
              <a:rPr lang="en-US" sz="2000" dirty="0" smtClean="0"/>
              <a:t> over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978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9" y="145110"/>
            <a:ext cx="7468234" cy="1207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27" y="1352550"/>
            <a:ext cx="381000" cy="207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196" y="1682600"/>
            <a:ext cx="8926224" cy="414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1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090" y="1632246"/>
            <a:ext cx="9096699" cy="4270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9" y="145110"/>
            <a:ext cx="7468234" cy="1207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27" y="0"/>
            <a:ext cx="3810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0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134" y="1851868"/>
            <a:ext cx="6190019" cy="297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871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Spectroscopic Surveys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820" y="1617662"/>
            <a:ext cx="7443576" cy="46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97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Surveys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88" y="1417637"/>
            <a:ext cx="7853266" cy="507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Methodology for combining WL and LSS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Assumptions we made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Dark Energy constraints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Modified Gravity constraints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Effect of assumptions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Unknown galaxy </a:t>
            </a:r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 smtClean="0">
                <a:solidFill>
                  <a:srgbClr val="008000"/>
                </a:solidFill>
              </a:rPr>
              <a:t>ias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N</a:t>
            </a:r>
            <a:r>
              <a:rPr lang="en-US" dirty="0" smtClean="0">
                <a:solidFill>
                  <a:srgbClr val="008000"/>
                </a:solidFill>
              </a:rPr>
              <a:t>on-linear cut-off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U</a:t>
            </a:r>
            <a:r>
              <a:rPr lang="en-US" dirty="0" smtClean="0">
                <a:solidFill>
                  <a:srgbClr val="008000"/>
                </a:solidFill>
              </a:rPr>
              <a:t>nknown stochastic bias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</a:t>
            </a:r>
            <a:r>
              <a:rPr lang="en-US" dirty="0" smtClean="0">
                <a:solidFill>
                  <a:srgbClr val="008000"/>
                </a:solidFill>
              </a:rPr>
              <a:t>educed redshift overlap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361" cy="1143000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Weak Lensing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036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Poor z resolution OK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8000"/>
                </a:solidFill>
              </a:rPr>
              <a:t>-&gt; Usually use </a:t>
            </a:r>
            <a:r>
              <a:rPr lang="en-US" sz="2400" dirty="0" err="1" smtClean="0">
                <a:solidFill>
                  <a:srgbClr val="008000"/>
                </a:solidFill>
              </a:rPr>
              <a:t>Cls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36832" y="278292"/>
            <a:ext cx="397036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FF"/>
                </a:solidFill>
              </a:rPr>
              <a:t>Galaxy Clustering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36832" y="1603855"/>
            <a:ext cx="3970361" cy="2252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z-space distortions benefit from good z resolution</a:t>
            </a:r>
          </a:p>
          <a:p>
            <a:pPr marL="0" indent="0">
              <a:buFont typeface="Arial"/>
              <a:buNone/>
            </a:pPr>
            <a:r>
              <a:rPr lang="en-US" sz="2400" dirty="0" smtClean="0">
                <a:solidFill>
                  <a:srgbClr val="0000FF"/>
                </a:solidFill>
              </a:rPr>
              <a:t>-&gt; Usually use P(k)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945142"/>
            <a:ext cx="8455125" cy="2252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dirty="0" smtClean="0"/>
              <a:t>Combine -&gt; Need to account for covariance</a:t>
            </a:r>
          </a:p>
          <a:p>
            <a:pPr marL="0" indent="0">
              <a:buFont typeface="Arial"/>
              <a:buNone/>
            </a:pPr>
            <a:r>
              <a:rPr lang="en-US" sz="2400" dirty="0" smtClean="0"/>
              <a:t>Some methods in the literature:</a:t>
            </a:r>
          </a:p>
          <a:p>
            <a:r>
              <a:rPr lang="en-US" sz="2400" dirty="0" smtClean="0"/>
              <a:t>Remove modes expected to overlap</a:t>
            </a:r>
          </a:p>
          <a:p>
            <a:r>
              <a:rPr lang="en-US" sz="2400" dirty="0" smtClean="0"/>
              <a:t>Use </a:t>
            </a:r>
            <a:r>
              <a:rPr lang="en-US" sz="2400" dirty="0" err="1" smtClean="0"/>
              <a:t>Cls</a:t>
            </a:r>
            <a:r>
              <a:rPr lang="en-US" sz="2400" dirty="0" smtClean="0"/>
              <a:t> for both </a:t>
            </a:r>
            <a:r>
              <a:rPr lang="en-US" sz="2400" dirty="0" smtClean="0">
                <a:solidFill>
                  <a:srgbClr val="FF0000"/>
                </a:solidFill>
              </a:rPr>
              <a:t>&lt;- Our approach here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98" y="4911615"/>
            <a:ext cx="4635071" cy="40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76" y="5311765"/>
            <a:ext cx="5641820" cy="96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6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Assumptions we made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69533" cy="51390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300M </a:t>
            </a:r>
            <a:r>
              <a:rPr lang="en-US" dirty="0" err="1" smtClean="0">
                <a:solidFill>
                  <a:srgbClr val="0000FF"/>
                </a:solidFill>
              </a:rPr>
              <a:t>photozs</a:t>
            </a:r>
            <a:r>
              <a:rPr lang="en-US" dirty="0" smtClean="0">
                <a:solidFill>
                  <a:srgbClr val="0000FF"/>
                </a:solidFill>
              </a:rPr>
              <a:t> in WL survey, 5 z bins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10M </a:t>
            </a:r>
            <a:r>
              <a:rPr lang="en-US" dirty="0" err="1" smtClean="0">
                <a:solidFill>
                  <a:srgbClr val="0000FF"/>
                </a:solidFill>
              </a:rPr>
              <a:t>speczs</a:t>
            </a:r>
            <a:r>
              <a:rPr lang="en-US" dirty="0" smtClean="0">
                <a:solidFill>
                  <a:srgbClr val="0000FF"/>
                </a:solidFill>
              </a:rPr>
              <a:t>, 40 z </a:t>
            </a:r>
            <a:r>
              <a:rPr lang="en-US" dirty="0" smtClean="0">
                <a:solidFill>
                  <a:srgbClr val="0000FF"/>
                </a:solidFill>
              </a:rPr>
              <a:t>bins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err="1" smtClean="0">
                <a:solidFill>
                  <a:srgbClr val="0000FF"/>
                </a:solidFill>
              </a:rPr>
              <a:t>b_g</a:t>
            </a:r>
            <a:r>
              <a:rPr lang="en-US" dirty="0" smtClean="0">
                <a:solidFill>
                  <a:srgbClr val="0000FF"/>
                </a:solidFill>
              </a:rPr>
              <a:t>=</a:t>
            </a:r>
            <a:r>
              <a:rPr lang="en-US" dirty="0" err="1" smtClean="0">
                <a:solidFill>
                  <a:srgbClr val="0000FF"/>
                </a:solidFill>
              </a:rPr>
              <a:t>b_g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k,z</a:t>
            </a:r>
            <a:r>
              <a:rPr lang="en-US" dirty="0" smtClean="0">
                <a:solidFill>
                  <a:srgbClr val="0000FF"/>
                </a:solidFill>
              </a:rPr>
              <a:t>), </a:t>
            </a:r>
            <a:r>
              <a:rPr lang="en-US" dirty="0" err="1" smtClean="0">
                <a:solidFill>
                  <a:srgbClr val="0000FF"/>
                </a:solidFill>
              </a:rPr>
              <a:t>N_z</a:t>
            </a:r>
            <a:r>
              <a:rPr lang="en-US" dirty="0" smtClean="0">
                <a:solidFill>
                  <a:srgbClr val="0000FF"/>
                </a:solidFill>
              </a:rPr>
              <a:t>=2 x </a:t>
            </a:r>
            <a:r>
              <a:rPr lang="en-US" dirty="0" err="1" smtClean="0">
                <a:solidFill>
                  <a:srgbClr val="0000FF"/>
                </a:solidFill>
              </a:rPr>
              <a:t>N_k</a:t>
            </a:r>
            <a:r>
              <a:rPr lang="en-US" dirty="0" smtClean="0">
                <a:solidFill>
                  <a:srgbClr val="0000FF"/>
                </a:solidFill>
              </a:rPr>
              <a:t>=2 (</a:t>
            </a:r>
            <a:r>
              <a:rPr lang="en-US" dirty="0" err="1" smtClean="0">
                <a:solidFill>
                  <a:srgbClr val="0000FF"/>
                </a:solidFill>
              </a:rPr>
              <a:t>fiducial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R_g</a:t>
            </a:r>
            <a:r>
              <a:rPr lang="en-US" dirty="0" smtClean="0">
                <a:solidFill>
                  <a:srgbClr val="0000FF"/>
                </a:solidFill>
              </a:rPr>
              <a:t> =1 (</a:t>
            </a:r>
            <a:r>
              <a:rPr lang="en-US" dirty="0" err="1" smtClean="0">
                <a:solidFill>
                  <a:srgbClr val="0000FF"/>
                </a:solidFill>
              </a:rPr>
              <a:t>fiducial</a:t>
            </a:r>
            <a:r>
              <a:rPr lang="en-US" dirty="0" smtClean="0">
                <a:solidFill>
                  <a:srgbClr val="0000FF"/>
                </a:solidFill>
              </a:rPr>
              <a:t>) or </a:t>
            </a:r>
            <a:r>
              <a:rPr lang="en-US" dirty="0" err="1" smtClean="0">
                <a:solidFill>
                  <a:srgbClr val="0000FF"/>
                </a:solidFill>
              </a:rPr>
              <a:t>R_g</a:t>
            </a:r>
            <a:r>
              <a:rPr lang="en-US" dirty="0" smtClean="0">
                <a:solidFill>
                  <a:srgbClr val="0000FF"/>
                </a:solidFill>
              </a:rPr>
              <a:t>(</a:t>
            </a:r>
            <a:r>
              <a:rPr lang="en-US" dirty="0" err="1" smtClean="0">
                <a:solidFill>
                  <a:srgbClr val="0000FF"/>
                </a:solidFill>
              </a:rPr>
              <a:t>k,z</a:t>
            </a:r>
            <a:r>
              <a:rPr lang="en-US" dirty="0" smtClean="0">
                <a:solidFill>
                  <a:srgbClr val="0000FF"/>
                </a:solidFill>
              </a:rPr>
              <a:t>), </a:t>
            </a:r>
            <a:r>
              <a:rPr lang="en-US" dirty="0" err="1" smtClean="0">
                <a:solidFill>
                  <a:srgbClr val="0000FF"/>
                </a:solidFill>
              </a:rPr>
              <a:t>N_z</a:t>
            </a:r>
            <a:r>
              <a:rPr lang="en-US" dirty="0" smtClean="0">
                <a:solidFill>
                  <a:srgbClr val="0000FF"/>
                </a:solidFill>
              </a:rPr>
              <a:t> x </a:t>
            </a:r>
            <a:r>
              <a:rPr lang="en-US" dirty="0" err="1" smtClean="0">
                <a:solidFill>
                  <a:srgbClr val="0000FF"/>
                </a:solidFill>
              </a:rPr>
              <a:t>N_k</a:t>
            </a:r>
            <a:r>
              <a:rPr lang="en-US" dirty="0" smtClean="0">
                <a:solidFill>
                  <a:srgbClr val="0000FF"/>
                </a:solidFill>
              </a:rPr>
              <a:t> pars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Single </a:t>
            </a:r>
            <a:r>
              <a:rPr lang="en-US" dirty="0" err="1" smtClean="0">
                <a:solidFill>
                  <a:srgbClr val="0000FF"/>
                </a:solidFill>
              </a:rPr>
              <a:t>photoz</a:t>
            </a:r>
            <a:r>
              <a:rPr lang="en-US" dirty="0" smtClean="0">
                <a:solidFill>
                  <a:srgbClr val="0000FF"/>
                </a:solidFill>
              </a:rPr>
              <a:t> calibration uncertainty </a:t>
            </a:r>
            <a:r>
              <a:rPr lang="en-US" dirty="0" err="1" smtClean="0">
                <a:solidFill>
                  <a:srgbClr val="0000FF"/>
                </a:solidFill>
              </a:rPr>
              <a:t>delta_z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Cut clustering info at </a:t>
            </a:r>
            <a:r>
              <a:rPr lang="en-US" dirty="0" err="1" smtClean="0">
                <a:solidFill>
                  <a:srgbClr val="0000FF"/>
                </a:solidFill>
              </a:rPr>
              <a:t>kmax</a:t>
            </a:r>
            <a:r>
              <a:rPr lang="en-US" dirty="0" smtClean="0">
                <a:solidFill>
                  <a:srgbClr val="0000FF"/>
                </a:solidFill>
              </a:rPr>
              <a:t> = 0.13 </a:t>
            </a:r>
            <a:r>
              <a:rPr lang="en-US" dirty="0" smtClean="0">
                <a:solidFill>
                  <a:srgbClr val="0000FF"/>
                </a:solidFill>
              </a:rPr>
              <a:t>z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Common assumptions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Only Kaiser </a:t>
            </a:r>
            <a:r>
              <a:rPr lang="en-US" dirty="0" err="1" smtClean="0">
                <a:solidFill>
                  <a:srgbClr val="008000"/>
                </a:solidFill>
              </a:rPr>
              <a:t>infall</a:t>
            </a:r>
            <a:r>
              <a:rPr lang="en-US" dirty="0" smtClean="0">
                <a:solidFill>
                  <a:srgbClr val="008000"/>
                </a:solidFill>
              </a:rPr>
              <a:t> (no </a:t>
            </a:r>
            <a:r>
              <a:rPr lang="en-US" dirty="0" err="1" smtClean="0">
                <a:solidFill>
                  <a:srgbClr val="008000"/>
                </a:solidFill>
              </a:rPr>
              <a:t>FoG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Ignore correlations between ells</a:t>
            </a:r>
          </a:p>
        </p:txBody>
      </p:sp>
    </p:spTree>
    <p:extLst>
      <p:ext uri="{BB962C8B-B14F-4D97-AF65-F5344CB8AC3E}">
        <p14:creationId xmlns:p14="http://schemas.microsoft.com/office/powerpoint/2010/main" val="1640804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Constraints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03" y="1337833"/>
            <a:ext cx="5847848" cy="55201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0551" y="1544713"/>
            <a:ext cx="28905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</a:rPr>
              <a:t>ee</a:t>
            </a:r>
            <a:r>
              <a:rPr lang="en-US" sz="2400" dirty="0" smtClean="0">
                <a:solidFill>
                  <a:srgbClr val="008000"/>
                </a:solidFill>
              </a:rPr>
              <a:t> = Lensing alone</a:t>
            </a:r>
          </a:p>
          <a:p>
            <a:r>
              <a:rPr lang="en-US" sz="2400" dirty="0" err="1" smtClean="0"/>
              <a:t>nn</a:t>
            </a:r>
            <a:r>
              <a:rPr lang="en-US" sz="2400" dirty="0" smtClean="0"/>
              <a:t> = Clustering alone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ee+nn</a:t>
            </a:r>
            <a:r>
              <a:rPr lang="en-US" sz="2400" dirty="0" smtClean="0">
                <a:solidFill>
                  <a:srgbClr val="FF0000"/>
                </a:solidFill>
              </a:rPr>
              <a:t> = Different sky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e</a:t>
            </a:r>
            <a:r>
              <a:rPr lang="en-US" sz="2400" dirty="0" err="1" smtClean="0">
                <a:solidFill>
                  <a:srgbClr val="0000FF"/>
                </a:solidFill>
              </a:rPr>
              <a:t>e+ne+nn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= Same sky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0551" y="3592500"/>
            <a:ext cx="27492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Factor </a:t>
            </a:r>
            <a:r>
              <a:rPr lang="en-US" sz="2400" dirty="0" smtClean="0"/>
              <a:t>~4 improvement </a:t>
            </a:r>
            <a:r>
              <a:rPr lang="en-US" sz="2400" dirty="0" smtClean="0"/>
              <a:t>from combining</a:t>
            </a:r>
          </a:p>
          <a:p>
            <a:endParaRPr lang="en-US" sz="2400" dirty="0" smtClean="0"/>
          </a:p>
          <a:p>
            <a:r>
              <a:rPr lang="en-US" sz="2400" dirty="0" smtClean="0"/>
              <a:t>Factor </a:t>
            </a:r>
            <a:r>
              <a:rPr lang="en-US" sz="2400" dirty="0" smtClean="0"/>
              <a:t>~4 </a:t>
            </a:r>
            <a:r>
              <a:rPr lang="en-US" sz="2400" dirty="0"/>
              <a:t>e</a:t>
            </a:r>
            <a:r>
              <a:rPr lang="en-US" sz="2400" dirty="0" smtClean="0"/>
              <a:t>xtra </a:t>
            </a:r>
            <a:r>
              <a:rPr lang="en-US" sz="2400" dirty="0" smtClean="0"/>
              <a:t>improvement from same sky</a:t>
            </a:r>
          </a:p>
        </p:txBody>
      </p:sp>
    </p:spTree>
    <p:extLst>
      <p:ext uri="{BB962C8B-B14F-4D97-AF65-F5344CB8AC3E}">
        <p14:creationId xmlns:p14="http://schemas.microsoft.com/office/powerpoint/2010/main" val="2646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Gravity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964" y="3403778"/>
            <a:ext cx="4416331" cy="920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020" y="2460448"/>
            <a:ext cx="1171030" cy="943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35" y="1747156"/>
            <a:ext cx="7572823" cy="5297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020" y="6034431"/>
            <a:ext cx="8897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See Jain &amp; </a:t>
            </a:r>
            <a:r>
              <a:rPr lang="en-US" sz="2000" dirty="0" smtClean="0"/>
              <a:t>Zhang 2008, (R = nu, Q = </a:t>
            </a:r>
            <a:r>
              <a:rPr lang="en-US" sz="2000" dirty="0" err="1" smtClean="0"/>
              <a:t>Geff</a:t>
            </a:r>
            <a:r>
              <a:rPr lang="en-US" sz="2000" dirty="0" smtClean="0"/>
              <a:t>/G) following Bean </a:t>
            </a:r>
            <a:r>
              <a:rPr lang="en-US" sz="2000" dirty="0"/>
              <a:t>and </a:t>
            </a:r>
            <a:r>
              <a:rPr lang="en-US" sz="2000" dirty="0" err="1"/>
              <a:t>Tangmatitham</a:t>
            </a:r>
            <a:r>
              <a:rPr lang="en-US" sz="2000" dirty="0"/>
              <a:t> </a:t>
            </a:r>
            <a:r>
              <a:rPr lang="en-US" sz="2000" dirty="0" smtClean="0"/>
              <a:t>2012</a:t>
            </a:r>
          </a:p>
          <a:p>
            <a:r>
              <a:rPr lang="en-US" sz="2000" dirty="0" smtClean="0"/>
              <a:t>Using </a:t>
            </a:r>
            <a:r>
              <a:rPr lang="en-US" sz="2000" dirty="0" smtClean="0"/>
              <a:t>fitting functions for linear growth from Laszlo, Kirk, Bean &amp; Bridle 2011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964" y="4637141"/>
            <a:ext cx="4801914" cy="41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87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Gravity Constraints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15" y="1553955"/>
            <a:ext cx="5572062" cy="5210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8663" y="1544713"/>
            <a:ext cx="28905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</a:rPr>
              <a:t>ee</a:t>
            </a:r>
            <a:r>
              <a:rPr lang="en-US" sz="2400" dirty="0" smtClean="0">
                <a:solidFill>
                  <a:srgbClr val="008000"/>
                </a:solidFill>
              </a:rPr>
              <a:t> = Lensing alone</a:t>
            </a:r>
          </a:p>
          <a:p>
            <a:r>
              <a:rPr lang="en-US" sz="2400" dirty="0" err="1" smtClean="0"/>
              <a:t>nn</a:t>
            </a:r>
            <a:r>
              <a:rPr lang="en-US" sz="2400" dirty="0" smtClean="0"/>
              <a:t> = Clustering alone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ee+nn</a:t>
            </a:r>
            <a:r>
              <a:rPr lang="en-US" sz="2400" dirty="0" smtClean="0">
                <a:solidFill>
                  <a:srgbClr val="FF0000"/>
                </a:solidFill>
              </a:rPr>
              <a:t> = Different sky</a:t>
            </a:r>
          </a:p>
          <a:p>
            <a:r>
              <a:rPr lang="en-US" sz="2400" dirty="0" err="1">
                <a:solidFill>
                  <a:srgbClr val="0000FF"/>
                </a:solidFill>
              </a:rPr>
              <a:t>e</a:t>
            </a:r>
            <a:r>
              <a:rPr lang="en-US" sz="2400" dirty="0" err="1" smtClean="0">
                <a:solidFill>
                  <a:srgbClr val="0000FF"/>
                </a:solidFill>
              </a:rPr>
              <a:t>e+ne+nn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= Same sky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28663" y="3592500"/>
            <a:ext cx="27492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Factor ~100 improvement </a:t>
            </a:r>
            <a:r>
              <a:rPr lang="en-US" sz="2400" dirty="0" smtClean="0"/>
              <a:t>from combining</a:t>
            </a:r>
          </a:p>
          <a:p>
            <a:endParaRPr lang="en-US" sz="2400" dirty="0" smtClean="0"/>
          </a:p>
          <a:p>
            <a:r>
              <a:rPr lang="en-US" sz="2400" dirty="0" smtClean="0"/>
              <a:t>Factor </a:t>
            </a:r>
            <a:r>
              <a:rPr lang="en-US" sz="2400" dirty="0" smtClean="0"/>
              <a:t>~2 </a:t>
            </a:r>
            <a:r>
              <a:rPr lang="en-US" sz="2400" dirty="0"/>
              <a:t>e</a:t>
            </a:r>
            <a:r>
              <a:rPr lang="en-US" sz="2400" dirty="0" smtClean="0"/>
              <a:t>xtra </a:t>
            </a:r>
            <a:r>
              <a:rPr lang="en-US" sz="2400" dirty="0" smtClean="0"/>
              <a:t>improvement from same sky</a:t>
            </a:r>
          </a:p>
        </p:txBody>
      </p:sp>
    </p:spTree>
    <p:extLst>
      <p:ext uri="{BB962C8B-B14F-4D97-AF65-F5344CB8AC3E}">
        <p14:creationId xmlns:p14="http://schemas.microsoft.com/office/powerpoint/2010/main" val="327303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Unknown Galaxy Bias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59" r="6080"/>
          <a:stretch/>
        </p:blipFill>
        <p:spPr>
          <a:xfrm>
            <a:off x="480507" y="1177355"/>
            <a:ext cx="8225882" cy="5506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83502" y="1453120"/>
            <a:ext cx="180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Different Sky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1474" y="4202836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Same Sky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2819" y="4232548"/>
            <a:ext cx="3236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Same Sky / Different Sky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0267" y="6420663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More flexible galaxy bias model -&gt;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42819" y="5637674"/>
            <a:ext cx="323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 2 to 5 improvement depending on bias flexibility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2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 of non-linear cut-off</a:t>
            </a:r>
            <a:br>
              <a:rPr lang="en-US" dirty="0"/>
            </a:br>
            <a:r>
              <a:rPr lang="en-US" dirty="0"/>
              <a:t>And effect of unknown stochastic bias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81" y="1609216"/>
            <a:ext cx="7735170" cy="504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75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643</Words>
  <Application>Microsoft Macintosh PowerPoint</Application>
  <PresentationFormat>On-screen Show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Overview</vt:lpstr>
      <vt:lpstr>Weak Lensing</vt:lpstr>
      <vt:lpstr>Assumptions we made</vt:lpstr>
      <vt:lpstr>DE Constraints </vt:lpstr>
      <vt:lpstr>Modified Gravity</vt:lpstr>
      <vt:lpstr>Modified Gravity Constraints</vt:lpstr>
      <vt:lpstr>Effect of Unknown Galaxy Bias</vt:lpstr>
      <vt:lpstr>Effect of non-linear cut-off And effect of unknown stochastic bias</vt:lpstr>
      <vt:lpstr>Effect of non-linear cut-off And effect of unknown stochastic bias</vt:lpstr>
      <vt:lpstr>Effect of less redshift overlap between photoz and specz surveys</vt:lpstr>
      <vt:lpstr>PowerPoint Presentation</vt:lpstr>
      <vt:lpstr>Conclusions</vt:lpstr>
      <vt:lpstr>Summary of the effect of assumptions</vt:lpstr>
      <vt:lpstr>PowerPoint Presentation</vt:lpstr>
      <vt:lpstr>PowerPoint Presentation</vt:lpstr>
      <vt:lpstr>PowerPoint Presentation</vt:lpstr>
      <vt:lpstr>Spectroscopic Surveys</vt:lpstr>
      <vt:lpstr>Imaging Surveys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Optimising Spectroscopic and Photometric Galaxy Surveys: Same-sky Benefits for Dark Energy and Modified Gravity  </dc:title>
  <dc:creator>Sarah Bridle</dc:creator>
  <cp:lastModifiedBy>Sarah Bridle</cp:lastModifiedBy>
  <cp:revision>55</cp:revision>
  <dcterms:created xsi:type="dcterms:W3CDTF">2013-12-03T10:13:49Z</dcterms:created>
  <dcterms:modified xsi:type="dcterms:W3CDTF">2013-12-04T17:31:25Z</dcterms:modified>
</cp:coreProperties>
</file>