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14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14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31" name="Picture 7" descr="C3_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3088" y="152400"/>
            <a:ext cx="587375" cy="609600"/>
          </a:xfrm>
          <a:prstGeom prst="rect">
            <a:avLst/>
          </a:prstGeom>
          <a:noFill/>
        </p:spPr>
      </p:pic>
      <p:pic>
        <p:nvPicPr>
          <p:cNvPr id="1032" name="Picture 8" descr="lbn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1000" y="152400"/>
            <a:ext cx="762000" cy="6334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0931"/>
            <a:ext cx="7772400" cy="206952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Mission-Class High Performance Computing At NERSC:</a:t>
            </a:r>
            <a:br>
              <a:rPr lang="en-US" dirty="0" smtClean="0"/>
            </a:br>
            <a:r>
              <a:rPr lang="en-US" dirty="0" smtClean="0"/>
              <a:t>The Planck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Julian Borrill</a:t>
            </a:r>
          </a:p>
          <a:p>
            <a:r>
              <a:rPr lang="en-US" dirty="0" smtClean="0"/>
              <a:t>Computational Cosmology Center, Berkeley Lab</a:t>
            </a:r>
          </a:p>
          <a:p>
            <a:r>
              <a:rPr lang="en-US" dirty="0" smtClean="0"/>
              <a:t>&amp; Space Sciences Laboratory, UC Berkeley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Mission-Class HPC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computing challenge</a:t>
            </a:r>
          </a:p>
          <a:p>
            <a:pPr lvl="1"/>
            <a:r>
              <a:rPr lang="en-US" dirty="0" smtClean="0"/>
              <a:t>Data reduction and/or analysis requiring HPC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Cycles and storage, capacity and capability</a:t>
            </a:r>
          </a:p>
          <a:p>
            <a:r>
              <a:rPr lang="en-US" dirty="0" smtClean="0"/>
              <a:t>Long lifetime </a:t>
            </a:r>
          </a:p>
          <a:p>
            <a:pPr lvl="1"/>
            <a:r>
              <a:rPr lang="en-US" dirty="0" smtClean="0"/>
              <a:t>Several iterations of Moore’s Law</a:t>
            </a:r>
          </a:p>
          <a:p>
            <a:pPr lvl="2"/>
            <a:r>
              <a:rPr lang="en-US" dirty="0" smtClean="0"/>
              <a:t>Plan for increasing computing power</a:t>
            </a:r>
          </a:p>
          <a:p>
            <a:pPr lvl="2">
              <a:spcAft>
                <a:spcPts val="1200"/>
              </a:spcAft>
            </a:pPr>
            <a:r>
              <a:rPr lang="en-US" dirty="0" smtClean="0"/>
              <a:t>Respond to associated architecture evolution</a:t>
            </a:r>
          </a:p>
          <a:p>
            <a:r>
              <a:rPr lang="en-US" dirty="0" smtClean="0"/>
              <a:t>Large, distributed collaboration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Common resources with open access</a:t>
            </a:r>
          </a:p>
          <a:p>
            <a:r>
              <a:rPr lang="en-US" dirty="0" smtClean="0"/>
              <a:t>Agency commitment</a:t>
            </a:r>
          </a:p>
          <a:p>
            <a:pPr lvl="1"/>
            <a:r>
              <a:rPr lang="en-US" dirty="0" smtClean="0"/>
              <a:t>Align</a:t>
            </a:r>
            <a:r>
              <a:rPr lang="en-US" dirty="0" smtClean="0"/>
              <a:t> sunk-cost</a:t>
            </a:r>
            <a:r>
              <a:rPr lang="en-US" dirty="0" smtClean="0"/>
              <a:t> </a:t>
            </a:r>
            <a:r>
              <a:rPr lang="en-US" dirty="0" smtClean="0"/>
              <a:t>HPC resources with program priorities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Fifteen year lifetime (2000-2015) </a:t>
            </a:r>
          </a:p>
          <a:p>
            <a:pPr lvl="1"/>
            <a:r>
              <a:rPr lang="en-US" dirty="0" smtClean="0"/>
              <a:t>10x Moore’s Law, 1000x computing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Rely on long-lasting national HPC </a:t>
            </a:r>
            <a:r>
              <a:rPr lang="en-US" dirty="0" err="1" smtClean="0"/>
              <a:t>center(s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Key computing capability targets growth curve</a:t>
            </a:r>
          </a:p>
          <a:p>
            <a:pPr lvl="2"/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 realization MCs in 2015:</a:t>
            </a:r>
          </a:p>
          <a:p>
            <a:pPr lvl="3">
              <a:spcAft>
                <a:spcPts val="600"/>
              </a:spcAft>
            </a:pPr>
            <a:r>
              <a:rPr lang="en-US" dirty="0" smtClean="0"/>
              <a:t>10</a:t>
            </a:r>
            <a:r>
              <a:rPr lang="en-US" baseline="30000" dirty="0" smtClean="0"/>
              <a:t>1</a:t>
            </a:r>
            <a:r>
              <a:rPr lang="en-US" dirty="0" smtClean="0"/>
              <a:t> in 2000, 10</a:t>
            </a:r>
            <a:r>
              <a:rPr lang="en-US" baseline="30000" dirty="0" smtClean="0"/>
              <a:t>2</a:t>
            </a:r>
            <a:r>
              <a:rPr lang="en-US" dirty="0" smtClean="0"/>
              <a:t> in 2005, 10</a:t>
            </a:r>
            <a:r>
              <a:rPr lang="en-US" baseline="30000" dirty="0" smtClean="0"/>
              <a:t>3</a:t>
            </a:r>
            <a:r>
              <a:rPr lang="en-US" dirty="0" smtClean="0"/>
              <a:t> in 2010</a:t>
            </a:r>
          </a:p>
          <a:p>
            <a:pPr lvl="1"/>
            <a:r>
              <a:rPr lang="en-US" dirty="0" smtClean="0"/>
              <a:t>Requires ability to exploit growth, however achieved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clock-speed =&gt; core-count =&gt; accelerators</a:t>
            </a:r>
          </a:p>
          <a:p>
            <a:pPr lvl="1"/>
            <a:r>
              <a:rPr lang="en-US" dirty="0" smtClean="0"/>
              <a:t>Requires long-term access to HPC resources</a:t>
            </a:r>
          </a:p>
          <a:p>
            <a:pPr lvl="2"/>
            <a:r>
              <a:rPr lang="en-US" dirty="0" smtClean="0"/>
              <a:t>Annual NERSC allocation requests from 2000-05</a:t>
            </a:r>
          </a:p>
          <a:p>
            <a:pPr lvl="2"/>
            <a:r>
              <a:rPr lang="en-US" dirty="0" smtClean="0"/>
              <a:t>Guaranteed annual NERSC allocation from 2006-15</a:t>
            </a:r>
          </a:p>
          <a:p>
            <a:pPr lvl="3"/>
            <a:r>
              <a:rPr lang="en-US" dirty="0" smtClean="0"/>
              <a:t>Fixed (renegotiable) or percentage.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Levels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HPC Centers are not without their challenges.</a:t>
            </a:r>
          </a:p>
          <a:p>
            <a:r>
              <a:rPr lang="en-US" dirty="0" smtClean="0"/>
              <a:t>Cycle quota</a:t>
            </a:r>
          </a:p>
          <a:p>
            <a:pPr lvl="1"/>
            <a:r>
              <a:rPr lang="en-US" dirty="0" smtClean="0"/>
              <a:t>HEP has ~20% of NERSC cycles to </a:t>
            </a:r>
            <a:r>
              <a:rPr lang="en-US" dirty="0" smtClean="0"/>
              <a:t>allocate.</a:t>
            </a:r>
          </a:p>
          <a:p>
            <a:pPr lvl="1"/>
            <a:r>
              <a:rPr lang="en-US" dirty="0" smtClean="0"/>
              <a:t>Early access provides many more </a:t>
            </a:r>
            <a:r>
              <a:rPr lang="en-US" dirty="0" smtClean="0"/>
              <a:t>hours.</a:t>
            </a:r>
          </a:p>
          <a:p>
            <a:r>
              <a:rPr lang="en-US" dirty="0" smtClean="0"/>
              <a:t>Cycle access (queue time)</a:t>
            </a:r>
          </a:p>
          <a:p>
            <a:pPr lvl="1"/>
            <a:r>
              <a:rPr lang="en-US" dirty="0" smtClean="0"/>
              <a:t>Priority access at key times</a:t>
            </a:r>
          </a:p>
          <a:p>
            <a:pPr lvl="2"/>
            <a:r>
              <a:rPr lang="en-US" dirty="0" smtClean="0"/>
              <a:t>working meetings, publication deadlines</a:t>
            </a:r>
          </a:p>
          <a:p>
            <a:pPr lvl="1"/>
            <a:r>
              <a:rPr lang="en-US" dirty="0" smtClean="0"/>
              <a:t>Buy dedicated resources (3 year refresh)</a:t>
            </a:r>
          </a:p>
          <a:p>
            <a:pPr lvl="2"/>
            <a:r>
              <a:rPr lang="en-US" dirty="0" smtClean="0"/>
              <a:t>Standalone cluster, fractional </a:t>
            </a:r>
            <a:r>
              <a:rPr lang="en-US" dirty="0" smtClean="0"/>
              <a:t>supercomputer</a:t>
            </a:r>
          </a:p>
          <a:p>
            <a:r>
              <a:rPr lang="en-US" dirty="0" smtClean="0"/>
              <a:t>Disk</a:t>
            </a:r>
            <a:r>
              <a:rPr lang="en-US" dirty="0" smtClean="0"/>
              <a:t> quota</a:t>
            </a:r>
          </a:p>
          <a:p>
            <a:pPr lvl="1"/>
            <a:r>
              <a:rPr lang="en-US" dirty="0" smtClean="0"/>
              <a:t>Buy dedicated resources (5 year refresh)</a:t>
            </a:r>
          </a:p>
          <a:p>
            <a:pPr lvl="2"/>
            <a:r>
              <a:rPr lang="en-US" dirty="0" smtClean="0"/>
              <a:t>30-200TB NGF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Drivers for and early users of NERSC systems/processes</a:t>
            </a:r>
          </a:p>
          <a:p>
            <a:pPr lvl="1"/>
            <a:r>
              <a:rPr lang="en-US" dirty="0" smtClean="0"/>
              <a:t>Real science codes/users/needs are invaluable.</a:t>
            </a:r>
          </a:p>
          <a:p>
            <a:r>
              <a:rPr lang="en-US" dirty="0" smtClean="0"/>
              <a:t>Procurement</a:t>
            </a:r>
          </a:p>
          <a:p>
            <a:pPr lvl="1"/>
            <a:r>
              <a:rPr lang="en-US" dirty="0" smtClean="0"/>
              <a:t>Providing code for </a:t>
            </a:r>
            <a:r>
              <a:rPr lang="en-US" dirty="0" smtClean="0"/>
              <a:t>test-</a:t>
            </a:r>
            <a:r>
              <a:rPr lang="en-US" dirty="0" smtClean="0"/>
              <a:t>suite</a:t>
            </a:r>
            <a:r>
              <a:rPr lang="en-US" dirty="0" smtClean="0"/>
              <a:t>s e</a:t>
            </a:r>
            <a:r>
              <a:rPr lang="en-US" dirty="0" smtClean="0"/>
              <a:t>nsures </a:t>
            </a:r>
            <a:r>
              <a:rPr lang="en-US" dirty="0" smtClean="0"/>
              <a:t>machines will meet </a:t>
            </a:r>
            <a:r>
              <a:rPr lang="en-US" dirty="0" smtClean="0"/>
              <a:t>needs.</a:t>
            </a:r>
          </a:p>
          <a:p>
            <a:r>
              <a:rPr lang="en-US" dirty="0" smtClean="0"/>
              <a:t>Acceptance testing</a:t>
            </a:r>
          </a:p>
          <a:p>
            <a:pPr lvl="1"/>
            <a:r>
              <a:rPr lang="en-US" dirty="0" smtClean="0"/>
              <a:t>Full</a:t>
            </a:r>
            <a:r>
              <a:rPr lang="en-US" dirty="0" smtClean="0"/>
              <a:t> Planck </a:t>
            </a:r>
            <a:r>
              <a:rPr lang="en-US" dirty="0" smtClean="0"/>
              <a:t>simulation</a:t>
            </a:r>
            <a:r>
              <a:rPr lang="en-US" dirty="0" smtClean="0"/>
              <a:t> (25M CPU-</a:t>
            </a:r>
            <a:r>
              <a:rPr lang="en-US" dirty="0" smtClean="0"/>
              <a:t>hour) don</a:t>
            </a:r>
            <a:r>
              <a:rPr lang="en-US" dirty="0" smtClean="0"/>
              <a:t>e </a:t>
            </a:r>
            <a:r>
              <a:rPr lang="en-US" dirty="0" smtClean="0"/>
              <a:t>during</a:t>
            </a:r>
            <a:r>
              <a:rPr lang="en-US" dirty="0" smtClean="0"/>
              <a:t> recent Edison </a:t>
            </a:r>
            <a:r>
              <a:rPr lang="en-US" dirty="0" smtClean="0"/>
              <a:t>testing!</a:t>
            </a:r>
          </a:p>
          <a:p>
            <a:r>
              <a:rPr lang="en-US" dirty="0" smtClean="0"/>
              <a:t>Global file-system</a:t>
            </a:r>
          </a:p>
          <a:p>
            <a:pPr lvl="1"/>
            <a:r>
              <a:rPr lang="en-US" dirty="0" smtClean="0"/>
              <a:t>Avoids data </a:t>
            </a:r>
            <a:r>
              <a:rPr lang="en-US" dirty="0" smtClean="0"/>
              <a:t>replication, mitigates against downtime.</a:t>
            </a:r>
          </a:p>
          <a:p>
            <a:r>
              <a:rPr lang="en-US" dirty="0" smtClean="0"/>
              <a:t>Pseudo-user accounts</a:t>
            </a:r>
          </a:p>
          <a:p>
            <a:pPr lvl="1"/>
            <a:r>
              <a:rPr lang="en-US" dirty="0" smtClean="0"/>
              <a:t>Project-wide data </a:t>
            </a:r>
            <a:r>
              <a:rPr lang="en-US" dirty="0" smtClean="0"/>
              <a:t>management.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dominant computational costs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T</a:t>
            </a:r>
            <a:r>
              <a:rPr lang="en-US" dirty="0" smtClean="0"/>
              <a:t>arget flops rate, </a:t>
            </a:r>
            <a:r>
              <a:rPr lang="en-US" dirty="0" err="1" smtClean="0"/>
              <a:t>scaling(s</a:t>
            </a:r>
            <a:r>
              <a:rPr lang="en-US" dirty="0" smtClean="0"/>
              <a:t>), </a:t>
            </a:r>
            <a:r>
              <a:rPr lang="en-US" dirty="0" err="1" smtClean="0"/>
              <a:t>bottleneck(s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Map to HPC drivers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Currently “Big Data”: Extreme Data Facility.</a:t>
            </a:r>
          </a:p>
          <a:p>
            <a:r>
              <a:rPr lang="en-US" dirty="0" smtClean="0"/>
              <a:t>Negotiate agency buy-in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Long-term access, preferential status.</a:t>
            </a:r>
          </a:p>
          <a:p>
            <a:r>
              <a:rPr lang="en-US" dirty="0" smtClean="0"/>
              <a:t>Allocate resources to surfing the Moore’s Law wave</a:t>
            </a:r>
          </a:p>
          <a:p>
            <a:pPr lvl="1"/>
            <a:r>
              <a:rPr lang="en-US" dirty="0" smtClean="0"/>
              <a:t>Algorithms, implementations, architectures.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3_template copy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c3_template copy.potx</Template>
  <TotalTime>830</TotalTime>
  <Words>395</Words>
  <Application>Microsoft Macintosh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c3_template copy</vt:lpstr>
      <vt:lpstr>Mission-Class High Performance Computing At NERSC: The Planck Example</vt:lpstr>
      <vt:lpstr>Mission-Class HPC</vt:lpstr>
      <vt:lpstr>Longevity</vt:lpstr>
      <vt:lpstr>Exceptional Levels Of Service</vt:lpstr>
      <vt:lpstr>Symbiosis</vt:lpstr>
      <vt:lpstr>Recommendations</vt:lpstr>
    </vt:vector>
  </TitlesOfParts>
  <Company>LBNL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Mission-Class High Performance Computing At NERSC: The Planck Example</dc:title>
  <dc:creator>Julian Borrill</dc:creator>
  <cp:lastModifiedBy>Julian Borrill</cp:lastModifiedBy>
  <cp:revision>44</cp:revision>
  <dcterms:created xsi:type="dcterms:W3CDTF">2013-12-05T08:27:03Z</dcterms:created>
  <dcterms:modified xsi:type="dcterms:W3CDTF">2013-12-05T20:31:09Z</dcterms:modified>
</cp:coreProperties>
</file>