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61" r:id="rId4"/>
    <p:sldId id="263" r:id="rId5"/>
    <p:sldId id="262" r:id="rId6"/>
    <p:sldId id="264" r:id="rId7"/>
    <p:sldId id="266" r:id="rId8"/>
    <p:sldId id="267" r:id="rId9"/>
    <p:sldId id="276" r:id="rId10"/>
    <p:sldId id="274" r:id="rId11"/>
    <p:sldId id="27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DR-Came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/>
          <p:nvPr userDrawn="1"/>
        </p:nvSpPr>
        <p:spPr>
          <a:xfrm>
            <a:off x="457200" y="6503988"/>
            <a:ext cx="82296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/>
                </a:solidFill>
              </a:rPr>
              <a:t>LSST DESC BAWL Meeting – 6 November, 2013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11316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5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199" y="1014412"/>
            <a:ext cx="4038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1014412"/>
            <a:ext cx="39624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7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3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5" y="8080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27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0488"/>
            <a:ext cx="10747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641929" y="142875"/>
            <a:ext cx="7044871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14413"/>
            <a:ext cx="82296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5" y="64976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8424863" y="6521450"/>
            <a:ext cx="566737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9E36BD-759B-464A-91DB-25A99C7A8E56}" type="slidenum">
              <a:rPr 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521450"/>
            <a:ext cx="822960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A6A6A6"/>
                </a:solidFill>
              </a:rPr>
              <a:t>LSST DESC BAWL</a:t>
            </a:r>
            <a:r>
              <a:rPr lang="en-US" sz="1000" baseline="0" dirty="0" smtClean="0">
                <a:solidFill>
                  <a:srgbClr val="A6A6A6"/>
                </a:solidFill>
              </a:rPr>
              <a:t> Meeting – 6 November, 2013</a:t>
            </a:r>
            <a:endParaRPr lang="en-US" sz="1000" dirty="0">
              <a:solidFill>
                <a:srgbClr val="A6A6A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248"/>
            <a:ext cx="1641929" cy="10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8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1F497D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1F497D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1F497D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1F497D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971139" cy="3113162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Atmosphere model exploration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Michael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Schneider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LLNL / UC Davis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December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6095" y="66281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6" y="175220"/>
            <a:ext cx="2440214" cy="15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414" y="142875"/>
            <a:ext cx="7044871" cy="557213"/>
          </a:xfrm>
        </p:spPr>
        <p:txBody>
          <a:bodyPr/>
          <a:lstStyle/>
          <a:p>
            <a:r>
              <a:rPr lang="en-US" dirty="0" smtClean="0"/>
              <a:t>Fresnel </a:t>
            </a:r>
            <a:r>
              <a:rPr lang="en-US" dirty="0" err="1" smtClean="0"/>
              <a:t>vs</a:t>
            </a:r>
            <a:r>
              <a:rPr lang="en-US" dirty="0" smtClean="0"/>
              <a:t> Fraunhofer propagation – 3 sec exposures</a:t>
            </a:r>
            <a:endParaRPr lang="en-US" dirty="0"/>
          </a:p>
        </p:txBody>
      </p:sp>
      <p:pic>
        <p:nvPicPr>
          <p:cNvPr id="3" name="Picture 2" descr="fresnel_fraunhofer_fwh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5" y="1958109"/>
            <a:ext cx="4232564" cy="2821709"/>
          </a:xfrm>
          <a:prstGeom prst="rect">
            <a:avLst/>
          </a:prstGeom>
        </p:spPr>
      </p:pic>
      <p:pic>
        <p:nvPicPr>
          <p:cNvPr id="4" name="Picture 3" descr="fresnel_fraunhofer_ellipticit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7" y="1958109"/>
            <a:ext cx="4324928" cy="2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6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dependence, ellipticity correlation, and wind direction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9144000" cy="41216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839384" y="3868803"/>
            <a:ext cx="773709" cy="1459925"/>
          </a:xfrm>
          <a:prstGeom prst="straightConnector1">
            <a:avLst/>
          </a:prstGeom>
          <a:ln w="76200" cmpd="sng"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67110" y="5480587"/>
            <a:ext cx="292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Why different slopes?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6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evolution in on-axis pupil</a:t>
            </a:r>
            <a:endParaRPr lang="en-US" dirty="0"/>
          </a:p>
        </p:txBody>
      </p:sp>
      <p:pic>
        <p:nvPicPr>
          <p:cNvPr id="6" name="phase_scree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2212" y="1046788"/>
            <a:ext cx="4926061" cy="49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7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Speckle intensity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  <a:endParaRPr lang="en-US" dirty="0"/>
          </a:p>
        </p:txBody>
      </p:sp>
      <p:pic>
        <p:nvPicPr>
          <p:cNvPr id="3" name="Picture 2" descr="speckle_intensity_vs_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Speckle intensity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time – no tilt</a:t>
            </a:r>
            <a:endParaRPr lang="en-US" dirty="0"/>
          </a:p>
        </p:txBody>
      </p:sp>
      <p:pic>
        <p:nvPicPr>
          <p:cNvPr id="3" name="Picture 2" descr="speckle_intensity_vs_time_noti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5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4477" y="2004432"/>
            <a:ext cx="604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can users better understand the choice of settings?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931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188" y="6139933"/>
            <a:ext cx="88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 Meyers tests informative for this issue – when do we want finer binning in wavelength?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5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PhoSim</a:t>
            </a:r>
            <a:r>
              <a:rPr lang="en-US" dirty="0" smtClean="0"/>
              <a:t> phase screen construction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864771"/>
            <a:ext cx="553720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1929" y="976168"/>
            <a:ext cx="624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screens of different resolutions combined together to achieve wide  dynamic range with minimal memory footprint.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9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 for atmosphere modeling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 all atmosphere simulation methods to-date assume the “frozen flow” approximation – generate static screen and ‘blow’ across aperture to model wind.</a:t>
            </a:r>
          </a:p>
          <a:p>
            <a:r>
              <a:rPr lang="en-US" dirty="0" smtClean="0"/>
              <a:t>Time variations in the </a:t>
            </a:r>
            <a:r>
              <a:rPr lang="en-US" dirty="0" smtClean="0">
                <a:solidFill>
                  <a:schemeClr val="accent4"/>
                </a:solidFill>
              </a:rPr>
              <a:t>Fried parameter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8064A2"/>
                </a:solidFill>
              </a:rPr>
              <a:t>outer scale </a:t>
            </a:r>
            <a:r>
              <a:rPr lang="en-US" dirty="0" smtClean="0"/>
              <a:t>could be non-negligible for the LSST wide field.</a:t>
            </a:r>
          </a:p>
          <a:p>
            <a:r>
              <a:rPr lang="en-US" dirty="0" smtClean="0"/>
              <a:t>Also, generating a big phase screen for the full meta-pupil is memory intensive and unwieldy.</a:t>
            </a:r>
          </a:p>
          <a:p>
            <a:r>
              <a:rPr lang="en-US" dirty="0" smtClean="0"/>
              <a:t>Alternative:</a:t>
            </a:r>
          </a:p>
          <a:p>
            <a:pPr lvl="1"/>
            <a:r>
              <a:rPr lang="en-US" dirty="0" smtClean="0"/>
              <a:t>Conditional phase screen generation in configuration space</a:t>
            </a:r>
          </a:p>
          <a:p>
            <a:pPr lvl="1"/>
            <a:r>
              <a:rPr lang="en-US" dirty="0" smtClean="0"/>
              <a:t>Requires Kolmogorov correlation function and </a:t>
            </a:r>
            <a:r>
              <a:rPr lang="en-US" dirty="0" err="1" smtClean="0"/>
              <a:t>Cholesky</a:t>
            </a:r>
            <a:r>
              <a:rPr lang="en-US" dirty="0" smtClean="0"/>
              <a:t> decomposition – expensive!</a:t>
            </a:r>
          </a:p>
          <a:p>
            <a:pPr lvl="1"/>
            <a:r>
              <a:rPr lang="en-US" dirty="0" smtClean="0"/>
              <a:t>There are some neat mathematical algorithms to potentially make this a feasible and competitive approach.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phase screen generation in configuration 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 Kolmogorov covariance matrix (</a:t>
            </a:r>
            <a:r>
              <a:rPr lang="en-US" dirty="0" err="1" smtClean="0"/>
              <a:t>Npix</a:t>
            </a:r>
            <a:r>
              <a:rPr lang="en-US" dirty="0" smtClean="0"/>
              <a:t> x </a:t>
            </a:r>
            <a:r>
              <a:rPr lang="en-US" dirty="0" err="1" smtClean="0"/>
              <a:t>Npix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Compute </a:t>
            </a:r>
            <a:r>
              <a:rPr lang="en-US" dirty="0" err="1" smtClean="0"/>
              <a:t>Cholesky</a:t>
            </a:r>
            <a:r>
              <a:rPr lang="en-US" dirty="0" smtClean="0"/>
              <a:t> decomposition of covariance</a:t>
            </a:r>
          </a:p>
          <a:p>
            <a:r>
              <a:rPr lang="en-US" dirty="0" smtClean="0"/>
              <a:t>Generate a vector of </a:t>
            </a:r>
            <a:r>
              <a:rPr lang="en-US" dirty="0" err="1" smtClean="0"/>
              <a:t>iid</a:t>
            </a:r>
            <a:r>
              <a:rPr lang="en-US" dirty="0" smtClean="0"/>
              <a:t> uniform random </a:t>
            </a:r>
            <a:r>
              <a:rPr lang="en-US" dirty="0" err="1" smtClean="0"/>
              <a:t>variates</a:t>
            </a:r>
            <a:r>
              <a:rPr lang="en-US" dirty="0" smtClean="0"/>
              <a:t> of dimension equal to the size of the next phase screen increment</a:t>
            </a:r>
          </a:p>
          <a:p>
            <a:r>
              <a:rPr lang="en-US" dirty="0" smtClean="0"/>
              <a:t>Multiply uniform vector by </a:t>
            </a:r>
            <a:r>
              <a:rPr lang="en-US" dirty="0" err="1" smtClean="0"/>
              <a:t>Cholesky</a:t>
            </a:r>
            <a:r>
              <a:rPr lang="en-US" dirty="0" smtClean="0"/>
              <a:t>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4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71600"/>
            <a:ext cx="83185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PSF simulation parameters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layer atmosphere with arbitrary r_0, wind velocity</a:t>
            </a:r>
          </a:p>
          <a:p>
            <a:pPr lvl="1"/>
            <a:r>
              <a:rPr lang="en-US" dirty="0" smtClean="0"/>
              <a:t>No outer scale (!)</a:t>
            </a:r>
          </a:p>
          <a:p>
            <a:r>
              <a:rPr lang="en-US" dirty="0" smtClean="0"/>
              <a:t>Fresnel &amp; Fraunhofer propagation</a:t>
            </a:r>
          </a:p>
          <a:p>
            <a:pPr lvl="1"/>
            <a:r>
              <a:rPr lang="en-US" dirty="0" smtClean="0"/>
              <a:t>Using JPL Proper code</a:t>
            </a:r>
          </a:p>
          <a:p>
            <a:r>
              <a:rPr lang="en-US" dirty="0" smtClean="0"/>
              <a:t>Simple telescope model</a:t>
            </a:r>
          </a:p>
          <a:p>
            <a:pPr lvl="1"/>
            <a:r>
              <a:rPr lang="en-US" dirty="0" smtClean="0"/>
              <a:t>Spiders included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6120" y="4071697"/>
            <a:ext cx="6373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 1: 50 m altitude, 18 cm r0, 5 m/s wind speed at 0 </a:t>
            </a:r>
            <a:r>
              <a:rPr lang="en-US" dirty="0" err="1"/>
              <a:t>deg</a:t>
            </a:r>
            <a:endParaRPr lang="en-US" dirty="0"/>
          </a:p>
          <a:p>
            <a:r>
              <a:rPr lang="en-US" dirty="0"/>
              <a:t>Layer 2: 1000 m alt, 40 cm r0, 10 m/s wind at -73 </a:t>
            </a:r>
            <a:r>
              <a:rPr lang="en-US" dirty="0" err="1"/>
              <a:t>deg</a:t>
            </a:r>
            <a:endParaRPr lang="en-US" dirty="0"/>
          </a:p>
          <a:p>
            <a:r>
              <a:rPr lang="en-US" dirty="0"/>
              <a:t>Layer 3: 5000 m alt, 23 cm r0, 8 m/s wind at 135 </a:t>
            </a:r>
            <a:r>
              <a:rPr lang="en-US" dirty="0" err="1"/>
              <a:t>deg</a:t>
            </a:r>
            <a:endParaRPr lang="en-US" dirty="0"/>
          </a:p>
          <a:p>
            <a:endParaRPr lang="en-US" dirty="0"/>
          </a:p>
          <a:p>
            <a:r>
              <a:rPr lang="en-US" dirty="0"/>
              <a:t>Total r0: 12 cm</a:t>
            </a:r>
          </a:p>
        </p:txBody>
      </p:sp>
    </p:spTree>
    <p:extLst>
      <p:ext uri="{BB962C8B-B14F-4D97-AF65-F5344CB8AC3E}">
        <p14:creationId xmlns:p14="http://schemas.microsoft.com/office/powerpoint/2010/main" val="240874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dependence: 3 sec exposures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25600"/>
            <a:ext cx="5080000" cy="359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5676" y="2954774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FWHM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1929" y="979269"/>
            <a:ext cx="668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Wavelength dependence is a prediction, not an input.</a:t>
            </a:r>
          </a:p>
          <a:p>
            <a:r>
              <a:rPr lang="en-US" dirty="0" smtClean="0"/>
              <a:t>Can test different scenarios that might impact chromaticity.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860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364</Words>
  <Application>Microsoft Macintosh PowerPoint</Application>
  <PresentationFormat>On-screen Show (4:3)</PresentationFormat>
  <Paragraphs>40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Theme</vt:lpstr>
      <vt:lpstr> Atmosphere model exploration   Michael D. Schneider LLNL / UC Davis  December 5, 2013</vt:lpstr>
      <vt:lpstr>PowerPoint Presentation</vt:lpstr>
      <vt:lpstr>PowerPoint Presentation</vt:lpstr>
      <vt:lpstr>PhoSim phase screen construction</vt:lpstr>
      <vt:lpstr>New approach for atmosphere modeling</vt:lpstr>
      <vt:lpstr>Algorithm for phase screen generation in configuration space</vt:lpstr>
      <vt:lpstr>PowerPoint Presentation</vt:lpstr>
      <vt:lpstr>PSF simulation parameters</vt:lpstr>
      <vt:lpstr>Wavelength dependence: 3 sec exposures</vt:lpstr>
      <vt:lpstr>Fresnel vs Fraunhofer propagation – 3 sec exposures</vt:lpstr>
      <vt:lpstr>Wavelength dependence, ellipticity correlation, and wind direction</vt:lpstr>
      <vt:lpstr>Phase evolution in on-axis pupil</vt:lpstr>
      <vt:lpstr>Speckle intensity vs time</vt:lpstr>
      <vt:lpstr>Speckle intensity vs time – no tilt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LSST Project Status – Recent Updates  Steven M. Kahn  LSST DESC Collaboration Meeting SLAC – January 10-12, 2013</dc:title>
  <dc:creator>Michael Schneider</dc:creator>
  <cp:lastModifiedBy>Michael Schneider</cp:lastModifiedBy>
  <cp:revision>173</cp:revision>
  <dcterms:created xsi:type="dcterms:W3CDTF">2013-09-19T17:56:26Z</dcterms:created>
  <dcterms:modified xsi:type="dcterms:W3CDTF">2013-12-05T21:02:57Z</dcterms:modified>
</cp:coreProperties>
</file>