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14"/>
  </p:notesMasterIdLst>
  <p:handoutMasterIdLst>
    <p:handoutMasterId r:id="rId15"/>
  </p:handoutMasterIdLst>
  <p:sldIdLst>
    <p:sldId id="269" r:id="rId2"/>
    <p:sldId id="280" r:id="rId3"/>
    <p:sldId id="281" r:id="rId4"/>
    <p:sldId id="282" r:id="rId5"/>
    <p:sldId id="283" r:id="rId6"/>
    <p:sldId id="287" r:id="rId7"/>
    <p:sldId id="288" r:id="rId8"/>
    <p:sldId id="284" r:id="rId9"/>
    <p:sldId id="285" r:id="rId10"/>
    <p:sldId id="289" r:id="rId11"/>
    <p:sldId id="290" r:id="rId12"/>
    <p:sldId id="286" r:id="rId13"/>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1E32"/>
    <a:srgbClr val="FFFFFF"/>
    <a:srgbClr val="C75B12"/>
    <a:srgbClr val="E17000"/>
    <a:srgbClr val="5B8F22"/>
    <a:srgbClr val="D2C295"/>
    <a:srgbClr val="A79E70"/>
    <a:srgbClr val="4D4F53"/>
    <a:srgbClr val="0099CC"/>
    <a:srgbClr val="69BE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autoAdjust="0"/>
    <p:restoredTop sz="94713" autoAdjust="0"/>
  </p:normalViewPr>
  <p:slideViewPr>
    <p:cSldViewPr snapToObjects="1" showGuides="1">
      <p:cViewPr varScale="1">
        <p:scale>
          <a:sx n="105" d="100"/>
          <a:sy n="105" d="100"/>
        </p:scale>
        <p:origin x="-528" y="-112"/>
      </p:cViewPr>
      <p:guideLst>
        <p:guide orient="horz" pos="326"/>
        <p:guide orient="horz" pos="1294"/>
        <p:guide orient="horz" pos="3745"/>
        <p:guide orient="horz" pos="3980"/>
        <p:guide orient="horz" pos="1052"/>
        <p:guide orient="horz" pos="1741"/>
        <p:guide orient="horz" pos="4183"/>
        <p:guide orient="horz" pos="566"/>
        <p:guide orient="horz" pos="2808"/>
        <p:guide pos="2880"/>
        <p:guide pos="363"/>
        <p:guide pos="5396"/>
        <p:guide pos="282"/>
        <p:guide pos="3784"/>
        <p:guide pos="3736"/>
        <p:guide pos="2179"/>
        <p:guide pos="5464"/>
        <p:guide pos="386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Objects="1" showGuides="1">
      <p:cViewPr varScale="1">
        <p:scale>
          <a:sx n="85" d="100"/>
          <a:sy n="85" d="100"/>
        </p:scale>
        <p:origin x="-31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tags" Target="tags/tag1.xml"/><Relationship Id="rId18" Type="http://schemas.openxmlformats.org/officeDocument/2006/relationships/commentAuthors" Target="commentAuthors.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EBF33E-D9A7-42CC-B598-9AD8356CBB5A}" type="datetimeFigureOut">
              <a:rPr lang="en-US" smtClean="0"/>
              <a:pPr/>
              <a:t>12/1/13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EAAB5D-0CC4-45A8-B4B6-0B8B738A4E3F}" type="slidenum">
              <a:rPr lang="en-US" smtClean="0"/>
              <a:pPr/>
              <a:t>‹#›</a:t>
            </a:fld>
            <a:endParaRPr lang="en-US"/>
          </a:p>
        </p:txBody>
      </p:sp>
    </p:spTree>
    <p:extLst>
      <p:ext uri="{BB962C8B-B14F-4D97-AF65-F5344CB8AC3E}">
        <p14:creationId xmlns:p14="http://schemas.microsoft.com/office/powerpoint/2010/main" val="41013406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B58700-9FA2-48CE-AC88-D71D45EB490A}" type="datetimeFigureOut">
              <a:rPr lang="en-US" smtClean="0"/>
              <a:pPr/>
              <a:t>12/1/13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9BC4E5-2BC1-4F43-85DD-A1B8F74CB7EB}" type="slidenum">
              <a:rPr lang="en-US" smtClean="0"/>
              <a:pPr/>
              <a:t>‹#›</a:t>
            </a:fld>
            <a:endParaRPr lang="en-US" dirty="0"/>
          </a:p>
        </p:txBody>
      </p:sp>
    </p:spTree>
    <p:extLst>
      <p:ext uri="{BB962C8B-B14F-4D97-AF65-F5344CB8AC3E}">
        <p14:creationId xmlns:p14="http://schemas.microsoft.com/office/powerpoint/2010/main" val="14090042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ctrTitle"/>
          </p:nvPr>
        </p:nvSpPr>
        <p:spPr>
          <a:xfrm>
            <a:off x="557213" y="536575"/>
            <a:ext cx="8008937" cy="2246313"/>
          </a:xfrm>
        </p:spPr>
        <p:txBody>
          <a:bodyPr anchor="b" anchorCtr="0">
            <a:noAutofit/>
          </a:bodyPr>
          <a:lstStyle>
            <a:lvl1pPr>
              <a:defRPr sz="4300" b="1">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7213" y="3646170"/>
            <a:ext cx="7989887" cy="2187702"/>
          </a:xfrm>
        </p:spPr>
        <p:txBody>
          <a:bodyPr>
            <a:noAutofit/>
          </a:bodyPr>
          <a:lstStyle>
            <a:lvl1pPr marL="0" indent="0" algn="l">
              <a:lnSpc>
                <a:spcPct val="110000"/>
              </a:lnSpc>
              <a:buNone/>
              <a:defRPr sz="1600" b="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smtClean="0"/>
          </a:p>
        </p:txBody>
      </p:sp>
      <p:sp>
        <p:nvSpPr>
          <p:cNvPr id="15" name="Text Placeholder 14"/>
          <p:cNvSpPr>
            <a:spLocks noGrp="1"/>
          </p:cNvSpPr>
          <p:nvPr>
            <p:ph type="body" sz="quarter" idx="11" hasCustomPrompt="1"/>
          </p:nvPr>
        </p:nvSpPr>
        <p:spPr>
          <a:xfrm>
            <a:off x="557213" y="2755011"/>
            <a:ext cx="8008937" cy="635889"/>
          </a:xfrm>
        </p:spPr>
        <p:txBody>
          <a:bodyPr>
            <a:noAutofit/>
          </a:bodyPr>
          <a:lstStyle>
            <a:lvl1pPr>
              <a:lnSpc>
                <a:spcPct val="100000"/>
              </a:lnSpc>
              <a:defRPr sz="4200" b="0">
                <a:solidFill>
                  <a:schemeClr val="tx1"/>
                </a:solidFill>
                <a:latin typeface="Arial" pitchFamily="34" charset="0"/>
                <a:cs typeface="Arial" pitchFamily="34" charset="0"/>
              </a:defRPr>
            </a:lvl1pPr>
          </a:lstStyle>
          <a:p>
            <a:pPr lvl="0"/>
            <a:r>
              <a:rPr lang="en-CA" dirty="0" smtClean="0"/>
              <a:t>Click to edit Master subtitle style</a:t>
            </a:r>
          </a:p>
        </p:txBody>
      </p:sp>
    </p:spTree>
    <p:extLst>
      <p:ext uri="{BB962C8B-B14F-4D97-AF65-F5344CB8AC3E}">
        <p14:creationId xmlns:p14="http://schemas.microsoft.com/office/powerpoint/2010/main" val="1098751873"/>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16" name="Content Placeholder 15"/>
          <p:cNvSpPr>
            <a:spLocks noGrp="1"/>
          </p:cNvSpPr>
          <p:nvPr>
            <p:ph sz="quarter" idx="14"/>
          </p:nvPr>
        </p:nvSpPr>
        <p:spPr>
          <a:xfrm>
            <a:off x="457200" y="1243584"/>
            <a:ext cx="8108950" cy="5065522"/>
          </a:xfrm>
        </p:spPr>
        <p:txBody>
          <a:bodyPr/>
          <a:lstStyle>
            <a:lvl1pPr>
              <a:buClr>
                <a:srgbClr val="981E32"/>
              </a:buClr>
              <a:defRPr/>
            </a:lvl1pPr>
            <a:lvl2pPr>
              <a:buClr>
                <a:srgbClr val="981E32"/>
              </a:buClr>
              <a:buSzPct val="120000"/>
              <a:defRPr/>
            </a:lvl2pPr>
            <a:lvl3pPr>
              <a:buClr>
                <a:srgbClr val="981E32"/>
              </a:buClr>
              <a:buSzPct val="120000"/>
              <a:defRPr b="0"/>
            </a:lvl3pPr>
            <a:lvl4pPr>
              <a:buClr>
                <a:srgbClr val="981E32"/>
              </a:buClr>
              <a:buSzPct val="120000"/>
              <a:defRPr/>
            </a:lvl4pPr>
            <a:lvl5pPr>
              <a:buClr>
                <a:srgbClr val="981E32"/>
              </a:buClr>
              <a:buSzPct val="12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7" name="Picture 6" descr="DESC_logo_acro_only.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 y="6061545"/>
            <a:ext cx="1126322" cy="761530"/>
          </a:xfrm>
          <a:prstGeom prst="rect">
            <a:avLst/>
          </a:prstGeom>
        </p:spPr>
      </p:pic>
    </p:spTree>
    <p:extLst>
      <p:ext uri="{BB962C8B-B14F-4D97-AF65-F5344CB8AC3E}">
        <p14:creationId xmlns:p14="http://schemas.microsoft.com/office/powerpoint/2010/main" val="3503237934"/>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16" name="Content Placeholder 15"/>
          <p:cNvSpPr>
            <a:spLocks noGrp="1"/>
          </p:cNvSpPr>
          <p:nvPr>
            <p:ph sz="quarter" idx="14"/>
          </p:nvPr>
        </p:nvSpPr>
        <p:spPr>
          <a:xfrm>
            <a:off x="457200" y="1243584"/>
            <a:ext cx="3886200" cy="5065522"/>
          </a:xfrm>
        </p:spPr>
        <p:txBody>
          <a:bodyPr/>
          <a:lstStyle>
            <a:lvl1pPr>
              <a:buClr>
                <a:srgbClr val="981E32"/>
              </a:buClr>
              <a:defRPr/>
            </a:lvl1pPr>
            <a:lvl2pPr>
              <a:buClr>
                <a:srgbClr val="981E32"/>
              </a:buClr>
              <a:buSzPct val="120000"/>
              <a:defRPr/>
            </a:lvl2pPr>
            <a:lvl3pPr>
              <a:buClr>
                <a:srgbClr val="981E32"/>
              </a:buClr>
              <a:buSzPct val="120000"/>
              <a:defRPr/>
            </a:lvl3pPr>
            <a:lvl4pPr>
              <a:buClr>
                <a:srgbClr val="981E32"/>
              </a:buClr>
              <a:buSzPct val="120000"/>
              <a:defRPr/>
            </a:lvl4pPr>
            <a:lvl5pPr>
              <a:buClr>
                <a:srgbClr val="981E32"/>
              </a:buClr>
              <a:buSzPct val="12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1" name="Content Placeholder 15"/>
          <p:cNvSpPr>
            <a:spLocks noGrp="1"/>
          </p:cNvSpPr>
          <p:nvPr>
            <p:ph sz="quarter" idx="15"/>
          </p:nvPr>
        </p:nvSpPr>
        <p:spPr>
          <a:xfrm>
            <a:off x="4648200" y="1252729"/>
            <a:ext cx="3886200" cy="5065522"/>
          </a:xfrm>
        </p:spPr>
        <p:txBody>
          <a:bodyPr/>
          <a:lstStyle>
            <a:lvl1pPr>
              <a:buClr>
                <a:srgbClr val="981E32"/>
              </a:buClr>
              <a:defRPr/>
            </a:lvl1pPr>
            <a:lvl2pPr>
              <a:buClr>
                <a:srgbClr val="981E32"/>
              </a:buClr>
              <a:buSzPct val="120000"/>
              <a:defRPr/>
            </a:lvl2pPr>
            <a:lvl3pPr>
              <a:buClr>
                <a:srgbClr val="981E32"/>
              </a:buClr>
              <a:buSzPct val="120000"/>
              <a:defRPr/>
            </a:lvl3pPr>
            <a:lvl4pPr>
              <a:buClr>
                <a:srgbClr val="981E32"/>
              </a:buClr>
              <a:buSzPct val="120000"/>
              <a:defRPr/>
            </a:lvl4pPr>
            <a:lvl5pPr>
              <a:buClr>
                <a:srgbClr val="981E32"/>
              </a:buClr>
              <a:buSzPct val="12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3503237934"/>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line head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5" name="Picture Placeholder 4"/>
          <p:cNvSpPr>
            <a:spLocks noGrp="1"/>
          </p:cNvSpPr>
          <p:nvPr>
            <p:ph type="pic" sz="quarter" idx="15"/>
          </p:nvPr>
        </p:nvSpPr>
        <p:spPr>
          <a:xfrm>
            <a:off x="3646488" y="1252728"/>
            <a:ext cx="2442340" cy="2481072"/>
          </a:xfrm>
        </p:spPr>
        <p:txBody>
          <a:bodyPr/>
          <a:lstStyle/>
          <a:p>
            <a:r>
              <a:rPr lang="en-US" dirty="0" smtClean="0"/>
              <a:t>Click icon to add picture</a:t>
            </a:r>
            <a:endParaRPr lang="en-CA" dirty="0"/>
          </a:p>
        </p:txBody>
      </p:sp>
      <p:sp>
        <p:nvSpPr>
          <p:cNvPr id="11" name="Picture Placeholder 4"/>
          <p:cNvSpPr>
            <a:spLocks noGrp="1"/>
          </p:cNvSpPr>
          <p:nvPr>
            <p:ph type="pic" sz="quarter" idx="16"/>
          </p:nvPr>
        </p:nvSpPr>
        <p:spPr>
          <a:xfrm>
            <a:off x="3646488" y="3886200"/>
            <a:ext cx="2442340" cy="2432050"/>
          </a:xfrm>
        </p:spPr>
        <p:txBody>
          <a:bodyPr/>
          <a:lstStyle/>
          <a:p>
            <a:r>
              <a:rPr lang="en-US" dirty="0" smtClean="0"/>
              <a:t>Click icon to add picture</a:t>
            </a:r>
            <a:endParaRPr lang="en-CA" dirty="0"/>
          </a:p>
        </p:txBody>
      </p:sp>
      <p:sp>
        <p:nvSpPr>
          <p:cNvPr id="13" name="Picture Placeholder 4"/>
          <p:cNvSpPr>
            <a:spLocks noGrp="1"/>
          </p:cNvSpPr>
          <p:nvPr>
            <p:ph type="pic" sz="quarter" idx="17"/>
          </p:nvPr>
        </p:nvSpPr>
        <p:spPr>
          <a:xfrm>
            <a:off x="6242954" y="1243584"/>
            <a:ext cx="2442340" cy="5065522"/>
          </a:xfrm>
        </p:spPr>
        <p:txBody>
          <a:bodyPr/>
          <a:lstStyle/>
          <a:p>
            <a:r>
              <a:rPr lang="en-US" dirty="0" smtClean="0"/>
              <a:t>Click icon to add picture</a:t>
            </a:r>
            <a:endParaRPr lang="en-CA" dirty="0"/>
          </a:p>
        </p:txBody>
      </p:sp>
      <p:sp>
        <p:nvSpPr>
          <p:cNvPr id="3" name="Content Placeholder 2"/>
          <p:cNvSpPr>
            <a:spLocks noGrp="1"/>
          </p:cNvSpPr>
          <p:nvPr>
            <p:ph sz="quarter" idx="18"/>
          </p:nvPr>
        </p:nvSpPr>
        <p:spPr>
          <a:xfrm>
            <a:off x="457200" y="1243584"/>
            <a:ext cx="3013075" cy="5065522"/>
          </a:xfrm>
        </p:spPr>
        <p:txBody>
          <a:bodyPr/>
          <a:lstStyle>
            <a:lvl2pPr>
              <a:buSzPct val="120000"/>
              <a:defRPr/>
            </a:lvl2pPr>
            <a:lvl3pPr>
              <a:buSzPct val="120000"/>
              <a:defRPr/>
            </a:lvl3pPr>
            <a:lvl4pPr>
              <a:buSzPct val="120000"/>
              <a:defRPr/>
            </a:lvl4pPr>
            <a:lvl5pPr>
              <a:buSzPct val="12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2669646172"/>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Chart on righ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3" name="Chart Placeholder 2"/>
          <p:cNvSpPr>
            <a:spLocks noGrp="1"/>
          </p:cNvSpPr>
          <p:nvPr>
            <p:ph type="chart" sz="quarter" idx="15"/>
          </p:nvPr>
        </p:nvSpPr>
        <p:spPr>
          <a:xfrm>
            <a:off x="6007100" y="1243584"/>
            <a:ext cx="2667000" cy="5065522"/>
          </a:xfrm>
        </p:spPr>
        <p:txBody>
          <a:bodyPr/>
          <a:lstStyle/>
          <a:p>
            <a:r>
              <a:rPr lang="en-US" smtClean="0"/>
              <a:t>Click icon to add chart</a:t>
            </a:r>
            <a:endParaRPr lang="en-CA" dirty="0"/>
          </a:p>
        </p:txBody>
      </p:sp>
      <p:sp>
        <p:nvSpPr>
          <p:cNvPr id="5" name="Content Placeholder 4"/>
          <p:cNvSpPr>
            <a:spLocks noGrp="1"/>
          </p:cNvSpPr>
          <p:nvPr>
            <p:ph sz="quarter" idx="16"/>
          </p:nvPr>
        </p:nvSpPr>
        <p:spPr>
          <a:xfrm>
            <a:off x="457200" y="1243584"/>
            <a:ext cx="5484812" cy="5065522"/>
          </a:xfrm>
        </p:spPr>
        <p:txBody>
          <a:bodyPr/>
          <a:lstStyle>
            <a:lvl2pPr>
              <a:buSzPct val="120000"/>
              <a:defRPr/>
            </a:lvl2pPr>
            <a:lvl3pPr>
              <a:buSzPct val="120000"/>
              <a:defRPr/>
            </a:lvl3pPr>
            <a:lvl4pPr>
              <a:buSzPct val="120000"/>
              <a:defRPr/>
            </a:lvl4pPr>
            <a:lvl5pPr>
              <a:buSzPct val="12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595472486"/>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9144000" cy="6858000"/>
          </a:xfrm>
        </p:spPr>
        <p:txBody>
          <a:bodyPr lIns="432000"/>
          <a:lstStyle>
            <a:lvl1pPr>
              <a:defRPr b="1" baseline="0">
                <a:solidFill>
                  <a:srgbClr val="FF0000"/>
                </a:solidFill>
              </a:defRPr>
            </a:lvl1pPr>
          </a:lstStyle>
          <a:p>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***INSTRUCTIONS ON HOW TO APPLY IMAGE MASKING TO SLIDE LAYOUT***</a:t>
            </a:r>
            <a:br>
              <a:rPr lang="en-CA" dirty="0" smtClean="0"/>
            </a:br>
            <a:r>
              <a:rPr lang="en-CA" dirty="0" smtClean="0"/>
              <a:t>STEP 1: Click icon to insert image</a:t>
            </a:r>
            <a:br>
              <a:rPr lang="en-CA" dirty="0" smtClean="0"/>
            </a:br>
            <a:r>
              <a:rPr lang="en-CA" dirty="0" smtClean="0"/>
              <a:t>STEP 2: Once image is inserted, right-click image, and choose ‘Send to Back’</a:t>
            </a:r>
          </a:p>
        </p:txBody>
      </p:sp>
      <p:sp>
        <p:nvSpPr>
          <p:cNvPr id="4" name="Title 3"/>
          <p:cNvSpPr>
            <a:spLocks noGrp="1"/>
          </p:cNvSpPr>
          <p:nvPr>
            <p:ph type="title"/>
          </p:nvPr>
        </p:nvSpPr>
        <p:spPr/>
        <p:txBody>
          <a:bodyPr/>
          <a:lstStyle/>
          <a:p>
            <a:r>
              <a:rPr lang="en-US" smtClean="0"/>
              <a:t>Click to edit Master title style</a:t>
            </a:r>
            <a:endParaRPr lang="en-CA" dirty="0"/>
          </a:p>
        </p:txBody>
      </p:sp>
    </p:spTree>
    <p:extLst>
      <p:ext uri="{BB962C8B-B14F-4D97-AF65-F5344CB8AC3E}">
        <p14:creationId xmlns:p14="http://schemas.microsoft.com/office/powerpoint/2010/main" val="127691664"/>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822" y="129091"/>
            <a:ext cx="8103570" cy="753033"/>
          </a:xfrm>
          <a:prstGeom prst="rect">
            <a:avLst/>
          </a:prstGeom>
        </p:spPr>
        <p:txBody>
          <a:bodyPr vert="horz"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43584"/>
            <a:ext cx="8109919" cy="50292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566150" y="6318251"/>
            <a:ext cx="318932" cy="463549"/>
          </a:xfrm>
          <a:prstGeom prst="rect">
            <a:avLst/>
          </a:prstGeom>
        </p:spPr>
        <p:txBody>
          <a:bodyPr vert="horz" lIns="72000" tIns="57600" rIns="72000" bIns="45720" rtlCol="0" anchor="ctr"/>
          <a:lstStyle>
            <a:lvl1pPr algn="l">
              <a:defRPr sz="1100" b="0">
                <a:solidFill>
                  <a:schemeClr val="tx1"/>
                </a:solidFill>
                <a:latin typeface="Arial" pitchFamily="34" charset="0"/>
                <a:cs typeface="Arial" pitchFamily="34" charset="0"/>
              </a:defRPr>
            </a:lvl1pPr>
          </a:lstStyle>
          <a:p>
            <a:fld id="{5BD36294-2849-48A8-8531-5354CF3095D2}" type="slidenum">
              <a:rPr lang="en-US" smtClean="0"/>
              <a:pPr/>
              <a:t>‹#›</a:t>
            </a:fld>
            <a:endParaRPr lang="en-US" dirty="0"/>
          </a:p>
        </p:txBody>
      </p:sp>
    </p:spTree>
    <p:extLst>
      <p:ext uri="{BB962C8B-B14F-4D97-AF65-F5344CB8AC3E}">
        <p14:creationId xmlns:p14="http://schemas.microsoft.com/office/powerpoint/2010/main" val="481531331"/>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74" r:id="rId3"/>
    <p:sldLayoutId id="2147483671" r:id="rId4"/>
    <p:sldLayoutId id="2147483672" r:id="rId5"/>
    <p:sldLayoutId id="2147483673" r:id="rId6"/>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2400" b="1" kern="1200">
          <a:solidFill>
            <a:schemeClr val="bg2"/>
          </a:solidFill>
          <a:latin typeface="Arial" pitchFamily="34" charset="0"/>
          <a:ea typeface="+mj-ea"/>
          <a:cs typeface="Arial" pitchFamily="34" charset="0"/>
        </a:defRPr>
      </a:lvl1pPr>
    </p:titleStyle>
    <p:body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2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2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2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chemeClr val="bg2"/>
        </a:buClr>
        <a:buSzPct val="12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557213" y="954087"/>
            <a:ext cx="8008937" cy="2246313"/>
          </a:xfrm>
        </p:spPr>
        <p:txBody>
          <a:bodyPr/>
          <a:lstStyle/>
          <a:p>
            <a:r>
              <a:rPr lang="en-CA" dirty="0" smtClean="0">
                <a:solidFill>
                  <a:schemeClr val="accent2"/>
                </a:solidFill>
              </a:rPr>
              <a:t>DESC Computing Resources and Model</a:t>
            </a:r>
            <a:endParaRPr lang="en-CA" dirty="0">
              <a:solidFill>
                <a:schemeClr val="accent2"/>
              </a:solidFill>
            </a:endParaRPr>
          </a:p>
        </p:txBody>
      </p:sp>
      <p:sp>
        <p:nvSpPr>
          <p:cNvPr id="6" name="Subtitle 5"/>
          <p:cNvSpPr>
            <a:spLocks noGrp="1"/>
          </p:cNvSpPr>
          <p:nvPr>
            <p:ph type="subTitle" idx="1"/>
          </p:nvPr>
        </p:nvSpPr>
        <p:spPr>
          <a:xfrm>
            <a:off x="557213" y="3755898"/>
            <a:ext cx="8281987" cy="2187702"/>
          </a:xfrm>
        </p:spPr>
        <p:txBody>
          <a:bodyPr/>
          <a:lstStyle/>
          <a:p>
            <a:pPr>
              <a:tabLst>
                <a:tab pos="8177213" algn="r"/>
              </a:tabLst>
            </a:pPr>
            <a:r>
              <a:rPr lang="en-CA" dirty="0" smtClean="0"/>
              <a:t>Richard Dubois</a:t>
            </a:r>
          </a:p>
          <a:p>
            <a:pPr>
              <a:tabLst>
                <a:tab pos="8177213" algn="r"/>
              </a:tabLst>
            </a:pPr>
            <a:r>
              <a:rPr lang="en-CA" dirty="0" err="1" smtClean="0"/>
              <a:t>richard@slac.stanford.edu</a:t>
            </a:r>
            <a:endParaRPr lang="en-CA" dirty="0" smtClean="0"/>
          </a:p>
          <a:p>
            <a:pPr>
              <a:tabLst>
                <a:tab pos="8177213" algn="r"/>
              </a:tabLst>
            </a:pPr>
            <a:endParaRPr lang="en-CA" dirty="0"/>
          </a:p>
          <a:p>
            <a:pPr>
              <a:tabLst>
                <a:tab pos="8177213" algn="r"/>
              </a:tabLst>
            </a:pPr>
            <a:endParaRPr lang="en-CA" dirty="0"/>
          </a:p>
          <a:p>
            <a:pPr>
              <a:tabLst>
                <a:tab pos="8177213" algn="r"/>
              </a:tabLst>
            </a:pPr>
            <a:r>
              <a:rPr lang="en-CA" dirty="0" smtClean="0"/>
              <a:t>	</a:t>
            </a:r>
            <a:r>
              <a:rPr lang="en-CA" dirty="0"/>
              <a:t>5</a:t>
            </a:r>
            <a:r>
              <a:rPr lang="en-CA" dirty="0" smtClean="0"/>
              <a:t> Dec 2013</a:t>
            </a:r>
          </a:p>
          <a:p>
            <a:pPr>
              <a:tabLst>
                <a:tab pos="8177213" algn="r"/>
              </a:tabLst>
            </a:pPr>
            <a:r>
              <a:rPr lang="en-CA" dirty="0"/>
              <a:t>	</a:t>
            </a:r>
            <a:r>
              <a:rPr lang="en-CA" dirty="0" smtClean="0"/>
              <a:t>DESC Collaboration meeting</a:t>
            </a:r>
          </a:p>
          <a:p>
            <a:pPr>
              <a:tabLst>
                <a:tab pos="8177213" algn="r"/>
              </a:tabLst>
            </a:pPr>
            <a:r>
              <a:rPr lang="en-CA" dirty="0"/>
              <a:t>	</a:t>
            </a:r>
            <a:r>
              <a:rPr lang="en-CA" dirty="0" smtClean="0"/>
              <a:t>Pittsburgh, PA</a:t>
            </a:r>
            <a:endParaRPr lang="en-CA" dirty="0"/>
          </a:p>
        </p:txBody>
      </p:sp>
      <p:pic>
        <p:nvPicPr>
          <p:cNvPr id="7" name="Picture 6" descr="DESC_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152400"/>
            <a:ext cx="2696960" cy="1802038"/>
          </a:xfrm>
          <a:prstGeom prst="rect">
            <a:avLst/>
          </a:prstGeom>
        </p:spPr>
      </p:pic>
    </p:spTree>
    <p:extLst>
      <p:ext uri="{BB962C8B-B14F-4D97-AF65-F5344CB8AC3E}">
        <p14:creationId xmlns:p14="http://schemas.microsoft.com/office/powerpoint/2010/main" val="180377626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128" y="274638"/>
            <a:ext cx="8255672" cy="732291"/>
          </a:xfrm>
        </p:spPr>
        <p:txBody>
          <a:bodyPr/>
          <a:lstStyle/>
          <a:p>
            <a:r>
              <a:rPr lang="en-US" sz="2800" dirty="0" err="1" smtClean="0"/>
              <a:t>ImSim</a:t>
            </a:r>
            <a:r>
              <a:rPr lang="en-US" sz="2800" dirty="0" smtClean="0"/>
              <a:t> on Demand</a:t>
            </a:r>
            <a:endParaRPr lang="en-US" sz="2800" dirty="0"/>
          </a:p>
        </p:txBody>
      </p:sp>
      <p:sp>
        <p:nvSpPr>
          <p:cNvPr id="9" name="TextBox 8"/>
          <p:cNvSpPr txBox="1"/>
          <p:nvPr/>
        </p:nvSpPr>
        <p:spPr>
          <a:xfrm>
            <a:off x="229810" y="1560286"/>
            <a:ext cx="8533190" cy="3693319"/>
          </a:xfrm>
          <a:prstGeom prst="rect">
            <a:avLst/>
          </a:prstGeom>
          <a:noFill/>
        </p:spPr>
        <p:txBody>
          <a:bodyPr wrap="square" rtlCol="0">
            <a:spAutoFit/>
          </a:bodyPr>
          <a:lstStyle/>
          <a:p>
            <a:pPr marL="285750" indent="-285750">
              <a:buFont typeface="Arial"/>
              <a:buChar char="•"/>
            </a:pPr>
            <a:r>
              <a:rPr lang="en-US" dirty="0" err="1" smtClean="0"/>
              <a:t>PhoSim</a:t>
            </a:r>
            <a:r>
              <a:rPr lang="en-US" dirty="0" smtClean="0"/>
              <a:t> is easy to set up and run on a small system</a:t>
            </a:r>
          </a:p>
          <a:p>
            <a:pPr marL="742950" lvl="1" indent="-285750">
              <a:buFont typeface="Arial"/>
              <a:buChar char="•"/>
            </a:pPr>
            <a:r>
              <a:rPr lang="en-US" dirty="0" smtClean="0"/>
              <a:t>Much harder to manage production on thousands of cores and worse on big MPI machines</a:t>
            </a:r>
          </a:p>
          <a:p>
            <a:pPr marL="285750" indent="-285750">
              <a:buFont typeface="Arial"/>
              <a:buChar char="•"/>
            </a:pPr>
            <a:endParaRPr lang="en-US" dirty="0"/>
          </a:p>
          <a:p>
            <a:pPr marL="285750" indent="-285750">
              <a:buFont typeface="Arial"/>
              <a:buChar char="•"/>
            </a:pPr>
            <a:r>
              <a:rPr lang="en-US" dirty="0" smtClean="0"/>
              <a:t>Work towards a simple web interface for running </a:t>
            </a:r>
            <a:r>
              <a:rPr lang="en-US" dirty="0" err="1" smtClean="0"/>
              <a:t>ImSim</a:t>
            </a:r>
            <a:r>
              <a:rPr lang="en-US" dirty="0" smtClean="0"/>
              <a:t> on demand, supplying a catalogue and </a:t>
            </a:r>
            <a:r>
              <a:rPr lang="en-US" dirty="0" err="1" smtClean="0"/>
              <a:t>PhoSim</a:t>
            </a:r>
            <a:r>
              <a:rPr lang="en-US" dirty="0" smtClean="0"/>
              <a:t> parameters</a:t>
            </a:r>
          </a:p>
          <a:p>
            <a:pPr marL="742950" lvl="1" indent="-285750">
              <a:buFont typeface="Arial"/>
              <a:buChar char="•"/>
            </a:pPr>
            <a:r>
              <a:rPr lang="en-US" dirty="0" smtClean="0"/>
              <a:t>Fire off jobs into the ether and notify the user when done (or if action is needed to rerun any failed jobs)</a:t>
            </a:r>
          </a:p>
          <a:p>
            <a:pPr marL="285750" indent="-285750">
              <a:buFont typeface="Arial"/>
              <a:buChar char="•"/>
            </a:pPr>
            <a:endParaRPr lang="en-US" dirty="0"/>
          </a:p>
          <a:p>
            <a:pPr marL="285750" indent="-285750">
              <a:buFont typeface="Arial"/>
              <a:buChar char="•"/>
            </a:pPr>
            <a:r>
              <a:rPr lang="en-US" dirty="0" smtClean="0"/>
              <a:t>Make use of existing workflow tools</a:t>
            </a:r>
          </a:p>
          <a:p>
            <a:pPr marL="742950" lvl="1" indent="-285750">
              <a:buFont typeface="Arial"/>
              <a:buChar char="•"/>
            </a:pPr>
            <a:r>
              <a:rPr lang="en-US" dirty="0" smtClean="0"/>
              <a:t>Workflow engine to run graph of jobs</a:t>
            </a:r>
          </a:p>
          <a:p>
            <a:pPr marL="742950" lvl="1" indent="-285750">
              <a:buFont typeface="Arial"/>
              <a:buChar char="•"/>
            </a:pPr>
            <a:r>
              <a:rPr lang="en-US" dirty="0" smtClean="0"/>
              <a:t>data catalogue to record where the data went</a:t>
            </a:r>
          </a:p>
          <a:p>
            <a:pPr marL="742950" lvl="1" indent="-285750">
              <a:buFont typeface="Arial"/>
              <a:buChar char="•"/>
            </a:pPr>
            <a:r>
              <a:rPr lang="en-US" dirty="0" smtClean="0"/>
              <a:t>Interfaces to GRID, HPC, clouds </a:t>
            </a:r>
            <a:r>
              <a:rPr lang="en-US" dirty="0" err="1" smtClean="0"/>
              <a:t>etc</a:t>
            </a:r>
            <a:r>
              <a:rPr lang="en-US" dirty="0" smtClean="0"/>
              <a:t> to find the cycles</a:t>
            </a:r>
            <a:endParaRPr lang="en-US" dirty="0"/>
          </a:p>
        </p:txBody>
      </p:sp>
    </p:spTree>
    <p:extLst>
      <p:ext uri="{BB962C8B-B14F-4D97-AF65-F5344CB8AC3E}">
        <p14:creationId xmlns:p14="http://schemas.microsoft.com/office/powerpoint/2010/main" val="381363066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128" y="274638"/>
            <a:ext cx="8255672" cy="732291"/>
          </a:xfrm>
        </p:spPr>
        <p:txBody>
          <a:bodyPr/>
          <a:lstStyle/>
          <a:p>
            <a:r>
              <a:rPr lang="en-US" sz="2800" dirty="0" err="1" smtClean="0"/>
              <a:t>ImSim</a:t>
            </a:r>
            <a:r>
              <a:rPr lang="en-US" sz="2800" dirty="0" smtClean="0"/>
              <a:t> on Demand</a:t>
            </a:r>
            <a:endParaRPr lang="en-US" sz="2800" dirty="0"/>
          </a:p>
        </p:txBody>
      </p:sp>
      <p:pic>
        <p:nvPicPr>
          <p:cNvPr id="4" name="Picture 3"/>
          <p:cNvPicPr>
            <a:picLocks noChangeAspect="1"/>
          </p:cNvPicPr>
          <p:nvPr/>
        </p:nvPicPr>
        <p:blipFill>
          <a:blip r:embed="rId2"/>
          <a:stretch>
            <a:fillRect/>
          </a:stretch>
        </p:blipFill>
        <p:spPr>
          <a:xfrm>
            <a:off x="408213" y="1300099"/>
            <a:ext cx="8273143" cy="5184412"/>
          </a:xfrm>
          <a:prstGeom prst="rect">
            <a:avLst/>
          </a:prstGeom>
        </p:spPr>
      </p:pic>
      <p:sp>
        <p:nvSpPr>
          <p:cNvPr id="5" name="Rectangle 4"/>
          <p:cNvSpPr/>
          <p:nvPr/>
        </p:nvSpPr>
        <p:spPr>
          <a:xfrm>
            <a:off x="6050641" y="5502358"/>
            <a:ext cx="2902857" cy="1170214"/>
          </a:xfrm>
          <a:prstGeom prst="rect">
            <a:avLst/>
          </a:prstGeom>
          <a:solidFill>
            <a:srgbClr val="FFFD8D"/>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solidFill>
                  <a:srgbClr val="000000"/>
                </a:solidFill>
              </a:rPr>
              <a:t>PanDA</a:t>
            </a:r>
            <a:r>
              <a:rPr lang="en-US" b="1" dirty="0" smtClean="0">
                <a:solidFill>
                  <a:srgbClr val="000000"/>
                </a:solidFill>
              </a:rPr>
              <a:t> as distributed job manager and gateway to grid, cloud, HPC resources</a:t>
            </a:r>
            <a:endParaRPr lang="en-US" b="1" dirty="0">
              <a:solidFill>
                <a:srgbClr val="000000"/>
              </a:solidFill>
            </a:endParaRPr>
          </a:p>
        </p:txBody>
      </p:sp>
      <p:sp>
        <p:nvSpPr>
          <p:cNvPr id="8" name="TextBox 7"/>
          <p:cNvSpPr txBox="1"/>
          <p:nvPr/>
        </p:nvSpPr>
        <p:spPr>
          <a:xfrm>
            <a:off x="2743325" y="6400800"/>
            <a:ext cx="3165876" cy="369332"/>
          </a:xfrm>
          <a:prstGeom prst="rect">
            <a:avLst/>
          </a:prstGeom>
          <a:noFill/>
        </p:spPr>
        <p:txBody>
          <a:bodyPr wrap="none" rtlCol="0">
            <a:spAutoFit/>
          </a:bodyPr>
          <a:lstStyle/>
          <a:p>
            <a:r>
              <a:rPr lang="en-US" dirty="0" smtClean="0"/>
              <a:t>Tony Johnson, Torre </a:t>
            </a:r>
            <a:r>
              <a:rPr lang="en-US" dirty="0" err="1" smtClean="0"/>
              <a:t>Wenaus</a:t>
            </a:r>
            <a:endParaRPr lang="en-US" dirty="0"/>
          </a:p>
        </p:txBody>
      </p:sp>
    </p:spTree>
    <p:extLst>
      <p:ext uri="{BB962C8B-B14F-4D97-AF65-F5344CB8AC3E}">
        <p14:creationId xmlns:p14="http://schemas.microsoft.com/office/powerpoint/2010/main" val="149129438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12</a:t>
            </a:fld>
            <a:endParaRPr lang="en-US" dirty="0"/>
          </a:p>
        </p:txBody>
      </p:sp>
      <p:sp>
        <p:nvSpPr>
          <p:cNvPr id="3" name="Title 2"/>
          <p:cNvSpPr>
            <a:spLocks noGrp="1"/>
          </p:cNvSpPr>
          <p:nvPr>
            <p:ph type="title"/>
          </p:nvPr>
        </p:nvSpPr>
        <p:spPr/>
        <p:txBody>
          <a:bodyPr/>
          <a:lstStyle/>
          <a:p>
            <a:r>
              <a:rPr lang="en-US" dirty="0" smtClean="0"/>
              <a:t>What do we need from you?</a:t>
            </a:r>
            <a:endParaRPr lang="en-US" dirty="0"/>
          </a:p>
        </p:txBody>
      </p:sp>
      <p:sp>
        <p:nvSpPr>
          <p:cNvPr id="4" name="Content Placeholder 3"/>
          <p:cNvSpPr>
            <a:spLocks noGrp="1"/>
          </p:cNvSpPr>
          <p:nvPr>
            <p:ph sz="quarter" idx="14"/>
          </p:nvPr>
        </p:nvSpPr>
        <p:spPr/>
        <p:txBody>
          <a:bodyPr/>
          <a:lstStyle/>
          <a:p>
            <a:pPr marL="342900" indent="-342900">
              <a:buFont typeface="Arial"/>
              <a:buChar char="•"/>
            </a:pPr>
            <a:r>
              <a:rPr lang="en-US" dirty="0" smtClean="0"/>
              <a:t>Probe interest in the “</a:t>
            </a:r>
            <a:r>
              <a:rPr lang="en-US" dirty="0" err="1" smtClean="0"/>
              <a:t>ImSim</a:t>
            </a:r>
            <a:r>
              <a:rPr lang="en-US" dirty="0" smtClean="0"/>
              <a:t> on Demand” service</a:t>
            </a:r>
          </a:p>
          <a:p>
            <a:pPr marL="800100" lvl="1" indent="-342900">
              <a:buFont typeface="Arial"/>
              <a:buChar char="•"/>
            </a:pPr>
            <a:r>
              <a:rPr lang="en-US" dirty="0" smtClean="0"/>
              <a:t>Need beta tester(s) to keep the pressure on us</a:t>
            </a:r>
          </a:p>
          <a:p>
            <a:pPr marL="342900" indent="-342900">
              <a:buFont typeface="Arial"/>
              <a:buChar char="•"/>
            </a:pPr>
            <a:endParaRPr lang="en-US" dirty="0"/>
          </a:p>
          <a:p>
            <a:pPr marL="342900" indent="-342900">
              <a:buFont typeface="Arial"/>
              <a:buChar char="•"/>
            </a:pPr>
            <a:r>
              <a:rPr lang="en-US" dirty="0" smtClean="0"/>
              <a:t>Improve resource needs model</a:t>
            </a:r>
          </a:p>
          <a:p>
            <a:pPr marL="800100" lvl="1" indent="-342900">
              <a:buFont typeface="Arial"/>
              <a:buChar char="•"/>
            </a:pPr>
            <a:r>
              <a:rPr lang="en-US" dirty="0" smtClean="0"/>
              <a:t>Interest in mid-range cycles/storage at SLAC</a:t>
            </a:r>
          </a:p>
          <a:p>
            <a:pPr marL="800100" lvl="1" indent="-342900">
              <a:buFont typeface="Arial"/>
              <a:buChar char="•"/>
            </a:pPr>
            <a:r>
              <a:rPr lang="en-US" dirty="0" smtClean="0"/>
              <a:t>Significant WG simulations needed?</a:t>
            </a:r>
          </a:p>
          <a:p>
            <a:pPr marL="800100" lvl="1" indent="-342900">
              <a:buFont typeface="Arial"/>
              <a:buChar char="•"/>
            </a:pPr>
            <a:r>
              <a:rPr lang="en-US" dirty="0" smtClean="0"/>
              <a:t>Significant campaigns with precursor surveys?</a:t>
            </a:r>
          </a:p>
          <a:p>
            <a:pPr marL="800100" lvl="1" indent="-342900">
              <a:buFont typeface="Arial"/>
              <a:buChar char="•"/>
            </a:pPr>
            <a:r>
              <a:rPr lang="en-US" dirty="0" smtClean="0"/>
              <a:t>Will there be any DESC-wide data challenges mid-decade?</a:t>
            </a:r>
            <a:endParaRPr lang="en-US" dirty="0"/>
          </a:p>
        </p:txBody>
      </p:sp>
    </p:spTree>
    <p:extLst>
      <p:ext uri="{BB962C8B-B14F-4D97-AF65-F5344CB8AC3E}">
        <p14:creationId xmlns:p14="http://schemas.microsoft.com/office/powerpoint/2010/main" val="322807033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a:t>
            </a:fld>
            <a:endParaRPr lang="en-US" dirty="0"/>
          </a:p>
        </p:txBody>
      </p:sp>
      <p:sp>
        <p:nvSpPr>
          <p:cNvPr id="3" name="Title 2"/>
          <p:cNvSpPr>
            <a:spLocks noGrp="1"/>
          </p:cNvSpPr>
          <p:nvPr>
            <p:ph type="title"/>
          </p:nvPr>
        </p:nvSpPr>
        <p:spPr/>
        <p:txBody>
          <a:bodyPr/>
          <a:lstStyle/>
          <a:p>
            <a:r>
              <a:rPr lang="en-US" dirty="0" smtClean="0"/>
              <a:t>Outline</a:t>
            </a:r>
            <a:endParaRPr lang="en-US" dirty="0"/>
          </a:p>
        </p:txBody>
      </p:sp>
      <p:sp>
        <p:nvSpPr>
          <p:cNvPr id="8" name="TextBox 7"/>
          <p:cNvSpPr txBox="1"/>
          <p:nvPr/>
        </p:nvSpPr>
        <p:spPr>
          <a:xfrm>
            <a:off x="228601" y="1511051"/>
            <a:ext cx="8656482" cy="2862323"/>
          </a:xfrm>
          <a:prstGeom prst="rect">
            <a:avLst/>
          </a:prstGeom>
          <a:noFill/>
        </p:spPr>
        <p:txBody>
          <a:bodyPr wrap="square" rtlCol="0">
            <a:spAutoFit/>
          </a:bodyPr>
          <a:lstStyle/>
          <a:p>
            <a:pPr marL="285750" indent="-285750">
              <a:buFont typeface="Arial"/>
              <a:buChar char="•"/>
            </a:pPr>
            <a:r>
              <a:rPr lang="en-US" dirty="0" smtClean="0"/>
              <a:t>Short term resources available: NERSC and SLAC</a:t>
            </a:r>
          </a:p>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r>
              <a:rPr lang="en-US" dirty="0" smtClean="0"/>
              <a:t>Scenario for needs at First Light</a:t>
            </a:r>
          </a:p>
          <a:p>
            <a:pPr marL="285750" indent="-285750">
              <a:buFont typeface="Arial"/>
              <a:buChar char="•"/>
            </a:pPr>
            <a:endParaRPr lang="en-US" dirty="0" smtClean="0"/>
          </a:p>
          <a:p>
            <a:pPr marL="285750" indent="-285750">
              <a:buFont typeface="Arial"/>
              <a:buChar char="•"/>
            </a:pPr>
            <a:endParaRPr lang="en-US" dirty="0" smtClean="0"/>
          </a:p>
          <a:p>
            <a:pPr marL="285750" indent="-285750">
              <a:buFont typeface="Arial"/>
              <a:buChar char="•"/>
            </a:pPr>
            <a:r>
              <a:rPr lang="en-US" dirty="0" smtClean="0"/>
              <a:t>Potential “High Profile” project: “</a:t>
            </a:r>
            <a:r>
              <a:rPr lang="en-US" dirty="0" err="1" smtClean="0"/>
              <a:t>Imsim</a:t>
            </a:r>
            <a:r>
              <a:rPr lang="en-US" dirty="0" smtClean="0"/>
              <a:t> on Demand”</a:t>
            </a:r>
          </a:p>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r>
              <a:rPr lang="en-US" dirty="0" smtClean="0"/>
              <a:t>What we still need from you</a:t>
            </a:r>
          </a:p>
        </p:txBody>
      </p:sp>
    </p:spTree>
    <p:extLst>
      <p:ext uri="{BB962C8B-B14F-4D97-AF65-F5344CB8AC3E}">
        <p14:creationId xmlns:p14="http://schemas.microsoft.com/office/powerpoint/2010/main" val="412014215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a:t>
            </a:fld>
            <a:endParaRPr lang="en-US" dirty="0"/>
          </a:p>
        </p:txBody>
      </p:sp>
      <p:sp>
        <p:nvSpPr>
          <p:cNvPr id="3" name="Title 2"/>
          <p:cNvSpPr>
            <a:spLocks noGrp="1"/>
          </p:cNvSpPr>
          <p:nvPr>
            <p:ph type="title"/>
          </p:nvPr>
        </p:nvSpPr>
        <p:spPr/>
        <p:txBody>
          <a:bodyPr/>
          <a:lstStyle/>
          <a:p>
            <a:r>
              <a:rPr lang="en-US" dirty="0" smtClean="0"/>
              <a:t>Short term resources: NERSC</a:t>
            </a:r>
            <a:endParaRPr lang="en-US" dirty="0"/>
          </a:p>
        </p:txBody>
      </p:sp>
      <p:sp>
        <p:nvSpPr>
          <p:cNvPr id="4" name="Content Placeholder 3"/>
          <p:cNvSpPr>
            <a:spLocks noGrp="1"/>
          </p:cNvSpPr>
          <p:nvPr>
            <p:ph sz="quarter" idx="14"/>
          </p:nvPr>
        </p:nvSpPr>
        <p:spPr/>
        <p:txBody>
          <a:bodyPr>
            <a:normAutofit/>
          </a:bodyPr>
          <a:lstStyle/>
          <a:p>
            <a:pPr marL="342900" indent="-342900">
              <a:buFont typeface="Arial"/>
              <a:buChar char="•"/>
            </a:pPr>
            <a:r>
              <a:rPr lang="en-US" dirty="0" smtClean="0"/>
              <a:t>The 2013 NERSC MPI allocation is winding down</a:t>
            </a:r>
          </a:p>
          <a:p>
            <a:pPr marL="800100" lvl="1" indent="-342900">
              <a:buFont typeface="Arial"/>
              <a:buChar char="•"/>
            </a:pPr>
            <a:r>
              <a:rPr lang="en-US" dirty="0" smtClean="0"/>
              <a:t>2.5 M CPU-</a:t>
            </a:r>
            <a:r>
              <a:rPr lang="en-US" dirty="0" err="1" smtClean="0"/>
              <a:t>hrs</a:t>
            </a:r>
            <a:r>
              <a:rPr lang="en-US" dirty="0" smtClean="0"/>
              <a:t> allocated</a:t>
            </a:r>
          </a:p>
          <a:p>
            <a:pPr marL="800100" lvl="1" indent="-342900">
              <a:buFont typeface="Arial"/>
              <a:buChar char="•"/>
            </a:pPr>
            <a:r>
              <a:rPr lang="en-US" dirty="0" smtClean="0"/>
              <a:t>1M used so far; allocation has been reduced to 1.5M</a:t>
            </a:r>
          </a:p>
          <a:p>
            <a:pPr marL="1033463" lvl="2" indent="-342900">
              <a:buFont typeface="Arial"/>
              <a:buChar char="•"/>
            </a:pPr>
            <a:r>
              <a:rPr lang="en-US" dirty="0" smtClean="0"/>
              <a:t>30k </a:t>
            </a:r>
            <a:r>
              <a:rPr lang="en-US" dirty="0" err="1" smtClean="0"/>
              <a:t>hrs</a:t>
            </a:r>
            <a:r>
              <a:rPr lang="en-US" dirty="0" smtClean="0"/>
              <a:t> used investigating running </a:t>
            </a:r>
            <a:r>
              <a:rPr lang="en-US" dirty="0" err="1" smtClean="0"/>
              <a:t>ImSim</a:t>
            </a:r>
            <a:endParaRPr lang="en-US" dirty="0" smtClean="0"/>
          </a:p>
          <a:p>
            <a:pPr marL="1033463" lvl="2" indent="-342900">
              <a:buFont typeface="Arial"/>
              <a:buChar char="•"/>
            </a:pPr>
            <a:r>
              <a:rPr lang="en-US" dirty="0" smtClean="0"/>
              <a:t>Rest in collaborator use</a:t>
            </a:r>
          </a:p>
          <a:p>
            <a:pPr marL="342900" indent="-342900">
              <a:buFont typeface="Arial"/>
              <a:buChar char="•"/>
            </a:pPr>
            <a:r>
              <a:rPr lang="en-US" dirty="0" smtClean="0"/>
              <a:t>Peter Nugent led the charge to renew the allocation for 2014: 5M CPU-</a:t>
            </a:r>
            <a:r>
              <a:rPr lang="en-US" dirty="0" err="1" smtClean="0"/>
              <a:t>hrs</a:t>
            </a:r>
            <a:r>
              <a:rPr lang="en-US" dirty="0" smtClean="0"/>
              <a:t> requested</a:t>
            </a:r>
          </a:p>
          <a:p>
            <a:pPr marL="800100" lvl="1" indent="-342900">
              <a:buFont typeface="Arial"/>
              <a:buChar char="•"/>
            </a:pPr>
            <a:r>
              <a:rPr lang="en-US" dirty="0" smtClean="0"/>
              <a:t>2M for collaboration </a:t>
            </a:r>
            <a:r>
              <a:rPr lang="en-US" dirty="0" err="1" smtClean="0"/>
              <a:t>cosmo</a:t>
            </a:r>
            <a:r>
              <a:rPr lang="en-US" dirty="0" smtClean="0"/>
              <a:t> </a:t>
            </a:r>
            <a:r>
              <a:rPr lang="en-US" dirty="0" err="1" smtClean="0"/>
              <a:t>sims</a:t>
            </a:r>
            <a:endParaRPr lang="en-US" dirty="0" smtClean="0"/>
          </a:p>
          <a:p>
            <a:pPr marL="800100" lvl="1" indent="-342900">
              <a:buFont typeface="Arial"/>
              <a:buChar char="•"/>
            </a:pPr>
            <a:r>
              <a:rPr lang="en-US" dirty="0" smtClean="0"/>
              <a:t>2M for </a:t>
            </a:r>
            <a:r>
              <a:rPr lang="en-US" dirty="0" err="1" smtClean="0"/>
              <a:t>ImSim</a:t>
            </a:r>
            <a:endParaRPr lang="en-US" dirty="0" smtClean="0"/>
          </a:p>
          <a:p>
            <a:pPr marL="800100" lvl="1" indent="-342900">
              <a:buFont typeface="Arial"/>
              <a:buChar char="•"/>
            </a:pPr>
            <a:r>
              <a:rPr lang="en-US" dirty="0" smtClean="0"/>
              <a:t>1M for individual collaborators</a:t>
            </a:r>
          </a:p>
          <a:p>
            <a:pPr marL="800100" lvl="1" indent="-342900">
              <a:buFont typeface="Arial"/>
              <a:buChar char="•"/>
            </a:pPr>
            <a:r>
              <a:rPr lang="en-US" dirty="0" smtClean="0"/>
              <a:t>300 TB storage</a:t>
            </a:r>
          </a:p>
          <a:p>
            <a:pPr marL="800100" lvl="1" indent="-342900">
              <a:buFont typeface="Arial"/>
              <a:buChar char="•"/>
            </a:pPr>
            <a:r>
              <a:rPr lang="en-US" dirty="0" smtClean="0"/>
              <a:t>Awaiting the outcome of the request</a:t>
            </a:r>
          </a:p>
        </p:txBody>
      </p:sp>
    </p:spTree>
    <p:extLst>
      <p:ext uri="{BB962C8B-B14F-4D97-AF65-F5344CB8AC3E}">
        <p14:creationId xmlns:p14="http://schemas.microsoft.com/office/powerpoint/2010/main" val="29953654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4</a:t>
            </a:fld>
            <a:endParaRPr lang="en-US" dirty="0"/>
          </a:p>
        </p:txBody>
      </p:sp>
      <p:sp>
        <p:nvSpPr>
          <p:cNvPr id="3" name="Title 2"/>
          <p:cNvSpPr>
            <a:spLocks noGrp="1"/>
          </p:cNvSpPr>
          <p:nvPr>
            <p:ph type="title"/>
          </p:nvPr>
        </p:nvSpPr>
        <p:spPr/>
        <p:txBody>
          <a:bodyPr/>
          <a:lstStyle/>
          <a:p>
            <a:r>
              <a:rPr lang="en-US" dirty="0" smtClean="0"/>
              <a:t>Using NERSC</a:t>
            </a:r>
            <a:endParaRPr lang="en-US" dirty="0"/>
          </a:p>
        </p:txBody>
      </p:sp>
      <p:sp>
        <p:nvSpPr>
          <p:cNvPr id="4" name="Content Placeholder 3"/>
          <p:cNvSpPr>
            <a:spLocks noGrp="1"/>
          </p:cNvSpPr>
          <p:nvPr>
            <p:ph sz="quarter" idx="14"/>
          </p:nvPr>
        </p:nvSpPr>
        <p:spPr/>
        <p:txBody>
          <a:bodyPr>
            <a:normAutofit/>
          </a:bodyPr>
          <a:lstStyle/>
          <a:p>
            <a:pPr marL="342900" indent="-342900">
              <a:buFont typeface="Arial"/>
              <a:buChar char="•"/>
            </a:pPr>
            <a:r>
              <a:rPr lang="en-US" sz="2000" dirty="0" smtClean="0"/>
              <a:t>Fill out account forms</a:t>
            </a:r>
          </a:p>
          <a:p>
            <a:pPr marL="342900" indent="-342900">
              <a:buFont typeface="Arial"/>
              <a:buChar char="•"/>
            </a:pPr>
            <a:endParaRPr lang="en-US" sz="2000" dirty="0" smtClean="0"/>
          </a:p>
          <a:p>
            <a:pPr marL="342900" indent="-342900">
              <a:buFont typeface="Arial"/>
              <a:buChar char="•"/>
            </a:pPr>
            <a:endParaRPr lang="en-US" sz="2000" dirty="0" smtClean="0"/>
          </a:p>
          <a:p>
            <a:pPr marL="342900" indent="-342900">
              <a:buFont typeface="Arial"/>
              <a:buChar char="•"/>
            </a:pPr>
            <a:r>
              <a:rPr lang="en-US" sz="2000" dirty="0" smtClean="0"/>
              <a:t>Process is straightforward and there is help</a:t>
            </a:r>
          </a:p>
          <a:p>
            <a:pPr marL="800100" lvl="1" indent="-342900">
              <a:buFont typeface="Arial"/>
              <a:buChar char="•"/>
            </a:pPr>
            <a:r>
              <a:rPr lang="en-US" sz="2000" dirty="0" smtClean="0"/>
              <a:t>Do you need HPC, I/O intensive, GPU?</a:t>
            </a:r>
            <a:endParaRPr lang="en-US" sz="2000" dirty="0"/>
          </a:p>
          <a:p>
            <a:pPr marL="342900" indent="-342900">
              <a:buFont typeface="Arial"/>
              <a:buChar char="•"/>
            </a:pPr>
            <a:endParaRPr lang="en-US" sz="2000" dirty="0" smtClean="0"/>
          </a:p>
          <a:p>
            <a:pPr marL="342900" indent="-342900">
              <a:buFont typeface="Arial"/>
              <a:buChar char="•"/>
            </a:pPr>
            <a:r>
              <a:rPr lang="en-US" sz="2000" dirty="0" smtClean="0"/>
              <a:t>Notify </a:t>
            </a:r>
            <a:r>
              <a:rPr lang="en-US" sz="2000" dirty="0" smtClean="0"/>
              <a:t>me or Peter Nugent to be added to DESC </a:t>
            </a:r>
            <a:r>
              <a:rPr lang="en-US" sz="2000" dirty="0" smtClean="0"/>
              <a:t>project</a:t>
            </a:r>
            <a:endParaRPr lang="en-US" sz="2000" dirty="0"/>
          </a:p>
          <a:p>
            <a:pPr marL="342900" indent="-342900">
              <a:buFont typeface="Arial"/>
              <a:buChar char="•"/>
            </a:pPr>
            <a:endParaRPr lang="en-US" sz="2000" dirty="0" smtClean="0"/>
          </a:p>
          <a:p>
            <a:pPr marL="342900" indent="-342900">
              <a:buFont typeface="Arial"/>
              <a:buChar char="•"/>
            </a:pPr>
            <a:r>
              <a:rPr lang="en-US" sz="2000" dirty="0" smtClean="0"/>
              <a:t>Tips on setting up:</a:t>
            </a:r>
            <a:endParaRPr lang="en-US" sz="2000" dirty="0" smtClean="0"/>
          </a:p>
          <a:p>
            <a:pPr marL="342900" indent="-342900">
              <a:buFont typeface="Arial"/>
              <a:buChar char="•"/>
            </a:pPr>
            <a:endParaRPr lang="en-US" sz="2000" dirty="0"/>
          </a:p>
        </p:txBody>
      </p:sp>
      <p:sp>
        <p:nvSpPr>
          <p:cNvPr id="5" name="TextBox 4"/>
          <p:cNvSpPr txBox="1"/>
          <p:nvPr/>
        </p:nvSpPr>
        <p:spPr>
          <a:xfrm>
            <a:off x="457200" y="4888468"/>
            <a:ext cx="8011441" cy="369332"/>
          </a:xfrm>
          <a:prstGeom prst="rect">
            <a:avLst/>
          </a:prstGeom>
          <a:noFill/>
        </p:spPr>
        <p:txBody>
          <a:bodyPr wrap="none" rtlCol="0">
            <a:spAutoFit/>
          </a:bodyPr>
          <a:lstStyle/>
          <a:p>
            <a:r>
              <a:rPr lang="en-US" dirty="0"/>
              <a:t>https://</a:t>
            </a:r>
            <a:r>
              <a:rPr lang="en-US" dirty="0" err="1"/>
              <a:t>confluence.slac.stanford.edu</a:t>
            </a:r>
            <a:r>
              <a:rPr lang="en-US" dirty="0"/>
              <a:t>/display/LSSTDESC/</a:t>
            </a:r>
            <a:r>
              <a:rPr lang="en-US" dirty="0" err="1"/>
              <a:t>NERSC+usage+tips</a:t>
            </a:r>
            <a:endParaRPr lang="en-US" dirty="0"/>
          </a:p>
        </p:txBody>
      </p:sp>
      <p:sp>
        <p:nvSpPr>
          <p:cNvPr id="7" name="TextBox 6"/>
          <p:cNvSpPr txBox="1"/>
          <p:nvPr/>
        </p:nvSpPr>
        <p:spPr>
          <a:xfrm>
            <a:off x="1379996" y="1916668"/>
            <a:ext cx="5519460" cy="369332"/>
          </a:xfrm>
          <a:prstGeom prst="rect">
            <a:avLst/>
          </a:prstGeom>
          <a:noFill/>
        </p:spPr>
        <p:txBody>
          <a:bodyPr wrap="none" rtlCol="0">
            <a:spAutoFit/>
          </a:bodyPr>
          <a:lstStyle/>
          <a:p>
            <a:r>
              <a:rPr lang="en-US" dirty="0"/>
              <a:t>http://</a:t>
            </a:r>
            <a:r>
              <a:rPr lang="en-US" dirty="0" err="1"/>
              <a:t>www.nersc.gov</a:t>
            </a:r>
            <a:r>
              <a:rPr lang="en-US" dirty="0"/>
              <a:t>/users/accounts/user-accounts/</a:t>
            </a:r>
          </a:p>
        </p:txBody>
      </p:sp>
      <p:pic>
        <p:nvPicPr>
          <p:cNvPr id="8" name="Picture 7" descr="Screen Shot 2013-12-02 at 11.26.3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75385"/>
            <a:ext cx="9144000" cy="1582615"/>
          </a:xfrm>
          <a:prstGeom prst="rect">
            <a:avLst/>
          </a:prstGeom>
        </p:spPr>
      </p:pic>
    </p:spTree>
    <p:extLst>
      <p:ext uri="{BB962C8B-B14F-4D97-AF65-F5344CB8AC3E}">
        <p14:creationId xmlns:p14="http://schemas.microsoft.com/office/powerpoint/2010/main" val="41377496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5</a:t>
            </a:fld>
            <a:endParaRPr lang="en-US" dirty="0"/>
          </a:p>
        </p:txBody>
      </p:sp>
      <p:sp>
        <p:nvSpPr>
          <p:cNvPr id="3" name="Title 2"/>
          <p:cNvSpPr>
            <a:spLocks noGrp="1"/>
          </p:cNvSpPr>
          <p:nvPr>
            <p:ph type="title"/>
          </p:nvPr>
        </p:nvSpPr>
        <p:spPr/>
        <p:txBody>
          <a:bodyPr/>
          <a:lstStyle/>
          <a:p>
            <a:r>
              <a:rPr lang="en-US" dirty="0" smtClean="0"/>
              <a:t>Mid-range Resources: SLAC</a:t>
            </a:r>
            <a:endParaRPr lang="en-US" dirty="0"/>
          </a:p>
        </p:txBody>
      </p:sp>
      <p:sp>
        <p:nvSpPr>
          <p:cNvPr id="4" name="Content Placeholder 3"/>
          <p:cNvSpPr>
            <a:spLocks noGrp="1"/>
          </p:cNvSpPr>
          <p:nvPr>
            <p:ph sz="quarter" idx="14"/>
          </p:nvPr>
        </p:nvSpPr>
        <p:spPr/>
        <p:txBody>
          <a:bodyPr/>
          <a:lstStyle/>
          <a:p>
            <a:pPr marL="342900" indent="-342900">
              <a:buFont typeface="Arial"/>
              <a:buChar char="•"/>
            </a:pPr>
            <a:r>
              <a:rPr lang="en-US" dirty="0" smtClean="0"/>
              <a:t>SLAC </a:t>
            </a:r>
            <a:r>
              <a:rPr lang="en-US" dirty="0" smtClean="0"/>
              <a:t>is accustomed to providing mid-range computing resources to collaborations</a:t>
            </a:r>
          </a:p>
          <a:p>
            <a:pPr marL="800100" lvl="1" indent="-342900">
              <a:buFont typeface="Arial"/>
              <a:buChar char="•"/>
            </a:pPr>
            <a:r>
              <a:rPr lang="en-US" dirty="0" smtClean="0"/>
              <a:t>Follow procedure for getting a </a:t>
            </a:r>
            <a:r>
              <a:rPr lang="en-US" dirty="0" err="1" smtClean="0"/>
              <a:t>unix</a:t>
            </a:r>
            <a:r>
              <a:rPr lang="en-US" dirty="0" smtClean="0"/>
              <a:t> account at SLAC</a:t>
            </a:r>
          </a:p>
          <a:p>
            <a:pPr marL="800100" lvl="1" indent="-342900">
              <a:buFont typeface="Arial"/>
              <a:buChar char="•"/>
            </a:pPr>
            <a:r>
              <a:rPr lang="en-US" dirty="0" smtClean="0"/>
              <a:t>Gives access to our batch farm</a:t>
            </a:r>
          </a:p>
          <a:p>
            <a:pPr marL="1033463" lvl="2" indent="-342900">
              <a:buFont typeface="Arial"/>
              <a:buChar char="•"/>
            </a:pPr>
            <a:r>
              <a:rPr lang="en-US" dirty="0" smtClean="0"/>
              <a:t>Recently upgraded to have 3k cores connected by </a:t>
            </a:r>
            <a:r>
              <a:rPr lang="en-US" dirty="0" err="1" smtClean="0"/>
              <a:t>infiniband</a:t>
            </a:r>
            <a:endParaRPr lang="en-US" dirty="0" smtClean="0"/>
          </a:p>
          <a:p>
            <a:pPr marL="800100" lvl="1" indent="-342900">
              <a:buFont typeface="Arial"/>
              <a:buChar char="•"/>
            </a:pPr>
            <a:endParaRPr lang="en-US" dirty="0" smtClean="0"/>
          </a:p>
          <a:p>
            <a:pPr marL="800100" lvl="1" indent="-342900">
              <a:buFont typeface="Arial"/>
              <a:buChar char="•"/>
            </a:pPr>
            <a:r>
              <a:rPr lang="en-US" dirty="0" smtClean="0"/>
              <a:t>Have </a:t>
            </a:r>
            <a:r>
              <a:rPr lang="en-US" dirty="0" err="1" smtClean="0"/>
              <a:t>ImSim</a:t>
            </a:r>
            <a:r>
              <a:rPr lang="en-US" dirty="0" smtClean="0"/>
              <a:t> builds installed and are writing cookbooks for usage</a:t>
            </a:r>
          </a:p>
          <a:p>
            <a:pPr marL="800100" lvl="1" indent="-342900">
              <a:buFont typeface="Arial"/>
              <a:buChar char="•"/>
            </a:pPr>
            <a:r>
              <a:rPr lang="en-US" dirty="0" smtClean="0"/>
              <a:t>Will </a:t>
            </a:r>
            <a:r>
              <a:rPr lang="en-US" dirty="0" smtClean="0"/>
              <a:t>need some idea of resource needs for us to supply storage and batch allocation </a:t>
            </a:r>
            <a:endParaRPr lang="en-US" dirty="0"/>
          </a:p>
        </p:txBody>
      </p:sp>
    </p:spTree>
    <p:extLst>
      <p:ext uri="{BB962C8B-B14F-4D97-AF65-F5344CB8AC3E}">
        <p14:creationId xmlns:p14="http://schemas.microsoft.com/office/powerpoint/2010/main" val="3993033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6</a:t>
            </a:fld>
            <a:endParaRPr lang="en-US" dirty="0"/>
          </a:p>
        </p:txBody>
      </p:sp>
      <p:sp>
        <p:nvSpPr>
          <p:cNvPr id="3" name="Title 2"/>
          <p:cNvSpPr>
            <a:spLocks noGrp="1"/>
          </p:cNvSpPr>
          <p:nvPr>
            <p:ph type="title"/>
          </p:nvPr>
        </p:nvSpPr>
        <p:spPr/>
        <p:txBody>
          <a:bodyPr/>
          <a:lstStyle/>
          <a:p>
            <a:r>
              <a:rPr lang="en-US" dirty="0" err="1" smtClean="0"/>
              <a:t>ImSim</a:t>
            </a:r>
            <a:r>
              <a:rPr lang="en-US" dirty="0" smtClean="0"/>
              <a:t> Recipes: work in progress</a:t>
            </a:r>
            <a:endParaRPr lang="en-US" dirty="0"/>
          </a:p>
        </p:txBody>
      </p:sp>
      <p:sp>
        <p:nvSpPr>
          <p:cNvPr id="4" name="Content Placeholder 3"/>
          <p:cNvSpPr>
            <a:spLocks noGrp="1"/>
          </p:cNvSpPr>
          <p:nvPr>
            <p:ph sz="quarter" idx="14"/>
          </p:nvPr>
        </p:nvSpPr>
        <p:spPr/>
        <p:txBody>
          <a:bodyPr/>
          <a:lstStyle/>
          <a:p>
            <a:pPr marL="342900" indent="-342900">
              <a:buFont typeface="Arial"/>
              <a:buChar char="•"/>
            </a:pPr>
            <a:r>
              <a:rPr lang="en-US" dirty="0" smtClean="0"/>
              <a:t>Example scripts to get started with</a:t>
            </a:r>
            <a:endParaRPr lang="en-US" dirty="0"/>
          </a:p>
        </p:txBody>
      </p:sp>
      <p:sp>
        <p:nvSpPr>
          <p:cNvPr id="5" name="TextBox 4"/>
          <p:cNvSpPr txBox="1"/>
          <p:nvPr/>
        </p:nvSpPr>
        <p:spPr>
          <a:xfrm>
            <a:off x="304800" y="1907810"/>
            <a:ext cx="7635424" cy="369332"/>
          </a:xfrm>
          <a:prstGeom prst="rect">
            <a:avLst/>
          </a:prstGeom>
          <a:noFill/>
        </p:spPr>
        <p:txBody>
          <a:bodyPr wrap="none" rtlCol="0">
            <a:spAutoFit/>
          </a:bodyPr>
          <a:lstStyle/>
          <a:p>
            <a:r>
              <a:rPr lang="en-US" dirty="0"/>
              <a:t>http://</a:t>
            </a:r>
            <a:r>
              <a:rPr lang="en-US" dirty="0" err="1"/>
              <a:t>darkenergysciencecollaboration.github.io</a:t>
            </a:r>
            <a:r>
              <a:rPr lang="en-US" dirty="0"/>
              <a:t>/</a:t>
            </a:r>
            <a:r>
              <a:rPr lang="en-US" dirty="0" err="1"/>
              <a:t>ImageSimulationRecipes</a:t>
            </a:r>
            <a:r>
              <a:rPr lang="en-US" dirty="0"/>
              <a:t>/</a:t>
            </a:r>
          </a:p>
        </p:txBody>
      </p:sp>
      <p:pic>
        <p:nvPicPr>
          <p:cNvPr id="6" name="Picture 5" descr="Screen Shot 2013-12-02 at 7.06.5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6800"/>
            <a:ext cx="4959959" cy="5388051"/>
          </a:xfrm>
          <a:prstGeom prst="rect">
            <a:avLst/>
          </a:prstGeom>
        </p:spPr>
      </p:pic>
      <p:pic>
        <p:nvPicPr>
          <p:cNvPr id="7" name="Picture 6" descr="Screen Shot 2013-12-02 at 7.07.1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686076"/>
            <a:ext cx="6629400" cy="3939667"/>
          </a:xfrm>
          <a:prstGeom prst="rect">
            <a:avLst/>
          </a:prstGeom>
        </p:spPr>
      </p:pic>
      <p:pic>
        <p:nvPicPr>
          <p:cNvPr id="8" name="Picture 7" descr="Screen Shot 2013-12-02 at 7.07.4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3206483"/>
            <a:ext cx="6477000" cy="3162300"/>
          </a:xfrm>
          <a:prstGeom prst="rect">
            <a:avLst/>
          </a:prstGeom>
        </p:spPr>
      </p:pic>
    </p:spTree>
    <p:extLst>
      <p:ext uri="{BB962C8B-B14F-4D97-AF65-F5344CB8AC3E}">
        <p14:creationId xmlns:p14="http://schemas.microsoft.com/office/powerpoint/2010/main" val="22902298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7</a:t>
            </a:fld>
            <a:endParaRPr lang="en-US" dirty="0"/>
          </a:p>
        </p:txBody>
      </p:sp>
      <p:sp>
        <p:nvSpPr>
          <p:cNvPr id="3" name="Title 2"/>
          <p:cNvSpPr>
            <a:spLocks noGrp="1"/>
          </p:cNvSpPr>
          <p:nvPr>
            <p:ph type="title"/>
          </p:nvPr>
        </p:nvSpPr>
        <p:spPr/>
        <p:txBody>
          <a:bodyPr/>
          <a:lstStyle/>
          <a:p>
            <a:r>
              <a:rPr lang="en-US" dirty="0" smtClean="0"/>
              <a:t>Projecting Needs up to First Light</a:t>
            </a:r>
            <a:endParaRPr lang="en-US" dirty="0"/>
          </a:p>
        </p:txBody>
      </p:sp>
      <p:sp>
        <p:nvSpPr>
          <p:cNvPr id="4" name="Content Placeholder 3"/>
          <p:cNvSpPr>
            <a:spLocks noGrp="1"/>
          </p:cNvSpPr>
          <p:nvPr>
            <p:ph sz="quarter" idx="14"/>
          </p:nvPr>
        </p:nvSpPr>
        <p:spPr>
          <a:xfrm>
            <a:off x="457200" y="838200"/>
            <a:ext cx="8108950" cy="5065522"/>
          </a:xfrm>
        </p:spPr>
        <p:txBody>
          <a:bodyPr>
            <a:noAutofit/>
          </a:bodyPr>
          <a:lstStyle/>
          <a:p>
            <a:r>
              <a:rPr lang="en-US" sz="1400" dirty="0" smtClean="0"/>
              <a:t>Example from the WL group:</a:t>
            </a:r>
          </a:p>
          <a:p>
            <a:endParaRPr lang="en-US" sz="1400" dirty="0" smtClean="0"/>
          </a:p>
          <a:p>
            <a:r>
              <a:rPr lang="en-US" sz="1400" dirty="0"/>
              <a:t>Several observables that we estimate for each galaxy require exquisite accuracy, such that there is no currently known algorithm that produces the required estimates without systematic errors at the level that LSST requires.  </a:t>
            </a:r>
            <a:r>
              <a:rPr lang="en-US" sz="1400" b="1" dirty="0"/>
              <a:t>One notable example is the shear estimate to be used for weak lensing</a:t>
            </a:r>
            <a:r>
              <a:rPr lang="en-US" sz="1400" dirty="0"/>
              <a:t>. The current state of the art algorithms are  known to have biases at a level that will be unacceptable for LSST science.</a:t>
            </a:r>
          </a:p>
          <a:p>
            <a:endParaRPr lang="en-US" sz="1400" dirty="0"/>
          </a:p>
          <a:p>
            <a:r>
              <a:rPr lang="en-US" sz="1400" dirty="0"/>
              <a:t>Therefore, we expect that there will need to be considerable development of better algorithms for LSST beyond those that will be used for the upcoming Stage III surveys (e.g. DES, HSC, Kids). Testing these algorithms will require them to be run on a significant fraction of the data volume that LSST is expected to observe.</a:t>
            </a:r>
          </a:p>
          <a:p>
            <a:endParaRPr lang="en-US" sz="1400" dirty="0"/>
          </a:p>
          <a:p>
            <a:r>
              <a:rPr lang="en-US" sz="1400" dirty="0"/>
              <a:t>There are some tricks we can do in the testing procedure such that we won't need to test on simulations equal to the full data volume, but probably 10% of the volume will be required. Furthermore, it is likely that we will need to make several runs on this data to find such an algorithm and convince ourselves that it is acceptable</a:t>
            </a:r>
            <a:r>
              <a:rPr lang="en-US" sz="1400" dirty="0" smtClean="0"/>
              <a:t>.</a:t>
            </a:r>
          </a:p>
          <a:p>
            <a:endParaRPr lang="en-US" sz="1400" dirty="0"/>
          </a:p>
          <a:p>
            <a:r>
              <a:rPr lang="en-US" sz="1400" b="1" dirty="0"/>
              <a:t>Therefore a reasonable estimate of the data processing needs for simulations would be to run 1% of the data volume of order 50 times. And then run 10% of the data volume of order 5 times.</a:t>
            </a:r>
          </a:p>
          <a:p>
            <a:endParaRPr lang="en-US" sz="1400" dirty="0"/>
          </a:p>
          <a:p>
            <a:endParaRPr lang="en-US" sz="1400" dirty="0"/>
          </a:p>
        </p:txBody>
      </p:sp>
      <p:sp>
        <p:nvSpPr>
          <p:cNvPr id="5" name="TextBox 4"/>
          <p:cNvSpPr txBox="1"/>
          <p:nvPr/>
        </p:nvSpPr>
        <p:spPr>
          <a:xfrm>
            <a:off x="1295400" y="6352401"/>
            <a:ext cx="7235349" cy="276999"/>
          </a:xfrm>
          <a:prstGeom prst="rect">
            <a:avLst/>
          </a:prstGeom>
          <a:noFill/>
        </p:spPr>
        <p:txBody>
          <a:bodyPr wrap="none" rtlCol="0">
            <a:spAutoFit/>
          </a:bodyPr>
          <a:lstStyle/>
          <a:p>
            <a:r>
              <a:rPr lang="en-US" sz="1200" b="1" dirty="0"/>
              <a:t>https://</a:t>
            </a:r>
            <a:r>
              <a:rPr lang="en-US" sz="1200" b="1" dirty="0" err="1"/>
              <a:t>confluence.slac.stanford.edu</a:t>
            </a:r>
            <a:r>
              <a:rPr lang="en-US" sz="1200" b="1" dirty="0"/>
              <a:t>/display/LSSTDESC/</a:t>
            </a:r>
            <a:r>
              <a:rPr lang="en-US" sz="1200" b="1" dirty="0" err="1"/>
              <a:t>DESC+Reprocessing+Needs+Projection</a:t>
            </a:r>
            <a:endParaRPr lang="en-US" sz="1200" b="1" dirty="0"/>
          </a:p>
        </p:txBody>
      </p:sp>
    </p:spTree>
    <p:extLst>
      <p:ext uri="{BB962C8B-B14F-4D97-AF65-F5344CB8AC3E}">
        <p14:creationId xmlns:p14="http://schemas.microsoft.com/office/powerpoint/2010/main" val="25577880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8</a:t>
            </a:fld>
            <a:endParaRPr lang="en-US" dirty="0"/>
          </a:p>
        </p:txBody>
      </p:sp>
      <p:sp>
        <p:nvSpPr>
          <p:cNvPr id="3" name="Title 2"/>
          <p:cNvSpPr>
            <a:spLocks noGrp="1"/>
          </p:cNvSpPr>
          <p:nvPr>
            <p:ph type="title"/>
          </p:nvPr>
        </p:nvSpPr>
        <p:spPr/>
        <p:txBody>
          <a:bodyPr/>
          <a:lstStyle/>
          <a:p>
            <a:r>
              <a:rPr lang="en-US" dirty="0" smtClean="0"/>
              <a:t>Projecting Needs up to First Light</a:t>
            </a:r>
            <a:endParaRPr lang="en-US" dirty="0"/>
          </a:p>
        </p:txBody>
      </p:sp>
      <p:sp>
        <p:nvSpPr>
          <p:cNvPr id="4" name="Content Placeholder 3"/>
          <p:cNvSpPr>
            <a:spLocks noGrp="1"/>
          </p:cNvSpPr>
          <p:nvPr>
            <p:ph sz="quarter" idx="14"/>
          </p:nvPr>
        </p:nvSpPr>
        <p:spPr/>
        <p:txBody>
          <a:bodyPr>
            <a:normAutofit fontScale="92500" lnSpcReduction="20000"/>
          </a:bodyPr>
          <a:lstStyle/>
          <a:p>
            <a:pPr marL="342900" indent="-342900">
              <a:buFont typeface="Arial"/>
              <a:buChar char="•"/>
            </a:pPr>
            <a:r>
              <a:rPr lang="en-US" dirty="0" smtClean="0"/>
              <a:t>Planning on “worst case” scenario:</a:t>
            </a:r>
          </a:p>
          <a:p>
            <a:pPr marL="800100" lvl="1" indent="-342900">
              <a:buFont typeface="Arial"/>
              <a:buChar char="•"/>
            </a:pPr>
            <a:r>
              <a:rPr lang="en-US" dirty="0" smtClean="0"/>
              <a:t>Provide cycles and storage for DESC to reprocess first year’s data from pixels</a:t>
            </a:r>
          </a:p>
          <a:p>
            <a:pPr marL="1033463" lvl="2" indent="-342900">
              <a:buFont typeface="Arial"/>
              <a:buChar char="•"/>
            </a:pPr>
            <a:r>
              <a:rPr lang="en-US" dirty="0" smtClean="0"/>
              <a:t>Could also be multiple </a:t>
            </a:r>
            <a:r>
              <a:rPr lang="en-US" dirty="0" err="1" smtClean="0"/>
              <a:t>reprocessings</a:t>
            </a:r>
            <a:r>
              <a:rPr lang="en-US" dirty="0" smtClean="0"/>
              <a:t> of a subset of year 1 to </a:t>
            </a:r>
            <a:r>
              <a:rPr lang="en-US" dirty="0" err="1" smtClean="0"/>
              <a:t>optimise</a:t>
            </a:r>
            <a:r>
              <a:rPr lang="en-US" dirty="0" smtClean="0"/>
              <a:t> </a:t>
            </a:r>
            <a:r>
              <a:rPr lang="en-US" dirty="0" smtClean="0"/>
              <a:t>Level 3 software or Level 2 software to be included in the DM pipeline</a:t>
            </a:r>
            <a:endParaRPr lang="en-US" dirty="0" smtClean="0"/>
          </a:p>
          <a:p>
            <a:pPr marL="1033463" lvl="2" indent="-342900">
              <a:buFont typeface="Arial"/>
              <a:buChar char="•"/>
            </a:pPr>
            <a:r>
              <a:rPr lang="en-US" dirty="0" smtClean="0"/>
              <a:t>Updated budget envelope projection</a:t>
            </a:r>
          </a:p>
          <a:p>
            <a:pPr marL="342900" indent="-342900">
              <a:buFont typeface="Arial"/>
              <a:buChar char="•"/>
            </a:pPr>
            <a:r>
              <a:rPr lang="en-US" dirty="0" smtClean="0"/>
              <a:t>DM has taken a fresh look at reprocessing resource needs for FDR</a:t>
            </a:r>
          </a:p>
          <a:p>
            <a:pPr marL="800100" lvl="1" indent="-342900">
              <a:buFont typeface="Arial"/>
              <a:buChar char="•"/>
            </a:pPr>
            <a:r>
              <a:rPr lang="en-US" dirty="0" smtClean="0"/>
              <a:t>~35k then-cores &amp; 1 PB </a:t>
            </a:r>
            <a:r>
              <a:rPr lang="en-US" dirty="0" smtClean="0"/>
              <a:t>storage for 1 year’s data</a:t>
            </a:r>
          </a:p>
          <a:p>
            <a:pPr marL="800100" lvl="1" indent="-342900">
              <a:buFont typeface="Arial"/>
              <a:buChar char="•"/>
            </a:pPr>
            <a:r>
              <a:rPr lang="en-US" dirty="0" smtClean="0"/>
              <a:t>Plan on ramp up in 3 years ahead of commissioning data </a:t>
            </a:r>
            <a:endParaRPr lang="en-US" dirty="0" smtClean="0"/>
          </a:p>
          <a:p>
            <a:pPr marL="342900" indent="-342900">
              <a:buFont typeface="Arial"/>
              <a:buChar char="•"/>
            </a:pPr>
            <a:r>
              <a:rPr lang="en-US" dirty="0" smtClean="0"/>
              <a:t>CC-IN2P3 has been engaged in a design study to supply half the Project reprocessing needs</a:t>
            </a:r>
          </a:p>
          <a:p>
            <a:pPr marL="800100" lvl="1" indent="-342900">
              <a:buFont typeface="Arial"/>
              <a:buChar char="•"/>
            </a:pPr>
            <a:r>
              <a:rPr lang="en-US" dirty="0" smtClean="0"/>
              <a:t>Well-developed costing model already </a:t>
            </a:r>
            <a:r>
              <a:rPr lang="en-US" dirty="0" smtClean="0"/>
              <a:t>exists for predicting CPU and storage prices ($2/3M, $1M, $2M: ’17, ‘18, ‘19)</a:t>
            </a:r>
            <a:endParaRPr lang="en-US" dirty="0"/>
          </a:p>
        </p:txBody>
      </p:sp>
      <p:sp>
        <p:nvSpPr>
          <p:cNvPr id="5" name="TextBox 4"/>
          <p:cNvSpPr txBox="1"/>
          <p:nvPr/>
        </p:nvSpPr>
        <p:spPr>
          <a:xfrm>
            <a:off x="1295400" y="6352401"/>
            <a:ext cx="7235349" cy="276999"/>
          </a:xfrm>
          <a:prstGeom prst="rect">
            <a:avLst/>
          </a:prstGeom>
          <a:noFill/>
        </p:spPr>
        <p:txBody>
          <a:bodyPr wrap="none" rtlCol="0">
            <a:spAutoFit/>
          </a:bodyPr>
          <a:lstStyle/>
          <a:p>
            <a:r>
              <a:rPr lang="en-US" sz="1200" b="1" dirty="0"/>
              <a:t>https://</a:t>
            </a:r>
            <a:r>
              <a:rPr lang="en-US" sz="1200" b="1" dirty="0" err="1"/>
              <a:t>confluence.slac.stanford.edu</a:t>
            </a:r>
            <a:r>
              <a:rPr lang="en-US" sz="1200" b="1" dirty="0"/>
              <a:t>/display/LSSTDESC/</a:t>
            </a:r>
            <a:r>
              <a:rPr lang="en-US" sz="1200" b="1" dirty="0" err="1"/>
              <a:t>DESC+Reprocessing+Needs+Projection</a:t>
            </a:r>
            <a:endParaRPr lang="en-US" sz="1200" b="1" dirty="0"/>
          </a:p>
        </p:txBody>
      </p:sp>
    </p:spTree>
    <p:extLst>
      <p:ext uri="{BB962C8B-B14F-4D97-AF65-F5344CB8AC3E}">
        <p14:creationId xmlns:p14="http://schemas.microsoft.com/office/powerpoint/2010/main" val="28910490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9</a:t>
            </a:fld>
            <a:endParaRPr lang="en-US" dirty="0"/>
          </a:p>
        </p:txBody>
      </p:sp>
      <p:sp>
        <p:nvSpPr>
          <p:cNvPr id="3" name="Title 2"/>
          <p:cNvSpPr>
            <a:spLocks noGrp="1"/>
          </p:cNvSpPr>
          <p:nvPr>
            <p:ph type="title"/>
          </p:nvPr>
        </p:nvSpPr>
        <p:spPr/>
        <p:txBody>
          <a:bodyPr/>
          <a:lstStyle/>
          <a:p>
            <a:r>
              <a:rPr lang="en-US" dirty="0" smtClean="0"/>
              <a:t>Working Group Resource Needs – Still need input!</a:t>
            </a:r>
            <a:endParaRPr lang="en-US" dirty="0"/>
          </a:p>
        </p:txBody>
      </p:sp>
      <p:sp>
        <p:nvSpPr>
          <p:cNvPr id="4" name="Content Placeholder 3"/>
          <p:cNvSpPr>
            <a:spLocks noGrp="1"/>
          </p:cNvSpPr>
          <p:nvPr>
            <p:ph sz="quarter" idx="14"/>
          </p:nvPr>
        </p:nvSpPr>
        <p:spPr>
          <a:xfrm>
            <a:off x="457200" y="1411478"/>
            <a:ext cx="8108950" cy="5065522"/>
          </a:xfrm>
        </p:spPr>
        <p:txBody>
          <a:bodyPr>
            <a:normAutofit fontScale="92500" lnSpcReduction="10000"/>
          </a:bodyPr>
          <a:lstStyle/>
          <a:p>
            <a:pPr marL="342900" indent="-342900">
              <a:buFont typeface="Arial"/>
              <a:buChar char="•"/>
            </a:pPr>
            <a:r>
              <a:rPr lang="en-US" dirty="0"/>
              <a:t>To fund this level of compute resources we need a well defined set of analysis use cases and this needs significant input from the working </a:t>
            </a:r>
            <a:r>
              <a:rPr lang="en-US" dirty="0" smtClean="0"/>
              <a:t>groups</a:t>
            </a:r>
          </a:p>
          <a:p>
            <a:pPr marL="800100" lvl="1" indent="-342900">
              <a:buFont typeface="Arial"/>
              <a:buChar char="•"/>
            </a:pPr>
            <a:r>
              <a:rPr lang="en-US" dirty="0" smtClean="0"/>
              <a:t>We’re hoping the NERSC allocation will cover needs while this happens</a:t>
            </a:r>
          </a:p>
          <a:p>
            <a:pPr marL="342900" indent="-342900">
              <a:buFont typeface="Arial"/>
              <a:buChar char="•"/>
            </a:pPr>
            <a:endParaRPr lang="en-US" dirty="0" smtClean="0"/>
          </a:p>
          <a:p>
            <a:pPr marL="342900" indent="-342900">
              <a:buFont typeface="Arial"/>
              <a:buChar char="•"/>
            </a:pPr>
            <a:r>
              <a:rPr lang="en-US" dirty="0" smtClean="0"/>
              <a:t>Our model for resource needs currently is:</a:t>
            </a:r>
          </a:p>
          <a:p>
            <a:pPr marL="800100" lvl="1" indent="-342900">
              <a:buFont typeface="Arial"/>
              <a:buChar char="•"/>
            </a:pPr>
            <a:r>
              <a:rPr lang="en-US" dirty="0" smtClean="0"/>
              <a:t>MPI/non-MPI cycles at NERSC for direct WG needs</a:t>
            </a:r>
          </a:p>
          <a:p>
            <a:pPr marL="800100" lvl="1" indent="-342900">
              <a:buFont typeface="Arial"/>
              <a:buChar char="•"/>
            </a:pPr>
            <a:r>
              <a:rPr lang="en-US" dirty="0" smtClean="0"/>
              <a:t>Efficient running of </a:t>
            </a:r>
            <a:r>
              <a:rPr lang="en-US" dirty="0" err="1" smtClean="0"/>
              <a:t>ImSim</a:t>
            </a:r>
            <a:r>
              <a:rPr lang="en-US" dirty="0" smtClean="0"/>
              <a:t> for different scales of simulations</a:t>
            </a:r>
          </a:p>
          <a:p>
            <a:pPr marL="1033463" lvl="2" indent="-342900">
              <a:buFont typeface="Arial"/>
              <a:buChar char="•"/>
            </a:pPr>
            <a:r>
              <a:rPr lang="en-US" dirty="0" smtClean="0"/>
              <a:t>Large scale to support multiple groups</a:t>
            </a:r>
          </a:p>
          <a:p>
            <a:pPr marL="1033463" lvl="2" indent="-342900">
              <a:buFont typeface="Arial"/>
              <a:buChar char="•"/>
            </a:pPr>
            <a:r>
              <a:rPr lang="en-US" dirty="0" smtClean="0"/>
              <a:t>Smaller scale for individual group or individual person</a:t>
            </a:r>
          </a:p>
          <a:p>
            <a:pPr marL="1033463" lvl="2" indent="-342900">
              <a:buFont typeface="Arial"/>
              <a:buChar char="•"/>
            </a:pPr>
            <a:r>
              <a:rPr lang="en-US" dirty="0" smtClean="0"/>
              <a:t>Aiming for “</a:t>
            </a:r>
            <a:r>
              <a:rPr lang="en-US" dirty="0" err="1" smtClean="0"/>
              <a:t>ImSim</a:t>
            </a:r>
            <a:r>
              <a:rPr lang="en-US" dirty="0" smtClean="0"/>
              <a:t> on Demand” system as Highlight Project</a:t>
            </a:r>
          </a:p>
          <a:p>
            <a:pPr marL="1257300" lvl="3" indent="-342900">
              <a:buFont typeface="Arial"/>
              <a:buChar char="•"/>
            </a:pPr>
            <a:r>
              <a:rPr lang="en-US" dirty="0" smtClean="0"/>
              <a:t>Web interface to notionally take catalogue as input and then take care of running the jobs</a:t>
            </a:r>
            <a:endParaRPr lang="en-US" dirty="0"/>
          </a:p>
        </p:txBody>
      </p:sp>
    </p:spTree>
    <p:extLst>
      <p:ext uri="{BB962C8B-B14F-4D97-AF65-F5344CB8AC3E}">
        <p14:creationId xmlns:p14="http://schemas.microsoft.com/office/powerpoint/2010/main" val="1249368785"/>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CHECK" val="0"/>
  <p:tag name="ARTICULATE_PROJECT_OPEN" val="0"/>
</p:tagLst>
</file>

<file path=ppt/theme/theme1.xml><?xml version="1.0" encoding="utf-8"?>
<a:theme xmlns:a="http://schemas.openxmlformats.org/drawingml/2006/main" name="Blank">
  <a:themeElements>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SLAC_PPT_052412</Template>
  <TotalTime>0</TotalTime>
  <Words>1031</Words>
  <Application>Microsoft Macintosh PowerPoint</Application>
  <PresentationFormat>On-screen Show (4:3)</PresentationFormat>
  <Paragraphs>120</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Blank</vt:lpstr>
      <vt:lpstr>DESC Computing Resources and Model</vt:lpstr>
      <vt:lpstr>Outline</vt:lpstr>
      <vt:lpstr>Short term resources: NERSC</vt:lpstr>
      <vt:lpstr>Using NERSC</vt:lpstr>
      <vt:lpstr>Mid-range Resources: SLAC</vt:lpstr>
      <vt:lpstr>ImSim Recipes: work in progress</vt:lpstr>
      <vt:lpstr>Projecting Needs up to First Light</vt:lpstr>
      <vt:lpstr>Projecting Needs up to First Light</vt:lpstr>
      <vt:lpstr>Working Group Resource Needs – Still need input!</vt:lpstr>
      <vt:lpstr>ImSim on Demand</vt:lpstr>
      <vt:lpstr>ImSim on Demand</vt:lpstr>
      <vt:lpstr>What do we need from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2012-06-11T23:50:00Z</dcterms:created>
  <dcterms:modified xsi:type="dcterms:W3CDTF">2013-12-04T21:30:21Z</dcterms:modified>
</cp:coreProperties>
</file>