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7" r:id="rId3"/>
    <p:sldId id="268" r:id="rId4"/>
    <p:sldId id="269" r:id="rId5"/>
    <p:sldId id="275" r:id="rId6"/>
    <p:sldId id="276" r:id="rId7"/>
    <p:sldId id="272" r:id="rId8"/>
    <p:sldId id="273" r:id="rId9"/>
    <p:sldId id="274" r:id="rId10"/>
    <p:sldId id="277" r:id="rId11"/>
    <p:sldId id="260" r:id="rId12"/>
    <p:sldId id="258" r:id="rId13"/>
    <p:sldId id="262" r:id="rId14"/>
    <p:sldId id="264" r:id="rId15"/>
    <p:sldId id="261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45" autoAdjust="0"/>
  </p:normalViewPr>
  <p:slideViewPr>
    <p:cSldViewPr snapToGrid="0" snapToObjects="1">
      <p:cViewPr varScale="1">
        <p:scale>
          <a:sx n="71" d="100"/>
          <a:sy n="71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F7F6-1317-7942-92D2-5491EAFAC7BE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2F7E-0986-0A40-AE7E-8D8BCE1E7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562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F851-FF9E-0B43-9F1B-762EF84CC219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A6250-F101-1148-A330-5ADFECEE6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023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4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2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5905" y="6492875"/>
            <a:ext cx="3343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BB2BE-B233-094F-89D2-352B9B5BB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l3-framework-usecase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cvs.fnal.gov/redmine/projects/l3-framework-usecas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 Software Framework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512" y="3886200"/>
            <a:ext cx="8781817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/>
              <a:t>Scott Dodelson </a:t>
            </a:r>
            <a:r>
              <a:rPr lang="en-US" dirty="0" smtClean="0"/>
              <a:t>(</a:t>
            </a:r>
            <a:r>
              <a:rPr lang="en-US" dirty="0" smtClean="0"/>
              <a:t>Theoretical Astrophysics Group) </a:t>
            </a:r>
            <a:br>
              <a:rPr lang="en-US" dirty="0" smtClean="0"/>
            </a:br>
            <a:r>
              <a:rPr lang="en-US" dirty="0" smtClean="0"/>
              <a:t>Marc </a:t>
            </a:r>
            <a:r>
              <a:rPr lang="en-US" dirty="0" err="1" smtClean="0"/>
              <a:t>Paterno</a:t>
            </a:r>
            <a:r>
              <a:rPr lang="en-US" dirty="0" smtClean="0"/>
              <a:t> (Software Systems Development Group)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dirty="0" err="1" smtClean="0"/>
              <a:t>Fermilab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79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 Software Framework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DESC scientists must interact with:</a:t>
            </a:r>
          </a:p>
          <a:p>
            <a:pPr lvl="1"/>
            <a:r>
              <a:rPr lang="en-US" dirty="0" smtClean="0"/>
              <a:t>software and data products from DM</a:t>
            </a:r>
          </a:p>
          <a:p>
            <a:pPr lvl="1"/>
            <a:r>
              <a:rPr lang="en-US" dirty="0" smtClean="0"/>
              <a:t>simulation tools</a:t>
            </a:r>
          </a:p>
          <a:p>
            <a:pPr lvl="1"/>
            <a:r>
              <a:rPr lang="en-US" dirty="0" smtClean="0"/>
              <a:t>data handling tools</a:t>
            </a:r>
          </a:p>
          <a:p>
            <a:pPr lvl="1"/>
            <a:r>
              <a:rPr lang="en-US" dirty="0" smtClean="0"/>
              <a:t>various computing resources</a:t>
            </a:r>
          </a:p>
          <a:p>
            <a:r>
              <a:rPr lang="en-US" dirty="0" smtClean="0"/>
              <a:t>DESC scientists will</a:t>
            </a:r>
          </a:p>
          <a:p>
            <a:pPr lvl="1"/>
            <a:r>
              <a:rPr lang="en-US" dirty="0" smtClean="0"/>
              <a:t>study and improve existing algorithms</a:t>
            </a:r>
          </a:p>
          <a:p>
            <a:pPr lvl="1"/>
            <a:r>
              <a:rPr lang="en-US" dirty="0" smtClean="0"/>
              <a:t>develop, implement and work with new algorithms</a:t>
            </a:r>
          </a:p>
          <a:p>
            <a:pPr lvl="1"/>
            <a:r>
              <a:rPr lang="en-US" dirty="0" smtClean="0"/>
              <a:t>analyze “high level” data products specific to their work</a:t>
            </a:r>
          </a:p>
          <a:p>
            <a:pPr lvl="1"/>
            <a:r>
              <a:rPr lang="en-US" dirty="0" smtClean="0"/>
              <a:t>share their efforts with others in their WG, and with other WGs</a:t>
            </a:r>
          </a:p>
          <a:p>
            <a:r>
              <a:rPr lang="en-US" dirty="0" smtClean="0"/>
              <a:t>The goal of the DESC software framework is to enable scientists to do these tasks as smoothly </a:t>
            </a:r>
            <a:r>
              <a:rPr lang="en-US" smtClean="0"/>
              <a:t>as possible.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8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and organization of the</a:t>
            </a:r>
            <a:br>
              <a:rPr lang="en-US" dirty="0" smtClean="0"/>
            </a:br>
            <a:r>
              <a:rPr lang="en-US" dirty="0" smtClean="0"/>
              <a:t>Use Case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purpose of the document is to help determine the requirements for the DESC software framework.</a:t>
            </a:r>
          </a:p>
          <a:p>
            <a:r>
              <a:rPr lang="en-US" dirty="0" smtClean="0"/>
              <a:t>We are doing this early enough in the project to help guide making the right choices among many possible options.</a:t>
            </a:r>
          </a:p>
          <a:p>
            <a:r>
              <a:rPr lang="en-US" dirty="0" smtClean="0"/>
              <a:t>We will use these to determine the nature and scope of the DESC software framework:</a:t>
            </a:r>
          </a:p>
          <a:p>
            <a:pPr lvl="1"/>
            <a:r>
              <a:rPr lang="en-US" dirty="0" smtClean="0"/>
              <a:t>identify common data types and interfaces,</a:t>
            </a:r>
          </a:p>
          <a:p>
            <a:pPr lvl="1"/>
            <a:r>
              <a:rPr lang="en-US" dirty="0" smtClean="0"/>
              <a:t>discover where there are “holes”, where new tools are needed,</a:t>
            </a:r>
          </a:p>
          <a:p>
            <a:pPr lvl="1"/>
            <a:r>
              <a:rPr lang="en-US" dirty="0" smtClean="0"/>
              <a:t>discover in what contexts are the different tools used,</a:t>
            </a:r>
          </a:p>
          <a:p>
            <a:pPr lvl="1"/>
            <a:r>
              <a:rPr lang="en-US" dirty="0" smtClean="0"/>
              <a:t>identify what underlying libraries are used and what dependencies are present.</a:t>
            </a:r>
          </a:p>
          <a:p>
            <a:r>
              <a:rPr lang="en-US" dirty="0" smtClean="0"/>
              <a:t>We do this by cataloging two types of things:</a:t>
            </a:r>
          </a:p>
          <a:p>
            <a:pPr lvl="1"/>
            <a:r>
              <a:rPr lang="en-US" i="1" dirty="0" smtClean="0"/>
              <a:t>functional</a:t>
            </a:r>
            <a:r>
              <a:rPr lang="en-US" dirty="0" smtClean="0"/>
              <a:t> </a:t>
            </a:r>
            <a:r>
              <a:rPr lang="en-US" i="1" dirty="0" smtClean="0"/>
              <a:t>elements</a:t>
            </a:r>
            <a:r>
              <a:rPr lang="en-US" dirty="0" smtClean="0"/>
              <a:t> and</a:t>
            </a:r>
          </a:p>
          <a:p>
            <a:pPr lvl="1"/>
            <a:r>
              <a:rPr lang="en-US" i="1" dirty="0" smtClean="0"/>
              <a:t>use cases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document is not yet complete; the current draft is available at </a:t>
            </a:r>
            <a:r>
              <a:rPr lang="en-US" dirty="0">
                <a:hlinkClick r:id="rId2"/>
              </a:rPr>
              <a:t>https://cdcvs.fnal.gov/redmine/projects/l3-framework-</a:t>
            </a:r>
            <a:r>
              <a:rPr lang="en-US" dirty="0" smtClean="0">
                <a:hlinkClick r:id="rId2"/>
              </a:rPr>
              <a:t>usecases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unctional </a:t>
            </a:r>
            <a:r>
              <a:rPr lang="en-US" dirty="0"/>
              <a:t>E</a:t>
            </a:r>
            <a:r>
              <a:rPr lang="en-US" dirty="0" smtClean="0"/>
              <a:t>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functional element </a:t>
            </a:r>
            <a:r>
              <a:rPr lang="en-US" dirty="0" smtClean="0"/>
              <a:t>is a piece of software that could be run “by the framework”, </a:t>
            </a:r>
            <a:r>
              <a:rPr lang="en-US" i="1" dirty="0" smtClean="0"/>
              <a:t>e.g.</a:t>
            </a:r>
            <a:endParaRPr lang="en-US" dirty="0" smtClean="0"/>
          </a:p>
          <a:p>
            <a:pPr lvl="1"/>
            <a:r>
              <a:rPr lang="en-US" dirty="0" smtClean="0"/>
              <a:t>A tool to apply a given shear to an image of a galaxy</a:t>
            </a:r>
          </a:p>
          <a:p>
            <a:pPr lvl="1"/>
            <a:r>
              <a:rPr lang="en-US" dirty="0" smtClean="0"/>
              <a:t>A tool to measure the PSF at the location of stars in an image </a:t>
            </a:r>
          </a:p>
          <a:p>
            <a:pPr lvl="1"/>
            <a:r>
              <a:rPr lang="en-US" dirty="0" err="1" smtClean="0"/>
              <a:t>GalSim</a:t>
            </a:r>
            <a:r>
              <a:rPr lang="en-US" dirty="0" smtClean="0"/>
              <a:t>, configured for task </a:t>
            </a:r>
            <a:r>
              <a:rPr lang="en-US" i="1" dirty="0" smtClean="0"/>
              <a:t>X</a:t>
            </a:r>
            <a:r>
              <a:rPr lang="en-US" dirty="0" smtClean="0"/>
              <a:t> as used by WG </a:t>
            </a:r>
            <a:r>
              <a:rPr lang="en-US" i="1" dirty="0" smtClean="0"/>
              <a:t>Y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</a:t>
            </a:r>
            <a:r>
              <a:rPr lang="en-US" i="1" dirty="0" smtClean="0"/>
              <a:t>not</a:t>
            </a:r>
            <a:r>
              <a:rPr lang="en-US" dirty="0" smtClean="0"/>
              <a:t> a generic “task” to be implemented many different ways.</a:t>
            </a:r>
          </a:p>
          <a:p>
            <a:r>
              <a:rPr lang="en-US" dirty="0" smtClean="0"/>
              <a:t>We are collecting descriptions  of currently-used tools, and of those that are needed, to help identify commonalities that allow sharing.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we need for each functional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(high-level) </a:t>
            </a:r>
            <a:r>
              <a:rPr lang="en-US" i="1" dirty="0" smtClean="0"/>
              <a:t>description</a:t>
            </a:r>
            <a:r>
              <a:rPr lang="en-US" dirty="0" smtClean="0"/>
              <a:t> of what the tool does.</a:t>
            </a:r>
          </a:p>
          <a:p>
            <a:r>
              <a:rPr lang="en-US" dirty="0" smtClean="0"/>
              <a:t>A list of </a:t>
            </a:r>
            <a:r>
              <a:rPr lang="en-US" i="1" dirty="0" smtClean="0"/>
              <a:t>input types </a:t>
            </a:r>
            <a:r>
              <a:rPr lang="en-US" dirty="0" smtClean="0"/>
              <a:t>used by the tool. This may be the most important item, because we will rely on these to identify shareable data formats.</a:t>
            </a:r>
          </a:p>
          <a:p>
            <a:r>
              <a:rPr lang="en-US" dirty="0" smtClean="0"/>
              <a:t> A description of </a:t>
            </a:r>
            <a:r>
              <a:rPr lang="en-US" i="1" dirty="0" smtClean="0"/>
              <a:t>how inputs are obtained</a:t>
            </a:r>
            <a:r>
              <a:rPr lang="en-US" dirty="0" smtClean="0"/>
              <a:t>, which helps us understand the context in which a tool runs (</a:t>
            </a:r>
            <a:r>
              <a:rPr lang="en-US" i="1" dirty="0" smtClean="0"/>
              <a:t>e.g. </a:t>
            </a:r>
            <a:r>
              <a:rPr lang="en-US" dirty="0" smtClean="0"/>
              <a:t>does is require a supercomputer, or a connection to a specific database?)</a:t>
            </a:r>
          </a:p>
          <a:p>
            <a:r>
              <a:rPr lang="en-US" dirty="0" smtClean="0"/>
              <a:t>A description of </a:t>
            </a:r>
            <a:r>
              <a:rPr lang="en-US" i="1" dirty="0" smtClean="0"/>
              <a:t>output types</a:t>
            </a:r>
            <a:r>
              <a:rPr lang="en-US" dirty="0" smtClean="0"/>
              <a:t>, to help identify shareable data formats.</a:t>
            </a:r>
          </a:p>
          <a:p>
            <a:r>
              <a:rPr lang="en-US" dirty="0" smtClean="0"/>
              <a:t>Optionally, </a:t>
            </a:r>
            <a:r>
              <a:rPr lang="en-US" i="1" dirty="0" smtClean="0"/>
              <a:t>common follow-up uses</a:t>
            </a:r>
            <a:r>
              <a:rPr lang="en-US" dirty="0" smtClean="0"/>
              <a:t> and </a:t>
            </a:r>
            <a:r>
              <a:rPr lang="en-US" i="1" dirty="0" smtClean="0"/>
              <a:t>estimates of time and size</a:t>
            </a:r>
            <a:r>
              <a:rPr lang="en-US" dirty="0" smtClean="0"/>
              <a:t>, both of which help put the tool into the context of its use.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use case </a:t>
            </a:r>
            <a:r>
              <a:rPr lang="en-US" dirty="0" smtClean="0"/>
              <a:t>is a sequence of steps that an </a:t>
            </a:r>
            <a:r>
              <a:rPr lang="en-US" i="1" dirty="0" smtClean="0"/>
              <a:t>actor</a:t>
            </a:r>
            <a:r>
              <a:rPr lang="en-US" dirty="0" smtClean="0"/>
              <a:t> performs within a </a:t>
            </a:r>
            <a:r>
              <a:rPr lang="en-US" i="1" dirty="0" smtClean="0"/>
              <a:t>system</a:t>
            </a:r>
            <a:r>
              <a:rPr lang="en-US" dirty="0" smtClean="0"/>
              <a:t> to achieve a </a:t>
            </a:r>
            <a:r>
              <a:rPr lang="en-US" i="1" dirty="0" smtClean="0"/>
              <a:t>specific</a:t>
            </a:r>
            <a:r>
              <a:rPr lang="en-US" dirty="0" smtClean="0"/>
              <a:t> </a:t>
            </a:r>
            <a:r>
              <a:rPr lang="en-US" i="1" dirty="0" smtClean="0"/>
              <a:t>goal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/>
              <a:t>actor</a:t>
            </a:r>
            <a:r>
              <a:rPr lang="en-US" dirty="0" smtClean="0"/>
              <a:t> is usually a person, but it could be another system.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system</a:t>
            </a:r>
            <a:r>
              <a:rPr lang="en-US" dirty="0"/>
              <a:t> </a:t>
            </a:r>
            <a:r>
              <a:rPr lang="en-US" dirty="0" smtClean="0"/>
              <a:t>for our use cases is the DESC software framework.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goals</a:t>
            </a:r>
            <a:r>
              <a:rPr lang="en-US" dirty="0" smtClean="0"/>
              <a:t> we are interested in developing use cases for are </a:t>
            </a:r>
            <a:r>
              <a:rPr lang="en-US" i="1" dirty="0" smtClean="0"/>
              <a:t>scientific goals</a:t>
            </a:r>
            <a:r>
              <a:rPr lang="en-US" dirty="0" smtClean="0"/>
              <a:t> (not peripheral goals).</a:t>
            </a:r>
          </a:p>
          <a:p>
            <a:r>
              <a:rPr lang="en-US" dirty="0" smtClean="0"/>
              <a:t>We are collecting use cases in order to identify: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ommonalities among tools used in the steps,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ommonalities among types of data used by different groups,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ools that are needed but are missing.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we need for each</a:t>
            </a:r>
            <a:br>
              <a:rPr lang="en-US" dirty="0" smtClean="0"/>
            </a:br>
            <a:r>
              <a:rPr lang="en-US" dirty="0" smtClean="0"/>
              <a:t>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high-level description of the </a:t>
            </a:r>
            <a:r>
              <a:rPr lang="en-US" i="1" dirty="0" smtClean="0"/>
              <a:t>immediate scientific goal</a:t>
            </a:r>
            <a:r>
              <a:rPr lang="en-US" dirty="0"/>
              <a:t>,</a:t>
            </a:r>
            <a:r>
              <a:rPr lang="en-US" dirty="0" smtClean="0"/>
              <a:t> which is the “task” described by the use case.</a:t>
            </a:r>
          </a:p>
          <a:p>
            <a:r>
              <a:rPr lang="en-US" dirty="0" smtClean="0"/>
              <a:t>Any </a:t>
            </a:r>
            <a:r>
              <a:rPr lang="en-US" i="1" dirty="0" smtClean="0"/>
              <a:t>preconditions</a:t>
            </a:r>
            <a:r>
              <a:rPr lang="en-US" dirty="0" smtClean="0"/>
              <a:t> necessary for the execution of the use case (</a:t>
            </a:r>
            <a:r>
              <a:rPr lang="en-US" i="1" dirty="0" smtClean="0"/>
              <a:t>e.g. </a:t>
            </a:r>
            <a:r>
              <a:rPr lang="en-US" dirty="0" smtClean="0"/>
              <a:t>required data, or special computing facility requirements).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steps </a:t>
            </a:r>
            <a:r>
              <a:rPr lang="en-US" dirty="0" smtClean="0"/>
              <a:t>that are carried out to perform the use case. Ideally, each step involves the execution of a single </a:t>
            </a:r>
            <a:r>
              <a:rPr lang="en-US" i="1" dirty="0" smtClean="0"/>
              <a:t>functional element</a:t>
            </a:r>
            <a:r>
              <a:rPr lang="en-US" dirty="0" smtClean="0"/>
              <a:t>, which would be described in the previous section of the document.</a:t>
            </a:r>
          </a:p>
          <a:p>
            <a:r>
              <a:rPr lang="en-US" dirty="0" smtClean="0"/>
              <a:t>Optionally, whatever important </a:t>
            </a:r>
            <a:r>
              <a:rPr lang="en-US" i="1" dirty="0" err="1" smtClean="0"/>
              <a:t>postconditions</a:t>
            </a:r>
            <a:r>
              <a:rPr lang="en-US" dirty="0" smtClean="0"/>
              <a:t> will be true, </a:t>
            </a:r>
            <a:r>
              <a:rPr lang="en-US" i="1" dirty="0" smtClean="0"/>
              <a:t>e.g.</a:t>
            </a:r>
            <a:r>
              <a:rPr lang="en-US" dirty="0" smtClean="0"/>
              <a:t> where output data should go.</a:t>
            </a:r>
            <a:endParaRPr lang="en-US" dirty="0"/>
          </a:p>
          <a:p>
            <a:r>
              <a:rPr lang="en-US" dirty="0" smtClean="0"/>
              <a:t>Optionally, any important </a:t>
            </a:r>
            <a:r>
              <a:rPr lang="en-US" i="1" dirty="0" smtClean="0"/>
              <a:t>failure paths</a:t>
            </a:r>
            <a:r>
              <a:rPr lang="en-US" dirty="0" smtClean="0"/>
              <a:t>, describing what should be done if one or more steps fail.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your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Document contents:</a:t>
            </a:r>
          </a:p>
          <a:p>
            <a:pPr lvl="1"/>
            <a:r>
              <a:rPr lang="en-US" dirty="0" smtClean="0"/>
              <a:t>introduction/motivation</a:t>
            </a:r>
          </a:p>
          <a:p>
            <a:pPr lvl="1"/>
            <a:r>
              <a:rPr lang="en-US" dirty="0" smtClean="0"/>
              <a:t>catalog of functional elements: a section for each science working group</a:t>
            </a:r>
          </a:p>
          <a:p>
            <a:pPr lvl="1"/>
            <a:r>
              <a:rPr lang="en-US" dirty="0" smtClean="0"/>
              <a:t>catalog of use cases: a section for each science working group</a:t>
            </a:r>
          </a:p>
          <a:p>
            <a:pPr lvl="1"/>
            <a:r>
              <a:rPr lang="en-US" dirty="0" smtClean="0"/>
              <a:t>glossary of terms</a:t>
            </a:r>
          </a:p>
          <a:p>
            <a:pPr lvl="1"/>
            <a:r>
              <a:rPr lang="en-US" dirty="0" smtClean="0"/>
              <a:t>description of common data types</a:t>
            </a:r>
          </a:p>
          <a:p>
            <a:r>
              <a:rPr lang="en-US" dirty="0" smtClean="0"/>
              <a:t>The current draft is available in PDF format </a:t>
            </a:r>
            <a:r>
              <a:rPr lang="en-US" dirty="0"/>
              <a:t>from </a:t>
            </a:r>
            <a:r>
              <a:rPr lang="en-US" dirty="0">
                <a:hlinkClick r:id="rId2"/>
              </a:rPr>
              <a:t>https://cdcvs.fnal.gov/redmine/projects/l3-framework-</a:t>
            </a:r>
            <a:r>
              <a:rPr lang="en-US" dirty="0" smtClean="0">
                <a:hlinkClick r:id="rId2"/>
              </a:rPr>
              <a:t>usecases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are asking for your input</a:t>
            </a:r>
          </a:p>
          <a:p>
            <a:pPr lvl="1"/>
            <a:r>
              <a:rPr lang="en-US" dirty="0" smtClean="0"/>
              <a:t>for whatever science working group(s) you participate in</a:t>
            </a:r>
          </a:p>
          <a:p>
            <a:pPr lvl="1"/>
            <a:r>
              <a:rPr lang="en-US" dirty="0" smtClean="0"/>
              <a:t>for improving existing functional element and use case descriptions</a:t>
            </a:r>
          </a:p>
          <a:p>
            <a:pPr lvl="1"/>
            <a:r>
              <a:rPr lang="en-US" dirty="0" smtClean="0"/>
              <a:t>for adding new items.</a:t>
            </a:r>
          </a:p>
          <a:p>
            <a:r>
              <a:rPr lang="en-US" dirty="0"/>
              <a:t>We need to understand the relation between DESC </a:t>
            </a:r>
            <a:r>
              <a:rPr lang="en-US" dirty="0" smtClean="0"/>
              <a:t>software </a:t>
            </a:r>
            <a:r>
              <a:rPr lang="en-US" dirty="0"/>
              <a:t>and </a:t>
            </a:r>
            <a:r>
              <a:rPr lang="en-US" dirty="0" smtClean="0"/>
              <a:t>LSST project software, 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i="1" dirty="0" err="1" smtClean="0"/>
              <a:t>afw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collection of requirements is just the precursor to actually producing the software framework: timescale 6 months to complete requirements gathering, then 12-18 months to deliver the framework.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 Software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 in June with reps from all science WG’s</a:t>
            </a:r>
          </a:p>
          <a:p>
            <a:r>
              <a:rPr lang="en-US" dirty="0" smtClean="0"/>
              <a:t>Follow-up </a:t>
            </a:r>
            <a:r>
              <a:rPr lang="en-US" dirty="0" err="1" smtClean="0"/>
              <a:t>telecons</a:t>
            </a:r>
            <a:r>
              <a:rPr lang="en-US" dirty="0" smtClean="0"/>
              <a:t> with 5 science WG’s</a:t>
            </a:r>
          </a:p>
          <a:p>
            <a:r>
              <a:rPr lang="en-US" dirty="0" smtClean="0"/>
              <a:t>Where are </a:t>
            </a:r>
            <a:r>
              <a:rPr lang="en-US" dirty="0" smtClean="0"/>
              <a:t>we going? (</a:t>
            </a:r>
            <a:r>
              <a:rPr lang="en-US" dirty="0" smtClean="0"/>
              <a:t>first draft of use case doc released today; framework released in 12-18 months) </a:t>
            </a:r>
            <a:r>
              <a:rPr lang="en-US" dirty="0" smtClean="0"/>
              <a:t>How </a:t>
            </a:r>
            <a:r>
              <a:rPr lang="en-US" dirty="0" smtClean="0"/>
              <a:t>will we get there?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4812" y="390186"/>
            <a:ext cx="768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Empower scientists to use LSST tools and resources without knowing a lot about computers</a:t>
            </a:r>
            <a:endParaRPr lang="en-US" sz="2800" dirty="0"/>
          </a:p>
        </p:txBody>
      </p:sp>
      <p:pic>
        <p:nvPicPr>
          <p:cNvPr id="4" name="Picture 3" descr="lsstf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3" y="1282831"/>
            <a:ext cx="7207349" cy="540551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Packaging</a:t>
            </a:r>
            <a:r>
              <a:rPr lang="en-US" sz="2400" dirty="0" smtClean="0"/>
              <a:t>: install the relevant software without worrying about versions, dependencies, compatibilities, etc.</a:t>
            </a:r>
            <a:endParaRPr lang="en-US" sz="2400" dirty="0"/>
          </a:p>
        </p:txBody>
      </p:sp>
      <p:pic>
        <p:nvPicPr>
          <p:cNvPr id="5" name="Picture 4" descr="Screen shot 2013-12-03 at 8.37.1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4724" r="3570" b="26525"/>
          <a:stretch/>
        </p:blipFill>
        <p:spPr>
          <a:xfrm>
            <a:off x="250398" y="1417638"/>
            <a:ext cx="6277836" cy="3929157"/>
          </a:xfrm>
          <a:prstGeom prst="rect">
            <a:avLst/>
          </a:prstGeom>
        </p:spPr>
      </p:pic>
      <p:pic>
        <p:nvPicPr>
          <p:cNvPr id="7" name="Picture 6" descr="Screen shot 2013-12-03 at 8.39.5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2191" r="3570" b="26444"/>
          <a:stretch/>
        </p:blipFill>
        <p:spPr>
          <a:xfrm>
            <a:off x="2866164" y="2164507"/>
            <a:ext cx="6277836" cy="40785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Repos: Collaboration members push/pull their modules for the benefit of all</a:t>
            </a:r>
            <a:endParaRPr lang="en-US" dirty="0"/>
          </a:p>
        </p:txBody>
      </p:sp>
      <p:pic>
        <p:nvPicPr>
          <p:cNvPr id="9" name="Picture 8" descr="Screen shot 2013-12-03 at 8.48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4805" r="3569" b="25817"/>
          <a:stretch/>
        </p:blipFill>
        <p:spPr>
          <a:xfrm>
            <a:off x="250398" y="1676251"/>
            <a:ext cx="6295722" cy="39649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1640474"/>
            <a:ext cx="3567054" cy="4293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Repos: Collaboration members push/pull their modules for the benefit of all</a:t>
            </a:r>
            <a:endParaRPr lang="en-US" dirty="0"/>
          </a:p>
        </p:txBody>
      </p:sp>
      <p:pic>
        <p:nvPicPr>
          <p:cNvPr id="9" name="Picture 8" descr="Screen shot 2013-12-03 at 8.48.5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4805" r="3569" b="25817"/>
          <a:stretch/>
        </p:blipFill>
        <p:spPr>
          <a:xfrm>
            <a:off x="250398" y="1676251"/>
            <a:ext cx="6295722" cy="3964934"/>
          </a:xfrm>
          <a:prstGeom prst="rect">
            <a:avLst/>
          </a:prstGeom>
        </p:spPr>
      </p:pic>
      <p:pic>
        <p:nvPicPr>
          <p:cNvPr id="10" name="Picture 9" descr="Screen shot 2013-12-03 at 9.44.4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805" r="6895" b="28602"/>
          <a:stretch/>
        </p:blipFill>
        <p:spPr>
          <a:xfrm>
            <a:off x="1087667" y="2580389"/>
            <a:ext cx="8056333" cy="380580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4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Development</a:t>
            </a:r>
            <a:r>
              <a:rPr lang="en-US" sz="2400" dirty="0" smtClean="0"/>
              <a:t>: Can now edit any of the files and add your code; run by simply putting a list of modules to include in a </a:t>
            </a:r>
            <a:r>
              <a:rPr lang="en-US" sz="2400" dirty="0" err="1" smtClean="0"/>
              <a:t>config</a:t>
            </a:r>
            <a:r>
              <a:rPr lang="en-US" sz="2400" dirty="0" smtClean="0"/>
              <a:t> file</a:t>
            </a:r>
            <a:endParaRPr lang="en-US" sz="2400" dirty="0"/>
          </a:p>
        </p:txBody>
      </p:sp>
      <p:pic>
        <p:nvPicPr>
          <p:cNvPr id="6" name="Picture 5" descr="Screen shot 2013-12-03 at 9.48.5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504" r="7286" b="29886"/>
          <a:stretch/>
        </p:blipFill>
        <p:spPr>
          <a:xfrm>
            <a:off x="224686" y="1417638"/>
            <a:ext cx="8791107" cy="42351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5708" y="1747808"/>
            <a:ext cx="3567054" cy="4293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Interfaces</a:t>
            </a:r>
            <a:r>
              <a:rPr lang="en-US" sz="2800" dirty="0" smtClean="0"/>
              <a:t>: Need to be able to pass inputs/outputs easily from one module/user to another</a:t>
            </a:r>
            <a:endParaRPr lang="en-US" sz="2800" dirty="0"/>
          </a:p>
        </p:txBody>
      </p:sp>
      <p:pic>
        <p:nvPicPr>
          <p:cNvPr id="4" name="Picture 3" descr="Screen shot 2013-01-08 at 11.55.2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9" b="12222"/>
          <a:stretch/>
        </p:blipFill>
        <p:spPr>
          <a:xfrm>
            <a:off x="973646" y="1487024"/>
            <a:ext cx="7713154" cy="493525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80658" y="3906002"/>
            <a:ext cx="1975238" cy="27359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9118" y="4682215"/>
            <a:ext cx="1635412" cy="4338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9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98" y="2085022"/>
            <a:ext cx="4581031" cy="3435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22303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simply a parameter estimation toolkit: we need to understand </a:t>
            </a:r>
            <a:r>
              <a:rPr lang="en-US" b="1" dirty="0" smtClean="0"/>
              <a:t>what the Science WGs want to do and how they do them</a:t>
            </a:r>
          </a:p>
          <a:p>
            <a:r>
              <a:rPr lang="en-US" dirty="0" smtClean="0"/>
              <a:t>Incorporate project simulation tools</a:t>
            </a:r>
          </a:p>
          <a:p>
            <a:r>
              <a:rPr lang="en-US" dirty="0" smtClean="0"/>
              <a:t>Incorporate aspects of DM</a:t>
            </a:r>
          </a:p>
          <a:p>
            <a:r>
              <a:rPr lang="en-US" dirty="0" smtClean="0"/>
              <a:t>Leverage data handling tools developed for other experiments</a:t>
            </a:r>
          </a:p>
          <a:p>
            <a:r>
              <a:rPr lang="en-US" dirty="0" smtClean="0"/>
              <a:t>Use Compute resources (Grid, NERSC) in least painful way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 of this will be much harder for LSST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LSST DESC meeting / Dodelson, Paterno / FNAL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B2BE-B233-094F-89D2-352B9B5BB3F0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Dec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4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1259</Words>
  <Application>Microsoft Macintosh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DESC Software Framework</vt:lpstr>
      <vt:lpstr>DESC Software Framework</vt:lpstr>
      <vt:lpstr>PowerPoint Presentation</vt:lpstr>
      <vt:lpstr>Packaging: install the relevant software without worrying about versions, dependencies, compatibilities, etc.</vt:lpstr>
      <vt:lpstr>Repos: Collaboration members push/pull their modules for the benefit of all</vt:lpstr>
      <vt:lpstr>Repos: Collaboration members push/pull their modules for the benefit of all</vt:lpstr>
      <vt:lpstr>Development: Can now edit any of the files and add your code; run by simply putting a list of modules to include in a config file</vt:lpstr>
      <vt:lpstr>Interfaces: Need to be able to pass inputs/outputs easily from one module/user to another</vt:lpstr>
      <vt:lpstr>All of this will be much harder for LSST</vt:lpstr>
      <vt:lpstr>DESC Software Framework in context</vt:lpstr>
      <vt:lpstr>Purpose and organization of the Use Case document</vt:lpstr>
      <vt:lpstr>Functional Elements</vt:lpstr>
      <vt:lpstr>Information we need for each functional element</vt:lpstr>
      <vt:lpstr>Use Cases</vt:lpstr>
      <vt:lpstr>Information we need for each use case</vt:lpstr>
      <vt:lpstr>We need your input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Framework</dc:title>
  <dc:creator>Marc Paterno</dc:creator>
  <cp:lastModifiedBy>Scott Dodelson</cp:lastModifiedBy>
  <cp:revision>48</cp:revision>
  <dcterms:created xsi:type="dcterms:W3CDTF">2013-12-02T17:22:16Z</dcterms:created>
  <dcterms:modified xsi:type="dcterms:W3CDTF">2013-12-05T00:36:13Z</dcterms:modified>
</cp:coreProperties>
</file>