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57" r:id="rId2"/>
    <p:sldId id="318" r:id="rId3"/>
    <p:sldId id="320" r:id="rId4"/>
    <p:sldId id="335" r:id="rId5"/>
    <p:sldId id="336" r:id="rId6"/>
    <p:sldId id="337" r:id="rId7"/>
    <p:sldId id="338" r:id="rId8"/>
    <p:sldId id="339" r:id="rId9"/>
    <p:sldId id="340" r:id="rId10"/>
    <p:sldId id="341" r:id="rId11"/>
    <p:sldId id="319" r:id="rId12"/>
    <p:sldId id="343" r:id="rId13"/>
    <p:sldId id="344" r:id="rId14"/>
    <p:sldId id="345" r:id="rId15"/>
    <p:sldId id="346" r:id="rId16"/>
    <p:sldId id="347" r:id="rId17"/>
    <p:sldId id="348" r:id="rId18"/>
    <p:sldId id="349" r:id="rId19"/>
    <p:sldId id="351" r:id="rId20"/>
    <p:sldId id="31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84A4"/>
    <a:srgbClr val="5DB7D1"/>
    <a:srgbClr val="00B7A5"/>
    <a:srgbClr val="5293A5"/>
    <a:srgbClr val="616161"/>
    <a:srgbClr val="21B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27" autoAdjust="0"/>
    <p:restoredTop sz="94660"/>
  </p:normalViewPr>
  <p:slideViewPr>
    <p:cSldViewPr>
      <p:cViewPr varScale="1">
        <p:scale>
          <a:sx n="100" d="100"/>
          <a:sy n="100" d="100"/>
        </p:scale>
        <p:origin x="-5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2420C5-2895-F740-82DD-84BEAA3AC837}" type="datetimeFigureOut">
              <a:rPr lang="en-US" smtClean="0"/>
              <a:pPr/>
              <a:t>12/6/13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9F4705-79AA-8740-91C4-EE148EFBFB43}" type="slidenum">
              <a:rPr lang="en-US" smtClean="0"/>
              <a:pPr/>
              <a:t>‹#›</a:t>
            </a:fld>
            <a:endParaRPr lang="en-US"/>
          </a:p>
        </p:txBody>
      </p:sp>
    </p:spTree>
    <p:extLst>
      <p:ext uri="{BB962C8B-B14F-4D97-AF65-F5344CB8AC3E}">
        <p14:creationId xmlns:p14="http://schemas.microsoft.com/office/powerpoint/2010/main" val="377536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046C3-5B8A-B44D-B139-B892AB45F95B}" type="datetimeFigureOut">
              <a:rPr lang="en-US" smtClean="0"/>
              <a:pPr/>
              <a:t>12/6/13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5FEE0-CB1A-7544-85A7-2E7F4B4BA1A8}" type="slidenum">
              <a:rPr lang="en-US" smtClean="0"/>
              <a:pPr/>
              <a:t>‹#›</a:t>
            </a:fld>
            <a:endParaRPr lang="en-US"/>
          </a:p>
        </p:txBody>
      </p:sp>
    </p:spTree>
    <p:extLst>
      <p:ext uri="{BB962C8B-B14F-4D97-AF65-F5344CB8AC3E}">
        <p14:creationId xmlns:p14="http://schemas.microsoft.com/office/powerpoint/2010/main" val="23077688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65FEE0-CB1A-7544-85A7-2E7F4B4BA1A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Main Title Layout">
    <p:spTree>
      <p:nvGrpSpPr>
        <p:cNvPr id="1" name=""/>
        <p:cNvGrpSpPr/>
        <p:nvPr/>
      </p:nvGrpSpPr>
      <p:grpSpPr>
        <a:xfrm>
          <a:off x="0" y="0"/>
          <a:ext cx="0" cy="0"/>
          <a:chOff x="0" y="0"/>
          <a:chExt cx="0" cy="0"/>
        </a:xfrm>
      </p:grpSpPr>
      <p:pic>
        <p:nvPicPr>
          <p:cNvPr id="5" name="Picture 10" descr="LogoW-ShadowTransBack.png"/>
          <p:cNvPicPr>
            <a:picLocks noChangeAspect="1"/>
          </p:cNvPicPr>
          <p:nvPr/>
        </p:nvPicPr>
        <p:blipFill>
          <a:blip r:embed="rId2" cstate="print"/>
          <a:srcRect/>
          <a:stretch>
            <a:fillRect/>
          </a:stretch>
        </p:blipFill>
        <p:spPr bwMode="auto">
          <a:xfrm>
            <a:off x="7110413" y="0"/>
            <a:ext cx="1984375" cy="1117600"/>
          </a:xfrm>
          <a:prstGeom prst="rect">
            <a:avLst/>
          </a:prstGeom>
          <a:noFill/>
          <a:ln w="9525">
            <a:noFill/>
            <a:miter lim="800000"/>
            <a:headEnd/>
            <a:tailEnd/>
          </a:ln>
        </p:spPr>
      </p:pic>
      <p:sp>
        <p:nvSpPr>
          <p:cNvPr id="6" name="TextBox 5"/>
          <p:cNvSpPr txBox="1"/>
          <p:nvPr/>
        </p:nvSpPr>
        <p:spPr>
          <a:xfrm>
            <a:off x="457200" y="6503812"/>
            <a:ext cx="8229600" cy="246063"/>
          </a:xfrm>
          <a:prstGeom prst="rect">
            <a:avLst/>
          </a:prstGeom>
          <a:noFill/>
        </p:spPr>
        <p:txBody>
          <a:bodyPr>
            <a:spAutoFit/>
          </a:bodyPr>
          <a:lstStyle/>
          <a:p>
            <a:pPr algn="ctr">
              <a:defRPr/>
            </a:pPr>
            <a:r>
              <a:rPr lang="en-US" sz="1000" dirty="0" smtClean="0">
                <a:solidFill>
                  <a:schemeClr val="bg1"/>
                </a:solidFill>
                <a:latin typeface="Calibri" charset="0"/>
              </a:rPr>
              <a:t>Name</a:t>
            </a:r>
            <a:r>
              <a:rPr lang="en-US" sz="1000" baseline="0" dirty="0" smtClean="0">
                <a:solidFill>
                  <a:schemeClr val="bg1"/>
                </a:solidFill>
                <a:latin typeface="Calibri" charset="0"/>
              </a:rPr>
              <a:t> of Meeting</a:t>
            </a:r>
            <a:r>
              <a:rPr lang="en-US" sz="1000" dirty="0" smtClean="0">
                <a:solidFill>
                  <a:schemeClr val="bg1"/>
                </a:solidFill>
                <a:latin typeface="Calibri" charset="0"/>
              </a:rPr>
              <a:t> </a:t>
            </a:r>
            <a:r>
              <a:rPr lang="en-US" sz="1000" dirty="0">
                <a:solidFill>
                  <a:schemeClr val="bg1"/>
                </a:solidFill>
                <a:latin typeface="Calibri" charset="0"/>
              </a:rPr>
              <a:t>•</a:t>
            </a:r>
            <a:r>
              <a:rPr lang="en-US" sz="1000" dirty="0" smtClean="0">
                <a:solidFill>
                  <a:schemeClr val="bg1"/>
                </a:solidFill>
                <a:latin typeface="Calibri" charset="0"/>
              </a:rPr>
              <a:t> Location </a:t>
            </a:r>
            <a:r>
              <a:rPr lang="en-US" sz="1000" dirty="0">
                <a:solidFill>
                  <a:schemeClr val="bg1"/>
                </a:solidFill>
                <a:latin typeface="Calibri" charset="0"/>
              </a:rPr>
              <a:t>•</a:t>
            </a:r>
            <a:r>
              <a:rPr lang="en-US" sz="1000" dirty="0" smtClean="0">
                <a:solidFill>
                  <a:schemeClr val="bg1"/>
                </a:solidFill>
                <a:latin typeface="Calibri" charset="0"/>
              </a:rPr>
              <a:t> Date  -  Change in Slide Master</a:t>
            </a:r>
            <a:endParaRPr lang="en-US" sz="1000" dirty="0">
              <a:solidFill>
                <a:schemeClr val="bg1"/>
              </a:solidFill>
              <a:latin typeface="Calibri" charset="0"/>
            </a:endParaRPr>
          </a:p>
        </p:txBody>
      </p:sp>
      <p:pic>
        <p:nvPicPr>
          <p:cNvPr id="9" name="Picture 8" descr="Tele11-2012.jpg"/>
          <p:cNvPicPr>
            <a:picLocks noChangeAspect="1"/>
          </p:cNvPicPr>
          <p:nvPr userDrawn="1"/>
        </p:nvPicPr>
        <p:blipFill>
          <a:blip r:embed="rId3" cstate="print"/>
          <a:stretch>
            <a:fillRect/>
          </a:stretch>
        </p:blipFill>
        <p:spPr>
          <a:xfrm>
            <a:off x="0" y="-1"/>
            <a:ext cx="9144000" cy="6814733"/>
          </a:xfrm>
          <a:prstGeom prst="rect">
            <a:avLst/>
          </a:prstGeom>
        </p:spPr>
      </p:pic>
      <p:sp>
        <p:nvSpPr>
          <p:cNvPr id="4" name="Title 1"/>
          <p:cNvSpPr>
            <a:spLocks noGrp="1"/>
          </p:cNvSpPr>
          <p:nvPr>
            <p:ph type="ctrTitle" hasCustomPrompt="1"/>
          </p:nvPr>
        </p:nvSpPr>
        <p:spPr>
          <a:xfrm>
            <a:off x="685800" y="1181769"/>
            <a:ext cx="7772400" cy="3113162"/>
          </a:xfrm>
        </p:spPr>
        <p:txBody>
          <a:bodyPr anchor="t"/>
          <a:lstStyle>
            <a:lvl1pPr algn="l">
              <a:defRPr b="1">
                <a:solidFill>
                  <a:srgbClr val="2284A4"/>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2"/>
          <p:cNvSpPr>
            <a:spLocks noGrp="1"/>
          </p:cNvSpPr>
          <p:nvPr>
            <p:ph type="body" idx="1"/>
          </p:nvPr>
        </p:nvSpPr>
        <p:spPr bwMode="auto">
          <a:xfrm>
            <a:off x="304800" y="914401"/>
            <a:ext cx="85344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016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4" name="Text Placeholder 2"/>
          <p:cNvSpPr>
            <a:spLocks noGrp="1"/>
          </p:cNvSpPr>
          <p:nvPr>
            <p:ph idx="1"/>
          </p:nvPr>
        </p:nvSpPr>
        <p:spPr bwMode="auto">
          <a:xfrm>
            <a:off x="304801" y="1014413"/>
            <a:ext cx="4191000" cy="5081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
          <p:cNvSpPr>
            <a:spLocks noGrp="1"/>
          </p:cNvSpPr>
          <p:nvPr>
            <p:ph idx="10"/>
          </p:nvPr>
        </p:nvSpPr>
        <p:spPr bwMode="auto">
          <a:xfrm>
            <a:off x="4724400" y="1014413"/>
            <a:ext cx="4114800" cy="5081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58482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152400"/>
            <a:ext cx="6188357" cy="557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304800" y="914400"/>
            <a:ext cx="8534399" cy="5181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p:nvSpPr>
        <p:spPr>
          <a:xfrm>
            <a:off x="8424863" y="6400800"/>
            <a:ext cx="566737" cy="246221"/>
          </a:xfrm>
          <a:prstGeom prst="rect">
            <a:avLst/>
          </a:prstGeom>
          <a:noFill/>
        </p:spPr>
        <p:txBody>
          <a:bodyPr>
            <a:prstTxWarp prst="textNoShape">
              <a:avLst/>
            </a:prstTxWarp>
            <a:spAutoFit/>
          </a:bodyPr>
          <a:lstStyle/>
          <a:p>
            <a:pPr defTabSz="457200"/>
            <a:fld id="{A51F6B24-625B-6B48-B1AE-970688573CDB}" type="slidenum">
              <a:rPr lang="en-US" sz="1000">
                <a:solidFill>
                  <a:schemeClr val="bg1"/>
                </a:solidFill>
                <a:latin typeface="Arial Narrow"/>
                <a:cs typeface="Arial Narrow"/>
              </a:rPr>
              <a:pPr defTabSz="457200"/>
              <a:t>‹#›</a:t>
            </a:fld>
            <a:endParaRPr lang="en-US" sz="1000" dirty="0">
              <a:solidFill>
                <a:schemeClr val="bg1"/>
              </a:solidFill>
              <a:latin typeface="Arial Narrow"/>
              <a:cs typeface="Arial Narrow"/>
            </a:endParaRPr>
          </a:p>
        </p:txBody>
      </p:sp>
      <p:pic>
        <p:nvPicPr>
          <p:cNvPr id="6" name="Picture 5" descr="PPTlogo.png"/>
          <p:cNvPicPr>
            <a:picLocks noChangeAspect="1"/>
          </p:cNvPicPr>
          <p:nvPr userDrawn="1"/>
        </p:nvPicPr>
        <p:blipFill>
          <a:blip r:embed="rId6" cstate="print"/>
          <a:stretch>
            <a:fillRect/>
          </a:stretch>
        </p:blipFill>
        <p:spPr>
          <a:xfrm>
            <a:off x="7086600" y="37785"/>
            <a:ext cx="2082800" cy="800415"/>
          </a:xfrm>
          <a:prstGeom prst="rect">
            <a:avLst/>
          </a:prstGeom>
        </p:spPr>
      </p:pic>
      <p:sp>
        <p:nvSpPr>
          <p:cNvPr id="7" name="TextBox 6"/>
          <p:cNvSpPr txBox="1"/>
          <p:nvPr userDrawn="1"/>
        </p:nvSpPr>
        <p:spPr>
          <a:xfrm>
            <a:off x="1600200" y="6400800"/>
            <a:ext cx="6019800" cy="276999"/>
          </a:xfrm>
          <a:prstGeom prst="rect">
            <a:avLst/>
          </a:prstGeom>
          <a:noFill/>
        </p:spPr>
        <p:txBody>
          <a:bodyPr wrap="square" rtlCol="0">
            <a:spAutoFit/>
          </a:bodyPr>
          <a:lstStyle/>
          <a:p>
            <a:pPr algn="ctr"/>
            <a:r>
              <a:rPr lang="en-US" sz="1200" cap="all" dirty="0" smtClean="0">
                <a:solidFill>
                  <a:schemeClr val="bg1"/>
                </a:solidFill>
                <a:latin typeface="Arial Narrow"/>
                <a:cs typeface="Arial Narrow"/>
              </a:rPr>
              <a:t>Dark Energy Science Collaboration Meeting, Pittsburgh, PA, </a:t>
            </a:r>
            <a:r>
              <a:rPr lang="en-US" sz="1200" cap="all" baseline="0" dirty="0" smtClean="0">
                <a:solidFill>
                  <a:schemeClr val="bg1"/>
                </a:solidFill>
                <a:latin typeface="Arial Narrow"/>
                <a:cs typeface="Arial Narrow"/>
              </a:rPr>
              <a:t>| December 6, 2013</a:t>
            </a:r>
            <a:endParaRPr lang="en-US" sz="1200" cap="all" dirty="0">
              <a:solidFill>
                <a:schemeClr val="bg1"/>
              </a:solidFill>
              <a:latin typeface="Arial Narrow"/>
              <a:cs typeface="Arial Narrow"/>
            </a:endParaRPr>
          </a:p>
        </p:txBody>
      </p:sp>
    </p:spTree>
  </p:cSld>
  <p:clrMap bg1="lt1" tx1="dk1" bg2="lt2" tx2="dk2" accent1="accent1" accent2="accent2" accent3="accent3" accent4="accent4" accent5="accent5" accent6="accent6" hlink="hlink" folHlink="folHlink"/>
  <p:sldLayoutIdLst>
    <p:sldLayoutId id="2147483660" r:id="rId1"/>
    <p:sldLayoutId id="2147483664" r:id="rId2"/>
    <p:sldLayoutId id="2147483663" r:id="rId3"/>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2400" b="1" kern="1200">
          <a:solidFill>
            <a:srgbClr val="2284A4"/>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a:buChar char="•"/>
        <a:defRPr sz="20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Lucida Grande"/>
        <a:buChar char="-"/>
        <a:defRPr sz="18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a:buChar char="•"/>
        <a:defRPr sz="16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543800" cy="2057400"/>
          </a:xfrm>
        </p:spPr>
        <p:txBody>
          <a:bodyPr>
            <a:noAutofit/>
          </a:bodyPr>
          <a:lstStyle/>
          <a:p>
            <a:pPr algn="l"/>
            <a:r>
              <a:rPr lang="en-US" sz="2800" dirty="0" smtClean="0">
                <a:solidFill>
                  <a:srgbClr val="2284A4"/>
                </a:solidFill>
              </a:rPr>
              <a:t>Report from the LSST Project</a:t>
            </a:r>
            <a:r>
              <a:rPr lang="en-US" dirty="0" smtClean="0">
                <a:solidFill>
                  <a:srgbClr val="2284A4"/>
                </a:solidFill>
              </a:rPr>
              <a:t/>
            </a:r>
            <a:br>
              <a:rPr lang="en-US" dirty="0" smtClean="0">
                <a:solidFill>
                  <a:srgbClr val="2284A4"/>
                </a:solidFill>
              </a:rPr>
            </a:br>
            <a:r>
              <a:rPr lang="en-US" dirty="0" smtClean="0"/>
              <a:t>Steven M. Kahn</a:t>
            </a:r>
            <a:r>
              <a:rPr lang="en-US" sz="2400" b="1" dirty="0" smtClean="0">
                <a:solidFill>
                  <a:srgbClr val="2284A4"/>
                </a:solidFill>
              </a:rPr>
              <a:t/>
            </a:r>
            <a:br>
              <a:rPr lang="en-US" sz="2400" b="1" dirty="0" smtClean="0">
                <a:solidFill>
                  <a:srgbClr val="2284A4"/>
                </a:solidFill>
              </a:rPr>
            </a:br>
            <a:r>
              <a:rPr lang="en-US" sz="2000" b="1" dirty="0" smtClean="0">
                <a:solidFill>
                  <a:srgbClr val="2284A4"/>
                </a:solidFill>
              </a:rPr>
              <a:t>LSST Director</a:t>
            </a:r>
            <a:r>
              <a:rPr lang="en-US" sz="2400" b="1" dirty="0" smtClean="0">
                <a:solidFill>
                  <a:srgbClr val="2284A4"/>
                </a:solidFill>
              </a:rPr>
              <a:t/>
            </a:r>
            <a:br>
              <a:rPr lang="en-US" sz="2400" b="1" dirty="0" smtClean="0">
                <a:solidFill>
                  <a:srgbClr val="2284A4"/>
                </a:solidFill>
              </a:rPr>
            </a:br>
            <a:r>
              <a:rPr lang="en-US" sz="2400" b="1" dirty="0" smtClean="0">
                <a:solidFill>
                  <a:srgbClr val="2284A4"/>
                </a:solidFill>
              </a:rPr>
              <a:t/>
            </a:r>
            <a:br>
              <a:rPr lang="en-US" sz="2400" b="1" dirty="0" smtClean="0">
                <a:solidFill>
                  <a:srgbClr val="2284A4"/>
                </a:solidFill>
              </a:rPr>
            </a:br>
            <a:r>
              <a:rPr lang="en-US" sz="1800" dirty="0" smtClean="0"/>
              <a:t>December 6, 2013</a:t>
            </a:r>
            <a:endParaRPr lang="en-US" sz="1800" b="1" dirty="0">
              <a:solidFill>
                <a:srgbClr val="2284A4"/>
              </a:solidFill>
            </a:endParaRPr>
          </a:p>
        </p:txBody>
      </p:sp>
      <p:sp>
        <p:nvSpPr>
          <p:cNvPr id="3" name="TextBox 2"/>
          <p:cNvSpPr txBox="1"/>
          <p:nvPr/>
        </p:nvSpPr>
        <p:spPr>
          <a:xfrm>
            <a:off x="1600200" y="6019800"/>
            <a:ext cx="3200400" cy="400110"/>
          </a:xfrm>
          <a:prstGeom prst="rect">
            <a:avLst/>
          </a:prstGeom>
          <a:noFill/>
        </p:spPr>
        <p:txBody>
          <a:bodyPr wrap="square" rtlCol="0">
            <a:spAutoFit/>
          </a:bodyPr>
          <a:lstStyle/>
          <a:p>
            <a:r>
              <a:rPr lang="en-US" sz="2000" cap="all" dirty="0" smtClean="0">
                <a:solidFill>
                  <a:schemeClr val="tx1">
                    <a:lumMod val="65000"/>
                    <a:lumOff val="35000"/>
                  </a:schemeClr>
                </a:solidFill>
                <a:latin typeface="Arial Narrow"/>
                <a:cs typeface="Arial Narrow"/>
              </a:rPr>
              <a:t>DESC Meeting</a:t>
            </a:r>
            <a:endParaRPr lang="en-US" sz="2000" cap="all" dirty="0">
              <a:solidFill>
                <a:schemeClr val="tx1">
                  <a:lumMod val="65000"/>
                  <a:lumOff val="35000"/>
                </a:schemeClr>
              </a:solidFill>
              <a:latin typeface="Arial Narrow"/>
              <a:cs typeface="Arial Narrow"/>
            </a:endParaRPr>
          </a:p>
        </p:txBody>
      </p:sp>
      <p:sp>
        <p:nvSpPr>
          <p:cNvPr id="4" name="TextBox 3"/>
          <p:cNvSpPr txBox="1"/>
          <p:nvPr/>
        </p:nvSpPr>
        <p:spPr>
          <a:xfrm>
            <a:off x="1600200" y="6276201"/>
            <a:ext cx="2971800" cy="276999"/>
          </a:xfrm>
          <a:prstGeom prst="rect">
            <a:avLst/>
          </a:prstGeom>
          <a:noFill/>
        </p:spPr>
        <p:txBody>
          <a:bodyPr wrap="square" rtlCol="0">
            <a:spAutoFit/>
          </a:bodyPr>
          <a:lstStyle/>
          <a:p>
            <a:r>
              <a:rPr lang="en-US" sz="1200" dirty="0" smtClean="0">
                <a:solidFill>
                  <a:schemeClr val="tx1">
                    <a:lumMod val="65000"/>
                    <a:lumOff val="35000"/>
                  </a:schemeClr>
                </a:solidFill>
                <a:latin typeface="Arial Narrow"/>
                <a:cs typeface="Arial Narrow"/>
              </a:rPr>
              <a:t>December </a:t>
            </a:r>
            <a:r>
              <a:rPr lang="en-US" sz="1200" dirty="0">
                <a:solidFill>
                  <a:schemeClr val="tx1">
                    <a:lumMod val="65000"/>
                    <a:lumOff val="35000"/>
                  </a:schemeClr>
                </a:solidFill>
                <a:latin typeface="Arial Narrow"/>
                <a:cs typeface="Arial Narrow"/>
              </a:rPr>
              <a:t>6</a:t>
            </a:r>
            <a:r>
              <a:rPr lang="en-US" sz="1200" dirty="0" smtClean="0">
                <a:solidFill>
                  <a:schemeClr val="tx1">
                    <a:lumMod val="65000"/>
                    <a:lumOff val="35000"/>
                  </a:schemeClr>
                </a:solidFill>
                <a:latin typeface="Arial Narrow"/>
                <a:cs typeface="Arial Narrow"/>
              </a:rPr>
              <a:t>, 2013</a:t>
            </a:r>
            <a:endParaRPr lang="en-US" sz="1200" dirty="0">
              <a:solidFill>
                <a:schemeClr val="tx1">
                  <a:lumMod val="65000"/>
                  <a:lumOff val="35000"/>
                </a:schemeClr>
              </a:solidFill>
              <a:latin typeface="Arial Narrow"/>
              <a:cs typeface="Arial Narrow"/>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Presented at Closeout</a:t>
            </a:r>
            <a:endParaRPr lang="en-US" dirty="0"/>
          </a:p>
        </p:txBody>
      </p:sp>
      <p:sp>
        <p:nvSpPr>
          <p:cNvPr id="3" name="Text Placeholder 2"/>
          <p:cNvSpPr>
            <a:spLocks noGrp="1"/>
          </p:cNvSpPr>
          <p:nvPr>
            <p:ph type="body" idx="1"/>
          </p:nvPr>
        </p:nvSpPr>
        <p:spPr/>
        <p:txBody>
          <a:bodyPr/>
          <a:lstStyle/>
          <a:p>
            <a:r>
              <a:rPr lang="en-US" sz="1800" dirty="0" smtClean="0"/>
              <a:t>Stron</a:t>
            </a:r>
            <a:r>
              <a:rPr lang="en-US" sz="1800" dirty="0" smtClean="0"/>
              <a:t>g praise for the quality and credibility of the team and the project plan.  All of the reviewers were extremely complimentary about all of the subsystems teams.</a:t>
            </a:r>
          </a:p>
          <a:p>
            <a:endParaRPr lang="en-US" sz="1800" dirty="0"/>
          </a:p>
          <a:p>
            <a:r>
              <a:rPr lang="en-US" sz="1800" dirty="0" smtClean="0"/>
              <a:t>Essentially, said “Yes” to all of the charge questions.  However, the committee clearly wants to advocate fo</a:t>
            </a:r>
            <a:r>
              <a:rPr lang="en-US" sz="1800" dirty="0" smtClean="0"/>
              <a:t>r the current cost estimate rather than the smaller number given at PDR.  Therefore, they qualified some of their responses by indicating that they depend on the funding profile that NSF eventually adopts.</a:t>
            </a:r>
          </a:p>
          <a:p>
            <a:endParaRPr lang="en-US" sz="1800" dirty="0"/>
          </a:p>
          <a:p>
            <a:r>
              <a:rPr lang="en-US" sz="1800" dirty="0" smtClean="0"/>
              <a:t>If </a:t>
            </a:r>
            <a:r>
              <a:rPr lang="en-US" sz="1800" dirty="0" err="1" smtClean="0"/>
              <a:t>descopes</a:t>
            </a:r>
            <a:r>
              <a:rPr lang="en-US" sz="1800" dirty="0" smtClean="0"/>
              <a:t> are adopted, they would like to see them evaluated for science performance and vetted with the external community.  We need to decide on a mechanism of how to do this, although most of our </a:t>
            </a:r>
            <a:r>
              <a:rPr lang="en-US" sz="1800" dirty="0" err="1" smtClean="0"/>
              <a:t>descope</a:t>
            </a:r>
            <a:r>
              <a:rPr lang="en-US" sz="1800" dirty="0" smtClean="0"/>
              <a:t> concepts have minimal science impact at this point.</a:t>
            </a:r>
          </a:p>
          <a:p>
            <a:endParaRPr lang="en-US" sz="1800" dirty="0"/>
          </a:p>
          <a:p>
            <a:r>
              <a:rPr lang="en-US" sz="1800" dirty="0" smtClean="0"/>
              <a:t>Expressed some concern that the contingency for the NSF-funded components may be too low, but they found no issues with the methods we used to arrive at our contingency figure.</a:t>
            </a:r>
            <a:endParaRPr lang="en-US" sz="1800" dirty="0"/>
          </a:p>
        </p:txBody>
      </p:sp>
    </p:spTree>
    <p:extLst>
      <p:ext uri="{BB962C8B-B14F-4D97-AF65-F5344CB8AC3E}">
        <p14:creationId xmlns:p14="http://schemas.microsoft.com/office/powerpoint/2010/main" val="1973181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Partnerships</a:t>
            </a:r>
            <a:endParaRPr lang="en-US" dirty="0"/>
          </a:p>
        </p:txBody>
      </p:sp>
    </p:spTree>
    <p:extLst>
      <p:ext uri="{BB962C8B-B14F-4D97-AF65-F5344CB8AC3E}">
        <p14:creationId xmlns:p14="http://schemas.microsoft.com/office/powerpoint/2010/main" val="20622438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the History</a:t>
            </a:r>
            <a:endParaRPr lang="en-US" dirty="0"/>
          </a:p>
        </p:txBody>
      </p:sp>
      <p:sp>
        <p:nvSpPr>
          <p:cNvPr id="3" name="Text Placeholder 2"/>
          <p:cNvSpPr>
            <a:spLocks noGrp="1"/>
          </p:cNvSpPr>
          <p:nvPr>
            <p:ph type="body" idx="1"/>
          </p:nvPr>
        </p:nvSpPr>
        <p:spPr/>
        <p:txBody>
          <a:bodyPr/>
          <a:lstStyle/>
          <a:p>
            <a:r>
              <a:rPr lang="en-US" sz="1600" dirty="0" smtClean="0"/>
              <a:t>The projected operations costs for LSST are estimated to be ~ $37M/</a:t>
            </a:r>
            <a:r>
              <a:rPr lang="en-US" sz="1600" dirty="0" err="1" smtClean="0"/>
              <a:t>yr</a:t>
            </a:r>
            <a:r>
              <a:rPr lang="en-US" sz="1600" dirty="0" smtClean="0"/>
              <a:t> in 2011 US$.  NSF and DOE have allocated ~ $19M/</a:t>
            </a:r>
            <a:r>
              <a:rPr lang="en-US" sz="1600" dirty="0" err="1" smtClean="0"/>
              <a:t>yr</a:t>
            </a:r>
            <a:r>
              <a:rPr lang="en-US" sz="1600" dirty="0" smtClean="0"/>
              <a:t> and $9M/</a:t>
            </a:r>
            <a:r>
              <a:rPr lang="en-US" sz="1600" dirty="0" err="1" smtClean="0"/>
              <a:t>yr</a:t>
            </a:r>
            <a:r>
              <a:rPr lang="en-US" sz="1600" dirty="0" smtClean="0"/>
              <a:t>, respectively, in their budget planning profiles.  This leaves a shortfall in the range $9-10M/yr.</a:t>
            </a:r>
          </a:p>
          <a:p>
            <a:endParaRPr lang="en-US" sz="1600" dirty="0"/>
          </a:p>
          <a:p>
            <a:r>
              <a:rPr lang="en-US" sz="1600" dirty="0" smtClean="0"/>
              <a:t>In advance of the NSB meeting that approved moving forward with the Project in the summer of 2012, we therefore solicited international participation to make up the difference.  A rough charging level was quoted as $20K/</a:t>
            </a:r>
            <a:r>
              <a:rPr lang="en-US" sz="1600" dirty="0" err="1" smtClean="0"/>
              <a:t>yr</a:t>
            </a:r>
            <a:r>
              <a:rPr lang="en-US" sz="1600" dirty="0" smtClean="0"/>
              <a:t> per Principal Investigator, with postdocs and students (at the level of two each per PI) coming for free.</a:t>
            </a:r>
          </a:p>
          <a:p>
            <a:endParaRPr lang="en-US" sz="1600" dirty="0"/>
          </a:p>
          <a:p>
            <a:r>
              <a:rPr lang="en-US" sz="1600" dirty="0" smtClean="0"/>
              <a:t>A significant number of Letters of Intent were received.  If all of these LOIs turn into real commitments, we can easily meet the $10M/</a:t>
            </a:r>
            <a:r>
              <a:rPr lang="en-US" sz="1600" dirty="0" err="1" smtClean="0"/>
              <a:t>yr</a:t>
            </a:r>
            <a:r>
              <a:rPr lang="en-US" sz="1600" dirty="0" smtClean="0"/>
              <a:t> target.</a:t>
            </a:r>
          </a:p>
          <a:p>
            <a:endParaRPr lang="en-US" sz="1600" dirty="0"/>
          </a:p>
          <a:p>
            <a:r>
              <a:rPr lang="en-US" sz="1600" dirty="0" smtClean="0"/>
              <a:t>In May 2013, Sidney sent out a draft MOA to the LOI signers along with a questionnaire covering the terms of their expected agreement with us.  The response was somewhat underwhelming, but it is clear from individual interactions that the interest level is still high.</a:t>
            </a:r>
          </a:p>
          <a:p>
            <a:endParaRPr lang="en-US" sz="1600" dirty="0"/>
          </a:p>
          <a:p>
            <a:r>
              <a:rPr lang="en-US" sz="1600" dirty="0" smtClean="0"/>
              <a:t>In September 2013, a meeting was held in Cambridge, entitled </a:t>
            </a:r>
            <a:r>
              <a:rPr lang="en-US" sz="1600" dirty="0" err="1" smtClean="0"/>
              <a:t>LSST@Europe</a:t>
            </a:r>
            <a:r>
              <a:rPr lang="en-US" sz="1600" dirty="0" smtClean="0"/>
              <a:t>.  This meeting was well-attended, indicating widespread foreign interest in LSST.  A discussion was held at the end of the meeting with potential MOA signers addressing questions they may have about how this will proceed.  Representatives of both US agencies were in attendance.</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Comments on the Foreign Institutions</a:t>
            </a:r>
            <a:endParaRPr lang="en-US" dirty="0"/>
          </a:p>
        </p:txBody>
      </p:sp>
      <p:sp>
        <p:nvSpPr>
          <p:cNvPr id="3" name="Text Placeholder 2"/>
          <p:cNvSpPr>
            <a:spLocks noGrp="1"/>
          </p:cNvSpPr>
          <p:nvPr>
            <p:ph type="body" idx="1"/>
          </p:nvPr>
        </p:nvSpPr>
        <p:spPr/>
        <p:txBody>
          <a:bodyPr/>
          <a:lstStyle/>
          <a:p>
            <a:r>
              <a:rPr lang="en-US" sz="2000" dirty="0" smtClean="0"/>
              <a:t>France:  Will provide the CC-IN2P3 computing center in Lyon, which can cover half the processing of LSST data for the annual data releases.  Jeff Kantor’s estimate of the “offset costs” is ~ $3M/yr.  Some testing has already been performed to verify the viability of this plan.  IN2P3 is already a member of LSSTC.</a:t>
            </a:r>
          </a:p>
          <a:p>
            <a:endParaRPr lang="en-US" sz="2000" dirty="0"/>
          </a:p>
          <a:p>
            <a:r>
              <a:rPr lang="en-US" sz="2000" dirty="0" smtClean="0"/>
              <a:t>China:  A Chinese consortium has formed which includes ~ 65 PI level scientists.  They appear to have the resources available at the originally quoted rate of $20K per PI.  They will probably request membership in LSSTC for the Consortium as a whole.  They are aware of the dues requirements.</a:t>
            </a:r>
          </a:p>
          <a:p>
            <a:endParaRPr lang="en-US" sz="2000" dirty="0"/>
          </a:p>
          <a:p>
            <a:r>
              <a:rPr lang="en-US" sz="2000" dirty="0" smtClean="0"/>
              <a:t>Brazil:  Would like to come in at the national level, with no restrictions on specific names.  They expect ~ 50 PIs, and thus suggested funding us at the level of $1M/yr.  Not much interaction with them in recent months, and they did not respond to the questionnaire.  Will probably request LSSTC membership.</a:t>
            </a:r>
            <a:endParaRPr lang="en-US" sz="2000" dirty="0"/>
          </a:p>
        </p:txBody>
      </p:sp>
    </p:spTree>
    <p:extLst>
      <p:ext uri="{BB962C8B-B14F-4D97-AF65-F5344CB8AC3E}">
        <p14:creationId xmlns:p14="http://schemas.microsoft.com/office/powerpoint/2010/main" val="3552112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Comments on the Foreign Institutions</a:t>
            </a:r>
            <a:endParaRPr lang="en-US" dirty="0"/>
          </a:p>
        </p:txBody>
      </p:sp>
      <p:sp>
        <p:nvSpPr>
          <p:cNvPr id="3" name="Text Placeholder 2"/>
          <p:cNvSpPr>
            <a:spLocks noGrp="1"/>
          </p:cNvSpPr>
          <p:nvPr>
            <p:ph type="body" idx="1"/>
          </p:nvPr>
        </p:nvSpPr>
        <p:spPr/>
        <p:txBody>
          <a:bodyPr/>
          <a:lstStyle/>
          <a:p>
            <a:r>
              <a:rPr lang="en-US" sz="2000" dirty="0" smtClean="0"/>
              <a:t>Eastern Europe:  Definite interest from many places – Poland, Russia, Serbia, Hungary.  The Poles are thinking of 15 PIs.  The Serbs and the Hungarians have money available now that they would like to send us as soon as possible.</a:t>
            </a:r>
          </a:p>
          <a:p>
            <a:endParaRPr lang="en-US" sz="2000" dirty="0"/>
          </a:p>
          <a:p>
            <a:r>
              <a:rPr lang="en-US" sz="2000" dirty="0" smtClean="0"/>
              <a:t>Asia (excluding China):  Korea has responded with 11 PIs.  Japan has expressed interest (probably in a consortium) but did not fill out the questionnaire.  New Zealand and Australia will come in at the level of a few institutions including 10-20 PIs.</a:t>
            </a:r>
          </a:p>
          <a:p>
            <a:endParaRPr lang="en-US" sz="2000" dirty="0"/>
          </a:p>
          <a:p>
            <a:r>
              <a:rPr lang="en-US" sz="2000" dirty="0" smtClean="0"/>
              <a:t>Other Smaller Players:  Denmark, Spain, South Africa, Switzerland, Netherlands, Canada.  All secure, all at the level 5-10 PIs per country.  I expect ~ 50-100 in this category when we are all through.</a:t>
            </a:r>
            <a:endParaRPr lang="en-US" sz="2000" dirty="0"/>
          </a:p>
        </p:txBody>
      </p:sp>
    </p:spTree>
    <p:extLst>
      <p:ext uri="{BB962C8B-B14F-4D97-AF65-F5344CB8AC3E}">
        <p14:creationId xmlns:p14="http://schemas.microsoft.com/office/powerpoint/2010/main" val="6987186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Comments on Foreign Institutions</a:t>
            </a:r>
            <a:endParaRPr lang="en-US" dirty="0"/>
          </a:p>
        </p:txBody>
      </p:sp>
      <p:sp>
        <p:nvSpPr>
          <p:cNvPr id="3" name="Text Placeholder 2"/>
          <p:cNvSpPr>
            <a:spLocks noGrp="1"/>
          </p:cNvSpPr>
          <p:nvPr>
            <p:ph type="body" idx="1"/>
          </p:nvPr>
        </p:nvSpPr>
        <p:spPr/>
        <p:txBody>
          <a:bodyPr/>
          <a:lstStyle/>
          <a:p>
            <a:r>
              <a:rPr lang="en-US" sz="2000" dirty="0" smtClean="0"/>
              <a:t>Germany:  Only one German institution responded to the questionnaire (Munich).  However, four Max Planck Directors came to the Cambridge workshop and asked for a private meeting with me and </a:t>
            </a:r>
            <a:r>
              <a:rPr lang="en-US" sz="2000" dirty="0" err="1" smtClean="0"/>
              <a:t>Zeljko</a:t>
            </a:r>
            <a:r>
              <a:rPr lang="en-US" sz="2000" dirty="0" smtClean="0"/>
              <a:t> </a:t>
            </a:r>
            <a:r>
              <a:rPr lang="en-US" sz="2000" dirty="0" err="1" smtClean="0"/>
              <a:t>Ivezic</a:t>
            </a:r>
            <a:r>
              <a:rPr lang="en-US" sz="2000" dirty="0" smtClean="0"/>
              <a:t>.  It is clear Max Planck will come in in a significant way.  My guess is ~ 20 PIs.</a:t>
            </a:r>
          </a:p>
          <a:p>
            <a:endParaRPr lang="en-US" sz="2000" dirty="0"/>
          </a:p>
          <a:p>
            <a:r>
              <a:rPr lang="en-US" sz="2000" dirty="0" smtClean="0"/>
              <a:t>Italy:  We had one LOI, but no responses to the questionnaire, and no attendance at the Cambridge workshop.  At present, we are not “on the radar” in </a:t>
            </a:r>
            <a:r>
              <a:rPr lang="en-US" sz="2000" dirty="0" err="1" smtClean="0"/>
              <a:t>Itlay</a:t>
            </a:r>
            <a:r>
              <a:rPr lang="en-US" sz="2000" dirty="0" smtClean="0"/>
              <a:t>.</a:t>
            </a:r>
          </a:p>
          <a:p>
            <a:endParaRPr lang="en-US" dirty="0"/>
          </a:p>
          <a:p>
            <a:endParaRPr lang="en-US" dirty="0"/>
          </a:p>
        </p:txBody>
      </p:sp>
    </p:spTree>
    <p:extLst>
      <p:ext uri="{BB962C8B-B14F-4D97-AF65-F5344CB8AC3E}">
        <p14:creationId xmlns:p14="http://schemas.microsoft.com/office/powerpoint/2010/main" val="14386103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Comments on Foreign Institutions</a:t>
            </a:r>
            <a:endParaRPr lang="en-US" dirty="0"/>
          </a:p>
        </p:txBody>
      </p:sp>
      <p:sp>
        <p:nvSpPr>
          <p:cNvPr id="3" name="Text Placeholder 2"/>
          <p:cNvSpPr>
            <a:spLocks noGrp="1"/>
          </p:cNvSpPr>
          <p:nvPr>
            <p:ph type="body" idx="1"/>
          </p:nvPr>
        </p:nvSpPr>
        <p:spPr>
          <a:xfrm>
            <a:off x="304800" y="762000"/>
            <a:ext cx="8534400" cy="5638800"/>
          </a:xfrm>
        </p:spPr>
        <p:txBody>
          <a:bodyPr/>
          <a:lstStyle/>
          <a:p>
            <a:r>
              <a:rPr lang="en-US" sz="1800" dirty="0" smtClean="0"/>
              <a:t>United Kingdom:  </a:t>
            </a:r>
          </a:p>
          <a:p>
            <a:pPr lvl="1"/>
            <a:r>
              <a:rPr lang="en-US" sz="1800" dirty="0" smtClean="0"/>
              <a:t>This was the major new development.  There is widespread interest:  23 separate institutions, including 130 PIs.  </a:t>
            </a:r>
          </a:p>
          <a:p>
            <a:pPr lvl="1"/>
            <a:r>
              <a:rPr lang="en-US" sz="1800" dirty="0" smtClean="0"/>
              <a:t>They expect to form a national consortium, and will look for an arrangement where they are not forced to choose which PIs will have access, and which will not.</a:t>
            </a:r>
          </a:p>
          <a:p>
            <a:pPr lvl="1"/>
            <a:r>
              <a:rPr lang="en-US" sz="1800" dirty="0" smtClean="0"/>
              <a:t>Funding is possibly an issue.  I met with Colin Vincent, who is the STFC official for Astronomy.  They will look for a “volume discount”.</a:t>
            </a:r>
          </a:p>
          <a:p>
            <a:pPr lvl="1"/>
            <a:r>
              <a:rPr lang="en-US" sz="1800" dirty="0" smtClean="0"/>
              <a:t>Data access is also an issue.  Several UK institutions have experience serving astronomical data to the community (Edinburgh, Cambridge).  There could be a collaboration with the French – France provides the infrastructure, and the UK provides the expertise for a European Data Access Center.  Both sides found this appealing.</a:t>
            </a:r>
          </a:p>
          <a:p>
            <a:pPr lvl="1"/>
            <a:r>
              <a:rPr lang="en-US" sz="1800" dirty="0" smtClean="0"/>
              <a:t>STFC can start the project-level funding early, maybe by 2015.  They can use their first few years to build up the Data Access Center, and then the rest can come to us. </a:t>
            </a:r>
          </a:p>
          <a:p>
            <a:pPr lvl="1"/>
            <a:r>
              <a:rPr lang="en-US" sz="1800" dirty="0"/>
              <a:t>Several UK institutions are prepared to sign MOAs now, using their own money, with a clause that the commitment will be superseded by the STFC agreement when and if STFC comes in</a:t>
            </a:r>
            <a:r>
              <a:rPr lang="en-US" sz="1800" dirty="0" smtClean="0"/>
              <a:t>.</a:t>
            </a:r>
            <a:endParaRPr lang="en-US" sz="1800" dirty="0"/>
          </a:p>
        </p:txBody>
      </p:sp>
    </p:spTree>
    <p:extLst>
      <p:ext uri="{BB962C8B-B14F-4D97-AF65-F5344CB8AC3E}">
        <p14:creationId xmlns:p14="http://schemas.microsoft.com/office/powerpoint/2010/main" val="31487578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Text Placeholder 2"/>
          <p:cNvSpPr>
            <a:spLocks noGrp="1"/>
          </p:cNvSpPr>
          <p:nvPr>
            <p:ph type="body" idx="1"/>
          </p:nvPr>
        </p:nvSpPr>
        <p:spPr/>
        <p:txBody>
          <a:bodyPr/>
          <a:lstStyle/>
          <a:p>
            <a:r>
              <a:rPr lang="en-US" dirty="0" smtClean="0"/>
              <a:t>LSSTC has signed MOAs with one institution in Serbia and one institution in Hungary.</a:t>
            </a:r>
          </a:p>
          <a:p>
            <a:endParaRPr lang="en-US" dirty="0"/>
          </a:p>
          <a:p>
            <a:r>
              <a:rPr lang="en-US" dirty="0" smtClean="0"/>
              <a:t>Two individual UK institutions (Oxford and UCL) have submitted MOAs on their own, which will be voted on next week.</a:t>
            </a:r>
          </a:p>
          <a:p>
            <a:endParaRPr lang="en-US" dirty="0"/>
          </a:p>
          <a:p>
            <a:r>
              <a:rPr lang="en-US" dirty="0" smtClean="0"/>
              <a:t>A Chinese consortium has submitted an MOA as well, which may also be voted on next week.</a:t>
            </a:r>
            <a:endParaRPr lang="en-US" dirty="0"/>
          </a:p>
        </p:txBody>
      </p:sp>
    </p:spTree>
    <p:extLst>
      <p:ext uri="{BB962C8B-B14F-4D97-AF65-F5344CB8AC3E}">
        <p14:creationId xmlns:p14="http://schemas.microsoft.com/office/powerpoint/2010/main" val="132951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Events</a:t>
            </a:r>
            <a:endParaRPr lang="en-US" dirty="0"/>
          </a:p>
        </p:txBody>
      </p:sp>
    </p:spTree>
    <p:extLst>
      <p:ext uri="{BB962C8B-B14F-4D97-AF65-F5344CB8AC3E}">
        <p14:creationId xmlns:p14="http://schemas.microsoft.com/office/powerpoint/2010/main" val="30684084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Text Placeholder 2"/>
          <p:cNvSpPr>
            <a:spLocks noGrp="1"/>
          </p:cNvSpPr>
          <p:nvPr>
            <p:ph type="body" idx="1"/>
          </p:nvPr>
        </p:nvSpPr>
        <p:spPr/>
        <p:txBody>
          <a:bodyPr/>
          <a:lstStyle/>
          <a:p>
            <a:r>
              <a:rPr lang="en-US" sz="2000" dirty="0" smtClean="0"/>
              <a:t>Review of the Operations Simulator:  This will be the first technical review of the software design of </a:t>
            </a:r>
            <a:r>
              <a:rPr lang="en-US" sz="2000" dirty="0" err="1" smtClean="0"/>
              <a:t>OpSim</a:t>
            </a:r>
            <a:r>
              <a:rPr lang="en-US" sz="2000" dirty="0" smtClean="0"/>
              <a:t>.  A key component will involve the definition and coding of scientific “metrics” that can be used to evaluate the performance of a given 10-year simulation for particular kinds of science.</a:t>
            </a:r>
          </a:p>
          <a:p>
            <a:pPr marL="0" indent="0">
              <a:buNone/>
            </a:pPr>
            <a:endParaRPr lang="en-US" sz="2000" dirty="0" smtClean="0"/>
          </a:p>
          <a:p>
            <a:r>
              <a:rPr lang="en-US" sz="2000" dirty="0" smtClean="0"/>
              <a:t>Critical Decision 3a Review for DOE:  Scheduled for beginning of April.  Will provide formal authorization for the procurement of long-lead items for the camera (mainly the sensors for the science array).</a:t>
            </a:r>
          </a:p>
          <a:p>
            <a:endParaRPr lang="en-US" sz="2000" dirty="0"/>
          </a:p>
          <a:p>
            <a:r>
              <a:rPr lang="en-US" sz="2000" dirty="0" smtClean="0"/>
              <a:t>Joint DES/LSST meeting:  Scheduled to be at </a:t>
            </a:r>
            <a:r>
              <a:rPr lang="en-US" sz="2000" dirty="0" err="1" smtClean="0"/>
              <a:t>Fermilab</a:t>
            </a:r>
            <a:r>
              <a:rPr lang="en-US" sz="2000" dirty="0" smtClean="0"/>
              <a:t> the week of March 24.  Will review technical and scientific synergies between the two projects.</a:t>
            </a:r>
          </a:p>
          <a:p>
            <a:endParaRPr lang="en-US" sz="2000" dirty="0"/>
          </a:p>
          <a:p>
            <a:r>
              <a:rPr lang="en-US" sz="2000" dirty="0" smtClean="0"/>
              <a:t>LSST Cadence Community Workshop:  Will be hosted by NOAO in Tucson sometime in June.  Will be used as a forum to discuss </a:t>
            </a:r>
            <a:r>
              <a:rPr lang="en-US" sz="2000" dirty="0" err="1" smtClean="0"/>
              <a:t>candence</a:t>
            </a:r>
            <a:r>
              <a:rPr lang="en-US" sz="2000" dirty="0" smtClean="0"/>
              <a:t> constraints and to seek input from the community on ideas for additional metrics and alternative cadence concepts.</a:t>
            </a:r>
            <a:endParaRPr lang="en-US" sz="2000" dirty="0"/>
          </a:p>
        </p:txBody>
      </p:sp>
    </p:spTree>
    <p:extLst>
      <p:ext uri="{BB962C8B-B14F-4D97-AF65-F5344CB8AC3E}">
        <p14:creationId xmlns:p14="http://schemas.microsoft.com/office/powerpoint/2010/main" val="177059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 Placeholder 2"/>
          <p:cNvSpPr>
            <a:spLocks noGrp="1"/>
          </p:cNvSpPr>
          <p:nvPr>
            <p:ph type="body" idx="1"/>
          </p:nvPr>
        </p:nvSpPr>
        <p:spPr/>
        <p:txBody>
          <a:bodyPr/>
          <a:lstStyle/>
          <a:p>
            <a:r>
              <a:rPr lang="en-US" dirty="0" smtClean="0"/>
              <a:t>NSF Final Design Review</a:t>
            </a:r>
          </a:p>
          <a:p>
            <a:endParaRPr lang="en-US" dirty="0"/>
          </a:p>
          <a:p>
            <a:r>
              <a:rPr lang="en-US" dirty="0" smtClean="0"/>
              <a:t>International Partnerships</a:t>
            </a:r>
          </a:p>
          <a:p>
            <a:endParaRPr lang="en-US" dirty="0"/>
          </a:p>
          <a:p>
            <a:r>
              <a:rPr lang="en-US" dirty="0" smtClean="0"/>
              <a:t>Upcoming Events</a:t>
            </a:r>
          </a:p>
        </p:txBody>
      </p:sp>
    </p:spTree>
    <p:extLst>
      <p:ext uri="{BB962C8B-B14F-4D97-AF65-F5344CB8AC3E}">
        <p14:creationId xmlns:p14="http://schemas.microsoft.com/office/powerpoint/2010/main" val="37596995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Presentation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Design Review</a:t>
            </a:r>
            <a:endParaRPr lang="en-US" dirty="0"/>
          </a:p>
        </p:txBody>
      </p:sp>
    </p:spTree>
    <p:extLst>
      <p:ext uri="{BB962C8B-B14F-4D97-AF65-F5344CB8AC3E}">
        <p14:creationId xmlns:p14="http://schemas.microsoft.com/office/powerpoint/2010/main" val="26394610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Design Review Schedule</a:t>
            </a:r>
            <a:endParaRPr lang="en-US" dirty="0"/>
          </a:p>
        </p:txBody>
      </p:sp>
      <p:sp>
        <p:nvSpPr>
          <p:cNvPr id="3" name="Text Placeholder 2"/>
          <p:cNvSpPr>
            <a:spLocks noGrp="1"/>
          </p:cNvSpPr>
          <p:nvPr>
            <p:ph type="body" idx="1"/>
          </p:nvPr>
        </p:nvSpPr>
        <p:spPr/>
        <p:txBody>
          <a:bodyPr/>
          <a:lstStyle/>
          <a:p>
            <a:r>
              <a:rPr lang="en-US" sz="2000" dirty="0" smtClean="0"/>
              <a:t>This is the last formal review prior to the onset of construction for a Major Research Equipment and Facility Construction (MREFC) Project.</a:t>
            </a:r>
          </a:p>
          <a:p>
            <a:endParaRPr lang="en-US" sz="2000" dirty="0"/>
          </a:p>
          <a:p>
            <a:r>
              <a:rPr lang="en-US" sz="2000" dirty="0" smtClean="0"/>
              <a:t>After a successful FDR, the proposal to start the project is taken to the NSF Director’s Advisory Committee, and then to the National Science Board for formal approval.    The NSB typically does not vote on such a proposal until the meeting following the one in which it is introduced.</a:t>
            </a:r>
          </a:p>
          <a:p>
            <a:endParaRPr lang="en-US" sz="2000" dirty="0"/>
          </a:p>
          <a:p>
            <a:r>
              <a:rPr lang="en-US" sz="2000" dirty="0" smtClean="0"/>
              <a:t>We need a vote from the NSB at its May meeting in order to start the construction as planned on July 1.  That means the proposal needs to be taken to them in February.  Given the time required to prepare the package internally at NSF and get approval from the Director’s Advisory Committee, we needed to hold the FDR very early in the fiscal year.</a:t>
            </a:r>
          </a:p>
          <a:p>
            <a:endParaRPr lang="en-US" sz="2000" dirty="0"/>
          </a:p>
          <a:p>
            <a:r>
              <a:rPr lang="en-US" sz="2000" dirty="0" smtClean="0"/>
              <a:t>That led to the original schedule:  October 21-26, which resulted in the postponement of the DESC meeting until this week.</a:t>
            </a:r>
            <a:endParaRPr lang="en-US" sz="2000" dirty="0"/>
          </a:p>
        </p:txBody>
      </p:sp>
    </p:spTree>
    <p:extLst>
      <p:ext uri="{BB962C8B-B14F-4D97-AF65-F5344CB8AC3E}">
        <p14:creationId xmlns:p14="http://schemas.microsoft.com/office/powerpoint/2010/main" val="271991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Design Review Revised Schedule</a:t>
            </a:r>
            <a:endParaRPr lang="en-US" dirty="0"/>
          </a:p>
        </p:txBody>
      </p:sp>
      <p:sp>
        <p:nvSpPr>
          <p:cNvPr id="3" name="Text Placeholder 2"/>
          <p:cNvSpPr>
            <a:spLocks noGrp="1"/>
          </p:cNvSpPr>
          <p:nvPr>
            <p:ph type="body" idx="1"/>
          </p:nvPr>
        </p:nvSpPr>
        <p:spPr/>
        <p:txBody>
          <a:bodyPr/>
          <a:lstStyle/>
          <a:p>
            <a:r>
              <a:rPr lang="en-US" sz="2000" dirty="0" smtClean="0"/>
              <a:t>As you know, the government was shut down by Congress October 1 -16.  We tried valiantly to retain the original review dates, but unfortunately the logistics could not be worked out in time to get the reviewers to Tucson by the 21</a:t>
            </a:r>
            <a:r>
              <a:rPr lang="en-US" sz="2000" baseline="30000" dirty="0" smtClean="0"/>
              <a:t>st</a:t>
            </a:r>
            <a:r>
              <a:rPr lang="en-US" sz="2000" dirty="0" smtClean="0"/>
              <a:t>.  So the decision was taken on the 18</a:t>
            </a:r>
            <a:r>
              <a:rPr lang="en-US" sz="2000" baseline="30000" dirty="0" smtClean="0"/>
              <a:t>th</a:t>
            </a:r>
            <a:r>
              <a:rPr lang="en-US" sz="2000" dirty="0" smtClean="0"/>
              <a:t> to postpone the review.  Canvassing of the original committee resulted in the choice of the week of December 2</a:t>
            </a:r>
            <a:r>
              <a:rPr lang="en-US" sz="2000" baseline="30000" dirty="0" smtClean="0"/>
              <a:t>nd</a:t>
            </a:r>
            <a:r>
              <a:rPr lang="en-US" sz="2000" dirty="0" smtClean="0"/>
              <a:t>, creating a new conflict with the revised dates for the DESC.</a:t>
            </a:r>
          </a:p>
          <a:p>
            <a:endParaRPr lang="en-US" sz="2000" dirty="0"/>
          </a:p>
          <a:p>
            <a:r>
              <a:rPr lang="en-US" sz="2000" dirty="0" smtClean="0"/>
              <a:t>It will be a scramble to maintain the schedule at NSF.  They will try to get a final report of the FDR before the end of the calendar year, then quickly prepare the paperwork to take a </a:t>
            </a:r>
            <a:r>
              <a:rPr lang="en-US" sz="2000" dirty="0" smtClean="0"/>
              <a:t>decision in February inform the NSB that they will come back to them in May.</a:t>
            </a:r>
            <a:endParaRPr lang="en-US" sz="2000" dirty="0" smtClean="0"/>
          </a:p>
          <a:p>
            <a:endParaRPr lang="en-US" sz="2000" dirty="0"/>
          </a:p>
          <a:p>
            <a:r>
              <a:rPr lang="en-US" sz="2000" dirty="0" smtClean="0"/>
              <a:t>The </a:t>
            </a:r>
            <a:r>
              <a:rPr lang="en-US" sz="2000" dirty="0" smtClean="0"/>
              <a:t>final </a:t>
            </a:r>
            <a:r>
              <a:rPr lang="en-US" sz="2000" dirty="0" smtClean="0"/>
              <a:t>package won’t be available until the May meeting, but the hope is that the NSB will bend its rules to vote on it anyway at the meeting, thereby still allowing the July 1 new start. </a:t>
            </a:r>
            <a:endParaRPr lang="en-US" sz="2000" dirty="0"/>
          </a:p>
        </p:txBody>
      </p:sp>
    </p:spTree>
    <p:extLst>
      <p:ext uri="{BB962C8B-B14F-4D97-AF65-F5344CB8AC3E}">
        <p14:creationId xmlns:p14="http://schemas.microsoft.com/office/powerpoint/2010/main" val="4943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FDR</a:t>
            </a:r>
            <a:endParaRPr lang="en-US" dirty="0"/>
          </a:p>
        </p:txBody>
      </p:sp>
      <p:sp>
        <p:nvSpPr>
          <p:cNvPr id="3" name="Text Placeholder 2"/>
          <p:cNvSpPr>
            <a:spLocks noGrp="1"/>
          </p:cNvSpPr>
          <p:nvPr>
            <p:ph type="body" idx="1"/>
          </p:nvPr>
        </p:nvSpPr>
        <p:spPr/>
        <p:txBody>
          <a:bodyPr/>
          <a:lstStyle/>
          <a:p>
            <a:r>
              <a:rPr lang="en-US" sz="2000" dirty="0" smtClean="0"/>
              <a:t>The FDR is primarily a management review.  The reviewers are asked to assess the readiness (both technical and programmatic) of the project team to begin construction on the proposed date, and the realism of the total project cost (with appropriate contingency) to enable success.</a:t>
            </a:r>
          </a:p>
          <a:p>
            <a:endParaRPr lang="en-US" sz="2000" dirty="0"/>
          </a:p>
          <a:p>
            <a:r>
              <a:rPr lang="en-US" sz="2000" dirty="0" smtClean="0"/>
              <a:t>It is NOT a science review.  The </a:t>
            </a:r>
            <a:r>
              <a:rPr lang="en-US" sz="2000" dirty="0" err="1" smtClean="0"/>
              <a:t>compellingness</a:t>
            </a:r>
            <a:r>
              <a:rPr lang="en-US" sz="2000" dirty="0" smtClean="0"/>
              <a:t> of the science justification was assessed earlier by the NSB when the decision was made to recommend to the NSF Director that the project be advanced into the construction phase.</a:t>
            </a:r>
          </a:p>
          <a:p>
            <a:endParaRPr lang="en-US" sz="2000" dirty="0"/>
          </a:p>
          <a:p>
            <a:r>
              <a:rPr lang="en-US" sz="2000" dirty="0" smtClean="0"/>
              <a:t>It is also NOT designed to be an in-depth technical review.  We need to demonstrate that the design is technically mature and that it is final design ready, but there is not adequate time for the committee to do much of an assessment of that on their own.  The strategy we took was to convene a series of internal reviews with external participants on all of the relevant technical subsystems in advance of the FDR, and then to make the reports of all of those reviews available to the FDR committee.</a:t>
            </a:r>
          </a:p>
        </p:txBody>
      </p:sp>
    </p:spTree>
    <p:extLst>
      <p:ext uri="{BB962C8B-B14F-4D97-AF65-F5344CB8AC3E}">
        <p14:creationId xmlns:p14="http://schemas.microsoft.com/office/powerpoint/2010/main" val="264396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 in the Charge</a:t>
            </a:r>
            <a:endParaRPr lang="en-US" dirty="0"/>
          </a:p>
        </p:txBody>
      </p:sp>
      <p:sp>
        <p:nvSpPr>
          <p:cNvPr id="3" name="Text Placeholder 2"/>
          <p:cNvSpPr>
            <a:spLocks noGrp="1"/>
          </p:cNvSpPr>
          <p:nvPr>
            <p:ph type="body" idx="1"/>
          </p:nvPr>
        </p:nvSpPr>
        <p:spPr/>
        <p:txBody>
          <a:bodyPr/>
          <a:lstStyle/>
          <a:p>
            <a:pPr marL="457200" indent="-457200">
              <a:buFont typeface="+mj-lt"/>
              <a:buAutoNum type="arabicPeriod"/>
            </a:pPr>
            <a:r>
              <a:rPr lang="en-US" sz="1800" dirty="0" smtClean="0"/>
              <a:t>Will the LSST Project be ready to start building on July 1, 2014?</a:t>
            </a:r>
          </a:p>
          <a:p>
            <a:pPr marL="457200" indent="-457200">
              <a:buFont typeface="+mj-lt"/>
              <a:buAutoNum type="arabicPeriod"/>
            </a:pPr>
            <a:endParaRPr lang="en-US" sz="1800" dirty="0"/>
          </a:p>
          <a:p>
            <a:pPr marL="457200" indent="-457200">
              <a:buFont typeface="+mj-lt"/>
              <a:buAutoNum type="arabicPeriod"/>
            </a:pPr>
            <a:r>
              <a:rPr lang="en-US" sz="1800" dirty="0" smtClean="0"/>
              <a:t>Is the work scope for construction a commissioning complete?</a:t>
            </a:r>
          </a:p>
          <a:p>
            <a:pPr marL="457200" indent="-457200">
              <a:buFont typeface="+mj-lt"/>
              <a:buAutoNum type="arabicPeriod"/>
            </a:pPr>
            <a:endParaRPr lang="en-US" sz="1800" dirty="0"/>
          </a:p>
          <a:p>
            <a:pPr marL="457200" indent="-457200">
              <a:buFont typeface="+mj-lt"/>
              <a:buAutoNum type="arabicPeriod"/>
            </a:pPr>
            <a:r>
              <a:rPr lang="en-US" sz="1800" dirty="0" smtClean="0"/>
              <a:t>Are the construction budget and schedule credible?</a:t>
            </a:r>
          </a:p>
          <a:p>
            <a:pPr marL="457200" indent="-457200">
              <a:buFont typeface="+mj-lt"/>
              <a:buAutoNum type="arabicPeriod"/>
            </a:pPr>
            <a:endParaRPr lang="en-US" sz="1800" dirty="0"/>
          </a:p>
          <a:p>
            <a:pPr marL="457200" indent="-457200">
              <a:buFont typeface="+mj-lt"/>
              <a:buAutoNum type="arabicPeriod"/>
            </a:pPr>
            <a:r>
              <a:rPr lang="en-US" sz="1800" dirty="0" smtClean="0"/>
              <a:t>Are there appropriate means for managing risk throughout construction?</a:t>
            </a:r>
          </a:p>
          <a:p>
            <a:pPr marL="457200" indent="-457200">
              <a:buFont typeface="+mj-lt"/>
              <a:buAutoNum type="arabicPeriod"/>
            </a:pPr>
            <a:endParaRPr lang="en-US" sz="1800" dirty="0"/>
          </a:p>
          <a:p>
            <a:pPr marL="457200" indent="-457200">
              <a:buFont typeface="+mj-lt"/>
              <a:buAutoNum type="arabicPeriod"/>
            </a:pPr>
            <a:r>
              <a:rPr lang="en-US" sz="1800" dirty="0" smtClean="0"/>
              <a:t>Is the Project Management Plan credible and does the team have the skills and experience needed to build and commission LSST?</a:t>
            </a:r>
          </a:p>
          <a:p>
            <a:pPr marL="457200" indent="-457200">
              <a:buFont typeface="+mj-lt"/>
              <a:buAutoNum type="arabicPeriod"/>
            </a:pPr>
            <a:endParaRPr lang="en-US" sz="1800" dirty="0"/>
          </a:p>
          <a:p>
            <a:pPr marL="457200" indent="-457200">
              <a:buFont typeface="+mj-lt"/>
              <a:buAutoNum type="arabicPeriod"/>
            </a:pPr>
            <a:r>
              <a:rPr lang="en-US" sz="1800" dirty="0" smtClean="0"/>
              <a:t>What planning remains to be done?  What </a:t>
            </a:r>
            <a:r>
              <a:rPr lang="en-US" sz="1800" i="1" dirty="0" smtClean="0"/>
              <a:t>must</a:t>
            </a:r>
            <a:r>
              <a:rPr lang="en-US" sz="1800" dirty="0" smtClean="0"/>
              <a:t> be done before construction can start?</a:t>
            </a:r>
          </a:p>
          <a:p>
            <a:pPr marL="457200" indent="-457200">
              <a:buFont typeface="+mj-lt"/>
              <a:buAutoNum type="arabicPeriod"/>
            </a:pPr>
            <a:endParaRPr lang="en-US" sz="1800" dirty="0"/>
          </a:p>
          <a:p>
            <a:pPr marL="457200" indent="-457200">
              <a:buFont typeface="+mj-lt"/>
              <a:buAutoNum type="arabicPeriod"/>
            </a:pPr>
            <a:r>
              <a:rPr lang="en-US" sz="1800" dirty="0" smtClean="0"/>
              <a:t>Is there a strong plan to promote science education and public outreach during construction and commissioning, continuing credibly into operations?</a:t>
            </a:r>
            <a:endParaRPr lang="en-US" sz="1800" dirty="0"/>
          </a:p>
        </p:txBody>
      </p:sp>
    </p:spTree>
    <p:extLst>
      <p:ext uri="{BB962C8B-B14F-4D97-AF65-F5344CB8AC3E}">
        <p14:creationId xmlns:p14="http://schemas.microsoft.com/office/powerpoint/2010/main" val="201119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of the FDR Committee</a:t>
            </a:r>
            <a:endParaRPr lang="en-US" dirty="0"/>
          </a:p>
        </p:txBody>
      </p:sp>
      <p:sp>
        <p:nvSpPr>
          <p:cNvPr id="3" name="Text Placeholder 2"/>
          <p:cNvSpPr>
            <a:spLocks noGrp="1"/>
          </p:cNvSpPr>
          <p:nvPr>
            <p:ph idx="1"/>
          </p:nvPr>
        </p:nvSpPr>
        <p:spPr/>
        <p:txBody>
          <a:bodyPr/>
          <a:lstStyle/>
          <a:p>
            <a:pPr marL="0" indent="0">
              <a:buNone/>
            </a:pPr>
            <a:r>
              <a:rPr lang="en-US" sz="2000" dirty="0"/>
              <a:t>Andy </a:t>
            </a:r>
            <a:r>
              <a:rPr lang="en-US" sz="2000" dirty="0" err="1"/>
              <a:t>Woodsworth</a:t>
            </a:r>
            <a:r>
              <a:rPr lang="en-US" sz="2000" dirty="0"/>
              <a:t> (chair)	</a:t>
            </a:r>
            <a:r>
              <a:rPr lang="en-US" sz="2000" dirty="0" smtClean="0"/>
              <a:t>Consultant</a:t>
            </a:r>
            <a:endParaRPr lang="en-US" sz="2000" dirty="0"/>
          </a:p>
          <a:p>
            <a:pPr marL="0" indent="0">
              <a:buNone/>
            </a:pPr>
            <a:r>
              <a:rPr lang="en-US" sz="2000" dirty="0"/>
              <a:t>Charlie </a:t>
            </a:r>
            <a:r>
              <a:rPr lang="en-US" sz="2000" dirty="0" err="1"/>
              <a:t>Baltay</a:t>
            </a:r>
            <a:r>
              <a:rPr lang="en-US" sz="2000" dirty="0"/>
              <a:t>	Yale University	</a:t>
            </a:r>
          </a:p>
          <a:p>
            <a:pPr marL="0" indent="0">
              <a:buNone/>
            </a:pPr>
            <a:r>
              <a:rPr lang="en-US" sz="2000" dirty="0"/>
              <a:t>Marge Bardeen	</a:t>
            </a:r>
            <a:r>
              <a:rPr lang="en-US" sz="2000" dirty="0" err="1"/>
              <a:t>FermiLab</a:t>
            </a:r>
            <a:r>
              <a:rPr lang="en-US" sz="2000" dirty="0"/>
              <a:t>	</a:t>
            </a:r>
          </a:p>
          <a:p>
            <a:pPr marL="0" indent="0">
              <a:buNone/>
            </a:pPr>
            <a:r>
              <a:rPr lang="en-US" sz="2000" dirty="0"/>
              <a:t>Dennis Coyne	LIGO/Caltech	</a:t>
            </a:r>
          </a:p>
          <a:p>
            <a:pPr marL="0" indent="0">
              <a:buNone/>
            </a:pPr>
            <a:r>
              <a:rPr lang="en-US" sz="2000" dirty="0"/>
              <a:t>Edna </a:t>
            </a:r>
            <a:r>
              <a:rPr lang="en-US" sz="2000" dirty="0" err="1"/>
              <a:t>DeVore</a:t>
            </a:r>
            <a:r>
              <a:rPr lang="en-US" sz="2000" dirty="0"/>
              <a:t>	</a:t>
            </a:r>
            <a:r>
              <a:rPr lang="en-US" sz="2000" dirty="0" smtClean="0"/>
              <a:t>	SETI</a:t>
            </a:r>
            <a:r>
              <a:rPr lang="en-US" sz="2000" dirty="0"/>
              <a:t>	</a:t>
            </a:r>
          </a:p>
          <a:p>
            <a:pPr marL="0" indent="0">
              <a:buNone/>
            </a:pPr>
            <a:r>
              <a:rPr lang="en-US" sz="2000" dirty="0"/>
              <a:t>Jim Emerson	</a:t>
            </a:r>
            <a:r>
              <a:rPr lang="en-US" sz="2000" dirty="0" smtClean="0"/>
              <a:t>	QMUL </a:t>
            </a:r>
            <a:r>
              <a:rPr lang="en-US" sz="2000" dirty="0"/>
              <a:t>(VISTA)	</a:t>
            </a:r>
          </a:p>
          <a:p>
            <a:pPr marL="0" indent="0">
              <a:buNone/>
            </a:pPr>
            <a:r>
              <a:rPr lang="en-US" sz="2000" dirty="0"/>
              <a:t>Dan Green	</a:t>
            </a:r>
            <a:r>
              <a:rPr lang="en-US" sz="2000" dirty="0" smtClean="0"/>
              <a:t>	</a:t>
            </a:r>
            <a:r>
              <a:rPr lang="en-US" sz="2000" dirty="0" err="1" smtClean="0"/>
              <a:t>FermiLab</a:t>
            </a:r>
            <a:r>
              <a:rPr lang="en-US" sz="2000" dirty="0"/>
              <a:t>	</a:t>
            </a:r>
          </a:p>
          <a:p>
            <a:pPr marL="0" indent="0">
              <a:buNone/>
            </a:pPr>
            <a:r>
              <a:rPr lang="en-US" sz="2000" dirty="0"/>
              <a:t>Rick Kendrick	</a:t>
            </a:r>
            <a:r>
              <a:rPr lang="en-US" sz="2000" dirty="0" smtClean="0"/>
              <a:t>	Lockheed </a:t>
            </a:r>
            <a:r>
              <a:rPr lang="en-US" sz="2000" dirty="0"/>
              <a:t>Martin	</a:t>
            </a:r>
          </a:p>
        </p:txBody>
      </p:sp>
      <p:sp>
        <p:nvSpPr>
          <p:cNvPr id="4" name="Content Placeholder 3"/>
          <p:cNvSpPr>
            <a:spLocks noGrp="1"/>
          </p:cNvSpPr>
          <p:nvPr>
            <p:ph idx="10"/>
          </p:nvPr>
        </p:nvSpPr>
        <p:spPr/>
        <p:txBody>
          <a:bodyPr/>
          <a:lstStyle/>
          <a:p>
            <a:pPr marL="0" indent="0">
              <a:buNone/>
            </a:pPr>
            <a:r>
              <a:rPr lang="en-US" sz="2000" dirty="0"/>
              <a:t>Alexei </a:t>
            </a:r>
            <a:r>
              <a:rPr lang="en-US" sz="2000" dirty="0" err="1"/>
              <a:t>Klimentov</a:t>
            </a:r>
            <a:r>
              <a:rPr lang="en-US" sz="2000" dirty="0"/>
              <a:t>	</a:t>
            </a:r>
            <a:r>
              <a:rPr lang="en-US" sz="2000" dirty="0" smtClean="0"/>
              <a:t>	BNL</a:t>
            </a:r>
            <a:r>
              <a:rPr lang="en-US" sz="2000" dirty="0"/>
              <a:t>/CERN	</a:t>
            </a:r>
          </a:p>
          <a:p>
            <a:pPr marL="0" indent="0">
              <a:buNone/>
            </a:pPr>
            <a:r>
              <a:rPr lang="en-US" sz="2000" dirty="0"/>
              <a:t>William </a:t>
            </a:r>
            <a:r>
              <a:rPr lang="en-US" sz="2000" dirty="0" err="1"/>
              <a:t>O'Mullane</a:t>
            </a:r>
            <a:r>
              <a:rPr lang="en-US" sz="2000" dirty="0"/>
              <a:t>	Gaia	</a:t>
            </a:r>
          </a:p>
          <a:p>
            <a:pPr marL="0" indent="0">
              <a:buNone/>
            </a:pPr>
            <a:r>
              <a:rPr lang="en-US" sz="2000" dirty="0"/>
              <a:t>Jack Salazar	</a:t>
            </a:r>
            <a:r>
              <a:rPr lang="en-US" sz="2000" dirty="0" smtClean="0"/>
              <a:t>		LBNL</a:t>
            </a:r>
            <a:endParaRPr lang="en-US" sz="2000" dirty="0"/>
          </a:p>
          <a:p>
            <a:pPr marL="0" indent="0">
              <a:buNone/>
            </a:pPr>
            <a:r>
              <a:rPr lang="en-US" sz="2000" dirty="0"/>
              <a:t>Antony </a:t>
            </a:r>
            <a:r>
              <a:rPr lang="en-US" sz="2000" dirty="0" err="1"/>
              <a:t>Schinckel</a:t>
            </a:r>
            <a:r>
              <a:rPr lang="en-US" sz="2000" dirty="0"/>
              <a:t>	</a:t>
            </a:r>
            <a:r>
              <a:rPr lang="en-US" sz="2000" dirty="0" smtClean="0"/>
              <a:t>	ATNF</a:t>
            </a:r>
            <a:r>
              <a:rPr lang="en-US" sz="2000" dirty="0"/>
              <a:t>/ASKAP	</a:t>
            </a:r>
          </a:p>
          <a:p>
            <a:pPr marL="0" indent="0">
              <a:buNone/>
            </a:pPr>
            <a:r>
              <a:rPr lang="en-US" sz="2000" dirty="0"/>
              <a:t>Richard Simon	</a:t>
            </a:r>
            <a:r>
              <a:rPr lang="en-US" sz="2000" dirty="0" smtClean="0"/>
              <a:t>	NRAO</a:t>
            </a:r>
            <a:r>
              <a:rPr lang="en-US" sz="2000" dirty="0"/>
              <a:t>	</a:t>
            </a:r>
          </a:p>
          <a:p>
            <a:pPr marL="0" indent="0">
              <a:buNone/>
            </a:pPr>
            <a:r>
              <a:rPr lang="en-US" sz="2000" dirty="0"/>
              <a:t>Stefano </a:t>
            </a:r>
            <a:r>
              <a:rPr lang="en-US" sz="2000" dirty="0" err="1"/>
              <a:t>Stanghellini</a:t>
            </a:r>
            <a:r>
              <a:rPr lang="en-US" sz="2000" dirty="0"/>
              <a:t>	ESO/ALMA	</a:t>
            </a:r>
          </a:p>
          <a:p>
            <a:pPr marL="0" indent="0">
              <a:buNone/>
            </a:pPr>
            <a:r>
              <a:rPr lang="en-US" sz="2000" dirty="0"/>
              <a:t>Mike Wise	</a:t>
            </a:r>
            <a:r>
              <a:rPr lang="en-US" sz="2000" dirty="0" smtClean="0"/>
              <a:t>		LOFAR</a:t>
            </a:r>
            <a:r>
              <a:rPr lang="en-US" sz="2000" dirty="0"/>
              <a:t>	</a:t>
            </a:r>
          </a:p>
          <a:p>
            <a:pPr marL="0" indent="0">
              <a:buNone/>
            </a:pPr>
            <a:endParaRPr lang="en-US" dirty="0"/>
          </a:p>
          <a:p>
            <a:endParaRPr lang="en-US" dirty="0"/>
          </a:p>
        </p:txBody>
      </p:sp>
      <p:sp>
        <p:nvSpPr>
          <p:cNvPr id="5" name="TextBox 4"/>
          <p:cNvSpPr txBox="1"/>
          <p:nvPr/>
        </p:nvSpPr>
        <p:spPr>
          <a:xfrm>
            <a:off x="1524000" y="5029200"/>
            <a:ext cx="4739887" cy="369332"/>
          </a:xfrm>
          <a:prstGeom prst="rect">
            <a:avLst/>
          </a:prstGeom>
          <a:solidFill>
            <a:srgbClr val="2284A4">
              <a:alpha val="84000"/>
            </a:srgbClr>
          </a:solidFill>
          <a:effectLst/>
        </p:spPr>
        <p:txBody>
          <a:bodyPr wrap="none" lIns="91440" rtlCol="0" anchor="t" anchorCtr="1">
            <a:spAutoFit/>
          </a:bodyPr>
          <a:lstStyle/>
          <a:p>
            <a:r>
              <a:rPr lang="en-US" dirty="0">
                <a:solidFill>
                  <a:schemeClr val="bg1"/>
                </a:solidFill>
              </a:rPr>
              <a:t>+</a:t>
            </a:r>
            <a:r>
              <a:rPr lang="en-US" dirty="0" smtClean="0">
                <a:solidFill>
                  <a:schemeClr val="bg1"/>
                </a:solidFill>
              </a:rPr>
              <a:t> Relevant Agency Personnel from NSF and DOE</a:t>
            </a:r>
          </a:p>
        </p:txBody>
      </p:sp>
    </p:spTree>
    <p:extLst>
      <p:ext uri="{BB962C8B-B14F-4D97-AF65-F5344CB8AC3E}">
        <p14:creationId xmlns:p14="http://schemas.microsoft.com/office/powerpoint/2010/main" val="288518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Complication</a:t>
            </a:r>
            <a:endParaRPr lang="en-US" dirty="0"/>
          </a:p>
        </p:txBody>
      </p:sp>
      <p:sp>
        <p:nvSpPr>
          <p:cNvPr id="6" name="Text Placeholder 5"/>
          <p:cNvSpPr>
            <a:spLocks noGrp="1"/>
          </p:cNvSpPr>
          <p:nvPr>
            <p:ph type="body" idx="1"/>
          </p:nvPr>
        </p:nvSpPr>
        <p:spPr/>
        <p:txBody>
          <a:bodyPr/>
          <a:lstStyle/>
          <a:p>
            <a:r>
              <a:rPr lang="en-US" sz="1800" dirty="0" smtClean="0"/>
              <a:t>NSF policy states that the total project cost should not change following the Preliminary Design Stage.</a:t>
            </a:r>
          </a:p>
          <a:p>
            <a:endParaRPr lang="en-US" sz="1800" dirty="0"/>
          </a:p>
          <a:p>
            <a:r>
              <a:rPr lang="en-US" sz="1800" dirty="0" smtClean="0"/>
              <a:t>For LSST, our cost estimate for the NSF side has gone up by $22.5M.  This has two contributions:  (1) A delay in the project completion date due primarily to a delayed funding profile on the DOE side; and (2) A refresh of the bases of estimates for costs distributed through the WBS.</a:t>
            </a:r>
          </a:p>
          <a:p>
            <a:endParaRPr lang="en-US" sz="1800" dirty="0"/>
          </a:p>
          <a:p>
            <a:r>
              <a:rPr lang="en-US" sz="1800" dirty="0" smtClean="0"/>
              <a:t>We had been previously advised (by NSF)that we should present a detailed plan in support of our current estimate of the cost.</a:t>
            </a:r>
          </a:p>
          <a:p>
            <a:endParaRPr lang="en-US" sz="1800" dirty="0"/>
          </a:p>
          <a:p>
            <a:r>
              <a:rPr lang="en-US" sz="1800" dirty="0" smtClean="0"/>
              <a:t>However, at the start of the review we were told that the committee would be additionally charged with addressing the validity of the cost growth and the viability of our being able to bring the cost back into the PDR envelope.</a:t>
            </a:r>
          </a:p>
          <a:p>
            <a:endParaRPr lang="en-US" sz="1800" dirty="0"/>
          </a:p>
          <a:p>
            <a:r>
              <a:rPr lang="en-US" sz="1800" dirty="0" smtClean="0"/>
              <a:t>We had to scramble to come up with credible </a:t>
            </a:r>
            <a:r>
              <a:rPr lang="en-US" sz="1800" dirty="0" err="1" smtClean="0"/>
              <a:t>descope</a:t>
            </a:r>
            <a:r>
              <a:rPr lang="en-US" sz="1800" dirty="0" smtClean="0"/>
              <a:t> options and cost them out within a one or two day timeframe.  This became the major focus of the review, both for us and the committee members.</a:t>
            </a:r>
            <a:endParaRPr lang="en-US" sz="1800" dirty="0"/>
          </a:p>
        </p:txBody>
      </p:sp>
    </p:spTree>
    <p:extLst>
      <p:ext uri="{BB962C8B-B14F-4D97-AF65-F5344CB8AC3E}">
        <p14:creationId xmlns:p14="http://schemas.microsoft.com/office/powerpoint/2010/main" val="3406010092"/>
      </p:ext>
    </p:extLst>
  </p:cSld>
  <p:clrMapOvr>
    <a:masterClrMapping/>
  </p:clrMapOvr>
</p:sld>
</file>

<file path=ppt/theme/theme1.xml><?xml version="1.0" encoding="utf-8"?>
<a:theme xmlns:a="http://schemas.openxmlformats.org/drawingml/2006/main" name="PDR-nTele2-dm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5DB7D1"/>
            </a:gs>
            <a:gs pos="100000">
              <a:srgbClr val="2284A4"/>
            </a:gs>
          </a:gsLst>
          <a:lin ang="4680000" scaled="0"/>
          <a:tileRect/>
        </a:gradFill>
        <a:ln w="0" cap="flat">
          <a:solidFill>
            <a:srgbClr val="5293A5"/>
          </a:solidFill>
          <a:round/>
        </a:ln>
        <a:effectLst/>
      </a:spPr>
      <a:bodyPr rtlCol="0" anchor="t"/>
      <a:lstStyle>
        <a:defPPr algn="ctr">
          <a:defRPr sz="1600" dirty="0" smtClean="0">
            <a:solidFill>
              <a:schemeClr val="bg1"/>
            </a:solidFill>
          </a:defRPr>
        </a:defPPr>
      </a:lstStyle>
      <a:style>
        <a:lnRef idx="3">
          <a:schemeClr val="lt1"/>
        </a:lnRef>
        <a:fillRef idx="1">
          <a:schemeClr val="accent5"/>
        </a:fillRef>
        <a:effectRef idx="1">
          <a:schemeClr val="accent5"/>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solidFill>
          <a:srgbClr val="2284A4">
            <a:alpha val="84000"/>
          </a:srgbClr>
        </a:solidFill>
        <a:effectLst/>
      </a:spPr>
      <a:bodyPr wrap="square" lIns="91440" rtlCol="0" anchor="t" anchorCtr="1">
        <a:spAutoFit/>
      </a:bodyPr>
      <a:lstStyle>
        <a:defPPr>
          <a:defRPr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8644</TotalTime>
  <Words>2232</Words>
  <Application>Microsoft Macintosh PowerPoint</Application>
  <PresentationFormat>On-screen Show (4:3)</PresentationFormat>
  <Paragraphs>131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PDR-nTele2-dmf</vt:lpstr>
      <vt:lpstr>Report from the LSST Project Steven M. Kahn LSST Director  December 6, 2013</vt:lpstr>
      <vt:lpstr>Outline</vt:lpstr>
      <vt:lpstr>Final Design Review</vt:lpstr>
      <vt:lpstr>Final Design Review Schedule</vt:lpstr>
      <vt:lpstr>Final Design Review Revised Schedule</vt:lpstr>
      <vt:lpstr>Nature of the FDR</vt:lpstr>
      <vt:lpstr>Key Questions in the Charge</vt:lpstr>
      <vt:lpstr>Members of the FDR Committee</vt:lpstr>
      <vt:lpstr>Additional Complication</vt:lpstr>
      <vt:lpstr>Report Presented at Closeout</vt:lpstr>
      <vt:lpstr>International Partnerships</vt:lpstr>
      <vt:lpstr>Brief Review of the History</vt:lpstr>
      <vt:lpstr>Some Comments on the Foreign Institutions</vt:lpstr>
      <vt:lpstr>Some Comments on the Foreign Institutions</vt:lpstr>
      <vt:lpstr>Some Comments on Foreign Institutions</vt:lpstr>
      <vt:lpstr>Some Comments on Foreign Institutions</vt:lpstr>
      <vt:lpstr>Current Status</vt:lpstr>
      <vt:lpstr>Upcoming Events</vt:lpstr>
      <vt:lpstr>Upcoming Events</vt:lpstr>
      <vt:lpstr>End of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of Presenter  LSST Preliminary Design Review August 29-September 2, 2011</dc:title>
  <dc:creator>mckercher</dc:creator>
  <cp:lastModifiedBy>Steve Kahn</cp:lastModifiedBy>
  <cp:revision>78</cp:revision>
  <dcterms:created xsi:type="dcterms:W3CDTF">2013-09-03T16:11:50Z</dcterms:created>
  <dcterms:modified xsi:type="dcterms:W3CDTF">2013-12-06T19:27:45Z</dcterms:modified>
</cp:coreProperties>
</file>