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</p:sldMasterIdLst>
  <p:notesMasterIdLst>
    <p:notesMasterId r:id="rId14"/>
  </p:notesMasterIdLst>
  <p:handoutMasterIdLst>
    <p:handoutMasterId r:id="rId15"/>
  </p:handout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7D1"/>
    <a:srgbClr val="2284A4"/>
    <a:srgbClr val="00B7A5"/>
    <a:srgbClr val="5293A5"/>
    <a:srgbClr val="616161"/>
    <a:srgbClr val="21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7" autoAdjust="0"/>
    <p:restoredTop sz="94660"/>
  </p:normalViewPr>
  <p:slideViewPr>
    <p:cSldViewPr>
      <p:cViewPr varScale="1">
        <p:scale>
          <a:sx n="73" d="100"/>
          <a:sy n="73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20C5-2895-F740-82DD-84BEAA3AC837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4705-79AA-8740-91C4-EE148EFBF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6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046C3-5B8A-B44D-B139-B892AB45F95B}" type="datetimeFigureOut">
              <a:rPr lang="en-US" smtClean="0"/>
              <a:pPr/>
              <a:t>12/6/13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5FEE0-CB1A-7544-85A7-2E7F4B4BA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FEE0-CB1A-7544-85A7-2E7F4B4BA1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W-ShadowTransB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413" y="0"/>
            <a:ext cx="1984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503812"/>
            <a:ext cx="8229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Name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 of Meeting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Location </a:t>
            </a: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 Date  -  Change in Slide Master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1473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81769"/>
            <a:ext cx="7772400" cy="3113162"/>
          </a:xfrm>
        </p:spPr>
        <p:txBody>
          <a:bodyPr anchor="t"/>
          <a:lstStyle>
            <a:lvl1pPr algn="l">
              <a:defRPr b="1">
                <a:solidFill>
                  <a:srgbClr val="228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91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47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49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23052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78359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50763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08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6471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15209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14401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04801" y="1014413"/>
            <a:ext cx="4191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3"/>
            <a:ext cx="4114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96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0511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E5D0CFB-522F-3C4A-A397-08C57B29CEE2}" type="datetimeFigureOut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12/6/13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F0FA369-BEF0-B542-B204-0AE3F3784DFC}" type="slidenum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806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E5D0CFB-522F-3C4A-A397-08C57B29CEE2}" type="datetimeFigureOut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12/6/13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F0FA369-BEF0-B542-B204-0AE3F3784DFC}" type="slidenum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899262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8733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3982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618835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14400"/>
            <a:ext cx="8534399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4863" y="6400800"/>
            <a:ext cx="566737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000">
                <a:solidFill>
                  <a:schemeClr val="bg1"/>
                </a:solidFill>
                <a:latin typeface="Arial Narrow"/>
                <a:cs typeface="Arial Narrow"/>
              </a:rPr>
              <a:pPr defTabSz="457200"/>
              <a:t>‹#›</a:t>
            </a:fld>
            <a:endParaRPr lang="en-US" sz="1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 descr="PPT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086600" y="37785"/>
            <a:ext cx="2082800" cy="80041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81200" y="64008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all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DESC Team meeting | Pittsburgh, PA | December 4-6, 2013</a:t>
            </a:r>
            <a:endParaRPr lang="en-US" sz="1200" cap="all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2284A4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CE5D0CFB-522F-3C4A-A397-08C57B29CEE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 defTabSz="457200"/>
              <a:t>12/6/13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5F0FA369-BEF0-B542-B204-0AE3F3784D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61648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s.st/ieo" TargetMode="External"/><Relationship Id="rId4" Type="http://schemas.openxmlformats.org/officeDocument/2006/relationships/hyperlink" Target="http://ls.st/jd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sca.ipmu.jp:8080/account/signi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8153400" cy="2438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Simulated Catalogs and Data Management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Simon Krughoff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DM and the Simulations Team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Dec. 4, 2013</a:t>
            </a:r>
            <a:endParaRPr lang="en-US" sz="1800" b="1" dirty="0">
              <a:solidFill>
                <a:srgbClr val="2284A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6019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DESC TEAM MEETING</a:t>
            </a:r>
            <a:endParaRPr lang="en-US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2762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December 4 - 6 , 2013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9" y="277167"/>
            <a:ext cx="8871815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i="1" dirty="0" smtClean="0">
                <a:solidFill>
                  <a:prstClr val="black"/>
                </a:solidFill>
                <a:latin typeface="Calisto MT"/>
              </a:rPr>
              <a:t>PhoSim Validation</a:t>
            </a:r>
          </a:p>
          <a:p>
            <a:pPr defTabSz="457200"/>
            <a:endParaRPr lang="en-US" sz="2400" b="1" i="1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Most of the future work for PhoSim is in validating with real data</a:t>
            </a:r>
          </a:p>
          <a:p>
            <a:pPr defTabSz="457200"/>
            <a:endParaRPr lang="en-US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Requires simulating exact conditions of setup to make proper apples-to-apples comparison since we are increasingly worried about subtle effects</a:t>
            </a:r>
            <a:endParaRPr lang="en-US" dirty="0">
              <a:solidFill>
                <a:prstClr val="black"/>
              </a:solidFill>
              <a:latin typeface="Calisto MT"/>
            </a:endParaRPr>
          </a:p>
          <a:p>
            <a:pPr defTabSz="457200"/>
            <a:endParaRPr lang="en-US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Current example of this is simulating LSST Prototype Sensor Tests in Labs</a:t>
            </a:r>
          </a:p>
          <a:p>
            <a:pPr defTabSz="457200"/>
            <a:endParaRPr lang="en-US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Have data from: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sto 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sto MT"/>
              </a:rPr>
              <a:t>1) BNL sensor test stand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	2) the UC Davis LSST Beam Setup</a:t>
            </a:r>
          </a:p>
          <a:p>
            <a:pPr defTabSz="457200"/>
            <a:endParaRPr lang="en-US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Groups at BNL, Purdue, UC Davis, Duke, SLAC working to do these detailed simulations</a:t>
            </a:r>
            <a:endParaRPr lang="en-US" dirty="0">
              <a:solidFill>
                <a:prstClr val="black"/>
              </a:solidFill>
              <a:latin typeface="Calisto MT"/>
            </a:endParaRPr>
          </a:p>
          <a:p>
            <a:pPr defTabSz="457200"/>
            <a:endParaRPr lang="en-US" b="1" i="1" dirty="0" smtClean="0">
              <a:solidFill>
                <a:prstClr val="black"/>
              </a:solidFill>
              <a:latin typeface="Calisto MT"/>
            </a:endParaRPr>
          </a:p>
        </p:txBody>
      </p:sp>
      <p:pic>
        <p:nvPicPr>
          <p:cNvPr id="5" name="Picture 4" descr="de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2978" r="17647" b="2622"/>
          <a:stretch/>
        </p:blipFill>
        <p:spPr>
          <a:xfrm>
            <a:off x="1742893" y="4783578"/>
            <a:ext cx="1914902" cy="1828800"/>
          </a:xfrm>
          <a:prstGeom prst="rect">
            <a:avLst/>
          </a:prstGeom>
        </p:spPr>
      </p:pic>
      <p:pic>
        <p:nvPicPr>
          <p:cNvPr id="6" name="Picture 5" descr="frin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t="3130" r="17412" b="1911"/>
          <a:stretch/>
        </p:blipFill>
        <p:spPr>
          <a:xfrm>
            <a:off x="3901999" y="4783578"/>
            <a:ext cx="1893359" cy="1828800"/>
          </a:xfrm>
          <a:prstGeom prst="rect">
            <a:avLst/>
          </a:prstGeom>
        </p:spPr>
      </p:pic>
      <p:pic>
        <p:nvPicPr>
          <p:cNvPr id="9" name="Picture 6" descr="profiles_log_imsh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7512" r="10001" b="6786"/>
          <a:stretch>
            <a:fillRect/>
          </a:stretch>
        </p:blipFill>
        <p:spPr bwMode="auto">
          <a:xfrm>
            <a:off x="6050961" y="4783578"/>
            <a:ext cx="176549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81"/>
          <p:cNvGrpSpPr>
            <a:grpSpLocks/>
          </p:cNvGrpSpPr>
          <p:nvPr/>
        </p:nvGrpSpPr>
        <p:grpSpPr bwMode="auto">
          <a:xfrm>
            <a:off x="25406350" y="9863138"/>
            <a:ext cx="5457825" cy="13422312"/>
            <a:chOff x="25349411" y="9862754"/>
            <a:chExt cx="5457588" cy="13423240"/>
          </a:xfrm>
        </p:grpSpPr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5852797" y="22824329"/>
              <a:ext cx="48389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>
                  <a:solidFill>
                    <a:prstClr val="black"/>
                  </a:solidFill>
                  <a:latin typeface="Calisto MT"/>
                </a:rPr>
                <a:t>Figure 8  Spot intensity scan</a:t>
              </a:r>
            </a:p>
          </p:txBody>
        </p:sp>
        <p:pic>
          <p:nvPicPr>
            <p:cNvPr id="13" name="Picture 6" descr="profiles_log_imsh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5" t="7512" r="10001" b="6786"/>
            <a:stretch>
              <a:fillRect/>
            </a:stretch>
          </p:blipFill>
          <p:spPr bwMode="auto">
            <a:xfrm>
              <a:off x="25391941" y="9862754"/>
              <a:ext cx="5299844" cy="549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9411" y="14989777"/>
              <a:ext cx="5457588" cy="8007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90781" y="5263148"/>
            <a:ext cx="1095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sto MT"/>
              </a:rPr>
              <a:t>Real</a:t>
            </a:r>
          </a:p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sto MT"/>
              </a:rPr>
              <a:t>Data from</a:t>
            </a:r>
          </a:p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sto MT"/>
              </a:rPr>
              <a:t>O’Connor</a:t>
            </a:r>
          </a:p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sto MT"/>
              </a:rPr>
              <a:t>(BNL):</a:t>
            </a:r>
            <a:endParaRPr lang="en-US" sz="16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2893" y="6561078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Short Wavelength Flats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7031" y="6547509"/>
            <a:ext cx="1942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Long Wavelength Flats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6508" y="6582789"/>
            <a:ext cx="1690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Spot Measurements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62157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7667" y="582083"/>
            <a:ext cx="6902250" cy="544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i="1" dirty="0" smtClean="0">
                <a:solidFill>
                  <a:prstClr val="black"/>
                </a:solidFill>
                <a:latin typeface="Calisto MT"/>
              </a:rPr>
              <a:t>PhoSim Power User Session (Thursday 3:30-5:00)</a:t>
            </a:r>
          </a:p>
          <a:p>
            <a:pPr defTabSz="457200"/>
            <a:endParaRPr lang="en-US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b="1" dirty="0" smtClean="0">
                <a:solidFill>
                  <a:prstClr val="black"/>
                </a:solidFill>
                <a:latin typeface="Calisto MT"/>
              </a:rPr>
              <a:t>Presentations by: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Wei Cui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Josh Myers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James </a:t>
            </a:r>
            <a:r>
              <a:rPr lang="en-US" dirty="0" err="1" smtClean="0">
                <a:solidFill>
                  <a:prstClr val="black"/>
                </a:solidFill>
                <a:latin typeface="Calisto MT"/>
              </a:rPr>
              <a:t>Jee</a:t>
            </a:r>
            <a:endParaRPr lang="en-US" dirty="0" smtClean="0">
              <a:solidFill>
                <a:prstClr val="black"/>
              </a:solidFill>
              <a:latin typeface="Calisto MT"/>
            </a:endParaRP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Michael Schneider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Debbie Bard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sto MT"/>
              </a:rPr>
              <a:t>Andrei </a:t>
            </a:r>
            <a:r>
              <a:rPr lang="en-US" dirty="0" err="1" smtClean="0">
                <a:solidFill>
                  <a:prstClr val="black"/>
                </a:solidFill>
                <a:latin typeface="Calisto MT"/>
              </a:rPr>
              <a:t>Nomerotski</a:t>
            </a:r>
            <a:endParaRPr lang="en-US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b="1" dirty="0" smtClean="0">
                <a:solidFill>
                  <a:prstClr val="black"/>
                </a:solidFill>
                <a:latin typeface="Calisto MT"/>
              </a:rPr>
              <a:t>Novel uses of PhoSim involving everything from:</a:t>
            </a:r>
          </a:p>
          <a:p>
            <a:pPr defTabSz="457200"/>
            <a:endParaRPr lang="en-US" b="1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sto 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sto MT"/>
              </a:rPr>
              <a:t>Simulation of the Calibration Telescope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sto 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sto MT"/>
              </a:rPr>
              <a:t>Verification of Sensor Physics involving Laboratory Simulations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sto 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sto MT"/>
              </a:rPr>
              <a:t>Study of PhoSim Chromatic Effects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sto 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sto MT"/>
              </a:rPr>
              <a:t>Use of PhoSim for Weak Lensing Systematics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sto 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sto MT"/>
              </a:rPr>
              <a:t>Star/Galaxy Separation &amp; Shear Peak Detection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sto MT"/>
            </a:endParaRPr>
          </a:p>
          <a:p>
            <a:pPr defTabSz="457200"/>
            <a:endParaRPr lang="en-US" dirty="0" smtClean="0">
              <a:solidFill>
                <a:prstClr val="black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6171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Simulated Catalogs: Recent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Simulations Review</a:t>
            </a:r>
          </a:p>
          <a:p>
            <a:pPr lvl="1"/>
            <a:r>
              <a:rPr lang="en-US" dirty="0" smtClean="0"/>
              <a:t>Universal model reviewed and passed relative to Simulations Requirements</a:t>
            </a:r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Validation work ongoing in response to review</a:t>
            </a:r>
          </a:p>
          <a:p>
            <a:r>
              <a:rPr lang="en-US" dirty="0" smtClean="0"/>
              <a:t>Updates to catalogs framework</a:t>
            </a:r>
          </a:p>
          <a:p>
            <a:pPr lvl="1"/>
            <a:r>
              <a:rPr lang="en-US" dirty="0" smtClean="0"/>
              <a:t>Simplified adding pre-existing databases to the framework</a:t>
            </a:r>
          </a:p>
          <a:p>
            <a:pPr lvl="1"/>
            <a:r>
              <a:rPr lang="en-US" dirty="0" smtClean="0"/>
              <a:t>Added ability to add catalogs from text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6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Simulated Catalogs: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Validation </a:t>
            </a:r>
            <a:r>
              <a:rPr lang="en-US" dirty="0" smtClean="0"/>
              <a:t>document exists in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smtClean="0"/>
              <a:t>but is in flux until the validation efforts converge.</a:t>
            </a:r>
          </a:p>
          <a:p>
            <a:pPr lvl="1"/>
            <a:r>
              <a:rPr lang="en-US" dirty="0" smtClean="0"/>
              <a:t>Expect new tagged catalogs and corresponding tagged validation document by Jan 1</a:t>
            </a:r>
          </a:p>
          <a:p>
            <a:r>
              <a:rPr lang="en-US" dirty="0" smtClean="0"/>
              <a:t>Updates to catalogs framework</a:t>
            </a:r>
          </a:p>
          <a:p>
            <a:pPr lvl="1"/>
            <a:r>
              <a:rPr lang="en-US" dirty="0" smtClean="0"/>
              <a:t>Code to produce all validation figures will be versioned with the framework code.</a:t>
            </a:r>
          </a:p>
          <a:p>
            <a:pPr lvl="1"/>
            <a:r>
              <a:rPr lang="en-US" dirty="0" smtClean="0"/>
              <a:t>Expand documentation and examples.</a:t>
            </a:r>
          </a:p>
          <a:p>
            <a:r>
              <a:rPr lang="en-US" dirty="0" smtClean="0"/>
              <a:t>Catalogs enhancements</a:t>
            </a:r>
          </a:p>
          <a:p>
            <a:pPr lvl="1"/>
            <a:r>
              <a:rPr lang="en-US" dirty="0" smtClean="0"/>
              <a:t>Library of galaxy images to provide more realistic morphology</a:t>
            </a:r>
          </a:p>
          <a:p>
            <a:pPr lvl="1"/>
            <a:r>
              <a:rPr lang="en-US" dirty="0" smtClean="0"/>
              <a:t>Implement a model for large scale astrophysical background (e.g. galactic dust emission, zodiacal light)</a:t>
            </a:r>
          </a:p>
        </p:txBody>
      </p:sp>
    </p:spTree>
    <p:extLst>
      <p:ext uri="{BB962C8B-B14F-4D97-AF65-F5344CB8AC3E}">
        <p14:creationId xmlns:p14="http://schemas.microsoft.com/office/powerpoint/2010/main" val="54727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Data Management: Recent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SDSS </a:t>
            </a:r>
            <a:r>
              <a:rPr lang="en-US" dirty="0" err="1" smtClean="0"/>
              <a:t>coadds</a:t>
            </a:r>
            <a:endParaRPr lang="en-US" dirty="0"/>
          </a:p>
          <a:p>
            <a:pPr lvl="1"/>
            <a:r>
              <a:rPr lang="en-US" dirty="0" smtClean="0"/>
              <a:t>Stripe 82 </a:t>
            </a:r>
            <a:r>
              <a:rPr lang="en-US" dirty="0" err="1" smtClean="0"/>
              <a:t>coadds</a:t>
            </a:r>
            <a:r>
              <a:rPr lang="en-US" dirty="0" smtClean="0"/>
              <a:t> for all 5 bands</a:t>
            </a:r>
          </a:p>
          <a:p>
            <a:pPr lvl="2"/>
            <a:r>
              <a:rPr lang="en-US" dirty="0" smtClean="0"/>
              <a:t>Non-PSF matched, background matched</a:t>
            </a:r>
          </a:p>
          <a:p>
            <a:pPr lvl="1"/>
            <a:r>
              <a:rPr lang="en-US" dirty="0" smtClean="0"/>
              <a:t>De-blended detection on all 5 </a:t>
            </a:r>
            <a:r>
              <a:rPr lang="en-US" dirty="0" err="1" smtClean="0"/>
              <a:t>coadds</a:t>
            </a:r>
            <a:endParaRPr lang="en-US" dirty="0" smtClean="0"/>
          </a:p>
          <a:p>
            <a:pPr lvl="1"/>
            <a:r>
              <a:rPr lang="en-US" dirty="0" smtClean="0"/>
              <a:t>Forced photometry on the union of 5 band detections with model </a:t>
            </a:r>
            <a:r>
              <a:rPr lang="en-US" dirty="0" err="1" smtClean="0"/>
              <a:t>mags</a:t>
            </a:r>
            <a:endParaRPr lang="en-US" dirty="0"/>
          </a:p>
          <a:p>
            <a:r>
              <a:rPr lang="en-US" dirty="0" smtClean="0"/>
              <a:t>Image differencing</a:t>
            </a:r>
          </a:p>
          <a:p>
            <a:pPr lvl="1"/>
            <a:r>
              <a:rPr lang="en-US" dirty="0" smtClean="0"/>
              <a:t>Showed that, in simplified scenarios (but with realistic PSF), current algorithms can get to the limit predicted by fluctuations in random Gaussian fields.</a:t>
            </a:r>
            <a:endParaRPr lang="en-US" dirty="0"/>
          </a:p>
          <a:p>
            <a:r>
              <a:rPr lang="en-US" dirty="0" smtClean="0"/>
              <a:t>Interaction with users</a:t>
            </a:r>
          </a:p>
          <a:p>
            <a:pPr lvl="1"/>
            <a:r>
              <a:rPr lang="en-US" dirty="0" smtClean="0"/>
              <a:t>Exploring new ways for DM team to interact with users</a:t>
            </a:r>
          </a:p>
          <a:p>
            <a:pPr lvl="2"/>
            <a:r>
              <a:rPr lang="en-US" dirty="0">
                <a:hlinkClick r:id="rId2"/>
              </a:rPr>
              <a:t>http://hsca.ipmu.jp:8080/account/signin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DESC users contributing greatly to the body of </a:t>
            </a:r>
            <a:r>
              <a:rPr lang="en-US" dirty="0" smtClean="0"/>
              <a:t>documentation</a:t>
            </a:r>
            <a:endParaRPr lang="en-US" dirty="0"/>
          </a:p>
          <a:p>
            <a:pPr lvl="2"/>
            <a:r>
              <a:rPr lang="en-US" dirty="0" smtClean="0">
                <a:hlinkClick r:id="rId3"/>
              </a:rPr>
              <a:t>http://ls.st/ieo</a:t>
            </a:r>
            <a:r>
              <a:rPr lang="en-US" dirty="0" smtClean="0"/>
              <a:t> -- Chris Walter’s </a:t>
            </a:r>
            <a:r>
              <a:rPr lang="en-US" dirty="0" err="1" smtClean="0"/>
              <a:t>iPython</a:t>
            </a:r>
            <a:r>
              <a:rPr lang="en-US" dirty="0" smtClean="0"/>
              <a:t> Notebooks</a:t>
            </a:r>
          </a:p>
          <a:p>
            <a:pPr lvl="2"/>
            <a:r>
              <a:rPr lang="en-US" dirty="0" smtClean="0">
                <a:hlinkClick r:id="rId4"/>
              </a:rPr>
              <a:t>http://ls.st/jdo</a:t>
            </a:r>
            <a:r>
              <a:rPr lang="en-US" dirty="0" smtClean="0"/>
              <a:t> -- Debbie </a:t>
            </a:r>
            <a:r>
              <a:rPr lang="en-US" dirty="0" err="1" smtClean="0"/>
              <a:t>Bards’s</a:t>
            </a:r>
            <a:r>
              <a:rPr lang="en-US" dirty="0" smtClean="0"/>
              <a:t> </a:t>
            </a:r>
            <a:r>
              <a:rPr lang="en-US" dirty="0" err="1" smtClean="0"/>
              <a:t>PhoSim</a:t>
            </a:r>
            <a:r>
              <a:rPr lang="en-US" dirty="0" smtClean="0"/>
              <a:t> recipes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82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Data Management: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Multifit</a:t>
            </a:r>
            <a:endParaRPr lang="en-US" dirty="0" smtClean="0"/>
          </a:p>
          <a:p>
            <a:pPr lvl="1"/>
            <a:r>
              <a:rPr lang="en-US" dirty="0" smtClean="0"/>
              <a:t>Shape measurement is a primary focus of the DM efforts in the immediate future</a:t>
            </a:r>
          </a:p>
          <a:p>
            <a:pPr lvl="1"/>
            <a:r>
              <a:rPr lang="en-US" dirty="0" smtClean="0"/>
              <a:t>This includes algorithms for refinement of relative astrometry on stacks of images</a:t>
            </a:r>
          </a:p>
          <a:p>
            <a:r>
              <a:rPr lang="en-US" dirty="0" smtClean="0"/>
              <a:t>Image difference</a:t>
            </a:r>
          </a:p>
          <a:p>
            <a:pPr lvl="1"/>
            <a:r>
              <a:rPr lang="en-US" dirty="0" smtClean="0"/>
              <a:t>Extension of previous analysis to spatial PSF modeling in the presence of chromatic effects</a:t>
            </a:r>
            <a:endParaRPr lang="en-US" dirty="0"/>
          </a:p>
          <a:p>
            <a:r>
              <a:rPr lang="en-US" dirty="0" smtClean="0"/>
              <a:t>Camera geometry</a:t>
            </a:r>
          </a:p>
          <a:p>
            <a:pPr lvl="1"/>
            <a:r>
              <a:rPr lang="en-US" dirty="0" smtClean="0"/>
              <a:t>Re-design of camera descriptions to make them more flexible and easier </a:t>
            </a:r>
            <a:r>
              <a:rPr lang="en-US" smtClean="0"/>
              <a:t>to implement.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6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PhoSim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John R. Peterson (Purdue) &amp;</a:t>
            </a:r>
          </a:p>
          <a:p>
            <a:r>
              <a:rPr lang="en-US" dirty="0"/>
              <a:t>t</a:t>
            </a:r>
            <a:r>
              <a:rPr lang="en-US" dirty="0" smtClean="0"/>
              <a:t>he PhoSim Group</a:t>
            </a:r>
          </a:p>
          <a:p>
            <a:endParaRPr lang="en-US" dirty="0"/>
          </a:p>
          <a:p>
            <a:r>
              <a:rPr lang="en-US" dirty="0" smtClean="0"/>
              <a:t>December 2013 DESC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8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_am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446649"/>
            <a:ext cx="358975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_a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32249"/>
            <a:ext cx="358975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_a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617849"/>
            <a:ext cx="358975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sfa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3" y="3617849"/>
            <a:ext cx="914400" cy="914400"/>
          </a:xfrm>
          <a:prstGeom prst="rect">
            <a:avLst/>
          </a:prstGeom>
        </p:spPr>
      </p:pic>
      <p:pic>
        <p:nvPicPr>
          <p:cNvPr id="9" name="Picture 8" descr="psfa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3617849"/>
            <a:ext cx="914400" cy="914400"/>
          </a:xfrm>
          <a:prstGeom prst="rect">
            <a:avLst/>
          </a:prstGeom>
        </p:spPr>
      </p:pic>
      <p:pic>
        <p:nvPicPr>
          <p:cNvPr id="10" name="Picture 9" descr="psfa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3" y="3617849"/>
            <a:ext cx="914400" cy="914400"/>
          </a:xfrm>
          <a:prstGeom prst="rect">
            <a:avLst/>
          </a:prstGeom>
        </p:spPr>
      </p:pic>
      <p:pic>
        <p:nvPicPr>
          <p:cNvPr id="11" name="Picture 10" descr="psfa3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3617849"/>
            <a:ext cx="914400" cy="914400"/>
          </a:xfrm>
          <a:prstGeom prst="rect">
            <a:avLst/>
          </a:prstGeom>
        </p:spPr>
      </p:pic>
      <p:pic>
        <p:nvPicPr>
          <p:cNvPr id="12" name="Picture 11" descr="psfa4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3" y="4533900"/>
            <a:ext cx="914400" cy="914400"/>
          </a:xfrm>
          <a:prstGeom prst="rect">
            <a:avLst/>
          </a:prstGeom>
        </p:spPr>
      </p:pic>
      <p:pic>
        <p:nvPicPr>
          <p:cNvPr id="13" name="Picture 12" descr="psfa5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4533900"/>
            <a:ext cx="914400" cy="914400"/>
          </a:xfrm>
          <a:prstGeom prst="rect">
            <a:avLst/>
          </a:prstGeom>
        </p:spPr>
      </p:pic>
      <p:pic>
        <p:nvPicPr>
          <p:cNvPr id="14" name="Picture 13" descr="psfa6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3" y="4533900"/>
            <a:ext cx="914400" cy="914400"/>
          </a:xfrm>
          <a:prstGeom prst="rect">
            <a:avLst/>
          </a:prstGeom>
        </p:spPr>
      </p:pic>
      <p:pic>
        <p:nvPicPr>
          <p:cNvPr id="15" name="Picture 14" descr="psfa7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4533900"/>
            <a:ext cx="914400" cy="914400"/>
          </a:xfrm>
          <a:prstGeom prst="rect">
            <a:avLst/>
          </a:prstGeom>
        </p:spPr>
      </p:pic>
      <p:pic>
        <p:nvPicPr>
          <p:cNvPr id="16" name="Picture 15" descr="psfa8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3" y="5448300"/>
            <a:ext cx="914400" cy="914400"/>
          </a:xfrm>
          <a:prstGeom prst="rect">
            <a:avLst/>
          </a:prstGeom>
        </p:spPr>
      </p:pic>
      <p:pic>
        <p:nvPicPr>
          <p:cNvPr id="17" name="Picture 16" descr="psfa9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5448300"/>
            <a:ext cx="914400" cy="914400"/>
          </a:xfrm>
          <a:prstGeom prst="rect">
            <a:avLst/>
          </a:prstGeom>
        </p:spPr>
      </p:pic>
      <p:pic>
        <p:nvPicPr>
          <p:cNvPr id="18" name="Picture 17" descr="psfa10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3" y="5448300"/>
            <a:ext cx="914400" cy="914400"/>
          </a:xfrm>
          <a:prstGeom prst="rect">
            <a:avLst/>
          </a:prstGeom>
        </p:spPr>
      </p:pic>
      <p:pic>
        <p:nvPicPr>
          <p:cNvPr id="19" name="Picture 18" descr="psfa11.jpe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5448300"/>
            <a:ext cx="914400" cy="9144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11338" y="41586"/>
            <a:ext cx="7691719" cy="1143000"/>
          </a:xfrm>
        </p:spPr>
        <p:txBody>
          <a:bodyPr/>
          <a:lstStyle/>
          <a:p>
            <a:r>
              <a:rPr lang="en-US" sz="4000" b="1" i="1" dirty="0" smtClean="0">
                <a:solidFill>
                  <a:srgbClr val="738450"/>
                </a:solidFill>
              </a:rPr>
              <a:t>PhoSim (Photon Simulator)</a:t>
            </a:r>
            <a:r>
              <a:rPr lang="en-US" i="1" dirty="0" smtClean="0">
                <a:solidFill>
                  <a:srgbClr val="738450"/>
                </a:solidFill>
              </a:rPr>
              <a:t/>
            </a:r>
            <a:br>
              <a:rPr lang="en-US" i="1" dirty="0" smtClean="0">
                <a:solidFill>
                  <a:srgbClr val="738450"/>
                </a:solidFill>
              </a:rPr>
            </a:br>
            <a:r>
              <a:rPr lang="en-US" sz="2400" i="1" dirty="0" err="1" smtClean="0">
                <a:solidFill>
                  <a:srgbClr val="738450"/>
                </a:solidFill>
              </a:rPr>
              <a:t>google</a:t>
            </a:r>
            <a:r>
              <a:rPr lang="en-US" sz="2400" i="1" dirty="0" smtClean="0">
                <a:solidFill>
                  <a:srgbClr val="738450"/>
                </a:solidFill>
              </a:rPr>
              <a:t> “</a:t>
            </a:r>
            <a:r>
              <a:rPr lang="en-US" sz="2400" i="1" dirty="0" err="1" smtClean="0">
                <a:solidFill>
                  <a:srgbClr val="738450"/>
                </a:solidFill>
              </a:rPr>
              <a:t>phosim</a:t>
            </a:r>
            <a:r>
              <a:rPr lang="en-US" sz="2400" i="1" dirty="0" smtClean="0">
                <a:solidFill>
                  <a:srgbClr val="738450"/>
                </a:solidFill>
              </a:rPr>
              <a:t> </a:t>
            </a:r>
            <a:r>
              <a:rPr lang="en-US" sz="2400" i="1" dirty="0" err="1" smtClean="0">
                <a:solidFill>
                  <a:srgbClr val="738450"/>
                </a:solidFill>
              </a:rPr>
              <a:t>git</a:t>
            </a:r>
            <a:r>
              <a:rPr lang="en-US" sz="2400" i="1" dirty="0" smtClean="0">
                <a:solidFill>
                  <a:srgbClr val="738450"/>
                </a:solidFill>
              </a:rPr>
              <a:t>” and “</a:t>
            </a:r>
            <a:r>
              <a:rPr lang="en-US" sz="2400" i="1" dirty="0" err="1" smtClean="0">
                <a:solidFill>
                  <a:srgbClr val="738450"/>
                </a:solidFill>
              </a:rPr>
              <a:t>phosim</a:t>
            </a:r>
            <a:r>
              <a:rPr lang="en-US" sz="2400" i="1" dirty="0" smtClean="0">
                <a:solidFill>
                  <a:srgbClr val="738450"/>
                </a:solidFill>
              </a:rPr>
              <a:t> documentation”</a:t>
            </a:r>
            <a:endParaRPr lang="en-US" sz="2400" i="1" dirty="0">
              <a:solidFill>
                <a:srgbClr val="738450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0" y="1230763"/>
            <a:ext cx="9144000" cy="238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Code to bridge detailed physical understanding of atmosphere, telescopes, &amp; cameras </a:t>
            </a:r>
            <a:r>
              <a:rPr lang="en-US" sz="1600" b="1" dirty="0" smtClean="0">
                <a:sym typeface="Wingdings"/>
              </a:rPr>
              <a:t></a:t>
            </a:r>
            <a:r>
              <a:rPr lang="en-US" sz="1600" b="1" dirty="0" smtClean="0"/>
              <a:t> precision astronomical science using optical images</a:t>
            </a:r>
          </a:p>
          <a:p>
            <a:pPr marL="0" indent="0">
              <a:buNone/>
            </a:pPr>
            <a:r>
              <a:rPr lang="en-US" sz="1600" dirty="0" smtClean="0"/>
              <a:t>Open Source, C++, Grid-enabled code that uses literal photon Monte Carlo approach w/ detailed physics (not toy models)</a:t>
            </a:r>
          </a:p>
          <a:p>
            <a:pPr marL="0" indent="0">
              <a:buNone/>
            </a:pPr>
            <a:r>
              <a:rPr lang="en-US" sz="1600" dirty="0" smtClean="0"/>
              <a:t>Written for LSST, but instrument &amp; design characteristics are separated so it can be used for other telescopes (or even lab setups)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5183" y="6408460"/>
            <a:ext cx="4108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sto MT"/>
              </a:rPr>
              <a:t>Chromatic PSFs w/ Different Physics on/off</a:t>
            </a:r>
            <a:endParaRPr lang="en-US" sz="16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383979"/>
            <a:ext cx="428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sto MT"/>
              </a:rPr>
              <a:t>Astronomical Images Simulating Every Photon</a:t>
            </a:r>
            <a:endParaRPr lang="en-US" sz="1600" dirty="0">
              <a:solidFill>
                <a:prstClr val="black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63152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118417"/>
            <a:ext cx="448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i="1" dirty="0" smtClean="0">
                <a:solidFill>
                  <a:prstClr val="black"/>
                </a:solidFill>
                <a:latin typeface="Calisto MT"/>
              </a:rPr>
              <a:t>PhoSim v3.3 (Released July 2013)</a:t>
            </a:r>
            <a:endParaRPr lang="en-US" sz="2400" b="1" i="1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71" y="678461"/>
            <a:ext cx="8096250" cy="54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b="1" dirty="0">
                <a:solidFill>
                  <a:prstClr val="black"/>
                </a:solidFill>
                <a:latin typeface="Calisto MT"/>
              </a:rPr>
              <a:t>N</a:t>
            </a:r>
            <a:r>
              <a:rPr lang="en-US" sz="1400" b="1" dirty="0" smtClean="0">
                <a:solidFill>
                  <a:prstClr val="black"/>
                </a:solidFill>
                <a:latin typeface="Calisto MT"/>
              </a:rPr>
              <a:t>ew features:</a:t>
            </a:r>
          </a:p>
          <a:p>
            <a:pPr defTabSz="457200"/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Fringing 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Anisotropic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diffusion in 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Silicon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sto MT"/>
              </a:rPr>
              <a:t>Lithographic pixel boundary errors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Charge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sharing near saturation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Silicon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dead layer due to laser annealing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Silicon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impurity 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variation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sto MT"/>
              </a:rPr>
              <a:t>Larger turbulence screens (&amp; more scales) for greater numerical accuracy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Wind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vector variation during exposure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Charge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Diffusion Validation vs. 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Voltage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sto MT"/>
              </a:rPr>
              <a:t>Structure function validation for airglow, clouds, and turbulence screens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Photometry validation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sto MT"/>
              </a:rPr>
              <a:t>Cloud structure based on physical scale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Differential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Chromatic Refraction Validation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Three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sets of new filter 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options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sto MT"/>
              </a:rPr>
              <a:t>Monochromatic Flat 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validation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Various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atmosphere 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validation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with CFHT measurements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New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Comprehensive </a:t>
            </a:r>
            <a:r>
              <a:rPr lang="en-US" sz="1400" dirty="0" err="1">
                <a:solidFill>
                  <a:prstClr val="black"/>
                </a:solidFill>
                <a:latin typeface="Calisto MT"/>
              </a:rPr>
              <a:t>phosim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documentation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err="1">
                <a:solidFill>
                  <a:prstClr val="black"/>
                </a:solidFill>
                <a:latin typeface="Calisto MT"/>
              </a:rPr>
              <a:t>Checkpointing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 ability on grid systems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Unified </a:t>
            </a:r>
            <a:r>
              <a:rPr lang="en-US" sz="1400" dirty="0" err="1">
                <a:solidFill>
                  <a:prstClr val="black"/>
                </a:solidFill>
                <a:latin typeface="Calisto MT"/>
              </a:rPr>
              <a:t>phosim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 script for desktop, condor, or other grid system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Various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usability improvements including installation,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sto MT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multi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-user capability, consistency of commands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Various 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class &amp; architecture reorganization </a:t>
            </a:r>
            <a:endParaRPr lang="en-US" sz="1400" dirty="0" smtClean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Various </a:t>
            </a:r>
            <a:r>
              <a:rPr lang="en-US" sz="1400" dirty="0" err="1">
                <a:solidFill>
                  <a:prstClr val="black"/>
                </a:solidFill>
                <a:latin typeface="Calisto MT"/>
              </a:rPr>
              <a:t>c++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standardization</a:t>
            </a:r>
            <a:r>
              <a:rPr lang="en-US" sz="1400" dirty="0">
                <a:solidFill>
                  <a:prstClr val="black"/>
                </a:solidFill>
                <a:latin typeface="Calisto MT"/>
              </a:rPr>
              <a:t>/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software standards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  <p:pic>
        <p:nvPicPr>
          <p:cNvPr id="6" name="Picture 5" descr="frin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8" y="90975"/>
            <a:ext cx="2231443" cy="2286000"/>
          </a:xfrm>
          <a:prstGeom prst="rect">
            <a:avLst/>
          </a:prstGeom>
        </p:spPr>
      </p:pic>
      <p:pic>
        <p:nvPicPr>
          <p:cNvPr id="7" name="Picture 6" descr="valfig24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50094"/>
          <a:stretch/>
        </p:blipFill>
        <p:spPr>
          <a:xfrm>
            <a:off x="6200564" y="2463758"/>
            <a:ext cx="3017520" cy="2468880"/>
          </a:xfrm>
          <a:prstGeom prst="rect">
            <a:avLst/>
          </a:prstGeom>
        </p:spPr>
      </p:pic>
      <p:pic>
        <p:nvPicPr>
          <p:cNvPr id="8" name="Picture 7" descr="coating_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21" y="4699805"/>
            <a:ext cx="32004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6021" y="293472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Fringing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4586" y="4138084"/>
            <a:ext cx="108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New clouds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6535638"/>
            <a:ext cx="101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New filters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6842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916" y="222250"/>
            <a:ext cx="704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i="1" dirty="0" smtClean="0">
                <a:solidFill>
                  <a:prstClr val="black"/>
                </a:solidFill>
                <a:latin typeface="Calisto MT"/>
              </a:rPr>
              <a:t>PhoSim v3.4 (being tested now, coming early next year)</a:t>
            </a:r>
            <a:endParaRPr lang="en-US" sz="2400" b="1" i="1" dirty="0">
              <a:solidFill>
                <a:prstClr val="black"/>
              </a:solidFill>
              <a:latin typeface="Calisto MT"/>
            </a:endParaRPr>
          </a:p>
        </p:txBody>
      </p:sp>
      <p:pic>
        <p:nvPicPr>
          <p:cNvPr id="5" name="Picture 4" descr="ds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0" y="4068201"/>
            <a:ext cx="4782671" cy="2743200"/>
          </a:xfrm>
          <a:prstGeom prst="rect">
            <a:avLst/>
          </a:prstGeom>
        </p:spPr>
      </p:pic>
      <p:pic>
        <p:nvPicPr>
          <p:cNvPr id="6" name="Picture 5" descr="treer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11897" r="70445" b="56924"/>
          <a:stretch/>
        </p:blipFill>
        <p:spPr>
          <a:xfrm>
            <a:off x="6846310" y="4525401"/>
            <a:ext cx="1998444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832" y="867801"/>
            <a:ext cx="54504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  <a:latin typeface="Calisto MT"/>
              </a:rPr>
              <a:t>New features:</a:t>
            </a:r>
          </a:p>
          <a:p>
            <a:pPr defTabSz="457200"/>
            <a:endParaRPr lang="en-US" sz="1400" b="1" dirty="0">
              <a:solidFill>
                <a:prstClr val="black"/>
              </a:solidFill>
              <a:latin typeface="Calisto MT"/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Surface Perturbation interface to FEA camera/telescope models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Lateral fields tied to impurity variation (tree rings)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Lateral fields tied to edge surface charge (anti-glowing edge)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Exposed more design parameters to user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No approximation in </a:t>
            </a:r>
            <a:r>
              <a:rPr lang="en-US" sz="1400" dirty="0" err="1" smtClean="0">
                <a:solidFill>
                  <a:prstClr val="black"/>
                </a:solidFill>
                <a:latin typeface="Calisto MT"/>
              </a:rPr>
              <a:t>airmass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 calculations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Crosstalk in amplifiers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Height of </a:t>
            </a:r>
            <a:r>
              <a:rPr lang="en-US" sz="1400" dirty="0" err="1" smtClean="0">
                <a:solidFill>
                  <a:prstClr val="black"/>
                </a:solidFill>
                <a:latin typeface="Calisto MT"/>
              </a:rPr>
              <a:t>outerscale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 simplified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Dust and condensation framework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Various reorganization of classes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More accurate and faster background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Greater consistency in atmospheric wavelength-dependencies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Better description of index of refraction for LSST lenses/filters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Validation of signal vs. variance sub-linearity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Charge diffusion validation expanded to study wavelength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Calisto MT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temperature, and voltage dependencies</a:t>
            </a:r>
            <a:endParaRPr lang="en-US" sz="1400" b="1" dirty="0">
              <a:solidFill>
                <a:prstClr val="black"/>
              </a:solidFill>
              <a:latin typeface="Calisto MT"/>
            </a:endParaRPr>
          </a:p>
        </p:txBody>
      </p:sp>
      <p:pic>
        <p:nvPicPr>
          <p:cNvPr id="9" name="Picture 8" descr="Screen shot 2013-11-25 at 6.15.3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26667" r="33102" b="28889"/>
          <a:stretch/>
        </p:blipFill>
        <p:spPr>
          <a:xfrm>
            <a:off x="5281081" y="867801"/>
            <a:ext cx="3707130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1081" y="4068201"/>
            <a:ext cx="370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Surface deformation from physical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FEA simulations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4078" y="5185833"/>
            <a:ext cx="55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Tree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rings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250" y="5185833"/>
            <a:ext cx="66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Edge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sto MT"/>
              </a:rPr>
              <a:t>effects</a:t>
            </a:r>
            <a:endParaRPr lang="en-US" sz="1400" dirty="0">
              <a:solidFill>
                <a:prstClr val="black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3613758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DR-nTele2-dm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5DB7D1"/>
            </a:gs>
            <a:gs pos="100000">
              <a:srgbClr val="2284A4"/>
            </a:gs>
          </a:gsLst>
          <a:lin ang="4680000" scaled="0"/>
          <a:tileRect/>
        </a:gradFill>
        <a:ln w="0" cap="flat">
          <a:solidFill>
            <a:srgbClr val="5293A5"/>
          </a:solidFill>
          <a:round/>
        </a:ln>
        <a:effectLst/>
      </a:spPr>
      <a:bodyPr rtlCol="0" anchor="t"/>
      <a:lstStyle>
        <a:defPPr algn="ctr">
          <a:defRPr sz="1600" dirty="0" smtClean="0">
            <a:solidFill>
              <a:schemeClr val="bg1"/>
            </a:solidFill>
          </a:defRPr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2284A4">
            <a:alpha val="84000"/>
          </a:srgbClr>
        </a:solidFill>
        <a:effectLst/>
      </a:spPr>
      <a:bodyPr wrap="square" lIns="91440" rtlCol="0" anchor="t" anchorCtr="1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816</Words>
  <Application>Microsoft Macintosh PowerPoint</Application>
  <PresentationFormat>On-screen Show (4:3)</PresentationFormat>
  <Paragraphs>146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PDR-nTele2-dmf</vt:lpstr>
      <vt:lpstr>Venture</vt:lpstr>
      <vt:lpstr>Simulated Catalogs and Data Management Update Simon Krughoff  for DM and the Simulations Team  Dec. 4, 2013</vt:lpstr>
      <vt:lpstr>Update on Simulated Catalogs: Recent</vt:lpstr>
      <vt:lpstr>Update on Simulated Catalogs: Future</vt:lpstr>
      <vt:lpstr>Update on Data Management: Recent</vt:lpstr>
      <vt:lpstr>Update on Data Management: Future</vt:lpstr>
      <vt:lpstr>Update on PhoSim</vt:lpstr>
      <vt:lpstr>PhoSim (Photon Simulator) google “phosim git” and “phosim documentation”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 LSST Preliminary Design Review August 29-September 2, 2011</dc:title>
  <dc:creator>mckercher</dc:creator>
  <cp:lastModifiedBy>Simon Krughoff</cp:lastModifiedBy>
  <cp:revision>42</cp:revision>
  <dcterms:created xsi:type="dcterms:W3CDTF">2013-10-10T22:25:24Z</dcterms:created>
  <dcterms:modified xsi:type="dcterms:W3CDTF">2013-12-06T18:36:03Z</dcterms:modified>
</cp:coreProperties>
</file>