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7" r:id="rId2"/>
    <p:sldId id="294" r:id="rId3"/>
    <p:sldId id="295" r:id="rId4"/>
    <p:sldId id="297" r:id="rId5"/>
    <p:sldId id="296" r:id="rId6"/>
    <p:sldId id="298" r:id="rId7"/>
    <p:sldId id="300" r:id="rId8"/>
    <p:sldId id="301" r:id="rId9"/>
    <p:sldId id="302" r:id="rId10"/>
    <p:sldId id="303" r:id="rId11"/>
    <p:sldId id="305" r:id="rId12"/>
    <p:sldId id="304" r:id="rId13"/>
    <p:sldId id="299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65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730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94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DR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 userDrawn="1"/>
        </p:nvSpPr>
        <p:spPr>
          <a:xfrm>
            <a:off x="457200" y="6503988"/>
            <a:ext cx="82296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LSST DESC BAWL Meeting – 6 November, 2013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11316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FD4E-C895-D049-BCA8-196B0FB899CF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5D84-E9F0-C644-9C98-5EFF86D3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159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943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153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59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447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221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512F-7594-434A-8C7E-2D256549461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0F10-463A-D543-984F-0F8938D756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48"/>
            <a:ext cx="1641929" cy="1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71139" cy="3113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Cosmology-dependent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covariances</a:t>
            </a:r>
            <a:r>
              <a:rPr lang="en-US" sz="2800" dirty="0" smtClean="0">
                <a:solidFill>
                  <a:srgbClr val="008040"/>
                </a:solidFill>
              </a:rPr>
              <a:t/>
            </a:r>
            <a:br>
              <a:rPr lang="en-US" sz="2800" dirty="0" smtClean="0">
                <a:solidFill>
                  <a:srgbClr val="00804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Michael D.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Schneider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LLNL / UC Davis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December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6, 2013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095" y="6628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6" y="175220"/>
            <a:ext cx="2440214" cy="1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4" y="4352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 reduction and interpolation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6" y="2152394"/>
            <a:ext cx="8572500" cy="571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9" y="2836464"/>
            <a:ext cx="7734300" cy="622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75" y="4898137"/>
            <a:ext cx="55753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91" y="5805355"/>
            <a:ext cx="56515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63" y="1417638"/>
            <a:ext cx="87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PCA to decompose the components of the covariance: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063" y="3675857"/>
            <a:ext cx="839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 each mode amplitude as an independent Gaussian Process: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66894" y="6472045"/>
            <a:ext cx="407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MDS, Knox, </a:t>
            </a:r>
            <a:r>
              <a:rPr lang="en-US" dirty="0" err="1" smtClean="0"/>
              <a:t>Habib</a:t>
            </a:r>
            <a:r>
              <a:rPr lang="en-US" dirty="0" smtClean="0"/>
              <a:t>, </a:t>
            </a:r>
            <a:r>
              <a:rPr lang="en-US" dirty="0" err="1" smtClean="0"/>
              <a:t>Heitmann</a:t>
            </a:r>
            <a:r>
              <a:rPr lang="en-US" dirty="0" smtClean="0"/>
              <a:t> et al. (2008)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63" y="6472045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Morrison, MDS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reduction</a:t>
            </a:r>
            <a:endParaRPr lang="en-US" dirty="0"/>
          </a:p>
        </p:txBody>
      </p:sp>
      <p:pic>
        <p:nvPicPr>
          <p:cNvPr id="6" name="Content Placeholder 5" descr="pc_variances_nd3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1" r="-1364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817399" y="2029296"/>
            <a:ext cx="232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 design points</a:t>
            </a:r>
          </a:p>
          <a:p>
            <a:endParaRPr lang="en-US" sz="2000" dirty="0" smtClean="0"/>
          </a:p>
          <a:p>
            <a:r>
              <a:rPr lang="en-US" sz="2000" dirty="0" smtClean="0"/>
              <a:t>5 cosmological parameters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063" y="6472045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Morrison, MDS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6256" y="271890"/>
            <a:ext cx="7917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parameter directions are most important to sample?</a:t>
            </a:r>
            <a:endParaRPr lang="en-US" dirty="0"/>
          </a:p>
        </p:txBody>
      </p:sp>
      <p:pic>
        <p:nvPicPr>
          <p:cNvPr id="7" name="Content Placeholder 6" descr="sensitivities_mode1_nd32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9" name="Content Placeholder 8" descr="sensitivities_mode2_nd32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2063" y="6472045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Morrison, MDS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5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simulations does the covariance emulator need?</a:t>
            </a:r>
            <a:endParaRPr lang="en-US" dirty="0"/>
          </a:p>
        </p:txBody>
      </p:sp>
      <p:pic>
        <p:nvPicPr>
          <p:cNvPr id="5" name="Content Placeholder 4" descr="FisherErrors_v2_cov_coyote_NG_nd32_mode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8" r="-2792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2063" y="6472045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Morrison, MDS (2013)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86049" y="3226435"/>
            <a:ext cx="2627691" cy="437978"/>
          </a:xfrm>
          <a:prstGeom prst="straightConnector1">
            <a:avLst/>
          </a:prstGeom>
          <a:ln w="38100" cmpd="sng">
            <a:solidFill>
              <a:schemeClr val="accent6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7553" y="3041769"/>
            <a:ext cx="13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Sample </a:t>
            </a:r>
            <a:r>
              <a:rPr lang="en-US" dirty="0" err="1" smtClean="0">
                <a:solidFill>
                  <a:schemeClr val="accent6"/>
                </a:solidFill>
              </a:rPr>
              <a:t>cov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569228" y="2131491"/>
            <a:ext cx="744512" cy="379582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7553" y="1820556"/>
            <a:ext cx="106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Emulator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0775" y="1903028"/>
            <a:ext cx="63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Prior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67110" y="1903028"/>
            <a:ext cx="5851475" cy="4799849"/>
            <a:chOff x="2467110" y="1903028"/>
            <a:chExt cx="5851475" cy="479984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467110" y="2316157"/>
              <a:ext cx="22189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95554" y="1903028"/>
              <a:ext cx="29196" cy="37468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3896" y="1903028"/>
              <a:ext cx="0" cy="37468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11622" y="5781305"/>
              <a:ext cx="715316" cy="69074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26938" y="6241212"/>
              <a:ext cx="4391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Almost 1 order of magnitude gain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61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Previous: Require &gt; 2e3 simulations </a:t>
            </a:r>
            <a:r>
              <a:rPr lang="en-US" dirty="0" smtClean="0"/>
              <a:t>to keep </a:t>
            </a:r>
            <a:r>
              <a:rPr lang="en-US" dirty="0" err="1" smtClean="0"/>
              <a:t>FoM</a:t>
            </a:r>
            <a:r>
              <a:rPr lang="en-US" dirty="0" smtClean="0"/>
              <a:t> degradation below 10% </a:t>
            </a:r>
            <a:r>
              <a:rPr lang="en-US" i="1" dirty="0" smtClean="0"/>
              <a:t>at fixed cosmology </a:t>
            </a:r>
            <a:r>
              <a:rPr lang="en-US" dirty="0" smtClean="0"/>
              <a:t>(incl. mode resampling).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Now: Still require &gt; 1e3 simulations, but can  include the cosmology-dependence with the </a:t>
            </a:r>
            <a:r>
              <a:rPr lang="en-US" i="1" dirty="0" smtClean="0">
                <a:solidFill>
                  <a:schemeClr val="accent2"/>
                </a:solidFill>
              </a:rPr>
              <a:t>same number of cosmological simulations.</a:t>
            </a:r>
            <a:endParaRPr lang="en-US" i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7" y="563874"/>
            <a:ext cx="890161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DLS cosmic shear: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 smtClean="0"/>
              <a:t>parameter dependence of the covariance is important!</a:t>
            </a:r>
            <a:endParaRPr lang="en-US" sz="3600" dirty="0"/>
          </a:p>
        </p:txBody>
      </p:sp>
      <p:pic>
        <p:nvPicPr>
          <p:cNvPr id="4" name="Content Placeholder 3" descr="dlscovariance_mod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57" r="-33957"/>
          <a:stretch>
            <a:fillRect/>
          </a:stretch>
        </p:blipFill>
        <p:spPr>
          <a:xfrm>
            <a:off x="457200" y="199438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212009" y="6384545"/>
            <a:ext cx="166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Jee</a:t>
            </a:r>
            <a:r>
              <a:rPr lang="en-US" dirty="0" smtClean="0"/>
              <a:t> et al.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9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covariance error increases cosmological parameter errors</a:t>
            </a:r>
            <a:endParaRPr lang="en-US" dirty="0"/>
          </a:p>
        </p:txBody>
      </p:sp>
      <p:pic>
        <p:nvPicPr>
          <p:cNvPr id="5" name="Content Placeholder 4" descr="simcover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41" b="-17241"/>
          <a:stretch>
            <a:fillRect/>
          </a:stretch>
        </p:blipFill>
        <p:spPr>
          <a:xfrm>
            <a:off x="4726499" y="1709623"/>
            <a:ext cx="4038600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623" b="-19623"/>
          <a:stretch>
            <a:fillRect/>
          </a:stretch>
        </p:blipFill>
        <p:spPr>
          <a:xfrm>
            <a:off x="181125" y="1600200"/>
            <a:ext cx="4038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220566" y="6403162"/>
            <a:ext cx="292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Dodelson</a:t>
            </a:r>
            <a:r>
              <a:rPr lang="en-US" dirty="0" smtClean="0"/>
              <a:t> &amp; Schneider (2013)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205" y="1709623"/>
            <a:ext cx="243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(Fixed cosmology)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53964" y="4525768"/>
            <a:ext cx="306564" cy="146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5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23"/>
            <a:ext cx="8229600" cy="1143000"/>
          </a:xfrm>
        </p:spPr>
        <p:txBody>
          <a:bodyPr/>
          <a:lstStyle/>
          <a:p>
            <a:r>
              <a:rPr lang="en-US" dirty="0" smtClean="0"/>
              <a:t>How many simulations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 ‘bins’ = 15 angular bins in the shear correlation x 2 correlation functions x 10 tomographic redshift bins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Require &gt; 2e4 simulations </a:t>
            </a:r>
            <a:r>
              <a:rPr lang="en-US" dirty="0" smtClean="0"/>
              <a:t>to keep </a:t>
            </a:r>
            <a:r>
              <a:rPr lang="en-US" dirty="0" err="1" smtClean="0"/>
              <a:t>FoM</a:t>
            </a:r>
            <a:r>
              <a:rPr lang="en-US" dirty="0" smtClean="0"/>
              <a:t> degradation below 10% </a:t>
            </a:r>
            <a:r>
              <a:rPr lang="en-US" i="1" dirty="0" smtClean="0"/>
              <a:t>at fixed cosmology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ignored all the other (cross-)correlations -&gt; </a:t>
            </a:r>
            <a:r>
              <a:rPr lang="en-US" b="1" dirty="0" smtClean="0">
                <a:solidFill>
                  <a:schemeClr val="accent6"/>
                </a:solidFill>
              </a:rPr>
              <a:t>These projections are only for the cosmic shear analysis.</a:t>
            </a:r>
          </a:p>
        </p:txBody>
      </p:sp>
    </p:spTree>
    <p:extLst>
      <p:ext uri="{BB962C8B-B14F-4D97-AF65-F5344CB8AC3E}">
        <p14:creationId xmlns:p14="http://schemas.microsoft.com/office/powerpoint/2010/main" val="243028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Mode-resampling yields </a:t>
            </a:r>
            <a:r>
              <a:rPr lang="en-US" dirty="0" err="1" smtClean="0"/>
              <a:t>cov</a:t>
            </a:r>
            <a:r>
              <a:rPr lang="en-US" dirty="0" smtClean="0"/>
              <a:t>. estimates with 10x fewer simulations</a:t>
            </a:r>
            <a:endParaRPr lang="en-US" dirty="0"/>
          </a:p>
        </p:txBody>
      </p:sp>
      <p:pic>
        <p:nvPicPr>
          <p:cNvPr id="4" name="Content Placeholder 3" descr="dispconv_mo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24" r="-31824"/>
          <a:stretch>
            <a:fillRect/>
          </a:stretch>
        </p:blipFill>
        <p:spPr>
          <a:xfrm>
            <a:off x="457200" y="196270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859552" y="6488668"/>
            <a:ext cx="328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MDS, Cole, </a:t>
            </a:r>
            <a:r>
              <a:rPr lang="en-US" dirty="0" err="1" smtClean="0"/>
              <a:t>Frenk</a:t>
            </a:r>
            <a:r>
              <a:rPr lang="en-US" dirty="0" smtClean="0"/>
              <a:t>, </a:t>
            </a:r>
            <a:r>
              <a:rPr lang="en-US" dirty="0" err="1" smtClean="0"/>
              <a:t>Szapudi</a:t>
            </a:r>
            <a:r>
              <a:rPr lang="en-US" dirty="0" smtClean="0"/>
              <a:t>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23"/>
            <a:ext cx="8229600" cy="1143000"/>
          </a:xfrm>
        </p:spPr>
        <p:txBody>
          <a:bodyPr/>
          <a:lstStyle/>
          <a:p>
            <a:r>
              <a:rPr lang="en-US" dirty="0" smtClean="0"/>
              <a:t>How many simulations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Previous: Require &gt; 2e4 simulations </a:t>
            </a:r>
            <a:r>
              <a:rPr lang="en-US" dirty="0" smtClean="0"/>
              <a:t>to keep </a:t>
            </a:r>
            <a:r>
              <a:rPr lang="en-US" dirty="0" err="1" smtClean="0"/>
              <a:t>FoM</a:t>
            </a:r>
            <a:r>
              <a:rPr lang="en-US" dirty="0" smtClean="0"/>
              <a:t> degradation below 10% </a:t>
            </a:r>
            <a:r>
              <a:rPr lang="en-US" i="1" dirty="0" smtClean="0"/>
              <a:t>at fixed cosmology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Now</a:t>
            </a:r>
            <a:r>
              <a:rPr lang="en-US" dirty="0" smtClean="0">
                <a:solidFill>
                  <a:schemeClr val="accent2"/>
                </a:solidFill>
              </a:rPr>
              <a:t>: &gt; 2e3 simulations </a:t>
            </a:r>
            <a:r>
              <a:rPr lang="en-US" i="1" dirty="0" smtClean="0"/>
              <a:t>at fixed cosmology</a:t>
            </a:r>
            <a:r>
              <a:rPr lang="en-US" dirty="0"/>
              <a:t> </a:t>
            </a:r>
            <a:r>
              <a:rPr lang="en-US" dirty="0" smtClean="0"/>
              <a:t>when mode resampling may be used.</a:t>
            </a:r>
          </a:p>
          <a:p>
            <a:r>
              <a:rPr lang="en-US" dirty="0" smtClean="0"/>
              <a:t>What about cosmology dependence?</a:t>
            </a:r>
          </a:p>
          <a:p>
            <a:pPr lvl="1"/>
            <a:r>
              <a:rPr lang="en-US" dirty="0" smtClean="0"/>
              <a:t>Naively: 2e3 simulations x 1e5 MCMC steps !</a:t>
            </a:r>
          </a:p>
          <a:p>
            <a:pPr lvl="1"/>
            <a:r>
              <a:rPr lang="en-US" dirty="0" smtClean="0"/>
              <a:t>Can we interpolate?</a:t>
            </a:r>
          </a:p>
        </p:txBody>
      </p:sp>
    </p:spTree>
    <p:extLst>
      <p:ext uri="{BB962C8B-B14F-4D97-AF65-F5344CB8AC3E}">
        <p14:creationId xmlns:p14="http://schemas.microsoft.com/office/powerpoint/2010/main" val="314809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Simulation emulator (UQ)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258" y="1500188"/>
            <a:ext cx="8447484" cy="4911328"/>
          </a:xfrm>
          <a:ln/>
        </p:spPr>
        <p:txBody>
          <a:bodyPr>
            <a:normAutofit/>
          </a:bodyPr>
          <a:lstStyle/>
          <a:p>
            <a:pPr>
              <a:spcBef>
                <a:spcPts val="1266"/>
              </a:spcBef>
              <a:buBlip>
                <a:blip r:embed="rId2"/>
              </a:buBlip>
            </a:pPr>
            <a:r>
              <a:rPr lang="en-US" dirty="0" smtClean="0"/>
              <a:t>Use </a:t>
            </a:r>
            <a:r>
              <a:rPr lang="en-US" dirty="0">
                <a:solidFill>
                  <a:srgbClr val="804000"/>
                </a:solidFill>
              </a:rPr>
              <a:t>statistical model</a:t>
            </a:r>
            <a:r>
              <a:rPr lang="en-US" dirty="0"/>
              <a:t> to </a:t>
            </a:r>
            <a:r>
              <a:rPr lang="en-US" dirty="0">
                <a:solidFill>
                  <a:srgbClr val="804000"/>
                </a:solidFill>
              </a:rPr>
              <a:t>interpolate</a:t>
            </a:r>
            <a:r>
              <a:rPr lang="en-US" dirty="0"/>
              <a:t> outputs of select simulation runs.</a:t>
            </a:r>
          </a:p>
          <a:p>
            <a:pPr marL="714350" lvl="1">
              <a:spcBef>
                <a:spcPts val="1266"/>
              </a:spcBef>
              <a:buSzPct val="99000"/>
              <a:buFontTx/>
              <a:buAutoNum type="arabicPeriod"/>
            </a:pPr>
            <a:r>
              <a:rPr lang="en-US" dirty="0"/>
              <a:t>Simulation design</a:t>
            </a:r>
          </a:p>
          <a:p>
            <a:pPr marL="714350" lvl="1">
              <a:spcBef>
                <a:spcPts val="1266"/>
              </a:spcBef>
              <a:buSzPct val="99000"/>
              <a:buFontTx/>
              <a:buAutoNum type="arabicPeriod"/>
            </a:pPr>
            <a:r>
              <a:rPr lang="en-US" dirty="0"/>
              <a:t>Emulator</a:t>
            </a:r>
          </a:p>
          <a:p>
            <a:pPr>
              <a:spcBef>
                <a:spcPts val="1266"/>
              </a:spcBef>
              <a:buBlip>
                <a:blip r:embed="rId2"/>
              </a:buBlip>
            </a:pPr>
            <a:r>
              <a:rPr lang="en-US" dirty="0"/>
              <a:t>Simultaneously learn the </a:t>
            </a:r>
            <a:r>
              <a:rPr lang="en-US" dirty="0">
                <a:solidFill>
                  <a:srgbClr val="804000"/>
                </a:solidFill>
              </a:rPr>
              <a:t>error distribution</a:t>
            </a:r>
            <a:r>
              <a:rPr lang="en-US" dirty="0"/>
              <a:t> for the data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Choosing which </a:t>
            </a:r>
            <a:br>
              <a:rPr lang="en-US"/>
            </a:br>
            <a:r>
              <a:rPr lang="en-US"/>
              <a:t>simulations to run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891" y="2098477"/>
            <a:ext cx="4277320" cy="3911203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2000"/>
              <a:t>Orthogonal Array Latin Hypercube</a:t>
            </a:r>
            <a:endParaRPr lang="en-US" sz="2000">
              <a:solidFill>
                <a:srgbClr val="804000"/>
              </a:solidFill>
            </a:endParaRPr>
          </a:p>
          <a:p>
            <a:pPr marL="1026878" lvl="2">
              <a:buBlip>
                <a:blip r:embed="rId2"/>
              </a:buBlip>
            </a:pPr>
            <a:r>
              <a:rPr lang="en-US" sz="2000"/>
              <a:t>Specify hypercube parameter bounds </a:t>
            </a:r>
            <a:r>
              <a:rPr lang="en-US" sz="1400"/>
              <a:t>(rescaled to unit interval)</a:t>
            </a:r>
            <a:endParaRPr lang="en-US" sz="2000"/>
          </a:p>
          <a:p>
            <a:pPr marL="1026878" lvl="2">
              <a:buBlip>
                <a:blip r:embed="rId2"/>
              </a:buBlip>
            </a:pPr>
            <a:r>
              <a:rPr lang="en-US" sz="2000">
                <a:solidFill>
                  <a:srgbClr val="804000"/>
                </a:solidFill>
              </a:rPr>
              <a:t>Latin square</a:t>
            </a:r>
            <a:r>
              <a:rPr lang="en-US" sz="2000"/>
              <a:t>: one point per row and column</a:t>
            </a:r>
          </a:p>
          <a:p>
            <a:pPr marL="1026878" lvl="2">
              <a:buBlip>
                <a:blip r:embed="rId2"/>
              </a:buBlip>
            </a:pPr>
            <a:r>
              <a:rPr lang="en-US" sz="2000">
                <a:solidFill>
                  <a:srgbClr val="804000"/>
                </a:solidFill>
              </a:rPr>
              <a:t>Orthogonal array</a:t>
            </a:r>
            <a:r>
              <a:rPr lang="en-US" sz="2000"/>
              <a:t>: each quadrant has a sample</a:t>
            </a:r>
          </a:p>
          <a:p>
            <a:pPr marL="1026878" lvl="2">
              <a:buBlip>
                <a:blip r:embed="rId2"/>
              </a:buBlip>
            </a:pPr>
            <a:r>
              <a:rPr lang="en-US" sz="2000"/>
              <a:t>Optimize with distance criterion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27" y="1902024"/>
            <a:ext cx="4304109" cy="43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05383" y="169664"/>
            <a:ext cx="8809629" cy="1482328"/>
          </a:xfrm>
          <a:ln/>
        </p:spPr>
        <p:txBody>
          <a:bodyPr>
            <a:normAutofit fontScale="90000"/>
          </a:bodyPr>
          <a:lstStyle/>
          <a:p>
            <a:r>
              <a:rPr lang="en-US" sz="5000" dirty="0"/>
              <a:t>Covariance matrix parameterization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383" y="1464469"/>
            <a:ext cx="8688586" cy="4982766"/>
          </a:xfrm>
          <a:ln/>
        </p:spPr>
        <p:txBody>
          <a:bodyPr>
            <a:normAutofit fontScale="92500"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1800" dirty="0"/>
              <a:t>Generalized </a:t>
            </a:r>
            <a:r>
              <a:rPr lang="en-US" sz="1800" dirty="0" err="1"/>
              <a:t>Cholesky</a:t>
            </a:r>
            <a:r>
              <a:rPr lang="en-US" sz="1800" dirty="0"/>
              <a:t> decomposition </a:t>
            </a:r>
            <a:r>
              <a:rPr lang="en-US" sz="1400" dirty="0"/>
              <a:t>(</a:t>
            </a:r>
            <a:r>
              <a:rPr lang="en-US" sz="1400" dirty="0" err="1"/>
              <a:t>Pouramahdi</a:t>
            </a:r>
            <a:r>
              <a:rPr lang="en-US" sz="1400" dirty="0"/>
              <a:t> et. al 2007)</a:t>
            </a:r>
            <a:endParaRPr lang="en-US" sz="11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100" dirty="0" smtClean="0"/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1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r>
              <a:rPr lang="en-US" sz="1800" dirty="0"/>
              <a:t>Components of T are unconstrained:</a:t>
            </a:r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8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r>
              <a:rPr lang="en-US" sz="1800" dirty="0"/>
              <a:t>Impose prior structure on covariance with a (   independent) conjugate Gaussian prior on     (allows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shrinking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constant T)</a:t>
            </a:r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8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r>
              <a:rPr lang="en-US" sz="1800" dirty="0"/>
              <a:t>Prior mean can be set from sample covariance of design runs</a:t>
            </a:r>
          </a:p>
          <a:p>
            <a:pPr>
              <a:spcBef>
                <a:spcPts val="1406"/>
              </a:spcBef>
              <a:buBlip>
                <a:blip r:embed="rId2"/>
              </a:buBlip>
            </a:pPr>
            <a:r>
              <a:rPr lang="en-US" sz="1800" dirty="0"/>
              <a:t>Model    </a:t>
            </a:r>
            <a:r>
              <a:rPr lang="en-US" sz="1800" dirty="0" smtClean="0"/>
              <a:t>, “variance”, and mean all as  Gaussian Processes</a:t>
            </a:r>
            <a:endParaRPr lang="en-US" altLang="ja-JP" sz="1800" dirty="0" smtClean="0">
              <a:latin typeface="Arial"/>
            </a:endParaRPr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8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endParaRPr lang="en-US" sz="1800" dirty="0"/>
          </a:p>
          <a:p>
            <a:pPr>
              <a:spcBef>
                <a:spcPts val="1406"/>
              </a:spcBef>
              <a:buBlip>
                <a:blip r:embed="rId2"/>
              </a:buBlip>
            </a:pPr>
            <a:r>
              <a:rPr lang="en-US" sz="1800" dirty="0"/>
              <a:t>Estimate covariance at each design point simultaneously - </a:t>
            </a:r>
            <a:r>
              <a:rPr lang="en-US" sz="1800" dirty="0">
                <a:solidFill>
                  <a:srgbClr val="800000"/>
                </a:solidFill>
              </a:rPr>
              <a:t>fewer realizations needed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0" y="2955727"/>
            <a:ext cx="5786438" cy="3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64" y="3942457"/>
            <a:ext cx="190202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46673"/>
            <a:ext cx="3393281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68" y="3412839"/>
            <a:ext cx="89297" cy="1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75" y="3435519"/>
            <a:ext cx="133945" cy="1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32" y="4939319"/>
            <a:ext cx="133945" cy="1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5306645"/>
            <a:ext cx="7143750" cy="6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6894" y="6472045"/>
            <a:ext cx="407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MDS, Knox, </a:t>
            </a:r>
            <a:r>
              <a:rPr lang="en-US" dirty="0" err="1" smtClean="0"/>
              <a:t>Habib</a:t>
            </a:r>
            <a:r>
              <a:rPr lang="en-US" dirty="0" smtClean="0"/>
              <a:t>, </a:t>
            </a:r>
            <a:r>
              <a:rPr lang="en-US" dirty="0" err="1" smtClean="0"/>
              <a:t>Heitmann</a:t>
            </a:r>
            <a:r>
              <a:rPr lang="en-US" dirty="0" smtClean="0"/>
              <a:t> et al. (2008)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468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Cosmology-dependent covariances  Michael D. Schneider LLNL / UC Davis  December 6, 2013</vt:lpstr>
      <vt:lpstr>DLS cosmic shear:  The parameter dependence of the covariance is important!</vt:lpstr>
      <vt:lpstr>Sample covariance error increases cosmological parameter errors</vt:lpstr>
      <vt:lpstr>How many simulations needed?</vt:lpstr>
      <vt:lpstr>Mode-resampling yields cov. estimates with 10x fewer simulations</vt:lpstr>
      <vt:lpstr>How many simulations needed?</vt:lpstr>
      <vt:lpstr>Simulation emulator (UQ)</vt:lpstr>
      <vt:lpstr>Choosing which  simulations to run</vt:lpstr>
      <vt:lpstr>Covariance matrix parameterization</vt:lpstr>
      <vt:lpstr>Parameter reduction and interpolation</vt:lpstr>
      <vt:lpstr>Parameter reduction</vt:lpstr>
      <vt:lpstr>What parameter directions are most important to sample?</vt:lpstr>
      <vt:lpstr>How many simulations does the covariance emulator need?</vt:lpstr>
      <vt:lpstr>Summary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 Project Status – Recent Updates  Steven M. Kahn  LSST DESC Collaboration Meeting SLAC – January 10-12, 2013</dc:title>
  <dc:creator>Michael Schneider</dc:creator>
  <cp:lastModifiedBy>Michael Schneider</cp:lastModifiedBy>
  <cp:revision>183</cp:revision>
  <dcterms:created xsi:type="dcterms:W3CDTF">2013-09-19T17:56:26Z</dcterms:created>
  <dcterms:modified xsi:type="dcterms:W3CDTF">2013-12-06T13:01:22Z</dcterms:modified>
</cp:coreProperties>
</file>