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handoutMasterIdLst>
    <p:handoutMasterId r:id="rId14"/>
  </p:handoutMasterIdLst>
  <p:sldIdLst>
    <p:sldId id="751" r:id="rId2"/>
    <p:sldId id="752" r:id="rId3"/>
    <p:sldId id="753" r:id="rId4"/>
    <p:sldId id="754" r:id="rId5"/>
    <p:sldId id="755" r:id="rId6"/>
    <p:sldId id="756" r:id="rId7"/>
    <p:sldId id="757" r:id="rId8"/>
    <p:sldId id="758" r:id="rId9"/>
    <p:sldId id="744" r:id="rId10"/>
    <p:sldId id="742" r:id="rId11"/>
    <p:sldId id="759" r:id="rId12"/>
  </p:sldIdLst>
  <p:sldSz cx="9144000" cy="5143500" type="screen16x9"/>
  <p:notesSz cx="6881813" cy="9296400"/>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154"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309"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464"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619"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5772" algn="l" defTabSz="914309" rtl="0" eaLnBrk="1" latinLnBrk="0" hangingPunct="1">
      <a:defRPr kern="1200">
        <a:solidFill>
          <a:schemeClr val="tx1"/>
        </a:solidFill>
        <a:latin typeface="Calibri" pitchFamily="34" charset="0"/>
        <a:ea typeface="MS PGothic" pitchFamily="34" charset="-128"/>
        <a:cs typeface="+mn-cs"/>
      </a:defRPr>
    </a:lvl6pPr>
    <a:lvl7pPr marL="2742926" algn="l" defTabSz="914309" rtl="0" eaLnBrk="1" latinLnBrk="0" hangingPunct="1">
      <a:defRPr kern="1200">
        <a:solidFill>
          <a:schemeClr val="tx1"/>
        </a:solidFill>
        <a:latin typeface="Calibri" pitchFamily="34" charset="0"/>
        <a:ea typeface="MS PGothic" pitchFamily="34" charset="-128"/>
        <a:cs typeface="+mn-cs"/>
      </a:defRPr>
    </a:lvl7pPr>
    <a:lvl8pPr marL="3200080" algn="l" defTabSz="914309" rtl="0" eaLnBrk="1" latinLnBrk="0" hangingPunct="1">
      <a:defRPr kern="1200">
        <a:solidFill>
          <a:schemeClr val="tx1"/>
        </a:solidFill>
        <a:latin typeface="Calibri" pitchFamily="34" charset="0"/>
        <a:ea typeface="MS PGothic" pitchFamily="34" charset="-128"/>
        <a:cs typeface="+mn-cs"/>
      </a:defRPr>
    </a:lvl8pPr>
    <a:lvl9pPr marL="3657235" algn="l" defTabSz="914309"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FF"/>
    <a:srgbClr val="008000"/>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495" autoAdjust="0"/>
    <p:restoredTop sz="99805" autoAdjust="0"/>
  </p:normalViewPr>
  <p:slideViewPr>
    <p:cSldViewPr>
      <p:cViewPr varScale="1">
        <p:scale>
          <a:sx n="133" d="100"/>
          <a:sy n="133" d="100"/>
        </p:scale>
        <p:origin x="-96" y="-216"/>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handoutMaster" Target="handoutMasters/handout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641" cy="464184"/>
          </a:xfrm>
          <a:prstGeom prst="rect">
            <a:avLst/>
          </a:prstGeom>
        </p:spPr>
        <p:txBody>
          <a:bodyPr vert="horz" lIns="91440" tIns="45720" rIns="91440" bIns="45720"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3897609" y="0"/>
            <a:ext cx="2982641" cy="464184"/>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E137DB6B-55ED-4249-BA1E-E948113C61F4}" type="datetimeFigureOut">
              <a:rPr lang="en-US" altLang="en-US"/>
              <a:pPr/>
              <a:t>10/2/19</a:t>
            </a:fld>
            <a:endParaRPr lang="en-US" altLang="en-US" dirty="0"/>
          </a:p>
        </p:txBody>
      </p:sp>
      <p:sp>
        <p:nvSpPr>
          <p:cNvPr id="4" name="Footer Placeholder 3"/>
          <p:cNvSpPr>
            <a:spLocks noGrp="1"/>
          </p:cNvSpPr>
          <p:nvPr>
            <p:ph type="ftr" sz="quarter" idx="2"/>
          </p:nvPr>
        </p:nvSpPr>
        <p:spPr>
          <a:xfrm>
            <a:off x="0" y="8830627"/>
            <a:ext cx="2982641" cy="464184"/>
          </a:xfrm>
          <a:prstGeom prst="rect">
            <a:avLst/>
          </a:prstGeom>
        </p:spPr>
        <p:txBody>
          <a:bodyPr vert="horz" lIns="91440" tIns="45720" rIns="91440" bIns="45720"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3897609" y="8830627"/>
            <a:ext cx="2982641" cy="464184"/>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641" cy="464184"/>
          </a:xfrm>
          <a:prstGeom prst="rect">
            <a:avLst/>
          </a:prstGeom>
        </p:spPr>
        <p:txBody>
          <a:bodyPr vert="horz" lIns="92958" tIns="46479" rIns="92958" bIns="46479"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3897609" y="0"/>
            <a:ext cx="2982641" cy="464184"/>
          </a:xfrm>
          <a:prstGeom prst="rect">
            <a:avLst/>
          </a:prstGeom>
        </p:spPr>
        <p:txBody>
          <a:bodyPr vert="horz" wrap="square" lIns="92958" tIns="46479" rIns="92958" bIns="46479" numCol="1" anchor="t" anchorCtr="0" compatLnSpc="1">
            <a:prstTxWarp prst="textNoShape">
              <a:avLst/>
            </a:prstTxWarp>
          </a:bodyPr>
          <a:lstStyle>
            <a:lvl1pPr algn="r">
              <a:defRPr sz="1200"/>
            </a:lvl1pPr>
          </a:lstStyle>
          <a:p>
            <a:fld id="{CF8C9284-E3F8-4D87-B0A8-5DBDDC2FC668}" type="datetimeFigureOut">
              <a:rPr lang="en-US" altLang="en-US"/>
              <a:pPr/>
              <a:t>10/2/19</a:t>
            </a:fld>
            <a:endParaRPr lang="en-US" altLang="en-US" dirty="0"/>
          </a:p>
        </p:txBody>
      </p:sp>
      <p:sp>
        <p:nvSpPr>
          <p:cNvPr id="4" name="Slide Image Placeholder 3"/>
          <p:cNvSpPr>
            <a:spLocks noGrp="1" noRot="1" noChangeAspect="1"/>
          </p:cNvSpPr>
          <p:nvPr>
            <p:ph type="sldImg" idx="2"/>
          </p:nvPr>
        </p:nvSpPr>
        <p:spPr>
          <a:xfrm>
            <a:off x="342900" y="698500"/>
            <a:ext cx="6196013" cy="3486150"/>
          </a:xfrm>
          <a:prstGeom prst="rect">
            <a:avLst/>
          </a:prstGeom>
          <a:noFill/>
          <a:ln w="12700">
            <a:solidFill>
              <a:prstClr val="black"/>
            </a:solidFill>
          </a:ln>
        </p:spPr>
        <p:txBody>
          <a:bodyPr vert="horz" lIns="92958" tIns="46479" rIns="92958" bIns="46479" rtlCol="0" anchor="ctr"/>
          <a:lstStyle/>
          <a:p>
            <a:pPr lvl="0"/>
            <a:endParaRPr lang="en-US" noProof="0" dirty="0"/>
          </a:p>
        </p:txBody>
      </p:sp>
      <p:sp>
        <p:nvSpPr>
          <p:cNvPr id="5" name="Notes Placeholder 4"/>
          <p:cNvSpPr>
            <a:spLocks noGrp="1"/>
          </p:cNvSpPr>
          <p:nvPr>
            <p:ph type="body" sz="quarter" idx="3"/>
          </p:nvPr>
        </p:nvSpPr>
        <p:spPr>
          <a:xfrm>
            <a:off x="688182" y="4416108"/>
            <a:ext cx="5505450" cy="4182427"/>
          </a:xfrm>
          <a:prstGeom prst="rect">
            <a:avLst/>
          </a:prstGeom>
        </p:spPr>
        <p:txBody>
          <a:bodyPr vert="horz" lIns="92958" tIns="46479" rIns="92958" bIns="46479"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30627"/>
            <a:ext cx="2982641" cy="464184"/>
          </a:xfrm>
          <a:prstGeom prst="rect">
            <a:avLst/>
          </a:prstGeom>
        </p:spPr>
        <p:txBody>
          <a:bodyPr vert="horz" lIns="92958" tIns="46479" rIns="92958" bIns="46479"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3897609" y="8830627"/>
            <a:ext cx="2982641" cy="464184"/>
          </a:xfrm>
          <a:prstGeom prst="rect">
            <a:avLst/>
          </a:prstGeom>
        </p:spPr>
        <p:txBody>
          <a:bodyPr vert="horz" wrap="square" lIns="92958" tIns="46479" rIns="92958" bIns="46479"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154"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309"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464"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619"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5772" algn="l" defTabSz="914309" rtl="0" eaLnBrk="1" latinLnBrk="0" hangingPunct="1">
      <a:defRPr sz="1200" kern="1200">
        <a:solidFill>
          <a:schemeClr val="tx1"/>
        </a:solidFill>
        <a:latin typeface="+mn-lt"/>
        <a:ea typeface="+mn-ea"/>
        <a:cs typeface="+mn-cs"/>
      </a:defRPr>
    </a:lvl6pPr>
    <a:lvl7pPr marL="2742926" algn="l" defTabSz="914309" rtl="0" eaLnBrk="1" latinLnBrk="0" hangingPunct="1">
      <a:defRPr sz="1200" kern="1200">
        <a:solidFill>
          <a:schemeClr val="tx1"/>
        </a:solidFill>
        <a:latin typeface="+mn-lt"/>
        <a:ea typeface="+mn-ea"/>
        <a:cs typeface="+mn-cs"/>
      </a:defRPr>
    </a:lvl7pPr>
    <a:lvl8pPr marL="3200080" algn="l" defTabSz="914309" rtl="0" eaLnBrk="1" latinLnBrk="0" hangingPunct="1">
      <a:defRPr sz="1200" kern="1200">
        <a:solidFill>
          <a:schemeClr val="tx1"/>
        </a:solidFill>
        <a:latin typeface="+mn-lt"/>
        <a:ea typeface="+mn-ea"/>
        <a:cs typeface="+mn-cs"/>
      </a:defRPr>
    </a:lvl8pPr>
    <a:lvl9pPr marL="3657235" algn="l" defTabSz="914309"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4"/>
            <a:ext cx="8686800" cy="1102519"/>
          </a:xfrm>
          <a:solidFill>
            <a:srgbClr val="3399FF"/>
          </a:solidFill>
        </p:spPr>
        <p:txBody>
          <a:bodyPr/>
          <a:lstStyle>
            <a:lvl1pPr algn="ctr">
              <a:defRPr b="1">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154" indent="0" algn="ctr">
              <a:buNone/>
              <a:defRPr>
                <a:solidFill>
                  <a:schemeClr val="tx1">
                    <a:tint val="75000"/>
                  </a:schemeClr>
                </a:solidFill>
              </a:defRPr>
            </a:lvl2pPr>
            <a:lvl3pPr marL="914309" indent="0" algn="ctr">
              <a:buNone/>
              <a:defRPr>
                <a:solidFill>
                  <a:schemeClr val="tx1">
                    <a:tint val="75000"/>
                  </a:schemeClr>
                </a:solidFill>
              </a:defRPr>
            </a:lvl3pPr>
            <a:lvl4pPr marL="1371464" indent="0" algn="ctr">
              <a:buNone/>
              <a:defRPr>
                <a:solidFill>
                  <a:schemeClr val="tx1">
                    <a:tint val="75000"/>
                  </a:schemeClr>
                </a:solidFill>
              </a:defRPr>
            </a:lvl4pPr>
            <a:lvl5pPr marL="1828619" indent="0" algn="ctr">
              <a:buNone/>
              <a:defRPr>
                <a:solidFill>
                  <a:schemeClr val="tx1">
                    <a:tint val="75000"/>
                  </a:schemeClr>
                </a:solidFill>
              </a:defRPr>
            </a:lvl5pPr>
            <a:lvl6pPr marL="2285772" indent="0" algn="ctr">
              <a:buNone/>
              <a:defRPr>
                <a:solidFill>
                  <a:schemeClr val="tx1">
                    <a:tint val="75000"/>
                  </a:schemeClr>
                </a:solidFill>
              </a:defRPr>
            </a:lvl6pPr>
            <a:lvl7pPr marL="2742926" indent="0" algn="ctr">
              <a:buNone/>
              <a:defRPr>
                <a:solidFill>
                  <a:schemeClr val="tx1">
                    <a:tint val="75000"/>
                  </a:schemeClr>
                </a:solidFill>
              </a:defRPr>
            </a:lvl7pPr>
            <a:lvl8pPr marL="3200080" indent="0" algn="ctr">
              <a:buNone/>
              <a:defRPr>
                <a:solidFill>
                  <a:schemeClr val="tx1">
                    <a:tint val="75000"/>
                  </a:schemeClr>
                </a:solidFill>
              </a:defRPr>
            </a:lvl8pPr>
            <a:lvl9pPr marL="3657235"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83"/>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dirty="0"/>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154" indent="0">
              <a:buNone/>
              <a:defRPr sz="1800">
                <a:solidFill>
                  <a:schemeClr val="tx1">
                    <a:tint val="75000"/>
                  </a:schemeClr>
                </a:solidFill>
              </a:defRPr>
            </a:lvl2pPr>
            <a:lvl3pPr marL="914309" indent="0">
              <a:buNone/>
              <a:defRPr sz="1600">
                <a:solidFill>
                  <a:schemeClr val="tx1">
                    <a:tint val="75000"/>
                  </a:schemeClr>
                </a:solidFill>
              </a:defRPr>
            </a:lvl3pPr>
            <a:lvl4pPr marL="1371464" indent="0">
              <a:buNone/>
              <a:defRPr sz="1400">
                <a:solidFill>
                  <a:schemeClr val="tx1">
                    <a:tint val="75000"/>
                  </a:schemeClr>
                </a:solidFill>
              </a:defRPr>
            </a:lvl4pPr>
            <a:lvl5pPr marL="1828619" indent="0">
              <a:buNone/>
              <a:defRPr sz="1400">
                <a:solidFill>
                  <a:schemeClr val="tx1">
                    <a:tint val="75000"/>
                  </a:schemeClr>
                </a:solidFill>
              </a:defRPr>
            </a:lvl5pPr>
            <a:lvl6pPr marL="2285772" indent="0">
              <a:buNone/>
              <a:defRPr sz="1400">
                <a:solidFill>
                  <a:schemeClr val="tx1">
                    <a:tint val="75000"/>
                  </a:schemeClr>
                </a:solidFill>
              </a:defRPr>
            </a:lvl6pPr>
            <a:lvl7pPr marL="2742926" indent="0">
              <a:buNone/>
              <a:defRPr sz="1400">
                <a:solidFill>
                  <a:schemeClr val="tx1">
                    <a:tint val="75000"/>
                  </a:schemeClr>
                </a:solidFill>
              </a:defRPr>
            </a:lvl7pPr>
            <a:lvl8pPr marL="3200080" indent="0">
              <a:buNone/>
              <a:defRPr sz="1400">
                <a:solidFill>
                  <a:schemeClr val="tx1">
                    <a:tint val="75000"/>
                  </a:schemeClr>
                </a:solidFill>
              </a:defRPr>
            </a:lvl8pPr>
            <a:lvl9pPr marL="3657235"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4"/>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4"/>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154" indent="0">
              <a:buNone/>
              <a:defRPr sz="2000" b="1"/>
            </a:lvl2pPr>
            <a:lvl3pPr marL="914309"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31" y="1151335"/>
            <a:ext cx="4041775" cy="479822"/>
          </a:xfrm>
        </p:spPr>
        <p:txBody>
          <a:bodyPr anchor="b"/>
          <a:lstStyle>
            <a:lvl1pPr marL="0" indent="0">
              <a:buNone/>
              <a:defRPr sz="2400" b="1"/>
            </a:lvl1pPr>
            <a:lvl2pPr marL="457154" indent="0">
              <a:buNone/>
              <a:defRPr sz="2000" b="1"/>
            </a:lvl2pPr>
            <a:lvl3pPr marL="914309" indent="0">
              <a:buNone/>
              <a:defRPr sz="1800" b="1"/>
            </a:lvl3pPr>
            <a:lvl4pPr marL="1371464" indent="0">
              <a:buNone/>
              <a:defRPr sz="1600" b="1"/>
            </a:lvl4pPr>
            <a:lvl5pPr marL="1828619" indent="0">
              <a:buNone/>
              <a:defRPr sz="1600" b="1"/>
            </a:lvl5pPr>
            <a:lvl6pPr marL="2285772" indent="0">
              <a:buNone/>
              <a:defRPr sz="1600" b="1"/>
            </a:lvl6pPr>
            <a:lvl7pPr marL="2742926" indent="0">
              <a:buNone/>
              <a:defRPr sz="1600" b="1"/>
            </a:lvl7pPr>
            <a:lvl8pPr marL="3200080" indent="0">
              <a:buNone/>
              <a:defRPr sz="1600" b="1"/>
            </a:lvl8pPr>
            <a:lvl9pPr marL="365723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31"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smtClean="0"/>
              <a:t>PMG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8"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91"/>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8" y="1076332"/>
            <a:ext cx="3008313" cy="3518297"/>
          </a:xfrm>
        </p:spPr>
        <p:txBody>
          <a:bodyPr/>
          <a:lstStyle>
            <a:lvl1pPr marL="0" indent="0">
              <a:buNone/>
              <a:defRPr sz="1400"/>
            </a:lvl1pPr>
            <a:lvl2pPr marL="457154" indent="0">
              <a:buNone/>
              <a:defRPr sz="1200"/>
            </a:lvl2pPr>
            <a:lvl3pPr marL="914309"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1"/>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154" indent="0">
              <a:buNone/>
              <a:defRPr sz="2800"/>
            </a:lvl2pPr>
            <a:lvl3pPr marL="914309" indent="0">
              <a:buNone/>
              <a:defRPr sz="2400"/>
            </a:lvl3pPr>
            <a:lvl4pPr marL="1371464" indent="0">
              <a:buNone/>
              <a:defRPr sz="2000"/>
            </a:lvl4pPr>
            <a:lvl5pPr marL="1828619" indent="0">
              <a:buNone/>
              <a:defRPr sz="2000"/>
            </a:lvl5pPr>
            <a:lvl6pPr marL="2285772" indent="0">
              <a:buNone/>
              <a:defRPr sz="2000"/>
            </a:lvl6pPr>
            <a:lvl7pPr marL="2742926" indent="0">
              <a:buNone/>
              <a:defRPr sz="2000"/>
            </a:lvl7pPr>
            <a:lvl8pPr marL="3200080" indent="0">
              <a:buNone/>
              <a:defRPr sz="2000"/>
            </a:lvl8pPr>
            <a:lvl9pPr marL="3657235" indent="0">
              <a:buNone/>
              <a:defRPr sz="2000"/>
            </a:lvl9pPr>
          </a:lstStyle>
          <a:p>
            <a:pPr lvl="0"/>
            <a:endParaRPr lang="en-US" noProof="0" dirty="0"/>
          </a:p>
        </p:txBody>
      </p:sp>
      <p:sp>
        <p:nvSpPr>
          <p:cNvPr id="4" name="Text Placeholder 3"/>
          <p:cNvSpPr>
            <a:spLocks noGrp="1"/>
          </p:cNvSpPr>
          <p:nvPr>
            <p:ph type="body" sz="half" idx="2"/>
          </p:nvPr>
        </p:nvSpPr>
        <p:spPr>
          <a:xfrm>
            <a:off x="1828800" y="4229106"/>
            <a:ext cx="5486400" cy="603647"/>
          </a:xfrm>
        </p:spPr>
        <p:txBody>
          <a:bodyPr/>
          <a:lstStyle>
            <a:lvl1pPr marL="0" indent="0">
              <a:buNone/>
              <a:defRPr sz="1400"/>
            </a:lvl1pPr>
            <a:lvl2pPr marL="457154" indent="0">
              <a:buNone/>
              <a:defRPr sz="1200"/>
            </a:lvl2pPr>
            <a:lvl3pPr marL="914309" indent="0">
              <a:buNone/>
              <a:defRPr sz="1000"/>
            </a:lvl3pPr>
            <a:lvl4pPr marL="1371464" indent="0">
              <a:buNone/>
              <a:defRPr sz="900"/>
            </a:lvl4pPr>
            <a:lvl5pPr marL="1828619" indent="0">
              <a:buNone/>
              <a:defRPr sz="900"/>
            </a:lvl5pPr>
            <a:lvl6pPr marL="2285772" indent="0">
              <a:buNone/>
              <a:defRPr sz="900"/>
            </a:lvl6pPr>
            <a:lvl7pPr marL="2742926" indent="0">
              <a:buNone/>
              <a:defRPr sz="900"/>
            </a:lvl7pPr>
            <a:lvl8pPr marL="3200080" indent="0">
              <a:buNone/>
              <a:defRPr sz="900"/>
            </a:lvl8pPr>
            <a:lvl9pPr marL="3657235"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smtClean="0"/>
              <a:t>10/03/2019</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smtClean="0"/>
              <a:t>PMG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9"/>
            <a:ext cx="8229600" cy="5464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ctr" anchorCtr="0" compatLnSpc="1">
            <a:prstTxWarp prst="textNoShape">
              <a:avLst/>
            </a:prstTxWarp>
          </a:bodyPr>
          <a:lstStyle/>
          <a:p>
            <a:pPr lvl="0"/>
            <a:r>
              <a:rPr lang="en-US" altLang="en-US" dirty="0"/>
              <a:t>Click to edit Master title style</a:t>
            </a:r>
          </a:p>
        </p:txBody>
      </p:sp>
      <p:sp>
        <p:nvSpPr>
          <p:cNvPr id="1027" name="Text Placeholder 2"/>
          <p:cNvSpPr>
            <a:spLocks noGrp="1"/>
          </p:cNvSpPr>
          <p:nvPr>
            <p:ph type="body" idx="1"/>
          </p:nvPr>
        </p:nvSpPr>
        <p:spPr bwMode="auto">
          <a:xfrm>
            <a:off x="457200" y="1200154"/>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1" tIns="45716" rIns="91431" bIns="45716"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31" tIns="45716" rIns="91431" bIns="45716"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smtClean="0"/>
              <a:t>10/03/2019</a:t>
            </a:r>
            <a:endParaRPr lang="en-US" altLang="en-US" dirty="0"/>
          </a:p>
        </p:txBody>
      </p:sp>
      <p:sp>
        <p:nvSpPr>
          <p:cNvPr id="5" name="Footer Placeholder 4"/>
          <p:cNvSpPr>
            <a:spLocks noGrp="1"/>
          </p:cNvSpPr>
          <p:nvPr>
            <p:ph type="ftr" sz="quarter" idx="3"/>
          </p:nvPr>
        </p:nvSpPr>
        <p:spPr>
          <a:xfrm>
            <a:off x="3171031" y="4914904"/>
            <a:ext cx="2895600" cy="207169"/>
          </a:xfrm>
          <a:prstGeom prst="rect">
            <a:avLst/>
          </a:prstGeom>
        </p:spPr>
        <p:txBody>
          <a:bodyPr vert="horz" lIns="91431" tIns="45716" rIns="91431" bIns="45716"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smtClean="0"/>
              <a:t>PMG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31" tIns="45716" rIns="91431" bIns="45716"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p:nvCxnSpPr>
        <p:spPr bwMode="auto">
          <a:xfrm>
            <a:off x="301633"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a:noFill/>
              </a14:hiddenFill>
            </a:ext>
          </a:extLst>
        </p:spPr>
      </p:cxnSp>
      <p:pic>
        <p:nvPicPr>
          <p:cNvPr id="9" name="Picture 2" descr="https://www.sphenix.bnl.gov/web/system/files/u7/sphenix-logo-white-bg.png">
            <a:extLst>
              <a:ext uri="{FF2B5EF4-FFF2-40B4-BE49-F238E27FC236}">
                <a16:creationId xmlns="" xmlns:a16="http://schemas.microsoft.com/office/drawing/2014/main" id="{E21E0E1C-C51F-4944-BAEC-913171417A8F}"/>
              </a:ext>
            </a:extLst>
          </p:cNvPr>
          <p:cNvPicPr>
            <a:picLocks noChangeAspect="1" noChangeArrowheads="1"/>
          </p:cNvPicPr>
          <p:nvPr/>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620000" y="1"/>
            <a:ext cx="1454584" cy="571500"/>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154" algn="ctr" rtl="0" fontAlgn="base">
        <a:spcBef>
          <a:spcPct val="0"/>
        </a:spcBef>
        <a:spcAft>
          <a:spcPct val="0"/>
        </a:spcAft>
        <a:defRPr sz="4400">
          <a:solidFill>
            <a:schemeClr val="tx1"/>
          </a:solidFill>
          <a:latin typeface="Calibri" charset="0"/>
          <a:ea typeface="ＭＳ Ｐゴシック" charset="0"/>
        </a:defRPr>
      </a:lvl6pPr>
      <a:lvl7pPr marL="914309" algn="ctr" rtl="0" fontAlgn="base">
        <a:spcBef>
          <a:spcPct val="0"/>
        </a:spcBef>
        <a:spcAft>
          <a:spcPct val="0"/>
        </a:spcAft>
        <a:defRPr sz="4400">
          <a:solidFill>
            <a:schemeClr val="tx1"/>
          </a:solidFill>
          <a:latin typeface="Calibri" charset="0"/>
          <a:ea typeface="ＭＳ Ｐゴシック" charset="0"/>
        </a:defRPr>
      </a:lvl7pPr>
      <a:lvl8pPr marL="1371464" algn="ctr" rtl="0" fontAlgn="base">
        <a:spcBef>
          <a:spcPct val="0"/>
        </a:spcBef>
        <a:spcAft>
          <a:spcPct val="0"/>
        </a:spcAft>
        <a:defRPr sz="4400">
          <a:solidFill>
            <a:schemeClr val="tx1"/>
          </a:solidFill>
          <a:latin typeface="Calibri" charset="0"/>
          <a:ea typeface="ＭＳ Ｐゴシック" charset="0"/>
        </a:defRPr>
      </a:lvl8pPr>
      <a:lvl9pPr marL="1828619" algn="ctr" rtl="0" fontAlgn="base">
        <a:spcBef>
          <a:spcPct val="0"/>
        </a:spcBef>
        <a:spcAft>
          <a:spcPct val="0"/>
        </a:spcAft>
        <a:defRPr sz="4400">
          <a:solidFill>
            <a:schemeClr val="tx1"/>
          </a:solidFill>
          <a:latin typeface="Calibri" charset="0"/>
          <a:ea typeface="ＭＳ Ｐゴシック" charset="0"/>
        </a:defRPr>
      </a:lvl9pPr>
    </p:titleStyle>
    <p:bodyStyle>
      <a:lvl1pPr marL="342866" indent="-342866"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877" indent="-285722"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2887" indent="-228578"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040" indent="-228578"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195" indent="-228578"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348" indent="-228578" algn="l" defTabSz="91430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503" indent="-228578" algn="l" defTabSz="91430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658" indent="-228578" algn="l" defTabSz="91430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5812" indent="-228578" algn="l" defTabSz="914309"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09" rtl="0" eaLnBrk="1" latinLnBrk="0" hangingPunct="1">
        <a:defRPr sz="1800" kern="1200">
          <a:solidFill>
            <a:schemeClr val="tx1"/>
          </a:solidFill>
          <a:latin typeface="+mn-lt"/>
          <a:ea typeface="+mn-ea"/>
          <a:cs typeface="+mn-cs"/>
        </a:defRPr>
      </a:lvl1pPr>
      <a:lvl2pPr marL="457154" algn="l" defTabSz="914309" rtl="0" eaLnBrk="1" latinLnBrk="0" hangingPunct="1">
        <a:defRPr sz="1800" kern="1200">
          <a:solidFill>
            <a:schemeClr val="tx1"/>
          </a:solidFill>
          <a:latin typeface="+mn-lt"/>
          <a:ea typeface="+mn-ea"/>
          <a:cs typeface="+mn-cs"/>
        </a:defRPr>
      </a:lvl2pPr>
      <a:lvl3pPr marL="914309" algn="l" defTabSz="914309" rtl="0" eaLnBrk="1" latinLnBrk="0" hangingPunct="1">
        <a:defRPr sz="1800" kern="1200">
          <a:solidFill>
            <a:schemeClr val="tx1"/>
          </a:solidFill>
          <a:latin typeface="+mn-lt"/>
          <a:ea typeface="+mn-ea"/>
          <a:cs typeface="+mn-cs"/>
        </a:defRPr>
      </a:lvl3pPr>
      <a:lvl4pPr marL="1371464" algn="l" defTabSz="914309" rtl="0" eaLnBrk="1" latinLnBrk="0" hangingPunct="1">
        <a:defRPr sz="1800" kern="1200">
          <a:solidFill>
            <a:schemeClr val="tx1"/>
          </a:solidFill>
          <a:latin typeface="+mn-lt"/>
          <a:ea typeface="+mn-ea"/>
          <a:cs typeface="+mn-cs"/>
        </a:defRPr>
      </a:lvl4pPr>
      <a:lvl5pPr marL="1828619" algn="l" defTabSz="914309" rtl="0" eaLnBrk="1" latinLnBrk="0" hangingPunct="1">
        <a:defRPr sz="1800" kern="1200">
          <a:solidFill>
            <a:schemeClr val="tx1"/>
          </a:solidFill>
          <a:latin typeface="+mn-lt"/>
          <a:ea typeface="+mn-ea"/>
          <a:cs typeface="+mn-cs"/>
        </a:defRPr>
      </a:lvl5pPr>
      <a:lvl6pPr marL="2285772" algn="l" defTabSz="914309" rtl="0" eaLnBrk="1" latinLnBrk="0" hangingPunct="1">
        <a:defRPr sz="1800" kern="1200">
          <a:solidFill>
            <a:schemeClr val="tx1"/>
          </a:solidFill>
          <a:latin typeface="+mn-lt"/>
          <a:ea typeface="+mn-ea"/>
          <a:cs typeface="+mn-cs"/>
        </a:defRPr>
      </a:lvl6pPr>
      <a:lvl7pPr marL="2742926" algn="l" defTabSz="914309" rtl="0" eaLnBrk="1" latinLnBrk="0" hangingPunct="1">
        <a:defRPr sz="1800" kern="1200">
          <a:solidFill>
            <a:schemeClr val="tx1"/>
          </a:solidFill>
          <a:latin typeface="+mn-lt"/>
          <a:ea typeface="+mn-ea"/>
          <a:cs typeface="+mn-cs"/>
        </a:defRPr>
      </a:lvl7pPr>
      <a:lvl8pPr marL="3200080" algn="l" defTabSz="914309" rtl="0" eaLnBrk="1" latinLnBrk="0" hangingPunct="1">
        <a:defRPr sz="1800" kern="1200">
          <a:solidFill>
            <a:schemeClr val="tx1"/>
          </a:solidFill>
          <a:latin typeface="+mn-lt"/>
          <a:ea typeface="+mn-ea"/>
          <a:cs typeface="+mn-cs"/>
        </a:defRPr>
      </a:lvl8pPr>
      <a:lvl9pPr marL="3657235" algn="l" defTabSz="91430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PMG Agenda Items</a:t>
            </a:r>
            <a:endParaRPr lang="en-US" dirty="0"/>
          </a:p>
        </p:txBody>
      </p:sp>
      <p:sp>
        <p:nvSpPr>
          <p:cNvPr id="3" name="Content Placeholder 2"/>
          <p:cNvSpPr>
            <a:spLocks noGrp="1"/>
          </p:cNvSpPr>
          <p:nvPr>
            <p:ph idx="1"/>
          </p:nvPr>
        </p:nvSpPr>
        <p:spPr>
          <a:xfrm>
            <a:off x="110867" y="615990"/>
            <a:ext cx="8738328" cy="4250484"/>
          </a:xfrm>
        </p:spPr>
        <p:txBody>
          <a:bodyPr>
            <a:normAutofit/>
          </a:bodyPr>
          <a:lstStyle/>
          <a:p>
            <a:r>
              <a:rPr lang="en-US" sz="2000" dirty="0" smtClean="0"/>
              <a:t>Present </a:t>
            </a:r>
            <a:r>
              <a:rPr lang="en-US" sz="2000" dirty="0"/>
              <a:t>the revised cost of the MVTX, plans on how the cost/schedule will monitored, and dates to start reporting to DOE </a:t>
            </a:r>
            <a:endParaRPr lang="en-US" sz="2000" dirty="0" smtClean="0"/>
          </a:p>
          <a:p>
            <a:r>
              <a:rPr lang="en-US" sz="2000" dirty="0"/>
              <a:t>Present plans on how the TPC (Time Projection Chamber) will be reviewed by the sPHENIX appointed TPC </a:t>
            </a:r>
            <a:r>
              <a:rPr lang="en-US" sz="2000" dirty="0" smtClean="0"/>
              <a:t>committee</a:t>
            </a:r>
            <a:endParaRPr lang="en-US" sz="2000" dirty="0"/>
          </a:p>
          <a:p>
            <a:r>
              <a:rPr lang="en-US" sz="2000" dirty="0"/>
              <a:t>Analyze the impact of EIC and sPHENIX need for resources </a:t>
            </a:r>
            <a:r>
              <a:rPr lang="en-US" sz="2000" dirty="0" smtClean="0"/>
              <a:t> </a:t>
            </a:r>
            <a:endParaRPr lang="en-US" sz="2000" dirty="0"/>
          </a:p>
          <a:p>
            <a:r>
              <a:rPr lang="en-US" sz="2000" dirty="0"/>
              <a:t>Plans to develop a succession plan </a:t>
            </a:r>
          </a:p>
          <a:p>
            <a:r>
              <a:rPr lang="en-US" sz="2000" dirty="0"/>
              <a:t>Feedback from the OHCAL review</a:t>
            </a:r>
          </a:p>
          <a:p>
            <a:r>
              <a:rPr lang="en-US" sz="2000" dirty="0" smtClean="0"/>
              <a:t>Open </a:t>
            </a:r>
            <a:r>
              <a:rPr lang="en-US" sz="2000" dirty="0"/>
              <a:t>recommendations: </a:t>
            </a:r>
            <a:br>
              <a:rPr lang="en-US" sz="2000" dirty="0"/>
            </a:br>
            <a:r>
              <a:rPr lang="en-US" sz="2000" dirty="0"/>
              <a:t>• Discuss with the magnet division the possibility to perform the field map of the sPHENIX magnet</a:t>
            </a:r>
            <a:br>
              <a:rPr lang="en-US" sz="2000" dirty="0"/>
            </a:br>
            <a:r>
              <a:rPr lang="en-US" sz="2000" dirty="0"/>
              <a:t>• Finalize the MoA with C-</a:t>
            </a:r>
            <a:r>
              <a:rPr lang="en-US" sz="2000" dirty="0" smtClean="0"/>
              <a:t>AD</a:t>
            </a:r>
          </a:p>
          <a:p>
            <a:r>
              <a:rPr lang="en-US" sz="2000" dirty="0" err="1"/>
              <a:t>AoB</a:t>
            </a:r>
            <a:r>
              <a:rPr lang="en-US" sz="2000" dirty="0"/>
              <a:t> (</a:t>
            </a:r>
            <a:r>
              <a:rPr lang="en-US" sz="2000" dirty="0" err="1"/>
              <a:t>eg</a:t>
            </a:r>
            <a:r>
              <a:rPr lang="en-US" sz="2000" dirty="0"/>
              <a:t>. communication flow</a:t>
            </a:r>
            <a:r>
              <a:rPr lang="en-US" sz="2000" dirty="0" smtClean="0"/>
              <a:t>)</a:t>
            </a:r>
            <a:endParaRPr lang="en-US" sz="2000" dirty="0"/>
          </a:p>
          <a:p>
            <a:endParaRPr lang="en-US" sz="2000" dirty="0"/>
          </a:p>
        </p:txBody>
      </p:sp>
      <p:sp>
        <p:nvSpPr>
          <p:cNvPr id="4" name="Slide Number Placeholder 3"/>
          <p:cNvSpPr>
            <a:spLocks noGrp="1"/>
          </p:cNvSpPr>
          <p:nvPr>
            <p:ph type="sldNum" sz="quarter" idx="12"/>
          </p:nvPr>
        </p:nvSpPr>
        <p:spPr/>
        <p:txBody>
          <a:bodyPr/>
          <a:lstStyle/>
          <a:p>
            <a:fld id="{716D9922-87B3-6043-9531-5184EA303DC1}" type="slidenum">
              <a:rPr lang="en-US" smtClean="0"/>
              <a:t>1</a:t>
            </a:fld>
            <a:endParaRPr lang="en-US"/>
          </a:p>
        </p:txBody>
      </p:sp>
      <p:sp>
        <p:nvSpPr>
          <p:cNvPr id="5" name="Date Placeholder 4"/>
          <p:cNvSpPr>
            <a:spLocks noGrp="1"/>
          </p:cNvSpPr>
          <p:nvPr>
            <p:ph type="dt" sz="half" idx="10"/>
          </p:nvPr>
        </p:nvSpPr>
        <p:spPr/>
        <p:txBody>
          <a:bodyPr/>
          <a:lstStyle/>
          <a:p>
            <a:pPr>
              <a:defRPr/>
            </a:pPr>
            <a:r>
              <a:rPr lang="en-US" altLang="en-US" smtClean="0"/>
              <a:t>10/03/2019</a:t>
            </a:r>
            <a:endParaRPr lang="en-US" altLang="en-US" dirty="0"/>
          </a:p>
        </p:txBody>
      </p:sp>
      <p:sp>
        <p:nvSpPr>
          <p:cNvPr id="6" name="Footer Placeholder 5"/>
          <p:cNvSpPr>
            <a:spLocks noGrp="1"/>
          </p:cNvSpPr>
          <p:nvPr>
            <p:ph type="ftr" sz="quarter" idx="11"/>
          </p:nvPr>
        </p:nvSpPr>
        <p:spPr/>
        <p:txBody>
          <a:bodyPr/>
          <a:lstStyle/>
          <a:p>
            <a:pPr>
              <a:defRPr/>
            </a:pPr>
            <a:r>
              <a:rPr lang="en-US" smtClean="0"/>
              <a:t>PMG</a:t>
            </a:r>
            <a:endParaRPr lang="en-US" dirty="0"/>
          </a:p>
        </p:txBody>
      </p:sp>
    </p:spTree>
    <p:extLst>
      <p:ext uri="{BB962C8B-B14F-4D97-AF65-F5344CB8AC3E}">
        <p14:creationId xmlns:p14="http://schemas.microsoft.com/office/powerpoint/2010/main" val="3971955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A5D403D1-FD2F-4063-AB7C-367EA7708C52}"/>
              </a:ext>
            </a:extLst>
          </p:cNvPr>
          <p:cNvSpPr>
            <a:spLocks noGrp="1"/>
          </p:cNvSpPr>
          <p:nvPr>
            <p:ph type="title"/>
          </p:nvPr>
        </p:nvSpPr>
        <p:spPr/>
        <p:txBody>
          <a:bodyPr/>
          <a:lstStyle/>
          <a:p>
            <a:r>
              <a:rPr lang="en-US" sz="3200" dirty="0"/>
              <a:t>Status of the Final MoA with CAD</a:t>
            </a:r>
          </a:p>
        </p:txBody>
      </p:sp>
      <p:sp>
        <p:nvSpPr>
          <p:cNvPr id="6" name="Content Placeholder 5"/>
          <p:cNvSpPr>
            <a:spLocks noGrp="1"/>
          </p:cNvSpPr>
          <p:nvPr>
            <p:ph idx="1"/>
          </p:nvPr>
        </p:nvSpPr>
        <p:spPr>
          <a:xfrm>
            <a:off x="304800" y="514350"/>
            <a:ext cx="8686800" cy="4343400"/>
          </a:xfrm>
        </p:spPr>
        <p:txBody>
          <a:bodyPr/>
          <a:lstStyle/>
          <a:p>
            <a:pPr marL="0" indent="0">
              <a:buNone/>
            </a:pPr>
            <a:r>
              <a:rPr lang="en-US" sz="2000" dirty="0" smtClean="0"/>
              <a:t>The one incomplete MoA with CAD includes:</a:t>
            </a:r>
          </a:p>
          <a:p>
            <a:r>
              <a:rPr lang="en-US" sz="1600" dirty="0" smtClean="0"/>
              <a:t>Fab of new conventional beam pipes built to drawings provided by sPHENIX</a:t>
            </a:r>
          </a:p>
          <a:p>
            <a:r>
              <a:rPr lang="en-US" sz="1600" dirty="0" smtClean="0"/>
              <a:t>Modification of central Be beam pipe based on drawings provided by sPHENIX</a:t>
            </a:r>
          </a:p>
          <a:p>
            <a:r>
              <a:rPr lang="en-US" sz="1600" dirty="0" smtClean="0"/>
              <a:t>Management of Craft and Surveyors for 1008 Installation and Infrastructure</a:t>
            </a:r>
          </a:p>
          <a:p>
            <a:r>
              <a:rPr lang="en-US" sz="1600" dirty="0" smtClean="0"/>
              <a:t>Mechanical support system for cryo installation</a:t>
            </a:r>
          </a:p>
          <a:p>
            <a:r>
              <a:rPr lang="en-US" sz="1600" dirty="0" smtClean="0"/>
              <a:t>1008 HVAC</a:t>
            </a:r>
          </a:p>
          <a:p>
            <a:r>
              <a:rPr lang="en-US" sz="1600" dirty="0" smtClean="0"/>
              <a:t>Electronics cooling water</a:t>
            </a:r>
          </a:p>
          <a:p>
            <a:r>
              <a:rPr lang="en-US" sz="1600" dirty="0" smtClean="0"/>
              <a:t>Support for any mods to the AC power system including Arc flash calculations</a:t>
            </a:r>
          </a:p>
          <a:p>
            <a:r>
              <a:rPr lang="en-US" sz="1600" dirty="0" smtClean="0"/>
              <a:t>Building safety systems and assist with detector safety systems</a:t>
            </a:r>
          </a:p>
          <a:p>
            <a:r>
              <a:rPr lang="en-US" sz="1600" dirty="0" smtClean="0"/>
              <a:t>Any necessary 1008 building modification</a:t>
            </a:r>
          </a:p>
          <a:p>
            <a:pPr marL="0" indent="0">
              <a:buNone/>
            </a:pPr>
            <a:r>
              <a:rPr lang="en-US" sz="1600" dirty="0" smtClean="0"/>
              <a:t>Glenn Young and Jim Mills have provided Charlie </a:t>
            </a:r>
            <a:r>
              <a:rPr lang="en-US" sz="1600" dirty="0" err="1" smtClean="0"/>
              <a:t>Folz</a:t>
            </a:r>
            <a:r>
              <a:rPr lang="en-US" sz="1600" dirty="0" smtClean="0"/>
              <a:t> and Bill Christie with a  detailed spreadsheet and P6 file plus a Requirements document written by the sPHENIX Project team. </a:t>
            </a:r>
          </a:p>
          <a:p>
            <a:pPr marL="0" indent="0">
              <a:buNone/>
            </a:pPr>
            <a:r>
              <a:rPr lang="en-US" sz="1600" dirty="0" smtClean="0"/>
              <a:t>As far as I am concerned it contains all of the updated information that we current have on these tasks.  </a:t>
            </a:r>
            <a:r>
              <a:rPr lang="en-US" sz="1600" dirty="0" smtClean="0"/>
              <a:t>I am ready to sign for the sPHENIX Project. </a:t>
            </a:r>
            <a:r>
              <a:rPr lang="en-US" sz="1600" dirty="0" smtClean="0"/>
              <a:t> </a:t>
            </a:r>
            <a:endParaRPr lang="en-US" sz="1600" dirty="0" smtClean="0"/>
          </a:p>
          <a:p>
            <a:endParaRPr lang="en-US" sz="1600" dirty="0" smtClean="0"/>
          </a:p>
          <a:p>
            <a:endParaRPr lang="en-US" sz="1600" dirty="0" smtClean="0"/>
          </a:p>
          <a:p>
            <a:endParaRPr lang="en-US" sz="1600" dirty="0" smtClean="0"/>
          </a:p>
          <a:p>
            <a:endParaRPr lang="en-US" sz="1600" dirty="0" smtClean="0"/>
          </a:p>
          <a:p>
            <a:pPr marL="0" indent="0">
              <a:buNone/>
            </a:pPr>
            <a:endParaRPr lang="en-US" dirty="0"/>
          </a:p>
        </p:txBody>
      </p:sp>
      <p:sp>
        <p:nvSpPr>
          <p:cNvPr id="3" name="Date Placeholder 2">
            <a:extLst>
              <a:ext uri="{FF2B5EF4-FFF2-40B4-BE49-F238E27FC236}">
                <a16:creationId xmlns="" xmlns:a16="http://schemas.microsoft.com/office/drawing/2014/main" id="{E931BC0A-44E5-449A-ABC2-52CC5A7861CE}"/>
              </a:ext>
            </a:extLst>
          </p:cNvPr>
          <p:cNvSpPr>
            <a:spLocks noGrp="1"/>
          </p:cNvSpPr>
          <p:nvPr>
            <p:ph type="dt" sz="half" idx="10"/>
          </p:nvPr>
        </p:nvSpPr>
        <p:spPr/>
        <p:txBody>
          <a:bodyPr/>
          <a:lstStyle/>
          <a:p>
            <a:pPr>
              <a:defRPr/>
            </a:pPr>
            <a:r>
              <a:rPr lang="en-US" altLang="en-US" smtClean="0"/>
              <a:t>10/03/2019</a:t>
            </a:r>
            <a:endParaRPr lang="en-US" altLang="en-US" dirty="0"/>
          </a:p>
        </p:txBody>
      </p:sp>
      <p:sp>
        <p:nvSpPr>
          <p:cNvPr id="4" name="Footer Placeholder 3">
            <a:extLst>
              <a:ext uri="{FF2B5EF4-FFF2-40B4-BE49-F238E27FC236}">
                <a16:creationId xmlns="" xmlns:a16="http://schemas.microsoft.com/office/drawing/2014/main" id="{ADB95E9E-BC0A-4D9D-807C-EAD559290D94}"/>
              </a:ext>
            </a:extLst>
          </p:cNvPr>
          <p:cNvSpPr>
            <a:spLocks noGrp="1"/>
          </p:cNvSpPr>
          <p:nvPr>
            <p:ph type="ftr" sz="quarter" idx="11"/>
          </p:nvPr>
        </p:nvSpPr>
        <p:spPr/>
        <p:txBody>
          <a:bodyPr/>
          <a:lstStyle/>
          <a:p>
            <a:pPr>
              <a:defRPr/>
            </a:pPr>
            <a:r>
              <a:rPr lang="en-US" smtClean="0"/>
              <a:t>PMG</a:t>
            </a:r>
            <a:endParaRPr lang="en-US" dirty="0"/>
          </a:p>
        </p:txBody>
      </p:sp>
      <p:sp>
        <p:nvSpPr>
          <p:cNvPr id="5" name="Slide Number Placeholder 4">
            <a:extLst>
              <a:ext uri="{FF2B5EF4-FFF2-40B4-BE49-F238E27FC236}">
                <a16:creationId xmlns="" xmlns:a16="http://schemas.microsoft.com/office/drawing/2014/main" id="{0E6FD171-71B7-4161-821E-59C9FCF30597}"/>
              </a:ext>
            </a:extLst>
          </p:cNvPr>
          <p:cNvSpPr>
            <a:spLocks noGrp="1"/>
          </p:cNvSpPr>
          <p:nvPr>
            <p:ph type="sldNum" sz="quarter" idx="12"/>
          </p:nvPr>
        </p:nvSpPr>
        <p:spPr/>
        <p:txBody>
          <a:bodyPr/>
          <a:lstStyle/>
          <a:p>
            <a:fld id="{0AE0C637-5835-444B-B8C0-92C25AFA2084}" type="slidenum">
              <a:rPr lang="en-US" altLang="en-US" smtClean="0"/>
              <a:pPr/>
              <a:t>10</a:t>
            </a:fld>
            <a:endParaRPr lang="en-US" altLang="en-US" dirty="0"/>
          </a:p>
        </p:txBody>
      </p:sp>
    </p:spTree>
    <p:extLst>
      <p:ext uri="{BB962C8B-B14F-4D97-AF65-F5344CB8AC3E}">
        <p14:creationId xmlns:p14="http://schemas.microsoft.com/office/powerpoint/2010/main" val="13772136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009"/>
            <a:ext cx="8686800" cy="546497"/>
          </a:xfrm>
        </p:spPr>
        <p:txBody>
          <a:bodyPr/>
          <a:lstStyle/>
          <a:p>
            <a:r>
              <a:rPr lang="en-US" dirty="0" smtClean="0"/>
              <a:t>Communication</a:t>
            </a:r>
            <a:endParaRPr lang="en-US" dirty="0"/>
          </a:p>
        </p:txBody>
      </p:sp>
      <p:sp>
        <p:nvSpPr>
          <p:cNvPr id="3" name="Content Placeholder 2"/>
          <p:cNvSpPr>
            <a:spLocks noGrp="1"/>
          </p:cNvSpPr>
          <p:nvPr>
            <p:ph idx="1"/>
          </p:nvPr>
        </p:nvSpPr>
        <p:spPr>
          <a:xfrm>
            <a:off x="228600" y="666750"/>
            <a:ext cx="8458200" cy="3927876"/>
          </a:xfrm>
        </p:spPr>
        <p:txBody>
          <a:bodyPr/>
          <a:lstStyle/>
          <a:p>
            <a:pPr marL="0" indent="0">
              <a:buNone/>
            </a:pPr>
            <a:r>
              <a:rPr lang="en-US" sz="2000" dirty="0" smtClean="0"/>
              <a:t>Two related issues:</a:t>
            </a:r>
          </a:p>
          <a:p>
            <a:r>
              <a:rPr lang="en-US" sz="2000" dirty="0" smtClean="0"/>
              <a:t>I meet with DOE 2-3 times/month, the PMG 1-2 times/month, the POB month to discuss sPHENIX status (</a:t>
            </a:r>
            <a:r>
              <a:rPr lang="en-US" sz="2000" dirty="0" err="1" smtClean="0"/>
              <a:t>avg</a:t>
            </a:r>
            <a:r>
              <a:rPr lang="en-US" sz="2000" dirty="0" smtClean="0"/>
              <a:t> 1.5 times/week). A combination of the NPP ALD and  the Director of OPPO attends most if not all of those meetings.</a:t>
            </a:r>
          </a:p>
          <a:p>
            <a:r>
              <a:rPr lang="en-US" sz="2000" dirty="0" smtClean="0"/>
              <a:t>In order to get a </a:t>
            </a:r>
            <a:r>
              <a:rPr lang="en-US" sz="2000" dirty="0" err="1" smtClean="0"/>
              <a:t>WebReq</a:t>
            </a:r>
            <a:r>
              <a:rPr lang="en-US" sz="2000" dirty="0" smtClean="0"/>
              <a:t>/Change Order of any significant size approved I need to get 8-9 signatures from PO/NPP and 3-4 signatures from PPM. I estimate this adds 3-4 weeks of delay to every order. sPHENIX needs to order ~$9M worth of equipment/material in FY20.</a:t>
            </a:r>
          </a:p>
          <a:p>
            <a:endParaRPr lang="en-US" sz="2000" dirty="0"/>
          </a:p>
          <a:p>
            <a:pPr marL="0" indent="0">
              <a:buNone/>
            </a:pPr>
            <a:r>
              <a:rPr lang="en-US" sz="2000" dirty="0" smtClean="0"/>
              <a:t>In the spirit of reducing BNL bureaucracy can we reduce the rate of meetings and required signatures? Both are set by internal policy not SMBS or DOE order.</a:t>
            </a:r>
            <a:endParaRPr lang="en-US" sz="2000" dirty="0"/>
          </a:p>
        </p:txBody>
      </p:sp>
      <p:sp>
        <p:nvSpPr>
          <p:cNvPr id="4" name="Date Placeholder 3"/>
          <p:cNvSpPr>
            <a:spLocks noGrp="1"/>
          </p:cNvSpPr>
          <p:nvPr>
            <p:ph type="dt" sz="half" idx="10"/>
          </p:nvPr>
        </p:nvSpPr>
        <p:spPr/>
        <p:txBody>
          <a:body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11</a:t>
            </a:fld>
            <a:endParaRPr lang="en-US" altLang="en-US" dirty="0"/>
          </a:p>
        </p:txBody>
      </p:sp>
    </p:spTree>
    <p:extLst>
      <p:ext uri="{BB962C8B-B14F-4D97-AF65-F5344CB8AC3E}">
        <p14:creationId xmlns:p14="http://schemas.microsoft.com/office/powerpoint/2010/main" val="2128169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MVTX Management</a:t>
            </a:r>
            <a:endParaRPr lang="en-US" dirty="0"/>
          </a:p>
        </p:txBody>
      </p:sp>
      <p:sp>
        <p:nvSpPr>
          <p:cNvPr id="3" name="Content Placeholder 2"/>
          <p:cNvSpPr>
            <a:spLocks noGrp="1"/>
          </p:cNvSpPr>
          <p:nvPr>
            <p:ph idx="1"/>
          </p:nvPr>
        </p:nvSpPr>
        <p:spPr>
          <a:xfrm>
            <a:off x="304800" y="742950"/>
            <a:ext cx="8686800" cy="3851676"/>
          </a:xfrm>
        </p:spPr>
        <p:txBody>
          <a:bodyPr/>
          <a:lstStyle/>
          <a:p>
            <a:r>
              <a:rPr lang="en-US" sz="2000" dirty="0" smtClean="0"/>
              <a:t>The MVTX will be managed as a Level-2 subsystem of sPHENIX.</a:t>
            </a:r>
          </a:p>
          <a:p>
            <a:r>
              <a:rPr lang="en-US" sz="2000" dirty="0" smtClean="0"/>
              <a:t>The MVTX has been fully integrated into the sPHENIX P6 file</a:t>
            </a:r>
          </a:p>
          <a:p>
            <a:r>
              <a:rPr lang="en-US" sz="2000" dirty="0" smtClean="0"/>
              <a:t>There is a draft PMP that the sPHENIX Management team is in the process of revising that will get submitted to BNL Physics, NPP for approval and DOE-NP for concurrence.  </a:t>
            </a:r>
            <a:endParaRPr lang="en-US" sz="1600" dirty="0" smtClean="0"/>
          </a:p>
          <a:p>
            <a:r>
              <a:rPr lang="en-US" sz="2000" dirty="0" smtClean="0"/>
              <a:t>The plan is to have MVTX quarterly reports and phone meetings with DOE-NP similar to the STAR </a:t>
            </a:r>
            <a:r>
              <a:rPr lang="en-US" sz="2000" dirty="0" err="1" smtClean="0"/>
              <a:t>iTPC</a:t>
            </a:r>
            <a:r>
              <a:rPr lang="en-US" sz="2000" dirty="0" smtClean="0"/>
              <a:t>.</a:t>
            </a:r>
          </a:p>
          <a:p>
            <a:endParaRPr lang="en-US" sz="2000" dirty="0" smtClean="0"/>
          </a:p>
        </p:txBody>
      </p:sp>
      <p:sp>
        <p:nvSpPr>
          <p:cNvPr id="4" name="Date Placeholder 3"/>
          <p:cNvSpPr>
            <a:spLocks noGrp="1"/>
          </p:cNvSpPr>
          <p:nvPr>
            <p:ph type="dt" sz="half" idx="10"/>
          </p:nvPr>
        </p:nvSpPr>
        <p:spPr/>
        <p:txBody>
          <a:body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pic>
        <p:nvPicPr>
          <p:cNvPr id="7" name="Picture 6" descr="Screen Shot 2019-10-02 at 11.58.14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0" y="3181350"/>
            <a:ext cx="7086600" cy="1646824"/>
          </a:xfrm>
          <a:prstGeom prst="rect">
            <a:avLst/>
          </a:prstGeom>
        </p:spPr>
      </p:pic>
    </p:spTree>
    <p:extLst>
      <p:ext uri="{BB962C8B-B14F-4D97-AF65-F5344CB8AC3E}">
        <p14:creationId xmlns:p14="http://schemas.microsoft.com/office/powerpoint/2010/main" val="1662510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9144000" cy="471310"/>
          </a:xfrm>
        </p:spPr>
        <p:txBody>
          <a:bodyPr>
            <a:noAutofit/>
          </a:bodyPr>
          <a:lstStyle/>
          <a:p>
            <a:r>
              <a:rPr lang="en-US" sz="3200" b="0" dirty="0"/>
              <a:t>MAPS Vertex Detector (MVTX)</a:t>
            </a:r>
          </a:p>
        </p:txBody>
      </p:sp>
      <p:sp>
        <p:nvSpPr>
          <p:cNvPr id="7" name="Content Placeholder 2"/>
          <p:cNvSpPr txBox="1">
            <a:spLocks/>
          </p:cNvSpPr>
          <p:nvPr/>
        </p:nvSpPr>
        <p:spPr>
          <a:xfrm>
            <a:off x="22647" y="1684973"/>
            <a:ext cx="9054678" cy="3325177"/>
          </a:xfrm>
          <a:prstGeom prst="rect">
            <a:avLst/>
          </a:prstGeom>
        </p:spPr>
        <p:txBody>
          <a:bodyPr vert="horz" lIns="91440" tIns="45720" rIns="91440" bIns="45720" rtlCol="0">
            <a:normAutofit fontScale="700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2300" b="1" dirty="0"/>
              <a:t>Scope</a:t>
            </a:r>
          </a:p>
          <a:p>
            <a:pPr lvl="1"/>
            <a:r>
              <a:rPr lang="en-US" sz="2300" dirty="0"/>
              <a:t>Three layers of Monolithic Active Pixel Silicon Sensors modeled on the ALICE Inner Tracking System, mechanical support system, electronics, assembly, integration and services.   </a:t>
            </a:r>
          </a:p>
          <a:p>
            <a:pPr marL="0" indent="0">
              <a:buNone/>
            </a:pPr>
            <a:r>
              <a:rPr lang="en-US" sz="2300" dirty="0"/>
              <a:t>Updated RLS for the MVTX as of July 2019</a:t>
            </a:r>
          </a:p>
          <a:p>
            <a:pPr marL="0" indent="0">
              <a:buNone/>
            </a:pPr>
            <a:r>
              <a:rPr lang="en-US" sz="2300" dirty="0" smtClean="0"/>
              <a:t>MVTX Management </a:t>
            </a:r>
            <a:r>
              <a:rPr lang="en-US" sz="2300" dirty="0"/>
              <a:t>and RLS are integrated with </a:t>
            </a:r>
            <a:r>
              <a:rPr lang="en-US" sz="2300" dirty="0" smtClean="0"/>
              <a:t>sPHENIX MIE and I&amp;F Upgrade   </a:t>
            </a:r>
            <a:endParaRPr lang="en-US" sz="2300" dirty="0"/>
          </a:p>
          <a:p>
            <a:pPr marL="0" indent="0">
              <a:buNone/>
            </a:pPr>
            <a:r>
              <a:rPr lang="en-US" sz="2300" b="1" dirty="0"/>
              <a:t>Schedule</a:t>
            </a:r>
          </a:p>
          <a:p>
            <a:pPr lvl="1"/>
            <a:r>
              <a:rPr lang="en-US" sz="2000" dirty="0" smtClean="0"/>
              <a:t>Expect approval Oct 2019</a:t>
            </a:r>
          </a:p>
          <a:p>
            <a:pPr lvl="1"/>
            <a:r>
              <a:rPr lang="en-US" sz="2000" dirty="0" smtClean="0"/>
              <a:t>sPHENIX </a:t>
            </a:r>
            <a:r>
              <a:rPr lang="en-US" sz="2000" dirty="0"/>
              <a:t>Upgrade Early Completion date March 2022</a:t>
            </a:r>
          </a:p>
          <a:p>
            <a:pPr lvl="1"/>
            <a:r>
              <a:rPr lang="en-US" sz="2000" dirty="0"/>
              <a:t>First RHIC run of sPHENIX Feb 2023</a:t>
            </a:r>
          </a:p>
          <a:p>
            <a:pPr lvl="1"/>
            <a:r>
              <a:rPr lang="en-US" sz="2000" dirty="0"/>
              <a:t>Project Close Out Dec 2023</a:t>
            </a:r>
          </a:p>
          <a:p>
            <a:pPr marL="0" indent="0">
              <a:buNone/>
            </a:pPr>
            <a:r>
              <a:rPr lang="en-US" sz="2300" b="1" dirty="0"/>
              <a:t>Cost</a:t>
            </a:r>
          </a:p>
          <a:p>
            <a:r>
              <a:rPr lang="en-US" sz="2300" b="1" dirty="0"/>
              <a:t>$4.75 M AY Total Project Cost </a:t>
            </a:r>
            <a:r>
              <a:rPr lang="en-US" sz="2300" b="1" dirty="0" smtClean="0"/>
              <a:t>including </a:t>
            </a:r>
            <a:r>
              <a:rPr lang="en-US" sz="2300" b="1" dirty="0"/>
              <a:t>28.6% contingency on ETC</a:t>
            </a:r>
          </a:p>
          <a:p>
            <a:pPr marL="0" indent="0">
              <a:buNone/>
            </a:pPr>
            <a:endParaRPr lang="en-US" sz="2300" b="1" dirty="0"/>
          </a:p>
          <a:p>
            <a:pPr marL="457200" lvl="1" indent="0">
              <a:buNone/>
            </a:pPr>
            <a:endParaRPr lang="en-US" b="1" dirty="0">
              <a:solidFill>
                <a:srgbClr val="3399FF"/>
              </a:solidFill>
            </a:endParaRPr>
          </a:p>
          <a:p>
            <a:pPr marL="457200" lvl="1" indent="0">
              <a:buNone/>
            </a:pPr>
            <a:endParaRPr lang="en-US" dirty="0"/>
          </a:p>
        </p:txBody>
      </p:sp>
      <p:sp>
        <p:nvSpPr>
          <p:cNvPr id="3" name="Slide Number Placeholder 2"/>
          <p:cNvSpPr>
            <a:spLocks noGrp="1"/>
          </p:cNvSpPr>
          <p:nvPr>
            <p:ph type="sldNum" sz="quarter" idx="12"/>
          </p:nvPr>
        </p:nvSpPr>
        <p:spPr/>
        <p:txBody>
          <a:bodyPr/>
          <a:lstStyle/>
          <a:p>
            <a:fld id="{D96174C5-6044-42D1-B178-7EA7F4E8CD18}" type="slidenum">
              <a:rPr lang="en-US" smtClean="0"/>
              <a:pPr/>
              <a:t>3</a:t>
            </a:fld>
            <a:endParaRPr lang="en-US" dirty="0"/>
          </a:p>
        </p:txBody>
      </p:sp>
      <p:graphicFrame>
        <p:nvGraphicFramePr>
          <p:cNvPr id="6" name="Content Placeholder 4"/>
          <p:cNvGraphicFramePr>
            <a:graphicFrameLocks/>
          </p:cNvGraphicFramePr>
          <p:nvPr>
            <p:extLst>
              <p:ext uri="{D42A27DB-BD31-4B8C-83A1-F6EECF244321}">
                <p14:modId xmlns:p14="http://schemas.microsoft.com/office/powerpoint/2010/main" val="143551506"/>
              </p:ext>
            </p:extLst>
          </p:nvPr>
        </p:nvGraphicFramePr>
        <p:xfrm>
          <a:off x="105341" y="616268"/>
          <a:ext cx="8429059" cy="1015836"/>
        </p:xfrm>
        <a:graphic>
          <a:graphicData uri="http://schemas.openxmlformats.org/drawingml/2006/table">
            <a:tbl>
              <a:tblPr firstRow="1" bandRow="1">
                <a:tableStyleId>{F5AB1C69-6EDB-4FF4-983F-18BD219EF322}</a:tableStyleId>
              </a:tblPr>
              <a:tblGrid>
                <a:gridCol w="988261">
                  <a:extLst>
                    <a:ext uri="{9D8B030D-6E8A-4147-A177-3AD203B41FA5}">
                      <a16:colId xmlns="" xmlns:a16="http://schemas.microsoft.com/office/drawing/2014/main" val="4246309965"/>
                    </a:ext>
                  </a:extLst>
                </a:gridCol>
                <a:gridCol w="1644808">
                  <a:extLst>
                    <a:ext uri="{9D8B030D-6E8A-4147-A177-3AD203B41FA5}">
                      <a16:colId xmlns="" xmlns:a16="http://schemas.microsoft.com/office/drawing/2014/main" val="2547196037"/>
                    </a:ext>
                  </a:extLst>
                </a:gridCol>
                <a:gridCol w="4729190">
                  <a:extLst>
                    <a:ext uri="{9D8B030D-6E8A-4147-A177-3AD203B41FA5}">
                      <a16:colId xmlns="" xmlns:a16="http://schemas.microsoft.com/office/drawing/2014/main" val="2906043885"/>
                    </a:ext>
                  </a:extLst>
                </a:gridCol>
                <a:gridCol w="1066800">
                  <a:extLst>
                    <a:ext uri="{9D8B030D-6E8A-4147-A177-3AD203B41FA5}">
                      <a16:colId xmlns="" xmlns:a16="http://schemas.microsoft.com/office/drawing/2014/main" val="2998244554"/>
                    </a:ext>
                  </a:extLst>
                </a:gridCol>
              </a:tblGrid>
              <a:tr h="350743">
                <a:tc>
                  <a:txBody>
                    <a:bodyPr/>
                    <a:lstStyle/>
                    <a:p>
                      <a:r>
                        <a:rPr lang="en-US" sz="1200" dirty="0"/>
                        <a:t>TPC</a:t>
                      </a:r>
                    </a:p>
                  </a:txBody>
                  <a:tcPr marT="34290" marB="34290">
                    <a:solidFill>
                      <a:srgbClr val="3399FF"/>
                    </a:solidFill>
                  </a:tcPr>
                </a:tc>
                <a:tc>
                  <a:txBody>
                    <a:bodyPr/>
                    <a:lstStyle/>
                    <a:p>
                      <a:r>
                        <a:rPr lang="en-US" sz="1200" dirty="0"/>
                        <a:t>Project Director</a:t>
                      </a:r>
                    </a:p>
                    <a:p>
                      <a:r>
                        <a:rPr lang="en-US" sz="1200" dirty="0"/>
                        <a:t>L2 Manager</a:t>
                      </a:r>
                    </a:p>
                  </a:txBody>
                  <a:tcPr marT="34290" marB="34290">
                    <a:solidFill>
                      <a:srgbClr val="3399FF"/>
                    </a:solidFill>
                  </a:tcPr>
                </a:tc>
                <a:tc>
                  <a:txBody>
                    <a:bodyPr/>
                    <a:lstStyle/>
                    <a:p>
                      <a:r>
                        <a:rPr lang="en-US" sz="1200" dirty="0"/>
                        <a:t>Status</a:t>
                      </a:r>
                    </a:p>
                  </a:txBody>
                  <a:tcPr marT="34290" marB="34290">
                    <a:solidFill>
                      <a:srgbClr val="3399FF"/>
                    </a:solidFill>
                  </a:tcPr>
                </a:tc>
                <a:tc>
                  <a:txBody>
                    <a:bodyPr/>
                    <a:lstStyle/>
                    <a:p>
                      <a:r>
                        <a:rPr lang="en-US" sz="1200" dirty="0"/>
                        <a:t>% Complete</a:t>
                      </a:r>
                    </a:p>
                  </a:txBody>
                  <a:tcPr marT="34290" marB="34290">
                    <a:solidFill>
                      <a:srgbClr val="3399FF"/>
                    </a:solidFill>
                  </a:tcPr>
                </a:tc>
                <a:extLst>
                  <a:ext uri="{0D108BD9-81ED-4DB2-BD59-A6C34878D82A}">
                    <a16:rowId xmlns="" xmlns:a16="http://schemas.microsoft.com/office/drawing/2014/main" val="291641492"/>
                  </a:ext>
                </a:extLst>
              </a:tr>
              <a:tr h="581496">
                <a:tc>
                  <a:txBody>
                    <a:bodyPr/>
                    <a:lstStyle/>
                    <a:p>
                      <a:r>
                        <a:rPr lang="en-US" sz="1400" dirty="0"/>
                        <a:t>$4.75M AY</a:t>
                      </a:r>
                    </a:p>
                  </a:txBody>
                  <a:tcPr marT="34290" marB="34290">
                    <a:solidFill>
                      <a:srgbClr val="CCECFF"/>
                    </a:solidFill>
                  </a:tcPr>
                </a:tc>
                <a:tc>
                  <a:txBody>
                    <a:bodyPr/>
                    <a:lstStyle/>
                    <a:p>
                      <a:r>
                        <a:rPr lang="en-US" sz="1400" dirty="0"/>
                        <a:t>Edward</a:t>
                      </a:r>
                      <a:r>
                        <a:rPr lang="en-US" sz="1400" baseline="0" dirty="0"/>
                        <a:t> O’Brien</a:t>
                      </a:r>
                    </a:p>
                    <a:p>
                      <a:r>
                        <a:rPr lang="en-US" sz="1400" baseline="0" dirty="0"/>
                        <a:t>Ming Liu</a:t>
                      </a:r>
                      <a:endParaRPr lang="en-US" sz="1400" dirty="0"/>
                    </a:p>
                  </a:txBody>
                  <a:tcPr marT="34290" marB="34290">
                    <a:solidFill>
                      <a:srgbClr val="CCECFF"/>
                    </a:solidFill>
                  </a:tcPr>
                </a:tc>
                <a:tc>
                  <a:txBody>
                    <a:bodyPr/>
                    <a:lstStyle/>
                    <a:p>
                      <a:r>
                        <a:rPr lang="en-US" sz="1400" dirty="0"/>
                        <a:t>BNL Capital Project:</a:t>
                      </a:r>
                    </a:p>
                    <a:p>
                      <a:r>
                        <a:rPr lang="en-US" sz="1400" dirty="0"/>
                        <a:t>Approval pending addressing C&amp;S review recommendations</a:t>
                      </a:r>
                    </a:p>
                  </a:txBody>
                  <a:tcPr marT="34290" marB="34290">
                    <a:solidFill>
                      <a:srgbClr val="CCECFF"/>
                    </a:solidFill>
                  </a:tcPr>
                </a:tc>
                <a:tc>
                  <a:txBody>
                    <a:bodyPr/>
                    <a:lstStyle/>
                    <a:p>
                      <a:r>
                        <a:rPr lang="en-US" sz="1400" dirty="0"/>
                        <a:t> Just started</a:t>
                      </a:r>
                    </a:p>
                  </a:txBody>
                  <a:tcPr marT="34290" marB="34290">
                    <a:solidFill>
                      <a:srgbClr val="CCECFF"/>
                    </a:solidFill>
                  </a:tcPr>
                </a:tc>
                <a:extLst>
                  <a:ext uri="{0D108BD9-81ED-4DB2-BD59-A6C34878D82A}">
                    <a16:rowId xmlns="" xmlns:a16="http://schemas.microsoft.com/office/drawing/2014/main" val="1730370277"/>
                  </a:ext>
                </a:extLst>
              </a:tr>
            </a:tbl>
          </a:graphicData>
        </a:graphic>
      </p:graphicFrame>
      <p:sp>
        <p:nvSpPr>
          <p:cNvPr id="4" name="Date Placeholder 3">
            <a:extLst>
              <a:ext uri="{FF2B5EF4-FFF2-40B4-BE49-F238E27FC236}">
                <a16:creationId xmlns="" xmlns:a16="http://schemas.microsoft.com/office/drawing/2014/main" id="{985BED3A-D564-4106-A56A-8F4C9A5BE9B9}"/>
              </a:ext>
            </a:extLst>
          </p:cNvPr>
          <p:cNvSpPr>
            <a:spLocks noGrp="1"/>
          </p:cNvSpPr>
          <p:nvPr>
            <p:ph type="dt" sz="half" idx="10"/>
          </p:nvPr>
        </p:nvSpPr>
        <p:spPr/>
        <p:txBody>
          <a:bodyPr/>
          <a:lstStyle/>
          <a:p>
            <a:pPr>
              <a:defRPr/>
            </a:pPr>
            <a:r>
              <a:rPr lang="en-US" altLang="en-US" smtClean="0"/>
              <a:t>10/03/2019</a:t>
            </a:r>
            <a:endParaRPr lang="en-US" altLang="en-US" dirty="0"/>
          </a:p>
        </p:txBody>
      </p:sp>
      <p:sp>
        <p:nvSpPr>
          <p:cNvPr id="5" name="Footer Placeholder 4">
            <a:extLst>
              <a:ext uri="{FF2B5EF4-FFF2-40B4-BE49-F238E27FC236}">
                <a16:creationId xmlns="" xmlns:a16="http://schemas.microsoft.com/office/drawing/2014/main" id="{56C8E862-2B39-4440-B630-19964FBDF39D}"/>
              </a:ext>
            </a:extLst>
          </p:cNvPr>
          <p:cNvSpPr>
            <a:spLocks noGrp="1"/>
          </p:cNvSpPr>
          <p:nvPr>
            <p:ph type="ftr" sz="quarter" idx="11"/>
          </p:nvPr>
        </p:nvSpPr>
        <p:spPr/>
        <p:txBody>
          <a:bodyPr/>
          <a:lstStyle/>
          <a:p>
            <a:pPr>
              <a:defRPr/>
            </a:pPr>
            <a:r>
              <a:rPr lang="en-US" smtClean="0"/>
              <a:t>PMG</a:t>
            </a:r>
            <a:endParaRPr lang="en-US" dirty="0"/>
          </a:p>
        </p:txBody>
      </p:sp>
    </p:spTree>
    <p:extLst>
      <p:ext uri="{BB962C8B-B14F-4D97-AF65-F5344CB8AC3E}">
        <p14:creationId xmlns:p14="http://schemas.microsoft.com/office/powerpoint/2010/main" val="117044377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003"/>
            <a:ext cx="8686800" cy="546497"/>
          </a:xfrm>
        </p:spPr>
        <p:txBody>
          <a:bodyPr/>
          <a:lstStyle/>
          <a:p>
            <a:r>
              <a:rPr lang="en-US" sz="3200" dirty="0"/>
              <a:t> </a:t>
            </a:r>
            <a:r>
              <a:rPr lang="en-US" sz="2400" dirty="0"/>
              <a:t>sPHENIX MIE + Infrastructure &amp; Facility + Silicon Detectors </a:t>
            </a:r>
          </a:p>
        </p:txBody>
      </p:sp>
      <p:sp>
        <p:nvSpPr>
          <p:cNvPr id="4" name="Footer Placeholder 3"/>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0AE0C637-5835-444B-B8C0-92C25AFA2084}" type="slidenum">
              <a:rPr lang="en-US" altLang="en-US" smtClean="0"/>
              <a:pPr/>
              <a:t>4</a:t>
            </a:fld>
            <a:endParaRPr lang="en-US" altLang="en-US" dirty="0"/>
          </a:p>
        </p:txBody>
      </p:sp>
      <p:sp>
        <p:nvSpPr>
          <p:cNvPr id="7" name="Date Placeholder 6"/>
          <p:cNvSpPr>
            <a:spLocks noGrp="1"/>
          </p:cNvSpPr>
          <p:nvPr>
            <p:ph type="dt" sz="half" idx="10"/>
          </p:nvPr>
        </p:nvSpPr>
        <p:spPr/>
        <p:txBody>
          <a:bodyPr/>
          <a:lstStyle/>
          <a:p>
            <a:pPr>
              <a:defRPr/>
            </a:pPr>
            <a:r>
              <a:rPr lang="en-US" altLang="en-US" smtClean="0"/>
              <a:t>10/03/2019</a:t>
            </a:r>
            <a:endParaRPr lang="en-US" altLang="en-US" dirty="0"/>
          </a:p>
        </p:txBody>
      </p:sp>
      <p:pic>
        <p:nvPicPr>
          <p:cNvPr id="10" name="Picture 9">
            <a:extLst>
              <a:ext uri="{FF2B5EF4-FFF2-40B4-BE49-F238E27FC236}">
                <a16:creationId xmlns="" xmlns:a16="http://schemas.microsoft.com/office/drawing/2014/main" id="{E73349BE-C447-4B33-AA44-3DAA5EE652B1}"/>
              </a:ext>
            </a:extLst>
          </p:cNvPr>
          <p:cNvPicPr>
            <a:picLocks noChangeAspect="1"/>
          </p:cNvPicPr>
          <p:nvPr/>
        </p:nvPicPr>
        <p:blipFill rotWithShape="1">
          <a:blip r:embed="rId2"/>
          <a:srcRect l="17500" t="18309" r="21888" b="7773"/>
          <a:stretch/>
        </p:blipFill>
        <p:spPr>
          <a:xfrm>
            <a:off x="225719" y="704850"/>
            <a:ext cx="5582315" cy="4164807"/>
          </a:xfrm>
          <a:prstGeom prst="rect">
            <a:avLst/>
          </a:prstGeom>
        </p:spPr>
      </p:pic>
      <p:sp>
        <p:nvSpPr>
          <p:cNvPr id="5" name="TextBox 4"/>
          <p:cNvSpPr txBox="1"/>
          <p:nvPr/>
        </p:nvSpPr>
        <p:spPr>
          <a:xfrm>
            <a:off x="5594433" y="725895"/>
            <a:ext cx="3286125" cy="1323439"/>
          </a:xfrm>
          <a:prstGeom prst="rect">
            <a:avLst/>
          </a:prstGeom>
          <a:noFill/>
          <a:ln w="28575">
            <a:solidFill>
              <a:srgbClr val="0099FF"/>
            </a:solidFill>
          </a:ln>
        </p:spPr>
        <p:txBody>
          <a:bodyPr wrap="square" rtlCol="0">
            <a:spAutoFit/>
          </a:bodyPr>
          <a:lstStyle/>
          <a:p>
            <a:r>
              <a:rPr lang="en-US" sz="1600" dirty="0"/>
              <a:t> The same management team with an expanded organizational structure manages the sPHENIX MIE, the 1008 Infrastructure and Facility Upgrade and the Silicon Detector Upgrades</a:t>
            </a:r>
            <a:endParaRPr lang="en-US" sz="1600" dirty="0">
              <a:solidFill>
                <a:srgbClr val="0099FF"/>
              </a:solidFill>
            </a:endParaRPr>
          </a:p>
        </p:txBody>
      </p:sp>
    </p:spTree>
    <p:extLst>
      <p:ext uri="{BB962C8B-B14F-4D97-AF65-F5344CB8AC3E}">
        <p14:creationId xmlns:p14="http://schemas.microsoft.com/office/powerpoint/2010/main" val="262726255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5013"/>
            <a:ext cx="8610600" cy="546497"/>
          </a:xfrm>
        </p:spPr>
        <p:txBody>
          <a:bodyPr/>
          <a:lstStyle/>
          <a:p>
            <a:r>
              <a:rPr lang="en-US" sz="3200" dirty="0" smtClean="0"/>
              <a:t>TPC </a:t>
            </a:r>
            <a:r>
              <a:rPr lang="en-US" sz="3200" dirty="0" smtClean="0"/>
              <a:t>Advisory Team</a:t>
            </a:r>
            <a:endParaRPr lang="en-US" sz="3200" dirty="0"/>
          </a:p>
        </p:txBody>
      </p:sp>
      <p:sp>
        <p:nvSpPr>
          <p:cNvPr id="3" name="Content Placeholder 2"/>
          <p:cNvSpPr>
            <a:spLocks noGrp="1"/>
          </p:cNvSpPr>
          <p:nvPr>
            <p:ph idx="1"/>
          </p:nvPr>
        </p:nvSpPr>
        <p:spPr>
          <a:xfrm>
            <a:off x="381000" y="742950"/>
            <a:ext cx="8534400" cy="3851676"/>
          </a:xfrm>
        </p:spPr>
        <p:txBody>
          <a:bodyPr/>
          <a:lstStyle/>
          <a:p>
            <a:pPr marL="0" indent="0">
              <a:buNone/>
            </a:pPr>
            <a:r>
              <a:rPr lang="en-US" sz="2000" dirty="0"/>
              <a:t>Present plans on how the TPC (Time Projection Chamber) will be reviewed by the sPHENIX </a:t>
            </a:r>
            <a:r>
              <a:rPr lang="en-US" sz="2000" dirty="0" smtClean="0"/>
              <a:t>TPC advisory committee</a:t>
            </a:r>
            <a:endParaRPr lang="en-US" sz="2000" dirty="0"/>
          </a:p>
          <a:p>
            <a:pPr marL="0" indent="0">
              <a:buNone/>
            </a:pPr>
            <a:r>
              <a:rPr lang="en-US" sz="2000" dirty="0" smtClean="0"/>
              <a:t>The sPHENIX TPC advisory team will be:</a:t>
            </a:r>
            <a:endParaRPr lang="en-US" sz="2000" dirty="0" smtClean="0"/>
          </a:p>
          <a:p>
            <a:r>
              <a:rPr lang="en-US" sz="2000" dirty="0" smtClean="0"/>
              <a:t>Dick </a:t>
            </a:r>
            <a:r>
              <a:rPr lang="en-US" sz="2000" dirty="0" err="1" smtClean="0"/>
              <a:t>Majka</a:t>
            </a:r>
            <a:r>
              <a:rPr lang="en-US" sz="2000" dirty="0" smtClean="0"/>
              <a:t> Yale/ALICE/STAR</a:t>
            </a:r>
          </a:p>
          <a:p>
            <a:r>
              <a:rPr lang="en-US" sz="2000" dirty="0" smtClean="0"/>
              <a:t>Harry </a:t>
            </a:r>
            <a:r>
              <a:rPr lang="en-US" sz="2000" dirty="0" err="1" smtClean="0"/>
              <a:t>Appelschauser</a:t>
            </a:r>
            <a:r>
              <a:rPr lang="en-US" sz="2000" dirty="0" smtClean="0"/>
              <a:t> CERN/ALICE</a:t>
            </a:r>
          </a:p>
          <a:p>
            <a:r>
              <a:rPr lang="en-US" sz="2000" dirty="0" smtClean="0"/>
              <a:t>Ties </a:t>
            </a:r>
            <a:r>
              <a:rPr lang="en-US" sz="2000" dirty="0" err="1" smtClean="0"/>
              <a:t>Behnke</a:t>
            </a:r>
            <a:r>
              <a:rPr lang="en-US" sz="2000" dirty="0" smtClean="0"/>
              <a:t> DESY/</a:t>
            </a:r>
            <a:r>
              <a:rPr lang="en-US" sz="2000" dirty="0" smtClean="0"/>
              <a:t>ILD</a:t>
            </a:r>
          </a:p>
          <a:p>
            <a:pPr marL="0" indent="0">
              <a:buNone/>
            </a:pPr>
            <a:r>
              <a:rPr lang="en-US" sz="2000" dirty="0" smtClean="0"/>
              <a:t>In the future whenever we hold TPC PDRs, FDRs, PRRs, safety reviews we will ask that they participate a panel members. Dick </a:t>
            </a:r>
            <a:r>
              <a:rPr lang="en-US" sz="2000" dirty="0" err="1" smtClean="0"/>
              <a:t>Majka</a:t>
            </a:r>
            <a:r>
              <a:rPr lang="en-US" sz="2000" dirty="0" smtClean="0"/>
              <a:t> from Yale already participates in sPHENIX TPC performance meetings as does Nikolai Smirnov from Yale.  </a:t>
            </a:r>
            <a:endParaRPr lang="en-US" sz="2000" dirty="0" smtClean="0"/>
          </a:p>
          <a:p>
            <a:pPr marL="0" indent="0">
              <a:buNone/>
            </a:pPr>
            <a:r>
              <a:rPr lang="en-US" sz="2000" dirty="0" smtClean="0"/>
              <a:t> </a:t>
            </a:r>
            <a:endParaRPr lang="en-US" sz="2000" dirty="0" smtClean="0"/>
          </a:p>
          <a:p>
            <a:endParaRPr lang="en-US" sz="2000" dirty="0"/>
          </a:p>
        </p:txBody>
      </p:sp>
      <p:sp>
        <p:nvSpPr>
          <p:cNvPr id="4" name="Date Placeholder 3"/>
          <p:cNvSpPr>
            <a:spLocks noGrp="1"/>
          </p:cNvSpPr>
          <p:nvPr>
            <p:ph type="dt" sz="half" idx="10"/>
          </p:nvPr>
        </p:nvSpPr>
        <p:spPr/>
        <p:txBody>
          <a:body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36366768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009"/>
            <a:ext cx="8686800" cy="546497"/>
          </a:xfrm>
        </p:spPr>
        <p:txBody>
          <a:bodyPr/>
          <a:lstStyle/>
          <a:p>
            <a:r>
              <a:rPr lang="en-US" sz="2400" dirty="0"/>
              <a:t>Analyze the impact of EIC and sPHENIX need for resources </a:t>
            </a:r>
          </a:p>
        </p:txBody>
      </p:sp>
      <p:sp>
        <p:nvSpPr>
          <p:cNvPr id="3" name="Content Placeholder 2"/>
          <p:cNvSpPr>
            <a:spLocks noGrp="1"/>
          </p:cNvSpPr>
          <p:nvPr>
            <p:ph idx="1"/>
          </p:nvPr>
        </p:nvSpPr>
        <p:spPr>
          <a:xfrm>
            <a:off x="228600" y="590550"/>
            <a:ext cx="8686800" cy="3775476"/>
          </a:xfrm>
        </p:spPr>
        <p:txBody>
          <a:bodyPr/>
          <a:lstStyle/>
          <a:p>
            <a:pPr marL="0" indent="0">
              <a:buNone/>
            </a:pPr>
            <a:r>
              <a:rPr lang="en-US" sz="2000" dirty="0" smtClean="0"/>
              <a:t>One of the objectives of the CAD Staffing Plan tool developed in P6 was to capture all of the tasks that needed to be done in CAD including labor assignments to sPHENIX. Once the EIC effort at BNL is defined, most likely at CD-1, and included in the staffing plan we will be able to determine if there are any conflicts. However if a general reorganization of the lab were to take place prior to CD-1, the sPHENIX project would have to reevaluate our immediate needs.</a:t>
            </a:r>
          </a:p>
          <a:p>
            <a:pPr marL="0" indent="0">
              <a:buNone/>
            </a:pPr>
            <a:endParaRPr lang="en-US" sz="2000" dirty="0"/>
          </a:p>
          <a:p>
            <a:pPr marL="0" indent="0">
              <a:buNone/>
            </a:pPr>
            <a:endParaRPr lang="en-US" sz="2000" dirty="0" smtClean="0"/>
          </a:p>
          <a:p>
            <a:pPr marL="0" indent="0">
              <a:buNone/>
            </a:pPr>
            <a:r>
              <a:rPr lang="en-US" sz="2000" dirty="0" smtClean="0"/>
              <a:t>However I do not foresee a significant interference between EIC resources and sPHENIX construction. I do anticipate a drain of sPHENIX resources (Cryo, PS, infrastructure, crafts, 1008 access) as CAD prepares for Run-22.</a:t>
            </a:r>
            <a:endParaRPr lang="en-US" sz="2000" dirty="0"/>
          </a:p>
        </p:txBody>
      </p:sp>
      <p:sp>
        <p:nvSpPr>
          <p:cNvPr id="4" name="Date Placeholder 3"/>
          <p:cNvSpPr>
            <a:spLocks noGrp="1"/>
          </p:cNvSpPr>
          <p:nvPr>
            <p:ph type="dt" sz="half" idx="10"/>
          </p:nvPr>
        </p:nvSpPr>
        <p:spPr/>
        <p:txBody>
          <a:body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1505654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009"/>
            <a:ext cx="8686800" cy="546497"/>
          </a:xfrm>
        </p:spPr>
        <p:txBody>
          <a:bodyPr/>
          <a:lstStyle/>
          <a:p>
            <a:r>
              <a:rPr lang="en-US" sz="3200" dirty="0" smtClean="0"/>
              <a:t>How Do We Do Succession Planning? </a:t>
            </a:r>
            <a:endParaRPr lang="en-US" sz="3200" dirty="0"/>
          </a:p>
        </p:txBody>
      </p:sp>
      <p:sp>
        <p:nvSpPr>
          <p:cNvPr id="3" name="Content Placeholder 2"/>
          <p:cNvSpPr>
            <a:spLocks noGrp="1"/>
          </p:cNvSpPr>
          <p:nvPr>
            <p:ph idx="1"/>
          </p:nvPr>
        </p:nvSpPr>
        <p:spPr>
          <a:xfrm>
            <a:off x="381000" y="819150"/>
            <a:ext cx="8534400" cy="3775476"/>
          </a:xfrm>
        </p:spPr>
        <p:txBody>
          <a:bodyPr/>
          <a:lstStyle/>
          <a:p>
            <a:r>
              <a:rPr lang="en-US" sz="1800" dirty="0"/>
              <a:t>We have deputies or back-ups throughout the organization</a:t>
            </a:r>
          </a:p>
          <a:p>
            <a:r>
              <a:rPr lang="en-US" sz="1800" dirty="0"/>
              <a:t>The PHENIX group led by Dave Morrison has a succession plan</a:t>
            </a:r>
          </a:p>
          <a:p>
            <a:r>
              <a:rPr lang="en-US" sz="1800" dirty="0"/>
              <a:t>We use most of the arrows within the BNL HR quiver to fill departures</a:t>
            </a:r>
          </a:p>
          <a:p>
            <a:pPr lvl="1"/>
            <a:r>
              <a:rPr lang="en-US" sz="1400" dirty="0"/>
              <a:t>Use of talent pools as in the PMC/IO</a:t>
            </a:r>
          </a:p>
          <a:p>
            <a:pPr lvl="1"/>
            <a:r>
              <a:rPr lang="en-US" sz="1400" dirty="0"/>
              <a:t>Effort temporarily transferred in from other department/divisions: CAD, SMD, NSLS-II</a:t>
            </a:r>
          </a:p>
          <a:p>
            <a:pPr lvl="1"/>
            <a:r>
              <a:rPr lang="en-US" sz="1400" dirty="0"/>
              <a:t>New hires, especially at or near entry level</a:t>
            </a:r>
          </a:p>
          <a:p>
            <a:pPr lvl="1"/>
            <a:r>
              <a:rPr lang="en-US" sz="1400" dirty="0"/>
              <a:t>Expertise from outside collaborators: Universities, DOE Labs, International Institutions</a:t>
            </a:r>
          </a:p>
          <a:p>
            <a:pPr lvl="1"/>
            <a:r>
              <a:rPr lang="en-US" sz="1400" dirty="0"/>
              <a:t>BNL Emeritus program</a:t>
            </a:r>
          </a:p>
          <a:p>
            <a:r>
              <a:rPr lang="en-US" sz="1800" dirty="0"/>
              <a:t>We have gotten pretty good at utilizing the BNL HR system for new hires.</a:t>
            </a:r>
          </a:p>
          <a:p>
            <a:pPr lvl="1"/>
            <a:r>
              <a:rPr lang="en-US" sz="1400" dirty="0"/>
              <a:t>HR has been  very helpful in all aspects of hiring by sPHENIX</a:t>
            </a:r>
          </a:p>
          <a:p>
            <a:endParaRPr lang="en-US" sz="2000" dirty="0"/>
          </a:p>
        </p:txBody>
      </p:sp>
      <p:sp>
        <p:nvSpPr>
          <p:cNvPr id="4" name="Date Placeholder 3"/>
          <p:cNvSpPr>
            <a:spLocks noGrp="1"/>
          </p:cNvSpPr>
          <p:nvPr>
            <p:ph type="dt" sz="half" idx="10"/>
          </p:nvPr>
        </p:nvSpPr>
        <p:spPr/>
        <p:txBody>
          <a:body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99968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5009"/>
            <a:ext cx="8686800" cy="546497"/>
          </a:xfrm>
        </p:spPr>
        <p:txBody>
          <a:bodyPr/>
          <a:lstStyle/>
          <a:p>
            <a:r>
              <a:rPr lang="en-US" sz="4000" dirty="0"/>
              <a:t>Feedback from the OHCAL </a:t>
            </a:r>
            <a:r>
              <a:rPr lang="en-US" sz="4000" dirty="0" smtClean="0"/>
              <a:t>review</a:t>
            </a:r>
            <a:endParaRPr lang="en-US" dirty="0"/>
          </a:p>
        </p:txBody>
      </p:sp>
      <p:sp>
        <p:nvSpPr>
          <p:cNvPr id="3" name="Content Placeholder 2"/>
          <p:cNvSpPr>
            <a:spLocks noGrp="1"/>
          </p:cNvSpPr>
          <p:nvPr>
            <p:ph idx="1"/>
          </p:nvPr>
        </p:nvSpPr>
        <p:spPr>
          <a:xfrm>
            <a:off x="0" y="742950"/>
            <a:ext cx="8991600" cy="3851676"/>
          </a:xfrm>
        </p:spPr>
        <p:txBody>
          <a:bodyPr/>
          <a:lstStyle/>
          <a:p>
            <a:pPr marL="0" indent="0">
              <a:buNone/>
            </a:pPr>
            <a:r>
              <a:rPr lang="en-US" sz="2000" dirty="0" smtClean="0"/>
              <a:t>The HCal Outer Mechanics Final Design Review was held at BNL Sept 17</a:t>
            </a:r>
          </a:p>
          <a:p>
            <a:pPr marL="0" indent="0">
              <a:buNone/>
            </a:pPr>
            <a:endParaRPr lang="en-US" sz="2000" dirty="0"/>
          </a:p>
          <a:p>
            <a:pPr marL="0" indent="0">
              <a:buNone/>
            </a:pPr>
            <a:r>
              <a:rPr lang="en-US" sz="2000" dirty="0" smtClean="0"/>
              <a:t>Russ Feder will discuss the outcome of the review</a:t>
            </a:r>
            <a:endParaRPr lang="en-US" sz="2000" dirty="0"/>
          </a:p>
        </p:txBody>
      </p:sp>
      <p:sp>
        <p:nvSpPr>
          <p:cNvPr id="4" name="Date Placeholder 3"/>
          <p:cNvSpPr>
            <a:spLocks noGrp="1"/>
          </p:cNvSpPr>
          <p:nvPr>
            <p:ph type="dt" sz="half" idx="10"/>
          </p:nvPr>
        </p:nvSpPr>
        <p:spPr/>
        <p:txBody>
          <a:bodyPr/>
          <a:lstStyle/>
          <a:p>
            <a:pPr>
              <a:defRPr/>
            </a:pPr>
            <a:r>
              <a:rPr lang="en-US" altLang="en-US" smtClean="0"/>
              <a:t>10/03/2019</a:t>
            </a:r>
            <a:endParaRPr lang="en-US" altLang="en-US" dirty="0"/>
          </a:p>
        </p:txBody>
      </p:sp>
      <p:sp>
        <p:nvSpPr>
          <p:cNvPr id="5" name="Footer Placeholder 4"/>
          <p:cNvSpPr>
            <a:spLocks noGrp="1"/>
          </p:cNvSpPr>
          <p:nvPr>
            <p:ph type="ftr" sz="quarter" idx="11"/>
          </p:nvPr>
        </p:nvSpPr>
        <p:spPr/>
        <p:txBody>
          <a:bodyPr/>
          <a:lstStyle/>
          <a:p>
            <a:pPr>
              <a:defRPr/>
            </a:pPr>
            <a:r>
              <a:rPr lang="en-US" smtClean="0"/>
              <a:t>PMG</a:t>
            </a:r>
            <a:endParaRPr lang="en-US" dirty="0"/>
          </a:p>
        </p:txBody>
      </p:sp>
      <p:sp>
        <p:nvSpPr>
          <p:cNvPr id="6" name="Slide Number Placeholder 5"/>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22609072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48C43D0F-5E6C-4377-9113-6CFDF5AB46FE}"/>
              </a:ext>
            </a:extLst>
          </p:cNvPr>
          <p:cNvSpPr>
            <a:spLocks noGrp="1"/>
          </p:cNvSpPr>
          <p:nvPr>
            <p:ph type="title"/>
          </p:nvPr>
        </p:nvSpPr>
        <p:spPr>
          <a:xfrm>
            <a:off x="19050" y="21427"/>
            <a:ext cx="8229600" cy="546497"/>
          </a:xfrm>
        </p:spPr>
        <p:txBody>
          <a:bodyPr/>
          <a:lstStyle/>
          <a:p>
            <a:r>
              <a:rPr lang="en-US" sz="3200" dirty="0"/>
              <a:t>SMD Mapping of sPHENIX SC- Magnet</a:t>
            </a:r>
          </a:p>
        </p:txBody>
      </p:sp>
      <p:sp>
        <p:nvSpPr>
          <p:cNvPr id="3" name="Content Placeholder 2">
            <a:extLst>
              <a:ext uri="{FF2B5EF4-FFF2-40B4-BE49-F238E27FC236}">
                <a16:creationId xmlns="" xmlns:a16="http://schemas.microsoft.com/office/drawing/2014/main" id="{95DB1483-ABE9-4D10-AF0A-16761D2B0745}"/>
              </a:ext>
            </a:extLst>
          </p:cNvPr>
          <p:cNvSpPr>
            <a:spLocks noGrp="1"/>
          </p:cNvSpPr>
          <p:nvPr>
            <p:ph idx="1"/>
          </p:nvPr>
        </p:nvSpPr>
        <p:spPr>
          <a:xfrm>
            <a:off x="381000" y="742950"/>
            <a:ext cx="8305800" cy="3851676"/>
          </a:xfrm>
        </p:spPr>
        <p:txBody>
          <a:bodyPr/>
          <a:lstStyle/>
          <a:p>
            <a:pPr marL="0" indent="0">
              <a:buNone/>
            </a:pPr>
            <a:r>
              <a:rPr lang="en-US" sz="2000" dirty="0"/>
              <a:t>Discuss with the magnet division the possibility to perform the field map of the sPHENIX magnet.</a:t>
            </a:r>
          </a:p>
          <a:p>
            <a:r>
              <a:rPr lang="en-US" sz="2000" dirty="0"/>
              <a:t>John held </a:t>
            </a:r>
            <a:r>
              <a:rPr lang="en-US" sz="2000" dirty="0" smtClean="0"/>
              <a:t>a second </a:t>
            </a:r>
            <a:r>
              <a:rPr lang="en-US" sz="2000" dirty="0"/>
              <a:t>meeting with Piyush Joshi this week. SMD will develop a cost estimate for mapping the SC-</a:t>
            </a:r>
            <a:r>
              <a:rPr lang="en-US" sz="2000" dirty="0" smtClean="0"/>
              <a:t>Magnet and provide it to sPHENIX Management</a:t>
            </a:r>
            <a:r>
              <a:rPr lang="en-US" sz="2000" dirty="0" smtClean="0"/>
              <a:t>. We have budgeted $100k for the mapping which is consistent with the ATLAS cost estimate for mapping.</a:t>
            </a:r>
          </a:p>
          <a:p>
            <a:r>
              <a:rPr lang="en-US" sz="2000" dirty="0" smtClean="0"/>
              <a:t>This large-bore magnet mapping is a very custom procedure requiring the construction of specialized equipment that might not be re-used. The STAR and PHENIX magnets were mapped over 20 years ago and no large bore magnets have been mapped at BNL since then.</a:t>
            </a:r>
            <a:r>
              <a:rPr lang="en-US" sz="2000" dirty="0" smtClean="0"/>
              <a:t> </a:t>
            </a:r>
            <a:endParaRPr lang="en-US" sz="2000" dirty="0"/>
          </a:p>
        </p:txBody>
      </p:sp>
      <p:sp>
        <p:nvSpPr>
          <p:cNvPr id="4" name="Date Placeholder 3">
            <a:extLst>
              <a:ext uri="{FF2B5EF4-FFF2-40B4-BE49-F238E27FC236}">
                <a16:creationId xmlns="" xmlns:a16="http://schemas.microsoft.com/office/drawing/2014/main" id="{08A757A8-37FA-44EA-A38E-3DC0B48ECD71}"/>
              </a:ext>
            </a:extLst>
          </p:cNvPr>
          <p:cNvSpPr>
            <a:spLocks noGrp="1"/>
          </p:cNvSpPr>
          <p:nvPr>
            <p:ph type="dt" sz="half" idx="10"/>
          </p:nvPr>
        </p:nvSpPr>
        <p:spPr/>
        <p:txBody>
          <a:bodyPr/>
          <a:lstStyle/>
          <a:p>
            <a:pPr>
              <a:defRPr/>
            </a:pPr>
            <a:r>
              <a:rPr lang="en-US" altLang="en-US" smtClean="0"/>
              <a:t>10/03/2019</a:t>
            </a:r>
            <a:endParaRPr lang="en-US" altLang="en-US" dirty="0"/>
          </a:p>
        </p:txBody>
      </p:sp>
      <p:sp>
        <p:nvSpPr>
          <p:cNvPr id="5" name="Footer Placeholder 4">
            <a:extLst>
              <a:ext uri="{FF2B5EF4-FFF2-40B4-BE49-F238E27FC236}">
                <a16:creationId xmlns="" xmlns:a16="http://schemas.microsoft.com/office/drawing/2014/main" id="{CC7C23D0-6EE6-4E5F-BA46-E54009BC1486}"/>
              </a:ext>
            </a:extLst>
          </p:cNvPr>
          <p:cNvSpPr>
            <a:spLocks noGrp="1"/>
          </p:cNvSpPr>
          <p:nvPr>
            <p:ph type="ftr" sz="quarter" idx="11"/>
          </p:nvPr>
        </p:nvSpPr>
        <p:spPr/>
        <p:txBody>
          <a:bodyPr/>
          <a:lstStyle/>
          <a:p>
            <a:pPr>
              <a:defRPr/>
            </a:pPr>
            <a:r>
              <a:rPr lang="en-US" smtClean="0"/>
              <a:t>PMG</a:t>
            </a:r>
            <a:endParaRPr lang="en-US" dirty="0"/>
          </a:p>
        </p:txBody>
      </p:sp>
      <p:sp>
        <p:nvSpPr>
          <p:cNvPr id="6" name="Slide Number Placeholder 5">
            <a:extLst>
              <a:ext uri="{FF2B5EF4-FFF2-40B4-BE49-F238E27FC236}">
                <a16:creationId xmlns="" xmlns:a16="http://schemas.microsoft.com/office/drawing/2014/main" id="{831CC2FB-DA82-4880-AFA5-20B86E5953CD}"/>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19729979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46035</TotalTime>
  <Words>1204</Words>
  <Application>Microsoft Macintosh PowerPoint</Application>
  <PresentationFormat>On-screen Show (16:9)</PresentationFormat>
  <Paragraphs>126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PMG Agenda Items</vt:lpstr>
      <vt:lpstr>MVTX Management</vt:lpstr>
      <vt:lpstr>MAPS Vertex Detector (MVTX)</vt:lpstr>
      <vt:lpstr> sPHENIX MIE + Infrastructure &amp; Facility + Silicon Detectors </vt:lpstr>
      <vt:lpstr>TPC Advisory Team</vt:lpstr>
      <vt:lpstr>Analyze the impact of EIC and sPHENIX need for resources </vt:lpstr>
      <vt:lpstr>How Do We Do Succession Planning? </vt:lpstr>
      <vt:lpstr>Feedback from the OHCAL review</vt:lpstr>
      <vt:lpstr>SMD Mapping of sPHENIX SC- Magnet</vt:lpstr>
      <vt:lpstr>Status of the Final MoA with CAD</vt:lpstr>
      <vt:lpstr>Communication</vt:lpstr>
    </vt:vector>
  </TitlesOfParts>
  <Company>BNL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Ann O'Brien</cp:lastModifiedBy>
  <cp:revision>709</cp:revision>
  <cp:lastPrinted>2017-10-23T16:33:50Z</cp:lastPrinted>
  <dcterms:created xsi:type="dcterms:W3CDTF">2015-10-24T00:32:43Z</dcterms:created>
  <dcterms:modified xsi:type="dcterms:W3CDTF">2019-10-03T05:01:00Z</dcterms:modified>
</cp:coreProperties>
</file>