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52" r:id="rId4"/>
    <p:sldId id="1346" r:id="rId5"/>
    <p:sldId id="1350" r:id="rId6"/>
    <p:sldId id="1344" r:id="rId7"/>
    <p:sldId id="1386" r:id="rId8"/>
    <p:sldId id="1383" r:id="rId9"/>
    <p:sldId id="1384" r:id="rId10"/>
    <p:sldId id="1387" r:id="rId11"/>
    <p:sldId id="1351" r:id="rId12"/>
    <p:sldId id="1376" r:id="rId13"/>
    <p:sldId id="1377" r:id="rId14"/>
    <p:sldId id="1381" r:id="rId15"/>
    <p:sldId id="1388" r:id="rId16"/>
    <p:sldId id="1382" r:id="rId17"/>
    <p:sldId id="1389" r:id="rId18"/>
    <p:sldId id="1391" r:id="rId19"/>
    <p:sldId id="1361" r:id="rId20"/>
    <p:sldId id="1393" r:id="rId21"/>
    <p:sldId id="1392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95C6-D7C1-5C40-B8D1-6E39ADFEE1E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227A9-227A-2448-AE4C-A92074DD7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8CE1-DA3C-B14A-979D-7908C48F1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E191A-EA3D-2942-8258-22B72657A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</a:p>
          <a:p>
            <a:r>
              <a:rPr lang="en-US" dirty="0"/>
              <a:t>CFNS joining date</a:t>
            </a:r>
          </a:p>
          <a:p>
            <a:r>
              <a:rPr lang="en-US" dirty="0"/>
              <a:t>Amongst the Senior Physicists at CFNS: who do you work with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F4F46-9D5B-A746-BF50-BA2756B9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6400" y="637286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336A-75EA-5343-BA7F-3D5A0497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2604-DE23-E447-9E34-139CC778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190258"/>
            <a:ext cx="2743200" cy="365125"/>
          </a:xfrm>
        </p:spPr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6AD66-37AD-1E4E-A51F-7B52AD9F6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" y="4445"/>
            <a:ext cx="2011427" cy="11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EA08-B566-A146-8C5A-CF96316D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2BB56-8247-2C44-BCBF-519A2ED4D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5F3D1-5B65-B249-8E61-1702CAA1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614C-7129-6348-8CF8-ED58376D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DC61-6116-374F-B472-3E59F134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340AD-49AF-DA4B-A63C-BA44D3CCF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E10AF-7CB7-7040-9342-9213A90D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0B5FA-DA20-6F40-9A6B-F856FAD3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86D0-10D7-8E4F-9DCC-BEC4246E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CB94-1BC2-5747-8260-58F3544E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03EA-4252-8F47-84F1-645B323F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C1B4F-BBCA-C447-BF41-88BEBE46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F7084-092C-9A40-866C-36C5A816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38C4E-F3FD-D34B-A68E-B1AA0907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69F0-60A1-BE47-9782-57E4BF32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FBA2-C5AF-0C40-94A8-FA7FA417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39C2-BAD0-4C4F-8E90-97257314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7270-DCDC-1146-89E5-AE649281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2EB2-E4EE-4246-8793-15E0B80E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9848-0B0C-DB4A-A23A-F8382995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BB01-1363-9948-B832-4C61CC50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3BD7-1BBE-B944-A1AD-7C70C0CAE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E9B60-DC8E-F64C-92F4-355CC1D4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9243-18D4-D440-ABBE-8C96772A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27F65-8566-3F46-BDC2-C5F78C04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890-78A2-A04C-B3AB-4AB44880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598-3218-5E4D-87CD-6DFBF79D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9615-CBD4-2F45-A3D5-AD0E9180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4A954-0DD3-D54B-875F-FCD9A6945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A416A-C15E-724B-B24D-283A584B9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9697A-D8DE-B048-A722-CD3EADCDF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C921A-104A-4B4C-80F3-60EE761D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87683-A44A-1C4A-850C-2ACEE620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D8193-B271-BC4B-B3CB-1843D09B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E816-F1CA-8340-B100-4B58562E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6A979-28D2-9746-85C6-F5BE9009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7F90A-DA65-0442-B711-F1DE7585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4FEE0-E343-C14A-BE1C-1A6D45D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5BC09-E296-D34B-BD10-1B3C8C03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7C176-69D5-214E-8A56-0758405B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7467C-605E-3A49-818F-801AE97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DC7-1D28-DF44-8A12-6227E7C6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DFFB-AEC5-3843-9479-86BBB179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388A1-02C9-2348-9CCD-402BE17BD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62F1B-4F37-2245-B99A-F07ECF02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6670D-EC90-5D44-BAE5-B40DA038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DDF9B-3867-6C4F-83D9-3A982D4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286F-4727-024D-8E77-EAC671C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3C6AA-0A73-8D40-B544-9E4CE1502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7A6AA-21F5-0E40-8E6C-7CC000AC5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D9952-52B0-2143-B049-CB1EDCE1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D7960-DEDA-AB49-9EEC-825359D6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405EE-EC83-C341-8186-8DA7B3A6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52B52-0ABA-2C44-8696-7C8E2649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6D0A9-BBE4-3E4E-B618-2EDE58F5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06A4A-6471-B64C-B208-645ABF936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846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FB86C-E332-A545-9D6C-2CFDC0365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920C-2945-2A48-8522-7B656708F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1640" y="60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2930-107E-1D40-969B-B93A971AF5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3DE4E-1237-704B-B47B-5C30FC6577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60" y="4445"/>
            <a:ext cx="2011427" cy="1101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7FB5E-8AA0-A84D-BF5D-F02ECEE51C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60" y="6216372"/>
            <a:ext cx="1767840" cy="6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F3C6-CEB3-5D4B-9672-1AE5E7482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Jets and JETSCAPE for an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B5882-8670-484F-924D-C8C5AD763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Kolja</a:t>
            </a:r>
            <a:r>
              <a:rPr lang="en-US" dirty="0"/>
              <a:t> </a:t>
            </a:r>
            <a:r>
              <a:rPr lang="en-US" dirty="0" err="1"/>
              <a:t>Kauder</a:t>
            </a:r>
            <a:endParaRPr lang="en-US" dirty="0"/>
          </a:p>
          <a:p>
            <a:r>
              <a:rPr lang="en-US" dirty="0"/>
              <a:t>Joined June 2018</a:t>
            </a:r>
          </a:p>
          <a:p>
            <a:r>
              <a:rPr lang="en-US" dirty="0"/>
              <a:t>Supervisor: Thomas Ullrich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675E3-D392-8842-A8A5-AB3ED9BC9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982" y="173170"/>
            <a:ext cx="4331824" cy="21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B954-A04C-CC4F-8085-98AAF047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5DDAE-7867-CB4B-AA34-8F0F7C0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DEDF9-E0D3-3742-A66A-617FC0CC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1C842-CEEA-C54E-B63F-B772FE9AC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6496" r="70125" b="29658"/>
          <a:stretch/>
        </p:blipFill>
        <p:spPr>
          <a:xfrm>
            <a:off x="9527909" y="110583"/>
            <a:ext cx="1871610" cy="11429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DCF1C5-11A3-0C49-AE21-71B93915418D}"/>
              </a:ext>
            </a:extLst>
          </p:cNvPr>
          <p:cNvSpPr txBox="1">
            <a:spLocks/>
          </p:cNvSpPr>
          <p:nvPr/>
        </p:nvSpPr>
        <p:spPr>
          <a:xfrm>
            <a:off x="836379" y="1457978"/>
            <a:ext cx="10598106" cy="481373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2640" dirty="0"/>
              <a:t>Currently: hard scattering </a:t>
            </a:r>
            <a:r>
              <a:rPr lang="en-US" sz="2640" dirty="0">
                <a:sym typeface="Wingdings" pitchFamily="2" charset="2"/>
              </a:rPr>
              <a:t>from tuned </a:t>
            </a:r>
            <a:r>
              <a:rPr lang="en-US" sz="2640" dirty="0">
                <a:solidFill>
                  <a:srgbClr val="C00000"/>
                </a:solidFill>
                <a:sym typeface="Wingdings" pitchFamily="2" charset="2"/>
              </a:rPr>
              <a:t>Pythia6</a:t>
            </a:r>
            <a:endParaRPr lang="en-US" sz="2640" dirty="0">
              <a:solidFill>
                <a:srgbClr val="C0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sz="2400" dirty="0"/>
              <a:t>Can select PDF in generator</a:t>
            </a:r>
          </a:p>
          <a:p>
            <a:pPr lvl="1">
              <a:spcBef>
                <a:spcPts val="720"/>
              </a:spcBef>
            </a:pPr>
            <a:r>
              <a:rPr lang="en-US" sz="2400" dirty="0">
                <a:solidFill>
                  <a:srgbClr val="C00000"/>
                </a:solidFill>
              </a:rPr>
              <a:t>Full MB mix accepted</a:t>
            </a:r>
          </a:p>
          <a:p>
            <a:pPr lvl="1">
              <a:spcBef>
                <a:spcPts val="720"/>
              </a:spcBef>
            </a:pPr>
            <a:r>
              <a:rPr lang="en-US" sz="2400" dirty="0"/>
              <a:t>Radiative correction available</a:t>
            </a:r>
            <a:br>
              <a:rPr lang="en-US" sz="2400" dirty="0"/>
            </a:br>
            <a:r>
              <a:rPr lang="en-US" sz="2400" dirty="0"/>
              <a:t>(but currently cannot be parsed)</a:t>
            </a:r>
          </a:p>
          <a:p>
            <a:pPr marL="548640" lvl="1" indent="0">
              <a:spcBef>
                <a:spcPts val="720"/>
              </a:spcBef>
              <a:buNone/>
            </a:pPr>
            <a:endParaRPr lang="en-US" sz="2400" dirty="0"/>
          </a:p>
          <a:p>
            <a:pPr marL="548640" lvl="1" indent="0">
              <a:spcBef>
                <a:spcPts val="720"/>
              </a:spcBef>
              <a:buNone/>
            </a:pPr>
            <a:r>
              <a:rPr lang="en-US" sz="2400" dirty="0"/>
              <a:t>Future:</a:t>
            </a:r>
          </a:p>
          <a:p>
            <a:pPr lvl="1">
              <a:spcBef>
                <a:spcPts val="720"/>
              </a:spcBef>
            </a:pPr>
            <a:r>
              <a:rPr lang="en-US" sz="2400" dirty="0"/>
              <a:t>Herwig, Sherpa, …</a:t>
            </a:r>
          </a:p>
          <a:p>
            <a:pPr lvl="1">
              <a:spcBef>
                <a:spcPts val="720"/>
              </a:spcBef>
            </a:pPr>
            <a:r>
              <a:rPr lang="en-US" sz="2400" dirty="0"/>
              <a:t>Separate radiative correction module?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40BF-0954-794A-BF46-EF1E764D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C8833B-F656-4844-9FC6-71C4A4E5E75E}"/>
              </a:ext>
            </a:extLst>
          </p:cNvPr>
          <p:cNvGrpSpPr/>
          <p:nvPr/>
        </p:nvGrpSpPr>
        <p:grpSpPr>
          <a:xfrm>
            <a:off x="8150158" y="2377020"/>
            <a:ext cx="3118742" cy="2566852"/>
            <a:chOff x="6356066" y="2857500"/>
            <a:chExt cx="1855695" cy="14721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F04B68-4A00-D144-A110-2617BAF8D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48"/>
            <a:stretch/>
          </p:blipFill>
          <p:spPr>
            <a:xfrm>
              <a:off x="6356066" y="2857500"/>
              <a:ext cx="1855695" cy="14721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AB50AD-39EF-6147-B353-5BA8F0965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66" y="3692650"/>
              <a:ext cx="528275" cy="3339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9A3960-E609-1C49-9637-621F6A95D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53"/>
            <a:stretch/>
          </p:blipFill>
          <p:spPr>
            <a:xfrm>
              <a:off x="6435996" y="2857500"/>
              <a:ext cx="759047" cy="20369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240BC6-7C9B-AF49-ACF6-E61728196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2317" y="3039125"/>
              <a:ext cx="287213" cy="1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4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C308F95-A4A5-BA49-B51B-B071FF633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" b="47271"/>
          <a:stretch/>
        </p:blipFill>
        <p:spPr>
          <a:xfrm>
            <a:off x="6930123" y="4874742"/>
            <a:ext cx="4347491" cy="1384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2B954-A04C-CC4F-8085-98AAF047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Shower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5DDAE-7867-CB4B-AA34-8F0F7C0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DEDF9-E0D3-3742-A66A-617FC0CC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40DEC4-2548-3B42-B435-0F449589F40F}"/>
              </a:ext>
            </a:extLst>
          </p:cNvPr>
          <p:cNvGrpSpPr/>
          <p:nvPr/>
        </p:nvGrpSpPr>
        <p:grpSpPr>
          <a:xfrm>
            <a:off x="9948246" y="218409"/>
            <a:ext cx="1407380" cy="1154926"/>
            <a:chOff x="6698974" y="112031"/>
            <a:chExt cx="1172817" cy="962438"/>
          </a:xfrm>
        </p:grpSpPr>
        <p:pic>
          <p:nvPicPr>
            <p:cNvPr id="21" name="Picture 20" descr="A close up of a map&#13;&#10;&#13;&#10;Description automatically generated">
              <a:extLst>
                <a:ext uri="{FF2B5EF4-FFF2-40B4-BE49-F238E27FC236}">
                  <a16:creationId xmlns:a16="http://schemas.microsoft.com/office/drawing/2014/main" id="{67D34D2C-9BE9-3645-AA42-B5F3E80F6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9"/>
            <a:stretch/>
          </p:blipFill>
          <p:spPr>
            <a:xfrm rot="16200000">
              <a:off x="6833269" y="35946"/>
              <a:ext cx="952498" cy="1124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11C842-CEEA-C54E-B63F-B772FE9AC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6" t="9109" r="47070" b="27046"/>
            <a:stretch/>
          </p:blipFill>
          <p:spPr>
            <a:xfrm>
              <a:off x="6698974" y="112031"/>
              <a:ext cx="1172817" cy="952499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DCF1C5-11A3-0C49-AE21-71B93915418D}"/>
              </a:ext>
            </a:extLst>
          </p:cNvPr>
          <p:cNvSpPr txBox="1">
            <a:spLocks/>
          </p:cNvSpPr>
          <p:nvPr/>
        </p:nvSpPr>
        <p:spPr>
          <a:xfrm>
            <a:off x="836380" y="1457978"/>
            <a:ext cx="6058727" cy="481373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2160" dirty="0"/>
              <a:t>Vacuum fragmentation with MATTER and </a:t>
            </a: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qhat</a:t>
            </a:r>
            <a:r>
              <a:rPr lang="en-US" sz="2160" dirty="0"/>
              <a:t> = 0</a:t>
            </a:r>
          </a:p>
          <a:p>
            <a:pPr lvl="1">
              <a:spcBef>
                <a:spcPts val="720"/>
              </a:spcBef>
            </a:pPr>
            <a:r>
              <a:rPr lang="en-US" sz="2160" dirty="0" err="1"/>
              <a:t>Virtuality</a:t>
            </a:r>
            <a:r>
              <a:rPr lang="en-US" sz="2160" dirty="0"/>
              <a:t> ordered</a:t>
            </a:r>
          </a:p>
          <a:p>
            <a:pPr lvl="1">
              <a:spcBef>
                <a:spcPts val="720"/>
              </a:spcBef>
            </a:pPr>
            <a:r>
              <a:rPr lang="en-US" sz="2160" dirty="0">
                <a:solidFill>
                  <a:srgbClr val="C00000"/>
                </a:solidFill>
              </a:rPr>
              <a:t>Individual showers are generated for all “hard” </a:t>
            </a:r>
            <a:r>
              <a:rPr lang="en-US" sz="2160" dirty="0" err="1">
                <a:solidFill>
                  <a:srgbClr val="C00000"/>
                </a:solidFill>
              </a:rPr>
              <a:t>partons</a:t>
            </a:r>
            <a:r>
              <a:rPr lang="en-US" sz="2160" dirty="0">
                <a:solidFill>
                  <a:srgbClr val="C00000"/>
                </a:solidFill>
              </a:rPr>
              <a:t> and underlying event hadrons</a:t>
            </a:r>
          </a:p>
          <a:p>
            <a:pPr lvl="1">
              <a:spcBef>
                <a:spcPts val="720"/>
              </a:spcBef>
            </a:pPr>
            <a:r>
              <a:rPr lang="en-US" sz="2160" dirty="0" err="1"/>
              <a:t>Virtuality</a:t>
            </a:r>
            <a:r>
              <a:rPr lang="en-US" sz="2160" dirty="0"/>
              <a:t> regenerated before shower</a:t>
            </a:r>
          </a:p>
          <a:p>
            <a:pPr lvl="1">
              <a:spcBef>
                <a:spcPts val="720"/>
              </a:spcBef>
            </a:pPr>
            <a:endParaRPr lang="en-US" sz="2160" dirty="0"/>
          </a:p>
          <a:p>
            <a:pPr>
              <a:spcBef>
                <a:spcPts val="720"/>
              </a:spcBef>
            </a:pPr>
            <a:r>
              <a:rPr lang="en-US" sz="2160" dirty="0"/>
              <a:t>Tuned to mid-</a:t>
            </a:r>
            <a:r>
              <a:rPr lang="en-US" sz="2160" dirty="0">
                <a:latin typeface="Symbol" pitchFamily="2" charset="2"/>
              </a:rPr>
              <a:t>h</a:t>
            </a:r>
            <a:r>
              <a:rPr lang="en-US" sz="2160" dirty="0"/>
              <a:t> at LHC energies, demonstrated excellent agreement</a:t>
            </a:r>
          </a:p>
          <a:p>
            <a:pPr marL="0" indent="0">
              <a:spcBef>
                <a:spcPts val="720"/>
              </a:spcBef>
              <a:buNone/>
            </a:pPr>
            <a:endParaRPr lang="en-US" sz="216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490239C-69AE-834A-88F2-232AD1A9C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6" y="1492027"/>
            <a:ext cx="2904586" cy="19369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4BB71E-5204-EB48-BFC1-B91342CAC3E8}"/>
              </a:ext>
            </a:extLst>
          </p:cNvPr>
          <p:cNvSpPr txBox="1"/>
          <p:nvPr/>
        </p:nvSpPr>
        <p:spPr>
          <a:xfrm>
            <a:off x="10118020" y="2123563"/>
            <a:ext cx="1071996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dirty="0"/>
              <a:t>R=0.4 Jets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1F9E2B-910A-0241-9965-33AF0D2D1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20" y="2462103"/>
            <a:ext cx="2815798" cy="19433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AA3D305-A26E-EF4D-973D-A6EAC7952E81}"/>
              </a:ext>
            </a:extLst>
          </p:cNvPr>
          <p:cNvSpPr txBox="1"/>
          <p:nvPr/>
        </p:nvSpPr>
        <p:spPr>
          <a:xfrm>
            <a:off x="8023698" y="3112193"/>
            <a:ext cx="972152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hadrons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BEDD49-096B-194F-AF5C-4036B32F07CB}"/>
              </a:ext>
            </a:extLst>
          </p:cNvPr>
          <p:cNvGrpSpPr/>
          <p:nvPr/>
        </p:nvGrpSpPr>
        <p:grpSpPr>
          <a:xfrm>
            <a:off x="9186186" y="3160459"/>
            <a:ext cx="2496151" cy="1800154"/>
            <a:chOff x="1250202" y="2772940"/>
            <a:chExt cx="2740804" cy="176068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4BCBC94-2352-BE48-A111-03F95D92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02" y="2772940"/>
              <a:ext cx="2740804" cy="176068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58E6BE-EFC5-A94E-84CC-CA92E5759FCB}"/>
                </a:ext>
              </a:extLst>
            </p:cNvPr>
            <p:cNvSpPr txBox="1"/>
            <p:nvPr/>
          </p:nvSpPr>
          <p:spPr>
            <a:xfrm>
              <a:off x="2849131" y="2888288"/>
              <a:ext cx="1060079" cy="37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i="1" dirty="0">
                  <a:solidFill>
                    <a:srgbClr val="FF0000"/>
                  </a:solidFill>
                </a:rPr>
                <a:t>JETSCAPE Preliminary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8346A06-E8E2-5842-81FF-5818C81D3ECF}"/>
              </a:ext>
            </a:extLst>
          </p:cNvPr>
          <p:cNvSpPr txBox="1"/>
          <p:nvPr/>
        </p:nvSpPr>
        <p:spPr>
          <a:xfrm>
            <a:off x="10389070" y="3661870"/>
            <a:ext cx="1071996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dirty="0"/>
              <a:t>Jet shapes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C0B4A-0DCD-1141-9852-BBFA72F08D5F}"/>
              </a:ext>
            </a:extLst>
          </p:cNvPr>
          <p:cNvSpPr txBox="1"/>
          <p:nvPr/>
        </p:nvSpPr>
        <p:spPr>
          <a:xfrm>
            <a:off x="6761364" y="4726633"/>
            <a:ext cx="1071996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dirty="0" err="1"/>
              <a:t>Dijets</a:t>
            </a:r>
            <a:endParaRPr lang="en-US" sz="144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04A12-5BF2-B34A-9800-FDBB103C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C5D2-0725-1B48-AB92-3918CA7C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Hadronization Options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A7ED4-D388-C648-8A4B-F068CD3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B96B3-8D52-6A4F-9E64-DEBE9032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CE9579-81AC-DE42-88E8-625F4D94B754}"/>
              </a:ext>
            </a:extLst>
          </p:cNvPr>
          <p:cNvGrpSpPr/>
          <p:nvPr/>
        </p:nvGrpSpPr>
        <p:grpSpPr>
          <a:xfrm>
            <a:off x="3111193" y="1473298"/>
            <a:ext cx="2930239" cy="3839844"/>
            <a:chOff x="2740645" y="1257042"/>
            <a:chExt cx="2441866" cy="319987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648E430-F6F5-BD44-B843-3809EE4577CC}"/>
                </a:ext>
              </a:extLst>
            </p:cNvPr>
            <p:cNvSpPr/>
            <p:nvPr/>
          </p:nvSpPr>
          <p:spPr>
            <a:xfrm>
              <a:off x="2740645" y="154598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5862BE8-529C-6747-BBF1-C44D445433F4}"/>
                </a:ext>
              </a:extLst>
            </p:cNvPr>
            <p:cNvSpPr/>
            <p:nvPr/>
          </p:nvSpPr>
          <p:spPr>
            <a:xfrm>
              <a:off x="3009137" y="1364511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A809BBE-B43E-3A40-B00E-C778C0C50735}"/>
                </a:ext>
              </a:extLst>
            </p:cNvPr>
            <p:cNvSpPr/>
            <p:nvPr/>
          </p:nvSpPr>
          <p:spPr>
            <a:xfrm>
              <a:off x="3485211" y="1427958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9278715-BD53-694D-B64F-D5AAFE32C1C2}"/>
                </a:ext>
              </a:extLst>
            </p:cNvPr>
            <p:cNvSpPr/>
            <p:nvPr/>
          </p:nvSpPr>
          <p:spPr>
            <a:xfrm>
              <a:off x="3724352" y="125704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E2CCA0-C358-B84A-98D3-6A560F66BA86}"/>
                </a:ext>
              </a:extLst>
            </p:cNvPr>
            <p:cNvSpPr/>
            <p:nvPr/>
          </p:nvSpPr>
          <p:spPr>
            <a:xfrm rot="20767300">
              <a:off x="3706348" y="1831816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99A609A-2E82-7D4B-95FF-B7BC88CE20FB}"/>
                </a:ext>
              </a:extLst>
            </p:cNvPr>
            <p:cNvSpPr/>
            <p:nvPr/>
          </p:nvSpPr>
          <p:spPr>
            <a:xfrm>
              <a:off x="3235196" y="1623255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12C1A-7223-F94F-85BB-12DBB56CCBD7}"/>
                </a:ext>
              </a:extLst>
            </p:cNvPr>
            <p:cNvSpPr/>
            <p:nvPr/>
          </p:nvSpPr>
          <p:spPr>
            <a:xfrm>
              <a:off x="2799694" y="1862784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9AA224-79C0-024A-ABA2-E89D3C0EA625}"/>
                </a:ext>
              </a:extLst>
            </p:cNvPr>
            <p:cNvSpPr/>
            <p:nvPr/>
          </p:nvSpPr>
          <p:spPr>
            <a:xfrm>
              <a:off x="3457468" y="2760612"/>
              <a:ext cx="170916" cy="170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E108EE4-1562-874F-8230-F0B5243FFACE}"/>
                </a:ext>
              </a:extLst>
            </p:cNvPr>
            <p:cNvCxnSpPr>
              <a:cxnSpLocks/>
              <a:stCxn id="53" idx="0"/>
              <a:endCxn id="57" idx="0"/>
            </p:cNvCxnSpPr>
            <p:nvPr/>
          </p:nvCxnSpPr>
          <p:spPr>
            <a:xfrm flipH="1" flipV="1">
              <a:off x="3520067" y="2349728"/>
              <a:ext cx="22859" cy="410884"/>
            </a:xfrm>
            <a:prstGeom prst="line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19E3EB-7DB7-8C48-A8F7-7C6DFD0B790E}"/>
                </a:ext>
              </a:extLst>
            </p:cNvPr>
            <p:cNvCxnSpPr>
              <a:cxnSpLocks/>
              <a:stCxn id="57" idx="0"/>
              <a:endCxn id="48" idx="4"/>
            </p:cNvCxnSpPr>
            <p:nvPr/>
          </p:nvCxnSpPr>
          <p:spPr>
            <a:xfrm flipV="1">
              <a:off x="3520067" y="1598874"/>
              <a:ext cx="50602" cy="75085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FE8ACC2-FA6D-6B45-8BCD-3CF3CE4E8B6B}"/>
                </a:ext>
              </a:extLst>
            </p:cNvPr>
            <p:cNvCxnSpPr>
              <a:cxnSpLocks/>
              <a:stCxn id="57" idx="0"/>
              <a:endCxn id="49" idx="3"/>
            </p:cNvCxnSpPr>
            <p:nvPr/>
          </p:nvCxnSpPr>
          <p:spPr>
            <a:xfrm flipV="1">
              <a:off x="3520067" y="1402928"/>
              <a:ext cx="229315" cy="946800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B41728-B02C-C646-AB27-7E938EA7F6C7}"/>
                </a:ext>
              </a:extLst>
            </p:cNvPr>
            <p:cNvSpPr/>
            <p:nvPr/>
          </p:nvSpPr>
          <p:spPr>
            <a:xfrm>
              <a:off x="3497207" y="2349728"/>
              <a:ext cx="45719" cy="45719"/>
            </a:xfrm>
            <a:prstGeom prst="rect">
              <a:avLst/>
            </a:prstGeom>
            <a:solidFill>
              <a:schemeClr val="accent6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F96307-1A94-7141-A22B-6C12F2CAE995}"/>
                </a:ext>
              </a:extLst>
            </p:cNvPr>
            <p:cNvCxnSpPr>
              <a:cxnSpLocks/>
              <a:stCxn id="57" idx="0"/>
              <a:endCxn id="47" idx="4"/>
            </p:cNvCxnSpPr>
            <p:nvPr/>
          </p:nvCxnSpPr>
          <p:spPr>
            <a:xfrm flipH="1" flipV="1">
              <a:off x="3094595" y="1535427"/>
              <a:ext cx="425472" cy="814301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CA221EA-BAC2-BA4F-879D-B6C9DB7FC03D}"/>
                </a:ext>
              </a:extLst>
            </p:cNvPr>
            <p:cNvCxnSpPr>
              <a:cxnSpLocks/>
              <a:stCxn id="57" idx="0"/>
              <a:endCxn id="50" idx="3"/>
            </p:cNvCxnSpPr>
            <p:nvPr/>
          </p:nvCxnSpPr>
          <p:spPr>
            <a:xfrm flipV="1">
              <a:off x="3520067" y="1990432"/>
              <a:ext cx="227569" cy="359296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4720A6-9305-D040-8EDA-21D5E273D6B1}"/>
                </a:ext>
              </a:extLst>
            </p:cNvPr>
            <p:cNvCxnSpPr>
              <a:cxnSpLocks/>
              <a:stCxn id="57" idx="0"/>
              <a:endCxn id="51" idx="4"/>
            </p:cNvCxnSpPr>
            <p:nvPr/>
          </p:nvCxnSpPr>
          <p:spPr>
            <a:xfrm flipH="1" flipV="1">
              <a:off x="3320654" y="1794171"/>
              <a:ext cx="199413" cy="555557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5436D9B-1065-B446-9293-B6E44780211B}"/>
                </a:ext>
              </a:extLst>
            </p:cNvPr>
            <p:cNvCxnSpPr>
              <a:cxnSpLocks/>
              <a:stCxn id="57" idx="0"/>
              <a:endCxn id="46" idx="5"/>
            </p:cNvCxnSpPr>
            <p:nvPr/>
          </p:nvCxnSpPr>
          <p:spPr>
            <a:xfrm flipH="1" flipV="1">
              <a:off x="2886531" y="1691868"/>
              <a:ext cx="633536" cy="657860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7AD689C-B4B6-4949-8A3C-01B5EBAC8512}"/>
                </a:ext>
              </a:extLst>
            </p:cNvPr>
            <p:cNvCxnSpPr>
              <a:cxnSpLocks/>
              <a:stCxn id="57" idx="0"/>
              <a:endCxn id="52" idx="5"/>
            </p:cNvCxnSpPr>
            <p:nvPr/>
          </p:nvCxnSpPr>
          <p:spPr>
            <a:xfrm flipH="1" flipV="1">
              <a:off x="2945580" y="2008670"/>
              <a:ext cx="574487" cy="341058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9267B6D-53BF-F349-B08E-272DF35E9462}"/>
                </a:ext>
              </a:extLst>
            </p:cNvPr>
            <p:cNvSpPr/>
            <p:nvPr/>
          </p:nvSpPr>
          <p:spPr>
            <a:xfrm>
              <a:off x="2918780" y="388385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CFD236A-1472-F343-8728-760A4799E856}"/>
                </a:ext>
              </a:extLst>
            </p:cNvPr>
            <p:cNvSpPr/>
            <p:nvPr/>
          </p:nvSpPr>
          <p:spPr>
            <a:xfrm>
              <a:off x="3682791" y="3799648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F51E3EC-D742-164A-AB6B-1C6B4CCD2485}"/>
                </a:ext>
              </a:extLst>
            </p:cNvPr>
            <p:cNvSpPr/>
            <p:nvPr/>
          </p:nvSpPr>
          <p:spPr>
            <a:xfrm rot="20767300">
              <a:off x="3724351" y="4285996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625BCE0-2864-DB4D-B66D-881C45E50455}"/>
                </a:ext>
              </a:extLst>
            </p:cNvPr>
            <p:cNvSpPr/>
            <p:nvPr/>
          </p:nvSpPr>
          <p:spPr>
            <a:xfrm>
              <a:off x="3418105" y="4082501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3A48EB6-340D-BE47-8368-D5520D35B8E8}"/>
                </a:ext>
              </a:extLst>
            </p:cNvPr>
            <p:cNvSpPr/>
            <p:nvPr/>
          </p:nvSpPr>
          <p:spPr>
            <a:xfrm>
              <a:off x="3055122" y="426799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124ABB6-82A6-444F-B735-F122D6615353}"/>
                </a:ext>
              </a:extLst>
            </p:cNvPr>
            <p:cNvSpPr/>
            <p:nvPr/>
          </p:nvSpPr>
          <p:spPr>
            <a:xfrm>
              <a:off x="3338480" y="3013342"/>
              <a:ext cx="170916" cy="170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45190CA-1C8F-E349-9BFA-E2B04273ACA2}"/>
                </a:ext>
              </a:extLst>
            </p:cNvPr>
            <p:cNvCxnSpPr>
              <a:cxnSpLocks/>
              <a:stCxn id="68" idx="4"/>
              <a:endCxn id="71" idx="0"/>
            </p:cNvCxnSpPr>
            <p:nvPr/>
          </p:nvCxnSpPr>
          <p:spPr>
            <a:xfrm flipH="1">
              <a:off x="3387411" y="3184258"/>
              <a:ext cx="36527" cy="274289"/>
            </a:xfrm>
            <a:prstGeom prst="line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E448C9-25D6-B44F-BC2C-0CDBF0B68C59}"/>
                </a:ext>
              </a:extLst>
            </p:cNvPr>
            <p:cNvCxnSpPr>
              <a:cxnSpLocks/>
              <a:stCxn id="71" idx="0"/>
              <a:endCxn id="64" idx="1"/>
            </p:cNvCxnSpPr>
            <p:nvPr/>
          </p:nvCxnSpPr>
          <p:spPr>
            <a:xfrm>
              <a:off x="3387411" y="3458547"/>
              <a:ext cx="320410" cy="366131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A0EC6CC-88FD-DC44-8675-CAD8EEDA39D8}"/>
                </a:ext>
              </a:extLst>
            </p:cNvPr>
            <p:cNvSpPr/>
            <p:nvPr/>
          </p:nvSpPr>
          <p:spPr>
            <a:xfrm>
              <a:off x="3364551" y="3458547"/>
              <a:ext cx="45719" cy="45719"/>
            </a:xfrm>
            <a:prstGeom prst="rect">
              <a:avLst/>
            </a:prstGeom>
            <a:solidFill>
              <a:schemeClr val="accent6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9A43831-F03E-0745-9FA5-C2AD65FB38D5}"/>
                </a:ext>
              </a:extLst>
            </p:cNvPr>
            <p:cNvCxnSpPr>
              <a:cxnSpLocks/>
              <a:stCxn id="71" idx="0"/>
              <a:endCxn id="66" idx="0"/>
            </p:cNvCxnSpPr>
            <p:nvPr/>
          </p:nvCxnSpPr>
          <p:spPr>
            <a:xfrm>
              <a:off x="3387411" y="3458547"/>
              <a:ext cx="116152" cy="62395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36E948-E10F-AB49-AE8C-EFD41E519401}"/>
                </a:ext>
              </a:extLst>
            </p:cNvPr>
            <p:cNvCxnSpPr>
              <a:cxnSpLocks/>
              <a:stCxn id="71" idx="0"/>
              <a:endCxn id="63" idx="7"/>
            </p:cNvCxnSpPr>
            <p:nvPr/>
          </p:nvCxnSpPr>
          <p:spPr>
            <a:xfrm flipH="1">
              <a:off x="3064666" y="3458547"/>
              <a:ext cx="322745" cy="450335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EF69FF-9793-2B4F-ABE1-562B69B72A22}"/>
                </a:ext>
              </a:extLst>
            </p:cNvPr>
            <p:cNvCxnSpPr>
              <a:cxnSpLocks/>
              <a:stCxn id="71" idx="0"/>
              <a:endCxn id="65" idx="0"/>
            </p:cNvCxnSpPr>
            <p:nvPr/>
          </p:nvCxnSpPr>
          <p:spPr>
            <a:xfrm>
              <a:off x="3387411" y="3458547"/>
              <a:ext cx="401900" cy="82994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8DC8D7-3E71-EF4D-A225-1CBC9A10B7F2}"/>
                </a:ext>
              </a:extLst>
            </p:cNvPr>
            <p:cNvCxnSpPr>
              <a:cxnSpLocks/>
              <a:stCxn id="71" idx="0"/>
              <a:endCxn id="67" idx="0"/>
            </p:cNvCxnSpPr>
            <p:nvPr/>
          </p:nvCxnSpPr>
          <p:spPr>
            <a:xfrm flipH="1">
              <a:off x="3140580" y="3458547"/>
              <a:ext cx="246831" cy="809445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D77DE502-6640-CC42-98CC-925C0A7498F2}"/>
                </a:ext>
              </a:extLst>
            </p:cNvPr>
            <p:cNvCxnSpPr>
              <a:cxnSpLocks/>
              <a:stCxn id="52" idx="2"/>
              <a:endCxn id="46" idx="2"/>
            </p:cNvCxnSpPr>
            <p:nvPr/>
          </p:nvCxnSpPr>
          <p:spPr>
            <a:xfrm rot="10800000">
              <a:off x="2740646" y="1631440"/>
              <a:ext cx="59049" cy="316802"/>
            </a:xfrm>
            <a:prstGeom prst="curvedConnector3">
              <a:avLst>
                <a:gd name="adj1" fmla="val 94547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C0CBD01A-727C-1F4A-8308-501BF532F690}"/>
                </a:ext>
              </a:extLst>
            </p:cNvPr>
            <p:cNvCxnSpPr>
              <a:cxnSpLocks/>
              <a:stCxn id="46" idx="1"/>
              <a:endCxn id="47" idx="1"/>
            </p:cNvCxnSpPr>
            <p:nvPr/>
          </p:nvCxnSpPr>
          <p:spPr>
            <a:xfrm rot="5400000" flipH="1" flipV="1">
              <a:off x="2809186" y="1346031"/>
              <a:ext cx="181471" cy="268492"/>
            </a:xfrm>
            <a:prstGeom prst="curvedConnector3">
              <a:avLst>
                <a:gd name="adj1" fmla="val 59973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1A39F3A7-2770-1F4B-8224-661B9391ED00}"/>
                </a:ext>
              </a:extLst>
            </p:cNvPr>
            <p:cNvCxnSpPr>
              <a:cxnSpLocks/>
              <a:stCxn id="47" idx="1"/>
              <a:endCxn id="51" idx="0"/>
            </p:cNvCxnSpPr>
            <p:nvPr/>
          </p:nvCxnSpPr>
          <p:spPr>
            <a:xfrm rot="16200000" flipH="1">
              <a:off x="3060553" y="1363155"/>
              <a:ext cx="233714" cy="286487"/>
            </a:xfrm>
            <a:prstGeom prst="curvedConnector3">
              <a:avLst>
                <a:gd name="adj1" fmla="val -36884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2988996D-253D-474A-B2B9-EBE20130FB24}"/>
                </a:ext>
              </a:extLst>
            </p:cNvPr>
            <p:cNvCxnSpPr>
              <a:cxnSpLocks/>
              <a:stCxn id="51" idx="0"/>
              <a:endCxn id="48" idx="1"/>
            </p:cNvCxnSpPr>
            <p:nvPr/>
          </p:nvCxnSpPr>
          <p:spPr>
            <a:xfrm rot="5400000" flipH="1" flipV="1">
              <a:off x="3330314" y="1443329"/>
              <a:ext cx="170267" cy="189587"/>
            </a:xfrm>
            <a:prstGeom prst="curvedConnector3">
              <a:avLst>
                <a:gd name="adj1" fmla="val 138023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F1301E7C-A477-7E43-BD5A-5BD36D98FE1F}"/>
                </a:ext>
              </a:extLst>
            </p:cNvPr>
            <p:cNvCxnSpPr>
              <a:cxnSpLocks/>
              <a:stCxn id="48" idx="0"/>
              <a:endCxn id="49" idx="7"/>
            </p:cNvCxnSpPr>
            <p:nvPr/>
          </p:nvCxnSpPr>
          <p:spPr>
            <a:xfrm rot="5400000" flipH="1" flipV="1">
              <a:off x="3647510" y="1205231"/>
              <a:ext cx="145886" cy="299569"/>
            </a:xfrm>
            <a:prstGeom prst="curvedConnector3">
              <a:avLst>
                <a:gd name="adj1" fmla="val 141431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97326131-4981-2446-A9F0-A0046462CA0A}"/>
                </a:ext>
              </a:extLst>
            </p:cNvPr>
            <p:cNvCxnSpPr>
              <a:cxnSpLocks/>
              <a:stCxn id="49" idx="6"/>
              <a:endCxn id="50" idx="6"/>
            </p:cNvCxnSpPr>
            <p:nvPr/>
          </p:nvCxnSpPr>
          <p:spPr>
            <a:xfrm flipH="1">
              <a:off x="3874769" y="1342500"/>
              <a:ext cx="20499" cy="554276"/>
            </a:xfrm>
            <a:prstGeom prst="curvedConnector3">
              <a:avLst>
                <a:gd name="adj1" fmla="val -193717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ED213BD-08E1-D144-8DDD-55199815BEC3}"/>
                </a:ext>
              </a:extLst>
            </p:cNvPr>
            <p:cNvCxnSpPr>
              <a:cxnSpLocks/>
              <a:stCxn id="67" idx="2"/>
              <a:endCxn id="63" idx="3"/>
            </p:cNvCxnSpPr>
            <p:nvPr/>
          </p:nvCxnSpPr>
          <p:spPr>
            <a:xfrm rot="10800000">
              <a:off x="2943810" y="4029738"/>
              <a:ext cx="111312" cy="32371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A78CBF21-910C-F14E-BAB4-9B74298463C4}"/>
                </a:ext>
              </a:extLst>
            </p:cNvPr>
            <p:cNvCxnSpPr>
              <a:cxnSpLocks/>
              <a:stCxn id="66" idx="2"/>
              <a:endCxn id="67" idx="4"/>
            </p:cNvCxnSpPr>
            <p:nvPr/>
          </p:nvCxnSpPr>
          <p:spPr>
            <a:xfrm rot="10800000" flipV="1">
              <a:off x="3140581" y="4167958"/>
              <a:ext cx="277525" cy="270949"/>
            </a:xfrm>
            <a:prstGeom prst="curvedConnector4">
              <a:avLst>
                <a:gd name="adj1" fmla="val 34603"/>
                <a:gd name="adj2" fmla="val 105149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306D5B90-513E-0943-90A1-CBBC86D95B77}"/>
                </a:ext>
              </a:extLst>
            </p:cNvPr>
            <p:cNvCxnSpPr>
              <a:cxnSpLocks/>
              <a:stCxn id="65" idx="4"/>
              <a:endCxn id="66" idx="5"/>
            </p:cNvCxnSpPr>
            <p:nvPr/>
          </p:nvCxnSpPr>
          <p:spPr>
            <a:xfrm rot="5400000" flipH="1">
              <a:off x="3584134" y="4208244"/>
              <a:ext cx="226030" cy="266316"/>
            </a:xfrm>
            <a:prstGeom prst="curvedConnector3">
              <a:avLst>
                <a:gd name="adj1" fmla="val -12974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DFE80E0B-4EA9-0241-92E7-79604E443ADB}"/>
                </a:ext>
              </a:extLst>
            </p:cNvPr>
            <p:cNvCxnSpPr>
              <a:cxnSpLocks/>
              <a:stCxn id="64" idx="6"/>
              <a:endCxn id="65" idx="6"/>
            </p:cNvCxnSpPr>
            <p:nvPr/>
          </p:nvCxnSpPr>
          <p:spPr>
            <a:xfrm>
              <a:off x="3853707" y="3885106"/>
              <a:ext cx="39065" cy="465850"/>
            </a:xfrm>
            <a:prstGeom prst="curvedConnector3">
              <a:avLst>
                <a:gd name="adj1" fmla="val 153091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2D12C0F-A40F-2C4A-8A08-01A40A1256A8}"/>
                </a:ext>
              </a:extLst>
            </p:cNvPr>
            <p:cNvCxnSpPr>
              <a:cxnSpLocks/>
              <a:stCxn id="63" idx="2"/>
              <a:endCxn id="52" idx="3"/>
            </p:cNvCxnSpPr>
            <p:nvPr/>
          </p:nvCxnSpPr>
          <p:spPr>
            <a:xfrm rot="10800000">
              <a:off x="2824724" y="2008670"/>
              <a:ext cx="94056" cy="19606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6233D158-8E05-8240-BAAA-9EBDC461A478}"/>
                </a:ext>
              </a:extLst>
            </p:cNvPr>
            <p:cNvCxnSpPr>
              <a:cxnSpLocks/>
              <a:stCxn id="50" idx="5"/>
              <a:endCxn id="88" idx="0"/>
            </p:cNvCxnSpPr>
            <p:nvPr/>
          </p:nvCxnSpPr>
          <p:spPr>
            <a:xfrm rot="16200000" flipH="1">
              <a:off x="3797323" y="2029085"/>
              <a:ext cx="958229" cy="82294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8B1C9B3-30AA-5E4A-91A1-0510BA0ACC19}"/>
                </a:ext>
              </a:extLst>
            </p:cNvPr>
            <p:cNvSpPr/>
            <p:nvPr/>
          </p:nvSpPr>
          <p:spPr>
            <a:xfrm>
              <a:off x="4602452" y="2919673"/>
              <a:ext cx="170916" cy="1709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173E156-21EE-6047-8ADB-EDEEBB77F104}"/>
                </a:ext>
              </a:extLst>
            </p:cNvPr>
            <p:cNvCxnSpPr>
              <a:cxnSpLocks/>
              <a:stCxn id="88" idx="6"/>
            </p:cNvCxnSpPr>
            <p:nvPr/>
          </p:nvCxnSpPr>
          <p:spPr>
            <a:xfrm>
              <a:off x="4773368" y="3005131"/>
              <a:ext cx="409143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DE47F638-B83C-9C49-9AF2-0E84A9200F36}"/>
                </a:ext>
              </a:extLst>
            </p:cNvPr>
            <p:cNvCxnSpPr>
              <a:cxnSpLocks/>
              <a:stCxn id="88" idx="4"/>
              <a:endCxn id="64" idx="7"/>
            </p:cNvCxnSpPr>
            <p:nvPr/>
          </p:nvCxnSpPr>
          <p:spPr>
            <a:xfrm rot="5400000">
              <a:off x="3891250" y="3028017"/>
              <a:ext cx="734089" cy="85923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B013CA55-D7AC-CE4B-8065-8F8A010F3720}"/>
              </a:ext>
            </a:extLst>
          </p:cNvPr>
          <p:cNvSpPr/>
          <p:nvPr/>
        </p:nvSpPr>
        <p:spPr>
          <a:xfrm>
            <a:off x="5447912" y="5128966"/>
            <a:ext cx="55468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Adaptions: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400" dirty="0"/>
              <a:t>Use true remnant kinematics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0AFC0FD4-74BD-9047-A31D-381698DB0479}"/>
              </a:ext>
            </a:extLst>
          </p:cNvPr>
          <p:cNvSpPr txBox="1">
            <a:spLocks/>
          </p:cNvSpPr>
          <p:nvPr/>
        </p:nvSpPr>
        <p:spPr>
          <a:xfrm>
            <a:off x="6382371" y="1526067"/>
            <a:ext cx="4572523" cy="3231258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2160" b="1" dirty="0"/>
              <a:t>“Colorless”: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All showers </a:t>
            </a:r>
            <a:r>
              <a:rPr lang="en-US" sz="2160" dirty="0" err="1"/>
              <a:t>hadronize</a:t>
            </a:r>
            <a:r>
              <a:rPr lang="en-US" sz="2160" dirty="0"/>
              <a:t> together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Intended for situations where color information is not maintained in E-loss module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One </a:t>
            </a:r>
            <a:r>
              <a:rPr lang="en-US" sz="2160" dirty="0" err="1"/>
              <a:t>parton</a:t>
            </a:r>
            <a:r>
              <a:rPr lang="en-US" sz="2160" dirty="0"/>
              <a:t> down the beam pipe closes the loop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Then hand off to Pythia8</a:t>
            </a:r>
          </a:p>
          <a:p>
            <a:pPr>
              <a:spcBef>
                <a:spcPts val="720"/>
              </a:spcBef>
            </a:pPr>
            <a:endParaRPr lang="en-US" sz="2160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C3B3E82D-E9A3-D647-95D6-216847664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6" t="6028" r="28638" b="27221"/>
          <a:stretch/>
        </p:blipFill>
        <p:spPr>
          <a:xfrm>
            <a:off x="10303873" y="94330"/>
            <a:ext cx="1200150" cy="11950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D3AD-40C5-834D-AB0A-184AA42F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C5D2-0725-1B48-AB92-3918CA7C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Hadronization Options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A7ED4-D388-C648-8A4B-F068CD3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B96B3-8D52-6A4F-9E64-DEBE9032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93125B-7CB3-5F4A-81AC-9751AD6A76A7}"/>
              </a:ext>
            </a:extLst>
          </p:cNvPr>
          <p:cNvSpPr txBox="1">
            <a:spLocks/>
          </p:cNvSpPr>
          <p:nvPr/>
        </p:nvSpPr>
        <p:spPr>
          <a:xfrm>
            <a:off x="6381357" y="1519786"/>
            <a:ext cx="4866342" cy="3231258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2160" b="1" dirty="0"/>
              <a:t>“Colored”: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Showers </a:t>
            </a:r>
            <a:r>
              <a:rPr lang="en-US" sz="2160" dirty="0" err="1"/>
              <a:t>hadronize</a:t>
            </a:r>
            <a:r>
              <a:rPr lang="en-US" sz="2160" dirty="0"/>
              <a:t> individually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One beam </a:t>
            </a:r>
            <a:r>
              <a:rPr lang="en-US" sz="2160" dirty="0" err="1"/>
              <a:t>parton</a:t>
            </a:r>
            <a:r>
              <a:rPr lang="en-US" sz="2160" dirty="0"/>
              <a:t> closes each loop</a:t>
            </a:r>
          </a:p>
          <a:p>
            <a:pPr>
              <a:spcBef>
                <a:spcPts val="720"/>
              </a:spcBef>
            </a:pPr>
            <a:r>
              <a:rPr lang="en-US" dirty="0"/>
              <a:t>+/- </a:t>
            </a:r>
            <a:r>
              <a:rPr lang="en-US" dirty="0">
                <a:latin typeface="Symbol" pitchFamily="2" charset="2"/>
              </a:rPr>
              <a:t>h</a:t>
            </a:r>
            <a:r>
              <a:rPr lang="en-US" dirty="0"/>
              <a:t> assigned </a:t>
            </a:r>
            <a:r>
              <a:rPr lang="en-US" dirty="0" err="1"/>
              <a:t>interchangingly</a:t>
            </a:r>
            <a:endParaRPr lang="en-US" dirty="0"/>
          </a:p>
          <a:p>
            <a:pPr>
              <a:spcBef>
                <a:spcPts val="720"/>
              </a:spcBef>
            </a:pPr>
            <a:r>
              <a:rPr lang="en-US" sz="2160" dirty="0"/>
              <a:t>Then hand off to Pythia8</a:t>
            </a:r>
          </a:p>
          <a:p>
            <a:pPr>
              <a:spcBef>
                <a:spcPts val="720"/>
              </a:spcBef>
            </a:pPr>
            <a:endParaRPr lang="en-US" sz="216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013CA55-D7AC-CE4B-8065-8F8A010F3720}"/>
              </a:ext>
            </a:extLst>
          </p:cNvPr>
          <p:cNvSpPr/>
          <p:nvPr/>
        </p:nvSpPr>
        <p:spPr>
          <a:xfrm>
            <a:off x="6096000" y="4077281"/>
            <a:ext cx="5235365" cy="1421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6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Adaptions: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160" dirty="0"/>
              <a:t>Use true remnant kinematics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160" dirty="0"/>
              <a:t>Re-distribute remnant momentum among showers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BA6AC2-8F6A-134E-A263-3F939E7ECDB8}"/>
              </a:ext>
            </a:extLst>
          </p:cNvPr>
          <p:cNvGrpSpPr/>
          <p:nvPr/>
        </p:nvGrpSpPr>
        <p:grpSpPr>
          <a:xfrm>
            <a:off x="3111193" y="1473296"/>
            <a:ext cx="2930239" cy="3839844"/>
            <a:chOff x="2740645" y="1257042"/>
            <a:chExt cx="2441866" cy="319987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216680D-05B9-B647-8B0E-0983AF506ADD}"/>
                </a:ext>
              </a:extLst>
            </p:cNvPr>
            <p:cNvSpPr/>
            <p:nvPr/>
          </p:nvSpPr>
          <p:spPr>
            <a:xfrm>
              <a:off x="2740645" y="154598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83986A7-B161-6347-AA57-9A81D90D9BEF}"/>
                </a:ext>
              </a:extLst>
            </p:cNvPr>
            <p:cNvSpPr/>
            <p:nvPr/>
          </p:nvSpPr>
          <p:spPr>
            <a:xfrm>
              <a:off x="3009137" y="1364511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69E7B6E-964C-1543-91E3-ADE223407F45}"/>
                </a:ext>
              </a:extLst>
            </p:cNvPr>
            <p:cNvSpPr/>
            <p:nvPr/>
          </p:nvSpPr>
          <p:spPr>
            <a:xfrm>
              <a:off x="3485211" y="1427958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8DC6979-EBA7-3947-B5A4-CC86B44B292A}"/>
                </a:ext>
              </a:extLst>
            </p:cNvPr>
            <p:cNvSpPr/>
            <p:nvPr/>
          </p:nvSpPr>
          <p:spPr>
            <a:xfrm>
              <a:off x="3724352" y="125704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3ADF8D9-D7FA-B143-8001-9256E9989789}"/>
                </a:ext>
              </a:extLst>
            </p:cNvPr>
            <p:cNvSpPr/>
            <p:nvPr/>
          </p:nvSpPr>
          <p:spPr>
            <a:xfrm rot="20767300">
              <a:off x="3706348" y="1831816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2E7CC23-BF77-2A4A-9D51-0FE40B0037B1}"/>
                </a:ext>
              </a:extLst>
            </p:cNvPr>
            <p:cNvSpPr/>
            <p:nvPr/>
          </p:nvSpPr>
          <p:spPr>
            <a:xfrm>
              <a:off x="3235196" y="1623255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7E15E90-0A50-D447-9CE7-F54778963ED2}"/>
                </a:ext>
              </a:extLst>
            </p:cNvPr>
            <p:cNvSpPr/>
            <p:nvPr/>
          </p:nvSpPr>
          <p:spPr>
            <a:xfrm>
              <a:off x="2799694" y="1862784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954C5C2-8843-D645-A627-E611E0894954}"/>
                </a:ext>
              </a:extLst>
            </p:cNvPr>
            <p:cNvSpPr/>
            <p:nvPr/>
          </p:nvSpPr>
          <p:spPr>
            <a:xfrm>
              <a:off x="3457468" y="2760612"/>
              <a:ext cx="170916" cy="170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DDC0CD1-234A-D94F-837D-92B9D8F63F90}"/>
                </a:ext>
              </a:extLst>
            </p:cNvPr>
            <p:cNvCxnSpPr>
              <a:cxnSpLocks/>
              <a:stCxn id="99" idx="0"/>
              <a:endCxn id="103" idx="0"/>
            </p:cNvCxnSpPr>
            <p:nvPr/>
          </p:nvCxnSpPr>
          <p:spPr>
            <a:xfrm flipH="1" flipV="1">
              <a:off x="3520067" y="2349728"/>
              <a:ext cx="22859" cy="410884"/>
            </a:xfrm>
            <a:prstGeom prst="line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89CB9BF-66BA-C443-8A7D-74E50958AE55}"/>
                </a:ext>
              </a:extLst>
            </p:cNvPr>
            <p:cNvCxnSpPr>
              <a:cxnSpLocks/>
              <a:stCxn id="103" idx="0"/>
              <a:endCxn id="94" idx="4"/>
            </p:cNvCxnSpPr>
            <p:nvPr/>
          </p:nvCxnSpPr>
          <p:spPr>
            <a:xfrm flipV="1">
              <a:off x="3520067" y="1598874"/>
              <a:ext cx="50602" cy="75085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5F1884B-90B8-A948-805F-0482F0246689}"/>
                </a:ext>
              </a:extLst>
            </p:cNvPr>
            <p:cNvCxnSpPr>
              <a:cxnSpLocks/>
              <a:stCxn id="103" idx="0"/>
              <a:endCxn id="95" idx="3"/>
            </p:cNvCxnSpPr>
            <p:nvPr/>
          </p:nvCxnSpPr>
          <p:spPr>
            <a:xfrm flipV="1">
              <a:off x="3520067" y="1402928"/>
              <a:ext cx="229315" cy="946800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66853F5-63C4-0349-82DA-ACB066BD541D}"/>
                </a:ext>
              </a:extLst>
            </p:cNvPr>
            <p:cNvSpPr/>
            <p:nvPr/>
          </p:nvSpPr>
          <p:spPr>
            <a:xfrm>
              <a:off x="3497207" y="2349728"/>
              <a:ext cx="45719" cy="45719"/>
            </a:xfrm>
            <a:prstGeom prst="rect">
              <a:avLst/>
            </a:prstGeom>
            <a:solidFill>
              <a:schemeClr val="accent6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8CDC02-3341-8D46-A3D7-CFBA66AF1DD3}"/>
                </a:ext>
              </a:extLst>
            </p:cNvPr>
            <p:cNvCxnSpPr>
              <a:cxnSpLocks/>
              <a:stCxn id="103" idx="0"/>
              <a:endCxn id="93" idx="4"/>
            </p:cNvCxnSpPr>
            <p:nvPr/>
          </p:nvCxnSpPr>
          <p:spPr>
            <a:xfrm flipH="1" flipV="1">
              <a:off x="3094595" y="1535427"/>
              <a:ext cx="425472" cy="814301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BF81B0F-8483-F447-8B9A-6233B9B9CB69}"/>
                </a:ext>
              </a:extLst>
            </p:cNvPr>
            <p:cNvCxnSpPr>
              <a:cxnSpLocks/>
              <a:stCxn id="103" idx="0"/>
              <a:endCxn id="96" idx="3"/>
            </p:cNvCxnSpPr>
            <p:nvPr/>
          </p:nvCxnSpPr>
          <p:spPr>
            <a:xfrm flipV="1">
              <a:off x="3520067" y="1990432"/>
              <a:ext cx="227569" cy="359296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DD5C84-67D6-4146-BCC1-00B8536FEF97}"/>
                </a:ext>
              </a:extLst>
            </p:cNvPr>
            <p:cNvCxnSpPr>
              <a:cxnSpLocks/>
              <a:stCxn id="103" idx="0"/>
              <a:endCxn id="97" idx="4"/>
            </p:cNvCxnSpPr>
            <p:nvPr/>
          </p:nvCxnSpPr>
          <p:spPr>
            <a:xfrm flipH="1" flipV="1">
              <a:off x="3320654" y="1794171"/>
              <a:ext cx="199413" cy="555557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E926835-EBA9-804A-B56C-4F5C25E8A401}"/>
                </a:ext>
              </a:extLst>
            </p:cNvPr>
            <p:cNvCxnSpPr>
              <a:cxnSpLocks/>
              <a:stCxn id="103" idx="0"/>
              <a:endCxn id="92" idx="5"/>
            </p:cNvCxnSpPr>
            <p:nvPr/>
          </p:nvCxnSpPr>
          <p:spPr>
            <a:xfrm flipH="1" flipV="1">
              <a:off x="2886531" y="1691868"/>
              <a:ext cx="633536" cy="657860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B86280B-7D65-BB48-BA8D-C7A7631821CD}"/>
                </a:ext>
              </a:extLst>
            </p:cNvPr>
            <p:cNvCxnSpPr>
              <a:cxnSpLocks/>
              <a:stCxn id="103" idx="0"/>
              <a:endCxn id="98" idx="5"/>
            </p:cNvCxnSpPr>
            <p:nvPr/>
          </p:nvCxnSpPr>
          <p:spPr>
            <a:xfrm flipH="1" flipV="1">
              <a:off x="2945580" y="2008670"/>
              <a:ext cx="574487" cy="341058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D0174-1716-F749-9B41-BF2B05C3CFAC}"/>
                </a:ext>
              </a:extLst>
            </p:cNvPr>
            <p:cNvSpPr/>
            <p:nvPr/>
          </p:nvSpPr>
          <p:spPr>
            <a:xfrm>
              <a:off x="2918780" y="388385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F3904F6-9149-0C4A-BA1D-2D7C677F4751}"/>
                </a:ext>
              </a:extLst>
            </p:cNvPr>
            <p:cNvSpPr/>
            <p:nvPr/>
          </p:nvSpPr>
          <p:spPr>
            <a:xfrm>
              <a:off x="3682791" y="3799648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A667B9B-BD8C-B345-9C8F-79528D6D0679}"/>
                </a:ext>
              </a:extLst>
            </p:cNvPr>
            <p:cNvSpPr/>
            <p:nvPr/>
          </p:nvSpPr>
          <p:spPr>
            <a:xfrm rot="20767300">
              <a:off x="3724351" y="4285996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635B371-5531-D643-858A-8C22F1B47562}"/>
                </a:ext>
              </a:extLst>
            </p:cNvPr>
            <p:cNvSpPr/>
            <p:nvPr/>
          </p:nvSpPr>
          <p:spPr>
            <a:xfrm>
              <a:off x="3418105" y="4082501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B13A285-5140-C143-B2DD-D5BE43313E26}"/>
                </a:ext>
              </a:extLst>
            </p:cNvPr>
            <p:cNvSpPr/>
            <p:nvPr/>
          </p:nvSpPr>
          <p:spPr>
            <a:xfrm>
              <a:off x="3055122" y="4267992"/>
              <a:ext cx="170916" cy="170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B8EC67E-8845-8748-AAC3-3C3463E64650}"/>
                </a:ext>
              </a:extLst>
            </p:cNvPr>
            <p:cNvSpPr/>
            <p:nvPr/>
          </p:nvSpPr>
          <p:spPr>
            <a:xfrm>
              <a:off x="3338480" y="3013342"/>
              <a:ext cx="170916" cy="170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2EFC78F-203F-A04A-A1A3-2C91618BA674}"/>
                </a:ext>
              </a:extLst>
            </p:cNvPr>
            <p:cNvCxnSpPr>
              <a:cxnSpLocks/>
              <a:stCxn id="114" idx="4"/>
              <a:endCxn id="117" idx="0"/>
            </p:cNvCxnSpPr>
            <p:nvPr/>
          </p:nvCxnSpPr>
          <p:spPr>
            <a:xfrm flipH="1">
              <a:off x="3387411" y="3184258"/>
              <a:ext cx="36527" cy="274289"/>
            </a:xfrm>
            <a:prstGeom prst="line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7FBE282-4E71-4947-9BC1-D30CCD2D0A6E}"/>
                </a:ext>
              </a:extLst>
            </p:cNvPr>
            <p:cNvCxnSpPr>
              <a:cxnSpLocks/>
              <a:stCxn id="117" idx="0"/>
              <a:endCxn id="110" idx="1"/>
            </p:cNvCxnSpPr>
            <p:nvPr/>
          </p:nvCxnSpPr>
          <p:spPr>
            <a:xfrm>
              <a:off x="3387411" y="3458547"/>
              <a:ext cx="320410" cy="366131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37D2DE4-B4BC-0341-BBF1-55411195057B}"/>
                </a:ext>
              </a:extLst>
            </p:cNvPr>
            <p:cNvSpPr/>
            <p:nvPr/>
          </p:nvSpPr>
          <p:spPr>
            <a:xfrm>
              <a:off x="3364551" y="3458547"/>
              <a:ext cx="45719" cy="45719"/>
            </a:xfrm>
            <a:prstGeom prst="rect">
              <a:avLst/>
            </a:prstGeom>
            <a:solidFill>
              <a:schemeClr val="accent6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88B8304-8E8B-4D4E-A7A3-61B3B7D10AF3}"/>
                </a:ext>
              </a:extLst>
            </p:cNvPr>
            <p:cNvCxnSpPr>
              <a:cxnSpLocks/>
              <a:stCxn id="117" idx="0"/>
              <a:endCxn id="112" idx="0"/>
            </p:cNvCxnSpPr>
            <p:nvPr/>
          </p:nvCxnSpPr>
          <p:spPr>
            <a:xfrm>
              <a:off x="3387411" y="3458547"/>
              <a:ext cx="116152" cy="62395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AE79D44-4F24-7E4A-94F2-A620213DFC42}"/>
                </a:ext>
              </a:extLst>
            </p:cNvPr>
            <p:cNvCxnSpPr>
              <a:cxnSpLocks/>
              <a:stCxn id="117" idx="0"/>
              <a:endCxn id="109" idx="7"/>
            </p:cNvCxnSpPr>
            <p:nvPr/>
          </p:nvCxnSpPr>
          <p:spPr>
            <a:xfrm flipH="1">
              <a:off x="3064666" y="3458547"/>
              <a:ext cx="322745" cy="450335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E4F053-4852-C342-8975-D47EC713D89C}"/>
                </a:ext>
              </a:extLst>
            </p:cNvPr>
            <p:cNvCxnSpPr>
              <a:cxnSpLocks/>
              <a:stCxn id="117" idx="0"/>
              <a:endCxn id="111" idx="0"/>
            </p:cNvCxnSpPr>
            <p:nvPr/>
          </p:nvCxnSpPr>
          <p:spPr>
            <a:xfrm>
              <a:off x="3387411" y="3458547"/>
              <a:ext cx="401900" cy="829944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E44B2FF-5D70-1540-B9C2-EF9CB850440E}"/>
                </a:ext>
              </a:extLst>
            </p:cNvPr>
            <p:cNvCxnSpPr>
              <a:cxnSpLocks/>
              <a:stCxn id="117" idx="0"/>
              <a:endCxn id="113" idx="0"/>
            </p:cNvCxnSpPr>
            <p:nvPr/>
          </p:nvCxnSpPr>
          <p:spPr>
            <a:xfrm flipH="1">
              <a:off x="3140580" y="3458547"/>
              <a:ext cx="246831" cy="809445"/>
            </a:xfrm>
            <a:prstGeom prst="line">
              <a:avLst/>
            </a:prstGeom>
            <a:ln w="6350">
              <a:solidFill>
                <a:schemeClr val="tx2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urved Connector 121">
              <a:extLst>
                <a:ext uri="{FF2B5EF4-FFF2-40B4-BE49-F238E27FC236}">
                  <a16:creationId xmlns:a16="http://schemas.microsoft.com/office/drawing/2014/main" id="{FB6BC0BC-80C8-1046-8880-E3517FD7946B}"/>
                </a:ext>
              </a:extLst>
            </p:cNvPr>
            <p:cNvCxnSpPr>
              <a:cxnSpLocks/>
              <a:stCxn id="98" idx="2"/>
              <a:endCxn id="93" idx="1"/>
            </p:cNvCxnSpPr>
            <p:nvPr/>
          </p:nvCxnSpPr>
          <p:spPr>
            <a:xfrm rot="10800000" flipH="1">
              <a:off x="2799693" y="1389542"/>
              <a:ext cx="234473" cy="558701"/>
            </a:xfrm>
            <a:prstGeom prst="curvedConnector4">
              <a:avLst>
                <a:gd name="adj1" fmla="val -97495"/>
                <a:gd name="adj2" fmla="val 145396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4042CF4D-4F61-174F-9325-824D774D63BE}"/>
                </a:ext>
              </a:extLst>
            </p:cNvPr>
            <p:cNvCxnSpPr>
              <a:cxnSpLocks/>
              <a:stCxn id="93" idx="3"/>
              <a:endCxn id="92" idx="5"/>
            </p:cNvCxnSpPr>
            <p:nvPr/>
          </p:nvCxnSpPr>
          <p:spPr>
            <a:xfrm rot="5400000">
              <a:off x="2869614" y="1527314"/>
              <a:ext cx="181471" cy="147636"/>
            </a:xfrm>
            <a:prstGeom prst="curvedConnector3">
              <a:avLst>
                <a:gd name="adj1" fmla="val -28068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>
              <a:extLst>
                <a:ext uri="{FF2B5EF4-FFF2-40B4-BE49-F238E27FC236}">
                  <a16:creationId xmlns:a16="http://schemas.microsoft.com/office/drawing/2014/main" id="{709A9CA0-41F2-9D4B-9D6B-E9A65959341C}"/>
                </a:ext>
              </a:extLst>
            </p:cNvPr>
            <p:cNvCxnSpPr>
              <a:cxnSpLocks/>
              <a:stCxn id="92" idx="5"/>
              <a:endCxn id="97" idx="2"/>
            </p:cNvCxnSpPr>
            <p:nvPr/>
          </p:nvCxnSpPr>
          <p:spPr>
            <a:xfrm rot="16200000" flipH="1">
              <a:off x="3052441" y="1525957"/>
              <a:ext cx="16845" cy="348665"/>
            </a:xfrm>
            <a:prstGeom prst="curvedConnector4">
              <a:avLst>
                <a:gd name="adj1" fmla="val -305646"/>
                <a:gd name="adj2" fmla="val 53589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96726CAA-5490-5C48-889B-B80FA477FB8C}"/>
                </a:ext>
              </a:extLst>
            </p:cNvPr>
            <p:cNvCxnSpPr>
              <a:cxnSpLocks/>
              <a:stCxn id="97" idx="0"/>
              <a:endCxn id="94" idx="1"/>
            </p:cNvCxnSpPr>
            <p:nvPr/>
          </p:nvCxnSpPr>
          <p:spPr>
            <a:xfrm rot="5400000" flipH="1" flipV="1">
              <a:off x="3330314" y="1443329"/>
              <a:ext cx="170267" cy="189587"/>
            </a:xfrm>
            <a:prstGeom prst="curvedConnector3">
              <a:avLst>
                <a:gd name="adj1" fmla="val 138023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0E53FF67-0763-C443-93F3-E41655F1B92D}"/>
                </a:ext>
              </a:extLst>
            </p:cNvPr>
            <p:cNvCxnSpPr>
              <a:cxnSpLocks/>
              <a:stCxn id="94" idx="0"/>
              <a:endCxn id="95" idx="7"/>
            </p:cNvCxnSpPr>
            <p:nvPr/>
          </p:nvCxnSpPr>
          <p:spPr>
            <a:xfrm rot="5400000" flipH="1" flipV="1">
              <a:off x="3647510" y="1205231"/>
              <a:ext cx="145886" cy="299569"/>
            </a:xfrm>
            <a:prstGeom prst="curvedConnector3">
              <a:avLst>
                <a:gd name="adj1" fmla="val 141431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111D01B-02D1-A745-BE53-14A3C4BE0020}"/>
                </a:ext>
              </a:extLst>
            </p:cNvPr>
            <p:cNvCxnSpPr>
              <a:cxnSpLocks/>
              <a:stCxn id="95" idx="6"/>
              <a:endCxn id="96" idx="6"/>
            </p:cNvCxnSpPr>
            <p:nvPr/>
          </p:nvCxnSpPr>
          <p:spPr>
            <a:xfrm flipH="1">
              <a:off x="3874769" y="1342500"/>
              <a:ext cx="20499" cy="554276"/>
            </a:xfrm>
            <a:prstGeom prst="curvedConnector3">
              <a:avLst>
                <a:gd name="adj1" fmla="val -193717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CCFDB42E-F84C-6645-8915-439970FCC4CF}"/>
                </a:ext>
              </a:extLst>
            </p:cNvPr>
            <p:cNvCxnSpPr>
              <a:cxnSpLocks/>
              <a:stCxn id="113" idx="2"/>
              <a:endCxn id="110" idx="2"/>
            </p:cNvCxnSpPr>
            <p:nvPr/>
          </p:nvCxnSpPr>
          <p:spPr>
            <a:xfrm rot="10800000" flipH="1">
              <a:off x="3055121" y="3885106"/>
              <a:ext cx="627669" cy="468344"/>
            </a:xfrm>
            <a:prstGeom prst="curvedConnector3">
              <a:avLst>
                <a:gd name="adj1" fmla="val 10828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D2D0F18D-7050-6440-A35D-616C91FA87A7}"/>
                </a:ext>
              </a:extLst>
            </p:cNvPr>
            <p:cNvCxnSpPr>
              <a:cxnSpLocks/>
              <a:stCxn id="112" idx="2"/>
              <a:endCxn id="113" idx="4"/>
            </p:cNvCxnSpPr>
            <p:nvPr/>
          </p:nvCxnSpPr>
          <p:spPr>
            <a:xfrm rot="10800000" flipV="1">
              <a:off x="3140581" y="4167958"/>
              <a:ext cx="277525" cy="270949"/>
            </a:xfrm>
            <a:prstGeom prst="curvedConnector4">
              <a:avLst>
                <a:gd name="adj1" fmla="val 34603"/>
                <a:gd name="adj2" fmla="val 105149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5724DA22-A16A-B845-9C83-98F2F2EDCE0A}"/>
                </a:ext>
              </a:extLst>
            </p:cNvPr>
            <p:cNvCxnSpPr>
              <a:cxnSpLocks/>
              <a:stCxn id="111" idx="4"/>
              <a:endCxn id="109" idx="3"/>
            </p:cNvCxnSpPr>
            <p:nvPr/>
          </p:nvCxnSpPr>
          <p:spPr>
            <a:xfrm rot="5400000" flipH="1">
              <a:off x="3174719" y="3798830"/>
              <a:ext cx="424679" cy="886497"/>
            </a:xfrm>
            <a:prstGeom prst="curvedConnector3">
              <a:avLst>
                <a:gd name="adj1" fmla="val -54416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ACB691D2-5241-D34F-ACA6-BA0F38A7B7B7}"/>
                </a:ext>
              </a:extLst>
            </p:cNvPr>
            <p:cNvCxnSpPr>
              <a:cxnSpLocks/>
              <a:stCxn id="110" idx="6"/>
              <a:endCxn id="111" idx="6"/>
            </p:cNvCxnSpPr>
            <p:nvPr/>
          </p:nvCxnSpPr>
          <p:spPr>
            <a:xfrm>
              <a:off x="3853707" y="3885106"/>
              <a:ext cx="39065" cy="465850"/>
            </a:xfrm>
            <a:prstGeom prst="curvedConnector3">
              <a:avLst>
                <a:gd name="adj1" fmla="val 153091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urved Connector 131">
              <a:extLst>
                <a:ext uri="{FF2B5EF4-FFF2-40B4-BE49-F238E27FC236}">
                  <a16:creationId xmlns:a16="http://schemas.microsoft.com/office/drawing/2014/main" id="{A6D9D7C2-FD15-524A-BC9B-D4A3ECAC2DDB}"/>
                </a:ext>
              </a:extLst>
            </p:cNvPr>
            <p:cNvCxnSpPr>
              <a:cxnSpLocks/>
              <a:stCxn id="109" idx="2"/>
              <a:endCxn id="137" idx="4"/>
            </p:cNvCxnSpPr>
            <p:nvPr/>
          </p:nvCxnSpPr>
          <p:spPr>
            <a:xfrm rot="10800000" flipH="1">
              <a:off x="2918779" y="3282450"/>
              <a:ext cx="1761745" cy="686861"/>
            </a:xfrm>
            <a:prstGeom prst="curvedConnector4">
              <a:avLst>
                <a:gd name="adj1" fmla="val -12976"/>
                <a:gd name="adj2" fmla="val 56221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>
              <a:extLst>
                <a:ext uri="{FF2B5EF4-FFF2-40B4-BE49-F238E27FC236}">
                  <a16:creationId xmlns:a16="http://schemas.microsoft.com/office/drawing/2014/main" id="{4F9375C3-C3C8-524E-8800-D66081937E34}"/>
                </a:ext>
              </a:extLst>
            </p:cNvPr>
            <p:cNvCxnSpPr>
              <a:cxnSpLocks/>
              <a:stCxn id="96" idx="5"/>
              <a:endCxn id="134" idx="1"/>
            </p:cNvCxnSpPr>
            <p:nvPr/>
          </p:nvCxnSpPr>
          <p:spPr>
            <a:xfrm rot="16200000" flipH="1">
              <a:off x="3754594" y="2071814"/>
              <a:ext cx="983259" cy="762518"/>
            </a:xfrm>
            <a:prstGeom prst="curvedConnector3">
              <a:avLst>
                <a:gd name="adj1" fmla="val 58732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79B513D-2CE4-9343-87D0-195E5F79782B}"/>
                </a:ext>
              </a:extLst>
            </p:cNvPr>
            <p:cNvSpPr/>
            <p:nvPr/>
          </p:nvSpPr>
          <p:spPr>
            <a:xfrm>
              <a:off x="4602452" y="2919673"/>
              <a:ext cx="170916" cy="1709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1B845E4-FC5D-3A4A-8C90-40B72635C89B}"/>
                </a:ext>
              </a:extLst>
            </p:cNvPr>
            <p:cNvCxnSpPr>
              <a:cxnSpLocks/>
              <a:stCxn id="134" idx="6"/>
            </p:cNvCxnSpPr>
            <p:nvPr/>
          </p:nvCxnSpPr>
          <p:spPr>
            <a:xfrm>
              <a:off x="4773368" y="3005131"/>
              <a:ext cx="409143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>
              <a:extLst>
                <a:ext uri="{FF2B5EF4-FFF2-40B4-BE49-F238E27FC236}">
                  <a16:creationId xmlns:a16="http://schemas.microsoft.com/office/drawing/2014/main" id="{A935835E-FE57-4742-BE26-6D36E4279BBB}"/>
                </a:ext>
              </a:extLst>
            </p:cNvPr>
            <p:cNvCxnSpPr>
              <a:cxnSpLocks/>
              <a:stCxn id="134" idx="4"/>
              <a:endCxn id="98" idx="6"/>
            </p:cNvCxnSpPr>
            <p:nvPr/>
          </p:nvCxnSpPr>
          <p:spPr>
            <a:xfrm rot="5400000" flipH="1">
              <a:off x="3258086" y="1660766"/>
              <a:ext cx="1142347" cy="1717300"/>
            </a:xfrm>
            <a:prstGeom prst="curvedConnector4">
              <a:avLst>
                <a:gd name="adj1" fmla="val 12308"/>
                <a:gd name="adj2" fmla="val 52488"/>
              </a:avLst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C4D66D0-EC11-F043-9661-7BE9B40FFC8D}"/>
                </a:ext>
              </a:extLst>
            </p:cNvPr>
            <p:cNvSpPr/>
            <p:nvPr/>
          </p:nvSpPr>
          <p:spPr>
            <a:xfrm>
              <a:off x="4595067" y="3111533"/>
              <a:ext cx="170916" cy="1709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1B48A98-684A-B64F-B5DD-D107D403FF42}"/>
                </a:ext>
              </a:extLst>
            </p:cNvPr>
            <p:cNvCxnSpPr>
              <a:cxnSpLocks/>
              <a:stCxn id="137" idx="6"/>
            </p:cNvCxnSpPr>
            <p:nvPr/>
          </p:nvCxnSpPr>
          <p:spPr>
            <a:xfrm>
              <a:off x="4765983" y="3196991"/>
              <a:ext cx="414333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2DF3572F-229A-3641-9990-7FF410516D1A}"/>
                </a:ext>
              </a:extLst>
            </p:cNvPr>
            <p:cNvCxnSpPr>
              <a:cxnSpLocks/>
              <a:stCxn id="137" idx="2"/>
              <a:endCxn id="112" idx="0"/>
            </p:cNvCxnSpPr>
            <p:nvPr/>
          </p:nvCxnSpPr>
          <p:spPr>
            <a:xfrm rot="10800000" flipV="1">
              <a:off x="3503563" y="3196991"/>
              <a:ext cx="1091504" cy="88551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2E35369D-6FBC-1740-9217-1B06809E9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6" t="6028" r="28638" b="27221"/>
          <a:stretch/>
        </p:blipFill>
        <p:spPr>
          <a:xfrm>
            <a:off x="10303873" y="94330"/>
            <a:ext cx="1200150" cy="11950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70C13-4293-4946-A0DB-2D00A2DF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E135E7-63B6-7343-846F-72AB80C74471}"/>
              </a:ext>
            </a:extLst>
          </p:cNvPr>
          <p:cNvSpPr txBox="1">
            <a:spLocks/>
          </p:cNvSpPr>
          <p:nvPr/>
        </p:nvSpPr>
        <p:spPr>
          <a:xfrm>
            <a:off x="637322" y="4302984"/>
            <a:ext cx="7197263" cy="189467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dirty="0">
                <a:solidFill>
                  <a:srgbClr val="C00000"/>
                </a:solidFill>
              </a:rPr>
              <a:t>Good performance for hadrons, jets, sub-structure</a:t>
            </a:r>
          </a:p>
          <a:p>
            <a:pPr>
              <a:spcBef>
                <a:spcPts val="720"/>
              </a:spcBef>
            </a:pPr>
            <a:r>
              <a:rPr lang="en-US" dirty="0"/>
              <a:t>Further improvements  (beyond fine-tuning): Maintain color structure throughout event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out of my scope</a:t>
            </a:r>
          </a:p>
          <a:p>
            <a:pPr>
              <a:spcBef>
                <a:spcPts val="720"/>
              </a:spcBef>
            </a:pPr>
            <a:endParaRPr lang="en-US" dirty="0"/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0AC6-F3D6-E644-A6E1-05FF80BE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39" y="178303"/>
            <a:ext cx="9230063" cy="1143000"/>
          </a:xfrm>
        </p:spPr>
        <p:txBody>
          <a:bodyPr/>
          <a:lstStyle/>
          <a:p>
            <a:r>
              <a:rPr lang="en-US" sz="6240" dirty="0" err="1"/>
              <a:t>e+P</a:t>
            </a:r>
            <a:r>
              <a:rPr lang="en-US" sz="6240" dirty="0"/>
              <a:t> Status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B0AF2-6847-EF42-9450-B58C41C3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F85D-D005-8A48-890E-BAC2D00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1FAAFE7-1F80-4C42-8969-2DA3A5DB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03092"/>
            <a:ext cx="3531527" cy="239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004EAD-0683-8F48-BF78-32202DA65968}"/>
              </a:ext>
            </a:extLst>
          </p:cNvPr>
          <p:cNvSpPr txBox="1"/>
          <p:nvPr/>
        </p:nvSpPr>
        <p:spPr>
          <a:xfrm>
            <a:off x="1158240" y="1718918"/>
            <a:ext cx="738965" cy="3508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 err="1"/>
              <a:t>Pions</a:t>
            </a:r>
            <a:endParaRPr lang="en-US" sz="168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3459F-6079-0F4E-8548-ECAF32AF78F9}"/>
              </a:ext>
            </a:extLst>
          </p:cNvPr>
          <p:cNvSpPr txBox="1"/>
          <p:nvPr/>
        </p:nvSpPr>
        <p:spPr>
          <a:xfrm>
            <a:off x="7942119" y="5414741"/>
            <a:ext cx="3335707" cy="867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prstClr val="black"/>
                </a:solidFill>
              </a:rPr>
              <a:t>PGF</a:t>
            </a:r>
            <a:r>
              <a:rPr lang="en-US" sz="1680" dirty="0"/>
              <a:t>, </a:t>
            </a:r>
            <a:r>
              <a:rPr lang="en-US" sz="1680" dirty="0">
                <a:solidFill>
                  <a:prstClr val="black"/>
                </a:solidFill>
              </a:rPr>
              <a:t>Q</a:t>
            </a:r>
            <a:r>
              <a:rPr lang="en-US" sz="1680" baseline="30000" dirty="0">
                <a:solidFill>
                  <a:prstClr val="black"/>
                </a:solidFill>
              </a:rPr>
              <a:t>2</a:t>
            </a:r>
            <a:r>
              <a:rPr lang="en-US" sz="1680" dirty="0">
                <a:solidFill>
                  <a:prstClr val="black"/>
                </a:solidFill>
              </a:rPr>
              <a:t> = 100–110 GeV</a:t>
            </a:r>
            <a:r>
              <a:rPr lang="en-US" sz="1680" baseline="30000" dirty="0">
                <a:solidFill>
                  <a:prstClr val="black"/>
                </a:solidFill>
              </a:rPr>
              <a:t>2</a:t>
            </a:r>
          </a:p>
          <a:p>
            <a:r>
              <a:rPr lang="en-US" sz="1680" dirty="0"/>
              <a:t>20 on 250 GeV </a:t>
            </a:r>
            <a:r>
              <a:rPr lang="en-US" sz="1680" dirty="0" err="1"/>
              <a:t>e+P</a:t>
            </a:r>
            <a:endParaRPr lang="en-US" sz="1680" dirty="0"/>
          </a:p>
          <a:p>
            <a:r>
              <a:rPr lang="en-US" sz="1680" dirty="0" err="1"/>
              <a:t>Breit</a:t>
            </a:r>
            <a:r>
              <a:rPr lang="en-US" sz="1680" dirty="0"/>
              <a:t> Frame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2A69B-25AA-CF4D-9B3C-AE6A7A0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867011-1880-2945-A4B1-3C6A214B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27" y="1429511"/>
            <a:ext cx="3492623" cy="2371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42E09A-166D-A347-8258-ABF420C8A5C7}"/>
              </a:ext>
            </a:extLst>
          </p:cNvPr>
          <p:cNvSpPr txBox="1"/>
          <p:nvPr/>
        </p:nvSpPr>
        <p:spPr>
          <a:xfrm>
            <a:off x="6188908" y="2288259"/>
            <a:ext cx="898807" cy="60939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prstClr val="black"/>
                </a:solidFill>
              </a:rPr>
              <a:t>anti-</a:t>
            </a:r>
            <a:r>
              <a:rPr lang="en-US" sz="1680" dirty="0" err="1">
                <a:solidFill>
                  <a:prstClr val="black"/>
                </a:solidFill>
              </a:rPr>
              <a:t>k</a:t>
            </a:r>
            <a:r>
              <a:rPr lang="en-US" sz="1680" baseline="-25000" dirty="0" err="1">
                <a:solidFill>
                  <a:prstClr val="black"/>
                </a:solidFill>
              </a:rPr>
              <a:t>t</a:t>
            </a:r>
            <a:endParaRPr lang="en-US" sz="1680" baseline="-25000" dirty="0"/>
          </a:p>
          <a:p>
            <a:r>
              <a:rPr lang="en-US" sz="1680" dirty="0">
                <a:solidFill>
                  <a:prstClr val="black"/>
                </a:solidFill>
              </a:rPr>
              <a:t>R=0.2</a:t>
            </a:r>
            <a:endParaRPr lang="en-US" sz="1680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E27A1D-B40A-C242-938C-4F6E16F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9" y="182712"/>
            <a:ext cx="3416797" cy="2320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358C24-4CC6-5446-81B3-80D9E83E1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8" y="2650909"/>
            <a:ext cx="3416796" cy="2320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01451C-808B-E546-A236-8D7A2A258C3A}"/>
              </a:ext>
            </a:extLst>
          </p:cNvPr>
          <p:cNvSpPr txBox="1"/>
          <p:nvPr/>
        </p:nvSpPr>
        <p:spPr>
          <a:xfrm>
            <a:off x="10885018" y="4844054"/>
            <a:ext cx="487826" cy="38779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20" i="1" dirty="0" err="1">
                <a:solidFill>
                  <a:prstClr val="black"/>
                </a:solidFill>
              </a:rPr>
              <a:t>R</a:t>
            </a:r>
            <a:r>
              <a:rPr lang="en-US" sz="1920" i="1" baseline="-25000" dirty="0" err="1">
                <a:solidFill>
                  <a:prstClr val="black"/>
                </a:solidFill>
              </a:rPr>
              <a:t>g</a:t>
            </a:r>
            <a:endParaRPr lang="en-US" sz="1920" i="1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0889D-EFB3-054A-B2BA-7CC6BA092E9C}"/>
              </a:ext>
            </a:extLst>
          </p:cNvPr>
          <p:cNvSpPr txBox="1"/>
          <p:nvPr/>
        </p:nvSpPr>
        <p:spPr>
          <a:xfrm>
            <a:off x="11075573" y="2310251"/>
            <a:ext cx="404506" cy="38779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20" i="1" dirty="0" err="1">
                <a:solidFill>
                  <a:prstClr val="black"/>
                </a:solidFill>
              </a:rPr>
              <a:t>z</a:t>
            </a:r>
            <a:r>
              <a:rPr lang="en-US" sz="1920" i="1" baseline="-25000" dirty="0" err="1">
                <a:solidFill>
                  <a:prstClr val="black"/>
                </a:solidFill>
              </a:rPr>
              <a:t>g</a:t>
            </a:r>
            <a:endParaRPr lang="en-US" sz="192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9930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477C672-36EF-3744-958A-E074BD134CC6}"/>
              </a:ext>
            </a:extLst>
          </p:cNvPr>
          <p:cNvSpPr txBox="1">
            <a:spLocks/>
          </p:cNvSpPr>
          <p:nvPr/>
        </p:nvSpPr>
        <p:spPr>
          <a:xfrm>
            <a:off x="6095999" y="1395129"/>
            <a:ext cx="5094515" cy="344978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2160" b="1" dirty="0"/>
              <a:t>No </a:t>
            </a:r>
            <a:r>
              <a:rPr lang="en-US" sz="2160" b="1" dirty="0" err="1"/>
              <a:t>e+A</a:t>
            </a:r>
            <a:r>
              <a:rPr lang="en-US" sz="2160" b="1" dirty="0"/>
              <a:t> jet data exists – use FXT hadron suppression as proxy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sz="2160" dirty="0"/>
              <a:t>HERMES data has been reasonably described using: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DGLAP </a:t>
            </a:r>
            <a:r>
              <a:rPr lang="en-US" sz="2160" dirty="0" err="1"/>
              <a:t>eqns</a:t>
            </a:r>
            <a:r>
              <a:rPr lang="en-US" sz="2160" dirty="0"/>
              <a:t> effectively modified by multiple scattering (Higher Twist)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Jet transport parameter </a:t>
            </a:r>
            <a:br>
              <a:rPr lang="en-US" sz="2160" dirty="0"/>
            </a:br>
            <a:r>
              <a:rPr lang="en-US" sz="2160" b="1" dirty="0" err="1"/>
              <a:t>qhat</a:t>
            </a:r>
            <a:r>
              <a:rPr lang="en-US" sz="2160" b="1" dirty="0"/>
              <a:t> ~0.024 GeV</a:t>
            </a:r>
            <a:r>
              <a:rPr lang="en-US" sz="2160" b="1" baseline="30000" dirty="0"/>
              <a:t>2</a:t>
            </a:r>
            <a:r>
              <a:rPr lang="en-US" sz="2160" b="1" dirty="0"/>
              <a:t>/</a:t>
            </a:r>
            <a:r>
              <a:rPr lang="en-US" sz="2160" b="1" dirty="0" err="1"/>
              <a:t>fm</a:t>
            </a:r>
            <a:endParaRPr lang="en-US" sz="2160" b="1" dirty="0"/>
          </a:p>
          <a:p>
            <a:pPr>
              <a:spcBef>
                <a:spcPts val="720"/>
              </a:spcBef>
            </a:pPr>
            <a:r>
              <a:rPr lang="en-US" sz="2160" dirty="0"/>
              <a:t>Medium length from Woods-Saxon</a:t>
            </a:r>
            <a:endParaRPr lang="en-US" sz="216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216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216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216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216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216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0AC6-F3D6-E644-A6E1-05FF80BE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60" dirty="0"/>
              <a:t>In a Medium</a:t>
            </a:r>
            <a:endParaRPr lang="en-US" sz="624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B0AF2-6847-EF42-9450-B58C41C3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F85D-D005-8A48-890E-BAC2D00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5F32E-26A4-804B-9A3F-DB626D5F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15</a:t>
            </a:fld>
            <a:endParaRPr lang="en-US"/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8B23427B-E6FE-0243-B275-FA9CE727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40" y="3421759"/>
            <a:ext cx="3073625" cy="24822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7F8CAE-67AF-B041-9D23-D021F3996CB0}"/>
              </a:ext>
            </a:extLst>
          </p:cNvPr>
          <p:cNvGrpSpPr/>
          <p:nvPr/>
        </p:nvGrpSpPr>
        <p:grpSpPr>
          <a:xfrm>
            <a:off x="756558" y="1395612"/>
            <a:ext cx="4999808" cy="2033388"/>
            <a:chOff x="405493" y="1267483"/>
            <a:chExt cx="4370614" cy="2040724"/>
          </a:xfrm>
        </p:grpSpPr>
        <p:pic>
          <p:nvPicPr>
            <p:cNvPr id="8" name="Picture 7" descr="A close up of a colorful background&#10;&#10;Description automatically generated">
              <a:extLst>
                <a:ext uri="{FF2B5EF4-FFF2-40B4-BE49-F238E27FC236}">
                  <a16:creationId xmlns:a16="http://schemas.microsoft.com/office/drawing/2014/main" id="{B44DAB6A-9DF8-E544-9D36-2347CDF7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93" y="1267483"/>
              <a:ext cx="4370614" cy="15794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284149-4482-EC44-93A2-9A6068AB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4" r="6213" b="7747"/>
            <a:stretch/>
          </p:blipFill>
          <p:spPr>
            <a:xfrm>
              <a:off x="405493" y="2720714"/>
              <a:ext cx="4370614" cy="58749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1BF12E-D949-BB4C-AF8C-E4A723EB0624}"/>
              </a:ext>
            </a:extLst>
          </p:cNvPr>
          <p:cNvSpPr txBox="1"/>
          <p:nvPr/>
        </p:nvSpPr>
        <p:spPr>
          <a:xfrm>
            <a:off x="756558" y="3720445"/>
            <a:ext cx="1693993" cy="60939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prstClr val="black"/>
                </a:solidFill>
              </a:rPr>
              <a:t>FXT</a:t>
            </a:r>
            <a:r>
              <a:rPr lang="en-US" sz="1680" dirty="0"/>
              <a:t>, </a:t>
            </a:r>
            <a:r>
              <a:rPr lang="en-US" sz="1680" dirty="0">
                <a:solidFill>
                  <a:prstClr val="black"/>
                </a:solidFill>
              </a:rPr>
              <a:t>27.6 GeV</a:t>
            </a:r>
            <a:br>
              <a:rPr lang="en-US" sz="1680" dirty="0">
                <a:solidFill>
                  <a:prstClr val="black"/>
                </a:solidFill>
              </a:rPr>
            </a:br>
            <a:r>
              <a:rPr lang="en-US" sz="1680" i="1" dirty="0">
                <a:solidFill>
                  <a:prstClr val="black"/>
                </a:solidFill>
              </a:rPr>
              <a:t>e</a:t>
            </a:r>
            <a:r>
              <a:rPr lang="en-US" sz="1680" dirty="0">
                <a:solidFill>
                  <a:prstClr val="black"/>
                </a:solidFill>
              </a:rPr>
              <a:t> on X</a:t>
            </a:r>
            <a:endParaRPr lang="en-US" sz="168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32813-C687-6946-A2FD-F84EED08F636}"/>
              </a:ext>
            </a:extLst>
          </p:cNvPr>
          <p:cNvSpPr txBox="1"/>
          <p:nvPr/>
        </p:nvSpPr>
        <p:spPr>
          <a:xfrm>
            <a:off x="133611" y="5373322"/>
            <a:ext cx="2700998" cy="7017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0" i="1" dirty="0">
                <a:solidFill>
                  <a:schemeClr val="tx1"/>
                </a:solidFill>
              </a:rPr>
              <a:t>HERMES, </a:t>
            </a:r>
            <a:r>
              <a:rPr lang="en-US" sz="1320" i="1" dirty="0" err="1">
                <a:solidFill>
                  <a:schemeClr val="tx1"/>
                </a:solidFill>
              </a:rPr>
              <a:t>Nucl</a:t>
            </a:r>
            <a:r>
              <a:rPr lang="en-US" sz="1320" i="1" dirty="0">
                <a:solidFill>
                  <a:schemeClr val="tx1"/>
                </a:solidFill>
              </a:rPr>
              <a:t>. Phys. B780: (2007)</a:t>
            </a:r>
          </a:p>
          <a:p>
            <a:r>
              <a:rPr lang="en-US" sz="1320" i="1" dirty="0">
                <a:solidFill>
                  <a:schemeClr val="tx1"/>
                </a:solidFill>
              </a:rPr>
              <a:t>Deng, Wang - PRC 81, 024902 (2010)</a:t>
            </a:r>
          </a:p>
          <a:p>
            <a:r>
              <a:rPr lang="en-US" sz="1320" i="1" dirty="0">
                <a:solidFill>
                  <a:schemeClr val="tx1"/>
                </a:solidFill>
              </a:rPr>
              <a:t>Majumder, Wang - arXiv:0806.2653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EB5AA0F-7A9D-C447-AE5C-373AD34121B0}"/>
              </a:ext>
            </a:extLst>
          </p:cNvPr>
          <p:cNvSpPr/>
          <p:nvPr/>
        </p:nvSpPr>
        <p:spPr bwMode="auto">
          <a:xfrm>
            <a:off x="6435637" y="5085195"/>
            <a:ext cx="4445921" cy="989858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</a:bodyPr>
          <a:lstStyle/>
          <a:p>
            <a:pPr algn="ctr" defTabSz="4114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160" b="1" dirty="0">
                <a:solidFill>
                  <a:srgbClr val="C00000"/>
                </a:solidFill>
                <a:latin typeface="Calisto MT" panose="02040603050505030304" pitchFamily="18" charset="77"/>
              </a:rPr>
              <a:t>Same physics as MATTER in a variable Brick - repeat!</a:t>
            </a:r>
          </a:p>
        </p:txBody>
      </p:sp>
    </p:spTree>
    <p:extLst>
      <p:ext uri="{BB962C8B-B14F-4D97-AF65-F5344CB8AC3E}">
        <p14:creationId xmlns:p14="http://schemas.microsoft.com/office/powerpoint/2010/main" val="178137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477C672-36EF-3744-958A-E074BD134CC6}"/>
              </a:ext>
            </a:extLst>
          </p:cNvPr>
          <p:cNvSpPr txBox="1">
            <a:spLocks/>
          </p:cNvSpPr>
          <p:nvPr/>
        </p:nvSpPr>
        <p:spPr>
          <a:xfrm>
            <a:off x="910048" y="4558654"/>
            <a:ext cx="10371902" cy="149892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dirty="0"/>
              <a:t>Brick / Vacuum, not Deuterium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chemeClr val="tx1"/>
                </a:solidFill>
              </a:rPr>
              <a:t>Pion suppression too small, protons promising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C00000"/>
                </a:solidFill>
              </a:rPr>
              <a:t>Proof of concept! NOT even preliminary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0AC6-F3D6-E644-A6E1-05FF80BE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69" y="-1898"/>
            <a:ext cx="9230063" cy="1143000"/>
          </a:xfrm>
        </p:spPr>
        <p:txBody>
          <a:bodyPr/>
          <a:lstStyle/>
          <a:p>
            <a:r>
              <a:rPr lang="en-US" sz="6240" dirty="0"/>
              <a:t>First Look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B0AF2-6847-EF42-9450-B58C41C3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F85D-D005-8A48-890E-BAC2D00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5F32E-26A4-804B-9A3F-DB626D5F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32813-C687-6946-A2FD-F84EED08F636}"/>
              </a:ext>
            </a:extLst>
          </p:cNvPr>
          <p:cNvSpPr txBox="1"/>
          <p:nvPr/>
        </p:nvSpPr>
        <p:spPr>
          <a:xfrm>
            <a:off x="8580953" y="5902503"/>
            <a:ext cx="2700998" cy="2954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0" i="1" dirty="0">
                <a:solidFill>
                  <a:schemeClr val="tx1"/>
                </a:solidFill>
              </a:rPr>
              <a:t>HERMES, </a:t>
            </a:r>
            <a:r>
              <a:rPr lang="en-US" sz="1320" i="1" dirty="0" err="1">
                <a:solidFill>
                  <a:schemeClr val="tx1"/>
                </a:solidFill>
              </a:rPr>
              <a:t>Nucl</a:t>
            </a:r>
            <a:r>
              <a:rPr lang="en-US" sz="1320" i="1" dirty="0">
                <a:solidFill>
                  <a:schemeClr val="tx1"/>
                </a:solidFill>
              </a:rPr>
              <a:t>. Phys. B780: (2007)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160DAF-63CD-FE45-B1A0-FF2E6D8C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144091"/>
            <a:ext cx="4591164" cy="3117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AE979-14F5-7548-9D30-E11CA7CDA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371" y="1146088"/>
            <a:ext cx="4591164" cy="31177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A8ABB-9DDD-7D46-9EB6-A3F915AA007F}"/>
              </a:ext>
            </a:extLst>
          </p:cNvPr>
          <p:cNvSpPr txBox="1"/>
          <p:nvPr/>
        </p:nvSpPr>
        <p:spPr>
          <a:xfrm>
            <a:off x="2844551" y="1057962"/>
            <a:ext cx="1218542" cy="3508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 err="1">
                <a:solidFill>
                  <a:prstClr val="black"/>
                </a:solidFill>
              </a:rPr>
              <a:t>Pions</a:t>
            </a:r>
            <a:r>
              <a:rPr lang="en-US" sz="1680" dirty="0">
                <a:solidFill>
                  <a:prstClr val="black"/>
                </a:solidFill>
              </a:rPr>
              <a:t> (</a:t>
            </a:r>
            <a:r>
              <a:rPr lang="en-US" sz="1680" dirty="0">
                <a:solidFill>
                  <a:prstClr val="black"/>
                </a:solidFill>
                <a:latin typeface="Symbol" pitchFamily="2" charset="2"/>
              </a:rPr>
              <a:t>p</a:t>
            </a:r>
            <a:r>
              <a:rPr lang="en-US" sz="1680" baseline="30000" dirty="0">
                <a:solidFill>
                  <a:prstClr val="black"/>
                </a:solidFill>
              </a:rPr>
              <a:t>+</a:t>
            </a:r>
            <a:r>
              <a:rPr lang="en-US" sz="1680" dirty="0">
                <a:solidFill>
                  <a:prstClr val="black"/>
                </a:solidFill>
              </a:rPr>
              <a:t>)</a:t>
            </a:r>
            <a:endParaRPr lang="en-US" sz="168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D1CE8-FB2B-274E-8D05-3ED791E9E88A}"/>
              </a:ext>
            </a:extLst>
          </p:cNvPr>
          <p:cNvSpPr txBox="1"/>
          <p:nvPr/>
        </p:nvSpPr>
        <p:spPr>
          <a:xfrm>
            <a:off x="8128909" y="1044117"/>
            <a:ext cx="1218542" cy="3508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prstClr val="black"/>
                </a:solidFill>
              </a:rPr>
              <a:t>Protons</a:t>
            </a:r>
            <a:endParaRPr lang="en-US" sz="168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045E0-F09F-AE47-B2BB-5E902F3D57A8}"/>
              </a:ext>
            </a:extLst>
          </p:cNvPr>
          <p:cNvSpPr txBox="1"/>
          <p:nvPr/>
        </p:nvSpPr>
        <p:spPr>
          <a:xfrm>
            <a:off x="8908864" y="4845287"/>
            <a:ext cx="2373088" cy="8679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b="1" dirty="0" err="1">
                <a:solidFill>
                  <a:prstClr val="black"/>
                </a:solidFill>
              </a:rPr>
              <a:t>qhat</a:t>
            </a:r>
            <a:r>
              <a:rPr lang="en-US" sz="1680" b="1" dirty="0">
                <a:solidFill>
                  <a:prstClr val="black"/>
                </a:solidFill>
              </a:rPr>
              <a:t> = 0.02 GeV</a:t>
            </a:r>
            <a:r>
              <a:rPr lang="en-US" sz="1680" b="1" baseline="30000" dirty="0">
                <a:solidFill>
                  <a:prstClr val="black"/>
                </a:solidFill>
              </a:rPr>
              <a:t>2</a:t>
            </a:r>
            <a:r>
              <a:rPr lang="en-US" sz="1680" b="1" dirty="0">
                <a:solidFill>
                  <a:prstClr val="black"/>
                </a:solidFill>
              </a:rPr>
              <a:t> / </a:t>
            </a:r>
            <a:r>
              <a:rPr lang="en-US" sz="1680" b="1" dirty="0" err="1">
                <a:solidFill>
                  <a:prstClr val="black"/>
                </a:solidFill>
              </a:rPr>
              <a:t>fm</a:t>
            </a:r>
            <a:endParaRPr lang="en-US" sz="1680" b="1" dirty="0">
              <a:solidFill>
                <a:prstClr val="black"/>
              </a:solidFill>
            </a:endParaRPr>
          </a:p>
          <a:p>
            <a:r>
              <a:rPr lang="en-US" sz="1680" b="1" dirty="0">
                <a:solidFill>
                  <a:prstClr val="black"/>
                </a:solidFill>
              </a:rPr>
              <a:t>L = 5 </a:t>
            </a:r>
            <a:r>
              <a:rPr lang="en-US" sz="1680" b="1" dirty="0" err="1">
                <a:solidFill>
                  <a:prstClr val="black"/>
                </a:solidFill>
              </a:rPr>
              <a:t>fm</a:t>
            </a:r>
            <a:endParaRPr lang="en-US" sz="1680" b="1" dirty="0">
              <a:solidFill>
                <a:prstClr val="black"/>
              </a:solidFill>
            </a:endParaRPr>
          </a:p>
          <a:p>
            <a:r>
              <a:rPr lang="en-US" sz="1680" dirty="0">
                <a:solidFill>
                  <a:prstClr val="black"/>
                </a:solidFill>
              </a:rPr>
              <a:t>FXT</a:t>
            </a:r>
            <a:r>
              <a:rPr lang="en-US" sz="1680" dirty="0"/>
              <a:t>, </a:t>
            </a:r>
            <a:r>
              <a:rPr lang="en-US" sz="1680" dirty="0">
                <a:solidFill>
                  <a:prstClr val="black"/>
                </a:solidFill>
              </a:rPr>
              <a:t>27.6 GeV </a:t>
            </a:r>
            <a:r>
              <a:rPr lang="en-US" sz="1680" i="1" dirty="0">
                <a:solidFill>
                  <a:prstClr val="black"/>
                </a:solidFill>
              </a:rPr>
              <a:t>e</a:t>
            </a:r>
            <a:r>
              <a:rPr lang="en-US" sz="1680" dirty="0">
                <a:solidFill>
                  <a:prstClr val="black"/>
                </a:solidFill>
              </a:rPr>
              <a:t> on X</a:t>
            </a:r>
          </a:p>
        </p:txBody>
      </p:sp>
    </p:spTree>
    <p:extLst>
      <p:ext uri="{BB962C8B-B14F-4D97-AF65-F5344CB8AC3E}">
        <p14:creationId xmlns:p14="http://schemas.microsoft.com/office/powerpoint/2010/main" val="23515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477C672-36EF-3744-958A-E074BD134CC6}"/>
              </a:ext>
            </a:extLst>
          </p:cNvPr>
          <p:cNvSpPr txBox="1">
            <a:spLocks/>
          </p:cNvSpPr>
          <p:nvPr/>
        </p:nvSpPr>
        <p:spPr>
          <a:xfrm>
            <a:off x="910049" y="4530900"/>
            <a:ext cx="10371902" cy="149892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dirty="0"/>
              <a:t>Not shown: </a:t>
            </a:r>
            <a:r>
              <a:rPr lang="en-US" dirty="0" err="1"/>
              <a:t>qhat</a:t>
            </a:r>
            <a:r>
              <a:rPr lang="en-US" dirty="0"/>
              <a:t>, L dependence is too weak,</a:t>
            </a:r>
            <a:br>
              <a:rPr lang="en-US" dirty="0"/>
            </a:br>
            <a:r>
              <a:rPr lang="en-US" dirty="0"/>
              <a:t>double-check that </a:t>
            </a:r>
            <a:br>
              <a:rPr lang="en-US" dirty="0"/>
            </a:br>
            <a:r>
              <a:rPr lang="en-US" dirty="0"/>
              <a:t>	Brick </a:t>
            </a:r>
            <a:r>
              <a:rPr lang="en-US" dirty="0">
                <a:sym typeface="Wingdings" pitchFamily="2" charset="2"/>
              </a:rPr>
              <a:t> Vacuum as </a:t>
            </a:r>
            <a:r>
              <a:rPr lang="en-US" dirty="0" err="1">
                <a:sym typeface="Wingdings" pitchFamily="2" charset="2"/>
              </a:rPr>
              <a:t>qhat</a:t>
            </a:r>
            <a:r>
              <a:rPr lang="en-US" dirty="0">
                <a:sym typeface="Wingdings" pitchFamily="2" charset="2"/>
              </a:rPr>
              <a:t>  0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0AC6-F3D6-E644-A6E1-05FF80BE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69" y="-1898"/>
            <a:ext cx="9230063" cy="1143000"/>
          </a:xfrm>
        </p:spPr>
        <p:txBody>
          <a:bodyPr/>
          <a:lstStyle/>
          <a:p>
            <a:r>
              <a:rPr lang="en-US" sz="6240" dirty="0"/>
              <a:t>Sanity Check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B0AF2-6847-EF42-9450-B58C41C3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F85D-D005-8A48-890E-BAC2D00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5F32E-26A4-804B-9A3F-DB626D5F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60DAF-63CD-FE45-B1A0-FF2E6D8C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240" y="1215874"/>
            <a:ext cx="4591164" cy="3117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AE979-14F5-7548-9D30-E11CA7CDA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371" y="1217871"/>
            <a:ext cx="4591163" cy="31177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A8ABB-9DDD-7D46-9EB6-A3F915AA007F}"/>
              </a:ext>
            </a:extLst>
          </p:cNvPr>
          <p:cNvSpPr txBox="1"/>
          <p:nvPr/>
        </p:nvSpPr>
        <p:spPr>
          <a:xfrm>
            <a:off x="2844551" y="1129745"/>
            <a:ext cx="1218542" cy="3508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 err="1">
                <a:solidFill>
                  <a:prstClr val="black"/>
                </a:solidFill>
              </a:rPr>
              <a:t>Pions</a:t>
            </a:r>
            <a:r>
              <a:rPr lang="en-US" sz="1680" dirty="0">
                <a:solidFill>
                  <a:prstClr val="black"/>
                </a:solidFill>
              </a:rPr>
              <a:t> (</a:t>
            </a:r>
            <a:r>
              <a:rPr lang="en-US" sz="1680" dirty="0">
                <a:solidFill>
                  <a:prstClr val="black"/>
                </a:solidFill>
                <a:latin typeface="Symbol" pitchFamily="2" charset="2"/>
              </a:rPr>
              <a:t>p</a:t>
            </a:r>
            <a:r>
              <a:rPr lang="en-US" sz="1680" baseline="30000" dirty="0">
                <a:solidFill>
                  <a:prstClr val="black"/>
                </a:solidFill>
              </a:rPr>
              <a:t>+</a:t>
            </a:r>
            <a:r>
              <a:rPr lang="en-US" sz="1680" dirty="0">
                <a:solidFill>
                  <a:prstClr val="black"/>
                </a:solidFill>
              </a:rPr>
              <a:t>)</a:t>
            </a:r>
            <a:endParaRPr lang="en-US" sz="168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D1CE8-FB2B-274E-8D05-3ED791E9E88A}"/>
              </a:ext>
            </a:extLst>
          </p:cNvPr>
          <p:cNvSpPr txBox="1"/>
          <p:nvPr/>
        </p:nvSpPr>
        <p:spPr>
          <a:xfrm>
            <a:off x="8128909" y="1115900"/>
            <a:ext cx="1218542" cy="3508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prstClr val="black"/>
                </a:solidFill>
              </a:rPr>
              <a:t>Protons</a:t>
            </a:r>
            <a:endParaRPr lang="en-US" sz="168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045E0-F09F-AE47-B2BB-5E902F3D57A8}"/>
              </a:ext>
            </a:extLst>
          </p:cNvPr>
          <p:cNvSpPr txBox="1"/>
          <p:nvPr/>
        </p:nvSpPr>
        <p:spPr>
          <a:xfrm>
            <a:off x="8908864" y="4845287"/>
            <a:ext cx="2373088" cy="8679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b="1" dirty="0" err="1">
                <a:solidFill>
                  <a:prstClr val="black"/>
                </a:solidFill>
              </a:rPr>
              <a:t>qhat</a:t>
            </a:r>
            <a:r>
              <a:rPr lang="en-US" sz="1680" b="1" dirty="0">
                <a:solidFill>
                  <a:prstClr val="black"/>
                </a:solidFill>
              </a:rPr>
              <a:t> = 2E-5 GeV</a:t>
            </a:r>
            <a:r>
              <a:rPr lang="en-US" sz="1680" b="1" baseline="30000" dirty="0">
                <a:solidFill>
                  <a:prstClr val="black"/>
                </a:solidFill>
              </a:rPr>
              <a:t>2</a:t>
            </a:r>
            <a:r>
              <a:rPr lang="en-US" sz="1680" b="1" dirty="0">
                <a:solidFill>
                  <a:prstClr val="black"/>
                </a:solidFill>
              </a:rPr>
              <a:t> / </a:t>
            </a:r>
            <a:r>
              <a:rPr lang="en-US" sz="1680" b="1" dirty="0" err="1">
                <a:solidFill>
                  <a:prstClr val="black"/>
                </a:solidFill>
              </a:rPr>
              <a:t>fm</a:t>
            </a:r>
            <a:endParaRPr lang="en-US" sz="1680" b="1" dirty="0">
              <a:solidFill>
                <a:prstClr val="black"/>
              </a:solidFill>
            </a:endParaRPr>
          </a:p>
          <a:p>
            <a:r>
              <a:rPr lang="en-US" sz="1680" dirty="0">
                <a:solidFill>
                  <a:prstClr val="black"/>
                </a:solidFill>
              </a:rPr>
              <a:t>L = 5 </a:t>
            </a:r>
            <a:r>
              <a:rPr lang="en-US" sz="1680" dirty="0" err="1">
                <a:solidFill>
                  <a:prstClr val="black"/>
                </a:solidFill>
              </a:rPr>
              <a:t>fm</a:t>
            </a:r>
            <a:endParaRPr lang="en-US" sz="1680" dirty="0">
              <a:solidFill>
                <a:prstClr val="black"/>
              </a:solidFill>
            </a:endParaRPr>
          </a:p>
          <a:p>
            <a:r>
              <a:rPr lang="en-US" sz="1680" dirty="0">
                <a:solidFill>
                  <a:prstClr val="black"/>
                </a:solidFill>
              </a:rPr>
              <a:t>FXT</a:t>
            </a:r>
            <a:r>
              <a:rPr lang="en-US" sz="1680" dirty="0"/>
              <a:t>, </a:t>
            </a:r>
            <a:r>
              <a:rPr lang="en-US" sz="1680" dirty="0">
                <a:solidFill>
                  <a:prstClr val="black"/>
                </a:solidFill>
              </a:rPr>
              <a:t>27.6 GeV </a:t>
            </a:r>
            <a:r>
              <a:rPr lang="en-US" sz="1680" i="1" dirty="0">
                <a:solidFill>
                  <a:prstClr val="black"/>
                </a:solidFill>
              </a:rPr>
              <a:t>e</a:t>
            </a:r>
            <a:r>
              <a:rPr lang="en-US" sz="1680" dirty="0">
                <a:solidFill>
                  <a:prstClr val="black"/>
                </a:solidFill>
              </a:rPr>
              <a:t> on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6FDFA-ED48-9C47-934B-DAA246C9C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164724"/>
            <a:ext cx="651535" cy="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020D-C815-1641-99E6-E4001C9C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Simulations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F0BDB-4DAB-A341-86CE-F4DC4393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CB37-6550-B946-867C-3694B58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DF2FE-B87D-9848-892F-D9EF01EC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2BF9B2-BFD6-AC40-AB71-33C8917540EA}"/>
              </a:ext>
            </a:extLst>
          </p:cNvPr>
          <p:cNvSpPr txBox="1">
            <a:spLocks/>
          </p:cNvSpPr>
          <p:nvPr/>
        </p:nvSpPr>
        <p:spPr>
          <a:xfrm>
            <a:off x="492830" y="1820903"/>
            <a:ext cx="7556779" cy="3359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en-US" sz="3000" dirty="0"/>
              <a:t>Assumed coordinator responsibilities for the BNL/EIC software stack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Maintain fast simulation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EicSmear</a:t>
            </a: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Maintain MC Generators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Contribute to </a:t>
            </a:r>
            <a:br>
              <a:rPr lang="en-US" sz="3000" dirty="0"/>
            </a:br>
            <a:r>
              <a:rPr lang="en-US" sz="3000" dirty="0" err="1"/>
              <a:t>Eic</a:t>
            </a:r>
            <a:r>
              <a:rPr lang="en-US" sz="3000" dirty="0"/>
              <a:t> Software Community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endParaRPr lang="en-US" sz="3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0B66D-8057-1D42-864E-569DEB4C0CB5}"/>
              </a:ext>
            </a:extLst>
          </p:cNvPr>
          <p:cNvGrpSpPr/>
          <p:nvPr/>
        </p:nvGrpSpPr>
        <p:grpSpPr>
          <a:xfrm>
            <a:off x="8105978" y="4406842"/>
            <a:ext cx="3454369" cy="1825885"/>
            <a:chOff x="8126214" y="3965250"/>
            <a:chExt cx="3454369" cy="1825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122F9D-0F08-E749-8C69-E86BBF9C29A5}"/>
                </a:ext>
              </a:extLst>
            </p:cNvPr>
            <p:cNvGrpSpPr/>
            <p:nvPr/>
          </p:nvGrpSpPr>
          <p:grpSpPr>
            <a:xfrm>
              <a:off x="8610600" y="3965250"/>
              <a:ext cx="2969983" cy="1825885"/>
              <a:chOff x="5340897" y="775075"/>
              <a:chExt cx="2969983" cy="182588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59E869-A991-F240-A9D6-B912CF32781F}"/>
                  </a:ext>
                </a:extLst>
              </p:cNvPr>
              <p:cNvSpPr/>
              <p:nvPr/>
            </p:nvSpPr>
            <p:spPr bwMode="auto">
              <a:xfrm>
                <a:off x="5340897" y="775075"/>
                <a:ext cx="2969983" cy="1825885"/>
              </a:xfrm>
              <a:prstGeom prst="roundRect">
                <a:avLst/>
              </a:prstGeom>
              <a:solidFill>
                <a:srgbClr val="A4D3E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83" charset="0"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effectLst/>
                  <a:latin typeface="Arial" pitchFamily="-83" charset="0"/>
                </a:endParaRPr>
              </a:p>
            </p:txBody>
          </p: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80825236-7C95-E640-8933-C13968363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6337" y="903616"/>
                <a:ext cx="2680022" cy="1579438"/>
                <a:chOff x="124" y="61"/>
                <a:chExt cx="2401" cy="1415"/>
              </a:xfrm>
            </p:grpSpPr>
            <p:sp>
              <p:nvSpPr>
                <p:cNvPr id="10" name="AutoShape 11">
                  <a:extLst>
                    <a:ext uri="{FF2B5EF4-FFF2-40B4-BE49-F238E27FC236}">
                      <a16:creationId xmlns:a16="http://schemas.microsoft.com/office/drawing/2014/main" id="{B08643E0-AAC8-D241-AA63-8923DCD22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806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FF80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Djangoh</a:t>
                  </a:r>
                  <a:endPara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  <p:sp>
              <p:nvSpPr>
                <p:cNvPr id="11" name="AutoShape 12">
                  <a:extLst>
                    <a:ext uri="{FF2B5EF4-FFF2-40B4-BE49-F238E27FC236}">
                      <a16:creationId xmlns:a16="http://schemas.microsoft.com/office/drawing/2014/main" id="{BF34B07D-DDB1-864F-BED8-3E8A88E2A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434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00FF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PEPSI</a:t>
                  </a:r>
                </a:p>
              </p:txBody>
            </p:sp>
            <p:sp>
              <p:nvSpPr>
                <p:cNvPr id="12" name="AutoShape 13">
                  <a:extLst>
                    <a:ext uri="{FF2B5EF4-FFF2-40B4-BE49-F238E27FC236}">
                      <a16:creationId xmlns:a16="http://schemas.microsoft.com/office/drawing/2014/main" id="{B395EA49-9BB3-4F49-B6BC-C5DA415A8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1165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0000FF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Rapgap</a:t>
                  </a:r>
                  <a:endPara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  <p:sp>
              <p:nvSpPr>
                <p:cNvPr id="13" name="AutoShape 14">
                  <a:extLst>
                    <a:ext uri="{FF2B5EF4-FFF2-40B4-BE49-F238E27FC236}">
                      <a16:creationId xmlns:a16="http://schemas.microsoft.com/office/drawing/2014/main" id="{76898ED2-CDCB-8048-BC5A-E263AED26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61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FF00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PYTHIA</a:t>
                  </a:r>
                </a:p>
              </p:txBody>
            </p:sp>
            <p:sp>
              <p:nvSpPr>
                <p:cNvPr id="14" name="AutoShape 15">
                  <a:extLst>
                    <a:ext uri="{FF2B5EF4-FFF2-40B4-BE49-F238E27FC236}">
                      <a16:creationId xmlns:a16="http://schemas.microsoft.com/office/drawing/2014/main" id="{20D54450-6AC4-974E-9BDA-D2076E3A5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808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chemeClr val="accent1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Milou</a:t>
                  </a:r>
                  <a:endPara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  <p:sp>
              <p:nvSpPr>
                <p:cNvPr id="15" name="AutoShape 16">
                  <a:extLst>
                    <a:ext uri="{FF2B5EF4-FFF2-40B4-BE49-F238E27FC236}">
                      <a16:creationId xmlns:a16="http://schemas.microsoft.com/office/drawing/2014/main" id="{6F304524-5883-9E49-A485-A84C96554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1167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80008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BeAGLE</a:t>
                  </a:r>
                  <a:endPara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  <p:sp>
              <p:nvSpPr>
                <p:cNvPr id="16" name="AutoShape 17">
                  <a:extLst>
                    <a:ext uri="{FF2B5EF4-FFF2-40B4-BE49-F238E27FC236}">
                      <a16:creationId xmlns:a16="http://schemas.microsoft.com/office/drawing/2014/main" id="{8B7BD04C-83EE-B843-864D-1C97CBDAE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62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FFFF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DPMJet</a:t>
                  </a:r>
                  <a:endPara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  <p:sp>
              <p:nvSpPr>
                <p:cNvPr id="17" name="AutoShape 18">
                  <a:extLst>
                    <a:ext uri="{FF2B5EF4-FFF2-40B4-BE49-F238E27FC236}">
                      <a16:creationId xmlns:a16="http://schemas.microsoft.com/office/drawing/2014/main" id="{89FD9BC8-F5AE-A645-AA3B-56686C75D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434"/>
                  <a:ext cx="1150" cy="30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CC66FF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err="1">
                      <a:solidFill>
                        <a:srgbClr val="FFFFFF"/>
                      </a:solidFill>
                      <a:latin typeface="Gill Sans" pitchFamily="-65" charset="0"/>
                      <a:ea typeface="Gill Sans" pitchFamily="-65" charset="0"/>
                      <a:cs typeface="Gill Sans" pitchFamily="-65" charset="0"/>
                      <a:sym typeface="Gill Sans" pitchFamily="-65" charset="0"/>
                    </a:rPr>
                    <a:t>gmc_trans</a:t>
                  </a:r>
                  <a:endPara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endParaRPr>
                </a:p>
              </p:txBody>
            </p:sp>
          </p:grp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D4757DF2-B341-844B-945D-A8FD15C5A6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26214" y="4315117"/>
              <a:ext cx="353203" cy="1206672"/>
            </a:xfrm>
            <a:prstGeom prst="rightArrow">
              <a:avLst>
                <a:gd name="adj1" fmla="val 50975"/>
                <a:gd name="adj2" fmla="val 58164"/>
              </a:avLst>
            </a:pr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000" dirty="0">
                <a:solidFill>
                  <a:srgbClr val="000000"/>
                </a:solidFill>
                <a:sym typeface="Helvetica" pitchFamily="-65" charset="0"/>
              </a:endParaRP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15367AD-040B-7C47-93C8-3F2198D14CED}"/>
              </a:ext>
            </a:extLst>
          </p:cNvPr>
          <p:cNvGrpSpPr>
            <a:grpSpLocks/>
          </p:cNvGrpSpPr>
          <p:nvPr/>
        </p:nvGrpSpPr>
        <p:grpSpPr bwMode="auto">
          <a:xfrm>
            <a:off x="5923641" y="3588705"/>
            <a:ext cx="2223492" cy="2583173"/>
            <a:chOff x="0" y="237"/>
            <a:chExt cx="2509" cy="2811"/>
          </a:xfrm>
        </p:grpSpPr>
        <p:sp>
          <p:nvSpPr>
            <p:cNvPr id="21" name="Line 3">
              <a:extLst>
                <a:ext uri="{FF2B5EF4-FFF2-40B4-BE49-F238E27FC236}">
                  <a16:creationId xmlns:a16="http://schemas.microsoft.com/office/drawing/2014/main" id="{D332870B-D741-2943-9D36-1C1B64CE90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378" y="565"/>
              <a:ext cx="1131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defTabSz="64192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Helvetica" pitchFamily="-65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051522-0DEC-7341-9EA2-BB8D76B2E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7"/>
              <a:ext cx="2299" cy="2811"/>
              <a:chOff x="0" y="0"/>
              <a:chExt cx="2299" cy="2811"/>
            </a:xfrm>
          </p:grpSpPr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E62A07A3-83A8-264E-80C7-8BFB200EE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07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20000"/>
                </a:srgbClr>
              </a:solidFill>
              <a:ln w="25400" cap="flat">
                <a:solidFill>
                  <a:schemeClr val="tx1">
                    <a:alpha val="2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B262D4FD-CF22-3249-B4C8-A87E703F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57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39999"/>
                </a:srgbClr>
              </a:solidFill>
              <a:ln w="25400" cap="flat">
                <a:solidFill>
                  <a:schemeClr val="tx1">
                    <a:alpha val="3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5" name="AutoShape 6">
                <a:extLst>
                  <a:ext uri="{FF2B5EF4-FFF2-40B4-BE49-F238E27FC236}">
                    <a16:creationId xmlns:a16="http://schemas.microsoft.com/office/drawing/2014/main" id="{520F6B9C-8A39-C14C-A14B-8C1984AC6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06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59999"/>
                </a:srgbClr>
              </a:solidFill>
              <a:ln w="25400" cap="flat">
                <a:solidFill>
                  <a:schemeClr val="tx1">
                    <a:alpha val="5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6" name="AutoShape 7">
                <a:extLst>
                  <a:ext uri="{FF2B5EF4-FFF2-40B4-BE49-F238E27FC236}">
                    <a16:creationId xmlns:a16="http://schemas.microsoft.com/office/drawing/2014/main" id="{94262983-41DA-554C-8D28-36EE1997E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3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79999"/>
                </a:srgbClr>
              </a:solidFill>
              <a:ln w="25400" cap="flat">
                <a:solidFill>
                  <a:schemeClr val="tx1">
                    <a:alpha val="7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98FB9DCB-A0FE-354B-9103-CDE9CEC72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sp>
        <p:nvSpPr>
          <p:cNvPr id="28" name="AutoShape 11">
            <a:extLst>
              <a:ext uri="{FF2B5EF4-FFF2-40B4-BE49-F238E27FC236}">
                <a16:creationId xmlns:a16="http://schemas.microsoft.com/office/drawing/2014/main" id="{BA09B0E5-39DD-1B47-AC31-278264358C2A}"/>
              </a:ext>
            </a:extLst>
          </p:cNvPr>
          <p:cNvSpPr>
            <a:spLocks/>
          </p:cNvSpPr>
          <p:nvPr/>
        </p:nvSpPr>
        <p:spPr bwMode="auto">
          <a:xfrm>
            <a:off x="8122035" y="3611659"/>
            <a:ext cx="1823969" cy="580429"/>
          </a:xfrm>
          <a:prstGeom prst="roundRect">
            <a:avLst>
              <a:gd name="adj" fmla="val 16301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“Detector”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A76265-E599-384D-A6E5-F8A62E1F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10600" y="1044770"/>
            <a:ext cx="3265005" cy="22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0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4A213-0173-6648-A2F9-5FAD3662378B}"/>
              </a:ext>
            </a:extLst>
          </p:cNvPr>
          <p:cNvSpPr txBox="1">
            <a:spLocks/>
          </p:cNvSpPr>
          <p:nvPr/>
        </p:nvSpPr>
        <p:spPr>
          <a:xfrm>
            <a:off x="1158240" y="1457979"/>
            <a:ext cx="9875520" cy="465979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Develop JETSCAPE as an </a:t>
            </a:r>
            <a:r>
              <a:rPr lang="en-US" b="1" dirty="0">
                <a:solidFill>
                  <a:srgbClr val="C00000"/>
                </a:solidFill>
                <a:latin typeface="Calisto MT" panose="02040603050505030304" pitchFamily="18" charset="77"/>
                <a:cs typeface="Book Antiqua"/>
                <a:sym typeface="Wingdings"/>
              </a:rPr>
              <a:t>ideal, complementary,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candidate to double the current number of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e+A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 GPMCs</a:t>
            </a:r>
          </a:p>
          <a:p>
            <a:pPr lvl="1">
              <a:spcBef>
                <a:spcPts val="720"/>
              </a:spcBef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sym typeface="Wingdings"/>
              </a:rPr>
              <a:t>e+P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sym typeface="Wingdings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sym typeface="Wingdings"/>
              </a:rPr>
              <a:t>(essentially) done</a:t>
            </a:r>
            <a:endParaRPr lang="en-US" sz="2400" dirty="0">
              <a:latin typeface="Calisto MT" panose="02040603050505030304" pitchFamily="18" charset="77"/>
            </a:endParaRPr>
          </a:p>
          <a:p>
            <a:pPr lvl="1">
              <a:spcBef>
                <a:spcPts val="720"/>
              </a:spcBef>
            </a:pPr>
            <a:r>
              <a:rPr lang="en-US" sz="2400" b="1" dirty="0" err="1">
                <a:latin typeface="Calisto MT" panose="02040603050505030304" pitchFamily="18" charset="77"/>
              </a:rPr>
              <a:t>e+A</a:t>
            </a:r>
            <a:r>
              <a:rPr lang="en-US" sz="2400" b="1" dirty="0">
                <a:latin typeface="Calisto MT" panose="02040603050505030304" pitchFamily="18" charset="77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77"/>
              </a:rPr>
              <a:t>Reference quenching tuned to HERMES is </a:t>
            </a:r>
            <a:r>
              <a:rPr lang="en-US" sz="2400" b="1" dirty="0">
                <a:solidFill>
                  <a:schemeClr val="tx2"/>
                </a:solidFill>
                <a:latin typeface="Calisto MT" panose="02040603050505030304" pitchFamily="18" charset="77"/>
                <a:sym typeface="Wingdings" pitchFamily="2" charset="2"/>
              </a:rPr>
              <a:t>nearing completion</a:t>
            </a:r>
            <a:endParaRPr lang="en-US" sz="2400" b="1" dirty="0">
              <a:solidFill>
                <a:schemeClr val="tx2"/>
              </a:solidFill>
              <a:latin typeface="Calisto MT" panose="02040603050505030304" pitchFamily="18" charset="77"/>
            </a:endParaRPr>
          </a:p>
          <a:p>
            <a:pPr lvl="1">
              <a:spcBef>
                <a:spcPts val="720"/>
              </a:spcBef>
            </a:pPr>
            <a:r>
              <a:rPr lang="en-US" sz="2400" dirty="0">
                <a:latin typeface="Calisto MT" panose="02040603050505030304" pitchFamily="18" charset="77"/>
              </a:rPr>
              <a:t>Now i</a:t>
            </a:r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77"/>
              </a:rPr>
              <a:t>nclude into </a:t>
            </a:r>
            <a:r>
              <a:rPr lang="en-US" sz="2400" dirty="0">
                <a:solidFill>
                  <a:srgbClr val="0070C0"/>
                </a:solidFill>
                <a:latin typeface="Calisto MT" panose="02040603050505030304" pitchFamily="18" charset="77"/>
              </a:rPr>
              <a:t>official distribution, </a:t>
            </a:r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77"/>
              </a:rPr>
              <a:t>leverage collaboration, </a:t>
            </a:r>
            <a:br>
              <a:rPr lang="en-US" sz="2400" dirty="0">
                <a:solidFill>
                  <a:schemeClr val="tx1"/>
                </a:solidFill>
                <a:latin typeface="Calisto MT" panose="02040603050505030304" pitchFamily="18" charset="77"/>
              </a:rPr>
            </a:br>
            <a:r>
              <a:rPr lang="en-US" sz="2400" b="1" dirty="0">
                <a:solidFill>
                  <a:schemeClr val="tx1"/>
                </a:solidFill>
                <a:latin typeface="Calisto MT" panose="02040603050505030304" pitchFamily="18" charset="77"/>
              </a:rPr>
              <a:t>use to explore quenching @ EIC!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chemeClr val="tx1"/>
                </a:solidFill>
                <a:latin typeface="Calisto MT" panose="02040603050505030304" pitchFamily="18" charset="77"/>
              </a:rPr>
              <a:t>Use new tools such as WTA, grooming to both improve existing measurements and gain new, sensitive observables</a:t>
            </a:r>
          </a:p>
          <a:p>
            <a:pPr>
              <a:spcBef>
                <a:spcPts val="720"/>
              </a:spcBef>
            </a:pPr>
            <a:endParaRPr lang="en-US" dirty="0">
              <a:solidFill>
                <a:schemeClr val="tx1"/>
              </a:solidFill>
              <a:latin typeface="Calisto MT" panose="02040603050505030304" pitchFamily="18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E305-3650-7743-AFB9-7C511F4D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Outlook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15F36-B81A-E745-99DD-55A31F62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B55DE-D30D-C447-83BD-5FFC5442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F488-A7FB-FD4C-A9B5-DACC33FF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314F-F93E-A74B-BA3E-8966768A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LDRD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38F8-5F20-F24A-9306-9A1FFD4D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32102" cy="4351338"/>
          </a:xfrm>
        </p:spPr>
        <p:txBody>
          <a:bodyPr>
            <a:normAutofit/>
          </a:bodyPr>
          <a:lstStyle/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Identify novel jet studies particularly suited to </a:t>
            </a:r>
            <a:r>
              <a:rPr lang="en-US" sz="3000" dirty="0" err="1"/>
              <a:t>eP</a:t>
            </a:r>
            <a:r>
              <a:rPr lang="en-US" sz="3000" dirty="0"/>
              <a:t>, </a:t>
            </a:r>
            <a:r>
              <a:rPr lang="en-US" sz="3000" dirty="0" err="1"/>
              <a:t>eA</a:t>
            </a:r>
            <a:endParaRPr lang="en-US" sz="3000" dirty="0"/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Theoretically robust observables 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Feasibility studies for EIC measurements 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endParaRPr lang="en-US" sz="3000" dirty="0"/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</a:rPr>
              <a:t>Develop a state-of-the-art Monte-Carlo (MC) </a:t>
            </a:r>
            <a:br>
              <a:rPr lang="en-US" sz="3000" dirty="0">
                <a:solidFill>
                  <a:srgbClr val="C00000"/>
                </a:solidFill>
              </a:rPr>
            </a:br>
            <a:r>
              <a:rPr lang="en-US" sz="3000" dirty="0">
                <a:solidFill>
                  <a:srgbClr val="C00000"/>
                </a:solidFill>
              </a:rPr>
              <a:t>Event Generator for in-medium jet fragmentation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endParaRPr lang="en-US" sz="3000" dirty="0"/>
          </a:p>
          <a:p>
            <a:pPr marL="457200" indent="-457200">
              <a:buSzPct val="90000"/>
              <a:buFont typeface="Wingdings" pitchFamily="2" charset="2"/>
              <a:buChar char="v"/>
            </a:pP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EBF6-8C64-D249-9662-F2A92BDD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78591-3D03-2547-ADB5-76A5CFD8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AC4F3-FC0D-0E4E-94AD-5AE1FED6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5BA74-AB4E-2B44-9C85-AF26EABF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8"/>
          <a:stretch/>
        </p:blipFill>
        <p:spPr>
          <a:xfrm>
            <a:off x="9055116" y="2537160"/>
            <a:ext cx="2877725" cy="23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4A213-0173-6648-A2F9-5FAD3662378B}"/>
              </a:ext>
            </a:extLst>
          </p:cNvPr>
          <p:cNvSpPr txBox="1">
            <a:spLocks/>
          </p:cNvSpPr>
          <p:nvPr/>
        </p:nvSpPr>
        <p:spPr>
          <a:xfrm>
            <a:off x="137160" y="1470504"/>
            <a:ext cx="6058989" cy="4681565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Papers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The JETSCAPE framework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J. </a:t>
            </a:r>
            <a:r>
              <a:rPr lang="en-US" sz="1600" i="1" dirty="0" err="1">
                <a:solidFill>
                  <a:schemeClr val="tx1"/>
                </a:solidFill>
              </a:rPr>
              <a:t>Putschke</a:t>
            </a:r>
            <a:r>
              <a:rPr lang="en-US" sz="1600" i="1" dirty="0">
                <a:solidFill>
                  <a:schemeClr val="tx1"/>
                </a:solidFill>
              </a:rPr>
              <a:t>, KK, JETSCAPE Collaboration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submitted to Comp. Phys. Comm., arXiv:1903.07706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First fully unfolded measurements of jet splitting in </a:t>
            </a:r>
            <a:r>
              <a:rPr lang="en-US" sz="1600" dirty="0" err="1">
                <a:solidFill>
                  <a:schemeClr val="tx1"/>
                </a:solidFill>
              </a:rPr>
              <a:t>p+p</a:t>
            </a:r>
            <a:r>
              <a:rPr lang="en-US" sz="1600" dirty="0">
                <a:solidFill>
                  <a:schemeClr val="tx1"/>
                </a:solidFill>
              </a:rPr>
              <a:t> √s=200 GeV at STAR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STAR Collaboration (co-PA)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be submitted to PLB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Observation of charmed baryon-to-meson ratio enhancement at mid-rapidity in </a:t>
            </a:r>
            <a:r>
              <a:rPr lang="en-US" sz="1600" dirty="0" err="1">
                <a:solidFill>
                  <a:schemeClr val="tx1"/>
                </a:solidFill>
              </a:rPr>
              <a:t>Au+Au</a:t>
            </a:r>
            <a:r>
              <a:rPr lang="en-US" sz="1600" dirty="0">
                <a:solidFill>
                  <a:schemeClr val="tx1"/>
                </a:solidFill>
              </a:rPr>
              <a:t> collisions at √</a:t>
            </a: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600" baseline="-25000" dirty="0" err="1">
                <a:solidFill>
                  <a:schemeClr val="tx1"/>
                </a:solidFill>
              </a:rPr>
              <a:t>NN</a:t>
            </a:r>
            <a:r>
              <a:rPr lang="en-US" sz="1600" baseline="-250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= 200 GeV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STAR Collaboration (GPC)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submitted to PRL (arXiv:1910.14628)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Underlying Event Measurements in </a:t>
            </a:r>
            <a:r>
              <a:rPr lang="en-US" sz="1600" dirty="0" err="1">
                <a:solidFill>
                  <a:schemeClr val="tx1"/>
                </a:solidFill>
              </a:rPr>
              <a:t>p+p</a:t>
            </a:r>
            <a:r>
              <a:rPr lang="en-US" sz="1600" dirty="0">
                <a:solidFill>
                  <a:schemeClr val="tx1"/>
                </a:solidFill>
              </a:rPr>
              <a:t> Collisions at √s=200 GeV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STAR Collaboration (GPC)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be submitted to PLB</a:t>
            </a:r>
          </a:p>
          <a:p>
            <a:pPr marL="0" indent="0">
              <a:spcBef>
                <a:spcPts val="72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72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E305-3650-7743-AFB9-7C511F4D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15F36-B81A-E745-99DD-55A31F62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B55DE-D30D-C447-83BD-5FFC5442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F488-A7FB-FD4C-A9B5-DACC33FF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668E7-1010-A745-821E-90AF887784AB}"/>
              </a:ext>
            </a:extLst>
          </p:cNvPr>
          <p:cNvSpPr txBox="1">
            <a:spLocks/>
          </p:cNvSpPr>
          <p:nvPr/>
        </p:nvSpPr>
        <p:spPr>
          <a:xfrm>
            <a:off x="6096000" y="1470503"/>
            <a:ext cx="5769429" cy="4885847"/>
          </a:xfrm>
          <a:prstGeom prst="rect">
            <a:avLst/>
          </a:prstGeom>
        </p:spPr>
        <p:txBody>
          <a:bodyPr vert="horz" lIns="109728" tIns="54864" rIns="109728" bIns="54864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Talks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JETSCAPE for EIC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MCEGs for future ep and </a:t>
            </a:r>
            <a:r>
              <a:rPr lang="en-US" sz="1600" i="1" dirty="0" err="1">
                <a:solidFill>
                  <a:schemeClr val="tx1"/>
                </a:solidFill>
              </a:rPr>
              <a:t>eA</a:t>
            </a:r>
            <a:r>
              <a:rPr lang="en-US" sz="1600" i="1" dirty="0">
                <a:solidFill>
                  <a:schemeClr val="tx1"/>
                </a:solidFill>
              </a:rPr>
              <a:t> facilities, Vienna, Austria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Using JETSCAPE to Simulate Jets at an EIC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POETIC, LBNL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Using JETSCAPE to Simulate Jets at an EIC,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DNP, Crystal City, VA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Exploring Jet Observables at an EIC with the JETSCAPE framework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EICUG Users' Meeting, Paris, France</a:t>
            </a:r>
          </a:p>
          <a:p>
            <a:pPr>
              <a:spcBef>
                <a:spcPts val="720"/>
              </a:spcBef>
            </a:pPr>
            <a:r>
              <a:rPr lang="en-US" sz="1600" dirty="0" err="1">
                <a:solidFill>
                  <a:schemeClr val="tx1"/>
                </a:solidFill>
              </a:rPr>
              <a:t>Eic</a:t>
            </a:r>
            <a:r>
              <a:rPr lang="en-US" sz="1600" dirty="0">
                <a:solidFill>
                  <a:schemeClr val="tx1"/>
                </a:solidFill>
              </a:rPr>
              <a:t>-Smear and its parameterizations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EICUG Users' Meeting, Paris, France</a:t>
            </a:r>
          </a:p>
          <a:p>
            <a:pPr>
              <a:spcBef>
                <a:spcPts val="720"/>
              </a:spcBef>
            </a:pPr>
            <a:r>
              <a:rPr lang="en-US" sz="1600" dirty="0" err="1">
                <a:solidFill>
                  <a:schemeClr val="tx1"/>
                </a:solidFill>
              </a:rPr>
              <a:t>Eic</a:t>
            </a:r>
            <a:r>
              <a:rPr lang="en-US" sz="1600" dirty="0">
                <a:solidFill>
                  <a:schemeClr val="tx1"/>
                </a:solidFill>
              </a:rPr>
              <a:t>-Smear and its parameterizations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EIC Software Meeting on Detector and Physics Simulations, BNL</a:t>
            </a:r>
          </a:p>
          <a:p>
            <a:pPr>
              <a:spcBef>
                <a:spcPts val="720"/>
              </a:spcBef>
            </a:pPr>
            <a:r>
              <a:rPr lang="en-US" sz="1600" dirty="0" err="1">
                <a:solidFill>
                  <a:schemeClr val="tx1"/>
                </a:solidFill>
              </a:rPr>
              <a:t>Eic</a:t>
            </a:r>
            <a:r>
              <a:rPr lang="en-US" sz="1600" dirty="0">
                <a:solidFill>
                  <a:schemeClr val="tx1"/>
                </a:solidFill>
              </a:rPr>
              <a:t>-Smear and its parameterizations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EIC Software Meeting, Trieste, Italy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Using JETSCAPE to Simulate Jets at an EIC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DIS, Turin, Italy</a:t>
            </a:r>
          </a:p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tx1"/>
                </a:solidFill>
              </a:rPr>
              <a:t>Jets in </a:t>
            </a:r>
            <a:r>
              <a:rPr lang="en-US" sz="1600" dirty="0" err="1">
                <a:solidFill>
                  <a:schemeClr val="tx1"/>
                </a:solidFill>
              </a:rPr>
              <a:t>eA</a:t>
            </a:r>
            <a:r>
              <a:rPr lang="en-US" sz="1600" dirty="0">
                <a:solidFill>
                  <a:schemeClr val="tx1"/>
                </a:solidFill>
              </a:rPr>
              <a:t> Collisions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MCEGs for future ep and </a:t>
            </a:r>
            <a:r>
              <a:rPr lang="en-US" sz="1600" i="1" dirty="0" err="1">
                <a:solidFill>
                  <a:schemeClr val="tx1"/>
                </a:solidFill>
              </a:rPr>
              <a:t>eA</a:t>
            </a:r>
            <a:r>
              <a:rPr lang="en-US" sz="1600" i="1" dirty="0">
                <a:solidFill>
                  <a:schemeClr val="tx1"/>
                </a:solidFill>
              </a:rPr>
              <a:t> facilities, Hamburg, Germany</a:t>
            </a:r>
          </a:p>
          <a:p>
            <a:pPr>
              <a:spcBef>
                <a:spcPts val="72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2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705B-306B-AC4A-A21E-11452759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EF953-D493-2940-B1AB-A8863B2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D0502-3F5A-0A4E-8C4E-5BC36023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4D9B8-1AA7-8849-B6EC-2E2D751E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NB: Jet Reconstruction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38" y="1550053"/>
            <a:ext cx="4990052" cy="4714222"/>
          </a:xfrm>
        </p:spPr>
        <p:txBody>
          <a:bodyPr>
            <a:normAutofit/>
          </a:bodyPr>
          <a:lstStyle/>
          <a:p>
            <a:pPr marL="0" indent="0">
              <a:spcBef>
                <a:spcPts val="720"/>
              </a:spcBef>
              <a:buNone/>
            </a:pP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Sequential Clustering:</a:t>
            </a:r>
          </a:p>
          <a:p>
            <a:pPr marL="411480" indent="-411480">
              <a:spcBef>
                <a:spcPts val="720"/>
              </a:spcBef>
              <a:buFont typeface="+mj-lt"/>
              <a:buAutoNum type="arabicPeriod"/>
            </a:pPr>
            <a:r>
              <a:rPr lang="en-US" sz="2160" dirty="0">
                <a:latin typeface="Calisto MT" panose="02040603050505030304" pitchFamily="18" charset="77"/>
                <a:cs typeface="Book Antiqua"/>
              </a:rPr>
              <a:t>Calculate a 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distance </a:t>
            </a:r>
            <a:r>
              <a:rPr lang="en-US" sz="2160" b="1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="1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between two particles and a 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beam distance </a:t>
            </a:r>
            <a:r>
              <a:rPr lang="en-US" sz="2160" b="1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="1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 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for all particles.</a:t>
            </a:r>
          </a:p>
          <a:p>
            <a:pPr marL="411480" indent="-411480">
              <a:spcBef>
                <a:spcPts val="720"/>
              </a:spcBef>
              <a:buFont typeface="+mj-lt"/>
              <a:buAutoNum type="arabicPeriod"/>
            </a:pPr>
            <a:r>
              <a:rPr lang="en-US" sz="2160" dirty="0">
                <a:latin typeface="Calisto MT" panose="02040603050505030304" pitchFamily="18" charset="77"/>
                <a:cs typeface="Book Antiqua"/>
              </a:rPr>
              <a:t>Find 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smallest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of all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,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</a:t>
            </a:r>
          </a:p>
          <a:p>
            <a:pPr marL="411480" indent="-411480">
              <a:spcBef>
                <a:spcPts val="720"/>
              </a:spcBef>
              <a:buFont typeface="+mj-lt"/>
              <a:buAutoNum type="arabicPeriod"/>
            </a:pPr>
            <a:r>
              <a:rPr lang="en-US" sz="2160" dirty="0">
                <a:latin typeface="Calisto MT" panose="02040603050505030304" pitchFamily="18" charset="77"/>
                <a:cs typeface="Book Antiqua"/>
              </a:rPr>
              <a:t>If it’s a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, 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recombine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particles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i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and j. If it’s a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2160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, call particle </a:t>
            </a:r>
            <a:r>
              <a:rPr lang="en-US" sz="2160" dirty="0" err="1">
                <a:latin typeface="Calisto MT" panose="02040603050505030304" pitchFamily="18" charset="77"/>
                <a:cs typeface="Book Antiqua"/>
              </a:rPr>
              <a:t>i</a:t>
            </a:r>
            <a:r>
              <a:rPr lang="en-US" sz="2160" dirty="0">
                <a:latin typeface="Calisto MT" panose="02040603050505030304" pitchFamily="18" charset="77"/>
                <a:cs typeface="Book Antiqua"/>
              </a:rPr>
              <a:t> a </a:t>
            </a:r>
            <a:r>
              <a:rPr lang="en-US" sz="2160" b="1" dirty="0">
                <a:latin typeface="Calisto MT" panose="02040603050505030304" pitchFamily="18" charset="77"/>
                <a:cs typeface="Book Antiqua"/>
              </a:rPr>
              <a:t>jet</a:t>
            </a:r>
          </a:p>
          <a:p>
            <a:pPr marL="411480" indent="-411480">
              <a:spcBef>
                <a:spcPts val="720"/>
              </a:spcBef>
              <a:buFont typeface="+mj-lt"/>
              <a:buAutoNum type="arabicPeriod"/>
            </a:pPr>
            <a:r>
              <a:rPr lang="en-US" sz="2160" dirty="0">
                <a:latin typeface="Calisto MT" panose="02040603050505030304" pitchFamily="18" charset="77"/>
                <a:cs typeface="Book Antiqua"/>
              </a:rPr>
              <a:t>Repeat from step 2 until no particles are left</a:t>
            </a:r>
            <a:endParaRPr lang="en-US" sz="2160" dirty="0">
              <a:latin typeface="Calisto MT" panose="020406030505050303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C99B7-195B-8E40-84A5-283F1CC22B60}"/>
              </a:ext>
            </a:extLst>
          </p:cNvPr>
          <p:cNvSpPr txBox="1"/>
          <p:nvPr/>
        </p:nvSpPr>
        <p:spPr>
          <a:xfrm>
            <a:off x="749567" y="5234121"/>
            <a:ext cx="51759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rgbClr val="C00000"/>
                </a:solidFill>
                <a:latin typeface="Calisto MT" panose="02040603050505030304" pitchFamily="18" charset="77"/>
              </a:rPr>
              <a:t>De-facto standard.  For substructure: </a:t>
            </a:r>
            <a:br>
              <a:rPr lang="en-US" sz="2160" dirty="0">
                <a:solidFill>
                  <a:srgbClr val="C00000"/>
                </a:solidFill>
                <a:latin typeface="Calisto MT" panose="02040603050505030304" pitchFamily="18" charset="77"/>
              </a:rPr>
            </a:br>
            <a:r>
              <a:rPr lang="en-US" sz="2160" dirty="0">
                <a:solidFill>
                  <a:srgbClr val="C00000"/>
                </a:solidFill>
                <a:latin typeface="Calisto MT" panose="02040603050505030304" pitchFamily="18" charset="77"/>
              </a:rPr>
              <a:t>also provides </a:t>
            </a:r>
            <a:r>
              <a:rPr lang="en-US" sz="2160" b="1" dirty="0">
                <a:solidFill>
                  <a:srgbClr val="C00000"/>
                </a:solidFill>
                <a:latin typeface="Calisto MT" panose="02040603050505030304" pitchFamily="18" charset="77"/>
              </a:rPr>
              <a:t>cluster history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230929-4CC0-6947-8AB8-2952F40F8452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3337531" y="4823687"/>
            <a:ext cx="1" cy="4104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040D76-32B8-094D-8737-753A23396744}"/>
              </a:ext>
            </a:extLst>
          </p:cNvPr>
          <p:cNvSpPr txBox="1">
            <a:spLocks/>
          </p:cNvSpPr>
          <p:nvPr/>
        </p:nvSpPr>
        <p:spPr>
          <a:xfrm>
            <a:off x="6356741" y="1596091"/>
            <a:ext cx="5085694" cy="471422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sz="2160" dirty="0"/>
              <a:t>Resulting clusters are </a:t>
            </a:r>
            <a:r>
              <a:rPr lang="en-US" sz="2160" b="1" dirty="0"/>
              <a:t>jets</a:t>
            </a:r>
            <a:r>
              <a:rPr lang="en-US" sz="2160" dirty="0"/>
              <a:t>.</a:t>
            </a:r>
          </a:p>
          <a:p>
            <a:pPr>
              <a:spcBef>
                <a:spcPts val="720"/>
              </a:spcBef>
            </a:pPr>
            <a:r>
              <a:rPr lang="en-US" sz="2160" b="1" dirty="0"/>
              <a:t>Operational </a:t>
            </a:r>
            <a:r>
              <a:rPr lang="en-US" sz="2160" dirty="0"/>
              <a:t>definition. No unambiguous jet definition exists!</a:t>
            </a:r>
          </a:p>
          <a:p>
            <a:pPr>
              <a:spcBef>
                <a:spcPts val="720"/>
              </a:spcBef>
            </a:pPr>
            <a:endParaRPr lang="en-US" sz="2160" dirty="0"/>
          </a:p>
          <a:p>
            <a:pPr marL="0" indent="0">
              <a:spcBef>
                <a:spcPts val="720"/>
              </a:spcBef>
              <a:buNone/>
            </a:pPr>
            <a:r>
              <a:rPr lang="en-US" sz="2160" dirty="0"/>
              <a:t>Advantages: 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Minimize sensitivity to hadronization:</a:t>
            </a:r>
            <a:br>
              <a:rPr lang="en-US" sz="2160" dirty="0"/>
            </a:br>
            <a:r>
              <a:rPr lang="en-US" sz="2160" b="1" dirty="0">
                <a:solidFill>
                  <a:srgbClr val="C00000"/>
                </a:solidFill>
              </a:rPr>
              <a:t>IR-safe and collinear-safe</a:t>
            </a:r>
            <a:r>
              <a:rPr lang="en-US" sz="2160" dirty="0"/>
              <a:t> algorithm and instrumentation</a:t>
            </a:r>
          </a:p>
          <a:p>
            <a:pPr>
              <a:spcBef>
                <a:spcPts val="720"/>
              </a:spcBef>
            </a:pPr>
            <a:r>
              <a:rPr lang="en-US" sz="2160" dirty="0"/>
              <a:t>Measure energy flow: connect to dynamics of </a:t>
            </a:r>
            <a:r>
              <a:rPr lang="en-US" sz="2160" b="1" dirty="0" err="1"/>
              <a:t>partons</a:t>
            </a:r>
            <a:endParaRPr lang="en-US" sz="2160" b="1" dirty="0"/>
          </a:p>
          <a:p>
            <a:pPr>
              <a:spcBef>
                <a:spcPts val="720"/>
              </a:spcBef>
            </a:pPr>
            <a:r>
              <a:rPr lang="en-US" sz="2160" dirty="0"/>
              <a:t>Comparison to </a:t>
            </a:r>
            <a:r>
              <a:rPr lang="en-US" sz="2160" b="1" dirty="0"/>
              <a:t>QCD</a:t>
            </a:r>
            <a:r>
              <a:rPr lang="en-US" sz="2160" dirty="0"/>
              <a:t> calculations beyond event generators</a:t>
            </a:r>
          </a:p>
        </p:txBody>
      </p:sp>
    </p:spTree>
    <p:extLst>
      <p:ext uri="{BB962C8B-B14F-4D97-AF65-F5344CB8AC3E}">
        <p14:creationId xmlns:p14="http://schemas.microsoft.com/office/powerpoint/2010/main" val="314248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598C41-6449-6040-B1B6-EB6889FEF069}"/>
              </a:ext>
            </a:extLst>
          </p:cNvPr>
          <p:cNvSpPr txBox="1"/>
          <p:nvPr/>
        </p:nvSpPr>
        <p:spPr>
          <a:xfrm>
            <a:off x="5741377" y="1289892"/>
            <a:ext cx="5641932" cy="25545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Novel: </a:t>
            </a:r>
            <a:r>
              <a:rPr lang="en-US" sz="2000" b="1" dirty="0"/>
              <a:t>Winner-Take-All</a:t>
            </a:r>
            <a:r>
              <a:rPr lang="en-US" sz="2000" dirty="0"/>
              <a:t> and/or </a:t>
            </a:r>
            <a:r>
              <a:rPr lang="en-US" sz="2000" b="1" dirty="0"/>
              <a:t>Groomed </a:t>
            </a:r>
            <a:r>
              <a:rPr lang="en-US" sz="2000" dirty="0"/>
              <a:t>axes: Potential for probing soft wide-angle radiation and for substantial background reduction in existing measurements</a:t>
            </a:r>
          </a:p>
          <a:p>
            <a:endParaRPr lang="en-US" sz="2000" dirty="0"/>
          </a:p>
          <a:p>
            <a:r>
              <a:rPr lang="en-US" sz="2000" dirty="0"/>
              <a:t>Started work with B. Page, F. Ringer</a:t>
            </a:r>
          </a:p>
          <a:p>
            <a:r>
              <a:rPr lang="en-US" sz="2000" i="1" dirty="0"/>
              <a:t>see </a:t>
            </a:r>
            <a:r>
              <a:rPr lang="en-US" sz="2000" i="1" dirty="0" err="1"/>
              <a:t>arXiv</a:t>
            </a:r>
            <a:r>
              <a:rPr lang="en-US" sz="2000" i="1" dirty="0"/>
              <a:t> 1911.06840 </a:t>
            </a:r>
          </a:p>
          <a:p>
            <a:r>
              <a:rPr lang="en-US" sz="2000" i="1" dirty="0"/>
              <a:t>see recent talks from </a:t>
            </a:r>
            <a:r>
              <a:rPr lang="en-US" dirty="0"/>
              <a:t>Ignazio </a:t>
            </a:r>
            <a:r>
              <a:rPr lang="en-US" dirty="0" err="1"/>
              <a:t>Scimemi</a:t>
            </a:r>
            <a:endParaRPr lang="en-US" sz="20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Jets as Parton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36" y="1412267"/>
            <a:ext cx="4752808" cy="471422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r>
              <a:rPr lang="en-US" sz="2160" dirty="0"/>
              <a:t>E.g., cross sections, </a:t>
            </a:r>
            <a:r>
              <a:rPr lang="en-US" sz="2160" dirty="0" err="1"/>
              <a:t>dijet</a:t>
            </a:r>
            <a:r>
              <a:rPr lang="en-US" sz="2160" dirty="0"/>
              <a:t> invariant mass, asymmetries</a:t>
            </a:r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r>
              <a:rPr lang="en-US" sz="2160" dirty="0"/>
              <a:t>Focus is on jet ~ </a:t>
            </a:r>
            <a:r>
              <a:rPr lang="en-US" sz="2160" dirty="0" err="1"/>
              <a:t>parton</a:t>
            </a:r>
            <a:endParaRPr lang="en-US" sz="2160" dirty="0"/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r>
              <a:rPr lang="en-US" sz="2160" dirty="0"/>
              <a:t>What belongs to the jet?</a:t>
            </a:r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r>
              <a:rPr lang="en-US" sz="2160" dirty="0"/>
              <a:t>How many jets are in the event?</a:t>
            </a:r>
          </a:p>
          <a:p>
            <a:pPr marL="457200" indent="-457200">
              <a:spcBef>
                <a:spcPts val="720"/>
              </a:spcBef>
              <a:buSzPct val="90000"/>
              <a:buFont typeface="Wingdings" pitchFamily="2" charset="2"/>
              <a:buChar char="v"/>
            </a:pPr>
            <a:endParaRPr lang="en-US" sz="216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C42E08-8507-C648-A7BE-9DF6DF6BF886}"/>
              </a:ext>
            </a:extLst>
          </p:cNvPr>
          <p:cNvGrpSpPr/>
          <p:nvPr/>
        </p:nvGrpSpPr>
        <p:grpSpPr>
          <a:xfrm>
            <a:off x="714838" y="2066885"/>
            <a:ext cx="4077019" cy="2339239"/>
            <a:chOff x="-70451" y="1882817"/>
            <a:chExt cx="3397516" cy="19493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FD177F-E232-D14B-A386-ED51D09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0451" y="1882817"/>
              <a:ext cx="2661251" cy="1949366"/>
            </a:xfrm>
            <a:prstGeom prst="rect">
              <a:avLst/>
            </a:prstGeom>
          </p:spPr>
        </p:pic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D3A9064-1D8F-1A46-98DE-AF0A05B98BE7}"/>
                </a:ext>
              </a:extLst>
            </p:cNvPr>
            <p:cNvSpPr/>
            <p:nvPr/>
          </p:nvSpPr>
          <p:spPr>
            <a:xfrm rot="15727635">
              <a:off x="2298973" y="1890230"/>
              <a:ext cx="441695" cy="1557532"/>
            </a:xfrm>
            <a:prstGeom prst="trapezoid">
              <a:avLst>
                <a:gd name="adj" fmla="val 46058"/>
              </a:avLst>
            </a:prstGeom>
            <a:solidFill>
              <a:srgbClr val="C000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375A977E-A93A-AD48-8E88-DB75E8DEF835}"/>
                </a:ext>
              </a:extLst>
            </p:cNvPr>
            <p:cNvSpPr/>
            <p:nvPr/>
          </p:nvSpPr>
          <p:spPr>
            <a:xfrm rot="16811851">
              <a:off x="2327451" y="2433968"/>
              <a:ext cx="441695" cy="1557532"/>
            </a:xfrm>
            <a:prstGeom prst="trapezoid">
              <a:avLst>
                <a:gd name="adj" fmla="val 46058"/>
              </a:avLst>
            </a:prstGeom>
            <a:solidFill>
              <a:srgbClr val="C000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74F263-222F-974D-B224-0CBFF8C3EB8C}"/>
              </a:ext>
            </a:extLst>
          </p:cNvPr>
          <p:cNvSpPr txBox="1"/>
          <p:nvPr/>
        </p:nvSpPr>
        <p:spPr>
          <a:xfrm>
            <a:off x="5741377" y="3844437"/>
            <a:ext cx="5641932" cy="25545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Novel: Dipole size from 3-jet events. Use </a:t>
            </a:r>
            <a:r>
              <a:rPr lang="en-US" sz="2000" b="1" dirty="0"/>
              <a:t>N-</a:t>
            </a:r>
            <a:r>
              <a:rPr lang="en-US" sz="2000" b="1" dirty="0" err="1"/>
              <a:t>Jettiness</a:t>
            </a:r>
            <a:r>
              <a:rPr lang="en-US" sz="2000" dirty="0"/>
              <a:t> to disentangle soft, broad, overlapping jets?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Started work with B. Page, T. Ullrich</a:t>
            </a:r>
          </a:p>
          <a:p>
            <a:r>
              <a:rPr lang="en-US" sz="2000" i="1" dirty="0"/>
              <a:t>see talk by Al Mueller at EICUG Meeting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0069B5-FD8D-F244-8006-5D8E5F9B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75" y="4564495"/>
            <a:ext cx="3229634" cy="11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309BF7-4764-A042-8312-71C23EAB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09" y="3568145"/>
            <a:ext cx="2410901" cy="2207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Jets beyond 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F7CF2-225E-E448-9634-664CA7B0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5E5EA-D13C-044F-A28F-7E5D0757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E9EEE0C-DF41-A643-9FE3-258BDEDDF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73"/>
          <a:stretch/>
        </p:blipFill>
        <p:spPr>
          <a:xfrm>
            <a:off x="6912320" y="1342639"/>
            <a:ext cx="4320583" cy="203821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FF2FB4-219E-A043-9189-EBB16595CAB1}"/>
              </a:ext>
            </a:extLst>
          </p:cNvPr>
          <p:cNvSpPr txBox="1">
            <a:spLocks/>
          </p:cNvSpPr>
          <p:nvPr/>
        </p:nvSpPr>
        <p:spPr>
          <a:xfrm>
            <a:off x="1158241" y="4823342"/>
            <a:ext cx="9689299" cy="160941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dirty="0"/>
              <a:t>Fundamental QCD</a:t>
            </a:r>
          </a:p>
          <a:p>
            <a:pPr>
              <a:spcBef>
                <a:spcPts val="720"/>
              </a:spcBef>
            </a:pPr>
            <a:r>
              <a:rPr lang="en-US" dirty="0"/>
              <a:t>flavor separation</a:t>
            </a:r>
          </a:p>
          <a:p>
            <a:pPr>
              <a:spcBef>
                <a:spcPts val="720"/>
              </a:spcBef>
            </a:pPr>
            <a:r>
              <a:rPr lang="en-US" dirty="0"/>
              <a:t>Explore signatures of </a:t>
            </a:r>
            <a:r>
              <a:rPr lang="en-US" dirty="0">
                <a:solidFill>
                  <a:srgbClr val="C00000"/>
                </a:solidFill>
              </a:rPr>
              <a:t>jet sub-structure modification</a:t>
            </a:r>
            <a:r>
              <a:rPr lang="en-US" dirty="0"/>
              <a:t> in </a:t>
            </a:r>
            <a:r>
              <a:rPr lang="en-US" dirty="0" err="1"/>
              <a:t>eA</a:t>
            </a:r>
            <a:br>
              <a:rPr lang="en-US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97E69F-15EF-714F-B3F2-9E49612BF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47622"/>
          <a:stretch/>
        </p:blipFill>
        <p:spPr>
          <a:xfrm>
            <a:off x="854014" y="1522227"/>
            <a:ext cx="2502857" cy="18698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257415-4981-FC47-B414-AD038D9DBD39}"/>
              </a:ext>
            </a:extLst>
          </p:cNvPr>
          <p:cNvGrpSpPr/>
          <p:nvPr/>
        </p:nvGrpSpPr>
        <p:grpSpPr>
          <a:xfrm>
            <a:off x="781509" y="3996247"/>
            <a:ext cx="2310929" cy="593105"/>
            <a:chOff x="3615678" y="3089169"/>
            <a:chExt cx="3946053" cy="10427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6F5205-A5D4-0F4E-AF0B-A7369EFBF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7" r="45362"/>
            <a:stretch/>
          </p:blipFill>
          <p:spPr>
            <a:xfrm>
              <a:off x="4295470" y="3089169"/>
              <a:ext cx="3266261" cy="104271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328586-0BC1-F441-B65E-630936C12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2237"/>
            <a:stretch/>
          </p:blipFill>
          <p:spPr>
            <a:xfrm>
              <a:off x="3615678" y="3089169"/>
              <a:ext cx="679792" cy="104271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B0C0067-CF2D-4348-9282-BA62BC179497}"/>
              </a:ext>
            </a:extLst>
          </p:cNvPr>
          <p:cNvSpPr txBox="1"/>
          <p:nvPr/>
        </p:nvSpPr>
        <p:spPr>
          <a:xfrm>
            <a:off x="302406" y="3639044"/>
            <a:ext cx="1993703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Angularity family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1C55C13-5D72-7C4C-BF77-A8A236C90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04" y="2292221"/>
            <a:ext cx="2376139" cy="160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4CA9CA-3CC4-E145-A6E0-77EC9669EA92}"/>
              </a:ext>
            </a:extLst>
          </p:cNvPr>
          <p:cNvSpPr txBox="1"/>
          <p:nvPr/>
        </p:nvSpPr>
        <p:spPr>
          <a:xfrm>
            <a:off x="4038600" y="1609330"/>
            <a:ext cx="2544242" cy="609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De-clustered (groomed) observables</a:t>
            </a:r>
          </a:p>
        </p:txBody>
      </p:sp>
      <p:pic>
        <p:nvPicPr>
          <p:cNvPr id="26" name="Picture 2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DF28840-BFF0-0D46-AB0F-6F412B217BF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9" y="3249301"/>
            <a:ext cx="2538192" cy="17236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5A2FB26-35EB-DC4F-9F2D-64CCCB68A342}"/>
              </a:ext>
            </a:extLst>
          </p:cNvPr>
          <p:cNvSpPr txBox="1"/>
          <p:nvPr/>
        </p:nvSpPr>
        <p:spPr>
          <a:xfrm>
            <a:off x="10077776" y="5193574"/>
            <a:ext cx="1754740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N-(Sub)</a:t>
            </a:r>
            <a:r>
              <a:rPr lang="en-US" sz="1680" dirty="0" err="1"/>
              <a:t>jettiness</a:t>
            </a:r>
            <a:endParaRPr lang="en-US" sz="168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BDE3A-F236-2E43-BB99-21D91684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5409-7542-5C41-91BB-A22CE816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Toolbox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E2782-7B1B-B841-BF99-10A4978A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64DC4-C0E5-4040-9E83-FCC012BD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92016-A7C6-6742-BE49-89EA03B7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2930-107E-1D40-969B-B93A971AF57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ED8DA-9D4A-D942-8220-029CE68806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421" y="853280"/>
            <a:ext cx="3810000" cy="3810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013CEA-0990-FC4C-83FC-3D53CF5C586C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6740048" cy="3359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en-US" sz="3000" dirty="0"/>
              <a:t>Feasibility studies rely </a:t>
            </a:r>
            <a:r>
              <a:rPr lang="en-US" sz="3000" b="1" dirty="0"/>
              <a:t>crucially </a:t>
            </a:r>
            <a:r>
              <a:rPr lang="en-US" sz="3000" dirty="0"/>
              <a:t>on </a:t>
            </a:r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MC Generators, especially for </a:t>
            </a:r>
            <a:r>
              <a:rPr lang="en-US" sz="3000" dirty="0" err="1"/>
              <a:t>e+A</a:t>
            </a:r>
            <a:endParaRPr lang="en-US" sz="3000" dirty="0"/>
          </a:p>
          <a:p>
            <a:pPr marL="457200" indent="-457200">
              <a:buSzPct val="90000"/>
              <a:buFont typeface="Wingdings" pitchFamily="2" charset="2"/>
              <a:buChar char="v"/>
            </a:pPr>
            <a:r>
              <a:rPr lang="en-US" sz="3000" dirty="0"/>
              <a:t>Detector simulations, fast and slow</a:t>
            </a:r>
          </a:p>
        </p:txBody>
      </p:sp>
      <p:pic>
        <p:nvPicPr>
          <p:cNvPr id="8" name="Picture 7" descr="beast.png">
            <a:extLst>
              <a:ext uri="{FF2B5EF4-FFF2-40B4-BE49-F238E27FC236}">
                <a16:creationId xmlns:a16="http://schemas.microsoft.com/office/drawing/2014/main" id="{E6F4A8F8-404F-5646-B5AF-A92413BB4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9679" r="7001" b="3120"/>
          <a:stretch/>
        </p:blipFill>
        <p:spPr>
          <a:xfrm>
            <a:off x="2782537" y="3955216"/>
            <a:ext cx="3055547" cy="2134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553F2-805E-AD46-BF4F-1E44BFBA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94" y="3955216"/>
            <a:ext cx="3052427" cy="21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3EF778-6ACA-BE42-A84A-1921470A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60" dirty="0"/>
              <a:t>General Purpose EIC MC’s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84A5-B510-7F4F-8F16-68435C74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BFECF-2003-1F41-ADBD-91E089C3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64DC4-A774-DF47-ACE1-D5D8D344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92" y="1706860"/>
            <a:ext cx="967184" cy="13143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196ABE-07E0-2C47-820D-C8A3F4B5E27A}"/>
              </a:ext>
            </a:extLst>
          </p:cNvPr>
          <p:cNvSpPr txBox="1">
            <a:spLocks/>
          </p:cNvSpPr>
          <p:nvPr/>
        </p:nvSpPr>
        <p:spPr>
          <a:xfrm>
            <a:off x="900166" y="1584974"/>
            <a:ext cx="5195834" cy="465907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b="1" dirty="0"/>
              <a:t>Electron-Proton:</a:t>
            </a:r>
            <a:br>
              <a:rPr lang="en-US" b="1" dirty="0"/>
            </a:br>
            <a:endParaRPr lang="en-US" b="1" dirty="0"/>
          </a:p>
          <a:p>
            <a:pPr marL="0" indent="0">
              <a:spcBef>
                <a:spcPts val="720"/>
              </a:spcBef>
              <a:buNone/>
            </a:pP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pPr>
              <a:spcBef>
                <a:spcPts val="720"/>
              </a:spcBef>
            </a:pPr>
            <a:r>
              <a:rPr lang="en-US" dirty="0"/>
              <a:t>Tremendous development in recent years</a:t>
            </a:r>
          </a:p>
          <a:p>
            <a:pPr>
              <a:spcBef>
                <a:spcPts val="720"/>
              </a:spcBef>
            </a:pPr>
            <a:r>
              <a:rPr lang="en-US" dirty="0"/>
              <a:t>Thriving community beyond the Big Three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8DFA9-529F-5647-8870-7DEEEE7A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AC8CCF-F9C6-884E-8F5F-F5AF9F11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4" y="2096314"/>
            <a:ext cx="4086353" cy="2122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31752F-EA20-EC45-8196-86FC1ECA2812}"/>
              </a:ext>
            </a:extLst>
          </p:cNvPr>
          <p:cNvSpPr txBox="1"/>
          <p:nvPr/>
        </p:nvSpPr>
        <p:spPr>
          <a:xfrm>
            <a:off x="3335191" y="5746199"/>
            <a:ext cx="2560320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Slide from Simon </a:t>
            </a:r>
            <a:r>
              <a:rPr lang="en-US" sz="1680" dirty="0" err="1"/>
              <a:t>Plätzer</a:t>
            </a:r>
            <a:endParaRPr lang="en-US" sz="168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09025D-238E-B440-9F4A-0B9F8062B519}"/>
              </a:ext>
            </a:extLst>
          </p:cNvPr>
          <p:cNvSpPr txBox="1">
            <a:spLocks/>
          </p:cNvSpPr>
          <p:nvPr/>
        </p:nvSpPr>
        <p:spPr>
          <a:xfrm>
            <a:off x="6258892" y="1570286"/>
            <a:ext cx="5195834" cy="465907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0"/>
              </a:spcBef>
              <a:buNone/>
            </a:pPr>
            <a:r>
              <a:rPr lang="en-US" b="1" dirty="0"/>
              <a:t>Electron-Ion:</a:t>
            </a:r>
          </a:p>
          <a:p>
            <a:pPr>
              <a:spcBef>
                <a:spcPts val="720"/>
              </a:spcBef>
            </a:pPr>
            <a:r>
              <a:rPr lang="en-US" dirty="0" err="1"/>
              <a:t>BeAGLE</a:t>
            </a:r>
            <a:r>
              <a:rPr lang="en-US" dirty="0"/>
              <a:t>.</a:t>
            </a:r>
          </a:p>
          <a:p>
            <a:pPr>
              <a:spcBef>
                <a:spcPts val="720"/>
              </a:spcBef>
            </a:pPr>
            <a:r>
              <a:rPr lang="en-US" dirty="0"/>
              <a:t>(</a:t>
            </a:r>
            <a:r>
              <a:rPr lang="en-US" dirty="0" err="1"/>
              <a:t>Pythia+Angantyr</a:t>
            </a:r>
            <a:r>
              <a:rPr lang="en-US" dirty="0"/>
              <a:t>?)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3CD012-2A57-694C-8A6A-FE21E649B381}"/>
              </a:ext>
            </a:extLst>
          </p:cNvPr>
          <p:cNvSpPr/>
          <p:nvPr/>
        </p:nvSpPr>
        <p:spPr>
          <a:xfrm>
            <a:off x="6484143" y="3646567"/>
            <a:ext cx="4745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JETSCAPE is an </a:t>
            </a:r>
            <a:r>
              <a:rPr lang="en-US" sz="2400" b="1" dirty="0">
                <a:solidFill>
                  <a:srgbClr val="C00000"/>
                </a:solidFill>
                <a:latin typeface="Calisto MT" panose="02040603050505030304" pitchFamily="18" charset="77"/>
                <a:cs typeface="Book Antiqua"/>
                <a:sym typeface="Wingdings"/>
              </a:rPr>
              <a:t>ideal, orthogonal,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candidate to double this number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77"/>
                <a:cs typeface="Book Antiqua"/>
                <a:sym typeface="Wingdings"/>
              </a:rPr>
              <a:t>… especially toward modularity and </a:t>
            </a:r>
            <a:r>
              <a:rPr lang="en-US" sz="2400" b="1" dirty="0">
                <a:solidFill>
                  <a:srgbClr val="C00000"/>
                </a:solidFill>
                <a:latin typeface="Calisto MT" panose="02040603050505030304" pitchFamily="18" charset="77"/>
                <a:cs typeface="Book Antiqua"/>
                <a:sym typeface="Wingdings"/>
              </a:rPr>
              <a:t>jet physics</a:t>
            </a:r>
          </a:p>
        </p:txBody>
      </p:sp>
    </p:spTree>
    <p:extLst>
      <p:ext uri="{BB962C8B-B14F-4D97-AF65-F5344CB8AC3E}">
        <p14:creationId xmlns:p14="http://schemas.microsoft.com/office/powerpoint/2010/main" val="40007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53AE6-8A01-054A-8395-6679AD6B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9E1AE-4F02-D146-AE68-2E64F023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3E0D2-AAF8-DD45-9E71-66C18C76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33" y="46178"/>
            <a:ext cx="10263582" cy="2747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FAA31-093D-7343-A633-7EE67C4970CE}"/>
              </a:ext>
            </a:extLst>
          </p:cNvPr>
          <p:cNvSpPr txBox="1"/>
          <p:nvPr/>
        </p:nvSpPr>
        <p:spPr>
          <a:xfrm>
            <a:off x="933290" y="2709785"/>
            <a:ext cx="2428032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Glauber, </a:t>
            </a:r>
            <a:r>
              <a:rPr lang="en-US" sz="1680" dirty="0" err="1"/>
              <a:t>IPGlasma</a:t>
            </a:r>
            <a:r>
              <a:rPr lang="en-US" sz="1680" dirty="0"/>
              <a:t>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E13E2-B68B-284F-81C3-34B56F710723}"/>
              </a:ext>
            </a:extLst>
          </p:cNvPr>
          <p:cNvSpPr txBox="1"/>
          <p:nvPr/>
        </p:nvSpPr>
        <p:spPr>
          <a:xfrm>
            <a:off x="3592322" y="2625997"/>
            <a:ext cx="1174636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Pythia,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793EC-A13E-8249-AC15-85C0A047CB7C}"/>
              </a:ext>
            </a:extLst>
          </p:cNvPr>
          <p:cNvSpPr txBox="1"/>
          <p:nvPr/>
        </p:nvSpPr>
        <p:spPr>
          <a:xfrm>
            <a:off x="4997958" y="2680543"/>
            <a:ext cx="2187869" cy="609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Hydro (MUSIC, …) Energy loss, 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91E1-6AC3-AF42-997E-5BABB4D44589}"/>
              </a:ext>
            </a:extLst>
          </p:cNvPr>
          <p:cNvSpPr txBox="1"/>
          <p:nvPr/>
        </p:nvSpPr>
        <p:spPr>
          <a:xfrm>
            <a:off x="3407074" y="136525"/>
            <a:ext cx="1295069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free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4269B-95E9-6143-A501-9BE563FCE5E8}"/>
              </a:ext>
            </a:extLst>
          </p:cNvPr>
          <p:cNvSpPr txBox="1"/>
          <p:nvPr/>
        </p:nvSpPr>
        <p:spPr>
          <a:xfrm>
            <a:off x="7185827" y="36179"/>
            <a:ext cx="2462304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/>
              <a:t>Strings, Cooper-Frye,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DB671-1C61-2F4C-9BAE-DFA4D2532C4E}"/>
              </a:ext>
            </a:extLst>
          </p:cNvPr>
          <p:cNvSpPr txBox="1"/>
          <p:nvPr/>
        </p:nvSpPr>
        <p:spPr>
          <a:xfrm>
            <a:off x="9240952" y="2817717"/>
            <a:ext cx="2809224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80" dirty="0" err="1"/>
              <a:t>Rescattering</a:t>
            </a:r>
            <a:r>
              <a:rPr lang="en-US" sz="1680" dirty="0"/>
              <a:t>, SMASH,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AED87-4A85-7B4B-B2EA-0694FFE5F6D3}"/>
              </a:ext>
            </a:extLst>
          </p:cNvPr>
          <p:cNvSpPr txBox="1"/>
          <p:nvPr/>
        </p:nvSpPr>
        <p:spPr>
          <a:xfrm>
            <a:off x="7000024" y="5972665"/>
            <a:ext cx="3271004" cy="3877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20" i="1" dirty="0">
                <a:solidFill>
                  <a:schemeClr val="tx1"/>
                </a:solidFill>
              </a:rPr>
              <a:t>A. Majumder, Hard Probes ‘15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59DEB6-FDD5-6E4E-8593-04C21C0865C2}"/>
              </a:ext>
            </a:extLst>
          </p:cNvPr>
          <p:cNvGrpSpPr/>
          <p:nvPr/>
        </p:nvGrpSpPr>
        <p:grpSpPr>
          <a:xfrm>
            <a:off x="1424666" y="3289941"/>
            <a:ext cx="5761161" cy="3058551"/>
            <a:chOff x="679221" y="2741617"/>
            <a:chExt cx="4800967" cy="25487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85A40A-52DF-7843-8091-5284F207F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47" r="10539" b="8256"/>
            <a:stretch/>
          </p:blipFill>
          <p:spPr>
            <a:xfrm>
              <a:off x="679221" y="2857500"/>
              <a:ext cx="4299434" cy="243291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56B9E6-FA14-5B44-A52F-1E5FBB620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221" y="2741617"/>
              <a:ext cx="2984591" cy="1093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830116-9B1C-9448-91B4-5A965482D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8656" y="2753462"/>
              <a:ext cx="501532" cy="974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5506E6-9EAF-B74E-85F7-7170A6A2F403}"/>
              </a:ext>
            </a:extLst>
          </p:cNvPr>
          <p:cNvGrpSpPr/>
          <p:nvPr/>
        </p:nvGrpSpPr>
        <p:grpSpPr>
          <a:xfrm>
            <a:off x="6751668" y="3615077"/>
            <a:ext cx="4476122" cy="2700134"/>
            <a:chOff x="5118390" y="3012564"/>
            <a:chExt cx="3730102" cy="225011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70BA7257-9F03-3E41-89BB-B2C3928F2262}"/>
                </a:ext>
              </a:extLst>
            </p:cNvPr>
            <p:cNvSpPr txBox="1">
              <a:spLocks/>
            </p:cNvSpPr>
            <p:nvPr/>
          </p:nvSpPr>
          <p:spPr>
            <a:xfrm>
              <a:off x="5118390" y="3012564"/>
              <a:ext cx="3730102" cy="22501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57200" indent="-457200" algn="l" defTabSz="914400" rtl="0" eaLnBrk="1" latinLnBrk="0" hangingPunct="1">
                <a:spcBef>
                  <a:spcPts val="2400"/>
                </a:spcBef>
                <a:buSzPct val="90000"/>
                <a:buFont typeface="Wingdings" pitchFamily="2" charset="2"/>
                <a:buChar char="v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12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63650" indent="-349250" algn="l" defTabSz="914400" rtl="0" eaLnBrk="1" latinLnBrk="0" hangingPunct="1">
                <a:spcBef>
                  <a:spcPts val="1200"/>
                </a:spcBef>
                <a:buSzPct val="90000"/>
                <a:buFont typeface="Wingdings" pitchFamily="2" charset="2"/>
                <a:buChar char="v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336550" algn="l" defTabSz="914400" rtl="0" eaLnBrk="1" latinLnBrk="0" hangingPunct="1">
                <a:spcBef>
                  <a:spcPts val="12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6275" indent="-346075" algn="l" defTabSz="914400" rtl="0" eaLnBrk="1" latinLnBrk="0" hangingPunct="1">
                <a:spcBef>
                  <a:spcPts val="1200"/>
                </a:spcBef>
                <a:buSzPct val="90000"/>
                <a:buFont typeface="Wingdings" pitchFamily="2" charset="2"/>
                <a:buChar char="v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90763" indent="-344488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625725" indent="-344488" algn="l" defTabSz="914400" rtl="0" eaLnBrk="1" latinLnBrk="0" hangingPunct="1">
                <a:spcBef>
                  <a:spcPct val="20000"/>
                </a:spcBef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970213" indent="-344488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313113" indent="-344488" algn="l" defTabSz="914400" rtl="0" eaLnBrk="1" latinLnBrk="0" hangingPunct="1">
                <a:spcBef>
                  <a:spcPct val="20000"/>
                </a:spcBef>
                <a:buSzPct val="90000"/>
                <a:buFont typeface="Wingdings" pitchFamily="2" charset="2"/>
                <a:buChar char="v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720"/>
                </a:spcBef>
              </a:pPr>
              <a:r>
                <a:rPr lang="en-US" sz="2160" dirty="0"/>
                <a:t>Experts at every stage</a:t>
              </a:r>
            </a:p>
            <a:p>
              <a:pPr>
                <a:spcBef>
                  <a:spcPts val="720"/>
                </a:spcBef>
              </a:pPr>
              <a:r>
                <a:rPr lang="en-US" sz="2160" dirty="0">
                  <a:solidFill>
                    <a:srgbClr val="C00000"/>
                  </a:solidFill>
                </a:rPr>
                <a:t>Multi-Stage Energy Loss</a:t>
              </a:r>
            </a:p>
            <a:p>
              <a:pPr>
                <a:spcBef>
                  <a:spcPts val="720"/>
                </a:spcBef>
              </a:pPr>
              <a:r>
                <a:rPr lang="en-US" sz="2160" dirty="0"/>
                <a:t>… no one group can do it all</a:t>
              </a:r>
            </a:p>
            <a:p>
              <a:pPr>
                <a:spcBef>
                  <a:spcPts val="720"/>
                </a:spcBef>
              </a:pPr>
              <a:endParaRPr lang="en-US" sz="2160" dirty="0"/>
            </a:p>
            <a:p>
              <a:pPr marL="0" indent="0">
                <a:spcBef>
                  <a:spcPts val="720"/>
                </a:spcBef>
                <a:buNone/>
              </a:pPr>
              <a:r>
                <a:rPr lang="en-US" sz="2160" dirty="0">
                  <a:sym typeface="Wingdings" pitchFamily="2" charset="2"/>
                </a:rPr>
                <a:t>          Unify in </a:t>
              </a:r>
              <a:endParaRPr lang="en-US" sz="2160" dirty="0"/>
            </a:p>
            <a:p>
              <a:endParaRPr lang="en-US" sz="216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14E6DB-F3D2-6F4C-B00C-F589EFC5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3441" y="4134110"/>
              <a:ext cx="1379863" cy="865229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9E954-32C0-CD4E-BEC4-3EE2829E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1CCF4-0119-474D-AC9B-B624A62C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JETSCAPE Strengths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89FA5-983B-9847-9CAF-A2263C09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84E11-F26F-884B-8AA3-C40FBBE2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A66A8-CAE9-6D46-B870-955F4C7B627F}"/>
              </a:ext>
            </a:extLst>
          </p:cNvPr>
          <p:cNvSpPr txBox="1">
            <a:spLocks/>
          </p:cNvSpPr>
          <p:nvPr/>
        </p:nvSpPr>
        <p:spPr>
          <a:xfrm>
            <a:off x="984295" y="1393369"/>
            <a:ext cx="10598106" cy="496298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2640" dirty="0"/>
              <a:t>Modular </a:t>
            </a:r>
            <a:r>
              <a:rPr lang="en-US" sz="2640" b="1" dirty="0"/>
              <a:t>Framework</a:t>
            </a:r>
          </a:p>
          <a:p>
            <a:pPr lvl="1">
              <a:spcBef>
                <a:spcPts val="720"/>
              </a:spcBef>
            </a:pPr>
            <a:r>
              <a:rPr lang="en-US" sz="2640" dirty="0"/>
              <a:t>Focus on a single aspect </a:t>
            </a:r>
            <a:br>
              <a:rPr lang="en-US" sz="2640" dirty="0"/>
            </a:br>
            <a:r>
              <a:rPr lang="en-US" sz="2640" dirty="0"/>
              <a:t>– framework provides the rest</a:t>
            </a:r>
          </a:p>
          <a:p>
            <a:pPr lvl="1">
              <a:spcBef>
                <a:spcPts val="720"/>
              </a:spcBef>
            </a:pPr>
            <a:r>
              <a:rPr lang="en-US" sz="2640" dirty="0"/>
              <a:t>Easily extensible – testing a new model may </a:t>
            </a:r>
            <a:br>
              <a:rPr lang="en-US" sz="2640" dirty="0"/>
            </a:br>
            <a:r>
              <a:rPr lang="en-US" sz="2640" dirty="0"/>
              <a:t>require a single class and few lines of code</a:t>
            </a:r>
          </a:p>
          <a:p>
            <a:pPr lvl="1">
              <a:spcBef>
                <a:spcPts val="720"/>
              </a:spcBef>
            </a:pPr>
            <a:r>
              <a:rPr lang="en-US" sz="2640" dirty="0"/>
              <a:t>Modern technology: Tasks, Signals/Slots, C++11, Graphs…</a:t>
            </a:r>
          </a:p>
          <a:p>
            <a:pPr>
              <a:spcBef>
                <a:spcPts val="720"/>
              </a:spcBef>
            </a:pPr>
            <a:r>
              <a:rPr lang="en-US" sz="2640" dirty="0"/>
              <a:t>Large, versatile collaboration</a:t>
            </a:r>
          </a:p>
          <a:p>
            <a:pPr lvl="1">
              <a:spcBef>
                <a:spcPts val="720"/>
              </a:spcBef>
            </a:pPr>
            <a:r>
              <a:rPr lang="en-US" sz="2640" dirty="0"/>
              <a:t>Expertise in exp. and </a:t>
            </a:r>
            <a:r>
              <a:rPr lang="en-US" sz="2640" dirty="0" err="1"/>
              <a:t>th.</a:t>
            </a:r>
            <a:r>
              <a:rPr lang="en-US" sz="2640" dirty="0"/>
              <a:t> physics, computer science,</a:t>
            </a:r>
            <a:br>
              <a:rPr lang="en-US" sz="2640" dirty="0"/>
            </a:br>
            <a:r>
              <a:rPr lang="en-US" sz="2640" dirty="0"/>
              <a:t>statistical science, … </a:t>
            </a:r>
          </a:p>
          <a:p>
            <a:pPr lvl="1">
              <a:spcBef>
                <a:spcPts val="720"/>
              </a:spcBef>
            </a:pPr>
            <a:r>
              <a:rPr lang="en-US" sz="2640" dirty="0"/>
              <a:t>Substantial manpower and resources</a:t>
            </a:r>
          </a:p>
          <a:p>
            <a:pPr>
              <a:spcBef>
                <a:spcPts val="720"/>
              </a:spcBef>
            </a:pPr>
            <a:endParaRPr lang="en-US" sz="264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DB87-02A9-504E-9D82-A4910B64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9EAB84-6D2B-3C47-9907-1B186D272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85" y="4737591"/>
            <a:ext cx="1379776" cy="138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E7DF9-EC71-DD40-B0AD-B14DE99A9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11" y="1354981"/>
            <a:ext cx="2369755" cy="17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1CCF4-0119-474D-AC9B-B624A62C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69" y="0"/>
            <a:ext cx="9230063" cy="1143000"/>
          </a:xfrm>
        </p:spPr>
        <p:txBody>
          <a:bodyPr/>
          <a:lstStyle/>
          <a:p>
            <a:r>
              <a:rPr lang="en-US" dirty="0"/>
              <a:t>JETSCAPE for EIC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89FA5-983B-9847-9CAF-A2263C09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84E11-F26F-884B-8AA3-C40FBBE2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DB87-02A9-504E-9D82-A4910B64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22B94-F9FD-9D4A-A0EB-88F911821905}"/>
              </a:ext>
            </a:extLst>
          </p:cNvPr>
          <p:cNvSpPr/>
          <p:nvPr/>
        </p:nvSpPr>
        <p:spPr>
          <a:xfrm>
            <a:off x="984295" y="1077683"/>
            <a:ext cx="2142308" cy="2475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Scattering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8F847-EA01-8041-B041-E9D49EBEEC1B}"/>
              </a:ext>
            </a:extLst>
          </p:cNvPr>
          <p:cNvSpPr/>
          <p:nvPr/>
        </p:nvSpPr>
        <p:spPr>
          <a:xfrm>
            <a:off x="9065398" y="1077682"/>
            <a:ext cx="2142308" cy="2475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Jet Hadronization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BD8A43-CEB0-3E49-98F1-4A42A6AB9E5F}"/>
              </a:ext>
            </a:extLst>
          </p:cNvPr>
          <p:cNvGrpSpPr/>
          <p:nvPr/>
        </p:nvGrpSpPr>
        <p:grpSpPr>
          <a:xfrm>
            <a:off x="3718560" y="1077682"/>
            <a:ext cx="4754880" cy="2475412"/>
            <a:chOff x="2590800" y="1039586"/>
            <a:chExt cx="3962400" cy="20628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A3309-F7D9-604B-A96C-79F591E224FE}"/>
                </a:ext>
              </a:extLst>
            </p:cNvPr>
            <p:cNvSpPr/>
            <p:nvPr/>
          </p:nvSpPr>
          <p:spPr>
            <a:xfrm>
              <a:off x="2590800" y="1039586"/>
              <a:ext cx="3962400" cy="20628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8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Medium-modified </a:t>
              </a:r>
            </a:p>
            <a:p>
              <a:pPr algn="ctr"/>
              <a:r>
                <a:rPr lang="en-US" sz="288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Parton Shower</a:t>
              </a:r>
            </a:p>
            <a:p>
              <a:pPr algn="r"/>
              <a:r>
                <a:rPr lang="en-US" sz="288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Selected by	</a:t>
              </a:r>
              <a:br>
                <a:rPr lang="en-US" sz="288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288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Q, E, </a:t>
              </a:r>
              <a:r>
                <a:rPr lang="en-US" sz="2880" i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en-US" sz="2880" i="1" baseline="-25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lang="en-US" sz="288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	</a:t>
              </a:r>
            </a:p>
            <a:p>
              <a:r>
                <a:rPr lang="en-US" sz="288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8E9405-EE5C-9B4B-BDAD-E78118F61911}"/>
                </a:ext>
              </a:extLst>
            </p:cNvPr>
            <p:cNvSpPr txBox="1"/>
            <p:nvPr/>
          </p:nvSpPr>
          <p:spPr>
            <a:xfrm>
              <a:off x="2819402" y="1981200"/>
              <a:ext cx="1284514" cy="35394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6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Module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E78CE1-1E8F-0647-A037-8AFE076DF456}"/>
                </a:ext>
              </a:extLst>
            </p:cNvPr>
            <p:cNvSpPr txBox="1"/>
            <p:nvPr/>
          </p:nvSpPr>
          <p:spPr>
            <a:xfrm>
              <a:off x="2819402" y="2404179"/>
              <a:ext cx="1284514" cy="35394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6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Module 2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42E7A-1B28-7643-9B83-34E8CC8BD1DA}"/>
              </a:ext>
            </a:extLst>
          </p:cNvPr>
          <p:cNvCxnSpPr/>
          <p:nvPr/>
        </p:nvCxnSpPr>
        <p:spPr>
          <a:xfrm>
            <a:off x="3248297" y="2315387"/>
            <a:ext cx="339635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383533-5714-7D4D-B20C-C5A670930106}"/>
              </a:ext>
            </a:extLst>
          </p:cNvPr>
          <p:cNvCxnSpPr/>
          <p:nvPr/>
        </p:nvCxnSpPr>
        <p:spPr>
          <a:xfrm>
            <a:off x="8591006" y="2308855"/>
            <a:ext cx="339635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BC196-0DF3-8544-8B61-6262E78D6349}"/>
              </a:ext>
            </a:extLst>
          </p:cNvPr>
          <p:cNvSpPr/>
          <p:nvPr/>
        </p:nvSpPr>
        <p:spPr>
          <a:xfrm>
            <a:off x="984294" y="4193177"/>
            <a:ext cx="2142308" cy="2071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Geometry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34E76-D0BD-D94F-BA99-BCA612FA19DB}"/>
              </a:ext>
            </a:extLst>
          </p:cNvPr>
          <p:cNvSpPr/>
          <p:nvPr/>
        </p:nvSpPr>
        <p:spPr>
          <a:xfrm>
            <a:off x="3692436" y="4193177"/>
            <a:ext cx="4781004" cy="2071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Medium</a:t>
            </a:r>
          </a:p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Breakup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F71C92-F261-0C4B-A363-4740BCA5DEEF}"/>
              </a:ext>
            </a:extLst>
          </p:cNvPr>
          <p:cNvSpPr/>
          <p:nvPr/>
        </p:nvSpPr>
        <p:spPr>
          <a:xfrm>
            <a:off x="9065397" y="4193177"/>
            <a:ext cx="2142308" cy="2071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Remnant Hadronization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7A4BC8-4F35-794C-83DA-43AE23AC00F2}"/>
              </a:ext>
            </a:extLst>
          </p:cNvPr>
          <p:cNvCxnSpPr>
            <a:cxnSpLocks/>
          </p:cNvCxnSpPr>
          <p:nvPr/>
        </p:nvCxnSpPr>
        <p:spPr>
          <a:xfrm>
            <a:off x="5769431" y="3638006"/>
            <a:ext cx="0" cy="44740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8645BF-08B7-294C-BF74-9F4AC0DCE5E2}"/>
              </a:ext>
            </a:extLst>
          </p:cNvPr>
          <p:cNvCxnSpPr>
            <a:cxnSpLocks/>
          </p:cNvCxnSpPr>
          <p:nvPr/>
        </p:nvCxnSpPr>
        <p:spPr>
          <a:xfrm flipV="1">
            <a:off x="6540138" y="3587387"/>
            <a:ext cx="0" cy="44740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D91BCB-F2E2-2843-B1BA-685992B16A7C}"/>
              </a:ext>
            </a:extLst>
          </p:cNvPr>
          <p:cNvCxnSpPr>
            <a:cxnSpLocks/>
          </p:cNvCxnSpPr>
          <p:nvPr/>
        </p:nvCxnSpPr>
        <p:spPr>
          <a:xfrm>
            <a:off x="9688289" y="3688624"/>
            <a:ext cx="0" cy="447402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C29FF8-C3EC-7344-B5C0-46CF29141004}"/>
              </a:ext>
            </a:extLst>
          </p:cNvPr>
          <p:cNvCxnSpPr>
            <a:cxnSpLocks/>
          </p:cNvCxnSpPr>
          <p:nvPr/>
        </p:nvCxnSpPr>
        <p:spPr>
          <a:xfrm flipV="1">
            <a:off x="10458996" y="3638006"/>
            <a:ext cx="0" cy="447402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E4F0D1-369B-DD4B-AE65-051F9676AC9C}"/>
              </a:ext>
            </a:extLst>
          </p:cNvPr>
          <p:cNvCxnSpPr/>
          <p:nvPr/>
        </p:nvCxnSpPr>
        <p:spPr>
          <a:xfrm>
            <a:off x="3248296" y="5229046"/>
            <a:ext cx="339635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B8B1CC-6A19-0642-B25C-04D39DF1B3EE}"/>
              </a:ext>
            </a:extLst>
          </p:cNvPr>
          <p:cNvCxnSpPr/>
          <p:nvPr/>
        </p:nvCxnSpPr>
        <p:spPr>
          <a:xfrm>
            <a:off x="8591006" y="5229046"/>
            <a:ext cx="339635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1423</Words>
  <Application>Microsoft Macintosh PowerPoint</Application>
  <PresentationFormat>Widescreen</PresentationFormat>
  <Paragraphs>289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Calisto MT</vt:lpstr>
      <vt:lpstr>Computerfont</vt:lpstr>
      <vt:lpstr>Consolas</vt:lpstr>
      <vt:lpstr>Gill Sans</vt:lpstr>
      <vt:lpstr>Symbol</vt:lpstr>
      <vt:lpstr>Times New Roman</vt:lpstr>
      <vt:lpstr>Verdana</vt:lpstr>
      <vt:lpstr>Wingdings</vt:lpstr>
      <vt:lpstr>Office Theme</vt:lpstr>
      <vt:lpstr>Jets and JETSCAPE for an EIC</vt:lpstr>
      <vt:lpstr>LDRD Goals</vt:lpstr>
      <vt:lpstr>Jets as Parton Proxy</vt:lpstr>
      <vt:lpstr>Jets beyond s</vt:lpstr>
      <vt:lpstr>Expanding the Toolbox</vt:lpstr>
      <vt:lpstr>General Purpose EIC MC’s</vt:lpstr>
      <vt:lpstr>PowerPoint Presentation</vt:lpstr>
      <vt:lpstr>JETSCAPE Strengths</vt:lpstr>
      <vt:lpstr>JETSCAPE for EIC</vt:lpstr>
      <vt:lpstr>Hard Process</vt:lpstr>
      <vt:lpstr>Vacuum Shower</vt:lpstr>
      <vt:lpstr>Hadronization Options</vt:lpstr>
      <vt:lpstr>Hadronization Options</vt:lpstr>
      <vt:lpstr>e+P Status</vt:lpstr>
      <vt:lpstr>In a Medium</vt:lpstr>
      <vt:lpstr>First Look</vt:lpstr>
      <vt:lpstr>Sanity Check</vt:lpstr>
      <vt:lpstr>Detector Simulations</vt:lpstr>
      <vt:lpstr>Status and Outlook</vt:lpstr>
      <vt:lpstr>Activity 2019</vt:lpstr>
      <vt:lpstr>Backup</vt:lpstr>
      <vt:lpstr>NB: Jet Reconstruction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Abhay Deshpande</dc:creator>
  <cp:lastModifiedBy>Kauder, Kolja</cp:lastModifiedBy>
  <cp:revision>39</cp:revision>
  <dcterms:created xsi:type="dcterms:W3CDTF">2019-11-21T22:14:59Z</dcterms:created>
  <dcterms:modified xsi:type="dcterms:W3CDTF">2019-12-04T13:55:17Z</dcterms:modified>
</cp:coreProperties>
</file>