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9" r:id="rId2"/>
  </p:sldMasterIdLst>
  <p:notesMasterIdLst>
    <p:notesMasterId r:id="rId18"/>
  </p:notesMasterIdLst>
  <p:sldIdLst>
    <p:sldId id="423" r:id="rId3"/>
    <p:sldId id="257" r:id="rId4"/>
    <p:sldId id="469" r:id="rId5"/>
    <p:sldId id="461" r:id="rId6"/>
    <p:sldId id="514" r:id="rId7"/>
    <p:sldId id="515" r:id="rId8"/>
    <p:sldId id="516" r:id="rId9"/>
    <p:sldId id="517" r:id="rId10"/>
    <p:sldId id="467" r:id="rId11"/>
    <p:sldId id="283" r:id="rId12"/>
    <p:sldId id="1990" r:id="rId13"/>
    <p:sldId id="1991" r:id="rId14"/>
    <p:sldId id="1992" r:id="rId15"/>
    <p:sldId id="629" r:id="rId16"/>
    <p:sldId id="1994" r:id="rId17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tton, Diane" initials="HD" lastIdx="1" clrIdx="0">
    <p:extLst>
      <p:ext uri="{19B8F6BF-5375-455C-9EA6-DF929625EA0E}">
        <p15:presenceInfo xmlns:p15="http://schemas.microsoft.com/office/powerpoint/2012/main" userId="S::dhatton@bnl.gov::2fc042ea-b9c0-490a-8eff-79151af75c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00"/>
    <a:srgbClr val="24407B"/>
    <a:srgbClr val="305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2" autoAdjust="0"/>
    <p:restoredTop sz="86314" autoAdjust="0"/>
  </p:normalViewPr>
  <p:slideViewPr>
    <p:cSldViewPr snapToGrid="0" snapToObjects="1">
      <p:cViewPr varScale="1">
        <p:scale>
          <a:sx n="80" d="100"/>
          <a:sy n="80" d="100"/>
        </p:scale>
        <p:origin x="73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1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bnl\c-adnas\willeke\e-RHIC\Design-Documents\Copy%20of%20erhic_lumi_energyOptimizedb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47362923070777"/>
          <c:y val="2.8524640844641593E-2"/>
          <c:w val="0.85317364276833796"/>
          <c:h val="0.81127156198498396"/>
        </c:manualLayout>
      </c:layout>
      <c:scatterChart>
        <c:scatterStyle val="lineMarker"/>
        <c:varyColors val="0"/>
        <c:ser>
          <c:idx val="1"/>
          <c:order val="1"/>
          <c:tx>
            <c:v>Full Scope -HD</c:v>
          </c:tx>
          <c:spPr>
            <a:ln w="60325">
              <a:solidFill>
                <a:srgbClr val="0070C0"/>
              </a:solidFill>
            </a:ln>
          </c:spPr>
          <c:marker>
            <c:symbol val="circle"/>
            <c:size val="7"/>
            <c:spPr>
              <a:solidFill>
                <a:srgbClr val="0070C0"/>
              </a:solidFill>
              <a:ln w="3175">
                <a:solidFill>
                  <a:srgbClr val="000000"/>
                </a:solidFill>
              </a:ln>
            </c:spPr>
          </c:marker>
          <c:xVal>
            <c:numRef>
              <c:f>Combined!$C$3:$C$7</c:f>
              <c:numCache>
                <c:formatCode>General</c:formatCode>
                <c:ptCount val="5"/>
                <c:pt idx="0">
                  <c:v>20.248456731316587</c:v>
                </c:pt>
                <c:pt idx="1">
                  <c:v>44.721359549995796</c:v>
                </c:pt>
                <c:pt idx="2">
                  <c:v>63.245553203367585</c:v>
                </c:pt>
                <c:pt idx="3">
                  <c:v>104.88088481701516</c:v>
                </c:pt>
                <c:pt idx="4">
                  <c:v>140.71247279470288</c:v>
                </c:pt>
              </c:numCache>
            </c:numRef>
          </c:xVal>
          <c:yVal>
            <c:numRef>
              <c:f>Combined!$D$3:$D$7</c:f>
              <c:numCache>
                <c:formatCode>General</c:formatCode>
                <c:ptCount val="5"/>
                <c:pt idx="0">
                  <c:v>0.44</c:v>
                </c:pt>
                <c:pt idx="1">
                  <c:v>3.16</c:v>
                </c:pt>
                <c:pt idx="2">
                  <c:v>4.3499999999999996</c:v>
                </c:pt>
                <c:pt idx="3">
                  <c:v>10.050000000000001</c:v>
                </c:pt>
                <c:pt idx="4">
                  <c:v>1.93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16C-4F4F-BF7B-AE32BAB28F42}"/>
            </c:ext>
          </c:extLst>
        </c:ser>
        <c:ser>
          <c:idx val="2"/>
          <c:order val="2"/>
          <c:tx>
            <c:v>Low energy optimized</c:v>
          </c:tx>
          <c:spPr>
            <a:ln w="60325">
              <a:solidFill>
                <a:srgbClr val="C00000"/>
              </a:solidFill>
            </a:ln>
          </c:spPr>
          <c:marker>
            <c:symbol val="circle"/>
            <c:size val="8"/>
            <c:spPr>
              <a:solidFill>
                <a:srgbClr val="C00000"/>
              </a:solidFill>
              <a:ln>
                <a:solidFill>
                  <a:srgbClr val="000000"/>
                </a:solidFill>
              </a:ln>
            </c:spPr>
          </c:marker>
          <c:xVal>
            <c:numRef>
              <c:f>Combined!$C$14:$C$20</c:f>
              <c:numCache>
                <c:formatCode>General</c:formatCode>
                <c:ptCount val="7"/>
                <c:pt idx="0">
                  <c:v>20.248456731316587</c:v>
                </c:pt>
                <c:pt idx="1">
                  <c:v>44.721359549995796</c:v>
                </c:pt>
                <c:pt idx="2">
                  <c:v>63.245553203367585</c:v>
                </c:pt>
                <c:pt idx="3">
                  <c:v>80</c:v>
                </c:pt>
                <c:pt idx="4">
                  <c:v>101.9803902718557</c:v>
                </c:pt>
                <c:pt idx="5">
                  <c:v>120</c:v>
                </c:pt>
                <c:pt idx="6">
                  <c:v>140.71247279470288</c:v>
                </c:pt>
              </c:numCache>
            </c:numRef>
          </c:xVal>
          <c:yVal>
            <c:numRef>
              <c:f>Combined!$D$14:$D$20</c:f>
              <c:numCache>
                <c:formatCode>General</c:formatCode>
                <c:ptCount val="7"/>
                <c:pt idx="0">
                  <c:v>1.27</c:v>
                </c:pt>
                <c:pt idx="1">
                  <c:v>10.34</c:v>
                </c:pt>
                <c:pt idx="2">
                  <c:v>12.4</c:v>
                </c:pt>
                <c:pt idx="3">
                  <c:v>10.78</c:v>
                </c:pt>
                <c:pt idx="4">
                  <c:v>5.4</c:v>
                </c:pt>
                <c:pt idx="5">
                  <c:v>1.1100000000000001</c:v>
                </c:pt>
                <c:pt idx="6">
                  <c:v>0.1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16C-4F4F-BF7B-AE32BAB28F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8513408"/>
        <c:axId val="288515968"/>
        <c:extLst>
          <c:ext xmlns:c15="http://schemas.microsoft.com/office/drawing/2012/chart" uri="{02D57815-91ED-43cb-92C2-25804820EDAC}">
            <c15:filteredScatterSeries>
              <c15:ser>
                <c:idx val="3"/>
                <c:order val="3"/>
                <c:tx>
                  <c:v>Combined</c:v>
                </c:tx>
                <c:spPr>
                  <a:ln w="44450">
                    <a:solidFill>
                      <a:srgbClr val="00B050"/>
                    </a:solidFill>
                    <a:prstDash val="sysDash"/>
                  </a:ln>
                </c:spPr>
                <c:xVal>
                  <c:numRef>
                    <c:extLst>
                      <c:ext uri="{02D57815-91ED-43cb-92C2-25804820EDAC}">
                        <c15:formulaRef>
                          <c15:sqref>Combined!$C$25:$C$30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20.248456731316587</c:v>
                      </c:pt>
                      <c:pt idx="1">
                        <c:v>44.721359549995796</c:v>
                      </c:pt>
                      <c:pt idx="2">
                        <c:v>63.245553203367585</c:v>
                      </c:pt>
                      <c:pt idx="3">
                        <c:v>80</c:v>
                      </c:pt>
                      <c:pt idx="4">
                        <c:v>104.88088481701516</c:v>
                      </c:pt>
                      <c:pt idx="5">
                        <c:v>140.71247279470288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Combined!$D$25:$D$30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1.27</c:v>
                      </c:pt>
                      <c:pt idx="1">
                        <c:v>10.34</c:v>
                      </c:pt>
                      <c:pt idx="2">
                        <c:v>12.4</c:v>
                      </c:pt>
                      <c:pt idx="3">
                        <c:v>10.78</c:v>
                      </c:pt>
                      <c:pt idx="4">
                        <c:v>10.050000000000001</c:v>
                      </c:pt>
                      <c:pt idx="5">
                        <c:v>1.93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E16C-4F4F-BF7B-AE32BAB28F42}"/>
                  </c:ext>
                </c:extLst>
              </c15:ser>
            </c15:filteredScatterSeries>
          </c:ext>
        </c:extLst>
      </c:scatterChart>
      <c:scatterChart>
        <c:scatterStyle val="lineMarker"/>
        <c:varyColors val="0"/>
        <c:ser>
          <c:idx val="0"/>
          <c:order val="0"/>
          <c:spPr>
            <a:ln w="25400">
              <a:solidFill>
                <a:schemeClr val="tx1"/>
              </a:solidFill>
            </a:ln>
          </c:spPr>
          <c:marker>
            <c:spPr>
              <a:noFill/>
              <a:ln w="25400">
                <a:noFill/>
              </a:ln>
            </c:spPr>
          </c:marker>
          <c:xVal>
            <c:numRef>
              <c:f>#REF!</c:f>
            </c:numRef>
          </c:xVal>
          <c:yVal>
            <c:numRef>
              <c:f>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16C-4F4F-BF7B-AE32BAB28F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8531584"/>
        <c:axId val="288517504"/>
      </c:scatterChart>
      <c:valAx>
        <c:axId val="288513408"/>
        <c:scaling>
          <c:orientation val="minMax"/>
          <c:max val="15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>
                    <a:solidFill>
                      <a:srgbClr val="0D0D0D"/>
                    </a:solidFill>
                  </a:rPr>
                  <a:t>Center</a:t>
                </a:r>
                <a:r>
                  <a:rPr lang="en-US" sz="2000" b="0" baseline="0">
                    <a:solidFill>
                      <a:srgbClr val="0D0D0D"/>
                    </a:solidFill>
                  </a:rPr>
                  <a:t> </a:t>
                </a:r>
                <a:r>
                  <a:rPr lang="en-US" sz="2000" b="0">
                    <a:solidFill>
                      <a:srgbClr val="0D0D0D"/>
                    </a:solidFill>
                  </a:rPr>
                  <a:t>of</a:t>
                </a:r>
                <a:r>
                  <a:rPr lang="en-US" sz="2000" b="0" baseline="0">
                    <a:solidFill>
                      <a:srgbClr val="0D0D0D"/>
                    </a:solidFill>
                  </a:rPr>
                  <a:t> </a:t>
                </a:r>
                <a:r>
                  <a:rPr lang="en-US" sz="2000" b="0">
                    <a:solidFill>
                      <a:srgbClr val="0D0D0D"/>
                    </a:solidFill>
                  </a:rPr>
                  <a:t>Mass Energy</a:t>
                </a:r>
                <a:r>
                  <a:rPr lang="en-US" sz="2000" b="0" baseline="0">
                    <a:solidFill>
                      <a:srgbClr val="0D0D0D"/>
                    </a:solidFill>
                  </a:rPr>
                  <a:t> [</a:t>
                </a:r>
                <a:r>
                  <a:rPr lang="en-US" sz="2000" b="0">
                    <a:solidFill>
                      <a:srgbClr val="0D0D0D"/>
                    </a:solidFill>
                  </a:rPr>
                  <a:t>GeV]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in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D0D0D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515968"/>
        <c:crossesAt val="0.01"/>
        <c:crossBetween val="midCat"/>
        <c:majorUnit val="40"/>
        <c:minorUnit val="10"/>
      </c:valAx>
      <c:valAx>
        <c:axId val="288515968"/>
        <c:scaling>
          <c:logBase val="10"/>
          <c:orientation val="minMax"/>
          <c:max val="100"/>
          <c:min val="1.000000000000000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@" sourceLinked="0"/>
        <c:majorTickMark val="in"/>
        <c:minorTickMark val="in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D0D0D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513408"/>
        <c:crosses val="autoZero"/>
        <c:crossBetween val="midCat"/>
        <c:majorUnit val="10"/>
      </c:valAx>
      <c:valAx>
        <c:axId val="288517504"/>
        <c:scaling>
          <c:logBase val="10"/>
          <c:orientation val="minMax"/>
          <c:max val="20"/>
          <c:min val="0.1"/>
        </c:scaling>
        <c:delete val="0"/>
        <c:axPos val="r"/>
        <c:numFmt formatCode="General" sourceLinked="1"/>
        <c:majorTickMark val="out"/>
        <c:minorTickMark val="none"/>
        <c:tickLblPos val="none"/>
        <c:crossAx val="288531584"/>
        <c:crosses val="max"/>
        <c:crossBetween val="midCat"/>
      </c:valAx>
      <c:valAx>
        <c:axId val="288531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8517504"/>
        <c:crosses val="autoZero"/>
        <c:crossBetween val="midCat"/>
      </c:valAx>
      <c:spPr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A4F01C5-BC0F-1B4E-A908-3593F397A682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83CCF5B-DD94-5F4F-8A58-4E2556D75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70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CCF5B-DD94-5F4F-8A58-4E2556D752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31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CCF5B-DD94-5F4F-8A58-4E2556D752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16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CCF5B-DD94-5F4F-8A58-4E2556D7524D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310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6381A-F256-4FCC-A8A9-171E310B2DB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639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CCF5B-DD94-5F4F-8A58-4E2556D7524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176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CCF5B-DD94-5F4F-8A58-4E2556D752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27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CCF5B-DD94-5F4F-8A58-4E2556D752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89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CCF5B-DD94-5F4F-8A58-4E2556D752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12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CCF5B-DD94-5F4F-8A58-4E2556D752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3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CCF5B-DD94-5F4F-8A58-4E2556D752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27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CCF5B-DD94-5F4F-8A58-4E2556D752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0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CCF5B-DD94-5F4F-8A58-4E2556D752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04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876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185" y="1721921"/>
            <a:ext cx="4741984" cy="2587798"/>
          </a:xfrm>
        </p:spPr>
        <p:txBody>
          <a:bodyPr anchor="b">
            <a:normAutofit/>
          </a:bodyPr>
          <a:lstStyle>
            <a:lvl1pPr algn="r">
              <a:defRPr sz="3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517647"/>
            <a:ext cx="4741984" cy="44624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LCLS-II Director’s Review, February 17-19, 2015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39947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4109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LCLS-II Director’s Review, February 17-19, 2015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4932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LCLS-II Director’s Review, February 17-19,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822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LCLS-II Director’s Review, February 17-19,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571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819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LCLS-II Director’s Review, February 17-19,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90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98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140" y="296883"/>
            <a:ext cx="8775860" cy="993052"/>
          </a:xfrm>
        </p:spPr>
        <p:txBody>
          <a:bodyPr anchor="t" anchorCtr="0">
            <a:noAutofit/>
          </a:bodyPr>
          <a:lstStyle>
            <a:lvl1pPr>
              <a:defRPr sz="36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139" y="1541825"/>
            <a:ext cx="8484915" cy="4234384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140" y="15418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8640" y="15418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BAB695A-3AC6-5C4A-B353-8C0528D18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140" y="296883"/>
            <a:ext cx="8775860" cy="993052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140" y="1437719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7449" y="1437719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3D07901-68B8-2543-B1A1-EBC148587F1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68140" y="2261631"/>
            <a:ext cx="3886200" cy="379478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31C517E-31A1-8240-BD08-1BD9F0202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8640" y="2261631"/>
            <a:ext cx="3886200" cy="3794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61D274C-9DCD-5746-B2B8-FD32CDF08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140" y="296883"/>
            <a:ext cx="8775860" cy="993052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8F797D9-FD4E-1644-9DB1-E7C7E2A37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140" y="296883"/>
            <a:ext cx="8775860" cy="993052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3186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-Tim-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8440"/>
            <a:ext cx="7772400" cy="91440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66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778760"/>
            <a:ext cx="6400800" cy="99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rgbClr val="0066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21446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7328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7300236-7FFA-2C4C-9DC3-0D04F3CC4D61}" type="datetimeFigureOut">
              <a:rPr lang="en-US" smtClean="0"/>
              <a:pPr/>
              <a:t>10/15/19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73CFFB6-05D4-9F43-B466-10D15D3BF6F4}"/>
              </a:ext>
            </a:extLst>
          </p:cNvPr>
          <p:cNvSpPr txBox="1">
            <a:spLocks/>
          </p:cNvSpPr>
          <p:nvPr userDrawn="1"/>
        </p:nvSpPr>
        <p:spPr>
          <a:xfrm>
            <a:off x="3987142" y="6510689"/>
            <a:ext cx="153785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3C5830-40F3-F04E-B2E3-10E6672BA8FF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7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54460"/>
          </a:xfrm>
          <a:prstGeom prst="rect">
            <a:avLst/>
          </a:prstGeom>
          <a:solidFill>
            <a:srgbClr val="FFF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49053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ln>
                  <a:noFill/>
                </a:ln>
                <a:solidFill>
                  <a:srgbClr val="18572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LCLS-II Director’s Review, February 17-19, 2015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048621"/>
            <a:ext cx="9144000" cy="76445"/>
          </a:xfrm>
          <a:prstGeom prst="rect">
            <a:avLst/>
          </a:prstGeom>
          <a:solidFill>
            <a:srgbClr val="1857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1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18572E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rgbClr val="18572E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rgbClr val="18572E"/>
        </a:buClr>
        <a:buSzPct val="100000"/>
        <a:buFont typeface="Arial" pitchFamily="34" charset="0"/>
        <a:buChar char="•"/>
        <a:defRPr sz="2200" kern="1200">
          <a:solidFill>
            <a:srgbClr val="18572E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rgbClr val="18572E"/>
        </a:buClr>
        <a:buSzPct val="100000"/>
        <a:buFont typeface="Arial" pitchFamily="34" charset="0"/>
        <a:buChar char="-"/>
        <a:defRPr sz="2000" kern="1200">
          <a:solidFill>
            <a:srgbClr val="18572E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rgbClr val="18572E"/>
        </a:buClr>
        <a:buSzPct val="100000"/>
        <a:buFont typeface="Arial" pitchFamily="34" charset="0"/>
        <a:buChar char="•"/>
        <a:defRPr sz="1800" kern="1200">
          <a:solidFill>
            <a:srgbClr val="18572E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rgbClr val="18572E"/>
        </a:buClr>
        <a:buSzPct val="100000"/>
        <a:buFont typeface="Arial" pitchFamily="34" charset="0"/>
        <a:buChar char="-"/>
        <a:defRPr sz="1600" kern="1200">
          <a:solidFill>
            <a:srgbClr val="18572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185" y="1933806"/>
            <a:ext cx="4741984" cy="2587798"/>
          </a:xfrm>
        </p:spPr>
        <p:txBody>
          <a:bodyPr>
            <a:normAutofit fontScale="90000"/>
          </a:bodyPr>
          <a:lstStyle/>
          <a:p>
            <a:r>
              <a:rPr lang="en-US" dirty="0"/>
              <a:t>Electron Ion Collider News Update</a:t>
            </a:r>
            <a:br>
              <a:rPr lang="en-US" dirty="0"/>
            </a:br>
            <a:br>
              <a:rPr lang="en-US" sz="2800" dirty="0"/>
            </a:br>
            <a:r>
              <a:rPr lang="en-US" sz="2800" i="1" dirty="0"/>
              <a:t>RHIC/AGS Users Open Forum</a:t>
            </a:r>
            <a:br>
              <a:rPr lang="en-US" sz="2800" i="1" dirty="0"/>
            </a:br>
            <a:r>
              <a:rPr lang="en-US" sz="2800" i="1" dirty="0"/>
              <a:t>DNP Fall Meeting 2019</a:t>
            </a:r>
            <a:br>
              <a:rPr lang="en-US" sz="2800" i="1" dirty="0"/>
            </a:br>
            <a:endParaRPr lang="en-US" sz="3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Berndt Mueller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FE9FD5A-7707-CE4A-802B-CDD8101F62E4}"/>
              </a:ext>
            </a:extLst>
          </p:cNvPr>
          <p:cNvSpPr txBox="1">
            <a:spLocks/>
          </p:cNvSpPr>
          <p:nvPr/>
        </p:nvSpPr>
        <p:spPr>
          <a:xfrm>
            <a:off x="4056185" y="4951095"/>
            <a:ext cx="4741984" cy="44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Brookhaven National Laboratory</a:t>
            </a:r>
          </a:p>
        </p:txBody>
      </p:sp>
    </p:spTree>
    <p:extLst>
      <p:ext uri="{BB962C8B-B14F-4D97-AF65-F5344CB8AC3E}">
        <p14:creationId xmlns:p14="http://schemas.microsoft.com/office/powerpoint/2010/main" val="4023055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DBE5FD4-90B5-465E-A0B1-8368BE937D89}"/>
              </a:ext>
            </a:extLst>
          </p:cNvPr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A3FC9C-0294-47EA-A7CE-0C90FCF7E23F}"/>
              </a:ext>
            </a:extLst>
          </p:cNvPr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CB2FCC-EB73-4A95-B4F3-9BC9D7BB771D}"/>
              </a:ext>
            </a:extLst>
          </p:cNvPr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778DB7-7700-FA43-97BA-13977AFE44B5}"/>
              </a:ext>
            </a:extLst>
          </p:cNvPr>
          <p:cNvGrpSpPr/>
          <p:nvPr/>
        </p:nvGrpSpPr>
        <p:grpSpPr>
          <a:xfrm>
            <a:off x="483821" y="1174436"/>
            <a:ext cx="8176358" cy="4878460"/>
            <a:chOff x="617694" y="1029189"/>
            <a:chExt cx="8176358" cy="4878460"/>
          </a:xfrm>
        </p:grpSpPr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66645AA1-1375-5A49-B71F-A630B16B2E0B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010556" y="1642622"/>
            <a:ext cx="6984381" cy="41085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C6F99B-1DA2-7C4E-9286-297E427705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18175" y="1534212"/>
              <a:ext cx="19346" cy="3593096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1176589-1C36-6649-9278-1480EA958BF8}"/>
                </a:ext>
              </a:extLst>
            </p:cNvPr>
            <p:cNvSpPr/>
            <p:nvPr/>
          </p:nvSpPr>
          <p:spPr>
            <a:xfrm>
              <a:off x="4377003" y="3385236"/>
              <a:ext cx="3410267" cy="1564477"/>
            </a:xfrm>
            <a:prstGeom prst="ellipse">
              <a:avLst/>
            </a:prstGeom>
            <a:solidFill>
              <a:srgbClr val="FFC000">
                <a:alpha val="49000"/>
              </a:srgb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88B0377-89C4-E84A-BD50-250C7254F067}"/>
                </a:ext>
              </a:extLst>
            </p:cNvPr>
            <p:cNvSpPr/>
            <p:nvPr/>
          </p:nvSpPr>
          <p:spPr>
            <a:xfrm>
              <a:off x="2873519" y="2784705"/>
              <a:ext cx="4404105" cy="1288427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F7D4BF3-8A90-BE41-B44D-61AF70179C8B}"/>
                </a:ext>
              </a:extLst>
            </p:cNvPr>
            <p:cNvSpPr/>
            <p:nvPr/>
          </p:nvSpPr>
          <p:spPr>
            <a:xfrm>
              <a:off x="3302067" y="2081772"/>
              <a:ext cx="3841544" cy="1803575"/>
            </a:xfrm>
            <a:prstGeom prst="ellipse">
              <a:avLst/>
            </a:prstGeom>
            <a:solidFill>
              <a:srgbClr val="92D050">
                <a:alpha val="60000"/>
              </a:srgbClr>
            </a:solidFill>
            <a:ln>
              <a:noFill/>
            </a:ln>
            <a:effectLst>
              <a:softEdge rad="406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44F4891-27B2-0549-A709-D919699218F4}"/>
                </a:ext>
              </a:extLst>
            </p:cNvPr>
            <p:cNvSpPr txBox="1"/>
            <p:nvPr/>
          </p:nvSpPr>
          <p:spPr>
            <a:xfrm>
              <a:off x="3928377" y="3191058"/>
              <a:ext cx="235208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350" b="1" dirty="0">
                  <a:solidFill>
                    <a:prstClr val="black"/>
                  </a:solidFill>
                </a:rPr>
                <a:t>Spin and Flavor Structure of </a:t>
              </a:r>
            </a:p>
            <a:p>
              <a:pPr algn="ctr">
                <a:defRPr/>
              </a:pPr>
              <a:r>
                <a:rPr lang="en-US" sz="1350" b="1" dirty="0">
                  <a:solidFill>
                    <a:prstClr val="black"/>
                  </a:solidFill>
                </a:rPr>
                <a:t>the Nucleon and Nuclei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81AD2E6-08E8-A24F-8FE2-89FF8A9C3718}"/>
                </a:ext>
              </a:extLst>
            </p:cNvPr>
            <p:cNvSpPr txBox="1"/>
            <p:nvPr/>
          </p:nvSpPr>
          <p:spPr>
            <a:xfrm>
              <a:off x="5415365" y="3822482"/>
              <a:ext cx="160734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500" b="1" dirty="0">
                  <a:solidFill>
                    <a:prstClr val="black"/>
                  </a:solidFill>
                </a:rPr>
                <a:t>QCD at Extreme Parton Densities-</a:t>
              </a:r>
            </a:p>
            <a:p>
              <a:pPr algn="ctr">
                <a:defRPr/>
              </a:pPr>
              <a:r>
                <a:rPr lang="en-US" sz="1500" b="1" dirty="0">
                  <a:solidFill>
                    <a:prstClr val="black"/>
                  </a:solidFill>
                </a:rPr>
                <a:t>Saturation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BF0C22B-5A77-CB4A-BB2A-6B6BA048D633}"/>
                </a:ext>
              </a:extLst>
            </p:cNvPr>
            <p:cNvSpPr txBox="1"/>
            <p:nvPr/>
          </p:nvSpPr>
          <p:spPr>
            <a:xfrm>
              <a:off x="4232405" y="2771413"/>
              <a:ext cx="183023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350" b="1" dirty="0">
                  <a:solidFill>
                    <a:prstClr val="black"/>
                  </a:solidFill>
                </a:rPr>
                <a:t>Tomography (p/A)</a:t>
              </a:r>
              <a:endParaRPr lang="en-US" sz="1350" dirty="0">
                <a:solidFill>
                  <a:prstClr val="black"/>
                </a:solidFill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42FAF9-8232-5448-BF9D-ACC86A4C939A}"/>
                </a:ext>
              </a:extLst>
            </p:cNvPr>
            <p:cNvCxnSpPr/>
            <p:nvPr/>
          </p:nvCxnSpPr>
          <p:spPr>
            <a:xfrm>
              <a:off x="7681373" y="2601221"/>
              <a:ext cx="778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86BD70C-D6C9-3948-A45C-0547928CBFA9}"/>
                </a:ext>
              </a:extLst>
            </p:cNvPr>
            <p:cNvCxnSpPr/>
            <p:nvPr/>
          </p:nvCxnSpPr>
          <p:spPr>
            <a:xfrm>
              <a:off x="7684543" y="3407414"/>
              <a:ext cx="778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A600339-3F70-D44C-85B8-35C6787A396A}"/>
                </a:ext>
              </a:extLst>
            </p:cNvPr>
            <p:cNvCxnSpPr/>
            <p:nvPr/>
          </p:nvCxnSpPr>
          <p:spPr>
            <a:xfrm>
              <a:off x="7694479" y="4223870"/>
              <a:ext cx="778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421E2D8-545A-6642-9A02-CF916A5AA4DB}"/>
                </a:ext>
              </a:extLst>
            </p:cNvPr>
            <p:cNvSpPr txBox="1"/>
            <p:nvPr/>
          </p:nvSpPr>
          <p:spPr>
            <a:xfrm>
              <a:off x="7807180" y="2412377"/>
              <a:ext cx="636383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100" dirty="0">
                  <a:solidFill>
                    <a:prstClr val="black"/>
                  </a:solidFill>
                </a:rPr>
                <a:t>100</a:t>
              </a:r>
            </a:p>
            <a:p>
              <a:pPr algn="ctr">
                <a:defRPr/>
              </a:pPr>
              <a:r>
                <a:rPr lang="en-US" sz="3000" dirty="0">
                  <a:solidFill>
                    <a:prstClr val="black"/>
                  </a:solidFill>
                </a:rPr>
                <a:t>   </a:t>
              </a:r>
              <a:r>
                <a:rPr lang="en-US" sz="2700" dirty="0">
                  <a:solidFill>
                    <a:prstClr val="black"/>
                  </a:solidFill>
                </a:rPr>
                <a:t>  </a:t>
              </a:r>
            </a:p>
            <a:p>
              <a:pPr algn="ctr">
                <a:defRPr/>
              </a:pPr>
              <a:r>
                <a:rPr lang="en-US" sz="2100" dirty="0">
                  <a:solidFill>
                    <a:prstClr val="black"/>
                  </a:solidFill>
                </a:rPr>
                <a:t>10</a:t>
              </a:r>
            </a:p>
            <a:p>
              <a:pPr algn="ctr">
                <a:defRPr/>
              </a:pPr>
              <a:r>
                <a:rPr lang="en-US" sz="3300" dirty="0">
                  <a:solidFill>
                    <a:prstClr val="black"/>
                  </a:solidFill>
                </a:rPr>
                <a:t>  </a:t>
              </a:r>
            </a:p>
            <a:p>
              <a:pPr algn="ctr">
                <a:defRPr/>
              </a:pPr>
              <a:r>
                <a:rPr lang="en-US" sz="21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612BD21-B462-C341-9D56-53CD19AD34A5}"/>
                </a:ext>
              </a:extLst>
            </p:cNvPr>
            <p:cNvSpPr txBox="1"/>
            <p:nvPr/>
          </p:nvSpPr>
          <p:spPr>
            <a:xfrm>
              <a:off x="956945" y="5492151"/>
              <a:ext cx="7054359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100" dirty="0">
                  <a:solidFill>
                    <a:prstClr val="black"/>
                  </a:solidFill>
                </a:rPr>
                <a:t>Center of Mass Energy E</a:t>
              </a:r>
              <a:r>
                <a:rPr lang="en-US" sz="2100" baseline="-25000" dirty="0">
                  <a:solidFill>
                    <a:prstClr val="black"/>
                  </a:solidFill>
                </a:rPr>
                <a:t>cm</a:t>
              </a:r>
              <a:r>
                <a:rPr lang="en-US" sz="2100" dirty="0">
                  <a:solidFill>
                    <a:prstClr val="black"/>
                  </a:solidFill>
                </a:rPr>
                <a:t> </a:t>
              </a:r>
              <a:r>
                <a:rPr lang="en-US" dirty="0">
                  <a:solidFill>
                    <a:prstClr val="black"/>
                  </a:solidFill>
                </a:rPr>
                <a:t>[GeV]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C0220CA-6C7A-6649-8DF7-4ABACB5F9A17}"/>
                </a:ext>
              </a:extLst>
            </p:cNvPr>
            <p:cNvCxnSpPr/>
            <p:nvPr/>
          </p:nvCxnSpPr>
          <p:spPr>
            <a:xfrm>
              <a:off x="6486002" y="5734383"/>
              <a:ext cx="71151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717F9D3-EA76-A34F-9916-4BB448559480}"/>
                </a:ext>
              </a:extLst>
            </p:cNvPr>
            <p:cNvSpPr txBox="1"/>
            <p:nvPr/>
          </p:nvSpPr>
          <p:spPr>
            <a:xfrm>
              <a:off x="617694" y="1431589"/>
              <a:ext cx="507831" cy="3180797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pPr algn="ctr">
                <a:defRPr/>
              </a:pPr>
              <a:r>
                <a:rPr lang="en-US" sz="2100" dirty="0">
                  <a:solidFill>
                    <a:prstClr val="black"/>
                  </a:solidFill>
                </a:rPr>
                <a:t>Peak Luminosity </a:t>
              </a:r>
              <a:r>
                <a:rPr lang="en-US" dirty="0">
                  <a:solidFill>
                    <a:prstClr val="black"/>
                  </a:solidFill>
                </a:rPr>
                <a:t>[cm</a:t>
              </a:r>
              <a:r>
                <a:rPr lang="en-US" baseline="30000" dirty="0">
                  <a:solidFill>
                    <a:prstClr val="black"/>
                  </a:solidFill>
                </a:rPr>
                <a:t>-2</a:t>
              </a:r>
              <a:r>
                <a:rPr lang="en-US" dirty="0">
                  <a:solidFill>
                    <a:prstClr val="black"/>
                  </a:solidFill>
                </a:rPr>
                <a:t>s</a:t>
              </a:r>
              <a:r>
                <a:rPr lang="en-US" baseline="30000" dirty="0">
                  <a:solidFill>
                    <a:prstClr val="black"/>
                  </a:solidFill>
                </a:rPr>
                <a:t>-1</a:t>
              </a:r>
              <a:r>
                <a:rPr lang="en-US" dirty="0">
                  <a:solidFill>
                    <a:prstClr val="black"/>
                  </a:solidFill>
                </a:rPr>
                <a:t>]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3EDAD4A-9271-E64F-A448-40B906892B9B}"/>
                </a:ext>
              </a:extLst>
            </p:cNvPr>
            <p:cNvSpPr txBox="1"/>
            <p:nvPr/>
          </p:nvSpPr>
          <p:spPr>
            <a:xfrm>
              <a:off x="8286221" y="1242007"/>
              <a:ext cx="507831" cy="394188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>
                <a:defRPr/>
              </a:pPr>
              <a:r>
                <a:rPr lang="en-US" sz="2100" dirty="0">
                  <a:solidFill>
                    <a:prstClr val="black"/>
                  </a:solidFill>
                </a:rPr>
                <a:t>Annual Integrated Luminosity </a:t>
              </a:r>
              <a:r>
                <a:rPr lang="en-US" dirty="0">
                  <a:solidFill>
                    <a:prstClr val="black"/>
                  </a:solidFill>
                </a:rPr>
                <a:t>[fb</a:t>
              </a:r>
              <a:r>
                <a:rPr lang="en-US" baseline="30000" dirty="0">
                  <a:solidFill>
                    <a:prstClr val="black"/>
                  </a:solidFill>
                </a:rPr>
                <a:t>-1</a:t>
              </a:r>
              <a:r>
                <a:rPr lang="en-US" dirty="0">
                  <a:solidFill>
                    <a:prstClr val="black"/>
                  </a:solidFill>
                </a:rPr>
                <a:t>]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CC8A4E4-4CB0-5942-AE2A-80A30E1E6C5B}"/>
                </a:ext>
              </a:extLst>
            </p:cNvPr>
            <p:cNvSpPr txBox="1"/>
            <p:nvPr/>
          </p:nvSpPr>
          <p:spPr>
            <a:xfrm>
              <a:off x="1040215" y="1496836"/>
              <a:ext cx="702343" cy="37240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endParaRPr lang="en-US" sz="210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en-US" sz="210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en-US" sz="210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r>
                <a:rPr lang="en-US" sz="2100" dirty="0">
                  <a:solidFill>
                    <a:prstClr val="black"/>
                  </a:solidFill>
                </a:rPr>
                <a:t>10</a:t>
              </a:r>
              <a:r>
                <a:rPr lang="en-US" sz="2100" baseline="30000" dirty="0">
                  <a:solidFill>
                    <a:prstClr val="black"/>
                  </a:solidFill>
                </a:rPr>
                <a:t>34</a:t>
              </a:r>
            </a:p>
            <a:p>
              <a:pPr algn="ctr">
                <a:defRPr/>
              </a:pPr>
              <a:endParaRPr lang="en-US" sz="2100" baseline="3000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r>
                <a:rPr lang="en-US" sz="1050" baseline="30000" dirty="0">
                  <a:solidFill>
                    <a:prstClr val="black"/>
                  </a:solidFill>
                </a:rPr>
                <a:t> </a:t>
              </a:r>
            </a:p>
            <a:p>
              <a:pPr algn="ctr">
                <a:defRPr/>
              </a:pPr>
              <a:r>
                <a:rPr lang="en-US" sz="1500" baseline="30000" dirty="0">
                  <a:solidFill>
                    <a:prstClr val="black"/>
                  </a:solidFill>
                </a:rPr>
                <a:t>  </a:t>
              </a:r>
            </a:p>
            <a:p>
              <a:pPr algn="ctr">
                <a:defRPr/>
              </a:pPr>
              <a:r>
                <a:rPr lang="en-US" sz="2100" dirty="0">
                  <a:solidFill>
                    <a:prstClr val="black"/>
                  </a:solidFill>
                </a:rPr>
                <a:t>10</a:t>
              </a:r>
              <a:r>
                <a:rPr lang="en-US" sz="2100" baseline="30000" dirty="0">
                  <a:solidFill>
                    <a:prstClr val="black"/>
                  </a:solidFill>
                </a:rPr>
                <a:t>33</a:t>
              </a:r>
            </a:p>
            <a:p>
              <a:pPr algn="ctr">
                <a:defRPr/>
              </a:pPr>
              <a:endParaRPr lang="en-US" sz="2100" baseline="3000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r>
                <a:rPr lang="en-US" sz="1350" baseline="30000" dirty="0">
                  <a:solidFill>
                    <a:prstClr val="black"/>
                  </a:solidFill>
                </a:rPr>
                <a:t>  </a:t>
              </a:r>
            </a:p>
            <a:p>
              <a:pPr algn="ctr">
                <a:defRPr/>
              </a:pPr>
              <a:endParaRPr lang="en-US" sz="2100" baseline="3000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r>
                <a:rPr lang="en-US" sz="2100" dirty="0">
                  <a:solidFill>
                    <a:prstClr val="black"/>
                  </a:solidFill>
                </a:rPr>
                <a:t>10</a:t>
              </a:r>
              <a:r>
                <a:rPr lang="en-US" sz="2100" baseline="30000" dirty="0">
                  <a:solidFill>
                    <a:prstClr val="black"/>
                  </a:solidFill>
                </a:rPr>
                <a:t>32</a:t>
              </a:r>
            </a:p>
            <a:p>
              <a:pPr algn="ctr">
                <a:defRPr/>
              </a:pPr>
              <a:endParaRPr lang="en-US" sz="2100" baseline="3000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en-US" sz="2100" baseline="3000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en-US" sz="2100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B577C23-44C6-F945-889E-69E975687C6D}"/>
                </a:ext>
              </a:extLst>
            </p:cNvPr>
            <p:cNvSpPr txBox="1"/>
            <p:nvPr/>
          </p:nvSpPr>
          <p:spPr>
            <a:xfrm>
              <a:off x="6263581" y="1029189"/>
              <a:ext cx="1162870" cy="923330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350" dirty="0">
                  <a:solidFill>
                    <a:prstClr val="black"/>
                  </a:solidFill>
                </a:rPr>
                <a:t>BNL EIC</a:t>
              </a:r>
            </a:p>
            <a:p>
              <a:pPr algn="ctr">
                <a:defRPr/>
              </a:pPr>
              <a:r>
                <a:rPr lang="en-US" sz="1350" dirty="0">
                  <a:solidFill>
                    <a:prstClr val="black"/>
                  </a:solidFill>
                </a:rPr>
                <a:t>Pre-CDR</a:t>
              </a:r>
            </a:p>
            <a:p>
              <a:pPr algn="ctr">
                <a:defRPr/>
              </a:pPr>
              <a:r>
                <a:rPr lang="en-US" sz="1350" dirty="0">
                  <a:solidFill>
                    <a:prstClr val="black"/>
                  </a:solidFill>
                </a:rPr>
                <a:t>Optimization for  high E</a:t>
              </a:r>
              <a:r>
                <a:rPr lang="en-US" sz="1350" baseline="-25000" dirty="0">
                  <a:solidFill>
                    <a:prstClr val="black"/>
                  </a:solidFill>
                </a:rPr>
                <a:t>cm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EDA7B3F-84CF-7048-A43F-C57A144CBF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56600" y="1946802"/>
              <a:ext cx="384487" cy="82107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FF44264-E6F6-464C-815F-1312319CAA52}"/>
                </a:ext>
              </a:extLst>
            </p:cNvPr>
            <p:cNvCxnSpPr>
              <a:cxnSpLocks/>
            </p:cNvCxnSpPr>
            <p:nvPr/>
          </p:nvCxnSpPr>
          <p:spPr>
            <a:xfrm>
              <a:off x="3143804" y="1996705"/>
              <a:ext cx="313132" cy="45862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4397547-61E8-3247-A729-C05632B09B98}"/>
                </a:ext>
              </a:extLst>
            </p:cNvPr>
            <p:cNvSpPr/>
            <p:nvPr/>
          </p:nvSpPr>
          <p:spPr>
            <a:xfrm>
              <a:off x="2209296" y="3625527"/>
              <a:ext cx="2775334" cy="1203443"/>
            </a:xfrm>
            <a:prstGeom prst="ellipse">
              <a:avLst/>
            </a:prstGeom>
            <a:solidFill>
              <a:schemeClr val="accent1">
                <a:alpha val="47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825">
                <a:solidFill>
                  <a:prstClr val="white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3566449-746B-F642-9323-591167497CFE}"/>
                </a:ext>
              </a:extLst>
            </p:cNvPr>
            <p:cNvSpPr txBox="1"/>
            <p:nvPr/>
          </p:nvSpPr>
          <p:spPr>
            <a:xfrm>
              <a:off x="3002025" y="3835248"/>
              <a:ext cx="1188616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350" b="1" dirty="0">
                  <a:solidFill>
                    <a:prstClr val="black"/>
                  </a:solidFill>
                </a:rPr>
                <a:t>Internal </a:t>
              </a:r>
            </a:p>
            <a:p>
              <a:pPr algn="ctr">
                <a:defRPr/>
              </a:pPr>
              <a:r>
                <a:rPr lang="en-US" sz="1350" b="1" dirty="0">
                  <a:solidFill>
                    <a:prstClr val="black"/>
                  </a:solidFill>
                </a:rPr>
                <a:t>Landscape of the Nucleus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DF9ADF5-644A-E148-A1B7-8ECC7AA089A7}"/>
                </a:ext>
              </a:extLst>
            </p:cNvPr>
            <p:cNvSpPr/>
            <p:nvPr/>
          </p:nvSpPr>
          <p:spPr>
            <a:xfrm>
              <a:off x="1090612" y="1100138"/>
              <a:ext cx="838333" cy="352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B56DC82-A066-FB46-84A9-90C3903A016A}"/>
                </a:ext>
              </a:extLst>
            </p:cNvPr>
            <p:cNvSpPr/>
            <p:nvPr/>
          </p:nvSpPr>
          <p:spPr>
            <a:xfrm>
              <a:off x="728451" y="4855045"/>
              <a:ext cx="724321" cy="4095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D4E68DB-9BB9-6F49-89E0-768F265C9C60}"/>
                </a:ext>
              </a:extLst>
            </p:cNvPr>
            <p:cNvSpPr txBox="1"/>
            <p:nvPr/>
          </p:nvSpPr>
          <p:spPr>
            <a:xfrm>
              <a:off x="2591323" y="1284832"/>
              <a:ext cx="1131732" cy="71558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350" dirty="0">
                  <a:solidFill>
                    <a:prstClr val="black"/>
                  </a:solidFill>
                </a:rPr>
                <a:t>BNL EIC</a:t>
              </a:r>
            </a:p>
            <a:p>
              <a:pPr algn="ctr">
                <a:defRPr/>
              </a:pPr>
              <a:r>
                <a:rPr lang="en-US" sz="1350" dirty="0">
                  <a:solidFill>
                    <a:prstClr val="black"/>
                  </a:solidFill>
                </a:rPr>
                <a:t>Optimization for  low E</a:t>
              </a:r>
              <a:r>
                <a:rPr lang="en-US" sz="1350" baseline="-25000" dirty="0">
                  <a:solidFill>
                    <a:prstClr val="black"/>
                  </a:solidFill>
                </a:rPr>
                <a:t>cm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C7E6A50-3C6E-174D-9863-5047B6324B87}"/>
                </a:ext>
              </a:extLst>
            </p:cNvPr>
            <p:cNvCxnSpPr>
              <a:cxnSpLocks/>
            </p:cNvCxnSpPr>
            <p:nvPr/>
          </p:nvCxnSpPr>
          <p:spPr>
            <a:xfrm>
              <a:off x="1777371" y="1690714"/>
              <a:ext cx="0" cy="3415612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42965C3-9DE1-3442-818A-1B377882E226}"/>
                </a:ext>
              </a:extLst>
            </p:cNvPr>
            <p:cNvSpPr txBox="1"/>
            <p:nvPr/>
          </p:nvSpPr>
          <p:spPr>
            <a:xfrm>
              <a:off x="7475542" y="5203299"/>
              <a:ext cx="711512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350" dirty="0">
                  <a:solidFill>
                    <a:prstClr val="black"/>
                  </a:solidFill>
                </a:rPr>
                <a:t>150</a:t>
              </a:r>
            </a:p>
          </p:txBody>
        </p:sp>
      </p:grpSp>
      <p:sp>
        <p:nvSpPr>
          <p:cNvPr id="39" name="Title 1">
            <a:extLst>
              <a:ext uri="{FF2B5EF4-FFF2-40B4-BE49-F238E27FC236}">
                <a16:creationId xmlns:a16="http://schemas.microsoft.com/office/drawing/2014/main" id="{FCD517AF-0149-3A42-9360-A717EF06A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140" y="296883"/>
            <a:ext cx="8775860" cy="993052"/>
          </a:xfrm>
        </p:spPr>
        <p:txBody>
          <a:bodyPr>
            <a:normAutofit/>
          </a:bodyPr>
          <a:lstStyle/>
          <a:p>
            <a:r>
              <a:rPr lang="en-US" dirty="0"/>
              <a:t>Interaction region and detector options</a:t>
            </a:r>
          </a:p>
        </p:txBody>
      </p:sp>
    </p:spTree>
    <p:extLst>
      <p:ext uri="{BB962C8B-B14F-4D97-AF65-F5344CB8AC3E}">
        <p14:creationId xmlns:p14="http://schemas.microsoft.com/office/powerpoint/2010/main" val="1388158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46C24-221B-0B4F-8FF5-CB5D86137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NSAC key machine parameters for EIC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10159-E121-BF45-B6C4-AB26E9534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Highly polarized (70%) electron and light ion beams</a:t>
            </a:r>
          </a:p>
          <a:p>
            <a:r>
              <a:rPr lang="en-US" dirty="0"/>
              <a:t>Ion beams from deuteron to the heaviest nuclei (uranium, lead)</a:t>
            </a:r>
          </a:p>
          <a:p>
            <a:r>
              <a:rPr lang="en-US" dirty="0"/>
              <a:t>Variable center of mass energies from 20 to 100 GeV upgradable to 140 GeV</a:t>
            </a:r>
          </a:p>
          <a:p>
            <a:r>
              <a:rPr lang="en-US" dirty="0"/>
              <a:t>High luminosity of 10</a:t>
            </a:r>
            <a:r>
              <a:rPr lang="en-US" baseline="30000" dirty="0"/>
              <a:t>33</a:t>
            </a:r>
            <a:r>
              <a:rPr lang="en-US" dirty="0"/>
              <a:t>-10</a:t>
            </a:r>
            <a:r>
              <a:rPr lang="en-US" baseline="30000" dirty="0"/>
              <a:t>34</a:t>
            </a:r>
            <a:r>
              <a:rPr lang="en-US" dirty="0"/>
              <a:t> cm</a:t>
            </a:r>
            <a:r>
              <a:rPr lang="en-US" baseline="30000" dirty="0"/>
              <a:t>−2</a:t>
            </a:r>
            <a:r>
              <a:rPr lang="en-US" dirty="0"/>
              <a:t>s</a:t>
            </a:r>
            <a:r>
              <a:rPr lang="en-US" baseline="30000" dirty="0"/>
              <a:t>−1</a:t>
            </a:r>
          </a:p>
          <a:p>
            <a:r>
              <a:rPr lang="en-US" dirty="0"/>
              <a:t>Possibility of having more than one interaction region</a:t>
            </a:r>
          </a:p>
        </p:txBody>
      </p:sp>
      <p:pic>
        <p:nvPicPr>
          <p:cNvPr id="4" name="Picture 2" descr="C:\Users\Robert Tribble\AppData\Local\Microsoft\Windows\INetCache\IE\H1CXEOE1\check-mark[1].jpg">
            <a:extLst>
              <a:ext uri="{FF2B5EF4-FFF2-40B4-BE49-F238E27FC236}">
                <a16:creationId xmlns:a16="http://schemas.microsoft.com/office/drawing/2014/main" id="{0BF97F53-F3FF-1B4E-B650-D803F28AD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085" y="1658901"/>
            <a:ext cx="256967" cy="23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Robert Tribble\AppData\Local\Microsoft\Windows\INetCache\IE\H1CXEOE1\check-mark[1].jpg">
            <a:extLst>
              <a:ext uri="{FF2B5EF4-FFF2-40B4-BE49-F238E27FC236}">
                <a16:creationId xmlns:a16="http://schemas.microsoft.com/office/drawing/2014/main" id="{ED29C8F5-8709-AC4B-93C0-D6C5618F1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085" y="2546635"/>
            <a:ext cx="256967" cy="23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Robert Tribble\AppData\Local\Microsoft\Windows\INetCache\IE\H1CXEOE1\check-mark[1].jpg">
            <a:extLst>
              <a:ext uri="{FF2B5EF4-FFF2-40B4-BE49-F238E27FC236}">
                <a16:creationId xmlns:a16="http://schemas.microsoft.com/office/drawing/2014/main" id="{272C4B8B-B0AD-D848-8969-2C01A2A5F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887" y="3436457"/>
            <a:ext cx="256967" cy="23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Robert Tribble\AppData\Local\Microsoft\Windows\INetCache\IE\H1CXEOE1\check-mark[1].jpg">
            <a:extLst>
              <a:ext uri="{FF2B5EF4-FFF2-40B4-BE49-F238E27FC236}">
                <a16:creationId xmlns:a16="http://schemas.microsoft.com/office/drawing/2014/main" id="{693D0830-7D74-3F49-AFFA-B2A488BA3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886" y="4325750"/>
            <a:ext cx="256967" cy="23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obert Tribble\AppData\Local\Microsoft\Windows\INetCache\IE\H1CXEOE1\check-mark[1].jpg">
            <a:extLst>
              <a:ext uri="{FF2B5EF4-FFF2-40B4-BE49-F238E27FC236}">
                <a16:creationId xmlns:a16="http://schemas.microsoft.com/office/drawing/2014/main" id="{05E80E47-B722-1D45-85D0-C0CECA764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887" y="4839180"/>
            <a:ext cx="256967" cy="23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637C1A-75DE-45AF-A6CE-B03830BD2950}"/>
              </a:ext>
            </a:extLst>
          </p:cNvPr>
          <p:cNvSpPr txBox="1"/>
          <p:nvPr/>
        </p:nvSpPr>
        <p:spPr>
          <a:xfrm>
            <a:off x="7617618" y="3286118"/>
            <a:ext cx="73289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140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1367A3-DBFA-C84C-B807-73C3E2048A14}"/>
              </a:ext>
            </a:extLst>
          </p:cNvPr>
          <p:cNvSpPr txBox="1"/>
          <p:nvPr/>
        </p:nvSpPr>
        <p:spPr>
          <a:xfrm>
            <a:off x="1490955" y="3745378"/>
            <a:ext cx="378340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6844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BE6C-5AE8-934F-919A-7ECEB50EB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CD-0 / Site Selection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D29C1-8D86-374F-932E-A8FABCCE3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Independent Cost Review to establish cost range</a:t>
            </a:r>
          </a:p>
          <a:p>
            <a:pPr lvl="1"/>
            <a:r>
              <a:rPr lang="en-US" dirty="0" err="1"/>
              <a:t>Doumentation</a:t>
            </a:r>
            <a:r>
              <a:rPr lang="en-US" dirty="0"/>
              <a:t> submitted May 1, 2019</a:t>
            </a:r>
          </a:p>
          <a:p>
            <a:pPr lvl="1"/>
            <a:r>
              <a:rPr lang="en-US" dirty="0"/>
              <a:t>Review by video conference May/June 2019</a:t>
            </a:r>
          </a:p>
          <a:p>
            <a:pPr lvl="1"/>
            <a:r>
              <a:rPr lang="en-US" dirty="0"/>
              <a:t>Final Report due August 2, 2019</a:t>
            </a:r>
          </a:p>
          <a:p>
            <a:r>
              <a:rPr lang="en-US" dirty="0"/>
              <a:t>Site Assessment Panel</a:t>
            </a:r>
          </a:p>
          <a:p>
            <a:pPr lvl="1"/>
            <a:r>
              <a:rPr lang="en-US" dirty="0"/>
              <a:t>Conducted by DOE Office of Science (chaired by James Siegrist, DOE/HEP)</a:t>
            </a:r>
          </a:p>
          <a:p>
            <a:pPr lvl="1"/>
            <a:r>
              <a:rPr lang="en-US" dirty="0"/>
              <a:t>Responses to 6 criteria due August 2, 2019</a:t>
            </a:r>
          </a:p>
          <a:p>
            <a:pPr lvl="1"/>
            <a:r>
              <a:rPr lang="en-US" dirty="0"/>
              <a:t>Lab presentations, Q&amp;A sessions on October 8, 2019</a:t>
            </a:r>
          </a:p>
          <a:p>
            <a:r>
              <a:rPr lang="en-US" dirty="0"/>
              <a:t>Further decision process internal to DOE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6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9A0C4-8235-014B-9DA2-9D4137EBB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Assessment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546A7-4764-9748-81D2-052A34891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Scientific Merit of the Proposal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Technical Maturity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Schedule for Achieving the Full Range of the NSAC Machine Parameters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Proposal Costs Including Consideration of All Major Risks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Assurance of Successful Project Delivery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Value Added for each Site</a:t>
            </a:r>
          </a:p>
        </p:txBody>
      </p:sp>
    </p:spTree>
    <p:extLst>
      <p:ext uri="{BB962C8B-B14F-4D97-AF65-F5344CB8AC3E}">
        <p14:creationId xmlns:p14="http://schemas.microsoft.com/office/powerpoint/2010/main" val="2540459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>
          <a:xfrm>
            <a:off x="657726" y="352927"/>
            <a:ext cx="8226298" cy="572703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Electron Ion Collider (EIC) Meeting </a:t>
            </a:r>
          </a:p>
          <a:p>
            <a:r>
              <a:rPr lang="en-US" sz="2800" dirty="0"/>
              <a:t>Agenda</a:t>
            </a:r>
          </a:p>
          <a:p>
            <a:endParaRPr lang="en-US" sz="1800" dirty="0"/>
          </a:p>
          <a:p>
            <a:pPr algn="l"/>
            <a:r>
              <a:rPr lang="en-US" sz="1600" u="sng" dirty="0"/>
              <a:t>Tuesday, October 8, 2019</a:t>
            </a:r>
          </a:p>
          <a:p>
            <a:pPr algn="l">
              <a:tabLst>
                <a:tab pos="1944688" algn="l"/>
              </a:tabLst>
            </a:pPr>
            <a:r>
              <a:rPr lang="en-US" sz="1600" b="0" dirty="0"/>
              <a:t> </a:t>
            </a:r>
          </a:p>
          <a:p>
            <a:pPr algn="l">
              <a:tabLst>
                <a:tab pos="1944688" algn="l"/>
              </a:tabLst>
            </a:pPr>
            <a:r>
              <a:rPr lang="en-US" sz="1600" b="0" dirty="0"/>
              <a:t>  7:30am – 7:45am	BNL Access to Meeting Room for Set Up</a:t>
            </a:r>
          </a:p>
          <a:p>
            <a:pPr algn="l">
              <a:tabLst>
                <a:tab pos="1944688" algn="l"/>
              </a:tabLst>
            </a:pPr>
            <a:r>
              <a:rPr lang="en-US" sz="1600" b="0" dirty="0"/>
              <a:t>  8:00am – 8:30am	Executive session/Continental Breakfast (panel only)</a:t>
            </a:r>
          </a:p>
          <a:p>
            <a:pPr algn="l">
              <a:tabLst>
                <a:tab pos="1944688" algn="l"/>
              </a:tabLst>
            </a:pPr>
            <a:r>
              <a:rPr lang="en-US" sz="1600" b="0" dirty="0"/>
              <a:t>  8:30am – 10:30 am	BNL presentations</a:t>
            </a:r>
          </a:p>
          <a:p>
            <a:pPr algn="l">
              <a:tabLst>
                <a:tab pos="1944688" algn="l"/>
              </a:tabLst>
            </a:pPr>
            <a:r>
              <a:rPr lang="en-US" sz="1600" b="0" dirty="0"/>
              <a:t>10:30am – 12:30pm	Q&amp;A/Discussion</a:t>
            </a:r>
          </a:p>
          <a:p>
            <a:pPr algn="l">
              <a:tabLst>
                <a:tab pos="1944688" algn="l"/>
              </a:tabLst>
            </a:pPr>
            <a:r>
              <a:rPr lang="en-US" sz="1600" b="0" dirty="0"/>
              <a:t>12:30pm – 1:30pm	Executive Session/Working Lunch (Panel and DOE participants only)</a:t>
            </a:r>
          </a:p>
          <a:p>
            <a:pPr algn="l">
              <a:tabLst>
                <a:tab pos="1944688" algn="l"/>
              </a:tabLst>
            </a:pPr>
            <a:r>
              <a:rPr lang="en-US" sz="1600" b="0" dirty="0"/>
              <a:t>  1:15pm – 1:30pm	JLAB Access to Meeting Room for Set Up</a:t>
            </a:r>
          </a:p>
          <a:p>
            <a:pPr algn="l">
              <a:tabLst>
                <a:tab pos="1944688" algn="l"/>
              </a:tabLst>
            </a:pPr>
            <a:r>
              <a:rPr lang="en-US" sz="1600" b="0" dirty="0"/>
              <a:t>  1:30pm – 3:30pm	JLAB presentations</a:t>
            </a:r>
          </a:p>
          <a:p>
            <a:pPr algn="l">
              <a:tabLst>
                <a:tab pos="1944688" algn="l"/>
              </a:tabLst>
            </a:pPr>
            <a:r>
              <a:rPr lang="en-US" sz="1600" b="0" dirty="0"/>
              <a:t>  3:30pm – 5:30pm	Q&amp;A/Discussion</a:t>
            </a:r>
          </a:p>
          <a:p>
            <a:pPr algn="l">
              <a:tabLst>
                <a:tab pos="1944688" algn="l"/>
              </a:tabLst>
            </a:pPr>
            <a:r>
              <a:rPr lang="en-US" sz="1600" b="0" dirty="0"/>
              <a:t>  5:30pm – 6:30pm	Executive Session</a:t>
            </a:r>
            <a:endParaRPr lang="en-US" sz="1600" dirty="0"/>
          </a:p>
          <a:p>
            <a:pPr algn="l">
              <a:tabLst>
                <a:tab pos="1944688" algn="l"/>
              </a:tabLst>
            </a:pPr>
            <a:endParaRPr lang="en-US" sz="1600" dirty="0"/>
          </a:p>
          <a:p>
            <a:pPr algn="l">
              <a:tabLst>
                <a:tab pos="1944688" algn="l"/>
              </a:tabLst>
            </a:pPr>
            <a:r>
              <a:rPr lang="en-US" sz="1600" u="sng" dirty="0"/>
              <a:t>Wednesday, October 9, 2019</a:t>
            </a:r>
          </a:p>
          <a:p>
            <a:pPr algn="l">
              <a:tabLst>
                <a:tab pos="1944688" algn="l"/>
              </a:tabLst>
            </a:pPr>
            <a:endParaRPr lang="en-US" sz="1600" b="0" dirty="0"/>
          </a:p>
          <a:p>
            <a:pPr algn="l">
              <a:tabLst>
                <a:tab pos="1944688" algn="l"/>
              </a:tabLst>
            </a:pPr>
            <a:r>
              <a:rPr lang="en-US" sz="1600" b="0" dirty="0"/>
              <a:t>  8:00am – 8:30am	Continental Breakfast (panel only)</a:t>
            </a:r>
          </a:p>
          <a:p>
            <a:pPr algn="l">
              <a:tabLst>
                <a:tab pos="1944688" algn="l"/>
              </a:tabLst>
            </a:pPr>
            <a:r>
              <a:rPr lang="en-US" sz="1600" b="0" dirty="0"/>
              <a:t>  8:30am – 2:00pm	Executive Session/ Working Lunch (Panel and DOE participants only)</a:t>
            </a:r>
          </a:p>
          <a:p>
            <a:pPr algn="l"/>
            <a:endParaRPr lang="en-US" sz="1400" dirty="0"/>
          </a:p>
          <a:p>
            <a:pPr algn="l"/>
            <a:br>
              <a:rPr lang="en-US" sz="1400" dirty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99554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8C297-3BAC-B74A-9F40-2788D83CE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Users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C1189-5540-CE46-9EFB-B62A122F5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Annual EIC Users Meeting: </a:t>
            </a:r>
          </a:p>
          <a:p>
            <a:pPr lvl="1"/>
            <a:r>
              <a:rPr lang="en-US" sz="2000" dirty="0"/>
              <a:t>July 22-26, 2019 (Paris, France)</a:t>
            </a:r>
          </a:p>
          <a:p>
            <a:pPr lvl="1"/>
            <a:r>
              <a:rPr lang="en-US" sz="2000" dirty="0"/>
              <a:t>Presentations from DOE, European Institutions, </a:t>
            </a:r>
            <a:r>
              <a:rPr lang="en-US" sz="2000"/>
              <a:t>U.S. Labs</a:t>
            </a:r>
            <a:endParaRPr lang="en-US" sz="2000" dirty="0"/>
          </a:p>
          <a:p>
            <a:r>
              <a:rPr lang="en-US" sz="2400" dirty="0"/>
              <a:t>IUPAP Working Group 9 (Nuclear Physics) Meeting</a:t>
            </a:r>
          </a:p>
          <a:p>
            <a:pPr lvl="1"/>
            <a:r>
              <a:rPr lang="en-US" sz="2000" dirty="0"/>
              <a:t>August 2-3, 2019 (In camera discussions of funding agencies)</a:t>
            </a:r>
          </a:p>
          <a:p>
            <a:r>
              <a:rPr lang="en-US" sz="2400" dirty="0"/>
              <a:t>EIC Physics and Detector Conceptual Development</a:t>
            </a:r>
          </a:p>
          <a:p>
            <a:pPr lvl="1"/>
            <a:r>
              <a:rPr lang="en-US" sz="2000" dirty="0"/>
              <a:t>12-18 months study initiated in September 2019</a:t>
            </a:r>
          </a:p>
          <a:p>
            <a:pPr lvl="1"/>
            <a:r>
              <a:rPr lang="en-US" sz="2000" dirty="0"/>
              <a:t>Two working groups: Physics WG, Detector concepts WG</a:t>
            </a:r>
          </a:p>
          <a:p>
            <a:pPr lvl="1"/>
            <a:r>
              <a:rPr lang="en-US" sz="2000" dirty="0"/>
              <a:t>2-day kick-off meeting planned for late 2019 or early 2020</a:t>
            </a:r>
          </a:p>
          <a:p>
            <a:pPr lvl="1"/>
            <a:r>
              <a:rPr lang="en-US" sz="2000" dirty="0"/>
              <a:t>Summaries published as “Yellow Reports” in spring 2021</a:t>
            </a:r>
          </a:p>
        </p:txBody>
      </p:sp>
    </p:spTree>
    <p:extLst>
      <p:ext uri="{BB962C8B-B14F-4D97-AF65-F5344CB8AC3E}">
        <p14:creationId xmlns:p14="http://schemas.microsoft.com/office/powerpoint/2010/main" val="1039768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EFED0-05A4-9B48-8067-8C05F604A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NAS and NSAC science 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4214B-B2C7-6D49-882B-B9F271BB134C}"/>
              </a:ext>
            </a:extLst>
          </p:cNvPr>
          <p:cNvSpPr txBox="1"/>
          <p:nvPr/>
        </p:nvSpPr>
        <p:spPr>
          <a:xfrm>
            <a:off x="358727" y="1506987"/>
            <a:ext cx="7747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the proton get its spin?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321915-86DA-A14E-89FC-4443D824649F}"/>
              </a:ext>
            </a:extLst>
          </p:cNvPr>
          <p:cNvSpPr txBox="1"/>
          <p:nvPr/>
        </p:nvSpPr>
        <p:spPr>
          <a:xfrm>
            <a:off x="354965" y="3883883"/>
            <a:ext cx="8444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nature of dense gluon matter?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4038EFD-AD8B-D744-90FB-5317D2C62770}"/>
              </a:ext>
            </a:extLst>
          </p:cNvPr>
          <p:cNvGrpSpPr>
            <a:grpSpLocks noChangeAspect="1"/>
          </p:cNvGrpSpPr>
          <p:nvPr/>
        </p:nvGrpSpPr>
        <p:grpSpPr>
          <a:xfrm>
            <a:off x="450778" y="4505307"/>
            <a:ext cx="3894952" cy="2002681"/>
            <a:chOff x="566777" y="2691829"/>
            <a:chExt cx="3339769" cy="1717221"/>
          </a:xfrm>
        </p:grpSpPr>
        <p:grpSp>
          <p:nvGrpSpPr>
            <p:cNvPr id="6" name="Group">
              <a:extLst>
                <a:ext uri="{FF2B5EF4-FFF2-40B4-BE49-F238E27FC236}">
                  <a16:creationId xmlns:a16="http://schemas.microsoft.com/office/drawing/2014/main" id="{47952AC2-0DD2-A540-9C61-CCF8891C3E07}"/>
                </a:ext>
              </a:extLst>
            </p:cNvPr>
            <p:cNvGrpSpPr/>
            <p:nvPr/>
          </p:nvGrpSpPr>
          <p:grpSpPr>
            <a:xfrm>
              <a:off x="2210952" y="2713456"/>
              <a:ext cx="1695594" cy="1695594"/>
              <a:chOff x="-2" y="-3"/>
              <a:chExt cx="2411510" cy="2411510"/>
            </a:xfrm>
          </p:grpSpPr>
          <p:grpSp>
            <p:nvGrpSpPr>
              <p:cNvPr id="21" name="Group">
                <a:extLst>
                  <a:ext uri="{FF2B5EF4-FFF2-40B4-BE49-F238E27FC236}">
                    <a16:creationId xmlns:a16="http://schemas.microsoft.com/office/drawing/2014/main" id="{319CB25F-B48A-5E4A-8FD0-C3664838090B}"/>
                  </a:ext>
                </a:extLst>
              </p:cNvPr>
              <p:cNvGrpSpPr/>
              <p:nvPr/>
            </p:nvGrpSpPr>
            <p:grpSpPr>
              <a:xfrm>
                <a:off x="353026" y="353026"/>
                <a:ext cx="1705455" cy="1705455"/>
                <a:chOff x="0" y="0"/>
                <a:chExt cx="1705454" cy="1705454"/>
              </a:xfrm>
            </p:grpSpPr>
            <p:sp>
              <p:nvSpPr>
                <p:cNvPr id="67" name="Circle">
                  <a:extLst>
                    <a:ext uri="{FF2B5EF4-FFF2-40B4-BE49-F238E27FC236}">
                      <a16:creationId xmlns:a16="http://schemas.microsoft.com/office/drawing/2014/main" id="{7D752C14-831B-7940-9C7C-2A79E760BF17}"/>
                    </a:ext>
                  </a:extLst>
                </p:cNvPr>
                <p:cNvSpPr/>
                <p:nvPr/>
              </p:nvSpPr>
              <p:spPr>
                <a:xfrm>
                  <a:off x="-1" y="-1"/>
                  <a:ext cx="1705456" cy="1705456"/>
                </a:xfrm>
                <a:prstGeom prst="ellipse">
                  <a:avLst/>
                </a:prstGeom>
                <a:noFill/>
                <a:ln w="12700" cap="flat">
                  <a:solidFill>
                    <a:srgbClr val="85888D"/>
                  </a:solidFill>
                  <a:prstDash val="sysDot"/>
                  <a:miter lim="400000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marR="40638" defTabSz="910796">
                    <a:defRPr>
                      <a:solidFill>
                        <a:srgbClr val="413E40"/>
                      </a:solidFill>
                      <a:uFill>
                        <a:solidFill>
                          <a:srgbClr val="413E40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66"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" name="Circle">
                  <a:extLst>
                    <a:ext uri="{FF2B5EF4-FFF2-40B4-BE49-F238E27FC236}">
                      <a16:creationId xmlns:a16="http://schemas.microsoft.com/office/drawing/2014/main" id="{B357D0FE-EFC3-9A44-8529-50C12FC0E9E0}"/>
                    </a:ext>
                  </a:extLst>
                </p:cNvPr>
                <p:cNvSpPr/>
                <p:nvPr/>
              </p:nvSpPr>
              <p:spPr>
                <a:xfrm>
                  <a:off x="114690" y="339286"/>
                  <a:ext cx="300477" cy="300477"/>
                </a:xfrm>
                <a:prstGeom prst="ellipse">
                  <a:avLst/>
                </a:prstGeom>
                <a:solidFill>
                  <a:srgbClr val="B36AE1"/>
                </a:solidFill>
                <a:ln w="3175" cap="flat">
                  <a:solidFill>
                    <a:srgbClr val="413E40"/>
                  </a:solidFill>
                  <a:prstDash val="solid"/>
                  <a:round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marR="40638" defTabSz="910796">
                    <a:defRPr>
                      <a:solidFill>
                        <a:srgbClr val="413E40"/>
                      </a:solidFill>
                      <a:uFill>
                        <a:solidFill>
                          <a:srgbClr val="413E40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66"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" name="Circle">
                  <a:extLst>
                    <a:ext uri="{FF2B5EF4-FFF2-40B4-BE49-F238E27FC236}">
                      <a16:creationId xmlns:a16="http://schemas.microsoft.com/office/drawing/2014/main" id="{5C432C33-3B59-6940-A810-9D58E061715B}"/>
                    </a:ext>
                  </a:extLst>
                </p:cNvPr>
                <p:cNvSpPr/>
                <p:nvPr/>
              </p:nvSpPr>
              <p:spPr>
                <a:xfrm>
                  <a:off x="456721" y="966689"/>
                  <a:ext cx="124911" cy="124911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413E40"/>
                  </a:solidFill>
                  <a:prstDash val="solid"/>
                  <a:round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marR="40638" defTabSz="910796">
                    <a:defRPr>
                      <a:solidFill>
                        <a:srgbClr val="413E40"/>
                      </a:solidFill>
                      <a:uFill>
                        <a:solidFill>
                          <a:srgbClr val="413E40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66"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Circle">
                  <a:extLst>
                    <a:ext uri="{FF2B5EF4-FFF2-40B4-BE49-F238E27FC236}">
                      <a16:creationId xmlns:a16="http://schemas.microsoft.com/office/drawing/2014/main" id="{EAB3CF02-A3C9-0A4F-8BC5-F76C2E8420CC}"/>
                    </a:ext>
                  </a:extLst>
                </p:cNvPr>
                <p:cNvSpPr/>
                <p:nvPr/>
              </p:nvSpPr>
              <p:spPr>
                <a:xfrm>
                  <a:off x="844713" y="429841"/>
                  <a:ext cx="124199" cy="124199"/>
                </a:xfrm>
                <a:prstGeom prst="ellipse">
                  <a:avLst/>
                </a:prstGeom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n w="3175" cap="flat">
                  <a:solidFill>
                    <a:srgbClr val="413E40"/>
                  </a:solidFill>
                  <a:prstDash val="solid"/>
                  <a:round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marR="40638" defTabSz="910796">
                    <a:defRPr>
                      <a:solidFill>
                        <a:srgbClr val="413E40"/>
                      </a:solidFill>
                      <a:uFill>
                        <a:solidFill>
                          <a:srgbClr val="413E40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66"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" name="Circle">
                  <a:extLst>
                    <a:ext uri="{FF2B5EF4-FFF2-40B4-BE49-F238E27FC236}">
                      <a16:creationId xmlns:a16="http://schemas.microsoft.com/office/drawing/2014/main" id="{EA549316-D99D-1047-9CAD-B3BB88600770}"/>
                    </a:ext>
                  </a:extLst>
                </p:cNvPr>
                <p:cNvSpPr/>
                <p:nvPr/>
              </p:nvSpPr>
              <p:spPr>
                <a:xfrm>
                  <a:off x="1109753" y="1206826"/>
                  <a:ext cx="124199" cy="124199"/>
                </a:xfrm>
                <a:prstGeom prst="ellipse">
                  <a:avLst/>
                </a:prstGeom>
                <a:solidFill>
                  <a:schemeClr val="accent5"/>
                </a:solidFill>
                <a:ln w="3175" cap="flat">
                  <a:solidFill>
                    <a:srgbClr val="413E40"/>
                  </a:solidFill>
                  <a:prstDash val="solid"/>
                  <a:round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marR="40638" defTabSz="910796">
                    <a:defRPr>
                      <a:solidFill>
                        <a:srgbClr val="413E40"/>
                      </a:solidFill>
                      <a:uFill>
                        <a:solidFill>
                          <a:srgbClr val="413E40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66"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" name="Circle">
                  <a:extLst>
                    <a:ext uri="{FF2B5EF4-FFF2-40B4-BE49-F238E27FC236}">
                      <a16:creationId xmlns:a16="http://schemas.microsoft.com/office/drawing/2014/main" id="{CEE618B5-A586-9040-AA25-9BA63CC351FC}"/>
                    </a:ext>
                  </a:extLst>
                </p:cNvPr>
                <p:cNvSpPr/>
                <p:nvPr/>
              </p:nvSpPr>
              <p:spPr>
                <a:xfrm>
                  <a:off x="1170096" y="565232"/>
                  <a:ext cx="192307" cy="192307"/>
                </a:xfrm>
                <a:prstGeom prst="ellipse">
                  <a:avLst/>
                </a:prstGeom>
                <a:solidFill>
                  <a:schemeClr val="accent6"/>
                </a:solidFill>
                <a:ln w="3175" cap="flat">
                  <a:solidFill>
                    <a:srgbClr val="413E40"/>
                  </a:solidFill>
                  <a:prstDash val="solid"/>
                  <a:round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marR="40638" defTabSz="910796">
                    <a:defRPr>
                      <a:solidFill>
                        <a:srgbClr val="413E40"/>
                      </a:solidFill>
                      <a:uFill>
                        <a:solidFill>
                          <a:srgbClr val="413E40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66"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" name="Circle">
                  <a:extLst>
                    <a:ext uri="{FF2B5EF4-FFF2-40B4-BE49-F238E27FC236}">
                      <a16:creationId xmlns:a16="http://schemas.microsoft.com/office/drawing/2014/main" id="{3A86A250-A3ED-754C-974C-E753C5182BD0}"/>
                    </a:ext>
                  </a:extLst>
                </p:cNvPr>
                <p:cNvSpPr/>
                <p:nvPr/>
              </p:nvSpPr>
              <p:spPr>
                <a:xfrm>
                  <a:off x="1049560" y="173435"/>
                  <a:ext cx="240381" cy="240383"/>
                </a:xfrm>
                <a:prstGeom prst="ellipse">
                  <a:avLst/>
                </a:prstGeom>
                <a:solidFill>
                  <a:srgbClr val="EC5C57">
                    <a:alpha val="82583"/>
                  </a:srgbClr>
                </a:solidFill>
                <a:ln w="3175" cap="flat">
                  <a:solidFill>
                    <a:srgbClr val="413E40">
                      <a:alpha val="82583"/>
                    </a:srgbClr>
                  </a:solidFill>
                  <a:prstDash val="solid"/>
                  <a:round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marR="40638" defTabSz="910796">
                    <a:defRPr>
                      <a:solidFill>
                        <a:srgbClr val="413E40"/>
                      </a:solidFill>
                      <a:uFill>
                        <a:solidFill>
                          <a:srgbClr val="413E40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66"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" name="Circle">
                  <a:extLst>
                    <a:ext uri="{FF2B5EF4-FFF2-40B4-BE49-F238E27FC236}">
                      <a16:creationId xmlns:a16="http://schemas.microsoft.com/office/drawing/2014/main" id="{17BB09A7-B95A-6C48-9B96-63FCE7434FF6}"/>
                    </a:ext>
                  </a:extLst>
                </p:cNvPr>
                <p:cNvSpPr/>
                <p:nvPr/>
              </p:nvSpPr>
              <p:spPr>
                <a:xfrm>
                  <a:off x="1049560" y="908954"/>
                  <a:ext cx="240381" cy="240381"/>
                </a:xfrm>
                <a:prstGeom prst="ellipse">
                  <a:avLst/>
                </a:prstGeom>
                <a:solidFill>
                  <a:schemeClr val="accent2">
                    <a:hueOff val="-2473793"/>
                    <a:satOff val="-50209"/>
                    <a:lumOff val="23543"/>
                    <a:alpha val="58468"/>
                  </a:schemeClr>
                </a:solidFill>
                <a:ln w="3175" cap="flat">
                  <a:solidFill>
                    <a:srgbClr val="413E40">
                      <a:alpha val="58468"/>
                    </a:srgbClr>
                  </a:solidFill>
                  <a:prstDash val="solid"/>
                  <a:round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marR="40638" defTabSz="910796">
                    <a:defRPr>
                      <a:solidFill>
                        <a:srgbClr val="413E40"/>
                      </a:solidFill>
                      <a:uFill>
                        <a:solidFill>
                          <a:srgbClr val="413E40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66"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" name="Circle">
                  <a:extLst>
                    <a:ext uri="{FF2B5EF4-FFF2-40B4-BE49-F238E27FC236}">
                      <a16:creationId xmlns:a16="http://schemas.microsoft.com/office/drawing/2014/main" id="{E114E050-5F78-BF4B-A284-1305AC8FA957}"/>
                    </a:ext>
                  </a:extLst>
                </p:cNvPr>
                <p:cNvSpPr/>
                <p:nvPr/>
              </p:nvSpPr>
              <p:spPr>
                <a:xfrm>
                  <a:off x="732535" y="1280868"/>
                  <a:ext cx="240383" cy="240383"/>
                </a:xfrm>
                <a:prstGeom prst="ellipse">
                  <a:avLst/>
                </a:prstGeom>
                <a:solidFill>
                  <a:srgbClr val="B36AE1">
                    <a:alpha val="58468"/>
                  </a:srgbClr>
                </a:solidFill>
                <a:ln w="3175" cap="flat">
                  <a:solidFill>
                    <a:srgbClr val="413E40">
                      <a:alpha val="58468"/>
                    </a:srgbClr>
                  </a:solidFill>
                  <a:prstDash val="solid"/>
                  <a:round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marR="40638" defTabSz="910796">
                    <a:defRPr>
                      <a:solidFill>
                        <a:srgbClr val="413E40"/>
                      </a:solidFill>
                      <a:uFill>
                        <a:solidFill>
                          <a:srgbClr val="413E40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66"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" name="Circle">
                  <a:extLst>
                    <a:ext uri="{FF2B5EF4-FFF2-40B4-BE49-F238E27FC236}">
                      <a16:creationId xmlns:a16="http://schemas.microsoft.com/office/drawing/2014/main" id="{7477487D-A6A9-6543-8AE0-EEF860446ACB}"/>
                    </a:ext>
                  </a:extLst>
                </p:cNvPr>
                <p:cNvSpPr/>
                <p:nvPr/>
              </p:nvSpPr>
              <p:spPr>
                <a:xfrm>
                  <a:off x="398985" y="371749"/>
                  <a:ext cx="240383" cy="240381"/>
                </a:xfrm>
                <a:prstGeom prst="ellipse">
                  <a:avLst/>
                </a:prstGeom>
                <a:solidFill>
                  <a:schemeClr val="accent3">
                    <a:satOff val="18648"/>
                    <a:lumOff val="5971"/>
                    <a:alpha val="58468"/>
                  </a:schemeClr>
                </a:solidFill>
                <a:ln w="3175" cap="flat">
                  <a:solidFill>
                    <a:srgbClr val="413E40">
                      <a:alpha val="58468"/>
                    </a:srgbClr>
                  </a:solidFill>
                  <a:prstDash val="solid"/>
                  <a:round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marR="40638" defTabSz="910796">
                    <a:defRPr>
                      <a:solidFill>
                        <a:srgbClr val="413E40"/>
                      </a:solidFill>
                      <a:uFill>
                        <a:solidFill>
                          <a:srgbClr val="413E40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66"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" name="Circle">
                  <a:extLst>
                    <a:ext uri="{FF2B5EF4-FFF2-40B4-BE49-F238E27FC236}">
                      <a16:creationId xmlns:a16="http://schemas.microsoft.com/office/drawing/2014/main" id="{96066E7F-B8E5-B24A-9D37-51E3CDBE4038}"/>
                    </a:ext>
                  </a:extLst>
                </p:cNvPr>
                <p:cNvSpPr/>
                <p:nvPr/>
              </p:nvSpPr>
              <p:spPr>
                <a:xfrm>
                  <a:off x="126604" y="756574"/>
                  <a:ext cx="192307" cy="192307"/>
                </a:xfrm>
                <a:prstGeom prst="ellipse">
                  <a:avLst/>
                </a:prstGeom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n w="3175" cap="flat">
                  <a:solidFill>
                    <a:srgbClr val="413E40"/>
                  </a:solidFill>
                  <a:prstDash val="solid"/>
                  <a:round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marR="40638" defTabSz="910796">
                    <a:defRPr>
                      <a:solidFill>
                        <a:srgbClr val="413E40"/>
                      </a:solidFill>
                      <a:uFill>
                        <a:solidFill>
                          <a:srgbClr val="413E40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66"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" name="Circle">
                  <a:extLst>
                    <a:ext uri="{FF2B5EF4-FFF2-40B4-BE49-F238E27FC236}">
                      <a16:creationId xmlns:a16="http://schemas.microsoft.com/office/drawing/2014/main" id="{5063DC4D-D54F-C342-8AE7-BC7F85BD5458}"/>
                    </a:ext>
                  </a:extLst>
                </p:cNvPr>
                <p:cNvSpPr/>
                <p:nvPr/>
              </p:nvSpPr>
              <p:spPr>
                <a:xfrm>
                  <a:off x="719442" y="932816"/>
                  <a:ext cx="192307" cy="192307"/>
                </a:xfrm>
                <a:prstGeom prst="ellipse">
                  <a:avLst/>
                </a:prstGeom>
                <a:solidFill>
                  <a:schemeClr val="accent4"/>
                </a:solidFill>
                <a:ln w="3175" cap="flat">
                  <a:solidFill>
                    <a:srgbClr val="413E40"/>
                  </a:solidFill>
                  <a:prstDash val="solid"/>
                  <a:round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marR="40638" defTabSz="910796">
                    <a:defRPr>
                      <a:solidFill>
                        <a:srgbClr val="413E40"/>
                      </a:solidFill>
                      <a:uFill>
                        <a:solidFill>
                          <a:srgbClr val="413E40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66"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" name="Circle">
                  <a:extLst>
                    <a:ext uri="{FF2B5EF4-FFF2-40B4-BE49-F238E27FC236}">
                      <a16:creationId xmlns:a16="http://schemas.microsoft.com/office/drawing/2014/main" id="{6CEE5839-7377-3F48-8996-EB3E1EC06F65}"/>
                    </a:ext>
                  </a:extLst>
                </p:cNvPr>
                <p:cNvSpPr/>
                <p:nvPr/>
              </p:nvSpPr>
              <p:spPr>
                <a:xfrm>
                  <a:off x="748311" y="116196"/>
                  <a:ext cx="192307" cy="192307"/>
                </a:xfrm>
                <a:prstGeom prst="ellipse">
                  <a:avLst/>
                </a:prstGeom>
                <a:solidFill>
                  <a:schemeClr val="accent1">
                    <a:alpha val="84839"/>
                  </a:schemeClr>
                </a:solidFill>
                <a:ln w="3175" cap="flat">
                  <a:solidFill>
                    <a:srgbClr val="413E40">
                      <a:alpha val="84839"/>
                    </a:srgbClr>
                  </a:solidFill>
                  <a:prstDash val="solid"/>
                  <a:round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marR="40638" defTabSz="910796">
                    <a:defRPr>
                      <a:solidFill>
                        <a:srgbClr val="413E40"/>
                      </a:solidFill>
                      <a:uFill>
                        <a:solidFill>
                          <a:srgbClr val="413E40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66"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" name="Circle">
                  <a:extLst>
                    <a:ext uri="{FF2B5EF4-FFF2-40B4-BE49-F238E27FC236}">
                      <a16:creationId xmlns:a16="http://schemas.microsoft.com/office/drawing/2014/main" id="{6610937E-16C0-044F-B422-CC1B7BBE6C3B}"/>
                    </a:ext>
                  </a:extLst>
                </p:cNvPr>
                <p:cNvSpPr/>
                <p:nvPr/>
              </p:nvSpPr>
              <p:spPr>
                <a:xfrm>
                  <a:off x="1290286" y="1180209"/>
                  <a:ext cx="192307" cy="192307"/>
                </a:xfrm>
                <a:prstGeom prst="ellipse">
                  <a:avLst/>
                </a:prstGeom>
                <a:solidFill>
                  <a:srgbClr val="51A8F9"/>
                </a:solidFill>
                <a:ln w="3175" cap="flat">
                  <a:solidFill>
                    <a:srgbClr val="413E40"/>
                  </a:solidFill>
                  <a:prstDash val="solid"/>
                  <a:round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marR="40638" defTabSz="910796">
                    <a:defRPr>
                      <a:solidFill>
                        <a:srgbClr val="413E40"/>
                      </a:solidFill>
                      <a:uFill>
                        <a:solidFill>
                          <a:srgbClr val="413E40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66"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" name="Circle">
                  <a:extLst>
                    <a:ext uri="{FF2B5EF4-FFF2-40B4-BE49-F238E27FC236}">
                      <a16:creationId xmlns:a16="http://schemas.microsoft.com/office/drawing/2014/main" id="{5BA4E3A9-4AB5-5F45-81AB-5FD193C2CDE4}"/>
                    </a:ext>
                  </a:extLst>
                </p:cNvPr>
                <p:cNvSpPr/>
                <p:nvPr/>
              </p:nvSpPr>
              <p:spPr>
                <a:xfrm>
                  <a:off x="1345979" y="818636"/>
                  <a:ext cx="300477" cy="300477"/>
                </a:xfrm>
                <a:prstGeom prst="ellipse">
                  <a:avLst/>
                </a:prstGeom>
                <a:solidFill>
                  <a:schemeClr val="accent3">
                    <a:hueOff val="-546623"/>
                    <a:satOff val="7767"/>
                    <a:lumOff val="-14512"/>
                  </a:schemeClr>
                </a:solidFill>
                <a:ln w="3175" cap="flat">
                  <a:solidFill>
                    <a:srgbClr val="413E40"/>
                  </a:solidFill>
                  <a:prstDash val="solid"/>
                  <a:round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marR="40638" defTabSz="910796">
                    <a:defRPr>
                      <a:solidFill>
                        <a:srgbClr val="413E40"/>
                      </a:solidFill>
                      <a:uFill>
                        <a:solidFill>
                          <a:srgbClr val="413E40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66"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" name="Circle">
                  <a:extLst>
                    <a:ext uri="{FF2B5EF4-FFF2-40B4-BE49-F238E27FC236}">
                      <a16:creationId xmlns:a16="http://schemas.microsoft.com/office/drawing/2014/main" id="{6B527FC7-6F38-644E-BAC5-523B398EC392}"/>
                    </a:ext>
                  </a:extLst>
                </p:cNvPr>
                <p:cNvSpPr/>
                <p:nvPr/>
              </p:nvSpPr>
              <p:spPr>
                <a:xfrm>
                  <a:off x="114690" y="1014765"/>
                  <a:ext cx="300477" cy="300477"/>
                </a:xfrm>
                <a:prstGeom prst="ellipse">
                  <a:avLst/>
                </a:prstGeom>
                <a:solidFill>
                  <a:schemeClr val="accent3">
                    <a:satOff val="18648"/>
                    <a:lumOff val="5971"/>
                  </a:schemeClr>
                </a:solidFill>
                <a:ln w="3175" cap="flat">
                  <a:solidFill>
                    <a:srgbClr val="413E40"/>
                  </a:solidFill>
                  <a:prstDash val="solid"/>
                  <a:round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marR="40638" defTabSz="910796">
                    <a:defRPr>
                      <a:solidFill>
                        <a:srgbClr val="413E40"/>
                      </a:solidFill>
                      <a:uFill>
                        <a:solidFill>
                          <a:srgbClr val="413E40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66"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" name="Circle">
                  <a:extLst>
                    <a:ext uri="{FF2B5EF4-FFF2-40B4-BE49-F238E27FC236}">
                      <a16:creationId xmlns:a16="http://schemas.microsoft.com/office/drawing/2014/main" id="{AC7BC7F3-F461-9845-B036-A4141A2AB27B}"/>
                    </a:ext>
                  </a:extLst>
                </p:cNvPr>
                <p:cNvSpPr/>
                <p:nvPr/>
              </p:nvSpPr>
              <p:spPr>
                <a:xfrm>
                  <a:off x="665357" y="564401"/>
                  <a:ext cx="300477" cy="300477"/>
                </a:xfrm>
                <a:prstGeom prst="ellipse">
                  <a:avLst/>
                </a:prstGeom>
                <a:solidFill>
                  <a:srgbClr val="F38F18"/>
                </a:solidFill>
                <a:ln w="3175" cap="flat">
                  <a:solidFill>
                    <a:srgbClr val="413E40"/>
                  </a:solidFill>
                  <a:prstDash val="solid"/>
                  <a:round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marR="40638" defTabSz="910796">
                    <a:defRPr>
                      <a:solidFill>
                        <a:srgbClr val="413E40"/>
                      </a:solidFill>
                      <a:uFill>
                        <a:solidFill>
                          <a:srgbClr val="413E40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66"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" name="Group">
                <a:extLst>
                  <a:ext uri="{FF2B5EF4-FFF2-40B4-BE49-F238E27FC236}">
                    <a16:creationId xmlns:a16="http://schemas.microsoft.com/office/drawing/2014/main" id="{0572CE69-B062-B046-B32C-D498D2E6D883}"/>
                  </a:ext>
                </a:extLst>
              </p:cNvPr>
              <p:cNvGrpSpPr/>
              <p:nvPr/>
            </p:nvGrpSpPr>
            <p:grpSpPr>
              <a:xfrm>
                <a:off x="-2" y="-3"/>
                <a:ext cx="2411510" cy="2411510"/>
                <a:chOff x="0" y="0"/>
                <a:chExt cx="2411509" cy="2411509"/>
              </a:xfrm>
            </p:grpSpPr>
            <p:sp>
              <p:nvSpPr>
                <p:cNvPr id="50" name="Circle">
                  <a:extLst>
                    <a:ext uri="{FF2B5EF4-FFF2-40B4-BE49-F238E27FC236}">
                      <a16:creationId xmlns:a16="http://schemas.microsoft.com/office/drawing/2014/main" id="{1DADD218-6D2A-414D-BD0F-4B9C9FA511E8}"/>
                    </a:ext>
                  </a:extLst>
                </p:cNvPr>
                <p:cNvSpPr/>
                <p:nvPr/>
              </p:nvSpPr>
              <p:spPr>
                <a:xfrm rot="13560000">
                  <a:off x="353027" y="353027"/>
                  <a:ext cx="1705455" cy="1705455"/>
                </a:xfrm>
                <a:prstGeom prst="ellipse">
                  <a:avLst/>
                </a:prstGeom>
                <a:noFill/>
                <a:ln w="12700" cap="flat">
                  <a:solidFill>
                    <a:srgbClr val="85888D"/>
                  </a:solidFill>
                  <a:prstDash val="sysDot"/>
                  <a:miter lim="400000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marR="40638" defTabSz="910796">
                    <a:defRPr>
                      <a:solidFill>
                        <a:srgbClr val="413E40"/>
                      </a:solidFill>
                      <a:uFill>
                        <a:solidFill>
                          <a:srgbClr val="413E40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66"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" name="Circle">
                  <a:extLst>
                    <a:ext uri="{FF2B5EF4-FFF2-40B4-BE49-F238E27FC236}">
                      <a16:creationId xmlns:a16="http://schemas.microsoft.com/office/drawing/2014/main" id="{91A10CFC-A1B5-2740-9FF8-E25C428A7058}"/>
                    </a:ext>
                  </a:extLst>
                </p:cNvPr>
                <p:cNvSpPr/>
                <p:nvPr/>
              </p:nvSpPr>
              <p:spPr>
                <a:xfrm rot="13560000">
                  <a:off x="1202569" y="1730645"/>
                  <a:ext cx="300477" cy="300477"/>
                </a:xfrm>
                <a:prstGeom prst="ellipse">
                  <a:avLst/>
                </a:prstGeom>
                <a:solidFill>
                  <a:srgbClr val="B36AE1"/>
                </a:solidFill>
                <a:ln w="3175" cap="flat">
                  <a:solidFill>
                    <a:srgbClr val="413E40"/>
                  </a:solidFill>
                  <a:prstDash val="solid"/>
                  <a:round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marR="40638" defTabSz="910796">
                    <a:defRPr>
                      <a:solidFill>
                        <a:srgbClr val="413E40"/>
                      </a:solidFill>
                      <a:uFill>
                        <a:solidFill>
                          <a:srgbClr val="413E40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66"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" name="Circle">
                  <a:extLst>
                    <a:ext uri="{FF2B5EF4-FFF2-40B4-BE49-F238E27FC236}">
                      <a16:creationId xmlns:a16="http://schemas.microsoft.com/office/drawing/2014/main" id="{30C58DFA-91EB-6149-B40F-109482038FB2}"/>
                    </a:ext>
                  </a:extLst>
                </p:cNvPr>
                <p:cNvSpPr/>
                <p:nvPr/>
              </p:nvSpPr>
              <p:spPr>
                <a:xfrm rot="13560000">
                  <a:off x="1501906" y="1260685"/>
                  <a:ext cx="124911" cy="124911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413E40"/>
                  </a:solidFill>
                  <a:prstDash val="solid"/>
                  <a:round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marR="40638" defTabSz="910796">
                    <a:defRPr>
                      <a:solidFill>
                        <a:srgbClr val="413E40"/>
                      </a:solidFill>
                      <a:uFill>
                        <a:solidFill>
                          <a:srgbClr val="413E40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66"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" name="Circle">
                  <a:extLst>
                    <a:ext uri="{FF2B5EF4-FFF2-40B4-BE49-F238E27FC236}">
                      <a16:creationId xmlns:a16="http://schemas.microsoft.com/office/drawing/2014/main" id="{E2A29470-A221-8D46-BA53-42DE44358148}"/>
                    </a:ext>
                  </a:extLst>
                </p:cNvPr>
                <p:cNvSpPr/>
                <p:nvPr/>
              </p:nvSpPr>
              <p:spPr>
                <a:xfrm rot="13560000">
                  <a:off x="846556" y="1355373"/>
                  <a:ext cx="124199" cy="124199"/>
                </a:xfrm>
                <a:prstGeom prst="ellipse">
                  <a:avLst/>
                </a:prstGeom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n w="3175" cap="flat">
                  <a:solidFill>
                    <a:srgbClr val="413E40"/>
                  </a:solidFill>
                  <a:prstDash val="solid"/>
                  <a:round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marR="40638" defTabSz="910796">
                    <a:defRPr>
                      <a:solidFill>
                        <a:srgbClr val="413E40"/>
                      </a:solidFill>
                      <a:uFill>
                        <a:solidFill>
                          <a:srgbClr val="413E40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66"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" name="Circle">
                  <a:extLst>
                    <a:ext uri="{FF2B5EF4-FFF2-40B4-BE49-F238E27FC236}">
                      <a16:creationId xmlns:a16="http://schemas.microsoft.com/office/drawing/2014/main" id="{189421B1-FC94-2A4A-8B89-0132969A09EE}"/>
                    </a:ext>
                  </a:extLst>
                </p:cNvPr>
                <p:cNvSpPr/>
                <p:nvPr/>
              </p:nvSpPr>
              <p:spPr>
                <a:xfrm rot="13560000">
                  <a:off x="1221360" y="624979"/>
                  <a:ext cx="124199" cy="124199"/>
                </a:xfrm>
                <a:prstGeom prst="ellipse">
                  <a:avLst/>
                </a:prstGeom>
                <a:solidFill>
                  <a:schemeClr val="accent5"/>
                </a:solidFill>
                <a:ln w="3175" cap="flat">
                  <a:solidFill>
                    <a:srgbClr val="413E40"/>
                  </a:solidFill>
                  <a:prstDash val="solid"/>
                  <a:round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marR="40638" defTabSz="910796">
                    <a:defRPr>
                      <a:solidFill>
                        <a:srgbClr val="413E40"/>
                      </a:solidFill>
                      <a:uFill>
                        <a:solidFill>
                          <a:srgbClr val="413E40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66"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" name="Circle">
                  <a:extLst>
                    <a:ext uri="{FF2B5EF4-FFF2-40B4-BE49-F238E27FC236}">
                      <a16:creationId xmlns:a16="http://schemas.microsoft.com/office/drawing/2014/main" id="{0AF71401-6D26-B043-A95C-201577A10235}"/>
                    </a:ext>
                  </a:extLst>
                </p:cNvPr>
                <p:cNvSpPr/>
                <p:nvPr/>
              </p:nvSpPr>
              <p:spPr>
                <a:xfrm rot="13560000">
                  <a:off x="684705" y="945055"/>
                  <a:ext cx="192307" cy="192307"/>
                </a:xfrm>
                <a:prstGeom prst="ellipse">
                  <a:avLst/>
                </a:prstGeom>
                <a:solidFill>
                  <a:schemeClr val="accent6"/>
                </a:solidFill>
                <a:ln w="3175" cap="flat">
                  <a:solidFill>
                    <a:srgbClr val="413E40"/>
                  </a:solidFill>
                  <a:prstDash val="solid"/>
                  <a:round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marR="40638" defTabSz="910796">
                    <a:defRPr>
                      <a:solidFill>
                        <a:srgbClr val="413E40"/>
                      </a:solidFill>
                      <a:uFill>
                        <a:solidFill>
                          <a:srgbClr val="413E40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66"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" name="Circle">
                  <a:extLst>
                    <a:ext uri="{FF2B5EF4-FFF2-40B4-BE49-F238E27FC236}">
                      <a16:creationId xmlns:a16="http://schemas.microsoft.com/office/drawing/2014/main" id="{C656B5AB-E999-9F4D-B13B-FEE3E94835B8}"/>
                    </a:ext>
                  </a:extLst>
                </p:cNvPr>
                <p:cNvSpPr/>
                <p:nvPr/>
              </p:nvSpPr>
              <p:spPr>
                <a:xfrm rot="13560000">
                  <a:off x="463158" y="1245899"/>
                  <a:ext cx="240381" cy="240383"/>
                </a:xfrm>
                <a:prstGeom prst="ellipse">
                  <a:avLst/>
                </a:prstGeom>
                <a:solidFill>
                  <a:srgbClr val="EC5C57">
                    <a:alpha val="82583"/>
                  </a:srgbClr>
                </a:solidFill>
                <a:ln w="3175" cap="flat">
                  <a:solidFill>
                    <a:srgbClr val="413E40">
                      <a:alpha val="82583"/>
                    </a:srgbClr>
                  </a:solidFill>
                  <a:prstDash val="solid"/>
                  <a:round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marR="40638" defTabSz="910796">
                    <a:defRPr>
                      <a:solidFill>
                        <a:srgbClr val="413E40"/>
                      </a:solidFill>
                      <a:uFill>
                        <a:solidFill>
                          <a:srgbClr val="413E40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66"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" name="Circle">
                  <a:extLst>
                    <a:ext uri="{FF2B5EF4-FFF2-40B4-BE49-F238E27FC236}">
                      <a16:creationId xmlns:a16="http://schemas.microsoft.com/office/drawing/2014/main" id="{1F9771F0-F757-F746-A38B-A4AEF97F1CDA}"/>
                    </a:ext>
                  </a:extLst>
                </p:cNvPr>
                <p:cNvSpPr/>
                <p:nvPr/>
              </p:nvSpPr>
              <p:spPr>
                <a:xfrm rot="13560000">
                  <a:off x="992245" y="734967"/>
                  <a:ext cx="240381" cy="240381"/>
                </a:xfrm>
                <a:prstGeom prst="ellipse">
                  <a:avLst/>
                </a:prstGeom>
                <a:solidFill>
                  <a:schemeClr val="accent2">
                    <a:hueOff val="-2473793"/>
                    <a:satOff val="-50209"/>
                    <a:lumOff val="23543"/>
                    <a:alpha val="58468"/>
                  </a:schemeClr>
                </a:solidFill>
                <a:ln w="3175" cap="flat">
                  <a:solidFill>
                    <a:srgbClr val="413E40">
                      <a:alpha val="58468"/>
                    </a:srgbClr>
                  </a:solidFill>
                  <a:prstDash val="solid"/>
                  <a:round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marR="40638" defTabSz="910796">
                    <a:defRPr>
                      <a:solidFill>
                        <a:srgbClr val="413E40"/>
                      </a:solidFill>
                      <a:uFill>
                        <a:solidFill>
                          <a:srgbClr val="413E40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66"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" name="Circle">
                  <a:extLst>
                    <a:ext uri="{FF2B5EF4-FFF2-40B4-BE49-F238E27FC236}">
                      <a16:creationId xmlns:a16="http://schemas.microsoft.com/office/drawing/2014/main" id="{B9867ADA-32C1-FF45-BAF2-DDB8E3DE5ADA}"/>
                    </a:ext>
                  </a:extLst>
                </p:cNvPr>
                <p:cNvSpPr/>
                <p:nvPr/>
              </p:nvSpPr>
              <p:spPr>
                <a:xfrm rot="13560000">
                  <a:off x="1480000" y="704659"/>
                  <a:ext cx="240383" cy="240383"/>
                </a:xfrm>
                <a:prstGeom prst="ellipse">
                  <a:avLst/>
                </a:prstGeom>
                <a:solidFill>
                  <a:srgbClr val="B36AE1">
                    <a:alpha val="58468"/>
                  </a:srgbClr>
                </a:solidFill>
                <a:ln w="3175" cap="flat">
                  <a:solidFill>
                    <a:srgbClr val="413E40">
                      <a:alpha val="58468"/>
                    </a:srgbClr>
                  </a:solidFill>
                  <a:prstDash val="solid"/>
                  <a:round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marR="40638" defTabSz="910796">
                    <a:defRPr>
                      <a:solidFill>
                        <a:srgbClr val="413E40"/>
                      </a:solidFill>
                      <a:uFill>
                        <a:solidFill>
                          <a:srgbClr val="413E40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66"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" name="Circle">
                  <a:extLst>
                    <a:ext uri="{FF2B5EF4-FFF2-40B4-BE49-F238E27FC236}">
                      <a16:creationId xmlns:a16="http://schemas.microsoft.com/office/drawing/2014/main" id="{96A9E200-53A7-A741-A92D-30848E755F9B}"/>
                    </a:ext>
                  </a:extLst>
                </p:cNvPr>
                <p:cNvSpPr/>
                <p:nvPr/>
              </p:nvSpPr>
              <p:spPr>
                <a:xfrm rot="13560000">
                  <a:off x="1057738" y="1576124"/>
                  <a:ext cx="240383" cy="240381"/>
                </a:xfrm>
                <a:prstGeom prst="ellipse">
                  <a:avLst/>
                </a:prstGeom>
                <a:solidFill>
                  <a:schemeClr val="accent3">
                    <a:satOff val="18648"/>
                    <a:lumOff val="5971"/>
                    <a:alpha val="58468"/>
                  </a:schemeClr>
                </a:solidFill>
                <a:ln w="3175" cap="flat">
                  <a:solidFill>
                    <a:srgbClr val="413E40">
                      <a:alpha val="58468"/>
                    </a:srgbClr>
                  </a:solidFill>
                  <a:prstDash val="solid"/>
                  <a:round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marR="40638" defTabSz="910796">
                    <a:defRPr>
                      <a:solidFill>
                        <a:srgbClr val="413E40"/>
                      </a:solidFill>
                      <a:uFill>
                        <a:solidFill>
                          <a:srgbClr val="413E40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66"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" name="Circle">
                  <a:extLst>
                    <a:ext uri="{FF2B5EF4-FFF2-40B4-BE49-F238E27FC236}">
                      <a16:creationId xmlns:a16="http://schemas.microsoft.com/office/drawing/2014/main" id="{B0A97C9A-9D10-1148-8C29-C6610E53867F}"/>
                    </a:ext>
                  </a:extLst>
                </p:cNvPr>
                <p:cNvSpPr/>
                <p:nvPr/>
              </p:nvSpPr>
              <p:spPr>
                <a:xfrm rot="13560000">
                  <a:off x="1547215" y="1562763"/>
                  <a:ext cx="192307" cy="192307"/>
                </a:xfrm>
                <a:prstGeom prst="ellipse">
                  <a:avLst/>
                </a:prstGeom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n w="3175" cap="flat">
                  <a:solidFill>
                    <a:srgbClr val="413E40"/>
                  </a:solidFill>
                  <a:prstDash val="solid"/>
                  <a:round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marR="40638" defTabSz="910796">
                    <a:defRPr>
                      <a:solidFill>
                        <a:srgbClr val="413E40"/>
                      </a:solidFill>
                      <a:uFill>
                        <a:solidFill>
                          <a:srgbClr val="413E40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66"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" name="Circle">
                  <a:extLst>
                    <a:ext uri="{FF2B5EF4-FFF2-40B4-BE49-F238E27FC236}">
                      <a16:creationId xmlns:a16="http://schemas.microsoft.com/office/drawing/2014/main" id="{171DE312-76D4-AB4B-8D13-5D8710EACF98}"/>
                    </a:ext>
                  </a:extLst>
                </p:cNvPr>
                <p:cNvSpPr/>
                <p:nvPr/>
              </p:nvSpPr>
              <p:spPr>
                <a:xfrm rot="13560000">
                  <a:off x="1262172" y="1013883"/>
                  <a:ext cx="192307" cy="192307"/>
                </a:xfrm>
                <a:prstGeom prst="ellipse">
                  <a:avLst/>
                </a:prstGeom>
                <a:solidFill>
                  <a:schemeClr val="accent4"/>
                </a:solidFill>
                <a:ln w="3175" cap="flat">
                  <a:solidFill>
                    <a:srgbClr val="413E40"/>
                  </a:solidFill>
                  <a:prstDash val="solid"/>
                  <a:round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marR="40638" defTabSz="910796">
                    <a:defRPr>
                      <a:solidFill>
                        <a:srgbClr val="413E40"/>
                      </a:solidFill>
                      <a:uFill>
                        <a:solidFill>
                          <a:srgbClr val="413E40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66"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" name="Circle">
                  <a:extLst>
                    <a:ext uri="{FF2B5EF4-FFF2-40B4-BE49-F238E27FC236}">
                      <a16:creationId xmlns:a16="http://schemas.microsoft.com/office/drawing/2014/main" id="{7DEBD8AA-58E7-4245-A808-B43F97D58236}"/>
                    </a:ext>
                  </a:extLst>
                </p:cNvPr>
                <p:cNvSpPr/>
                <p:nvPr/>
              </p:nvSpPr>
              <p:spPr>
                <a:xfrm rot="13560000">
                  <a:off x="654692" y="1560389"/>
                  <a:ext cx="192307" cy="192307"/>
                </a:xfrm>
                <a:prstGeom prst="ellipse">
                  <a:avLst/>
                </a:prstGeom>
                <a:solidFill>
                  <a:schemeClr val="accent1">
                    <a:alpha val="84839"/>
                  </a:schemeClr>
                </a:solidFill>
                <a:ln w="3175" cap="flat">
                  <a:solidFill>
                    <a:srgbClr val="413E40">
                      <a:alpha val="84839"/>
                    </a:srgbClr>
                  </a:solidFill>
                  <a:prstDash val="solid"/>
                  <a:round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marR="40638" defTabSz="910796">
                    <a:defRPr>
                      <a:solidFill>
                        <a:srgbClr val="413E40"/>
                      </a:solidFill>
                      <a:uFill>
                        <a:solidFill>
                          <a:srgbClr val="413E40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66"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" name="Circle">
                  <a:extLst>
                    <a:ext uri="{FF2B5EF4-FFF2-40B4-BE49-F238E27FC236}">
                      <a16:creationId xmlns:a16="http://schemas.microsoft.com/office/drawing/2014/main" id="{6C4D7DF6-E950-314C-B91C-3FFFA2D6826E}"/>
                    </a:ext>
                  </a:extLst>
                </p:cNvPr>
                <p:cNvSpPr/>
                <p:nvPr/>
              </p:nvSpPr>
              <p:spPr>
                <a:xfrm rot="13560000">
                  <a:off x="1043591" y="431398"/>
                  <a:ext cx="192307" cy="192307"/>
                </a:xfrm>
                <a:prstGeom prst="ellipse">
                  <a:avLst/>
                </a:prstGeom>
                <a:solidFill>
                  <a:srgbClr val="51A8F9"/>
                </a:solidFill>
                <a:ln w="3175" cap="flat">
                  <a:solidFill>
                    <a:srgbClr val="413E40"/>
                  </a:solidFill>
                  <a:prstDash val="solid"/>
                  <a:round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marR="40638" defTabSz="910796">
                    <a:defRPr>
                      <a:solidFill>
                        <a:srgbClr val="413E40"/>
                      </a:solidFill>
                      <a:uFill>
                        <a:solidFill>
                          <a:srgbClr val="413E40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66"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" name="Circle">
                  <a:extLst>
                    <a:ext uri="{FF2B5EF4-FFF2-40B4-BE49-F238E27FC236}">
                      <a16:creationId xmlns:a16="http://schemas.microsoft.com/office/drawing/2014/main" id="{5F56036D-40DB-0E45-B1A1-B366CE95ECA0}"/>
                    </a:ext>
                  </a:extLst>
                </p:cNvPr>
                <p:cNvSpPr/>
                <p:nvPr/>
              </p:nvSpPr>
              <p:spPr>
                <a:xfrm rot="13560000">
                  <a:off x="692059" y="511945"/>
                  <a:ext cx="300477" cy="300477"/>
                </a:xfrm>
                <a:prstGeom prst="ellipse">
                  <a:avLst/>
                </a:prstGeom>
                <a:solidFill>
                  <a:schemeClr val="accent3">
                    <a:hueOff val="-546623"/>
                    <a:satOff val="7767"/>
                    <a:lumOff val="-14512"/>
                  </a:schemeClr>
                </a:solidFill>
                <a:ln w="3175" cap="flat">
                  <a:solidFill>
                    <a:srgbClr val="413E40"/>
                  </a:solidFill>
                  <a:prstDash val="solid"/>
                  <a:round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marR="40638" defTabSz="910796">
                    <a:defRPr>
                      <a:solidFill>
                        <a:srgbClr val="413E40"/>
                      </a:solidFill>
                      <a:uFill>
                        <a:solidFill>
                          <a:srgbClr val="413E40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66"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" name="Circle">
                  <a:extLst>
                    <a:ext uri="{FF2B5EF4-FFF2-40B4-BE49-F238E27FC236}">
                      <a16:creationId xmlns:a16="http://schemas.microsoft.com/office/drawing/2014/main" id="{D3D0B8D4-9A4D-6444-B5E4-07DDDAE9258B}"/>
                    </a:ext>
                  </a:extLst>
                </p:cNvPr>
                <p:cNvSpPr/>
                <p:nvPr/>
              </p:nvSpPr>
              <p:spPr>
                <a:xfrm rot="13560000">
                  <a:off x="1688468" y="1261418"/>
                  <a:ext cx="300477" cy="300477"/>
                </a:xfrm>
                <a:prstGeom prst="ellipse">
                  <a:avLst/>
                </a:prstGeom>
                <a:solidFill>
                  <a:schemeClr val="accent3">
                    <a:satOff val="18648"/>
                    <a:lumOff val="5971"/>
                  </a:schemeClr>
                </a:solidFill>
                <a:ln w="3175" cap="flat">
                  <a:solidFill>
                    <a:srgbClr val="413E40"/>
                  </a:solidFill>
                  <a:prstDash val="solid"/>
                  <a:round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marR="40638" defTabSz="910796">
                    <a:defRPr>
                      <a:solidFill>
                        <a:srgbClr val="413E40"/>
                      </a:solidFill>
                      <a:uFill>
                        <a:solidFill>
                          <a:srgbClr val="413E40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66"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" name="Circle">
                  <a:extLst>
                    <a:ext uri="{FF2B5EF4-FFF2-40B4-BE49-F238E27FC236}">
                      <a16:creationId xmlns:a16="http://schemas.microsoft.com/office/drawing/2014/main" id="{9809D54A-BB8E-8148-B4A8-1FFB32A4F30F}"/>
                    </a:ext>
                  </a:extLst>
                </p:cNvPr>
                <p:cNvSpPr/>
                <p:nvPr/>
              </p:nvSpPr>
              <p:spPr>
                <a:xfrm rot="13560000">
                  <a:off x="981978" y="1178149"/>
                  <a:ext cx="300477" cy="300477"/>
                </a:xfrm>
                <a:prstGeom prst="ellipse">
                  <a:avLst/>
                </a:prstGeom>
                <a:solidFill>
                  <a:srgbClr val="F38F18"/>
                </a:solidFill>
                <a:ln w="3175" cap="flat">
                  <a:solidFill>
                    <a:srgbClr val="413E40"/>
                  </a:solidFill>
                  <a:prstDash val="solid"/>
                  <a:round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marR="40638" defTabSz="910796">
                    <a:defRPr>
                      <a:solidFill>
                        <a:srgbClr val="413E40"/>
                      </a:solidFill>
                      <a:uFill>
                        <a:solidFill>
                          <a:srgbClr val="413E40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66"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3" name="Group">
                <a:extLst>
                  <a:ext uri="{FF2B5EF4-FFF2-40B4-BE49-F238E27FC236}">
                    <a16:creationId xmlns:a16="http://schemas.microsoft.com/office/drawing/2014/main" id="{63238549-7E8B-364A-8419-A5A82FC3C384}"/>
                  </a:ext>
                </a:extLst>
              </p:cNvPr>
              <p:cNvGrpSpPr/>
              <p:nvPr/>
            </p:nvGrpSpPr>
            <p:grpSpPr>
              <a:xfrm>
                <a:off x="353024" y="353025"/>
                <a:ext cx="1705457" cy="1705457"/>
                <a:chOff x="341474" y="341474"/>
                <a:chExt cx="1705456" cy="1705456"/>
              </a:xfrm>
            </p:grpSpPr>
            <p:sp>
              <p:nvSpPr>
                <p:cNvPr id="33" name="Circle">
                  <a:extLst>
                    <a:ext uri="{FF2B5EF4-FFF2-40B4-BE49-F238E27FC236}">
                      <a16:creationId xmlns:a16="http://schemas.microsoft.com/office/drawing/2014/main" id="{3716AB09-465A-E240-B7D3-DB8289D097E0}"/>
                    </a:ext>
                  </a:extLst>
                </p:cNvPr>
                <p:cNvSpPr/>
                <p:nvPr/>
              </p:nvSpPr>
              <p:spPr>
                <a:xfrm rot="19380000" flipH="1">
                  <a:off x="341474" y="341474"/>
                  <a:ext cx="1705456" cy="1705456"/>
                </a:xfrm>
                <a:prstGeom prst="ellipse">
                  <a:avLst/>
                </a:prstGeom>
                <a:noFill/>
                <a:ln w="12700" cap="flat">
                  <a:solidFill>
                    <a:srgbClr val="85888D"/>
                  </a:solidFill>
                  <a:prstDash val="sysDot"/>
                  <a:miter lim="400000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marR="40638" defTabSz="910796">
                    <a:defRPr>
                      <a:solidFill>
                        <a:srgbClr val="413E40"/>
                      </a:solidFill>
                      <a:uFill>
                        <a:solidFill>
                          <a:srgbClr val="413E40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66"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Circle">
                  <a:extLst>
                    <a:ext uri="{FF2B5EF4-FFF2-40B4-BE49-F238E27FC236}">
                      <a16:creationId xmlns:a16="http://schemas.microsoft.com/office/drawing/2014/main" id="{3551B0EA-A70B-3D4D-81F0-097A23A05076}"/>
                    </a:ext>
                  </a:extLst>
                </p:cNvPr>
                <p:cNvSpPr/>
                <p:nvPr/>
              </p:nvSpPr>
              <p:spPr>
                <a:xfrm rot="19380000" flipH="1">
                  <a:off x="1294820" y="400151"/>
                  <a:ext cx="300477" cy="300477"/>
                </a:xfrm>
                <a:prstGeom prst="ellipse">
                  <a:avLst/>
                </a:prstGeom>
                <a:solidFill>
                  <a:srgbClr val="B36AE1"/>
                </a:solidFill>
                <a:ln w="3175" cap="flat">
                  <a:solidFill>
                    <a:srgbClr val="413E40"/>
                  </a:solidFill>
                  <a:prstDash val="solid"/>
                  <a:round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marR="40638" defTabSz="910796">
                    <a:defRPr>
                      <a:solidFill>
                        <a:srgbClr val="413E40"/>
                      </a:solidFill>
                      <a:uFill>
                        <a:solidFill>
                          <a:srgbClr val="413E40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66"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Circle">
                  <a:extLst>
                    <a:ext uri="{FF2B5EF4-FFF2-40B4-BE49-F238E27FC236}">
                      <a16:creationId xmlns:a16="http://schemas.microsoft.com/office/drawing/2014/main" id="{6878D550-2B81-714A-A33E-A0A9C63059F1}"/>
                    </a:ext>
                  </a:extLst>
                </p:cNvPr>
                <p:cNvSpPr/>
                <p:nvPr/>
              </p:nvSpPr>
              <p:spPr>
                <a:xfrm rot="19380000" flipH="1">
                  <a:off x="1504302" y="1071904"/>
                  <a:ext cx="124911" cy="124911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413E40"/>
                  </a:solidFill>
                  <a:prstDash val="solid"/>
                  <a:round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marR="40638" defTabSz="910796">
                    <a:defRPr>
                      <a:solidFill>
                        <a:srgbClr val="413E40"/>
                      </a:solidFill>
                      <a:uFill>
                        <a:solidFill>
                          <a:srgbClr val="413E40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66"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Circle">
                  <a:extLst>
                    <a:ext uri="{FF2B5EF4-FFF2-40B4-BE49-F238E27FC236}">
                      <a16:creationId xmlns:a16="http://schemas.microsoft.com/office/drawing/2014/main" id="{F6A673D3-AD43-8F45-A830-E04EB4DC4A13}"/>
                    </a:ext>
                  </a:extLst>
                </p:cNvPr>
                <p:cNvSpPr/>
                <p:nvPr/>
              </p:nvSpPr>
              <p:spPr>
                <a:xfrm rot="19380000" flipH="1">
                  <a:off x="871782" y="876515"/>
                  <a:ext cx="124199" cy="124199"/>
                </a:xfrm>
                <a:prstGeom prst="ellipse">
                  <a:avLst/>
                </a:prstGeom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n w="3175" cap="flat">
                  <a:solidFill>
                    <a:srgbClr val="413E40"/>
                  </a:solidFill>
                  <a:prstDash val="solid"/>
                  <a:round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marR="40638" defTabSz="910796">
                    <a:defRPr>
                      <a:solidFill>
                        <a:srgbClr val="413E40"/>
                      </a:solidFill>
                      <a:uFill>
                        <a:solidFill>
                          <a:srgbClr val="413E40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66"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Circle">
                  <a:extLst>
                    <a:ext uri="{FF2B5EF4-FFF2-40B4-BE49-F238E27FC236}">
                      <a16:creationId xmlns:a16="http://schemas.microsoft.com/office/drawing/2014/main" id="{59262377-8145-5145-B046-C5EF0F94D0E7}"/>
                    </a:ext>
                  </a:extLst>
                </p:cNvPr>
                <p:cNvSpPr/>
                <p:nvPr/>
              </p:nvSpPr>
              <p:spPr>
                <a:xfrm rot="19380000" flipH="1">
                  <a:off x="1127712" y="1656548"/>
                  <a:ext cx="124199" cy="124199"/>
                </a:xfrm>
                <a:prstGeom prst="ellipse">
                  <a:avLst/>
                </a:prstGeom>
                <a:solidFill>
                  <a:schemeClr val="accent5"/>
                </a:solidFill>
                <a:ln w="3175" cap="flat">
                  <a:solidFill>
                    <a:srgbClr val="413E40"/>
                  </a:solidFill>
                  <a:prstDash val="solid"/>
                  <a:round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marR="40638" defTabSz="910796">
                    <a:defRPr>
                      <a:solidFill>
                        <a:srgbClr val="413E40"/>
                      </a:solidFill>
                      <a:uFill>
                        <a:solidFill>
                          <a:srgbClr val="413E40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66"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Circle">
                  <a:extLst>
                    <a:ext uri="{FF2B5EF4-FFF2-40B4-BE49-F238E27FC236}">
                      <a16:creationId xmlns:a16="http://schemas.microsoft.com/office/drawing/2014/main" id="{51346B24-D12D-454A-BBF0-96733389D2A6}"/>
                    </a:ext>
                  </a:extLst>
                </p:cNvPr>
                <p:cNvSpPr/>
                <p:nvPr/>
              </p:nvSpPr>
              <p:spPr>
                <a:xfrm rot="19380000" flipH="1">
                  <a:off x="652643" y="1194101"/>
                  <a:ext cx="192307" cy="192307"/>
                </a:xfrm>
                <a:prstGeom prst="ellipse">
                  <a:avLst/>
                </a:prstGeom>
                <a:solidFill>
                  <a:schemeClr val="accent6"/>
                </a:solidFill>
                <a:ln w="3175" cap="flat">
                  <a:solidFill>
                    <a:srgbClr val="413E40"/>
                  </a:solidFill>
                  <a:prstDash val="solid"/>
                  <a:round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marR="40638" defTabSz="910796">
                    <a:defRPr>
                      <a:solidFill>
                        <a:srgbClr val="413E40"/>
                      </a:solidFill>
                      <a:uFill>
                        <a:solidFill>
                          <a:srgbClr val="413E40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66"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Circle">
                  <a:extLst>
                    <a:ext uri="{FF2B5EF4-FFF2-40B4-BE49-F238E27FC236}">
                      <a16:creationId xmlns:a16="http://schemas.microsoft.com/office/drawing/2014/main" id="{87FD2C98-D3E6-6C41-A4E7-D11E2AD5B859}"/>
                    </a:ext>
                  </a:extLst>
                </p:cNvPr>
                <p:cNvSpPr/>
                <p:nvPr/>
              </p:nvSpPr>
              <p:spPr>
                <a:xfrm rot="19380000" flipH="1">
                  <a:off x="484350" y="818282"/>
                  <a:ext cx="240381" cy="240383"/>
                </a:xfrm>
                <a:prstGeom prst="ellipse">
                  <a:avLst/>
                </a:prstGeom>
                <a:solidFill>
                  <a:srgbClr val="EC5C57">
                    <a:alpha val="82583"/>
                  </a:srgbClr>
                </a:solidFill>
                <a:ln w="3175" cap="flat">
                  <a:solidFill>
                    <a:srgbClr val="413E40">
                      <a:alpha val="82583"/>
                    </a:srgbClr>
                  </a:solidFill>
                  <a:prstDash val="solid"/>
                  <a:round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marR="40638" defTabSz="910796">
                    <a:defRPr>
                      <a:solidFill>
                        <a:srgbClr val="413E40"/>
                      </a:solidFill>
                      <a:uFill>
                        <a:solidFill>
                          <a:srgbClr val="413E40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66"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Circle">
                  <a:extLst>
                    <a:ext uri="{FF2B5EF4-FFF2-40B4-BE49-F238E27FC236}">
                      <a16:creationId xmlns:a16="http://schemas.microsoft.com/office/drawing/2014/main" id="{2130220E-E370-9B48-A322-A56BC851E0D9}"/>
                    </a:ext>
                  </a:extLst>
                </p:cNvPr>
                <p:cNvSpPr/>
                <p:nvPr/>
              </p:nvSpPr>
              <p:spPr>
                <a:xfrm rot="19380000" flipH="1">
                  <a:off x="926996" y="1405694"/>
                  <a:ext cx="240381" cy="240381"/>
                </a:xfrm>
                <a:prstGeom prst="ellipse">
                  <a:avLst/>
                </a:prstGeom>
                <a:solidFill>
                  <a:schemeClr val="accent2">
                    <a:hueOff val="-2473793"/>
                    <a:satOff val="-50209"/>
                    <a:lumOff val="23543"/>
                    <a:alpha val="58468"/>
                  </a:schemeClr>
                </a:solidFill>
                <a:ln w="3175" cap="flat">
                  <a:solidFill>
                    <a:srgbClr val="413E40">
                      <a:alpha val="58468"/>
                    </a:srgbClr>
                  </a:solidFill>
                  <a:prstDash val="solid"/>
                  <a:round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marR="40638" defTabSz="910796">
                    <a:defRPr>
                      <a:solidFill>
                        <a:srgbClr val="413E40"/>
                      </a:solidFill>
                      <a:uFill>
                        <a:solidFill>
                          <a:srgbClr val="413E40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66"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Circle">
                  <a:extLst>
                    <a:ext uri="{FF2B5EF4-FFF2-40B4-BE49-F238E27FC236}">
                      <a16:creationId xmlns:a16="http://schemas.microsoft.com/office/drawing/2014/main" id="{252F0C9E-9B5C-7C40-ADE9-2AA1534DEA86}"/>
                    </a:ext>
                  </a:extLst>
                </p:cNvPr>
                <p:cNvSpPr/>
                <p:nvPr/>
              </p:nvSpPr>
              <p:spPr>
                <a:xfrm rot="19380000" flipH="1">
                  <a:off x="1404005" y="1511928"/>
                  <a:ext cx="240383" cy="240383"/>
                </a:xfrm>
                <a:prstGeom prst="ellipse">
                  <a:avLst/>
                </a:prstGeom>
                <a:solidFill>
                  <a:srgbClr val="B36AE1">
                    <a:alpha val="58468"/>
                  </a:srgbClr>
                </a:solidFill>
                <a:ln w="3175" cap="flat">
                  <a:solidFill>
                    <a:srgbClr val="413E40">
                      <a:alpha val="58468"/>
                    </a:srgbClr>
                  </a:solidFill>
                  <a:prstDash val="solid"/>
                  <a:round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marR="40638" defTabSz="910796">
                    <a:defRPr>
                      <a:solidFill>
                        <a:srgbClr val="413E40"/>
                      </a:solidFill>
                      <a:uFill>
                        <a:solidFill>
                          <a:srgbClr val="413E40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66"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Circle">
                  <a:extLst>
                    <a:ext uri="{FF2B5EF4-FFF2-40B4-BE49-F238E27FC236}">
                      <a16:creationId xmlns:a16="http://schemas.microsoft.com/office/drawing/2014/main" id="{8F5AD58A-D74E-F541-B124-78E19C4C117F}"/>
                    </a:ext>
                  </a:extLst>
                </p:cNvPr>
                <p:cNvSpPr/>
                <p:nvPr/>
              </p:nvSpPr>
              <p:spPr>
                <a:xfrm rot="19380000" flipH="1">
                  <a:off x="1123268" y="585138"/>
                  <a:ext cx="240383" cy="240381"/>
                </a:xfrm>
                <a:prstGeom prst="ellipse">
                  <a:avLst/>
                </a:prstGeom>
                <a:solidFill>
                  <a:schemeClr val="accent3">
                    <a:satOff val="18648"/>
                    <a:lumOff val="5971"/>
                    <a:alpha val="58468"/>
                  </a:schemeClr>
                </a:solidFill>
                <a:ln w="3175" cap="flat">
                  <a:solidFill>
                    <a:srgbClr val="413E40">
                      <a:alpha val="58468"/>
                    </a:srgbClr>
                  </a:solidFill>
                  <a:prstDash val="solid"/>
                  <a:round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marR="40638" defTabSz="910796">
                    <a:defRPr>
                      <a:solidFill>
                        <a:srgbClr val="413E40"/>
                      </a:solidFill>
                      <a:uFill>
                        <a:solidFill>
                          <a:srgbClr val="413E40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66"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Circle">
                  <a:extLst>
                    <a:ext uri="{FF2B5EF4-FFF2-40B4-BE49-F238E27FC236}">
                      <a16:creationId xmlns:a16="http://schemas.microsoft.com/office/drawing/2014/main" id="{E7A0937E-562F-364B-BD62-75CFC038A2D6}"/>
                    </a:ext>
                  </a:extLst>
                </p:cNvPr>
                <p:cNvSpPr/>
                <p:nvPr/>
              </p:nvSpPr>
              <p:spPr>
                <a:xfrm rot="19380000" flipH="1">
                  <a:off x="1601165" y="718923"/>
                  <a:ext cx="192307" cy="192307"/>
                </a:xfrm>
                <a:prstGeom prst="ellipse">
                  <a:avLst/>
                </a:prstGeom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n w="3175" cap="flat">
                  <a:solidFill>
                    <a:srgbClr val="413E40"/>
                  </a:solidFill>
                  <a:prstDash val="solid"/>
                  <a:round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marR="40638" defTabSz="910796">
                    <a:defRPr>
                      <a:solidFill>
                        <a:srgbClr val="413E40"/>
                      </a:solidFill>
                      <a:uFill>
                        <a:solidFill>
                          <a:srgbClr val="413E40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66"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" name="Circle">
                  <a:extLst>
                    <a:ext uri="{FF2B5EF4-FFF2-40B4-BE49-F238E27FC236}">
                      <a16:creationId xmlns:a16="http://schemas.microsoft.com/office/drawing/2014/main" id="{C6436D13-AB57-B649-8CF4-52A928B98107}"/>
                    </a:ext>
                  </a:extLst>
                </p:cNvPr>
                <p:cNvSpPr/>
                <p:nvPr/>
              </p:nvSpPr>
              <p:spPr>
                <a:xfrm rot="19380000" flipH="1">
                  <a:off x="1233768" y="1216456"/>
                  <a:ext cx="192307" cy="192307"/>
                </a:xfrm>
                <a:prstGeom prst="ellipse">
                  <a:avLst/>
                </a:prstGeom>
                <a:solidFill>
                  <a:schemeClr val="accent4"/>
                </a:solidFill>
                <a:ln w="3175" cap="flat">
                  <a:solidFill>
                    <a:srgbClr val="413E40"/>
                  </a:solidFill>
                  <a:prstDash val="solid"/>
                  <a:round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marR="40638" defTabSz="910796">
                    <a:defRPr>
                      <a:solidFill>
                        <a:srgbClr val="413E40"/>
                      </a:solidFill>
                      <a:uFill>
                        <a:solidFill>
                          <a:srgbClr val="413E40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66"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Circle">
                  <a:extLst>
                    <a:ext uri="{FF2B5EF4-FFF2-40B4-BE49-F238E27FC236}">
                      <a16:creationId xmlns:a16="http://schemas.microsoft.com/office/drawing/2014/main" id="{13E3A1B2-08FD-4442-BC37-7ACD989A15EF}"/>
                    </a:ext>
                  </a:extLst>
                </p:cNvPr>
                <p:cNvSpPr/>
                <p:nvPr/>
              </p:nvSpPr>
              <p:spPr>
                <a:xfrm rot="19380000" flipH="1">
                  <a:off x="719259" y="581647"/>
                  <a:ext cx="192307" cy="192307"/>
                </a:xfrm>
                <a:prstGeom prst="ellipse">
                  <a:avLst/>
                </a:prstGeom>
                <a:solidFill>
                  <a:schemeClr val="accent1">
                    <a:alpha val="84839"/>
                  </a:schemeClr>
                </a:solidFill>
                <a:ln w="3175" cap="flat">
                  <a:solidFill>
                    <a:srgbClr val="413E40">
                      <a:alpha val="84839"/>
                    </a:srgbClr>
                  </a:solidFill>
                  <a:prstDash val="solid"/>
                  <a:round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marR="40638" defTabSz="910796">
                    <a:defRPr>
                      <a:solidFill>
                        <a:srgbClr val="413E40"/>
                      </a:solidFill>
                      <a:uFill>
                        <a:solidFill>
                          <a:srgbClr val="413E40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66"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Circle">
                  <a:extLst>
                    <a:ext uri="{FF2B5EF4-FFF2-40B4-BE49-F238E27FC236}">
                      <a16:creationId xmlns:a16="http://schemas.microsoft.com/office/drawing/2014/main" id="{2177C656-3105-3747-BE21-63EFDE4E08CD}"/>
                    </a:ext>
                  </a:extLst>
                </p:cNvPr>
                <p:cNvSpPr/>
                <p:nvPr/>
              </p:nvSpPr>
              <p:spPr>
                <a:xfrm rot="19380000" flipH="1">
                  <a:off x="926757" y="1757577"/>
                  <a:ext cx="192306" cy="192307"/>
                </a:xfrm>
                <a:prstGeom prst="ellipse">
                  <a:avLst/>
                </a:prstGeom>
                <a:solidFill>
                  <a:srgbClr val="51A8F9"/>
                </a:solidFill>
                <a:ln w="3175" cap="flat">
                  <a:solidFill>
                    <a:srgbClr val="413E40"/>
                  </a:solidFill>
                  <a:prstDash val="solid"/>
                  <a:round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marR="40638" defTabSz="910796">
                    <a:defRPr>
                      <a:solidFill>
                        <a:srgbClr val="413E40"/>
                      </a:solidFill>
                      <a:uFill>
                        <a:solidFill>
                          <a:srgbClr val="413E40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66"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Circle">
                  <a:extLst>
                    <a:ext uri="{FF2B5EF4-FFF2-40B4-BE49-F238E27FC236}">
                      <a16:creationId xmlns:a16="http://schemas.microsoft.com/office/drawing/2014/main" id="{70E2C8B5-618D-FE40-B5C1-9DDBF3C0AFDE}"/>
                    </a:ext>
                  </a:extLst>
                </p:cNvPr>
                <p:cNvSpPr/>
                <p:nvPr/>
              </p:nvSpPr>
              <p:spPr>
                <a:xfrm rot="19380000" flipH="1">
                  <a:off x="599948" y="1523985"/>
                  <a:ext cx="300477" cy="300477"/>
                </a:xfrm>
                <a:prstGeom prst="ellipse">
                  <a:avLst/>
                </a:prstGeom>
                <a:solidFill>
                  <a:schemeClr val="accent3">
                    <a:hueOff val="-546623"/>
                    <a:satOff val="7767"/>
                    <a:lumOff val="-14512"/>
                  </a:schemeClr>
                </a:solidFill>
                <a:ln w="3175" cap="flat">
                  <a:solidFill>
                    <a:srgbClr val="413E40"/>
                  </a:solidFill>
                  <a:prstDash val="solid"/>
                  <a:round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marR="40638" defTabSz="910796">
                    <a:defRPr>
                      <a:solidFill>
                        <a:srgbClr val="413E40"/>
                      </a:solidFill>
                      <a:uFill>
                        <a:solidFill>
                          <a:srgbClr val="413E40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66"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" name="Circle">
                  <a:extLst>
                    <a:ext uri="{FF2B5EF4-FFF2-40B4-BE49-F238E27FC236}">
                      <a16:creationId xmlns:a16="http://schemas.microsoft.com/office/drawing/2014/main" id="{C882F11D-FBCB-694D-8B8E-1AD9A28D7C4A}"/>
                    </a:ext>
                  </a:extLst>
                </p:cNvPr>
                <p:cNvSpPr/>
                <p:nvPr/>
              </p:nvSpPr>
              <p:spPr>
                <a:xfrm rot="19380000" flipH="1">
                  <a:off x="1701333" y="939612"/>
                  <a:ext cx="300477" cy="300477"/>
                </a:xfrm>
                <a:prstGeom prst="ellipse">
                  <a:avLst/>
                </a:prstGeom>
                <a:solidFill>
                  <a:srgbClr val="174F86"/>
                </a:solidFill>
                <a:ln w="3175" cap="flat">
                  <a:solidFill>
                    <a:srgbClr val="413E40"/>
                  </a:solidFill>
                  <a:prstDash val="solid"/>
                  <a:round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marR="40638" defTabSz="910796">
                    <a:defRPr>
                      <a:solidFill>
                        <a:srgbClr val="413E40"/>
                      </a:solidFill>
                      <a:uFill>
                        <a:solidFill>
                          <a:srgbClr val="413E40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66"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" name="Circle">
                  <a:extLst>
                    <a:ext uri="{FF2B5EF4-FFF2-40B4-BE49-F238E27FC236}">
                      <a16:creationId xmlns:a16="http://schemas.microsoft.com/office/drawing/2014/main" id="{7412A542-6E68-5149-984A-F821FEBBC2DF}"/>
                    </a:ext>
                  </a:extLst>
                </p:cNvPr>
                <p:cNvSpPr/>
                <p:nvPr/>
              </p:nvSpPr>
              <p:spPr>
                <a:xfrm rot="19380000" flipH="1">
                  <a:off x="990515" y="911336"/>
                  <a:ext cx="300477" cy="300477"/>
                </a:xfrm>
                <a:prstGeom prst="ellipse">
                  <a:avLst/>
                </a:prstGeom>
                <a:blipFill rotWithShape="1">
                  <a:blip r:embed="rId3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254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marR="40638" defTabSz="910796">
                    <a:defRPr>
                      <a:solidFill>
                        <a:srgbClr val="413E40"/>
                      </a:solidFill>
                      <a:uFill>
                        <a:solidFill>
                          <a:srgbClr val="413E40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66"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4" name="Circle">
                <a:extLst>
                  <a:ext uri="{FF2B5EF4-FFF2-40B4-BE49-F238E27FC236}">
                    <a16:creationId xmlns:a16="http://schemas.microsoft.com/office/drawing/2014/main" id="{89F0F913-385B-1B48-AE8F-26DD6DA79862}"/>
                  </a:ext>
                </a:extLst>
              </p:cNvPr>
              <p:cNvSpPr/>
              <p:nvPr/>
            </p:nvSpPr>
            <p:spPr>
              <a:xfrm rot="13560000">
                <a:off x="1501040" y="1633894"/>
                <a:ext cx="240381" cy="240383"/>
              </a:xfrm>
              <a:prstGeom prst="ellipse">
                <a:avLst/>
              </a:prstGeom>
              <a:solidFill>
                <a:schemeClr val="accent2">
                  <a:hueOff val="-2473793"/>
                  <a:satOff val="-50209"/>
                  <a:lumOff val="23543"/>
                </a:schemeClr>
              </a:solidFill>
              <a:ln w="3175" cap="flat">
                <a:solidFill>
                  <a:srgbClr val="413E40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marR="40638" defTabSz="910796">
                  <a:defRPr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266">
                  <a:solidFill>
                    <a:srgbClr val="413E40"/>
                  </a:solidFill>
                  <a:uFill>
                    <a:solidFill>
                      <a:srgbClr val="413E40"/>
                    </a:solidFill>
                  </a:u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Circle">
                <a:extLst>
                  <a:ext uri="{FF2B5EF4-FFF2-40B4-BE49-F238E27FC236}">
                    <a16:creationId xmlns:a16="http://schemas.microsoft.com/office/drawing/2014/main" id="{9F110012-3A50-4E47-99CF-00537834ED30}"/>
                  </a:ext>
                </a:extLst>
              </p:cNvPr>
              <p:cNvSpPr/>
              <p:nvPr/>
            </p:nvSpPr>
            <p:spPr>
              <a:xfrm rot="13560000">
                <a:off x="1248640" y="1420046"/>
                <a:ext cx="240383" cy="240383"/>
              </a:xfrm>
              <a:prstGeom prst="ellipse">
                <a:avLst/>
              </a:prstGeom>
              <a:solidFill>
                <a:srgbClr val="924507"/>
              </a:solidFill>
              <a:ln w="3175" cap="flat">
                <a:solidFill>
                  <a:srgbClr val="413E40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marR="40638" defTabSz="910796">
                  <a:defRPr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266">
                  <a:solidFill>
                    <a:srgbClr val="413E40"/>
                  </a:solidFill>
                  <a:uFill>
                    <a:solidFill>
                      <a:srgbClr val="413E40"/>
                    </a:solidFill>
                  </a:u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Circle">
                <a:extLst>
                  <a:ext uri="{FF2B5EF4-FFF2-40B4-BE49-F238E27FC236}">
                    <a16:creationId xmlns:a16="http://schemas.microsoft.com/office/drawing/2014/main" id="{2710D138-6E02-7F43-AD4B-F8801D53F7CC}"/>
                  </a:ext>
                </a:extLst>
              </p:cNvPr>
              <p:cNvSpPr/>
              <p:nvPr/>
            </p:nvSpPr>
            <p:spPr>
              <a:xfrm rot="13560000">
                <a:off x="803939" y="1085562"/>
                <a:ext cx="240381" cy="240383"/>
              </a:xfrm>
              <a:prstGeom prst="ellipse">
                <a:avLst/>
              </a:prstGeom>
              <a:solidFill>
                <a:schemeClr val="accent3">
                  <a:satOff val="18648"/>
                  <a:lumOff val="5971"/>
                </a:schemeClr>
              </a:solidFill>
              <a:ln w="3175" cap="flat">
                <a:solidFill>
                  <a:srgbClr val="413E40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marR="40638" defTabSz="910796">
                  <a:defRPr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266">
                  <a:solidFill>
                    <a:srgbClr val="413E40"/>
                  </a:solidFill>
                  <a:uFill>
                    <a:solidFill>
                      <a:srgbClr val="413E40"/>
                    </a:solidFill>
                  </a:u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Circle">
                <a:extLst>
                  <a:ext uri="{FF2B5EF4-FFF2-40B4-BE49-F238E27FC236}">
                    <a16:creationId xmlns:a16="http://schemas.microsoft.com/office/drawing/2014/main" id="{0B9A066E-3B46-D649-8A7F-772F40E84CE4}"/>
                  </a:ext>
                </a:extLst>
              </p:cNvPr>
              <p:cNvSpPr/>
              <p:nvPr/>
            </p:nvSpPr>
            <p:spPr>
              <a:xfrm rot="13560000">
                <a:off x="1248640" y="771020"/>
                <a:ext cx="240383" cy="240383"/>
              </a:xfrm>
              <a:prstGeom prst="ellipse">
                <a:avLst/>
              </a:prstGeom>
              <a:solidFill>
                <a:schemeClr val="accent5"/>
              </a:solidFill>
              <a:ln w="3175" cap="flat">
                <a:solidFill>
                  <a:srgbClr val="413E40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marR="40638" defTabSz="910796">
                  <a:defRPr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266">
                  <a:solidFill>
                    <a:srgbClr val="413E40"/>
                  </a:solidFill>
                  <a:uFill>
                    <a:solidFill>
                      <a:srgbClr val="413E40"/>
                    </a:solidFill>
                  </a:u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Circle">
                <a:extLst>
                  <a:ext uri="{FF2B5EF4-FFF2-40B4-BE49-F238E27FC236}">
                    <a16:creationId xmlns:a16="http://schemas.microsoft.com/office/drawing/2014/main" id="{8EBD40F5-1B78-5844-AB1C-DB19F921C6CF}"/>
                  </a:ext>
                </a:extLst>
              </p:cNvPr>
              <p:cNvSpPr/>
              <p:nvPr/>
            </p:nvSpPr>
            <p:spPr>
              <a:xfrm rot="13560000">
                <a:off x="1802380" y="828756"/>
                <a:ext cx="124911" cy="124911"/>
              </a:xfrm>
              <a:prstGeom prst="ellipse">
                <a:avLst/>
              </a:prstGeom>
              <a:solidFill>
                <a:srgbClr val="51A8F9"/>
              </a:solidFill>
              <a:ln w="3175" cap="flat">
                <a:solidFill>
                  <a:srgbClr val="413E40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marR="40638" defTabSz="910796">
                  <a:defRPr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266">
                  <a:solidFill>
                    <a:srgbClr val="413E40"/>
                  </a:solidFill>
                  <a:uFill>
                    <a:solidFill>
                      <a:srgbClr val="413E40"/>
                    </a:solidFill>
                  </a:u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Circle">
                <a:extLst>
                  <a:ext uri="{FF2B5EF4-FFF2-40B4-BE49-F238E27FC236}">
                    <a16:creationId xmlns:a16="http://schemas.microsoft.com/office/drawing/2014/main" id="{02B8153A-D813-644B-BE75-E09E33F2D99F}"/>
                  </a:ext>
                </a:extLst>
              </p:cNvPr>
              <p:cNvSpPr/>
              <p:nvPr/>
            </p:nvSpPr>
            <p:spPr>
              <a:xfrm rot="13560000">
                <a:off x="1622095" y="1380873"/>
                <a:ext cx="124911" cy="124911"/>
              </a:xfrm>
              <a:prstGeom prst="ellipse">
                <a:avLst/>
              </a:prstGeom>
              <a:solidFill>
                <a:schemeClr val="accent1"/>
              </a:solidFill>
              <a:ln w="3175" cap="flat">
                <a:solidFill>
                  <a:srgbClr val="413E40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marR="40638" defTabSz="910796">
                  <a:defRPr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266">
                  <a:solidFill>
                    <a:srgbClr val="413E40"/>
                  </a:solidFill>
                  <a:uFill>
                    <a:solidFill>
                      <a:srgbClr val="413E40"/>
                    </a:solidFill>
                  </a:u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Circle">
                <a:extLst>
                  <a:ext uri="{FF2B5EF4-FFF2-40B4-BE49-F238E27FC236}">
                    <a16:creationId xmlns:a16="http://schemas.microsoft.com/office/drawing/2014/main" id="{32BA2C4C-0784-6642-9169-C0A9C9FB2DEA}"/>
                  </a:ext>
                </a:extLst>
              </p:cNvPr>
              <p:cNvSpPr/>
              <p:nvPr/>
            </p:nvSpPr>
            <p:spPr>
              <a:xfrm rot="13560000">
                <a:off x="804804" y="1831183"/>
                <a:ext cx="124911" cy="124911"/>
              </a:xfrm>
              <a:prstGeom prst="ellipse">
                <a:avLst/>
              </a:prstGeom>
              <a:solidFill>
                <a:schemeClr val="accent2">
                  <a:hueOff val="-2473793"/>
                  <a:satOff val="-50209"/>
                  <a:lumOff val="23543"/>
                </a:schemeClr>
              </a:solidFill>
              <a:ln w="3175" cap="flat">
                <a:solidFill>
                  <a:srgbClr val="413E40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marR="40638" defTabSz="910796">
                  <a:defRPr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266">
                  <a:solidFill>
                    <a:srgbClr val="413E40"/>
                  </a:solidFill>
                  <a:uFill>
                    <a:solidFill>
                      <a:srgbClr val="413E40"/>
                    </a:solidFill>
                  </a:u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Circle">
                <a:extLst>
                  <a:ext uri="{FF2B5EF4-FFF2-40B4-BE49-F238E27FC236}">
                    <a16:creationId xmlns:a16="http://schemas.microsoft.com/office/drawing/2014/main" id="{D17F06F6-BDC5-4841-8814-04B9CBBEC960}"/>
                  </a:ext>
                </a:extLst>
              </p:cNvPr>
              <p:cNvSpPr/>
              <p:nvPr/>
            </p:nvSpPr>
            <p:spPr>
              <a:xfrm rot="13560000">
                <a:off x="925919" y="419354"/>
                <a:ext cx="124911" cy="124911"/>
              </a:xfrm>
              <a:prstGeom prst="ellipse">
                <a:avLst/>
              </a:prstGeom>
              <a:solidFill>
                <a:schemeClr val="accent2">
                  <a:hueOff val="-2473793"/>
                  <a:satOff val="-50209"/>
                  <a:lumOff val="23543"/>
                </a:schemeClr>
              </a:solidFill>
              <a:ln w="3175" cap="flat">
                <a:solidFill>
                  <a:srgbClr val="413E40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marR="40638" defTabSz="910796">
                  <a:defRPr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266">
                  <a:solidFill>
                    <a:srgbClr val="413E40"/>
                  </a:solidFill>
                  <a:uFill>
                    <a:solidFill>
                      <a:srgbClr val="413E40"/>
                    </a:solidFill>
                  </a:u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Circle">
                <a:extLst>
                  <a:ext uri="{FF2B5EF4-FFF2-40B4-BE49-F238E27FC236}">
                    <a16:creationId xmlns:a16="http://schemas.microsoft.com/office/drawing/2014/main" id="{725AC301-9BDB-4348-B6AD-17E82CEF9D58}"/>
                  </a:ext>
                </a:extLst>
              </p:cNvPr>
              <p:cNvSpPr/>
              <p:nvPr/>
            </p:nvSpPr>
            <p:spPr>
              <a:xfrm rot="13560000">
                <a:off x="1622095" y="1143297"/>
                <a:ext cx="124911" cy="124911"/>
              </a:xfrm>
              <a:prstGeom prst="ellipse">
                <a:avLst/>
              </a:prstGeom>
              <a:solidFill>
                <a:srgbClr val="EC5C57"/>
              </a:solidFill>
              <a:ln w="3175" cap="flat">
                <a:solidFill>
                  <a:srgbClr val="413E40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marR="40638" defTabSz="910796">
                  <a:defRPr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266">
                  <a:solidFill>
                    <a:srgbClr val="413E40"/>
                  </a:solidFill>
                  <a:uFill>
                    <a:solidFill>
                      <a:srgbClr val="413E40"/>
                    </a:solidFill>
                  </a:u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roup">
              <a:extLst>
                <a:ext uri="{FF2B5EF4-FFF2-40B4-BE49-F238E27FC236}">
                  <a16:creationId xmlns:a16="http://schemas.microsoft.com/office/drawing/2014/main" id="{57FABFF8-2CDF-D943-AAA8-611B5B96B3BF}"/>
                </a:ext>
              </a:extLst>
            </p:cNvPr>
            <p:cNvGrpSpPr/>
            <p:nvPr/>
          </p:nvGrpSpPr>
          <p:grpSpPr>
            <a:xfrm>
              <a:off x="602754" y="3113077"/>
              <a:ext cx="896354" cy="896354"/>
              <a:chOff x="0" y="0"/>
              <a:chExt cx="1274813" cy="1274813"/>
            </a:xfrm>
          </p:grpSpPr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67DDCA67-5EB7-A843-8732-DA362429E5DA}"/>
                  </a:ext>
                </a:extLst>
              </p:cNvPr>
              <p:cNvSpPr/>
              <p:nvPr/>
            </p:nvSpPr>
            <p:spPr>
              <a:xfrm>
                <a:off x="0" y="0"/>
                <a:ext cx="1274814" cy="1274814"/>
              </a:xfrm>
              <a:prstGeom prst="ellipse">
                <a:avLst/>
              </a:prstGeom>
              <a:noFill/>
              <a:ln w="12700" cap="flat">
                <a:solidFill>
                  <a:srgbClr val="85888D"/>
                </a:solidFill>
                <a:prstDash val="sysDot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marR="40638" defTabSz="910796">
                  <a:defRPr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266">
                  <a:solidFill>
                    <a:srgbClr val="413E40"/>
                  </a:solidFill>
                  <a:uFill>
                    <a:solidFill>
                      <a:srgbClr val="413E40"/>
                    </a:solidFill>
                  </a:u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" name="Group">
                <a:extLst>
                  <a:ext uri="{FF2B5EF4-FFF2-40B4-BE49-F238E27FC236}">
                    <a16:creationId xmlns:a16="http://schemas.microsoft.com/office/drawing/2014/main" id="{E0A17323-21B9-E448-B7F1-FB566376BB51}"/>
                  </a:ext>
                </a:extLst>
              </p:cNvPr>
              <p:cNvGrpSpPr/>
              <p:nvPr/>
            </p:nvGrpSpPr>
            <p:grpSpPr>
              <a:xfrm>
                <a:off x="206634" y="587831"/>
                <a:ext cx="359367" cy="359367"/>
                <a:chOff x="0" y="0"/>
                <a:chExt cx="359365" cy="359365"/>
              </a:xfrm>
            </p:grpSpPr>
            <p:sp>
              <p:nvSpPr>
                <p:cNvPr id="19" name="Circle">
                  <a:extLst>
                    <a:ext uri="{FF2B5EF4-FFF2-40B4-BE49-F238E27FC236}">
                      <a16:creationId xmlns:a16="http://schemas.microsoft.com/office/drawing/2014/main" id="{53786C30-54D1-044E-B55B-0EBE010C5EE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59366" cy="359366"/>
                </a:xfrm>
                <a:prstGeom prst="ellipse">
                  <a:avLst/>
                </a:prstGeom>
                <a:solidFill>
                  <a:schemeClr val="accent3">
                    <a:satOff val="18648"/>
                    <a:lumOff val="5971"/>
                    <a:alpha val="58468"/>
                  </a:schemeClr>
                </a:solidFill>
                <a:ln w="3175" cap="flat">
                  <a:solidFill>
                    <a:srgbClr val="413E40">
                      <a:alpha val="58468"/>
                    </a:srgbClr>
                  </a:solidFill>
                  <a:prstDash val="solid"/>
                  <a:round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marR="40638" defTabSz="910796">
                    <a:defRPr>
                      <a:solidFill>
                        <a:srgbClr val="413E40"/>
                      </a:solidFill>
                      <a:uFill>
                        <a:solidFill>
                          <a:srgbClr val="413E40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66"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Circle">
                  <a:extLst>
                    <a:ext uri="{FF2B5EF4-FFF2-40B4-BE49-F238E27FC236}">
                      <a16:creationId xmlns:a16="http://schemas.microsoft.com/office/drawing/2014/main" id="{D1FD04A8-A222-F34D-BEF3-9558ECD5779A}"/>
                    </a:ext>
                  </a:extLst>
                </p:cNvPr>
                <p:cNvSpPr/>
                <p:nvPr/>
              </p:nvSpPr>
              <p:spPr>
                <a:xfrm>
                  <a:off x="134761" y="134761"/>
                  <a:ext cx="93371" cy="93371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413E40"/>
                  </a:solidFill>
                  <a:prstDash val="solid"/>
                  <a:round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marR="40638" defTabSz="910796">
                    <a:defRPr>
                      <a:solidFill>
                        <a:srgbClr val="413E40"/>
                      </a:solidFill>
                      <a:uFill>
                        <a:solidFill>
                          <a:srgbClr val="413E40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66"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" name="Group">
                <a:extLst>
                  <a:ext uri="{FF2B5EF4-FFF2-40B4-BE49-F238E27FC236}">
                    <a16:creationId xmlns:a16="http://schemas.microsoft.com/office/drawing/2014/main" id="{1BAC2FCF-8FDE-F344-96DC-81E51A0371E3}"/>
                  </a:ext>
                </a:extLst>
              </p:cNvPr>
              <p:cNvGrpSpPr/>
              <p:nvPr/>
            </p:nvGrpSpPr>
            <p:grpSpPr>
              <a:xfrm>
                <a:off x="502644" y="183546"/>
                <a:ext cx="359367" cy="359367"/>
                <a:chOff x="0" y="0"/>
                <a:chExt cx="359365" cy="359365"/>
              </a:xfrm>
            </p:grpSpPr>
            <p:sp>
              <p:nvSpPr>
                <p:cNvPr id="17" name="Circle">
                  <a:extLst>
                    <a:ext uri="{FF2B5EF4-FFF2-40B4-BE49-F238E27FC236}">
                      <a16:creationId xmlns:a16="http://schemas.microsoft.com/office/drawing/2014/main" id="{65A32AE3-3A17-A948-B1E1-5900B4B216F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59366" cy="359366"/>
                </a:xfrm>
                <a:prstGeom prst="ellipse">
                  <a:avLst/>
                </a:prstGeom>
                <a:solidFill>
                  <a:schemeClr val="accent3">
                    <a:satOff val="18648"/>
                    <a:lumOff val="5971"/>
                    <a:alpha val="58468"/>
                  </a:schemeClr>
                </a:solidFill>
                <a:ln w="3175" cap="flat">
                  <a:solidFill>
                    <a:srgbClr val="413E40">
                      <a:alpha val="58468"/>
                    </a:srgbClr>
                  </a:solidFill>
                  <a:prstDash val="solid"/>
                  <a:round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marR="40638" defTabSz="910796">
                    <a:defRPr>
                      <a:solidFill>
                        <a:srgbClr val="413E40"/>
                      </a:solidFill>
                      <a:uFill>
                        <a:solidFill>
                          <a:srgbClr val="413E40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66"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Circle">
                  <a:extLst>
                    <a:ext uri="{FF2B5EF4-FFF2-40B4-BE49-F238E27FC236}">
                      <a16:creationId xmlns:a16="http://schemas.microsoft.com/office/drawing/2014/main" id="{1C2272AF-597F-D240-83F4-CC1D99DDC741}"/>
                    </a:ext>
                  </a:extLst>
                </p:cNvPr>
                <p:cNvSpPr/>
                <p:nvPr/>
              </p:nvSpPr>
              <p:spPr>
                <a:xfrm>
                  <a:off x="128771" y="137756"/>
                  <a:ext cx="92839" cy="92837"/>
                </a:xfrm>
                <a:prstGeom prst="ellipse">
                  <a:avLst/>
                </a:prstGeom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n w="3175" cap="flat">
                  <a:solidFill>
                    <a:srgbClr val="413E40"/>
                  </a:solidFill>
                  <a:prstDash val="solid"/>
                  <a:round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marR="40638" defTabSz="910796">
                    <a:defRPr>
                      <a:solidFill>
                        <a:srgbClr val="413E40"/>
                      </a:solidFill>
                      <a:uFill>
                        <a:solidFill>
                          <a:srgbClr val="413E40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66"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" name="Group">
                <a:extLst>
                  <a:ext uri="{FF2B5EF4-FFF2-40B4-BE49-F238E27FC236}">
                    <a16:creationId xmlns:a16="http://schemas.microsoft.com/office/drawing/2014/main" id="{5DD0A9AE-EC6D-3F47-B08E-F1CE586A4A9F}"/>
                  </a:ext>
                </a:extLst>
              </p:cNvPr>
              <p:cNvGrpSpPr/>
              <p:nvPr/>
            </p:nvGrpSpPr>
            <p:grpSpPr>
              <a:xfrm>
                <a:off x="691775" y="764337"/>
                <a:ext cx="359367" cy="359367"/>
                <a:chOff x="0" y="0"/>
                <a:chExt cx="359365" cy="359365"/>
              </a:xfrm>
            </p:grpSpPr>
            <p:sp>
              <p:nvSpPr>
                <p:cNvPr id="15" name="Circle">
                  <a:extLst>
                    <a:ext uri="{FF2B5EF4-FFF2-40B4-BE49-F238E27FC236}">
                      <a16:creationId xmlns:a16="http://schemas.microsoft.com/office/drawing/2014/main" id="{5A443C7C-1B8F-0D4D-BD70-E4093A2270E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59366" cy="359366"/>
                </a:xfrm>
                <a:prstGeom prst="ellipse">
                  <a:avLst/>
                </a:prstGeom>
                <a:solidFill>
                  <a:schemeClr val="accent3">
                    <a:satOff val="18648"/>
                    <a:lumOff val="5971"/>
                    <a:alpha val="58468"/>
                  </a:schemeClr>
                </a:solidFill>
                <a:ln w="3175" cap="flat">
                  <a:solidFill>
                    <a:srgbClr val="413E40">
                      <a:alpha val="58468"/>
                    </a:srgbClr>
                  </a:solidFill>
                  <a:prstDash val="solid"/>
                  <a:round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marR="40638" defTabSz="910796">
                    <a:defRPr>
                      <a:solidFill>
                        <a:srgbClr val="413E40"/>
                      </a:solidFill>
                      <a:uFill>
                        <a:solidFill>
                          <a:srgbClr val="413E40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66"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" name="Circle">
                  <a:extLst>
                    <a:ext uri="{FF2B5EF4-FFF2-40B4-BE49-F238E27FC236}">
                      <a16:creationId xmlns:a16="http://schemas.microsoft.com/office/drawing/2014/main" id="{C827E51F-ABBE-9C4D-A0F1-024A55189A0F}"/>
                    </a:ext>
                  </a:extLst>
                </p:cNvPr>
                <p:cNvSpPr/>
                <p:nvPr/>
              </p:nvSpPr>
              <p:spPr>
                <a:xfrm>
                  <a:off x="137756" y="137756"/>
                  <a:ext cx="92837" cy="92837"/>
                </a:xfrm>
                <a:prstGeom prst="ellipse">
                  <a:avLst/>
                </a:prstGeom>
                <a:solidFill>
                  <a:schemeClr val="accent5"/>
                </a:solidFill>
                <a:ln w="3175" cap="flat">
                  <a:solidFill>
                    <a:srgbClr val="413E40"/>
                  </a:solidFill>
                  <a:prstDash val="solid"/>
                  <a:round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marR="40638" defTabSz="910796">
                    <a:defRPr>
                      <a:solidFill>
                        <a:srgbClr val="413E40"/>
                      </a:solidFill>
                      <a:uFill>
                        <a:solidFill>
                          <a:srgbClr val="413E40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66">
                    <a:solidFill>
                      <a:srgbClr val="413E40"/>
                    </a:solidFill>
                    <a:uFill>
                      <a:solidFill>
                        <a:srgbClr val="413E4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8" name="Arrow">
              <a:extLst>
                <a:ext uri="{FF2B5EF4-FFF2-40B4-BE49-F238E27FC236}">
                  <a16:creationId xmlns:a16="http://schemas.microsoft.com/office/drawing/2014/main" id="{EBB37AF2-BD84-C948-BEC5-C0836B3758F3}"/>
                </a:ext>
              </a:extLst>
            </p:cNvPr>
            <p:cNvSpPr/>
            <p:nvPr/>
          </p:nvSpPr>
          <p:spPr>
            <a:xfrm rot="10800000" flipH="1">
              <a:off x="1636888" y="3389362"/>
              <a:ext cx="693237" cy="284597"/>
            </a:xfrm>
            <a:prstGeom prst="rightArrow">
              <a:avLst>
                <a:gd name="adj1" fmla="val 27755"/>
                <a:gd name="adj2" fmla="val 85534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" name="Low energy">
              <a:extLst>
                <a:ext uri="{FF2B5EF4-FFF2-40B4-BE49-F238E27FC236}">
                  <a16:creationId xmlns:a16="http://schemas.microsoft.com/office/drawing/2014/main" id="{25D99A32-72FB-8445-9FAE-78A0E46A7A1E}"/>
                </a:ext>
              </a:extLst>
            </p:cNvPr>
            <p:cNvSpPr/>
            <p:nvPr/>
          </p:nvSpPr>
          <p:spPr>
            <a:xfrm>
              <a:off x="566777" y="2691829"/>
              <a:ext cx="1067204" cy="228885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5719" tIns="35719" rIns="35719" bIns="35719" anchor="ctr">
              <a:spAutoFit/>
            </a:bodyPr>
            <a:lstStyle>
              <a:lvl1pPr defTabSz="1300480">
                <a:defRPr sz="1800" b="1" i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66">
                  <a:solidFill>
                    <a:prstClr val="black"/>
                  </a:solidFill>
                </a:rPr>
                <a:t>Low energy</a:t>
              </a:r>
            </a:p>
          </p:txBody>
        </p:sp>
        <p:sp>
          <p:nvSpPr>
            <p:cNvPr id="10" name="High energy">
              <a:extLst>
                <a:ext uri="{FF2B5EF4-FFF2-40B4-BE49-F238E27FC236}">
                  <a16:creationId xmlns:a16="http://schemas.microsoft.com/office/drawing/2014/main" id="{B0600246-4B62-1E41-903C-938445614570}"/>
                </a:ext>
              </a:extLst>
            </p:cNvPr>
            <p:cNvSpPr/>
            <p:nvPr/>
          </p:nvSpPr>
          <p:spPr>
            <a:xfrm>
              <a:off x="2574594" y="2693331"/>
              <a:ext cx="1067204" cy="228885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5719" tIns="35719" rIns="35719" bIns="35719" anchor="ctr">
              <a:spAutoFit/>
            </a:bodyPr>
            <a:lstStyle>
              <a:lvl1pPr defTabSz="1300480">
                <a:defRPr sz="1800" b="1" i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66" dirty="0">
                  <a:solidFill>
                    <a:prstClr val="black"/>
                  </a:solidFill>
                </a:rPr>
                <a:t>High energy</a:t>
              </a: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98098245-B0BE-9E4A-B731-EE61A6110951}"/>
              </a:ext>
            </a:extLst>
          </p:cNvPr>
          <p:cNvSpPr txBox="1"/>
          <p:nvPr/>
        </p:nvSpPr>
        <p:spPr>
          <a:xfrm>
            <a:off x="3657600" y="2514600"/>
            <a:ext cx="2057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E</a:t>
            </a:r>
            <a:r>
              <a:rPr lang="en-US" sz="20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low momentum fraction ‘</a:t>
            </a:r>
            <a:r>
              <a:rPr lang="en-US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x’</a:t>
            </a:r>
          </a:p>
        </p:txBody>
      </p:sp>
      <p:pic>
        <p:nvPicPr>
          <p:cNvPr id="86" name="Picture 85" descr="Screen Shot 2018-10-30 at 7.14.12 PM.png">
            <a:extLst>
              <a:ext uri="{FF2B5EF4-FFF2-40B4-BE49-F238E27FC236}">
                <a16:creationId xmlns:a16="http://schemas.microsoft.com/office/drawing/2014/main" id="{1855FB7A-0B5B-2745-8834-CAEBE2A259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302" y="4779763"/>
            <a:ext cx="3297161" cy="1186478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E27AB22D-0479-4145-903F-5903538A9887}"/>
              </a:ext>
            </a:extLst>
          </p:cNvPr>
          <p:cNvGrpSpPr/>
          <p:nvPr/>
        </p:nvGrpSpPr>
        <p:grpSpPr>
          <a:xfrm>
            <a:off x="673135" y="2317414"/>
            <a:ext cx="2849511" cy="1280160"/>
            <a:chOff x="673135" y="1733434"/>
            <a:chExt cx="2849511" cy="1280160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AE6BBFF0-9F17-4243-A833-E28A21855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135" y="1776301"/>
              <a:ext cx="1188720" cy="118872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F882D36D-EAD7-504F-9826-EA9D639D9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2486" y="1733434"/>
              <a:ext cx="1280160" cy="1280160"/>
            </a:xfrm>
            <a:prstGeom prst="rect">
              <a:avLst/>
            </a:prstGeom>
          </p:spPr>
        </p:pic>
        <p:sp>
          <p:nvSpPr>
            <p:cNvPr id="90" name="Left Arrow 89">
              <a:extLst>
                <a:ext uri="{FF2B5EF4-FFF2-40B4-BE49-F238E27FC236}">
                  <a16:creationId xmlns:a16="http://schemas.microsoft.com/office/drawing/2014/main" id="{C34C3EE6-AB91-9545-A724-7AC4FE1067E3}"/>
                </a:ext>
              </a:extLst>
            </p:cNvPr>
            <p:cNvSpPr/>
            <p:nvPr/>
          </p:nvSpPr>
          <p:spPr>
            <a:xfrm rot="10800000">
              <a:off x="1938290" y="2286041"/>
              <a:ext cx="389433" cy="273394"/>
            </a:xfrm>
            <a:prstGeom prst="lef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black"/>
                </a:solidFill>
              </a:endParaRP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212AC7D1-BBB8-3144-B0D6-A1E741917250}"/>
              </a:ext>
            </a:extLst>
          </p:cNvPr>
          <p:cNvSpPr txBox="1"/>
          <p:nvPr/>
        </p:nvSpPr>
        <p:spPr>
          <a:xfrm>
            <a:off x="7297393" y="5105400"/>
            <a:ext cx="1618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Onset scales 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with (A/x)</a:t>
            </a:r>
            <a:r>
              <a:rPr lang="en-US" baseline="30000" dirty="0">
                <a:solidFill>
                  <a:prstClr val="black"/>
                </a:solidFill>
              </a:rPr>
              <a:t>1/3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5513592" y="1295400"/>
            <a:ext cx="3630408" cy="2676647"/>
            <a:chOff x="5513592" y="1274085"/>
            <a:chExt cx="3630408" cy="2676647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35040" y="1274085"/>
              <a:ext cx="3108960" cy="2313432"/>
            </a:xfrm>
            <a:prstGeom prst="rect">
              <a:avLst/>
            </a:prstGeom>
          </p:spPr>
        </p:pic>
        <p:sp>
          <p:nvSpPr>
            <p:cNvPr id="91" name="TextBox 90"/>
            <p:cNvSpPr txBox="1"/>
            <p:nvPr/>
          </p:nvSpPr>
          <p:spPr>
            <a:xfrm>
              <a:off x="7382625" y="3581400"/>
              <a:ext cx="8445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Quarks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513592" y="2209800"/>
              <a:ext cx="838691" cy="369332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Gluons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447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4" grpId="0"/>
      <p:bldP spid="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2C4D0-9796-FB40-97D6-A0E6CA2A0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NAS and NSAC science questions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81BBB32-AB48-0240-8D82-AC39B8EC8F76}"/>
              </a:ext>
            </a:extLst>
          </p:cNvPr>
          <p:cNvSpPr txBox="1">
            <a:spLocks/>
          </p:cNvSpPr>
          <p:nvPr/>
        </p:nvSpPr>
        <p:spPr>
          <a:xfrm>
            <a:off x="368140" y="1541825"/>
            <a:ext cx="4264407" cy="42343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dirty="0"/>
              <a:t>How does the proton get its mass?</a:t>
            </a:r>
          </a:p>
          <a:p>
            <a:pPr marL="800100" lvl="1" indent="-342900"/>
            <a:r>
              <a:rPr lang="en-US" dirty="0"/>
              <a:t>Requires detailed understanding of </a:t>
            </a:r>
            <a:br>
              <a:rPr lang="en-US" dirty="0"/>
            </a:br>
            <a:r>
              <a:rPr lang="en-US" dirty="0"/>
              <a:t>QCD dynamics</a:t>
            </a:r>
          </a:p>
          <a:p>
            <a:pPr marL="342900" indent="-342900"/>
            <a:r>
              <a:rPr lang="en-US" dirty="0"/>
              <a:t>How do quarks and gluons form nucleons and nuclei?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3AD089-CB38-4A9E-9B00-A96CBBCCF94D}"/>
              </a:ext>
            </a:extLst>
          </p:cNvPr>
          <p:cNvSpPr txBox="1"/>
          <p:nvPr/>
        </p:nvSpPr>
        <p:spPr>
          <a:xfrm>
            <a:off x="849817" y="4956683"/>
            <a:ext cx="3350394" cy="830997"/>
          </a:xfrm>
          <a:prstGeom prst="rect">
            <a:avLst/>
          </a:prstGeom>
          <a:solidFill>
            <a:srgbClr val="24407B"/>
          </a:soli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The EIC will answer these questions!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1D0D620-A0B6-40D9-A431-61677A25EBDA}"/>
              </a:ext>
            </a:extLst>
          </p:cNvPr>
          <p:cNvGrpSpPr/>
          <p:nvPr/>
        </p:nvGrpSpPr>
        <p:grpSpPr>
          <a:xfrm>
            <a:off x="5103647" y="1093330"/>
            <a:ext cx="3654684" cy="5276842"/>
            <a:chOff x="5085922" y="1187115"/>
            <a:chExt cx="3654684" cy="527684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EE88821-3A86-3540-A96C-112C0731865D}"/>
                </a:ext>
              </a:extLst>
            </p:cNvPr>
            <p:cNvGrpSpPr/>
            <p:nvPr/>
          </p:nvGrpSpPr>
          <p:grpSpPr>
            <a:xfrm>
              <a:off x="5212426" y="3685926"/>
              <a:ext cx="3477736" cy="2550234"/>
              <a:chOff x="5523394" y="5401735"/>
              <a:chExt cx="4244340" cy="279363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E2F82E88-19EA-4D4E-BBF1-1D1E602831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523394" y="5589326"/>
                <a:ext cx="4244340" cy="2606040"/>
              </a:xfrm>
              <a:prstGeom prst="rect">
                <a:avLst/>
              </a:prstGeom>
            </p:spPr>
          </p:pic>
          <p:sp>
            <p:nvSpPr>
              <p:cNvPr id="15" name="Up Arrow 14">
                <a:extLst>
                  <a:ext uri="{FF2B5EF4-FFF2-40B4-BE49-F238E27FC236}">
                    <a16:creationId xmlns:a16="http://schemas.microsoft.com/office/drawing/2014/main" id="{684B8015-7A9D-5046-8974-7C7A96CD17C3}"/>
                  </a:ext>
                </a:extLst>
              </p:cNvPr>
              <p:cNvSpPr/>
              <p:nvPr/>
            </p:nvSpPr>
            <p:spPr bwMode="auto">
              <a:xfrm>
                <a:off x="6027899" y="5401735"/>
                <a:ext cx="165652" cy="249538"/>
              </a:xfrm>
              <a:prstGeom prst="upArrow">
                <a:avLst/>
              </a:prstGeom>
              <a:solidFill>
                <a:srgbClr val="0000FF"/>
              </a:solidFill>
              <a:ln w="9525" cap="flat" cmpd="sng" algn="ctr">
                <a:solidFill>
                  <a:srgbClr val="008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16" name="Up Arrow 15">
                <a:extLst>
                  <a:ext uri="{FF2B5EF4-FFF2-40B4-BE49-F238E27FC236}">
                    <a16:creationId xmlns:a16="http://schemas.microsoft.com/office/drawing/2014/main" id="{9638B45C-DE60-294B-9A4A-821ED8C546A7}"/>
                  </a:ext>
                </a:extLst>
              </p:cNvPr>
              <p:cNvSpPr/>
              <p:nvPr/>
            </p:nvSpPr>
            <p:spPr bwMode="auto">
              <a:xfrm>
                <a:off x="7071507" y="5648003"/>
                <a:ext cx="165652" cy="249538"/>
              </a:xfrm>
              <a:prstGeom prst="upArrow">
                <a:avLst/>
              </a:prstGeom>
              <a:solidFill>
                <a:srgbClr val="0000FF"/>
              </a:solidFill>
              <a:ln w="9525" cap="flat" cmpd="sng" algn="ctr">
                <a:solidFill>
                  <a:srgbClr val="008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17" name="Up Arrow 16">
                <a:extLst>
                  <a:ext uri="{FF2B5EF4-FFF2-40B4-BE49-F238E27FC236}">
                    <a16:creationId xmlns:a16="http://schemas.microsoft.com/office/drawing/2014/main" id="{2248467F-A01C-7143-BACB-6974FECDF0E6}"/>
                  </a:ext>
                </a:extLst>
              </p:cNvPr>
              <p:cNvSpPr/>
              <p:nvPr/>
            </p:nvSpPr>
            <p:spPr bwMode="auto">
              <a:xfrm>
                <a:off x="8267148" y="5972313"/>
                <a:ext cx="165652" cy="249538"/>
              </a:xfrm>
              <a:prstGeom prst="upArrow">
                <a:avLst/>
              </a:prstGeom>
              <a:solidFill>
                <a:srgbClr val="0000FF"/>
              </a:solidFill>
              <a:ln w="9525" cap="flat" cmpd="sng" algn="ctr">
                <a:solidFill>
                  <a:srgbClr val="008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953BAAB-0BA9-2D46-825D-CEDBC67F0E6C}"/>
                </a:ext>
              </a:extLst>
            </p:cNvPr>
            <p:cNvGrpSpPr/>
            <p:nvPr/>
          </p:nvGrpSpPr>
          <p:grpSpPr>
            <a:xfrm>
              <a:off x="5085922" y="1187115"/>
              <a:ext cx="3654684" cy="2695537"/>
              <a:chOff x="4685020" y="3052202"/>
              <a:chExt cx="4460293" cy="2952802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E2240CF0-B16A-6C49-AC87-B7305E303B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685020" y="3634535"/>
                <a:ext cx="1655697" cy="1386148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2E18B3D4-AF67-964B-9464-CADAEF3D1A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65127" y="3834158"/>
                <a:ext cx="1592905" cy="1386148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BD88854-223D-144F-BC61-37C05F88396A}"/>
                  </a:ext>
                </a:extLst>
              </p:cNvPr>
              <p:cNvSpPr txBox="1"/>
              <p:nvPr/>
            </p:nvSpPr>
            <p:spPr>
              <a:xfrm>
                <a:off x="8771612" y="563567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latin typeface="+mj-lt"/>
                    <a:cs typeface="Times New Roman"/>
                  </a:rPr>
                  <a:t>x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6E015FD-68D9-F246-9FC8-0C78F2716CB9}"/>
                  </a:ext>
                </a:extLst>
              </p:cNvPr>
              <p:cNvSpPr txBox="1"/>
              <p:nvPr/>
            </p:nvSpPr>
            <p:spPr>
              <a:xfrm>
                <a:off x="4743479" y="3052202"/>
                <a:ext cx="1898542" cy="303436"/>
              </a:xfrm>
              <a:prstGeom prst="rect">
                <a:avLst/>
              </a:prstGeom>
              <a:solidFill>
                <a:srgbClr val="24407B"/>
              </a:solidFill>
              <a:ln w="63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i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US" sz="1200" dirty="0"/>
                  <a:t>Spatial images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497EA2A6-0ECC-8E4B-B555-F167027360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602960" y="4071362"/>
                <a:ext cx="1542353" cy="1386148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6D51751-42A4-BD43-85BE-1741DD08AA64}"/>
                </a:ext>
              </a:extLst>
            </p:cNvPr>
            <p:cNvSpPr txBox="1"/>
            <p:nvPr/>
          </p:nvSpPr>
          <p:spPr>
            <a:xfrm>
              <a:off x="5133822" y="3337569"/>
              <a:ext cx="2171587" cy="276999"/>
            </a:xfrm>
            <a:prstGeom prst="rect">
              <a:avLst/>
            </a:prstGeom>
            <a:solidFill>
              <a:srgbClr val="24407B"/>
            </a:solidFill>
            <a:ln w="63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i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sz="1200" dirty="0"/>
                <a:t>Momentum space images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F097A33-D09A-4B88-ABD9-60EC29B6AA76}"/>
                </a:ext>
              </a:extLst>
            </p:cNvPr>
            <p:cNvSpPr txBox="1"/>
            <p:nvPr/>
          </p:nvSpPr>
          <p:spPr>
            <a:xfrm>
              <a:off x="5085922" y="6186958"/>
              <a:ext cx="1820307" cy="276999"/>
            </a:xfrm>
            <a:prstGeom prst="rect">
              <a:avLst/>
            </a:prstGeom>
            <a:solidFill>
              <a:srgbClr val="24407B"/>
            </a:solidFill>
            <a:ln w="63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i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sz="1200" dirty="0"/>
                <a:t>Tomographic Imaging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413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DEA0B5-AA5B-A94A-9E64-9D0C951B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BNL’s EIC Design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E2DB32-ED63-D646-BAA9-FD10A7DCA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140" y="1706291"/>
            <a:ext cx="5142974" cy="37704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342900" lvl="1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Design detailed in a pre-Conceptual Design Report (updated in August 2019)</a:t>
            </a:r>
            <a:endParaRPr lang="en-US" sz="2000" b="1" dirty="0"/>
          </a:p>
          <a:p>
            <a:pPr marL="342900" lvl="1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External Scope, Cost &amp; Schedule Review (April 2019) confirmed the maturity of scope and cost estimate</a:t>
            </a:r>
          </a:p>
          <a:p>
            <a:pPr marL="342900" lvl="1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Repurposing of RHIC anchors design with low technical/cost/schedule risk</a:t>
            </a:r>
          </a:p>
          <a:p>
            <a:pPr marL="342900" lvl="1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Design delivers √</a:t>
            </a:r>
            <a:r>
              <a:rPr lang="en-US" sz="2000" dirty="0" err="1"/>
              <a:t>s</a:t>
            </a:r>
            <a:r>
              <a:rPr lang="en-US" sz="2000" baseline="-25000" dirty="0" err="1"/>
              <a:t>ep</a:t>
            </a:r>
            <a:r>
              <a:rPr lang="en-US" sz="2000" dirty="0"/>
              <a:t> = 140 GeV from Day 1; no energy upgrade required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8CCCE5-FF65-FF4B-9387-E1E5CA151A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3492" y="1638979"/>
            <a:ext cx="3017571" cy="390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98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D7A5B3-5ED9-C344-8763-9564356C9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RHIC is transformed into an EIC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89A88F-6B2A-B348-9BC3-C54EDC4145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863" y="746105"/>
            <a:ext cx="4787107" cy="578442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77AC1B-F3C5-4945-AA54-0C296A0685B1}"/>
              </a:ext>
            </a:extLst>
          </p:cNvPr>
          <p:cNvSpPr txBox="1">
            <a:spLocks/>
          </p:cNvSpPr>
          <p:nvPr/>
        </p:nvSpPr>
        <p:spPr>
          <a:xfrm>
            <a:off x="5313404" y="1541825"/>
            <a:ext cx="34647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Existing RHIC with blue and yellow rings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AF3557-102D-5646-A645-2E51A22264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5512" y="4298077"/>
            <a:ext cx="3085911" cy="203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20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D7A5B3-5ED9-C344-8763-9564356C9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RHIC is transformed into an EIC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89A88F-6B2A-B348-9BC3-C54EDC4145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863" y="746105"/>
            <a:ext cx="4787106" cy="578442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1BE4CD-EE3A-3E44-B750-F7B02420E082}"/>
              </a:ext>
            </a:extLst>
          </p:cNvPr>
          <p:cNvSpPr txBox="1">
            <a:spLocks/>
          </p:cNvSpPr>
          <p:nvPr/>
        </p:nvSpPr>
        <p:spPr>
          <a:xfrm>
            <a:off x="5313404" y="1541825"/>
            <a:ext cx="34647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Add electron storage ring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0E22A1-FE44-994D-91CB-C1D03A0E31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5512" y="4298077"/>
            <a:ext cx="3085911" cy="203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2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D7A5B3-5ED9-C344-8763-9564356C9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RHIC is transformed into an EIC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89A88F-6B2A-B348-9BC3-C54EDC4145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863" y="746105"/>
            <a:ext cx="4787106" cy="578441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EA53345-EDFB-534E-9CC7-67EED1C3C59D}"/>
              </a:ext>
            </a:extLst>
          </p:cNvPr>
          <p:cNvSpPr txBox="1">
            <a:spLocks/>
          </p:cNvSpPr>
          <p:nvPr/>
        </p:nvSpPr>
        <p:spPr>
          <a:xfrm>
            <a:off x="5313404" y="1541825"/>
            <a:ext cx="34647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Add an electron injector complex with Rapid Cycling Synchrotron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CC90F9-2666-C145-9E2D-570C923FBA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5512" y="4298077"/>
            <a:ext cx="3085911" cy="203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50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20FF0F-367F-BB47-99F0-A8B1530F3B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5511" y="4298077"/>
            <a:ext cx="3085913" cy="203619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5F32C-E711-BD44-8A02-B196A08F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13404" y="1541825"/>
            <a:ext cx="3464733" cy="4351338"/>
          </a:xfrm>
        </p:spPr>
        <p:txBody>
          <a:bodyPr/>
          <a:lstStyle/>
          <a:p>
            <a:r>
              <a:rPr lang="en-US" dirty="0"/>
              <a:t>Strong hadron cooling completes the facility</a:t>
            </a:r>
          </a:p>
          <a:p>
            <a:r>
              <a:rPr lang="en-US" dirty="0"/>
              <a:t>Alternate solution also shown using RHIC blue ring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D7A5B3-5ED9-C344-8763-9564356C9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RHIC is transformed into an EIC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89A88F-6B2A-B348-9BC3-C54EDC4145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863" y="746105"/>
            <a:ext cx="4787105" cy="578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94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DF818-CD51-4347-B7A6-B787F5A49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140" y="296883"/>
            <a:ext cx="8775860" cy="993052"/>
          </a:xfrm>
        </p:spPr>
        <p:txBody>
          <a:bodyPr/>
          <a:lstStyle/>
          <a:p>
            <a:r>
              <a:rPr lang="en-US" dirty="0"/>
              <a:t>Major additions fit in RHIC tunnel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8EB04-0FAF-A148-BBEE-56855C8C0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139" y="1541825"/>
            <a:ext cx="8484915" cy="1992207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Rapid Cycling Synchrotron (RCS) for electrons and Electron Storage Ring (</a:t>
            </a:r>
            <a:r>
              <a:rPr lang="en-US" sz="2200" dirty="0" err="1"/>
              <a:t>eSR</a:t>
            </a:r>
            <a:r>
              <a:rPr lang="en-US" sz="2200" dirty="0"/>
              <a:t>) fit into the existing RHIC tunnel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Two detector halls available for interaction regions and detectors; one was included in baseline design</a:t>
            </a:r>
          </a:p>
        </p:txBody>
      </p:sp>
      <p:pic>
        <p:nvPicPr>
          <p:cNvPr id="24" name="Picture 2" descr="https://attachments.office.net/owa/rtribble@bnl.gov/service.svc/s/GetAttachmentThumbnail?id=AAMkAGE5M2ZiMTQ1LWI3NGUtNDE1MC1iZDgwLTAxNDlkNDMzMDYxZQBGAAAAAABMRfdBVS1rR7z2ToqtrJaWBwA9kcKVSwxKS77E69RiCdzkAAAAsSjvAAB9emgQZEWWTY7aZCcgRRF3AAEMBqOrAAABEgAQAC472e3JmVJFrVr%2FItvP8Dc%3D&amp;thumbnailType=2&amp;owa=outlook.office365.com&amp;scriptVer=2019090902.13&amp;X-OWA-CANARY=D1A8p8YNHkS4xsMYGwPyExBlJQhCPNcYOcZKsVd3EQpJm5vo0EwfzRznVXQftGA9HcIInAz_s_I.&amp;token=eyJhbGciOiJSUzI1NiIsImtpZCI6IjA2MDBGOUY2NzQ2MjA3MzdFNzM0MDRFMjg3QzQ1QTgxOENCN0NFQjgiLCJ4NXQiOiJCZ0Q1OW5SaUJ6Zm5OQVRpaDhSYWdZeTN6cmciLCJ0eXAiOiJKV1QifQ.eyJvcmlnaW4iOiJodHRwczovL291dGxvb2sub2ZmaWNlMzY1LmNvbSIsInZlciI6IkV4Y2hhbmdlLkNhbGxiYWNrLlYxIiwiYXBwY3R4c2VuZGVyIjoiT3dhRG93bmxvYWRAODk1NjFlNjAtZGM3NS00YzI4LWExYzktMmU4ZDg4NzAxOTZiIiwiYXBwY3R4Ijoie1wibXNleGNocHJvdFwiOlwib3dhXCIsXCJwcmltYXJ5c2lkXCI6XCJTLTEtNS0yMS0yOTU4OTA2MDcwLTM2OTA0ODc4MzMtMjczMzM0NDYzMS0yMTAwOTUxXCIsXCJwdWlkXCI6XCIxMTUzOTA2NjYwOTg0MTQxNDc0XCIsXCJvaWRcIjpcIjQyNGM2OGRlLTI3ZDAtNDViNS04NGJjLTIzMzhjNzlmOWQ5OVwiLFwic2NvcGVcIjpcIk93YURvd25sb2FkXCJ9IiwibmJmIjoxNTY4ODE1Njc3LCJleHAiOjE1Njg4MTYyNzcsImlzcyI6IjAwMDAwMDAyLTAwMDAtMGZmMS1jZTAwLTAwMDAwMDAwMDAwMEA4OTU2MWU2MC1kYzc1LTRjMjgtYTFjOS0yZThkODg3MDE5NmIiLCJhdWQiOiIwMDAwMDAwMi0wMDAwLTBmZjEtY2UwMC0wMDAwMDAwMDAwMDAvYXR0YWNobWVudHMub2ZmaWNlLm5ldEA4OTU2MWU2MC1kYzc1LTRjMjgtYTFjOS0yZThkODg3MDE5NmIifQ.HX76CAeGzGLTueLO1gJuMKhiO9NfUMnLCXrBAVjt4ZWC75FAXcp-kYff1C0HahUhGwqw9cx4SXdfxiL72fMZZ-CnBc28o8OTR5mz1EQq0LWcHHkxl6-8tsw8wsRUs9UiOu4Lh6uNXl6zWC5cM5b3i-QfQWqGte3F3zpTwSxT5Z0WhJ8CUN3VJMD1diO6zmpIUl0VUgaiv7n_Jjcg31JirNNzQ7CI78MTXa4F9GHT-fUj6-9t81Ftctc9abr36CzuJFKBzj0dQyNiYrSC1KK13ZazhR0CjsQ63Go7VWweFo-LsOrUf1kOqpj2EOQ0feUHNKnKjv-TQoJxupMlUq1e8g&amp;animation=true">
            <a:extLst>
              <a:ext uri="{FF2B5EF4-FFF2-40B4-BE49-F238E27FC236}">
                <a16:creationId xmlns:a16="http://schemas.microsoft.com/office/drawing/2014/main" id="{1F42E521-55A1-EE47-B416-40A1A97BB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AFC"/>
              </a:clrFrom>
              <a:clrTo>
                <a:srgbClr val="FFFA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1417" y="3332135"/>
            <a:ext cx="4861248" cy="267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2E7E39F-9335-0B4C-82E3-8674061C210A}"/>
              </a:ext>
            </a:extLst>
          </p:cNvPr>
          <p:cNvSpPr/>
          <p:nvPr/>
        </p:nvSpPr>
        <p:spPr>
          <a:xfrm>
            <a:off x="4673236" y="3615412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42F647F-9F00-CD4F-98EF-6C816BAF010A}"/>
              </a:ext>
            </a:extLst>
          </p:cNvPr>
          <p:cNvSpPr/>
          <p:nvPr/>
        </p:nvSpPr>
        <p:spPr>
          <a:xfrm>
            <a:off x="4673236" y="3615412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F7CD33A-E90F-0646-809B-97F8EE0E265A}"/>
              </a:ext>
            </a:extLst>
          </p:cNvPr>
          <p:cNvSpPr/>
          <p:nvPr/>
        </p:nvSpPr>
        <p:spPr>
          <a:xfrm>
            <a:off x="4673236" y="3615412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E7396B-23D3-F34E-B933-591BC6DB7C57}"/>
              </a:ext>
            </a:extLst>
          </p:cNvPr>
          <p:cNvSpPr txBox="1"/>
          <p:nvPr/>
        </p:nvSpPr>
        <p:spPr>
          <a:xfrm>
            <a:off x="6861541" y="3216112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RCS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CFE1914-4DF0-504A-9170-328274A423CB}"/>
              </a:ext>
            </a:extLst>
          </p:cNvPr>
          <p:cNvCxnSpPr/>
          <p:nvPr/>
        </p:nvCxnSpPr>
        <p:spPr>
          <a:xfrm>
            <a:off x="6260013" y="3670382"/>
            <a:ext cx="738909" cy="2743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EB26948-D630-6B4B-AB77-CDB22489C401}"/>
              </a:ext>
            </a:extLst>
          </p:cNvPr>
          <p:cNvSpPr txBox="1"/>
          <p:nvPr/>
        </p:nvSpPr>
        <p:spPr>
          <a:xfrm>
            <a:off x="2519071" y="3155885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eSR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8AECB93-B3A7-AA47-89DA-81FE0C293EDF}"/>
              </a:ext>
            </a:extLst>
          </p:cNvPr>
          <p:cNvCxnSpPr/>
          <p:nvPr/>
        </p:nvCxnSpPr>
        <p:spPr>
          <a:xfrm>
            <a:off x="3189171" y="3404327"/>
            <a:ext cx="738909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scene3d>
            <a:camera prst="orthographicFront">
              <a:rot lat="0" lon="0" rev="21594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4CD84BC-C5CB-FD4A-8839-A32F7D02E8BB}"/>
              </a:ext>
            </a:extLst>
          </p:cNvPr>
          <p:cNvSpPr txBox="1"/>
          <p:nvPr/>
        </p:nvSpPr>
        <p:spPr>
          <a:xfrm>
            <a:off x="4171555" y="3063184"/>
            <a:ext cx="813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RHIC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1704566-25C8-7E49-8708-E6DFCFA2E276}"/>
              </a:ext>
            </a:extLst>
          </p:cNvPr>
          <p:cNvCxnSpPr/>
          <p:nvPr/>
        </p:nvCxnSpPr>
        <p:spPr>
          <a:xfrm>
            <a:off x="3957371" y="3682857"/>
            <a:ext cx="738909" cy="2743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scene3d>
            <a:camera prst="orthographicFront">
              <a:rot lat="0" lon="0" rev="16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9F5B87F-D5BF-F943-A3E5-20D12B5C0172}"/>
              </a:ext>
            </a:extLst>
          </p:cNvPr>
          <p:cNvCxnSpPr/>
          <p:nvPr/>
        </p:nvCxnSpPr>
        <p:spPr>
          <a:xfrm>
            <a:off x="4349691" y="3671231"/>
            <a:ext cx="738909" cy="2743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scene3d>
            <a:camera prst="orthographicFront">
              <a:rot lat="0" lon="0" rev="186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C744FBA-54C8-404D-ABE9-ACC4E9861197}"/>
              </a:ext>
            </a:extLst>
          </p:cNvPr>
          <p:cNvSpPr txBox="1"/>
          <p:nvPr/>
        </p:nvSpPr>
        <p:spPr>
          <a:xfrm>
            <a:off x="1327052" y="4849908"/>
            <a:ext cx="10839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Existing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RHIC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tunnel</a:t>
            </a:r>
          </a:p>
        </p:txBody>
      </p:sp>
    </p:spTree>
    <p:extLst>
      <p:ext uri="{BB962C8B-B14F-4D97-AF65-F5344CB8AC3E}">
        <p14:creationId xmlns:p14="http://schemas.microsoft.com/office/powerpoint/2010/main" val="1108649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A6E3FCE-17EE-3244-AEF1-9CF4C81B7D3D}" vid="{A759ED20-E53A-FB4E-9DED-55AC6DA7CADA}"/>
    </a:ext>
  </a:extLst>
</a:theme>
</file>

<file path=ppt/theme/theme2.xml><?xml version="1.0" encoding="utf-8"?>
<a:theme xmlns:a="http://schemas.openxmlformats.org/drawingml/2006/main" name="LastName_Template_DR201502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6488</TotalTime>
  <Words>646</Words>
  <Application>Microsoft Macintosh PowerPoint</Application>
  <PresentationFormat>On-screen Show (4:3)</PresentationFormat>
  <Paragraphs>155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ＭＳ Ｐゴシック</vt:lpstr>
      <vt:lpstr>Arial</vt:lpstr>
      <vt:lpstr>Calibri</vt:lpstr>
      <vt:lpstr>Calibri Light</vt:lpstr>
      <vt:lpstr>Helvetica</vt:lpstr>
      <vt:lpstr>Times New Roman</vt:lpstr>
      <vt:lpstr>Office Theme</vt:lpstr>
      <vt:lpstr>LastName_Template_DR201502</vt:lpstr>
      <vt:lpstr>Electron Ion Collider News Update  RHIC/AGS Users Open Forum DNP Fall Meeting 2019 </vt:lpstr>
      <vt:lpstr>NAS and NSAC science questions</vt:lpstr>
      <vt:lpstr>NAS and NSAC science questions</vt:lpstr>
      <vt:lpstr>BNL’s EIC Design</vt:lpstr>
      <vt:lpstr>How RHIC is transformed into an EIC</vt:lpstr>
      <vt:lpstr>How RHIC is transformed into an EIC</vt:lpstr>
      <vt:lpstr>How RHIC is transformed into an EIC</vt:lpstr>
      <vt:lpstr>How RHIC is transformed into an EIC</vt:lpstr>
      <vt:lpstr>Major additions fit in RHIC tunnel</vt:lpstr>
      <vt:lpstr>Interaction region and detector options</vt:lpstr>
      <vt:lpstr>NSAC key machine parameters for EIC</vt:lpstr>
      <vt:lpstr>CD-0 / Site Selection Process</vt:lpstr>
      <vt:lpstr>Site Assessment Criteria</vt:lpstr>
      <vt:lpstr>PowerPoint Presentation</vt:lpstr>
      <vt:lpstr>EIC Users Group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Case for the Electron Ion Collider at Brookhaven National Laboratory</dc:title>
  <dc:creator>Hatton, Diane</dc:creator>
  <cp:lastModifiedBy>Mueller, Berndt</cp:lastModifiedBy>
  <cp:revision>153</cp:revision>
  <cp:lastPrinted>2019-10-05T16:34:53Z</cp:lastPrinted>
  <dcterms:created xsi:type="dcterms:W3CDTF">2019-09-25T21:21:54Z</dcterms:created>
  <dcterms:modified xsi:type="dcterms:W3CDTF">2019-10-15T22:49:18Z</dcterms:modified>
</cp:coreProperties>
</file>