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732" r:id="rId2"/>
    <p:sldId id="763" r:id="rId3"/>
    <p:sldId id="786" r:id="rId4"/>
    <p:sldId id="787" r:id="rId5"/>
    <p:sldId id="792" r:id="rId6"/>
    <p:sldId id="794" r:id="rId7"/>
    <p:sldId id="793" r:id="rId8"/>
    <p:sldId id="795" r:id="rId9"/>
    <p:sldId id="790" r:id="rId10"/>
    <p:sldId id="796" r:id="rId11"/>
    <p:sldId id="788" r:id="rId12"/>
  </p:sldIdLst>
  <p:sldSz cx="13817600" cy="7772400"/>
  <p:notesSz cx="6858000" cy="9144000"/>
  <p:defaultTextStyle>
    <a:defPPr>
      <a:defRPr lang="en-US"/>
    </a:defPPr>
    <a:lvl1pPr algn="l" defTabSz="5064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506413" indent="-49213" algn="l" defTabSz="5064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1016000" indent="-101600" algn="l" defTabSz="5064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525588" indent="-153988" algn="l" defTabSz="5064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2035175" indent="-206375" algn="l" defTabSz="5064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77" userDrawn="1">
          <p15:clr>
            <a:srgbClr val="A4A3A4"/>
          </p15:clr>
        </p15:guide>
        <p15:guide id="2" pos="44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8000"/>
    <a:srgbClr val="FF4427"/>
    <a:srgbClr val="FF6A53"/>
    <a:srgbClr val="FF3300"/>
    <a:srgbClr val="1818A8"/>
    <a:srgbClr val="FFCCFF"/>
    <a:srgbClr val="FFFF00"/>
    <a:srgbClr val="FF9933"/>
    <a:srgbClr val="E30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99" autoAdjust="0"/>
    <p:restoredTop sz="95246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424" y="176"/>
      </p:cViewPr>
      <p:guideLst>
        <p:guide orient="horz" pos="3977"/>
        <p:guide pos="44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09412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07940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E2DE3E5-6836-4955-A542-A018DB04B6F9}" type="datetime1">
              <a:rPr lang="en-US"/>
              <a:pPr>
                <a:defRPr/>
              </a:pPr>
              <a:t>10/13/19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509412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507940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AEB7C4C-4B6D-4197-B62E-BA4C07A0B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126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09412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07940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9F7F25B-4B9F-4F5C-BFB2-0E2C25241640}" type="datetime1">
              <a:rPr lang="en-US"/>
              <a:pPr>
                <a:defRPr/>
              </a:pPr>
              <a:t>10/13/19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509412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507940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FA829C6-BDA9-44DE-9A52-93EE759FD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973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506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pitchFamily="1" charset="-128"/>
        <a:cs typeface="ＭＳ Ｐゴシック" pitchFamily="-65" charset="-128"/>
      </a:defRPr>
    </a:lvl1pPr>
    <a:lvl2pPr marL="506413" algn="l" defTabSz="506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pitchFamily="1" charset="-128"/>
        <a:cs typeface="+mn-cs"/>
      </a:defRPr>
    </a:lvl2pPr>
    <a:lvl3pPr marL="1016000" algn="l" defTabSz="506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pitchFamily="1" charset="-128"/>
        <a:cs typeface="+mn-cs"/>
      </a:defRPr>
    </a:lvl3pPr>
    <a:lvl4pPr marL="1525588" algn="l" defTabSz="506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pitchFamily="1" charset="-128"/>
        <a:cs typeface="+mn-cs"/>
      </a:defRPr>
    </a:lvl4pPr>
    <a:lvl5pPr marL="2035175" algn="l" defTabSz="506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pitchFamily="1" charset="-128"/>
        <a:cs typeface="+mn-cs"/>
      </a:defRPr>
    </a:lvl5pPr>
    <a:lvl6pPr marL="2546764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116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469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4821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2640" y="4404360"/>
            <a:ext cx="967232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99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99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99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98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98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98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9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97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1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8DA7DD1-7C6F-4120-9169-47D069CD35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0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27780" y="7410121"/>
            <a:ext cx="1352101" cy="323850"/>
          </a:xfrm>
        </p:spPr>
        <p:txBody>
          <a:bodyPr/>
          <a:lstStyle>
            <a:lvl1pPr>
              <a:defRPr sz="219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495" y="3145224"/>
            <a:ext cx="11744960" cy="1543685"/>
          </a:xfrm>
        </p:spPr>
        <p:txBody>
          <a:bodyPr anchorCtr="1">
            <a:normAutofit/>
          </a:bodyPr>
          <a:lstStyle>
            <a:lvl1pPr algn="ctr">
              <a:defRPr sz="5495" b="0" i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055A-CEB9-46FC-AC6E-214C85F58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7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880" y="1813563"/>
            <a:ext cx="6102773" cy="5129425"/>
          </a:xfrm>
        </p:spPr>
        <p:txBody>
          <a:bodyPr/>
          <a:lstStyle>
            <a:lvl1pPr>
              <a:defRPr sz="4258"/>
            </a:lvl1pPr>
            <a:lvl2pPr>
              <a:defRPr sz="3709"/>
            </a:lvl2pPr>
            <a:lvl3pPr>
              <a:defRPr sz="3022"/>
            </a:lvl3pPr>
            <a:lvl4pPr>
              <a:defRPr sz="2747"/>
            </a:lvl4pPr>
            <a:lvl5pPr>
              <a:defRPr sz="2747"/>
            </a:lvl5pPr>
            <a:lvl6pPr>
              <a:defRPr sz="2747"/>
            </a:lvl6pPr>
            <a:lvl7pPr>
              <a:defRPr sz="2747"/>
            </a:lvl7pPr>
            <a:lvl8pPr>
              <a:defRPr sz="2747"/>
            </a:lvl8pPr>
            <a:lvl9pPr>
              <a:defRPr sz="27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3947" y="1813563"/>
            <a:ext cx="6102773" cy="5129425"/>
          </a:xfrm>
        </p:spPr>
        <p:txBody>
          <a:bodyPr/>
          <a:lstStyle>
            <a:lvl1pPr>
              <a:defRPr sz="4258"/>
            </a:lvl1pPr>
            <a:lvl2pPr>
              <a:defRPr sz="3709"/>
            </a:lvl2pPr>
            <a:lvl3pPr>
              <a:defRPr sz="3022"/>
            </a:lvl3pPr>
            <a:lvl4pPr>
              <a:defRPr sz="2747"/>
            </a:lvl4pPr>
            <a:lvl5pPr>
              <a:defRPr sz="2747"/>
            </a:lvl5pPr>
            <a:lvl6pPr>
              <a:defRPr sz="2747"/>
            </a:lvl6pPr>
            <a:lvl7pPr>
              <a:defRPr sz="2747"/>
            </a:lvl7pPr>
            <a:lvl8pPr>
              <a:defRPr sz="2747"/>
            </a:lvl8pPr>
            <a:lvl9pPr>
              <a:defRPr sz="2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92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>
              <a:defRPr/>
            </a:pPr>
            <a:fld id="{F927F8DE-6761-4BA9-9448-0170BA9FCE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7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7313614"/>
            <a:ext cx="13817600" cy="458787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9943" tIns="69971" rIns="139943" bIns="69971" anchor="ctr"/>
          <a:lstStyle/>
          <a:p>
            <a:pPr algn="ctr" defTabSz="699697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4764"/>
            <a:ext cx="13817600" cy="7889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101870" tIns="50935" rIns="101870" bIns="509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1317" y="1128714"/>
            <a:ext cx="12434968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70" tIns="50935" rIns="101870" bIns="5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00036" y="7383463"/>
            <a:ext cx="1352101" cy="323850"/>
          </a:xfrm>
          <a:prstGeom prst="rect">
            <a:avLst/>
          </a:prstGeom>
        </p:spPr>
        <p:txBody>
          <a:bodyPr vert="horz" wrap="square" lIns="101870" tIns="50935" rIns="101870" bIns="50935" numCol="1" anchor="ctr" anchorCtr="0" compatLnSpc="1">
            <a:prstTxWarp prst="textNoShape">
              <a:avLst/>
            </a:prstTxWarp>
          </a:bodyPr>
          <a:lstStyle>
            <a:lvl1pPr algn="ctr" defTabSz="697757">
              <a:defRPr sz="1786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7A5FF9C-A7CD-48E6-A7D7-0D9DCF00C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90087" y="7313614"/>
            <a:ext cx="12837426" cy="47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9943" tIns="69971" rIns="139943" bIns="699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99697" eaLnBrk="1" hangingPunct="1">
              <a:defRPr/>
            </a:pPr>
            <a:r>
              <a:rPr lang="en-US" sz="2198" dirty="0">
                <a:solidFill>
                  <a:srgbClr val="7F7F7F"/>
                </a:solidFill>
              </a:rPr>
              <a:t>Julia  </a:t>
            </a:r>
            <a:r>
              <a:rPr lang="en-US" sz="2198" dirty="0" err="1">
                <a:solidFill>
                  <a:srgbClr val="7F7F7F"/>
                </a:solidFill>
              </a:rPr>
              <a:t>Velkovska</a:t>
            </a:r>
            <a:r>
              <a:rPr lang="en-US" sz="2198" dirty="0">
                <a:solidFill>
                  <a:srgbClr val="7F7F7F"/>
                </a:solidFill>
              </a:rPr>
              <a:t> 			</a:t>
            </a:r>
            <a:r>
              <a:rPr lang="en-US" sz="2198" baseline="0" dirty="0">
                <a:solidFill>
                  <a:srgbClr val="7F7F7F"/>
                </a:solidFill>
              </a:rPr>
              <a:t> Oct 15, 2019     RHIC/AGS User  Forum</a:t>
            </a:r>
            <a:endParaRPr lang="en-US" sz="2198" dirty="0">
              <a:solidFill>
                <a:srgbClr val="7F7F7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</p:sldLayoutIdLst>
  <p:hf hdr="0" ftr="0" dt="0"/>
  <p:txStyles>
    <p:titleStyle>
      <a:lvl1pPr algn="ctr" defTabSz="695660" rtl="0" eaLnBrk="0" fontAlgn="base" hangingPunct="0">
        <a:spcBef>
          <a:spcPct val="0"/>
        </a:spcBef>
        <a:spcAft>
          <a:spcPct val="0"/>
        </a:spcAft>
        <a:defRPr sz="5220" kern="1200">
          <a:solidFill>
            <a:schemeClr val="bg1"/>
          </a:solidFill>
          <a:latin typeface="+mj-lt"/>
          <a:ea typeface="ＭＳ Ｐゴシック" pitchFamily="1" charset="-128"/>
          <a:cs typeface="ＭＳ Ｐゴシック" pitchFamily="-65" charset="-128"/>
        </a:defRPr>
      </a:lvl1pPr>
      <a:lvl2pPr algn="ctr" defTabSz="695660" rtl="0" eaLnBrk="0" fontAlgn="base" hangingPunct="0">
        <a:spcBef>
          <a:spcPct val="0"/>
        </a:spcBef>
        <a:spcAft>
          <a:spcPct val="0"/>
        </a:spcAft>
        <a:defRPr sz="5220">
          <a:solidFill>
            <a:schemeClr val="bg1"/>
          </a:solidFill>
          <a:latin typeface="Arial" pitchFamily="-65" charset="0"/>
          <a:ea typeface="ＭＳ Ｐゴシック" pitchFamily="1" charset="-128"/>
          <a:cs typeface="ＭＳ Ｐゴシック" pitchFamily="-65" charset="-128"/>
        </a:defRPr>
      </a:lvl2pPr>
      <a:lvl3pPr algn="ctr" defTabSz="695660" rtl="0" eaLnBrk="0" fontAlgn="base" hangingPunct="0">
        <a:spcBef>
          <a:spcPct val="0"/>
        </a:spcBef>
        <a:spcAft>
          <a:spcPct val="0"/>
        </a:spcAft>
        <a:defRPr sz="5220">
          <a:solidFill>
            <a:schemeClr val="bg1"/>
          </a:solidFill>
          <a:latin typeface="Arial" pitchFamily="-65" charset="0"/>
          <a:ea typeface="ＭＳ Ｐゴシック" pitchFamily="1" charset="-128"/>
          <a:cs typeface="ＭＳ Ｐゴシック" pitchFamily="-65" charset="-128"/>
        </a:defRPr>
      </a:lvl3pPr>
      <a:lvl4pPr algn="ctr" defTabSz="695660" rtl="0" eaLnBrk="0" fontAlgn="base" hangingPunct="0">
        <a:spcBef>
          <a:spcPct val="0"/>
        </a:spcBef>
        <a:spcAft>
          <a:spcPct val="0"/>
        </a:spcAft>
        <a:defRPr sz="5220">
          <a:solidFill>
            <a:schemeClr val="bg1"/>
          </a:solidFill>
          <a:latin typeface="Arial" pitchFamily="-65" charset="0"/>
          <a:ea typeface="ＭＳ Ｐゴシック" pitchFamily="1" charset="-128"/>
          <a:cs typeface="ＭＳ Ｐゴシック" pitchFamily="-65" charset="-128"/>
        </a:defRPr>
      </a:lvl4pPr>
      <a:lvl5pPr algn="ctr" defTabSz="695660" rtl="0" eaLnBrk="0" fontAlgn="base" hangingPunct="0">
        <a:spcBef>
          <a:spcPct val="0"/>
        </a:spcBef>
        <a:spcAft>
          <a:spcPct val="0"/>
        </a:spcAft>
        <a:defRPr sz="5220">
          <a:solidFill>
            <a:schemeClr val="bg1"/>
          </a:solidFill>
          <a:latin typeface="Arial" pitchFamily="-65" charset="0"/>
          <a:ea typeface="ＭＳ Ｐゴシック" pitchFamily="1" charset="-128"/>
          <a:cs typeface="ＭＳ Ｐゴシック" pitchFamily="-65" charset="-128"/>
        </a:defRPr>
      </a:lvl5pPr>
      <a:lvl6pPr marL="699697" algn="ctr" defTabSz="699697" rtl="0" fontAlgn="base">
        <a:spcBef>
          <a:spcPct val="0"/>
        </a:spcBef>
        <a:spcAft>
          <a:spcPct val="0"/>
        </a:spcAft>
        <a:defRPr sz="5220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1399395" algn="ctr" defTabSz="699697" rtl="0" fontAlgn="base">
        <a:spcBef>
          <a:spcPct val="0"/>
        </a:spcBef>
        <a:spcAft>
          <a:spcPct val="0"/>
        </a:spcAft>
        <a:defRPr sz="5220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2099093" algn="ctr" defTabSz="699697" rtl="0" fontAlgn="base">
        <a:spcBef>
          <a:spcPct val="0"/>
        </a:spcBef>
        <a:spcAft>
          <a:spcPct val="0"/>
        </a:spcAft>
        <a:defRPr sz="5220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2798791" algn="ctr" defTabSz="699697" rtl="0" fontAlgn="base">
        <a:spcBef>
          <a:spcPct val="0"/>
        </a:spcBef>
        <a:spcAft>
          <a:spcPct val="0"/>
        </a:spcAft>
        <a:defRPr sz="5220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521200" indent="-521200" algn="l" defTabSz="695660" rtl="0" eaLnBrk="0" fontAlgn="base" hangingPunct="0">
        <a:lnSpc>
          <a:spcPts val="5495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4258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-65" charset="-128"/>
        </a:defRPr>
      </a:lvl1pPr>
      <a:lvl2pPr marL="1133989" indent="-433970" algn="l" defTabSz="695660" rtl="0" eaLnBrk="0" fontAlgn="base" hangingPunct="0">
        <a:lnSpc>
          <a:spcPts val="5495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2pPr>
      <a:lvl3pPr marL="1746780" indent="-346740" algn="l" defTabSz="695660" rtl="0" eaLnBrk="0" fontAlgn="base" hangingPunct="0">
        <a:lnSpc>
          <a:spcPts val="5495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3022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3pPr>
      <a:lvl4pPr marL="2446800" indent="-346740" algn="l" defTabSz="695660" rtl="0" eaLnBrk="0" fontAlgn="base" hangingPunct="0">
        <a:lnSpc>
          <a:spcPts val="5495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3022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4pPr>
      <a:lvl5pPr marL="3146821" indent="-346740" algn="l" defTabSz="695660" rtl="0" eaLnBrk="0" fontAlgn="base" hangingPunct="0">
        <a:lnSpc>
          <a:spcPts val="5495"/>
        </a:lnSpc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5pPr>
      <a:lvl6pPr marL="3848338" indent="-349848" algn="l" defTabSz="699697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036" indent="-349848" algn="l" defTabSz="699697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733" indent="-349848" algn="l" defTabSz="699697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431" indent="-349848" algn="l" defTabSz="699697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697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697" algn="l" defTabSz="699697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395" algn="l" defTabSz="699697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093" algn="l" defTabSz="699697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791" algn="l" defTabSz="699697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490" algn="l" defTabSz="699697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187" algn="l" defTabSz="699697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7885" algn="l" defTabSz="699697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582" algn="l" defTabSz="699697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0922" y="1921905"/>
            <a:ext cx="11744960" cy="1543685"/>
          </a:xfrm>
        </p:spPr>
        <p:txBody>
          <a:bodyPr>
            <a:normAutofit fontScale="90000"/>
          </a:bodyPr>
          <a:lstStyle/>
          <a:p>
            <a:r>
              <a:rPr lang="en-US" dirty="0"/>
              <a:t>Why I remain so excited analyzing phenix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1618735" y="3823935"/>
            <a:ext cx="9672638" cy="21193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Julia Velkovska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083" y="4884679"/>
            <a:ext cx="4261942" cy="53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3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B8C5DD-86B0-EC42-B593-2B6BEB200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6EE3C-86DA-284B-9520-C1C5C2D492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81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80D0-9446-4641-9578-ADBB15A8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3A70A-A34E-A545-BF77-78ABDC447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AB5B614-FD59-5644-A0E1-4E64FC7F1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61" t="16352" r="22324" b="18163"/>
          <a:stretch/>
        </p:blipFill>
        <p:spPr>
          <a:xfrm>
            <a:off x="111210" y="1099752"/>
            <a:ext cx="6812003" cy="504155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929433-EE46-184F-846A-B159937D92D4}"/>
              </a:ext>
            </a:extLst>
          </p:cNvPr>
          <p:cNvSpPr txBox="1"/>
          <p:nvPr/>
        </p:nvSpPr>
        <p:spPr>
          <a:xfrm>
            <a:off x="222421" y="6141308"/>
            <a:ext cx="4245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Y. Akiba, BNL S&amp;T review , Sept. 2019 </a:t>
            </a:r>
          </a:p>
        </p:txBody>
      </p:sp>
    </p:spTree>
    <p:extLst>
      <p:ext uri="{BB962C8B-B14F-4D97-AF65-F5344CB8AC3E}">
        <p14:creationId xmlns:p14="http://schemas.microsoft.com/office/powerpoint/2010/main" val="164764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Excitement of Discovery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2DEC5-7EC3-6743-9E92-4344C0B74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" y="896060"/>
            <a:ext cx="5629411" cy="552945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Enabled by:</a:t>
            </a:r>
          </a:p>
          <a:p>
            <a:pPr marL="0" indent="0" algn="ctr">
              <a:buNone/>
            </a:pPr>
            <a:r>
              <a:rPr lang="en-US" dirty="0"/>
              <a:t>RHIC’s unique versatility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PHENIX’s outstanding trigger, DAQ, and broad range detectors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4BBBD7-2A41-1843-AFC6-1CD09787F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9" t="12352" r="36977" b="14945"/>
          <a:stretch/>
        </p:blipFill>
        <p:spPr>
          <a:xfrm>
            <a:off x="9524981" y="841049"/>
            <a:ext cx="4130866" cy="6385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72FAF6-A5C5-754F-A59B-F91028544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144" y="832996"/>
            <a:ext cx="3967997" cy="5232524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69290A8-15B5-144F-A709-45B6719CB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3241" y="6253553"/>
            <a:ext cx="5056605" cy="97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8CF51-8AB8-664F-A298-29E8E7AC1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with rare probes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DB147-06D2-6447-9F01-4E17C8DE4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9365" y="1234237"/>
            <a:ext cx="5988160" cy="5129425"/>
          </a:xfrm>
        </p:spPr>
        <p:txBody>
          <a:bodyPr/>
          <a:lstStyle/>
          <a:p>
            <a:r>
              <a:rPr lang="en-US" dirty="0"/>
              <a:t>30 B </a:t>
            </a:r>
            <a:r>
              <a:rPr lang="en-US" dirty="0" err="1"/>
              <a:t>Au+Au</a:t>
            </a:r>
            <a:r>
              <a:rPr lang="en-US" dirty="0"/>
              <a:t> events  in Run 14 and Run 16 </a:t>
            </a:r>
          </a:p>
          <a:p>
            <a:r>
              <a:rPr lang="en-US" dirty="0"/>
              <a:t>Forward rapidity coverage for  </a:t>
            </a:r>
            <a:r>
              <a:rPr lang="en-US" dirty="0" err="1"/>
              <a:t>quarkonia</a:t>
            </a:r>
            <a:r>
              <a:rPr lang="en-US" dirty="0"/>
              <a:t> and heavy flavor unique to PHENIX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87CE6-6D5F-6047-A4D4-218884BDB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27F8DE-6761-4BA9-9448-0170BA9FCE3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7177E9-F759-FB43-8AB3-8A65FB63F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9" t="20509" r="17314" b="10672"/>
          <a:stretch/>
        </p:blipFill>
        <p:spPr>
          <a:xfrm>
            <a:off x="0" y="1124467"/>
            <a:ext cx="6833287" cy="5348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64A1AA-71CB-934F-8321-2BD6F74BA63E}"/>
              </a:ext>
            </a:extLst>
          </p:cNvPr>
          <p:cNvSpPr txBox="1"/>
          <p:nvPr/>
        </p:nvSpPr>
        <p:spPr>
          <a:xfrm>
            <a:off x="2557848" y="6619483"/>
            <a:ext cx="4245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Y. Akiba, BNL S&amp;T review , Sept. 2019 </a:t>
            </a:r>
          </a:p>
        </p:txBody>
      </p:sp>
    </p:spTree>
    <p:extLst>
      <p:ext uri="{BB962C8B-B14F-4D97-AF65-F5344CB8AC3E}">
        <p14:creationId xmlns:p14="http://schemas.microsoft.com/office/powerpoint/2010/main" val="1141560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F17A431-2FC5-5A47-AD58-400F3888C9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Does J/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flow at RHIC ?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F17A431-2FC5-5A47-AD58-400F3888C9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3810" b="-50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EDEC14-E298-9B46-9BD4-FAAE79700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129" y="1712317"/>
            <a:ext cx="4515662" cy="50360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54148-F076-8340-94E9-3162E56772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9B0B20-D159-4449-9FB2-6F6A68171BD2}"/>
                  </a:ext>
                </a:extLst>
              </p:cNvPr>
              <p:cNvSpPr txBox="1"/>
              <p:nvPr/>
            </p:nvSpPr>
            <p:spPr>
              <a:xfrm>
                <a:off x="236129" y="788987"/>
                <a:ext cx="364708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STAR Collaboration</a:t>
                </a:r>
              </a:p>
              <a:p>
                <a:r>
                  <a:rPr lang="en-US" dirty="0"/>
                  <a:t>Phys. Rev. Lett. 111 (2013) 52301</a:t>
                </a:r>
              </a:p>
              <a:p>
                <a:r>
                  <a:rPr lang="en-US" dirty="0"/>
                  <a:t>Run 10; </a:t>
                </a:r>
                <a:r>
                  <a:rPr lang="en-US" dirty="0">
                    <a:solidFill>
                      <a:srgbClr val="FF0000"/>
                    </a:solidFill>
                  </a:rPr>
                  <a:t>mid-rapidity</a:t>
                </a:r>
                <a:r>
                  <a:rPr lang="en-US" dirty="0"/>
                  <a:t>; </a:t>
                </a:r>
                <a:r>
                  <a:rPr lang="en-US" dirty="0">
                    <a:solidFill>
                      <a:srgbClr val="FF0000"/>
                    </a:solidFill>
                  </a:rPr>
                  <a:t>13k J/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 </a:t>
                </a:r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9B0B20-D159-4449-9FB2-6F6A68171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29" y="788987"/>
                <a:ext cx="3647089" cy="923330"/>
              </a:xfrm>
              <a:prstGeom prst="rect">
                <a:avLst/>
              </a:prstGeom>
              <a:blipFill>
                <a:blip r:embed="rId4"/>
                <a:stretch>
                  <a:fillRect l="-1389" t="-1351" r="-347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F8B04C9-1A34-0D40-BDD3-25191B0E7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16" t="13222" r="17272" b="8494"/>
          <a:stretch/>
        </p:blipFill>
        <p:spPr>
          <a:xfrm>
            <a:off x="4987920" y="1712317"/>
            <a:ext cx="5181900" cy="38923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0D9E6-8F6E-D34F-A0B0-52AD69EC0D0B}"/>
              </a:ext>
            </a:extLst>
          </p:cNvPr>
          <p:cNvSpPr txBox="1"/>
          <p:nvPr/>
        </p:nvSpPr>
        <p:spPr>
          <a:xfrm>
            <a:off x="6169275" y="923330"/>
            <a:ext cx="3198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  Collaboration</a:t>
            </a:r>
          </a:p>
          <a:p>
            <a:r>
              <a:rPr lang="en-US" dirty="0">
                <a:solidFill>
                  <a:srgbClr val="FF0000"/>
                </a:solidFill>
              </a:rPr>
              <a:t>Lint ≈ 70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>
                <a:solidFill>
                  <a:srgbClr val="FF0000"/>
                </a:solidFill>
              </a:rPr>
              <a:t>b−1 </a:t>
            </a:r>
          </a:p>
          <a:p>
            <a:r>
              <a:rPr lang="en-US" dirty="0">
                <a:solidFill>
                  <a:srgbClr val="FF0000"/>
                </a:solidFill>
              </a:rPr>
              <a:t>forward rapidity </a:t>
            </a:r>
            <a:r>
              <a:rPr lang="en-US" dirty="0"/>
              <a:t>(2.5 &lt; </a:t>
            </a:r>
            <a:r>
              <a:rPr lang="en-US" i="1" dirty="0"/>
              <a:t>y </a:t>
            </a:r>
            <a:r>
              <a:rPr lang="en-US" dirty="0"/>
              <a:t>&lt; 4) 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8EAF25-4E14-4D47-903A-61B718044D60}"/>
                  </a:ext>
                </a:extLst>
              </p:cNvPr>
              <p:cNvSpPr txBox="1"/>
              <p:nvPr/>
            </p:nvSpPr>
            <p:spPr>
              <a:xfrm>
                <a:off x="4751791" y="5633054"/>
                <a:ext cx="864293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PHENIX Run 14 and Run 16 data together can provide </a:t>
                </a:r>
              </a:p>
              <a:p>
                <a:r>
                  <a:rPr lang="en-US" sz="2400" dirty="0"/>
                  <a:t>statistically significant  measurement of v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 of J/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dirty="0"/>
                  <a:t> at forward 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Address questions about thermalization and recombination of charm quarks  </a:t>
                </a:r>
              </a:p>
              <a:p>
                <a:r>
                  <a:rPr lang="en-US" sz="2400" dirty="0"/>
                  <a:t>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8EAF25-4E14-4D47-903A-61B718044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791" y="5633054"/>
                <a:ext cx="8642933" cy="1938992"/>
              </a:xfrm>
              <a:prstGeom prst="rect">
                <a:avLst/>
              </a:prstGeom>
              <a:blipFill>
                <a:blip r:embed="rId6"/>
                <a:stretch>
                  <a:fillRect l="-1026" t="-3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950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B3C71-D1B3-EA47-B28A-0DBE3B46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4"/>
            <a:ext cx="13728357" cy="971420"/>
          </a:xfrm>
        </p:spPr>
        <p:txBody>
          <a:bodyPr/>
          <a:lstStyle/>
          <a:p>
            <a:r>
              <a:rPr lang="en-US" dirty="0"/>
              <a:t>Do c and b quarks flow in </a:t>
            </a:r>
            <a:r>
              <a:rPr lang="en-US" dirty="0" err="1"/>
              <a:t>Au+Au</a:t>
            </a:r>
            <a:r>
              <a:rPr lang="en-US" dirty="0"/>
              <a:t> at RHIC?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8CF72-8639-9A44-9197-DD9EEE7356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A6DAA0FB-425F-9C4B-9D6D-3DEA655DC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36" t="22702" r="6741" b="18382"/>
          <a:stretch/>
        </p:blipFill>
        <p:spPr>
          <a:xfrm>
            <a:off x="235779" y="2241329"/>
            <a:ext cx="10071491" cy="430720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D0EE2-8AA3-3B4D-8E00-59A0CC90FE2B}"/>
              </a:ext>
            </a:extLst>
          </p:cNvPr>
          <p:cNvSpPr txBox="1"/>
          <p:nvPr/>
        </p:nvSpPr>
        <p:spPr>
          <a:xfrm>
            <a:off x="1272746" y="1536476"/>
            <a:ext cx="857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PHENIX Preliminary Run 14; mid rapidity using VTX </a:t>
            </a: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6386E5AC-46FD-DF4B-A23A-81A096909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126791" y="1235676"/>
            <a:ext cx="3284431" cy="183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68809A7-50E4-4642-BBCE-1B5C9A6D9802}"/>
              </a:ext>
            </a:extLst>
          </p:cNvPr>
          <p:cNvSpPr/>
          <p:nvPr/>
        </p:nvSpPr>
        <p:spPr>
          <a:xfrm>
            <a:off x="11330877" y="1484930"/>
            <a:ext cx="876257" cy="13468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B3C71-D1B3-EA47-B28A-0DBE3B46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4"/>
            <a:ext cx="13728357" cy="971420"/>
          </a:xfrm>
        </p:spPr>
        <p:txBody>
          <a:bodyPr/>
          <a:lstStyle/>
          <a:p>
            <a:r>
              <a:rPr lang="en-US" dirty="0"/>
              <a:t>Do c and b quarks flow in </a:t>
            </a:r>
            <a:r>
              <a:rPr lang="en-US" dirty="0" err="1"/>
              <a:t>Au+Au</a:t>
            </a:r>
            <a:r>
              <a:rPr lang="en-US" dirty="0"/>
              <a:t> at RHIC?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8CF72-8639-9A44-9197-DD9EEE7356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A6DAA0FB-425F-9C4B-9D6D-3DEA655DC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36" t="22702" r="6741" b="18382"/>
          <a:stretch/>
        </p:blipFill>
        <p:spPr>
          <a:xfrm>
            <a:off x="235779" y="2241329"/>
            <a:ext cx="10071491" cy="430720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D0EE2-8AA3-3B4D-8E00-59A0CC90FE2B}"/>
              </a:ext>
            </a:extLst>
          </p:cNvPr>
          <p:cNvSpPr txBox="1"/>
          <p:nvPr/>
        </p:nvSpPr>
        <p:spPr>
          <a:xfrm>
            <a:off x="0" y="1180677"/>
            <a:ext cx="135889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Statistically significant measurement of v</a:t>
            </a:r>
            <a:r>
              <a:rPr lang="en-US" sz="2800" baseline="-25000" dirty="0"/>
              <a:t>2</a:t>
            </a:r>
            <a:r>
              <a:rPr lang="en-US" sz="2800" dirty="0"/>
              <a:t> of b-quarks possible with  Run14+16 data</a:t>
            </a:r>
          </a:p>
          <a:p>
            <a:r>
              <a:rPr lang="en-US" sz="2800" dirty="0"/>
              <a:t>forward rapidity with FVTX  unique to PHENIX  </a:t>
            </a:r>
          </a:p>
          <a:p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2C464-D6F7-724F-A8FC-27989933E0C7}"/>
              </a:ext>
            </a:extLst>
          </p:cNvPr>
          <p:cNvGrpSpPr/>
          <p:nvPr/>
        </p:nvGrpSpPr>
        <p:grpSpPr>
          <a:xfrm>
            <a:off x="8963472" y="1683542"/>
            <a:ext cx="2687595" cy="1584607"/>
            <a:chOff x="0" y="0"/>
            <a:chExt cx="4096218" cy="2262752"/>
          </a:xfrm>
        </p:grpSpPr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E1C2CA94-8B5E-A24B-940D-01F28802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0" y="0"/>
              <a:ext cx="4051297" cy="2262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563894D-58CC-4441-B778-A8CE303D80C1}"/>
                </a:ext>
              </a:extLst>
            </p:cNvPr>
            <p:cNvSpPr/>
            <p:nvPr/>
          </p:nvSpPr>
          <p:spPr>
            <a:xfrm>
              <a:off x="74146" y="42307"/>
              <a:ext cx="1266825" cy="1995487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E53FF8A-3B9A-194F-8070-3DCA9BD4E1B5}"/>
                </a:ext>
              </a:extLst>
            </p:cNvPr>
            <p:cNvSpPr/>
            <p:nvPr/>
          </p:nvSpPr>
          <p:spPr>
            <a:xfrm>
              <a:off x="2829393" y="30536"/>
              <a:ext cx="1266825" cy="1976437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6898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 descr="page13image2317594624">
            <a:extLst>
              <a:ext uri="{FF2B5EF4-FFF2-40B4-BE49-F238E27FC236}">
                <a16:creationId xmlns:a16="http://schemas.microsoft.com/office/drawing/2014/main" id="{8F2CF792-69C4-224B-94D1-57E87D815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"/>
          <a:stretch/>
        </p:blipFill>
        <p:spPr bwMode="auto">
          <a:xfrm>
            <a:off x="177142" y="2307318"/>
            <a:ext cx="7078314" cy="278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3B3C71-D1B3-EA47-B28A-0DBE3B46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4"/>
            <a:ext cx="13728357" cy="971420"/>
          </a:xfrm>
        </p:spPr>
        <p:txBody>
          <a:bodyPr/>
          <a:lstStyle/>
          <a:p>
            <a:r>
              <a:rPr lang="en-US" dirty="0"/>
              <a:t>Heavy flavor flow in small systems at RHIC?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8CF72-8639-9A44-9197-DD9EEE7356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7957BE-5DA4-2541-B8A3-73B9F2390631}"/>
              </a:ext>
            </a:extLst>
          </p:cNvPr>
          <p:cNvSpPr txBox="1"/>
          <p:nvPr/>
        </p:nvSpPr>
        <p:spPr>
          <a:xfrm>
            <a:off x="208813" y="1476321"/>
            <a:ext cx="5500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PHENIX preliminary</a:t>
            </a:r>
          </a:p>
          <a:p>
            <a:r>
              <a:rPr lang="en-US" sz="2400" dirty="0"/>
              <a:t>Run 8 </a:t>
            </a:r>
            <a:r>
              <a:rPr lang="en-US" sz="2400" dirty="0" err="1"/>
              <a:t>d+Au</a:t>
            </a:r>
            <a:r>
              <a:rPr lang="en-US" sz="2400" dirty="0"/>
              <a:t>; forward/backward rapidity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D4FF4-C1FD-AB44-960D-246539534607}"/>
              </a:ext>
            </a:extLst>
          </p:cNvPr>
          <p:cNvSpPr txBox="1"/>
          <p:nvPr/>
        </p:nvSpPr>
        <p:spPr>
          <a:xfrm>
            <a:off x="117189" y="5195196"/>
            <a:ext cx="7516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First measurement of heavy flavor flow in small systems at RHIC</a:t>
            </a:r>
          </a:p>
        </p:txBody>
      </p:sp>
    </p:spTree>
    <p:extLst>
      <p:ext uri="{BB962C8B-B14F-4D97-AF65-F5344CB8AC3E}">
        <p14:creationId xmlns:p14="http://schemas.microsoft.com/office/powerpoint/2010/main" val="1671380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 descr="page13image2317594624">
            <a:extLst>
              <a:ext uri="{FF2B5EF4-FFF2-40B4-BE49-F238E27FC236}">
                <a16:creationId xmlns:a16="http://schemas.microsoft.com/office/drawing/2014/main" id="{8F2CF792-69C4-224B-94D1-57E87D815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"/>
          <a:stretch/>
        </p:blipFill>
        <p:spPr bwMode="auto">
          <a:xfrm>
            <a:off x="177142" y="2307318"/>
            <a:ext cx="7078314" cy="278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3B3C71-D1B3-EA47-B28A-0DBE3B46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4"/>
            <a:ext cx="13728357" cy="971420"/>
          </a:xfrm>
        </p:spPr>
        <p:txBody>
          <a:bodyPr/>
          <a:lstStyle/>
          <a:p>
            <a:r>
              <a:rPr lang="en-US" dirty="0"/>
              <a:t>Heavy flavor flow in small systems at RHIC?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8CF72-8639-9A44-9197-DD9EEE7356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1528C5-4565-E14A-B67F-D0DD5B911688}"/>
              </a:ext>
            </a:extLst>
          </p:cNvPr>
          <p:cNvGrpSpPr/>
          <p:nvPr/>
        </p:nvGrpSpPr>
        <p:grpSpPr>
          <a:xfrm>
            <a:off x="8911667" y="3062498"/>
            <a:ext cx="2687595" cy="1584607"/>
            <a:chOff x="0" y="0"/>
            <a:chExt cx="4096218" cy="2262752"/>
          </a:xfrm>
        </p:grpSpPr>
        <p:pic>
          <p:nvPicPr>
            <p:cNvPr id="12" name="Content Placeholder 5">
              <a:extLst>
                <a:ext uri="{FF2B5EF4-FFF2-40B4-BE49-F238E27FC236}">
                  <a16:creationId xmlns:a16="http://schemas.microsoft.com/office/drawing/2014/main" id="{3E991B99-C0D7-9D47-81FA-E2A4EBDE0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0" y="0"/>
              <a:ext cx="4051297" cy="2262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E253184-A757-9E44-B338-5331F405465B}"/>
                </a:ext>
              </a:extLst>
            </p:cNvPr>
            <p:cNvSpPr/>
            <p:nvPr/>
          </p:nvSpPr>
          <p:spPr>
            <a:xfrm>
              <a:off x="74146" y="42307"/>
              <a:ext cx="1266825" cy="1995487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600C8E7-9A52-B645-92BE-822303F6CD30}"/>
                </a:ext>
              </a:extLst>
            </p:cNvPr>
            <p:cNvSpPr/>
            <p:nvPr/>
          </p:nvSpPr>
          <p:spPr>
            <a:xfrm>
              <a:off x="2829393" y="30536"/>
              <a:ext cx="1266825" cy="1976437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D0FCE9-A1B3-5B4D-BB22-CC2FF4177865}"/>
              </a:ext>
            </a:extLst>
          </p:cNvPr>
          <p:cNvSpPr txBox="1"/>
          <p:nvPr/>
        </p:nvSpPr>
        <p:spPr>
          <a:xfrm>
            <a:off x="8651885" y="5181557"/>
            <a:ext cx="44710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= flow of c and b </a:t>
            </a:r>
          </a:p>
          <a:p>
            <a:pPr algn="ctr"/>
            <a:r>
              <a:rPr lang="en-US" sz="4400" dirty="0"/>
              <a:t>separated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D360FF-066E-3F4A-9A0B-212D62A46F05}"/>
              </a:ext>
            </a:extLst>
          </p:cNvPr>
          <p:cNvSpPr txBox="1"/>
          <p:nvPr/>
        </p:nvSpPr>
        <p:spPr>
          <a:xfrm>
            <a:off x="9945436" y="222944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7957BE-5DA4-2541-B8A3-73B9F2390631}"/>
              </a:ext>
            </a:extLst>
          </p:cNvPr>
          <p:cNvSpPr txBox="1"/>
          <p:nvPr/>
        </p:nvSpPr>
        <p:spPr>
          <a:xfrm>
            <a:off x="208813" y="1476321"/>
            <a:ext cx="5500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PHENIX preliminary</a:t>
            </a:r>
          </a:p>
          <a:p>
            <a:r>
              <a:rPr lang="en-US" sz="2400" dirty="0"/>
              <a:t>Run 8 </a:t>
            </a:r>
            <a:r>
              <a:rPr lang="en-US" sz="2400" dirty="0" err="1"/>
              <a:t>d+Au</a:t>
            </a:r>
            <a:r>
              <a:rPr lang="en-US" sz="2400" dirty="0"/>
              <a:t>; forward/backward rapidity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008831-57BC-4148-BC37-63B60108663A}"/>
              </a:ext>
            </a:extLst>
          </p:cNvPr>
          <p:cNvSpPr txBox="1"/>
          <p:nvPr/>
        </p:nvSpPr>
        <p:spPr>
          <a:xfrm>
            <a:off x="117189" y="5195196"/>
            <a:ext cx="7516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First measurement of heavy flavor flow in small systems at RHIC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1A9C6-38E4-9749-AD85-38EB31198AD6}"/>
              </a:ext>
            </a:extLst>
          </p:cNvPr>
          <p:cNvSpPr txBox="1"/>
          <p:nvPr/>
        </p:nvSpPr>
        <p:spPr>
          <a:xfrm>
            <a:off x="9182896" y="1692255"/>
            <a:ext cx="2145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Run 16 data</a:t>
            </a:r>
          </a:p>
        </p:txBody>
      </p:sp>
    </p:spTree>
    <p:extLst>
      <p:ext uri="{BB962C8B-B14F-4D97-AF65-F5344CB8AC3E}">
        <p14:creationId xmlns:p14="http://schemas.microsoft.com/office/powerpoint/2010/main" val="3961056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CF5D5-ABFE-D34F-85D3-3F28D4C7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data preservation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E4BAB-8708-324F-BF16-38E25937BD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3579F-4CA1-4395-AC63-1E750786323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0D1B91-ED9F-394E-8B48-645128751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13" y="5943600"/>
            <a:ext cx="12434968" cy="806328"/>
          </a:xfrm>
        </p:spPr>
        <p:txBody>
          <a:bodyPr/>
          <a:lstStyle/>
          <a:p>
            <a:r>
              <a:rPr lang="en-US" dirty="0"/>
              <a:t>RHIC unique data sets should be preserved and analyzable in the EIC era for future discoveries!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90B945-461F-CE4C-BD3D-87930874D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" t="10212" r="5670" b="8425"/>
          <a:stretch/>
        </p:blipFill>
        <p:spPr>
          <a:xfrm>
            <a:off x="2671164" y="1416220"/>
            <a:ext cx="7982465" cy="45952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C4803F-A21F-F041-A08E-9C0EAB66CF61}"/>
              </a:ext>
            </a:extLst>
          </p:cNvPr>
          <p:cNvSpPr txBox="1"/>
          <p:nvPr/>
        </p:nvSpPr>
        <p:spPr>
          <a:xfrm>
            <a:off x="444913" y="908389"/>
            <a:ext cx="11825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Searching for a ridge in </a:t>
            </a:r>
            <a:r>
              <a:rPr lang="en-US" sz="2400" dirty="0" err="1"/>
              <a:t>e+e</a:t>
            </a:r>
            <a:r>
              <a:rPr lang="en-US" sz="2400" dirty="0"/>
              <a:t>- collisions ; archived ALEPH data from LEP </a:t>
            </a:r>
          </a:p>
          <a:p>
            <a:r>
              <a:rPr lang="en-US" b="1" dirty="0"/>
              <a:t> </a:t>
            </a:r>
            <a:r>
              <a:rPr lang="en-US" dirty="0"/>
              <a:t>arXiv:1906.00489</a:t>
            </a:r>
          </a:p>
          <a:p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15C654-3A6E-FF4A-805C-F41DAD5BE0D1}"/>
              </a:ext>
            </a:extLst>
          </p:cNvPr>
          <p:cNvSpPr txBox="1"/>
          <p:nvPr/>
        </p:nvSpPr>
        <p:spPr>
          <a:xfrm>
            <a:off x="8565879" y="5470783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A. </a:t>
            </a:r>
            <a:r>
              <a:rPr lang="en-US" dirty="0" err="1">
                <a:solidFill>
                  <a:schemeClr val="tx2"/>
                </a:solidFill>
              </a:rPr>
              <a:t>Baty</a:t>
            </a:r>
            <a:r>
              <a:rPr lang="en-US" dirty="0">
                <a:solidFill>
                  <a:schemeClr val="tx2"/>
                </a:solidFill>
              </a:rPr>
              <a:t> , RHIC/AGS User meeting 2019</a:t>
            </a:r>
          </a:p>
        </p:txBody>
      </p:sp>
    </p:spTree>
    <p:extLst>
      <p:ext uri="{BB962C8B-B14F-4D97-AF65-F5344CB8AC3E}">
        <p14:creationId xmlns:p14="http://schemas.microsoft.com/office/powerpoint/2010/main" val="2774155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53713</TotalTime>
  <Words>350</Words>
  <Application>Microsoft Macintosh PowerPoint</Application>
  <PresentationFormat>Custom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ＭＳ Ｐゴシック</vt:lpstr>
      <vt:lpstr>Arial</vt:lpstr>
      <vt:lpstr>Calibri</vt:lpstr>
      <vt:lpstr>Cambria Math</vt:lpstr>
      <vt:lpstr>Office Theme</vt:lpstr>
      <vt:lpstr>Why I remain so excited analyzing phenix data</vt:lpstr>
      <vt:lpstr>Excitement of Discovery </vt:lpstr>
      <vt:lpstr>Precision with rare probes </vt:lpstr>
      <vt:lpstr>Does J/ψ flow at RHIC ?</vt:lpstr>
      <vt:lpstr>Do c and b quarks flow in Au+Au at RHIC?</vt:lpstr>
      <vt:lpstr>Do c and b quarks flow in Au+Au at RHIC?</vt:lpstr>
      <vt:lpstr>Heavy flavor flow in small systems at RHIC?</vt:lpstr>
      <vt:lpstr>Heavy flavor flow in small systems at RHIC?</vt:lpstr>
      <vt:lpstr>Importance of data preservation</vt:lpstr>
      <vt:lpstr>Thank you </vt:lpstr>
      <vt:lpstr>Impact </vt:lpstr>
    </vt:vector>
  </TitlesOfParts>
  <Company>MIT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Velkovska</dc:creator>
  <cp:lastModifiedBy>Julia Velkovska</cp:lastModifiedBy>
  <cp:revision>1038</cp:revision>
  <cp:lastPrinted>2016-06-09T21:26:20Z</cp:lastPrinted>
  <dcterms:created xsi:type="dcterms:W3CDTF">2011-05-07T15:08:09Z</dcterms:created>
  <dcterms:modified xsi:type="dcterms:W3CDTF">2019-10-14T18:59:27Z</dcterms:modified>
</cp:coreProperties>
</file>