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95" r:id="rId3"/>
    <p:sldId id="306" r:id="rId4"/>
    <p:sldId id="308" r:id="rId5"/>
    <p:sldId id="310" r:id="rId6"/>
    <p:sldId id="311" r:id="rId7"/>
    <p:sldId id="309" r:id="rId8"/>
    <p:sldId id="312" r:id="rId9"/>
    <p:sldId id="320" r:id="rId10"/>
    <p:sldId id="316" r:id="rId11"/>
    <p:sldId id="319" r:id="rId12"/>
    <p:sldId id="321" r:id="rId13"/>
    <p:sldId id="326" r:id="rId14"/>
    <p:sldId id="325" r:id="rId15"/>
    <p:sldId id="323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56" d="100"/>
          <a:sy n="5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18FB-C35A-489C-924C-54ADA39E1B9B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E2D8-F004-4864-BE80-D7857E43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6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20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val 18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05/06/2014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 - CM22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r>
              <a:rPr lang="en-US" dirty="0"/>
              <a:t> </a:t>
            </a:r>
            <a:r>
              <a:rPr lang="en-US" dirty="0" smtClean="0"/>
              <a:t>– Dan Cheng – Franck </a:t>
            </a:r>
            <a:r>
              <a:rPr lang="en-US" dirty="0" err="1" smtClean="0"/>
              <a:t>Borgnolutti</a:t>
            </a:r>
            <a:r>
              <a:rPr lang="en-US" dirty="0" smtClean="0"/>
              <a:t>  - Daryl </a:t>
            </a:r>
            <a:r>
              <a:rPr lang="en-US" dirty="0" err="1" smtClean="0"/>
              <a:t>Horler</a:t>
            </a:r>
            <a:r>
              <a:rPr lang="en-US" dirty="0" smtClean="0"/>
              <a:t> – Matt Reynolds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HQ02</a:t>
            </a:r>
            <a:br>
              <a:rPr lang="en-US" dirty="0" smtClean="0"/>
            </a:br>
            <a:r>
              <a:rPr lang="en-US" dirty="0" smtClean="0"/>
              <a:t>Accounting for coil dimension during assembly</a:t>
            </a:r>
            <a:br>
              <a:rPr lang="en-US" dirty="0" smtClean="0"/>
            </a:br>
            <a:r>
              <a:rPr lang="en-US" dirty="0" smtClean="0"/>
              <a:t>Collar-pack assembly</a:t>
            </a:r>
            <a:endParaRPr lang="en-US" dirty="0"/>
          </a:p>
        </p:txBody>
      </p:sp>
      <p:pic>
        <p:nvPicPr>
          <p:cNvPr id="4" name="Picture 3" descr="\\Thunder\Supercon\Collaborations\LARP_HQ\Magnet Assembly\HQ02a Assy and Test\Mechanical Structures\01-Collarpack1_fuji\Photos\130220 fuji paper build 1\DSC03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Collar-pack Assembly -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125070" y="3181905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6" y="3886200"/>
            <a:ext cx="4785797" cy="219846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27789" y="4419600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Fuji paper inspection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073358" y="416105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439180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5102423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O</a:t>
            </a:r>
            <a:r>
              <a:rPr lang="en-US" sz="1400" dirty="0" smtClean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086600" y="48006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Fuji paper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No shimming of the  pole key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2152853"/>
            <a:ext cx="35052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 / actual coil azimuthal size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Collar-pack Assembly - 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215285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125070" y="3181905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27789" y="4390531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Fuji paper inspection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073358" y="416105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3439180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>
            <a:off x="1333500" y="1894820"/>
            <a:ext cx="0" cy="238780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  <a:endCxn id="7" idx="0"/>
          </p:cNvCxnSpPr>
          <p:nvPr/>
        </p:nvCxnSpPr>
        <p:spPr>
          <a:xfrm>
            <a:off x="1333500" y="2441377"/>
            <a:ext cx="0" cy="298846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2"/>
            <a:endCxn id="8" idx="0"/>
          </p:cNvCxnSpPr>
          <p:nvPr/>
        </p:nvCxnSpPr>
        <p:spPr>
          <a:xfrm>
            <a:off x="1333500" y="3048000"/>
            <a:ext cx="0" cy="301823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13572997" flipV="1">
            <a:off x="4389655" y="4404275"/>
            <a:ext cx="1955936" cy="143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3572997">
            <a:off x="5665566" y="3653948"/>
            <a:ext cx="383350" cy="10505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0" y="5102423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O</a:t>
            </a:r>
            <a:r>
              <a:rPr lang="en-US" sz="1400" dirty="0" smtClean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7086600" y="48006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72" y="3881199"/>
            <a:ext cx="2238056" cy="22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Fuji paper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No shimming of the  pole key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33498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pole key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the shims</a:t>
            </a:r>
            <a:endParaRPr lang="en-US" dirty="0"/>
          </a:p>
        </p:txBody>
      </p:sp>
      <p:pic>
        <p:nvPicPr>
          <p:cNvPr id="6" name="Picture 2" descr="C:\Documents and Settings\caspi\Desktop\Magnets\LARP\HQ\120mm-bore\HQ01a\Test\PowerPoints\hq_coilpack_nu-positions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7" t="37523" r="37453" b="29820"/>
          <a:stretch>
            <a:fillRect/>
          </a:stretch>
        </p:blipFill>
        <p:spPr bwMode="auto">
          <a:xfrm rot="18900090">
            <a:off x="3028950" y="2454275"/>
            <a:ext cx="33496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4013200"/>
            <a:ext cx="923925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4032250"/>
            <a:ext cx="971550" cy="1238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3013075"/>
            <a:ext cx="838200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91125" y="2908300"/>
            <a:ext cx="142875" cy="1095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91125" y="3846526"/>
            <a:ext cx="971550" cy="1666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71900" y="2898775"/>
            <a:ext cx="180976" cy="10953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0850" y="3846526"/>
            <a:ext cx="971550" cy="1476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1980143"/>
            <a:ext cx="121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0.319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=8.1 mm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60825" y="2784475"/>
            <a:ext cx="1004717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657285" y="2858707"/>
            <a:ext cx="838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646442" y="2898775"/>
            <a:ext cx="8382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543300" y="2517775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05400" y="2632075"/>
            <a:ext cx="457200" cy="1524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16200000">
            <a:off x="4402137" y="363538"/>
            <a:ext cx="339725" cy="2895600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191000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2x ~0.010” G10 </a:t>
            </a:r>
            <a:r>
              <a:rPr lang="en-US" sz="1600" dirty="0" smtClean="0">
                <a:solidFill>
                  <a:srgbClr val="17375E"/>
                </a:solidFill>
              </a:rPr>
              <a:t>shim</a:t>
            </a:r>
          </a:p>
          <a:p>
            <a:pPr algn="r"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2 x 250 </a:t>
            </a:r>
            <a:r>
              <a:rPr lang="en-US" sz="1600" dirty="0" smtClean="0">
                <a:solidFill>
                  <a:srgbClr val="17375E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17375E"/>
                </a:solidFill>
              </a:rPr>
              <a:t>m</a:t>
            </a:r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3505200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2 x 0.005</a:t>
            </a:r>
            <a:r>
              <a:rPr lang="en-US" sz="1600" dirty="0">
                <a:solidFill>
                  <a:srgbClr val="17375E"/>
                </a:solidFill>
              </a:rPr>
              <a:t>” </a:t>
            </a:r>
            <a:r>
              <a:rPr lang="en-US" sz="1600" dirty="0" err="1">
                <a:solidFill>
                  <a:srgbClr val="17375E"/>
                </a:solidFill>
              </a:rPr>
              <a:t>Kapton</a:t>
            </a:r>
            <a:r>
              <a:rPr lang="en-US" sz="1600" dirty="0">
                <a:solidFill>
                  <a:srgbClr val="17375E"/>
                </a:solidFill>
              </a:rPr>
              <a:t> </a:t>
            </a:r>
            <a:r>
              <a:rPr lang="en-US" sz="1600" dirty="0" smtClean="0">
                <a:solidFill>
                  <a:srgbClr val="17375E"/>
                </a:solidFill>
              </a:rPr>
              <a:t>wrap</a:t>
            </a:r>
          </a:p>
          <a:p>
            <a:pPr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(2 x 125 </a:t>
            </a:r>
            <a:r>
              <a:rPr lang="en-US" sz="1600" dirty="0" smtClean="0">
                <a:solidFill>
                  <a:srgbClr val="17375E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17375E"/>
                </a:solidFill>
              </a:rPr>
              <a:t>m)</a:t>
            </a:r>
            <a:endParaRPr lang="en-US" sz="1600" dirty="0">
              <a:solidFill>
                <a:srgbClr val="17375E"/>
              </a:solidFill>
            </a:endParaRPr>
          </a:p>
        </p:txBody>
      </p:sp>
      <p:cxnSp>
        <p:nvCxnSpPr>
          <p:cNvPr id="24" name="Straight Arrow Connector 23"/>
          <p:cNvCxnSpPr>
            <a:endCxn id="11" idx="3"/>
          </p:cNvCxnSpPr>
          <p:nvPr/>
        </p:nvCxnSpPr>
        <p:spPr>
          <a:xfrm flipH="1">
            <a:off x="6162675" y="3810000"/>
            <a:ext cx="161926" cy="11986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172200" y="4114800"/>
            <a:ext cx="228600" cy="2286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1275" y="2916238"/>
            <a:ext cx="46038" cy="1281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2895600"/>
            <a:ext cx="46038" cy="12811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14788" y="2894013"/>
            <a:ext cx="46037" cy="1281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60950" y="2921000"/>
            <a:ext cx="44450" cy="12811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57599" y="1159584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Collar-to-collar gap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988403"/>
            <a:ext cx="350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u="sng" dirty="0" smtClean="0">
                <a:solidFill>
                  <a:srgbClr val="17375E"/>
                </a:solidFill>
              </a:rPr>
              <a:t>G10 + </a:t>
            </a:r>
            <a:r>
              <a:rPr lang="en-US" sz="1600" u="sng" dirty="0" err="1" smtClean="0">
                <a:solidFill>
                  <a:srgbClr val="17375E"/>
                </a:solidFill>
              </a:rPr>
              <a:t>kapton</a:t>
            </a:r>
            <a:r>
              <a:rPr lang="en-US" sz="1600" u="sng" dirty="0" smtClean="0">
                <a:solidFill>
                  <a:srgbClr val="17375E"/>
                </a:solidFill>
              </a:rPr>
              <a:t>  stack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2 x 0.005</a:t>
            </a:r>
            <a:r>
              <a:rPr lang="en-US" sz="1600" dirty="0">
                <a:solidFill>
                  <a:srgbClr val="17375E"/>
                </a:solidFill>
              </a:rPr>
              <a:t>” </a:t>
            </a:r>
            <a:r>
              <a:rPr lang="en-US" sz="1600" dirty="0" err="1">
                <a:solidFill>
                  <a:srgbClr val="17375E"/>
                </a:solidFill>
              </a:rPr>
              <a:t>Kapton</a:t>
            </a:r>
            <a:r>
              <a:rPr lang="en-US" sz="1600" dirty="0">
                <a:solidFill>
                  <a:srgbClr val="17375E"/>
                </a:solidFill>
              </a:rPr>
              <a:t> </a:t>
            </a:r>
            <a:r>
              <a:rPr lang="en-US" sz="1600" dirty="0" smtClean="0">
                <a:solidFill>
                  <a:srgbClr val="17375E"/>
                </a:solidFill>
              </a:rPr>
              <a:t> wrapped around collar </a:t>
            </a:r>
            <a:r>
              <a:rPr lang="en-US" sz="1600" dirty="0" smtClean="0">
                <a:solidFill>
                  <a:srgbClr val="17375E"/>
                </a:solidFill>
              </a:rPr>
              <a:t> (2 x 125 </a:t>
            </a:r>
            <a:r>
              <a:rPr lang="en-US" sz="1600" dirty="0" smtClean="0">
                <a:solidFill>
                  <a:srgbClr val="17375E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17375E"/>
                </a:solidFill>
              </a:rPr>
              <a:t>m)</a:t>
            </a:r>
            <a:endParaRPr lang="en-US" sz="1600" dirty="0">
              <a:solidFill>
                <a:srgbClr val="17375E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 G10</a:t>
            </a:r>
            <a:endParaRPr lang="en-US" sz="1600" dirty="0">
              <a:solidFill>
                <a:srgbClr val="17375E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srgbClr val="17375E"/>
                </a:solidFill>
              </a:rPr>
              <a:t>Kapton</a:t>
            </a:r>
            <a:endParaRPr lang="en-US" sz="1600" dirty="0">
              <a:solidFill>
                <a:srgbClr val="17375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583" y="5601974"/>
            <a:ext cx="33663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shim in the ends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Shim only in the straight section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1715869"/>
            <a:ext cx="23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way dimension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0.376”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=9.55 mm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Collar-pack Assembly -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4138136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actual G10 and </a:t>
            </a:r>
            <a:r>
              <a:rPr lang="en-US" sz="1400" dirty="0" err="1">
                <a:solidFill>
                  <a:srgbClr val="00B050"/>
                </a:solidFill>
              </a:rPr>
              <a:t>K</a:t>
            </a:r>
            <a:r>
              <a:rPr lang="en-US" sz="1400" dirty="0" err="1" smtClean="0">
                <a:solidFill>
                  <a:srgbClr val="00B050"/>
                </a:solidFill>
              </a:rPr>
              <a:t>apton</a:t>
            </a:r>
            <a:r>
              <a:rPr lang="en-US" sz="1400" dirty="0" smtClean="0">
                <a:solidFill>
                  <a:srgbClr val="00B050"/>
                </a:solidFill>
              </a:rPr>
              <a:t> radial shims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33498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pole key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352800"/>
            <a:ext cx="290336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Pole shims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5796013" y="3371105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421881" y="38100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215285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measurements of final HQ02 collar pack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247135"/>
              </p:ext>
            </p:extLst>
          </p:nvPr>
        </p:nvGraphicFramePr>
        <p:xfrm>
          <a:off x="914400" y="1173480"/>
          <a:ext cx="77724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84960"/>
                <a:gridCol w="1158240"/>
                <a:gridCol w="914400"/>
                <a:gridCol w="762000"/>
                <a:gridCol w="609600"/>
                <a:gridCol w="1219200"/>
              </a:tblGrid>
              <a:tr h="33528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LE*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SS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RE*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0.363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0.004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0.357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0.360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0.002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0.360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0.364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0.356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</a:t>
                      </a:r>
                      <a:endParaRPr lang="en-US" sz="14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0.355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0.364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0.361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0.358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4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Average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Pin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0.362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0.356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Delta total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-0.032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-0.004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</a:rPr>
                        <a:t>-0.028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Feeler gauge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 smtClean="0">
                          <a:solidFill>
                            <a:srgbClr val="FF0000"/>
                          </a:solidFill>
                        </a:rPr>
                        <a:t>0.006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9552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Final HQ02 coil pack  assembly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HQ02: 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85446"/>
            <a:ext cx="838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the case of HQ02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Radial shims defined based on coil CMM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Collar pack # 1: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No pole alignment  shims (undersized key)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Fuji paper in all quadrants (accounted for in radial shimming stack)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Collar pack #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Pole Key in place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With full length shims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Pole key shims defined based on collar pack #1 collar to collar spacing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After assemblies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some gaps observed between collar  and key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Some damage on shims observed by technician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Decision to proceed with replacement of shims and measurements of the pole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Coil pack #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Final collar pack assembly with same radial shims and pole shims as coil-pack #2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 for next magnets</a:t>
            </a:r>
            <a:br>
              <a:rPr lang="en-US" dirty="0" smtClean="0"/>
            </a:br>
            <a:r>
              <a:rPr lang="en-US" dirty="0" smtClean="0"/>
              <a:t>Toward QXF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HQ03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Plan is to use the same procedure and minimize the number of steps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HQ02: 3 coil packs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HQ03: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 Fuji test without keys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New keys and 1 collar pack with appropriate shims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Steps will be reviewed closer to assembly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SQXF and 1</a:t>
            </a:r>
            <a:r>
              <a:rPr lang="en-US" sz="2000" b="1" u="sng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 LQXF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2-step procedure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Radial shims adjustment and Fuji paper collar-pack assembly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Final pole key shim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Moving toward MQXF and assuming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reproducible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coil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dimensions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 step assembly without Fuji paper  step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 layout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1143000"/>
            <a:ext cx="6705600" cy="5181600"/>
            <a:chOff x="1219200" y="1143000"/>
            <a:chExt cx="6705600" cy="5181600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19200" y="1143000"/>
              <a:ext cx="6705600" cy="5181600"/>
              <a:chOff x="768" y="720"/>
              <a:chExt cx="4224" cy="3264"/>
            </a:xfrm>
          </p:grpSpPr>
          <p:pic>
            <p:nvPicPr>
              <p:cNvPr id="7" name="Picture 12" descr="hq_coil-arrangemen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720"/>
                <a:ext cx="4224" cy="3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2448" y="2496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16</a:t>
                </a:r>
                <a:endParaRPr lang="en-US" sz="1200" dirty="0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024" y="2496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15</a:t>
                </a:r>
                <a:endParaRPr lang="en-US" sz="1200" dirty="0"/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2448" y="2112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17</a:t>
                </a:r>
                <a:endParaRPr lang="en-US" sz="1200" dirty="0"/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3024" y="2112"/>
                <a:ext cx="473" cy="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dirty="0"/>
                  <a:t>COIL </a:t>
                </a:r>
                <a:r>
                  <a:rPr lang="en-US" sz="1200" dirty="0" smtClean="0"/>
                  <a:t>20</a:t>
                </a:r>
                <a:endParaRPr lang="en-US" sz="1200" dirty="0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816" y="3600"/>
                <a:ext cx="977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/>
                  <a:t>VIEW LOOKING AT</a:t>
                </a:r>
              </a:p>
              <a:p>
                <a:pPr algn="ctr" eaLnBrk="1" hangingPunct="1"/>
                <a:r>
                  <a:rPr lang="en-US" sz="1200"/>
                  <a:t>LEAD END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2852" y="1282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 dirty="0"/>
                  <a:t>A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852" y="326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C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840" y="230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B</a:t>
                </a: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1872" y="2304"/>
                <a:ext cx="1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 i="1"/>
                  <a:t>D</a:t>
                </a:r>
              </a:p>
            </p:txBody>
          </p:sp>
        </p:grp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230812" y="2955918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A</a:t>
              </a:r>
              <a:endParaRPr lang="en-US" sz="1200" b="1" i="1" dirty="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257800" y="4419600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B</a:t>
              </a:r>
              <a:endParaRPr lang="en-US" sz="1200" b="1" i="1" dirty="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453606" y="4411813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C</a:t>
              </a:r>
              <a:endParaRPr lang="en-US" sz="1200" b="1" i="1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343006" y="2923401"/>
              <a:ext cx="8651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 i="1" dirty="0" smtClean="0"/>
                <a:t>Sector D</a:t>
              </a:r>
              <a:endParaRPr lang="en-US" sz="1200" b="1" i="1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85446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Collar pack assembly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General description of the steps toward collar pack assembly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Accommodating the coil size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to optimize collar ID /coil OD matching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Choice of the pole alignment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key shims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 glance at HQ03 and QXF collar-pack assemblies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Minimize the number of steps to prepare for QXF</a:t>
            </a:r>
          </a:p>
          <a:p>
            <a:pPr lvl="1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Goal: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Finalize coil CMM measurement 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Ensure compatibility of the assembly with the ground plane insulation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 Collar-pack Assembly - I</a:t>
            </a:r>
            <a:endParaRPr lang="en-US" dirty="0"/>
          </a:p>
        </p:txBody>
      </p:sp>
      <p:pic>
        <p:nvPicPr>
          <p:cNvPr id="9" name="Picture 8" descr="HQ02A_COLLARPACK_ASS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60" y="1832223"/>
            <a:ext cx="1685070" cy="1669554"/>
          </a:xfrm>
          <a:prstGeom prst="rect">
            <a:avLst/>
          </a:prstGeom>
        </p:spPr>
      </p:pic>
      <p:pic>
        <p:nvPicPr>
          <p:cNvPr id="10" name="Picture 9" descr="HQ02A_COLLARPACK_ASSY_spl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33" y="874693"/>
            <a:ext cx="4109087" cy="373082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8077200" y="3163671"/>
            <a:ext cx="228600" cy="96479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923320" y="3236894"/>
            <a:ext cx="306280" cy="89156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4128462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made of G10 and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Kapton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=&gt;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Radial shims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7214"/>
            <a:ext cx="4611052" cy="25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757895" y="3682678"/>
            <a:ext cx="880905" cy="41202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37718" y="3733800"/>
            <a:ext cx="1277282" cy="56048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00566" y="4014040"/>
            <a:ext cx="1314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Pole key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shims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21427" y="5454134"/>
            <a:ext cx="4257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Pole alignment key is full length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Shimmed only in the straight section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HQ02 Collar-pack Assembly -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"/>
          <a:stretch/>
        </p:blipFill>
        <p:spPr bwMode="auto">
          <a:xfrm>
            <a:off x="6745886" y="838200"/>
            <a:ext cx="2398114" cy="290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61903" y="37280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Franck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Borgnolutti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388287"/>
            <a:ext cx="4495800" cy="107721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Based on CMM measurement we estimate an average coil azimuthal size and define the appropriate radial shim thickness to ensure coil OD/collar ID matching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18" descr="HQ02A_COLLARPACK_ASSY_spl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2561"/>
            <a:ext cx="2454632" cy="222867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559844" y="2894112"/>
            <a:ext cx="792956" cy="17255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2152853"/>
            <a:ext cx="35052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 / actual coil azimuthal size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measurements used for HQ02a assembly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7467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 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 smtClean="0">
                <a:solidFill>
                  <a:srgbClr val="00B050"/>
                </a:solidFill>
              </a:rPr>
              <a:t>midplane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= 2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x </a:t>
            </a:r>
            <a:r>
              <a:rPr lang="en-US" dirty="0" err="1" smtClean="0">
                <a:solidFill>
                  <a:srgbClr val="235591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235591"/>
                </a:solidFill>
              </a:rPr>
              <a:t>R</a:t>
            </a:r>
            <a:r>
              <a:rPr lang="en-US" baseline="-25000" dirty="0" err="1" smtClean="0">
                <a:solidFill>
                  <a:srgbClr val="235591"/>
                </a:solidFill>
              </a:rPr>
              <a:t>shim</a:t>
            </a:r>
            <a:r>
              <a:rPr lang="en-US" baseline="-25000" dirty="0" smtClean="0">
                <a:solidFill>
                  <a:srgbClr val="235591"/>
                </a:solidFill>
              </a:rPr>
              <a:t>  </a:t>
            </a:r>
            <a:r>
              <a:rPr lang="en-US" dirty="0" smtClean="0"/>
              <a:t>= 4 x </a:t>
            </a:r>
            <a:r>
              <a:rPr lang="en-US" dirty="0" err="1" smtClean="0">
                <a:solidFill>
                  <a:srgbClr val="C00000"/>
                </a:solidFill>
              </a:rPr>
              <a:t>Gap</a:t>
            </a:r>
            <a:r>
              <a:rPr lang="en-US" baseline="-25000" dirty="0" err="1" smtClean="0">
                <a:solidFill>
                  <a:srgbClr val="C00000"/>
                </a:solidFill>
              </a:rPr>
              <a:t>collar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Based on CMM max deviation in HQ was in average 0.004” (100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</a:p>
          <a:p>
            <a:pPr marL="285750" indent="-285750">
              <a:buFont typeface="Symbol"/>
              <a:buChar char="Þ"/>
            </a:pPr>
            <a:r>
              <a:rPr lang="en-US" dirty="0" err="1" smtClean="0">
                <a:solidFill>
                  <a:srgbClr val="235591"/>
                </a:solidFill>
                <a:latin typeface="Symbol" panose="05050102010706020507" pitchFamily="18" charset="2"/>
              </a:rPr>
              <a:t>d</a:t>
            </a:r>
            <a:r>
              <a:rPr lang="en-US" dirty="0" err="1" smtClean="0">
                <a:solidFill>
                  <a:srgbClr val="235591"/>
                </a:solidFill>
              </a:rPr>
              <a:t>R</a:t>
            </a:r>
            <a:r>
              <a:rPr lang="en-US" baseline="-25000" dirty="0" err="1" smtClean="0">
                <a:solidFill>
                  <a:srgbClr val="235591"/>
                </a:solidFill>
              </a:rPr>
              <a:t>shim</a:t>
            </a:r>
            <a:r>
              <a:rPr lang="en-US" baseline="-25000" dirty="0" smtClean="0">
                <a:solidFill>
                  <a:srgbClr val="235591"/>
                </a:solidFill>
              </a:rPr>
              <a:t> </a:t>
            </a:r>
            <a:r>
              <a:rPr lang="en-US" dirty="0" smtClean="0">
                <a:solidFill>
                  <a:srgbClr val="235591"/>
                </a:solidFill>
              </a:rPr>
              <a:t>of 0.005” (125 </a:t>
            </a:r>
            <a:r>
              <a:rPr lang="en-US" dirty="0" smtClean="0">
                <a:solidFill>
                  <a:srgbClr val="23559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rgbClr val="235591"/>
                </a:solidFill>
              </a:rPr>
              <a:t>m)</a:t>
            </a:r>
          </a:p>
          <a:p>
            <a:pPr marL="285750" indent="-285750">
              <a:buFont typeface="Symbol"/>
              <a:buChar char="Þ"/>
            </a:pPr>
            <a:endParaRPr lang="en-US" dirty="0"/>
          </a:p>
          <a:p>
            <a:r>
              <a:rPr lang="en-US" dirty="0" smtClean="0"/>
              <a:t>Nominal radial Shim in HQ02 = 0.036” (~900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</a:p>
          <a:p>
            <a:r>
              <a:rPr lang="en-US" dirty="0" smtClean="0"/>
              <a:t>New shim = 0.031” (~790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Gap btw collars = 0.375”(9.525 </a:t>
            </a:r>
            <a:r>
              <a:rPr lang="en-US" dirty="0" smtClean="0">
                <a:solidFill>
                  <a:srgbClr val="C00000"/>
                </a:solidFill>
              </a:rPr>
              <a:t>mm)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Effective shims = 0.028” (700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m)</a:t>
            </a:r>
          </a:p>
          <a:p>
            <a:r>
              <a:rPr lang="en-US" dirty="0" smtClean="0"/>
              <a:t>Actual Collars gap : 0.0375”-</a:t>
            </a:r>
            <a:r>
              <a:rPr lang="en-US" dirty="0" smtClean="0">
                <a:latin typeface="Symbol" panose="05050102010706020507" pitchFamily="18" charset="2"/>
              </a:rPr>
              <a:t>2p </a:t>
            </a:r>
            <a:r>
              <a:rPr lang="en-US" dirty="0" smtClean="0"/>
              <a:t>x 0.003”/4 = </a:t>
            </a:r>
            <a:r>
              <a:rPr lang="en-US" dirty="0" smtClean="0">
                <a:solidFill>
                  <a:srgbClr val="C00000"/>
                </a:solidFill>
              </a:rPr>
              <a:t>0.370 </a:t>
            </a:r>
            <a:r>
              <a:rPr lang="en-US" dirty="0">
                <a:solidFill>
                  <a:srgbClr val="C00000"/>
                </a:solidFill>
              </a:rPr>
              <a:t>“(</a:t>
            </a:r>
            <a:r>
              <a:rPr lang="en-US" dirty="0" smtClean="0">
                <a:solidFill>
                  <a:srgbClr val="C00000"/>
                </a:solidFill>
              </a:rPr>
              <a:t>9.4 </a:t>
            </a:r>
            <a:r>
              <a:rPr lang="en-US" dirty="0" smtClean="0">
                <a:solidFill>
                  <a:srgbClr val="C00000"/>
                </a:solidFill>
              </a:rPr>
              <a:t>mm)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536968" y="3886200"/>
            <a:ext cx="2454632" cy="2228670"/>
            <a:chOff x="6400800" y="2209800"/>
            <a:chExt cx="2454632" cy="2228670"/>
          </a:xfrm>
        </p:grpSpPr>
        <p:pic>
          <p:nvPicPr>
            <p:cNvPr id="12" name="Picture 11" descr="HQ02A_COLLARPACK_ASSY_spli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2209800"/>
              <a:ext cx="2454632" cy="2228670"/>
            </a:xfrm>
            <a:prstGeom prst="rect">
              <a:avLst/>
            </a:prstGeom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6781800" y="2514600"/>
              <a:ext cx="3048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636774" y="3324135"/>
              <a:ext cx="304800" cy="0"/>
            </a:xfrm>
            <a:prstGeom prst="straightConnector1">
              <a:avLst/>
            </a:prstGeom>
            <a:ln w="28575">
              <a:solidFill>
                <a:srgbClr val="23559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475716" y="2819400"/>
              <a:ext cx="3048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9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HQ02 Collar-pack Assembly -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Fuji paper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No shimming of the  pole key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45" name="Picture 2" descr="\\Thunder\Supercon\Collaborations\LARP_HQ\Magnet Assembly\HQ02a Assy and Test\Mechanical Structures\01-Collarpack1_fuji\Photos\130215 collars\DSC03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7707" y="4375830"/>
            <a:ext cx="2042349" cy="1531762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\\Thunder\Supercon\Collaborations\LARP_HQ\Magnet Assembly\HQ02a Assy and Test\Mechanical Structures\01-Collarpack1_fuji\Photos\130220 fuji paper build 1\DSC03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80" y="3349823"/>
            <a:ext cx="2056289" cy="1542217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\\Thunder\Supercon\Collaborations\LARP_HQ\Magnet Assembly\HQ02a Assy and Test\Mechanical Structures\01-Collarpack1_fuji\Photos\130220 fuji paper build 1\DSC03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0392"/>
            <a:ext cx="2377243" cy="1782933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019800" y="3439180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7125070" y="3181905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9" idx="1"/>
          </p:cNvCxnSpPr>
          <p:nvPr/>
        </p:nvCxnSpPr>
        <p:spPr>
          <a:xfrm flipH="1">
            <a:off x="5486401" y="3808512"/>
            <a:ext cx="533399" cy="10475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19800" y="4292674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Pole SG measurements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62" name="Picture 2" descr="C:\Helene\Magnets\HQ\HQ02\Assembly\01_Collar_pack_1_Fuji\SG-Plot\Coil_T_strain_datapoi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446163" cy="18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Q02A_COLLARPACK_ASSY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930" y="940749"/>
            <a:ext cx="1685070" cy="16695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2152853"/>
            <a:ext cx="35052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 / actual coil azimuthal size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Collar-to-collar spacing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914400"/>
            <a:ext cx="6251575" cy="43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04" y="5526678"/>
            <a:ext cx="3810000" cy="584775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Comparison of </a:t>
            </a:r>
            <a:r>
              <a:rPr lang="en-US" sz="1600" dirty="0" smtClean="0">
                <a:solidFill>
                  <a:srgbClr val="C00000"/>
                </a:solidFill>
              </a:rPr>
              <a:t>the pin measurement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with the </a:t>
            </a:r>
            <a:r>
              <a:rPr lang="en-US" sz="1600" dirty="0" smtClean="0">
                <a:solidFill>
                  <a:srgbClr val="00B050"/>
                </a:solidFill>
              </a:rPr>
              <a:t>nominal collar to collar distance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0441" y="1225118"/>
            <a:ext cx="4634359" cy="221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1025" y="3918747"/>
            <a:ext cx="4634359" cy="221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6461" y="5433536"/>
            <a:ext cx="3962400" cy="738664"/>
          </a:xfrm>
          <a:prstGeom prst="rect">
            <a:avLst/>
          </a:prstGeom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Assess difference between nominal and measured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=&gt; Coils actual azimuthal size smaller than initially considered</a:t>
            </a:r>
          </a:p>
        </p:txBody>
      </p:sp>
      <p:pic>
        <p:nvPicPr>
          <p:cNvPr id="12" name="Picture 11" descr="HQ02A_COLLARPACK_ASS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9" y="2444846"/>
            <a:ext cx="1341596" cy="13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CMM measurements used for HQ02a assembly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05/06/2014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CM22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x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rgbClr val="00B050"/>
                </a:solidFill>
              </a:rPr>
              <a:t>midplane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= 2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x </a:t>
            </a:r>
            <a:r>
              <a:rPr lang="en-US" dirty="0" err="1">
                <a:solidFill>
                  <a:srgbClr val="235591"/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rgbClr val="235591"/>
                </a:solidFill>
              </a:rPr>
              <a:t>R</a:t>
            </a:r>
            <a:r>
              <a:rPr lang="en-US" baseline="-25000" dirty="0" err="1">
                <a:solidFill>
                  <a:srgbClr val="235591"/>
                </a:solidFill>
              </a:rPr>
              <a:t>shim</a:t>
            </a:r>
            <a:endParaRPr lang="en-US" baseline="-25000" dirty="0">
              <a:solidFill>
                <a:srgbClr val="235591"/>
              </a:solidFill>
            </a:endParaRPr>
          </a:p>
          <a:p>
            <a:endParaRPr lang="en-US" dirty="0"/>
          </a:p>
          <a:p>
            <a:r>
              <a:rPr lang="en-US" dirty="0"/>
              <a:t>Based on CMM max deviation in HQ was in average 0.004” (100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</a:p>
          <a:p>
            <a:pPr marL="285750" indent="-285750">
              <a:buFont typeface="Symbol"/>
              <a:buChar char="Þ"/>
            </a:pPr>
            <a:r>
              <a:rPr lang="en-US" dirty="0" err="1">
                <a:solidFill>
                  <a:srgbClr val="235591"/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rgbClr val="235591"/>
                </a:solidFill>
              </a:rPr>
              <a:t>R</a:t>
            </a:r>
            <a:r>
              <a:rPr lang="en-US" baseline="-25000" dirty="0" err="1">
                <a:solidFill>
                  <a:srgbClr val="235591"/>
                </a:solidFill>
              </a:rPr>
              <a:t>shim</a:t>
            </a:r>
            <a:r>
              <a:rPr lang="en-US" baseline="-25000" dirty="0">
                <a:solidFill>
                  <a:srgbClr val="235591"/>
                </a:solidFill>
              </a:rPr>
              <a:t> </a:t>
            </a:r>
            <a:r>
              <a:rPr lang="en-US" dirty="0">
                <a:solidFill>
                  <a:srgbClr val="235591"/>
                </a:solidFill>
              </a:rPr>
              <a:t>of 0.005” (125 </a:t>
            </a:r>
            <a:r>
              <a:rPr lang="en-US" dirty="0">
                <a:solidFill>
                  <a:srgbClr val="235591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235591"/>
                </a:solidFill>
              </a:rPr>
              <a:t>m)</a:t>
            </a:r>
          </a:p>
          <a:p>
            <a:pPr marL="285750" indent="-285750">
              <a:buFont typeface="Symbol"/>
              <a:buChar char="Þ"/>
            </a:pPr>
            <a:endParaRPr lang="en-US" dirty="0"/>
          </a:p>
          <a:p>
            <a:r>
              <a:rPr lang="en-US" dirty="0"/>
              <a:t>Nominal radial Shim in HQ02 = 0.036” (~900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</a:p>
          <a:p>
            <a:r>
              <a:rPr lang="en-US" dirty="0"/>
              <a:t>New shim = 0.031” (~790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</a:p>
          <a:p>
            <a:r>
              <a:rPr lang="en-US" dirty="0">
                <a:solidFill>
                  <a:srgbClr val="C00000"/>
                </a:solidFill>
              </a:rPr>
              <a:t>Gap btw collars = 0.375”(9.525 m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Effective shims = 0.028” (700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m)</a:t>
            </a:r>
          </a:p>
          <a:p>
            <a:r>
              <a:rPr lang="en-US" dirty="0"/>
              <a:t>Actual Collars gap : 0.0375”-</a:t>
            </a:r>
            <a:r>
              <a:rPr lang="en-US" dirty="0">
                <a:latin typeface="Symbol" panose="05050102010706020507" pitchFamily="18" charset="2"/>
              </a:rPr>
              <a:t>2p </a:t>
            </a:r>
            <a:r>
              <a:rPr lang="en-US" dirty="0"/>
              <a:t>x 0.003”/4 = </a:t>
            </a:r>
            <a:r>
              <a:rPr lang="en-US" dirty="0">
                <a:solidFill>
                  <a:srgbClr val="C00000"/>
                </a:solidFill>
              </a:rPr>
              <a:t>0.370 “(9.4 </a:t>
            </a:r>
            <a:r>
              <a:rPr lang="en-US" dirty="0" smtClean="0">
                <a:solidFill>
                  <a:srgbClr val="C00000"/>
                </a:solidFill>
              </a:rPr>
              <a:t>mm)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Average measured  collar gap= </a:t>
            </a:r>
            <a:r>
              <a:rPr lang="en-US" dirty="0" smtClean="0">
                <a:solidFill>
                  <a:srgbClr val="C00000"/>
                </a:solidFill>
              </a:rPr>
              <a:t>0.365”  (~9.27 mm)</a:t>
            </a:r>
          </a:p>
          <a:p>
            <a:r>
              <a:rPr lang="en-US" dirty="0" smtClean="0"/>
              <a:t>Indicating that coil where in reality smaller than initially accounted for</a:t>
            </a:r>
          </a:p>
          <a:p>
            <a:r>
              <a:rPr lang="en-US" dirty="0" smtClean="0"/>
              <a:t>Only by </a:t>
            </a:r>
            <a:r>
              <a:rPr lang="en-US" dirty="0" smtClean="0">
                <a:solidFill>
                  <a:srgbClr val="00B050"/>
                </a:solidFill>
              </a:rPr>
              <a:t>~ 0.001/0.002” </a:t>
            </a:r>
            <a:r>
              <a:rPr lang="en-US" dirty="0" smtClean="0"/>
              <a:t>(25 to 50 microns) mil per mid-plane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HQ02A_COLLARPACK_ASSY_spl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09800"/>
            <a:ext cx="2454632" cy="2228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1143000"/>
            <a:ext cx="8763000" cy="3505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8222</TotalTime>
  <Words>1152</Words>
  <Application>Microsoft Office PowerPoint</Application>
  <PresentationFormat>On-screen Show (4:3)</PresentationFormat>
  <Paragraphs>309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HQ02 Accounting for coil dimension during assembly Collar-pack assembly</vt:lpstr>
      <vt:lpstr>HQ02 layout</vt:lpstr>
      <vt:lpstr>Introduction</vt:lpstr>
      <vt:lpstr>HQ02 Collar-pack Assembly - I</vt:lpstr>
      <vt:lpstr>HQ02 Collar-pack Assembly - II</vt:lpstr>
      <vt:lpstr>CMM measurements used for HQ02a assembly</vt:lpstr>
      <vt:lpstr>HQ02 Collar-pack Assembly - III</vt:lpstr>
      <vt:lpstr>Collar-to-collar spacing</vt:lpstr>
      <vt:lpstr>CMM measurements used for HQ02a assembly</vt:lpstr>
      <vt:lpstr>Collar-pack Assembly - IV</vt:lpstr>
      <vt:lpstr>Collar-pack Assembly - V</vt:lpstr>
      <vt:lpstr>Choice of the shims</vt:lpstr>
      <vt:lpstr>Collar-pack Assembly - IV</vt:lpstr>
      <vt:lpstr>Set of measurements of final HQ02 collar pack </vt:lpstr>
      <vt:lpstr>Case of HQ02: summary</vt:lpstr>
      <vt:lpstr>Plan for next magnets Toward QXF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249</cp:revision>
  <dcterms:created xsi:type="dcterms:W3CDTF">2010-03-31T20:55:33Z</dcterms:created>
  <dcterms:modified xsi:type="dcterms:W3CDTF">2014-05-06T10:43:51Z</dcterms:modified>
</cp:coreProperties>
</file>